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3" r:id="rId7"/>
    <p:sldId id="269" r:id="rId8"/>
    <p:sldId id="310" r:id="rId9"/>
    <p:sldId id="311" r:id="rId10"/>
    <p:sldId id="312" r:id="rId11"/>
    <p:sldId id="261" r:id="rId12"/>
    <p:sldId id="270" r:id="rId13"/>
    <p:sldId id="271" r:id="rId14"/>
    <p:sldId id="309" r:id="rId15"/>
    <p:sldId id="308" r:id="rId16"/>
    <p:sldId id="315" r:id="rId17"/>
    <p:sldId id="317" r:id="rId18"/>
    <p:sldId id="31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921B8-4A69-475F-A513-BA294725D116}" v="9" dt="2020-08-07T16:50:32.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4" autoAdjust="0"/>
    <p:restoredTop sz="94660"/>
  </p:normalViewPr>
  <p:slideViewPr>
    <p:cSldViewPr snapToGrid="0">
      <p:cViewPr varScale="1">
        <p:scale>
          <a:sx n="59" d="100"/>
          <a:sy n="59" d="100"/>
        </p:scale>
        <p:origin x="5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ref/prop_node_firstchild.asp" TargetMode="External"/><Relationship Id="rId2" Type="http://schemas.openxmlformats.org/officeDocument/2006/relationships/hyperlink" Target="https://javascript.info/dom-navigation#children-childnodes-firstchild-lastchil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API/GlobalEventHandlers/onclick" TargetMode="External"/><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 TargetMode="External"/><Relationship Id="rId2" Type="http://schemas.openxmlformats.org/officeDocument/2006/relationships/hyperlink" Target="https://developer.mozilla.org/en-US/docs/Web/API/Document_Object_Model/Examples#Example_5:_Event_Propag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Document_Object_Model/Examples#Example_5:_Event_Propagation"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eveloper.mozilla.org/en-US/docs/Learn/JavaScript/Building_blocks/Ev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 TargetMode="External"/><Relationship Id="rId2" Type="http://schemas.openxmlformats.org/officeDocument/2006/relationships/hyperlink" Target="https://developer.mozilla.org/en-US/docs/Web/API/Document_Object_Model/Examples#Example_5:_Event_Propagation"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carlrippon.com/stoppropagation-v-stopimmediatepropag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n-US/docs/Web/API/Document/DOMContentLoaded_even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tags/ref_eventattribute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avascript.info/ui" TargetMode="External"/><Relationship Id="rId2" Type="http://schemas.openxmlformats.org/officeDocument/2006/relationships/hyperlink" Target="https://developer.mozilla.org/en-US/docs/Learn/JavaScript/First_steps/A_first_splas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avascript.inf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bitsrc.io/dom-selectors-explained-70260049aaf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PI/Node/nodeType" TargetMode="External"/><Relationship Id="rId2" Type="http://schemas.openxmlformats.org/officeDocument/2006/relationships/hyperlink" Target="https://javascript.info/dom-navigation"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API/Document/createElement" TargetMode="External"/><Relationship Id="rId4" Type="http://schemas.openxmlformats.org/officeDocument/2006/relationships/hyperlink" Target="https://www.w3schools.com/jsref/prop_node_firstchild.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DOM</a:t>
            </a:r>
            <a:br>
              <a:rPr lang="en-US" sz="8000" dirty="0">
                <a:solidFill>
                  <a:schemeClr val="tx1"/>
                </a:solidFill>
              </a:rPr>
            </a:br>
            <a:r>
              <a:rPr lang="en-US" sz="3600" dirty="0">
                <a:solidFill>
                  <a:schemeClr val="tx1"/>
                </a:solidFill>
              </a:rPr>
              <a:t>(Document Object Model)</a:t>
            </a:r>
            <a:endParaRPr lang="en-US" sz="72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elements of the DOM</a:t>
            </a:r>
            <a:br>
              <a:rPr lang="en-US" dirty="0"/>
            </a:br>
            <a:r>
              <a:rPr lang="en-US" sz="1400" dirty="0">
                <a:hlinkClick r:id="rId2"/>
              </a:rPr>
              <a:t>https://javascript.info/dom-navigation#children-childnodes-firstchild-lastchild</a:t>
            </a:r>
            <a:endParaRPr lang="en-US"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2486562429"/>
              </p:ext>
            </p:extLst>
          </p:nvPr>
        </p:nvGraphicFramePr>
        <p:xfrm>
          <a:off x="1502229" y="2219235"/>
          <a:ext cx="9248502" cy="3810000"/>
        </p:xfrm>
        <a:graphic>
          <a:graphicData uri="http://schemas.openxmlformats.org/drawingml/2006/table">
            <a:tbl>
              <a:tblPr firstRow="1" bandRow="1">
                <a:tableStyleId>{5C22544A-7EE6-4342-B048-85BDC9FD1C3A}</a:tableStyleId>
              </a:tblPr>
              <a:tblGrid>
                <a:gridCol w="3188199">
                  <a:extLst>
                    <a:ext uri="{9D8B030D-6E8A-4147-A177-3AD203B41FA5}">
                      <a16:colId xmlns:a16="http://schemas.microsoft.com/office/drawing/2014/main" val="1628289074"/>
                    </a:ext>
                  </a:extLst>
                </a:gridCol>
                <a:gridCol w="6060303">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r>
                        <a:rPr lang="en-US" sz="2000" dirty="0">
                          <a:solidFill>
                            <a:schemeClr val="tx1"/>
                          </a:solidFill>
                          <a:hlinkClick r:id="rId3"/>
                        </a:rPr>
                        <a:t>.</a:t>
                      </a:r>
                      <a:r>
                        <a:rPr lang="en-US" sz="2000" dirty="0" err="1">
                          <a:solidFill>
                            <a:schemeClr val="tx1"/>
                          </a:solidFill>
                          <a:hlinkClick r:id="rId3"/>
                        </a:rPr>
                        <a:t>firstElementChild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Gives access to the first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r>
                        <a:rPr lang="en-US" sz="2000" dirty="0">
                          <a:solidFill>
                            <a:schemeClr val="tx1"/>
                          </a:solidFill>
                        </a:rPr>
                        <a:t>.</a:t>
                      </a:r>
                      <a:r>
                        <a:rPr lang="en-US" sz="2000" dirty="0" err="1">
                          <a:solidFill>
                            <a:schemeClr val="tx1"/>
                          </a:solidFill>
                        </a:rPr>
                        <a:t>lastElementChild</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Gives access to the last child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r>
                        <a:rPr lang="en-US" sz="2000" dirty="0">
                          <a:solidFill>
                            <a:schemeClr val="tx1"/>
                          </a:solidFill>
                        </a:rPr>
                        <a:t>.</a:t>
                      </a:r>
                      <a:r>
                        <a:rPr lang="en-US" sz="2000" dirty="0" err="1">
                          <a:solidFill>
                            <a:schemeClr val="tx1"/>
                          </a:solidFill>
                        </a:rPr>
                        <a:t>nextElementSibling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next (“right”) sibling element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r>
                        <a:rPr lang="en-US" sz="2000" dirty="0">
                          <a:solidFill>
                            <a:schemeClr val="tx1"/>
                          </a:solidFill>
                        </a:rPr>
                        <a:t>.</a:t>
                      </a:r>
                      <a:r>
                        <a:rPr lang="en-US" sz="2000" dirty="0" err="1">
                          <a:solidFill>
                            <a:schemeClr val="tx1"/>
                          </a:solidFill>
                        </a:rPr>
                        <a:t>previousElementSibling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(“left”) sibling element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r>
                        <a:rPr lang="en-US" sz="2000" dirty="0">
                          <a:solidFill>
                            <a:schemeClr val="tx1"/>
                          </a:solidFill>
                        </a:rPr>
                        <a:t>.</a:t>
                      </a:r>
                      <a:r>
                        <a:rPr lang="en-US" sz="2000" dirty="0" err="1">
                          <a:solidFill>
                            <a:schemeClr val="tx1"/>
                          </a:solidFill>
                        </a:rPr>
                        <a:t>parentElement</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 if it’s an element. Returns </a:t>
                      </a:r>
                      <a:r>
                        <a:rPr lang="en-US" sz="2000" b="1" i="1" dirty="0">
                          <a:solidFill>
                            <a:schemeClr val="tx1"/>
                          </a:solidFill>
                        </a:rPr>
                        <a:t>null </a:t>
                      </a:r>
                      <a:r>
                        <a:rPr lang="en-US" sz="2000" b="0" i="0" dirty="0">
                          <a:solidFill>
                            <a:schemeClr val="tx1"/>
                          </a:solidFill>
                        </a:rPr>
                        <a:t>if not an element</a:t>
                      </a:r>
                      <a:endParaRPr lang="en-US" sz="20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r>
                        <a:rPr lang="en-US" sz="2000" dirty="0"/>
                        <a:t>.children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Returns an </a:t>
                      </a:r>
                      <a:r>
                        <a:rPr lang="en-US" sz="2000" dirty="0" err="1"/>
                        <a:t>HTMLCollection</a:t>
                      </a:r>
                      <a:r>
                        <a:rPr lang="en-US" sz="2000" dirty="0"/>
                        <a:t> of all children elements.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71891034"/>
                  </a:ext>
                </a:extLst>
              </a:tr>
            </a:tbl>
          </a:graphicData>
        </a:graphic>
      </p:graphicFrame>
    </p:spTree>
    <p:extLst>
      <p:ext uri="{BB962C8B-B14F-4D97-AF65-F5344CB8AC3E}">
        <p14:creationId xmlns:p14="http://schemas.microsoft.com/office/powerpoint/2010/main" val="384930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A792-5B24-4429-BC26-041F80EEDE1E}"/>
              </a:ext>
            </a:extLst>
          </p:cNvPr>
          <p:cNvSpPr>
            <a:spLocks noGrp="1"/>
          </p:cNvSpPr>
          <p:nvPr>
            <p:ph type="title"/>
          </p:nvPr>
        </p:nvSpPr>
        <p:spPr/>
        <p:txBody>
          <a:bodyPr>
            <a:normAutofit/>
          </a:bodyPr>
          <a:lstStyle/>
          <a:p>
            <a:r>
              <a:rPr lang="en-US" dirty="0">
                <a:solidFill>
                  <a:schemeClr val="tx1"/>
                </a:solidFill>
              </a:rPr>
              <a:t>DOM – Events Overview</a:t>
            </a:r>
            <a:br>
              <a:rPr lang="en-US" dirty="0"/>
            </a:br>
            <a:r>
              <a:rPr lang="en-US" sz="1400" dirty="0">
                <a:hlinkClick r:id="rId2"/>
              </a:rPr>
              <a:t>https://developer.mozilla.org/en-US/docs/Web/Events</a:t>
            </a:r>
            <a:br>
              <a:rPr lang="en-US" sz="1400" dirty="0"/>
            </a:br>
            <a:r>
              <a:rPr lang="en-US" sz="1400" dirty="0">
                <a:hlinkClick r:id="rId3"/>
              </a:rPr>
              <a:t>https://developer.mozilla.org/en-US/docs/Web/API/GlobalEventHandlers/onclick</a:t>
            </a:r>
            <a:endParaRPr lang="en-US" dirty="0"/>
          </a:p>
        </p:txBody>
      </p:sp>
      <p:sp>
        <p:nvSpPr>
          <p:cNvPr id="3" name="Content Placeholder 2">
            <a:extLst>
              <a:ext uri="{FF2B5EF4-FFF2-40B4-BE49-F238E27FC236}">
                <a16:creationId xmlns:a16="http://schemas.microsoft.com/office/drawing/2014/main" id="{8E1D282D-F70F-4BC0-87A5-9A0957A0978E}"/>
              </a:ext>
            </a:extLst>
          </p:cNvPr>
          <p:cNvSpPr>
            <a:spLocks noGrp="1"/>
          </p:cNvSpPr>
          <p:nvPr>
            <p:ph idx="1"/>
          </p:nvPr>
        </p:nvSpPr>
        <p:spPr>
          <a:xfrm>
            <a:off x="1343430" y="1932145"/>
            <a:ext cx="5193971" cy="4424656"/>
          </a:xfrm>
        </p:spPr>
        <p:txBody>
          <a:bodyPr anchor="ctr">
            <a:normAutofit fontScale="85000" lnSpcReduction="20000"/>
          </a:bodyPr>
          <a:lstStyle/>
          <a:p>
            <a:pPr marL="0" indent="0">
              <a:buNone/>
            </a:pPr>
            <a:r>
              <a:rPr lang="en-US" sz="2800" dirty="0">
                <a:solidFill>
                  <a:schemeClr val="tx1"/>
                </a:solidFill>
              </a:rPr>
              <a:t>DOM </a:t>
            </a:r>
            <a:r>
              <a:rPr lang="en-US" sz="2800" b="1" i="1" dirty="0">
                <a:solidFill>
                  <a:schemeClr val="tx1"/>
                </a:solidFill>
              </a:rPr>
              <a:t>Events</a:t>
            </a:r>
            <a:r>
              <a:rPr lang="en-US" sz="2800" dirty="0">
                <a:solidFill>
                  <a:schemeClr val="tx1"/>
                </a:solidFill>
              </a:rPr>
              <a:t> are sent when things happen on the HTML page, such as when a </a:t>
            </a:r>
            <a:r>
              <a:rPr lang="en-US" sz="2800" b="1" i="1" dirty="0">
                <a:solidFill>
                  <a:schemeClr val="tx1"/>
                </a:solidFill>
              </a:rPr>
              <a:t>button</a:t>
            </a:r>
            <a:r>
              <a:rPr lang="en-US" sz="2800" dirty="0">
                <a:solidFill>
                  <a:schemeClr val="tx1"/>
                </a:solidFill>
              </a:rPr>
              <a:t> is clicked, or an object is ‘moused’ over. </a:t>
            </a:r>
          </a:p>
          <a:p>
            <a:pPr marL="0" indent="0">
              <a:buNone/>
            </a:pPr>
            <a:r>
              <a:rPr lang="en-US" sz="2800" dirty="0">
                <a:solidFill>
                  <a:schemeClr val="tx1"/>
                </a:solidFill>
              </a:rPr>
              <a:t>Each </a:t>
            </a:r>
            <a:r>
              <a:rPr lang="en-US" sz="2800" b="1" i="1" dirty="0">
                <a:solidFill>
                  <a:schemeClr val="tx1"/>
                </a:solidFill>
              </a:rPr>
              <a:t>event</a:t>
            </a:r>
            <a:r>
              <a:rPr lang="en-US" sz="2800" dirty="0">
                <a:solidFill>
                  <a:schemeClr val="tx1"/>
                </a:solidFill>
              </a:rPr>
              <a:t> is represented by an </a:t>
            </a:r>
            <a:r>
              <a:rPr lang="en-US" sz="2800" b="1" i="1" dirty="0">
                <a:solidFill>
                  <a:schemeClr val="tx1"/>
                </a:solidFill>
              </a:rPr>
              <a:t>object</a:t>
            </a:r>
            <a:r>
              <a:rPr lang="en-US" sz="2800" dirty="0">
                <a:solidFill>
                  <a:schemeClr val="tx1"/>
                </a:solidFill>
              </a:rPr>
              <a:t> which is based on the </a:t>
            </a:r>
            <a:r>
              <a:rPr lang="en-US" sz="2800" b="1" i="1" dirty="0">
                <a:solidFill>
                  <a:schemeClr val="tx1"/>
                </a:solidFill>
              </a:rPr>
              <a:t>Event</a:t>
            </a:r>
            <a:r>
              <a:rPr lang="en-US" sz="2800" dirty="0">
                <a:solidFill>
                  <a:schemeClr val="tx1"/>
                </a:solidFill>
              </a:rPr>
              <a:t> interface that can have fields and/or functions used to get additional information about what happened.</a:t>
            </a:r>
          </a:p>
          <a:p>
            <a:pPr marL="0" indent="0">
              <a:buNone/>
            </a:pPr>
            <a:r>
              <a:rPr lang="en-US" sz="2800" dirty="0">
                <a:solidFill>
                  <a:schemeClr val="tx1"/>
                </a:solidFill>
              </a:rPr>
              <a:t>The two most common </a:t>
            </a:r>
            <a:r>
              <a:rPr lang="en-US" sz="2800" b="1" i="1" dirty="0">
                <a:solidFill>
                  <a:schemeClr val="tx1"/>
                </a:solidFill>
              </a:rPr>
              <a:t>events</a:t>
            </a:r>
            <a:r>
              <a:rPr lang="en-US" sz="2800" dirty="0">
                <a:solidFill>
                  <a:schemeClr val="tx1"/>
                </a:solidFill>
              </a:rPr>
              <a:t> are ‘</a:t>
            </a:r>
            <a:r>
              <a:rPr lang="en-US" sz="2800" b="1" i="1" dirty="0">
                <a:solidFill>
                  <a:schemeClr val="tx1"/>
                </a:solidFill>
              </a:rPr>
              <a:t>clicks’</a:t>
            </a:r>
            <a:r>
              <a:rPr lang="en-US" sz="2800" dirty="0">
                <a:solidFill>
                  <a:schemeClr val="tx1"/>
                </a:solidFill>
              </a:rPr>
              <a:t> and form submissions</a:t>
            </a:r>
            <a:r>
              <a:rPr lang="en-US" sz="2000" dirty="0">
                <a:solidFill>
                  <a:schemeClr val="tx1"/>
                </a:solidFill>
              </a:rPr>
              <a:t>.</a:t>
            </a:r>
          </a:p>
        </p:txBody>
      </p:sp>
      <p:pic>
        <p:nvPicPr>
          <p:cNvPr id="7" name="Picture 6">
            <a:extLst>
              <a:ext uri="{FF2B5EF4-FFF2-40B4-BE49-F238E27FC236}">
                <a16:creationId xmlns:a16="http://schemas.microsoft.com/office/drawing/2014/main" id="{820AD0B6-C7BE-41BC-9167-022277A27546}"/>
              </a:ext>
            </a:extLst>
          </p:cNvPr>
          <p:cNvPicPr>
            <a:picLocks noChangeAspect="1"/>
          </p:cNvPicPr>
          <p:nvPr/>
        </p:nvPicPr>
        <p:blipFill rotWithShape="1">
          <a:blip r:embed="rId4"/>
          <a:srcRect l="15603" t="12261" r="21603" b="15328"/>
          <a:stretch/>
        </p:blipFill>
        <p:spPr>
          <a:xfrm>
            <a:off x="6619740" y="2549690"/>
            <a:ext cx="4392063" cy="3189566"/>
          </a:xfrm>
          <a:prstGeom prst="rect">
            <a:avLst/>
          </a:prstGeom>
          <a:ln w="25400">
            <a:solidFill>
              <a:schemeClr val="accent2"/>
            </a:solidFill>
          </a:ln>
        </p:spPr>
      </p:pic>
    </p:spTree>
    <p:extLst>
      <p:ext uri="{BB962C8B-B14F-4D97-AF65-F5344CB8AC3E}">
        <p14:creationId xmlns:p14="http://schemas.microsoft.com/office/powerpoint/2010/main" val="143487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65DB-6982-463F-83C8-D5EBCBBD2C6A}"/>
              </a:ext>
            </a:extLst>
          </p:cNvPr>
          <p:cNvSpPr>
            <a:spLocks noGrp="1"/>
          </p:cNvSpPr>
          <p:nvPr>
            <p:ph type="title"/>
          </p:nvPr>
        </p:nvSpPr>
        <p:spPr/>
        <p:txBody>
          <a:bodyPr>
            <a:normAutofit fontScale="90000"/>
          </a:bodyPr>
          <a:lstStyle/>
          <a:p>
            <a:r>
              <a:rPr lang="en-US" dirty="0">
                <a:solidFill>
                  <a:schemeClr val="tx1"/>
                </a:solidFill>
              </a:rPr>
              <a:t>Event Listeners and Event Handlers</a:t>
            </a:r>
            <a:br>
              <a:rPr lang="en-US" dirty="0"/>
            </a:br>
            <a:r>
              <a:rPr lang="en-US" sz="16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C8988206-14BF-43FA-85D0-814AE5E2F2DB}"/>
              </a:ext>
            </a:extLst>
          </p:cNvPr>
          <p:cNvSpPr>
            <a:spLocks noGrp="1"/>
          </p:cNvSpPr>
          <p:nvPr>
            <p:ph idx="1"/>
          </p:nvPr>
        </p:nvSpPr>
        <p:spPr>
          <a:xfrm>
            <a:off x="1097280" y="1934817"/>
            <a:ext cx="10116710" cy="4452731"/>
          </a:xfrm>
        </p:spPr>
        <p:txBody>
          <a:bodyPr anchor="ctr">
            <a:normAutofit fontScale="70000" lnSpcReduction="20000"/>
          </a:bodyPr>
          <a:lstStyle/>
          <a:p>
            <a:r>
              <a:rPr lang="en-US" sz="2800" dirty="0">
                <a:solidFill>
                  <a:schemeClr val="tx1"/>
                </a:solidFill>
              </a:rPr>
              <a:t>The “construct” that listens for an event to happen is called an </a:t>
            </a:r>
            <a:r>
              <a:rPr lang="en-US" sz="2800" b="1" i="1" dirty="0">
                <a:solidFill>
                  <a:schemeClr val="tx1"/>
                </a:solidFill>
              </a:rPr>
              <a:t>event listener. </a:t>
            </a:r>
            <a:r>
              <a:rPr lang="en-US" sz="2800" dirty="0">
                <a:solidFill>
                  <a:schemeClr val="tx1"/>
                </a:solidFill>
              </a:rPr>
              <a:t>The block of code that runs when the event fires is called an </a:t>
            </a:r>
            <a:r>
              <a:rPr lang="en-US" sz="2800" b="1" i="1" dirty="0">
                <a:solidFill>
                  <a:schemeClr val="tx1"/>
                </a:solidFill>
              </a:rPr>
              <a:t>event</a:t>
            </a:r>
            <a:r>
              <a:rPr lang="en-US" sz="2800" dirty="0">
                <a:solidFill>
                  <a:schemeClr val="tx1"/>
                </a:solidFill>
              </a:rPr>
              <a:t> </a:t>
            </a:r>
            <a:r>
              <a:rPr lang="en-US" sz="2800" b="1" i="1" dirty="0">
                <a:solidFill>
                  <a:schemeClr val="tx1"/>
                </a:solidFill>
              </a:rPr>
              <a:t>handler</a:t>
            </a:r>
            <a:r>
              <a:rPr lang="en-US" sz="2800" dirty="0">
                <a:solidFill>
                  <a:schemeClr val="tx1"/>
                </a:solidFill>
              </a:rPr>
              <a:t>.</a:t>
            </a:r>
          </a:p>
          <a:p>
            <a:r>
              <a:rPr lang="en-US" sz="2800" dirty="0">
                <a:solidFill>
                  <a:schemeClr val="tx1"/>
                </a:solidFill>
              </a:rPr>
              <a:t>The below code creates an object that represents an HTML element with </a:t>
            </a:r>
            <a:r>
              <a:rPr lang="en-US" sz="2800" dirty="0">
                <a:solidFill>
                  <a:srgbClr val="FF0000"/>
                </a:solidFill>
              </a:rPr>
              <a:t>id=‘button’</a:t>
            </a:r>
            <a:r>
              <a:rPr lang="en-US" sz="2800" dirty="0"/>
              <a:t>.</a:t>
            </a:r>
          </a:p>
          <a:p>
            <a:pPr algn="ctr"/>
            <a:r>
              <a:rPr lang="en-US" sz="2800" i="1" dirty="0">
                <a:solidFill>
                  <a:srgbClr val="FF0000"/>
                </a:solidFill>
              </a:rPr>
              <a:t>const button = </a:t>
            </a:r>
            <a:r>
              <a:rPr lang="en-US" sz="2800" dirty="0" err="1">
                <a:solidFill>
                  <a:srgbClr val="FF0000"/>
                </a:solidFill>
              </a:rPr>
              <a:t>document.getElementById</a:t>
            </a:r>
            <a:r>
              <a:rPr lang="en-US" sz="2800" dirty="0">
                <a:solidFill>
                  <a:srgbClr val="FF0000"/>
                </a:solidFill>
              </a:rPr>
              <a:t>(“button”);</a:t>
            </a:r>
            <a:endParaRPr lang="en-US" sz="2800" i="1" dirty="0">
              <a:solidFill>
                <a:srgbClr val="FF0000"/>
              </a:solidFill>
            </a:endParaRPr>
          </a:p>
          <a:p>
            <a:r>
              <a:rPr lang="en-US" sz="2800" b="1" i="1" dirty="0">
                <a:solidFill>
                  <a:schemeClr val="tx1"/>
                </a:solidFill>
              </a:rPr>
              <a:t>button</a:t>
            </a:r>
            <a:r>
              <a:rPr lang="en-US" sz="2800" dirty="0">
                <a:solidFill>
                  <a:schemeClr val="tx1"/>
                </a:solidFill>
              </a:rPr>
              <a:t> holds all the data from an element. </a:t>
            </a:r>
          </a:p>
          <a:p>
            <a:r>
              <a:rPr lang="en-US" sz="2800" dirty="0">
                <a:solidFill>
                  <a:schemeClr val="tx1"/>
                </a:solidFill>
              </a:rPr>
              <a:t>It uses a built-in JS helper function called </a:t>
            </a:r>
            <a:r>
              <a:rPr lang="en-US" sz="2800" dirty="0">
                <a:solidFill>
                  <a:srgbClr val="FF0000"/>
                </a:solidFill>
              </a:rPr>
              <a:t>.</a:t>
            </a:r>
            <a:r>
              <a:rPr lang="en-US" sz="2800" dirty="0" err="1">
                <a:solidFill>
                  <a:srgbClr val="FF0000"/>
                </a:solidFill>
              </a:rPr>
              <a:t>addEventListener</a:t>
            </a:r>
            <a:r>
              <a:rPr lang="en-US" sz="2800" dirty="0">
                <a:solidFill>
                  <a:srgbClr val="FF0000"/>
                </a:solidFill>
              </a:rPr>
              <a:t>() </a:t>
            </a:r>
            <a:r>
              <a:rPr lang="en-US" sz="2800" dirty="0">
                <a:solidFill>
                  <a:schemeClr val="tx1"/>
                </a:solidFill>
              </a:rPr>
              <a:t>which takes two arguments. </a:t>
            </a:r>
          </a:p>
          <a:p>
            <a:pPr marL="749808" lvl="1" indent="-457200">
              <a:buFont typeface="+mj-lt"/>
              <a:buAutoNum type="arabicPeriod"/>
            </a:pPr>
            <a:r>
              <a:rPr lang="en-US" sz="2000" dirty="0">
                <a:solidFill>
                  <a:schemeClr val="tx1"/>
                </a:solidFill>
              </a:rPr>
              <a:t>The type of event we are listening for </a:t>
            </a:r>
            <a:r>
              <a:rPr lang="en-US" sz="2000" dirty="0">
                <a:solidFill>
                  <a:srgbClr val="FF0000"/>
                </a:solidFill>
              </a:rPr>
              <a:t>(</a:t>
            </a:r>
            <a:r>
              <a:rPr lang="en-US" sz="2000" b="1" i="1" dirty="0">
                <a:solidFill>
                  <a:srgbClr val="FF0000"/>
                </a:solidFill>
              </a:rPr>
              <a:t>click</a:t>
            </a:r>
            <a:r>
              <a:rPr lang="en-US" sz="2000" dirty="0">
                <a:solidFill>
                  <a:srgbClr val="FF0000"/>
                </a:solidFill>
              </a:rPr>
              <a:t>)</a:t>
            </a:r>
            <a:r>
              <a:rPr lang="en-US" sz="2000" dirty="0">
                <a:solidFill>
                  <a:schemeClr val="tx1"/>
                </a:solidFill>
              </a:rPr>
              <a:t>, and </a:t>
            </a:r>
          </a:p>
          <a:p>
            <a:pPr marL="749808" lvl="1" indent="-457200">
              <a:buFont typeface="+mj-lt"/>
              <a:buAutoNum type="arabicPeriod"/>
            </a:pPr>
            <a:r>
              <a:rPr lang="en-US" sz="2000" dirty="0">
                <a:solidFill>
                  <a:schemeClr val="tx1"/>
                </a:solidFill>
              </a:rPr>
              <a:t>A </a:t>
            </a:r>
            <a:r>
              <a:rPr lang="en-US" sz="2000" b="1" i="1" dirty="0">
                <a:solidFill>
                  <a:schemeClr val="tx1"/>
                </a:solidFill>
              </a:rPr>
              <a:t>callback</a:t>
            </a:r>
            <a:r>
              <a:rPr lang="en-US" sz="2000" dirty="0">
                <a:solidFill>
                  <a:schemeClr val="tx1"/>
                </a:solidFill>
              </a:rPr>
              <a:t> to the code we want to run when the event occurs. Because</a:t>
            </a:r>
            <a:r>
              <a:rPr lang="en-US" sz="2000" dirty="0"/>
              <a:t> </a:t>
            </a:r>
            <a:r>
              <a:rPr lang="en-US" sz="2000" dirty="0" err="1">
                <a:solidFill>
                  <a:srgbClr val="FF0000"/>
                </a:solidFill>
              </a:rPr>
              <a:t>checkSubmission</a:t>
            </a:r>
            <a:r>
              <a:rPr lang="en-US" sz="2000" dirty="0">
                <a:solidFill>
                  <a:srgbClr val="FF0000"/>
                </a:solidFill>
              </a:rPr>
              <a:t>()</a:t>
            </a:r>
            <a:r>
              <a:rPr lang="en-US" sz="2000" dirty="0">
                <a:solidFill>
                  <a:schemeClr val="tx1"/>
                </a:solidFill>
              </a:rPr>
              <a:t> is a callback, you don’t need to use the</a:t>
            </a:r>
            <a:r>
              <a:rPr lang="en-US" sz="2000" dirty="0"/>
              <a:t> </a:t>
            </a:r>
            <a:r>
              <a:rPr lang="en-US" sz="2000" dirty="0">
                <a:solidFill>
                  <a:srgbClr val="FF0000"/>
                </a:solidFill>
              </a:rPr>
              <a:t>( )</a:t>
            </a:r>
            <a:r>
              <a:rPr lang="en-US" sz="2000" dirty="0"/>
              <a:t>.</a:t>
            </a:r>
            <a:endParaRPr lang="en-US" sz="2800" dirty="0"/>
          </a:p>
          <a:p>
            <a:pPr algn="ctr"/>
            <a:r>
              <a:rPr lang="en-US" sz="2300" i="1" dirty="0" err="1">
                <a:solidFill>
                  <a:srgbClr val="FF0000"/>
                </a:solidFill>
              </a:rPr>
              <a:t>button.addEventListener</a:t>
            </a:r>
            <a:r>
              <a:rPr lang="en-US" sz="2300" i="1" dirty="0">
                <a:solidFill>
                  <a:srgbClr val="FF0000"/>
                </a:solidFill>
              </a:rPr>
              <a:t>('click’, </a:t>
            </a:r>
            <a:r>
              <a:rPr lang="en-US" sz="2300" i="1" dirty="0" err="1">
                <a:solidFill>
                  <a:srgbClr val="FF0000"/>
                </a:solidFill>
              </a:rPr>
              <a:t>callbackFunction</a:t>
            </a:r>
            <a:r>
              <a:rPr lang="en-US" sz="2300" i="1" dirty="0">
                <a:solidFill>
                  <a:srgbClr val="FF0000"/>
                </a:solidFill>
              </a:rPr>
              <a:t>);</a:t>
            </a:r>
          </a:p>
          <a:p>
            <a:pPr algn="ctr"/>
            <a:r>
              <a:rPr lang="en-US" sz="2300" i="1" dirty="0" err="1">
                <a:solidFill>
                  <a:srgbClr val="FF0000"/>
                </a:solidFill>
              </a:rPr>
              <a:t>otherButton.addEventListener</a:t>
            </a:r>
            <a:r>
              <a:rPr lang="en-US" sz="2300" i="1" dirty="0">
                <a:solidFill>
                  <a:srgbClr val="FF0000"/>
                </a:solidFill>
              </a:rPr>
              <a:t>(‘mouseover’, </a:t>
            </a:r>
            <a:r>
              <a:rPr lang="en-US" sz="2300" i="1" dirty="0" err="1">
                <a:solidFill>
                  <a:srgbClr val="FF0000"/>
                </a:solidFill>
              </a:rPr>
              <a:t>callbackFunction</a:t>
            </a:r>
            <a:r>
              <a:rPr lang="en-US" sz="2300" i="1" dirty="0">
                <a:solidFill>
                  <a:srgbClr val="FF0000"/>
                </a:solidFill>
              </a:rPr>
              <a:t>);</a:t>
            </a:r>
            <a:r>
              <a:rPr lang="en-US" sz="2300" i="1" dirty="0">
                <a:solidFill>
                  <a:srgbClr val="00B050"/>
                </a:solidFill>
              </a:rPr>
              <a:t>// another event listener can use the same function</a:t>
            </a:r>
          </a:p>
        </p:txBody>
      </p:sp>
    </p:spTree>
    <p:extLst>
      <p:ext uri="{BB962C8B-B14F-4D97-AF65-F5344CB8AC3E}">
        <p14:creationId xmlns:p14="http://schemas.microsoft.com/office/powerpoint/2010/main" val="31157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464-7D60-49B5-A9EA-3F618721BBC4}"/>
              </a:ext>
            </a:extLst>
          </p:cNvPr>
          <p:cNvSpPr>
            <a:spLocks noGrp="1"/>
          </p:cNvSpPr>
          <p:nvPr>
            <p:ph type="title"/>
          </p:nvPr>
        </p:nvSpPr>
        <p:spPr>
          <a:xfrm>
            <a:off x="1097279" y="286603"/>
            <a:ext cx="10278549" cy="1450757"/>
          </a:xfrm>
        </p:spPr>
        <p:txBody>
          <a:bodyPr>
            <a:normAutofit/>
          </a:bodyPr>
          <a:lstStyle/>
          <a:p>
            <a:r>
              <a:rPr lang="en-US" dirty="0">
                <a:solidFill>
                  <a:schemeClr val="tx1"/>
                </a:solidFill>
              </a:rPr>
              <a:t>Bubbling and Capture</a:t>
            </a:r>
            <a:br>
              <a:rPr lang="en-US" dirty="0"/>
            </a:br>
            <a:r>
              <a:rPr lang="en-US" sz="1400" dirty="0">
                <a:hlinkClick r:id="rId2"/>
              </a:rPr>
              <a:t>https://developer.mozilla.org/en-US/docs/Web/API/Document_Object_Model/Examples#Example_5:_Event_Propagation</a:t>
            </a:r>
            <a:br>
              <a:rPr lang="en-US" sz="1400" dirty="0"/>
            </a:br>
            <a:r>
              <a:rPr lang="en-US" sz="1400" dirty="0">
                <a:hlinkClick r:id="rId3"/>
              </a:rPr>
              <a:t>https://developer.mozilla.org/en-US/docs/Learn/JavaScript/Building_blocks/Events</a:t>
            </a:r>
            <a:endParaRPr lang="en-US" sz="1400" dirty="0"/>
          </a:p>
        </p:txBody>
      </p:sp>
      <p:sp>
        <p:nvSpPr>
          <p:cNvPr id="3" name="Content Placeholder 2">
            <a:extLst>
              <a:ext uri="{FF2B5EF4-FFF2-40B4-BE49-F238E27FC236}">
                <a16:creationId xmlns:a16="http://schemas.microsoft.com/office/drawing/2014/main" id="{0F28FF3F-5488-4DA3-B2B9-3087DF248428}"/>
              </a:ext>
            </a:extLst>
          </p:cNvPr>
          <p:cNvSpPr>
            <a:spLocks noGrp="1"/>
          </p:cNvSpPr>
          <p:nvPr>
            <p:ph idx="1"/>
          </p:nvPr>
        </p:nvSpPr>
        <p:spPr>
          <a:xfrm>
            <a:off x="1269758" y="1872136"/>
            <a:ext cx="9885921" cy="1808350"/>
          </a:xfrm>
        </p:spPr>
        <p:txBody>
          <a:bodyPr anchor="ctr">
            <a:normAutofit fontScale="92500"/>
          </a:bodyPr>
          <a:lstStyle/>
          <a:p>
            <a:r>
              <a:rPr lang="en-US" sz="2400" dirty="0">
                <a:solidFill>
                  <a:schemeClr val="tx1"/>
                </a:solidFill>
              </a:rPr>
              <a:t>Event </a:t>
            </a:r>
            <a:r>
              <a:rPr lang="en-US" sz="2400" b="1" i="1" dirty="0">
                <a:solidFill>
                  <a:schemeClr val="tx1"/>
                </a:solidFill>
              </a:rPr>
              <a:t>bubbling</a:t>
            </a:r>
            <a:r>
              <a:rPr lang="en-US" sz="2400" dirty="0">
                <a:solidFill>
                  <a:schemeClr val="tx1"/>
                </a:solidFill>
              </a:rPr>
              <a:t> and event </a:t>
            </a:r>
            <a:r>
              <a:rPr lang="en-US" sz="2400" b="1" i="1" dirty="0">
                <a:solidFill>
                  <a:schemeClr val="tx1"/>
                </a:solidFill>
              </a:rPr>
              <a:t>capture</a:t>
            </a:r>
            <a:r>
              <a:rPr lang="en-US" sz="2400" dirty="0">
                <a:solidFill>
                  <a:schemeClr val="tx1"/>
                </a:solidFill>
              </a:rPr>
              <a:t> are two mechanisms that describe what happens when two </a:t>
            </a:r>
            <a:r>
              <a:rPr lang="en-US" sz="2400" b="1" i="1" dirty="0">
                <a:solidFill>
                  <a:schemeClr val="tx1"/>
                </a:solidFill>
              </a:rPr>
              <a:t>handlers</a:t>
            </a:r>
            <a:r>
              <a:rPr lang="en-US" sz="2400" dirty="0">
                <a:solidFill>
                  <a:schemeClr val="tx1"/>
                </a:solidFill>
              </a:rPr>
              <a:t> of the same </a:t>
            </a:r>
            <a:r>
              <a:rPr lang="en-US" sz="2400" b="1" i="1" dirty="0">
                <a:solidFill>
                  <a:schemeClr val="tx1"/>
                </a:solidFill>
              </a:rPr>
              <a:t>event type</a:t>
            </a:r>
            <a:r>
              <a:rPr lang="en-US" sz="2400" dirty="0">
                <a:solidFill>
                  <a:schemeClr val="tx1"/>
                </a:solidFill>
              </a:rPr>
              <a:t> are activated on one </a:t>
            </a:r>
            <a:r>
              <a:rPr lang="en-US" sz="2400" b="1" i="1" dirty="0">
                <a:solidFill>
                  <a:schemeClr val="tx1"/>
                </a:solidFill>
              </a:rPr>
              <a:t>element</a:t>
            </a:r>
            <a:r>
              <a:rPr lang="en-US" sz="2400" dirty="0">
                <a:solidFill>
                  <a:schemeClr val="tx1"/>
                </a:solidFill>
              </a:rPr>
              <a:t>.</a:t>
            </a:r>
          </a:p>
          <a:p>
            <a:r>
              <a:rPr lang="en-US" sz="2400" dirty="0">
                <a:solidFill>
                  <a:schemeClr val="tx1"/>
                </a:solidFill>
              </a:rPr>
              <a:t>When an event is fired (a ‘</a:t>
            </a:r>
            <a:r>
              <a:rPr lang="en-US" sz="2400" b="1" i="1" dirty="0">
                <a:solidFill>
                  <a:schemeClr val="tx1"/>
                </a:solidFill>
              </a:rPr>
              <a:t>click</a:t>
            </a:r>
            <a:r>
              <a:rPr lang="en-US" sz="2400" dirty="0">
                <a:solidFill>
                  <a:schemeClr val="tx1"/>
                </a:solidFill>
              </a:rPr>
              <a:t>’) on an element that has parent elements, modern browsers run two different phases — the </a:t>
            </a:r>
            <a:r>
              <a:rPr lang="en-US" sz="2400" b="1" i="1" dirty="0">
                <a:solidFill>
                  <a:schemeClr val="tx1"/>
                </a:solidFill>
              </a:rPr>
              <a:t>capturing</a:t>
            </a:r>
            <a:r>
              <a:rPr lang="en-US" sz="2400" dirty="0">
                <a:solidFill>
                  <a:schemeClr val="tx1"/>
                </a:solidFill>
              </a:rPr>
              <a:t> phase and the </a:t>
            </a:r>
            <a:r>
              <a:rPr lang="en-US" sz="2400" b="1" i="1" dirty="0">
                <a:solidFill>
                  <a:schemeClr val="tx1"/>
                </a:solidFill>
              </a:rPr>
              <a:t>bubbling</a:t>
            </a:r>
            <a:r>
              <a:rPr lang="en-US" sz="2400" dirty="0">
                <a:solidFill>
                  <a:schemeClr val="tx1"/>
                </a:solidFill>
              </a:rPr>
              <a:t> phase.</a:t>
            </a:r>
            <a:endParaRPr lang="en-US" dirty="0">
              <a:solidFill>
                <a:schemeClr val="tx1"/>
              </a:solidFill>
            </a:endParaRPr>
          </a:p>
        </p:txBody>
      </p:sp>
      <p:graphicFrame>
        <p:nvGraphicFramePr>
          <p:cNvPr id="4" name="Table 4">
            <a:extLst>
              <a:ext uri="{FF2B5EF4-FFF2-40B4-BE49-F238E27FC236}">
                <a16:creationId xmlns:a16="http://schemas.microsoft.com/office/drawing/2014/main" id="{5B7794E5-BE27-4B27-8EFC-213867C9F2F3}"/>
              </a:ext>
            </a:extLst>
          </p:cNvPr>
          <p:cNvGraphicFramePr>
            <a:graphicFrameLocks noGrp="1"/>
          </p:cNvGraphicFramePr>
          <p:nvPr>
            <p:extLst>
              <p:ext uri="{D42A27DB-BD31-4B8C-83A1-F6EECF244321}">
                <p14:modId xmlns:p14="http://schemas.microsoft.com/office/powerpoint/2010/main" val="53982486"/>
              </p:ext>
            </p:extLst>
          </p:nvPr>
        </p:nvGraphicFramePr>
        <p:xfrm>
          <a:off x="1541234" y="3680486"/>
          <a:ext cx="9248502" cy="2743200"/>
        </p:xfrm>
        <a:graphic>
          <a:graphicData uri="http://schemas.openxmlformats.org/drawingml/2006/table">
            <a:tbl>
              <a:tblPr firstRow="1" bandRow="1">
                <a:tableStyleId>{5C22544A-7EE6-4342-B048-85BDC9FD1C3A}</a:tableStyleId>
              </a:tblPr>
              <a:tblGrid>
                <a:gridCol w="4624251">
                  <a:extLst>
                    <a:ext uri="{9D8B030D-6E8A-4147-A177-3AD203B41FA5}">
                      <a16:colId xmlns:a16="http://schemas.microsoft.com/office/drawing/2014/main" val="1764900673"/>
                    </a:ext>
                  </a:extLst>
                </a:gridCol>
                <a:gridCol w="4624251">
                  <a:extLst>
                    <a:ext uri="{9D8B030D-6E8A-4147-A177-3AD203B41FA5}">
                      <a16:colId xmlns:a16="http://schemas.microsoft.com/office/drawing/2014/main" val="1802013743"/>
                    </a:ext>
                  </a:extLst>
                </a:gridCol>
              </a:tblGrid>
              <a:tr h="370840">
                <a:tc>
                  <a:txBody>
                    <a:bodyPr/>
                    <a:lstStyle/>
                    <a:p>
                      <a:pPr algn="ctr"/>
                      <a:r>
                        <a:rPr lang="en-US" sz="2400" dirty="0"/>
                        <a:t>Capture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Bubble Phase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29456543"/>
                  </a:ext>
                </a:extLst>
              </a:tr>
              <a:tr h="370840">
                <a:tc>
                  <a:txBody>
                    <a:bodyPr/>
                    <a:lstStyle/>
                    <a:p>
                      <a:r>
                        <a:rPr lang="en-US" sz="1800" dirty="0">
                          <a:solidFill>
                            <a:schemeClr val="tx1"/>
                          </a:solidFill>
                        </a:rPr>
                        <a:t>The browser checks to see if the element's </a:t>
                      </a:r>
                      <a:r>
                        <a:rPr lang="en-US" sz="1800" u="sng" dirty="0">
                          <a:solidFill>
                            <a:schemeClr val="tx1"/>
                          </a:solidFill>
                        </a:rPr>
                        <a:t>outer-most</a:t>
                      </a:r>
                      <a:r>
                        <a:rPr lang="en-US" sz="1800" dirty="0">
                          <a:solidFill>
                            <a:schemeClr val="tx1"/>
                          </a:solidFill>
                        </a:rPr>
                        <a:t> ancestor </a:t>
                      </a:r>
                      <a:r>
                        <a:rPr lang="en-US" sz="1800" dirty="0"/>
                        <a:t>(</a:t>
                      </a:r>
                      <a:r>
                        <a:rPr lang="en-US" sz="1800" dirty="0">
                          <a:solidFill>
                            <a:srgbClr val="FF0000"/>
                          </a:solidFill>
                        </a:rPr>
                        <a:t>&lt;html&gt;</a:t>
                      </a:r>
                      <a:r>
                        <a:rPr lang="en-US" sz="1800" dirty="0"/>
                        <a:t>) has an ‘onclick’ event handler registered on it and, if so, runs it.</a:t>
                      </a:r>
                    </a:p>
                    <a:p>
                      <a:r>
                        <a:rPr lang="en-US" sz="1800" dirty="0"/>
                        <a:t>Then it moves on to the next element inside </a:t>
                      </a:r>
                      <a:r>
                        <a:rPr lang="en-US" sz="1800" dirty="0">
                          <a:solidFill>
                            <a:srgbClr val="FF0000"/>
                          </a:solidFill>
                        </a:rPr>
                        <a:t>&lt;html&gt;</a:t>
                      </a:r>
                      <a:r>
                        <a:rPr lang="en-US" sz="1800" dirty="0"/>
                        <a:t> and does the same thing, until it reaches the element that was actually clicked.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The browser checks to see if the element that was actually clicked on has an ‘onclick’ event handler registered on it for the bubbling phase and runs it if so.</a:t>
                      </a:r>
                    </a:p>
                    <a:p>
                      <a:r>
                        <a:rPr lang="en-US" sz="1800" dirty="0"/>
                        <a:t>Then it moves on to the next immediate ancestor element and does the same thing until it reaches the </a:t>
                      </a:r>
                      <a:r>
                        <a:rPr lang="en-US" sz="1800" dirty="0">
                          <a:solidFill>
                            <a:srgbClr val="FF0000"/>
                          </a:solidFill>
                        </a:rPr>
                        <a:t>&lt;html&gt; </a:t>
                      </a:r>
                      <a:r>
                        <a:rPr lang="en-US" sz="1800" dirty="0"/>
                        <a:t>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26265136"/>
                  </a:ext>
                </a:extLst>
              </a:tr>
            </a:tbl>
          </a:graphicData>
        </a:graphic>
      </p:graphicFrame>
    </p:spTree>
    <p:extLst>
      <p:ext uri="{BB962C8B-B14F-4D97-AF65-F5344CB8AC3E}">
        <p14:creationId xmlns:p14="http://schemas.microsoft.com/office/powerpoint/2010/main" val="407494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AA8A-DC4B-4E6C-8049-90E0033CEE8E}"/>
              </a:ext>
            </a:extLst>
          </p:cNvPr>
          <p:cNvSpPr>
            <a:spLocks noGrp="1"/>
          </p:cNvSpPr>
          <p:nvPr>
            <p:ph idx="1"/>
          </p:nvPr>
        </p:nvSpPr>
        <p:spPr>
          <a:xfrm>
            <a:off x="1203650" y="2734536"/>
            <a:ext cx="3281264" cy="3666266"/>
          </a:xfrm>
        </p:spPr>
        <p:txBody>
          <a:bodyPr anchor="ctr">
            <a:normAutofit fontScale="92500" lnSpcReduction="10000"/>
          </a:bodyPr>
          <a:lstStyle/>
          <a:p>
            <a:pPr marL="0" indent="0">
              <a:buNone/>
            </a:pPr>
            <a:r>
              <a:rPr lang="en-US" sz="2200" dirty="0">
                <a:solidFill>
                  <a:schemeClr val="tx1"/>
                </a:solidFill>
              </a:rPr>
              <a:t>When the video is clicked, the ‘click’ event bubbles outward from the </a:t>
            </a:r>
            <a:r>
              <a:rPr lang="en-US" sz="2200" b="1" i="1" dirty="0">
                <a:solidFill>
                  <a:srgbClr val="FF0000"/>
                </a:solidFill>
              </a:rPr>
              <a:t>&lt;video&gt;</a:t>
            </a:r>
            <a:r>
              <a:rPr lang="en-US" sz="2200" b="1" i="1" dirty="0"/>
              <a:t> </a:t>
            </a:r>
            <a:r>
              <a:rPr lang="en-US" sz="2200" dirty="0">
                <a:solidFill>
                  <a:schemeClr val="tx1"/>
                </a:solidFill>
              </a:rPr>
              <a:t>element outwards to its parent </a:t>
            </a:r>
            <a:r>
              <a:rPr lang="en-US" sz="2200" b="1" i="1" dirty="0">
                <a:solidFill>
                  <a:srgbClr val="FF0000"/>
                </a:solidFill>
              </a:rPr>
              <a:t>&lt;div&gt;</a:t>
            </a:r>
            <a:r>
              <a:rPr lang="en-US" sz="2200" dirty="0">
                <a:solidFill>
                  <a:schemeClr val="tx1"/>
                </a:solidFill>
              </a:rPr>
              <a:t>, to the </a:t>
            </a:r>
            <a:r>
              <a:rPr lang="en-US" sz="2200" b="1" i="1" dirty="0">
                <a:solidFill>
                  <a:srgbClr val="FF0000"/>
                </a:solidFill>
              </a:rPr>
              <a:t>&lt;html&gt;</a:t>
            </a:r>
            <a:r>
              <a:rPr lang="en-US" sz="2200" dirty="0">
                <a:solidFill>
                  <a:schemeClr val="tx1"/>
                </a:solidFill>
              </a:rPr>
              <a:t>. If any of these elements has an ‘</a:t>
            </a:r>
            <a:r>
              <a:rPr lang="en-US" sz="2200" b="1" i="1" dirty="0">
                <a:solidFill>
                  <a:schemeClr val="tx1"/>
                </a:solidFill>
              </a:rPr>
              <a:t>on-click</a:t>
            </a:r>
            <a:r>
              <a:rPr lang="en-US" sz="2200" dirty="0">
                <a:solidFill>
                  <a:schemeClr val="tx1"/>
                </a:solidFill>
              </a:rPr>
              <a:t>’ event handler, they will fire. </a:t>
            </a:r>
          </a:p>
          <a:p>
            <a:r>
              <a:rPr lang="en-US" sz="2200" b="1" i="1" dirty="0">
                <a:solidFill>
                  <a:srgbClr val="FF0000"/>
                </a:solidFill>
              </a:rPr>
              <a:t>.</a:t>
            </a:r>
            <a:r>
              <a:rPr lang="en-US" sz="2200" b="1" i="1" dirty="0" err="1">
                <a:solidFill>
                  <a:srgbClr val="FF0000"/>
                </a:solidFill>
              </a:rPr>
              <a:t>stopPropagation</a:t>
            </a:r>
            <a:r>
              <a:rPr lang="en-US" sz="2200" b="1" i="1" dirty="0">
                <a:solidFill>
                  <a:srgbClr val="FF0000"/>
                </a:solidFill>
              </a:rPr>
              <a:t>()</a:t>
            </a:r>
            <a:r>
              <a:rPr lang="en-US" sz="2200" dirty="0">
                <a:solidFill>
                  <a:schemeClr val="tx1"/>
                </a:solidFill>
              </a:rPr>
              <a:t> and</a:t>
            </a:r>
            <a:r>
              <a:rPr lang="en-US" sz="2200" b="1" i="1" dirty="0">
                <a:solidFill>
                  <a:srgbClr val="FF0000"/>
                </a:solidFill>
              </a:rPr>
              <a:t> .</a:t>
            </a:r>
            <a:r>
              <a:rPr lang="en-US" sz="2200" b="1" i="1" dirty="0" err="1">
                <a:solidFill>
                  <a:srgbClr val="FF0000"/>
                </a:solidFill>
              </a:rPr>
              <a:t>stopImmediatePropagation</a:t>
            </a:r>
            <a:r>
              <a:rPr lang="en-US" sz="2200" b="1" i="1" dirty="0">
                <a:solidFill>
                  <a:srgbClr val="FF0000"/>
                </a:solidFill>
              </a:rPr>
              <a:t>()</a:t>
            </a:r>
            <a:r>
              <a:rPr lang="en-US" sz="2200" dirty="0">
                <a:solidFill>
                  <a:schemeClr val="tx1"/>
                </a:solidFill>
              </a:rPr>
              <a:t> are provided to stop further bubbling propagation.</a:t>
            </a:r>
          </a:p>
        </p:txBody>
      </p:sp>
      <p:pic>
        <p:nvPicPr>
          <p:cNvPr id="1026" name="Picture 2">
            <a:extLst>
              <a:ext uri="{FF2B5EF4-FFF2-40B4-BE49-F238E27FC236}">
                <a16:creationId xmlns:a16="http://schemas.microsoft.com/office/drawing/2014/main" id="{CF7F81BC-C609-4B0B-BFFB-FFAE64AF13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0" t="8743" r="8104" b="11295"/>
          <a:stretch/>
        </p:blipFill>
        <p:spPr bwMode="auto">
          <a:xfrm>
            <a:off x="4516608" y="2734535"/>
            <a:ext cx="6736808" cy="336001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291092" cy="1449387"/>
          </a:xfrm>
        </p:spPr>
        <p:txBody>
          <a:bodyPr>
            <a:normAutofit/>
          </a:bodyPr>
          <a:lstStyle/>
          <a:p>
            <a:r>
              <a:rPr lang="en-US" dirty="0">
                <a:solidFill>
                  <a:schemeClr val="tx1"/>
                </a:solidFill>
              </a:rPr>
              <a:t>Bubbling and Capture (1/2)</a:t>
            </a:r>
            <a:br>
              <a:rPr lang="en-US" dirty="0"/>
            </a:br>
            <a:r>
              <a:rPr lang="en-US" sz="1400" dirty="0">
                <a:hlinkClick r:id="rId3"/>
              </a:rPr>
              <a:t>https://developer.mozilla.org/en-US/docs/Web/API/Document_Object_Model/Examples#Example_5:_Event_Propagation</a:t>
            </a:r>
            <a:br>
              <a:rPr lang="en-US" sz="1400" dirty="0"/>
            </a:br>
            <a:r>
              <a:rPr lang="en-US" sz="1400" dirty="0">
                <a:hlinkClick r:id="rId4"/>
              </a:rPr>
              <a:t>https://developer.mozilla.org/en-US/docs/Learn/JavaScript/Building_blocks/Events</a:t>
            </a:r>
            <a:endParaRPr lang="en-US" sz="1400" dirty="0"/>
          </a:p>
        </p:txBody>
      </p:sp>
      <p:pic>
        <p:nvPicPr>
          <p:cNvPr id="6" name="Picture 5">
            <a:extLst>
              <a:ext uri="{FF2B5EF4-FFF2-40B4-BE49-F238E27FC236}">
                <a16:creationId xmlns:a16="http://schemas.microsoft.com/office/drawing/2014/main" id="{6DA52FC1-83C1-4BE0-826C-8C3A47776C0A}"/>
              </a:ext>
            </a:extLst>
          </p:cNvPr>
          <p:cNvPicPr>
            <a:picLocks noChangeAspect="1"/>
          </p:cNvPicPr>
          <p:nvPr/>
        </p:nvPicPr>
        <p:blipFill>
          <a:blip r:embed="rId5"/>
          <a:stretch>
            <a:fillRect/>
          </a:stretch>
        </p:blipFill>
        <p:spPr>
          <a:xfrm>
            <a:off x="6561874" y="4322981"/>
            <a:ext cx="2556696" cy="941918"/>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12B67B67-6F9C-49A4-8487-F76F6DCCD066}"/>
              </a:ext>
            </a:extLst>
          </p:cNvPr>
          <p:cNvSpPr/>
          <p:nvPr/>
        </p:nvSpPr>
        <p:spPr>
          <a:xfrm>
            <a:off x="844296" y="1920629"/>
            <a:ext cx="10796425" cy="813905"/>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Tree>
    <p:extLst>
      <p:ext uri="{BB962C8B-B14F-4D97-AF65-F5344CB8AC3E}">
        <p14:creationId xmlns:p14="http://schemas.microsoft.com/office/powerpoint/2010/main" val="220981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907D9-4639-4767-A01D-6C61A409FF7A}"/>
              </a:ext>
            </a:extLst>
          </p:cNvPr>
          <p:cNvSpPr>
            <a:spLocks noGrp="1"/>
          </p:cNvSpPr>
          <p:nvPr>
            <p:ph type="title"/>
          </p:nvPr>
        </p:nvSpPr>
        <p:spPr>
          <a:xfrm>
            <a:off x="1096963" y="287338"/>
            <a:ext cx="10546956" cy="1449387"/>
          </a:xfrm>
        </p:spPr>
        <p:txBody>
          <a:bodyPr>
            <a:normAutofit/>
          </a:bodyPr>
          <a:lstStyle/>
          <a:p>
            <a:r>
              <a:rPr lang="en-US" dirty="0">
                <a:solidFill>
                  <a:schemeClr val="tx1"/>
                </a:solidFill>
              </a:rPr>
              <a:t>Bubbling and Capture (2/2)</a:t>
            </a:r>
            <a:br>
              <a:rPr lang="en-US" dirty="0"/>
            </a:br>
            <a:r>
              <a:rPr lang="en-US" sz="1400" dirty="0">
                <a:hlinkClick r:id="rId2"/>
              </a:rPr>
              <a:t>https://developer.mozilla.org/en-US/docs/Web/API/Document_Object_Model/Examples#Example_5:_Event_Propagation</a:t>
            </a:r>
            <a:br>
              <a:rPr lang="en-US" sz="1400" dirty="0"/>
            </a:br>
            <a:r>
              <a:rPr lang="en-US" sz="1400" dirty="0">
                <a:hlinkClick r:id="rId3"/>
              </a:rPr>
              <a:t>https://developer.mozilla.org/en-US/docs/Learn/JavaScript/Building_blocks/Events</a:t>
            </a:r>
            <a:br>
              <a:rPr lang="en-US" sz="1400" dirty="0"/>
            </a:br>
            <a:r>
              <a:rPr lang="en-US" sz="1400" dirty="0">
                <a:hlinkClick r:id="rId4"/>
              </a:rPr>
              <a:t>https://www.carlrippon.com/stoppropagation-v-stopimmediatepropagation/</a:t>
            </a:r>
            <a:endParaRPr lang="en-US" sz="1400" dirty="0"/>
          </a:p>
        </p:txBody>
      </p:sp>
      <p:sp>
        <p:nvSpPr>
          <p:cNvPr id="4" name="Rectangle 3">
            <a:extLst>
              <a:ext uri="{FF2B5EF4-FFF2-40B4-BE49-F238E27FC236}">
                <a16:creationId xmlns:a16="http://schemas.microsoft.com/office/drawing/2014/main" id="{CAF57B0A-3266-41EE-A687-C8F9C5619C20}"/>
              </a:ext>
            </a:extLst>
          </p:cNvPr>
          <p:cNvSpPr/>
          <p:nvPr/>
        </p:nvSpPr>
        <p:spPr>
          <a:xfrm>
            <a:off x="1018306" y="1913543"/>
            <a:ext cx="10942637" cy="740830"/>
          </a:xfrm>
          <a:prstGeom prst="rect">
            <a:avLst/>
          </a:prstGeom>
        </p:spPr>
        <p:txBody>
          <a:bodyPr wrap="square" anchor="ctr">
            <a:normAutofit/>
          </a:bodyPr>
          <a:lstStyle/>
          <a:p>
            <a:r>
              <a:rPr lang="en-US" sz="2800" dirty="0"/>
              <a:t>Browsers automatically register event handlers for the </a:t>
            </a:r>
            <a:r>
              <a:rPr lang="en-US" sz="2800" b="1" i="1" dirty="0"/>
              <a:t>bubbling</a:t>
            </a:r>
            <a:r>
              <a:rPr lang="en-US" sz="2800" dirty="0"/>
              <a:t> phase.</a:t>
            </a:r>
          </a:p>
        </p:txBody>
      </p:sp>
      <p:sp>
        <p:nvSpPr>
          <p:cNvPr id="7" name="Rectangle 1">
            <a:extLst>
              <a:ext uri="{FF2B5EF4-FFF2-40B4-BE49-F238E27FC236}">
                <a16:creationId xmlns:a16="http://schemas.microsoft.com/office/drawing/2014/main" id="{D76071EA-D5A4-4BC7-B95F-09A9F65894C3}"/>
              </a:ext>
            </a:extLst>
          </p:cNvPr>
          <p:cNvSpPr>
            <a:spLocks noGrp="1" noChangeArrowheads="1"/>
          </p:cNvSpPr>
          <p:nvPr>
            <p:ph idx="1"/>
          </p:nvPr>
        </p:nvSpPr>
        <p:spPr bwMode="auto">
          <a:xfrm>
            <a:off x="1018306" y="2565918"/>
            <a:ext cx="3427731" cy="3844214"/>
          </a:xfrm>
          <a:prstGeom prst="rect">
            <a:avLst/>
          </a:prstGeom>
          <a:noFill/>
          <a:ln>
            <a:noFill/>
          </a:ln>
          <a:effectLst/>
        </p:spPr>
        <p:txBody>
          <a:bodyPr vert="horz" wrap="square"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buFont typeface="Arial" panose="020B0604020202020204" pitchFamily="34" charset="0"/>
              <a:buChar char="•"/>
            </a:pPr>
            <a:r>
              <a:rPr lang="en-US" altLang="en-US" sz="1800" dirty="0" err="1">
                <a:solidFill>
                  <a:srgbClr val="FF0000"/>
                </a:solidFill>
              </a:rPr>
              <a:t>stopPropagation</a:t>
            </a:r>
            <a:r>
              <a:rPr lang="en-US" altLang="en-US" sz="1800" dirty="0">
                <a:solidFill>
                  <a:srgbClr val="FF0000"/>
                </a:solidFill>
              </a:rPr>
              <a:t>() </a:t>
            </a:r>
            <a:r>
              <a:rPr lang="en-US" altLang="en-US" sz="1800" dirty="0"/>
              <a:t>prevents other listeners above the triggered listener from being triggered. </a:t>
            </a:r>
          </a:p>
          <a:p>
            <a:pPr lvl="1">
              <a:buFont typeface="Arial" panose="020B0604020202020204" pitchFamily="34" charset="0"/>
              <a:buChar char="•"/>
            </a:pPr>
            <a:r>
              <a:rPr lang="en-US" altLang="en-US" sz="1800" dirty="0"/>
              <a:t>If several listeners are on the same element for the same event type, they are called in sequential order. </a:t>
            </a:r>
          </a:p>
          <a:p>
            <a:pPr lvl="1">
              <a:buFont typeface="Arial" panose="020B0604020202020204" pitchFamily="34" charset="0"/>
              <a:buChar char="•"/>
            </a:pPr>
            <a:r>
              <a:rPr lang="en-US" altLang="en-US" sz="1800" dirty="0" err="1">
                <a:solidFill>
                  <a:srgbClr val="FF0000"/>
                </a:solidFill>
              </a:rPr>
              <a:t>stopImmediatePropagation</a:t>
            </a:r>
            <a:r>
              <a:rPr lang="en-US" altLang="en-US" sz="1800" dirty="0">
                <a:solidFill>
                  <a:srgbClr val="FF0000"/>
                </a:solidFill>
              </a:rPr>
              <a:t>() </a:t>
            </a:r>
            <a:r>
              <a:rPr lang="en-US" altLang="en-US" sz="1800" dirty="0"/>
              <a:t>prevents remaining listeners from being called on the same element.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a:extLst>
              <a:ext uri="{FF2B5EF4-FFF2-40B4-BE49-F238E27FC236}">
                <a16:creationId xmlns:a16="http://schemas.microsoft.com/office/drawing/2014/main" id="{DBAF9EEE-FFCC-4B89-B524-1E97B0B7BC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30" t="8743" r="8104" b="11295"/>
          <a:stretch/>
        </p:blipFill>
        <p:spPr bwMode="auto">
          <a:xfrm>
            <a:off x="4484915" y="2770881"/>
            <a:ext cx="6881176" cy="343201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7E4420-8351-4F11-AD5E-B7799C493C7B}"/>
              </a:ext>
            </a:extLst>
          </p:cNvPr>
          <p:cNvPicPr>
            <a:picLocks noChangeAspect="1"/>
          </p:cNvPicPr>
          <p:nvPr/>
        </p:nvPicPr>
        <p:blipFill>
          <a:blip r:embed="rId6"/>
          <a:stretch>
            <a:fillRect/>
          </a:stretch>
        </p:blipFill>
        <p:spPr>
          <a:xfrm>
            <a:off x="6619760" y="4411146"/>
            <a:ext cx="2611485" cy="962103"/>
          </a:xfrm>
          <a:prstGeom prst="rect">
            <a:avLst/>
          </a:prstGeom>
          <a:ln w="25400">
            <a:solidFill>
              <a:schemeClr val="accent2"/>
            </a:solidFill>
          </a:ln>
          <a:effectLst/>
        </p:spPr>
      </p:pic>
    </p:spTree>
    <p:extLst>
      <p:ext uri="{BB962C8B-B14F-4D97-AF65-F5344CB8AC3E}">
        <p14:creationId xmlns:p14="http://schemas.microsoft.com/office/powerpoint/2010/main" val="327302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p:txBody>
          <a:bodyPr>
            <a:normAutofit/>
          </a:bodyPr>
          <a:lstStyle/>
          <a:p>
            <a:r>
              <a:rPr lang="en-US"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242526" y="1962089"/>
            <a:ext cx="9706947" cy="2514334"/>
          </a:xfrm>
        </p:spPr>
        <p:txBody>
          <a:bodyPr anchor="ctr">
            <a:normAutofit lnSpcReduction="10000"/>
          </a:bodyPr>
          <a:lstStyle/>
          <a:p>
            <a:r>
              <a:rPr lang="en-US" dirty="0">
                <a:solidFill>
                  <a:schemeClr val="tx1"/>
                </a:solidFill>
              </a:rPr>
              <a:t>The </a:t>
            </a:r>
            <a:r>
              <a:rPr lang="en-US" b="1" i="1" dirty="0" err="1">
                <a:solidFill>
                  <a:srgbClr val="FF0000"/>
                </a:solidFill>
              </a:rPr>
              <a:t>DOMContentLoaded</a:t>
            </a:r>
            <a:r>
              <a:rPr lang="en-US" dirty="0">
                <a:solidFill>
                  <a:schemeClr val="tx1"/>
                </a:solidFill>
              </a:rPr>
              <a:t> event fires when the initial HTML document has been completely loaded and parsed, without waiting for stylesheets, images, and subframes to finish loading.</a:t>
            </a:r>
          </a:p>
          <a:p>
            <a:r>
              <a:rPr lang="en-US" dirty="0">
                <a:solidFill>
                  <a:schemeClr val="tx1"/>
                </a:solidFill>
              </a:rPr>
              <a:t>A different event, </a:t>
            </a:r>
            <a:r>
              <a:rPr lang="en-US" b="1" i="1" dirty="0">
                <a:solidFill>
                  <a:schemeClr val="tx1"/>
                </a:solidFill>
              </a:rPr>
              <a:t>load</a:t>
            </a:r>
            <a:r>
              <a:rPr lang="en-US" dirty="0">
                <a:solidFill>
                  <a:schemeClr val="tx1"/>
                </a:solidFill>
              </a:rPr>
              <a:t>, should be used only to detect a fully-loaded page. It is a common mistake to use </a:t>
            </a:r>
            <a:r>
              <a:rPr lang="en-US" b="1" i="1" dirty="0">
                <a:solidFill>
                  <a:schemeClr val="tx1"/>
                </a:solidFill>
              </a:rPr>
              <a:t>load</a:t>
            </a:r>
            <a:r>
              <a:rPr lang="en-US" dirty="0">
                <a:solidFill>
                  <a:schemeClr val="tx1"/>
                </a:solidFill>
              </a:rPr>
              <a:t> where </a:t>
            </a:r>
            <a:r>
              <a:rPr lang="en-US" b="1" i="1" dirty="0" err="1">
                <a:solidFill>
                  <a:schemeClr val="tx1"/>
                </a:solidFill>
              </a:rPr>
              <a:t>DOMContentLoaded</a:t>
            </a:r>
            <a:r>
              <a:rPr lang="en-US" dirty="0">
                <a:solidFill>
                  <a:schemeClr val="tx1"/>
                </a:solidFill>
              </a:rPr>
              <a:t> would be more appropriate.</a:t>
            </a:r>
          </a:p>
          <a:p>
            <a:r>
              <a:rPr lang="en-US" dirty="0">
                <a:solidFill>
                  <a:schemeClr val="tx1"/>
                </a:solidFill>
              </a:rPr>
              <a:t>Synchronous JavaScript pauses when parsing the DOM. To parse the DOM as fast as possible after the user has requested the page, make your JavaScript asynchronous to optimize the loading of stylesheets. </a:t>
            </a:r>
          </a:p>
        </p:txBody>
      </p:sp>
      <p:pic>
        <p:nvPicPr>
          <p:cNvPr id="4" name="Picture 3">
            <a:extLst>
              <a:ext uri="{FF2B5EF4-FFF2-40B4-BE49-F238E27FC236}">
                <a16:creationId xmlns:a16="http://schemas.microsoft.com/office/drawing/2014/main" id="{B2EC48C6-5717-48F5-9805-7E668804D43E}"/>
              </a:ext>
            </a:extLst>
          </p:cNvPr>
          <p:cNvPicPr>
            <a:picLocks noChangeAspect="1"/>
          </p:cNvPicPr>
          <p:nvPr/>
        </p:nvPicPr>
        <p:blipFill>
          <a:blip r:embed="rId3"/>
          <a:stretch>
            <a:fillRect/>
          </a:stretch>
        </p:blipFill>
        <p:spPr>
          <a:xfrm>
            <a:off x="5286511" y="4237640"/>
            <a:ext cx="5662962" cy="2045460"/>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036A6B48-20E7-4D5A-ABFF-1078D9F8659D}"/>
              </a:ext>
            </a:extLst>
          </p:cNvPr>
          <p:cNvSpPr/>
          <p:nvPr/>
        </p:nvSpPr>
        <p:spPr>
          <a:xfrm>
            <a:off x="1242526" y="4622066"/>
            <a:ext cx="3958739" cy="1261884"/>
          </a:xfrm>
          <a:prstGeom prst="rect">
            <a:avLst/>
          </a:prstGeom>
        </p:spPr>
        <p:txBody>
          <a:bodyPr wrap="square" anchor="ctr">
            <a:spAutoFit/>
          </a:bodyPr>
          <a:lstStyle/>
          <a:p>
            <a:r>
              <a:rPr lang="en-US" sz="1900" dirty="0"/>
              <a:t>If loaded as usual, stylesheets slow down </a:t>
            </a:r>
            <a:r>
              <a:rPr lang="en-US" sz="1900" b="1" i="1" dirty="0"/>
              <a:t>DOM</a:t>
            </a:r>
            <a:r>
              <a:rPr lang="en-US" sz="1900" dirty="0"/>
              <a:t> parsing as they're loaded in parallel. This "steals" traffic from the main HTML document.</a:t>
            </a:r>
          </a:p>
        </p:txBody>
      </p:sp>
    </p:spTree>
    <p:extLst>
      <p:ext uri="{BB962C8B-B14F-4D97-AF65-F5344CB8AC3E}">
        <p14:creationId xmlns:p14="http://schemas.microsoft.com/office/powerpoint/2010/main" val="420040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A73-419D-4827-BB6E-23FCA0D9CB01}"/>
              </a:ext>
            </a:extLst>
          </p:cNvPr>
          <p:cNvSpPr>
            <a:spLocks noGrp="1"/>
          </p:cNvSpPr>
          <p:nvPr>
            <p:ph type="title"/>
          </p:nvPr>
        </p:nvSpPr>
        <p:spPr>
          <a:xfrm>
            <a:off x="1082537" y="226243"/>
            <a:ext cx="5701721" cy="1687397"/>
          </a:xfrm>
        </p:spPr>
        <p:txBody>
          <a:bodyPr>
            <a:normAutofit/>
          </a:bodyPr>
          <a:lstStyle/>
          <a:p>
            <a:r>
              <a:rPr lang="en-US" sz="4400" dirty="0">
                <a:solidFill>
                  <a:schemeClr val="tx1"/>
                </a:solidFill>
              </a:rPr>
              <a:t>DOM Events Order</a:t>
            </a:r>
            <a:br>
              <a:rPr lang="en-US" dirty="0"/>
            </a:br>
            <a:r>
              <a:rPr lang="en-US" sz="1400" dirty="0">
                <a:hlinkClick r:id="rId2"/>
              </a:rPr>
              <a:t>https://developer.mozilla.org/en-US/docs/Web/API/Document/DOMContentLoaded_event</a:t>
            </a:r>
            <a:endParaRPr lang="en-US" dirty="0"/>
          </a:p>
        </p:txBody>
      </p:sp>
      <p:sp>
        <p:nvSpPr>
          <p:cNvPr id="3" name="Content Placeholder 2">
            <a:extLst>
              <a:ext uri="{FF2B5EF4-FFF2-40B4-BE49-F238E27FC236}">
                <a16:creationId xmlns:a16="http://schemas.microsoft.com/office/drawing/2014/main" id="{195A230E-2991-4E06-AE78-0003C129DD66}"/>
              </a:ext>
            </a:extLst>
          </p:cNvPr>
          <p:cNvSpPr>
            <a:spLocks noGrp="1"/>
          </p:cNvSpPr>
          <p:nvPr>
            <p:ph idx="1"/>
          </p:nvPr>
        </p:nvSpPr>
        <p:spPr>
          <a:xfrm>
            <a:off x="1319977" y="1962088"/>
            <a:ext cx="4841034" cy="2218699"/>
          </a:xfrm>
        </p:spPr>
        <p:txBody>
          <a:bodyPr anchor="ctr">
            <a:normAutofit/>
          </a:bodyPr>
          <a:lstStyle/>
          <a:p>
            <a:r>
              <a:rPr lang="en-US" sz="2800" b="1" i="1" dirty="0" err="1">
                <a:solidFill>
                  <a:schemeClr val="tx1"/>
                </a:solidFill>
              </a:rPr>
              <a:t>DOMContentLoaded</a:t>
            </a:r>
            <a:r>
              <a:rPr lang="en-US" sz="2800" dirty="0">
                <a:solidFill>
                  <a:schemeClr val="tx1"/>
                </a:solidFill>
              </a:rPr>
              <a:t> may fire before your script has a chance to run, so it is wise to check before adding a listener.</a:t>
            </a:r>
          </a:p>
        </p:txBody>
      </p:sp>
      <p:pic>
        <p:nvPicPr>
          <p:cNvPr id="6" name="Picture 5">
            <a:extLst>
              <a:ext uri="{FF2B5EF4-FFF2-40B4-BE49-F238E27FC236}">
                <a16:creationId xmlns:a16="http://schemas.microsoft.com/office/drawing/2014/main" id="{54B1AEDA-E12F-417E-8A40-6984AEFC7B5B}"/>
              </a:ext>
            </a:extLst>
          </p:cNvPr>
          <p:cNvPicPr>
            <a:picLocks noChangeAspect="1"/>
          </p:cNvPicPr>
          <p:nvPr/>
        </p:nvPicPr>
        <p:blipFill>
          <a:blip r:embed="rId3"/>
          <a:stretch>
            <a:fillRect/>
          </a:stretch>
        </p:blipFill>
        <p:spPr>
          <a:xfrm>
            <a:off x="1404101" y="4246205"/>
            <a:ext cx="5938659" cy="1994140"/>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28A2E2BB-DAD7-4D35-B661-59A9FE245AB6}"/>
              </a:ext>
            </a:extLst>
          </p:cNvPr>
          <p:cNvPicPr>
            <a:picLocks noChangeAspect="1"/>
          </p:cNvPicPr>
          <p:nvPr/>
        </p:nvPicPr>
        <p:blipFill>
          <a:blip r:embed="rId4"/>
          <a:stretch>
            <a:fillRect/>
          </a:stretch>
        </p:blipFill>
        <p:spPr>
          <a:xfrm>
            <a:off x="6450841" y="1045662"/>
            <a:ext cx="4969259" cy="3752479"/>
          </a:xfrm>
          <a:prstGeom prst="rect">
            <a:avLst/>
          </a:prstGeom>
          <a:ln w="25400">
            <a:solidFill>
              <a:schemeClr val="accent2"/>
            </a:solidFill>
          </a:ln>
          <a:effectLst/>
        </p:spPr>
      </p:pic>
      <p:pic>
        <p:nvPicPr>
          <p:cNvPr id="8" name="Picture 7">
            <a:extLst>
              <a:ext uri="{FF2B5EF4-FFF2-40B4-BE49-F238E27FC236}">
                <a16:creationId xmlns:a16="http://schemas.microsoft.com/office/drawing/2014/main" id="{0D200CF0-E57C-4BAA-9A01-9D451B6DCDC5}"/>
              </a:ext>
            </a:extLst>
          </p:cNvPr>
          <p:cNvPicPr>
            <a:picLocks noChangeAspect="1"/>
          </p:cNvPicPr>
          <p:nvPr/>
        </p:nvPicPr>
        <p:blipFill>
          <a:blip r:embed="rId5"/>
          <a:stretch>
            <a:fillRect/>
          </a:stretch>
        </p:blipFill>
        <p:spPr>
          <a:xfrm>
            <a:off x="7609226" y="5294944"/>
            <a:ext cx="3802710" cy="1036410"/>
          </a:xfrm>
          <a:prstGeom prst="rect">
            <a:avLst/>
          </a:prstGeom>
          <a:ln w="25400">
            <a:solidFill>
              <a:schemeClr val="accent2"/>
            </a:solidFill>
          </a:ln>
          <a:effectLst/>
        </p:spPr>
      </p:pic>
      <p:sp>
        <p:nvSpPr>
          <p:cNvPr id="9" name="TextBox 8">
            <a:extLst>
              <a:ext uri="{FF2B5EF4-FFF2-40B4-BE49-F238E27FC236}">
                <a16:creationId xmlns:a16="http://schemas.microsoft.com/office/drawing/2014/main" id="{896AACB6-0E31-4D0F-8923-A53AA25B2D37}"/>
              </a:ext>
            </a:extLst>
          </p:cNvPr>
          <p:cNvSpPr txBox="1"/>
          <p:nvPr/>
        </p:nvSpPr>
        <p:spPr>
          <a:xfrm>
            <a:off x="7595551" y="4917446"/>
            <a:ext cx="3824550" cy="369332"/>
          </a:xfrm>
          <a:prstGeom prst="rect">
            <a:avLst/>
          </a:prstGeom>
          <a:noFill/>
          <a:ln w="25400">
            <a:solidFill>
              <a:schemeClr val="accent2"/>
            </a:solidFill>
          </a:ln>
          <a:effectLst/>
        </p:spPr>
        <p:txBody>
          <a:bodyPr wrap="square" rtlCol="0">
            <a:spAutoFit/>
          </a:bodyPr>
          <a:lstStyle/>
          <a:p>
            <a:pPr algn="ctr"/>
            <a:r>
              <a:rPr lang="en-US" dirty="0"/>
              <a:t>Result of the above</a:t>
            </a:r>
          </a:p>
        </p:txBody>
      </p:sp>
    </p:spTree>
    <p:extLst>
      <p:ext uri="{BB962C8B-B14F-4D97-AF65-F5344CB8AC3E}">
        <p14:creationId xmlns:p14="http://schemas.microsoft.com/office/powerpoint/2010/main" val="38215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B546-CCDD-484F-A107-F8CFF73575FB}"/>
              </a:ext>
            </a:extLst>
          </p:cNvPr>
          <p:cNvSpPr>
            <a:spLocks noGrp="1"/>
          </p:cNvSpPr>
          <p:nvPr>
            <p:ph type="title"/>
          </p:nvPr>
        </p:nvSpPr>
        <p:spPr/>
        <p:txBody>
          <a:bodyPr>
            <a:normAutofit/>
          </a:bodyPr>
          <a:lstStyle/>
          <a:p>
            <a:r>
              <a:rPr lang="en-US" dirty="0">
                <a:solidFill>
                  <a:schemeClr val="tx1"/>
                </a:solidFill>
              </a:rPr>
              <a:t>Commonly used HTML Events</a:t>
            </a:r>
            <a:br>
              <a:rPr lang="en-US" dirty="0">
                <a:solidFill>
                  <a:schemeClr val="tx1"/>
                </a:solidFill>
              </a:rPr>
            </a:br>
            <a:r>
              <a:rPr lang="en-US" sz="1400" dirty="0">
                <a:solidFill>
                  <a:schemeClr val="tx1"/>
                </a:solidFill>
                <a:hlinkClick r:id="rId2"/>
              </a:rPr>
              <a:t>https://www.w3schools.com/tags/ref_eventattributes.asp</a:t>
            </a:r>
            <a:endParaRPr lang="en-US" dirty="0">
              <a:solidFill>
                <a:schemeClr val="tx1"/>
              </a:solidFill>
            </a:endParaRPr>
          </a:p>
        </p:txBody>
      </p:sp>
      <p:graphicFrame>
        <p:nvGraphicFramePr>
          <p:cNvPr id="4" name="Table 4">
            <a:extLst>
              <a:ext uri="{FF2B5EF4-FFF2-40B4-BE49-F238E27FC236}">
                <a16:creationId xmlns:a16="http://schemas.microsoft.com/office/drawing/2014/main" id="{52D15E80-4440-4877-9281-2D35354B7823}"/>
              </a:ext>
            </a:extLst>
          </p:cNvPr>
          <p:cNvGraphicFramePr>
            <a:graphicFrameLocks noGrp="1"/>
          </p:cNvGraphicFramePr>
          <p:nvPr>
            <p:ph idx="1"/>
            <p:extLst>
              <p:ext uri="{D42A27DB-BD31-4B8C-83A1-F6EECF244321}">
                <p14:modId xmlns:p14="http://schemas.microsoft.com/office/powerpoint/2010/main" val="2733873126"/>
              </p:ext>
            </p:extLst>
          </p:nvPr>
        </p:nvGraphicFramePr>
        <p:xfrm>
          <a:off x="1096963" y="2108200"/>
          <a:ext cx="10058400" cy="3962400"/>
        </p:xfrm>
        <a:graphic>
          <a:graphicData uri="http://schemas.openxmlformats.org/drawingml/2006/table">
            <a:tbl>
              <a:tblPr firstRow="1" bandRow="1">
                <a:tableStyleId>{5C22544A-7EE6-4342-B048-85BDC9FD1C3A}</a:tableStyleId>
              </a:tblPr>
              <a:tblGrid>
                <a:gridCol w="3405699">
                  <a:extLst>
                    <a:ext uri="{9D8B030D-6E8A-4147-A177-3AD203B41FA5}">
                      <a16:colId xmlns:a16="http://schemas.microsoft.com/office/drawing/2014/main" val="772155043"/>
                    </a:ext>
                  </a:extLst>
                </a:gridCol>
                <a:gridCol w="6652701">
                  <a:extLst>
                    <a:ext uri="{9D8B030D-6E8A-4147-A177-3AD203B41FA5}">
                      <a16:colId xmlns:a16="http://schemas.microsoft.com/office/drawing/2014/main" val="159333172"/>
                    </a:ext>
                  </a:extLst>
                </a:gridCol>
              </a:tblGrid>
              <a:tr h="370840">
                <a:tc>
                  <a:txBody>
                    <a:bodyPr/>
                    <a:lstStyle/>
                    <a:p>
                      <a:pPr algn="ctr"/>
                      <a:r>
                        <a:rPr lang="en-US" sz="2800" dirty="0"/>
                        <a:t>Event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15714715"/>
                  </a:ext>
                </a:extLst>
              </a:tr>
              <a:tr h="370840">
                <a:tc>
                  <a:txBody>
                    <a:bodyPr/>
                    <a:lstStyle/>
                    <a:p>
                      <a:r>
                        <a:rPr lang="en-US" sz="2000" dirty="0" err="1"/>
                        <a:t>onblur</a:t>
                      </a:r>
                      <a:r>
                        <a:rPr lang="en-US" sz="2000" dirty="0"/>
                        <a:t>/</a:t>
                      </a:r>
                      <a:r>
                        <a:rPr lang="en-US" sz="2000" dirty="0" err="1"/>
                        <a:t>onfocus</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loses/gets focus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820866269"/>
                  </a:ext>
                </a:extLst>
              </a:tr>
              <a:tr h="370840">
                <a:tc>
                  <a:txBody>
                    <a:bodyPr/>
                    <a:lstStyle/>
                    <a:p>
                      <a:r>
                        <a:rPr lang="en-US" sz="2000" dirty="0" err="1"/>
                        <a:t>onchange</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value of the element is changed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743040"/>
                  </a:ext>
                </a:extLst>
              </a:tr>
              <a:tr h="370840">
                <a:tc>
                  <a:txBody>
                    <a:bodyPr/>
                    <a:lstStyle/>
                    <a:p>
                      <a:r>
                        <a:rPr lang="en-US" sz="2000" dirty="0" err="1"/>
                        <a:t>oninput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gets user input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74673672"/>
                  </a:ext>
                </a:extLst>
              </a:tr>
              <a:tr h="370840">
                <a:tc>
                  <a:txBody>
                    <a:bodyPr/>
                    <a:lstStyle/>
                    <a:p>
                      <a:r>
                        <a:rPr lang="en-US" sz="2000" dirty="0" err="1"/>
                        <a:t>oninvalid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an element is invalid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64799376"/>
                  </a:ext>
                </a:extLst>
              </a:tr>
              <a:tr h="370840">
                <a:tc>
                  <a:txBody>
                    <a:bodyPr/>
                    <a:lstStyle/>
                    <a:p>
                      <a:r>
                        <a:rPr lang="en-US" sz="2000" dirty="0" err="1"/>
                        <a:t>onreset</a:t>
                      </a:r>
                      <a:r>
                        <a:rPr lang="en-US" sz="2000" dirty="0"/>
                        <a:t>/</a:t>
                      </a:r>
                      <a:r>
                        <a:rPr lang="en-US" sz="2000" dirty="0" err="1"/>
                        <a:t>onsubmit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the Reset/submit button in a form is clicked</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89296424"/>
                  </a:ext>
                </a:extLst>
              </a:tr>
              <a:tr h="370840">
                <a:tc>
                  <a:txBody>
                    <a:bodyPr/>
                    <a:lstStyle/>
                    <a:p>
                      <a:r>
                        <a:rPr lang="en-US" sz="2000" dirty="0" err="1"/>
                        <a:t>onkeyup</a:t>
                      </a:r>
                      <a:r>
                        <a:rPr lang="en-US" sz="2000" dirty="0"/>
                        <a:t>/</a:t>
                      </a:r>
                      <a:r>
                        <a:rPr lang="en-US" sz="2000" dirty="0" err="1"/>
                        <a:t>onkeydown</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when a user presses or releases a key</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78321504"/>
                  </a:ext>
                </a:extLst>
              </a:tr>
              <a:tr h="370840">
                <a:tc>
                  <a:txBody>
                    <a:bodyPr/>
                    <a:lstStyle/>
                    <a:p>
                      <a:r>
                        <a:rPr lang="en-US" sz="2000" dirty="0" err="1"/>
                        <a:t>onmouseover</a:t>
                      </a:r>
                      <a:r>
                        <a:rPr lang="en-US" sz="2000" dirty="0"/>
                        <a:t>/</a:t>
                      </a:r>
                      <a:r>
                        <a:rPr lang="en-US" sz="2000" dirty="0" err="1"/>
                        <a:t>onmouseout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Fires when the mouse pointer moves over/out of an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9689616"/>
                  </a:ext>
                </a:extLst>
              </a:tr>
              <a:tr h="370840">
                <a:tc>
                  <a:txBody>
                    <a:bodyPr/>
                    <a:lstStyle/>
                    <a:p>
                      <a:r>
                        <a:rPr lang="en-US" sz="2000" dirty="0"/>
                        <a:t>onclick/</a:t>
                      </a:r>
                      <a:r>
                        <a:rPr lang="en-US" sz="2000" dirty="0" err="1"/>
                        <a:t>onbclick</a:t>
                      </a:r>
                      <a:r>
                        <a:rPr lang="en-US" sz="2000" dirty="0"/>
                        <a:t>/</a:t>
                      </a:r>
                      <a:r>
                        <a:rPr lang="en-US" sz="2000" dirty="0" err="1"/>
                        <a:t>onmouseup</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fontAlgn="t"/>
                      <a:r>
                        <a:rPr lang="en-US" sz="2000" dirty="0"/>
                        <a:t> Fires on a mouse click/double-click/button-release on the element</a:t>
                      </a:r>
                    </a:p>
                  </a:txBody>
                  <a:tcPr marL="30480" marR="30480" marT="30480" marB="304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83315455"/>
                  </a:ext>
                </a:extLst>
              </a:tr>
            </a:tbl>
          </a:graphicData>
        </a:graphic>
      </p:graphicFrame>
    </p:spTree>
    <p:extLst>
      <p:ext uri="{BB962C8B-B14F-4D97-AF65-F5344CB8AC3E}">
        <p14:creationId xmlns:p14="http://schemas.microsoft.com/office/powerpoint/2010/main" val="216234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EC59-AE51-4E99-A873-032044C2FC2B}"/>
              </a:ext>
            </a:extLst>
          </p:cNvPr>
          <p:cNvSpPr>
            <a:spLocks noGrp="1"/>
          </p:cNvSpPr>
          <p:nvPr>
            <p:ph type="title"/>
          </p:nvPr>
        </p:nvSpPr>
        <p:spPr>
          <a:xfrm>
            <a:off x="1097280" y="286603"/>
            <a:ext cx="10058400" cy="1450757"/>
          </a:xfrm>
        </p:spPr>
        <p:txBody>
          <a:bodyPr>
            <a:normAutofit/>
          </a:bodyPr>
          <a:lstStyle/>
          <a:p>
            <a:r>
              <a:rPr lang="en-US" dirty="0" err="1">
                <a:solidFill>
                  <a:schemeClr val="tx1"/>
                </a:solidFill>
              </a:rPr>
              <a:t>GuessingGame</a:t>
            </a:r>
            <a:r>
              <a:rPr lang="en-US" dirty="0">
                <a:solidFill>
                  <a:schemeClr val="tx1"/>
                </a:solidFill>
              </a:rPr>
              <a:t> Tutorial</a:t>
            </a:r>
            <a:br>
              <a:rPr lang="en-US" dirty="0"/>
            </a:br>
            <a:r>
              <a:rPr lang="en-US" sz="1400" dirty="0">
                <a:hlinkClick r:id="rId2"/>
              </a:rPr>
              <a:t>https://developer.mozilla.org/en-US/docs/Learn/JavaScript/First_steps/A_first_splash</a:t>
            </a:r>
            <a:endParaRPr lang="en-US" dirty="0"/>
          </a:p>
        </p:txBody>
      </p:sp>
      <p:sp>
        <p:nvSpPr>
          <p:cNvPr id="3" name="Content Placeholder 2">
            <a:extLst>
              <a:ext uri="{FF2B5EF4-FFF2-40B4-BE49-F238E27FC236}">
                <a16:creationId xmlns:a16="http://schemas.microsoft.com/office/drawing/2014/main" id="{9F756DA4-A562-4F9E-817D-FD4149FBF8B0}"/>
              </a:ext>
            </a:extLst>
          </p:cNvPr>
          <p:cNvSpPr>
            <a:spLocks noGrp="1"/>
          </p:cNvSpPr>
          <p:nvPr>
            <p:ph idx="1"/>
          </p:nvPr>
        </p:nvSpPr>
        <p:spPr>
          <a:xfrm>
            <a:off x="1538444" y="2108202"/>
            <a:ext cx="9617235" cy="3012440"/>
          </a:xfrm>
        </p:spPr>
        <p:txBody>
          <a:bodyPr anchor="ctr">
            <a:normAutofit/>
          </a:bodyPr>
          <a:lstStyle/>
          <a:p>
            <a:pPr marL="806958" lvl="1" indent="-514350">
              <a:buFont typeface="+mj-lt"/>
              <a:buAutoNum type="arabicPeriod"/>
            </a:pPr>
            <a:r>
              <a:rPr lang="en-US" sz="2800" dirty="0">
                <a:solidFill>
                  <a:schemeClr val="tx1"/>
                </a:solidFill>
              </a:rPr>
              <a:t>Complete the </a:t>
            </a:r>
            <a:r>
              <a:rPr lang="en-US" sz="2800" dirty="0" err="1">
                <a:solidFill>
                  <a:schemeClr val="tx1"/>
                </a:solidFill>
              </a:rPr>
              <a:t>guessingGame</a:t>
            </a:r>
            <a:r>
              <a:rPr lang="en-US" sz="2800" dirty="0">
                <a:solidFill>
                  <a:schemeClr val="tx1"/>
                </a:solidFill>
              </a:rPr>
              <a:t> Tutorial.</a:t>
            </a:r>
          </a:p>
          <a:p>
            <a:pPr marL="806958" lvl="1" indent="-514350">
              <a:buFont typeface="+mj-lt"/>
              <a:buAutoNum type="arabicPeriod"/>
            </a:pPr>
            <a:r>
              <a:rPr lang="en-US" sz="2800" dirty="0">
                <a:solidFill>
                  <a:schemeClr val="tx1"/>
                </a:solidFill>
              </a:rPr>
              <a:t>Change </a:t>
            </a:r>
            <a:r>
              <a:rPr lang="en-US" sz="2800" dirty="0" err="1">
                <a:solidFill>
                  <a:schemeClr val="tx1"/>
                </a:solidFill>
              </a:rPr>
              <a:t>guessingGame</a:t>
            </a:r>
            <a:r>
              <a:rPr lang="en-US" sz="2800" dirty="0">
                <a:solidFill>
                  <a:schemeClr val="tx1"/>
                </a:solidFill>
              </a:rPr>
              <a:t> from using </a:t>
            </a:r>
            <a:r>
              <a:rPr lang="en-US" sz="2800" b="1" i="1" dirty="0">
                <a:solidFill>
                  <a:schemeClr val="tx1"/>
                </a:solidFill>
              </a:rPr>
              <a:t>events</a:t>
            </a:r>
            <a:r>
              <a:rPr lang="en-US" sz="2800" dirty="0">
                <a:solidFill>
                  <a:schemeClr val="tx1"/>
                </a:solidFill>
              </a:rPr>
              <a:t> to using a </a:t>
            </a:r>
            <a:r>
              <a:rPr lang="en-US" sz="2800" b="1" i="1" dirty="0">
                <a:solidFill>
                  <a:schemeClr val="tx1"/>
                </a:solidFill>
              </a:rPr>
              <a:t>form </a:t>
            </a:r>
            <a:r>
              <a:rPr lang="en-US" sz="2800" dirty="0">
                <a:solidFill>
                  <a:schemeClr val="tx1"/>
                </a:solidFill>
              </a:rPr>
              <a:t>to get the number.</a:t>
            </a:r>
          </a:p>
          <a:p>
            <a:pPr marL="806958" lvl="1" indent="-514350">
              <a:buFont typeface="+mj-lt"/>
              <a:buAutoNum type="arabicPeriod"/>
            </a:pPr>
            <a:r>
              <a:rPr lang="en-US" sz="2800" dirty="0">
                <a:solidFill>
                  <a:schemeClr val="tx1"/>
                </a:solidFill>
              </a:rPr>
              <a:t>Use </a:t>
            </a:r>
            <a:r>
              <a:rPr lang="en-US" sz="2800" dirty="0">
                <a:hlinkClick r:id="rId3"/>
              </a:rPr>
              <a:t>https://javascript.info/ui</a:t>
            </a:r>
            <a:r>
              <a:rPr lang="en-US" sz="2800" dirty="0"/>
              <a:t> </a:t>
            </a:r>
            <a:r>
              <a:rPr lang="en-US" sz="2800" dirty="0">
                <a:solidFill>
                  <a:schemeClr val="tx1"/>
                </a:solidFill>
              </a:rPr>
              <a:t>for independent study.</a:t>
            </a:r>
          </a:p>
        </p:txBody>
      </p:sp>
    </p:spTree>
    <p:extLst>
      <p:ext uri="{BB962C8B-B14F-4D97-AF65-F5344CB8AC3E}">
        <p14:creationId xmlns:p14="http://schemas.microsoft.com/office/powerpoint/2010/main" val="421067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565518" y="0"/>
            <a:ext cx="7991251" cy="4953000"/>
          </a:xfrm>
        </p:spPr>
        <p:txBody>
          <a:bodyPr anchor="ctr">
            <a:noAutofit/>
          </a:bodyPr>
          <a:lstStyle/>
          <a:p>
            <a:r>
              <a:rPr lang="en-US" sz="3600" i="1" dirty="0">
                <a:solidFill>
                  <a:schemeClr val="bg1"/>
                </a:solidFill>
              </a:rPr>
              <a:t>The </a:t>
            </a:r>
            <a:r>
              <a:rPr lang="en-US" sz="3600" b="1" i="1" dirty="0">
                <a:solidFill>
                  <a:schemeClr val="bg1"/>
                </a:solidFill>
              </a:rPr>
              <a:t>Document Object Model </a:t>
            </a:r>
            <a:r>
              <a:rPr lang="en-US" sz="3600" i="1" dirty="0">
                <a:solidFill>
                  <a:schemeClr val="bg1"/>
                </a:solidFill>
              </a:rPr>
              <a:t>(</a:t>
            </a:r>
            <a:r>
              <a:rPr lang="en-US" sz="3600" b="1" i="1" dirty="0">
                <a:solidFill>
                  <a:schemeClr val="bg1"/>
                </a:solidFill>
              </a:rPr>
              <a:t>DOM</a:t>
            </a:r>
            <a:r>
              <a:rPr lang="en-US" sz="3600" i="1" dirty="0">
                <a:solidFill>
                  <a:schemeClr val="bg1"/>
                </a:solidFill>
              </a:rPr>
              <a:t>) is the data representation of the objects that comprise the structure and content of a document on the web. The DOM represents an HTML or XML document in memory.</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https://developer.mozilla.org/en-US/docs/Web/API/Document_Object_Model/Introduction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DB1F-465A-433F-AD35-08251B1ACAE2}"/>
              </a:ext>
            </a:extLst>
          </p:cNvPr>
          <p:cNvSpPr>
            <a:spLocks noGrp="1"/>
          </p:cNvSpPr>
          <p:nvPr>
            <p:ph type="title"/>
          </p:nvPr>
        </p:nvSpPr>
        <p:spPr/>
        <p:txBody>
          <a:bodyPr>
            <a:normAutofit/>
          </a:bodyPr>
          <a:lstStyle/>
          <a:p>
            <a:r>
              <a:rPr lang="en-US" dirty="0">
                <a:solidFill>
                  <a:schemeClr val="tx1"/>
                </a:solidFill>
              </a:rPr>
              <a:t>DOM (Document Object Model)</a:t>
            </a:r>
            <a:br>
              <a:rPr lang="en-US" dirty="0">
                <a:solidFill>
                  <a:schemeClr val="tx1"/>
                </a:solidFill>
              </a:rPr>
            </a:br>
            <a:r>
              <a:rPr lang="en-US" sz="1400" dirty="0">
                <a:hlinkClick r:id="rId2"/>
              </a:rPr>
              <a:t>https://developer.mozilla.org/en-US/docs/Web/API/Document_Object_Model/Introduction</a:t>
            </a:r>
            <a:endParaRPr lang="en-US" dirty="0"/>
          </a:p>
        </p:txBody>
      </p:sp>
      <p:sp>
        <p:nvSpPr>
          <p:cNvPr id="3" name="Content Placeholder 2">
            <a:extLst>
              <a:ext uri="{FF2B5EF4-FFF2-40B4-BE49-F238E27FC236}">
                <a16:creationId xmlns:a16="http://schemas.microsoft.com/office/drawing/2014/main" id="{46412C50-59DC-46B8-BE65-A4BAB21ED63E}"/>
              </a:ext>
            </a:extLst>
          </p:cNvPr>
          <p:cNvSpPr>
            <a:spLocks noGrp="1"/>
          </p:cNvSpPr>
          <p:nvPr>
            <p:ph idx="1"/>
          </p:nvPr>
        </p:nvSpPr>
        <p:spPr>
          <a:xfrm>
            <a:off x="1304428" y="1876470"/>
            <a:ext cx="4423511" cy="4495301"/>
          </a:xfrm>
        </p:spPr>
        <p:txBody>
          <a:bodyPr anchor="ctr">
            <a:normAutofit/>
          </a:bodyPr>
          <a:lstStyle/>
          <a:p>
            <a:r>
              <a:rPr lang="en-US" sz="2000" dirty="0">
                <a:solidFill>
                  <a:schemeClr val="tx1"/>
                </a:solidFill>
              </a:rPr>
              <a:t>The </a:t>
            </a:r>
            <a:r>
              <a:rPr lang="en-US" sz="2000" b="1" i="1" dirty="0">
                <a:solidFill>
                  <a:schemeClr val="tx1"/>
                </a:solidFill>
              </a:rPr>
              <a:t>Document Object Model (DOM) </a:t>
            </a:r>
            <a:r>
              <a:rPr lang="en-US" sz="2000" dirty="0">
                <a:solidFill>
                  <a:schemeClr val="tx1"/>
                </a:solidFill>
              </a:rPr>
              <a:t>is a programming interface for HTML and XML documents. It </a:t>
            </a:r>
            <a:r>
              <a:rPr lang="en-US" sz="2000" u="sng" dirty="0">
                <a:solidFill>
                  <a:schemeClr val="tx1"/>
                </a:solidFill>
              </a:rPr>
              <a:t>represents</a:t>
            </a:r>
            <a:r>
              <a:rPr lang="en-US" sz="2000" dirty="0">
                <a:solidFill>
                  <a:schemeClr val="tx1"/>
                </a:solidFill>
              </a:rPr>
              <a:t> the page as nodes and objects. The DOM allows programs to change the documents' structure, style, and content.</a:t>
            </a:r>
          </a:p>
          <a:p>
            <a:r>
              <a:rPr lang="en-US" sz="2000" dirty="0">
                <a:solidFill>
                  <a:schemeClr val="tx1"/>
                </a:solidFill>
              </a:rPr>
              <a:t>A Web page is a document that can be </a:t>
            </a:r>
          </a:p>
          <a:p>
            <a:pPr lvl="1">
              <a:buFont typeface="Arial" panose="020B0604020202020204" pitchFamily="34" charset="0"/>
              <a:buChar char="•"/>
            </a:pPr>
            <a:r>
              <a:rPr lang="en-US" sz="1800" dirty="0">
                <a:solidFill>
                  <a:schemeClr val="tx1"/>
                </a:solidFill>
              </a:rPr>
              <a:t>displayed in the browser window, </a:t>
            </a:r>
          </a:p>
          <a:p>
            <a:pPr lvl="1">
              <a:buFont typeface="Arial" panose="020B0604020202020204" pitchFamily="34" charset="0"/>
              <a:buChar char="•"/>
            </a:pPr>
            <a:r>
              <a:rPr lang="en-US" sz="1800" dirty="0">
                <a:solidFill>
                  <a:schemeClr val="tx1"/>
                </a:solidFill>
              </a:rPr>
              <a:t>viewed as HTML, and </a:t>
            </a:r>
          </a:p>
          <a:p>
            <a:pPr lvl="1">
              <a:buFont typeface="Arial" panose="020B0604020202020204" pitchFamily="34" charset="0"/>
              <a:buChar char="•"/>
            </a:pPr>
            <a:r>
              <a:rPr lang="en-US" sz="1800" dirty="0">
                <a:solidFill>
                  <a:schemeClr val="tx1"/>
                </a:solidFill>
              </a:rPr>
              <a:t>represented by the DOM. </a:t>
            </a:r>
            <a:endParaRPr lang="en-US" sz="1800" u="sng" dirty="0">
              <a:solidFill>
                <a:schemeClr val="tx1"/>
              </a:solidFill>
            </a:endParaRPr>
          </a:p>
          <a:p>
            <a:pPr marL="91440" lvl="1" indent="0">
              <a:buNone/>
            </a:pPr>
            <a:r>
              <a:rPr lang="en-US" sz="2000" dirty="0">
                <a:solidFill>
                  <a:schemeClr val="tx1"/>
                </a:solidFill>
              </a:rPr>
              <a:t>The DOM can be manipulated by scripting languages like JavaScript.</a:t>
            </a:r>
          </a:p>
        </p:txBody>
      </p:sp>
      <p:pic>
        <p:nvPicPr>
          <p:cNvPr id="1026" name="Picture 2" descr="Image result for Document Object Model c#">
            <a:extLst>
              <a:ext uri="{FF2B5EF4-FFF2-40B4-BE49-F238E27FC236}">
                <a16:creationId xmlns:a16="http://schemas.microsoft.com/office/drawing/2014/main" id="{A819FA98-D373-4882-BE76-882581577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418" y="2276479"/>
            <a:ext cx="5331256" cy="378724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1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590-7946-4A15-8CED-B7058C2D60B1}"/>
              </a:ext>
            </a:extLst>
          </p:cNvPr>
          <p:cNvSpPr>
            <a:spLocks noGrp="1"/>
          </p:cNvSpPr>
          <p:nvPr>
            <p:ph type="title"/>
          </p:nvPr>
        </p:nvSpPr>
        <p:spPr/>
        <p:txBody>
          <a:bodyPr/>
          <a:lstStyle/>
          <a:p>
            <a:r>
              <a:rPr lang="en-US" dirty="0">
                <a:solidFill>
                  <a:schemeClr val="tx1"/>
                </a:solidFill>
              </a:rPr>
              <a:t>DOM in action</a:t>
            </a:r>
            <a:br>
              <a:rPr lang="en-US" dirty="0"/>
            </a:br>
            <a:r>
              <a:rPr lang="en-US" sz="1400" dirty="0">
                <a:hlinkClick r:id="rId2"/>
              </a:rPr>
              <a:t>https://javascript.info/</a:t>
            </a:r>
            <a:endParaRPr lang="en-US" dirty="0"/>
          </a:p>
        </p:txBody>
      </p:sp>
      <p:sp>
        <p:nvSpPr>
          <p:cNvPr id="3" name="Content Placeholder 2">
            <a:extLst>
              <a:ext uri="{FF2B5EF4-FFF2-40B4-BE49-F238E27FC236}">
                <a16:creationId xmlns:a16="http://schemas.microsoft.com/office/drawing/2014/main" id="{C6FDDB14-748D-436A-9140-C499F91B4AAC}"/>
              </a:ext>
            </a:extLst>
          </p:cNvPr>
          <p:cNvSpPr>
            <a:spLocks noGrp="1"/>
          </p:cNvSpPr>
          <p:nvPr>
            <p:ph idx="1"/>
          </p:nvPr>
        </p:nvSpPr>
        <p:spPr>
          <a:xfrm>
            <a:off x="1304428" y="1919517"/>
            <a:ext cx="9720670" cy="2859517"/>
          </a:xfrm>
        </p:spPr>
        <p:txBody>
          <a:bodyPr anchor="ctr">
            <a:normAutofit fontScale="92500" lnSpcReduction="10000"/>
          </a:bodyPr>
          <a:lstStyle/>
          <a:p>
            <a:r>
              <a:rPr lang="en-US" sz="2400" dirty="0">
                <a:solidFill>
                  <a:schemeClr val="tx1"/>
                </a:solidFill>
              </a:rPr>
              <a:t>All the properties, methods, and events available for manipulating and creating web pages are organized into objects. </a:t>
            </a:r>
          </a:p>
          <a:p>
            <a:r>
              <a:rPr lang="en-US" sz="2400" dirty="0">
                <a:solidFill>
                  <a:schemeClr val="tx1"/>
                </a:solidFill>
              </a:rPr>
              <a:t>For example, the “document object” represents the document itself and the </a:t>
            </a:r>
            <a:r>
              <a:rPr lang="en-US" sz="2400" b="1" i="1" dirty="0">
                <a:solidFill>
                  <a:srgbClr val="FF0000"/>
                </a:solidFill>
              </a:rPr>
              <a:t>&lt;table&gt;</a:t>
            </a:r>
            <a:r>
              <a:rPr lang="en-US" sz="2400" dirty="0">
                <a:solidFill>
                  <a:schemeClr val="tx1"/>
                </a:solidFill>
              </a:rPr>
              <a:t> object implements the </a:t>
            </a:r>
            <a:r>
              <a:rPr lang="en-US" sz="2400" b="1" i="1" dirty="0" err="1">
                <a:solidFill>
                  <a:schemeClr val="tx1"/>
                </a:solidFill>
              </a:rPr>
              <a:t>HTMLTableElement</a:t>
            </a:r>
            <a:r>
              <a:rPr lang="en-US" sz="2400" dirty="0">
                <a:solidFill>
                  <a:schemeClr val="tx1"/>
                </a:solidFill>
              </a:rPr>
              <a:t> DOM interface for accessing HTML tables.</a:t>
            </a:r>
          </a:p>
          <a:p>
            <a:r>
              <a:rPr lang="en-US" sz="2400" b="1" i="1" dirty="0" err="1">
                <a:solidFill>
                  <a:srgbClr val="FF0000"/>
                </a:solidFill>
              </a:rPr>
              <a:t>getElementsByTagName</a:t>
            </a:r>
            <a:r>
              <a:rPr lang="en-US" sz="2400" b="1" i="1" dirty="0">
                <a:solidFill>
                  <a:srgbClr val="FF0000"/>
                </a:solidFill>
              </a:rPr>
              <a:t>(“p”)</a:t>
            </a:r>
            <a:r>
              <a:rPr lang="en-US" sz="2400" dirty="0">
                <a:solidFill>
                  <a:srgbClr val="FF0000"/>
                </a:solidFill>
              </a:rPr>
              <a:t> </a:t>
            </a:r>
            <a:r>
              <a:rPr lang="en-US" sz="2400" dirty="0">
                <a:solidFill>
                  <a:schemeClr val="tx1"/>
                </a:solidFill>
              </a:rPr>
              <a:t>returns a list of all the </a:t>
            </a:r>
            <a:r>
              <a:rPr lang="en-US" sz="2400" b="1" i="1" dirty="0">
                <a:solidFill>
                  <a:srgbClr val="FF0000"/>
                </a:solidFill>
              </a:rPr>
              <a:t>&lt;p&gt;</a:t>
            </a:r>
            <a:r>
              <a:rPr lang="en-US" sz="2400" dirty="0">
                <a:solidFill>
                  <a:srgbClr val="FF0000"/>
                </a:solidFill>
              </a:rPr>
              <a:t> </a:t>
            </a:r>
            <a:r>
              <a:rPr lang="en-US" sz="2400" dirty="0">
                <a:solidFill>
                  <a:schemeClr val="tx1"/>
                </a:solidFill>
              </a:rPr>
              <a:t>elements in the document.</a:t>
            </a:r>
          </a:p>
        </p:txBody>
      </p:sp>
      <p:pic>
        <p:nvPicPr>
          <p:cNvPr id="4" name="Picture 3">
            <a:extLst>
              <a:ext uri="{FF2B5EF4-FFF2-40B4-BE49-F238E27FC236}">
                <a16:creationId xmlns:a16="http://schemas.microsoft.com/office/drawing/2014/main" id="{0FBB9A4A-C76F-42A3-97C4-C2261B5CD962}"/>
              </a:ext>
            </a:extLst>
          </p:cNvPr>
          <p:cNvPicPr>
            <a:picLocks noChangeAspect="1"/>
          </p:cNvPicPr>
          <p:nvPr/>
        </p:nvPicPr>
        <p:blipFill>
          <a:blip r:embed="rId3"/>
          <a:stretch>
            <a:fillRect/>
          </a:stretch>
        </p:blipFill>
        <p:spPr>
          <a:xfrm>
            <a:off x="3007989" y="4935231"/>
            <a:ext cx="6174872" cy="1232656"/>
          </a:xfrm>
          <a:prstGeom prst="rect">
            <a:avLst/>
          </a:prstGeom>
          <a:ln w="25400">
            <a:solidFill>
              <a:schemeClr val="accent2"/>
            </a:solidFill>
          </a:ln>
          <a:effectLst/>
        </p:spPr>
      </p:pic>
    </p:spTree>
    <p:extLst>
      <p:ext uri="{BB962C8B-B14F-4D97-AF65-F5344CB8AC3E}">
        <p14:creationId xmlns:p14="http://schemas.microsoft.com/office/powerpoint/2010/main" val="19308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BB9C-915C-4C49-A2D2-87876E1BB5D6}"/>
              </a:ext>
            </a:extLst>
          </p:cNvPr>
          <p:cNvSpPr>
            <a:spLocks noGrp="1"/>
          </p:cNvSpPr>
          <p:nvPr>
            <p:ph type="title"/>
          </p:nvPr>
        </p:nvSpPr>
        <p:spPr/>
        <p:txBody>
          <a:bodyPr/>
          <a:lstStyle/>
          <a:p>
            <a:r>
              <a:rPr lang="en-US" dirty="0">
                <a:solidFill>
                  <a:schemeClr val="tx1"/>
                </a:solidFill>
              </a:rPr>
              <a:t>DOM – How to Access the DOM</a:t>
            </a:r>
          </a:p>
        </p:txBody>
      </p:sp>
      <p:sp>
        <p:nvSpPr>
          <p:cNvPr id="3" name="Content Placeholder 2">
            <a:extLst>
              <a:ext uri="{FF2B5EF4-FFF2-40B4-BE49-F238E27FC236}">
                <a16:creationId xmlns:a16="http://schemas.microsoft.com/office/drawing/2014/main" id="{313196D3-FC8F-4B6D-9230-9A501C10D171}"/>
              </a:ext>
            </a:extLst>
          </p:cNvPr>
          <p:cNvSpPr>
            <a:spLocks noGrp="1"/>
          </p:cNvSpPr>
          <p:nvPr>
            <p:ph idx="1"/>
          </p:nvPr>
        </p:nvSpPr>
        <p:spPr>
          <a:xfrm>
            <a:off x="1291426" y="1928474"/>
            <a:ext cx="9864253" cy="4447274"/>
          </a:xfrm>
          <a:ln>
            <a:noFill/>
          </a:ln>
          <a:effectLst>
            <a:glow rad="50800">
              <a:schemeClr val="accent2"/>
            </a:glow>
          </a:effectLst>
        </p:spPr>
        <p:txBody>
          <a:bodyPr anchor="ctr">
            <a:normAutofit/>
          </a:bodyPr>
          <a:lstStyle/>
          <a:p>
            <a:pPr>
              <a:lnSpc>
                <a:spcPct val="100000"/>
              </a:lnSpc>
              <a:spcBef>
                <a:spcPts val="0"/>
              </a:spcBef>
              <a:spcAft>
                <a:spcPts val="0"/>
              </a:spcAft>
            </a:pPr>
            <a:r>
              <a:rPr lang="en-US" sz="2000" dirty="0">
                <a:solidFill>
                  <a:schemeClr val="tx1"/>
                </a:solidFill>
              </a:rPr>
              <a:t>Within the </a:t>
            </a:r>
            <a:r>
              <a:rPr lang="en-US" sz="2000" dirty="0">
                <a:solidFill>
                  <a:srgbClr val="FF0000"/>
                </a:solidFill>
              </a:rPr>
              <a:t>&lt;head</a:t>
            </a:r>
            <a:r>
              <a:rPr lang="en-US" sz="2000" b="1" i="1" dirty="0">
                <a:solidFill>
                  <a:srgbClr val="FF0000"/>
                </a:solidFill>
              </a:rPr>
              <a:t>&gt;</a:t>
            </a:r>
            <a:r>
              <a:rPr lang="en-US" sz="2000" dirty="0">
                <a:solidFill>
                  <a:srgbClr val="FF0000"/>
                </a:solidFill>
              </a:rPr>
              <a:t> </a:t>
            </a:r>
            <a:r>
              <a:rPr lang="en-US" sz="2000" dirty="0">
                <a:solidFill>
                  <a:schemeClr val="tx1"/>
                </a:solidFill>
              </a:rPr>
              <a:t>of your </a:t>
            </a:r>
            <a:r>
              <a:rPr lang="en-US" sz="2000" dirty="0">
                <a:solidFill>
                  <a:srgbClr val="FF0000"/>
                </a:solidFill>
              </a:rPr>
              <a:t>.html</a:t>
            </a:r>
            <a:r>
              <a:rPr lang="en-US" sz="2000" dirty="0"/>
              <a:t> </a:t>
            </a:r>
            <a:r>
              <a:rPr lang="en-US" sz="2000" dirty="0">
                <a:solidFill>
                  <a:schemeClr val="tx1"/>
                </a:solidFill>
              </a:rPr>
              <a:t>file or at the bottom of the </a:t>
            </a:r>
            <a:r>
              <a:rPr lang="en-US" sz="2000" dirty="0">
                <a:solidFill>
                  <a:srgbClr val="FF0000"/>
                </a:solidFill>
              </a:rPr>
              <a:t>&lt;body&gt;</a:t>
            </a:r>
            <a:r>
              <a:rPr lang="en-US" sz="2000" dirty="0">
                <a:solidFill>
                  <a:schemeClr val="tx1"/>
                </a:solidFill>
              </a:rPr>
              <a:t>, include a </a:t>
            </a:r>
            <a:r>
              <a:rPr lang="en-US" sz="2000" dirty="0">
                <a:solidFill>
                  <a:srgbClr val="FF0000"/>
                </a:solidFill>
              </a:rPr>
              <a:t>&lt;script&gt;</a:t>
            </a:r>
            <a:r>
              <a:rPr lang="en-US" sz="2000" dirty="0"/>
              <a:t> </a:t>
            </a:r>
            <a:r>
              <a:rPr lang="en-US" sz="2000" dirty="0">
                <a:solidFill>
                  <a:schemeClr val="tx1"/>
                </a:solidFill>
              </a:rPr>
              <a:t>tag which contains the </a:t>
            </a:r>
            <a:r>
              <a:rPr lang="en-US" sz="2000" dirty="0">
                <a:solidFill>
                  <a:srgbClr val="FF0000"/>
                </a:solidFill>
              </a:rPr>
              <a:t>.</a:t>
            </a:r>
            <a:r>
              <a:rPr lang="en-US" sz="2000" dirty="0" err="1">
                <a:solidFill>
                  <a:srgbClr val="FF0000"/>
                </a:solidFill>
              </a:rPr>
              <a:t>js</a:t>
            </a:r>
            <a:r>
              <a:rPr lang="en-US" sz="2000" dirty="0">
                <a:solidFill>
                  <a:srgbClr val="FF0000"/>
                </a:solidFill>
              </a:rPr>
              <a:t> </a:t>
            </a:r>
            <a:r>
              <a:rPr lang="en-US" sz="2000" dirty="0">
                <a:solidFill>
                  <a:schemeClr val="tx1"/>
                </a:solidFill>
              </a:rPr>
              <a:t>file you want to use for the</a:t>
            </a:r>
            <a:r>
              <a:rPr lang="en-US" sz="2000" dirty="0"/>
              <a:t> </a:t>
            </a:r>
            <a:r>
              <a:rPr lang="en-US" sz="2000" dirty="0">
                <a:solidFill>
                  <a:srgbClr val="FF0000"/>
                </a:solidFill>
              </a:rPr>
              <a:t>.html</a:t>
            </a:r>
            <a:r>
              <a:rPr lang="en-US" sz="2000" b="1" i="1" dirty="0">
                <a:solidFill>
                  <a:srgbClr val="FF0000"/>
                </a:solidFill>
              </a:rPr>
              <a:t> </a:t>
            </a:r>
            <a:r>
              <a:rPr lang="en-US" sz="2000" dirty="0">
                <a:solidFill>
                  <a:schemeClr val="tx1"/>
                </a:solidFill>
              </a:rPr>
              <a:t>page. You can then access the </a:t>
            </a:r>
            <a:r>
              <a:rPr lang="en-US" sz="2000" b="1" i="1" dirty="0">
                <a:solidFill>
                  <a:schemeClr val="tx1"/>
                </a:solidFill>
              </a:rPr>
              <a:t>document </a:t>
            </a:r>
            <a:r>
              <a:rPr lang="en-US" sz="2000" dirty="0">
                <a:solidFill>
                  <a:schemeClr val="tx1"/>
                </a:solidFill>
              </a:rPr>
              <a:t>in the </a:t>
            </a:r>
            <a:r>
              <a:rPr lang="en-US" sz="2000" dirty="0">
                <a:solidFill>
                  <a:srgbClr val="FF0000"/>
                </a:solidFill>
              </a:rPr>
              <a:t>.</a:t>
            </a:r>
            <a:r>
              <a:rPr lang="en-US" sz="2000" dirty="0" err="1">
                <a:solidFill>
                  <a:srgbClr val="FF0000"/>
                </a:solidFill>
              </a:rPr>
              <a:t>js</a:t>
            </a:r>
            <a:r>
              <a:rPr lang="en-US" sz="2000" dirty="0"/>
              <a:t> </a:t>
            </a:r>
            <a:r>
              <a:rPr lang="en-US" sz="2000" dirty="0">
                <a:solidFill>
                  <a:schemeClr val="tx1"/>
                </a:solidFill>
              </a:rPr>
              <a:t>file using dot notation on the keyword document as in: </a:t>
            </a:r>
          </a:p>
          <a:p>
            <a:pPr algn="ctr">
              <a:lnSpc>
                <a:spcPct val="100000"/>
              </a:lnSpc>
              <a:spcBef>
                <a:spcPts val="0"/>
              </a:spcBef>
              <a:spcAft>
                <a:spcPts val="0"/>
              </a:spcAft>
            </a:pPr>
            <a:endParaRPr lang="en-US" dirty="0">
              <a:solidFill>
                <a:srgbClr val="FF0000"/>
              </a:solidFill>
            </a:endParaRPr>
          </a:p>
          <a:p>
            <a:pPr algn="ctr">
              <a:lnSpc>
                <a:spcPct val="100000"/>
              </a:lnSpc>
              <a:spcBef>
                <a:spcPts val="0"/>
              </a:spcBef>
              <a:spcAft>
                <a:spcPts val="0"/>
              </a:spcAft>
            </a:pPr>
            <a:r>
              <a:rPr lang="en-US" sz="2400" dirty="0" err="1">
                <a:solidFill>
                  <a:srgbClr val="FF0000"/>
                </a:solidFill>
              </a:rPr>
              <a:t>document.getElementById</a:t>
            </a:r>
            <a:r>
              <a:rPr lang="en-US" sz="2400" dirty="0">
                <a:solidFill>
                  <a:srgbClr val="FF0000"/>
                </a:solidFill>
              </a:rPr>
              <a:t>(“#</a:t>
            </a:r>
            <a:r>
              <a:rPr lang="en-US" sz="2400" dirty="0" err="1">
                <a:solidFill>
                  <a:srgbClr val="FF0000"/>
                </a:solidFill>
              </a:rPr>
              <a:t>IdName</a:t>
            </a:r>
            <a:r>
              <a:rPr lang="en-US" sz="2400" dirty="0">
                <a:solidFill>
                  <a:srgbClr val="FF0000"/>
                </a:solidFill>
              </a:rPr>
              <a:t>”)</a:t>
            </a:r>
            <a:endParaRPr lang="en-US" sz="2400" dirty="0"/>
          </a:p>
          <a:p>
            <a:pPr>
              <a:lnSpc>
                <a:spcPct val="100000"/>
              </a:lnSpc>
              <a:spcBef>
                <a:spcPts val="0"/>
              </a:spcBef>
              <a:spcAft>
                <a:spcPts val="0"/>
              </a:spcAft>
            </a:pPr>
            <a:endParaRPr lang="en-US" dirty="0"/>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solidFill>
                  <a:srgbClr val="00B050"/>
                </a:solidFill>
              </a:rPr>
              <a:t>           &lt;!--metadata tags….--&gt;</a:t>
            </a:r>
          </a:p>
          <a:p>
            <a:pPr>
              <a:lnSpc>
                <a:spcPct val="100000"/>
              </a:lnSpc>
              <a:spcBef>
                <a:spcPts val="0"/>
              </a:spcBef>
              <a:spcAft>
                <a:spcPts val="0"/>
              </a:spcAft>
            </a:pPr>
            <a:r>
              <a:rPr lang="en-US" b="1" dirty="0"/>
              <a:t>&lt;/head&gt;</a:t>
            </a:r>
          </a:p>
          <a:p>
            <a:pPr>
              <a:lnSpc>
                <a:spcPct val="100000"/>
              </a:lnSpc>
              <a:spcBef>
                <a:spcPts val="0"/>
              </a:spcBef>
              <a:spcAft>
                <a:spcPts val="0"/>
              </a:spcAft>
            </a:pPr>
            <a:r>
              <a:rPr lang="en-US" b="1" dirty="0"/>
              <a:t>&lt;body&gt;</a:t>
            </a:r>
          </a:p>
          <a:p>
            <a:pPr>
              <a:lnSpc>
                <a:spcPct val="100000"/>
              </a:lnSpc>
              <a:spcBef>
                <a:spcPts val="0"/>
              </a:spcBef>
              <a:spcAft>
                <a:spcPts val="0"/>
              </a:spcAft>
            </a:pPr>
            <a:r>
              <a:rPr lang="en-US" b="1" dirty="0">
                <a:solidFill>
                  <a:srgbClr val="00B050"/>
                </a:solidFill>
              </a:rPr>
              <a:t>          &lt;!—body content--&gt;</a:t>
            </a:r>
          </a:p>
          <a:p>
            <a:pPr>
              <a:lnSpc>
                <a:spcPct val="100000"/>
              </a:lnSpc>
              <a:spcBef>
                <a:spcPts val="0"/>
              </a:spcBef>
              <a:spcAft>
                <a:spcPts val="0"/>
              </a:spcAft>
            </a:pPr>
            <a:r>
              <a:rPr lang="en-US" b="1" dirty="0">
                <a:solidFill>
                  <a:srgbClr val="FF0000"/>
                </a:solidFill>
              </a:rPr>
              <a:t>          &lt;script type="text/</a:t>
            </a:r>
            <a:r>
              <a:rPr lang="en-US" b="1" dirty="0" err="1">
                <a:solidFill>
                  <a:srgbClr val="FF0000"/>
                </a:solidFill>
              </a:rPr>
              <a:t>javascript</a:t>
            </a:r>
            <a:r>
              <a:rPr lang="en-US" b="1" dirty="0">
                <a:solidFill>
                  <a:srgbClr val="FF0000"/>
                </a:solidFill>
              </a:rPr>
              <a:t>" </a:t>
            </a:r>
            <a:r>
              <a:rPr lang="en-US" b="1" dirty="0" err="1">
                <a:solidFill>
                  <a:srgbClr val="FF0000"/>
                </a:solidFill>
              </a:rPr>
              <a:t>src</a:t>
            </a:r>
            <a:r>
              <a:rPr lang="en-US" b="1" dirty="0">
                <a:solidFill>
                  <a:srgbClr val="FF0000"/>
                </a:solidFill>
              </a:rPr>
              <a:t>="</a:t>
            </a:r>
            <a:r>
              <a:rPr lang="en-US" b="1" dirty="0" err="1">
                <a:solidFill>
                  <a:srgbClr val="FF0000"/>
                </a:solidFill>
              </a:rPr>
              <a:t>jsfile</a:t>
            </a:r>
            <a:r>
              <a:rPr lang="en-US" b="1" dirty="0">
                <a:solidFill>
                  <a:srgbClr val="FF0000"/>
                </a:solidFill>
              </a:rPr>
              <a:t>. </a:t>
            </a:r>
            <a:r>
              <a:rPr lang="en-US" b="1" dirty="0" err="1">
                <a:solidFill>
                  <a:srgbClr val="FF0000"/>
                </a:solidFill>
              </a:rPr>
              <a:t>js</a:t>
            </a:r>
            <a:r>
              <a:rPr lang="en-US" b="1" dirty="0">
                <a:solidFill>
                  <a:srgbClr val="FF0000"/>
                </a:solidFill>
              </a:rPr>
              <a:t>"&gt;&lt;/script&gt;</a:t>
            </a:r>
          </a:p>
          <a:p>
            <a:pPr>
              <a:lnSpc>
                <a:spcPct val="100000"/>
              </a:lnSpc>
              <a:spcBef>
                <a:spcPts val="0"/>
              </a:spcBef>
              <a:spcAft>
                <a:spcPts val="0"/>
              </a:spcAft>
            </a:pPr>
            <a:r>
              <a:rPr lang="en-US" b="1" dirty="0"/>
              <a:t>&lt;/body&gt;</a:t>
            </a:r>
          </a:p>
        </p:txBody>
      </p:sp>
    </p:spTree>
    <p:extLst>
      <p:ext uri="{BB962C8B-B14F-4D97-AF65-F5344CB8AC3E}">
        <p14:creationId xmlns:p14="http://schemas.microsoft.com/office/powerpoint/2010/main" val="234660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F23E-B847-4504-BF1A-C57F5345A580}"/>
              </a:ext>
            </a:extLst>
          </p:cNvPr>
          <p:cNvSpPr>
            <a:spLocks noGrp="1"/>
          </p:cNvSpPr>
          <p:nvPr>
            <p:ph type="title"/>
          </p:nvPr>
        </p:nvSpPr>
        <p:spPr/>
        <p:txBody>
          <a:bodyPr>
            <a:normAutofit/>
          </a:bodyPr>
          <a:lstStyle/>
          <a:p>
            <a:r>
              <a:rPr lang="en-US" dirty="0">
                <a:solidFill>
                  <a:schemeClr val="tx1"/>
                </a:solidFill>
              </a:rPr>
              <a:t>DOM – Selectors</a:t>
            </a:r>
            <a:br>
              <a:rPr lang="en-US" dirty="0"/>
            </a:br>
            <a:r>
              <a:rPr lang="en-US" sz="1400" dirty="0">
                <a:hlinkClick r:id="rId2"/>
              </a:rPr>
              <a:t>https://blog.bitsrc.io/dom-selectors-explained-70260049aaf0</a:t>
            </a:r>
            <a:endParaRPr lang="en-US" dirty="0"/>
          </a:p>
        </p:txBody>
      </p:sp>
      <p:sp>
        <p:nvSpPr>
          <p:cNvPr id="3" name="Content Placeholder 2">
            <a:extLst>
              <a:ext uri="{FF2B5EF4-FFF2-40B4-BE49-F238E27FC236}">
                <a16:creationId xmlns:a16="http://schemas.microsoft.com/office/drawing/2014/main" id="{97801CB8-E5F0-4594-A35A-C74024745728}"/>
              </a:ext>
            </a:extLst>
          </p:cNvPr>
          <p:cNvSpPr>
            <a:spLocks noGrp="1"/>
          </p:cNvSpPr>
          <p:nvPr>
            <p:ph idx="1"/>
          </p:nvPr>
        </p:nvSpPr>
        <p:spPr>
          <a:xfrm>
            <a:off x="1436171" y="1915473"/>
            <a:ext cx="9578232" cy="1031408"/>
          </a:xfrm>
        </p:spPr>
        <p:txBody>
          <a:bodyPr anchor="ctr">
            <a:normAutofit fontScale="92500" lnSpcReduction="10000"/>
          </a:bodyPr>
          <a:lstStyle/>
          <a:p>
            <a:r>
              <a:rPr lang="en-US" sz="3200" dirty="0">
                <a:solidFill>
                  <a:schemeClr val="tx1"/>
                </a:solidFill>
              </a:rPr>
              <a:t>JS DOM </a:t>
            </a:r>
            <a:r>
              <a:rPr lang="en-US" sz="3200" b="1" i="1" dirty="0">
                <a:solidFill>
                  <a:schemeClr val="tx1"/>
                </a:solidFill>
              </a:rPr>
              <a:t>Selectors</a:t>
            </a:r>
            <a:r>
              <a:rPr lang="en-US" sz="3200" dirty="0">
                <a:solidFill>
                  <a:schemeClr val="tx1"/>
                </a:solidFill>
              </a:rPr>
              <a:t> are used to select HTML </a:t>
            </a:r>
            <a:r>
              <a:rPr lang="en-US" sz="3200" b="1" i="1" dirty="0">
                <a:solidFill>
                  <a:schemeClr val="tx1"/>
                </a:solidFill>
              </a:rPr>
              <a:t>elements</a:t>
            </a:r>
            <a:r>
              <a:rPr lang="en-US" sz="3200" dirty="0">
                <a:solidFill>
                  <a:schemeClr val="tx1"/>
                </a:solidFill>
              </a:rPr>
              <a:t> within a </a:t>
            </a:r>
            <a:r>
              <a:rPr lang="en-US" sz="3200" b="1" i="1" dirty="0">
                <a:solidFill>
                  <a:schemeClr val="tx1"/>
                </a:solidFill>
              </a:rPr>
              <a:t>document</a:t>
            </a:r>
            <a:r>
              <a:rPr lang="en-US" sz="3200" dirty="0">
                <a:solidFill>
                  <a:schemeClr val="tx1"/>
                </a:solidFill>
              </a:rPr>
              <a:t>. There are 5 </a:t>
            </a:r>
            <a:r>
              <a:rPr lang="en-US" sz="3200" b="1" i="1" dirty="0">
                <a:solidFill>
                  <a:schemeClr val="tx1"/>
                </a:solidFill>
              </a:rPr>
              <a:t>selectors</a:t>
            </a:r>
            <a:r>
              <a:rPr lang="en-US" sz="3200" dirty="0">
                <a:solidFill>
                  <a:schemeClr val="tx1"/>
                </a:solidFill>
              </a:rPr>
              <a:t>.</a:t>
            </a:r>
          </a:p>
        </p:txBody>
      </p:sp>
      <p:graphicFrame>
        <p:nvGraphicFramePr>
          <p:cNvPr id="4" name="Table 4">
            <a:extLst>
              <a:ext uri="{FF2B5EF4-FFF2-40B4-BE49-F238E27FC236}">
                <a16:creationId xmlns:a16="http://schemas.microsoft.com/office/drawing/2014/main" id="{2CB54764-C106-4646-BA7C-1C634B0275EB}"/>
              </a:ext>
            </a:extLst>
          </p:cNvPr>
          <p:cNvGraphicFramePr>
            <a:graphicFrameLocks noGrp="1"/>
          </p:cNvGraphicFramePr>
          <p:nvPr>
            <p:extLst>
              <p:ext uri="{D42A27DB-BD31-4B8C-83A1-F6EECF244321}">
                <p14:modId xmlns:p14="http://schemas.microsoft.com/office/powerpoint/2010/main" val="512119752"/>
              </p:ext>
            </p:extLst>
          </p:nvPr>
        </p:nvGraphicFramePr>
        <p:xfrm>
          <a:off x="697412" y="3059725"/>
          <a:ext cx="10993850" cy="2936240"/>
        </p:xfrm>
        <a:graphic>
          <a:graphicData uri="http://schemas.openxmlformats.org/drawingml/2006/table">
            <a:tbl>
              <a:tblPr firstRow="1" bandRow="1">
                <a:tableStyleId>{5C22544A-7EE6-4342-B048-85BDC9FD1C3A}</a:tableStyleId>
              </a:tblPr>
              <a:tblGrid>
                <a:gridCol w="4994266">
                  <a:extLst>
                    <a:ext uri="{9D8B030D-6E8A-4147-A177-3AD203B41FA5}">
                      <a16:colId xmlns:a16="http://schemas.microsoft.com/office/drawing/2014/main" val="3363191822"/>
                    </a:ext>
                  </a:extLst>
                </a:gridCol>
                <a:gridCol w="5999584">
                  <a:extLst>
                    <a:ext uri="{9D8B030D-6E8A-4147-A177-3AD203B41FA5}">
                      <a16:colId xmlns:a16="http://schemas.microsoft.com/office/drawing/2014/main" val="999067199"/>
                    </a:ext>
                  </a:extLst>
                </a:gridCol>
              </a:tblGrid>
              <a:tr h="300819">
                <a:tc>
                  <a:txBody>
                    <a:bodyPr/>
                    <a:lstStyle/>
                    <a:p>
                      <a:pPr algn="ctr"/>
                      <a:r>
                        <a:rPr lang="en-US" sz="2400" dirty="0"/>
                        <a:t>Selector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078569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t>Let </a:t>
                      </a:r>
                      <a:r>
                        <a:rPr lang="en-US" sz="1800" dirty="0" err="1"/>
                        <a:t>myLi</a:t>
                      </a:r>
                      <a:r>
                        <a:rPr lang="en-US" sz="1800" dirty="0"/>
                        <a:t> =</a:t>
                      </a:r>
                      <a:r>
                        <a:rPr lang="en-US" sz="1800" dirty="0" err="1"/>
                        <a:t>document.getElementsByTagName</a:t>
                      </a:r>
                      <a:r>
                        <a:rPr lang="en-US" sz="1800" dirty="0"/>
                        <a:t>(</a:t>
                      </a:r>
                      <a:r>
                        <a:rPr lang="en-US" sz="1800" dirty="0">
                          <a:solidFill>
                            <a:srgbClr val="FF0000"/>
                          </a:solidFill>
                        </a:rPr>
                        <a:t>“li”</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b="1" i="1" dirty="0" err="1"/>
                        <a:t>HTMLCollection</a:t>
                      </a:r>
                      <a:r>
                        <a:rPr lang="en-US" sz="1600" dirty="0"/>
                        <a:t> (array) of Items matching the tag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43865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document.getElementsByClassName</a:t>
                      </a:r>
                      <a:r>
                        <a:rPr lang="en-US" sz="1800" dirty="0"/>
                        <a:t>(</a:t>
                      </a:r>
                      <a:r>
                        <a:rPr lang="en-US" sz="1800" dirty="0">
                          <a:solidFill>
                            <a:srgbClr val="FF0000"/>
                          </a:solidFill>
                        </a:rPr>
                        <a:t>“</a:t>
                      </a:r>
                      <a:r>
                        <a:rPr lang="en-US" sz="1800" dirty="0" err="1">
                          <a:solidFill>
                            <a:srgbClr val="FF0000"/>
                          </a:solidFill>
                        </a:rPr>
                        <a:t>myClass</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Returns an </a:t>
                      </a:r>
                      <a:r>
                        <a:rPr lang="en-US" sz="1600" b="1" i="1" dirty="0" err="1"/>
                        <a:t>HTMLCollection</a:t>
                      </a:r>
                      <a:r>
                        <a:rPr lang="en-US" sz="1600" dirty="0"/>
                        <a:t> (array) of Items matching the class name. The ‘</a:t>
                      </a:r>
                      <a:r>
                        <a:rPr lang="en-US" sz="1600" dirty="0">
                          <a:solidFill>
                            <a:srgbClr val="FF0000"/>
                          </a:solidFill>
                        </a:rPr>
                        <a:t>.</a:t>
                      </a:r>
                      <a:r>
                        <a:rPr lang="en-US" sz="1600" dirty="0"/>
                        <a:t>’ is needed for classes. The ‘</a:t>
                      </a:r>
                      <a:r>
                        <a:rPr lang="en-US" sz="1600" dirty="0">
                          <a:solidFill>
                            <a:srgbClr val="FF0000"/>
                          </a:solidFill>
                        </a:rPr>
                        <a:t>#</a:t>
                      </a:r>
                      <a:r>
                        <a:rPr lang="en-US" sz="1600" dirty="0"/>
                        <a:t>’ is need for id’s.</a:t>
                      </a:r>
                      <a:endParaRPr lang="en-US" sz="16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9700208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document.getElementById</a:t>
                      </a:r>
                      <a:r>
                        <a:rPr lang="en-US" sz="1800" dirty="0"/>
                        <a:t>(</a:t>
                      </a:r>
                      <a:r>
                        <a:rPr lang="en-US" sz="1800" dirty="0">
                          <a:solidFill>
                            <a:srgbClr val="FF0000"/>
                          </a:solidFill>
                        </a:rPr>
                        <a:t>“</a:t>
                      </a:r>
                      <a:r>
                        <a:rPr lang="en-US" sz="1800" dirty="0" err="1">
                          <a:solidFill>
                            <a:srgbClr val="FF0000"/>
                          </a:solidFill>
                        </a:rPr>
                        <a:t>myId</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solidFill>
                            <a:schemeClr val="tx1"/>
                          </a:solidFill>
                        </a:rPr>
                        <a:t>first</a:t>
                      </a:r>
                      <a:r>
                        <a:rPr lang="en-US" sz="1600" dirty="0">
                          <a:solidFill>
                            <a:schemeClr val="tx1"/>
                          </a:solidFill>
                        </a:rPr>
                        <a:t> matched id name. Id’s are supposed to be unique in the </a:t>
                      </a:r>
                      <a:r>
                        <a:rPr lang="en-US" sz="1600" dirty="0">
                          <a:solidFill>
                            <a:srgbClr val="FF0000"/>
                          </a:solidFill>
                        </a:rPr>
                        <a:t>.HTML </a:t>
                      </a:r>
                      <a:r>
                        <a:rPr lang="en-US" sz="1600" dirty="0">
                          <a:solidFill>
                            <a:schemeClr val="tx1"/>
                          </a:solidFill>
                        </a:rPr>
                        <a:t>file.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14597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err="1"/>
                        <a:t>document.querySelector</a:t>
                      </a:r>
                      <a:r>
                        <a:rPr lang="en-US" sz="1800" dirty="0"/>
                        <a:t>(</a:t>
                      </a:r>
                      <a:r>
                        <a:rPr lang="en-US" sz="1800" dirty="0">
                          <a:solidFill>
                            <a:srgbClr val="FF0000"/>
                          </a:solidFill>
                        </a:rPr>
                        <a:t>“#</a:t>
                      </a:r>
                      <a:r>
                        <a:rPr lang="en-US" sz="1800" dirty="0" err="1">
                          <a:solidFill>
                            <a:srgbClr val="FF0000"/>
                          </a:solidFill>
                        </a:rPr>
                        <a:t>myId</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the </a:t>
                      </a:r>
                      <a:r>
                        <a:rPr lang="en-US" sz="1600" u="sng" dirty="0"/>
                        <a:t>first </a:t>
                      </a:r>
                      <a:r>
                        <a:rPr lang="en-US" sz="1600" dirty="0"/>
                        <a:t>element that matches the specified selector.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2802220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t>document.querySelectorAll(</a:t>
                      </a:r>
                      <a:r>
                        <a:rPr lang="en-US" sz="1800" dirty="0">
                          <a:solidFill>
                            <a:srgbClr val="FF0000"/>
                          </a:solidFill>
                        </a:rPr>
                        <a:t>“</a:t>
                      </a:r>
                      <a:r>
                        <a:rPr lang="en-US" sz="1800" dirty="0" err="1">
                          <a:solidFill>
                            <a:srgbClr val="FF0000"/>
                          </a:solidFill>
                        </a:rPr>
                        <a:t>ol</a:t>
                      </a:r>
                      <a:r>
                        <a:rPr lang="en-US" sz="1800" dirty="0">
                          <a:solidFill>
                            <a:srgbClr val="FF0000"/>
                          </a:solidFill>
                        </a:rPr>
                        <a:t>”</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t>Returns an </a:t>
                      </a:r>
                      <a:r>
                        <a:rPr lang="en-US" sz="1600" b="1" i="1" dirty="0" err="1"/>
                        <a:t>HTMLCollection</a:t>
                      </a:r>
                      <a:r>
                        <a:rPr lang="en-US" sz="1600" dirty="0"/>
                        <a:t> of the elements that match the specified selector.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35612459"/>
                  </a:ext>
                </a:extLst>
              </a:tr>
            </a:tbl>
          </a:graphicData>
        </a:graphic>
      </p:graphicFrame>
    </p:spTree>
    <p:extLst>
      <p:ext uri="{BB962C8B-B14F-4D97-AF65-F5344CB8AC3E}">
        <p14:creationId xmlns:p14="http://schemas.microsoft.com/office/powerpoint/2010/main" val="11293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11044" y="286603"/>
            <a:ext cx="8711381" cy="1551075"/>
          </a:xfrm>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235090" y="1925052"/>
            <a:ext cx="5534269" cy="4507831"/>
          </a:xfrm>
        </p:spPr>
        <p:txBody>
          <a:bodyPr anchor="ctr">
            <a:normAutofit fontScale="92500" lnSpcReduction="20000"/>
          </a:bodyPr>
          <a:lstStyle/>
          <a:p>
            <a:r>
              <a:rPr lang="en-US" sz="2400" dirty="0">
                <a:solidFill>
                  <a:schemeClr val="tx1"/>
                </a:solidFill>
              </a:rPr>
              <a:t>We can perform many actions with </a:t>
            </a:r>
            <a:r>
              <a:rPr lang="en-US" sz="2400" b="1" i="1" dirty="0">
                <a:solidFill>
                  <a:schemeClr val="tx1"/>
                </a:solidFill>
              </a:rPr>
              <a:t>elements</a:t>
            </a:r>
            <a:r>
              <a:rPr lang="en-US" sz="2400" dirty="0">
                <a:solidFill>
                  <a:schemeClr val="tx1"/>
                </a:solidFill>
              </a:rPr>
              <a:t> and their contents after accessing the correct DOM element.</a:t>
            </a:r>
          </a:p>
          <a:p>
            <a:r>
              <a:rPr lang="en-US" sz="2400" dirty="0">
                <a:solidFill>
                  <a:schemeClr val="tx1"/>
                </a:solidFill>
              </a:rPr>
              <a:t>The topmost tree nodes are available directly as document properties:</a:t>
            </a:r>
          </a:p>
          <a:p>
            <a:r>
              <a:rPr lang="en-US" sz="2400" dirty="0">
                <a:solidFill>
                  <a:schemeClr val="tx1"/>
                </a:solidFill>
              </a:rPr>
              <a:t>To get the </a:t>
            </a:r>
            <a:r>
              <a:rPr lang="en-US" sz="2400" dirty="0">
                <a:solidFill>
                  <a:srgbClr val="FF0000"/>
                </a:solidFill>
              </a:rPr>
              <a:t>&lt;html&gt;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html = </a:t>
            </a:r>
            <a:r>
              <a:rPr lang="en-US" sz="2200" dirty="0" err="1">
                <a:solidFill>
                  <a:srgbClr val="FF0000"/>
                </a:solidFill>
              </a:rPr>
              <a:t>document.documentElement</a:t>
            </a:r>
            <a:r>
              <a:rPr lang="en-US" sz="2200" dirty="0">
                <a:solidFill>
                  <a:srgbClr val="FF0000"/>
                </a:solidFill>
              </a:rPr>
              <a:t>;</a:t>
            </a:r>
          </a:p>
          <a:p>
            <a:r>
              <a:rPr lang="en-US" sz="2400" dirty="0">
                <a:solidFill>
                  <a:schemeClr val="tx1"/>
                </a:solidFill>
              </a:rPr>
              <a:t>To get the </a:t>
            </a:r>
            <a:r>
              <a:rPr lang="en-US" sz="2400" dirty="0">
                <a:solidFill>
                  <a:srgbClr val="FF0000"/>
                </a:solidFill>
              </a:rPr>
              <a:t>&lt;body&gt;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body = </a:t>
            </a:r>
            <a:r>
              <a:rPr lang="en-US" sz="2200" dirty="0" err="1">
                <a:solidFill>
                  <a:srgbClr val="FF0000"/>
                </a:solidFill>
              </a:rPr>
              <a:t>document.body</a:t>
            </a:r>
            <a:r>
              <a:rPr lang="en-US" sz="2200" dirty="0">
                <a:solidFill>
                  <a:srgbClr val="FF0000"/>
                </a:solidFill>
              </a:rPr>
              <a:t>;</a:t>
            </a:r>
          </a:p>
          <a:p>
            <a:r>
              <a:rPr lang="en-US" sz="2400" dirty="0">
                <a:solidFill>
                  <a:schemeClr val="tx1"/>
                </a:solidFill>
              </a:rPr>
              <a:t>To get the </a:t>
            </a:r>
            <a:r>
              <a:rPr lang="en-US" sz="2400" dirty="0">
                <a:solidFill>
                  <a:srgbClr val="FF0000"/>
                </a:solidFill>
              </a:rPr>
              <a:t>&lt;head&gt; </a:t>
            </a:r>
            <a:r>
              <a:rPr lang="en-US" sz="2400" dirty="0">
                <a:solidFill>
                  <a:schemeClr val="tx1"/>
                </a:solidFill>
              </a:rPr>
              <a:t>element, use</a:t>
            </a:r>
          </a:p>
          <a:p>
            <a:pPr lvl="1">
              <a:buFont typeface="Arial" panose="020B0604020202020204" pitchFamily="34" charset="0"/>
              <a:buChar char="•"/>
            </a:pPr>
            <a:r>
              <a:rPr lang="en-US" sz="2200" dirty="0">
                <a:solidFill>
                  <a:srgbClr val="FF0000"/>
                </a:solidFill>
              </a:rPr>
              <a:t>let head = </a:t>
            </a:r>
            <a:r>
              <a:rPr lang="en-US" sz="2200" dirty="0" err="1">
                <a:solidFill>
                  <a:srgbClr val="FF0000"/>
                </a:solidFill>
              </a:rPr>
              <a:t>document.head</a:t>
            </a:r>
            <a:r>
              <a:rPr lang="en-US" sz="2200" dirty="0">
                <a:solidFill>
                  <a:srgbClr val="FF0000"/>
                </a:solidFill>
              </a:rPr>
              <a:t>;</a:t>
            </a:r>
          </a:p>
        </p:txBody>
      </p:sp>
      <p:pic>
        <p:nvPicPr>
          <p:cNvPr id="4" name="Picture 3">
            <a:extLst>
              <a:ext uri="{FF2B5EF4-FFF2-40B4-BE49-F238E27FC236}">
                <a16:creationId xmlns:a16="http://schemas.microsoft.com/office/drawing/2014/main" id="{E3663ACA-0AD2-4A8E-BD77-37BF29E62447}"/>
              </a:ext>
            </a:extLst>
          </p:cNvPr>
          <p:cNvPicPr>
            <a:picLocks noChangeAspect="1"/>
          </p:cNvPicPr>
          <p:nvPr/>
        </p:nvPicPr>
        <p:blipFill>
          <a:blip r:embed="rId3"/>
          <a:stretch>
            <a:fillRect/>
          </a:stretch>
        </p:blipFill>
        <p:spPr>
          <a:xfrm>
            <a:off x="7013043" y="2282158"/>
            <a:ext cx="3667862" cy="3793618"/>
          </a:xfrm>
          <a:prstGeom prst="rect">
            <a:avLst/>
          </a:prstGeom>
          <a:ln w="25400">
            <a:solidFill>
              <a:schemeClr val="accent2"/>
            </a:solidFill>
          </a:ln>
          <a:effectLst/>
        </p:spPr>
      </p:pic>
    </p:spTree>
    <p:extLst>
      <p:ext uri="{BB962C8B-B14F-4D97-AF65-F5344CB8AC3E}">
        <p14:creationId xmlns:p14="http://schemas.microsoft.com/office/powerpoint/2010/main" val="231648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p:txBody>
          <a:bodyPr>
            <a:normAutofit/>
          </a:bodyPr>
          <a:lstStyle/>
          <a:p>
            <a:r>
              <a:rPr lang="en-US" dirty="0">
                <a:solidFill>
                  <a:schemeClr val="tx1"/>
                </a:solidFill>
              </a:rPr>
              <a:t>Walking the DOM - Basics</a:t>
            </a:r>
            <a:br>
              <a:rPr lang="en-US" dirty="0"/>
            </a:br>
            <a:r>
              <a:rPr lang="en-US" sz="1400" dirty="0">
                <a:hlinkClick r:id="rId2"/>
              </a:rPr>
              <a:t>https://javascript.info/dom-navigation</a:t>
            </a:r>
            <a:endParaRPr lang="en-US" dirty="0"/>
          </a:p>
        </p:txBody>
      </p:sp>
      <p:sp>
        <p:nvSpPr>
          <p:cNvPr id="3" name="Content Placeholder 2">
            <a:extLst>
              <a:ext uri="{FF2B5EF4-FFF2-40B4-BE49-F238E27FC236}">
                <a16:creationId xmlns:a16="http://schemas.microsoft.com/office/drawing/2014/main" id="{4F520230-40C0-48D3-8884-C35DB65EADA6}"/>
              </a:ext>
            </a:extLst>
          </p:cNvPr>
          <p:cNvSpPr>
            <a:spLocks noGrp="1"/>
          </p:cNvSpPr>
          <p:nvPr>
            <p:ph idx="1"/>
          </p:nvPr>
        </p:nvSpPr>
        <p:spPr>
          <a:xfrm>
            <a:off x="1329612" y="1876927"/>
            <a:ext cx="5659017" cy="4523874"/>
          </a:xfrm>
        </p:spPr>
        <p:txBody>
          <a:bodyPr anchor="ctr">
            <a:normAutofit/>
          </a:bodyPr>
          <a:lstStyle/>
          <a:p>
            <a:pPr lvl="1">
              <a:buFont typeface="Arial" panose="020B0604020202020204" pitchFamily="34" charset="0"/>
              <a:buChar char="•"/>
            </a:pPr>
            <a:r>
              <a:rPr lang="en-US" sz="1800" u="sng" dirty="0">
                <a:solidFill>
                  <a:schemeClr val="tx1"/>
                </a:solidFill>
              </a:rPr>
              <a:t>Child nodes</a:t>
            </a:r>
            <a:r>
              <a:rPr lang="en-US" sz="1800" dirty="0">
                <a:solidFill>
                  <a:schemeClr val="tx1"/>
                </a:solidFill>
              </a:rPr>
              <a:t> – Elements that are nested in the given element. </a:t>
            </a:r>
            <a:r>
              <a:rPr lang="en-US" sz="1800" dirty="0">
                <a:solidFill>
                  <a:srgbClr val="FF0000"/>
                </a:solidFill>
              </a:rPr>
              <a:t>&lt;head&gt; </a:t>
            </a:r>
            <a:r>
              <a:rPr lang="en-US" sz="1800" dirty="0">
                <a:solidFill>
                  <a:schemeClr val="tx1"/>
                </a:solidFill>
              </a:rPr>
              <a:t>and </a:t>
            </a:r>
            <a:r>
              <a:rPr lang="en-US" sz="1800" dirty="0">
                <a:solidFill>
                  <a:srgbClr val="FF0000"/>
                </a:solidFill>
              </a:rPr>
              <a:t>&lt;body&gt;</a:t>
            </a:r>
            <a:r>
              <a:rPr lang="en-US" sz="1800" dirty="0">
                <a:solidFill>
                  <a:schemeClr val="tx1"/>
                </a:solidFill>
              </a:rPr>
              <a:t> are both children of </a:t>
            </a:r>
            <a:r>
              <a:rPr lang="en-US" sz="1800" dirty="0">
                <a:solidFill>
                  <a:srgbClr val="FF0000"/>
                </a:solidFill>
              </a:rPr>
              <a:t>&lt;html&gt;</a:t>
            </a:r>
            <a:r>
              <a:rPr lang="en-US" sz="1800" dirty="0">
                <a:solidFill>
                  <a:schemeClr val="tx1"/>
                </a:solidFill>
              </a:rPr>
              <a:t>.</a:t>
            </a:r>
          </a:p>
          <a:p>
            <a:pPr lvl="1">
              <a:buFont typeface="Arial" panose="020B0604020202020204" pitchFamily="34" charset="0"/>
              <a:buChar char="•"/>
            </a:pPr>
            <a:r>
              <a:rPr lang="en-US" sz="1800" u="sng" dirty="0">
                <a:solidFill>
                  <a:schemeClr val="tx1"/>
                </a:solidFill>
              </a:rPr>
              <a:t>Siblings</a:t>
            </a:r>
            <a:r>
              <a:rPr lang="en-US" sz="1800" dirty="0">
                <a:solidFill>
                  <a:schemeClr val="tx1"/>
                </a:solidFill>
              </a:rPr>
              <a:t> - nodes that are children of the same parent.</a:t>
            </a:r>
          </a:p>
          <a:p>
            <a:pPr lvl="1">
              <a:buFont typeface="Arial" panose="020B0604020202020204" pitchFamily="34" charset="0"/>
              <a:buChar char="•"/>
            </a:pPr>
            <a:r>
              <a:rPr lang="en-US" sz="1800" u="sng" dirty="0">
                <a:solidFill>
                  <a:schemeClr val="tx1"/>
                </a:solidFill>
              </a:rPr>
              <a:t>Descendants</a:t>
            </a:r>
            <a:r>
              <a:rPr lang="en-US" sz="1800" dirty="0">
                <a:solidFill>
                  <a:schemeClr val="tx1"/>
                </a:solidFill>
              </a:rPr>
              <a:t> – all elements nested in the given element. This includes children, their children, etc.</a:t>
            </a:r>
          </a:p>
          <a:p>
            <a:r>
              <a:rPr lang="en-US" sz="2000" dirty="0">
                <a:solidFill>
                  <a:schemeClr val="tx1"/>
                </a:solidFill>
              </a:rPr>
              <a:t>In this example,</a:t>
            </a:r>
            <a:r>
              <a:rPr lang="en-US" sz="2000" dirty="0"/>
              <a:t> </a:t>
            </a:r>
            <a:r>
              <a:rPr lang="en-US" sz="2000" dirty="0">
                <a:solidFill>
                  <a:srgbClr val="FF0000"/>
                </a:solidFill>
              </a:rPr>
              <a:t>&lt;body&gt; </a:t>
            </a:r>
            <a:r>
              <a:rPr lang="en-US" sz="2000" dirty="0">
                <a:solidFill>
                  <a:schemeClr val="tx1"/>
                </a:solidFill>
              </a:rPr>
              <a:t>has two children,</a:t>
            </a:r>
            <a:r>
              <a:rPr lang="en-US" sz="2000" dirty="0"/>
              <a:t> </a:t>
            </a:r>
            <a:r>
              <a:rPr lang="en-US" sz="2000" dirty="0">
                <a:solidFill>
                  <a:srgbClr val="FF0000"/>
                </a:solidFill>
              </a:rPr>
              <a:t>&lt;div&gt;</a:t>
            </a:r>
            <a:r>
              <a:rPr lang="en-US" sz="2000" dirty="0">
                <a:solidFill>
                  <a:schemeClr val="tx1"/>
                </a:solidFill>
              </a:rPr>
              <a:t> and</a:t>
            </a:r>
            <a:r>
              <a:rPr lang="en-US" sz="2000" dirty="0"/>
              <a:t> </a:t>
            </a:r>
            <a:r>
              <a:rPr lang="en-US" sz="2000" dirty="0">
                <a:solidFill>
                  <a:srgbClr val="FF0000"/>
                </a:solidFill>
              </a:rPr>
              <a:t>&lt;ul&gt;</a:t>
            </a:r>
            <a:r>
              <a:rPr lang="en-US" sz="2000" dirty="0">
                <a:solidFill>
                  <a:schemeClr val="tx1"/>
                </a:solidFill>
              </a:rPr>
              <a:t>.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are siblings</a:t>
            </a:r>
          </a:p>
          <a:p>
            <a:r>
              <a:rPr lang="en-US" sz="2000" dirty="0">
                <a:solidFill>
                  <a:schemeClr val="tx1"/>
                </a:solidFill>
              </a:rPr>
              <a:t>Among the descendants of</a:t>
            </a:r>
            <a:r>
              <a:rPr lang="en-US" sz="2000" dirty="0"/>
              <a:t> </a:t>
            </a:r>
            <a:r>
              <a:rPr lang="en-US" sz="2000" dirty="0">
                <a:solidFill>
                  <a:srgbClr val="FF0000"/>
                </a:solidFill>
              </a:rPr>
              <a:t>&lt;body&gt; </a:t>
            </a:r>
            <a:r>
              <a:rPr lang="en-US" sz="2000" dirty="0">
                <a:solidFill>
                  <a:schemeClr val="tx1"/>
                </a:solidFill>
              </a:rPr>
              <a:t>are the direct children </a:t>
            </a:r>
            <a:r>
              <a:rPr lang="en-US" sz="2000" dirty="0">
                <a:solidFill>
                  <a:srgbClr val="FF0000"/>
                </a:solidFill>
              </a:rPr>
              <a:t>&lt;div&gt; </a:t>
            </a:r>
            <a:r>
              <a:rPr lang="en-US" sz="2000" dirty="0">
                <a:solidFill>
                  <a:schemeClr val="tx1"/>
                </a:solidFill>
              </a:rPr>
              <a:t>and </a:t>
            </a:r>
            <a:r>
              <a:rPr lang="en-US" sz="2000" dirty="0">
                <a:solidFill>
                  <a:srgbClr val="FF0000"/>
                </a:solidFill>
              </a:rPr>
              <a:t>&lt;ul&gt; </a:t>
            </a:r>
            <a:r>
              <a:rPr lang="en-US" sz="2000" dirty="0">
                <a:solidFill>
                  <a:schemeClr val="tx1"/>
                </a:solidFill>
              </a:rPr>
              <a:t>and more deeply nested elements, like </a:t>
            </a:r>
            <a:r>
              <a:rPr lang="en-US" sz="2000" dirty="0">
                <a:solidFill>
                  <a:srgbClr val="FF0000"/>
                </a:solidFill>
              </a:rPr>
              <a:t>&lt;li&gt;</a:t>
            </a:r>
            <a:r>
              <a:rPr lang="en-US" sz="2000" dirty="0">
                <a:solidFill>
                  <a:schemeClr val="tx1"/>
                </a:solidFill>
              </a:rPr>
              <a:t>  (child of </a:t>
            </a:r>
            <a:r>
              <a:rPr lang="en-US" sz="2000" dirty="0">
                <a:solidFill>
                  <a:srgbClr val="FF0000"/>
                </a:solidFill>
              </a:rPr>
              <a:t>&lt;ul&gt;</a:t>
            </a:r>
            <a:r>
              <a:rPr lang="en-US" sz="2000" dirty="0">
                <a:solidFill>
                  <a:schemeClr val="tx1"/>
                </a:solidFill>
              </a:rPr>
              <a:t>) and</a:t>
            </a:r>
            <a:r>
              <a:rPr lang="en-US" sz="2000" dirty="0">
                <a:solidFill>
                  <a:srgbClr val="FF0000"/>
                </a:solidFill>
              </a:rPr>
              <a:t> &lt;b&gt; </a:t>
            </a:r>
            <a:r>
              <a:rPr lang="en-US" sz="2000" dirty="0"/>
              <a:t>(child </a:t>
            </a:r>
            <a:r>
              <a:rPr lang="en-US" sz="2000" dirty="0">
                <a:solidFill>
                  <a:schemeClr val="tx1"/>
                </a:solidFill>
              </a:rPr>
              <a:t>of</a:t>
            </a:r>
            <a:r>
              <a:rPr lang="en-US" sz="2000" dirty="0">
                <a:solidFill>
                  <a:srgbClr val="FF0000"/>
                </a:solidFill>
              </a:rPr>
              <a:t> &lt;li&gt;</a:t>
            </a:r>
            <a:r>
              <a:rPr lang="en-US" sz="2000" dirty="0">
                <a:solidFill>
                  <a:schemeClr val="tx1"/>
                </a:solidFill>
              </a:rPr>
              <a:t>).</a:t>
            </a:r>
          </a:p>
        </p:txBody>
      </p:sp>
      <p:pic>
        <p:nvPicPr>
          <p:cNvPr id="5" name="Picture 4">
            <a:extLst>
              <a:ext uri="{FF2B5EF4-FFF2-40B4-BE49-F238E27FC236}">
                <a16:creationId xmlns:a16="http://schemas.microsoft.com/office/drawing/2014/main" id="{BF49DF71-3043-4445-919B-04E418F3F107}"/>
              </a:ext>
            </a:extLst>
          </p:cNvPr>
          <p:cNvPicPr>
            <a:picLocks noChangeAspect="1"/>
          </p:cNvPicPr>
          <p:nvPr/>
        </p:nvPicPr>
        <p:blipFill>
          <a:blip r:embed="rId3"/>
          <a:stretch>
            <a:fillRect/>
          </a:stretch>
        </p:blipFill>
        <p:spPr>
          <a:xfrm>
            <a:off x="7113732" y="2422968"/>
            <a:ext cx="3711306" cy="3431792"/>
          </a:xfrm>
          <a:prstGeom prst="rect">
            <a:avLst/>
          </a:prstGeom>
          <a:ln w="25400">
            <a:solidFill>
              <a:schemeClr val="accent2"/>
            </a:solidFill>
          </a:ln>
          <a:effectLst/>
        </p:spPr>
      </p:pic>
    </p:spTree>
    <p:extLst>
      <p:ext uri="{BB962C8B-B14F-4D97-AF65-F5344CB8AC3E}">
        <p14:creationId xmlns:p14="http://schemas.microsoft.com/office/powerpoint/2010/main" val="80156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BE7D-3B02-40B2-A6C2-EEA33ADD46B1}"/>
              </a:ext>
            </a:extLst>
          </p:cNvPr>
          <p:cNvSpPr>
            <a:spLocks noGrp="1"/>
          </p:cNvSpPr>
          <p:nvPr>
            <p:ph type="title"/>
          </p:nvPr>
        </p:nvSpPr>
        <p:spPr>
          <a:xfrm>
            <a:off x="1135416" y="286603"/>
            <a:ext cx="10020264" cy="1450757"/>
          </a:xfrm>
        </p:spPr>
        <p:txBody>
          <a:bodyPr>
            <a:noAutofit/>
          </a:bodyPr>
          <a:lstStyle/>
          <a:p>
            <a:r>
              <a:rPr lang="en-US" sz="3600" dirty="0">
                <a:solidFill>
                  <a:schemeClr val="tx1"/>
                </a:solidFill>
              </a:rPr>
              <a:t>Walking the nodes of the DOM</a:t>
            </a:r>
            <a:br>
              <a:rPr lang="en-US" sz="3600" dirty="0"/>
            </a:br>
            <a:r>
              <a:rPr lang="en-US" sz="1100" dirty="0">
                <a:hlinkClick r:id="rId2"/>
              </a:rPr>
              <a:t>https://javascript.info/dom-navigation</a:t>
            </a:r>
            <a:br>
              <a:rPr lang="en-US" sz="1100" dirty="0"/>
            </a:br>
            <a:r>
              <a:rPr lang="en-US" sz="1100" dirty="0">
                <a:hlinkClick r:id="rId3"/>
              </a:rPr>
              <a:t>https://developer.mozilla.org/en-US/docs/Web/API/Node/nodeType</a:t>
            </a:r>
            <a:endParaRPr lang="en-US" sz="3600" dirty="0"/>
          </a:p>
        </p:txBody>
      </p:sp>
      <p:graphicFrame>
        <p:nvGraphicFramePr>
          <p:cNvPr id="4" name="Table 5">
            <a:extLst>
              <a:ext uri="{FF2B5EF4-FFF2-40B4-BE49-F238E27FC236}">
                <a16:creationId xmlns:a16="http://schemas.microsoft.com/office/drawing/2014/main" id="{82C0BB55-73C5-40EC-A03E-5FEC4AC514A7}"/>
              </a:ext>
            </a:extLst>
          </p:cNvPr>
          <p:cNvGraphicFramePr>
            <a:graphicFrameLocks noGrp="1"/>
          </p:cNvGraphicFramePr>
          <p:nvPr>
            <p:extLst>
              <p:ext uri="{D42A27DB-BD31-4B8C-83A1-F6EECF244321}">
                <p14:modId xmlns:p14="http://schemas.microsoft.com/office/powerpoint/2010/main" val="176122294"/>
              </p:ext>
            </p:extLst>
          </p:nvPr>
        </p:nvGraphicFramePr>
        <p:xfrm>
          <a:off x="933908" y="2093272"/>
          <a:ext cx="10480924" cy="3901440"/>
        </p:xfrm>
        <a:graphic>
          <a:graphicData uri="http://schemas.openxmlformats.org/drawingml/2006/table">
            <a:tbl>
              <a:tblPr firstRow="1" bandRow="1">
                <a:tableStyleId>{5C22544A-7EE6-4342-B048-85BDC9FD1C3A}</a:tableStyleId>
              </a:tblPr>
              <a:tblGrid>
                <a:gridCol w="2654354">
                  <a:extLst>
                    <a:ext uri="{9D8B030D-6E8A-4147-A177-3AD203B41FA5}">
                      <a16:colId xmlns:a16="http://schemas.microsoft.com/office/drawing/2014/main" val="1628289074"/>
                    </a:ext>
                  </a:extLst>
                </a:gridCol>
                <a:gridCol w="7826570">
                  <a:extLst>
                    <a:ext uri="{9D8B030D-6E8A-4147-A177-3AD203B41FA5}">
                      <a16:colId xmlns:a16="http://schemas.microsoft.com/office/drawing/2014/main" val="2887160540"/>
                    </a:ext>
                  </a:extLst>
                </a:gridCol>
              </a:tblGrid>
              <a:tr h="370840">
                <a:tc>
                  <a:txBody>
                    <a:bodyPr/>
                    <a:lstStyle/>
                    <a:p>
                      <a:pPr algn="ctr"/>
                      <a:r>
                        <a:rPr lang="en-US" sz="2800" dirty="0"/>
                        <a:t>Method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Explanation/Example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973946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a:t>
                      </a:r>
                      <a:r>
                        <a:rPr lang="en-US" sz="2000" dirty="0" err="1">
                          <a:solidFill>
                            <a:schemeClr val="tx1"/>
                          </a:solidFill>
                        </a:rPr>
                        <a:t>body.childNodes</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document.body.childNodes</a:t>
                      </a:r>
                      <a:r>
                        <a:rPr lang="en-US" sz="2000" dirty="0">
                          <a:solidFill>
                            <a:schemeClr val="tx1"/>
                          </a:solidFill>
                        </a:rPr>
                        <a:t> lists all child nodes as </a:t>
                      </a:r>
                      <a:r>
                        <a:rPr lang="en-US" sz="2000" dirty="0"/>
                        <a:t>an </a:t>
                      </a:r>
                      <a:r>
                        <a:rPr lang="en-US" sz="2000" dirty="0" err="1"/>
                        <a:t>HTMLCollection</a:t>
                      </a:r>
                      <a:r>
                        <a:rPr lang="en-US" sz="2000" dirty="0">
                          <a:solidFill>
                            <a:schemeClr val="tx1"/>
                          </a:solidFill>
                        </a:rPr>
                        <a:t>, including text nodes.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27522407"/>
                  </a:ext>
                </a:extLst>
              </a:tr>
              <a:tr h="370840">
                <a:tc>
                  <a:txBody>
                    <a:bodyPr/>
                    <a:lstStyle/>
                    <a:p>
                      <a:pPr algn="r"/>
                      <a:r>
                        <a:rPr lang="en-US" sz="2000" dirty="0">
                          <a:hlinkClick r:id="rId4"/>
                        </a:rPr>
                        <a:t>.</a:t>
                      </a:r>
                      <a:r>
                        <a:rPr lang="en-US" sz="2000" dirty="0" err="1">
                          <a:hlinkClick r:id="rId4"/>
                        </a:rPr>
                        <a:t>firstChild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err="1">
                          <a:solidFill>
                            <a:srgbClr val="FF0000"/>
                          </a:solidFill>
                        </a:rPr>
                        <a:t>elem.firstChild</a:t>
                      </a:r>
                      <a:r>
                        <a:rPr lang="en-US" sz="2000" dirty="0">
                          <a:solidFill>
                            <a:srgbClr val="FF0000"/>
                          </a:solidFill>
                        </a:rPr>
                        <a:t> </a:t>
                      </a:r>
                      <a:r>
                        <a:rPr lang="en-US" sz="2000" dirty="0"/>
                        <a:t>gives access to the first child. This will also return nodes that aren’t considered elements, like </a:t>
                      </a:r>
                      <a:r>
                        <a:rPr lang="en-US" sz="2000" dirty="0">
                          <a:solidFill>
                            <a:srgbClr val="FF0000"/>
                          </a:solidFill>
                        </a:rPr>
                        <a:t>plain text </a:t>
                      </a:r>
                      <a:r>
                        <a:rPr lang="en-US" sz="2000" dirty="0"/>
                        <a:t>and </a:t>
                      </a:r>
                      <a:r>
                        <a:rPr lang="en-US" sz="2000" dirty="0">
                          <a:solidFill>
                            <a:srgbClr val="FF0000"/>
                          </a:solidFill>
                        </a:rPr>
                        <a:t>&lt;!—comments--&gt;</a:t>
                      </a:r>
                      <a:r>
                        <a:rPr lang="en-US" sz="2000" dirty="0"/>
                        <a:t>.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47941832"/>
                  </a:ext>
                </a:extLst>
              </a:tr>
              <a:tr h="370840">
                <a:tc>
                  <a:txBody>
                    <a:bodyPr/>
                    <a:lstStyle/>
                    <a:p>
                      <a:pPr algn="r"/>
                      <a:r>
                        <a:rPr lang="en-US" sz="2000" dirty="0"/>
                        <a:t>.</a:t>
                      </a:r>
                      <a:r>
                        <a:rPr lang="en-US" sz="2000" dirty="0" err="1"/>
                        <a:t>lastChild</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FF0000"/>
                          </a:solidFill>
                        </a:rPr>
                        <a:t>elem.lastChild</a:t>
                      </a:r>
                      <a:r>
                        <a:rPr lang="en-US" sz="2000" dirty="0">
                          <a:solidFill>
                            <a:srgbClr val="FF0000"/>
                          </a:solidFill>
                        </a:rPr>
                        <a:t> </a:t>
                      </a:r>
                      <a:r>
                        <a:rPr lang="en-US" sz="2000" dirty="0"/>
                        <a:t>gives access to the last child. </a:t>
                      </a:r>
                      <a:endParaRPr lang="en-US" sz="20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4176214"/>
                  </a:ext>
                </a:extLst>
              </a:tr>
              <a:tr h="370840">
                <a:tc>
                  <a:txBody>
                    <a:bodyPr/>
                    <a:lstStyle/>
                    <a:p>
                      <a:pPr algn="r"/>
                      <a:r>
                        <a:rPr lang="en-US" sz="2000" dirty="0">
                          <a:solidFill>
                            <a:schemeClr val="tx1"/>
                          </a:solidFill>
                        </a:rPr>
                        <a:t>.</a:t>
                      </a:r>
                      <a:r>
                        <a:rPr lang="en-US" sz="2000" dirty="0" err="1">
                          <a:solidFill>
                            <a:schemeClr val="tx1"/>
                          </a:solidFill>
                        </a:rPr>
                        <a:t>nextSibling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following or “right” sibling going down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005424"/>
                  </a:ext>
                </a:extLst>
              </a:tr>
              <a:tr h="370840">
                <a:tc>
                  <a:txBody>
                    <a:bodyPr/>
                    <a:lstStyle/>
                    <a:p>
                      <a:pPr algn="r"/>
                      <a:r>
                        <a:rPr lang="en-US" sz="2000" dirty="0">
                          <a:solidFill>
                            <a:schemeClr val="tx1"/>
                          </a:solidFill>
                        </a:rPr>
                        <a:t>.</a:t>
                      </a:r>
                      <a:r>
                        <a:rPr lang="en-US" sz="2000" dirty="0" err="1">
                          <a:solidFill>
                            <a:schemeClr val="tx1"/>
                          </a:solidFill>
                        </a:rPr>
                        <a:t>previousSibling</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prior or “left” sibling going up the page.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5719868"/>
                  </a:ext>
                </a:extLst>
              </a:tr>
              <a:tr h="370840">
                <a:tc>
                  <a:txBody>
                    <a:bodyPr/>
                    <a:lstStyle/>
                    <a:p>
                      <a:pPr algn="r"/>
                      <a:r>
                        <a:rPr lang="en-US" sz="2000" dirty="0">
                          <a:solidFill>
                            <a:schemeClr val="tx1"/>
                          </a:solidFill>
                        </a:rPr>
                        <a:t>.</a:t>
                      </a:r>
                      <a:r>
                        <a:rPr lang="en-US" sz="2000" dirty="0" err="1">
                          <a:solidFill>
                            <a:schemeClr val="tx1"/>
                          </a:solidFill>
                        </a:rPr>
                        <a:t>parentNode</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Access the parent of the current node.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97351543"/>
                  </a:ext>
                </a:extLst>
              </a:tr>
              <a:tr h="370840">
                <a:tc>
                  <a:txBody>
                    <a:bodyPr/>
                    <a:lstStyle/>
                    <a:p>
                      <a:pPr algn="r"/>
                      <a:r>
                        <a:rPr lang="en-US" sz="2000" dirty="0">
                          <a:solidFill>
                            <a:schemeClr val="tx1"/>
                          </a:solidFill>
                          <a:hlinkClick r:id="rId5"/>
                        </a:rPr>
                        <a:t>.</a:t>
                      </a:r>
                      <a:r>
                        <a:rPr lang="en-US" sz="2000" dirty="0" err="1">
                          <a:solidFill>
                            <a:schemeClr val="tx1"/>
                          </a:solidFill>
                          <a:hlinkClick r:id="rId5"/>
                        </a:rPr>
                        <a:t>createElement</a:t>
                      </a:r>
                      <a:r>
                        <a:rPr lang="en-US" sz="2000" dirty="0">
                          <a:solidFill>
                            <a:schemeClr val="tx1"/>
                          </a:solidFill>
                          <a:hlinkClick r:id="rId5"/>
                        </a:rPr>
                        <a:t>(‘div’);</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Create a new element in the document object.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605942632"/>
                  </a:ext>
                </a:extLst>
              </a:tr>
            </a:tbl>
          </a:graphicData>
        </a:graphic>
      </p:graphicFrame>
    </p:spTree>
    <p:extLst>
      <p:ext uri="{BB962C8B-B14F-4D97-AF65-F5344CB8AC3E}">
        <p14:creationId xmlns:p14="http://schemas.microsoft.com/office/powerpoint/2010/main" val="2683949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2169</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DOM (Document Object Model)</vt:lpstr>
      <vt:lpstr>The Document Object Model (DOM) is the data representation of the objects that comprise the structure and content of a document on the web. The DOM represents an HTML or XML document in memory.</vt:lpstr>
      <vt:lpstr>DOM (Document Object Model) https://developer.mozilla.org/en-US/docs/Web/API/Document_Object_Model/Introduction</vt:lpstr>
      <vt:lpstr>DOM in action https://javascript.info/</vt:lpstr>
      <vt:lpstr>DOM – How to Access the DOM</vt:lpstr>
      <vt:lpstr>DOM – Selectors https://blog.bitsrc.io/dom-selectors-explained-70260049aaf0</vt:lpstr>
      <vt:lpstr>Walking the DOM - Basics https://javascript.info/dom-navigation</vt:lpstr>
      <vt:lpstr>Walking the DOM - Basics https://javascript.info/dom-navigation</vt:lpstr>
      <vt:lpstr>Walking the nodes of the DOM https://javascript.info/dom-navigation https://developer.mozilla.org/en-US/docs/Web/API/Node/nodeType</vt:lpstr>
      <vt:lpstr>Walking the elements of the DOM https://javascript.info/dom-navigation#children-childnodes-firstchild-lastchild</vt:lpstr>
      <vt:lpstr>DOM – Events Overview https://developer.mozilla.org/en-US/docs/Web/Events https://developer.mozilla.org/en-US/docs/Web/API/GlobalEventHandlers/onclick</vt:lpstr>
      <vt:lpstr>Event Listeners and Event Handlers https://developer.mozilla.org/en-US/docs/Learn/JavaScript/First_steps/A_first_splash</vt:lpstr>
      <vt:lpstr>Bubbling and Capture https://developer.mozilla.org/en-US/docs/Web/API/Document_Object_Model/Examples#Example_5:_Event_Propagation https://developer.mozilla.org/en-US/docs/Learn/JavaScript/Building_blocks/Events</vt:lpstr>
      <vt:lpstr>Bubbling and Capture (1/2) https://developer.mozilla.org/en-US/docs/Web/API/Document_Object_Model/Examples#Example_5:_Event_Propagation https://developer.mozilla.org/en-US/docs/Learn/JavaScript/Building_blocks/Events</vt:lpstr>
      <vt:lpstr>Bubbling and Capture (2/2) https://developer.mozilla.org/en-US/docs/Web/API/Document_Object_Model/Examples#Example_5:_Event_Propagation https://developer.mozilla.org/en-US/docs/Learn/JavaScript/Building_blocks/Events https://www.carlrippon.com/stoppropagation-v-stopimmediatepropagation/</vt:lpstr>
      <vt:lpstr>DOM Events Order https://developer.mozilla.org/en-US/docs/Web/API/Document/DOMContentLoaded_event</vt:lpstr>
      <vt:lpstr>DOM Events Order https://developer.mozilla.org/en-US/docs/Web/API/Document/DOMContentLoaded_event</vt:lpstr>
      <vt:lpstr>Commonly used HTML Events https://www.w3schools.com/tags/ref_eventattributes.asp</vt:lpstr>
      <vt:lpstr>GuessingGame Tutorial https://developer.mozilla.org/en-US/docs/Learn/JavaScript/First_steps/A_first_splash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2020-03-20T13:42:21Z</dcterms:created>
  <dcterms:modified xsi:type="dcterms:W3CDTF">2021-12-27T22:21:42Z</dcterms:modified>
</cp:coreProperties>
</file>