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</p:sldMasterIdLst>
  <p:notesMasterIdLst>
    <p:notesMasterId r:id="rId29"/>
  </p:notesMasterIdLst>
  <p:handoutMasterIdLst>
    <p:handoutMasterId r:id="rId30"/>
  </p:handoutMasterIdLst>
  <p:sldIdLst>
    <p:sldId id="256" r:id="rId4"/>
    <p:sldId id="273" r:id="rId5"/>
    <p:sldId id="258" r:id="rId6"/>
    <p:sldId id="1727" r:id="rId7"/>
    <p:sldId id="1690" r:id="rId8"/>
    <p:sldId id="1704" r:id="rId9"/>
    <p:sldId id="1708" r:id="rId10"/>
    <p:sldId id="1728" r:id="rId11"/>
    <p:sldId id="1730" r:id="rId12"/>
    <p:sldId id="1731" r:id="rId13"/>
    <p:sldId id="1733" r:id="rId14"/>
    <p:sldId id="1732" r:id="rId15"/>
    <p:sldId id="1705" r:id="rId16"/>
    <p:sldId id="1750" r:id="rId17"/>
    <p:sldId id="1739" r:id="rId18"/>
    <p:sldId id="1740" r:id="rId19"/>
    <p:sldId id="1741" r:id="rId20"/>
    <p:sldId id="1742" r:id="rId21"/>
    <p:sldId id="1743" r:id="rId22"/>
    <p:sldId id="1744" r:id="rId23"/>
    <p:sldId id="1745" r:id="rId24"/>
    <p:sldId id="1746" r:id="rId25"/>
    <p:sldId id="1706" r:id="rId26"/>
    <p:sldId id="1747" r:id="rId27"/>
    <p:sldId id="1714" r:id="rId28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394"/>
    <a:srgbClr val="EFF4FA"/>
    <a:srgbClr val="BDD7EE"/>
    <a:srgbClr val="4992A7"/>
    <a:srgbClr val="F0F0F0"/>
    <a:srgbClr val="07FF01"/>
    <a:srgbClr val="3CFF37"/>
    <a:srgbClr val="D61E42"/>
    <a:srgbClr val="838F9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96201" autoAdjust="0"/>
  </p:normalViewPr>
  <p:slideViewPr>
    <p:cSldViewPr snapToGrid="0">
      <p:cViewPr>
        <p:scale>
          <a:sx n="66" d="100"/>
          <a:sy n="66" d="100"/>
        </p:scale>
        <p:origin x="728" y="-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gs" Target="tags/tag5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microsoft.com/office/2007/relationships/hdphoto" Target="../media/image11.wdp"/><Relationship Id="rId4" Type="http://schemas.openxmlformats.org/officeDocument/2006/relationships/image" Target="../media/image10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7" Type="http://schemas.microsoft.com/office/2007/relationships/hdphoto" Target="../media/image11.wdp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png"/><Relationship Id="rId3" Type="http://schemas.openxmlformats.org/officeDocument/2006/relationships/tags" Target="../tags/tag3.xml"/><Relationship Id="rId2" Type="http://schemas.openxmlformats.org/officeDocument/2006/relationships/image" Target="../media/image19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microsoft.com/office/2007/relationships/media" Target="../media/audio1.wav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801110" y="1773555"/>
            <a:ext cx="4589780" cy="44450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项目阶段性总结与汇报</a:t>
            </a:r>
            <a:endParaRPr lang="zh-CN" altLang="en-US" sz="28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2482850"/>
            <a:ext cx="12192635" cy="107251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 smtClean="0">
                <a:solidFill>
                  <a:schemeClr val="bg1">
                    <a:lumMod val="50000"/>
                  </a:schemeClr>
                </a:solidFill>
              </a:rPr>
              <a:t>儿童语音识别与判定</a:t>
            </a:r>
            <a:endParaRPr lang="zh-CN" altLang="en-US" sz="5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76140" y="4001135"/>
            <a:ext cx="3575050" cy="1324610"/>
          </a:xfrm>
        </p:spPr>
        <p:txBody>
          <a:bodyPr/>
          <a:lstStyle/>
          <a:p>
            <a:pPr algn="l" fontAlgn="auto">
              <a:lnSpc>
                <a:spcPct val="100000"/>
              </a:lnSpc>
              <a:buClrTx/>
              <a:buSzTx/>
            </a:pPr>
            <a:r>
              <a:rPr lang="zh-CN" altLang="en-US" sz="2000" dirty="0" smtClean="0">
                <a:latin typeface="+mj-ea"/>
                <a:ea typeface="+mj-ea"/>
              </a:rPr>
              <a:t>汇  报 人 ：王佳镐</a:t>
            </a:r>
            <a:endParaRPr lang="zh-CN" altLang="en-US" sz="2000" dirty="0" smtClean="0">
              <a:latin typeface="+mj-ea"/>
              <a:ea typeface="+mj-ea"/>
            </a:endParaRPr>
          </a:p>
          <a:p>
            <a:pPr algn="l" fontAlgn="auto">
              <a:lnSpc>
                <a:spcPct val="100000"/>
              </a:lnSpc>
              <a:buClrTx/>
              <a:buSzTx/>
            </a:pPr>
            <a:r>
              <a:rPr lang="zh-CN" altLang="en-US" sz="2000" dirty="0" smtClean="0">
                <a:latin typeface="+mj-ea"/>
                <a:ea typeface="+mj-ea"/>
              </a:rPr>
              <a:t>成       员 ：徐岸冲、张郡航</a:t>
            </a:r>
            <a:endParaRPr lang="zh-CN" altLang="en-US" sz="2000" dirty="0" smtClean="0">
              <a:latin typeface="+mj-ea"/>
              <a:ea typeface="+mj-ea"/>
            </a:endParaRPr>
          </a:p>
          <a:p>
            <a:pPr algn="l" fontAlgn="auto">
              <a:lnSpc>
                <a:spcPct val="100000"/>
              </a:lnSpc>
              <a:buClrTx/>
              <a:buSzTx/>
            </a:pPr>
            <a:r>
              <a:rPr lang="zh-CN" altLang="en-US" sz="2000" dirty="0" smtClean="0">
                <a:latin typeface="+mj-ea"/>
                <a:ea typeface="+mj-ea"/>
              </a:rPr>
              <a:t>汇报日期 ：2021.</a:t>
            </a:r>
            <a:r>
              <a:rPr lang="en-US" altLang="zh-CN" sz="2000" dirty="0" smtClean="0">
                <a:latin typeface="+mj-ea"/>
                <a:ea typeface="+mj-ea"/>
              </a:rPr>
              <a:t>9</a:t>
            </a:r>
            <a:r>
              <a:rPr lang="zh-CN" altLang="en-US" sz="2000" dirty="0" smtClean="0">
                <a:latin typeface="+mj-ea"/>
                <a:ea typeface="+mj-ea"/>
              </a:rPr>
              <a:t>.</a:t>
            </a:r>
            <a:r>
              <a:rPr lang="en-US" altLang="zh-CN" sz="2000" dirty="0" smtClean="0">
                <a:latin typeface="+mj-ea"/>
                <a:ea typeface="+mj-ea"/>
              </a:rPr>
              <a:t>3</a:t>
            </a:r>
            <a:endParaRPr lang="en-US" altLang="zh-CN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讯飞</a:t>
            </a:r>
            <a:r>
              <a:rPr lang="en-US" altLang="zh-CN" dirty="0" smtClean="0"/>
              <a:t>+</a:t>
            </a:r>
            <a:r>
              <a:rPr lang="zh-CN" altLang="en-US" dirty="0" smtClean="0"/>
              <a:t>滑动窗口（示例）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12800" y="4257675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滑动窗口：</a:t>
            </a:r>
            <a:endParaRPr lang="zh-CN" altLang="en-US" dirty="0" smtClean="0">
              <a:sym typeface="+mn-ea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826000" y="4446270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32245" y="3949700"/>
            <a:ext cx="22218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768394"/>
                </a:solidFill>
                <a:sym typeface="+mn-ea"/>
              </a:rPr>
              <a:t>  </a:t>
            </a:r>
            <a:r>
              <a:rPr lang="zh-CN" altLang="en-US" sz="2000" dirty="0" smtClean="0">
                <a:solidFill>
                  <a:srgbClr val="768394"/>
                </a:solidFill>
                <a:sym typeface="+mn-ea"/>
              </a:rPr>
              <a:t>求最小距离</a:t>
            </a:r>
            <a:endParaRPr lang="zh-CN" altLang="en-US" sz="2000" dirty="0" smtClean="0">
              <a:solidFill>
                <a:srgbClr val="768394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768394"/>
                </a:solidFill>
                <a:sym typeface="+mn-ea"/>
              </a:rPr>
              <a:t>（</a:t>
            </a:r>
            <a:r>
              <a:rPr lang="zh-CN" altLang="en-US" sz="2000" dirty="0" smtClean="0">
                <a:solidFill>
                  <a:srgbClr val="768394"/>
                </a:solidFill>
                <a:sym typeface="+mn-ea"/>
              </a:rPr>
              <a:t>模糊匹配）</a:t>
            </a:r>
            <a:endParaRPr lang="zh-CN" altLang="en-US" sz="2000" dirty="0" smtClean="0">
              <a:solidFill>
                <a:srgbClr val="768394"/>
              </a:solidFill>
              <a:sym typeface="+mn-ea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103880" y="4295775"/>
            <a:ext cx="972185" cy="51244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357870" y="4246880"/>
            <a:ext cx="1965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400" b="1" dirty="0" smtClean="0">
                <a:solidFill>
                  <a:srgbClr val="C00000"/>
                </a:solidFill>
                <a:sym typeface="+mn-ea"/>
              </a:rPr>
              <a:t>阈值</a:t>
            </a: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  </a:t>
            </a:r>
            <a:r>
              <a:rPr lang="zh-CN" altLang="en-US" sz="2000" b="1" dirty="0" smtClean="0">
                <a:solidFill>
                  <a:srgbClr val="C00000"/>
                </a:solidFill>
                <a:sym typeface="+mn-ea"/>
              </a:rPr>
              <a:t>？</a:t>
            </a: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   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336165" y="2414270"/>
            <a:ext cx="2280920" cy="607060"/>
            <a:chOff x="2475" y="2915"/>
            <a:chExt cx="5515" cy="1364"/>
          </a:xfrm>
        </p:grpSpPr>
        <p:sp>
          <p:nvSpPr>
            <p:cNvPr id="59" name="矩形 58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这</a:t>
              </a: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是</a:t>
              </a:r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5233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中</a:t>
              </a:r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12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色</a:t>
              </a:r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360295" y="1661795"/>
            <a:ext cx="1203960" cy="537210"/>
            <a:chOff x="2475" y="4949"/>
            <a:chExt cx="2757" cy="1364"/>
          </a:xfrm>
          <a:solidFill>
            <a:schemeClr val="bg1"/>
          </a:solidFill>
        </p:grpSpPr>
        <p:sp>
          <p:nvSpPr>
            <p:cNvPr id="64" name="矩形 63"/>
            <p:cNvSpPr/>
            <p:nvPr/>
          </p:nvSpPr>
          <p:spPr>
            <a:xfrm>
              <a:off x="2475" y="4949"/>
              <a:ext cx="1379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棕</a:t>
              </a: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3854" y="4949"/>
              <a:ext cx="1379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色</a:t>
              </a:r>
              <a:endParaRPr lang="zh-CN" altLang="en-US"/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750570" y="265303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讯飞</a:t>
            </a:r>
            <a:r>
              <a:rPr lang="zh-CN" altLang="en-US" dirty="0" smtClean="0">
                <a:sym typeface="+mn-ea"/>
              </a:rPr>
              <a:t>识别：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41045" y="1830705"/>
            <a:ext cx="1181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标准答案：</a:t>
            </a:r>
            <a:endParaRPr lang="zh-CN" altLang="en-US" dirty="0" smtClean="0">
              <a:sym typeface="+mn-ea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3862705" y="1930400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795520" y="2717800"/>
            <a:ext cx="550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5445362" y="1661795"/>
            <a:ext cx="1341518" cy="537210"/>
            <a:chOff x="2160" y="4949"/>
            <a:chExt cx="3072" cy="1364"/>
          </a:xfrm>
          <a:solidFill>
            <a:schemeClr val="bg1"/>
          </a:solidFill>
        </p:grpSpPr>
        <p:sp>
          <p:nvSpPr>
            <p:cNvPr id="71" name="矩形 70"/>
            <p:cNvSpPr/>
            <p:nvPr/>
          </p:nvSpPr>
          <p:spPr>
            <a:xfrm>
              <a:off x="2160" y="4949"/>
              <a:ext cx="1578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zong</a:t>
              </a:r>
              <a:endParaRPr lang="en-US" altLang="zh-CN"/>
            </a:p>
          </p:txBody>
        </p:sp>
        <p:sp>
          <p:nvSpPr>
            <p:cNvPr id="72" name="矩形 71"/>
            <p:cNvSpPr/>
            <p:nvPr/>
          </p:nvSpPr>
          <p:spPr>
            <a:xfrm>
              <a:off x="3739" y="4949"/>
              <a:ext cx="1493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422265" y="2414270"/>
            <a:ext cx="2433946" cy="607060"/>
            <a:chOff x="2475" y="2915"/>
            <a:chExt cx="5885" cy="1364"/>
          </a:xfrm>
        </p:grpSpPr>
        <p:sp>
          <p:nvSpPr>
            <p:cNvPr id="74" name="矩形 73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zhe</a:t>
              </a:r>
              <a:endParaRPr lang="en-US" altLang="zh-CN"/>
            </a:p>
          </p:txBody>
        </p:sp>
        <p:sp>
          <p:nvSpPr>
            <p:cNvPr id="75" name="矩形 74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shi</a:t>
              </a:r>
              <a:endParaRPr lang="en-US" altLang="zh-CN"/>
            </a:p>
          </p:txBody>
        </p:sp>
        <p:sp>
          <p:nvSpPr>
            <p:cNvPr id="76" name="矩形 75"/>
            <p:cNvSpPr/>
            <p:nvPr/>
          </p:nvSpPr>
          <p:spPr>
            <a:xfrm>
              <a:off x="5210" y="2915"/>
              <a:ext cx="2162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zhong</a:t>
              </a:r>
              <a:endParaRPr lang="en-US" altLang="zh-CN"/>
            </a:p>
          </p:txBody>
        </p:sp>
        <p:sp>
          <p:nvSpPr>
            <p:cNvPr id="77" name="矩形 76"/>
            <p:cNvSpPr/>
            <p:nvPr/>
          </p:nvSpPr>
          <p:spPr>
            <a:xfrm>
              <a:off x="7212" y="2915"/>
              <a:ext cx="1148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336402" y="3646170"/>
            <a:ext cx="1341518" cy="537210"/>
            <a:chOff x="2160" y="4949"/>
            <a:chExt cx="3072" cy="1364"/>
          </a:xfrm>
          <a:solidFill>
            <a:schemeClr val="bg1"/>
          </a:solidFill>
        </p:grpSpPr>
        <p:sp>
          <p:nvSpPr>
            <p:cNvPr id="79" name="矩形 78"/>
            <p:cNvSpPr/>
            <p:nvPr/>
          </p:nvSpPr>
          <p:spPr>
            <a:xfrm>
              <a:off x="2160" y="4949"/>
              <a:ext cx="1578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zong</a:t>
              </a:r>
              <a:endParaRPr lang="en-US" altLang="zh-CN"/>
            </a:p>
          </p:txBody>
        </p:sp>
        <p:sp>
          <p:nvSpPr>
            <p:cNvPr id="80" name="矩形 79"/>
            <p:cNvSpPr/>
            <p:nvPr/>
          </p:nvSpPr>
          <p:spPr>
            <a:xfrm>
              <a:off x="3739" y="4949"/>
              <a:ext cx="1493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336165" y="4945380"/>
            <a:ext cx="2433946" cy="607060"/>
            <a:chOff x="2475" y="2915"/>
            <a:chExt cx="5885" cy="1364"/>
          </a:xfrm>
        </p:grpSpPr>
        <p:sp>
          <p:nvSpPr>
            <p:cNvPr id="82" name="矩形 81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zhe</a:t>
              </a:r>
              <a:endParaRPr lang="en-US" altLang="zh-CN"/>
            </a:p>
          </p:txBody>
        </p:sp>
        <p:sp>
          <p:nvSpPr>
            <p:cNvPr id="83" name="矩形 82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shi</a:t>
              </a:r>
              <a:endParaRPr lang="en-US" altLang="zh-CN"/>
            </a:p>
          </p:txBody>
        </p:sp>
        <p:sp>
          <p:nvSpPr>
            <p:cNvPr id="84" name="矩形 83"/>
            <p:cNvSpPr/>
            <p:nvPr/>
          </p:nvSpPr>
          <p:spPr>
            <a:xfrm>
              <a:off x="5210" y="2915"/>
              <a:ext cx="2162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zhong</a:t>
              </a:r>
              <a:endParaRPr lang="en-US" altLang="zh-CN"/>
            </a:p>
          </p:txBody>
        </p:sp>
        <p:sp>
          <p:nvSpPr>
            <p:cNvPr id="85" name="矩形 84"/>
            <p:cNvSpPr/>
            <p:nvPr/>
          </p:nvSpPr>
          <p:spPr>
            <a:xfrm>
              <a:off x="7212" y="2915"/>
              <a:ext cx="1148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sp>
        <p:nvSpPr>
          <p:cNvPr id="39" name="矩形 38"/>
          <p:cNvSpPr/>
          <p:nvPr/>
        </p:nvSpPr>
        <p:spPr>
          <a:xfrm>
            <a:off x="3405505" y="4808220"/>
            <a:ext cx="1390015" cy="8756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69050" y="5418455"/>
            <a:ext cx="5333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目的：增加模糊音纠错功能，类似输入法的纠错</a:t>
            </a:r>
            <a:endParaRPr lang="zh-CN" altLang="en-US" dirty="0" smtClean="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9028430" y="4808220"/>
            <a:ext cx="4445" cy="518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  <p:bldLst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距离计算方法</a:t>
            </a:r>
            <a:endParaRPr lang="zh-CN" altLang="en-US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1946275" y="1203960"/>
            <a:ext cx="552132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768394"/>
                </a:solidFill>
                <a:sym typeface="+mn-ea"/>
              </a:rPr>
              <a:t> </a:t>
            </a:r>
            <a:r>
              <a:rPr sz="2000" dirty="0" smtClean="0">
                <a:solidFill>
                  <a:srgbClr val="768394"/>
                </a:solidFill>
                <a:sym typeface="+mn-ea"/>
              </a:rPr>
              <a:t>编辑距离</a:t>
            </a:r>
            <a:r>
              <a:rPr lang="en-US" sz="2000" dirty="0" smtClean="0">
                <a:solidFill>
                  <a:srgbClr val="768394"/>
                </a:solidFill>
                <a:sym typeface="+mn-ea"/>
              </a:rPr>
              <a:t> + </a:t>
            </a:r>
            <a:r>
              <a:rPr lang="zh-CN" altLang="en-US" sz="2000" dirty="0" smtClean="0">
                <a:solidFill>
                  <a:srgbClr val="768394"/>
                </a:solidFill>
                <a:sym typeface="+mn-ea"/>
              </a:rPr>
              <a:t>权值矩阵</a:t>
            </a:r>
            <a:r>
              <a:rPr lang="en-US" altLang="zh-CN" sz="2000" dirty="0" smtClean="0">
                <a:solidFill>
                  <a:srgbClr val="768394"/>
                </a:solidFill>
                <a:sym typeface="+mn-ea"/>
              </a:rPr>
              <a:t>  (声母、韵母</a:t>
            </a:r>
            <a:r>
              <a:rPr lang="zh-CN" altLang="en-US" sz="2000" dirty="0" smtClean="0">
                <a:solidFill>
                  <a:srgbClr val="768394"/>
                </a:solidFill>
                <a:sym typeface="+mn-ea"/>
              </a:rPr>
              <a:t>分开）</a:t>
            </a:r>
            <a:endParaRPr lang="zh-CN" altLang="en-US" sz="2000" dirty="0" smtClean="0">
              <a:solidFill>
                <a:srgbClr val="768394"/>
              </a:solidFill>
              <a:sym typeface="+mn-ea"/>
            </a:endParaRPr>
          </a:p>
        </p:txBody>
      </p:sp>
      <p:pic>
        <p:nvPicPr>
          <p:cNvPr id="5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919" t="4023" r="31642" b="37262"/>
          <a:stretch>
            <a:fillRect/>
          </a:stretch>
        </p:blipFill>
        <p:spPr>
          <a:xfrm>
            <a:off x="2084070" y="1932305"/>
            <a:ext cx="7040245" cy="18757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51500" b="63512"/>
          <a:stretch>
            <a:fillRect/>
          </a:stretch>
        </p:blipFill>
        <p:spPr>
          <a:xfrm>
            <a:off x="2084070" y="4075430"/>
            <a:ext cx="7040245" cy="21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170305" y="3757295"/>
            <a:ext cx="2927985" cy="1549400"/>
          </a:xfrm>
          <a:prstGeom prst="rect">
            <a:avLst/>
          </a:prstGeom>
          <a:solidFill>
            <a:schemeClr val="bg2">
              <a:lumMod val="9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549515" y="3757295"/>
            <a:ext cx="2760345" cy="1549400"/>
          </a:xfrm>
          <a:prstGeom prst="rect">
            <a:avLst/>
          </a:prstGeom>
          <a:solidFill>
            <a:schemeClr val="tx2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98290" y="3757295"/>
            <a:ext cx="3451225" cy="1549400"/>
          </a:xfrm>
          <a:prstGeom prst="rect">
            <a:avLst/>
          </a:pr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阈值区间（</a:t>
            </a:r>
            <a:r>
              <a:rPr lang="zh-CN" altLang="en-US" dirty="0" smtClean="0"/>
              <a:t>加入人工）</a:t>
            </a:r>
            <a:endParaRPr lang="zh-CN" altLang="en-US" dirty="0" smtClean="0"/>
          </a:p>
        </p:txBody>
      </p:sp>
      <p:sp>
        <p:nvSpPr>
          <p:cNvPr id="48" name="文本框 47"/>
          <p:cNvSpPr txBox="1"/>
          <p:nvPr/>
        </p:nvSpPr>
        <p:spPr>
          <a:xfrm>
            <a:off x="2111375" y="1767205"/>
            <a:ext cx="296291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768394"/>
                </a:solidFill>
                <a:sym typeface="+mn-ea"/>
              </a:rPr>
              <a:t>    </a:t>
            </a:r>
            <a:r>
              <a:rPr lang="zh-CN" altLang="en-US" sz="2000" dirty="0" smtClean="0">
                <a:solidFill>
                  <a:srgbClr val="768394"/>
                </a:solidFill>
                <a:sym typeface="+mn-ea"/>
              </a:rPr>
              <a:t>最小距离（</a:t>
            </a:r>
            <a:r>
              <a:rPr lang="zh-CN" altLang="en-US" sz="2000" dirty="0" smtClean="0">
                <a:solidFill>
                  <a:srgbClr val="768394"/>
                </a:solidFill>
                <a:sym typeface="+mn-ea"/>
              </a:rPr>
              <a:t>模糊匹配）</a:t>
            </a:r>
            <a:endParaRPr lang="zh-CN" altLang="en-US" sz="2000" dirty="0" smtClean="0">
              <a:solidFill>
                <a:srgbClr val="768394"/>
              </a:solidFill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112385" y="1861185"/>
            <a:ext cx="1965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 smtClean="0">
                <a:solidFill>
                  <a:srgbClr val="76839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 b="1" dirty="0" smtClean="0">
                <a:solidFill>
                  <a:srgbClr val="76839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400" b="1" dirty="0" smtClean="0">
                <a:solidFill>
                  <a:srgbClr val="768394"/>
                </a:solidFill>
                <a:sym typeface="+mn-ea"/>
              </a:rPr>
              <a:t>阈值</a:t>
            </a:r>
            <a:r>
              <a:rPr lang="en-US" altLang="zh-CN" sz="2000" b="1" dirty="0" smtClean="0">
                <a:solidFill>
                  <a:srgbClr val="768394"/>
                </a:solidFill>
                <a:sym typeface="+mn-ea"/>
              </a:rPr>
              <a:t>  </a:t>
            </a:r>
            <a:r>
              <a:rPr lang="zh-CN" altLang="en-US" sz="2000" b="1" dirty="0" smtClean="0">
                <a:solidFill>
                  <a:srgbClr val="768394"/>
                </a:solidFill>
                <a:sym typeface="+mn-ea"/>
              </a:rPr>
              <a:t>？</a:t>
            </a:r>
            <a:r>
              <a:rPr lang="en-US" altLang="zh-CN" sz="2000" b="1" dirty="0" smtClean="0">
                <a:solidFill>
                  <a:srgbClr val="768394"/>
                </a:solidFill>
                <a:sym typeface="+mn-ea"/>
              </a:rPr>
              <a:t>   </a:t>
            </a:r>
            <a:endParaRPr lang="en-US" altLang="zh-CN" sz="2000" b="1" dirty="0" smtClean="0">
              <a:solidFill>
                <a:srgbClr val="768394"/>
              </a:solidFill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777865" y="2413000"/>
            <a:ext cx="0" cy="528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795520" y="3058160"/>
            <a:ext cx="1965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 </a:t>
            </a:r>
            <a:r>
              <a:rPr lang="zh-CN" altLang="en-US" sz="2400" b="1" dirty="0" smtClean="0">
                <a:solidFill>
                  <a:srgbClr val="C00000"/>
                </a:solidFill>
                <a:sym typeface="+mn-ea"/>
              </a:rPr>
              <a:t>阈值区间</a:t>
            </a:r>
            <a:r>
              <a:rPr lang="en-US" altLang="zh-CN" sz="2000" b="1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？</a:t>
            </a:r>
            <a:r>
              <a:rPr lang="en-US" altLang="zh-CN" sz="2000" b="1" dirty="0" smtClean="0">
                <a:solidFill>
                  <a:schemeClr val="tx1"/>
                </a:solidFill>
                <a:sym typeface="+mn-ea"/>
              </a:rPr>
              <a:t>  </a:t>
            </a:r>
            <a:r>
              <a:rPr lang="en-US" altLang="zh-CN" sz="2000" b="1" dirty="0" smtClean="0">
                <a:solidFill>
                  <a:srgbClr val="C00000"/>
                </a:solidFill>
                <a:sym typeface="+mn-ea"/>
              </a:rPr>
              <a:t> 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70305" y="4604385"/>
            <a:ext cx="9130665" cy="70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将</a:t>
            </a:r>
            <a:r>
              <a:rPr lang="en-US" altLang="zh-CN"/>
              <a:t> </a:t>
            </a:r>
            <a:r>
              <a:rPr lang="zh-CN" altLang="en-US"/>
              <a:t>语音文件按照其匹配结果（最小距离）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45515" y="538480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ym typeface="+mn-ea"/>
              </a:rPr>
              <a:t>0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64940" y="538480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ym typeface="+mn-ea"/>
              </a:rPr>
              <a:t>1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37755" y="538480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ym typeface="+mn-ea"/>
              </a:rPr>
              <a:t>2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155555" y="538480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ym typeface="+mn-ea"/>
              </a:rPr>
              <a:t>5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75205" y="401066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正确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642350" y="401066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错误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180965" y="4010660"/>
            <a:ext cx="17037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转向</a:t>
            </a:r>
            <a:r>
              <a:rPr lang="zh-CN" altLang="en-US" dirty="0" smtClean="0">
                <a:sym typeface="+mn-ea"/>
              </a:rPr>
              <a:t>人工判断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925" y="1213485"/>
            <a:ext cx="7063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目的：部分音频系统难以判定，需要交给人工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3385" y="223877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实验</a:t>
            </a:r>
            <a:r>
              <a:rPr lang="zh-CN" altLang="en-US" sz="4000" dirty="0" smtClean="0"/>
              <a:t>结果</a:t>
            </a:r>
            <a:endParaRPr lang="zh-CN" altLang="en-US" sz="40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3385" y="3270438"/>
            <a:ext cx="5419185" cy="1015623"/>
          </a:xfrm>
        </p:spPr>
        <p:txBody>
          <a:bodyPr>
            <a:normAutofit/>
          </a:bodyPr>
          <a:p>
            <a:r>
              <a:rPr lang="zh-CN" sz="2000" dirty="0"/>
              <a:t>单阈值</a:t>
            </a:r>
            <a:r>
              <a:rPr lang="en-US" altLang="zh-CN" sz="2000" dirty="0"/>
              <a:t> &amp; </a:t>
            </a:r>
            <a:r>
              <a:rPr lang="zh-CN" altLang="en-US" sz="2000" dirty="0"/>
              <a:t>距离区间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/>
              <a:t>准确率计算</a:t>
            </a:r>
            <a:endParaRPr lang="zh-CN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925" y="1580515"/>
            <a:ext cx="6835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基于人工标注的</a:t>
            </a:r>
            <a:r>
              <a:rPr lang="en-US" altLang="zh-CN" dirty="0" smtClean="0">
                <a:sym typeface="+mn-ea"/>
              </a:rPr>
              <a:t>4k</a:t>
            </a:r>
            <a:r>
              <a:rPr lang="zh-CN" altLang="en-US" dirty="0" smtClean="0">
                <a:sym typeface="+mn-ea"/>
              </a:rPr>
              <a:t>条数据，比较系统判定和人工标注结果的差异性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871345" y="2785110"/>
                <a:ext cx="6835140" cy="8851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准确率=</m:t>
                      </m:r>
                      <m:f>
                        <m:fPr>
                          <m:ctrlPr>
                            <a:rPr lang="en-US" altLang="zh-CN" sz="2400" i="1" dirty="0" smtClean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 dirty="0" smtClean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系统判定无误</m:t>
                          </m:r>
                        </m:num>
                        <m:den>
                          <m:r>
                            <a:rPr lang="en-US" altLang="zh-CN" sz="2400" i="1" dirty="0" smtClean="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系统判定有误+系统判定无误</m:t>
                          </m:r>
                        </m:den>
                      </m:f>
                    </m:oMath>
                  </m:oMathPara>
                </a14:m>
                <a:endParaRPr lang="en-US" altLang="zh-CN" sz="2400" dirty="0" smtClean="0"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345" y="2785110"/>
                <a:ext cx="6835140" cy="8851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871345" y="4699635"/>
            <a:ext cx="74269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 smtClean="0">
                <a:sym typeface="+mn-ea"/>
              </a:rPr>
              <a:t>F1</a:t>
            </a:r>
            <a:r>
              <a:rPr lang="zh-CN" altLang="en-US" sz="2000" dirty="0" smtClean="0">
                <a:sym typeface="+mn-ea"/>
              </a:rPr>
              <a:t>指标：同样可以衡量准确程度，一定程度上比准确率更可信</a:t>
            </a:r>
            <a:endParaRPr lang="zh-CN" altLang="en-US" sz="20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ym typeface="+mn-ea"/>
              </a:rPr>
              <a:t>【单阈值】</a:t>
            </a:r>
            <a:r>
              <a:rPr lang="zh-CN" altLang="en-US" dirty="0" smtClean="0"/>
              <a:t>原始拼音 vs 声母、韵母分离（</a:t>
            </a:r>
            <a:r>
              <a:rPr lang="zh-CN" altLang="en-US" dirty="0" smtClean="0">
                <a:sym typeface="+mn-ea"/>
              </a:rPr>
              <a:t>无加权矩阵）</a:t>
            </a:r>
            <a:endParaRPr lang="zh-CN" altLang="en-US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0120" y="1147445"/>
            <a:ext cx="10458450" cy="56114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6030" y="1155700"/>
            <a:ext cx="7128510" cy="5538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sym typeface="+mn-ea"/>
              </a:rPr>
              <a:t>【单阈值】</a:t>
            </a:r>
            <a:r>
              <a:rPr lang="zh-CN" altLang="en-US" dirty="0" smtClean="0"/>
              <a:t>原始拼音 vs 声母、韵母分离</a:t>
            </a:r>
            <a:r>
              <a:rPr lang="zh-CN" altLang="en-US" dirty="0" smtClean="0">
                <a:sym typeface="+mn-ea"/>
              </a:rPr>
              <a:t>（无加权矩阵）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）【单阈值】原始拼音 vs 声母、韵母分离（加权矩阵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138555"/>
            <a:ext cx="10489565" cy="56280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 smtClean="0">
                <a:sym typeface="+mn-ea"/>
              </a:rPr>
              <a:t>）【单阈值】原始拼音 vs 声母、韵母分离（加权矩阵</a:t>
            </a:r>
            <a:r>
              <a:rPr lang="en-US" altLang="zh-CN" dirty="0" smtClean="0">
                <a:sym typeface="+mn-ea"/>
              </a:rPr>
              <a:t>v2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8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840" y="1251585"/>
            <a:ext cx="7132320" cy="5410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）【距离区间】人工判定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（加权矩阵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9" name="图片 9" descr="人工30%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300480"/>
            <a:ext cx="10489565" cy="51708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418bd0d-ef37-4f33-8101-40ac10f121f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3950"/>
            <a:ext cx="10880380" cy="5019675"/>
            <a:chOff x="669925" y="1123950"/>
            <a:chExt cx="10880380" cy="5019675"/>
          </a:xfrm>
        </p:grpSpPr>
        <p:grpSp>
          <p:nvGrpSpPr>
            <p:cNvPr id="3" name="ïsḷíḍê"/>
            <p:cNvGrpSpPr/>
            <p:nvPr/>
          </p:nvGrpSpPr>
          <p:grpSpPr>
            <a:xfrm>
              <a:off x="669925" y="2041409"/>
              <a:ext cx="3251006" cy="2926464"/>
              <a:chOff x="1006669" y="2157562"/>
              <a:chExt cx="3251006" cy="2926464"/>
            </a:xfrm>
          </p:grpSpPr>
          <p:sp>
            <p:nvSpPr>
              <p:cNvPr id="34" name="íSľíďé"/>
              <p:cNvSpPr/>
              <p:nvPr/>
            </p:nvSpPr>
            <p:spPr>
              <a:xfrm>
                <a:off x="1006669" y="2157562"/>
                <a:ext cx="3251006" cy="29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91" y="0"/>
                    </a:moveTo>
                    <a:cubicBezTo>
                      <a:pt x="14962" y="0"/>
                      <a:pt x="19247" y="4690"/>
                      <a:pt x="19375" y="10530"/>
                    </a:cubicBezTo>
                    <a:lnTo>
                      <a:pt x="21600" y="10530"/>
                    </a:lnTo>
                    <a:lnTo>
                      <a:pt x="18065" y="16006"/>
                    </a:lnTo>
                    <a:lnTo>
                      <a:pt x="14627" y="10530"/>
                    </a:lnTo>
                    <a:lnTo>
                      <a:pt x="16952" y="10530"/>
                    </a:lnTo>
                    <a:cubicBezTo>
                      <a:pt x="16825" y="6181"/>
                      <a:pt x="13624" y="2699"/>
                      <a:pt x="9691" y="2699"/>
                    </a:cubicBezTo>
                    <a:cubicBezTo>
                      <a:pt x="5677" y="2699"/>
                      <a:pt x="2423" y="6327"/>
                      <a:pt x="2423" y="10799"/>
                    </a:cubicBezTo>
                    <a:cubicBezTo>
                      <a:pt x="2423" y="15273"/>
                      <a:pt x="5677" y="18901"/>
                      <a:pt x="9691" y="18901"/>
                    </a:cubicBezTo>
                    <a:cubicBezTo>
                      <a:pt x="11300" y="18901"/>
                      <a:pt x="12788" y="18315"/>
                      <a:pt x="13991" y="17329"/>
                    </a:cubicBezTo>
                    <a:lnTo>
                      <a:pt x="15657" y="19310"/>
                    </a:lnTo>
                    <a:cubicBezTo>
                      <a:pt x="14013" y="20745"/>
                      <a:pt x="11941" y="21600"/>
                      <a:pt x="9691" y="21600"/>
                    </a:cubicBezTo>
                    <a:cubicBezTo>
                      <a:pt x="4339" y="21600"/>
                      <a:pt x="0" y="16766"/>
                      <a:pt x="0" y="10799"/>
                    </a:cubicBezTo>
                    <a:cubicBezTo>
                      <a:pt x="0" y="4836"/>
                      <a:pt x="4339" y="0"/>
                      <a:pt x="9691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îṥḻïďè"/>
              <p:cNvSpPr/>
              <p:nvPr/>
            </p:nvSpPr>
            <p:spPr>
              <a:xfrm>
                <a:off x="1813180" y="3009283"/>
                <a:ext cx="1262285" cy="1263174"/>
              </a:xfrm>
              <a:prstGeom prst="ellipse">
                <a:avLst/>
              </a:prstGeom>
              <a:solidFill>
                <a:srgbClr val="768394"/>
              </a:solidFill>
              <a:ln w="12700" cap="flat">
                <a:noFill/>
                <a:miter lim="400000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2800" b="1" dirty="0" smtClean="0">
                    <a:solidFill>
                      <a:schemeClr val="bg1"/>
                    </a:solidFill>
                  </a:rPr>
                  <a:t>目录</a:t>
                </a:r>
                <a:endParaRPr sz="2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is1íḓè"/>
            <p:cNvGrpSpPr/>
            <p:nvPr/>
          </p:nvGrpSpPr>
          <p:grpSpPr>
            <a:xfrm>
              <a:off x="4100817" y="1185888"/>
              <a:ext cx="3389923" cy="1457836"/>
              <a:chOff x="4100817" y="1185888"/>
              <a:chExt cx="3389923" cy="1457836"/>
            </a:xfrm>
          </p:grpSpPr>
          <p:sp>
            <p:nvSpPr>
              <p:cNvPr id="28" name="iṡ1iḑe" title="ry6MHxwOH8WsTKLSa514qPVJnvhhWFnRDjZGIbRZNsFBp"/>
              <p:cNvSpPr/>
              <p:nvPr/>
            </p:nvSpPr>
            <p:spPr bwMode="auto">
              <a:xfrm>
                <a:off x="4943747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îṥlîḍè"/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šļiḍé"/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1</a:t>
                </a:r>
                <a:endParaRPr lang="en-US" sz="48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3" name="iṣḷîdé"/>
              <p:cNvSpPr txBox="1"/>
              <p:nvPr/>
            </p:nvSpPr>
            <p:spPr bwMode="auto">
              <a:xfrm>
                <a:off x="4100817" y="2207257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 smtClean="0"/>
                  <a:t>研究过程</a:t>
                </a:r>
                <a:endParaRPr lang="zh-CN" altLang="en-US" sz="2400" b="1" dirty="0" smtClean="0"/>
              </a:p>
            </p:txBody>
          </p:sp>
        </p:grpSp>
        <p:grpSp>
          <p:nvGrpSpPr>
            <p:cNvPr id="5" name="î$ľíḍé"/>
            <p:cNvGrpSpPr/>
            <p:nvPr/>
          </p:nvGrpSpPr>
          <p:grpSpPr>
            <a:xfrm>
              <a:off x="8160382" y="1185888"/>
              <a:ext cx="3389923" cy="1457836"/>
              <a:chOff x="8160382" y="1185888"/>
              <a:chExt cx="3389923" cy="1457836"/>
            </a:xfrm>
          </p:grpSpPr>
          <p:sp>
            <p:nvSpPr>
              <p:cNvPr id="22" name="iṣ1îdè" title="ry6MHxwOH8WsTKLSa514qPVJnvhhWFnRDjZGIbRZNsFBp"/>
              <p:cNvSpPr/>
              <p:nvPr/>
            </p:nvSpPr>
            <p:spPr bwMode="auto">
              <a:xfrm>
                <a:off x="900331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ŝḷiḓé"/>
              <p:cNvSpPr/>
              <p:nvPr/>
            </p:nvSpPr>
            <p:spPr>
              <a:xfrm>
                <a:off x="9285526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îṧļiḑe"/>
              <p:cNvSpPr txBox="1"/>
              <p:nvPr/>
            </p:nvSpPr>
            <p:spPr>
              <a:xfrm>
                <a:off x="9469376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2</a:t>
                </a:r>
                <a:endParaRPr lang="en-US" sz="48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7" name="ïṩļidê"/>
              <p:cNvSpPr txBox="1"/>
              <p:nvPr/>
            </p:nvSpPr>
            <p:spPr bwMode="auto">
              <a:xfrm>
                <a:off x="8160382" y="2207257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 smtClean="0"/>
                  <a:t>采用方法</a:t>
                </a:r>
                <a:endParaRPr lang="zh-CN" altLang="en-US" sz="2400" b="1" dirty="0" smtClean="0"/>
              </a:p>
            </p:txBody>
          </p:sp>
        </p:grpSp>
        <p:grpSp>
          <p:nvGrpSpPr>
            <p:cNvPr id="6" name="ïśḻidé"/>
            <p:cNvGrpSpPr/>
            <p:nvPr/>
          </p:nvGrpSpPr>
          <p:grpSpPr>
            <a:xfrm>
              <a:off x="4100817" y="3789000"/>
              <a:ext cx="3389923" cy="1457836"/>
              <a:chOff x="4100817" y="1185888"/>
              <a:chExt cx="3389923" cy="1457836"/>
            </a:xfrm>
          </p:grpSpPr>
          <p:sp>
            <p:nvSpPr>
              <p:cNvPr id="16" name="íšľîḋê" title="ry6MHxwOH8WsTKLSa514qPVJnvhhWFnRDjZGIbRZNsFBp"/>
              <p:cNvSpPr/>
              <p:nvPr/>
            </p:nvSpPr>
            <p:spPr bwMode="auto">
              <a:xfrm>
                <a:off x="4943747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íṡḷiḍé"/>
              <p:cNvSpPr/>
              <p:nvPr/>
            </p:nvSpPr>
            <p:spPr>
              <a:xfrm>
                <a:off x="5225961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ïşlïḋê"/>
              <p:cNvSpPr txBox="1"/>
              <p:nvPr/>
            </p:nvSpPr>
            <p:spPr>
              <a:xfrm>
                <a:off x="5409811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3</a:t>
                </a:r>
                <a:endParaRPr lang="en-US" sz="48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21" name="îšḻiḑé"/>
              <p:cNvSpPr txBox="1"/>
              <p:nvPr/>
            </p:nvSpPr>
            <p:spPr bwMode="auto">
              <a:xfrm>
                <a:off x="4100817" y="2207257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实验结果</a:t>
                </a:r>
                <a:endParaRPr lang="zh-CN" altLang="en-US" sz="2400" b="1" dirty="0"/>
              </a:p>
            </p:txBody>
          </p:sp>
        </p:grpSp>
        <p:grpSp>
          <p:nvGrpSpPr>
            <p:cNvPr id="7" name="îślïde"/>
            <p:cNvGrpSpPr/>
            <p:nvPr/>
          </p:nvGrpSpPr>
          <p:grpSpPr>
            <a:xfrm>
              <a:off x="8160382" y="3789000"/>
              <a:ext cx="3389923" cy="1457836"/>
              <a:chOff x="8160382" y="1185888"/>
              <a:chExt cx="3389923" cy="1457836"/>
            </a:xfrm>
          </p:grpSpPr>
          <p:sp>
            <p:nvSpPr>
              <p:cNvPr id="10" name="ïṣļïďê" title="ry6MHxwOH8WsTKLSa514qPVJnvhhWFnRDjZGIbRZNsFBp"/>
              <p:cNvSpPr/>
              <p:nvPr/>
            </p:nvSpPr>
            <p:spPr bwMode="auto">
              <a:xfrm>
                <a:off x="9003312" y="1380416"/>
                <a:ext cx="1644426" cy="1155539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" name="işľïďe"/>
              <p:cNvSpPr/>
              <p:nvPr/>
            </p:nvSpPr>
            <p:spPr>
              <a:xfrm>
                <a:off x="9285526" y="2074468"/>
                <a:ext cx="1080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iṣ1íḍé"/>
              <p:cNvSpPr txBox="1"/>
              <p:nvPr/>
            </p:nvSpPr>
            <p:spPr>
              <a:xfrm>
                <a:off x="9469376" y="1185888"/>
                <a:ext cx="712301" cy="923293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anchor="ctr" anchorCtr="0">
                <a:norm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  <a:latin typeface="Impact" panose="020B0806030902050204" pitchFamily="34" charset="0"/>
                  </a:rPr>
                  <a:t>4</a:t>
                </a:r>
                <a:endParaRPr lang="en-US" sz="4800" dirty="0">
                  <a:solidFill>
                    <a:schemeClr val="accen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" name="ïṣ1ïdè"/>
              <p:cNvSpPr txBox="1"/>
              <p:nvPr/>
            </p:nvSpPr>
            <p:spPr bwMode="auto">
              <a:xfrm>
                <a:off x="8160382" y="2207257"/>
                <a:ext cx="3389923" cy="436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 smtClean="0"/>
                  <a:t>模型功能</a:t>
                </a:r>
                <a:endParaRPr lang="zh-CN" altLang="en-US" sz="2400" b="1" dirty="0" smtClean="0"/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4251000" y="3564000"/>
              <a:ext cx="7269488" cy="0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640775" y="1123950"/>
              <a:ext cx="0" cy="5019675"/>
            </a:xfrm>
            <a:prstGeom prst="line">
              <a:avLst/>
            </a:prstGeom>
            <a:ln w="3175" cap="rnd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50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  <a:alpha val="0"/>
                    </a:schemeClr>
                  </a:gs>
                </a:gsLst>
                <a:lin ang="5400000" scaled="1"/>
                <a:tileRect/>
              </a:gra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 smtClean="0">
                <a:sym typeface="+mn-ea"/>
              </a:rPr>
              <a:t>）【距离区间】人工判定</a:t>
            </a:r>
            <a:r>
              <a:rPr lang="en-US" altLang="zh-CN" dirty="0" smtClean="0">
                <a:sym typeface="+mn-ea"/>
              </a:rPr>
              <a:t>30%</a:t>
            </a:r>
            <a:r>
              <a:rPr lang="zh-CN" altLang="en-US" dirty="0" smtClean="0">
                <a:sym typeface="+mn-ea"/>
              </a:rPr>
              <a:t>（加权矩阵</a:t>
            </a:r>
            <a:r>
              <a:rPr lang="en-US" altLang="zh-CN" dirty="0" smtClean="0">
                <a:sym typeface="+mn-ea"/>
              </a:rPr>
              <a:t>v2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1243330"/>
            <a:ext cx="7733665" cy="515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）【距离区间】人工判定</a:t>
            </a:r>
            <a:r>
              <a:rPr lang="en-US" altLang="zh-CN" dirty="0" smtClean="0"/>
              <a:t>40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（加权矩阵</a:t>
            </a:r>
            <a:r>
              <a:rPr lang="en-US" altLang="zh-CN" dirty="0" smtClean="0"/>
              <a:t>v2</a:t>
            </a:r>
            <a:r>
              <a:rPr lang="zh-CN" altLang="en-US" dirty="0" smtClean="0"/>
              <a:t>）</a:t>
            </a:r>
            <a:endParaRPr lang="zh-CN" altLang="en-US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12" name="图片 12" descr="人工40%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1238250"/>
            <a:ext cx="10494010" cy="51727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）【距离区间】人工判定</a:t>
            </a:r>
            <a:r>
              <a:rPr lang="en-US" altLang="zh-CN" dirty="0" smtClean="0">
                <a:sym typeface="+mn-ea"/>
              </a:rPr>
              <a:t>4</a:t>
            </a:r>
            <a:r>
              <a:rPr lang="en-US" altLang="zh-CN" dirty="0" smtClean="0">
                <a:sym typeface="+mn-ea"/>
              </a:rPr>
              <a:t>0%</a:t>
            </a:r>
            <a:r>
              <a:rPr lang="zh-CN" altLang="en-US" dirty="0" smtClean="0">
                <a:sym typeface="+mn-ea"/>
              </a:rPr>
              <a:t>（加权矩阵</a:t>
            </a:r>
            <a:r>
              <a:rPr lang="en-US" altLang="zh-CN" dirty="0" smtClean="0">
                <a:sym typeface="+mn-ea"/>
              </a:rPr>
              <a:t>v2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0" y="1257300"/>
            <a:ext cx="7614920" cy="503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3385" y="223877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模型功能</a:t>
            </a:r>
            <a:endParaRPr lang="zh-CN" altLang="en-US" sz="40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3385" y="3270438"/>
            <a:ext cx="5419185" cy="1015623"/>
          </a:xfrm>
        </p:spPr>
        <p:txBody>
          <a:bodyPr>
            <a:normAutofit/>
          </a:bodyPr>
          <a:p>
            <a:r>
              <a:rPr lang="en-US" altLang="zh-CN" sz="2000" dirty="0"/>
              <a:t>Demo</a:t>
            </a:r>
            <a:r>
              <a:rPr lang="zh-CN" altLang="en-US" sz="2000" dirty="0"/>
              <a:t>系统</a:t>
            </a:r>
            <a:r>
              <a:rPr lang="zh-CN" altLang="en-US" sz="2000" dirty="0"/>
              <a:t>模型介绍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系统</a:t>
            </a:r>
            <a:endParaRPr lang="zh-CN" altLang="en-US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1" name="îṧḷïḓè"/>
          <p:cNvSpPr/>
          <p:nvPr/>
        </p:nvSpPr>
        <p:spPr>
          <a:xfrm>
            <a:off x="1582420" y="1752600"/>
            <a:ext cx="2323465" cy="670560"/>
          </a:xfrm>
          <a:prstGeom prst="parallelogram">
            <a:avLst>
              <a:gd name="adj" fmla="val 61"/>
            </a:avLst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13" name="ïS1iḍé"/>
          <p:cNvSpPr/>
          <p:nvPr/>
        </p:nvSpPr>
        <p:spPr>
          <a:xfrm>
            <a:off x="1582420" y="1951990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en-US" altLang="zh-CN" sz="2000" b="1" dirty="0">
                <a:solidFill>
                  <a:srgbClr val="FFFFFF"/>
                </a:solidFill>
                <a:ea typeface="微软雅黑" panose="020B0503020204020204" charset="-122"/>
              </a:rPr>
              <a:t>Page1</a:t>
            </a:r>
            <a:endParaRPr lang="en-US" altLang="zh-CN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7" name="iṩḻîḍê"/>
          <p:cNvSpPr/>
          <p:nvPr/>
        </p:nvSpPr>
        <p:spPr>
          <a:xfrm>
            <a:off x="6213475" y="2917825"/>
            <a:ext cx="5827395" cy="394017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可编辑</a:t>
            </a:r>
            <a:r>
              <a:rPr lang="zh-CN" dirty="0">
                <a:solidFill>
                  <a:srgbClr val="000000"/>
                </a:solidFill>
              </a:rPr>
              <a:t>图片答案</a:t>
            </a:r>
            <a:r>
              <a:rPr dirty="0">
                <a:solidFill>
                  <a:srgbClr val="000000"/>
                </a:solidFill>
              </a:rPr>
              <a:t>，但必须以“、”分隔</a:t>
            </a:r>
            <a:endParaRPr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提供讯飞一键识别按钮，该过程</a:t>
            </a:r>
            <a:r>
              <a:rPr lang="zh-CN" dirty="0">
                <a:solidFill>
                  <a:srgbClr val="000000"/>
                </a:solidFill>
              </a:rPr>
              <a:t>后台</a:t>
            </a:r>
            <a:r>
              <a:rPr dirty="0">
                <a:solidFill>
                  <a:srgbClr val="000000"/>
                </a:solidFill>
              </a:rPr>
              <a:t>耗时</a:t>
            </a:r>
            <a:r>
              <a:rPr lang="zh-CN" dirty="0">
                <a:solidFill>
                  <a:srgbClr val="000000"/>
                </a:solidFill>
              </a:rPr>
              <a:t>几分钟</a:t>
            </a:r>
            <a:endParaRPr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用户可编辑人工判定的比例，默认0.3</a:t>
            </a:r>
            <a:endParaRPr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音频可播放，并显示判定结果列表，认知判定结果</a:t>
            </a:r>
            <a:r>
              <a:rPr lang="zh-CN" dirty="0">
                <a:solidFill>
                  <a:srgbClr val="000000"/>
                </a:solidFill>
              </a:rPr>
              <a:t>包括</a:t>
            </a:r>
            <a:r>
              <a:rPr dirty="0">
                <a:solidFill>
                  <a:srgbClr val="000000"/>
                </a:solidFill>
              </a:rPr>
              <a:t>正确、错误、无、待定</a:t>
            </a:r>
            <a:r>
              <a:rPr lang="zh-CN" dirty="0">
                <a:solidFill>
                  <a:srgbClr val="000000"/>
                </a:solidFill>
              </a:rPr>
              <a:t>（</a:t>
            </a:r>
            <a:r>
              <a:rPr dirty="0">
                <a:solidFill>
                  <a:srgbClr val="000000"/>
                </a:solidFill>
              </a:rPr>
              <a:t>人工判定</a:t>
            </a:r>
            <a:r>
              <a:rPr lang="zh-CN" dirty="0">
                <a:solidFill>
                  <a:srgbClr val="000000"/>
                </a:solidFill>
              </a:rPr>
              <a:t>）</a:t>
            </a:r>
            <a:endParaRPr lang="zh-CN" dirty="0">
              <a:solidFill>
                <a:srgbClr val="00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558155" y="1727200"/>
            <a:ext cx="25400" cy="440309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ṧḷïḓè"/>
          <p:cNvSpPr/>
          <p:nvPr/>
        </p:nvSpPr>
        <p:spPr>
          <a:xfrm>
            <a:off x="7357162" y="1752768"/>
            <a:ext cx="2323730" cy="670691"/>
          </a:xfrm>
          <a:prstGeom prst="parallelogram">
            <a:avLst>
              <a:gd name="adj" fmla="val 61"/>
            </a:avLst>
          </a:prstGeom>
          <a:solidFill>
            <a:srgbClr val="91919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23" name="ïS1iḍé"/>
          <p:cNvSpPr/>
          <p:nvPr/>
        </p:nvSpPr>
        <p:spPr>
          <a:xfrm>
            <a:off x="7356126" y="1946628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en-US" altLang="zh-CN" sz="2000" b="1" dirty="0">
                <a:solidFill>
                  <a:srgbClr val="FFFFFF"/>
                </a:solidFill>
                <a:ea typeface="微软雅黑" panose="020B0503020204020204" charset="-122"/>
                <a:sym typeface="+mn-ea"/>
              </a:rPr>
              <a:t>Page2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-225425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4" name="iṩḻîḍê"/>
          <p:cNvSpPr/>
          <p:nvPr/>
        </p:nvSpPr>
        <p:spPr>
          <a:xfrm>
            <a:off x="924560" y="2917825"/>
            <a:ext cx="4497705" cy="24898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ym typeface="+mn-ea"/>
              </a:rPr>
              <a:t>上传单个题目的zip文件</a:t>
            </a:r>
            <a:endParaRPr sz="500" dirty="0"/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ym typeface="+mn-ea"/>
              </a:rPr>
              <a:t>显示各个题目的讯飞识别和认知判定情况</a:t>
            </a:r>
            <a:endParaRPr dirty="0">
              <a:sym typeface="+mn-ea"/>
            </a:endParaRP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ym typeface="+mn-ea"/>
              </a:rPr>
              <a:t>点击某个题目ID，跳转到Page2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87867" y="2481969"/>
            <a:ext cx="10850562" cy="1072602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rgbClr val="757B84"/>
                </a:solidFill>
              </a:rPr>
              <a:t>感谢</a:t>
            </a:r>
            <a:endParaRPr lang="zh-CN" altLang="en-US" sz="6000" dirty="0">
              <a:solidFill>
                <a:srgbClr val="757B8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3385" y="227687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研究过程</a:t>
            </a:r>
            <a:endParaRPr lang="zh-CN" altLang="en-US" sz="40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3385" y="3270438"/>
            <a:ext cx="5419185" cy="1015623"/>
          </a:xfrm>
        </p:spPr>
        <p:txBody>
          <a:bodyPr>
            <a:normAutofit/>
          </a:bodyPr>
          <a:lstStyle/>
          <a:p>
            <a:r>
              <a:rPr sz="2000" dirty="0"/>
              <a:t>数据的特点</a:t>
            </a:r>
            <a:r>
              <a:rPr lang="zh-CN" sz="2000" dirty="0"/>
              <a:t>、方法调研与选择</a:t>
            </a:r>
            <a:endParaRPr 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）数据特点</a:t>
            </a:r>
            <a:endParaRPr lang="zh-CN" altLang="en-US" dirty="0" smtClean="0"/>
          </a:p>
        </p:txBody>
      </p:sp>
      <p:sp>
        <p:nvSpPr>
          <p:cNvPr id="3" name="灯片编号占位符 3"/>
          <p:cNvSpPr>
            <a:spLocks noGrp="1"/>
          </p:cNvSpPr>
          <p:nvPr/>
        </p:nvSpPr>
        <p:spPr>
          <a:xfrm>
            <a:off x="9130983" y="6264593"/>
            <a:ext cx="2909887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21" name="îṧḷïḓè"/>
          <p:cNvSpPr/>
          <p:nvPr/>
        </p:nvSpPr>
        <p:spPr>
          <a:xfrm>
            <a:off x="960120" y="1752600"/>
            <a:ext cx="2323465" cy="670560"/>
          </a:xfrm>
          <a:prstGeom prst="parallelogram">
            <a:avLst>
              <a:gd name="adj" fmla="val 61"/>
            </a:avLst>
          </a:prstGeom>
          <a:solidFill>
            <a:schemeClr val="accent1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13" name="ïS1iḍé"/>
          <p:cNvSpPr/>
          <p:nvPr/>
        </p:nvSpPr>
        <p:spPr>
          <a:xfrm>
            <a:off x="960120" y="1924685"/>
            <a:ext cx="2323465" cy="27178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儿童发声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17" name="iṩḻîḍê"/>
          <p:cNvSpPr/>
          <p:nvPr/>
        </p:nvSpPr>
        <p:spPr>
          <a:xfrm>
            <a:off x="4211320" y="2683510"/>
            <a:ext cx="3669665" cy="24898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</a:rPr>
              <a:t>收录的语音</a:t>
            </a:r>
            <a:r>
              <a:rPr lang="zh-CN" altLang="en-US" dirty="0">
                <a:solidFill>
                  <a:srgbClr val="000000"/>
                </a:solidFill>
              </a:rPr>
              <a:t>存在</a:t>
            </a:r>
            <a:r>
              <a:rPr lang="en-US" altLang="zh-CN" dirty="0">
                <a:solidFill>
                  <a:srgbClr val="000000"/>
                </a:solidFill>
              </a:rPr>
              <a:t>无效音频</a:t>
            </a:r>
            <a:endParaRPr lang="en-US" altLang="zh-CN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如空音频，极长极短音频等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sz="5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</a:rPr>
              <a:t>部分音频包含嘈杂的背景噪音</a:t>
            </a:r>
            <a:endParaRPr lang="en-US" altLang="zh-CN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sz="5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</a:rPr>
              <a:t>部分音频包含较响的志愿者声音</a:t>
            </a:r>
            <a:endParaRPr lang="en-US" altLang="zh-CN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如交谈</a:t>
            </a:r>
            <a:r>
              <a:rPr lang="zh-CN" altLang="en-US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向小朋友提问等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090670" y="1749425"/>
            <a:ext cx="25400" cy="440309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7880985" y="1754505"/>
            <a:ext cx="19050" cy="4347845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îṧḷïḓè"/>
          <p:cNvSpPr/>
          <p:nvPr/>
        </p:nvSpPr>
        <p:spPr>
          <a:xfrm>
            <a:off x="4929557" y="1754673"/>
            <a:ext cx="2323730" cy="670691"/>
          </a:xfrm>
          <a:prstGeom prst="parallelogram">
            <a:avLst>
              <a:gd name="adj" fmla="val 61"/>
            </a:avLst>
          </a:prstGeom>
          <a:solidFill>
            <a:srgbClr val="91919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22" name="îṧḷïḓè"/>
          <p:cNvSpPr/>
          <p:nvPr/>
        </p:nvSpPr>
        <p:spPr>
          <a:xfrm>
            <a:off x="8580897" y="1749651"/>
            <a:ext cx="2323730" cy="670691"/>
          </a:xfrm>
          <a:prstGeom prst="parallelogram">
            <a:avLst>
              <a:gd name="adj" fmla="val 61"/>
            </a:avLst>
          </a:prstGeom>
          <a:solidFill>
            <a:srgbClr val="838F9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algn="ctr"/>
            <a:endParaRPr sz="1400" dirty="0"/>
          </a:p>
        </p:txBody>
      </p:sp>
      <p:sp>
        <p:nvSpPr>
          <p:cNvPr id="23" name="ïS1iḍé"/>
          <p:cNvSpPr/>
          <p:nvPr/>
        </p:nvSpPr>
        <p:spPr>
          <a:xfrm>
            <a:off x="4928521" y="1948533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>
                <a:solidFill>
                  <a:srgbClr val="FFFFFF"/>
                </a:solidFill>
                <a:ea typeface="微软雅黑" panose="020B0503020204020204" charset="-122"/>
              </a:rPr>
              <a:t>音频收录</a:t>
            </a:r>
            <a:endParaRPr lang="zh-CN" altLang="en-US" sz="2000" b="1" dirty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24" name="iṩḻîḍê"/>
          <p:cNvSpPr/>
          <p:nvPr/>
        </p:nvSpPr>
        <p:spPr>
          <a:xfrm>
            <a:off x="298450" y="2785110"/>
            <a:ext cx="3485515" cy="25507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zh-CN" dirty="0"/>
          </a:p>
        </p:txBody>
      </p:sp>
      <p:sp>
        <p:nvSpPr>
          <p:cNvPr id="42" name="ïS1iḍé"/>
          <p:cNvSpPr/>
          <p:nvPr/>
        </p:nvSpPr>
        <p:spPr>
          <a:xfrm>
            <a:off x="8580897" y="1924666"/>
            <a:ext cx="2323730" cy="271942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noAutofit/>
          </a:bodyPr>
          <a:lstStyle/>
          <a:p>
            <a:pPr lvl="0" algn="ctr" defTabSz="913765">
              <a:defRPr/>
            </a:pP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判断</a:t>
            </a:r>
            <a:r>
              <a:rPr lang="zh-CN" altLang="en-US" sz="2000" b="1" dirty="0" smtClean="0">
                <a:solidFill>
                  <a:srgbClr val="FFFFFF"/>
                </a:solidFill>
                <a:ea typeface="微软雅黑" panose="020B0503020204020204" charset="-122"/>
              </a:rPr>
              <a:t>方法</a:t>
            </a:r>
            <a:endParaRPr lang="zh-CN" altLang="en-US" sz="2000" b="1" dirty="0" smtClean="0">
              <a:solidFill>
                <a:srgbClr val="FFFFFF"/>
              </a:solidFill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39430" y="2690495"/>
            <a:ext cx="358902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图片对应的答案不全面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   对答案集进行扩展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人工判定内容包括：音频内容、拼音、是否包含志愿者声音、是否包含明显噪声、发音标准程度、认知正确性、音频有效性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</a:rPr>
              <a:t>人工标注工作量较大，耗时数日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44" name="iṩḻîḍê"/>
          <p:cNvSpPr/>
          <p:nvPr/>
        </p:nvSpPr>
        <p:spPr>
          <a:xfrm>
            <a:off x="441325" y="2683510"/>
            <a:ext cx="3361690" cy="248983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000000"/>
                </a:solidFill>
                <a:sym typeface="+mn-ea"/>
              </a:rPr>
              <a:t>儿童</a:t>
            </a:r>
            <a:r>
              <a:rPr lang="zh-CN" dirty="0">
                <a:sym typeface="+mn-ea"/>
              </a:rPr>
              <a:t>发音</a:t>
            </a:r>
            <a:r>
              <a:rPr dirty="0">
                <a:sym typeface="+mn-ea"/>
              </a:rPr>
              <a:t>普遍口齿较为不清晰</a:t>
            </a:r>
            <a:endParaRPr lang="zh-CN" altLang="en-US" dirty="0">
              <a:solidFill>
                <a:srgbClr val="000000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sz="500" dirty="0"/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dirty="0">
                <a:sym typeface="+mn-ea"/>
              </a:rPr>
              <a:t>部分音频本身存在清晰度问题</a:t>
            </a:r>
            <a:endParaRPr dirty="0"/>
          </a:p>
          <a:p>
            <a:pPr lvl="0" fontAlgn="auto">
              <a:lnSpc>
                <a:spcPct val="150000"/>
              </a:lnSpc>
              <a:defRPr/>
            </a:pPr>
            <a:r>
              <a:rPr lang="en-US" altLang="zh-CN" dirty="0">
                <a:sym typeface="+mn-ea"/>
              </a:rPr>
              <a:t>  </a:t>
            </a:r>
            <a:r>
              <a:rPr lang="zh-CN" dirty="0">
                <a:sym typeface="+mn-ea"/>
              </a:rPr>
              <a:t>（</a:t>
            </a:r>
            <a:r>
              <a:rPr dirty="0">
                <a:sym typeface="+mn-ea"/>
              </a:rPr>
              <a:t>如小朋友声音过轻等</a:t>
            </a:r>
            <a:r>
              <a:rPr lang="zh-CN" dirty="0">
                <a:sym typeface="+mn-ea"/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/>
              <a:t>曾用方法与</a:t>
            </a:r>
            <a:r>
              <a:rPr lang="zh-CN" altLang="en-US" dirty="0" smtClean="0"/>
              <a:t>问题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îṣ1ídè"/>
          <p:cNvSpPr/>
          <p:nvPr/>
        </p:nvSpPr>
        <p:spPr>
          <a:xfrm>
            <a:off x="1583055" y="3609340"/>
            <a:ext cx="9311640" cy="70802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" name="ïṡliḍe"/>
          <p:cNvSpPr/>
          <p:nvPr/>
        </p:nvSpPr>
        <p:spPr>
          <a:xfrm>
            <a:off x="1913255" y="3765550"/>
            <a:ext cx="8652510" cy="37846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15" name="íş1îḑê"/>
          <p:cNvSpPr/>
          <p:nvPr/>
        </p:nvSpPr>
        <p:spPr>
          <a:xfrm>
            <a:off x="10475363" y="3491965"/>
            <a:ext cx="943108" cy="943108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sym typeface="Wingdings 2" panose="05020102010507070707" pitchFamily="18" charset="2"/>
              </a:rPr>
              <a:t>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5" name="ïŝ1íḋé"/>
          <p:cNvSpPr/>
          <p:nvPr/>
        </p:nvSpPr>
        <p:spPr>
          <a:xfrm>
            <a:off x="1098832" y="3479900"/>
            <a:ext cx="943108" cy="943108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1">
            <a:norm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sym typeface="Wingdings 2" panose="05020102010507070707" pitchFamily="18" charset="2"/>
              </a:rPr>
              <a:t>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4" name="íśļíḓe"/>
          <p:cNvSpPr/>
          <p:nvPr/>
        </p:nvSpPr>
        <p:spPr bwMode="auto">
          <a:xfrm>
            <a:off x="984250" y="4582160"/>
            <a:ext cx="4231640" cy="118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 smtClean="0"/>
              <a:t>1、</a:t>
            </a:r>
            <a:r>
              <a:rPr lang="zh-CN" altLang="en-US" dirty="0" smtClean="0"/>
              <a:t>用于对比的</a:t>
            </a:r>
            <a:r>
              <a:rPr lang="en-US" altLang="zh-CN" dirty="0" smtClean="0"/>
              <a:t>儿童标准语音不好定义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2、对音频质量要求很高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3、运算耗时耗力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41" name="íṩḷide"/>
          <p:cNvSpPr txBox="1"/>
          <p:nvPr/>
        </p:nvSpPr>
        <p:spPr bwMode="auto">
          <a:xfrm>
            <a:off x="7709535" y="1631950"/>
            <a:ext cx="3709035" cy="191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fontAlgn="auto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sz="2200" b="1" dirty="0" smtClean="0"/>
              <a:t>ASRT</a:t>
            </a:r>
            <a:r>
              <a:rPr lang="zh-CN" sz="2200" b="1" dirty="0" smtClean="0"/>
              <a:t>：</a:t>
            </a:r>
            <a:endParaRPr lang="zh-CN" sz="2200" b="1" dirty="0" smtClean="0"/>
          </a:p>
          <a:p>
            <a:pPr algn="l" fontAlgn="auto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dirty="0" smtClean="0"/>
              <a:t>ASRT是开源的中文普通话语音识别项目，使用公开的普通话数据集，</a:t>
            </a:r>
            <a:r>
              <a:rPr lang="zh-CN" dirty="0" smtClean="0"/>
              <a:t>可达到80%左右的识别正确率。</a:t>
            </a:r>
            <a:endParaRPr 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84250" y="1767205"/>
            <a:ext cx="4131310" cy="1645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sz="2000" b="1" dirty="0" smtClean="0">
                <a:sym typeface="+mn-ea"/>
              </a:rPr>
              <a:t>DTW</a:t>
            </a:r>
            <a:r>
              <a:rPr lang="zh-CN" b="1" dirty="0" smtClean="0">
                <a:sym typeface="+mn-ea"/>
              </a:rPr>
              <a:t>：</a:t>
            </a:r>
            <a:endParaRPr lang="zh-CN" b="1" dirty="0" smtClean="0">
              <a:sym typeface="+mn-ea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ym typeface="+mn-ea"/>
              </a:rPr>
              <a:t>将两段音频按照一定的、对应的方式分割裁剪，</a:t>
            </a:r>
            <a:r>
              <a:rPr lang="zh-CN" altLang="en-US" dirty="0">
                <a:sym typeface="+mn-ea"/>
              </a:rPr>
              <a:t>通过计算每两段对应距离的总和，得到两段音频之间的总距离</a:t>
            </a:r>
            <a:endParaRPr lang="zh-CN" altLang="en-US"/>
          </a:p>
        </p:txBody>
      </p:sp>
      <p:sp>
        <p:nvSpPr>
          <p:cNvPr id="5" name="íśļíḓe"/>
          <p:cNvSpPr/>
          <p:nvPr/>
        </p:nvSpPr>
        <p:spPr bwMode="auto">
          <a:xfrm>
            <a:off x="6879590" y="4530090"/>
            <a:ext cx="4539615" cy="19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dirty="0" smtClean="0"/>
              <a:t>1</a:t>
            </a:r>
            <a:r>
              <a:rPr dirty="0" smtClean="0"/>
              <a:t>、偏向长句的识别，</a:t>
            </a:r>
            <a:r>
              <a:rPr lang="zh-CN" dirty="0" smtClean="0"/>
              <a:t>对词语识别</a:t>
            </a:r>
            <a:r>
              <a:rPr lang="zh-CN" dirty="0" smtClean="0">
                <a:sym typeface="+mn-ea"/>
              </a:rPr>
              <a:t>不适用</a:t>
            </a:r>
            <a:r>
              <a:rPr lang="zh-CN" dirty="0" smtClean="0"/>
              <a:t>；</a:t>
            </a:r>
            <a:endParaRPr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2</a:t>
            </a:r>
            <a:r>
              <a:rPr dirty="0" smtClean="0"/>
              <a:t>、对噪音、杂言、环境音的抗干扰性一般</a:t>
            </a:r>
            <a:r>
              <a:rPr lang="zh-CN" dirty="0" smtClean="0"/>
              <a:t>；</a:t>
            </a:r>
            <a:endParaRPr lang="zh-CN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3</a:t>
            </a:r>
            <a:r>
              <a:rPr dirty="0" smtClean="0"/>
              <a:t>、缺少</a:t>
            </a:r>
            <a:r>
              <a:rPr lang="zh-CN" dirty="0" smtClean="0"/>
              <a:t>支撑</a:t>
            </a:r>
            <a:r>
              <a:rPr dirty="0" smtClean="0"/>
              <a:t>数据</a:t>
            </a:r>
            <a:r>
              <a:rPr lang="zh-CN" dirty="0" smtClean="0"/>
              <a:t>（公开可用的儿童语音）。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13385" y="2238774"/>
            <a:ext cx="5419185" cy="89535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采用</a:t>
            </a:r>
            <a:r>
              <a:rPr lang="zh-CN" altLang="en-US" sz="4000" dirty="0" smtClean="0"/>
              <a:t>方法</a:t>
            </a:r>
            <a:endParaRPr lang="zh-CN" altLang="en-US" sz="40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3433844" y="2604218"/>
            <a:ext cx="858760" cy="92370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632813" y="2489997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13385" y="3270438"/>
            <a:ext cx="5419185" cy="1015623"/>
          </a:xfrm>
        </p:spPr>
        <p:txBody>
          <a:bodyPr>
            <a:normAutofit/>
          </a:bodyPr>
          <a:lstStyle/>
          <a:p>
            <a:r>
              <a:rPr sz="2000" dirty="0" smtClean="0"/>
              <a:t>科大讯飞</a:t>
            </a:r>
            <a:r>
              <a:rPr lang="zh-CN" sz="2000" dirty="0" smtClean="0"/>
              <a:t>中文识别</a:t>
            </a:r>
            <a:r>
              <a:rPr lang="en-US" altLang="zh-CN" sz="2000" dirty="0" smtClean="0"/>
              <a:t>+拼音滑动窗口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2109012009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415290"/>
            <a:ext cx="2781935" cy="862330"/>
          </a:xfrm>
          <a:prstGeom prst="rect">
            <a:avLst/>
          </a:prstGeom>
        </p:spPr>
      </p:pic>
      <p:pic>
        <p:nvPicPr>
          <p:cNvPr id="51" name="图片 50" descr="QQ图片20210901201049"/>
          <p:cNvPicPr>
            <a:picLocks noChangeAspect="1"/>
          </p:cNvPicPr>
          <p:nvPr/>
        </p:nvPicPr>
        <p:blipFill>
          <a:blip r:embed="rId2"/>
          <a:srcRect r="1085" b="7840"/>
          <a:stretch>
            <a:fillRect/>
          </a:stretch>
        </p:blipFill>
        <p:spPr>
          <a:xfrm>
            <a:off x="571500" y="1417955"/>
            <a:ext cx="9084945" cy="1522730"/>
          </a:xfrm>
          <a:prstGeom prst="rect">
            <a:avLst/>
          </a:prstGeom>
        </p:spPr>
      </p:pic>
      <p:pic>
        <p:nvPicPr>
          <p:cNvPr id="3" name="图片 2" descr="QQ图片20210901200943"/>
          <p:cNvPicPr>
            <a:picLocks noChangeAspect="1"/>
          </p:cNvPicPr>
          <p:nvPr/>
        </p:nvPicPr>
        <p:blipFill>
          <a:blip r:embed="rId3"/>
          <a:srcRect t="12218"/>
          <a:stretch>
            <a:fillRect/>
          </a:stretch>
        </p:blipFill>
        <p:spPr>
          <a:xfrm>
            <a:off x="5735955" y="2640965"/>
            <a:ext cx="6355080" cy="414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讯飞</a:t>
            </a:r>
            <a:r>
              <a:rPr lang="en-US" altLang="zh-CN" dirty="0" smtClean="0"/>
              <a:t>+</a:t>
            </a:r>
            <a:r>
              <a:rPr lang="zh-CN" altLang="en-US" dirty="0" smtClean="0"/>
              <a:t>滑动窗口（示例）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33425" y="2748915"/>
            <a:ext cx="7122160" cy="1359535"/>
            <a:chOff x="1155" y="3835"/>
            <a:chExt cx="11216" cy="2141"/>
          </a:xfrm>
        </p:grpSpPr>
        <p:grpSp>
          <p:nvGrpSpPr>
            <p:cNvPr id="18" name="组合 17"/>
            <p:cNvGrpSpPr/>
            <p:nvPr/>
          </p:nvGrpSpPr>
          <p:grpSpPr>
            <a:xfrm>
              <a:off x="3679" y="5020"/>
              <a:ext cx="3592" cy="956"/>
              <a:chOff x="2475" y="2915"/>
              <a:chExt cx="5515" cy="136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475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这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854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是</a:t>
                </a:r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233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中</a:t>
                </a:r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612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色</a:t>
                </a:r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717" y="3835"/>
              <a:ext cx="1896" cy="846"/>
              <a:chOff x="2475" y="4949"/>
              <a:chExt cx="2757" cy="1364"/>
            </a:xfrm>
            <a:solidFill>
              <a:schemeClr val="bg1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2475" y="4949"/>
                <a:ext cx="1379" cy="136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棕</a:t>
                </a:r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854" y="4949"/>
                <a:ext cx="1379" cy="136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色</a:t>
                </a:r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1182" y="5208"/>
              <a:ext cx="180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dirty="0" smtClean="0">
                  <a:sym typeface="+mn-ea"/>
                </a:rPr>
                <a:t>讯飞</a:t>
              </a:r>
              <a:r>
                <a:rPr lang="zh-CN" altLang="en-US" dirty="0" smtClean="0">
                  <a:sym typeface="+mn-ea"/>
                </a:rPr>
                <a:t>识别：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5" y="3968"/>
              <a:ext cx="186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dirty="0" smtClean="0">
                  <a:sym typeface="+mn-ea"/>
                </a:rPr>
                <a:t>标准答案：</a:t>
              </a:r>
              <a:endParaRPr lang="zh-CN" altLang="en-US" dirty="0" smtClean="0">
                <a:sym typeface="+mn-ea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6083" y="4258"/>
              <a:ext cx="24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552" y="5498"/>
              <a:ext cx="8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575" y="3835"/>
              <a:ext cx="2113" cy="846"/>
              <a:chOff x="2160" y="4949"/>
              <a:chExt cx="3072" cy="1364"/>
            </a:xfrm>
            <a:solidFill>
              <a:schemeClr val="bg1"/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2160" y="4949"/>
                <a:ext cx="1578" cy="136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zong</a:t>
                </a:r>
                <a:endParaRPr lang="en-US" altLang="zh-CN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39" y="4949"/>
                <a:ext cx="1493" cy="1364"/>
              </a:xfrm>
              <a:prstGeom prst="rect">
                <a:avLst/>
              </a:prstGeom>
              <a:grp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se</a:t>
                </a:r>
                <a:endParaRPr lang="en-US" altLang="zh-CN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539" y="5020"/>
              <a:ext cx="3833" cy="956"/>
              <a:chOff x="2475" y="2915"/>
              <a:chExt cx="5885" cy="1364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475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zhe</a:t>
                </a:r>
                <a:endParaRPr lang="en-US" altLang="zh-CN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54" y="2915"/>
                <a:ext cx="1379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shi</a:t>
                </a:r>
                <a:endParaRPr lang="en-US" altLang="zh-CN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10" y="2915"/>
                <a:ext cx="2162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zhong</a:t>
                </a:r>
                <a:endParaRPr lang="en-US" altLang="zh-CN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212" y="2915"/>
                <a:ext cx="1148" cy="13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se</a:t>
                </a:r>
                <a:endParaRPr lang="en-US" altLang="zh-CN"/>
              </a:p>
            </p:txBody>
          </p:sp>
        </p:grpSp>
      </p:grpSp>
      <p:pic>
        <p:nvPicPr>
          <p:cNvPr id="3" name="1618449720214T0601VE06000151VE002351618449972705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197850" y="3125470"/>
            <a:ext cx="495300" cy="49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570" y="1600200"/>
            <a:ext cx="7063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目的：音频冗余信息较多，如代词、语气词，使用滑窗可以忽略</a:t>
            </a:r>
            <a:endParaRPr lang="zh-CN" alt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5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讯飞</a:t>
            </a:r>
            <a:r>
              <a:rPr lang="en-US" altLang="zh-CN" dirty="0" smtClean="0"/>
              <a:t>+</a:t>
            </a:r>
            <a:r>
              <a:rPr lang="zh-CN" altLang="en-US" dirty="0" smtClean="0"/>
              <a:t>滑动窗口（示例）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12800" y="4257675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滑动窗口：</a:t>
            </a:r>
            <a:endParaRPr lang="zh-CN" altLang="en-US" dirty="0" smtClean="0">
              <a:sym typeface="+mn-ea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2936875" y="4319270"/>
            <a:ext cx="10160" cy="44767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996565" y="4319270"/>
            <a:ext cx="478155" cy="45783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4826000" y="4446270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103880" y="4295775"/>
            <a:ext cx="972185" cy="512445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2336165" y="2414270"/>
            <a:ext cx="2280920" cy="607060"/>
            <a:chOff x="2475" y="2915"/>
            <a:chExt cx="5515" cy="1364"/>
          </a:xfrm>
        </p:grpSpPr>
        <p:sp>
          <p:nvSpPr>
            <p:cNvPr id="60" name="矩形 59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这</a:t>
              </a:r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是</a:t>
              </a:r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233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中</a:t>
              </a: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6612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色</a:t>
              </a:r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360295" y="1661795"/>
            <a:ext cx="1203960" cy="537210"/>
            <a:chOff x="2475" y="4949"/>
            <a:chExt cx="2757" cy="1364"/>
          </a:xfrm>
          <a:solidFill>
            <a:schemeClr val="bg1"/>
          </a:solidFill>
        </p:grpSpPr>
        <p:sp>
          <p:nvSpPr>
            <p:cNvPr id="65" name="矩形 64"/>
            <p:cNvSpPr/>
            <p:nvPr/>
          </p:nvSpPr>
          <p:spPr>
            <a:xfrm>
              <a:off x="2475" y="4949"/>
              <a:ext cx="1379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棕</a:t>
              </a:r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3854" y="4949"/>
              <a:ext cx="1379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色</a:t>
              </a:r>
              <a:endParaRPr lang="zh-CN" altLang="en-US"/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750570" y="2653030"/>
            <a:ext cx="1147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讯飞</a:t>
            </a:r>
            <a:r>
              <a:rPr lang="zh-CN" altLang="en-US" dirty="0" smtClean="0">
                <a:sym typeface="+mn-ea"/>
              </a:rPr>
              <a:t>识别：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41045" y="1830705"/>
            <a:ext cx="1181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 smtClean="0">
                <a:sym typeface="+mn-ea"/>
              </a:rPr>
              <a:t>标准答案：</a:t>
            </a:r>
            <a:endParaRPr lang="zh-CN" altLang="en-US" dirty="0" smtClean="0">
              <a:sym typeface="+mn-ea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3862705" y="1930400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4795520" y="2717800"/>
            <a:ext cx="550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5445362" y="1661795"/>
            <a:ext cx="1341518" cy="537210"/>
            <a:chOff x="2160" y="4949"/>
            <a:chExt cx="3072" cy="1364"/>
          </a:xfrm>
          <a:solidFill>
            <a:schemeClr val="bg1"/>
          </a:solidFill>
        </p:grpSpPr>
        <p:sp>
          <p:nvSpPr>
            <p:cNvPr id="72" name="矩形 71"/>
            <p:cNvSpPr/>
            <p:nvPr/>
          </p:nvSpPr>
          <p:spPr>
            <a:xfrm>
              <a:off x="2160" y="4949"/>
              <a:ext cx="1578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zong</a:t>
              </a:r>
              <a:endParaRPr lang="en-US" altLang="zh-CN"/>
            </a:p>
          </p:txBody>
        </p:sp>
        <p:sp>
          <p:nvSpPr>
            <p:cNvPr id="73" name="矩形 72"/>
            <p:cNvSpPr/>
            <p:nvPr/>
          </p:nvSpPr>
          <p:spPr>
            <a:xfrm>
              <a:off x="3739" y="4949"/>
              <a:ext cx="1493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422265" y="2414270"/>
            <a:ext cx="2433946" cy="607060"/>
            <a:chOff x="2475" y="2915"/>
            <a:chExt cx="5885" cy="1364"/>
          </a:xfrm>
        </p:grpSpPr>
        <p:sp>
          <p:nvSpPr>
            <p:cNvPr id="75" name="矩形 74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zhe</a:t>
              </a:r>
              <a:endParaRPr lang="en-US" altLang="zh-CN"/>
            </a:p>
          </p:txBody>
        </p:sp>
        <p:sp>
          <p:nvSpPr>
            <p:cNvPr id="76" name="矩形 75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shi</a:t>
              </a:r>
              <a:endParaRPr lang="en-US" altLang="zh-CN"/>
            </a:p>
          </p:txBody>
        </p:sp>
        <p:sp>
          <p:nvSpPr>
            <p:cNvPr id="77" name="矩形 76"/>
            <p:cNvSpPr/>
            <p:nvPr/>
          </p:nvSpPr>
          <p:spPr>
            <a:xfrm>
              <a:off x="5210" y="2915"/>
              <a:ext cx="2162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zhong</a:t>
              </a:r>
              <a:endParaRPr lang="en-US" altLang="zh-CN"/>
            </a:p>
          </p:txBody>
        </p:sp>
        <p:sp>
          <p:nvSpPr>
            <p:cNvPr id="78" name="矩形 77"/>
            <p:cNvSpPr/>
            <p:nvPr/>
          </p:nvSpPr>
          <p:spPr>
            <a:xfrm>
              <a:off x="7212" y="2915"/>
              <a:ext cx="1148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336165" y="4965700"/>
            <a:ext cx="2433946" cy="607060"/>
            <a:chOff x="2475" y="2915"/>
            <a:chExt cx="5885" cy="1364"/>
          </a:xfrm>
        </p:grpSpPr>
        <p:sp>
          <p:nvSpPr>
            <p:cNvPr id="80" name="矩形 79"/>
            <p:cNvSpPr/>
            <p:nvPr/>
          </p:nvSpPr>
          <p:spPr>
            <a:xfrm>
              <a:off x="2475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zhe</a:t>
              </a:r>
              <a:endParaRPr lang="en-US" altLang="zh-CN"/>
            </a:p>
          </p:txBody>
        </p:sp>
        <p:sp>
          <p:nvSpPr>
            <p:cNvPr id="81" name="矩形 80"/>
            <p:cNvSpPr/>
            <p:nvPr/>
          </p:nvSpPr>
          <p:spPr>
            <a:xfrm>
              <a:off x="3854" y="2915"/>
              <a:ext cx="1379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shi</a:t>
              </a:r>
              <a:endParaRPr lang="en-US" altLang="zh-CN"/>
            </a:p>
          </p:txBody>
        </p:sp>
        <p:sp>
          <p:nvSpPr>
            <p:cNvPr id="82" name="矩形 81"/>
            <p:cNvSpPr/>
            <p:nvPr/>
          </p:nvSpPr>
          <p:spPr>
            <a:xfrm>
              <a:off x="5210" y="2915"/>
              <a:ext cx="2162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zhong</a:t>
              </a:r>
              <a:endParaRPr lang="en-US" altLang="zh-CN"/>
            </a:p>
          </p:txBody>
        </p:sp>
        <p:sp>
          <p:nvSpPr>
            <p:cNvPr id="83" name="矩形 82"/>
            <p:cNvSpPr/>
            <p:nvPr/>
          </p:nvSpPr>
          <p:spPr>
            <a:xfrm>
              <a:off x="7212" y="2915"/>
              <a:ext cx="1148" cy="13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  <p:sp>
        <p:nvSpPr>
          <p:cNvPr id="39" name="矩形 38"/>
          <p:cNvSpPr/>
          <p:nvPr/>
        </p:nvSpPr>
        <p:spPr>
          <a:xfrm>
            <a:off x="2200275" y="4827270"/>
            <a:ext cx="1364615" cy="875665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836545" y="4830445"/>
            <a:ext cx="1524635" cy="86614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257662" y="3647440"/>
            <a:ext cx="1341518" cy="537210"/>
            <a:chOff x="2160" y="4949"/>
            <a:chExt cx="3072" cy="1364"/>
          </a:xfrm>
          <a:solidFill>
            <a:schemeClr val="bg1"/>
          </a:solidFill>
        </p:grpSpPr>
        <p:sp>
          <p:nvSpPr>
            <p:cNvPr id="85" name="矩形 84"/>
            <p:cNvSpPr/>
            <p:nvPr/>
          </p:nvSpPr>
          <p:spPr>
            <a:xfrm>
              <a:off x="2160" y="4949"/>
              <a:ext cx="1578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zong</a:t>
              </a:r>
              <a:endParaRPr lang="en-US" altLang="zh-CN"/>
            </a:p>
          </p:txBody>
        </p:sp>
        <p:sp>
          <p:nvSpPr>
            <p:cNvPr id="86" name="矩形 85"/>
            <p:cNvSpPr/>
            <p:nvPr/>
          </p:nvSpPr>
          <p:spPr>
            <a:xfrm>
              <a:off x="3739" y="4949"/>
              <a:ext cx="1493" cy="1364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se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82812 0.000462963 " pathEditMode="relative" rAng="0" ptsTypes="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82812 0.000462963 " pathEditMode="relative" rAng="0" ptsTypes="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39" grpId="1" animBg="1"/>
      <p:bldP spid="39" grpId="2" bldLvl="0" animBg="1"/>
      <p:bldP spid="51" grpId="0" bldLvl="0" animBg="1"/>
      <p:bldP spid="51" grpId="1" animBg="1"/>
      <p:bldP spid="51" grpId="2" bldLvl="0" animBg="1"/>
      <p:bldP spid="39" grpId="3" bldLvl="0" animBg="1"/>
    </p:bldLst>
  </p:timing>
</p:sld>
</file>

<file path=ppt/tags/tag1.xml><?xml version="1.0" encoding="utf-8"?>
<p:tagLst xmlns:p="http://schemas.openxmlformats.org/presentationml/2006/main">
  <p:tag name="ISLIDE.DIAGRAM" val="e418bd0d-ef37-4f33-8101-40ac10f121f6"/>
</p:tagLst>
</file>

<file path=ppt/tags/tag2.xml><?xml version="1.0" encoding="utf-8"?>
<p:tagLst xmlns:p="http://schemas.openxmlformats.org/presentationml/2006/main">
  <p:tag name="KSO_WM_UNIT_PLACING_PICTURE_USER_VIEWPORT" val="{&quot;height&quot;:3772,&quot;width&quot;:12526}"/>
</p:tagLst>
</file>

<file path=ppt/tags/tag3.xml><?xml version="1.0" encoding="utf-8"?>
<p:tagLst xmlns:p="http://schemas.openxmlformats.org/presentationml/2006/main">
  <p:tag name="KSO_WM_UNIT_PLACING_PICTURE_USER_VIEWPORT" val="{&quot;height&quot;:3391,&quot;width&quot;:8294}"/>
</p:tagLst>
</file>

<file path=ppt/tags/tag4.xml><?xml version="1.0" encoding="utf-8"?>
<p:tagLst xmlns:p="http://schemas.openxmlformats.org/presentationml/2006/main">
  <p:tag name="KSO_WM_UNIT_PLACING_PICTURE_USER_VIEWPORT" val="{&quot;height&quot;:4450,&quot;width&quot;:8294}"/>
</p:tagLst>
</file>

<file path=ppt/tags/tag5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1567</Words>
  <Application>WPS 演示</Application>
  <PresentationFormat>宽屏</PresentationFormat>
  <Paragraphs>378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Segoe UI Light</vt:lpstr>
      <vt:lpstr>微软雅黑</vt:lpstr>
      <vt:lpstr>Impact</vt:lpstr>
      <vt:lpstr>Wingdings 2</vt:lpstr>
      <vt:lpstr>Arial Unicode MS</vt:lpstr>
      <vt:lpstr>Calibri</vt:lpstr>
      <vt:lpstr>Cambria Math</vt:lpstr>
      <vt:lpstr>主题5</vt:lpstr>
      <vt:lpstr>OfficePLUS</vt:lpstr>
      <vt:lpstr>儿童语音识别与判定</vt:lpstr>
      <vt:lpstr>PowerPoint 演示文稿</vt:lpstr>
      <vt:lpstr>研究过程</vt:lpstr>
      <vt:lpstr>（1）数据特点</vt:lpstr>
      <vt:lpstr>（2）曾用方法与问题</vt:lpstr>
      <vt:lpstr>采用方法</vt:lpstr>
      <vt:lpstr>PowerPoint 演示文稿</vt:lpstr>
      <vt:lpstr>讯飞+滑动窗口（示例）</vt:lpstr>
      <vt:lpstr>讯飞+滑动窗口（示例）</vt:lpstr>
      <vt:lpstr>讯飞+滑动窗口（示例）</vt:lpstr>
      <vt:lpstr>距离计算方法</vt:lpstr>
      <vt:lpstr>阈值区间（加入人工）</vt:lpstr>
      <vt:lpstr>实验结果</vt:lpstr>
      <vt:lpstr>（1）【单阈值】原始拼音 vs 声母、韵母分离（无加权矩阵）</vt:lpstr>
      <vt:lpstr>（1）【单阈值】原始拼音 vs 声母、韵母分离（无加权矩阵）</vt:lpstr>
      <vt:lpstr>（1）【单阈值】原始拼音 vs 声母、韵母分离（无加权矩阵）</vt:lpstr>
      <vt:lpstr>（2）【单阈值】原始拼音 vs 声母、韵母分离（加权矩阵v2）</vt:lpstr>
      <vt:lpstr>（2）【单阈值】原始拼音 vs 声母、韵母分离（加权矩阵v2）</vt:lpstr>
      <vt:lpstr>（3）【距离区间】人工判定30%（加权矩阵v2）</vt:lpstr>
      <vt:lpstr>（3）【距离区间】人工判定30%（加权矩阵v2）</vt:lpstr>
      <vt:lpstr>（4）【距离区间】人工判定40%（加权矩阵v2）</vt:lpstr>
      <vt:lpstr>（4）【距离区间】人工判定40%（加权矩阵v2）</vt:lpstr>
      <vt:lpstr>模型功能</vt:lpstr>
      <vt:lpstr>Demo系统</vt:lpstr>
      <vt:lpstr>感谢聆听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+</cp:lastModifiedBy>
  <cp:revision>117</cp:revision>
  <cp:lastPrinted>2018-01-28T16:00:00Z</cp:lastPrinted>
  <dcterms:created xsi:type="dcterms:W3CDTF">2018-01-28T16:00:00Z</dcterms:created>
  <dcterms:modified xsi:type="dcterms:W3CDTF">2021-09-02T12:54:31Z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813742D4DBF74420BD9D67E32A2254B7</vt:lpwstr>
  </property>
  <property fmtid="{D5CDD505-2E9C-101B-9397-08002B2CF9AE}" pid="12" name="KSOProductBuildVer">
    <vt:lpwstr>2052-11.1.0.10700</vt:lpwstr>
  </property>
</Properties>
</file>