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61" r:id="rId4"/>
    <p:sldId id="273" r:id="rId5"/>
    <p:sldId id="274" r:id="rId6"/>
    <p:sldId id="275" r:id="rId7"/>
    <p:sldId id="277" r:id="rId8"/>
    <p:sldId id="278" r:id="rId9"/>
    <p:sldId id="279" r:id="rId10"/>
    <p:sldId id="280" r:id="rId11"/>
    <p:sldId id="281" r:id="rId12"/>
    <p:sldId id="283" r:id="rId13"/>
    <p:sldId id="282" r:id="rId14"/>
    <p:sldId id="284"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BD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D6CD08-B275-467D-8A1D-56A788CADE1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263178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D6CD08-B275-467D-8A1D-56A788CADE1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321263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D6CD08-B275-467D-8A1D-56A788CADE1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DFDB0C-8D49-44DD-8200-A78F48C8F44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923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CD6CD08-B275-467D-8A1D-56A788CADE16}"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1354278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CD6CD08-B275-467D-8A1D-56A788CADE16}"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DFDB0C-8D49-44DD-8200-A78F48C8F44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3528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CD6CD08-B275-467D-8A1D-56A788CADE16}"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227410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6CD08-B275-467D-8A1D-56A788CADE1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264727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6CD08-B275-467D-8A1D-56A788CADE1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213167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6CD08-B275-467D-8A1D-56A788CADE1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314318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D6CD08-B275-467D-8A1D-56A788CADE16}"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158543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D6CD08-B275-467D-8A1D-56A788CADE16}"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147673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D6CD08-B275-467D-8A1D-56A788CADE16}" type="datetimeFigureOut">
              <a:rPr lang="en-US" smtClean="0"/>
              <a:t>8/8/2017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185502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D6CD08-B275-467D-8A1D-56A788CADE16}" type="datetimeFigureOut">
              <a:rPr lang="en-US" smtClean="0"/>
              <a:t>8/8/2017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2963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6CD08-B275-467D-8A1D-56A788CADE16}" type="datetimeFigureOut">
              <a:rPr lang="en-US" smtClean="0"/>
              <a:t>8/8/2017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3720062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6CD08-B275-467D-8A1D-56A788CADE16}"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225799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6CD08-B275-467D-8A1D-56A788CADE16}"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DFDB0C-8D49-44DD-8200-A78F48C8F444}" type="slidenum">
              <a:rPr lang="en-US" smtClean="0"/>
              <a:t>‹#›</a:t>
            </a:fld>
            <a:endParaRPr lang="en-US"/>
          </a:p>
        </p:txBody>
      </p:sp>
    </p:spTree>
    <p:extLst>
      <p:ext uri="{BB962C8B-B14F-4D97-AF65-F5344CB8AC3E}">
        <p14:creationId xmlns:p14="http://schemas.microsoft.com/office/powerpoint/2010/main" val="193440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CD6CD08-B275-467D-8A1D-56A788CADE16}" type="datetimeFigureOut">
              <a:rPr lang="en-US" smtClean="0"/>
              <a:t>8/8/2017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DFDB0C-8D49-44DD-8200-A78F48C8F444}" type="slidenum">
              <a:rPr lang="en-US" smtClean="0"/>
              <a:t>‹#›</a:t>
            </a:fld>
            <a:endParaRPr lang="en-US"/>
          </a:p>
        </p:txBody>
      </p:sp>
    </p:spTree>
    <p:extLst>
      <p:ext uri="{BB962C8B-B14F-4D97-AF65-F5344CB8AC3E}">
        <p14:creationId xmlns:p14="http://schemas.microsoft.com/office/powerpoint/2010/main" val="240900318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cs231n.github.io/neural-networks-3/#ada" TargetMode="External"/><Relationship Id="rId3" Type="http://schemas.microsoft.com/office/2007/relationships/media" Target="../media/media2.mp4"/><Relationship Id="rId7" Type="http://schemas.openxmlformats.org/officeDocument/2006/relationships/image" Target="../media/image1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5.png"/><Relationship Id="rId5" Type="http://schemas.openxmlformats.org/officeDocument/2006/relationships/slideLayout" Target="../slideLayouts/slideLayout2.xml"/><Relationship Id="rId4" Type="http://schemas.openxmlformats.org/officeDocument/2006/relationships/video" Target="../media/media2.mp4"/><Relationship Id="rId9" Type="http://schemas.openxmlformats.org/officeDocument/2006/relationships/hyperlink" Target="https://twitter.com/alecr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deeplearning.net/software/theano/" TargetMode="External"/><Relationship Id="rId3" Type="http://schemas.openxmlformats.org/officeDocument/2006/relationships/hyperlink" Target="https://cloud.google.com/" TargetMode="External"/><Relationship Id="rId7" Type="http://schemas.openxmlformats.org/officeDocument/2006/relationships/hyperlink" Target="https://www.tensorflow.org/" TargetMode="External"/><Relationship Id="rId2" Type="http://schemas.openxmlformats.org/officeDocument/2006/relationships/hyperlink" Target="https://aws.amazon.com/ec2/" TargetMode="External"/><Relationship Id="rId1" Type="http://schemas.openxmlformats.org/officeDocument/2006/relationships/slideLayout" Target="../slideLayouts/slideLayout2.xml"/><Relationship Id="rId6" Type="http://schemas.openxmlformats.org/officeDocument/2006/relationships/hyperlink" Target="http://image-net.org/challenges/LSVRC/2015" TargetMode="External"/><Relationship Id="rId5" Type="http://schemas.openxmlformats.org/officeDocument/2006/relationships/hyperlink" Target="https://arxiv.org/abs/1512.03385" TargetMode="External"/><Relationship Id="rId4" Type="http://schemas.openxmlformats.org/officeDocument/2006/relationships/hyperlink" Target="https://www.paperspace.com/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980" y="882376"/>
            <a:ext cx="7440896" cy="1811397"/>
          </a:xfrm>
        </p:spPr>
        <p:txBody>
          <a:bodyPr>
            <a:normAutofit fontScale="90000"/>
          </a:bodyPr>
          <a:lstStyle/>
          <a:p>
            <a:r>
              <a:rPr lang="en-US" sz="6000" dirty="0" smtClean="0"/>
              <a:t>Image Classification with Transfer Learning</a:t>
            </a:r>
            <a:endParaRPr lang="en-US" sz="6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6074" y="3169520"/>
            <a:ext cx="4613861" cy="3309718"/>
          </a:xfrm>
          <a:prstGeom prst="rect">
            <a:avLst/>
          </a:prstGeom>
        </p:spPr>
      </p:pic>
      <p:pic>
        <p:nvPicPr>
          <p:cNvPr id="7" name="Picture 6"/>
          <p:cNvPicPr>
            <a:picLocks noChangeAspect="1"/>
          </p:cNvPicPr>
          <p:nvPr/>
        </p:nvPicPr>
        <p:blipFill>
          <a:blip r:embed="rId3"/>
          <a:stretch>
            <a:fillRect/>
          </a:stretch>
        </p:blipFill>
        <p:spPr>
          <a:xfrm>
            <a:off x="8884583" y="3099784"/>
            <a:ext cx="2578982" cy="1818760"/>
          </a:xfrm>
          <a:prstGeom prst="rect">
            <a:avLst/>
          </a:prstGeom>
        </p:spPr>
      </p:pic>
      <p:pic>
        <p:nvPicPr>
          <p:cNvPr id="8" name="Picture 7"/>
          <p:cNvPicPr>
            <a:picLocks noChangeAspect="1"/>
          </p:cNvPicPr>
          <p:nvPr/>
        </p:nvPicPr>
        <p:blipFill>
          <a:blip r:embed="rId4"/>
          <a:stretch>
            <a:fillRect/>
          </a:stretch>
        </p:blipFill>
        <p:spPr>
          <a:xfrm>
            <a:off x="8933877" y="4811452"/>
            <a:ext cx="2551413" cy="1815612"/>
          </a:xfrm>
          <a:prstGeom prst="rect">
            <a:avLst/>
          </a:prstGeom>
        </p:spPr>
      </p:pic>
      <p:sp>
        <p:nvSpPr>
          <p:cNvPr id="9" name="Subtitle 8"/>
          <p:cNvSpPr>
            <a:spLocks noGrp="1"/>
          </p:cNvSpPr>
          <p:nvPr>
            <p:ph type="subTitle" idx="1"/>
          </p:nvPr>
        </p:nvSpPr>
        <p:spPr>
          <a:xfrm>
            <a:off x="1109980" y="2901792"/>
            <a:ext cx="2131068" cy="395983"/>
          </a:xfrm>
        </p:spPr>
        <p:txBody>
          <a:bodyPr/>
          <a:lstStyle/>
          <a:p>
            <a:r>
              <a:rPr lang="en-US" b="1" dirty="0" smtClean="0"/>
              <a:t>Harpreet Bhasin</a:t>
            </a:r>
            <a:endParaRPr lang="en-US" b="1" dirty="0"/>
          </a:p>
        </p:txBody>
      </p:sp>
    </p:spTree>
    <p:extLst>
      <p:ext uri="{BB962C8B-B14F-4D97-AF65-F5344CB8AC3E}">
        <p14:creationId xmlns:p14="http://schemas.microsoft.com/office/powerpoint/2010/main" val="48431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160"/>
          </a:xfrm>
        </p:spPr>
        <p:txBody>
          <a:bodyPr>
            <a:noAutofit/>
          </a:bodyPr>
          <a:lstStyle/>
          <a:p>
            <a:r>
              <a:rPr lang="en-US" sz="3200" dirty="0" smtClean="0"/>
              <a:t>Learning Process Animation</a:t>
            </a:r>
            <a:endParaRPr lang="en-US" sz="3200" dirty="0"/>
          </a:p>
        </p:txBody>
      </p:sp>
      <p:pic>
        <p:nvPicPr>
          <p:cNvPr id="3" name="opt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681931" y="1538416"/>
            <a:ext cx="3554112" cy="2751571"/>
          </a:xfrm>
          <a:prstGeom prst="rect">
            <a:avLst/>
          </a:prstGeom>
        </p:spPr>
      </p:pic>
      <p:pic>
        <p:nvPicPr>
          <p:cNvPr id="4" name="opt1">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777731" y="1538416"/>
            <a:ext cx="3544279" cy="2743958"/>
          </a:xfrm>
          <a:prstGeom prst="rect">
            <a:avLst/>
          </a:prstGeom>
        </p:spPr>
      </p:pic>
      <p:sp>
        <p:nvSpPr>
          <p:cNvPr id="5" name="TextBox 4"/>
          <p:cNvSpPr txBox="1"/>
          <p:nvPr/>
        </p:nvSpPr>
        <p:spPr>
          <a:xfrm flipH="1">
            <a:off x="2592925" y="4462520"/>
            <a:ext cx="8570957" cy="2031325"/>
          </a:xfrm>
          <a:prstGeom prst="rect">
            <a:avLst/>
          </a:prstGeom>
          <a:noFill/>
        </p:spPr>
        <p:txBody>
          <a:bodyPr wrap="square" rtlCol="0">
            <a:spAutoFit/>
          </a:bodyPr>
          <a:lstStyle/>
          <a:p>
            <a:r>
              <a:rPr lang="en-US" sz="1400" b="1" dirty="0" smtClean="0">
                <a:solidFill>
                  <a:srgbClr val="00B0F0"/>
                </a:solidFill>
              </a:rPr>
              <a:t>Left</a:t>
            </a:r>
            <a:r>
              <a:rPr lang="en-US" sz="1400" dirty="0"/>
              <a:t>: Contours of a loss surface and time evolution of different optimization algorithms. Notice the "overshooting" behavior of momentum-based methods, which make the optimization look like a ball rolling down the hill. </a:t>
            </a:r>
            <a:endParaRPr lang="en-US" sz="1400" dirty="0" smtClean="0"/>
          </a:p>
          <a:p>
            <a:r>
              <a:rPr lang="en-US" sz="1400" b="1" dirty="0" smtClean="0">
                <a:solidFill>
                  <a:srgbClr val="00B0F0"/>
                </a:solidFill>
              </a:rPr>
              <a:t>Right</a:t>
            </a:r>
            <a:r>
              <a:rPr lang="en-US" sz="1400" dirty="0"/>
              <a:t>: A visualization of a saddle point in the optimization landscape, where the curvature along different dimension has different signs (one dimension curves up and another down). Notice that SGD has a very hard time breaking symmetry and gets stuck on the top. Conversely, algorithms such as </a:t>
            </a:r>
            <a:r>
              <a:rPr lang="en-US" sz="1400" dirty="0" err="1"/>
              <a:t>RMSprop</a:t>
            </a:r>
            <a:r>
              <a:rPr lang="en-US" sz="1400" dirty="0"/>
              <a:t> will see very low gradients in the saddle direction. Due to the denominator term in the </a:t>
            </a:r>
            <a:r>
              <a:rPr lang="en-US" sz="1400" dirty="0" err="1"/>
              <a:t>RMSprop</a:t>
            </a:r>
            <a:r>
              <a:rPr lang="en-US" sz="1400" dirty="0"/>
              <a:t> update, this will increase the effective learning rate along this direction, helping </a:t>
            </a:r>
            <a:r>
              <a:rPr lang="en-US" sz="1400" dirty="0" err="1"/>
              <a:t>RMSProp</a:t>
            </a:r>
            <a:r>
              <a:rPr lang="en-US" sz="1400" dirty="0"/>
              <a:t> proceed. </a:t>
            </a:r>
            <a:r>
              <a:rPr lang="en-US" sz="1400" dirty="0">
                <a:solidFill>
                  <a:srgbClr val="0070C0"/>
                </a:solidFill>
                <a:hlinkClick r:id="rId8"/>
              </a:rPr>
              <a:t>Source: CS231n</a:t>
            </a:r>
            <a:r>
              <a:rPr lang="en-US" sz="1400" dirty="0"/>
              <a:t>. Images credit: </a:t>
            </a:r>
            <a:r>
              <a:rPr lang="en-US" sz="1400" dirty="0">
                <a:hlinkClick r:id="rId9"/>
              </a:rPr>
              <a:t>Alec Radford</a:t>
            </a:r>
            <a:r>
              <a:rPr lang="en-US" sz="1400" dirty="0"/>
              <a:t>.</a:t>
            </a:r>
          </a:p>
        </p:txBody>
      </p:sp>
    </p:spTree>
    <p:extLst>
      <p:ext uri="{BB962C8B-B14F-4D97-AF65-F5344CB8AC3E}">
        <p14:creationId xmlns:p14="http://schemas.microsoft.com/office/powerpoint/2010/main" val="3584583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video>
              <p:cMediaNode vol="80000">
                <p:cTn id="13" fill="hold"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160"/>
          </a:xfrm>
        </p:spPr>
        <p:txBody>
          <a:bodyPr>
            <a:noAutofit/>
          </a:bodyPr>
          <a:lstStyle/>
          <a:p>
            <a:r>
              <a:rPr lang="en-US" sz="3200" dirty="0" smtClean="0"/>
              <a:t>Transfer Learning Process</a:t>
            </a:r>
            <a:endParaRPr lang="en-US" sz="3200" dirty="0"/>
          </a:p>
        </p:txBody>
      </p:sp>
      <p:sp>
        <p:nvSpPr>
          <p:cNvPr id="3" name="Rectangle 2"/>
          <p:cNvSpPr/>
          <p:nvPr/>
        </p:nvSpPr>
        <p:spPr>
          <a:xfrm>
            <a:off x="2670772" y="1520982"/>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Quick check pre-trained </a:t>
            </a:r>
            <a:r>
              <a:rPr lang="en-US" sz="1400" dirty="0">
                <a:solidFill>
                  <a:schemeClr val="tx1"/>
                </a:solidFill>
              </a:rPr>
              <a:t>m</a:t>
            </a:r>
            <a:r>
              <a:rPr lang="en-US" sz="1400" dirty="0" smtClean="0">
                <a:solidFill>
                  <a:schemeClr val="tx1"/>
                </a:solidFill>
              </a:rPr>
              <a:t>odel’s capability</a:t>
            </a:r>
            <a:endParaRPr lang="en-US" sz="1400" dirty="0">
              <a:solidFill>
                <a:schemeClr val="tx1"/>
              </a:solidFill>
            </a:endParaRPr>
          </a:p>
        </p:txBody>
      </p:sp>
      <p:sp>
        <p:nvSpPr>
          <p:cNvPr id="5" name="Rectangle 4"/>
          <p:cNvSpPr/>
          <p:nvPr/>
        </p:nvSpPr>
        <p:spPr>
          <a:xfrm>
            <a:off x="2670772" y="2883275"/>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Load and pre-process Data</a:t>
            </a:r>
            <a:endParaRPr lang="en-US" sz="1400" dirty="0">
              <a:solidFill>
                <a:schemeClr val="tx1"/>
              </a:solidFill>
            </a:endParaRPr>
          </a:p>
        </p:txBody>
      </p:sp>
      <p:sp>
        <p:nvSpPr>
          <p:cNvPr id="6" name="Rectangle 5"/>
          <p:cNvSpPr/>
          <p:nvPr/>
        </p:nvSpPr>
        <p:spPr>
          <a:xfrm>
            <a:off x="2670772" y="4217409"/>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Define Model</a:t>
            </a:r>
            <a:endParaRPr lang="en-US" sz="1400" dirty="0">
              <a:solidFill>
                <a:schemeClr val="tx1"/>
              </a:solidFill>
            </a:endParaRPr>
          </a:p>
        </p:txBody>
      </p:sp>
      <p:sp>
        <p:nvSpPr>
          <p:cNvPr id="7" name="Rectangle 6"/>
          <p:cNvSpPr/>
          <p:nvPr/>
        </p:nvSpPr>
        <p:spPr>
          <a:xfrm>
            <a:off x="2694576" y="5588760"/>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Compile Model</a:t>
            </a:r>
            <a:endParaRPr lang="en-US" sz="1400" dirty="0">
              <a:solidFill>
                <a:schemeClr val="tx1"/>
              </a:solidFill>
            </a:endParaRPr>
          </a:p>
        </p:txBody>
      </p:sp>
      <p:sp>
        <p:nvSpPr>
          <p:cNvPr id="8" name="Rectangle 7"/>
          <p:cNvSpPr/>
          <p:nvPr/>
        </p:nvSpPr>
        <p:spPr>
          <a:xfrm>
            <a:off x="5055279" y="5588760"/>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Fit (Train) Model</a:t>
            </a:r>
            <a:endParaRPr lang="en-US" sz="1400" dirty="0">
              <a:solidFill>
                <a:schemeClr val="tx1"/>
              </a:solidFill>
            </a:endParaRPr>
          </a:p>
        </p:txBody>
      </p:sp>
      <p:sp>
        <p:nvSpPr>
          <p:cNvPr id="9" name="Rectangle 8"/>
          <p:cNvSpPr/>
          <p:nvPr/>
        </p:nvSpPr>
        <p:spPr>
          <a:xfrm>
            <a:off x="7413953" y="5573795"/>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Evaluate Model</a:t>
            </a:r>
            <a:endParaRPr lang="en-US" sz="1400" dirty="0">
              <a:solidFill>
                <a:schemeClr val="tx1"/>
              </a:solidFill>
            </a:endParaRPr>
          </a:p>
        </p:txBody>
      </p:sp>
      <p:sp>
        <p:nvSpPr>
          <p:cNvPr id="10" name="Down Arrow 9"/>
          <p:cNvSpPr/>
          <p:nvPr/>
        </p:nvSpPr>
        <p:spPr>
          <a:xfrm>
            <a:off x="3333802" y="2426328"/>
            <a:ext cx="484632" cy="41168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544924" y="5769830"/>
            <a:ext cx="470700" cy="486116"/>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3341349" y="3782846"/>
            <a:ext cx="484632" cy="41168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3333802" y="5130808"/>
            <a:ext cx="484632" cy="41168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896574" y="5784795"/>
            <a:ext cx="470700" cy="486116"/>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256372" y="5784795"/>
            <a:ext cx="470700" cy="486116"/>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758798" y="5552674"/>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Test Model</a:t>
            </a:r>
            <a:endParaRPr lang="en-US" sz="1400" dirty="0">
              <a:solidFill>
                <a:schemeClr val="tx1"/>
              </a:solidFill>
            </a:endParaRPr>
          </a:p>
        </p:txBody>
      </p:sp>
    </p:spTree>
    <p:extLst>
      <p:ext uri="{BB962C8B-B14F-4D97-AF65-F5344CB8AC3E}">
        <p14:creationId xmlns:p14="http://schemas.microsoft.com/office/powerpoint/2010/main" val="1963731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160"/>
          </a:xfrm>
        </p:spPr>
        <p:txBody>
          <a:bodyPr>
            <a:noAutofit/>
          </a:bodyPr>
          <a:lstStyle/>
          <a:p>
            <a:r>
              <a:rPr lang="en-US" sz="3200" dirty="0" smtClean="0"/>
              <a:t>Fine Tuning Process</a:t>
            </a:r>
            <a:endParaRPr lang="en-US" sz="3200" dirty="0"/>
          </a:p>
        </p:txBody>
      </p:sp>
      <p:sp>
        <p:nvSpPr>
          <p:cNvPr id="3" name="Rectangle 2"/>
          <p:cNvSpPr/>
          <p:nvPr/>
        </p:nvSpPr>
        <p:spPr>
          <a:xfrm>
            <a:off x="2670772" y="1520982"/>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Determine Layers to train</a:t>
            </a:r>
            <a:endParaRPr lang="en-US" sz="1400" dirty="0">
              <a:solidFill>
                <a:schemeClr val="tx1"/>
              </a:solidFill>
            </a:endParaRPr>
          </a:p>
        </p:txBody>
      </p:sp>
      <p:sp>
        <p:nvSpPr>
          <p:cNvPr id="5" name="Rectangle 4"/>
          <p:cNvSpPr/>
          <p:nvPr/>
        </p:nvSpPr>
        <p:spPr>
          <a:xfrm>
            <a:off x="2670772" y="2883275"/>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Compile Model</a:t>
            </a:r>
            <a:endParaRPr lang="en-US" sz="1400" dirty="0">
              <a:solidFill>
                <a:schemeClr val="tx1"/>
              </a:solidFill>
            </a:endParaRPr>
          </a:p>
        </p:txBody>
      </p:sp>
      <p:sp>
        <p:nvSpPr>
          <p:cNvPr id="6" name="Rectangle 5"/>
          <p:cNvSpPr/>
          <p:nvPr/>
        </p:nvSpPr>
        <p:spPr>
          <a:xfrm>
            <a:off x="2670772" y="4217409"/>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Fit (Train) Model</a:t>
            </a:r>
            <a:endParaRPr lang="en-US" sz="1400" dirty="0">
              <a:solidFill>
                <a:schemeClr val="tx1"/>
              </a:solidFill>
            </a:endParaRPr>
          </a:p>
        </p:txBody>
      </p:sp>
      <p:sp>
        <p:nvSpPr>
          <p:cNvPr id="7" name="Rectangle 6"/>
          <p:cNvSpPr/>
          <p:nvPr/>
        </p:nvSpPr>
        <p:spPr>
          <a:xfrm>
            <a:off x="2694576" y="5588760"/>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Evaluate Model</a:t>
            </a:r>
            <a:endParaRPr lang="en-US" sz="1400" dirty="0">
              <a:solidFill>
                <a:schemeClr val="tx1"/>
              </a:solidFill>
            </a:endParaRPr>
          </a:p>
        </p:txBody>
      </p:sp>
      <p:sp>
        <p:nvSpPr>
          <p:cNvPr id="8" name="Rectangle 7"/>
          <p:cNvSpPr/>
          <p:nvPr/>
        </p:nvSpPr>
        <p:spPr>
          <a:xfrm>
            <a:off x="5055279" y="5588760"/>
            <a:ext cx="1810693" cy="878186"/>
          </a:xfrm>
          <a:prstGeom prst="rect">
            <a:avLst/>
          </a:prstGeom>
          <a:solidFill>
            <a:schemeClr val="bg2">
              <a:lumMod val="75000"/>
            </a:schemeClr>
          </a:solidFill>
          <a:ln>
            <a:solidFill>
              <a:srgbClr val="002060"/>
            </a:solidFill>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Test Model</a:t>
            </a:r>
            <a:endParaRPr lang="en-US" sz="1400" dirty="0">
              <a:solidFill>
                <a:schemeClr val="tx1"/>
              </a:solidFill>
            </a:endParaRPr>
          </a:p>
        </p:txBody>
      </p:sp>
      <p:sp>
        <p:nvSpPr>
          <p:cNvPr id="10" name="Down Arrow 9"/>
          <p:cNvSpPr/>
          <p:nvPr/>
        </p:nvSpPr>
        <p:spPr>
          <a:xfrm>
            <a:off x="3333802" y="2426328"/>
            <a:ext cx="484632" cy="41168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544924" y="5769830"/>
            <a:ext cx="470700" cy="486116"/>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3341349" y="3782846"/>
            <a:ext cx="484632" cy="41168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3333802" y="5130808"/>
            <a:ext cx="484632" cy="411682"/>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059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160"/>
          </a:xfrm>
        </p:spPr>
        <p:txBody>
          <a:bodyPr>
            <a:noAutofit/>
          </a:bodyPr>
          <a:lstStyle/>
          <a:p>
            <a:r>
              <a:rPr lang="en-US" sz="3200" dirty="0" smtClean="0"/>
              <a:t>Transfer Learning Test Results</a:t>
            </a:r>
            <a:endParaRPr lang="en-US" sz="3200" dirty="0"/>
          </a:p>
        </p:txBody>
      </p:sp>
      <p:pic>
        <p:nvPicPr>
          <p:cNvPr id="4" name="Picture 3"/>
          <p:cNvPicPr>
            <a:picLocks noChangeAspect="1"/>
          </p:cNvPicPr>
          <p:nvPr/>
        </p:nvPicPr>
        <p:blipFill>
          <a:blip r:embed="rId2"/>
          <a:stretch>
            <a:fillRect/>
          </a:stretch>
        </p:blipFill>
        <p:spPr>
          <a:xfrm>
            <a:off x="8292975" y="1416258"/>
            <a:ext cx="3367888" cy="4827517"/>
          </a:xfrm>
          <a:prstGeom prst="rect">
            <a:avLst/>
          </a:prstGeom>
        </p:spPr>
      </p:pic>
      <p:pic>
        <p:nvPicPr>
          <p:cNvPr id="11" name="Picture 10"/>
          <p:cNvPicPr>
            <a:picLocks noChangeAspect="1"/>
          </p:cNvPicPr>
          <p:nvPr/>
        </p:nvPicPr>
        <p:blipFill>
          <a:blip r:embed="rId3"/>
          <a:stretch>
            <a:fillRect/>
          </a:stretch>
        </p:blipFill>
        <p:spPr>
          <a:xfrm>
            <a:off x="2592925" y="1506789"/>
            <a:ext cx="5700049" cy="3792033"/>
          </a:xfrm>
          <a:prstGeom prst="rect">
            <a:avLst/>
          </a:prstGeom>
        </p:spPr>
      </p:pic>
      <p:sp>
        <p:nvSpPr>
          <p:cNvPr id="13" name="Rectangle 12"/>
          <p:cNvSpPr/>
          <p:nvPr/>
        </p:nvSpPr>
        <p:spPr>
          <a:xfrm>
            <a:off x="6464174" y="1837854"/>
            <a:ext cx="851026" cy="14576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658416" y="1837853"/>
            <a:ext cx="805758" cy="9506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607402" y="5332502"/>
            <a:ext cx="5386811" cy="1477328"/>
          </a:xfrm>
          <a:prstGeom prst="rect">
            <a:avLst/>
          </a:prstGeom>
          <a:noFill/>
        </p:spPr>
        <p:txBody>
          <a:bodyPr wrap="square" rtlCol="0">
            <a:spAutoFit/>
          </a:bodyPr>
          <a:lstStyle/>
          <a:p>
            <a:r>
              <a:rPr lang="en-US" dirty="0" smtClean="0"/>
              <a:t>Highlighted cells indicate models needed fine tuning</a:t>
            </a:r>
          </a:p>
          <a:p>
            <a:endParaRPr lang="en-US" dirty="0"/>
          </a:p>
          <a:p>
            <a:r>
              <a:rPr lang="en-US" dirty="0" smtClean="0">
                <a:solidFill>
                  <a:srgbClr val="0070C0"/>
                </a:solidFill>
              </a:rPr>
              <a:t>Inception V3 was the best performing model, followed by Xception, VGG16 and VGG19</a:t>
            </a:r>
            <a:endParaRPr lang="en-US" dirty="0">
              <a:solidFill>
                <a:srgbClr val="0070C0"/>
              </a:solidFill>
            </a:endParaRPr>
          </a:p>
        </p:txBody>
      </p:sp>
    </p:spTree>
    <p:extLst>
      <p:ext uri="{BB962C8B-B14F-4D97-AF65-F5344CB8AC3E}">
        <p14:creationId xmlns:p14="http://schemas.microsoft.com/office/powerpoint/2010/main" val="1774200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160"/>
          </a:xfrm>
        </p:spPr>
        <p:txBody>
          <a:bodyPr>
            <a:noAutofit/>
          </a:bodyPr>
          <a:lstStyle/>
          <a:p>
            <a:r>
              <a:rPr lang="en-US" sz="3200" dirty="0" smtClean="0"/>
              <a:t>Fine Tuning Test Results</a:t>
            </a:r>
            <a:endParaRPr lang="en-US" sz="3200" dirty="0"/>
          </a:p>
        </p:txBody>
      </p:sp>
      <p:pic>
        <p:nvPicPr>
          <p:cNvPr id="3" name="Picture 2"/>
          <p:cNvPicPr>
            <a:picLocks noChangeAspect="1"/>
          </p:cNvPicPr>
          <p:nvPr/>
        </p:nvPicPr>
        <p:blipFill>
          <a:blip r:embed="rId2"/>
          <a:stretch>
            <a:fillRect/>
          </a:stretch>
        </p:blipFill>
        <p:spPr>
          <a:xfrm>
            <a:off x="8223655" y="1358270"/>
            <a:ext cx="3476061" cy="5103843"/>
          </a:xfrm>
          <a:prstGeom prst="rect">
            <a:avLst/>
          </a:prstGeom>
        </p:spPr>
      </p:pic>
      <p:pic>
        <p:nvPicPr>
          <p:cNvPr id="5" name="Picture 4"/>
          <p:cNvPicPr>
            <a:picLocks noChangeAspect="1"/>
          </p:cNvPicPr>
          <p:nvPr/>
        </p:nvPicPr>
        <p:blipFill>
          <a:blip r:embed="rId3"/>
          <a:stretch>
            <a:fillRect/>
          </a:stretch>
        </p:blipFill>
        <p:spPr>
          <a:xfrm>
            <a:off x="2647976" y="1499480"/>
            <a:ext cx="5520629" cy="3923545"/>
          </a:xfrm>
          <a:prstGeom prst="rect">
            <a:avLst/>
          </a:prstGeom>
        </p:spPr>
      </p:pic>
      <p:sp>
        <p:nvSpPr>
          <p:cNvPr id="6" name="TextBox 5"/>
          <p:cNvSpPr txBox="1"/>
          <p:nvPr/>
        </p:nvSpPr>
        <p:spPr>
          <a:xfrm>
            <a:off x="2607402" y="5332502"/>
            <a:ext cx="5386811" cy="1477328"/>
          </a:xfrm>
          <a:prstGeom prst="rect">
            <a:avLst/>
          </a:prstGeom>
          <a:noFill/>
        </p:spPr>
        <p:txBody>
          <a:bodyPr wrap="square" rtlCol="0">
            <a:spAutoFit/>
          </a:bodyPr>
          <a:lstStyle/>
          <a:p>
            <a:r>
              <a:rPr lang="en-US" dirty="0" smtClean="0"/>
              <a:t>Highlighted cells indicate no improvement or there was a loss in accuracy</a:t>
            </a:r>
          </a:p>
          <a:p>
            <a:endParaRPr lang="en-US" dirty="0"/>
          </a:p>
          <a:p>
            <a:r>
              <a:rPr lang="en-US" dirty="0" smtClean="0">
                <a:solidFill>
                  <a:srgbClr val="0070C0"/>
                </a:solidFill>
              </a:rPr>
              <a:t>Inception V3 was the best performing model, followed by Xception, VGG16 and VGG19</a:t>
            </a:r>
            <a:endParaRPr lang="en-US" dirty="0">
              <a:solidFill>
                <a:srgbClr val="0070C0"/>
              </a:solidFill>
            </a:endParaRPr>
          </a:p>
        </p:txBody>
      </p:sp>
    </p:spTree>
    <p:extLst>
      <p:ext uri="{BB962C8B-B14F-4D97-AF65-F5344CB8AC3E}">
        <p14:creationId xmlns:p14="http://schemas.microsoft.com/office/powerpoint/2010/main" val="374207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6322"/>
          </a:xfrm>
        </p:spPr>
        <p:txBody>
          <a:bodyPr/>
          <a:lstStyle/>
          <a:p>
            <a:r>
              <a:rPr lang="en-US" dirty="0" smtClean="0"/>
              <a:t>Next Steps</a:t>
            </a:r>
            <a:endParaRPr lang="en-US" dirty="0"/>
          </a:p>
        </p:txBody>
      </p:sp>
      <p:sp>
        <p:nvSpPr>
          <p:cNvPr id="3" name="Content Placeholder 2"/>
          <p:cNvSpPr>
            <a:spLocks noGrp="1"/>
          </p:cNvSpPr>
          <p:nvPr>
            <p:ph idx="1"/>
          </p:nvPr>
        </p:nvSpPr>
        <p:spPr>
          <a:xfrm>
            <a:off x="2592925" y="1631092"/>
            <a:ext cx="8915400" cy="3777622"/>
          </a:xfrm>
        </p:spPr>
        <p:txBody>
          <a:bodyPr>
            <a:normAutofit fontScale="92500"/>
          </a:bodyPr>
          <a:lstStyle/>
          <a:p>
            <a:r>
              <a:rPr lang="en-US" dirty="0" smtClean="0">
                <a:hlinkClick r:id="rId2"/>
              </a:rPr>
              <a:t>Amazon </a:t>
            </a:r>
            <a:r>
              <a:rPr lang="en-US" dirty="0">
                <a:hlinkClick r:id="rId2"/>
              </a:rPr>
              <a:t>Web Services (AWS) EC2</a:t>
            </a:r>
            <a:r>
              <a:rPr lang="en-US" dirty="0"/>
              <a:t>, </a:t>
            </a:r>
            <a:r>
              <a:rPr lang="en-US" dirty="0">
                <a:hlinkClick r:id="rId3"/>
              </a:rPr>
              <a:t>Google Cloud Platform</a:t>
            </a:r>
            <a:r>
              <a:rPr lang="en-US" dirty="0"/>
              <a:t> </a:t>
            </a:r>
            <a:r>
              <a:rPr lang="en-US" dirty="0" smtClean="0"/>
              <a:t>and</a:t>
            </a:r>
            <a:r>
              <a:rPr lang="en-US" dirty="0"/>
              <a:t> </a:t>
            </a:r>
            <a:r>
              <a:rPr lang="en-US" dirty="0" err="1">
                <a:hlinkClick r:id="rId4"/>
              </a:rPr>
              <a:t>Paperspace</a:t>
            </a:r>
            <a:r>
              <a:rPr lang="en-US" dirty="0"/>
              <a:t> offer Virtual Machines (VM) with multiple GPU support for use in deep learning </a:t>
            </a:r>
            <a:r>
              <a:rPr lang="en-US" dirty="0" smtClean="0"/>
              <a:t>projects. Use these alternative resources to increase number of epochs from 20 to 50 to validate increase in training accuracy.</a:t>
            </a:r>
          </a:p>
          <a:p>
            <a:r>
              <a:rPr lang="en-US" dirty="0" smtClean="0">
                <a:hlinkClick r:id="rId5"/>
              </a:rPr>
              <a:t>ResNet50</a:t>
            </a:r>
            <a:r>
              <a:rPr lang="en-US" dirty="0" smtClean="0"/>
              <a:t> </a:t>
            </a:r>
            <a:r>
              <a:rPr lang="en-US" dirty="0"/>
              <a:t>is the CNN model that the Microsoft team developed to win the </a:t>
            </a:r>
            <a:r>
              <a:rPr lang="en-US" dirty="0" smtClean="0">
                <a:hlinkClick r:id="rId6"/>
              </a:rPr>
              <a:t>Large </a:t>
            </a:r>
            <a:r>
              <a:rPr lang="en-US" dirty="0">
                <a:hlinkClick r:id="rId6"/>
              </a:rPr>
              <a:t>Scale Visual Recognition </a:t>
            </a:r>
            <a:r>
              <a:rPr lang="en-US" dirty="0" smtClean="0">
                <a:hlinkClick r:id="rId6"/>
              </a:rPr>
              <a:t>Challenge(ILSRVC</a:t>
            </a:r>
            <a:r>
              <a:rPr lang="en-US" dirty="0">
                <a:hlinkClick r:id="rId6"/>
              </a:rPr>
              <a:t>) </a:t>
            </a:r>
            <a:r>
              <a:rPr lang="en-US" dirty="0"/>
              <a:t>2015 competition and which surpassed the human performance on the ImageNet dataset. However, it failed to perform as well as any of the other four models used in this project. This needs to be further investigated</a:t>
            </a:r>
            <a:r>
              <a:rPr lang="en-US" dirty="0" smtClean="0"/>
              <a:t>.</a:t>
            </a:r>
          </a:p>
          <a:p>
            <a:r>
              <a:rPr lang="en-US" dirty="0" smtClean="0">
                <a:hlinkClick r:id="rId7"/>
              </a:rPr>
              <a:t>Tensorflow</a:t>
            </a:r>
            <a:r>
              <a:rPr lang="en-US" dirty="0"/>
              <a:t> </a:t>
            </a:r>
            <a:r>
              <a:rPr lang="en-US" dirty="0" smtClean="0"/>
              <a:t>from </a:t>
            </a:r>
            <a:r>
              <a:rPr lang="en-US" dirty="0"/>
              <a:t>Google is another very popular library used for computation in neural networks. The Keras library has the capability to run on top of Tensorflow or </a:t>
            </a:r>
            <a:r>
              <a:rPr lang="en-US" dirty="0">
                <a:hlinkClick r:id="rId8"/>
              </a:rPr>
              <a:t>Theano</a:t>
            </a:r>
            <a:r>
              <a:rPr lang="en-US" dirty="0"/>
              <a:t>. It would be interesting to compare the performance of the pre-trained ImageNet Inception V3 model using Tensorflow against Keras</a:t>
            </a:r>
            <a:r>
              <a:rPr lang="en-US" dirty="0" smtClean="0"/>
              <a:t>.</a:t>
            </a:r>
          </a:p>
          <a:p>
            <a:pPr marL="0" indent="0">
              <a:buNone/>
            </a:pPr>
            <a:endParaRPr lang="en-US" dirty="0"/>
          </a:p>
        </p:txBody>
      </p:sp>
    </p:spTree>
    <p:extLst>
      <p:ext uri="{BB962C8B-B14F-4D97-AF65-F5344CB8AC3E}">
        <p14:creationId xmlns:p14="http://schemas.microsoft.com/office/powerpoint/2010/main" val="3876590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Objective</a:t>
            </a:r>
            <a:endParaRPr lang="en-US" dirty="0"/>
          </a:p>
        </p:txBody>
      </p:sp>
      <p:sp>
        <p:nvSpPr>
          <p:cNvPr id="3" name="Content Placeholder 2"/>
          <p:cNvSpPr>
            <a:spLocks noGrp="1"/>
          </p:cNvSpPr>
          <p:nvPr>
            <p:ph idx="1"/>
          </p:nvPr>
        </p:nvSpPr>
        <p:spPr>
          <a:xfrm>
            <a:off x="2589212" y="1575303"/>
            <a:ext cx="8915400" cy="4335919"/>
          </a:xfrm>
        </p:spPr>
        <p:txBody>
          <a:bodyPr>
            <a:normAutofit/>
          </a:bodyPr>
          <a:lstStyle/>
          <a:p>
            <a:r>
              <a:rPr lang="en-US" dirty="0" smtClean="0"/>
              <a:t>Use the publicly available Keras library to perform image classification on a variety of small datasets with different domains using Transfer and Fine Tuning with the following ImageNet pre-trained models:</a:t>
            </a:r>
          </a:p>
          <a:p>
            <a:pPr lvl="1"/>
            <a:r>
              <a:rPr lang="en-US" dirty="0" smtClean="0"/>
              <a:t>VGG16</a:t>
            </a:r>
          </a:p>
          <a:p>
            <a:pPr lvl="1"/>
            <a:r>
              <a:rPr lang="en-US" dirty="0" smtClean="0"/>
              <a:t>VGG19</a:t>
            </a:r>
          </a:p>
          <a:p>
            <a:pPr lvl="1"/>
            <a:r>
              <a:rPr lang="en-US" dirty="0" smtClean="0"/>
              <a:t>Inception V3</a:t>
            </a:r>
          </a:p>
          <a:p>
            <a:pPr lvl="1"/>
            <a:r>
              <a:rPr lang="en-US" dirty="0" smtClean="0"/>
              <a:t>Xception</a:t>
            </a:r>
          </a:p>
          <a:p>
            <a:r>
              <a:rPr lang="en-US" dirty="0" smtClean="0"/>
              <a:t>Build and train a simple one-layer Convolutional Neural Network to perform image classification on a two-class dataset</a:t>
            </a:r>
          </a:p>
          <a:p>
            <a:r>
              <a:rPr lang="en-US" dirty="0"/>
              <a:t>Build and train a </a:t>
            </a:r>
            <a:r>
              <a:rPr lang="en-US" dirty="0" smtClean="0"/>
              <a:t>six-layer </a:t>
            </a:r>
            <a:r>
              <a:rPr lang="en-US" dirty="0"/>
              <a:t>Convolutional Neural Network to perform image classification on a two-class dataset</a:t>
            </a:r>
          </a:p>
          <a:p>
            <a:r>
              <a:rPr lang="en-US" dirty="0" smtClean="0"/>
              <a:t> Compare the training times and accuracies of these models</a:t>
            </a:r>
            <a:endParaRPr lang="en-US" dirty="0"/>
          </a:p>
        </p:txBody>
      </p:sp>
    </p:spTree>
    <p:extLst>
      <p:ext uri="{BB962C8B-B14F-4D97-AF65-F5344CB8AC3E}">
        <p14:creationId xmlns:p14="http://schemas.microsoft.com/office/powerpoint/2010/main" val="3740921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050781"/>
          </a:xfrm>
        </p:spPr>
        <p:txBody>
          <a:bodyPr>
            <a:normAutofit/>
          </a:bodyPr>
          <a:lstStyle/>
          <a:p>
            <a:r>
              <a:rPr lang="en-US" sz="2800" dirty="0" smtClean="0"/>
              <a:t>Quick Check on </a:t>
            </a:r>
            <a:r>
              <a:rPr lang="en-US" sz="2800" dirty="0" smtClean="0"/>
              <a:t>ImageNet pre-trained Model </a:t>
            </a:r>
            <a:r>
              <a:rPr lang="en-US" sz="2800" dirty="0" smtClean="0"/>
              <a:t>Capability – Noodles/Leaves</a:t>
            </a:r>
            <a:endParaRPr lang="en-US" sz="2800" dirty="0"/>
          </a:p>
        </p:txBody>
      </p:sp>
      <p:pic>
        <p:nvPicPr>
          <p:cNvPr id="10" name="Picture 9"/>
          <p:cNvPicPr>
            <a:picLocks noChangeAspect="1"/>
          </p:cNvPicPr>
          <p:nvPr/>
        </p:nvPicPr>
        <p:blipFill>
          <a:blip r:embed="rId2"/>
          <a:stretch>
            <a:fillRect/>
          </a:stretch>
        </p:blipFill>
        <p:spPr>
          <a:xfrm>
            <a:off x="2524408" y="1892416"/>
            <a:ext cx="6809715" cy="2388129"/>
          </a:xfrm>
          <a:prstGeom prst="rect">
            <a:avLst/>
          </a:prstGeom>
        </p:spPr>
      </p:pic>
      <p:sp>
        <p:nvSpPr>
          <p:cNvPr id="7" name="Oval 6"/>
          <p:cNvSpPr/>
          <p:nvPr/>
        </p:nvSpPr>
        <p:spPr>
          <a:xfrm>
            <a:off x="5222789" y="3880021"/>
            <a:ext cx="626076" cy="4005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22315" y="5325148"/>
            <a:ext cx="2082297" cy="738664"/>
          </a:xfrm>
          <a:prstGeom prst="rect">
            <a:avLst/>
          </a:prstGeom>
          <a:noFill/>
        </p:spPr>
        <p:txBody>
          <a:bodyPr wrap="square" rtlCol="0">
            <a:spAutoFit/>
          </a:bodyPr>
          <a:lstStyle/>
          <a:p>
            <a:r>
              <a:rPr lang="en-US" sz="1400" dirty="0" smtClean="0"/>
              <a:t>All models unable to identify leaves. Closest was Pot </a:t>
            </a:r>
            <a:endParaRPr lang="en-US" sz="1400" dirty="0"/>
          </a:p>
        </p:txBody>
      </p:sp>
      <p:pic>
        <p:nvPicPr>
          <p:cNvPr id="4" name="Picture 3"/>
          <p:cNvPicPr>
            <a:picLocks noChangeAspect="1"/>
          </p:cNvPicPr>
          <p:nvPr/>
        </p:nvPicPr>
        <p:blipFill>
          <a:blip r:embed="rId3"/>
          <a:stretch>
            <a:fillRect/>
          </a:stretch>
        </p:blipFill>
        <p:spPr>
          <a:xfrm>
            <a:off x="2670772" y="4398943"/>
            <a:ext cx="6599977" cy="1852410"/>
          </a:xfrm>
          <a:prstGeom prst="rect">
            <a:avLst/>
          </a:prstGeom>
        </p:spPr>
      </p:pic>
      <p:sp>
        <p:nvSpPr>
          <p:cNvPr id="5" name="Rounded Rectangle 4"/>
          <p:cNvSpPr/>
          <p:nvPr/>
        </p:nvSpPr>
        <p:spPr>
          <a:xfrm>
            <a:off x="5970760" y="5676523"/>
            <a:ext cx="2113985" cy="1718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22315" y="3494638"/>
            <a:ext cx="2365297" cy="523220"/>
          </a:xfrm>
          <a:prstGeom prst="rect">
            <a:avLst/>
          </a:prstGeom>
          <a:noFill/>
        </p:spPr>
        <p:txBody>
          <a:bodyPr wrap="square" rtlCol="0">
            <a:spAutoFit/>
          </a:bodyPr>
          <a:lstStyle/>
          <a:p>
            <a:r>
              <a:rPr lang="en-US" sz="1400" dirty="0" smtClean="0"/>
              <a:t>Only VGG19 had difficulty </a:t>
            </a:r>
            <a:endParaRPr lang="en-US" sz="1400" dirty="0"/>
          </a:p>
        </p:txBody>
      </p:sp>
    </p:spTree>
    <p:extLst>
      <p:ext uri="{BB962C8B-B14F-4D97-AF65-F5344CB8AC3E}">
        <p14:creationId xmlns:p14="http://schemas.microsoft.com/office/powerpoint/2010/main" val="122147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4444"/>
          </a:xfrm>
        </p:spPr>
        <p:txBody>
          <a:bodyPr>
            <a:noAutofit/>
          </a:bodyPr>
          <a:lstStyle/>
          <a:p>
            <a:r>
              <a:rPr lang="en-US" sz="2400" dirty="0" smtClean="0"/>
              <a:t>Quick Check on </a:t>
            </a:r>
            <a:r>
              <a:rPr lang="en-US" sz="2400" dirty="0"/>
              <a:t>ImageNet pre-trained </a:t>
            </a:r>
            <a:r>
              <a:rPr lang="en-US" sz="2400" dirty="0" smtClean="0"/>
              <a:t>Model </a:t>
            </a:r>
            <a:r>
              <a:rPr lang="en-US" sz="2400" dirty="0" smtClean="0"/>
              <a:t>Capability - Dogs</a:t>
            </a:r>
            <a:endParaRPr lang="en-US" sz="2400" dirty="0"/>
          </a:p>
        </p:txBody>
      </p:sp>
      <p:pic>
        <p:nvPicPr>
          <p:cNvPr id="3" name="Picture 2"/>
          <p:cNvPicPr>
            <a:picLocks noChangeAspect="1"/>
          </p:cNvPicPr>
          <p:nvPr/>
        </p:nvPicPr>
        <p:blipFill>
          <a:blip r:embed="rId2"/>
          <a:stretch>
            <a:fillRect/>
          </a:stretch>
        </p:blipFill>
        <p:spPr>
          <a:xfrm>
            <a:off x="2592925" y="1430694"/>
            <a:ext cx="8534400" cy="5286375"/>
          </a:xfrm>
          <a:prstGeom prst="rect">
            <a:avLst/>
          </a:prstGeom>
        </p:spPr>
      </p:pic>
      <p:sp>
        <p:nvSpPr>
          <p:cNvPr id="4" name="TextBox 3"/>
          <p:cNvSpPr txBox="1"/>
          <p:nvPr/>
        </p:nvSpPr>
        <p:spPr>
          <a:xfrm>
            <a:off x="2592925" y="2987638"/>
            <a:ext cx="8529899" cy="307777"/>
          </a:xfrm>
          <a:prstGeom prst="rect">
            <a:avLst/>
          </a:prstGeom>
          <a:noFill/>
        </p:spPr>
        <p:txBody>
          <a:bodyPr wrap="none" rtlCol="0">
            <a:spAutoFit/>
          </a:bodyPr>
          <a:lstStyle/>
          <a:p>
            <a:r>
              <a:rPr lang="en-US" sz="1400" dirty="0" smtClean="0"/>
              <a:t>All models identified Border Collie, Siberian Husky and Bernese Mountain Dog images accurately</a:t>
            </a:r>
            <a:endParaRPr lang="en-US" sz="1400" dirty="0"/>
          </a:p>
        </p:txBody>
      </p:sp>
    </p:spTree>
    <p:extLst>
      <p:ext uri="{BB962C8B-B14F-4D97-AF65-F5344CB8AC3E}">
        <p14:creationId xmlns:p14="http://schemas.microsoft.com/office/powerpoint/2010/main" val="47835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160"/>
          </a:xfrm>
        </p:spPr>
        <p:txBody>
          <a:bodyPr>
            <a:noAutofit/>
          </a:bodyPr>
          <a:lstStyle/>
          <a:p>
            <a:r>
              <a:rPr lang="en-US" sz="2400" dirty="0" smtClean="0"/>
              <a:t>Quick Check on </a:t>
            </a:r>
            <a:r>
              <a:rPr lang="en-US" sz="2400" dirty="0"/>
              <a:t>ImageNet pre-trained Model Capability </a:t>
            </a:r>
            <a:r>
              <a:rPr lang="en-US" sz="2400" dirty="0" smtClean="0"/>
              <a:t>– Birds [1]</a:t>
            </a:r>
            <a:endParaRPr lang="en-US" sz="2400" dirty="0"/>
          </a:p>
        </p:txBody>
      </p:sp>
      <p:pic>
        <p:nvPicPr>
          <p:cNvPr id="5" name="Picture 4"/>
          <p:cNvPicPr>
            <a:picLocks noChangeAspect="1"/>
          </p:cNvPicPr>
          <p:nvPr/>
        </p:nvPicPr>
        <p:blipFill>
          <a:blip r:embed="rId2"/>
          <a:stretch>
            <a:fillRect/>
          </a:stretch>
        </p:blipFill>
        <p:spPr>
          <a:xfrm>
            <a:off x="2679826" y="1430694"/>
            <a:ext cx="6880633" cy="5349011"/>
          </a:xfrm>
          <a:prstGeom prst="rect">
            <a:avLst/>
          </a:prstGeom>
        </p:spPr>
      </p:pic>
      <p:sp>
        <p:nvSpPr>
          <p:cNvPr id="6" name="TextBox 5"/>
          <p:cNvSpPr txBox="1"/>
          <p:nvPr/>
        </p:nvSpPr>
        <p:spPr>
          <a:xfrm>
            <a:off x="9649909" y="2959549"/>
            <a:ext cx="2273505" cy="738664"/>
          </a:xfrm>
          <a:prstGeom prst="rect">
            <a:avLst/>
          </a:prstGeom>
          <a:noFill/>
        </p:spPr>
        <p:txBody>
          <a:bodyPr wrap="square" rtlCol="0">
            <a:spAutoFit/>
          </a:bodyPr>
          <a:lstStyle/>
          <a:p>
            <a:r>
              <a:rPr lang="en-US" sz="1400" dirty="0" smtClean="0"/>
              <a:t>All models identified images as some kinds of birds</a:t>
            </a:r>
            <a:endParaRPr lang="en-US" sz="1400" dirty="0"/>
          </a:p>
        </p:txBody>
      </p:sp>
    </p:spTree>
    <p:extLst>
      <p:ext uri="{BB962C8B-B14F-4D97-AF65-F5344CB8AC3E}">
        <p14:creationId xmlns:p14="http://schemas.microsoft.com/office/powerpoint/2010/main" val="3398811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160"/>
          </a:xfrm>
        </p:spPr>
        <p:txBody>
          <a:bodyPr>
            <a:noAutofit/>
          </a:bodyPr>
          <a:lstStyle/>
          <a:p>
            <a:r>
              <a:rPr lang="en-US" sz="2400" dirty="0" smtClean="0"/>
              <a:t>Quick Check on </a:t>
            </a:r>
            <a:r>
              <a:rPr lang="en-US" sz="2400" dirty="0"/>
              <a:t>ImageNet pre-trained Model Capability </a:t>
            </a:r>
            <a:r>
              <a:rPr lang="en-US" sz="2400" dirty="0" smtClean="0"/>
              <a:t>– Birds [2]</a:t>
            </a:r>
            <a:endParaRPr lang="en-US" sz="2400" dirty="0"/>
          </a:p>
        </p:txBody>
      </p:sp>
      <p:sp>
        <p:nvSpPr>
          <p:cNvPr id="4" name="TextBox 3"/>
          <p:cNvSpPr txBox="1"/>
          <p:nvPr/>
        </p:nvSpPr>
        <p:spPr>
          <a:xfrm>
            <a:off x="9705315" y="3075650"/>
            <a:ext cx="1892174" cy="954107"/>
          </a:xfrm>
          <a:prstGeom prst="rect">
            <a:avLst/>
          </a:prstGeom>
          <a:noFill/>
        </p:spPr>
        <p:txBody>
          <a:bodyPr wrap="square" rtlCol="0">
            <a:spAutoFit/>
          </a:bodyPr>
          <a:lstStyle/>
          <a:p>
            <a:r>
              <a:rPr lang="en-US" sz="1400" dirty="0" smtClean="0"/>
              <a:t>All models identified images as some kinds of birds</a:t>
            </a:r>
            <a:endParaRPr lang="en-US" sz="1400" dirty="0"/>
          </a:p>
        </p:txBody>
      </p:sp>
      <p:pic>
        <p:nvPicPr>
          <p:cNvPr id="5" name="Picture 4"/>
          <p:cNvPicPr>
            <a:picLocks noChangeAspect="1"/>
          </p:cNvPicPr>
          <p:nvPr/>
        </p:nvPicPr>
        <p:blipFill>
          <a:blip r:embed="rId2"/>
          <a:stretch>
            <a:fillRect/>
          </a:stretch>
        </p:blipFill>
        <p:spPr>
          <a:xfrm>
            <a:off x="2672801" y="3075650"/>
            <a:ext cx="6860498" cy="3589124"/>
          </a:xfrm>
          <a:prstGeom prst="rect">
            <a:avLst/>
          </a:prstGeom>
        </p:spPr>
      </p:pic>
      <p:pic>
        <p:nvPicPr>
          <p:cNvPr id="6" name="Picture 5"/>
          <p:cNvPicPr>
            <a:picLocks noChangeAspect="1"/>
          </p:cNvPicPr>
          <p:nvPr/>
        </p:nvPicPr>
        <p:blipFill>
          <a:blip r:embed="rId3"/>
          <a:stretch>
            <a:fillRect/>
          </a:stretch>
        </p:blipFill>
        <p:spPr>
          <a:xfrm>
            <a:off x="2672801" y="1512441"/>
            <a:ext cx="6027580" cy="1480880"/>
          </a:xfrm>
          <a:prstGeom prst="rect">
            <a:avLst/>
          </a:prstGeom>
        </p:spPr>
      </p:pic>
    </p:spTree>
    <p:extLst>
      <p:ext uri="{BB962C8B-B14F-4D97-AF65-F5344CB8AC3E}">
        <p14:creationId xmlns:p14="http://schemas.microsoft.com/office/powerpoint/2010/main" val="358867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9194687" cy="815391"/>
          </a:xfrm>
        </p:spPr>
        <p:txBody>
          <a:bodyPr>
            <a:noAutofit/>
          </a:bodyPr>
          <a:lstStyle/>
          <a:p>
            <a:r>
              <a:rPr lang="en-US" sz="2400" dirty="0" smtClean="0"/>
              <a:t>Quick Check on </a:t>
            </a:r>
            <a:r>
              <a:rPr lang="en-US" sz="2400" dirty="0" smtClean="0"/>
              <a:t>ImageNet </a:t>
            </a:r>
            <a:r>
              <a:rPr lang="en-US" sz="2400" dirty="0" smtClean="0"/>
              <a:t>pre-trained </a:t>
            </a:r>
            <a:r>
              <a:rPr lang="en-US" sz="2400" dirty="0"/>
              <a:t>Model Capability </a:t>
            </a:r>
            <a:r>
              <a:rPr lang="en-US" sz="2400" dirty="0" smtClean="0"/>
              <a:t>– Butterflies [1]</a:t>
            </a:r>
            <a:endParaRPr lang="en-US" sz="2400" dirty="0"/>
          </a:p>
        </p:txBody>
      </p:sp>
      <p:sp>
        <p:nvSpPr>
          <p:cNvPr id="5" name="TextBox 4"/>
          <p:cNvSpPr txBox="1"/>
          <p:nvPr/>
        </p:nvSpPr>
        <p:spPr>
          <a:xfrm>
            <a:off x="9713137" y="3231464"/>
            <a:ext cx="1801640" cy="1169551"/>
          </a:xfrm>
          <a:prstGeom prst="rect">
            <a:avLst/>
          </a:prstGeom>
          <a:noFill/>
        </p:spPr>
        <p:txBody>
          <a:bodyPr wrap="square" rtlCol="0">
            <a:spAutoFit/>
          </a:bodyPr>
          <a:lstStyle/>
          <a:p>
            <a:r>
              <a:rPr lang="en-US" sz="1400" dirty="0" smtClean="0"/>
              <a:t>All models identified images as some kinds of butterflies except ones highlighted</a:t>
            </a:r>
            <a:endParaRPr lang="en-US" sz="1400" dirty="0"/>
          </a:p>
        </p:txBody>
      </p:sp>
      <p:pic>
        <p:nvPicPr>
          <p:cNvPr id="6" name="Picture 5"/>
          <p:cNvPicPr>
            <a:picLocks noChangeAspect="1"/>
          </p:cNvPicPr>
          <p:nvPr/>
        </p:nvPicPr>
        <p:blipFill>
          <a:blip r:embed="rId2"/>
          <a:stretch>
            <a:fillRect/>
          </a:stretch>
        </p:blipFill>
        <p:spPr>
          <a:xfrm>
            <a:off x="2661717" y="3231464"/>
            <a:ext cx="6915617" cy="2445048"/>
          </a:xfrm>
          <a:prstGeom prst="rect">
            <a:avLst/>
          </a:prstGeom>
        </p:spPr>
      </p:pic>
      <p:pic>
        <p:nvPicPr>
          <p:cNvPr id="7" name="Picture 6"/>
          <p:cNvPicPr>
            <a:picLocks noChangeAspect="1"/>
          </p:cNvPicPr>
          <p:nvPr/>
        </p:nvPicPr>
        <p:blipFill>
          <a:blip r:embed="rId3"/>
          <a:stretch>
            <a:fillRect/>
          </a:stretch>
        </p:blipFill>
        <p:spPr>
          <a:xfrm>
            <a:off x="2661718" y="1529176"/>
            <a:ext cx="6295836" cy="1544889"/>
          </a:xfrm>
          <a:prstGeom prst="rect">
            <a:avLst/>
          </a:prstGeom>
        </p:spPr>
      </p:pic>
      <p:sp>
        <p:nvSpPr>
          <p:cNvPr id="8" name="Rounded Rectangle 7"/>
          <p:cNvSpPr/>
          <p:nvPr/>
        </p:nvSpPr>
        <p:spPr>
          <a:xfrm>
            <a:off x="4599160" y="4001629"/>
            <a:ext cx="371192" cy="2534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433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160"/>
          </a:xfrm>
        </p:spPr>
        <p:txBody>
          <a:bodyPr>
            <a:noAutofit/>
          </a:bodyPr>
          <a:lstStyle/>
          <a:p>
            <a:r>
              <a:rPr lang="en-US" sz="2400" dirty="0" smtClean="0"/>
              <a:t>Quick Check on </a:t>
            </a:r>
            <a:r>
              <a:rPr lang="en-US" sz="2400" dirty="0"/>
              <a:t>ImageNet pre-trained Model Capability – Butterflies </a:t>
            </a:r>
            <a:r>
              <a:rPr lang="en-US" sz="2400" dirty="0" smtClean="0"/>
              <a:t>[</a:t>
            </a:r>
            <a:r>
              <a:rPr lang="en-US" sz="2400" dirty="0" smtClean="0"/>
              <a:t>2</a:t>
            </a:r>
            <a:r>
              <a:rPr lang="en-US" sz="2400" dirty="0" smtClean="0"/>
              <a:t>]</a:t>
            </a:r>
            <a:endParaRPr lang="en-US" sz="2400" dirty="0"/>
          </a:p>
        </p:txBody>
      </p:sp>
      <p:pic>
        <p:nvPicPr>
          <p:cNvPr id="4" name="Picture 3"/>
          <p:cNvPicPr>
            <a:picLocks noChangeAspect="1"/>
          </p:cNvPicPr>
          <p:nvPr/>
        </p:nvPicPr>
        <p:blipFill>
          <a:blip r:embed="rId2"/>
          <a:stretch>
            <a:fillRect/>
          </a:stretch>
        </p:blipFill>
        <p:spPr>
          <a:xfrm>
            <a:off x="2670913" y="3242639"/>
            <a:ext cx="6512695" cy="1817640"/>
          </a:xfrm>
          <a:prstGeom prst="rect">
            <a:avLst/>
          </a:prstGeom>
        </p:spPr>
      </p:pic>
      <p:pic>
        <p:nvPicPr>
          <p:cNvPr id="5" name="Picture 4"/>
          <p:cNvPicPr>
            <a:picLocks noChangeAspect="1"/>
          </p:cNvPicPr>
          <p:nvPr/>
        </p:nvPicPr>
        <p:blipFill>
          <a:blip r:embed="rId3"/>
          <a:stretch>
            <a:fillRect/>
          </a:stretch>
        </p:blipFill>
        <p:spPr>
          <a:xfrm>
            <a:off x="2670913" y="1584611"/>
            <a:ext cx="6201483" cy="1523886"/>
          </a:xfrm>
          <a:prstGeom prst="rect">
            <a:avLst/>
          </a:prstGeom>
        </p:spPr>
      </p:pic>
      <p:sp>
        <p:nvSpPr>
          <p:cNvPr id="6" name="TextBox 5"/>
          <p:cNvSpPr txBox="1"/>
          <p:nvPr/>
        </p:nvSpPr>
        <p:spPr>
          <a:xfrm>
            <a:off x="9270748" y="3016298"/>
            <a:ext cx="1801640" cy="1169551"/>
          </a:xfrm>
          <a:prstGeom prst="rect">
            <a:avLst/>
          </a:prstGeom>
          <a:noFill/>
        </p:spPr>
        <p:txBody>
          <a:bodyPr wrap="square" rtlCol="0">
            <a:spAutoFit/>
          </a:bodyPr>
          <a:lstStyle/>
          <a:p>
            <a:r>
              <a:rPr lang="en-US" sz="1400" dirty="0" smtClean="0"/>
              <a:t>All models identified images as some kinds of butterflies except ones highlighted</a:t>
            </a:r>
            <a:endParaRPr lang="en-US" sz="1400" dirty="0"/>
          </a:p>
        </p:txBody>
      </p:sp>
      <p:sp>
        <p:nvSpPr>
          <p:cNvPr id="8" name="Rounded Rectangle 7"/>
          <p:cNvSpPr/>
          <p:nvPr/>
        </p:nvSpPr>
        <p:spPr>
          <a:xfrm>
            <a:off x="4553893" y="3757178"/>
            <a:ext cx="253497" cy="1810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13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160"/>
          </a:xfrm>
        </p:spPr>
        <p:txBody>
          <a:bodyPr>
            <a:noAutofit/>
          </a:bodyPr>
          <a:lstStyle/>
          <a:p>
            <a:r>
              <a:rPr lang="en-US" sz="3200" dirty="0" smtClean="0"/>
              <a:t>Data Augmentation Effect</a:t>
            </a:r>
            <a:endParaRPr lang="en-US" sz="3200" dirty="0"/>
          </a:p>
        </p:txBody>
      </p:sp>
      <p:pic>
        <p:nvPicPr>
          <p:cNvPr id="4" name="Picture 3"/>
          <p:cNvPicPr>
            <a:picLocks noChangeAspect="1"/>
          </p:cNvPicPr>
          <p:nvPr/>
        </p:nvPicPr>
        <p:blipFill>
          <a:blip r:embed="rId2"/>
          <a:stretch>
            <a:fillRect/>
          </a:stretch>
        </p:blipFill>
        <p:spPr>
          <a:xfrm>
            <a:off x="2692508" y="1681870"/>
            <a:ext cx="8096250" cy="4381500"/>
          </a:xfrm>
          <a:prstGeom prst="rect">
            <a:avLst/>
          </a:prstGeom>
        </p:spPr>
      </p:pic>
      <p:sp>
        <p:nvSpPr>
          <p:cNvPr id="3" name="TextBox 2"/>
          <p:cNvSpPr txBox="1"/>
          <p:nvPr/>
        </p:nvSpPr>
        <p:spPr>
          <a:xfrm>
            <a:off x="3099920" y="4909642"/>
            <a:ext cx="1705916" cy="1477328"/>
          </a:xfrm>
          <a:prstGeom prst="rect">
            <a:avLst/>
          </a:prstGeom>
          <a:noFill/>
        </p:spPr>
        <p:txBody>
          <a:bodyPr wrap="none" rtlCol="0">
            <a:spAutoFit/>
          </a:bodyPr>
          <a:lstStyle/>
          <a:p>
            <a:r>
              <a:rPr lang="en-US" dirty="0" smtClean="0"/>
              <a:t>Rotation,</a:t>
            </a:r>
          </a:p>
          <a:p>
            <a:r>
              <a:rPr lang="en-US" dirty="0" smtClean="0"/>
              <a:t>Height Shift,</a:t>
            </a:r>
          </a:p>
          <a:p>
            <a:r>
              <a:rPr lang="en-US" dirty="0" smtClean="0"/>
              <a:t>Width Shift,</a:t>
            </a:r>
          </a:p>
          <a:p>
            <a:r>
              <a:rPr lang="en-US" dirty="0" smtClean="0"/>
              <a:t>Shear,</a:t>
            </a:r>
          </a:p>
          <a:p>
            <a:r>
              <a:rPr lang="en-US" dirty="0" smtClean="0"/>
              <a:t>Horizontal Flip</a:t>
            </a:r>
            <a:endParaRPr lang="en-US" dirty="0"/>
          </a:p>
        </p:txBody>
      </p:sp>
      <p:sp>
        <p:nvSpPr>
          <p:cNvPr id="5" name="Rectangle 4"/>
          <p:cNvSpPr/>
          <p:nvPr/>
        </p:nvSpPr>
        <p:spPr>
          <a:xfrm>
            <a:off x="2692508" y="1439501"/>
            <a:ext cx="8180704" cy="508804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0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2027</TotalTime>
  <Words>479</Words>
  <Application>Microsoft Office PowerPoint</Application>
  <PresentationFormat>Widescreen</PresentationFormat>
  <Paragraphs>59</Paragraphs>
  <Slides>15</Slides>
  <Notes>0</Notes>
  <HiddenSlides>15</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Image Classification with Transfer Learning</vt:lpstr>
      <vt:lpstr>The Objective</vt:lpstr>
      <vt:lpstr>Quick Check on ImageNet pre-trained Model Capability – Noodles/Leaves</vt:lpstr>
      <vt:lpstr>Quick Check on ImageNet pre-trained Model Capability - Dogs</vt:lpstr>
      <vt:lpstr>Quick Check on ImageNet pre-trained Model Capability – Birds [1]</vt:lpstr>
      <vt:lpstr>Quick Check on ImageNet pre-trained Model Capability – Birds [2]</vt:lpstr>
      <vt:lpstr>Quick Check on ImageNet pre-trained Model Capability – Butterflies [1]</vt:lpstr>
      <vt:lpstr>Quick Check on ImageNet pre-trained Model Capability – Butterflies [2]</vt:lpstr>
      <vt:lpstr>Data Augmentation Effect</vt:lpstr>
      <vt:lpstr>Learning Process Animation</vt:lpstr>
      <vt:lpstr>Transfer Learning Process</vt:lpstr>
      <vt:lpstr>Fine Tuning Process</vt:lpstr>
      <vt:lpstr>Transfer Learning Test Results</vt:lpstr>
      <vt:lpstr>Fine Tuning Test Results</vt:lpstr>
      <vt:lpstr>Next Steps</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Denver 2016 B-cycle</dc:title>
  <dc:creator>Harpreet Bhasin</dc:creator>
  <cp:lastModifiedBy>hbhasin</cp:lastModifiedBy>
  <cp:revision>68</cp:revision>
  <dcterms:created xsi:type="dcterms:W3CDTF">2017-04-26T00:27:03Z</dcterms:created>
  <dcterms:modified xsi:type="dcterms:W3CDTF">2017-08-08T16:05:26Z</dcterms:modified>
</cp:coreProperties>
</file>