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68" r:id="rId5"/>
    <p:sldId id="269" r:id="rId6"/>
    <p:sldId id="259" r:id="rId7"/>
    <p:sldId id="264" r:id="rId8"/>
    <p:sldId id="265" r:id="rId9"/>
    <p:sldId id="270" r:id="rId10"/>
    <p:sldId id="271" r:id="rId11"/>
    <p:sldId id="272" r:id="rId12"/>
    <p:sldId id="273" r:id="rId13"/>
    <p:sldId id="261" r:id="rId14"/>
    <p:sldId id="262" r:id="rId15"/>
    <p:sldId id="263" r:id="rId16"/>
    <p:sldId id="26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60648"/>
                <a:ext cx="8219256" cy="5865515"/>
              </a:xfrm>
            </p:spPr>
            <p:txBody>
              <a:bodyPr/>
              <a:lstStyle/>
              <a:p>
                <a:r>
                  <a:rPr lang="zh-CN" altLang="en-US" dirty="0" smtClean="0"/>
                  <a:t>习题</a:t>
                </a:r>
                <a:r>
                  <a:rPr lang="en-US" altLang="zh-CN" dirty="0" smtClean="0"/>
                  <a:t>7.4</a:t>
                </a:r>
              </a:p>
              <a:p>
                <a:r>
                  <a:rPr lang="zh-CN" altLang="en-US" dirty="0" smtClean="0"/>
                  <a:t>假设空闲块列表长度为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，平均查找长度为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，则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最佳适</a:t>
                </a:r>
                <a:r>
                  <a:rPr lang="zh-CN" altLang="en-US" dirty="0" smtClean="0"/>
                  <a:t>配：需要遍历列表，平均查找长度为</a:t>
                </a:r>
                <a:r>
                  <a:rPr lang="en-US" altLang="zh-CN" dirty="0" smtClean="0"/>
                  <a:t>n</a:t>
                </a:r>
              </a:p>
              <a:p>
                <a:pPr lvl="1"/>
                <a:r>
                  <a:rPr lang="zh-CN" altLang="en-US" dirty="0"/>
                  <a:t>首次适</a:t>
                </a:r>
                <a:r>
                  <a:rPr lang="zh-CN" altLang="en-US" dirty="0" smtClean="0"/>
                  <a:t>配：假设有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个空闲块，每块以</a:t>
                </a:r>
                <a:r>
                  <a:rPr lang="en-US" altLang="zh-CN" dirty="0" smtClean="0"/>
                  <a:t>1/2</a:t>
                </a:r>
                <a:r>
                  <a:rPr lang="zh-CN" altLang="en-US" dirty="0" smtClean="0"/>
                  <a:t>的概率可以满足内存请求。则：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=1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+2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+3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…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临近时</a:t>
                </a:r>
                <a:r>
                  <a:rPr lang="zh-CN" altLang="en-US" dirty="0" smtClean="0"/>
                  <a:t>配：同上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60648"/>
                <a:ext cx="8219256" cy="5865515"/>
              </a:xfrm>
              <a:blipFill rotWithShape="1">
                <a:blip r:embed="rId2"/>
                <a:stretch>
                  <a:fillRect l="-1706" t="-1871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1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60648"/>
                <a:ext cx="8219256" cy="58655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习题</a:t>
                </a:r>
                <a:r>
                  <a:rPr lang="en-US" altLang="zh-CN" dirty="0" smtClean="0"/>
                  <a:t>8.11</a:t>
                </a:r>
              </a:p>
              <a:p>
                <a:pPr lvl="1"/>
                <a:r>
                  <a:rPr lang="en-US" altLang="zh-CN" sz="2400" dirty="0" smtClean="0"/>
                  <a:t>a</a:t>
                </a:r>
                <a:r>
                  <a:rPr lang="zh-CN" altLang="en-US" sz="2400" dirty="0" smtClean="0"/>
                  <a:t>：</a:t>
                </a:r>
                <a:r>
                  <a:rPr lang="en-US" altLang="zh-CN" sz="2400" dirty="0"/>
                  <a:t>400ns</a:t>
                </a:r>
                <a:r>
                  <a:rPr lang="zh-CN" altLang="zh-CN" sz="2400" dirty="0" smtClean="0"/>
                  <a:t>。</a:t>
                </a:r>
                <a:r>
                  <a:rPr lang="zh-CN" altLang="en-US" sz="2400" dirty="0" smtClean="0"/>
                  <a:t>首先获得对应页表项访问一次内存</a:t>
                </a:r>
                <a:r>
                  <a:rPr lang="zh-CN" altLang="zh-CN" sz="2400" dirty="0" smtClean="0"/>
                  <a:t>，</a:t>
                </a:r>
                <a:r>
                  <a:rPr lang="zh-CN" altLang="en-US" sz="2400" dirty="0" smtClean="0"/>
                  <a:t>再根据页表项对应的内存位置访问内存。两次访问共需</a:t>
                </a:r>
                <a:r>
                  <a:rPr lang="en-US" altLang="zh-CN" sz="2400" dirty="0" smtClean="0"/>
                  <a:t>400ns</a:t>
                </a:r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pPr lvl="1"/>
                <a:r>
                  <a:rPr lang="en-US" altLang="zh-CN" sz="2400" dirty="0" smtClean="0"/>
                  <a:t>b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220</m:t>
                    </m:r>
                    <m:r>
                      <a:rPr lang="zh-CN" altLang="en-US" sz="2400" b="0" i="1" smtClean="0">
                        <a:latin typeface="Cambria Math"/>
                      </a:rPr>
                      <m:t>∗</m:t>
                    </m:r>
                    <m:r>
                      <a:rPr lang="en-US" altLang="zh-CN" sz="2400" b="0" i="1" smtClean="0">
                        <a:latin typeface="Cambria Math"/>
                      </a:rPr>
                      <m:t>0.85+420</m:t>
                    </m:r>
                    <m:r>
                      <a:rPr lang="zh-CN" altLang="en-US" sz="2400" b="0" i="1" smtClean="0">
                        <a:latin typeface="Cambria Math"/>
                      </a:rPr>
                      <m:t>∗</m:t>
                    </m:r>
                    <m:r>
                      <a:rPr lang="en-US" altLang="zh-CN" sz="2400" b="0" i="1" smtClean="0">
                        <a:latin typeface="Cambria Math"/>
                      </a:rPr>
                      <m:t>0.15=250</m:t>
                    </m:r>
                  </m:oMath>
                </a14:m>
                <a:r>
                  <a:rPr lang="zh-CN" altLang="en-US" sz="2400" dirty="0"/>
                  <a:t>。第一部分是指</a:t>
                </a:r>
                <a:r>
                  <a:rPr lang="en-US" altLang="zh-CN" sz="2400" dirty="0"/>
                  <a:t>TLB</a:t>
                </a:r>
                <a:r>
                  <a:rPr lang="zh-CN" altLang="en-US" sz="2400" dirty="0"/>
                  <a:t>中包含所需的</a:t>
                </a:r>
                <a:r>
                  <a:rPr lang="zh-CN" altLang="en-US" sz="2400" dirty="0" smtClean="0"/>
                  <a:t>页表项，所需时间为：访问</a:t>
                </a:r>
                <a:r>
                  <a:rPr lang="en-US" altLang="zh-CN" sz="2400" dirty="0" smtClean="0"/>
                  <a:t>TLB</a:t>
                </a:r>
                <a:r>
                  <a:rPr lang="zh-CN" altLang="en-US" sz="2400" dirty="0" smtClean="0"/>
                  <a:t>时间</a:t>
                </a:r>
                <a:r>
                  <a:rPr lang="en-US" altLang="zh-CN" sz="2400" dirty="0" smtClean="0"/>
                  <a:t>+</a:t>
                </a:r>
                <a:r>
                  <a:rPr lang="zh-CN" altLang="en-US" sz="2400" dirty="0" smtClean="0"/>
                  <a:t>访问内存时间。第二部分</a:t>
                </a:r>
                <a:r>
                  <a:rPr lang="zh-CN" altLang="en-US" sz="2400" dirty="0"/>
                  <a:t>是指</a:t>
                </a:r>
                <a:r>
                  <a:rPr lang="en-US" altLang="zh-CN" sz="2400" dirty="0" smtClean="0"/>
                  <a:t>TLB</a:t>
                </a:r>
                <a:r>
                  <a:rPr lang="zh-CN" altLang="en-US" sz="2400" dirty="0"/>
                  <a:t>中不包含所需的页表项。这时我们会再多花</a:t>
                </a:r>
                <a:r>
                  <a:rPr lang="en-US" altLang="zh-CN" sz="2400" dirty="0"/>
                  <a:t>200ns</a:t>
                </a:r>
                <a:r>
                  <a:rPr lang="zh-CN" altLang="en-US" sz="2400" dirty="0"/>
                  <a:t>来把所需的页表项取入</a:t>
                </a:r>
                <a:r>
                  <a:rPr lang="en-US" altLang="zh-CN" sz="2400" dirty="0"/>
                  <a:t>TLB</a:t>
                </a:r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pPr lvl="1"/>
                <a:r>
                  <a:rPr lang="en-US" altLang="zh-CN" sz="2400" dirty="0" smtClean="0"/>
                  <a:t>c</a:t>
                </a:r>
                <a:r>
                  <a:rPr lang="zh-CN" altLang="en-US" sz="2400" dirty="0"/>
                  <a:t>： </a:t>
                </a:r>
                <a:r>
                  <a:rPr lang="en-US" altLang="zh-CN" sz="2400" dirty="0"/>
                  <a:t>TLB</a:t>
                </a:r>
                <a:r>
                  <a:rPr lang="zh-CN" altLang="en-US" sz="2400" dirty="0"/>
                  <a:t>命中率越高有效存储器访问时间就越短，因为额外的</a:t>
                </a:r>
                <a:r>
                  <a:rPr lang="en-US" altLang="zh-CN" sz="2400" dirty="0"/>
                  <a:t>200ns</a:t>
                </a:r>
                <a:r>
                  <a:rPr lang="zh-CN" altLang="en-US" sz="2400" dirty="0"/>
                  <a:t>来得到页表项的时间被节省了。</a:t>
                </a:r>
                <a:endParaRPr lang="en-US" altLang="zh-CN" sz="24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60648"/>
                <a:ext cx="8219256" cy="5865515"/>
              </a:xfrm>
              <a:blipFill rotWithShape="1">
                <a:blip r:embed="rId2"/>
                <a:stretch>
                  <a:fillRect l="-1706" t="-1871" r="-3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8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19256" cy="586551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8.17</a:t>
            </a:r>
          </a:p>
          <a:p>
            <a:pPr lvl="1"/>
            <a:r>
              <a:rPr lang="en-US" altLang="zh-CN" sz="2400" dirty="0" smtClean="0"/>
              <a:t>a</a:t>
            </a:r>
            <a:r>
              <a:rPr lang="zh-CN" altLang="en-US" sz="2400" dirty="0" smtClean="0"/>
              <a:t>：每段的页描述符表有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个项，说明每段最多包含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页，因此每段最大尺寸为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2=16K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b</a:t>
            </a:r>
            <a:r>
              <a:rPr lang="zh-CN" altLang="en-US" sz="2400" dirty="0" smtClean="0"/>
              <a:t>：该任务有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段，因此该任务最多占用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16=64K</a:t>
            </a:r>
            <a:r>
              <a:rPr lang="zh-CN" altLang="en-US" sz="2400" dirty="0" smtClean="0"/>
              <a:t>的逻辑地址空间。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c</a:t>
            </a:r>
            <a:r>
              <a:rPr lang="zh-CN" altLang="en-US" sz="2400" dirty="0" smtClean="0"/>
              <a:t>：某一物理单元地址为</a:t>
            </a:r>
            <a:r>
              <a:rPr lang="en-US" altLang="zh-CN" sz="2400" dirty="0" smtClean="0"/>
              <a:t>00021ABC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位，物理地址空间最大为</a:t>
            </a:r>
            <a:r>
              <a:rPr lang="en-US" altLang="zh-CN" sz="2400" dirty="0" smtClean="0"/>
              <a:t> 4GB</a:t>
            </a:r>
            <a:r>
              <a:rPr lang="zh-CN" altLang="en-US" sz="2400" dirty="0" smtClean="0"/>
              <a:t>。虚拟地址格式如下：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5024"/>
            <a:ext cx="7380312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7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60648"/>
                <a:ext cx="8219256" cy="58655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习题</a:t>
                </a:r>
                <a:r>
                  <a:rPr lang="en-US" altLang="zh-CN" dirty="0" smtClean="0"/>
                  <a:t>8.18</a:t>
                </a:r>
              </a:p>
              <a:p>
                <a:pPr lvl="1"/>
                <a:r>
                  <a:rPr lang="en-US" altLang="zh-CN" sz="2400" dirty="0" smtClean="0"/>
                  <a:t>a</a:t>
                </a:r>
                <a:r>
                  <a:rPr lang="zh-CN" altLang="en-US" sz="2400" dirty="0" smtClean="0"/>
                  <a:t>：由</a:t>
                </a:r>
                <a:r>
                  <a:rPr lang="en-US" altLang="zh-CN" sz="2400" dirty="0" smtClean="0"/>
                  <a:t>32</a:t>
                </a:r>
                <a:r>
                  <a:rPr lang="zh-CN" altLang="en-US" sz="2400" dirty="0" smtClean="0"/>
                  <a:t>个</a:t>
                </a:r>
                <a:r>
                  <a:rPr lang="en-US" altLang="zh-CN" sz="2400" dirty="0" smtClean="0"/>
                  <a:t>2KB</a:t>
                </a:r>
                <a:r>
                  <a:rPr lang="zh-CN" altLang="en-US" sz="2400" dirty="0" smtClean="0"/>
                  <a:t>的页组成，则需要</a:t>
                </a:r>
                <a:r>
                  <a:rPr lang="en-US" altLang="zh-CN" sz="2400" dirty="0" smtClean="0"/>
                  <a:t>5</a:t>
                </a:r>
                <a:r>
                  <a:rPr lang="zh-CN" altLang="en-US" sz="2400" dirty="0" smtClean="0"/>
                  <a:t>位来表示页码，</a:t>
                </a:r>
                <a:r>
                  <a:rPr lang="en-US" altLang="zh-CN" sz="2400" dirty="0" smtClean="0"/>
                  <a:t>11</a:t>
                </a:r>
                <a:r>
                  <a:rPr lang="zh-CN" altLang="en-US" sz="2400" dirty="0" smtClean="0"/>
                  <a:t>位来表示页内的偏移量</a:t>
                </a:r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2</m:t>
                    </m:r>
                    <m:r>
                      <a:rPr lang="en-US" altLang="zh-CN" sz="2400" b="0" i="1" smtClean="0">
                        <a:latin typeface="Cambria Math"/>
                      </a:rPr>
                      <m:t>𝐾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11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zh-CN" sz="2400" dirty="0" smtClean="0"/>
                  <a:t>)</a:t>
                </a:r>
                <a:r>
                  <a:rPr lang="zh-CN" altLang="en-US" sz="2400" dirty="0" smtClean="0"/>
                  <a:t>，则逻辑地址格式为</a:t>
                </a:r>
                <a:endParaRPr lang="en-US" altLang="zh-CN" sz="2400" dirty="0" smtClean="0"/>
              </a:p>
              <a:p>
                <a:pPr lvl="1"/>
                <a:endParaRPr lang="en-US" altLang="zh-CN" sz="2400" dirty="0"/>
              </a:p>
              <a:p>
                <a:pPr lvl="1"/>
                <a:endParaRPr lang="en-US" altLang="zh-CN" sz="2400" dirty="0" smtClean="0"/>
              </a:p>
              <a:p>
                <a:pPr lvl="1"/>
                <a:endParaRPr lang="en-US" altLang="zh-CN" sz="2400" dirty="0"/>
              </a:p>
              <a:p>
                <a:pPr lvl="1"/>
                <a:endParaRPr lang="en-US" altLang="zh-CN" sz="2400" dirty="0" smtClean="0"/>
              </a:p>
              <a:p>
                <a:pPr lvl="1"/>
                <a:r>
                  <a:rPr lang="en-US" altLang="zh-CN" sz="2400" dirty="0" smtClean="0"/>
                  <a:t>b</a:t>
                </a:r>
                <a:r>
                  <a:rPr lang="zh-CN" altLang="en-US" sz="2400" dirty="0" smtClean="0"/>
                  <a:t>：这个页表包含</a:t>
                </a:r>
                <a:r>
                  <a:rPr lang="en-US" altLang="zh-CN" sz="2400" dirty="0" smtClean="0"/>
                  <a:t>32</a:t>
                </a:r>
                <a:r>
                  <a:rPr lang="zh-CN" altLang="en-US" sz="2400" dirty="0" smtClean="0"/>
                  <a:t>个页表项，长度为</a:t>
                </a:r>
                <a:r>
                  <a:rPr lang="en-US" altLang="zh-CN" sz="2400" dirty="0" smtClean="0"/>
                  <a:t>32</a:t>
                </a:r>
                <a:r>
                  <a:rPr lang="zh-CN" altLang="en-US" sz="2400" dirty="0" smtClean="0"/>
                  <a:t>。要映射到</a:t>
                </a:r>
                <a:r>
                  <a:rPr lang="en-US" altLang="zh-CN" sz="2400" dirty="0" smtClean="0"/>
                  <a:t>1MB</a:t>
                </a:r>
                <a:r>
                  <a:rPr lang="zh-CN" altLang="en-US" sz="2400" dirty="0" smtClean="0"/>
                  <a:t>的物理内存上，此时</a:t>
                </a:r>
                <a:r>
                  <a:rPr lang="en-US" altLang="zh-CN" sz="2400" dirty="0" smtClean="0"/>
                  <a:t>1MB</a:t>
                </a:r>
                <a:r>
                  <a:rPr lang="zh-CN" altLang="en-US" sz="2400" dirty="0" smtClean="0"/>
                  <a:t>的物理内存包含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20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11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个帧，因此宽度为</a:t>
                </a:r>
                <a:r>
                  <a:rPr lang="en-US" altLang="zh-CN" sz="2400" dirty="0" smtClean="0"/>
                  <a:t>9</a:t>
                </a:r>
                <a:r>
                  <a:rPr lang="zh-CN" altLang="en-US" sz="2400" dirty="0" smtClean="0"/>
                  <a:t>位。</a:t>
                </a:r>
                <a:endParaRPr lang="en-US" altLang="zh-CN" sz="2400" dirty="0" smtClean="0"/>
              </a:p>
              <a:p>
                <a:pPr lvl="1"/>
                <a:r>
                  <a:rPr lang="zh-CN" altLang="en-US" sz="2400" dirty="0" smtClean="0"/>
                  <a:t>内存空间减少了一半变为</a:t>
                </a:r>
                <a:r>
                  <a:rPr lang="en-US" altLang="zh-CN" sz="2400" dirty="0" smtClean="0"/>
                  <a:t>512K</a:t>
                </a:r>
                <a:r>
                  <a:rPr lang="zh-CN" altLang="en-US" sz="2400" dirty="0" smtClean="0"/>
                  <a:t>，将此逻辑地址空间映射到</a:t>
                </a:r>
                <a:r>
                  <a:rPr lang="en-US" altLang="zh-CN" sz="2400" dirty="0" smtClean="0"/>
                  <a:t>512K</a:t>
                </a:r>
                <a:r>
                  <a:rPr lang="zh-CN" altLang="en-US" sz="2400" dirty="0" smtClean="0"/>
                  <a:t>空间上，只需要</a:t>
                </a:r>
                <a:r>
                  <a:rPr lang="en-US" altLang="zh-CN" sz="2400" dirty="0" smtClean="0"/>
                  <a:t>8</a:t>
                </a:r>
                <a:r>
                  <a:rPr lang="zh-CN" altLang="en-US" sz="2400" smtClean="0"/>
                  <a:t>位。其他不变。</a:t>
                </a:r>
                <a:endParaRPr lang="en-US" altLang="zh-CN" sz="24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60648"/>
                <a:ext cx="8219256" cy="5865515"/>
              </a:xfrm>
              <a:blipFill rotWithShape="1">
                <a:blip r:embed="rId2"/>
                <a:stretch>
                  <a:fillRect l="-1706" t="-1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60102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7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60648"/>
                <a:ext cx="8219256" cy="58655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习题</a:t>
                </a:r>
                <a:r>
                  <a:rPr lang="en-US" altLang="zh-CN" dirty="0" smtClean="0"/>
                  <a:t>12.1</a:t>
                </a:r>
              </a:p>
              <a:p>
                <a:pPr lvl="1"/>
                <a:r>
                  <a:rPr lang="zh-CN" altLang="en-US" sz="2400" dirty="0"/>
                  <a:t>固定</a:t>
                </a:r>
                <a:r>
                  <a:rPr lang="zh-CN" altLang="en-US" sz="2400" dirty="0" smtClean="0"/>
                  <a:t>组块：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F</m:t>
                    </m:r>
                    <m:r>
                      <a:rPr lang="en-US" altLang="zh-CN" sz="2400" b="0" i="1" smtClean="0">
                        <a:latin typeface="Cambria Math"/>
                      </a:rPr>
                      <m:t>≤ 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/>
                          </a:rPr>
                          <m:t>𝑅</m:t>
                        </m:r>
                      </m:den>
                    </m:f>
                  </m:oMath>
                </a14:m>
                <a:endParaRPr lang="en-US" altLang="zh-CN" sz="2400" dirty="0" smtClean="0"/>
              </a:p>
              <a:p>
                <a:pPr lvl="1"/>
                <a:r>
                  <a:rPr lang="zh-CN" altLang="en-US" sz="2400" dirty="0"/>
                  <a:t>可变组块跨越式</a:t>
                </a:r>
                <a:r>
                  <a:rPr lang="zh-CN" altLang="en-US" sz="2400" dirty="0" smtClean="0"/>
                  <a:t>：每个组块中有一个块指针，指向下</a:t>
                </a:r>
                <a:r>
                  <a:rPr lang="zh-CN" altLang="en-US" sz="2400" dirty="0"/>
                  <a:t>一个</a:t>
                </a:r>
                <a:r>
                  <a:rPr lang="zh-CN" altLang="en-US" sz="2400" dirty="0" smtClean="0"/>
                  <a:t>组块。在</a:t>
                </a:r>
                <a:r>
                  <a:rPr lang="zh-CN" altLang="en-US" sz="2400" dirty="0"/>
                  <a:t>两个记录</a:t>
                </a:r>
                <a:r>
                  <a:rPr lang="zh-CN" altLang="en-US" sz="2400" dirty="0" smtClean="0"/>
                  <a:t>之间有一个特殊</a:t>
                </a:r>
                <a:r>
                  <a:rPr lang="zh-CN" altLang="en-US" sz="2400" dirty="0"/>
                  <a:t>的区分</a:t>
                </a:r>
                <a:r>
                  <a:rPr lang="zh-CN" altLang="en-US" sz="2400" dirty="0" smtClean="0"/>
                  <a:t>标识，假设</a:t>
                </a:r>
                <a:r>
                  <a:rPr lang="zh-CN" altLang="en-US" sz="2400" dirty="0"/>
                  <a:t>每一个记录需要一个标识，并且标识大小约等于块指针大小</a:t>
                </a:r>
                <a:r>
                  <a:rPr lang="zh-CN" altLang="en-US" sz="2400" dirty="0" smtClean="0"/>
                  <a:t>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F</m:t>
                    </m:r>
                    <m:r>
                      <a:rPr lang="en-US" altLang="zh-CN" sz="24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/>
                          </a:rPr>
                          <m:t>𝑅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𝑃</m:t>
                        </m:r>
                      </m:den>
                    </m:f>
                  </m:oMath>
                </a14:m>
                <a:endParaRPr lang="en-US" altLang="zh-CN" sz="2400" dirty="0" smtClean="0"/>
              </a:p>
              <a:p>
                <a:pPr lvl="1"/>
                <a:r>
                  <a:rPr lang="zh-CN" altLang="en-US" sz="2400" dirty="0"/>
                  <a:t>可变长度</a:t>
                </a:r>
                <a:r>
                  <a:rPr lang="zh-CN" altLang="en-US" sz="2400" dirty="0" smtClean="0"/>
                  <a:t>非跨越式：每个</a:t>
                </a:r>
                <a:r>
                  <a:rPr lang="zh-CN" altLang="zh-CN" sz="2400" dirty="0" smtClean="0"/>
                  <a:t>组块</a:t>
                </a:r>
                <a:r>
                  <a:rPr lang="zh-CN" altLang="en-US" sz="2400" dirty="0" smtClean="0"/>
                  <a:t>的</a:t>
                </a:r>
                <a:r>
                  <a:rPr lang="zh-CN" altLang="zh-CN" sz="2400" dirty="0" smtClean="0"/>
                  <a:t>空间浪费</a:t>
                </a:r>
                <a:r>
                  <a:rPr lang="zh-CN" altLang="en-US" sz="2400" dirty="0" smtClean="0"/>
                  <a:t>平均为</a:t>
                </a:r>
                <a:r>
                  <a:rPr lang="en-US" altLang="zh-CN" sz="2400" dirty="0" smtClean="0"/>
                  <a:t>R/2</a:t>
                </a:r>
                <a:r>
                  <a:rPr lang="zh-CN" altLang="zh-CN" sz="2400" dirty="0" smtClean="0"/>
                  <a:t>，</a:t>
                </a:r>
                <a:r>
                  <a:rPr lang="zh-CN" altLang="zh-CN" sz="2400" dirty="0"/>
                  <a:t>但不需要指向后继组块的</a:t>
                </a:r>
                <a:r>
                  <a:rPr lang="zh-CN" altLang="zh-CN" sz="2400" dirty="0" smtClean="0"/>
                  <a:t>指针</a:t>
                </a:r>
                <a:r>
                  <a:rPr lang="zh-CN" altLang="en-US" sz="2400" dirty="0" smtClean="0"/>
                  <a:t>。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F</m:t>
                    </m:r>
                    <m:r>
                      <a:rPr lang="en-US" altLang="zh-CN" sz="24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a:rPr lang="en-US" altLang="zh-CN" sz="2400" i="1">
                            <a:latin typeface="Cambria Math"/>
                          </a:rPr>
                          <m:t>𝑅</m:t>
                        </m:r>
                        <m:r>
                          <a:rPr lang="en-US" altLang="zh-CN" sz="2400" i="1">
                            <a:latin typeface="Cambria Math"/>
                          </a:rPr>
                          <m:t>+</m:t>
                        </m:r>
                        <m:r>
                          <a:rPr lang="en-US" altLang="zh-CN" sz="2400" i="1">
                            <a:latin typeface="Cambria Math"/>
                          </a:rPr>
                          <m:t>𝑃</m:t>
                        </m:r>
                      </m:den>
                    </m:f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60648"/>
                <a:ext cx="8219256" cy="5865515"/>
              </a:xfrm>
              <a:blipFill rotWithShape="1">
                <a:blip r:embed="rId2"/>
                <a:stretch>
                  <a:fillRect l="-1706" t="-1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42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60648"/>
                <a:ext cx="8219256" cy="586551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习题</a:t>
                </a:r>
                <a:r>
                  <a:rPr lang="en-US" altLang="zh-CN" dirty="0" smtClean="0"/>
                  <a:t>12.2</a:t>
                </a:r>
              </a:p>
              <a:p>
                <a:pPr lvl="1"/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第一次分配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一个入口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，分配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</a:t>
                </a:r>
                <a:r>
                  <a:rPr lang="zh-CN" altLang="en-US" dirty="0"/>
                  <a:t>块，此时</a:t>
                </a:r>
                <a:r>
                  <a:rPr lang="zh-CN" altLang="en-US" dirty="0" smtClean="0"/>
                  <a:t>该文件总共</a:t>
                </a:r>
                <a:r>
                  <a:rPr lang="zh-CN" altLang="en-US" dirty="0"/>
                  <a:t>分配了两</a:t>
                </a:r>
                <a:r>
                  <a:rPr lang="zh-CN" altLang="en-US" dirty="0" smtClean="0"/>
                  <a:t>个</a:t>
                </a:r>
                <a:r>
                  <a:rPr lang="zh-CN" altLang="en-US" dirty="0"/>
                  <a:t>块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第二次分配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此时两个入口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此次应</a:t>
                </a:r>
                <a:r>
                  <a:rPr lang="zh-CN" altLang="en-US" dirty="0" smtClean="0"/>
                  <a:t>分配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个块，此时该文件总共分配了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</a:t>
                </a:r>
                <a:r>
                  <a:rPr lang="zh-CN" altLang="en-US" dirty="0"/>
                  <a:t>块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第三</a:t>
                </a:r>
                <a:r>
                  <a:rPr lang="zh-CN" altLang="en-US" dirty="0" smtClean="0"/>
                  <a:t>次分配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三个入口</a:t>
                </a:r>
                <a:r>
                  <a:rPr lang="en-US" altLang="zh-CN" dirty="0" smtClean="0"/>
                  <a:t>)</a:t>
                </a:r>
                <a:r>
                  <a:rPr lang="zh-CN" altLang="en-US" dirty="0"/>
                  <a:t>。此次应分配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个</a:t>
                </a:r>
                <a:r>
                  <a:rPr lang="zh-CN" altLang="en-US" dirty="0"/>
                  <a:t>块，此时</a:t>
                </a:r>
                <a:r>
                  <a:rPr lang="zh-CN" altLang="en-US" dirty="0" smtClean="0"/>
                  <a:t>该文件总共</a:t>
                </a:r>
                <a:r>
                  <a:rPr lang="zh-CN" altLang="en-US" dirty="0"/>
                  <a:t>分配</a:t>
                </a:r>
                <a:r>
                  <a:rPr lang="zh-CN" altLang="en-US" dirty="0" smtClean="0"/>
                  <a:t>了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个</a:t>
                </a:r>
                <a:r>
                  <a:rPr lang="zh-CN" altLang="en-US" dirty="0"/>
                  <a:t>块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……</a:t>
                </a:r>
              </a:p>
              <a:p>
                <a:pPr lvl="2"/>
                <a:r>
                  <a:rPr lang="zh-CN" altLang="en-US" dirty="0" smtClean="0"/>
                  <a:t>第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此分配</a:t>
                </a:r>
                <a:r>
                  <a:rPr lang="en-US" altLang="zh-CN" dirty="0" smtClean="0"/>
                  <a:t>(x</a:t>
                </a:r>
                <a:r>
                  <a:rPr lang="zh-CN" altLang="en-US" dirty="0" smtClean="0"/>
                  <a:t>个入口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。此次应分配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个</a:t>
                </a:r>
                <a:r>
                  <a:rPr lang="zh-CN" altLang="en-US" dirty="0"/>
                  <a:t>块，此时该文件总共分配了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 smtClean="0"/>
                  <a:t>个</a:t>
                </a:r>
                <a:r>
                  <a:rPr lang="zh-CN" altLang="en-US" dirty="0"/>
                  <a:t>块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 smtClean="0"/>
                  <a:t>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/>
                          </a:rPr>
                          <m:t>x</m:t>
                        </m:r>
                        <m:r>
                          <a:rPr lang="en-US" altLang="zh-CN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很类似于</a:t>
                </a:r>
                <a:r>
                  <a:rPr lang="en-US" altLang="zh-CN" dirty="0" smtClean="0"/>
                  <a:t>P405</a:t>
                </a:r>
                <a:r>
                  <a:rPr lang="zh-CN" altLang="en-US" dirty="0" smtClean="0"/>
                  <a:t>页，基于长度可变的分区的索引分配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60648"/>
                <a:ext cx="8219256" cy="5865515"/>
              </a:xfrm>
              <a:blipFill rotWithShape="1">
                <a:blip r:embed="rId2"/>
                <a:stretch>
                  <a:fillRect l="-1706" t="-2703" r="-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42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19256" cy="5865515"/>
          </a:xfrm>
        </p:spPr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/>
              <a:t>3.3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1147763"/>
            <a:ext cx="76485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429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19256" cy="5865515"/>
          </a:xfrm>
        </p:spPr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3.4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对于一个就绪</a:t>
            </a:r>
            <a:r>
              <a:rPr lang="en-US" altLang="zh-CN" dirty="0"/>
              <a:t>/</a:t>
            </a:r>
            <a:r>
              <a:rPr lang="zh-CN" altLang="zh-CN" dirty="0"/>
              <a:t>挂起态的进程，降低一定数量（如一或两个）优先级，从而保证只有当一个就绪</a:t>
            </a:r>
            <a:r>
              <a:rPr lang="en-US" altLang="zh-CN" dirty="0"/>
              <a:t>/</a:t>
            </a:r>
            <a:r>
              <a:rPr lang="zh-CN" altLang="zh-CN" dirty="0"/>
              <a:t>挂起态的进程比就绪态的进程的最高优先级还高出几个优先级时，它才会被选做下一个执行。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642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19256" cy="5865515"/>
          </a:xfrm>
        </p:spPr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7.8</a:t>
            </a:r>
          </a:p>
          <a:p>
            <a:r>
              <a:rPr lang="zh-CN" altLang="en-US" dirty="0" smtClean="0"/>
              <a:t>在伙伴系统中，假设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为偶数，第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块和第</a:t>
            </a:r>
            <a:r>
              <a:rPr lang="en-US" altLang="zh-CN" dirty="0" smtClean="0"/>
              <a:t>n+1</a:t>
            </a:r>
            <a:r>
              <a:rPr lang="zh-CN" altLang="en-US" dirty="0" smtClean="0"/>
              <a:t>块互为伙伴。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sz="2400" dirty="0" smtClean="0"/>
              <a:t>块大小为</a:t>
            </a:r>
            <a:r>
              <a:rPr lang="en-US" altLang="zh-CN" sz="2400" dirty="0" smtClean="0"/>
              <a:t>4(2^2)</a:t>
            </a:r>
            <a:r>
              <a:rPr lang="zh-CN" altLang="en-US" sz="2400" dirty="0" smtClean="0"/>
              <a:t>，地址</a:t>
            </a:r>
            <a:r>
              <a:rPr lang="en-US" altLang="zh-CN" sz="2400" dirty="0" smtClean="0"/>
              <a:t>011011110000</a:t>
            </a:r>
            <a:r>
              <a:rPr lang="zh-CN" altLang="en-US" sz="2400" dirty="0" smtClean="0"/>
              <a:t>是第</a:t>
            </a:r>
            <a:r>
              <a:rPr lang="en-US" altLang="zh-CN" sz="2400" dirty="0" smtClean="0"/>
              <a:t>0110111000</a:t>
            </a:r>
            <a:r>
              <a:rPr lang="zh-CN" altLang="en-US" sz="2400" dirty="0" smtClean="0"/>
              <a:t>个块，为偶数，则其伙伴地址为 </a:t>
            </a:r>
            <a:r>
              <a:rPr lang="en-US" altLang="zh-CN" sz="2400" dirty="0" smtClean="0"/>
              <a:t>011011100000-</a:t>
            </a:r>
            <a:r>
              <a:rPr lang="zh-CN" altLang="en-US" sz="2400" dirty="0" smtClean="0"/>
              <a:t>一个块大小</a:t>
            </a:r>
            <a:r>
              <a:rPr lang="en-US" altLang="zh-CN" sz="2400" dirty="0" smtClean="0"/>
              <a:t>011011110100</a:t>
            </a:r>
          </a:p>
          <a:p>
            <a:pPr lvl="1"/>
            <a:r>
              <a:rPr lang="zh-CN" altLang="en-US" sz="2400" dirty="0"/>
              <a:t>块大小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16(2^4)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地址</a:t>
            </a:r>
            <a:r>
              <a:rPr lang="en-US" altLang="zh-CN" sz="2400" dirty="0"/>
              <a:t>011011110000</a:t>
            </a:r>
            <a:r>
              <a:rPr lang="zh-CN" altLang="en-US" sz="2400" dirty="0"/>
              <a:t>是第</a:t>
            </a:r>
            <a:r>
              <a:rPr lang="en-US" altLang="zh-CN" sz="2400" dirty="0" smtClean="0"/>
              <a:t>01101111</a:t>
            </a:r>
            <a:r>
              <a:rPr lang="zh-CN" altLang="en-US" sz="2400" dirty="0" smtClean="0"/>
              <a:t>个</a:t>
            </a:r>
            <a:r>
              <a:rPr lang="zh-CN" altLang="en-US" sz="2400" dirty="0"/>
              <a:t>块，</a:t>
            </a:r>
            <a:r>
              <a:rPr lang="zh-CN" altLang="en-US" sz="2400" dirty="0" smtClean="0"/>
              <a:t>为</a:t>
            </a:r>
            <a:r>
              <a:rPr lang="zh-CN" altLang="en-US" sz="2400" dirty="0"/>
              <a:t>奇数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则其伙伴地址</a:t>
            </a:r>
            <a:r>
              <a:rPr lang="zh-CN" altLang="en-US" sz="2400" dirty="0" smtClean="0"/>
              <a:t>为 </a:t>
            </a:r>
            <a:r>
              <a:rPr lang="en-US" altLang="zh-CN" sz="2400" dirty="0" smtClean="0"/>
              <a:t>011011100000-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个块大小</a:t>
            </a:r>
            <a:r>
              <a:rPr lang="en-US" altLang="zh-CN" sz="2400" dirty="0" smtClean="0"/>
              <a:t>011011100000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26" y="1982035"/>
            <a:ext cx="7240011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19256" cy="5865515"/>
          </a:xfrm>
        </p:spPr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7.8</a:t>
            </a:r>
          </a:p>
          <a:p>
            <a:endParaRPr lang="en-US" altLang="zh-CN" dirty="0"/>
          </a:p>
          <a:p>
            <a:pPr lvl="1"/>
            <a:r>
              <a:rPr lang="zh-CN" altLang="en-US" dirty="0" smtClean="0"/>
              <a:t>习题</a:t>
            </a:r>
            <a:r>
              <a:rPr lang="en-US" altLang="zh-CN" dirty="0" smtClean="0"/>
              <a:t>7.9</a:t>
            </a:r>
            <a:r>
              <a:rPr lang="zh-CN" altLang="en-US" dirty="0" smtClean="0"/>
              <a:t>的结论：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71775"/>
            <a:ext cx="5029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5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60648"/>
                <a:ext cx="8219256" cy="5865515"/>
              </a:xfrm>
            </p:spPr>
            <p:txBody>
              <a:bodyPr/>
              <a:lstStyle/>
              <a:p>
                <a:r>
                  <a:rPr lang="zh-CN" altLang="en-US" dirty="0" smtClean="0"/>
                  <a:t>习题</a:t>
                </a:r>
                <a:r>
                  <a:rPr lang="en-US" altLang="zh-CN" dirty="0" smtClean="0"/>
                  <a:t>7.12</a:t>
                </a:r>
                <a:endParaRPr lang="en-US" altLang="zh-CN" sz="2400" dirty="0" smtClean="0"/>
              </a:p>
              <a:p>
                <a:pPr lvl="1"/>
                <a:r>
                  <a:rPr lang="en-US" altLang="zh-CN" sz="2400" dirty="0" smtClean="0"/>
                  <a:t>a</a:t>
                </a:r>
                <a:r>
                  <a:rPr lang="zh-CN" altLang="en-US" sz="2400" dirty="0" smtClean="0"/>
                  <a:t>：</a:t>
                </a:r>
                <a:r>
                  <a:rPr lang="zh-CN" altLang="en-US" sz="2400" dirty="0"/>
                  <a:t>逻辑</a:t>
                </a:r>
                <a:r>
                  <a:rPr lang="zh-CN" altLang="en-US" sz="2400" dirty="0" smtClean="0"/>
                  <a:t>地址空间有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/>
                          </a:rPr>
                          <m:t>16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个页，页大小为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400" i="1" dirty="0">
                            <a:latin typeface="Cambria Math"/>
                          </a:rPr>
                          <m:t>1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字节。则逻辑地址空间总共包含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400" i="1" dirty="0">
                            <a:latin typeface="Cambria Math"/>
                          </a:rPr>
                          <m:t>16</m:t>
                        </m:r>
                      </m:sup>
                    </m:sSup>
                    <m:r>
                      <a:rPr lang="zh-CN" altLang="en-US" sz="2400" b="0" i="1" dirty="0" smtClean="0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400" i="1" dirty="0">
                            <a:latin typeface="Cambria Math"/>
                          </a:rPr>
                          <m:t>1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字节，即一个逻辑地址是</a:t>
                </a:r>
                <a:r>
                  <a:rPr lang="en-US" altLang="zh-CN" sz="2400" dirty="0" smtClean="0"/>
                  <a:t>26</a:t>
                </a:r>
                <a:r>
                  <a:rPr lang="zh-CN" altLang="en-US" sz="2400" dirty="0" smtClean="0"/>
                  <a:t>位。</a:t>
                </a:r>
                <a:endParaRPr lang="en-US" altLang="zh-CN" sz="2400" dirty="0" smtClean="0"/>
              </a:p>
              <a:p>
                <a:pPr lvl="1"/>
                <a:r>
                  <a:rPr lang="en-US" altLang="zh-CN" sz="2400" dirty="0" smtClean="0"/>
                  <a:t>b</a:t>
                </a:r>
                <a:r>
                  <a:rPr lang="zh-CN" altLang="en-US" sz="2400" dirty="0" smtClean="0"/>
                  <a:t>：帧大小与页大小相同，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400" i="1" dirty="0">
                            <a:latin typeface="Cambria Math"/>
                          </a:rPr>
                          <m:t>1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字节</a:t>
                </a:r>
                <a:endParaRPr lang="en-US" altLang="zh-CN" sz="2400" dirty="0" smtClean="0"/>
              </a:p>
              <a:p>
                <a:pPr lvl="1"/>
                <a:r>
                  <a:rPr lang="en-US" altLang="zh-CN" sz="2400" dirty="0" smtClean="0"/>
                  <a:t>c</a:t>
                </a:r>
                <a:r>
                  <a:rPr lang="zh-CN" altLang="en-US" sz="2400" dirty="0" smtClean="0"/>
                  <a:t>：物理内存大小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/>
                          </a:rPr>
                          <m:t>32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字节，每个帧大小为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400" i="1" dirty="0">
                            <a:latin typeface="Cambria Math"/>
                          </a:rPr>
                          <m:t>1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大小，则物理内存可以被划分为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32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den>
                    </m:f>
                    <m:r>
                      <a:rPr lang="en-US" altLang="zh-CN" sz="24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/>
                          </a:rPr>
                          <m:t>22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个帧，指定一个帧需要</a:t>
                </a:r>
                <a:r>
                  <a:rPr lang="en-US" altLang="zh-CN" sz="2400" dirty="0" smtClean="0"/>
                  <a:t>22</a:t>
                </a:r>
                <a:r>
                  <a:rPr lang="zh-CN" altLang="en-US" sz="2400" dirty="0" smtClean="0"/>
                  <a:t>位。</a:t>
                </a:r>
                <a:endParaRPr lang="en-US" altLang="zh-CN" sz="2400" dirty="0" smtClean="0"/>
              </a:p>
              <a:p>
                <a:pPr lvl="1"/>
                <a:r>
                  <a:rPr lang="en-US" altLang="zh-CN" sz="2400" dirty="0" smtClean="0"/>
                  <a:t>d</a:t>
                </a:r>
                <a:r>
                  <a:rPr lang="zh-CN" altLang="en-US" sz="2400" dirty="0" smtClean="0"/>
                  <a:t>：逻辑地址空间的每一页都对应于页表中的一个页表项，因此页表包含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400" i="1" dirty="0">
                            <a:latin typeface="Cambria Math"/>
                          </a:rPr>
                          <m:t>16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个页表项。</a:t>
                </a:r>
                <a:endParaRPr lang="en-US" altLang="zh-CN" sz="2400" dirty="0" smtClean="0"/>
              </a:p>
              <a:p>
                <a:pPr lvl="1"/>
                <a:r>
                  <a:rPr lang="en-US" altLang="zh-CN" sz="2400" dirty="0" smtClean="0"/>
                  <a:t>e</a:t>
                </a:r>
                <a:r>
                  <a:rPr lang="zh-CN" altLang="en-US" sz="2400" dirty="0" smtClean="0"/>
                  <a:t>：每一个页表项应该可以对应到一个物理帧上，因此需要</a:t>
                </a:r>
                <a:r>
                  <a:rPr lang="en-US" altLang="zh-CN" sz="2400" dirty="0" smtClean="0"/>
                  <a:t>22</a:t>
                </a:r>
                <a:r>
                  <a:rPr lang="zh-CN" altLang="en-US" sz="2400" dirty="0" smtClean="0"/>
                  <a:t>位。再加上一个有效</a:t>
                </a:r>
                <a:r>
                  <a:rPr lang="en-US" altLang="zh-CN" sz="2400" dirty="0" smtClean="0"/>
                  <a:t>/</a:t>
                </a:r>
                <a:r>
                  <a:rPr lang="zh-CN" altLang="en-US" sz="2400" dirty="0" smtClean="0"/>
                  <a:t>无效位，</a:t>
                </a:r>
                <a:r>
                  <a:rPr lang="en-US" altLang="zh-CN" sz="2400" dirty="0" smtClean="0"/>
                  <a:t>23</a:t>
                </a:r>
                <a:r>
                  <a:rPr lang="zh-CN" altLang="en-US" sz="2400" dirty="0" smtClean="0"/>
                  <a:t>位。</a:t>
                </a:r>
                <a:endParaRPr lang="en-US" altLang="zh-CN" sz="2400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60648"/>
                <a:ext cx="8219256" cy="5865515"/>
              </a:xfrm>
              <a:blipFill rotWithShape="1">
                <a:blip r:embed="rId2"/>
                <a:stretch>
                  <a:fillRect l="-1706" t="-1871" r="-1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07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19256" cy="5865515"/>
          </a:xfrm>
        </p:spPr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8.1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zh-CN" altLang="zh-CN" sz="2400" dirty="0"/>
              <a:t>由虚拟地址求得页号和偏移量，用虚拟页号作为索引页表，得到页帧号，联系偏移量得到物理</a:t>
            </a:r>
            <a:r>
              <a:rPr lang="zh-CN" altLang="zh-CN" sz="2400" dirty="0" smtClean="0"/>
              <a:t>地址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b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1.</a:t>
            </a:r>
            <a:r>
              <a:rPr lang="en-US" altLang="zh-CN" sz="2000" dirty="0"/>
              <a:t> 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1052=1024+28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查表</a:t>
            </a:r>
            <a:r>
              <a:rPr lang="zh-CN" altLang="zh-CN" sz="2000" dirty="0"/>
              <a:t>对应的页帧号是</a:t>
            </a:r>
            <a:r>
              <a:rPr lang="en-US" altLang="zh-CN" sz="2000" dirty="0"/>
              <a:t>7</a:t>
            </a:r>
            <a:r>
              <a:rPr lang="zh-CN" altLang="zh-CN" sz="2000" dirty="0"/>
              <a:t>，因此物理地址为</a:t>
            </a:r>
            <a:r>
              <a:rPr lang="en-US" altLang="zh-CN" sz="2000" dirty="0" smtClean="0"/>
              <a:t>7*1024+28=7196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2.	</a:t>
            </a:r>
            <a:r>
              <a:rPr lang="en-US" altLang="zh-CN" sz="2000" dirty="0" smtClean="0"/>
              <a:t>2221=2*1024+173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页错误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3.	5499=5*1024+379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对应</a:t>
            </a:r>
            <a:r>
              <a:rPr lang="zh-CN" altLang="zh-CN" sz="2000" dirty="0"/>
              <a:t>的页帧号为</a:t>
            </a:r>
            <a:r>
              <a:rPr lang="en-US" altLang="zh-CN" sz="2000" dirty="0"/>
              <a:t>0 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因此</a:t>
            </a:r>
            <a:r>
              <a:rPr lang="zh-CN" altLang="zh-CN" sz="2000" dirty="0"/>
              <a:t>物理地址是</a:t>
            </a:r>
            <a:r>
              <a:rPr lang="en-US" altLang="zh-CN" sz="2000" dirty="0" smtClean="0"/>
              <a:t>379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20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19256" cy="5865515"/>
          </a:xfrm>
        </p:spPr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8.4</a:t>
            </a:r>
          </a:p>
          <a:p>
            <a:r>
              <a:rPr lang="en-US" altLang="zh-CN" dirty="0" smtClean="0"/>
              <a:t>e: </a:t>
            </a:r>
          </a:p>
          <a:p>
            <a:pPr lvl="1"/>
            <a:r>
              <a:rPr lang="zh-CN" altLang="en-US" sz="2000" dirty="0" smtClean="0"/>
              <a:t>初始状态：窗口大小为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的工作集策略，根据题目给定信息可知，在新访问到来前，最近</a:t>
            </a:r>
            <a:r>
              <a:rPr lang="zh-CN" altLang="en-US" sz="2000" dirty="0"/>
              <a:t>访问的</a:t>
            </a:r>
            <a:r>
              <a:rPr lang="en-US" altLang="zh-CN" sz="2000" dirty="0"/>
              <a:t>4</a:t>
            </a:r>
            <a:r>
              <a:rPr lang="zh-CN" altLang="en-US" sz="2000" dirty="0"/>
              <a:t>个虚拟页为</a:t>
            </a:r>
            <a:r>
              <a:rPr lang="en-US" altLang="zh-CN" sz="2000" dirty="0"/>
              <a:t>3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2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工作集为</a:t>
            </a: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2 3</a:t>
            </a:r>
            <a:r>
              <a:rPr lang="zh-CN" altLang="en-US" sz="2000" dirty="0"/>
              <a:t>，大小为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访问虚拟页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：缺页。清除最远访问的页帧，放置虚拟页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。最近</a:t>
            </a:r>
            <a:r>
              <a:rPr lang="zh-CN" altLang="en-US" sz="2000" dirty="0"/>
              <a:t>访问的</a:t>
            </a:r>
            <a:r>
              <a:rPr lang="en-US" altLang="zh-CN" sz="2000" dirty="0"/>
              <a:t>4</a:t>
            </a:r>
            <a:r>
              <a:rPr lang="zh-CN" altLang="en-US" sz="2000" dirty="0"/>
              <a:t>个虚拟</a:t>
            </a:r>
            <a:r>
              <a:rPr lang="zh-CN" altLang="en-US" sz="2000" dirty="0" smtClean="0"/>
              <a:t>页由</a:t>
            </a:r>
            <a:r>
              <a:rPr lang="en-US" altLang="zh-CN" sz="2000" dirty="0" smtClean="0"/>
              <a:t>3 0 2 1</a:t>
            </a:r>
            <a:r>
              <a:rPr lang="zh-CN" altLang="en-US" sz="2000" dirty="0" smtClean="0"/>
              <a:t>变为</a:t>
            </a:r>
            <a:r>
              <a:rPr lang="en-US" altLang="zh-CN" sz="2000" dirty="0" smtClean="0"/>
              <a:t>4 3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此时工作集变为</a:t>
            </a:r>
            <a:r>
              <a:rPr lang="en-US" altLang="zh-CN" sz="2000" dirty="0"/>
              <a:t>4</a:t>
            </a:r>
            <a:r>
              <a:rPr lang="zh-CN" altLang="en-US" sz="2000" dirty="0"/>
              <a:t> </a:t>
            </a:r>
            <a:r>
              <a:rPr lang="en-US" altLang="zh-CN" sz="2000" dirty="0"/>
              <a:t>3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/>
              <a:t>访问虚拟</a:t>
            </a:r>
            <a:r>
              <a:rPr lang="zh-CN" altLang="en-US" sz="2000" dirty="0" smtClean="0"/>
              <a:t>页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：未缺页。访问虚拟页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。最近</a:t>
            </a:r>
            <a:r>
              <a:rPr lang="zh-CN" altLang="en-US" sz="2000" dirty="0"/>
              <a:t>访问的</a:t>
            </a:r>
            <a:r>
              <a:rPr lang="en-US" altLang="zh-CN" sz="2000" dirty="0"/>
              <a:t>4</a:t>
            </a:r>
            <a:r>
              <a:rPr lang="zh-CN" altLang="en-US" sz="2000" dirty="0"/>
              <a:t>个虚拟</a:t>
            </a:r>
            <a:r>
              <a:rPr lang="zh-CN" altLang="en-US" sz="2000" dirty="0" smtClean="0"/>
              <a:t>页由    </a:t>
            </a:r>
            <a:r>
              <a:rPr lang="en-US" altLang="zh-CN" sz="2000" dirty="0" smtClean="0"/>
              <a:t>4 </a:t>
            </a:r>
            <a:r>
              <a:rPr lang="en-US" altLang="zh-CN" sz="2000" dirty="0"/>
              <a:t>3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2</a:t>
            </a:r>
            <a:r>
              <a:rPr lang="zh-CN" altLang="en-US" sz="2000" dirty="0" smtClean="0"/>
              <a:t>变为</a:t>
            </a:r>
            <a:r>
              <a:rPr lang="en-US" altLang="zh-CN" sz="2000" dirty="0" smtClean="0"/>
              <a:t>0 4 </a:t>
            </a:r>
            <a:r>
              <a:rPr lang="en-US" altLang="zh-CN" sz="2000" dirty="0"/>
              <a:t>3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。此时</a:t>
            </a:r>
            <a:r>
              <a:rPr lang="zh-CN" altLang="en-US" sz="2000" dirty="0"/>
              <a:t>工作集</a:t>
            </a:r>
            <a:r>
              <a:rPr lang="zh-CN" altLang="en-US" sz="2000" dirty="0" smtClean="0"/>
              <a:t>变为</a:t>
            </a:r>
            <a:r>
              <a:rPr lang="en-US" altLang="zh-CN" sz="2000" dirty="0" smtClean="0"/>
              <a:t>0 4 3</a:t>
            </a:r>
            <a:r>
              <a:rPr lang="zh-CN" altLang="en-US" sz="2000" dirty="0" smtClean="0"/>
              <a:t>，大小为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744" y="3068960"/>
            <a:ext cx="20383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744" y="5229200"/>
            <a:ext cx="2466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1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19256" cy="5865515"/>
          </a:xfrm>
        </p:spPr>
        <p:txBody>
          <a:bodyPr/>
          <a:lstStyle/>
          <a:p>
            <a:pPr lvl="1"/>
            <a:r>
              <a:rPr lang="zh-CN" altLang="en-US" sz="2000" dirty="0"/>
              <a:t>访问虚拟页</a:t>
            </a:r>
            <a:r>
              <a:rPr lang="en-US" altLang="zh-CN" sz="2000" dirty="0"/>
              <a:t>0</a:t>
            </a:r>
            <a:r>
              <a:rPr lang="zh-CN" altLang="en-US" sz="2000" dirty="0"/>
              <a:t>：未缺页。访问虚拟页</a:t>
            </a:r>
            <a:r>
              <a:rPr lang="en-US" altLang="zh-CN" sz="2000" dirty="0"/>
              <a:t>0</a:t>
            </a:r>
            <a:r>
              <a:rPr lang="zh-CN" altLang="en-US" sz="2000" dirty="0"/>
              <a:t>。最近访问的</a:t>
            </a:r>
            <a:r>
              <a:rPr lang="en-US" altLang="zh-CN" sz="2000" dirty="0"/>
              <a:t>4</a:t>
            </a:r>
            <a:r>
              <a:rPr lang="zh-CN" altLang="en-US" sz="2000" dirty="0"/>
              <a:t>个虚拟页由    </a:t>
            </a:r>
            <a:r>
              <a:rPr lang="en-US" altLang="zh-CN" sz="2000" dirty="0" smtClean="0"/>
              <a:t>0 4 </a:t>
            </a:r>
            <a:r>
              <a:rPr lang="en-US" altLang="zh-CN" sz="2000" dirty="0"/>
              <a:t>3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变为</a:t>
            </a:r>
            <a:r>
              <a:rPr lang="en-US" altLang="zh-CN" sz="2000" dirty="0" smtClean="0"/>
              <a:t>0 0 </a:t>
            </a:r>
            <a:r>
              <a:rPr lang="en-US" altLang="zh-CN" sz="2000" dirty="0"/>
              <a:t>4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此时</a:t>
            </a:r>
            <a:r>
              <a:rPr lang="zh-CN" altLang="en-US" sz="2000" dirty="0" smtClean="0"/>
              <a:t>工作集仍为</a:t>
            </a:r>
            <a:r>
              <a:rPr lang="en-US" altLang="zh-CN" sz="2000" dirty="0"/>
              <a:t>0 4 3</a:t>
            </a:r>
            <a:r>
              <a:rPr lang="zh-CN" altLang="en-US" sz="2000" dirty="0"/>
              <a:t>，大小为</a:t>
            </a:r>
            <a:r>
              <a:rPr lang="en-US" altLang="zh-CN" sz="2000" dirty="0"/>
              <a:t>3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访问</a:t>
            </a:r>
            <a:r>
              <a:rPr lang="zh-CN" altLang="en-US" sz="2000" dirty="0"/>
              <a:t>虚拟页</a:t>
            </a:r>
            <a:r>
              <a:rPr lang="en-US" altLang="zh-CN" sz="2000" dirty="0"/>
              <a:t>0</a:t>
            </a:r>
            <a:r>
              <a:rPr lang="zh-CN" altLang="en-US" sz="2000" dirty="0"/>
              <a:t>：未缺页。访问虚拟页</a:t>
            </a:r>
            <a:r>
              <a:rPr lang="en-US" altLang="zh-CN" sz="2000" dirty="0"/>
              <a:t>0</a:t>
            </a:r>
            <a:r>
              <a:rPr lang="zh-CN" altLang="en-US" sz="2000" dirty="0"/>
              <a:t>。最近访问的</a:t>
            </a:r>
            <a:r>
              <a:rPr lang="en-US" altLang="zh-CN" sz="2000" dirty="0"/>
              <a:t>4</a:t>
            </a:r>
            <a:r>
              <a:rPr lang="zh-CN" altLang="en-US" sz="2000" dirty="0"/>
              <a:t>个虚拟页由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0 </a:t>
            </a:r>
            <a:r>
              <a:rPr lang="en-US" altLang="zh-CN" sz="2000" dirty="0"/>
              <a:t>0 4 3</a:t>
            </a:r>
            <a:r>
              <a:rPr lang="zh-CN" altLang="en-US" sz="2000" dirty="0" smtClean="0"/>
              <a:t>变为</a:t>
            </a:r>
            <a:r>
              <a:rPr lang="en-US" altLang="zh-CN" sz="2000" dirty="0" smtClean="0"/>
              <a:t>0 0 </a:t>
            </a:r>
            <a:r>
              <a:rPr lang="en-US" altLang="zh-CN" sz="2000" dirty="0"/>
              <a:t>0 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此时</a:t>
            </a:r>
            <a:r>
              <a:rPr lang="zh-CN" altLang="en-US" sz="2000" dirty="0" smtClean="0"/>
              <a:t>工作集变为</a:t>
            </a:r>
            <a:r>
              <a:rPr lang="en-US" altLang="zh-CN" sz="2000" dirty="0"/>
              <a:t>0 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大小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访问</a:t>
            </a:r>
            <a:r>
              <a:rPr lang="zh-CN" altLang="en-US" sz="2000" dirty="0"/>
              <a:t>虚拟</a:t>
            </a:r>
            <a:r>
              <a:rPr lang="zh-CN" altLang="en-US" sz="2000" dirty="0" smtClean="0"/>
              <a:t>页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：缺页。最近</a:t>
            </a:r>
            <a:r>
              <a:rPr lang="zh-CN" altLang="en-US" sz="2000" dirty="0"/>
              <a:t>访问的</a:t>
            </a:r>
            <a:r>
              <a:rPr lang="en-US" altLang="zh-CN" sz="2000" dirty="0"/>
              <a:t>4</a:t>
            </a:r>
            <a:r>
              <a:rPr lang="zh-CN" altLang="en-US" sz="2000" dirty="0"/>
              <a:t>个虚拟页</a:t>
            </a:r>
            <a:r>
              <a:rPr lang="zh-CN" altLang="en-US" sz="2000" dirty="0" smtClean="0"/>
              <a:t>由 </a:t>
            </a:r>
            <a:r>
              <a:rPr lang="en-US" altLang="zh-CN" sz="2000" dirty="0"/>
              <a:t>0 </a:t>
            </a:r>
            <a:r>
              <a:rPr lang="en-US" altLang="zh-CN" sz="2000" dirty="0" smtClean="0"/>
              <a:t>0 0 4</a:t>
            </a:r>
            <a:r>
              <a:rPr lang="zh-CN" altLang="en-US" sz="2000" dirty="0" smtClean="0"/>
              <a:t>变为</a:t>
            </a:r>
            <a:r>
              <a:rPr lang="en-US" altLang="zh-CN" sz="2000" dirty="0" smtClean="0"/>
              <a:t>2 0 </a:t>
            </a:r>
            <a:r>
              <a:rPr lang="en-US" altLang="zh-CN" sz="2000" dirty="0"/>
              <a:t>0 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此时工作集</a:t>
            </a:r>
            <a:r>
              <a:rPr lang="zh-CN" altLang="en-US" sz="2000" dirty="0" smtClean="0"/>
              <a:t>变为</a:t>
            </a:r>
            <a:r>
              <a:rPr lang="en-US" altLang="zh-CN" sz="2000" dirty="0" smtClean="0"/>
              <a:t>2 0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大小为</a:t>
            </a:r>
            <a:r>
              <a:rPr lang="en-US" altLang="zh-CN" sz="2000" dirty="0"/>
              <a:t>2</a:t>
            </a:r>
            <a:r>
              <a:rPr lang="zh-CN" altLang="en-US" sz="2000" dirty="0" smtClean="0"/>
              <a:t>。因此覆盖虚拟页</a:t>
            </a:r>
            <a:r>
              <a:rPr lang="en-US" altLang="zh-CN" sz="2000" dirty="0" smtClean="0"/>
              <a:t>4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64" y="879588"/>
            <a:ext cx="28003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64" y="5314068"/>
            <a:ext cx="37909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64" y="3212976"/>
            <a:ext cx="33528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7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19256" cy="5865515"/>
          </a:xfrm>
        </p:spPr>
        <p:txBody>
          <a:bodyPr/>
          <a:lstStyle/>
          <a:p>
            <a:pPr lvl="1"/>
            <a:r>
              <a:rPr lang="zh-CN" altLang="en-US" sz="2000" dirty="0"/>
              <a:t>访问虚拟</a:t>
            </a:r>
            <a:r>
              <a:rPr lang="zh-CN" altLang="en-US" sz="2000" dirty="0" smtClean="0"/>
              <a:t>页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：缺页。</a:t>
            </a:r>
            <a:r>
              <a:rPr lang="zh-CN" altLang="en-US" sz="2000" dirty="0"/>
              <a:t>最近访问的</a:t>
            </a:r>
            <a:r>
              <a:rPr lang="en-US" altLang="zh-CN" sz="2000" dirty="0"/>
              <a:t>4</a:t>
            </a:r>
            <a:r>
              <a:rPr lang="zh-CN" altLang="en-US" sz="2000" dirty="0"/>
              <a:t>个虚拟页由 </a:t>
            </a:r>
            <a:r>
              <a:rPr lang="en-US" altLang="zh-CN" sz="2000" dirty="0" smtClean="0"/>
              <a:t>2 0 </a:t>
            </a:r>
            <a:r>
              <a:rPr lang="en-US" altLang="zh-CN" sz="2000" dirty="0"/>
              <a:t>0 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变为</a:t>
            </a:r>
            <a:r>
              <a:rPr lang="en-US" altLang="zh-CN" sz="2000" dirty="0" smtClean="0"/>
              <a:t>4 2 </a:t>
            </a:r>
            <a:r>
              <a:rPr lang="en-US" altLang="zh-CN" sz="2000" dirty="0"/>
              <a:t>0 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此时工作集</a:t>
            </a:r>
            <a:r>
              <a:rPr lang="zh-CN" altLang="en-US" sz="2000" dirty="0" smtClean="0"/>
              <a:t>变为</a:t>
            </a:r>
            <a:r>
              <a:rPr lang="en-US" altLang="zh-CN" sz="2000" dirty="0" smtClean="0"/>
              <a:t>4 2 </a:t>
            </a:r>
            <a:r>
              <a:rPr lang="en-US" altLang="zh-CN" sz="2000" dirty="0"/>
              <a:t>0</a:t>
            </a:r>
            <a:r>
              <a:rPr lang="zh-CN" altLang="en-US" sz="2000" dirty="0"/>
              <a:t>，大小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。因此增加虚拟</a:t>
            </a:r>
            <a:r>
              <a:rPr lang="zh-CN" altLang="en-US" sz="2000" dirty="0"/>
              <a:t>页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r>
              <a:rPr lang="zh-CN" altLang="en-US" sz="2400" dirty="0" smtClean="0"/>
              <a:t>依此类推，最后可以得到每次新的虚拟页访问后的状态。</a:t>
            </a:r>
            <a:endParaRPr lang="en-US" altLang="zh-CN" sz="24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64" y="980728"/>
            <a:ext cx="42481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17032"/>
            <a:ext cx="68580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4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19256" cy="586551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8.5</a:t>
            </a:r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023938"/>
            <a:ext cx="818197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5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1375</Words>
  <Application>Microsoft Office PowerPoint</Application>
  <PresentationFormat>全屏显示(4:3)</PresentationFormat>
  <Paragraphs>93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f_t_w__</dc:creator>
  <cp:lastModifiedBy>f_t_w__</cp:lastModifiedBy>
  <cp:revision>72</cp:revision>
  <dcterms:created xsi:type="dcterms:W3CDTF">2012-12-09T10:58:51Z</dcterms:created>
  <dcterms:modified xsi:type="dcterms:W3CDTF">2012-12-12T09:45:18Z</dcterms:modified>
</cp:coreProperties>
</file>