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autoCompressPictures="0">
  <p:sldMasterIdLst>
    <p:sldMasterId id="2147483661" r:id="rId1"/>
  </p:sldMasterIdLst>
  <p:notesMasterIdLst>
    <p:notesMasterId r:id="rId16"/>
  </p:notesMasterIdLst>
  <p:sldIdLst>
    <p:sldId id="1225" r:id="rId2"/>
    <p:sldId id="1248" r:id="rId3"/>
    <p:sldId id="1249" r:id="rId4"/>
    <p:sldId id="1250" r:id="rId5"/>
    <p:sldId id="1251" r:id="rId6"/>
    <p:sldId id="1252" r:id="rId7"/>
    <p:sldId id="267" r:id="rId8"/>
    <p:sldId id="1185" r:id="rId9"/>
    <p:sldId id="1196" r:id="rId10"/>
    <p:sldId id="1207" r:id="rId11"/>
    <p:sldId id="1184" r:id="rId12"/>
    <p:sldId id="1242" r:id="rId13"/>
    <p:sldId id="1244" r:id="rId14"/>
    <p:sldId id="1245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14F"/>
    <a:srgbClr val="E11946"/>
    <a:srgbClr val="3F8E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EE454A-B912-4B32-9BFD-5795936967B0}">
  <a:tblStyle styleId="{8AEE454A-B912-4B32-9BFD-5795936967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1"/>
    <p:restoredTop sz="84830"/>
  </p:normalViewPr>
  <p:slideViewPr>
    <p:cSldViewPr snapToGrid="0" snapToObjects="1">
      <p:cViewPr varScale="1">
        <p:scale>
          <a:sx n="143" d="100"/>
          <a:sy n="143" d="100"/>
        </p:scale>
        <p:origin x="1120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-32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67725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75503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05740" indent="-205740" defTabSz="822939">
              <a:spcBef>
                <a:spcPts val="1500"/>
              </a:spcBef>
              <a:defRPr sz="4319"/>
            </a:pPr>
            <a:r>
              <a:rPr lang="en-US" sz="1100" dirty="0"/>
              <a:t>This slide here shows the canonical architecture of a set of microservices. In this case we have a pretty simple example that I love to use: we have an order service that manages the shopping cart and orchestrates making orders. We also have a. payment service that arranges payments and a stock service that keeps a list of products and their available stock. </a:t>
            </a:r>
          </a:p>
          <a:p>
            <a:pPr marL="205740" indent="-205740" defTabSz="822939">
              <a:spcBef>
                <a:spcPts val="1500"/>
              </a:spcBef>
              <a:defRPr sz="4319"/>
            </a:pPr>
            <a:endParaRPr lang="en-US" sz="1100" dirty="0"/>
          </a:p>
          <a:p>
            <a:pPr marL="205740" indent="-205740" defTabSz="822939">
              <a:spcBef>
                <a:spcPts val="1500"/>
              </a:spcBef>
              <a:defRPr sz="4319"/>
            </a:pPr>
            <a:r>
              <a:rPr lang="en-US" sz="1100" dirty="0"/>
              <a:t> When a client checks out a shopping cart, we simply have to perform a payment and if it goes through, simply update the </a:t>
            </a:r>
            <a:r>
              <a:rPr lang="en-US" sz="1100" dirty="0" err="1"/>
              <a:t>stocklist</a:t>
            </a:r>
            <a:r>
              <a:rPr lang="en-US" sz="1100" dirty="0"/>
              <a:t> in our warehouse. </a:t>
            </a:r>
          </a:p>
          <a:p>
            <a:pPr marL="205740" indent="-205740" defTabSz="822939">
              <a:spcBef>
                <a:spcPts val="1500"/>
              </a:spcBef>
              <a:defRPr sz="4319"/>
            </a:pPr>
            <a:endParaRPr lang="en-US" sz="1100" dirty="0"/>
          </a:p>
          <a:p>
            <a:pPr marL="205740" indent="-205740" defTabSz="822939">
              <a:spcBef>
                <a:spcPts val="1500"/>
              </a:spcBef>
              <a:defRPr sz="4319"/>
            </a:pPr>
            <a:r>
              <a:rPr lang="en-US" sz="1100" dirty="0"/>
              <a:t>Now, note that unless the payment goes through, we should not update the stock; and unless there is stock left, we cannot charge clients for orders that we cannot fulfil. We will get back to the complexity of this example a bit later! </a:t>
            </a:r>
          </a:p>
          <a:p>
            <a:pPr marL="205740" indent="-205740" defTabSz="822939">
              <a:spcBef>
                <a:spcPts val="1500"/>
              </a:spcBef>
              <a:defRPr sz="4319"/>
            </a:pPr>
            <a:endParaRPr lang="en-US" sz="1100" dirty="0"/>
          </a:p>
          <a:p>
            <a:pPr marL="205740" indent="-205740" defTabSz="822939">
              <a:spcBef>
                <a:spcPts val="1500"/>
              </a:spcBef>
              <a:defRPr sz="4319"/>
            </a:pPr>
            <a:r>
              <a:rPr lang="en-US" sz="1100" dirty="0"/>
              <a:t>Now, what do we see here? First off, services are stateless. This means that </a:t>
            </a:r>
          </a:p>
          <a:p>
            <a:pPr marL="205740" indent="-205740" defTabSz="822939">
              <a:spcBef>
                <a:spcPts val="1500"/>
              </a:spcBef>
              <a:defRPr sz="4319"/>
            </a:pPr>
            <a:r>
              <a:rPr lang="en-US" sz="1100" dirty="0"/>
              <a:t>Services store/retrieve their state from the database through the network. As a result, the database admin can do their job, and each service can scale up and down as needed according to the workload!</a:t>
            </a:r>
          </a:p>
          <a:p>
            <a:pPr marL="205740" indent="-205740" defTabSz="822939">
              <a:spcBef>
                <a:spcPts val="1500"/>
              </a:spcBef>
              <a:defRPr sz="4319"/>
            </a:pPr>
            <a:endParaRPr lang="en-US" sz="1100" dirty="0"/>
          </a:p>
          <a:p>
            <a:pPr marL="205740" indent="-205740" defTabSz="822939">
              <a:spcBef>
                <a:spcPts val="1500"/>
              </a:spcBef>
              <a:defRPr sz="4319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defRPr>
            </a:pPr>
            <a:r>
              <a:rPr lang="en-US" sz="1100" dirty="0"/>
              <a:t>In fact, this kind of architecture is really scalable. Microservices architecture appropriate for the cloud; independent development and scaling</a:t>
            </a:r>
          </a:p>
          <a:p>
            <a:pPr marL="205740" indent="-205740" defTabSz="822939">
              <a:spcBef>
                <a:spcPts val="1500"/>
              </a:spcBef>
              <a:defRPr sz="4319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sz="1100" dirty="0"/>
              <a:t>Services communicate with the database through costly RPC calls that result and with possibly latency</a:t>
            </a:r>
          </a:p>
          <a:p>
            <a:pPr marL="205740" indent="-205740" defTabSz="822939">
              <a:spcBef>
                <a:spcPts val="1500"/>
              </a:spcBef>
              <a:defRPr sz="4319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endParaRPr lang="en-US" sz="1100" dirty="0"/>
          </a:p>
          <a:p>
            <a:pPr marL="205740" indent="-205740" defTabSz="822939">
              <a:spcBef>
                <a:spcPts val="1500"/>
              </a:spcBef>
              <a:defRPr sz="4319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rPr lang="en-US" sz="1100" dirty="0"/>
              <a:t>But developers loved this design for a number of reasons. The one that we care about in this talk, is that they do not have to manage state: the database cares for that. And if a machine fails with any of the service deployments we simply 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369245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Pros</a:t>
            </a:r>
          </a:p>
          <a:p>
            <a:pPr lvl="1">
              <a:buFont typeface="+mj-lt"/>
              <a:buAutoNum type="arabicPeriod"/>
            </a:pPr>
            <a:r>
              <a:rPr lang="en-US" sz="1600" dirty="0"/>
              <a:t>Service is responsible for its data</a:t>
            </a:r>
          </a:p>
          <a:p>
            <a:pPr lvl="1">
              <a:buFont typeface="+mj-lt"/>
              <a:buAutoNum type="arabicPeriod"/>
            </a:pPr>
            <a:r>
              <a:rPr lang="en-US" sz="1600" dirty="0"/>
              <a:t>Independent teams can develop services</a:t>
            </a:r>
          </a:p>
          <a:p>
            <a:r>
              <a:rPr lang="en-US" sz="1600" dirty="0"/>
              <a:t>Scale infinitely as soon as the database does not break down.</a:t>
            </a:r>
            <a:endParaRPr lang="en-US" sz="16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863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 err="1"/>
              <a:t>Sharding</a:t>
            </a:r>
            <a:r>
              <a:rPr lang="en-US" sz="1600" dirty="0"/>
              <a:t> and routing</a:t>
            </a:r>
          </a:p>
          <a:p>
            <a:r>
              <a:rPr lang="en-US" sz="1600" dirty="0"/>
              <a:t>Timeouts and difficult ways of dealing with failures.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33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Pros</a:t>
            </a:r>
          </a:p>
          <a:p>
            <a:pPr lvl="1">
              <a:buFont typeface="+mj-lt"/>
              <a:buAutoNum type="arabicPeriod"/>
            </a:pPr>
            <a:r>
              <a:rPr lang="en-US" sz="1600" dirty="0"/>
              <a:t>Service is responsible for its data</a:t>
            </a:r>
          </a:p>
          <a:p>
            <a:pPr lvl="1">
              <a:buFont typeface="+mj-lt"/>
              <a:buAutoNum type="arabicPeriod"/>
            </a:pPr>
            <a:r>
              <a:rPr lang="en-US" sz="1600" dirty="0"/>
              <a:t>Independent teams can develop services</a:t>
            </a:r>
          </a:p>
          <a:p>
            <a:r>
              <a:rPr lang="en-US" sz="1600" dirty="0"/>
              <a:t>Cons</a:t>
            </a:r>
          </a:p>
          <a:p>
            <a:pPr lvl="1">
              <a:buFont typeface="+mj-lt"/>
              <a:buAutoNum type="arabicPeriod"/>
            </a:pPr>
            <a:r>
              <a:rPr lang="en-US" sz="1600" b="1" strike="sngStrike" dirty="0"/>
              <a:t>High Latency</a:t>
            </a:r>
          </a:p>
          <a:p>
            <a:pPr lvl="1">
              <a:buFont typeface="+mj-lt"/>
              <a:buAutoNum type="arabicPeriod"/>
            </a:pPr>
            <a:r>
              <a:rPr lang="en-US" sz="1600" b="1" dirty="0"/>
              <a:t>Medium Latency (REST calls are still expensive)</a:t>
            </a:r>
          </a:p>
          <a:p>
            <a:pPr lvl="1">
              <a:buFont typeface="+mj-lt"/>
              <a:buAutoNum type="arabicPeriod"/>
            </a:pPr>
            <a:r>
              <a:rPr lang="en-US" sz="1600" b="1" dirty="0"/>
              <a:t>Eventual Consistency</a:t>
            </a:r>
          </a:p>
          <a:p>
            <a:pPr lvl="1">
              <a:buFont typeface="+mj-lt"/>
              <a:buAutoNum type="arabicPeriod"/>
            </a:pPr>
            <a:r>
              <a:rPr lang="en-US" sz="1600" b="1" dirty="0"/>
              <a:t>Have to host DBs in Service containers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34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scale this out. But we have to manage multiple subsystems, checkpoints, logs, re-scaling and shuffling of state. </a:t>
            </a:r>
          </a:p>
          <a:p>
            <a:r>
              <a:rPr lang="en-US" dirty="0"/>
              <a:t>Why not use a stream processor for those? </a:t>
            </a:r>
          </a:p>
        </p:txBody>
      </p:sp>
    </p:spTree>
    <p:extLst>
      <p:ext uri="{BB962C8B-B14F-4D97-AF65-F5344CB8AC3E}">
        <p14:creationId xmlns:p14="http://schemas.microsoft.com/office/powerpoint/2010/main" val="477181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scale this out. But we have to manage multiple subsystems, checkpoints, logs, re-scaling and shuffling of state. </a:t>
            </a:r>
          </a:p>
          <a:p>
            <a:r>
              <a:rPr lang="en-US" dirty="0"/>
              <a:t>Why not use a stream processor for those? </a:t>
            </a:r>
          </a:p>
        </p:txBody>
      </p:sp>
    </p:spTree>
    <p:extLst>
      <p:ext uri="{BB962C8B-B14F-4D97-AF65-F5344CB8AC3E}">
        <p14:creationId xmlns:p14="http://schemas.microsoft.com/office/powerpoint/2010/main" val="1549306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61c686889a_13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61c686889a_13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conclude the motivation part..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34795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374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579000" y="1722000"/>
            <a:ext cx="54300" cy="136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826350" y="1519225"/>
            <a:ext cx="46383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826350" y="2763850"/>
            <a:ext cx="76320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userDrawn="1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844425" y="1586325"/>
            <a:ext cx="7405495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579000" y="579000"/>
            <a:ext cx="71240" cy="25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46;p8">
            <a:extLst>
              <a:ext uri="{FF2B5EF4-FFF2-40B4-BE49-F238E27FC236}">
                <a16:creationId xmlns:a16="http://schemas.microsoft.com/office/drawing/2014/main" id="{6168D8DA-E2A7-804A-9F42-DBBF3D72A1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4424" y="422500"/>
            <a:ext cx="7581861" cy="53254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userDrawn="1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844425" y="1584700"/>
            <a:ext cx="3267300" cy="3219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 dirty="0"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308498" y="1584700"/>
            <a:ext cx="3267300" cy="32190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 lang="en-US" dirty="0"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28;p5">
            <a:extLst>
              <a:ext uri="{FF2B5EF4-FFF2-40B4-BE49-F238E27FC236}">
                <a16:creationId xmlns:a16="http://schemas.microsoft.com/office/drawing/2014/main" id="{FEB26B3C-3488-7649-8A3D-C8325B2485CA}"/>
              </a:ext>
            </a:extLst>
          </p:cNvPr>
          <p:cNvSpPr/>
          <p:nvPr userDrawn="1"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7;p5">
            <a:extLst>
              <a:ext uri="{FF2B5EF4-FFF2-40B4-BE49-F238E27FC236}">
                <a16:creationId xmlns:a16="http://schemas.microsoft.com/office/drawing/2014/main" id="{77A8C2ED-2C39-1D44-B54B-E61245587102}"/>
              </a:ext>
            </a:extLst>
          </p:cNvPr>
          <p:cNvSpPr/>
          <p:nvPr userDrawn="1"/>
        </p:nvSpPr>
        <p:spPr>
          <a:xfrm>
            <a:off x="579000" y="579000"/>
            <a:ext cx="71240" cy="25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6;p8">
            <a:extLst>
              <a:ext uri="{FF2B5EF4-FFF2-40B4-BE49-F238E27FC236}">
                <a16:creationId xmlns:a16="http://schemas.microsoft.com/office/drawing/2014/main" id="{0ED7E03B-9D32-4344-B5BB-2826577917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4424" y="422500"/>
            <a:ext cx="7581861" cy="53254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preserve="1" userDrawn="1">
  <p:cSld name="1_Title + 2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844425" y="1584700"/>
            <a:ext cx="3267300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308498" y="1584700"/>
            <a:ext cx="3267300" cy="321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▫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▸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28;p5">
            <a:extLst>
              <a:ext uri="{FF2B5EF4-FFF2-40B4-BE49-F238E27FC236}">
                <a16:creationId xmlns:a16="http://schemas.microsoft.com/office/drawing/2014/main" id="{FEB26B3C-3488-7649-8A3D-C8325B2485CA}"/>
              </a:ext>
            </a:extLst>
          </p:cNvPr>
          <p:cNvSpPr/>
          <p:nvPr userDrawn="1"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7;p5">
            <a:extLst>
              <a:ext uri="{FF2B5EF4-FFF2-40B4-BE49-F238E27FC236}">
                <a16:creationId xmlns:a16="http://schemas.microsoft.com/office/drawing/2014/main" id="{77A8C2ED-2C39-1D44-B54B-E61245587102}"/>
              </a:ext>
            </a:extLst>
          </p:cNvPr>
          <p:cNvSpPr/>
          <p:nvPr userDrawn="1"/>
        </p:nvSpPr>
        <p:spPr>
          <a:xfrm>
            <a:off x="579000" y="579000"/>
            <a:ext cx="71240" cy="254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6;p8">
            <a:extLst>
              <a:ext uri="{FF2B5EF4-FFF2-40B4-BE49-F238E27FC236}">
                <a16:creationId xmlns:a16="http://schemas.microsoft.com/office/drawing/2014/main" id="{0ED7E03B-9D32-4344-B5BB-2826577917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4424" y="422500"/>
            <a:ext cx="7581861" cy="532540"/>
          </a:xfrm>
          <a:prstGeom prst="rect">
            <a:avLst/>
          </a:prstGeom>
          <a:solidFill>
            <a:schemeClr val="accent1">
              <a:alpha val="10000"/>
            </a:schemeClr>
          </a:solidFill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864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/>
          <p:nvPr/>
        </p:nvSpPr>
        <p:spPr>
          <a:xfrm>
            <a:off x="9089700" y="0"/>
            <a:ext cx="543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C5D84-2227-C144-B485-A8CA33CE4230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879783"/>
            <a:ext cx="8229600" cy="0"/>
          </a:xfrm>
          <a:prstGeom prst="line">
            <a:avLst/>
          </a:prstGeom>
          <a:ln>
            <a:solidFill>
              <a:srgbClr val="34AD9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vatar_emerald_200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486" y="205990"/>
            <a:ext cx="573314" cy="5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05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52438" y="889861"/>
            <a:ext cx="8239125" cy="350543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309563">
              <a:lnSpc>
                <a:spcPct val="100000"/>
              </a:lnSpc>
              <a:spcBef>
                <a:spcPts val="0"/>
              </a:spcBef>
              <a:buSzTx/>
              <a:buNone/>
              <a:defRPr sz="2063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4120485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100" cy="31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▪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▫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▸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F004E"/>
              </a:buClr>
              <a:buSzPts val="1800"/>
              <a:buFont typeface="Titillium Web"/>
              <a:buChar char="▹"/>
              <a:defRPr sz="18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 b="1">
                <a:solidFill>
                  <a:srgbClr val="FF004E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r">
              <a:buNone/>
              <a:defRPr sz="1200" b="1">
                <a:solidFill>
                  <a:srgbClr val="FF004E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r">
              <a:buNone/>
              <a:defRPr sz="1200" b="1">
                <a:solidFill>
                  <a:srgbClr val="FF004E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r">
              <a:buNone/>
              <a:defRPr sz="1200" b="1">
                <a:solidFill>
                  <a:srgbClr val="FF004E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r">
              <a:buNone/>
              <a:defRPr sz="1200" b="1">
                <a:solidFill>
                  <a:srgbClr val="FF004E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r">
              <a:buNone/>
              <a:defRPr sz="1200" b="1">
                <a:solidFill>
                  <a:srgbClr val="FF004E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r">
              <a:buNone/>
              <a:defRPr sz="1200" b="1">
                <a:solidFill>
                  <a:srgbClr val="FF004E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r">
              <a:buNone/>
              <a:defRPr sz="1200" b="1">
                <a:solidFill>
                  <a:srgbClr val="FF004E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r">
              <a:buNone/>
              <a:defRPr sz="1200" b="1">
                <a:solidFill>
                  <a:srgbClr val="FF004E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63" r:id="rId4"/>
    <p:sldLayoutId id="2147483659" r:id="rId5"/>
    <p:sldLayoutId id="2147483665" r:id="rId6"/>
    <p:sldLayoutId id="214748366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tif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E80DB-4FA3-684A-AB52-3B6CCE8CF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50" y="1604050"/>
            <a:ext cx="8317650" cy="1159800"/>
          </a:xfrm>
        </p:spPr>
        <p:txBody>
          <a:bodyPr/>
          <a:lstStyle/>
          <a:p>
            <a:r>
              <a:rPr lang="en-GB" dirty="0"/>
              <a:t>Team Number: </a:t>
            </a:r>
            <a:br>
              <a:rPr lang="en-GB" dirty="0"/>
            </a:br>
            <a:r>
              <a:rPr lang="en-GB" b="0" i="1" dirty="0"/>
              <a:t>Project title / systems used</a:t>
            </a:r>
            <a:endParaRPr lang="en-GR" b="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62240-B8AD-D04B-B6F9-409FAB0A3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000" y="3888065"/>
            <a:ext cx="7632000" cy="784800"/>
          </a:xfrm>
        </p:spPr>
        <p:txBody>
          <a:bodyPr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venir Next" panose="020B0503020202020204" pitchFamily="34" charset="0"/>
              </a:rPr>
              <a:t>Team Members1, member 2, …</a:t>
            </a:r>
            <a:endParaRPr lang="en-GR" sz="1600" dirty="0">
              <a:solidFill>
                <a:schemeClr val="tx1"/>
              </a:solidFill>
              <a:latin typeface="Avenir Next" panose="020B05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C30240-0433-3B43-858D-3C0BBE70B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532" y="4298494"/>
            <a:ext cx="1668936" cy="102206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37E0042-1765-2E48-9840-B237D5FBFB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7" b="14014"/>
          <a:stretch/>
        </p:blipFill>
        <p:spPr bwMode="auto">
          <a:xfrm>
            <a:off x="114716" y="3811079"/>
            <a:ext cx="1188643" cy="93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651D07D-5F6C-A34B-AF20-00B39E6870CA}"/>
              </a:ext>
            </a:extLst>
          </p:cNvPr>
          <p:cNvSpPr/>
          <p:nvPr/>
        </p:nvSpPr>
        <p:spPr>
          <a:xfrm>
            <a:off x="14967" y="4677167"/>
            <a:ext cx="138711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i="1" dirty="0">
                <a:latin typeface="Avenir Next" panose="020B0503020202020204" pitchFamily="34" charset="0"/>
                <a:cs typeface="APPLE CHANCERY" panose="03020702040506060504" pitchFamily="66" charset="-79"/>
              </a:rPr>
              <a:t>…to serve and protect data.</a:t>
            </a:r>
            <a:endParaRPr lang="en-GB" sz="1200" dirty="0">
              <a:latin typeface="Avenir Next" panose="020B0503020202020204" pitchFamily="34" charset="0"/>
              <a:cs typeface="Apple Chancery" panose="03020702040506060504" pitchFamily="66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42934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05353-5797-0D45-A128-9FC4AD3CE4E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304975" y="1156661"/>
            <a:ext cx="3267300" cy="3219000"/>
          </a:xfrm>
          <a:noFill/>
        </p:spPr>
        <p:txBody>
          <a:bodyPr/>
          <a:lstStyle/>
          <a:p>
            <a:r>
              <a:rPr lang="en-US" dirty="0"/>
              <a:t>Message exchange through an event-log</a:t>
            </a:r>
          </a:p>
          <a:p>
            <a:pPr lvl="1"/>
            <a:r>
              <a:rPr lang="en-US" dirty="0"/>
              <a:t>Guaranteed at-least once delivery!</a:t>
            </a:r>
          </a:p>
          <a:p>
            <a:r>
              <a:rPr lang="en-US" dirty="0"/>
              <a:t>Services are asynchronous/reactive. </a:t>
            </a:r>
          </a:p>
          <a:p>
            <a:r>
              <a:rPr lang="en-US" dirty="0"/>
              <a:t>If we lose state, we replay the log and rebuild it.</a:t>
            </a:r>
          </a:p>
          <a:p>
            <a:r>
              <a:rPr lang="en-US" dirty="0"/>
              <a:t>Time-travel debugging, audits, etc. are easier.</a:t>
            </a:r>
          </a:p>
          <a:p>
            <a:r>
              <a:rPr lang="en-US" dirty="0"/>
              <a:t>Does not scale!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263AC-A104-8549-8948-56A56E47D9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A01F53-C6E0-7B4D-9A65-31B373F6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Architecture (3): Event Sourcing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D2435F2-58F5-804F-8922-07F16C011A06}"/>
              </a:ext>
            </a:extLst>
          </p:cNvPr>
          <p:cNvGrpSpPr/>
          <p:nvPr/>
        </p:nvGrpSpPr>
        <p:grpSpPr>
          <a:xfrm>
            <a:off x="324339" y="1165791"/>
            <a:ext cx="1040170" cy="1405959"/>
            <a:chOff x="743272" y="1239521"/>
            <a:chExt cx="1421503" cy="1981199"/>
          </a:xfrm>
        </p:grpSpPr>
        <p:sp>
          <p:nvSpPr>
            <p:cNvPr id="8" name="Abgerundetes Rechteck 14">
              <a:extLst>
                <a:ext uri="{FF2B5EF4-FFF2-40B4-BE49-F238E27FC236}">
                  <a16:creationId xmlns:a16="http://schemas.microsoft.com/office/drawing/2014/main" id="{95E8E17A-19E4-2C45-B78B-5434AF8470ED}"/>
                </a:ext>
              </a:extLst>
            </p:cNvPr>
            <p:cNvSpPr/>
            <p:nvPr/>
          </p:nvSpPr>
          <p:spPr>
            <a:xfrm>
              <a:off x="743272" y="1239521"/>
              <a:ext cx="1421503" cy="198119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rPr>
                <a:t>Order</a:t>
              </a:r>
              <a:endParaRPr lang="en-US" sz="105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sp>
          <p:nvSpPr>
            <p:cNvPr id="15" name="Zylinder 27">
              <a:extLst>
                <a:ext uri="{FF2B5EF4-FFF2-40B4-BE49-F238E27FC236}">
                  <a16:creationId xmlns:a16="http://schemas.microsoft.com/office/drawing/2014/main" id="{EE23D5DB-9F32-324A-876D-6794E75D70CB}"/>
                </a:ext>
              </a:extLst>
            </p:cNvPr>
            <p:cNvSpPr/>
            <p:nvPr/>
          </p:nvSpPr>
          <p:spPr>
            <a:xfrm>
              <a:off x="954428" y="2519402"/>
              <a:ext cx="986132" cy="532540"/>
            </a:xfrm>
            <a:prstGeom prst="can">
              <a:avLst/>
            </a:prstGeom>
            <a:solidFill>
              <a:srgbClr val="F5A030"/>
            </a:solidFill>
            <a:ln w="12700">
              <a:solidFill>
                <a:srgbClr val="935F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rPr>
                <a:t>DB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3341C4-465D-F04F-B1E5-A5D5843D4BF0}"/>
                </a:ext>
              </a:extLst>
            </p:cNvPr>
            <p:cNvSpPr/>
            <p:nvPr/>
          </p:nvSpPr>
          <p:spPr>
            <a:xfrm>
              <a:off x="954428" y="1676401"/>
              <a:ext cx="986132" cy="355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Business Logic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4DADF9D-13A5-C144-965B-9E5DFCD0F4C3}"/>
                </a:ext>
              </a:extLst>
            </p:cNvPr>
            <p:cNvCxnSpPr>
              <a:cxnSpLocks/>
            </p:cNvCxnSpPr>
            <p:nvPr/>
          </p:nvCxnSpPr>
          <p:spPr>
            <a:xfrm>
              <a:off x="1453045" y="2108809"/>
              <a:ext cx="0" cy="351181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F712F9-EDF7-6942-8783-0FCFC6545E8C}"/>
              </a:ext>
            </a:extLst>
          </p:cNvPr>
          <p:cNvGrpSpPr/>
          <p:nvPr/>
        </p:nvGrpSpPr>
        <p:grpSpPr>
          <a:xfrm>
            <a:off x="2745436" y="1153509"/>
            <a:ext cx="1040170" cy="1405959"/>
            <a:chOff x="3506792" y="1239521"/>
            <a:chExt cx="1421503" cy="1981199"/>
          </a:xfrm>
        </p:grpSpPr>
        <p:sp>
          <p:nvSpPr>
            <p:cNvPr id="20" name="Abgerundetes Rechteck 14">
              <a:extLst>
                <a:ext uri="{FF2B5EF4-FFF2-40B4-BE49-F238E27FC236}">
                  <a16:creationId xmlns:a16="http://schemas.microsoft.com/office/drawing/2014/main" id="{CCD33A84-A368-FC46-8E83-8F7797C8CDA3}"/>
                </a:ext>
              </a:extLst>
            </p:cNvPr>
            <p:cNvSpPr/>
            <p:nvPr/>
          </p:nvSpPr>
          <p:spPr>
            <a:xfrm>
              <a:off x="3506792" y="1239521"/>
              <a:ext cx="1421503" cy="198119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rPr>
                <a:t>Stock</a:t>
              </a:r>
              <a:endParaRPr lang="en-US" sz="105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sp>
          <p:nvSpPr>
            <p:cNvPr id="21" name="Zylinder 27">
              <a:extLst>
                <a:ext uri="{FF2B5EF4-FFF2-40B4-BE49-F238E27FC236}">
                  <a16:creationId xmlns:a16="http://schemas.microsoft.com/office/drawing/2014/main" id="{02E91FED-AE4D-CD4C-AC7C-AF7DC1538DA4}"/>
                </a:ext>
              </a:extLst>
            </p:cNvPr>
            <p:cNvSpPr/>
            <p:nvPr/>
          </p:nvSpPr>
          <p:spPr>
            <a:xfrm>
              <a:off x="3717948" y="2519402"/>
              <a:ext cx="986132" cy="532540"/>
            </a:xfrm>
            <a:prstGeom prst="can">
              <a:avLst/>
            </a:prstGeom>
            <a:solidFill>
              <a:srgbClr val="F5A030"/>
            </a:solidFill>
            <a:ln w="12700">
              <a:solidFill>
                <a:srgbClr val="935F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rPr>
                <a:t>DB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9BC3D32-7934-4740-A9D7-C344C977D1B1}"/>
                </a:ext>
              </a:extLst>
            </p:cNvPr>
            <p:cNvSpPr/>
            <p:nvPr/>
          </p:nvSpPr>
          <p:spPr>
            <a:xfrm>
              <a:off x="3717948" y="1676401"/>
              <a:ext cx="986132" cy="355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Business Logic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28CAE03-EB56-D140-8B62-8BAB33A67680}"/>
                </a:ext>
              </a:extLst>
            </p:cNvPr>
            <p:cNvCxnSpPr>
              <a:cxnSpLocks/>
            </p:cNvCxnSpPr>
            <p:nvPr/>
          </p:nvCxnSpPr>
          <p:spPr>
            <a:xfrm>
              <a:off x="4216565" y="2108809"/>
              <a:ext cx="0" cy="351181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0DBE645-0829-9A4F-874E-367520D4FA81}"/>
              </a:ext>
            </a:extLst>
          </p:cNvPr>
          <p:cNvGrpSpPr/>
          <p:nvPr/>
        </p:nvGrpSpPr>
        <p:grpSpPr>
          <a:xfrm>
            <a:off x="319561" y="3634162"/>
            <a:ext cx="1040170" cy="1405959"/>
            <a:chOff x="6087431" y="2571750"/>
            <a:chExt cx="1421503" cy="1981199"/>
          </a:xfrm>
        </p:grpSpPr>
        <p:sp>
          <p:nvSpPr>
            <p:cNvPr id="24" name="Abgerundetes Rechteck 14">
              <a:extLst>
                <a:ext uri="{FF2B5EF4-FFF2-40B4-BE49-F238E27FC236}">
                  <a16:creationId xmlns:a16="http://schemas.microsoft.com/office/drawing/2014/main" id="{3C46851F-DE00-FA4E-A5D9-3A9FF92A664A}"/>
                </a:ext>
              </a:extLst>
            </p:cNvPr>
            <p:cNvSpPr/>
            <p:nvPr/>
          </p:nvSpPr>
          <p:spPr>
            <a:xfrm>
              <a:off x="6087431" y="2571750"/>
              <a:ext cx="1421503" cy="198119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rPr>
                <a:t>Payment</a:t>
              </a:r>
              <a:endParaRPr lang="en-US" sz="105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sp>
          <p:nvSpPr>
            <p:cNvPr id="25" name="Zylinder 27">
              <a:extLst>
                <a:ext uri="{FF2B5EF4-FFF2-40B4-BE49-F238E27FC236}">
                  <a16:creationId xmlns:a16="http://schemas.microsoft.com/office/drawing/2014/main" id="{D1B0BBE9-C435-994B-B354-24851B5C2DE7}"/>
                </a:ext>
              </a:extLst>
            </p:cNvPr>
            <p:cNvSpPr/>
            <p:nvPr/>
          </p:nvSpPr>
          <p:spPr>
            <a:xfrm>
              <a:off x="6298588" y="3851631"/>
              <a:ext cx="986132" cy="532540"/>
            </a:xfrm>
            <a:prstGeom prst="can">
              <a:avLst/>
            </a:prstGeom>
            <a:solidFill>
              <a:srgbClr val="F5A030"/>
            </a:solidFill>
            <a:ln w="12700">
              <a:solidFill>
                <a:srgbClr val="935F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rPr>
                <a:t>DB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D7C538E-5093-E742-98CB-93BD03DB91F0}"/>
                </a:ext>
              </a:extLst>
            </p:cNvPr>
            <p:cNvSpPr/>
            <p:nvPr/>
          </p:nvSpPr>
          <p:spPr>
            <a:xfrm>
              <a:off x="6298588" y="3008630"/>
              <a:ext cx="986132" cy="355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Business Logic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C958604-2586-A846-A444-541DD74C4433}"/>
                </a:ext>
              </a:extLst>
            </p:cNvPr>
            <p:cNvCxnSpPr>
              <a:cxnSpLocks/>
            </p:cNvCxnSpPr>
            <p:nvPr/>
          </p:nvCxnSpPr>
          <p:spPr>
            <a:xfrm>
              <a:off x="6797205" y="3441038"/>
              <a:ext cx="0" cy="351181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61667B3-5A8A-7041-8533-361884D23066}"/>
              </a:ext>
            </a:extLst>
          </p:cNvPr>
          <p:cNvGrpSpPr/>
          <p:nvPr/>
        </p:nvGrpSpPr>
        <p:grpSpPr>
          <a:xfrm>
            <a:off x="1589123" y="1571271"/>
            <a:ext cx="740907" cy="457667"/>
            <a:chOff x="1920183" y="3417089"/>
            <a:chExt cx="1191572" cy="71744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2AF5DB4-8F80-5346-9AAE-41591789A187}"/>
                </a:ext>
              </a:extLst>
            </p:cNvPr>
            <p:cNvGrpSpPr/>
            <p:nvPr/>
          </p:nvGrpSpPr>
          <p:grpSpPr>
            <a:xfrm>
              <a:off x="1973031" y="3785939"/>
              <a:ext cx="985962" cy="348595"/>
              <a:chOff x="5737726" y="2791940"/>
              <a:chExt cx="985962" cy="348595"/>
            </a:xfrm>
          </p:grpSpPr>
          <p:sp>
            <p:nvSpPr>
              <p:cNvPr id="37" name="Freihandform 32">
                <a:extLst>
                  <a:ext uri="{FF2B5EF4-FFF2-40B4-BE49-F238E27FC236}">
                    <a16:creationId xmlns:a16="http://schemas.microsoft.com/office/drawing/2014/main" id="{C81E3FD4-AF3F-4C43-860F-6F1E4A0710DA}"/>
                  </a:ext>
                </a:extLst>
              </p:cNvPr>
              <p:cNvSpPr/>
              <p:nvPr/>
            </p:nvSpPr>
            <p:spPr>
              <a:xfrm>
                <a:off x="5737726" y="2791940"/>
                <a:ext cx="985962" cy="135255"/>
              </a:xfrm>
              <a:custGeom>
                <a:avLst/>
                <a:gdLst>
                  <a:gd name="connsiteX0" fmla="*/ 0 w 985962"/>
                  <a:gd name="connsiteY0" fmla="*/ 135255 h 135255"/>
                  <a:gd name="connsiteX1" fmla="*/ 508884 w 985962"/>
                  <a:gd name="connsiteY1" fmla="*/ 83 h 135255"/>
                  <a:gd name="connsiteX2" fmla="*/ 985962 w 985962"/>
                  <a:gd name="connsiteY2" fmla="*/ 119353 h 13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5962" h="135255">
                    <a:moveTo>
                      <a:pt x="0" y="135255"/>
                    </a:moveTo>
                    <a:cubicBezTo>
                      <a:pt x="172278" y="68994"/>
                      <a:pt x="344557" y="2733"/>
                      <a:pt x="508884" y="83"/>
                    </a:cubicBezTo>
                    <a:cubicBezTo>
                      <a:pt x="673211" y="-2567"/>
                      <a:pt x="829586" y="58393"/>
                      <a:pt x="985962" y="11935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endParaRPr>
              </a:p>
            </p:txBody>
          </p:sp>
          <p:sp>
            <p:nvSpPr>
              <p:cNvPr id="38" name="Freihandform 33">
                <a:extLst>
                  <a:ext uri="{FF2B5EF4-FFF2-40B4-BE49-F238E27FC236}">
                    <a16:creationId xmlns:a16="http://schemas.microsoft.com/office/drawing/2014/main" id="{A7450076-B373-2D40-92AB-03706AC95F42}"/>
                  </a:ext>
                </a:extLst>
              </p:cNvPr>
              <p:cNvSpPr/>
              <p:nvPr/>
            </p:nvSpPr>
            <p:spPr>
              <a:xfrm rot="10800000">
                <a:off x="5737726" y="3005280"/>
                <a:ext cx="985962" cy="135255"/>
              </a:xfrm>
              <a:custGeom>
                <a:avLst/>
                <a:gdLst>
                  <a:gd name="connsiteX0" fmla="*/ 0 w 985962"/>
                  <a:gd name="connsiteY0" fmla="*/ 135255 h 135255"/>
                  <a:gd name="connsiteX1" fmla="*/ 508884 w 985962"/>
                  <a:gd name="connsiteY1" fmla="*/ 83 h 135255"/>
                  <a:gd name="connsiteX2" fmla="*/ 985962 w 985962"/>
                  <a:gd name="connsiteY2" fmla="*/ 119353 h 13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5962" h="135255">
                    <a:moveTo>
                      <a:pt x="0" y="135255"/>
                    </a:moveTo>
                    <a:cubicBezTo>
                      <a:pt x="172278" y="68994"/>
                      <a:pt x="344557" y="2733"/>
                      <a:pt x="508884" y="83"/>
                    </a:cubicBezTo>
                    <a:cubicBezTo>
                      <a:pt x="673211" y="-2567"/>
                      <a:pt x="829586" y="58393"/>
                      <a:pt x="985962" y="11935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662E05E-584B-444C-9DE9-4AC744D896E4}"/>
                </a:ext>
              </a:extLst>
            </p:cNvPr>
            <p:cNvSpPr txBox="1"/>
            <p:nvPr/>
          </p:nvSpPr>
          <p:spPr>
            <a:xfrm>
              <a:off x="1920183" y="3417089"/>
              <a:ext cx="1191572" cy="385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/>
                  </a:solidFill>
                  <a:latin typeface="Avenir Next" panose="020B0503020202020204" pitchFamily="34" charset="0"/>
                </a:rPr>
                <a:t>REST Call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812DB99-0110-1A4B-B5B1-3570D00A89DD}"/>
              </a:ext>
            </a:extLst>
          </p:cNvPr>
          <p:cNvGrpSpPr/>
          <p:nvPr/>
        </p:nvGrpSpPr>
        <p:grpSpPr>
          <a:xfrm rot="16200000">
            <a:off x="362851" y="2861897"/>
            <a:ext cx="740907" cy="457667"/>
            <a:chOff x="1920183" y="3417089"/>
            <a:chExt cx="1191572" cy="71744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DA57397-FDA4-F545-B1DE-FE791460691C}"/>
                </a:ext>
              </a:extLst>
            </p:cNvPr>
            <p:cNvGrpSpPr/>
            <p:nvPr/>
          </p:nvGrpSpPr>
          <p:grpSpPr>
            <a:xfrm>
              <a:off x="1973031" y="3785939"/>
              <a:ext cx="985962" cy="348595"/>
              <a:chOff x="5737726" y="2791940"/>
              <a:chExt cx="985962" cy="348595"/>
            </a:xfrm>
          </p:grpSpPr>
          <p:sp>
            <p:nvSpPr>
              <p:cNvPr id="44" name="Freihandform 32">
                <a:extLst>
                  <a:ext uri="{FF2B5EF4-FFF2-40B4-BE49-F238E27FC236}">
                    <a16:creationId xmlns:a16="http://schemas.microsoft.com/office/drawing/2014/main" id="{0D5E9C2D-E969-A54A-8C95-109437FD9269}"/>
                  </a:ext>
                </a:extLst>
              </p:cNvPr>
              <p:cNvSpPr/>
              <p:nvPr/>
            </p:nvSpPr>
            <p:spPr>
              <a:xfrm>
                <a:off x="5737726" y="2791940"/>
                <a:ext cx="985962" cy="135255"/>
              </a:xfrm>
              <a:custGeom>
                <a:avLst/>
                <a:gdLst>
                  <a:gd name="connsiteX0" fmla="*/ 0 w 985962"/>
                  <a:gd name="connsiteY0" fmla="*/ 135255 h 135255"/>
                  <a:gd name="connsiteX1" fmla="*/ 508884 w 985962"/>
                  <a:gd name="connsiteY1" fmla="*/ 83 h 135255"/>
                  <a:gd name="connsiteX2" fmla="*/ 985962 w 985962"/>
                  <a:gd name="connsiteY2" fmla="*/ 119353 h 13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5962" h="135255">
                    <a:moveTo>
                      <a:pt x="0" y="135255"/>
                    </a:moveTo>
                    <a:cubicBezTo>
                      <a:pt x="172278" y="68994"/>
                      <a:pt x="344557" y="2733"/>
                      <a:pt x="508884" y="83"/>
                    </a:cubicBezTo>
                    <a:cubicBezTo>
                      <a:pt x="673211" y="-2567"/>
                      <a:pt x="829586" y="58393"/>
                      <a:pt x="985962" y="11935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endParaRPr>
              </a:p>
            </p:txBody>
          </p:sp>
          <p:sp>
            <p:nvSpPr>
              <p:cNvPr id="45" name="Freihandform 33">
                <a:extLst>
                  <a:ext uri="{FF2B5EF4-FFF2-40B4-BE49-F238E27FC236}">
                    <a16:creationId xmlns:a16="http://schemas.microsoft.com/office/drawing/2014/main" id="{A8286816-C951-504A-AB4A-567F8B76B619}"/>
                  </a:ext>
                </a:extLst>
              </p:cNvPr>
              <p:cNvSpPr/>
              <p:nvPr/>
            </p:nvSpPr>
            <p:spPr>
              <a:xfrm rot="10800000">
                <a:off x="5737726" y="3005280"/>
                <a:ext cx="985962" cy="135255"/>
              </a:xfrm>
              <a:custGeom>
                <a:avLst/>
                <a:gdLst>
                  <a:gd name="connsiteX0" fmla="*/ 0 w 985962"/>
                  <a:gd name="connsiteY0" fmla="*/ 135255 h 135255"/>
                  <a:gd name="connsiteX1" fmla="*/ 508884 w 985962"/>
                  <a:gd name="connsiteY1" fmla="*/ 83 h 135255"/>
                  <a:gd name="connsiteX2" fmla="*/ 985962 w 985962"/>
                  <a:gd name="connsiteY2" fmla="*/ 119353 h 13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5962" h="135255">
                    <a:moveTo>
                      <a:pt x="0" y="135255"/>
                    </a:moveTo>
                    <a:cubicBezTo>
                      <a:pt x="172278" y="68994"/>
                      <a:pt x="344557" y="2733"/>
                      <a:pt x="508884" y="83"/>
                    </a:cubicBezTo>
                    <a:cubicBezTo>
                      <a:pt x="673211" y="-2567"/>
                      <a:pt x="829586" y="58393"/>
                      <a:pt x="985962" y="11935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endParaRP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9D105F-8BFD-AC41-9206-E0D1058ED55D}"/>
                </a:ext>
              </a:extLst>
            </p:cNvPr>
            <p:cNvSpPr txBox="1"/>
            <p:nvPr/>
          </p:nvSpPr>
          <p:spPr>
            <a:xfrm>
              <a:off x="1920183" y="3417089"/>
              <a:ext cx="1191572" cy="385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/>
                  </a:solidFill>
                  <a:latin typeface="Avenir Next" panose="020B0503020202020204" pitchFamily="34" charset="0"/>
                </a:rPr>
                <a:t>REST Call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50A7B4D-EDF5-1449-85BB-34E8A0A905FB}"/>
              </a:ext>
            </a:extLst>
          </p:cNvPr>
          <p:cNvGrpSpPr/>
          <p:nvPr/>
        </p:nvGrpSpPr>
        <p:grpSpPr>
          <a:xfrm>
            <a:off x="1475885" y="1609735"/>
            <a:ext cx="1105484" cy="479939"/>
            <a:chOff x="4153290" y="3058877"/>
            <a:chExt cx="1105484" cy="479939"/>
          </a:xfrm>
        </p:grpSpPr>
        <p:sp>
          <p:nvSpPr>
            <p:cNvPr id="40" name="Can 36">
              <a:extLst>
                <a:ext uri="{FF2B5EF4-FFF2-40B4-BE49-F238E27FC236}">
                  <a16:creationId xmlns:a16="http://schemas.microsoft.com/office/drawing/2014/main" id="{4240BD82-E718-A543-897C-D0F58724F008}"/>
                </a:ext>
              </a:extLst>
            </p:cNvPr>
            <p:cNvSpPr/>
            <p:nvPr/>
          </p:nvSpPr>
          <p:spPr>
            <a:xfrm rot="5400000">
              <a:off x="4482915" y="2762958"/>
              <a:ext cx="479939" cy="1071778"/>
            </a:xfrm>
            <a:prstGeom prst="can">
              <a:avLst/>
            </a:prstGeom>
            <a:solidFill>
              <a:srgbClr val="FDB21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sp>
          <p:nvSpPr>
            <p:cNvPr id="41" name="Textfeld 36">
              <a:extLst>
                <a:ext uri="{FF2B5EF4-FFF2-40B4-BE49-F238E27FC236}">
                  <a16:creationId xmlns:a16="http://schemas.microsoft.com/office/drawing/2014/main" id="{FFE3BCB0-7F59-F44E-B83D-09ED4E8E04EC}"/>
                </a:ext>
              </a:extLst>
            </p:cNvPr>
            <p:cNvSpPr txBox="1"/>
            <p:nvPr/>
          </p:nvSpPr>
          <p:spPr>
            <a:xfrm>
              <a:off x="4153290" y="3133060"/>
              <a:ext cx="10717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rPr>
                <a:t>event-log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F941A90-91B2-394E-91A9-040B75292712}"/>
              </a:ext>
            </a:extLst>
          </p:cNvPr>
          <p:cNvGrpSpPr/>
          <p:nvPr/>
        </p:nvGrpSpPr>
        <p:grpSpPr>
          <a:xfrm rot="5400000">
            <a:off x="279304" y="2838559"/>
            <a:ext cx="1009207" cy="479939"/>
            <a:chOff x="4153290" y="3058877"/>
            <a:chExt cx="1105484" cy="479939"/>
          </a:xfrm>
        </p:grpSpPr>
        <p:sp>
          <p:nvSpPr>
            <p:cNvPr id="47" name="Can 36">
              <a:extLst>
                <a:ext uri="{FF2B5EF4-FFF2-40B4-BE49-F238E27FC236}">
                  <a16:creationId xmlns:a16="http://schemas.microsoft.com/office/drawing/2014/main" id="{3A1060AC-88E3-8048-B85D-596E19A7A02E}"/>
                </a:ext>
              </a:extLst>
            </p:cNvPr>
            <p:cNvSpPr/>
            <p:nvPr/>
          </p:nvSpPr>
          <p:spPr>
            <a:xfrm rot="5400000">
              <a:off x="4482915" y="2762958"/>
              <a:ext cx="479939" cy="1071778"/>
            </a:xfrm>
            <a:prstGeom prst="can">
              <a:avLst/>
            </a:prstGeom>
            <a:solidFill>
              <a:srgbClr val="FDB21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sp>
          <p:nvSpPr>
            <p:cNvPr id="48" name="Textfeld 36">
              <a:extLst>
                <a:ext uri="{FF2B5EF4-FFF2-40B4-BE49-F238E27FC236}">
                  <a16:creationId xmlns:a16="http://schemas.microsoft.com/office/drawing/2014/main" id="{942B0840-89BD-ED4A-800A-83E89FC3A857}"/>
                </a:ext>
              </a:extLst>
            </p:cNvPr>
            <p:cNvSpPr txBox="1"/>
            <p:nvPr/>
          </p:nvSpPr>
          <p:spPr>
            <a:xfrm>
              <a:off x="4153290" y="3133060"/>
              <a:ext cx="10717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rPr>
                <a:t>event-log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7838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4DB506-D812-214D-B930-C713001D103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C0720D-03A1-254B-BECB-8C7779273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4" y="422500"/>
            <a:ext cx="7737882" cy="532540"/>
          </a:xfrm>
        </p:spPr>
        <p:txBody>
          <a:bodyPr/>
          <a:lstStyle/>
          <a:p>
            <a:r>
              <a:rPr lang="en-US" dirty="0"/>
              <a:t>Services Architecture (4): Scalable Deployment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A1ABB4-81BF-7847-942E-0737C0E4F392}"/>
              </a:ext>
            </a:extLst>
          </p:cNvPr>
          <p:cNvSpPr txBox="1"/>
          <p:nvPr/>
        </p:nvSpPr>
        <p:spPr>
          <a:xfrm>
            <a:off x="2016932" y="4267510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RPC Calls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F3903C-6764-4542-8196-DE0C258828CB}"/>
              </a:ext>
            </a:extLst>
          </p:cNvPr>
          <p:cNvSpPr txBox="1"/>
          <p:nvPr/>
        </p:nvSpPr>
        <p:spPr>
          <a:xfrm>
            <a:off x="1636309" y="1754094"/>
            <a:ext cx="2239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Subscribe for  Responses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E949F11-9211-F940-963E-13F2AD4BE3D6}"/>
              </a:ext>
            </a:extLst>
          </p:cNvPr>
          <p:cNvGrpSpPr/>
          <p:nvPr/>
        </p:nvGrpSpPr>
        <p:grpSpPr>
          <a:xfrm>
            <a:off x="3892878" y="2530215"/>
            <a:ext cx="1105484" cy="479939"/>
            <a:chOff x="4153290" y="3058877"/>
            <a:chExt cx="1105484" cy="479939"/>
          </a:xfrm>
        </p:grpSpPr>
        <p:sp>
          <p:nvSpPr>
            <p:cNvPr id="34" name="Can 36">
              <a:extLst>
                <a:ext uri="{FF2B5EF4-FFF2-40B4-BE49-F238E27FC236}">
                  <a16:creationId xmlns:a16="http://schemas.microsoft.com/office/drawing/2014/main" id="{B1B13986-7E85-FC46-84FE-02FE0F386FAB}"/>
                </a:ext>
              </a:extLst>
            </p:cNvPr>
            <p:cNvSpPr/>
            <p:nvPr/>
          </p:nvSpPr>
          <p:spPr>
            <a:xfrm rot="5400000">
              <a:off x="4482915" y="2762958"/>
              <a:ext cx="479939" cy="1071778"/>
            </a:xfrm>
            <a:prstGeom prst="can">
              <a:avLst/>
            </a:prstGeom>
            <a:solidFill>
              <a:srgbClr val="FDB21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3A64F07F-9153-614A-9419-8ADFD1F0AB03}"/>
                </a:ext>
              </a:extLst>
            </p:cNvPr>
            <p:cNvSpPr txBox="1"/>
            <p:nvPr/>
          </p:nvSpPr>
          <p:spPr>
            <a:xfrm>
              <a:off x="4153290" y="3133060"/>
              <a:ext cx="10717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rPr>
                <a:t>event-log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92D339-9F25-7D4D-863D-21C4F115C9E2}"/>
              </a:ext>
            </a:extLst>
          </p:cNvPr>
          <p:cNvGrpSpPr/>
          <p:nvPr/>
        </p:nvGrpSpPr>
        <p:grpSpPr>
          <a:xfrm>
            <a:off x="3876025" y="1504684"/>
            <a:ext cx="1105484" cy="479939"/>
            <a:chOff x="4153290" y="3058877"/>
            <a:chExt cx="1105484" cy="479939"/>
          </a:xfrm>
        </p:grpSpPr>
        <p:sp>
          <p:nvSpPr>
            <p:cNvPr id="39" name="Can 36">
              <a:extLst>
                <a:ext uri="{FF2B5EF4-FFF2-40B4-BE49-F238E27FC236}">
                  <a16:creationId xmlns:a16="http://schemas.microsoft.com/office/drawing/2014/main" id="{4AB40276-645C-A845-832B-238C6717A9CE}"/>
                </a:ext>
              </a:extLst>
            </p:cNvPr>
            <p:cNvSpPr/>
            <p:nvPr/>
          </p:nvSpPr>
          <p:spPr>
            <a:xfrm rot="5400000">
              <a:off x="4482915" y="2762958"/>
              <a:ext cx="479939" cy="1071778"/>
            </a:xfrm>
            <a:prstGeom prst="can">
              <a:avLst/>
            </a:prstGeom>
            <a:solidFill>
              <a:srgbClr val="FDB21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sp>
          <p:nvSpPr>
            <p:cNvPr id="40" name="Textfeld 36">
              <a:extLst>
                <a:ext uri="{FF2B5EF4-FFF2-40B4-BE49-F238E27FC236}">
                  <a16:creationId xmlns:a16="http://schemas.microsoft.com/office/drawing/2014/main" id="{D0248A2C-C965-394F-BDC2-F27FCFB18437}"/>
                </a:ext>
              </a:extLst>
            </p:cNvPr>
            <p:cNvSpPr txBox="1"/>
            <p:nvPr/>
          </p:nvSpPr>
          <p:spPr>
            <a:xfrm>
              <a:off x="4153290" y="3133060"/>
              <a:ext cx="10717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rPr>
                <a:t>event-log</a:t>
              </a:r>
            </a:p>
          </p:txBody>
        </p:sp>
      </p:grpSp>
      <p:cxnSp>
        <p:nvCxnSpPr>
          <p:cNvPr id="56" name="Gerade Verbindung mit Pfeil 5">
            <a:extLst>
              <a:ext uri="{FF2B5EF4-FFF2-40B4-BE49-F238E27FC236}">
                <a16:creationId xmlns:a16="http://schemas.microsoft.com/office/drawing/2014/main" id="{C5DA8471-303E-494E-91B9-BDC9F901DB27}"/>
              </a:ext>
            </a:extLst>
          </p:cNvPr>
          <p:cNvCxnSpPr>
            <a:cxnSpLocks/>
            <a:stCxn id="48" idx="3"/>
            <a:endCxn id="40" idx="1"/>
          </p:cNvCxnSpPr>
          <p:nvPr/>
        </p:nvCxnSpPr>
        <p:spPr>
          <a:xfrm>
            <a:off x="2628172" y="1710466"/>
            <a:ext cx="1247853" cy="69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">
            <a:extLst>
              <a:ext uri="{FF2B5EF4-FFF2-40B4-BE49-F238E27FC236}">
                <a16:creationId xmlns:a16="http://schemas.microsoft.com/office/drawing/2014/main" id="{2F8B6A64-AA55-224D-BAAC-E04CEA546C97}"/>
              </a:ext>
            </a:extLst>
          </p:cNvPr>
          <p:cNvCxnSpPr>
            <a:cxnSpLocks/>
            <a:stCxn id="48" idx="3"/>
            <a:endCxn id="37" idx="1"/>
          </p:cNvCxnSpPr>
          <p:nvPr/>
        </p:nvCxnSpPr>
        <p:spPr>
          <a:xfrm>
            <a:off x="2628172" y="1710466"/>
            <a:ext cx="1264706" cy="10324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">
            <a:extLst>
              <a:ext uri="{FF2B5EF4-FFF2-40B4-BE49-F238E27FC236}">
                <a16:creationId xmlns:a16="http://schemas.microsoft.com/office/drawing/2014/main" id="{BE428C39-AA12-5448-98E9-63C7C56AC2D0}"/>
              </a:ext>
            </a:extLst>
          </p:cNvPr>
          <p:cNvCxnSpPr>
            <a:cxnSpLocks/>
            <a:stCxn id="51" idx="3"/>
            <a:endCxn id="40" idx="1"/>
          </p:cNvCxnSpPr>
          <p:nvPr/>
        </p:nvCxnSpPr>
        <p:spPr>
          <a:xfrm flipV="1">
            <a:off x="2620708" y="1717367"/>
            <a:ext cx="1255317" cy="1347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">
            <a:extLst>
              <a:ext uri="{FF2B5EF4-FFF2-40B4-BE49-F238E27FC236}">
                <a16:creationId xmlns:a16="http://schemas.microsoft.com/office/drawing/2014/main" id="{A151E360-0FB4-2E4B-84C4-241036B48514}"/>
              </a:ext>
            </a:extLst>
          </p:cNvPr>
          <p:cNvCxnSpPr>
            <a:cxnSpLocks/>
            <a:stCxn id="54" idx="3"/>
            <a:endCxn id="37" idx="1"/>
          </p:cNvCxnSpPr>
          <p:nvPr/>
        </p:nvCxnSpPr>
        <p:spPr>
          <a:xfrm flipV="1">
            <a:off x="2620708" y="2742898"/>
            <a:ext cx="1272170" cy="17490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5">
            <a:extLst>
              <a:ext uri="{FF2B5EF4-FFF2-40B4-BE49-F238E27FC236}">
                <a16:creationId xmlns:a16="http://schemas.microsoft.com/office/drawing/2014/main" id="{0DD1E3A2-5E1A-FC4B-84B2-33E88DC1ADFE}"/>
              </a:ext>
            </a:extLst>
          </p:cNvPr>
          <p:cNvCxnSpPr>
            <a:cxnSpLocks/>
            <a:stCxn id="51" idx="3"/>
            <a:endCxn id="37" idx="1"/>
          </p:cNvCxnSpPr>
          <p:nvPr/>
        </p:nvCxnSpPr>
        <p:spPr>
          <a:xfrm flipV="1">
            <a:off x="2620708" y="2742898"/>
            <a:ext cx="1272170" cy="3222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5">
            <a:extLst>
              <a:ext uri="{FF2B5EF4-FFF2-40B4-BE49-F238E27FC236}">
                <a16:creationId xmlns:a16="http://schemas.microsoft.com/office/drawing/2014/main" id="{0F1F1F8E-68A3-1246-8D68-FF50447C647E}"/>
              </a:ext>
            </a:extLst>
          </p:cNvPr>
          <p:cNvCxnSpPr>
            <a:cxnSpLocks/>
            <a:stCxn id="54" idx="3"/>
            <a:endCxn id="40" idx="1"/>
          </p:cNvCxnSpPr>
          <p:nvPr/>
        </p:nvCxnSpPr>
        <p:spPr>
          <a:xfrm flipV="1">
            <a:off x="2620708" y="1717367"/>
            <a:ext cx="1255317" cy="277454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5">
            <a:extLst>
              <a:ext uri="{FF2B5EF4-FFF2-40B4-BE49-F238E27FC236}">
                <a16:creationId xmlns:a16="http://schemas.microsoft.com/office/drawing/2014/main" id="{E04A5D66-BDA0-7440-AF40-050410CB6EE5}"/>
              </a:ext>
            </a:extLst>
          </p:cNvPr>
          <p:cNvCxnSpPr>
            <a:cxnSpLocks/>
            <a:stCxn id="39" idx="1"/>
            <a:endCxn id="61" idx="1"/>
          </p:cNvCxnSpPr>
          <p:nvPr/>
        </p:nvCxnSpPr>
        <p:spPr>
          <a:xfrm>
            <a:off x="4981509" y="1744655"/>
            <a:ext cx="1154362" cy="182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5">
            <a:extLst>
              <a:ext uri="{FF2B5EF4-FFF2-40B4-BE49-F238E27FC236}">
                <a16:creationId xmlns:a16="http://schemas.microsoft.com/office/drawing/2014/main" id="{D8B59EAB-3835-6948-B945-6E79322B1D43}"/>
              </a:ext>
            </a:extLst>
          </p:cNvPr>
          <p:cNvCxnSpPr>
            <a:cxnSpLocks/>
            <a:stCxn id="39" idx="1"/>
            <a:endCxn id="65" idx="1"/>
          </p:cNvCxnSpPr>
          <p:nvPr/>
        </p:nvCxnSpPr>
        <p:spPr>
          <a:xfrm>
            <a:off x="4981509" y="1744655"/>
            <a:ext cx="1154362" cy="10053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5">
            <a:extLst>
              <a:ext uri="{FF2B5EF4-FFF2-40B4-BE49-F238E27FC236}">
                <a16:creationId xmlns:a16="http://schemas.microsoft.com/office/drawing/2014/main" id="{99F8DD1D-FA3B-4B4A-9471-89B5ABA01EB7}"/>
              </a:ext>
            </a:extLst>
          </p:cNvPr>
          <p:cNvCxnSpPr>
            <a:cxnSpLocks/>
            <a:stCxn id="34" idx="1"/>
            <a:endCxn id="65" idx="1"/>
          </p:cNvCxnSpPr>
          <p:nvPr/>
        </p:nvCxnSpPr>
        <p:spPr>
          <a:xfrm flipV="1">
            <a:off x="4998362" y="2750050"/>
            <a:ext cx="1137509" cy="201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5">
            <a:extLst>
              <a:ext uri="{FF2B5EF4-FFF2-40B4-BE49-F238E27FC236}">
                <a16:creationId xmlns:a16="http://schemas.microsoft.com/office/drawing/2014/main" id="{BB0FE53A-8222-734C-A381-7648BFB5E011}"/>
              </a:ext>
            </a:extLst>
          </p:cNvPr>
          <p:cNvCxnSpPr>
            <a:cxnSpLocks/>
            <a:stCxn id="34" idx="1"/>
            <a:endCxn id="61" idx="1"/>
          </p:cNvCxnSpPr>
          <p:nvPr/>
        </p:nvCxnSpPr>
        <p:spPr>
          <a:xfrm flipV="1">
            <a:off x="4998362" y="1762930"/>
            <a:ext cx="1137509" cy="100725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CEF5F6E-A069-6D4D-92E6-21D52DCB94CD}"/>
              </a:ext>
            </a:extLst>
          </p:cNvPr>
          <p:cNvGrpSpPr/>
          <p:nvPr/>
        </p:nvGrpSpPr>
        <p:grpSpPr>
          <a:xfrm>
            <a:off x="1206669" y="1355548"/>
            <a:ext cx="1421503" cy="709836"/>
            <a:chOff x="286073" y="3609434"/>
            <a:chExt cx="1421503" cy="709836"/>
          </a:xfrm>
        </p:grpSpPr>
        <p:sp>
          <p:nvSpPr>
            <p:cNvPr id="48" name="Abgerundetes Rechteck 14">
              <a:extLst>
                <a:ext uri="{FF2B5EF4-FFF2-40B4-BE49-F238E27FC236}">
                  <a16:creationId xmlns:a16="http://schemas.microsoft.com/office/drawing/2014/main" id="{370F1C4F-35E7-1D49-A1F4-9FFF85EEC6F4}"/>
                </a:ext>
              </a:extLst>
            </p:cNvPr>
            <p:cNvSpPr/>
            <p:nvPr/>
          </p:nvSpPr>
          <p:spPr>
            <a:xfrm>
              <a:off x="286073" y="3609434"/>
              <a:ext cx="1421503" cy="70983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rPr>
                <a:t>Order 1</a:t>
              </a:r>
              <a:br>
                <a:rPr lang="en-US" sz="1600" dirty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rPr>
              </a:br>
              <a:endParaRPr lang="en-US" sz="16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BBD1002-4955-6446-8DAA-0ED8F45B5D28}"/>
                </a:ext>
              </a:extLst>
            </p:cNvPr>
            <p:cNvSpPr/>
            <p:nvPr/>
          </p:nvSpPr>
          <p:spPr>
            <a:xfrm>
              <a:off x="365757" y="3986048"/>
              <a:ext cx="721592" cy="2523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Business Logic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9C9B15C-671C-B54A-AEF1-6EC71431F450}"/>
              </a:ext>
            </a:extLst>
          </p:cNvPr>
          <p:cNvGrpSpPr/>
          <p:nvPr/>
        </p:nvGrpSpPr>
        <p:grpSpPr>
          <a:xfrm>
            <a:off x="1199205" y="2710225"/>
            <a:ext cx="1421503" cy="709836"/>
            <a:chOff x="286073" y="3609434"/>
            <a:chExt cx="1421503" cy="709836"/>
          </a:xfrm>
        </p:grpSpPr>
        <p:sp>
          <p:nvSpPr>
            <p:cNvPr id="51" name="Abgerundetes Rechteck 14">
              <a:extLst>
                <a:ext uri="{FF2B5EF4-FFF2-40B4-BE49-F238E27FC236}">
                  <a16:creationId xmlns:a16="http://schemas.microsoft.com/office/drawing/2014/main" id="{DB182D7D-D508-CC4A-99CE-5CC2D63D16F9}"/>
                </a:ext>
              </a:extLst>
            </p:cNvPr>
            <p:cNvSpPr/>
            <p:nvPr/>
          </p:nvSpPr>
          <p:spPr>
            <a:xfrm>
              <a:off x="286073" y="3609434"/>
              <a:ext cx="1421503" cy="70983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rPr>
                <a:t>Order 2</a:t>
              </a:r>
              <a:br>
                <a:rPr lang="en-US" sz="1600" dirty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rPr>
              </a:br>
              <a:endParaRPr lang="en-US" sz="16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BFDBBFB-D870-2043-8583-EBC283405E57}"/>
                </a:ext>
              </a:extLst>
            </p:cNvPr>
            <p:cNvSpPr/>
            <p:nvPr/>
          </p:nvSpPr>
          <p:spPr>
            <a:xfrm>
              <a:off x="373221" y="4000684"/>
              <a:ext cx="721592" cy="2523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Business Logic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A55F4E8-81F2-434A-96BD-BEEA2745942C}"/>
              </a:ext>
            </a:extLst>
          </p:cNvPr>
          <p:cNvGrpSpPr/>
          <p:nvPr/>
        </p:nvGrpSpPr>
        <p:grpSpPr>
          <a:xfrm>
            <a:off x="1199205" y="4136996"/>
            <a:ext cx="1421503" cy="709836"/>
            <a:chOff x="286073" y="3609434"/>
            <a:chExt cx="1421503" cy="709836"/>
          </a:xfrm>
        </p:grpSpPr>
        <p:sp>
          <p:nvSpPr>
            <p:cNvPr id="54" name="Abgerundetes Rechteck 14">
              <a:extLst>
                <a:ext uri="{FF2B5EF4-FFF2-40B4-BE49-F238E27FC236}">
                  <a16:creationId xmlns:a16="http://schemas.microsoft.com/office/drawing/2014/main" id="{256BD674-3856-7547-B429-4A38A455254B}"/>
                </a:ext>
              </a:extLst>
            </p:cNvPr>
            <p:cNvSpPr/>
            <p:nvPr/>
          </p:nvSpPr>
          <p:spPr>
            <a:xfrm>
              <a:off x="286073" y="3609434"/>
              <a:ext cx="1421503" cy="70983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rPr>
                <a:t>Order 3</a:t>
              </a:r>
              <a:br>
                <a:rPr lang="en-US" sz="1600" dirty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rPr>
              </a:br>
              <a:endParaRPr lang="en-US" sz="16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057BFA6-8A25-7941-8076-AD6D37BC3A94}"/>
                </a:ext>
              </a:extLst>
            </p:cNvPr>
            <p:cNvSpPr/>
            <p:nvPr/>
          </p:nvSpPr>
          <p:spPr>
            <a:xfrm>
              <a:off x="373221" y="3973109"/>
              <a:ext cx="721592" cy="2523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Business Logic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6403A10-A427-674C-A704-B4B9C8F388D1}"/>
              </a:ext>
            </a:extLst>
          </p:cNvPr>
          <p:cNvGrpSpPr/>
          <p:nvPr/>
        </p:nvGrpSpPr>
        <p:grpSpPr>
          <a:xfrm>
            <a:off x="6135871" y="1408012"/>
            <a:ext cx="1421503" cy="709836"/>
            <a:chOff x="286073" y="3609434"/>
            <a:chExt cx="1421503" cy="709836"/>
          </a:xfrm>
        </p:grpSpPr>
        <p:sp>
          <p:nvSpPr>
            <p:cNvPr id="61" name="Abgerundetes Rechteck 14">
              <a:extLst>
                <a:ext uri="{FF2B5EF4-FFF2-40B4-BE49-F238E27FC236}">
                  <a16:creationId xmlns:a16="http://schemas.microsoft.com/office/drawing/2014/main" id="{06C7FC42-2339-7549-BDDD-D9175E4A9F8F}"/>
                </a:ext>
              </a:extLst>
            </p:cNvPr>
            <p:cNvSpPr/>
            <p:nvPr/>
          </p:nvSpPr>
          <p:spPr>
            <a:xfrm>
              <a:off x="286073" y="3609434"/>
              <a:ext cx="1421503" cy="70983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rPr>
                <a:t>Stock 1</a:t>
              </a:r>
              <a:br>
                <a:rPr lang="en-US" sz="1600" dirty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rPr>
              </a:br>
              <a:endParaRPr lang="en-US" sz="16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3A1D1A2-D495-BF4D-A37A-BC7E1E22E8D2}"/>
                </a:ext>
              </a:extLst>
            </p:cNvPr>
            <p:cNvSpPr/>
            <p:nvPr/>
          </p:nvSpPr>
          <p:spPr>
            <a:xfrm>
              <a:off x="418254" y="3993872"/>
              <a:ext cx="721592" cy="2523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Business Logic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A8FF87D-23C5-A14B-AC71-2F669B6507CD}"/>
              </a:ext>
            </a:extLst>
          </p:cNvPr>
          <p:cNvGrpSpPr/>
          <p:nvPr/>
        </p:nvGrpSpPr>
        <p:grpSpPr>
          <a:xfrm>
            <a:off x="6135871" y="2395132"/>
            <a:ext cx="1421503" cy="709836"/>
            <a:chOff x="286073" y="3609434"/>
            <a:chExt cx="1421503" cy="709836"/>
          </a:xfrm>
        </p:grpSpPr>
        <p:sp>
          <p:nvSpPr>
            <p:cNvPr id="65" name="Abgerundetes Rechteck 14">
              <a:extLst>
                <a:ext uri="{FF2B5EF4-FFF2-40B4-BE49-F238E27FC236}">
                  <a16:creationId xmlns:a16="http://schemas.microsoft.com/office/drawing/2014/main" id="{6DBBFE25-43FA-1E48-8913-990ADB3F477C}"/>
                </a:ext>
              </a:extLst>
            </p:cNvPr>
            <p:cNvSpPr/>
            <p:nvPr/>
          </p:nvSpPr>
          <p:spPr>
            <a:xfrm>
              <a:off x="286073" y="3609434"/>
              <a:ext cx="1421503" cy="70983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rPr>
                <a:t>Stock 2</a:t>
              </a:r>
            </a:p>
            <a:p>
              <a:pPr algn="ctr"/>
              <a:endParaRPr lang="en-US" sz="16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4B8FBE7-7089-D64D-B76F-DD41B441B89F}"/>
                </a:ext>
              </a:extLst>
            </p:cNvPr>
            <p:cNvSpPr/>
            <p:nvPr/>
          </p:nvSpPr>
          <p:spPr>
            <a:xfrm>
              <a:off x="418254" y="3998696"/>
              <a:ext cx="721592" cy="2523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Business Logic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29C8772-F570-1040-B393-725F5AFE7CDD}"/>
              </a:ext>
            </a:extLst>
          </p:cNvPr>
          <p:cNvGrpSpPr/>
          <p:nvPr/>
        </p:nvGrpSpPr>
        <p:grpSpPr>
          <a:xfrm>
            <a:off x="6157645" y="3702565"/>
            <a:ext cx="1421503" cy="709836"/>
            <a:chOff x="286073" y="3609434"/>
            <a:chExt cx="1421503" cy="709836"/>
          </a:xfrm>
        </p:grpSpPr>
        <p:sp>
          <p:nvSpPr>
            <p:cNvPr id="69" name="Abgerundetes Rechteck 14">
              <a:extLst>
                <a:ext uri="{FF2B5EF4-FFF2-40B4-BE49-F238E27FC236}">
                  <a16:creationId xmlns:a16="http://schemas.microsoft.com/office/drawing/2014/main" id="{39D284EF-5866-A44F-BD59-8D2D05B8DA92}"/>
                </a:ext>
              </a:extLst>
            </p:cNvPr>
            <p:cNvSpPr/>
            <p:nvPr/>
          </p:nvSpPr>
          <p:spPr>
            <a:xfrm>
              <a:off x="286073" y="3609434"/>
              <a:ext cx="1421503" cy="70983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rPr>
                <a:t>Payment 1</a:t>
              </a:r>
              <a:br>
                <a:rPr lang="en-US" sz="1600" dirty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rPr>
              </a:br>
              <a:endParaRPr lang="en-US" sz="16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8B623D6-720B-C048-BB9B-F575C5124807}"/>
                </a:ext>
              </a:extLst>
            </p:cNvPr>
            <p:cNvSpPr/>
            <p:nvPr/>
          </p:nvSpPr>
          <p:spPr>
            <a:xfrm>
              <a:off x="403466" y="4007524"/>
              <a:ext cx="721592" cy="2523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Business Logic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EC79694-6DDF-0145-B87B-B97579460FE7}"/>
              </a:ext>
            </a:extLst>
          </p:cNvPr>
          <p:cNvGrpSpPr/>
          <p:nvPr/>
        </p:nvGrpSpPr>
        <p:grpSpPr>
          <a:xfrm>
            <a:off x="3864850" y="3829448"/>
            <a:ext cx="1105484" cy="479939"/>
            <a:chOff x="4153290" y="3058877"/>
            <a:chExt cx="1105484" cy="479939"/>
          </a:xfrm>
        </p:grpSpPr>
        <p:sp>
          <p:nvSpPr>
            <p:cNvPr id="75" name="Can 36">
              <a:extLst>
                <a:ext uri="{FF2B5EF4-FFF2-40B4-BE49-F238E27FC236}">
                  <a16:creationId xmlns:a16="http://schemas.microsoft.com/office/drawing/2014/main" id="{94E7CF5F-60D2-3A41-9104-222632C81ED3}"/>
                </a:ext>
              </a:extLst>
            </p:cNvPr>
            <p:cNvSpPr/>
            <p:nvPr/>
          </p:nvSpPr>
          <p:spPr>
            <a:xfrm rot="5400000">
              <a:off x="4482915" y="2762958"/>
              <a:ext cx="479939" cy="1071778"/>
            </a:xfrm>
            <a:prstGeom prst="can">
              <a:avLst/>
            </a:prstGeom>
            <a:solidFill>
              <a:srgbClr val="FDB21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sp>
          <p:nvSpPr>
            <p:cNvPr id="76" name="Textfeld 36">
              <a:extLst>
                <a:ext uri="{FF2B5EF4-FFF2-40B4-BE49-F238E27FC236}">
                  <a16:creationId xmlns:a16="http://schemas.microsoft.com/office/drawing/2014/main" id="{BFFA2122-C763-3E48-9988-7AE252FE5458}"/>
                </a:ext>
              </a:extLst>
            </p:cNvPr>
            <p:cNvSpPr txBox="1"/>
            <p:nvPr/>
          </p:nvSpPr>
          <p:spPr>
            <a:xfrm>
              <a:off x="4153290" y="3133060"/>
              <a:ext cx="10717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rPr>
                <a:t>event-log</a:t>
              </a:r>
            </a:p>
          </p:txBody>
        </p:sp>
      </p:grpSp>
      <p:cxnSp>
        <p:nvCxnSpPr>
          <p:cNvPr id="77" name="Gerade Verbindung mit Pfeil 5">
            <a:extLst>
              <a:ext uri="{FF2B5EF4-FFF2-40B4-BE49-F238E27FC236}">
                <a16:creationId xmlns:a16="http://schemas.microsoft.com/office/drawing/2014/main" id="{DAC934F2-FCB3-6641-9212-85D9EC144D53}"/>
              </a:ext>
            </a:extLst>
          </p:cNvPr>
          <p:cNvCxnSpPr>
            <a:cxnSpLocks/>
            <a:stCxn id="48" idx="3"/>
            <a:endCxn id="76" idx="1"/>
          </p:cNvCxnSpPr>
          <p:nvPr/>
        </p:nvCxnSpPr>
        <p:spPr>
          <a:xfrm>
            <a:off x="2628172" y="1710466"/>
            <a:ext cx="1236678" cy="23316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5">
            <a:extLst>
              <a:ext uri="{FF2B5EF4-FFF2-40B4-BE49-F238E27FC236}">
                <a16:creationId xmlns:a16="http://schemas.microsoft.com/office/drawing/2014/main" id="{EB3B8D3C-8016-2D40-8712-AE89B4357BF1}"/>
              </a:ext>
            </a:extLst>
          </p:cNvPr>
          <p:cNvCxnSpPr>
            <a:cxnSpLocks/>
            <a:stCxn id="51" idx="3"/>
            <a:endCxn id="76" idx="1"/>
          </p:cNvCxnSpPr>
          <p:nvPr/>
        </p:nvCxnSpPr>
        <p:spPr>
          <a:xfrm>
            <a:off x="2620708" y="3065143"/>
            <a:ext cx="1244142" cy="9769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5">
            <a:extLst>
              <a:ext uri="{FF2B5EF4-FFF2-40B4-BE49-F238E27FC236}">
                <a16:creationId xmlns:a16="http://schemas.microsoft.com/office/drawing/2014/main" id="{23F8F6FC-FD02-8440-AEA6-7EB9F3399E66}"/>
              </a:ext>
            </a:extLst>
          </p:cNvPr>
          <p:cNvCxnSpPr>
            <a:cxnSpLocks/>
            <a:endCxn id="76" idx="1"/>
          </p:cNvCxnSpPr>
          <p:nvPr/>
        </p:nvCxnSpPr>
        <p:spPr>
          <a:xfrm flipV="1">
            <a:off x="2628172" y="4042131"/>
            <a:ext cx="1236678" cy="4497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5">
            <a:extLst>
              <a:ext uri="{FF2B5EF4-FFF2-40B4-BE49-F238E27FC236}">
                <a16:creationId xmlns:a16="http://schemas.microsoft.com/office/drawing/2014/main" id="{11527228-7D13-1848-9969-319343B28CEB}"/>
              </a:ext>
            </a:extLst>
          </p:cNvPr>
          <p:cNvCxnSpPr>
            <a:cxnSpLocks/>
            <a:stCxn id="75" idx="1"/>
            <a:endCxn id="69" idx="1"/>
          </p:cNvCxnSpPr>
          <p:nvPr/>
        </p:nvCxnSpPr>
        <p:spPr>
          <a:xfrm flipV="1">
            <a:off x="4970334" y="4057483"/>
            <a:ext cx="1187311" cy="119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Zylinder 27">
            <a:extLst>
              <a:ext uri="{FF2B5EF4-FFF2-40B4-BE49-F238E27FC236}">
                <a16:creationId xmlns:a16="http://schemas.microsoft.com/office/drawing/2014/main" id="{F7F5CC5E-06EF-754F-9D6A-81D06A8B5BE3}"/>
              </a:ext>
            </a:extLst>
          </p:cNvPr>
          <p:cNvSpPr/>
          <p:nvPr/>
        </p:nvSpPr>
        <p:spPr>
          <a:xfrm>
            <a:off x="2037265" y="1722789"/>
            <a:ext cx="523422" cy="274130"/>
          </a:xfrm>
          <a:prstGeom prst="can">
            <a:avLst/>
          </a:prstGeom>
          <a:solidFill>
            <a:srgbClr val="F5A030"/>
          </a:solidFill>
          <a:ln w="12700">
            <a:solidFill>
              <a:srgbClr val="935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DB</a:t>
            </a:r>
          </a:p>
        </p:txBody>
      </p:sp>
      <p:sp>
        <p:nvSpPr>
          <p:cNvPr id="89" name="Zylinder 27">
            <a:extLst>
              <a:ext uri="{FF2B5EF4-FFF2-40B4-BE49-F238E27FC236}">
                <a16:creationId xmlns:a16="http://schemas.microsoft.com/office/drawing/2014/main" id="{BD2DF275-C948-144E-ACD3-DC968AB8108E}"/>
              </a:ext>
            </a:extLst>
          </p:cNvPr>
          <p:cNvSpPr/>
          <p:nvPr/>
        </p:nvSpPr>
        <p:spPr>
          <a:xfrm>
            <a:off x="2037265" y="3079697"/>
            <a:ext cx="523422" cy="27413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935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DB</a:t>
            </a:r>
          </a:p>
        </p:txBody>
      </p:sp>
      <p:sp>
        <p:nvSpPr>
          <p:cNvPr id="90" name="Zylinder 27">
            <a:extLst>
              <a:ext uri="{FF2B5EF4-FFF2-40B4-BE49-F238E27FC236}">
                <a16:creationId xmlns:a16="http://schemas.microsoft.com/office/drawing/2014/main" id="{37D0F100-187B-864E-BCB4-7224CD97F1F9}"/>
              </a:ext>
            </a:extLst>
          </p:cNvPr>
          <p:cNvSpPr/>
          <p:nvPr/>
        </p:nvSpPr>
        <p:spPr>
          <a:xfrm>
            <a:off x="2037265" y="4500671"/>
            <a:ext cx="523422" cy="27413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rgbClr val="935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DB</a:t>
            </a:r>
          </a:p>
        </p:txBody>
      </p:sp>
      <p:sp>
        <p:nvSpPr>
          <p:cNvPr id="91" name="Zylinder 27">
            <a:extLst>
              <a:ext uri="{FF2B5EF4-FFF2-40B4-BE49-F238E27FC236}">
                <a16:creationId xmlns:a16="http://schemas.microsoft.com/office/drawing/2014/main" id="{0CC2013D-0D2B-E448-A187-EBF2B5383A04}"/>
              </a:ext>
            </a:extLst>
          </p:cNvPr>
          <p:cNvSpPr/>
          <p:nvPr/>
        </p:nvSpPr>
        <p:spPr>
          <a:xfrm>
            <a:off x="7001361" y="1775538"/>
            <a:ext cx="523422" cy="274130"/>
          </a:xfrm>
          <a:prstGeom prst="can">
            <a:avLst/>
          </a:prstGeom>
          <a:solidFill>
            <a:srgbClr val="F5A030"/>
          </a:solidFill>
          <a:ln w="12700">
            <a:solidFill>
              <a:srgbClr val="935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DB</a:t>
            </a:r>
          </a:p>
        </p:txBody>
      </p:sp>
      <p:sp>
        <p:nvSpPr>
          <p:cNvPr id="92" name="Zylinder 27">
            <a:extLst>
              <a:ext uri="{FF2B5EF4-FFF2-40B4-BE49-F238E27FC236}">
                <a16:creationId xmlns:a16="http://schemas.microsoft.com/office/drawing/2014/main" id="{EFA256FF-A83D-0845-BBE6-791127006F99}"/>
              </a:ext>
            </a:extLst>
          </p:cNvPr>
          <p:cNvSpPr/>
          <p:nvPr/>
        </p:nvSpPr>
        <p:spPr>
          <a:xfrm>
            <a:off x="7011798" y="2773507"/>
            <a:ext cx="523422" cy="27413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935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DB</a:t>
            </a:r>
          </a:p>
        </p:txBody>
      </p:sp>
      <p:sp>
        <p:nvSpPr>
          <p:cNvPr id="94" name="Zylinder 27">
            <a:extLst>
              <a:ext uri="{FF2B5EF4-FFF2-40B4-BE49-F238E27FC236}">
                <a16:creationId xmlns:a16="http://schemas.microsoft.com/office/drawing/2014/main" id="{775FB718-C329-DF45-B6F7-61B46AD4BC73}"/>
              </a:ext>
            </a:extLst>
          </p:cNvPr>
          <p:cNvSpPr/>
          <p:nvPr/>
        </p:nvSpPr>
        <p:spPr>
          <a:xfrm>
            <a:off x="7011798" y="4116717"/>
            <a:ext cx="523422" cy="274130"/>
          </a:xfrm>
          <a:prstGeom prst="can">
            <a:avLst/>
          </a:prstGeom>
          <a:solidFill>
            <a:schemeClr val="tx2"/>
          </a:solidFill>
          <a:ln w="12700">
            <a:solidFill>
              <a:srgbClr val="935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3047801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4DB506-D812-214D-B930-C713001D103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C0720D-03A1-254B-BECB-8C7779273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24" y="422500"/>
            <a:ext cx="7737882" cy="532540"/>
          </a:xfrm>
        </p:spPr>
        <p:txBody>
          <a:bodyPr/>
          <a:lstStyle/>
          <a:p>
            <a:r>
              <a:rPr lang="en-US" dirty="0"/>
              <a:t>Services Architecture (4): Scalable Deployment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A1ABB4-81BF-7847-942E-0737C0E4F392}"/>
              </a:ext>
            </a:extLst>
          </p:cNvPr>
          <p:cNvSpPr txBox="1"/>
          <p:nvPr/>
        </p:nvSpPr>
        <p:spPr>
          <a:xfrm>
            <a:off x="2016932" y="4267510"/>
            <a:ext cx="9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RPC Calls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3F3903C-6764-4542-8196-DE0C258828CB}"/>
              </a:ext>
            </a:extLst>
          </p:cNvPr>
          <p:cNvSpPr txBox="1"/>
          <p:nvPr/>
        </p:nvSpPr>
        <p:spPr>
          <a:xfrm>
            <a:off x="1636309" y="1754094"/>
            <a:ext cx="2239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venir Next" panose="020B0503020202020204" pitchFamily="34" charset="0"/>
              </a:rPr>
              <a:t>Subscribe for  Responses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E949F11-9211-F940-963E-13F2AD4BE3D6}"/>
              </a:ext>
            </a:extLst>
          </p:cNvPr>
          <p:cNvGrpSpPr/>
          <p:nvPr/>
        </p:nvGrpSpPr>
        <p:grpSpPr>
          <a:xfrm>
            <a:off x="3892878" y="2530215"/>
            <a:ext cx="1105484" cy="479939"/>
            <a:chOff x="4153290" y="3058877"/>
            <a:chExt cx="1105484" cy="479939"/>
          </a:xfrm>
        </p:grpSpPr>
        <p:sp>
          <p:nvSpPr>
            <p:cNvPr id="34" name="Can 36">
              <a:extLst>
                <a:ext uri="{FF2B5EF4-FFF2-40B4-BE49-F238E27FC236}">
                  <a16:creationId xmlns:a16="http://schemas.microsoft.com/office/drawing/2014/main" id="{B1B13986-7E85-FC46-84FE-02FE0F386FAB}"/>
                </a:ext>
              </a:extLst>
            </p:cNvPr>
            <p:cNvSpPr/>
            <p:nvPr/>
          </p:nvSpPr>
          <p:spPr>
            <a:xfrm rot="5400000">
              <a:off x="4482915" y="2762958"/>
              <a:ext cx="479939" cy="1071778"/>
            </a:xfrm>
            <a:prstGeom prst="can">
              <a:avLst/>
            </a:prstGeom>
            <a:solidFill>
              <a:srgbClr val="FDB21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3A64F07F-9153-614A-9419-8ADFD1F0AB03}"/>
                </a:ext>
              </a:extLst>
            </p:cNvPr>
            <p:cNvSpPr txBox="1"/>
            <p:nvPr/>
          </p:nvSpPr>
          <p:spPr>
            <a:xfrm>
              <a:off x="4153290" y="3133060"/>
              <a:ext cx="10717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rPr>
                <a:t>event-log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92D339-9F25-7D4D-863D-21C4F115C9E2}"/>
              </a:ext>
            </a:extLst>
          </p:cNvPr>
          <p:cNvGrpSpPr/>
          <p:nvPr/>
        </p:nvGrpSpPr>
        <p:grpSpPr>
          <a:xfrm>
            <a:off x="3876025" y="1504684"/>
            <a:ext cx="1105484" cy="479939"/>
            <a:chOff x="4153290" y="3058877"/>
            <a:chExt cx="1105484" cy="479939"/>
          </a:xfrm>
        </p:grpSpPr>
        <p:sp>
          <p:nvSpPr>
            <p:cNvPr id="39" name="Can 36">
              <a:extLst>
                <a:ext uri="{FF2B5EF4-FFF2-40B4-BE49-F238E27FC236}">
                  <a16:creationId xmlns:a16="http://schemas.microsoft.com/office/drawing/2014/main" id="{4AB40276-645C-A845-832B-238C6717A9CE}"/>
                </a:ext>
              </a:extLst>
            </p:cNvPr>
            <p:cNvSpPr/>
            <p:nvPr/>
          </p:nvSpPr>
          <p:spPr>
            <a:xfrm rot="5400000">
              <a:off x="4482915" y="2762958"/>
              <a:ext cx="479939" cy="1071778"/>
            </a:xfrm>
            <a:prstGeom prst="can">
              <a:avLst/>
            </a:prstGeom>
            <a:solidFill>
              <a:srgbClr val="FDB21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sp>
          <p:nvSpPr>
            <p:cNvPr id="40" name="Textfeld 36">
              <a:extLst>
                <a:ext uri="{FF2B5EF4-FFF2-40B4-BE49-F238E27FC236}">
                  <a16:creationId xmlns:a16="http://schemas.microsoft.com/office/drawing/2014/main" id="{D0248A2C-C965-394F-BDC2-F27FCFB18437}"/>
                </a:ext>
              </a:extLst>
            </p:cNvPr>
            <p:cNvSpPr txBox="1"/>
            <p:nvPr/>
          </p:nvSpPr>
          <p:spPr>
            <a:xfrm>
              <a:off x="4153290" y="3133060"/>
              <a:ext cx="10717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rPr>
                <a:t>event-log</a:t>
              </a:r>
            </a:p>
          </p:txBody>
        </p:sp>
      </p:grpSp>
      <p:cxnSp>
        <p:nvCxnSpPr>
          <p:cNvPr id="56" name="Gerade Verbindung mit Pfeil 5">
            <a:extLst>
              <a:ext uri="{FF2B5EF4-FFF2-40B4-BE49-F238E27FC236}">
                <a16:creationId xmlns:a16="http://schemas.microsoft.com/office/drawing/2014/main" id="{C5DA8471-303E-494E-91B9-BDC9F901DB27}"/>
              </a:ext>
            </a:extLst>
          </p:cNvPr>
          <p:cNvCxnSpPr>
            <a:cxnSpLocks/>
            <a:stCxn id="48" idx="3"/>
            <a:endCxn id="40" idx="1"/>
          </p:cNvCxnSpPr>
          <p:nvPr/>
        </p:nvCxnSpPr>
        <p:spPr>
          <a:xfrm>
            <a:off x="2628172" y="1710466"/>
            <a:ext cx="1247853" cy="69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">
            <a:extLst>
              <a:ext uri="{FF2B5EF4-FFF2-40B4-BE49-F238E27FC236}">
                <a16:creationId xmlns:a16="http://schemas.microsoft.com/office/drawing/2014/main" id="{2F8B6A64-AA55-224D-BAAC-E04CEA546C97}"/>
              </a:ext>
            </a:extLst>
          </p:cNvPr>
          <p:cNvCxnSpPr>
            <a:cxnSpLocks/>
            <a:stCxn id="48" idx="3"/>
            <a:endCxn id="37" idx="1"/>
          </p:cNvCxnSpPr>
          <p:nvPr/>
        </p:nvCxnSpPr>
        <p:spPr>
          <a:xfrm>
            <a:off x="2628172" y="1710466"/>
            <a:ext cx="1264706" cy="10324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">
            <a:extLst>
              <a:ext uri="{FF2B5EF4-FFF2-40B4-BE49-F238E27FC236}">
                <a16:creationId xmlns:a16="http://schemas.microsoft.com/office/drawing/2014/main" id="{BE428C39-AA12-5448-98E9-63C7C56AC2D0}"/>
              </a:ext>
            </a:extLst>
          </p:cNvPr>
          <p:cNvCxnSpPr>
            <a:cxnSpLocks/>
            <a:stCxn id="51" idx="3"/>
            <a:endCxn id="40" idx="1"/>
          </p:cNvCxnSpPr>
          <p:nvPr/>
        </p:nvCxnSpPr>
        <p:spPr>
          <a:xfrm flipV="1">
            <a:off x="2620708" y="1717367"/>
            <a:ext cx="1255317" cy="13477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">
            <a:extLst>
              <a:ext uri="{FF2B5EF4-FFF2-40B4-BE49-F238E27FC236}">
                <a16:creationId xmlns:a16="http://schemas.microsoft.com/office/drawing/2014/main" id="{A151E360-0FB4-2E4B-84C4-241036B48514}"/>
              </a:ext>
            </a:extLst>
          </p:cNvPr>
          <p:cNvCxnSpPr>
            <a:cxnSpLocks/>
            <a:stCxn id="54" idx="3"/>
            <a:endCxn id="37" idx="1"/>
          </p:cNvCxnSpPr>
          <p:nvPr/>
        </p:nvCxnSpPr>
        <p:spPr>
          <a:xfrm flipV="1">
            <a:off x="2620708" y="2742898"/>
            <a:ext cx="1272170" cy="174901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5">
            <a:extLst>
              <a:ext uri="{FF2B5EF4-FFF2-40B4-BE49-F238E27FC236}">
                <a16:creationId xmlns:a16="http://schemas.microsoft.com/office/drawing/2014/main" id="{0DD1E3A2-5E1A-FC4B-84B2-33E88DC1ADFE}"/>
              </a:ext>
            </a:extLst>
          </p:cNvPr>
          <p:cNvCxnSpPr>
            <a:cxnSpLocks/>
            <a:stCxn id="51" idx="3"/>
            <a:endCxn id="37" idx="1"/>
          </p:cNvCxnSpPr>
          <p:nvPr/>
        </p:nvCxnSpPr>
        <p:spPr>
          <a:xfrm flipV="1">
            <a:off x="2620708" y="2742898"/>
            <a:ext cx="1272170" cy="3222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5">
            <a:extLst>
              <a:ext uri="{FF2B5EF4-FFF2-40B4-BE49-F238E27FC236}">
                <a16:creationId xmlns:a16="http://schemas.microsoft.com/office/drawing/2014/main" id="{0F1F1F8E-68A3-1246-8D68-FF50447C647E}"/>
              </a:ext>
            </a:extLst>
          </p:cNvPr>
          <p:cNvCxnSpPr>
            <a:cxnSpLocks/>
            <a:stCxn id="54" idx="3"/>
            <a:endCxn id="40" idx="1"/>
          </p:cNvCxnSpPr>
          <p:nvPr/>
        </p:nvCxnSpPr>
        <p:spPr>
          <a:xfrm flipV="1">
            <a:off x="2620708" y="1717367"/>
            <a:ext cx="1255317" cy="277454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5">
            <a:extLst>
              <a:ext uri="{FF2B5EF4-FFF2-40B4-BE49-F238E27FC236}">
                <a16:creationId xmlns:a16="http://schemas.microsoft.com/office/drawing/2014/main" id="{E04A5D66-BDA0-7440-AF40-050410CB6EE5}"/>
              </a:ext>
            </a:extLst>
          </p:cNvPr>
          <p:cNvCxnSpPr>
            <a:cxnSpLocks/>
            <a:stCxn id="39" idx="1"/>
            <a:endCxn id="61" idx="1"/>
          </p:cNvCxnSpPr>
          <p:nvPr/>
        </p:nvCxnSpPr>
        <p:spPr>
          <a:xfrm>
            <a:off x="4981509" y="1744655"/>
            <a:ext cx="1154362" cy="182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mit Pfeil 5">
            <a:extLst>
              <a:ext uri="{FF2B5EF4-FFF2-40B4-BE49-F238E27FC236}">
                <a16:creationId xmlns:a16="http://schemas.microsoft.com/office/drawing/2014/main" id="{D8B59EAB-3835-6948-B945-6E79322B1D43}"/>
              </a:ext>
            </a:extLst>
          </p:cNvPr>
          <p:cNvCxnSpPr>
            <a:cxnSpLocks/>
            <a:stCxn id="39" idx="1"/>
            <a:endCxn id="65" idx="1"/>
          </p:cNvCxnSpPr>
          <p:nvPr/>
        </p:nvCxnSpPr>
        <p:spPr>
          <a:xfrm>
            <a:off x="4981509" y="1744655"/>
            <a:ext cx="1154362" cy="100539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5">
            <a:extLst>
              <a:ext uri="{FF2B5EF4-FFF2-40B4-BE49-F238E27FC236}">
                <a16:creationId xmlns:a16="http://schemas.microsoft.com/office/drawing/2014/main" id="{99F8DD1D-FA3B-4B4A-9471-89B5ABA01EB7}"/>
              </a:ext>
            </a:extLst>
          </p:cNvPr>
          <p:cNvCxnSpPr>
            <a:cxnSpLocks/>
            <a:stCxn id="34" idx="1"/>
            <a:endCxn id="65" idx="1"/>
          </p:cNvCxnSpPr>
          <p:nvPr/>
        </p:nvCxnSpPr>
        <p:spPr>
          <a:xfrm flipV="1">
            <a:off x="4998362" y="2750050"/>
            <a:ext cx="1137509" cy="201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5">
            <a:extLst>
              <a:ext uri="{FF2B5EF4-FFF2-40B4-BE49-F238E27FC236}">
                <a16:creationId xmlns:a16="http://schemas.microsoft.com/office/drawing/2014/main" id="{BB0FE53A-8222-734C-A381-7648BFB5E011}"/>
              </a:ext>
            </a:extLst>
          </p:cNvPr>
          <p:cNvCxnSpPr>
            <a:cxnSpLocks/>
            <a:stCxn id="34" idx="1"/>
            <a:endCxn id="61" idx="1"/>
          </p:cNvCxnSpPr>
          <p:nvPr/>
        </p:nvCxnSpPr>
        <p:spPr>
          <a:xfrm flipV="1">
            <a:off x="4998362" y="1762930"/>
            <a:ext cx="1137509" cy="100725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CEF5F6E-A069-6D4D-92E6-21D52DCB94CD}"/>
              </a:ext>
            </a:extLst>
          </p:cNvPr>
          <p:cNvGrpSpPr/>
          <p:nvPr/>
        </p:nvGrpSpPr>
        <p:grpSpPr>
          <a:xfrm>
            <a:off x="1206669" y="1355548"/>
            <a:ext cx="1421503" cy="709836"/>
            <a:chOff x="286073" y="3609434"/>
            <a:chExt cx="1421503" cy="709836"/>
          </a:xfrm>
        </p:grpSpPr>
        <p:sp>
          <p:nvSpPr>
            <p:cNvPr id="48" name="Abgerundetes Rechteck 14">
              <a:extLst>
                <a:ext uri="{FF2B5EF4-FFF2-40B4-BE49-F238E27FC236}">
                  <a16:creationId xmlns:a16="http://schemas.microsoft.com/office/drawing/2014/main" id="{370F1C4F-35E7-1D49-A1F4-9FFF85EEC6F4}"/>
                </a:ext>
              </a:extLst>
            </p:cNvPr>
            <p:cNvSpPr/>
            <p:nvPr/>
          </p:nvSpPr>
          <p:spPr>
            <a:xfrm>
              <a:off x="286073" y="3609434"/>
              <a:ext cx="1421503" cy="70983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rPr>
                <a:t>Order 1</a:t>
              </a:r>
              <a:br>
                <a:rPr lang="en-US" sz="1600" dirty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rPr>
              </a:br>
              <a:endParaRPr lang="en-US" sz="16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BBD1002-4955-6446-8DAA-0ED8F45B5D28}"/>
                </a:ext>
              </a:extLst>
            </p:cNvPr>
            <p:cNvSpPr/>
            <p:nvPr/>
          </p:nvSpPr>
          <p:spPr>
            <a:xfrm>
              <a:off x="365757" y="3986048"/>
              <a:ext cx="721592" cy="2523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Business Logic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9C9B15C-671C-B54A-AEF1-6EC71431F450}"/>
              </a:ext>
            </a:extLst>
          </p:cNvPr>
          <p:cNvGrpSpPr/>
          <p:nvPr/>
        </p:nvGrpSpPr>
        <p:grpSpPr>
          <a:xfrm>
            <a:off x="1199205" y="2710225"/>
            <a:ext cx="1421503" cy="709836"/>
            <a:chOff x="286073" y="3609434"/>
            <a:chExt cx="1421503" cy="709836"/>
          </a:xfrm>
        </p:grpSpPr>
        <p:sp>
          <p:nvSpPr>
            <p:cNvPr id="51" name="Abgerundetes Rechteck 14">
              <a:extLst>
                <a:ext uri="{FF2B5EF4-FFF2-40B4-BE49-F238E27FC236}">
                  <a16:creationId xmlns:a16="http://schemas.microsoft.com/office/drawing/2014/main" id="{DB182D7D-D508-CC4A-99CE-5CC2D63D16F9}"/>
                </a:ext>
              </a:extLst>
            </p:cNvPr>
            <p:cNvSpPr/>
            <p:nvPr/>
          </p:nvSpPr>
          <p:spPr>
            <a:xfrm>
              <a:off x="286073" y="3609434"/>
              <a:ext cx="1421503" cy="70983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rPr>
                <a:t>Order 2</a:t>
              </a:r>
              <a:br>
                <a:rPr lang="en-US" sz="1600" dirty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rPr>
              </a:br>
              <a:endParaRPr lang="en-US" sz="16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BFDBBFB-D870-2043-8583-EBC283405E57}"/>
                </a:ext>
              </a:extLst>
            </p:cNvPr>
            <p:cNvSpPr/>
            <p:nvPr/>
          </p:nvSpPr>
          <p:spPr>
            <a:xfrm>
              <a:off x="373221" y="4000684"/>
              <a:ext cx="721592" cy="2523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Business Logic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A55F4E8-81F2-434A-96BD-BEEA2745942C}"/>
              </a:ext>
            </a:extLst>
          </p:cNvPr>
          <p:cNvGrpSpPr/>
          <p:nvPr/>
        </p:nvGrpSpPr>
        <p:grpSpPr>
          <a:xfrm>
            <a:off x="1199205" y="4136996"/>
            <a:ext cx="1421503" cy="709836"/>
            <a:chOff x="286073" y="3609434"/>
            <a:chExt cx="1421503" cy="709836"/>
          </a:xfrm>
        </p:grpSpPr>
        <p:sp>
          <p:nvSpPr>
            <p:cNvPr id="54" name="Abgerundetes Rechteck 14">
              <a:extLst>
                <a:ext uri="{FF2B5EF4-FFF2-40B4-BE49-F238E27FC236}">
                  <a16:creationId xmlns:a16="http://schemas.microsoft.com/office/drawing/2014/main" id="{256BD674-3856-7547-B429-4A38A455254B}"/>
                </a:ext>
              </a:extLst>
            </p:cNvPr>
            <p:cNvSpPr/>
            <p:nvPr/>
          </p:nvSpPr>
          <p:spPr>
            <a:xfrm>
              <a:off x="286073" y="3609434"/>
              <a:ext cx="1421503" cy="70983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rPr>
                <a:t>Order 3</a:t>
              </a:r>
              <a:br>
                <a:rPr lang="en-US" sz="1600" dirty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rPr>
              </a:br>
              <a:endParaRPr lang="en-US" sz="16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057BFA6-8A25-7941-8076-AD6D37BC3A94}"/>
                </a:ext>
              </a:extLst>
            </p:cNvPr>
            <p:cNvSpPr/>
            <p:nvPr/>
          </p:nvSpPr>
          <p:spPr>
            <a:xfrm>
              <a:off x="373221" y="3973109"/>
              <a:ext cx="721592" cy="2523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Business Logic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6403A10-A427-674C-A704-B4B9C8F388D1}"/>
              </a:ext>
            </a:extLst>
          </p:cNvPr>
          <p:cNvGrpSpPr/>
          <p:nvPr/>
        </p:nvGrpSpPr>
        <p:grpSpPr>
          <a:xfrm>
            <a:off x="6135871" y="1408012"/>
            <a:ext cx="1421503" cy="709836"/>
            <a:chOff x="286073" y="3609434"/>
            <a:chExt cx="1421503" cy="709836"/>
          </a:xfrm>
        </p:grpSpPr>
        <p:sp>
          <p:nvSpPr>
            <p:cNvPr id="61" name="Abgerundetes Rechteck 14">
              <a:extLst>
                <a:ext uri="{FF2B5EF4-FFF2-40B4-BE49-F238E27FC236}">
                  <a16:creationId xmlns:a16="http://schemas.microsoft.com/office/drawing/2014/main" id="{06C7FC42-2339-7549-BDDD-D9175E4A9F8F}"/>
                </a:ext>
              </a:extLst>
            </p:cNvPr>
            <p:cNvSpPr/>
            <p:nvPr/>
          </p:nvSpPr>
          <p:spPr>
            <a:xfrm>
              <a:off x="286073" y="3609434"/>
              <a:ext cx="1421503" cy="70983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rPr>
                <a:t>Stock 1</a:t>
              </a:r>
              <a:br>
                <a:rPr lang="en-US" sz="1600" dirty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rPr>
              </a:br>
              <a:endParaRPr lang="en-US" sz="16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23A1D1A2-D495-BF4D-A37A-BC7E1E22E8D2}"/>
                </a:ext>
              </a:extLst>
            </p:cNvPr>
            <p:cNvSpPr/>
            <p:nvPr/>
          </p:nvSpPr>
          <p:spPr>
            <a:xfrm>
              <a:off x="418254" y="3993872"/>
              <a:ext cx="721592" cy="2523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Business Logic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A8FF87D-23C5-A14B-AC71-2F669B6507CD}"/>
              </a:ext>
            </a:extLst>
          </p:cNvPr>
          <p:cNvGrpSpPr/>
          <p:nvPr/>
        </p:nvGrpSpPr>
        <p:grpSpPr>
          <a:xfrm>
            <a:off x="6135871" y="2395132"/>
            <a:ext cx="1421503" cy="709836"/>
            <a:chOff x="286073" y="3609434"/>
            <a:chExt cx="1421503" cy="709836"/>
          </a:xfrm>
        </p:grpSpPr>
        <p:sp>
          <p:nvSpPr>
            <p:cNvPr id="65" name="Abgerundetes Rechteck 14">
              <a:extLst>
                <a:ext uri="{FF2B5EF4-FFF2-40B4-BE49-F238E27FC236}">
                  <a16:creationId xmlns:a16="http://schemas.microsoft.com/office/drawing/2014/main" id="{6DBBFE25-43FA-1E48-8913-990ADB3F477C}"/>
                </a:ext>
              </a:extLst>
            </p:cNvPr>
            <p:cNvSpPr/>
            <p:nvPr/>
          </p:nvSpPr>
          <p:spPr>
            <a:xfrm>
              <a:off x="286073" y="3609434"/>
              <a:ext cx="1421503" cy="70983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rPr>
                <a:t>Stock 2</a:t>
              </a:r>
            </a:p>
            <a:p>
              <a:pPr algn="ctr"/>
              <a:endParaRPr lang="en-US" sz="16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4B8FBE7-7089-D64D-B76F-DD41B441B89F}"/>
                </a:ext>
              </a:extLst>
            </p:cNvPr>
            <p:cNvSpPr/>
            <p:nvPr/>
          </p:nvSpPr>
          <p:spPr>
            <a:xfrm>
              <a:off x="418254" y="3998696"/>
              <a:ext cx="721592" cy="2523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Business Logic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29C8772-F570-1040-B393-725F5AFE7CDD}"/>
              </a:ext>
            </a:extLst>
          </p:cNvPr>
          <p:cNvGrpSpPr/>
          <p:nvPr/>
        </p:nvGrpSpPr>
        <p:grpSpPr>
          <a:xfrm>
            <a:off x="6157645" y="3702565"/>
            <a:ext cx="1421503" cy="709836"/>
            <a:chOff x="286073" y="3609434"/>
            <a:chExt cx="1421503" cy="709836"/>
          </a:xfrm>
        </p:grpSpPr>
        <p:sp>
          <p:nvSpPr>
            <p:cNvPr id="69" name="Abgerundetes Rechteck 14">
              <a:extLst>
                <a:ext uri="{FF2B5EF4-FFF2-40B4-BE49-F238E27FC236}">
                  <a16:creationId xmlns:a16="http://schemas.microsoft.com/office/drawing/2014/main" id="{39D284EF-5866-A44F-BD59-8D2D05B8DA92}"/>
                </a:ext>
              </a:extLst>
            </p:cNvPr>
            <p:cNvSpPr/>
            <p:nvPr/>
          </p:nvSpPr>
          <p:spPr>
            <a:xfrm>
              <a:off x="286073" y="3609434"/>
              <a:ext cx="1421503" cy="70983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rPr>
                <a:t>Payment 1</a:t>
              </a:r>
              <a:br>
                <a:rPr lang="en-US" sz="1600" dirty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rPr>
              </a:br>
              <a:endParaRPr lang="en-US" sz="16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08B623D6-720B-C048-BB9B-F575C5124807}"/>
                </a:ext>
              </a:extLst>
            </p:cNvPr>
            <p:cNvSpPr/>
            <p:nvPr/>
          </p:nvSpPr>
          <p:spPr>
            <a:xfrm>
              <a:off x="403466" y="4007524"/>
              <a:ext cx="721592" cy="25235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Business Logic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EC79694-6DDF-0145-B87B-B97579460FE7}"/>
              </a:ext>
            </a:extLst>
          </p:cNvPr>
          <p:cNvGrpSpPr/>
          <p:nvPr/>
        </p:nvGrpSpPr>
        <p:grpSpPr>
          <a:xfrm>
            <a:off x="3864850" y="3829448"/>
            <a:ext cx="1105484" cy="479939"/>
            <a:chOff x="4153290" y="3058877"/>
            <a:chExt cx="1105484" cy="479939"/>
          </a:xfrm>
        </p:grpSpPr>
        <p:sp>
          <p:nvSpPr>
            <p:cNvPr id="75" name="Can 36">
              <a:extLst>
                <a:ext uri="{FF2B5EF4-FFF2-40B4-BE49-F238E27FC236}">
                  <a16:creationId xmlns:a16="http://schemas.microsoft.com/office/drawing/2014/main" id="{94E7CF5F-60D2-3A41-9104-222632C81ED3}"/>
                </a:ext>
              </a:extLst>
            </p:cNvPr>
            <p:cNvSpPr/>
            <p:nvPr/>
          </p:nvSpPr>
          <p:spPr>
            <a:xfrm rot="5400000">
              <a:off x="4482915" y="2762958"/>
              <a:ext cx="479939" cy="1071778"/>
            </a:xfrm>
            <a:prstGeom prst="can">
              <a:avLst/>
            </a:prstGeom>
            <a:solidFill>
              <a:srgbClr val="FDB212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436" tIns="45718" rIns="91436" bIns="45718"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sp>
          <p:nvSpPr>
            <p:cNvPr id="76" name="Textfeld 36">
              <a:extLst>
                <a:ext uri="{FF2B5EF4-FFF2-40B4-BE49-F238E27FC236}">
                  <a16:creationId xmlns:a16="http://schemas.microsoft.com/office/drawing/2014/main" id="{BFFA2122-C763-3E48-9988-7AE252FE5458}"/>
                </a:ext>
              </a:extLst>
            </p:cNvPr>
            <p:cNvSpPr txBox="1"/>
            <p:nvPr/>
          </p:nvSpPr>
          <p:spPr>
            <a:xfrm>
              <a:off x="4153290" y="3133060"/>
              <a:ext cx="10717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rPr>
                <a:t>event-log</a:t>
              </a:r>
            </a:p>
          </p:txBody>
        </p:sp>
      </p:grpSp>
      <p:cxnSp>
        <p:nvCxnSpPr>
          <p:cNvPr id="77" name="Gerade Verbindung mit Pfeil 5">
            <a:extLst>
              <a:ext uri="{FF2B5EF4-FFF2-40B4-BE49-F238E27FC236}">
                <a16:creationId xmlns:a16="http://schemas.microsoft.com/office/drawing/2014/main" id="{DAC934F2-FCB3-6641-9212-85D9EC144D53}"/>
              </a:ext>
            </a:extLst>
          </p:cNvPr>
          <p:cNvCxnSpPr>
            <a:cxnSpLocks/>
            <a:stCxn id="48" idx="3"/>
            <a:endCxn id="76" idx="1"/>
          </p:cNvCxnSpPr>
          <p:nvPr/>
        </p:nvCxnSpPr>
        <p:spPr>
          <a:xfrm>
            <a:off x="2628172" y="1710466"/>
            <a:ext cx="1236678" cy="233166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5">
            <a:extLst>
              <a:ext uri="{FF2B5EF4-FFF2-40B4-BE49-F238E27FC236}">
                <a16:creationId xmlns:a16="http://schemas.microsoft.com/office/drawing/2014/main" id="{EB3B8D3C-8016-2D40-8712-AE89B4357BF1}"/>
              </a:ext>
            </a:extLst>
          </p:cNvPr>
          <p:cNvCxnSpPr>
            <a:cxnSpLocks/>
            <a:stCxn id="51" idx="3"/>
            <a:endCxn id="76" idx="1"/>
          </p:cNvCxnSpPr>
          <p:nvPr/>
        </p:nvCxnSpPr>
        <p:spPr>
          <a:xfrm>
            <a:off x="2620708" y="3065143"/>
            <a:ext cx="1244142" cy="9769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5">
            <a:extLst>
              <a:ext uri="{FF2B5EF4-FFF2-40B4-BE49-F238E27FC236}">
                <a16:creationId xmlns:a16="http://schemas.microsoft.com/office/drawing/2014/main" id="{23F8F6FC-FD02-8440-AEA6-7EB9F3399E66}"/>
              </a:ext>
            </a:extLst>
          </p:cNvPr>
          <p:cNvCxnSpPr>
            <a:cxnSpLocks/>
            <a:endCxn id="76" idx="1"/>
          </p:cNvCxnSpPr>
          <p:nvPr/>
        </p:nvCxnSpPr>
        <p:spPr>
          <a:xfrm flipV="1">
            <a:off x="2628172" y="4042131"/>
            <a:ext cx="1236678" cy="4497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5">
            <a:extLst>
              <a:ext uri="{FF2B5EF4-FFF2-40B4-BE49-F238E27FC236}">
                <a16:creationId xmlns:a16="http://schemas.microsoft.com/office/drawing/2014/main" id="{11527228-7D13-1848-9969-319343B28CEB}"/>
              </a:ext>
            </a:extLst>
          </p:cNvPr>
          <p:cNvCxnSpPr>
            <a:cxnSpLocks/>
            <a:stCxn id="75" idx="1"/>
            <a:endCxn id="69" idx="1"/>
          </p:cNvCxnSpPr>
          <p:nvPr/>
        </p:nvCxnSpPr>
        <p:spPr>
          <a:xfrm flipV="1">
            <a:off x="4970334" y="4057483"/>
            <a:ext cx="1187311" cy="119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Zylinder 27">
            <a:extLst>
              <a:ext uri="{FF2B5EF4-FFF2-40B4-BE49-F238E27FC236}">
                <a16:creationId xmlns:a16="http://schemas.microsoft.com/office/drawing/2014/main" id="{F7F5CC5E-06EF-754F-9D6A-81D06A8B5BE3}"/>
              </a:ext>
            </a:extLst>
          </p:cNvPr>
          <p:cNvSpPr/>
          <p:nvPr/>
        </p:nvSpPr>
        <p:spPr>
          <a:xfrm>
            <a:off x="2037265" y="1722789"/>
            <a:ext cx="523422" cy="274130"/>
          </a:xfrm>
          <a:prstGeom prst="can">
            <a:avLst/>
          </a:prstGeom>
          <a:solidFill>
            <a:srgbClr val="F5A030"/>
          </a:solidFill>
          <a:ln w="12700">
            <a:solidFill>
              <a:srgbClr val="935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DB</a:t>
            </a:r>
          </a:p>
        </p:txBody>
      </p:sp>
      <p:sp>
        <p:nvSpPr>
          <p:cNvPr id="89" name="Zylinder 27">
            <a:extLst>
              <a:ext uri="{FF2B5EF4-FFF2-40B4-BE49-F238E27FC236}">
                <a16:creationId xmlns:a16="http://schemas.microsoft.com/office/drawing/2014/main" id="{BD2DF275-C948-144E-ACD3-DC968AB8108E}"/>
              </a:ext>
            </a:extLst>
          </p:cNvPr>
          <p:cNvSpPr/>
          <p:nvPr/>
        </p:nvSpPr>
        <p:spPr>
          <a:xfrm>
            <a:off x="2037265" y="3079697"/>
            <a:ext cx="523422" cy="27413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935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DB</a:t>
            </a:r>
          </a:p>
        </p:txBody>
      </p:sp>
      <p:sp>
        <p:nvSpPr>
          <p:cNvPr id="90" name="Zylinder 27">
            <a:extLst>
              <a:ext uri="{FF2B5EF4-FFF2-40B4-BE49-F238E27FC236}">
                <a16:creationId xmlns:a16="http://schemas.microsoft.com/office/drawing/2014/main" id="{37D0F100-187B-864E-BCB4-7224CD97F1F9}"/>
              </a:ext>
            </a:extLst>
          </p:cNvPr>
          <p:cNvSpPr/>
          <p:nvPr/>
        </p:nvSpPr>
        <p:spPr>
          <a:xfrm>
            <a:off x="2037265" y="4500671"/>
            <a:ext cx="523422" cy="274130"/>
          </a:xfrm>
          <a:prstGeom prst="can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rgbClr val="935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DB</a:t>
            </a:r>
          </a:p>
        </p:txBody>
      </p:sp>
      <p:sp>
        <p:nvSpPr>
          <p:cNvPr id="91" name="Zylinder 27">
            <a:extLst>
              <a:ext uri="{FF2B5EF4-FFF2-40B4-BE49-F238E27FC236}">
                <a16:creationId xmlns:a16="http://schemas.microsoft.com/office/drawing/2014/main" id="{0CC2013D-0D2B-E448-A187-EBF2B5383A04}"/>
              </a:ext>
            </a:extLst>
          </p:cNvPr>
          <p:cNvSpPr/>
          <p:nvPr/>
        </p:nvSpPr>
        <p:spPr>
          <a:xfrm>
            <a:off x="7001361" y="1775538"/>
            <a:ext cx="523422" cy="274130"/>
          </a:xfrm>
          <a:prstGeom prst="can">
            <a:avLst/>
          </a:prstGeom>
          <a:solidFill>
            <a:srgbClr val="F5A030"/>
          </a:solidFill>
          <a:ln w="12700">
            <a:solidFill>
              <a:srgbClr val="935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DB</a:t>
            </a:r>
          </a:p>
        </p:txBody>
      </p:sp>
      <p:sp>
        <p:nvSpPr>
          <p:cNvPr id="92" name="Zylinder 27">
            <a:extLst>
              <a:ext uri="{FF2B5EF4-FFF2-40B4-BE49-F238E27FC236}">
                <a16:creationId xmlns:a16="http://schemas.microsoft.com/office/drawing/2014/main" id="{EFA256FF-A83D-0845-BBE6-791127006F99}"/>
              </a:ext>
            </a:extLst>
          </p:cNvPr>
          <p:cNvSpPr/>
          <p:nvPr/>
        </p:nvSpPr>
        <p:spPr>
          <a:xfrm>
            <a:off x="7011798" y="2773507"/>
            <a:ext cx="523422" cy="274130"/>
          </a:xfrm>
          <a:prstGeom prst="can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rgbClr val="935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DB</a:t>
            </a:r>
          </a:p>
        </p:txBody>
      </p:sp>
      <p:sp>
        <p:nvSpPr>
          <p:cNvPr id="94" name="Zylinder 27">
            <a:extLst>
              <a:ext uri="{FF2B5EF4-FFF2-40B4-BE49-F238E27FC236}">
                <a16:creationId xmlns:a16="http://schemas.microsoft.com/office/drawing/2014/main" id="{775FB718-C329-DF45-B6F7-61B46AD4BC73}"/>
              </a:ext>
            </a:extLst>
          </p:cNvPr>
          <p:cNvSpPr/>
          <p:nvPr/>
        </p:nvSpPr>
        <p:spPr>
          <a:xfrm>
            <a:off x="7011798" y="4116717"/>
            <a:ext cx="523422" cy="274130"/>
          </a:xfrm>
          <a:prstGeom prst="can">
            <a:avLst/>
          </a:prstGeom>
          <a:solidFill>
            <a:schemeClr val="tx2"/>
          </a:solidFill>
          <a:ln w="12700">
            <a:solidFill>
              <a:srgbClr val="935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DB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FBEA2A-6217-2544-B24B-4B66CE681E9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2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71" name="Picture 70" descr="A person with long hair&#10;&#10;Description automatically generated with low confidence">
            <a:extLst>
              <a:ext uri="{FF2B5EF4-FFF2-40B4-BE49-F238E27FC236}">
                <a16:creationId xmlns:a16="http://schemas.microsoft.com/office/drawing/2014/main" id="{709E561A-8AAE-4D49-95F8-B2494B37F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864" y="1407531"/>
            <a:ext cx="4440677" cy="260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67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6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7BADAC-1DFA-CA42-A68C-9CDB9C125A1F}"/>
              </a:ext>
            </a:extLst>
          </p:cNvPr>
          <p:cNvGrpSpPr/>
          <p:nvPr/>
        </p:nvGrpSpPr>
        <p:grpSpPr>
          <a:xfrm>
            <a:off x="312585" y="325065"/>
            <a:ext cx="4259415" cy="3954845"/>
            <a:chOff x="-6186199" y="7112878"/>
            <a:chExt cx="14742247" cy="395484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55826F7-E5D7-2F4B-A684-7522B611EF7A}"/>
                </a:ext>
              </a:extLst>
            </p:cNvPr>
            <p:cNvSpPr txBox="1"/>
            <p:nvPr/>
          </p:nvSpPr>
          <p:spPr>
            <a:xfrm>
              <a:off x="-6186199" y="8390067"/>
              <a:ext cx="14742247" cy="2677656"/>
            </a:xfrm>
            <a:prstGeom prst="rect">
              <a:avLst/>
            </a:prstGeom>
            <a:noFill/>
            <a:ln>
              <a:solidFill>
                <a:schemeClr val="bg1">
                  <a:alpha val="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Avenir Next" panose="020B0503020202020204" pitchFamily="34" charset="0"/>
                </a:rPr>
                <a:t>We live in the stone ages.</a:t>
              </a:r>
              <a:br>
                <a:rPr lang="en-US" sz="2400" i="1" dirty="0">
                  <a:latin typeface="Avenir Next" panose="020B0503020202020204" pitchFamily="34" charset="0"/>
                </a:rPr>
              </a:br>
              <a:br>
                <a:rPr lang="en-US" sz="2400" i="1" dirty="0">
                  <a:latin typeface="Avenir Next" panose="020B0503020202020204" pitchFamily="34" charset="0"/>
                </a:rPr>
              </a:br>
              <a:r>
                <a:rPr lang="en-US" sz="2400" i="1" dirty="0">
                  <a:latin typeface="Avenir Next" panose="020B0503020202020204" pitchFamily="34" charset="0"/>
                </a:rPr>
                <a:t>Building scalable Cloud applications is like programming assembly </a:t>
              </a:r>
              <a:r>
                <a:rPr lang="en-NL" sz="2400" i="1" dirty="0">
                  <a:latin typeface="Avenir Next" panose="020B0503020202020204" pitchFamily="34" charset="0"/>
                </a:rPr>
                <a:t>before compilers were around. 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A5DEFF4-6237-2247-93A3-A8986B6CC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6186196" y="7112878"/>
              <a:ext cx="5706165" cy="118978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82ACD6C-ECD3-F045-861B-55402C9EF20C}"/>
              </a:ext>
            </a:extLst>
          </p:cNvPr>
          <p:cNvGrpSpPr/>
          <p:nvPr/>
        </p:nvGrpSpPr>
        <p:grpSpPr>
          <a:xfrm>
            <a:off x="5001207" y="1265395"/>
            <a:ext cx="3358612" cy="2677897"/>
            <a:chOff x="5100284" y="1558291"/>
            <a:chExt cx="4304574" cy="343213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00A95F-D435-114D-B861-66985381128D}"/>
                </a:ext>
              </a:extLst>
            </p:cNvPr>
            <p:cNvSpPr txBox="1"/>
            <p:nvPr/>
          </p:nvSpPr>
          <p:spPr>
            <a:xfrm>
              <a:off x="5100284" y="4595962"/>
              <a:ext cx="4304574" cy="3944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venir Next" panose="020B0503020202020204" pitchFamily="34" charset="0"/>
                </a:rPr>
                <a:t>“Two</a:t>
              </a:r>
              <a:r>
                <a:rPr lang="en-NL" dirty="0">
                  <a:latin typeface="Avenir Next" panose="020B0503020202020204" pitchFamily="34" charset="0"/>
                </a:rPr>
                <a:t>-pizza” dev team in the year 2021.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B703E6A-6AC9-6B4E-A2B0-817808097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1374" y="1558291"/>
              <a:ext cx="2379437" cy="3064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4151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1F7A8F-6342-3D4B-90E8-E47B41C3E6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5B29D7-B799-AA49-AAC6-32A93B07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Wait, what about serverless? That should work!  </a:t>
            </a:r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27EE967D-D1BF-F249-8F43-9D0132231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82" y="1114072"/>
            <a:ext cx="2565236" cy="1092420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0BEFB643-FE3C-DC46-95A2-004EB03D25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606" r="15754"/>
          <a:stretch/>
        </p:blipFill>
        <p:spPr>
          <a:xfrm>
            <a:off x="6152322" y="955040"/>
            <a:ext cx="1888435" cy="1365558"/>
          </a:xfrm>
          <a:prstGeom prst="rect">
            <a:avLst/>
          </a:prstGeom>
        </p:spPr>
      </p:pic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B2EFC25B-1D6F-554F-8B17-C668ED90C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573" y="1133945"/>
            <a:ext cx="1808922" cy="1186653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C2C272C9-7D3E-0243-A97C-E42D7865F070}"/>
              </a:ext>
            </a:extLst>
          </p:cNvPr>
          <p:cNvGrpSpPr/>
          <p:nvPr/>
        </p:nvGrpSpPr>
        <p:grpSpPr>
          <a:xfrm>
            <a:off x="633377" y="2449463"/>
            <a:ext cx="8044158" cy="2422984"/>
            <a:chOff x="-596395" y="1452947"/>
            <a:chExt cx="10969344" cy="3304077"/>
          </a:xfrm>
        </p:grpSpPr>
        <p:sp>
          <p:nvSpPr>
            <p:cNvPr id="14" name="Cloud">
              <a:extLst>
                <a:ext uri="{FF2B5EF4-FFF2-40B4-BE49-F238E27FC236}">
                  <a16:creationId xmlns:a16="http://schemas.microsoft.com/office/drawing/2014/main" id="{7CCC60E6-63D9-8745-843F-7D30D500D1FC}"/>
                </a:ext>
              </a:extLst>
            </p:cNvPr>
            <p:cNvSpPr/>
            <p:nvPr/>
          </p:nvSpPr>
          <p:spPr>
            <a:xfrm>
              <a:off x="1770661" y="1452947"/>
              <a:ext cx="5391875" cy="324944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03" y="0"/>
                  </a:moveTo>
                  <a:cubicBezTo>
                    <a:pt x="7967" y="0"/>
                    <a:pt x="5720" y="2939"/>
                    <a:pt x="4858" y="7062"/>
                  </a:cubicBezTo>
                  <a:cubicBezTo>
                    <a:pt x="4628" y="6992"/>
                    <a:pt x="4391" y="6953"/>
                    <a:pt x="4150" y="6953"/>
                  </a:cubicBezTo>
                  <a:cubicBezTo>
                    <a:pt x="1857" y="6953"/>
                    <a:pt x="0" y="10233"/>
                    <a:pt x="0" y="14278"/>
                  </a:cubicBezTo>
                  <a:cubicBezTo>
                    <a:pt x="0" y="18323"/>
                    <a:pt x="1857" y="21600"/>
                    <a:pt x="4150" y="21600"/>
                  </a:cubicBezTo>
                  <a:cubicBezTo>
                    <a:pt x="4193" y="21600"/>
                    <a:pt x="4237" y="21597"/>
                    <a:pt x="4280" y="21594"/>
                  </a:cubicBezTo>
                  <a:lnTo>
                    <a:pt x="10532" y="21597"/>
                  </a:lnTo>
                  <a:cubicBezTo>
                    <a:pt x="10555" y="21598"/>
                    <a:pt x="10579" y="21600"/>
                    <a:pt x="10603" y="21600"/>
                  </a:cubicBezTo>
                  <a:cubicBezTo>
                    <a:pt x="10626" y="21600"/>
                    <a:pt x="10648" y="21598"/>
                    <a:pt x="10672" y="21597"/>
                  </a:cubicBezTo>
                  <a:lnTo>
                    <a:pt x="18141" y="21600"/>
                  </a:lnTo>
                  <a:cubicBezTo>
                    <a:pt x="20051" y="21600"/>
                    <a:pt x="21600" y="18868"/>
                    <a:pt x="21600" y="15496"/>
                  </a:cubicBezTo>
                  <a:cubicBezTo>
                    <a:pt x="21600" y="12124"/>
                    <a:pt x="20051" y="9389"/>
                    <a:pt x="18141" y="9389"/>
                  </a:cubicBezTo>
                  <a:cubicBezTo>
                    <a:pt x="17627" y="9389"/>
                    <a:pt x="17139" y="9589"/>
                    <a:pt x="16701" y="9943"/>
                  </a:cubicBezTo>
                  <a:cubicBezTo>
                    <a:pt x="16453" y="4379"/>
                    <a:pt x="13819" y="0"/>
                    <a:pt x="10603" y="0"/>
                  </a:cubicBezTo>
                  <a:close/>
                </a:path>
              </a:pathLst>
            </a:custGeom>
            <a:solidFill>
              <a:schemeClr val="accent1">
                <a:alpha val="39127"/>
              </a:schemeClr>
            </a:solidFill>
            <a:ln w="12700">
              <a:miter lim="400000"/>
            </a:ln>
          </p:spPr>
          <p:txBody>
            <a:bodyPr lIns="19050" tIns="19050" rIns="19050" bIns="19050" anchor="ctr"/>
            <a:lstStyle/>
            <a:p>
              <a:pPr algn="ctr" defTabSz="309563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 sz="1200"/>
            </a:p>
          </p:txBody>
        </p:sp>
        <p:grpSp>
          <p:nvGrpSpPr>
            <p:cNvPr id="15" name="Group">
              <a:extLst>
                <a:ext uri="{FF2B5EF4-FFF2-40B4-BE49-F238E27FC236}">
                  <a16:creationId xmlns:a16="http://schemas.microsoft.com/office/drawing/2014/main" id="{990218F4-8369-3A4A-AC7C-D621A955A882}"/>
                </a:ext>
              </a:extLst>
            </p:cNvPr>
            <p:cNvGrpSpPr/>
            <p:nvPr/>
          </p:nvGrpSpPr>
          <p:grpSpPr>
            <a:xfrm>
              <a:off x="2589443" y="2563612"/>
              <a:ext cx="858976" cy="1632509"/>
              <a:chOff x="0" y="0"/>
              <a:chExt cx="2290601" cy="4353354"/>
            </a:xfrm>
          </p:grpSpPr>
          <p:sp>
            <p:nvSpPr>
              <p:cNvPr id="16" name="VM">
                <a:extLst>
                  <a:ext uri="{FF2B5EF4-FFF2-40B4-BE49-F238E27FC236}">
                    <a16:creationId xmlns:a16="http://schemas.microsoft.com/office/drawing/2014/main" id="{A0109148-756A-5040-A057-C640E9FE84D1}"/>
                  </a:ext>
                </a:extLst>
              </p:cNvPr>
              <p:cNvSpPr/>
              <p:nvPr/>
            </p:nvSpPr>
            <p:spPr>
              <a:xfrm>
                <a:off x="0" y="0"/>
                <a:ext cx="2290602" cy="4353355"/>
              </a:xfrm>
              <a:prstGeom prst="rect">
                <a:avLst/>
              </a:prstGeom>
              <a:solidFill>
                <a:srgbClr val="D5D5D5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9050" tIns="19050" rIns="19050" bIns="19050" numCol="1" anchor="t">
                <a:noAutofit/>
              </a:bodyPr>
              <a:lstStyle>
                <a:lvl1pPr algn="ctr" defTabSz="825500">
                  <a:lnSpc>
                    <a:spcPct val="100000"/>
                  </a:lnSpc>
                  <a:spcBef>
                    <a:spcPts val="0"/>
                  </a:spcBef>
                  <a:defRPr sz="3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rPr sz="1200"/>
                  <a:t>VM</a:t>
                </a:r>
              </a:p>
            </p:txBody>
          </p:sp>
          <p:sp>
            <p:nvSpPr>
              <p:cNvPr id="17" name="Fn">
                <a:extLst>
                  <a:ext uri="{FF2B5EF4-FFF2-40B4-BE49-F238E27FC236}">
                    <a16:creationId xmlns:a16="http://schemas.microsoft.com/office/drawing/2014/main" id="{29DECB98-A0FD-6944-AB2B-D2173A05546E}"/>
                  </a:ext>
                </a:extLst>
              </p:cNvPr>
              <p:cNvSpPr/>
              <p:nvPr/>
            </p:nvSpPr>
            <p:spPr>
              <a:xfrm>
                <a:off x="362655" y="816463"/>
                <a:ext cx="1524001" cy="762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400" y="0"/>
                    </a:moveTo>
                    <a:cubicBezTo>
                      <a:pt x="2418" y="0"/>
                      <a:pt x="0" y="4835"/>
                      <a:pt x="0" y="10800"/>
                    </a:cubicBezTo>
                    <a:cubicBezTo>
                      <a:pt x="0" y="16765"/>
                      <a:pt x="2418" y="21600"/>
                      <a:pt x="5400" y="21600"/>
                    </a:cubicBezTo>
                    <a:lnTo>
                      <a:pt x="16200" y="21600"/>
                    </a:lnTo>
                    <a:cubicBezTo>
                      <a:pt x="19182" y="21600"/>
                      <a:pt x="21600" y="16765"/>
                      <a:pt x="21600" y="10800"/>
                    </a:cubicBezTo>
                    <a:cubicBezTo>
                      <a:pt x="21600" y="4835"/>
                      <a:pt x="19182" y="0"/>
                      <a:pt x="16200" y="0"/>
                    </a:cubicBezTo>
                    <a:lnTo>
                      <a:pt x="5400" y="0"/>
                    </a:lnTo>
                    <a:close/>
                  </a:path>
                </a:pathLst>
              </a:custGeom>
              <a:solidFill>
                <a:schemeClr val="accent5">
                  <a:hueOff val="-152895"/>
                  <a:lumOff val="12368"/>
                </a:schemeClr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9050" tIns="19050" rIns="19050" bIns="19050" numCol="1" anchor="ctr">
                <a:noAutofit/>
              </a:bodyPr>
              <a:lstStyle>
                <a:lvl1pPr algn="ctr" defTabSz="825500">
                  <a:lnSpc>
                    <a:spcPct val="100000"/>
                  </a:lnSpc>
                  <a:spcBef>
                    <a:spcPts val="0"/>
                  </a:spcBef>
                  <a:defRPr sz="3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rPr sz="1200"/>
                  <a:t>Fn</a:t>
                </a:r>
              </a:p>
            </p:txBody>
          </p:sp>
          <p:sp>
            <p:nvSpPr>
              <p:cNvPr id="18" name="Fn">
                <a:extLst>
                  <a:ext uri="{FF2B5EF4-FFF2-40B4-BE49-F238E27FC236}">
                    <a16:creationId xmlns:a16="http://schemas.microsoft.com/office/drawing/2014/main" id="{0ED48DD7-E669-5046-91C9-596E5EB08CA1}"/>
                  </a:ext>
                </a:extLst>
              </p:cNvPr>
              <p:cNvSpPr/>
              <p:nvPr/>
            </p:nvSpPr>
            <p:spPr>
              <a:xfrm>
                <a:off x="362655" y="1984004"/>
                <a:ext cx="1524001" cy="762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400" y="0"/>
                    </a:moveTo>
                    <a:cubicBezTo>
                      <a:pt x="2418" y="0"/>
                      <a:pt x="0" y="4835"/>
                      <a:pt x="0" y="10800"/>
                    </a:cubicBezTo>
                    <a:cubicBezTo>
                      <a:pt x="0" y="16765"/>
                      <a:pt x="2418" y="21600"/>
                      <a:pt x="5400" y="21600"/>
                    </a:cubicBezTo>
                    <a:lnTo>
                      <a:pt x="16200" y="21600"/>
                    </a:lnTo>
                    <a:cubicBezTo>
                      <a:pt x="19182" y="21600"/>
                      <a:pt x="21600" y="16765"/>
                      <a:pt x="21600" y="10800"/>
                    </a:cubicBezTo>
                    <a:cubicBezTo>
                      <a:pt x="21600" y="4835"/>
                      <a:pt x="19182" y="0"/>
                      <a:pt x="16200" y="0"/>
                    </a:cubicBezTo>
                    <a:lnTo>
                      <a:pt x="5400" y="0"/>
                    </a:lnTo>
                    <a:close/>
                  </a:path>
                </a:pathLst>
              </a:custGeom>
              <a:solidFill>
                <a:schemeClr val="accent5">
                  <a:hueOff val="-152895"/>
                  <a:lumOff val="12368"/>
                </a:schemeClr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9050" tIns="19050" rIns="19050" bIns="19050" numCol="1" anchor="ctr">
                <a:noAutofit/>
              </a:bodyPr>
              <a:lstStyle>
                <a:lvl1pPr algn="ctr" defTabSz="825500">
                  <a:lnSpc>
                    <a:spcPct val="100000"/>
                  </a:lnSpc>
                  <a:spcBef>
                    <a:spcPts val="0"/>
                  </a:spcBef>
                  <a:defRPr sz="3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rPr sz="1200"/>
                  <a:t>Fn</a:t>
                </a:r>
              </a:p>
            </p:txBody>
          </p:sp>
          <p:sp>
            <p:nvSpPr>
              <p:cNvPr id="19" name="Fn">
                <a:extLst>
                  <a:ext uri="{FF2B5EF4-FFF2-40B4-BE49-F238E27FC236}">
                    <a16:creationId xmlns:a16="http://schemas.microsoft.com/office/drawing/2014/main" id="{BDABD0D5-5F43-0243-9EB7-C4DAB45826C0}"/>
                  </a:ext>
                </a:extLst>
              </p:cNvPr>
              <p:cNvSpPr/>
              <p:nvPr/>
            </p:nvSpPr>
            <p:spPr>
              <a:xfrm>
                <a:off x="362655" y="3151545"/>
                <a:ext cx="1524001" cy="762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400" y="0"/>
                    </a:moveTo>
                    <a:cubicBezTo>
                      <a:pt x="2418" y="0"/>
                      <a:pt x="0" y="4835"/>
                      <a:pt x="0" y="10800"/>
                    </a:cubicBezTo>
                    <a:cubicBezTo>
                      <a:pt x="0" y="16765"/>
                      <a:pt x="2418" y="21600"/>
                      <a:pt x="5400" y="21600"/>
                    </a:cubicBezTo>
                    <a:lnTo>
                      <a:pt x="16200" y="21600"/>
                    </a:lnTo>
                    <a:cubicBezTo>
                      <a:pt x="19182" y="21600"/>
                      <a:pt x="21600" y="16765"/>
                      <a:pt x="21600" y="10800"/>
                    </a:cubicBezTo>
                    <a:cubicBezTo>
                      <a:pt x="21600" y="4835"/>
                      <a:pt x="19182" y="0"/>
                      <a:pt x="16200" y="0"/>
                    </a:cubicBezTo>
                    <a:lnTo>
                      <a:pt x="5400" y="0"/>
                    </a:lnTo>
                    <a:close/>
                  </a:path>
                </a:pathLst>
              </a:custGeom>
              <a:solidFill>
                <a:schemeClr val="accent5">
                  <a:hueOff val="-152895"/>
                  <a:lumOff val="12368"/>
                </a:schemeClr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9050" tIns="19050" rIns="19050" bIns="19050" numCol="1" anchor="ctr">
                <a:noAutofit/>
              </a:bodyPr>
              <a:lstStyle>
                <a:lvl1pPr algn="ctr" defTabSz="825500">
                  <a:lnSpc>
                    <a:spcPct val="100000"/>
                  </a:lnSpc>
                  <a:spcBef>
                    <a:spcPts val="0"/>
                  </a:spcBef>
                  <a:defRPr sz="3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rPr sz="1200"/>
                  <a:t>Fn</a:t>
                </a:r>
              </a:p>
            </p:txBody>
          </p:sp>
        </p:grpSp>
        <p:grpSp>
          <p:nvGrpSpPr>
            <p:cNvPr id="20" name="Group">
              <a:extLst>
                <a:ext uri="{FF2B5EF4-FFF2-40B4-BE49-F238E27FC236}">
                  <a16:creationId xmlns:a16="http://schemas.microsoft.com/office/drawing/2014/main" id="{09E10AAC-AED1-3947-BE12-92F8A3C559C0}"/>
                </a:ext>
              </a:extLst>
            </p:cNvPr>
            <p:cNvGrpSpPr/>
            <p:nvPr/>
          </p:nvGrpSpPr>
          <p:grpSpPr>
            <a:xfrm>
              <a:off x="4963560" y="2454006"/>
              <a:ext cx="858976" cy="1632508"/>
              <a:chOff x="0" y="0"/>
              <a:chExt cx="2290601" cy="4353354"/>
            </a:xfrm>
          </p:grpSpPr>
          <p:sp>
            <p:nvSpPr>
              <p:cNvPr id="21" name="VM">
                <a:extLst>
                  <a:ext uri="{FF2B5EF4-FFF2-40B4-BE49-F238E27FC236}">
                    <a16:creationId xmlns:a16="http://schemas.microsoft.com/office/drawing/2014/main" id="{35435120-EB47-ED41-9B66-F55110B885EA}"/>
                  </a:ext>
                </a:extLst>
              </p:cNvPr>
              <p:cNvSpPr/>
              <p:nvPr/>
            </p:nvSpPr>
            <p:spPr>
              <a:xfrm>
                <a:off x="0" y="0"/>
                <a:ext cx="2290602" cy="4353355"/>
              </a:xfrm>
              <a:prstGeom prst="rect">
                <a:avLst/>
              </a:prstGeom>
              <a:solidFill>
                <a:srgbClr val="D5D5D5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9050" tIns="19050" rIns="19050" bIns="19050" numCol="1" anchor="t">
                <a:noAutofit/>
              </a:bodyPr>
              <a:lstStyle>
                <a:lvl1pPr algn="ctr" defTabSz="825500">
                  <a:lnSpc>
                    <a:spcPct val="100000"/>
                  </a:lnSpc>
                  <a:spcBef>
                    <a:spcPts val="0"/>
                  </a:spcBef>
                  <a:defRPr sz="3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rPr sz="1200"/>
                  <a:t>VM</a:t>
                </a:r>
              </a:p>
            </p:txBody>
          </p:sp>
          <p:sp>
            <p:nvSpPr>
              <p:cNvPr id="22" name="Fn">
                <a:extLst>
                  <a:ext uri="{FF2B5EF4-FFF2-40B4-BE49-F238E27FC236}">
                    <a16:creationId xmlns:a16="http://schemas.microsoft.com/office/drawing/2014/main" id="{5DBB9A7B-8F6F-1146-A72B-AD6F8A6222B6}"/>
                  </a:ext>
                </a:extLst>
              </p:cNvPr>
              <p:cNvSpPr/>
              <p:nvPr/>
            </p:nvSpPr>
            <p:spPr>
              <a:xfrm>
                <a:off x="362655" y="816463"/>
                <a:ext cx="1524001" cy="762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400" y="0"/>
                    </a:moveTo>
                    <a:cubicBezTo>
                      <a:pt x="2418" y="0"/>
                      <a:pt x="0" y="4835"/>
                      <a:pt x="0" y="10800"/>
                    </a:cubicBezTo>
                    <a:cubicBezTo>
                      <a:pt x="0" y="16765"/>
                      <a:pt x="2418" y="21600"/>
                      <a:pt x="5400" y="21600"/>
                    </a:cubicBezTo>
                    <a:lnTo>
                      <a:pt x="16200" y="21600"/>
                    </a:lnTo>
                    <a:cubicBezTo>
                      <a:pt x="19182" y="21600"/>
                      <a:pt x="21600" y="16765"/>
                      <a:pt x="21600" y="10800"/>
                    </a:cubicBezTo>
                    <a:cubicBezTo>
                      <a:pt x="21600" y="4835"/>
                      <a:pt x="19182" y="0"/>
                      <a:pt x="16200" y="0"/>
                    </a:cubicBezTo>
                    <a:lnTo>
                      <a:pt x="5400" y="0"/>
                    </a:lnTo>
                    <a:close/>
                  </a:path>
                </a:pathLst>
              </a:custGeom>
              <a:solidFill>
                <a:schemeClr val="accent5">
                  <a:hueOff val="-152895"/>
                  <a:lumOff val="12368"/>
                </a:schemeClr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9050" tIns="19050" rIns="19050" bIns="19050" numCol="1" anchor="ctr">
                <a:noAutofit/>
              </a:bodyPr>
              <a:lstStyle>
                <a:lvl1pPr algn="ctr" defTabSz="825500">
                  <a:lnSpc>
                    <a:spcPct val="100000"/>
                  </a:lnSpc>
                  <a:spcBef>
                    <a:spcPts val="0"/>
                  </a:spcBef>
                  <a:defRPr sz="3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rPr sz="1200"/>
                  <a:t>Fn</a:t>
                </a:r>
              </a:p>
            </p:txBody>
          </p:sp>
          <p:sp>
            <p:nvSpPr>
              <p:cNvPr id="23" name="Fn">
                <a:extLst>
                  <a:ext uri="{FF2B5EF4-FFF2-40B4-BE49-F238E27FC236}">
                    <a16:creationId xmlns:a16="http://schemas.microsoft.com/office/drawing/2014/main" id="{08AE8E8A-EF0A-A140-9F5D-90D4576907CB}"/>
                  </a:ext>
                </a:extLst>
              </p:cNvPr>
              <p:cNvSpPr/>
              <p:nvPr/>
            </p:nvSpPr>
            <p:spPr>
              <a:xfrm>
                <a:off x="362655" y="1984004"/>
                <a:ext cx="1524001" cy="762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400" y="0"/>
                    </a:moveTo>
                    <a:cubicBezTo>
                      <a:pt x="2418" y="0"/>
                      <a:pt x="0" y="4835"/>
                      <a:pt x="0" y="10800"/>
                    </a:cubicBezTo>
                    <a:cubicBezTo>
                      <a:pt x="0" y="16765"/>
                      <a:pt x="2418" y="21600"/>
                      <a:pt x="5400" y="21600"/>
                    </a:cubicBezTo>
                    <a:lnTo>
                      <a:pt x="16200" y="21600"/>
                    </a:lnTo>
                    <a:cubicBezTo>
                      <a:pt x="19182" y="21600"/>
                      <a:pt x="21600" y="16765"/>
                      <a:pt x="21600" y="10800"/>
                    </a:cubicBezTo>
                    <a:cubicBezTo>
                      <a:pt x="21600" y="4835"/>
                      <a:pt x="19182" y="0"/>
                      <a:pt x="16200" y="0"/>
                    </a:cubicBezTo>
                    <a:lnTo>
                      <a:pt x="5400" y="0"/>
                    </a:lnTo>
                    <a:close/>
                  </a:path>
                </a:pathLst>
              </a:custGeom>
              <a:solidFill>
                <a:schemeClr val="accent5">
                  <a:hueOff val="-152895"/>
                  <a:lumOff val="12368"/>
                </a:schemeClr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9050" tIns="19050" rIns="19050" bIns="19050" numCol="1" anchor="ctr">
                <a:noAutofit/>
              </a:bodyPr>
              <a:lstStyle>
                <a:lvl1pPr algn="ctr" defTabSz="825500">
                  <a:lnSpc>
                    <a:spcPct val="100000"/>
                  </a:lnSpc>
                  <a:spcBef>
                    <a:spcPts val="0"/>
                  </a:spcBef>
                  <a:defRPr sz="3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rPr sz="1200"/>
                  <a:t>Fn</a:t>
                </a:r>
              </a:p>
            </p:txBody>
          </p:sp>
          <p:sp>
            <p:nvSpPr>
              <p:cNvPr id="24" name="Fn">
                <a:extLst>
                  <a:ext uri="{FF2B5EF4-FFF2-40B4-BE49-F238E27FC236}">
                    <a16:creationId xmlns:a16="http://schemas.microsoft.com/office/drawing/2014/main" id="{02DAB678-1935-114A-B0C9-F8E520DE4382}"/>
                  </a:ext>
                </a:extLst>
              </p:cNvPr>
              <p:cNvSpPr/>
              <p:nvPr/>
            </p:nvSpPr>
            <p:spPr>
              <a:xfrm>
                <a:off x="362655" y="3151545"/>
                <a:ext cx="1524001" cy="762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400" y="0"/>
                    </a:moveTo>
                    <a:cubicBezTo>
                      <a:pt x="2418" y="0"/>
                      <a:pt x="0" y="4835"/>
                      <a:pt x="0" y="10800"/>
                    </a:cubicBezTo>
                    <a:cubicBezTo>
                      <a:pt x="0" y="16765"/>
                      <a:pt x="2418" y="21600"/>
                      <a:pt x="5400" y="21600"/>
                    </a:cubicBezTo>
                    <a:lnTo>
                      <a:pt x="16200" y="21600"/>
                    </a:lnTo>
                    <a:cubicBezTo>
                      <a:pt x="19182" y="21600"/>
                      <a:pt x="21600" y="16765"/>
                      <a:pt x="21600" y="10800"/>
                    </a:cubicBezTo>
                    <a:cubicBezTo>
                      <a:pt x="21600" y="4835"/>
                      <a:pt x="19182" y="0"/>
                      <a:pt x="16200" y="0"/>
                    </a:cubicBezTo>
                    <a:lnTo>
                      <a:pt x="5400" y="0"/>
                    </a:lnTo>
                    <a:close/>
                  </a:path>
                </a:pathLst>
              </a:custGeom>
              <a:solidFill>
                <a:schemeClr val="accent5">
                  <a:hueOff val="-152895"/>
                  <a:lumOff val="12368"/>
                </a:schemeClr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9050" tIns="19050" rIns="19050" bIns="19050" numCol="1" anchor="ctr">
                <a:noAutofit/>
              </a:bodyPr>
              <a:lstStyle>
                <a:lvl1pPr algn="ctr" defTabSz="825500">
                  <a:lnSpc>
                    <a:spcPct val="100000"/>
                  </a:lnSpc>
                  <a:spcBef>
                    <a:spcPts val="0"/>
                  </a:spcBef>
                  <a:defRPr sz="3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rPr sz="1200"/>
                  <a:t>Fn</a:t>
                </a:r>
              </a:p>
            </p:txBody>
          </p:sp>
        </p:grpSp>
        <p:grpSp>
          <p:nvGrpSpPr>
            <p:cNvPr id="25" name="Group">
              <a:extLst>
                <a:ext uri="{FF2B5EF4-FFF2-40B4-BE49-F238E27FC236}">
                  <a16:creationId xmlns:a16="http://schemas.microsoft.com/office/drawing/2014/main" id="{C830F6F5-9C81-B54C-8285-BC84A5040686}"/>
                </a:ext>
              </a:extLst>
            </p:cNvPr>
            <p:cNvGrpSpPr/>
            <p:nvPr/>
          </p:nvGrpSpPr>
          <p:grpSpPr>
            <a:xfrm>
              <a:off x="3776502" y="1938643"/>
              <a:ext cx="858976" cy="1632508"/>
              <a:chOff x="0" y="0"/>
              <a:chExt cx="2290601" cy="4353354"/>
            </a:xfrm>
          </p:grpSpPr>
          <p:sp>
            <p:nvSpPr>
              <p:cNvPr id="26" name="VM">
                <a:extLst>
                  <a:ext uri="{FF2B5EF4-FFF2-40B4-BE49-F238E27FC236}">
                    <a16:creationId xmlns:a16="http://schemas.microsoft.com/office/drawing/2014/main" id="{8233C9EC-1A7F-8741-80D7-6F63EEF17919}"/>
                  </a:ext>
                </a:extLst>
              </p:cNvPr>
              <p:cNvSpPr/>
              <p:nvPr/>
            </p:nvSpPr>
            <p:spPr>
              <a:xfrm>
                <a:off x="0" y="0"/>
                <a:ext cx="2290602" cy="4353355"/>
              </a:xfrm>
              <a:prstGeom prst="rect">
                <a:avLst/>
              </a:prstGeom>
              <a:solidFill>
                <a:srgbClr val="D5D5D5"/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9050" tIns="19050" rIns="19050" bIns="19050" numCol="1" anchor="t">
                <a:noAutofit/>
              </a:bodyPr>
              <a:lstStyle>
                <a:lvl1pPr algn="ctr" defTabSz="825500">
                  <a:lnSpc>
                    <a:spcPct val="100000"/>
                  </a:lnSpc>
                  <a:spcBef>
                    <a:spcPts val="0"/>
                  </a:spcBef>
                  <a:defRPr sz="3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rPr sz="1200"/>
                  <a:t>VM</a:t>
                </a:r>
              </a:p>
            </p:txBody>
          </p:sp>
          <p:sp>
            <p:nvSpPr>
              <p:cNvPr id="27" name="Fn">
                <a:extLst>
                  <a:ext uri="{FF2B5EF4-FFF2-40B4-BE49-F238E27FC236}">
                    <a16:creationId xmlns:a16="http://schemas.microsoft.com/office/drawing/2014/main" id="{A2B9AB3C-12B0-8A4A-9F11-44D81BDAEA38}"/>
                  </a:ext>
                </a:extLst>
              </p:cNvPr>
              <p:cNvSpPr/>
              <p:nvPr/>
            </p:nvSpPr>
            <p:spPr>
              <a:xfrm>
                <a:off x="362655" y="816463"/>
                <a:ext cx="1524001" cy="762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400" y="0"/>
                    </a:moveTo>
                    <a:cubicBezTo>
                      <a:pt x="2418" y="0"/>
                      <a:pt x="0" y="4835"/>
                      <a:pt x="0" y="10800"/>
                    </a:cubicBezTo>
                    <a:cubicBezTo>
                      <a:pt x="0" y="16765"/>
                      <a:pt x="2418" y="21600"/>
                      <a:pt x="5400" y="21600"/>
                    </a:cubicBezTo>
                    <a:lnTo>
                      <a:pt x="16200" y="21600"/>
                    </a:lnTo>
                    <a:cubicBezTo>
                      <a:pt x="19182" y="21600"/>
                      <a:pt x="21600" y="16765"/>
                      <a:pt x="21600" y="10800"/>
                    </a:cubicBezTo>
                    <a:cubicBezTo>
                      <a:pt x="21600" y="4835"/>
                      <a:pt x="19182" y="0"/>
                      <a:pt x="16200" y="0"/>
                    </a:cubicBezTo>
                    <a:lnTo>
                      <a:pt x="5400" y="0"/>
                    </a:lnTo>
                    <a:close/>
                  </a:path>
                </a:pathLst>
              </a:custGeom>
              <a:solidFill>
                <a:schemeClr val="accent5">
                  <a:hueOff val="-152895"/>
                  <a:lumOff val="12368"/>
                </a:schemeClr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9050" tIns="19050" rIns="19050" bIns="19050" numCol="1" anchor="ctr">
                <a:noAutofit/>
              </a:bodyPr>
              <a:lstStyle>
                <a:lvl1pPr algn="ctr" defTabSz="825500">
                  <a:lnSpc>
                    <a:spcPct val="100000"/>
                  </a:lnSpc>
                  <a:spcBef>
                    <a:spcPts val="0"/>
                  </a:spcBef>
                  <a:defRPr sz="3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rPr sz="1200"/>
                  <a:t>Fn</a:t>
                </a:r>
              </a:p>
            </p:txBody>
          </p:sp>
          <p:sp>
            <p:nvSpPr>
              <p:cNvPr id="28" name="Fn">
                <a:extLst>
                  <a:ext uri="{FF2B5EF4-FFF2-40B4-BE49-F238E27FC236}">
                    <a16:creationId xmlns:a16="http://schemas.microsoft.com/office/drawing/2014/main" id="{79DA604D-8D88-4D48-BBA2-F906BAA5BC9D}"/>
                  </a:ext>
                </a:extLst>
              </p:cNvPr>
              <p:cNvSpPr/>
              <p:nvPr/>
            </p:nvSpPr>
            <p:spPr>
              <a:xfrm>
                <a:off x="362655" y="1984004"/>
                <a:ext cx="1524001" cy="762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400" y="0"/>
                    </a:moveTo>
                    <a:cubicBezTo>
                      <a:pt x="2418" y="0"/>
                      <a:pt x="0" y="4835"/>
                      <a:pt x="0" y="10800"/>
                    </a:cubicBezTo>
                    <a:cubicBezTo>
                      <a:pt x="0" y="16765"/>
                      <a:pt x="2418" y="21600"/>
                      <a:pt x="5400" y="21600"/>
                    </a:cubicBezTo>
                    <a:lnTo>
                      <a:pt x="16200" y="21600"/>
                    </a:lnTo>
                    <a:cubicBezTo>
                      <a:pt x="19182" y="21600"/>
                      <a:pt x="21600" y="16765"/>
                      <a:pt x="21600" y="10800"/>
                    </a:cubicBezTo>
                    <a:cubicBezTo>
                      <a:pt x="21600" y="4835"/>
                      <a:pt x="19182" y="0"/>
                      <a:pt x="16200" y="0"/>
                    </a:cubicBezTo>
                    <a:lnTo>
                      <a:pt x="5400" y="0"/>
                    </a:lnTo>
                    <a:close/>
                  </a:path>
                </a:pathLst>
              </a:custGeom>
              <a:solidFill>
                <a:schemeClr val="accent5">
                  <a:hueOff val="-152895"/>
                  <a:lumOff val="12368"/>
                </a:schemeClr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9050" tIns="19050" rIns="19050" bIns="19050" numCol="1" anchor="ctr">
                <a:noAutofit/>
              </a:bodyPr>
              <a:lstStyle>
                <a:lvl1pPr algn="ctr" defTabSz="825500">
                  <a:lnSpc>
                    <a:spcPct val="100000"/>
                  </a:lnSpc>
                  <a:spcBef>
                    <a:spcPts val="0"/>
                  </a:spcBef>
                  <a:defRPr sz="3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rPr sz="1200"/>
                  <a:t>Fn</a:t>
                </a:r>
              </a:p>
            </p:txBody>
          </p:sp>
          <p:sp>
            <p:nvSpPr>
              <p:cNvPr id="29" name="Fn">
                <a:extLst>
                  <a:ext uri="{FF2B5EF4-FFF2-40B4-BE49-F238E27FC236}">
                    <a16:creationId xmlns:a16="http://schemas.microsoft.com/office/drawing/2014/main" id="{73F63277-7119-FD40-9616-70C455552330}"/>
                  </a:ext>
                </a:extLst>
              </p:cNvPr>
              <p:cNvSpPr/>
              <p:nvPr/>
            </p:nvSpPr>
            <p:spPr>
              <a:xfrm>
                <a:off x="362655" y="3151545"/>
                <a:ext cx="1524001" cy="7620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400" y="0"/>
                    </a:moveTo>
                    <a:cubicBezTo>
                      <a:pt x="2418" y="0"/>
                      <a:pt x="0" y="4835"/>
                      <a:pt x="0" y="10800"/>
                    </a:cubicBezTo>
                    <a:cubicBezTo>
                      <a:pt x="0" y="16765"/>
                      <a:pt x="2418" y="21600"/>
                      <a:pt x="5400" y="21600"/>
                    </a:cubicBezTo>
                    <a:lnTo>
                      <a:pt x="16200" y="21600"/>
                    </a:lnTo>
                    <a:cubicBezTo>
                      <a:pt x="19182" y="21600"/>
                      <a:pt x="21600" y="16765"/>
                      <a:pt x="21600" y="10800"/>
                    </a:cubicBezTo>
                    <a:cubicBezTo>
                      <a:pt x="21600" y="4835"/>
                      <a:pt x="19182" y="0"/>
                      <a:pt x="16200" y="0"/>
                    </a:cubicBezTo>
                    <a:lnTo>
                      <a:pt x="5400" y="0"/>
                    </a:lnTo>
                    <a:close/>
                  </a:path>
                </a:pathLst>
              </a:custGeom>
              <a:solidFill>
                <a:schemeClr val="accent5">
                  <a:hueOff val="-152895"/>
                  <a:lumOff val="12368"/>
                </a:schemeClr>
              </a:solidFill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9050" tIns="19050" rIns="19050" bIns="19050" numCol="1" anchor="ctr">
                <a:noAutofit/>
              </a:bodyPr>
              <a:lstStyle>
                <a:lvl1pPr algn="ctr" defTabSz="825500">
                  <a:lnSpc>
                    <a:spcPct val="100000"/>
                  </a:lnSpc>
                  <a:spcBef>
                    <a:spcPts val="0"/>
                  </a:spcBef>
                  <a:defRPr sz="3200"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r>
                  <a:rPr sz="1200"/>
                  <a:t>Fn</a:t>
                </a:r>
              </a:p>
            </p:txBody>
          </p:sp>
        </p:grpSp>
        <p:sp>
          <p:nvSpPr>
            <p:cNvPr id="30" name="Cloud database">
              <a:extLst>
                <a:ext uri="{FF2B5EF4-FFF2-40B4-BE49-F238E27FC236}">
                  <a16:creationId xmlns:a16="http://schemas.microsoft.com/office/drawing/2014/main" id="{782AC8E1-C9CC-1541-94C2-B54D70751F9C}"/>
                </a:ext>
              </a:extLst>
            </p:cNvPr>
            <p:cNvSpPr/>
            <p:nvPr/>
          </p:nvSpPr>
          <p:spPr>
            <a:xfrm>
              <a:off x="2831962" y="4412042"/>
              <a:ext cx="3046390" cy="238413"/>
            </a:xfrm>
            <a:prstGeom prst="roundRect">
              <a:avLst>
                <a:gd name="adj" fmla="val 29964"/>
              </a:avLst>
            </a:prstGeom>
            <a:solidFill>
              <a:schemeClr val="accent4">
                <a:hueOff val="-1247790"/>
                <a:lumOff val="-12326"/>
              </a:schemeClr>
            </a:solidFill>
            <a:ln w="25400">
              <a:solidFill>
                <a:srgbClr val="000000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19050" tIns="19050" rIns="19050" bIns="19050" anchor="ctr"/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rPr sz="1200"/>
                <a:t>Cloud database</a:t>
              </a:r>
            </a:p>
          </p:txBody>
        </p:sp>
        <p:sp>
          <p:nvSpPr>
            <p:cNvPr id="31" name="Connection Line">
              <a:extLst>
                <a:ext uri="{FF2B5EF4-FFF2-40B4-BE49-F238E27FC236}">
                  <a16:creationId xmlns:a16="http://schemas.microsoft.com/office/drawing/2014/main" id="{12F5BAC0-1FEE-0D41-9681-208D9BB9CD3E}"/>
                </a:ext>
              </a:extLst>
            </p:cNvPr>
            <p:cNvSpPr/>
            <p:nvPr/>
          </p:nvSpPr>
          <p:spPr>
            <a:xfrm>
              <a:off x="4202590" y="3575901"/>
              <a:ext cx="1709" cy="8296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ln w="38100">
              <a:solidFill>
                <a:srgbClr val="000000"/>
              </a:solidFill>
              <a:miter lim="400000"/>
              <a:headEnd type="triangle"/>
              <a:tailEnd type="triangle"/>
            </a:ln>
          </p:spPr>
          <p:txBody>
            <a:bodyPr/>
            <a:lstStyle/>
            <a:p>
              <a:endParaRPr sz="525"/>
            </a:p>
          </p:txBody>
        </p:sp>
        <p:sp>
          <p:nvSpPr>
            <p:cNvPr id="32" name="Connection Line">
              <a:extLst>
                <a:ext uri="{FF2B5EF4-FFF2-40B4-BE49-F238E27FC236}">
                  <a16:creationId xmlns:a16="http://schemas.microsoft.com/office/drawing/2014/main" id="{AB5978C8-A9CF-0F48-B04E-633B2A7CB248}"/>
                </a:ext>
              </a:extLst>
            </p:cNvPr>
            <p:cNvSpPr/>
            <p:nvPr/>
          </p:nvSpPr>
          <p:spPr>
            <a:xfrm>
              <a:off x="5413938" y="4098759"/>
              <a:ext cx="496" cy="302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 w="38100">
              <a:solidFill>
                <a:srgbClr val="000000"/>
              </a:solidFill>
              <a:miter lim="400000"/>
              <a:headEnd type="triangle"/>
              <a:tailEnd type="triangle"/>
            </a:ln>
          </p:spPr>
          <p:txBody>
            <a:bodyPr/>
            <a:lstStyle/>
            <a:p>
              <a:endParaRPr sz="525"/>
            </a:p>
          </p:txBody>
        </p:sp>
        <p:sp>
          <p:nvSpPr>
            <p:cNvPr id="33" name="Connection Line">
              <a:extLst>
                <a:ext uri="{FF2B5EF4-FFF2-40B4-BE49-F238E27FC236}">
                  <a16:creationId xmlns:a16="http://schemas.microsoft.com/office/drawing/2014/main" id="{0E85A224-1BB7-FF46-BAFE-432B5745D7EE}"/>
                </a:ext>
              </a:extLst>
            </p:cNvPr>
            <p:cNvSpPr/>
            <p:nvPr/>
          </p:nvSpPr>
          <p:spPr>
            <a:xfrm>
              <a:off x="3015762" y="4200870"/>
              <a:ext cx="671" cy="2203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</a:path>
              </a:pathLst>
            </a:custGeom>
            <a:ln w="38100">
              <a:solidFill>
                <a:srgbClr val="000000"/>
              </a:solidFill>
              <a:miter lim="400000"/>
              <a:headEnd type="triangle"/>
              <a:tailEnd type="triangle"/>
            </a:ln>
          </p:spPr>
          <p:txBody>
            <a:bodyPr/>
            <a:lstStyle/>
            <a:p>
              <a:endParaRPr sz="525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58F99FC-54D3-2F41-9B71-151555C0F9D6}"/>
                </a:ext>
              </a:extLst>
            </p:cNvPr>
            <p:cNvGrpSpPr/>
            <p:nvPr/>
          </p:nvGrpSpPr>
          <p:grpSpPr>
            <a:xfrm>
              <a:off x="-596395" y="2605035"/>
              <a:ext cx="10969344" cy="2151989"/>
              <a:chOff x="-596395" y="2605035"/>
              <a:chExt cx="10969344" cy="2151989"/>
            </a:xfrm>
          </p:grpSpPr>
          <p:sp>
            <p:nvSpPr>
              <p:cNvPr id="35" name="Dingbat Check">
                <a:extLst>
                  <a:ext uri="{FF2B5EF4-FFF2-40B4-BE49-F238E27FC236}">
                    <a16:creationId xmlns:a16="http://schemas.microsoft.com/office/drawing/2014/main" id="{1C196381-BCB7-D642-BE83-1F00A0CB991E}"/>
                  </a:ext>
                </a:extLst>
              </p:cNvPr>
              <p:cNvSpPr/>
              <p:nvPr/>
            </p:nvSpPr>
            <p:spPr>
              <a:xfrm>
                <a:off x="1307656" y="2946548"/>
                <a:ext cx="318555" cy="3027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52" h="20404" extrusionOk="0">
                    <a:moveTo>
                      <a:pt x="19340" y="6"/>
                    </a:moveTo>
                    <a:cubicBezTo>
                      <a:pt x="18911" y="-308"/>
                      <a:pt x="8317" y="11620"/>
                      <a:pt x="6423" y="13985"/>
                    </a:cubicBezTo>
                    <a:cubicBezTo>
                      <a:pt x="6323" y="14108"/>
                      <a:pt x="6215" y="14226"/>
                      <a:pt x="6090" y="14370"/>
                    </a:cubicBezTo>
                    <a:cubicBezTo>
                      <a:pt x="5960" y="14216"/>
                      <a:pt x="5854" y="14096"/>
                      <a:pt x="5755" y="13971"/>
                    </a:cubicBezTo>
                    <a:cubicBezTo>
                      <a:pt x="4964" y="12967"/>
                      <a:pt x="4458" y="12167"/>
                      <a:pt x="3657" y="11171"/>
                    </a:cubicBezTo>
                    <a:cubicBezTo>
                      <a:pt x="3337" y="10773"/>
                      <a:pt x="2972" y="10410"/>
                      <a:pt x="2634" y="10026"/>
                    </a:cubicBezTo>
                    <a:cubicBezTo>
                      <a:pt x="2472" y="9843"/>
                      <a:pt x="2283" y="9849"/>
                      <a:pt x="2071" y="9915"/>
                    </a:cubicBezTo>
                    <a:cubicBezTo>
                      <a:pt x="1856" y="9981"/>
                      <a:pt x="1574" y="9982"/>
                      <a:pt x="1303" y="10152"/>
                    </a:cubicBezTo>
                    <a:cubicBezTo>
                      <a:pt x="1209" y="10262"/>
                      <a:pt x="1332" y="10438"/>
                      <a:pt x="1349" y="10609"/>
                    </a:cubicBezTo>
                    <a:cubicBezTo>
                      <a:pt x="1369" y="10821"/>
                      <a:pt x="603" y="10792"/>
                      <a:pt x="203" y="11061"/>
                    </a:cubicBezTo>
                    <a:cubicBezTo>
                      <a:pt x="111" y="11123"/>
                      <a:pt x="286" y="11375"/>
                      <a:pt x="227" y="11440"/>
                    </a:cubicBezTo>
                    <a:cubicBezTo>
                      <a:pt x="51" y="11634"/>
                      <a:pt x="-61" y="11588"/>
                      <a:pt x="36" y="11826"/>
                    </a:cubicBezTo>
                    <a:cubicBezTo>
                      <a:pt x="896" y="13941"/>
                      <a:pt x="2182" y="15733"/>
                      <a:pt x="3218" y="17879"/>
                    </a:cubicBezTo>
                    <a:cubicBezTo>
                      <a:pt x="4865" y="21292"/>
                      <a:pt x="5178" y="19166"/>
                      <a:pt x="5654" y="19575"/>
                    </a:cubicBezTo>
                    <a:cubicBezTo>
                      <a:pt x="7119" y="20836"/>
                      <a:pt x="6474" y="21179"/>
                      <a:pt x="9921" y="16770"/>
                    </a:cubicBezTo>
                    <a:cubicBezTo>
                      <a:pt x="11378" y="14721"/>
                      <a:pt x="19009" y="5203"/>
                      <a:pt x="20710" y="3334"/>
                    </a:cubicBezTo>
                    <a:cubicBezTo>
                      <a:pt x="20919" y="3106"/>
                      <a:pt x="21118" y="2879"/>
                      <a:pt x="21258" y="2594"/>
                    </a:cubicBezTo>
                    <a:cubicBezTo>
                      <a:pt x="21526" y="2050"/>
                      <a:pt x="21539" y="2066"/>
                      <a:pt x="21150" y="1624"/>
                    </a:cubicBezTo>
                    <a:cubicBezTo>
                      <a:pt x="21006" y="1461"/>
                      <a:pt x="20856" y="1427"/>
                      <a:pt x="20646" y="1437"/>
                    </a:cubicBezTo>
                    <a:cubicBezTo>
                      <a:pt x="20244" y="1456"/>
                      <a:pt x="20044" y="1227"/>
                      <a:pt x="20086" y="860"/>
                    </a:cubicBezTo>
                    <a:cubicBezTo>
                      <a:pt x="20096" y="778"/>
                      <a:pt x="20075" y="672"/>
                      <a:pt x="20023" y="612"/>
                    </a:cubicBezTo>
                    <a:cubicBezTo>
                      <a:pt x="19903" y="469"/>
                      <a:pt x="19492" y="117"/>
                      <a:pt x="19340" y="6"/>
                    </a:cubicBezTo>
                    <a:close/>
                  </a:path>
                </a:pathLst>
              </a:custGeom>
              <a:solidFill>
                <a:schemeClr val="accent3">
                  <a:hueOff val="362282"/>
                  <a:satOff val="31803"/>
                  <a:lumOff val="-18242"/>
                </a:schemeClr>
              </a:solidFill>
              <a:ln w="12700">
                <a:miter lim="400000"/>
              </a:ln>
            </p:spPr>
            <p:txBody>
              <a:bodyPr lIns="19050" tIns="19050" rIns="19050" bIns="19050" anchor="ctr"/>
              <a:lstStyle/>
              <a:p>
                <a:pPr algn="ctr" defTabSz="309563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sz="1200"/>
              </a:p>
            </p:txBody>
          </p:sp>
          <p:sp>
            <p:nvSpPr>
              <p:cNvPr id="36" name="Dingbat X">
                <a:extLst>
                  <a:ext uri="{FF2B5EF4-FFF2-40B4-BE49-F238E27FC236}">
                    <a16:creationId xmlns:a16="http://schemas.microsoft.com/office/drawing/2014/main" id="{A67014B3-40B5-E846-9534-48B3ED694247}"/>
                  </a:ext>
                </a:extLst>
              </p:cNvPr>
              <p:cNvSpPr/>
              <p:nvPr/>
            </p:nvSpPr>
            <p:spPr>
              <a:xfrm>
                <a:off x="7352657" y="2643836"/>
                <a:ext cx="256173" cy="3027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4" h="21548" extrusionOk="0">
                    <a:moveTo>
                      <a:pt x="18655" y="0"/>
                    </a:moveTo>
                    <a:cubicBezTo>
                      <a:pt x="18494" y="5"/>
                      <a:pt x="18333" y="109"/>
                      <a:pt x="18066" y="314"/>
                    </a:cubicBezTo>
                    <a:cubicBezTo>
                      <a:pt x="15478" y="2289"/>
                      <a:pt x="13027" y="4381"/>
                      <a:pt x="10727" y="6600"/>
                    </a:cubicBezTo>
                    <a:cubicBezTo>
                      <a:pt x="10587" y="6735"/>
                      <a:pt x="10434" y="6862"/>
                      <a:pt x="10258" y="7020"/>
                    </a:cubicBezTo>
                    <a:cubicBezTo>
                      <a:pt x="10102" y="6832"/>
                      <a:pt x="9974" y="6685"/>
                      <a:pt x="9856" y="6533"/>
                    </a:cubicBezTo>
                    <a:cubicBezTo>
                      <a:pt x="8908" y="5315"/>
                      <a:pt x="7971" y="4091"/>
                      <a:pt x="7009" y="2882"/>
                    </a:cubicBezTo>
                    <a:cubicBezTo>
                      <a:pt x="6625" y="2399"/>
                      <a:pt x="6178" y="1951"/>
                      <a:pt x="5769" y="1483"/>
                    </a:cubicBezTo>
                    <a:cubicBezTo>
                      <a:pt x="5573" y="1260"/>
                      <a:pt x="5327" y="1254"/>
                      <a:pt x="5044" y="1314"/>
                    </a:cubicBezTo>
                    <a:cubicBezTo>
                      <a:pt x="4759" y="1375"/>
                      <a:pt x="4593" y="1540"/>
                      <a:pt x="4590" y="1770"/>
                    </a:cubicBezTo>
                    <a:cubicBezTo>
                      <a:pt x="4583" y="2129"/>
                      <a:pt x="4349" y="2291"/>
                      <a:pt x="3989" y="2389"/>
                    </a:cubicBezTo>
                    <a:cubicBezTo>
                      <a:pt x="3741" y="2232"/>
                      <a:pt x="3498" y="2079"/>
                      <a:pt x="3221" y="1904"/>
                    </a:cubicBezTo>
                    <a:cubicBezTo>
                      <a:pt x="2922" y="2176"/>
                      <a:pt x="2660" y="2427"/>
                      <a:pt x="2382" y="2665"/>
                    </a:cubicBezTo>
                    <a:cubicBezTo>
                      <a:pt x="2135" y="2876"/>
                      <a:pt x="2125" y="3090"/>
                      <a:pt x="2231" y="3371"/>
                    </a:cubicBezTo>
                    <a:cubicBezTo>
                      <a:pt x="3179" y="5877"/>
                      <a:pt x="4394" y="8283"/>
                      <a:pt x="5880" y="10593"/>
                    </a:cubicBezTo>
                    <a:cubicBezTo>
                      <a:pt x="5956" y="10712"/>
                      <a:pt x="6024" y="10835"/>
                      <a:pt x="6094" y="10951"/>
                    </a:cubicBezTo>
                    <a:cubicBezTo>
                      <a:pt x="4046" y="12991"/>
                      <a:pt x="2019" y="15012"/>
                      <a:pt x="0" y="17024"/>
                    </a:cubicBezTo>
                    <a:cubicBezTo>
                      <a:pt x="166" y="17359"/>
                      <a:pt x="297" y="17644"/>
                      <a:pt x="450" y="17921"/>
                    </a:cubicBezTo>
                    <a:cubicBezTo>
                      <a:pt x="559" y="18117"/>
                      <a:pt x="570" y="18299"/>
                      <a:pt x="443" y="18491"/>
                    </a:cubicBezTo>
                    <a:cubicBezTo>
                      <a:pt x="355" y="18625"/>
                      <a:pt x="277" y="18763"/>
                      <a:pt x="214" y="18906"/>
                    </a:cubicBezTo>
                    <a:cubicBezTo>
                      <a:pt x="179" y="18986"/>
                      <a:pt x="139" y="19096"/>
                      <a:pt x="175" y="19164"/>
                    </a:cubicBezTo>
                    <a:cubicBezTo>
                      <a:pt x="462" y="19717"/>
                      <a:pt x="876" y="20186"/>
                      <a:pt x="1406" y="20550"/>
                    </a:cubicBezTo>
                    <a:cubicBezTo>
                      <a:pt x="1668" y="20457"/>
                      <a:pt x="1862" y="20370"/>
                      <a:pt x="2068" y="20319"/>
                    </a:cubicBezTo>
                    <a:cubicBezTo>
                      <a:pt x="2305" y="20259"/>
                      <a:pt x="2506" y="20384"/>
                      <a:pt x="2432" y="20567"/>
                    </a:cubicBezTo>
                    <a:cubicBezTo>
                      <a:pt x="2271" y="20967"/>
                      <a:pt x="2606" y="21165"/>
                      <a:pt x="2838" y="21403"/>
                    </a:cubicBezTo>
                    <a:cubicBezTo>
                      <a:pt x="3027" y="21596"/>
                      <a:pt x="3335" y="21593"/>
                      <a:pt x="3548" y="21414"/>
                    </a:cubicBezTo>
                    <a:cubicBezTo>
                      <a:pt x="3624" y="21350"/>
                      <a:pt x="3679" y="21268"/>
                      <a:pt x="3745" y="21195"/>
                    </a:cubicBezTo>
                    <a:cubicBezTo>
                      <a:pt x="5406" y="19353"/>
                      <a:pt x="7068" y="17510"/>
                      <a:pt x="8732" y="15669"/>
                    </a:cubicBezTo>
                    <a:cubicBezTo>
                      <a:pt x="8850" y="15538"/>
                      <a:pt x="8982" y="15417"/>
                      <a:pt x="9151" y="15248"/>
                    </a:cubicBezTo>
                    <a:cubicBezTo>
                      <a:pt x="9312" y="15457"/>
                      <a:pt x="9442" y="15618"/>
                      <a:pt x="9566" y="15782"/>
                    </a:cubicBezTo>
                    <a:cubicBezTo>
                      <a:pt x="10552" y="17091"/>
                      <a:pt x="11622" y="18348"/>
                      <a:pt x="12799" y="19538"/>
                    </a:cubicBezTo>
                    <a:cubicBezTo>
                      <a:pt x="13137" y="19880"/>
                      <a:pt x="13363" y="19913"/>
                      <a:pt x="13764" y="19639"/>
                    </a:cubicBezTo>
                    <a:cubicBezTo>
                      <a:pt x="14071" y="19429"/>
                      <a:pt x="14340" y="19181"/>
                      <a:pt x="14638" y="18942"/>
                    </a:cubicBezTo>
                    <a:cubicBezTo>
                      <a:pt x="14977" y="19118"/>
                      <a:pt x="15325" y="19299"/>
                      <a:pt x="15670" y="19479"/>
                    </a:cubicBezTo>
                    <a:cubicBezTo>
                      <a:pt x="15874" y="19336"/>
                      <a:pt x="16024" y="19228"/>
                      <a:pt x="16179" y="19123"/>
                    </a:cubicBezTo>
                    <a:cubicBezTo>
                      <a:pt x="16407" y="18969"/>
                      <a:pt x="16586" y="18817"/>
                      <a:pt x="16625" y="18532"/>
                    </a:cubicBezTo>
                    <a:cubicBezTo>
                      <a:pt x="16663" y="18245"/>
                      <a:pt x="16848" y="17980"/>
                      <a:pt x="17238" y="17893"/>
                    </a:cubicBezTo>
                    <a:cubicBezTo>
                      <a:pt x="17537" y="17826"/>
                      <a:pt x="17736" y="17646"/>
                      <a:pt x="17893" y="17435"/>
                    </a:cubicBezTo>
                    <a:cubicBezTo>
                      <a:pt x="18144" y="17098"/>
                      <a:pt x="18337" y="16737"/>
                      <a:pt x="18424" y="16377"/>
                    </a:cubicBezTo>
                    <a:cubicBezTo>
                      <a:pt x="16705" y="14528"/>
                      <a:pt x="15014" y="12708"/>
                      <a:pt x="13308" y="10873"/>
                    </a:cubicBezTo>
                    <a:cubicBezTo>
                      <a:pt x="13494" y="10665"/>
                      <a:pt x="13612" y="10530"/>
                      <a:pt x="13734" y="10397"/>
                    </a:cubicBezTo>
                    <a:cubicBezTo>
                      <a:pt x="15805" y="8137"/>
                      <a:pt x="18039" y="6000"/>
                      <a:pt x="20413" y="3968"/>
                    </a:cubicBezTo>
                    <a:cubicBezTo>
                      <a:pt x="20703" y="3719"/>
                      <a:pt x="20983" y="3471"/>
                      <a:pt x="21190" y="3153"/>
                    </a:cubicBezTo>
                    <a:cubicBezTo>
                      <a:pt x="21585" y="2544"/>
                      <a:pt x="21600" y="2565"/>
                      <a:pt x="21129" y="2026"/>
                    </a:cubicBezTo>
                    <a:cubicBezTo>
                      <a:pt x="20955" y="1827"/>
                      <a:pt x="20762" y="1776"/>
                      <a:pt x="20487" y="1772"/>
                    </a:cubicBezTo>
                    <a:cubicBezTo>
                      <a:pt x="19961" y="1764"/>
                      <a:pt x="19720" y="1486"/>
                      <a:pt x="19806" y="1064"/>
                    </a:cubicBezTo>
                    <a:cubicBezTo>
                      <a:pt x="19825" y="971"/>
                      <a:pt x="19804" y="847"/>
                      <a:pt x="19743" y="773"/>
                    </a:cubicBezTo>
                    <a:cubicBezTo>
                      <a:pt x="19597" y="599"/>
                      <a:pt x="19434" y="429"/>
                      <a:pt x="19245" y="289"/>
                    </a:cubicBezTo>
                    <a:cubicBezTo>
                      <a:pt x="18978" y="92"/>
                      <a:pt x="18816" y="-4"/>
                      <a:pt x="18655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12700">
                <a:miter lim="400000"/>
              </a:ln>
            </p:spPr>
            <p:txBody>
              <a:bodyPr lIns="19050" tIns="19050" rIns="19050" bIns="19050" anchor="ctr"/>
              <a:lstStyle/>
              <a:p>
                <a:pPr algn="ctr" defTabSz="309563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sz="1200"/>
              </a:p>
            </p:txBody>
          </p:sp>
          <p:sp>
            <p:nvSpPr>
              <p:cNvPr id="37" name="Managed…">
                <a:extLst>
                  <a:ext uri="{FF2B5EF4-FFF2-40B4-BE49-F238E27FC236}">
                    <a16:creationId xmlns:a16="http://schemas.microsoft.com/office/drawing/2014/main" id="{BD54532F-B5CF-BF42-9E1C-84DF8DE6CDEA}"/>
                  </a:ext>
                </a:extLst>
              </p:cNvPr>
              <p:cNvSpPr txBox="1"/>
              <p:nvPr/>
            </p:nvSpPr>
            <p:spPr>
              <a:xfrm>
                <a:off x="-596395" y="2605035"/>
                <a:ext cx="2419815" cy="94956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19050" tIns="19050" rIns="19050" bIns="19050" anchor="ctr">
                <a:spAutoFit/>
              </a:bodyPr>
              <a:lstStyle/>
              <a:p>
                <a:pPr>
                  <a:defRPr sz="3800"/>
                </a:pPr>
                <a:r>
                  <a:rPr sz="1425" dirty="0">
                    <a:latin typeface="Avenir Next" panose="020B0503020202020204" pitchFamily="34" charset="0"/>
                  </a:rPr>
                  <a:t>Managed</a:t>
                </a:r>
              </a:p>
              <a:p>
                <a:pPr>
                  <a:defRPr sz="3800"/>
                </a:pPr>
                <a:r>
                  <a:rPr lang="en-US" sz="1425" dirty="0">
                    <a:latin typeface="Avenir Next" panose="020B0503020202020204" pitchFamily="34" charset="0"/>
                  </a:rPr>
                  <a:t>I</a:t>
                </a:r>
                <a:r>
                  <a:rPr sz="1425" dirty="0">
                    <a:latin typeface="Avenir Next" panose="020B0503020202020204" pitchFamily="34" charset="0"/>
                  </a:rPr>
                  <a:t>nfrastructure</a:t>
                </a:r>
                <a:br>
                  <a:rPr lang="en-US" sz="1425" dirty="0">
                    <a:latin typeface="Avenir Next" panose="020B0503020202020204" pitchFamily="34" charset="0"/>
                  </a:rPr>
                </a:br>
                <a:r>
                  <a:rPr lang="en-US" sz="1425" dirty="0">
                    <a:latin typeface="Avenir Next" panose="020B0503020202020204" pitchFamily="34" charset="0"/>
                  </a:rPr>
                  <a:t>(autoscaling, no ops)</a:t>
                </a:r>
                <a:endParaRPr sz="1425" dirty="0">
                  <a:latin typeface="Avenir Next" panose="020B0503020202020204" pitchFamily="34" charset="0"/>
                </a:endParaRPr>
              </a:p>
            </p:txBody>
          </p:sp>
          <p:sp>
            <p:nvSpPr>
              <p:cNvPr id="38" name="Dingbat Check">
                <a:extLst>
                  <a:ext uri="{FF2B5EF4-FFF2-40B4-BE49-F238E27FC236}">
                    <a16:creationId xmlns:a16="http://schemas.microsoft.com/office/drawing/2014/main" id="{FC64DBD0-C480-3849-BB79-4F1C82D1D08B}"/>
                  </a:ext>
                </a:extLst>
              </p:cNvPr>
              <p:cNvSpPr/>
              <p:nvPr/>
            </p:nvSpPr>
            <p:spPr>
              <a:xfrm>
                <a:off x="1337755" y="4065322"/>
                <a:ext cx="318555" cy="3027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52" h="20404" extrusionOk="0">
                    <a:moveTo>
                      <a:pt x="19340" y="6"/>
                    </a:moveTo>
                    <a:cubicBezTo>
                      <a:pt x="18911" y="-308"/>
                      <a:pt x="8317" y="11620"/>
                      <a:pt x="6423" y="13985"/>
                    </a:cubicBezTo>
                    <a:cubicBezTo>
                      <a:pt x="6323" y="14108"/>
                      <a:pt x="6215" y="14226"/>
                      <a:pt x="6090" y="14370"/>
                    </a:cubicBezTo>
                    <a:cubicBezTo>
                      <a:pt x="5960" y="14216"/>
                      <a:pt x="5854" y="14096"/>
                      <a:pt x="5755" y="13971"/>
                    </a:cubicBezTo>
                    <a:cubicBezTo>
                      <a:pt x="4964" y="12967"/>
                      <a:pt x="4458" y="12167"/>
                      <a:pt x="3657" y="11171"/>
                    </a:cubicBezTo>
                    <a:cubicBezTo>
                      <a:pt x="3337" y="10773"/>
                      <a:pt x="2972" y="10410"/>
                      <a:pt x="2634" y="10026"/>
                    </a:cubicBezTo>
                    <a:cubicBezTo>
                      <a:pt x="2472" y="9843"/>
                      <a:pt x="2283" y="9849"/>
                      <a:pt x="2071" y="9915"/>
                    </a:cubicBezTo>
                    <a:cubicBezTo>
                      <a:pt x="1856" y="9981"/>
                      <a:pt x="1574" y="9982"/>
                      <a:pt x="1303" y="10152"/>
                    </a:cubicBezTo>
                    <a:cubicBezTo>
                      <a:pt x="1209" y="10262"/>
                      <a:pt x="1332" y="10438"/>
                      <a:pt x="1349" y="10609"/>
                    </a:cubicBezTo>
                    <a:cubicBezTo>
                      <a:pt x="1369" y="10821"/>
                      <a:pt x="603" y="10792"/>
                      <a:pt x="203" y="11061"/>
                    </a:cubicBezTo>
                    <a:cubicBezTo>
                      <a:pt x="111" y="11123"/>
                      <a:pt x="286" y="11375"/>
                      <a:pt x="227" y="11440"/>
                    </a:cubicBezTo>
                    <a:cubicBezTo>
                      <a:pt x="51" y="11634"/>
                      <a:pt x="-61" y="11588"/>
                      <a:pt x="36" y="11826"/>
                    </a:cubicBezTo>
                    <a:cubicBezTo>
                      <a:pt x="896" y="13941"/>
                      <a:pt x="2182" y="15733"/>
                      <a:pt x="3218" y="17879"/>
                    </a:cubicBezTo>
                    <a:cubicBezTo>
                      <a:pt x="4865" y="21292"/>
                      <a:pt x="5178" y="19166"/>
                      <a:pt x="5654" y="19575"/>
                    </a:cubicBezTo>
                    <a:cubicBezTo>
                      <a:pt x="7119" y="20836"/>
                      <a:pt x="6474" y="21179"/>
                      <a:pt x="9921" y="16770"/>
                    </a:cubicBezTo>
                    <a:cubicBezTo>
                      <a:pt x="11378" y="14721"/>
                      <a:pt x="19009" y="5203"/>
                      <a:pt x="20710" y="3334"/>
                    </a:cubicBezTo>
                    <a:cubicBezTo>
                      <a:pt x="20919" y="3106"/>
                      <a:pt x="21118" y="2879"/>
                      <a:pt x="21258" y="2594"/>
                    </a:cubicBezTo>
                    <a:cubicBezTo>
                      <a:pt x="21526" y="2050"/>
                      <a:pt x="21539" y="2066"/>
                      <a:pt x="21150" y="1624"/>
                    </a:cubicBezTo>
                    <a:cubicBezTo>
                      <a:pt x="21006" y="1461"/>
                      <a:pt x="20856" y="1427"/>
                      <a:pt x="20646" y="1437"/>
                    </a:cubicBezTo>
                    <a:cubicBezTo>
                      <a:pt x="20244" y="1456"/>
                      <a:pt x="20044" y="1227"/>
                      <a:pt x="20086" y="860"/>
                    </a:cubicBezTo>
                    <a:cubicBezTo>
                      <a:pt x="20096" y="778"/>
                      <a:pt x="20075" y="672"/>
                      <a:pt x="20023" y="612"/>
                    </a:cubicBezTo>
                    <a:cubicBezTo>
                      <a:pt x="19903" y="469"/>
                      <a:pt x="19492" y="117"/>
                      <a:pt x="19340" y="6"/>
                    </a:cubicBezTo>
                    <a:close/>
                  </a:path>
                </a:pathLst>
              </a:custGeom>
              <a:solidFill>
                <a:schemeClr val="accent3">
                  <a:hueOff val="362282"/>
                  <a:satOff val="31803"/>
                  <a:lumOff val="-18242"/>
                </a:schemeClr>
              </a:solidFill>
              <a:ln w="12700">
                <a:miter lim="400000"/>
              </a:ln>
            </p:spPr>
            <p:txBody>
              <a:bodyPr lIns="19050" tIns="19050" rIns="19050" bIns="19050" anchor="ctr"/>
              <a:lstStyle/>
              <a:p>
                <a:pPr algn="ctr" defTabSz="309563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sz="1200"/>
              </a:p>
            </p:txBody>
          </p:sp>
          <p:sp>
            <p:nvSpPr>
              <p:cNvPr id="39" name="Function-based…">
                <a:extLst>
                  <a:ext uri="{FF2B5EF4-FFF2-40B4-BE49-F238E27FC236}">
                    <a16:creationId xmlns:a16="http://schemas.microsoft.com/office/drawing/2014/main" id="{251883E6-50DE-A84F-96E8-7508FA5BCFA2}"/>
                  </a:ext>
                </a:extLst>
              </p:cNvPr>
              <p:cNvSpPr txBox="1"/>
              <p:nvPr/>
            </p:nvSpPr>
            <p:spPr>
              <a:xfrm>
                <a:off x="-585581" y="3807461"/>
                <a:ext cx="1829616" cy="949563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19050" tIns="19050" rIns="19050" bIns="19050" anchor="ctr">
                <a:spAutoFit/>
              </a:bodyPr>
              <a:lstStyle/>
              <a:p>
                <a:pPr>
                  <a:defRPr sz="3800"/>
                </a:pPr>
                <a:r>
                  <a:rPr sz="1425" dirty="0">
                    <a:latin typeface="Avenir Next" panose="020B0503020202020204" pitchFamily="34" charset="0"/>
                  </a:rPr>
                  <a:t>Function-based</a:t>
                </a:r>
              </a:p>
              <a:p>
                <a:pPr>
                  <a:defRPr sz="3800"/>
                </a:pPr>
                <a:r>
                  <a:rPr sz="1425" dirty="0">
                    <a:latin typeface="Avenir Next" panose="020B0503020202020204" pitchFamily="34" charset="0"/>
                  </a:rPr>
                  <a:t>programming</a:t>
                </a:r>
              </a:p>
              <a:p>
                <a:pPr>
                  <a:defRPr sz="3800"/>
                </a:pPr>
                <a:r>
                  <a:rPr sz="1425" dirty="0">
                    <a:latin typeface="Avenir Next" panose="020B0503020202020204" pitchFamily="34" charset="0"/>
                  </a:rPr>
                  <a:t>model</a:t>
                </a:r>
              </a:p>
            </p:txBody>
          </p:sp>
          <p:sp>
            <p:nvSpPr>
              <p:cNvPr id="42" name="Stateful…">
                <a:extLst>
                  <a:ext uri="{FF2B5EF4-FFF2-40B4-BE49-F238E27FC236}">
                    <a16:creationId xmlns:a16="http://schemas.microsoft.com/office/drawing/2014/main" id="{2D26B78D-D766-D241-9200-0752DF90E8D7}"/>
                  </a:ext>
                </a:extLst>
              </p:cNvPr>
              <p:cNvSpPr txBox="1"/>
              <p:nvPr/>
            </p:nvSpPr>
            <p:spPr>
              <a:xfrm>
                <a:off x="7769234" y="2619445"/>
                <a:ext cx="1031753" cy="35149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none" lIns="19050" tIns="19050" rIns="19050" bIns="19050" anchor="ctr">
                <a:spAutoFit/>
              </a:bodyPr>
              <a:lstStyle/>
              <a:p>
                <a:pPr>
                  <a:defRPr sz="3800"/>
                </a:pPr>
                <a:r>
                  <a:rPr lang="en-US" sz="1425" dirty="0">
                    <a:latin typeface="Avenir Next" panose="020B0503020202020204" pitchFamily="34" charset="0"/>
                  </a:rPr>
                  <a:t>No State</a:t>
                </a:r>
                <a:endParaRPr sz="1425" dirty="0">
                  <a:latin typeface="Avenir Next" panose="020B0503020202020204" pitchFamily="34" charset="0"/>
                </a:endParaRPr>
              </a:p>
            </p:txBody>
          </p:sp>
          <p:sp>
            <p:nvSpPr>
              <p:cNvPr id="43" name="Dingbat X">
                <a:extLst>
                  <a:ext uri="{FF2B5EF4-FFF2-40B4-BE49-F238E27FC236}">
                    <a16:creationId xmlns:a16="http://schemas.microsoft.com/office/drawing/2014/main" id="{12C46EA7-2C08-5241-AA50-CF763EF27AE0}"/>
                  </a:ext>
                </a:extLst>
              </p:cNvPr>
              <p:cNvSpPr/>
              <p:nvPr/>
            </p:nvSpPr>
            <p:spPr>
              <a:xfrm>
                <a:off x="7337678" y="3401922"/>
                <a:ext cx="256173" cy="3027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4" h="21548" extrusionOk="0">
                    <a:moveTo>
                      <a:pt x="18655" y="0"/>
                    </a:moveTo>
                    <a:cubicBezTo>
                      <a:pt x="18494" y="5"/>
                      <a:pt x="18333" y="109"/>
                      <a:pt x="18066" y="314"/>
                    </a:cubicBezTo>
                    <a:cubicBezTo>
                      <a:pt x="15478" y="2289"/>
                      <a:pt x="13027" y="4381"/>
                      <a:pt x="10727" y="6600"/>
                    </a:cubicBezTo>
                    <a:cubicBezTo>
                      <a:pt x="10587" y="6735"/>
                      <a:pt x="10434" y="6862"/>
                      <a:pt x="10258" y="7020"/>
                    </a:cubicBezTo>
                    <a:cubicBezTo>
                      <a:pt x="10102" y="6832"/>
                      <a:pt x="9974" y="6685"/>
                      <a:pt x="9856" y="6533"/>
                    </a:cubicBezTo>
                    <a:cubicBezTo>
                      <a:pt x="8908" y="5315"/>
                      <a:pt x="7971" y="4091"/>
                      <a:pt x="7009" y="2882"/>
                    </a:cubicBezTo>
                    <a:cubicBezTo>
                      <a:pt x="6625" y="2399"/>
                      <a:pt x="6178" y="1951"/>
                      <a:pt x="5769" y="1483"/>
                    </a:cubicBezTo>
                    <a:cubicBezTo>
                      <a:pt x="5573" y="1260"/>
                      <a:pt x="5327" y="1254"/>
                      <a:pt x="5044" y="1314"/>
                    </a:cubicBezTo>
                    <a:cubicBezTo>
                      <a:pt x="4759" y="1375"/>
                      <a:pt x="4593" y="1540"/>
                      <a:pt x="4590" y="1770"/>
                    </a:cubicBezTo>
                    <a:cubicBezTo>
                      <a:pt x="4583" y="2129"/>
                      <a:pt x="4349" y="2291"/>
                      <a:pt x="3989" y="2389"/>
                    </a:cubicBezTo>
                    <a:cubicBezTo>
                      <a:pt x="3741" y="2232"/>
                      <a:pt x="3498" y="2079"/>
                      <a:pt x="3221" y="1904"/>
                    </a:cubicBezTo>
                    <a:cubicBezTo>
                      <a:pt x="2922" y="2176"/>
                      <a:pt x="2660" y="2427"/>
                      <a:pt x="2382" y="2665"/>
                    </a:cubicBezTo>
                    <a:cubicBezTo>
                      <a:pt x="2135" y="2876"/>
                      <a:pt x="2125" y="3090"/>
                      <a:pt x="2231" y="3371"/>
                    </a:cubicBezTo>
                    <a:cubicBezTo>
                      <a:pt x="3179" y="5877"/>
                      <a:pt x="4394" y="8283"/>
                      <a:pt x="5880" y="10593"/>
                    </a:cubicBezTo>
                    <a:cubicBezTo>
                      <a:pt x="5956" y="10712"/>
                      <a:pt x="6024" y="10835"/>
                      <a:pt x="6094" y="10951"/>
                    </a:cubicBezTo>
                    <a:cubicBezTo>
                      <a:pt x="4046" y="12991"/>
                      <a:pt x="2019" y="15012"/>
                      <a:pt x="0" y="17024"/>
                    </a:cubicBezTo>
                    <a:cubicBezTo>
                      <a:pt x="166" y="17359"/>
                      <a:pt x="297" y="17644"/>
                      <a:pt x="450" y="17921"/>
                    </a:cubicBezTo>
                    <a:cubicBezTo>
                      <a:pt x="559" y="18117"/>
                      <a:pt x="570" y="18299"/>
                      <a:pt x="443" y="18491"/>
                    </a:cubicBezTo>
                    <a:cubicBezTo>
                      <a:pt x="355" y="18625"/>
                      <a:pt x="277" y="18763"/>
                      <a:pt x="214" y="18906"/>
                    </a:cubicBezTo>
                    <a:cubicBezTo>
                      <a:pt x="179" y="18986"/>
                      <a:pt x="139" y="19096"/>
                      <a:pt x="175" y="19164"/>
                    </a:cubicBezTo>
                    <a:cubicBezTo>
                      <a:pt x="462" y="19717"/>
                      <a:pt x="876" y="20186"/>
                      <a:pt x="1406" y="20550"/>
                    </a:cubicBezTo>
                    <a:cubicBezTo>
                      <a:pt x="1668" y="20457"/>
                      <a:pt x="1862" y="20370"/>
                      <a:pt x="2068" y="20319"/>
                    </a:cubicBezTo>
                    <a:cubicBezTo>
                      <a:pt x="2305" y="20259"/>
                      <a:pt x="2506" y="20384"/>
                      <a:pt x="2432" y="20567"/>
                    </a:cubicBezTo>
                    <a:cubicBezTo>
                      <a:pt x="2271" y="20967"/>
                      <a:pt x="2606" y="21165"/>
                      <a:pt x="2838" y="21403"/>
                    </a:cubicBezTo>
                    <a:cubicBezTo>
                      <a:pt x="3027" y="21596"/>
                      <a:pt x="3335" y="21593"/>
                      <a:pt x="3548" y="21414"/>
                    </a:cubicBezTo>
                    <a:cubicBezTo>
                      <a:pt x="3624" y="21350"/>
                      <a:pt x="3679" y="21268"/>
                      <a:pt x="3745" y="21195"/>
                    </a:cubicBezTo>
                    <a:cubicBezTo>
                      <a:pt x="5406" y="19353"/>
                      <a:pt x="7068" y="17510"/>
                      <a:pt x="8732" y="15669"/>
                    </a:cubicBezTo>
                    <a:cubicBezTo>
                      <a:pt x="8850" y="15538"/>
                      <a:pt x="8982" y="15417"/>
                      <a:pt x="9151" y="15248"/>
                    </a:cubicBezTo>
                    <a:cubicBezTo>
                      <a:pt x="9312" y="15457"/>
                      <a:pt x="9442" y="15618"/>
                      <a:pt x="9566" y="15782"/>
                    </a:cubicBezTo>
                    <a:cubicBezTo>
                      <a:pt x="10552" y="17091"/>
                      <a:pt x="11622" y="18348"/>
                      <a:pt x="12799" y="19538"/>
                    </a:cubicBezTo>
                    <a:cubicBezTo>
                      <a:pt x="13137" y="19880"/>
                      <a:pt x="13363" y="19913"/>
                      <a:pt x="13764" y="19639"/>
                    </a:cubicBezTo>
                    <a:cubicBezTo>
                      <a:pt x="14071" y="19429"/>
                      <a:pt x="14340" y="19181"/>
                      <a:pt x="14638" y="18942"/>
                    </a:cubicBezTo>
                    <a:cubicBezTo>
                      <a:pt x="14977" y="19118"/>
                      <a:pt x="15325" y="19299"/>
                      <a:pt x="15670" y="19479"/>
                    </a:cubicBezTo>
                    <a:cubicBezTo>
                      <a:pt x="15874" y="19336"/>
                      <a:pt x="16024" y="19228"/>
                      <a:pt x="16179" y="19123"/>
                    </a:cubicBezTo>
                    <a:cubicBezTo>
                      <a:pt x="16407" y="18969"/>
                      <a:pt x="16586" y="18817"/>
                      <a:pt x="16625" y="18532"/>
                    </a:cubicBezTo>
                    <a:cubicBezTo>
                      <a:pt x="16663" y="18245"/>
                      <a:pt x="16848" y="17980"/>
                      <a:pt x="17238" y="17893"/>
                    </a:cubicBezTo>
                    <a:cubicBezTo>
                      <a:pt x="17537" y="17826"/>
                      <a:pt x="17736" y="17646"/>
                      <a:pt x="17893" y="17435"/>
                    </a:cubicBezTo>
                    <a:cubicBezTo>
                      <a:pt x="18144" y="17098"/>
                      <a:pt x="18337" y="16737"/>
                      <a:pt x="18424" y="16377"/>
                    </a:cubicBezTo>
                    <a:cubicBezTo>
                      <a:pt x="16705" y="14528"/>
                      <a:pt x="15014" y="12708"/>
                      <a:pt x="13308" y="10873"/>
                    </a:cubicBezTo>
                    <a:cubicBezTo>
                      <a:pt x="13494" y="10665"/>
                      <a:pt x="13612" y="10530"/>
                      <a:pt x="13734" y="10397"/>
                    </a:cubicBezTo>
                    <a:cubicBezTo>
                      <a:pt x="15805" y="8137"/>
                      <a:pt x="18039" y="6000"/>
                      <a:pt x="20413" y="3968"/>
                    </a:cubicBezTo>
                    <a:cubicBezTo>
                      <a:pt x="20703" y="3719"/>
                      <a:pt x="20983" y="3471"/>
                      <a:pt x="21190" y="3153"/>
                    </a:cubicBezTo>
                    <a:cubicBezTo>
                      <a:pt x="21585" y="2544"/>
                      <a:pt x="21600" y="2565"/>
                      <a:pt x="21129" y="2026"/>
                    </a:cubicBezTo>
                    <a:cubicBezTo>
                      <a:pt x="20955" y="1827"/>
                      <a:pt x="20762" y="1776"/>
                      <a:pt x="20487" y="1772"/>
                    </a:cubicBezTo>
                    <a:cubicBezTo>
                      <a:pt x="19961" y="1764"/>
                      <a:pt x="19720" y="1486"/>
                      <a:pt x="19806" y="1064"/>
                    </a:cubicBezTo>
                    <a:cubicBezTo>
                      <a:pt x="19825" y="971"/>
                      <a:pt x="19804" y="847"/>
                      <a:pt x="19743" y="773"/>
                    </a:cubicBezTo>
                    <a:cubicBezTo>
                      <a:pt x="19597" y="599"/>
                      <a:pt x="19434" y="429"/>
                      <a:pt x="19245" y="289"/>
                    </a:cubicBezTo>
                    <a:cubicBezTo>
                      <a:pt x="18978" y="92"/>
                      <a:pt x="18816" y="-4"/>
                      <a:pt x="18655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12700">
                <a:miter lim="400000"/>
              </a:ln>
            </p:spPr>
            <p:txBody>
              <a:bodyPr lIns="19050" tIns="19050" rIns="19050" bIns="19050" anchor="ctr"/>
              <a:lstStyle/>
              <a:p>
                <a:pPr algn="ctr" defTabSz="309563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sz="1200" dirty="0"/>
              </a:p>
            </p:txBody>
          </p:sp>
          <p:sp>
            <p:nvSpPr>
              <p:cNvPr id="44" name="Fn-to-fn…">
                <a:extLst>
                  <a:ext uri="{FF2B5EF4-FFF2-40B4-BE49-F238E27FC236}">
                    <a16:creationId xmlns:a16="http://schemas.microsoft.com/office/drawing/2014/main" id="{D0B90F7C-43D0-B848-A3AD-9A8100BC05C7}"/>
                  </a:ext>
                </a:extLst>
              </p:cNvPr>
              <p:cNvSpPr txBox="1"/>
              <p:nvPr/>
            </p:nvSpPr>
            <p:spPr>
              <a:xfrm>
                <a:off x="7754252" y="3377531"/>
                <a:ext cx="1840212" cy="35149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9050" tIns="19050" rIns="19050" bIns="19050" anchor="ctr">
                <a:spAutoFit/>
              </a:bodyPr>
              <a:lstStyle/>
              <a:p>
                <a:pPr>
                  <a:defRPr sz="3800"/>
                </a:pPr>
                <a:r>
                  <a:rPr sz="1425" dirty="0" err="1">
                    <a:latin typeface="Avenir Next" panose="020B0503020202020204" pitchFamily="34" charset="0"/>
                  </a:rPr>
                  <a:t>Fn</a:t>
                </a:r>
                <a:r>
                  <a:rPr sz="1425" dirty="0">
                    <a:latin typeface="Avenir Next" panose="020B0503020202020204" pitchFamily="34" charset="0"/>
                  </a:rPr>
                  <a:t>-to-</a:t>
                </a:r>
                <a:r>
                  <a:rPr sz="1425" dirty="0" err="1">
                    <a:latin typeface="Avenir Next" panose="020B0503020202020204" pitchFamily="34" charset="0"/>
                  </a:rPr>
                  <a:t>fn</a:t>
                </a:r>
                <a:r>
                  <a:rPr lang="en-US" sz="1425" dirty="0">
                    <a:latin typeface="Avenir Next" panose="020B0503020202020204" pitchFamily="34" charset="0"/>
                  </a:rPr>
                  <a:t> </a:t>
                </a:r>
                <a:r>
                  <a:rPr sz="1425" dirty="0">
                    <a:latin typeface="Avenir Next" panose="020B0503020202020204" pitchFamily="34" charset="0"/>
                  </a:rPr>
                  <a:t>calls</a:t>
                </a:r>
              </a:p>
            </p:txBody>
          </p:sp>
          <p:sp>
            <p:nvSpPr>
              <p:cNvPr id="45" name="Dingbat X">
                <a:extLst>
                  <a:ext uri="{FF2B5EF4-FFF2-40B4-BE49-F238E27FC236}">
                    <a16:creationId xmlns:a16="http://schemas.microsoft.com/office/drawing/2014/main" id="{CC6641AF-8AE3-D142-AA9E-36D88ED2883B}"/>
                  </a:ext>
                </a:extLst>
              </p:cNvPr>
              <p:cNvSpPr/>
              <p:nvPr/>
            </p:nvSpPr>
            <p:spPr>
              <a:xfrm>
                <a:off x="7337678" y="4229017"/>
                <a:ext cx="256173" cy="3027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84" h="21548" extrusionOk="0">
                    <a:moveTo>
                      <a:pt x="18655" y="0"/>
                    </a:moveTo>
                    <a:cubicBezTo>
                      <a:pt x="18494" y="5"/>
                      <a:pt x="18333" y="109"/>
                      <a:pt x="18066" y="314"/>
                    </a:cubicBezTo>
                    <a:cubicBezTo>
                      <a:pt x="15478" y="2289"/>
                      <a:pt x="13027" y="4381"/>
                      <a:pt x="10727" y="6600"/>
                    </a:cubicBezTo>
                    <a:cubicBezTo>
                      <a:pt x="10587" y="6735"/>
                      <a:pt x="10434" y="6862"/>
                      <a:pt x="10258" y="7020"/>
                    </a:cubicBezTo>
                    <a:cubicBezTo>
                      <a:pt x="10102" y="6832"/>
                      <a:pt x="9974" y="6685"/>
                      <a:pt x="9856" y="6533"/>
                    </a:cubicBezTo>
                    <a:cubicBezTo>
                      <a:pt x="8908" y="5315"/>
                      <a:pt x="7971" y="4091"/>
                      <a:pt x="7009" y="2882"/>
                    </a:cubicBezTo>
                    <a:cubicBezTo>
                      <a:pt x="6625" y="2399"/>
                      <a:pt x="6178" y="1951"/>
                      <a:pt x="5769" y="1483"/>
                    </a:cubicBezTo>
                    <a:cubicBezTo>
                      <a:pt x="5573" y="1260"/>
                      <a:pt x="5327" y="1254"/>
                      <a:pt x="5044" y="1314"/>
                    </a:cubicBezTo>
                    <a:cubicBezTo>
                      <a:pt x="4759" y="1375"/>
                      <a:pt x="4593" y="1540"/>
                      <a:pt x="4590" y="1770"/>
                    </a:cubicBezTo>
                    <a:cubicBezTo>
                      <a:pt x="4583" y="2129"/>
                      <a:pt x="4349" y="2291"/>
                      <a:pt x="3989" y="2389"/>
                    </a:cubicBezTo>
                    <a:cubicBezTo>
                      <a:pt x="3741" y="2232"/>
                      <a:pt x="3498" y="2079"/>
                      <a:pt x="3221" y="1904"/>
                    </a:cubicBezTo>
                    <a:cubicBezTo>
                      <a:pt x="2922" y="2176"/>
                      <a:pt x="2660" y="2427"/>
                      <a:pt x="2382" y="2665"/>
                    </a:cubicBezTo>
                    <a:cubicBezTo>
                      <a:pt x="2135" y="2876"/>
                      <a:pt x="2125" y="3090"/>
                      <a:pt x="2231" y="3371"/>
                    </a:cubicBezTo>
                    <a:cubicBezTo>
                      <a:pt x="3179" y="5877"/>
                      <a:pt x="4394" y="8283"/>
                      <a:pt x="5880" y="10593"/>
                    </a:cubicBezTo>
                    <a:cubicBezTo>
                      <a:pt x="5956" y="10712"/>
                      <a:pt x="6024" y="10835"/>
                      <a:pt x="6094" y="10951"/>
                    </a:cubicBezTo>
                    <a:cubicBezTo>
                      <a:pt x="4046" y="12991"/>
                      <a:pt x="2019" y="15012"/>
                      <a:pt x="0" y="17024"/>
                    </a:cubicBezTo>
                    <a:cubicBezTo>
                      <a:pt x="166" y="17359"/>
                      <a:pt x="297" y="17644"/>
                      <a:pt x="450" y="17921"/>
                    </a:cubicBezTo>
                    <a:cubicBezTo>
                      <a:pt x="559" y="18117"/>
                      <a:pt x="570" y="18299"/>
                      <a:pt x="443" y="18491"/>
                    </a:cubicBezTo>
                    <a:cubicBezTo>
                      <a:pt x="355" y="18625"/>
                      <a:pt x="277" y="18763"/>
                      <a:pt x="214" y="18906"/>
                    </a:cubicBezTo>
                    <a:cubicBezTo>
                      <a:pt x="179" y="18986"/>
                      <a:pt x="139" y="19096"/>
                      <a:pt x="175" y="19164"/>
                    </a:cubicBezTo>
                    <a:cubicBezTo>
                      <a:pt x="462" y="19717"/>
                      <a:pt x="876" y="20186"/>
                      <a:pt x="1406" y="20550"/>
                    </a:cubicBezTo>
                    <a:cubicBezTo>
                      <a:pt x="1668" y="20457"/>
                      <a:pt x="1862" y="20370"/>
                      <a:pt x="2068" y="20319"/>
                    </a:cubicBezTo>
                    <a:cubicBezTo>
                      <a:pt x="2305" y="20259"/>
                      <a:pt x="2506" y="20384"/>
                      <a:pt x="2432" y="20567"/>
                    </a:cubicBezTo>
                    <a:cubicBezTo>
                      <a:pt x="2271" y="20967"/>
                      <a:pt x="2606" y="21165"/>
                      <a:pt x="2838" y="21403"/>
                    </a:cubicBezTo>
                    <a:cubicBezTo>
                      <a:pt x="3027" y="21596"/>
                      <a:pt x="3335" y="21593"/>
                      <a:pt x="3548" y="21414"/>
                    </a:cubicBezTo>
                    <a:cubicBezTo>
                      <a:pt x="3624" y="21350"/>
                      <a:pt x="3679" y="21268"/>
                      <a:pt x="3745" y="21195"/>
                    </a:cubicBezTo>
                    <a:cubicBezTo>
                      <a:pt x="5406" y="19353"/>
                      <a:pt x="7068" y="17510"/>
                      <a:pt x="8732" y="15669"/>
                    </a:cubicBezTo>
                    <a:cubicBezTo>
                      <a:pt x="8850" y="15538"/>
                      <a:pt x="8982" y="15417"/>
                      <a:pt x="9151" y="15248"/>
                    </a:cubicBezTo>
                    <a:cubicBezTo>
                      <a:pt x="9312" y="15457"/>
                      <a:pt x="9442" y="15618"/>
                      <a:pt x="9566" y="15782"/>
                    </a:cubicBezTo>
                    <a:cubicBezTo>
                      <a:pt x="10552" y="17091"/>
                      <a:pt x="11622" y="18348"/>
                      <a:pt x="12799" y="19538"/>
                    </a:cubicBezTo>
                    <a:cubicBezTo>
                      <a:pt x="13137" y="19880"/>
                      <a:pt x="13363" y="19913"/>
                      <a:pt x="13764" y="19639"/>
                    </a:cubicBezTo>
                    <a:cubicBezTo>
                      <a:pt x="14071" y="19429"/>
                      <a:pt x="14340" y="19181"/>
                      <a:pt x="14638" y="18942"/>
                    </a:cubicBezTo>
                    <a:cubicBezTo>
                      <a:pt x="14977" y="19118"/>
                      <a:pt x="15325" y="19299"/>
                      <a:pt x="15670" y="19479"/>
                    </a:cubicBezTo>
                    <a:cubicBezTo>
                      <a:pt x="15874" y="19336"/>
                      <a:pt x="16024" y="19228"/>
                      <a:pt x="16179" y="19123"/>
                    </a:cubicBezTo>
                    <a:cubicBezTo>
                      <a:pt x="16407" y="18969"/>
                      <a:pt x="16586" y="18817"/>
                      <a:pt x="16625" y="18532"/>
                    </a:cubicBezTo>
                    <a:cubicBezTo>
                      <a:pt x="16663" y="18245"/>
                      <a:pt x="16848" y="17980"/>
                      <a:pt x="17238" y="17893"/>
                    </a:cubicBezTo>
                    <a:cubicBezTo>
                      <a:pt x="17537" y="17826"/>
                      <a:pt x="17736" y="17646"/>
                      <a:pt x="17893" y="17435"/>
                    </a:cubicBezTo>
                    <a:cubicBezTo>
                      <a:pt x="18144" y="17098"/>
                      <a:pt x="18337" y="16737"/>
                      <a:pt x="18424" y="16377"/>
                    </a:cubicBezTo>
                    <a:cubicBezTo>
                      <a:pt x="16705" y="14528"/>
                      <a:pt x="15014" y="12708"/>
                      <a:pt x="13308" y="10873"/>
                    </a:cubicBezTo>
                    <a:cubicBezTo>
                      <a:pt x="13494" y="10665"/>
                      <a:pt x="13612" y="10530"/>
                      <a:pt x="13734" y="10397"/>
                    </a:cubicBezTo>
                    <a:cubicBezTo>
                      <a:pt x="15805" y="8137"/>
                      <a:pt x="18039" y="6000"/>
                      <a:pt x="20413" y="3968"/>
                    </a:cubicBezTo>
                    <a:cubicBezTo>
                      <a:pt x="20703" y="3719"/>
                      <a:pt x="20983" y="3471"/>
                      <a:pt x="21190" y="3153"/>
                    </a:cubicBezTo>
                    <a:cubicBezTo>
                      <a:pt x="21585" y="2544"/>
                      <a:pt x="21600" y="2565"/>
                      <a:pt x="21129" y="2026"/>
                    </a:cubicBezTo>
                    <a:cubicBezTo>
                      <a:pt x="20955" y="1827"/>
                      <a:pt x="20762" y="1776"/>
                      <a:pt x="20487" y="1772"/>
                    </a:cubicBezTo>
                    <a:cubicBezTo>
                      <a:pt x="19961" y="1764"/>
                      <a:pt x="19720" y="1486"/>
                      <a:pt x="19806" y="1064"/>
                    </a:cubicBezTo>
                    <a:cubicBezTo>
                      <a:pt x="19825" y="971"/>
                      <a:pt x="19804" y="847"/>
                      <a:pt x="19743" y="773"/>
                    </a:cubicBezTo>
                    <a:cubicBezTo>
                      <a:pt x="19597" y="599"/>
                      <a:pt x="19434" y="429"/>
                      <a:pt x="19245" y="289"/>
                    </a:cubicBezTo>
                    <a:cubicBezTo>
                      <a:pt x="18978" y="92"/>
                      <a:pt x="18816" y="-4"/>
                      <a:pt x="18655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12700">
                <a:miter lim="400000"/>
              </a:ln>
            </p:spPr>
            <p:txBody>
              <a:bodyPr lIns="19050" tIns="19050" rIns="19050" bIns="19050" anchor="ctr"/>
              <a:lstStyle/>
              <a:p>
                <a:pPr algn="ctr" defTabSz="309563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endParaRPr sz="1200"/>
              </a:p>
            </p:txBody>
          </p:sp>
          <p:sp>
            <p:nvSpPr>
              <p:cNvPr id="46" name="Coordination…">
                <a:extLst>
                  <a:ext uri="{FF2B5EF4-FFF2-40B4-BE49-F238E27FC236}">
                    <a16:creationId xmlns:a16="http://schemas.microsoft.com/office/drawing/2014/main" id="{339C4F4B-4986-A44A-9541-1BF537F41510}"/>
                  </a:ext>
                </a:extLst>
              </p:cNvPr>
              <p:cNvSpPr txBox="1"/>
              <p:nvPr/>
            </p:nvSpPr>
            <p:spPr>
              <a:xfrm>
                <a:off x="7797805" y="4191704"/>
                <a:ext cx="2575144" cy="35149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19050" tIns="19050" rIns="19050" bIns="19050" anchor="ctr">
                <a:spAutoFit/>
              </a:bodyPr>
              <a:lstStyle/>
              <a:p>
                <a:pPr>
                  <a:defRPr sz="3800"/>
                </a:pPr>
                <a:r>
                  <a:rPr lang="en-US" sz="1425" dirty="0">
                    <a:latin typeface="Avenir Next" panose="020B0503020202020204" pitchFamily="34" charset="0"/>
                  </a:rPr>
                  <a:t>Transactions</a:t>
                </a:r>
                <a:endParaRPr sz="1425" dirty="0">
                  <a:latin typeface="Avenir Next" panose="020B0503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782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D62657-87A7-8744-AB31-DB734A2459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X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0344EA6-96CC-7D4A-B307-5AFB1A036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000" y="2099125"/>
            <a:ext cx="7632000" cy="784800"/>
          </a:xfrm>
        </p:spPr>
        <p:txBody>
          <a:bodyPr/>
          <a:lstStyle/>
          <a:p>
            <a:r>
              <a:rPr lang="en-US" sz="2800" b="1" i="1" dirty="0">
                <a:solidFill>
                  <a:schemeClr val="bg1"/>
                </a:solidFill>
              </a:rPr>
              <a:t>Present in 2-3 slides the main idea behind the systems you have used. Also mention their maturity, popularity, etc.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26C5B5-F458-1342-809A-ECCF994468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6457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D62657-87A7-8744-AB31-DB734A2459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Your Solution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0344EA6-96CC-7D4A-B307-5AFB1A036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000" y="2009475"/>
            <a:ext cx="7632000" cy="784800"/>
          </a:xfrm>
        </p:spPr>
        <p:txBody>
          <a:bodyPr/>
          <a:lstStyle/>
          <a:p>
            <a:r>
              <a:rPr lang="en-US" sz="2400" b="1" i="1" dirty="0">
                <a:solidFill>
                  <a:schemeClr val="bg1"/>
                </a:solidFill>
              </a:rPr>
              <a:t>Present in 5-7 slides how you dealt with implementing the services with the given systems. Give an architecture overview diagram. Important: specify how you dealt with consistency/performance tradeoffs.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26C5B5-F458-1342-809A-ECCF994468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06683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D62657-87A7-8744-AB31-DB734A2459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0344EA6-96CC-7D4A-B307-5AFB1A036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000" y="2009475"/>
            <a:ext cx="7632000" cy="784800"/>
          </a:xfrm>
        </p:spPr>
        <p:txBody>
          <a:bodyPr/>
          <a:lstStyle/>
          <a:p>
            <a:r>
              <a:rPr lang="en-US" sz="2400" b="1" i="1" dirty="0">
                <a:solidFill>
                  <a:schemeClr val="bg1"/>
                </a:solidFill>
              </a:rPr>
              <a:t>Present in 2-3 slides the performance results you have gotten by running the system.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26C5B5-F458-1342-809A-ECCF994468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27126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D62657-87A7-8744-AB31-DB734A245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6350" y="1519225"/>
            <a:ext cx="6076474" cy="1159800"/>
          </a:xfrm>
        </p:spPr>
        <p:txBody>
          <a:bodyPr/>
          <a:lstStyle/>
          <a:p>
            <a:r>
              <a:rPr lang="en-US" dirty="0"/>
              <a:t>What would you do better?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0344EA6-96CC-7D4A-B307-5AFB1A036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6000" y="2009475"/>
            <a:ext cx="7632000" cy="784800"/>
          </a:xfrm>
        </p:spPr>
        <p:txBody>
          <a:bodyPr/>
          <a:lstStyle/>
          <a:p>
            <a:r>
              <a:rPr lang="en-US" sz="2400" b="1" i="1" dirty="0">
                <a:solidFill>
                  <a:schemeClr val="bg1"/>
                </a:solidFill>
              </a:rPr>
              <a:t>In a whim: what would you have done better if you had two more months of time.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26C5B5-F458-1342-809A-ECCF9944683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10690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E69593-B97D-4E45-8185-12A57BB26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1700F0-6CF6-0143-90CF-1003654353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0C2ACB-4B9D-E047-B220-A266E05A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Some slides that may be useful to you, in order to draw stuff. </a:t>
            </a:r>
          </a:p>
        </p:txBody>
      </p:sp>
    </p:spTree>
    <p:extLst>
      <p:ext uri="{BB962C8B-B14F-4D97-AF65-F5344CB8AC3E}">
        <p14:creationId xmlns:p14="http://schemas.microsoft.com/office/powerpoint/2010/main" val="4251215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Cloud"/>
          <p:cNvSpPr/>
          <p:nvPr/>
        </p:nvSpPr>
        <p:spPr>
          <a:xfrm>
            <a:off x="1965393" y="1416895"/>
            <a:ext cx="4902687" cy="29546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chemeClr val="accent1">
              <a:alpha val="29544"/>
            </a:schemeClr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algn="ctr" defTabSz="309563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200"/>
          </a:p>
        </p:txBody>
      </p:sp>
      <p:sp>
        <p:nvSpPr>
          <p:cNvPr id="16" name="Database…">
            <a:extLst>
              <a:ext uri="{FF2B5EF4-FFF2-40B4-BE49-F238E27FC236}">
                <a16:creationId xmlns:a16="http://schemas.microsoft.com/office/drawing/2014/main" id="{B173E525-7344-6E4C-A6FC-A4668C77405A}"/>
              </a:ext>
            </a:extLst>
          </p:cNvPr>
          <p:cNvSpPr/>
          <p:nvPr/>
        </p:nvSpPr>
        <p:spPr>
          <a:xfrm>
            <a:off x="2758063" y="2145184"/>
            <a:ext cx="4902687" cy="784484"/>
          </a:xfrm>
          <a:prstGeom prst="rect">
            <a:avLst/>
          </a:prstGeom>
          <a:solidFill>
            <a:srgbClr val="FFC000">
              <a:alpha val="14000"/>
            </a:srgbClr>
          </a:solidFill>
          <a:ln w="127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9050" tIns="19050" rIns="19050" bIns="19050" anchor="ctr"/>
          <a:lstStyle/>
          <a:p>
            <a:pPr algn="r" defTabSz="309563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1200" dirty="0"/>
              <a:t>Service</a:t>
            </a:r>
            <a:endParaRPr sz="1200" dirty="0"/>
          </a:p>
          <a:p>
            <a:pPr algn="r" defTabSz="309563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1200" dirty="0"/>
              <a:t>(stateless) </a:t>
            </a:r>
            <a:r>
              <a:rPr sz="1200" dirty="0"/>
              <a:t>layer</a:t>
            </a:r>
          </a:p>
        </p:txBody>
      </p:sp>
      <p:sp>
        <p:nvSpPr>
          <p:cNvPr id="398" name="Database…"/>
          <p:cNvSpPr/>
          <p:nvPr/>
        </p:nvSpPr>
        <p:spPr>
          <a:xfrm>
            <a:off x="2758063" y="3306864"/>
            <a:ext cx="5307268" cy="784484"/>
          </a:xfrm>
          <a:prstGeom prst="rect">
            <a:avLst/>
          </a:prstGeom>
          <a:solidFill>
            <a:srgbClr val="FFC000">
              <a:alpha val="14000"/>
            </a:srgbClr>
          </a:solidFill>
          <a:ln w="127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9050" tIns="19050" rIns="19050" bIns="19050" anchor="ctr"/>
          <a:lstStyle/>
          <a:p>
            <a:pPr algn="r" defTabSz="309563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sz="1200" dirty="0"/>
              <a:t>Database</a:t>
            </a:r>
          </a:p>
          <a:p>
            <a:pPr algn="r" defTabSz="309563"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1200" dirty="0"/>
              <a:t>(stateful) </a:t>
            </a:r>
            <a:r>
              <a:rPr sz="1200" dirty="0"/>
              <a:t>layer</a:t>
            </a:r>
          </a:p>
        </p:txBody>
      </p:sp>
      <p:sp>
        <p:nvSpPr>
          <p:cNvPr id="399" name="Database"/>
          <p:cNvSpPr/>
          <p:nvPr/>
        </p:nvSpPr>
        <p:spPr>
          <a:xfrm>
            <a:off x="3128288" y="3397009"/>
            <a:ext cx="457675" cy="6041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4">
              <a:hueOff val="-1247790"/>
              <a:lumOff val="-123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9050" tIns="19050" rIns="19050" bIns="1905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1200"/>
              <a:t>Database</a:t>
            </a:r>
          </a:p>
        </p:txBody>
      </p:sp>
      <p:sp>
        <p:nvSpPr>
          <p:cNvPr id="400" name="Order service"/>
          <p:cNvSpPr/>
          <p:nvPr/>
        </p:nvSpPr>
        <p:spPr>
          <a:xfrm>
            <a:off x="3079685" y="2325991"/>
            <a:ext cx="564408" cy="476250"/>
          </a:xfrm>
          <a:prstGeom prst="roundRect">
            <a:avLst>
              <a:gd name="adj" fmla="val 15000"/>
            </a:avLst>
          </a:prstGeom>
          <a:solidFill>
            <a:schemeClr val="accent4">
              <a:hueOff val="348544"/>
              <a:lumOff val="7139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9050" tIns="19050" rIns="19050" bIns="1905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1100" dirty="0"/>
              <a:t>Order service</a:t>
            </a:r>
          </a:p>
        </p:txBody>
      </p:sp>
      <p:sp>
        <p:nvSpPr>
          <p:cNvPr id="401" name="Payment service"/>
          <p:cNvSpPr/>
          <p:nvPr/>
        </p:nvSpPr>
        <p:spPr>
          <a:xfrm>
            <a:off x="4021710" y="2354566"/>
            <a:ext cx="699978" cy="476250"/>
          </a:xfrm>
          <a:prstGeom prst="roundRect">
            <a:avLst>
              <a:gd name="adj" fmla="val 15000"/>
            </a:avLst>
          </a:prstGeom>
          <a:solidFill>
            <a:schemeClr val="accent4">
              <a:hueOff val="348544"/>
              <a:lumOff val="7139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9050" tIns="19050" rIns="19050" bIns="1905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1100"/>
              <a:t>Payment service</a:t>
            </a:r>
          </a:p>
        </p:txBody>
      </p:sp>
      <p:sp>
        <p:nvSpPr>
          <p:cNvPr id="402" name="Stock service"/>
          <p:cNvSpPr/>
          <p:nvPr/>
        </p:nvSpPr>
        <p:spPr>
          <a:xfrm>
            <a:off x="5104068" y="2354566"/>
            <a:ext cx="564408" cy="476250"/>
          </a:xfrm>
          <a:prstGeom prst="roundRect">
            <a:avLst>
              <a:gd name="adj" fmla="val 15000"/>
            </a:avLst>
          </a:prstGeom>
          <a:solidFill>
            <a:schemeClr val="accent4">
              <a:hueOff val="348544"/>
              <a:lumOff val="7139"/>
            </a:schemeClr>
          </a:solidFill>
          <a:ln w="254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9050" tIns="19050" rIns="19050" bIns="1905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1100"/>
              <a:t>Stock service</a:t>
            </a:r>
          </a:p>
        </p:txBody>
      </p:sp>
      <p:sp>
        <p:nvSpPr>
          <p:cNvPr id="409" name="Connection Line"/>
          <p:cNvSpPr/>
          <p:nvPr/>
        </p:nvSpPr>
        <p:spPr>
          <a:xfrm>
            <a:off x="4372334" y="2835578"/>
            <a:ext cx="1452" cy="55566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381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endParaRPr sz="525"/>
          </a:p>
        </p:txBody>
      </p:sp>
      <p:sp>
        <p:nvSpPr>
          <p:cNvPr id="410" name="Connection Line"/>
          <p:cNvSpPr/>
          <p:nvPr/>
        </p:nvSpPr>
        <p:spPr>
          <a:xfrm>
            <a:off x="5374261" y="2835578"/>
            <a:ext cx="8458" cy="5780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endParaRPr sz="525"/>
          </a:p>
        </p:txBody>
      </p:sp>
      <p:sp>
        <p:nvSpPr>
          <p:cNvPr id="411" name="Connection Line"/>
          <p:cNvSpPr/>
          <p:nvPr/>
        </p:nvSpPr>
        <p:spPr>
          <a:xfrm>
            <a:off x="3357179" y="2807003"/>
            <a:ext cx="3353" cy="6000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chemeClr val="accent1"/>
            </a:solidFill>
            <a:miter lim="400000"/>
            <a:headEnd type="triangle"/>
            <a:tailEnd type="triangle"/>
          </a:ln>
        </p:spPr>
        <p:txBody>
          <a:bodyPr/>
          <a:lstStyle/>
          <a:p>
            <a:endParaRPr sz="525"/>
          </a:p>
        </p:txBody>
      </p:sp>
      <p:sp>
        <p:nvSpPr>
          <p:cNvPr id="406" name="Database"/>
          <p:cNvSpPr/>
          <p:nvPr/>
        </p:nvSpPr>
        <p:spPr>
          <a:xfrm>
            <a:off x="4142862" y="3397009"/>
            <a:ext cx="457675" cy="6041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4">
              <a:hueOff val="-1247790"/>
              <a:lumOff val="-123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9050" tIns="19050" rIns="19050" bIns="1905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1200"/>
              <a:t>Database</a:t>
            </a:r>
          </a:p>
        </p:txBody>
      </p:sp>
      <p:sp>
        <p:nvSpPr>
          <p:cNvPr id="407" name="Database"/>
          <p:cNvSpPr/>
          <p:nvPr/>
        </p:nvSpPr>
        <p:spPr>
          <a:xfrm>
            <a:off x="5157435" y="3397009"/>
            <a:ext cx="457675" cy="6041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chemeClr val="accent4">
              <a:hueOff val="-1247790"/>
              <a:lumOff val="-12326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19050" tIns="19050" rIns="19050" bIns="1905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3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rPr sz="1200"/>
              <a:t>Database</a:t>
            </a:r>
          </a:p>
        </p:txBody>
      </p:sp>
      <p:sp>
        <p:nvSpPr>
          <p:cNvPr id="408" name="Slide Number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395" name="Microservices architecture toda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rPr lang="en-US" dirty="0"/>
              <a:t>A tale of three Cloud services</a:t>
            </a:r>
            <a:endParaRPr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81F73D-78D4-5948-A71B-BA72E2421C65}"/>
              </a:ext>
            </a:extLst>
          </p:cNvPr>
          <p:cNvSpPr/>
          <p:nvPr/>
        </p:nvSpPr>
        <p:spPr>
          <a:xfrm>
            <a:off x="1319574" y="4538321"/>
            <a:ext cx="67457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venir Next" panose="020B0503020202020204" pitchFamily="34" charset="0"/>
              </a:rPr>
              <a:t>To checkout: stock &amp; update stock, verify payment, checkout the cart. Atomically!</a:t>
            </a:r>
          </a:p>
        </p:txBody>
      </p:sp>
    </p:spTree>
    <p:extLst>
      <p:ext uri="{BB962C8B-B14F-4D97-AF65-F5344CB8AC3E}">
        <p14:creationId xmlns:p14="http://schemas.microsoft.com/office/powerpoint/2010/main" val="59994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9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F0099-CD3F-464B-82D5-9137BAEC899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338978" y="1584700"/>
            <a:ext cx="3267300" cy="3219000"/>
          </a:xfrm>
        </p:spPr>
        <p:txBody>
          <a:bodyPr/>
          <a:lstStyle/>
          <a:p>
            <a:r>
              <a:rPr lang="en-US" dirty="0"/>
              <a:t>Perform an order </a:t>
            </a:r>
            <a:r>
              <a:rPr lang="en-US" dirty="0" err="1"/>
              <a:t>iff</a:t>
            </a:r>
            <a:r>
              <a:rPr lang="en-US" dirty="0"/>
              <a:t> there is stock available and the payment is cleared.</a:t>
            </a:r>
          </a:p>
          <a:p>
            <a:endParaRPr lang="en-US" dirty="0"/>
          </a:p>
          <a:p>
            <a:r>
              <a:rPr lang="en-US" dirty="0"/>
              <a:t>Services are </a:t>
            </a:r>
            <a:r>
              <a:rPr lang="en-US" i="1" dirty="0"/>
              <a:t>stateless</a:t>
            </a:r>
          </a:p>
          <a:p>
            <a:r>
              <a:rPr lang="en-US" dirty="0"/>
              <a:t>Database does the heavy-lifting</a:t>
            </a:r>
          </a:p>
          <a:p>
            <a:r>
              <a:rPr lang="en-US" dirty="0"/>
              <a:t>High latency, costly state access</a:t>
            </a:r>
          </a:p>
          <a:p>
            <a:r>
              <a:rPr lang="en-US" dirty="0"/>
              <a:t>No guaranteed messaging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263AC-A104-8549-8948-56A56E47D9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A01F53-C6E0-7B4D-9A65-31B373F6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Architecture (1): Easiest </a:t>
            </a:r>
            <a:r>
              <a:rPr lang="en-US" dirty="0" err="1"/>
              <a:t>Implem</a:t>
            </a:r>
            <a:r>
              <a:rPr lang="en-US" dirty="0"/>
              <a:t>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D2435F2-58F5-804F-8922-07F16C011A06}"/>
              </a:ext>
            </a:extLst>
          </p:cNvPr>
          <p:cNvGrpSpPr/>
          <p:nvPr/>
        </p:nvGrpSpPr>
        <p:grpSpPr>
          <a:xfrm>
            <a:off x="345157" y="1719315"/>
            <a:ext cx="1040170" cy="762000"/>
            <a:chOff x="743272" y="1239522"/>
            <a:chExt cx="1421503" cy="1045138"/>
          </a:xfrm>
        </p:grpSpPr>
        <p:sp>
          <p:nvSpPr>
            <p:cNvPr id="8" name="Abgerundetes Rechteck 14">
              <a:extLst>
                <a:ext uri="{FF2B5EF4-FFF2-40B4-BE49-F238E27FC236}">
                  <a16:creationId xmlns:a16="http://schemas.microsoft.com/office/drawing/2014/main" id="{95E8E17A-19E4-2C45-B78B-5434AF8470ED}"/>
                </a:ext>
              </a:extLst>
            </p:cNvPr>
            <p:cNvSpPr/>
            <p:nvPr/>
          </p:nvSpPr>
          <p:spPr>
            <a:xfrm>
              <a:off x="743272" y="1239522"/>
              <a:ext cx="1421503" cy="104513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rPr>
                <a:t>Order</a:t>
              </a:r>
              <a:endParaRPr lang="en-US" sz="105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3341C4-465D-F04F-B1E5-A5D5843D4BF0}"/>
                </a:ext>
              </a:extLst>
            </p:cNvPr>
            <p:cNvSpPr/>
            <p:nvPr/>
          </p:nvSpPr>
          <p:spPr>
            <a:xfrm>
              <a:off x="954428" y="1676401"/>
              <a:ext cx="986132" cy="355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Business Logic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F712F9-EDF7-6942-8783-0FCFC6545E8C}"/>
              </a:ext>
            </a:extLst>
          </p:cNvPr>
          <p:cNvGrpSpPr/>
          <p:nvPr/>
        </p:nvGrpSpPr>
        <p:grpSpPr>
          <a:xfrm>
            <a:off x="2796787" y="1719315"/>
            <a:ext cx="1040170" cy="762000"/>
            <a:chOff x="3506792" y="1239522"/>
            <a:chExt cx="1421503" cy="1073768"/>
          </a:xfrm>
        </p:grpSpPr>
        <p:sp>
          <p:nvSpPr>
            <p:cNvPr id="20" name="Abgerundetes Rechteck 14">
              <a:extLst>
                <a:ext uri="{FF2B5EF4-FFF2-40B4-BE49-F238E27FC236}">
                  <a16:creationId xmlns:a16="http://schemas.microsoft.com/office/drawing/2014/main" id="{CCD33A84-A368-FC46-8E83-8F7797C8CDA3}"/>
                </a:ext>
              </a:extLst>
            </p:cNvPr>
            <p:cNvSpPr/>
            <p:nvPr/>
          </p:nvSpPr>
          <p:spPr>
            <a:xfrm>
              <a:off x="3506792" y="1239522"/>
              <a:ext cx="1421503" cy="1073768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rPr>
                <a:t>Stock</a:t>
              </a:r>
              <a:endParaRPr lang="en-US" sz="105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9BC3D32-7934-4740-A9D7-C344C977D1B1}"/>
                </a:ext>
              </a:extLst>
            </p:cNvPr>
            <p:cNvSpPr/>
            <p:nvPr/>
          </p:nvSpPr>
          <p:spPr>
            <a:xfrm>
              <a:off x="3717948" y="1676401"/>
              <a:ext cx="986132" cy="355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Business Logic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0DBE645-0829-9A4F-874E-367520D4FA81}"/>
              </a:ext>
            </a:extLst>
          </p:cNvPr>
          <p:cNvGrpSpPr/>
          <p:nvPr/>
        </p:nvGrpSpPr>
        <p:grpSpPr>
          <a:xfrm>
            <a:off x="347722" y="3503657"/>
            <a:ext cx="1040170" cy="857399"/>
            <a:chOff x="6087431" y="2571750"/>
            <a:chExt cx="1421503" cy="1208199"/>
          </a:xfrm>
        </p:grpSpPr>
        <p:sp>
          <p:nvSpPr>
            <p:cNvPr id="24" name="Abgerundetes Rechteck 14">
              <a:extLst>
                <a:ext uri="{FF2B5EF4-FFF2-40B4-BE49-F238E27FC236}">
                  <a16:creationId xmlns:a16="http://schemas.microsoft.com/office/drawing/2014/main" id="{3C46851F-DE00-FA4E-A5D9-3A9FF92A664A}"/>
                </a:ext>
              </a:extLst>
            </p:cNvPr>
            <p:cNvSpPr/>
            <p:nvPr/>
          </p:nvSpPr>
          <p:spPr>
            <a:xfrm>
              <a:off x="6087431" y="2571750"/>
              <a:ext cx="1421503" cy="120819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rPr>
                <a:t>Payment</a:t>
              </a:r>
              <a:endParaRPr lang="en-US" sz="105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D7C538E-5093-E742-98CB-93BD03DB91F0}"/>
                </a:ext>
              </a:extLst>
            </p:cNvPr>
            <p:cNvSpPr/>
            <p:nvPr/>
          </p:nvSpPr>
          <p:spPr>
            <a:xfrm>
              <a:off x="6298588" y="3008630"/>
              <a:ext cx="986132" cy="355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Business Logic</a:t>
              </a:r>
            </a:p>
          </p:txBody>
        </p:sp>
      </p:grpSp>
      <p:sp>
        <p:nvSpPr>
          <p:cNvPr id="33" name="Zylinder 27">
            <a:extLst>
              <a:ext uri="{FF2B5EF4-FFF2-40B4-BE49-F238E27FC236}">
                <a16:creationId xmlns:a16="http://schemas.microsoft.com/office/drawing/2014/main" id="{47417937-83CE-364B-835C-C56046454F6E}"/>
              </a:ext>
            </a:extLst>
          </p:cNvPr>
          <p:cNvSpPr/>
          <p:nvPr/>
        </p:nvSpPr>
        <p:spPr>
          <a:xfrm>
            <a:off x="1981339" y="3128922"/>
            <a:ext cx="721592" cy="438715"/>
          </a:xfrm>
          <a:prstGeom prst="can">
            <a:avLst/>
          </a:prstGeom>
          <a:solidFill>
            <a:srgbClr val="F5A030"/>
          </a:solidFill>
          <a:ln w="12700">
            <a:solidFill>
              <a:srgbClr val="935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DB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721FB93-BF50-E348-9510-BB285FFBBE94}"/>
              </a:ext>
            </a:extLst>
          </p:cNvPr>
          <p:cNvGrpSpPr/>
          <p:nvPr/>
        </p:nvGrpSpPr>
        <p:grpSpPr>
          <a:xfrm rot="18900000">
            <a:off x="2452836" y="2619205"/>
            <a:ext cx="1034257" cy="719946"/>
            <a:chOff x="1502373" y="3418150"/>
            <a:chExt cx="1663351" cy="112859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8119FB8-2D0D-1744-B1B9-26409C1DC8FC}"/>
                </a:ext>
              </a:extLst>
            </p:cNvPr>
            <p:cNvGrpSpPr/>
            <p:nvPr/>
          </p:nvGrpSpPr>
          <p:grpSpPr>
            <a:xfrm>
              <a:off x="1973031" y="3785939"/>
              <a:ext cx="985962" cy="348595"/>
              <a:chOff x="5737726" y="2791940"/>
              <a:chExt cx="985962" cy="348595"/>
            </a:xfrm>
          </p:grpSpPr>
          <p:sp>
            <p:nvSpPr>
              <p:cNvPr id="36" name="Freihandform 32">
                <a:extLst>
                  <a:ext uri="{FF2B5EF4-FFF2-40B4-BE49-F238E27FC236}">
                    <a16:creationId xmlns:a16="http://schemas.microsoft.com/office/drawing/2014/main" id="{796151AB-AE54-BD4E-984A-62578DABA8FE}"/>
                  </a:ext>
                </a:extLst>
              </p:cNvPr>
              <p:cNvSpPr/>
              <p:nvPr/>
            </p:nvSpPr>
            <p:spPr>
              <a:xfrm>
                <a:off x="5737726" y="2791940"/>
                <a:ext cx="985962" cy="135255"/>
              </a:xfrm>
              <a:custGeom>
                <a:avLst/>
                <a:gdLst>
                  <a:gd name="connsiteX0" fmla="*/ 0 w 985962"/>
                  <a:gd name="connsiteY0" fmla="*/ 135255 h 135255"/>
                  <a:gd name="connsiteX1" fmla="*/ 508884 w 985962"/>
                  <a:gd name="connsiteY1" fmla="*/ 83 h 135255"/>
                  <a:gd name="connsiteX2" fmla="*/ 985962 w 985962"/>
                  <a:gd name="connsiteY2" fmla="*/ 119353 h 13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5962" h="135255">
                    <a:moveTo>
                      <a:pt x="0" y="135255"/>
                    </a:moveTo>
                    <a:cubicBezTo>
                      <a:pt x="172278" y="68994"/>
                      <a:pt x="344557" y="2733"/>
                      <a:pt x="508884" y="83"/>
                    </a:cubicBezTo>
                    <a:cubicBezTo>
                      <a:pt x="673211" y="-2567"/>
                      <a:pt x="829586" y="58393"/>
                      <a:pt x="985962" y="11935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endParaRPr>
              </a:p>
            </p:txBody>
          </p:sp>
          <p:sp>
            <p:nvSpPr>
              <p:cNvPr id="37" name="Freihandform 33">
                <a:extLst>
                  <a:ext uri="{FF2B5EF4-FFF2-40B4-BE49-F238E27FC236}">
                    <a16:creationId xmlns:a16="http://schemas.microsoft.com/office/drawing/2014/main" id="{387FF265-C2F3-3140-A89C-01E8BA351ECB}"/>
                  </a:ext>
                </a:extLst>
              </p:cNvPr>
              <p:cNvSpPr/>
              <p:nvPr/>
            </p:nvSpPr>
            <p:spPr>
              <a:xfrm rot="10800000">
                <a:off x="5737726" y="3005280"/>
                <a:ext cx="985962" cy="135255"/>
              </a:xfrm>
              <a:custGeom>
                <a:avLst/>
                <a:gdLst>
                  <a:gd name="connsiteX0" fmla="*/ 0 w 985962"/>
                  <a:gd name="connsiteY0" fmla="*/ 135255 h 135255"/>
                  <a:gd name="connsiteX1" fmla="*/ 508884 w 985962"/>
                  <a:gd name="connsiteY1" fmla="*/ 83 h 135255"/>
                  <a:gd name="connsiteX2" fmla="*/ 985962 w 985962"/>
                  <a:gd name="connsiteY2" fmla="*/ 119353 h 13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5962" h="135255">
                    <a:moveTo>
                      <a:pt x="0" y="135255"/>
                    </a:moveTo>
                    <a:cubicBezTo>
                      <a:pt x="172278" y="68994"/>
                      <a:pt x="344557" y="2733"/>
                      <a:pt x="508884" y="83"/>
                    </a:cubicBezTo>
                    <a:cubicBezTo>
                      <a:pt x="673211" y="-2567"/>
                      <a:pt x="829586" y="58393"/>
                      <a:pt x="985962" y="11935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endParaRP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5151FED-51DD-2946-BB39-F7903328F0FC}"/>
                </a:ext>
              </a:extLst>
            </p:cNvPr>
            <p:cNvSpPr txBox="1"/>
            <p:nvPr/>
          </p:nvSpPr>
          <p:spPr>
            <a:xfrm>
              <a:off x="1829514" y="3418150"/>
              <a:ext cx="1103917" cy="385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/>
                  </a:solidFill>
                  <a:latin typeface="Avenir Next" panose="020B0503020202020204" pitchFamily="34" charset="0"/>
                </a:rPr>
                <a:t>RPC Call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6E4DCE-A5A1-A346-969F-49A3D5208680}"/>
                </a:ext>
              </a:extLst>
            </p:cNvPr>
            <p:cNvSpPr txBox="1"/>
            <p:nvPr/>
          </p:nvSpPr>
          <p:spPr>
            <a:xfrm>
              <a:off x="1502373" y="4160767"/>
              <a:ext cx="1663351" cy="385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/>
                  </a:solidFill>
                  <a:latin typeface="Avenir Next" panose="020B0503020202020204" pitchFamily="34" charset="0"/>
                </a:rPr>
                <a:t>RPC Response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4362DF2-870B-F444-A0C2-7C758BD0D593}"/>
              </a:ext>
            </a:extLst>
          </p:cNvPr>
          <p:cNvGrpSpPr/>
          <p:nvPr/>
        </p:nvGrpSpPr>
        <p:grpSpPr>
          <a:xfrm rot="2700000">
            <a:off x="1118609" y="2380790"/>
            <a:ext cx="1034257" cy="719946"/>
            <a:chOff x="1502374" y="3418150"/>
            <a:chExt cx="1663351" cy="112859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469A608-B5AB-124D-AEBD-E80D5B230DAE}"/>
                </a:ext>
              </a:extLst>
            </p:cNvPr>
            <p:cNvGrpSpPr/>
            <p:nvPr/>
          </p:nvGrpSpPr>
          <p:grpSpPr>
            <a:xfrm>
              <a:off x="1973031" y="3785939"/>
              <a:ext cx="985962" cy="348595"/>
              <a:chOff x="5737726" y="2791940"/>
              <a:chExt cx="985962" cy="348595"/>
            </a:xfrm>
          </p:grpSpPr>
          <p:sp>
            <p:nvSpPr>
              <p:cNvPr id="47" name="Freihandform 32">
                <a:extLst>
                  <a:ext uri="{FF2B5EF4-FFF2-40B4-BE49-F238E27FC236}">
                    <a16:creationId xmlns:a16="http://schemas.microsoft.com/office/drawing/2014/main" id="{C05A4DA6-0826-D54C-9271-254D88D575F5}"/>
                  </a:ext>
                </a:extLst>
              </p:cNvPr>
              <p:cNvSpPr/>
              <p:nvPr/>
            </p:nvSpPr>
            <p:spPr>
              <a:xfrm>
                <a:off x="5737726" y="2791940"/>
                <a:ext cx="985962" cy="135255"/>
              </a:xfrm>
              <a:custGeom>
                <a:avLst/>
                <a:gdLst>
                  <a:gd name="connsiteX0" fmla="*/ 0 w 985962"/>
                  <a:gd name="connsiteY0" fmla="*/ 135255 h 135255"/>
                  <a:gd name="connsiteX1" fmla="*/ 508884 w 985962"/>
                  <a:gd name="connsiteY1" fmla="*/ 83 h 135255"/>
                  <a:gd name="connsiteX2" fmla="*/ 985962 w 985962"/>
                  <a:gd name="connsiteY2" fmla="*/ 119353 h 13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5962" h="135255">
                    <a:moveTo>
                      <a:pt x="0" y="135255"/>
                    </a:moveTo>
                    <a:cubicBezTo>
                      <a:pt x="172278" y="68994"/>
                      <a:pt x="344557" y="2733"/>
                      <a:pt x="508884" y="83"/>
                    </a:cubicBezTo>
                    <a:cubicBezTo>
                      <a:pt x="673211" y="-2567"/>
                      <a:pt x="829586" y="58393"/>
                      <a:pt x="985962" y="11935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endParaRPr>
              </a:p>
            </p:txBody>
          </p:sp>
          <p:sp>
            <p:nvSpPr>
              <p:cNvPr id="48" name="Freihandform 33">
                <a:extLst>
                  <a:ext uri="{FF2B5EF4-FFF2-40B4-BE49-F238E27FC236}">
                    <a16:creationId xmlns:a16="http://schemas.microsoft.com/office/drawing/2014/main" id="{4C44795E-A2E0-6E40-93E4-F689BEBCD35F}"/>
                  </a:ext>
                </a:extLst>
              </p:cNvPr>
              <p:cNvSpPr/>
              <p:nvPr/>
            </p:nvSpPr>
            <p:spPr>
              <a:xfrm rot="10800000">
                <a:off x="5737726" y="3005280"/>
                <a:ext cx="985962" cy="135255"/>
              </a:xfrm>
              <a:custGeom>
                <a:avLst/>
                <a:gdLst>
                  <a:gd name="connsiteX0" fmla="*/ 0 w 985962"/>
                  <a:gd name="connsiteY0" fmla="*/ 135255 h 135255"/>
                  <a:gd name="connsiteX1" fmla="*/ 508884 w 985962"/>
                  <a:gd name="connsiteY1" fmla="*/ 83 h 135255"/>
                  <a:gd name="connsiteX2" fmla="*/ 985962 w 985962"/>
                  <a:gd name="connsiteY2" fmla="*/ 119353 h 13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5962" h="135255">
                    <a:moveTo>
                      <a:pt x="0" y="135255"/>
                    </a:moveTo>
                    <a:cubicBezTo>
                      <a:pt x="172278" y="68994"/>
                      <a:pt x="344557" y="2733"/>
                      <a:pt x="508884" y="83"/>
                    </a:cubicBezTo>
                    <a:cubicBezTo>
                      <a:pt x="673211" y="-2567"/>
                      <a:pt x="829586" y="58393"/>
                      <a:pt x="985962" y="11935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4D2670D-3272-5145-A356-CE28B25D1E87}"/>
                </a:ext>
              </a:extLst>
            </p:cNvPr>
            <p:cNvSpPr txBox="1"/>
            <p:nvPr/>
          </p:nvSpPr>
          <p:spPr>
            <a:xfrm>
              <a:off x="1829514" y="3418150"/>
              <a:ext cx="1103917" cy="385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/>
                  </a:solidFill>
                  <a:latin typeface="Avenir Next" panose="020B0503020202020204" pitchFamily="34" charset="0"/>
                </a:rPr>
                <a:t>RPC Call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063CF73-5FFF-5E41-8349-7469C48E1DE8}"/>
                </a:ext>
              </a:extLst>
            </p:cNvPr>
            <p:cNvSpPr txBox="1"/>
            <p:nvPr/>
          </p:nvSpPr>
          <p:spPr>
            <a:xfrm>
              <a:off x="1502374" y="4160768"/>
              <a:ext cx="1663351" cy="385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/>
                  </a:solidFill>
                  <a:latin typeface="Avenir Next" panose="020B0503020202020204" pitchFamily="34" charset="0"/>
                </a:rPr>
                <a:t>RPC Response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F3E8E3F-AEED-FA43-8594-807C8884BC75}"/>
              </a:ext>
            </a:extLst>
          </p:cNvPr>
          <p:cNvGrpSpPr/>
          <p:nvPr/>
        </p:nvGrpSpPr>
        <p:grpSpPr>
          <a:xfrm rot="19518454">
            <a:off x="1254317" y="3572382"/>
            <a:ext cx="1034257" cy="719946"/>
            <a:chOff x="1502374" y="3418150"/>
            <a:chExt cx="1663351" cy="1128596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B6C9EF2-2168-4C48-AA93-C407B4738429}"/>
                </a:ext>
              </a:extLst>
            </p:cNvPr>
            <p:cNvGrpSpPr/>
            <p:nvPr/>
          </p:nvGrpSpPr>
          <p:grpSpPr>
            <a:xfrm>
              <a:off x="1973031" y="3785939"/>
              <a:ext cx="985962" cy="348595"/>
              <a:chOff x="5737726" y="2791940"/>
              <a:chExt cx="985962" cy="348595"/>
            </a:xfrm>
          </p:grpSpPr>
          <p:sp>
            <p:nvSpPr>
              <p:cNvPr id="53" name="Freihandform 32">
                <a:extLst>
                  <a:ext uri="{FF2B5EF4-FFF2-40B4-BE49-F238E27FC236}">
                    <a16:creationId xmlns:a16="http://schemas.microsoft.com/office/drawing/2014/main" id="{36DDF062-28C2-6542-945F-916BD9BD7D7D}"/>
                  </a:ext>
                </a:extLst>
              </p:cNvPr>
              <p:cNvSpPr/>
              <p:nvPr/>
            </p:nvSpPr>
            <p:spPr>
              <a:xfrm>
                <a:off x="5737726" y="2791940"/>
                <a:ext cx="985962" cy="135255"/>
              </a:xfrm>
              <a:custGeom>
                <a:avLst/>
                <a:gdLst>
                  <a:gd name="connsiteX0" fmla="*/ 0 w 985962"/>
                  <a:gd name="connsiteY0" fmla="*/ 135255 h 135255"/>
                  <a:gd name="connsiteX1" fmla="*/ 508884 w 985962"/>
                  <a:gd name="connsiteY1" fmla="*/ 83 h 135255"/>
                  <a:gd name="connsiteX2" fmla="*/ 985962 w 985962"/>
                  <a:gd name="connsiteY2" fmla="*/ 119353 h 13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5962" h="135255">
                    <a:moveTo>
                      <a:pt x="0" y="135255"/>
                    </a:moveTo>
                    <a:cubicBezTo>
                      <a:pt x="172278" y="68994"/>
                      <a:pt x="344557" y="2733"/>
                      <a:pt x="508884" y="83"/>
                    </a:cubicBezTo>
                    <a:cubicBezTo>
                      <a:pt x="673211" y="-2567"/>
                      <a:pt x="829586" y="58393"/>
                      <a:pt x="985962" y="11935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endParaRPr>
              </a:p>
            </p:txBody>
          </p:sp>
          <p:sp>
            <p:nvSpPr>
              <p:cNvPr id="54" name="Freihandform 33">
                <a:extLst>
                  <a:ext uri="{FF2B5EF4-FFF2-40B4-BE49-F238E27FC236}">
                    <a16:creationId xmlns:a16="http://schemas.microsoft.com/office/drawing/2014/main" id="{E8DE0C9F-60F4-EC4C-B81B-EC4AE77E5F16}"/>
                  </a:ext>
                </a:extLst>
              </p:cNvPr>
              <p:cNvSpPr/>
              <p:nvPr/>
            </p:nvSpPr>
            <p:spPr>
              <a:xfrm rot="10800000">
                <a:off x="5737726" y="3005280"/>
                <a:ext cx="985962" cy="135255"/>
              </a:xfrm>
              <a:custGeom>
                <a:avLst/>
                <a:gdLst>
                  <a:gd name="connsiteX0" fmla="*/ 0 w 985962"/>
                  <a:gd name="connsiteY0" fmla="*/ 135255 h 135255"/>
                  <a:gd name="connsiteX1" fmla="*/ 508884 w 985962"/>
                  <a:gd name="connsiteY1" fmla="*/ 83 h 135255"/>
                  <a:gd name="connsiteX2" fmla="*/ 985962 w 985962"/>
                  <a:gd name="connsiteY2" fmla="*/ 119353 h 13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5962" h="135255">
                    <a:moveTo>
                      <a:pt x="0" y="135255"/>
                    </a:moveTo>
                    <a:cubicBezTo>
                      <a:pt x="172278" y="68994"/>
                      <a:pt x="344557" y="2733"/>
                      <a:pt x="508884" y="83"/>
                    </a:cubicBezTo>
                    <a:cubicBezTo>
                      <a:pt x="673211" y="-2567"/>
                      <a:pt x="829586" y="58393"/>
                      <a:pt x="985962" y="11935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 dirty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endParaRP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F9C211A-FEA3-3E44-A133-2C6018F6715D}"/>
                </a:ext>
              </a:extLst>
            </p:cNvPr>
            <p:cNvSpPr txBox="1"/>
            <p:nvPr/>
          </p:nvSpPr>
          <p:spPr>
            <a:xfrm>
              <a:off x="1829513" y="3418150"/>
              <a:ext cx="1103917" cy="385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/>
                  </a:solidFill>
                  <a:latin typeface="Avenir Next" panose="020B0503020202020204" pitchFamily="34" charset="0"/>
                </a:rPr>
                <a:t>RPC Call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750497F-8251-5741-B83C-AD7236AC9C3A}"/>
                </a:ext>
              </a:extLst>
            </p:cNvPr>
            <p:cNvSpPr txBox="1"/>
            <p:nvPr/>
          </p:nvSpPr>
          <p:spPr>
            <a:xfrm>
              <a:off x="1502374" y="4160767"/>
              <a:ext cx="1663351" cy="385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/>
                  </a:solidFill>
                  <a:latin typeface="Avenir Next" panose="020B0503020202020204" pitchFamily="34" charset="0"/>
                </a:rPr>
                <a:t>RPC Response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0915B73-47A7-014A-968C-B6F357DD03D8}"/>
              </a:ext>
            </a:extLst>
          </p:cNvPr>
          <p:cNvGrpSpPr/>
          <p:nvPr/>
        </p:nvGrpSpPr>
        <p:grpSpPr>
          <a:xfrm>
            <a:off x="1948125" y="1670866"/>
            <a:ext cx="740907" cy="457667"/>
            <a:chOff x="1920183" y="3417089"/>
            <a:chExt cx="1191572" cy="71744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FBB29A0-06A5-084C-9B4B-061E766F9391}"/>
                </a:ext>
              </a:extLst>
            </p:cNvPr>
            <p:cNvGrpSpPr/>
            <p:nvPr/>
          </p:nvGrpSpPr>
          <p:grpSpPr>
            <a:xfrm>
              <a:off x="1973031" y="3785939"/>
              <a:ext cx="985962" cy="348595"/>
              <a:chOff x="5737726" y="2791940"/>
              <a:chExt cx="985962" cy="348595"/>
            </a:xfrm>
          </p:grpSpPr>
          <p:sp>
            <p:nvSpPr>
              <p:cNvPr id="58" name="Freihandform 32">
                <a:extLst>
                  <a:ext uri="{FF2B5EF4-FFF2-40B4-BE49-F238E27FC236}">
                    <a16:creationId xmlns:a16="http://schemas.microsoft.com/office/drawing/2014/main" id="{3C0D3AF8-3ACB-234C-B56C-2AF96C34AB22}"/>
                  </a:ext>
                </a:extLst>
              </p:cNvPr>
              <p:cNvSpPr/>
              <p:nvPr/>
            </p:nvSpPr>
            <p:spPr>
              <a:xfrm>
                <a:off x="5737726" y="2791940"/>
                <a:ext cx="985962" cy="135255"/>
              </a:xfrm>
              <a:custGeom>
                <a:avLst/>
                <a:gdLst>
                  <a:gd name="connsiteX0" fmla="*/ 0 w 985962"/>
                  <a:gd name="connsiteY0" fmla="*/ 135255 h 135255"/>
                  <a:gd name="connsiteX1" fmla="*/ 508884 w 985962"/>
                  <a:gd name="connsiteY1" fmla="*/ 83 h 135255"/>
                  <a:gd name="connsiteX2" fmla="*/ 985962 w 985962"/>
                  <a:gd name="connsiteY2" fmla="*/ 119353 h 13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5962" h="135255">
                    <a:moveTo>
                      <a:pt x="0" y="135255"/>
                    </a:moveTo>
                    <a:cubicBezTo>
                      <a:pt x="172278" y="68994"/>
                      <a:pt x="344557" y="2733"/>
                      <a:pt x="508884" y="83"/>
                    </a:cubicBezTo>
                    <a:cubicBezTo>
                      <a:pt x="673211" y="-2567"/>
                      <a:pt x="829586" y="58393"/>
                      <a:pt x="985962" y="11935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endParaRPr>
              </a:p>
            </p:txBody>
          </p:sp>
          <p:sp>
            <p:nvSpPr>
              <p:cNvPr id="59" name="Freihandform 33">
                <a:extLst>
                  <a:ext uri="{FF2B5EF4-FFF2-40B4-BE49-F238E27FC236}">
                    <a16:creationId xmlns:a16="http://schemas.microsoft.com/office/drawing/2014/main" id="{8B14620E-BC1B-C642-B822-CE4717048079}"/>
                  </a:ext>
                </a:extLst>
              </p:cNvPr>
              <p:cNvSpPr/>
              <p:nvPr/>
            </p:nvSpPr>
            <p:spPr>
              <a:xfrm rot="10800000">
                <a:off x="5737726" y="3005280"/>
                <a:ext cx="985962" cy="135255"/>
              </a:xfrm>
              <a:custGeom>
                <a:avLst/>
                <a:gdLst>
                  <a:gd name="connsiteX0" fmla="*/ 0 w 985962"/>
                  <a:gd name="connsiteY0" fmla="*/ 135255 h 135255"/>
                  <a:gd name="connsiteX1" fmla="*/ 508884 w 985962"/>
                  <a:gd name="connsiteY1" fmla="*/ 83 h 135255"/>
                  <a:gd name="connsiteX2" fmla="*/ 985962 w 985962"/>
                  <a:gd name="connsiteY2" fmla="*/ 119353 h 13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5962" h="135255">
                    <a:moveTo>
                      <a:pt x="0" y="135255"/>
                    </a:moveTo>
                    <a:cubicBezTo>
                      <a:pt x="172278" y="68994"/>
                      <a:pt x="344557" y="2733"/>
                      <a:pt x="508884" y="83"/>
                    </a:cubicBezTo>
                    <a:cubicBezTo>
                      <a:pt x="673211" y="-2567"/>
                      <a:pt x="829586" y="58393"/>
                      <a:pt x="985962" y="11935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endParaRP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4D693DF-F1C5-2944-92D7-079CE5C8AECA}"/>
                </a:ext>
              </a:extLst>
            </p:cNvPr>
            <p:cNvSpPr txBox="1"/>
            <p:nvPr/>
          </p:nvSpPr>
          <p:spPr>
            <a:xfrm>
              <a:off x="1920183" y="3417089"/>
              <a:ext cx="1191572" cy="385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/>
                  </a:solidFill>
                  <a:latin typeface="Avenir Next" panose="020B0503020202020204" pitchFamily="34" charset="0"/>
                </a:rPr>
                <a:t>REST Call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0B4D30E-DDB7-ED4C-923D-33F2630CC7DE}"/>
              </a:ext>
            </a:extLst>
          </p:cNvPr>
          <p:cNvGrpSpPr/>
          <p:nvPr/>
        </p:nvGrpSpPr>
        <p:grpSpPr>
          <a:xfrm rot="16200000">
            <a:off x="373476" y="2730420"/>
            <a:ext cx="740907" cy="457667"/>
            <a:chOff x="1920183" y="3417089"/>
            <a:chExt cx="1191572" cy="71744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B33CB8B-3E42-244F-8A8C-33D0BA33996C}"/>
                </a:ext>
              </a:extLst>
            </p:cNvPr>
            <p:cNvGrpSpPr/>
            <p:nvPr/>
          </p:nvGrpSpPr>
          <p:grpSpPr>
            <a:xfrm>
              <a:off x="1973031" y="3785939"/>
              <a:ext cx="985962" cy="348595"/>
              <a:chOff x="5737726" y="2791940"/>
              <a:chExt cx="985962" cy="348595"/>
            </a:xfrm>
          </p:grpSpPr>
          <p:sp>
            <p:nvSpPr>
              <p:cNvPr id="63" name="Freihandform 32">
                <a:extLst>
                  <a:ext uri="{FF2B5EF4-FFF2-40B4-BE49-F238E27FC236}">
                    <a16:creationId xmlns:a16="http://schemas.microsoft.com/office/drawing/2014/main" id="{86514E74-2171-4748-A310-EFC9AAF85B51}"/>
                  </a:ext>
                </a:extLst>
              </p:cNvPr>
              <p:cNvSpPr/>
              <p:nvPr/>
            </p:nvSpPr>
            <p:spPr>
              <a:xfrm>
                <a:off x="5737726" y="2791940"/>
                <a:ext cx="985962" cy="135255"/>
              </a:xfrm>
              <a:custGeom>
                <a:avLst/>
                <a:gdLst>
                  <a:gd name="connsiteX0" fmla="*/ 0 w 985962"/>
                  <a:gd name="connsiteY0" fmla="*/ 135255 h 135255"/>
                  <a:gd name="connsiteX1" fmla="*/ 508884 w 985962"/>
                  <a:gd name="connsiteY1" fmla="*/ 83 h 135255"/>
                  <a:gd name="connsiteX2" fmla="*/ 985962 w 985962"/>
                  <a:gd name="connsiteY2" fmla="*/ 119353 h 13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5962" h="135255">
                    <a:moveTo>
                      <a:pt x="0" y="135255"/>
                    </a:moveTo>
                    <a:cubicBezTo>
                      <a:pt x="172278" y="68994"/>
                      <a:pt x="344557" y="2733"/>
                      <a:pt x="508884" y="83"/>
                    </a:cubicBezTo>
                    <a:cubicBezTo>
                      <a:pt x="673211" y="-2567"/>
                      <a:pt x="829586" y="58393"/>
                      <a:pt x="985962" y="11935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endParaRPr>
              </a:p>
            </p:txBody>
          </p:sp>
          <p:sp>
            <p:nvSpPr>
              <p:cNvPr id="64" name="Freihandform 33">
                <a:extLst>
                  <a:ext uri="{FF2B5EF4-FFF2-40B4-BE49-F238E27FC236}">
                    <a16:creationId xmlns:a16="http://schemas.microsoft.com/office/drawing/2014/main" id="{D190CEAB-A5F2-5E49-815A-0759F09B2E3C}"/>
                  </a:ext>
                </a:extLst>
              </p:cNvPr>
              <p:cNvSpPr/>
              <p:nvPr/>
            </p:nvSpPr>
            <p:spPr>
              <a:xfrm rot="10800000">
                <a:off x="5737726" y="3005280"/>
                <a:ext cx="985962" cy="135255"/>
              </a:xfrm>
              <a:custGeom>
                <a:avLst/>
                <a:gdLst>
                  <a:gd name="connsiteX0" fmla="*/ 0 w 985962"/>
                  <a:gd name="connsiteY0" fmla="*/ 135255 h 135255"/>
                  <a:gd name="connsiteX1" fmla="*/ 508884 w 985962"/>
                  <a:gd name="connsiteY1" fmla="*/ 83 h 135255"/>
                  <a:gd name="connsiteX2" fmla="*/ 985962 w 985962"/>
                  <a:gd name="connsiteY2" fmla="*/ 119353 h 13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5962" h="135255">
                    <a:moveTo>
                      <a:pt x="0" y="135255"/>
                    </a:moveTo>
                    <a:cubicBezTo>
                      <a:pt x="172278" y="68994"/>
                      <a:pt x="344557" y="2733"/>
                      <a:pt x="508884" y="83"/>
                    </a:cubicBezTo>
                    <a:cubicBezTo>
                      <a:pt x="673211" y="-2567"/>
                      <a:pt x="829586" y="58393"/>
                      <a:pt x="985962" y="11935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42AB451-CD5F-ED45-A575-390F08CBB35E}"/>
                </a:ext>
              </a:extLst>
            </p:cNvPr>
            <p:cNvSpPr txBox="1"/>
            <p:nvPr/>
          </p:nvSpPr>
          <p:spPr>
            <a:xfrm>
              <a:off x="1920183" y="3417089"/>
              <a:ext cx="1191572" cy="385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/>
                  </a:solidFill>
                  <a:latin typeface="Avenir Next" panose="020B0503020202020204" pitchFamily="34" charset="0"/>
                </a:rPr>
                <a:t>REST Call</a:t>
              </a:r>
            </a:p>
          </p:txBody>
        </p:sp>
      </p:grpSp>
      <p:sp>
        <p:nvSpPr>
          <p:cNvPr id="57" name="Zylinder 27">
            <a:extLst>
              <a:ext uri="{FF2B5EF4-FFF2-40B4-BE49-F238E27FC236}">
                <a16:creationId xmlns:a16="http://schemas.microsoft.com/office/drawing/2014/main" id="{F34F2210-FB62-4340-9788-F983696C2095}"/>
              </a:ext>
            </a:extLst>
          </p:cNvPr>
          <p:cNvSpPr/>
          <p:nvPr/>
        </p:nvSpPr>
        <p:spPr>
          <a:xfrm>
            <a:off x="2133739" y="3281322"/>
            <a:ext cx="721592" cy="438715"/>
          </a:xfrm>
          <a:prstGeom prst="can">
            <a:avLst/>
          </a:prstGeom>
          <a:solidFill>
            <a:srgbClr val="F5A030"/>
          </a:solidFill>
          <a:ln w="12700">
            <a:solidFill>
              <a:srgbClr val="935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DB</a:t>
            </a:r>
          </a:p>
        </p:txBody>
      </p:sp>
      <p:sp>
        <p:nvSpPr>
          <p:cNvPr id="65" name="Zylinder 27">
            <a:extLst>
              <a:ext uri="{FF2B5EF4-FFF2-40B4-BE49-F238E27FC236}">
                <a16:creationId xmlns:a16="http://schemas.microsoft.com/office/drawing/2014/main" id="{6A1077DF-CDD8-6945-99C5-4D45DB893BDE}"/>
              </a:ext>
            </a:extLst>
          </p:cNvPr>
          <p:cNvSpPr/>
          <p:nvPr/>
        </p:nvSpPr>
        <p:spPr>
          <a:xfrm>
            <a:off x="2286139" y="3433722"/>
            <a:ext cx="721592" cy="438715"/>
          </a:xfrm>
          <a:prstGeom prst="can">
            <a:avLst/>
          </a:prstGeom>
          <a:solidFill>
            <a:srgbClr val="F5A030"/>
          </a:solidFill>
          <a:ln w="12700">
            <a:solidFill>
              <a:srgbClr val="935F1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rPr>
              <a:t>DB</a:t>
            </a:r>
          </a:p>
        </p:txBody>
      </p:sp>
    </p:spTree>
    <p:extLst>
      <p:ext uri="{BB962C8B-B14F-4D97-AF65-F5344CB8AC3E}">
        <p14:creationId xmlns:p14="http://schemas.microsoft.com/office/powerpoint/2010/main" val="1734266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05353-5797-0D45-A128-9FC4AD3CE4E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304975" y="1165791"/>
            <a:ext cx="3267300" cy="3219000"/>
          </a:xfrm>
        </p:spPr>
        <p:txBody>
          <a:bodyPr/>
          <a:lstStyle/>
          <a:p>
            <a:r>
              <a:rPr lang="en-US" dirty="0"/>
              <a:t>Low-latency access to local state</a:t>
            </a:r>
          </a:p>
          <a:p>
            <a:r>
              <a:rPr lang="en-US" dirty="0"/>
              <a:t>Service calls still expensive</a:t>
            </a:r>
          </a:p>
          <a:p>
            <a:r>
              <a:rPr lang="en-US" dirty="0"/>
              <a:t>Messaging still not guaranteed</a:t>
            </a:r>
          </a:p>
          <a:p>
            <a:r>
              <a:rPr lang="en-US" dirty="0"/>
              <a:t>Not obvious how to scale this out </a:t>
            </a:r>
          </a:p>
          <a:p>
            <a:r>
              <a:rPr lang="en-US" b="1" dirty="0"/>
              <a:t>Fault tolerance is hard!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263AC-A104-8549-8948-56A56E47D9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3A01F53-C6E0-7B4D-9A65-31B373F6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Architecture (2): Embedded State/DB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D2435F2-58F5-804F-8922-07F16C011A06}"/>
              </a:ext>
            </a:extLst>
          </p:cNvPr>
          <p:cNvGrpSpPr/>
          <p:nvPr/>
        </p:nvGrpSpPr>
        <p:grpSpPr>
          <a:xfrm>
            <a:off x="324339" y="1165791"/>
            <a:ext cx="1040170" cy="1405959"/>
            <a:chOff x="743272" y="1239521"/>
            <a:chExt cx="1421503" cy="1981199"/>
          </a:xfrm>
        </p:grpSpPr>
        <p:sp>
          <p:nvSpPr>
            <p:cNvPr id="8" name="Abgerundetes Rechteck 14">
              <a:extLst>
                <a:ext uri="{FF2B5EF4-FFF2-40B4-BE49-F238E27FC236}">
                  <a16:creationId xmlns:a16="http://schemas.microsoft.com/office/drawing/2014/main" id="{95E8E17A-19E4-2C45-B78B-5434AF8470ED}"/>
                </a:ext>
              </a:extLst>
            </p:cNvPr>
            <p:cNvSpPr/>
            <p:nvPr/>
          </p:nvSpPr>
          <p:spPr>
            <a:xfrm>
              <a:off x="743272" y="1239521"/>
              <a:ext cx="1421503" cy="198119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rPr>
                <a:t>Order</a:t>
              </a:r>
              <a:endParaRPr lang="en-US" sz="105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sp>
          <p:nvSpPr>
            <p:cNvPr id="15" name="Zylinder 27">
              <a:extLst>
                <a:ext uri="{FF2B5EF4-FFF2-40B4-BE49-F238E27FC236}">
                  <a16:creationId xmlns:a16="http://schemas.microsoft.com/office/drawing/2014/main" id="{EE23D5DB-9F32-324A-876D-6794E75D70CB}"/>
                </a:ext>
              </a:extLst>
            </p:cNvPr>
            <p:cNvSpPr/>
            <p:nvPr/>
          </p:nvSpPr>
          <p:spPr>
            <a:xfrm>
              <a:off x="954428" y="2519402"/>
              <a:ext cx="986132" cy="532540"/>
            </a:xfrm>
            <a:prstGeom prst="can">
              <a:avLst/>
            </a:prstGeom>
            <a:solidFill>
              <a:srgbClr val="F5A030"/>
            </a:solidFill>
            <a:ln w="12700">
              <a:solidFill>
                <a:srgbClr val="935F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rPr>
                <a:t>DB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03341C4-465D-F04F-B1E5-A5D5843D4BF0}"/>
                </a:ext>
              </a:extLst>
            </p:cNvPr>
            <p:cNvSpPr/>
            <p:nvPr/>
          </p:nvSpPr>
          <p:spPr>
            <a:xfrm>
              <a:off x="954428" y="1676401"/>
              <a:ext cx="986132" cy="355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Business Logic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4DADF9D-13A5-C144-965B-9E5DFCD0F4C3}"/>
                </a:ext>
              </a:extLst>
            </p:cNvPr>
            <p:cNvCxnSpPr>
              <a:cxnSpLocks/>
            </p:cNvCxnSpPr>
            <p:nvPr/>
          </p:nvCxnSpPr>
          <p:spPr>
            <a:xfrm>
              <a:off x="1453045" y="2108809"/>
              <a:ext cx="0" cy="351181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F712F9-EDF7-6942-8783-0FCFC6545E8C}"/>
              </a:ext>
            </a:extLst>
          </p:cNvPr>
          <p:cNvGrpSpPr/>
          <p:nvPr/>
        </p:nvGrpSpPr>
        <p:grpSpPr>
          <a:xfrm>
            <a:off x="2745436" y="1153509"/>
            <a:ext cx="1040170" cy="1405959"/>
            <a:chOff x="3506792" y="1239521"/>
            <a:chExt cx="1421503" cy="1981199"/>
          </a:xfrm>
        </p:grpSpPr>
        <p:sp>
          <p:nvSpPr>
            <p:cNvPr id="20" name="Abgerundetes Rechteck 14">
              <a:extLst>
                <a:ext uri="{FF2B5EF4-FFF2-40B4-BE49-F238E27FC236}">
                  <a16:creationId xmlns:a16="http://schemas.microsoft.com/office/drawing/2014/main" id="{CCD33A84-A368-FC46-8E83-8F7797C8CDA3}"/>
                </a:ext>
              </a:extLst>
            </p:cNvPr>
            <p:cNvSpPr/>
            <p:nvPr/>
          </p:nvSpPr>
          <p:spPr>
            <a:xfrm>
              <a:off x="3506792" y="1239521"/>
              <a:ext cx="1421503" cy="198119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rPr>
                <a:t>Stock</a:t>
              </a:r>
              <a:endParaRPr lang="en-US" sz="105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sp>
          <p:nvSpPr>
            <p:cNvPr id="21" name="Zylinder 27">
              <a:extLst>
                <a:ext uri="{FF2B5EF4-FFF2-40B4-BE49-F238E27FC236}">
                  <a16:creationId xmlns:a16="http://schemas.microsoft.com/office/drawing/2014/main" id="{02E91FED-AE4D-CD4C-AC7C-AF7DC1538DA4}"/>
                </a:ext>
              </a:extLst>
            </p:cNvPr>
            <p:cNvSpPr/>
            <p:nvPr/>
          </p:nvSpPr>
          <p:spPr>
            <a:xfrm>
              <a:off x="3717948" y="2519402"/>
              <a:ext cx="986132" cy="532540"/>
            </a:xfrm>
            <a:prstGeom prst="can">
              <a:avLst/>
            </a:prstGeom>
            <a:solidFill>
              <a:srgbClr val="F5A030"/>
            </a:solidFill>
            <a:ln w="12700">
              <a:solidFill>
                <a:srgbClr val="935F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rPr>
                <a:t>DB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9BC3D32-7934-4740-A9D7-C344C977D1B1}"/>
                </a:ext>
              </a:extLst>
            </p:cNvPr>
            <p:cNvSpPr/>
            <p:nvPr/>
          </p:nvSpPr>
          <p:spPr>
            <a:xfrm>
              <a:off x="3717948" y="1676401"/>
              <a:ext cx="986132" cy="355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Business Logic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28CAE03-EB56-D140-8B62-8BAB33A67680}"/>
                </a:ext>
              </a:extLst>
            </p:cNvPr>
            <p:cNvCxnSpPr>
              <a:cxnSpLocks/>
            </p:cNvCxnSpPr>
            <p:nvPr/>
          </p:nvCxnSpPr>
          <p:spPr>
            <a:xfrm>
              <a:off x="4216565" y="2108809"/>
              <a:ext cx="0" cy="351181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0DBE645-0829-9A4F-874E-367520D4FA81}"/>
              </a:ext>
            </a:extLst>
          </p:cNvPr>
          <p:cNvGrpSpPr/>
          <p:nvPr/>
        </p:nvGrpSpPr>
        <p:grpSpPr>
          <a:xfrm>
            <a:off x="319561" y="3634162"/>
            <a:ext cx="1040170" cy="1405959"/>
            <a:chOff x="6087431" y="2571750"/>
            <a:chExt cx="1421503" cy="1981199"/>
          </a:xfrm>
        </p:grpSpPr>
        <p:sp>
          <p:nvSpPr>
            <p:cNvPr id="24" name="Abgerundetes Rechteck 14">
              <a:extLst>
                <a:ext uri="{FF2B5EF4-FFF2-40B4-BE49-F238E27FC236}">
                  <a16:creationId xmlns:a16="http://schemas.microsoft.com/office/drawing/2014/main" id="{3C46851F-DE00-FA4E-A5D9-3A9FF92A664A}"/>
                </a:ext>
              </a:extLst>
            </p:cNvPr>
            <p:cNvSpPr/>
            <p:nvPr/>
          </p:nvSpPr>
          <p:spPr>
            <a:xfrm>
              <a:off x="6087431" y="2571750"/>
              <a:ext cx="1421503" cy="198119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rPr>
                <a:t>Payment</a:t>
              </a:r>
              <a:endParaRPr lang="en-US" sz="1050" dirty="0">
                <a:solidFill>
                  <a:schemeClr val="tx1"/>
                </a:solidFill>
                <a:latin typeface="Avenir Next" charset="0"/>
                <a:ea typeface="Avenir Next" charset="0"/>
                <a:cs typeface="Avenir Next" charset="0"/>
              </a:endParaRPr>
            </a:p>
          </p:txBody>
        </p:sp>
        <p:sp>
          <p:nvSpPr>
            <p:cNvPr id="25" name="Zylinder 27">
              <a:extLst>
                <a:ext uri="{FF2B5EF4-FFF2-40B4-BE49-F238E27FC236}">
                  <a16:creationId xmlns:a16="http://schemas.microsoft.com/office/drawing/2014/main" id="{D1B0BBE9-C435-994B-B354-24851B5C2DE7}"/>
                </a:ext>
              </a:extLst>
            </p:cNvPr>
            <p:cNvSpPr/>
            <p:nvPr/>
          </p:nvSpPr>
          <p:spPr>
            <a:xfrm>
              <a:off x="6298588" y="3851631"/>
              <a:ext cx="986132" cy="532540"/>
            </a:xfrm>
            <a:prstGeom prst="can">
              <a:avLst/>
            </a:prstGeom>
            <a:solidFill>
              <a:srgbClr val="F5A030"/>
            </a:solidFill>
            <a:ln w="12700">
              <a:solidFill>
                <a:srgbClr val="935F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rPr>
                <a:t>DB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D7C538E-5093-E742-98CB-93BD03DB91F0}"/>
                </a:ext>
              </a:extLst>
            </p:cNvPr>
            <p:cNvSpPr/>
            <p:nvPr/>
          </p:nvSpPr>
          <p:spPr>
            <a:xfrm>
              <a:off x="6298588" y="3008630"/>
              <a:ext cx="986132" cy="355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Business Logic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C958604-2586-A846-A444-541DD74C4433}"/>
                </a:ext>
              </a:extLst>
            </p:cNvPr>
            <p:cNvCxnSpPr>
              <a:cxnSpLocks/>
            </p:cNvCxnSpPr>
            <p:nvPr/>
          </p:nvCxnSpPr>
          <p:spPr>
            <a:xfrm>
              <a:off x="6797205" y="3441038"/>
              <a:ext cx="0" cy="351181"/>
            </a:xfrm>
            <a:prstGeom prst="straightConnector1">
              <a:avLst/>
            </a:prstGeom>
            <a:ln w="19050">
              <a:solidFill>
                <a:srgbClr val="000000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61667B3-5A8A-7041-8533-361884D23066}"/>
              </a:ext>
            </a:extLst>
          </p:cNvPr>
          <p:cNvGrpSpPr/>
          <p:nvPr/>
        </p:nvGrpSpPr>
        <p:grpSpPr>
          <a:xfrm>
            <a:off x="1589123" y="1571271"/>
            <a:ext cx="740907" cy="457667"/>
            <a:chOff x="1920183" y="3417089"/>
            <a:chExt cx="1191572" cy="717445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2AF5DB4-8F80-5346-9AAE-41591789A187}"/>
                </a:ext>
              </a:extLst>
            </p:cNvPr>
            <p:cNvGrpSpPr/>
            <p:nvPr/>
          </p:nvGrpSpPr>
          <p:grpSpPr>
            <a:xfrm>
              <a:off x="1973031" y="3785939"/>
              <a:ext cx="985962" cy="348595"/>
              <a:chOff x="5737726" y="2791940"/>
              <a:chExt cx="985962" cy="348595"/>
            </a:xfrm>
          </p:grpSpPr>
          <p:sp>
            <p:nvSpPr>
              <p:cNvPr id="37" name="Freihandform 32">
                <a:extLst>
                  <a:ext uri="{FF2B5EF4-FFF2-40B4-BE49-F238E27FC236}">
                    <a16:creationId xmlns:a16="http://schemas.microsoft.com/office/drawing/2014/main" id="{C81E3FD4-AF3F-4C43-860F-6F1E4A0710DA}"/>
                  </a:ext>
                </a:extLst>
              </p:cNvPr>
              <p:cNvSpPr/>
              <p:nvPr/>
            </p:nvSpPr>
            <p:spPr>
              <a:xfrm>
                <a:off x="5737726" y="2791940"/>
                <a:ext cx="985962" cy="135255"/>
              </a:xfrm>
              <a:custGeom>
                <a:avLst/>
                <a:gdLst>
                  <a:gd name="connsiteX0" fmla="*/ 0 w 985962"/>
                  <a:gd name="connsiteY0" fmla="*/ 135255 h 135255"/>
                  <a:gd name="connsiteX1" fmla="*/ 508884 w 985962"/>
                  <a:gd name="connsiteY1" fmla="*/ 83 h 135255"/>
                  <a:gd name="connsiteX2" fmla="*/ 985962 w 985962"/>
                  <a:gd name="connsiteY2" fmla="*/ 119353 h 13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5962" h="135255">
                    <a:moveTo>
                      <a:pt x="0" y="135255"/>
                    </a:moveTo>
                    <a:cubicBezTo>
                      <a:pt x="172278" y="68994"/>
                      <a:pt x="344557" y="2733"/>
                      <a:pt x="508884" y="83"/>
                    </a:cubicBezTo>
                    <a:cubicBezTo>
                      <a:pt x="673211" y="-2567"/>
                      <a:pt x="829586" y="58393"/>
                      <a:pt x="985962" y="11935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endParaRPr>
              </a:p>
            </p:txBody>
          </p:sp>
          <p:sp>
            <p:nvSpPr>
              <p:cNvPr id="38" name="Freihandform 33">
                <a:extLst>
                  <a:ext uri="{FF2B5EF4-FFF2-40B4-BE49-F238E27FC236}">
                    <a16:creationId xmlns:a16="http://schemas.microsoft.com/office/drawing/2014/main" id="{A7450076-B373-2D40-92AB-03706AC95F42}"/>
                  </a:ext>
                </a:extLst>
              </p:cNvPr>
              <p:cNvSpPr/>
              <p:nvPr/>
            </p:nvSpPr>
            <p:spPr>
              <a:xfrm rot="10800000">
                <a:off x="5737726" y="3005280"/>
                <a:ext cx="985962" cy="135255"/>
              </a:xfrm>
              <a:custGeom>
                <a:avLst/>
                <a:gdLst>
                  <a:gd name="connsiteX0" fmla="*/ 0 w 985962"/>
                  <a:gd name="connsiteY0" fmla="*/ 135255 h 135255"/>
                  <a:gd name="connsiteX1" fmla="*/ 508884 w 985962"/>
                  <a:gd name="connsiteY1" fmla="*/ 83 h 135255"/>
                  <a:gd name="connsiteX2" fmla="*/ 985962 w 985962"/>
                  <a:gd name="connsiteY2" fmla="*/ 119353 h 13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5962" h="135255">
                    <a:moveTo>
                      <a:pt x="0" y="135255"/>
                    </a:moveTo>
                    <a:cubicBezTo>
                      <a:pt x="172278" y="68994"/>
                      <a:pt x="344557" y="2733"/>
                      <a:pt x="508884" y="83"/>
                    </a:cubicBezTo>
                    <a:cubicBezTo>
                      <a:pt x="673211" y="-2567"/>
                      <a:pt x="829586" y="58393"/>
                      <a:pt x="985962" y="11935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662E05E-584B-444C-9DE9-4AC744D896E4}"/>
                </a:ext>
              </a:extLst>
            </p:cNvPr>
            <p:cNvSpPr txBox="1"/>
            <p:nvPr/>
          </p:nvSpPr>
          <p:spPr>
            <a:xfrm>
              <a:off x="1920183" y="3417089"/>
              <a:ext cx="1191572" cy="385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/>
                  </a:solidFill>
                  <a:latin typeface="Avenir Next" panose="020B0503020202020204" pitchFamily="34" charset="0"/>
                </a:rPr>
                <a:t>REST Call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812DB99-0110-1A4B-B5B1-3570D00A89DD}"/>
              </a:ext>
            </a:extLst>
          </p:cNvPr>
          <p:cNvGrpSpPr/>
          <p:nvPr/>
        </p:nvGrpSpPr>
        <p:grpSpPr>
          <a:xfrm rot="16200000">
            <a:off x="362851" y="2861897"/>
            <a:ext cx="740907" cy="457667"/>
            <a:chOff x="1920183" y="3417089"/>
            <a:chExt cx="1191572" cy="71744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DA57397-FDA4-F545-B1DE-FE791460691C}"/>
                </a:ext>
              </a:extLst>
            </p:cNvPr>
            <p:cNvGrpSpPr/>
            <p:nvPr/>
          </p:nvGrpSpPr>
          <p:grpSpPr>
            <a:xfrm>
              <a:off x="1973031" y="3785939"/>
              <a:ext cx="985962" cy="348595"/>
              <a:chOff x="5737726" y="2791940"/>
              <a:chExt cx="985962" cy="348595"/>
            </a:xfrm>
          </p:grpSpPr>
          <p:sp>
            <p:nvSpPr>
              <p:cNvPr id="44" name="Freihandform 32">
                <a:extLst>
                  <a:ext uri="{FF2B5EF4-FFF2-40B4-BE49-F238E27FC236}">
                    <a16:creationId xmlns:a16="http://schemas.microsoft.com/office/drawing/2014/main" id="{0D5E9C2D-E969-A54A-8C95-109437FD9269}"/>
                  </a:ext>
                </a:extLst>
              </p:cNvPr>
              <p:cNvSpPr/>
              <p:nvPr/>
            </p:nvSpPr>
            <p:spPr>
              <a:xfrm>
                <a:off x="5737726" y="2791940"/>
                <a:ext cx="985962" cy="135255"/>
              </a:xfrm>
              <a:custGeom>
                <a:avLst/>
                <a:gdLst>
                  <a:gd name="connsiteX0" fmla="*/ 0 w 985962"/>
                  <a:gd name="connsiteY0" fmla="*/ 135255 h 135255"/>
                  <a:gd name="connsiteX1" fmla="*/ 508884 w 985962"/>
                  <a:gd name="connsiteY1" fmla="*/ 83 h 135255"/>
                  <a:gd name="connsiteX2" fmla="*/ 985962 w 985962"/>
                  <a:gd name="connsiteY2" fmla="*/ 119353 h 13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5962" h="135255">
                    <a:moveTo>
                      <a:pt x="0" y="135255"/>
                    </a:moveTo>
                    <a:cubicBezTo>
                      <a:pt x="172278" y="68994"/>
                      <a:pt x="344557" y="2733"/>
                      <a:pt x="508884" y="83"/>
                    </a:cubicBezTo>
                    <a:cubicBezTo>
                      <a:pt x="673211" y="-2567"/>
                      <a:pt x="829586" y="58393"/>
                      <a:pt x="985962" y="11935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endParaRPr>
              </a:p>
            </p:txBody>
          </p:sp>
          <p:sp>
            <p:nvSpPr>
              <p:cNvPr id="45" name="Freihandform 33">
                <a:extLst>
                  <a:ext uri="{FF2B5EF4-FFF2-40B4-BE49-F238E27FC236}">
                    <a16:creationId xmlns:a16="http://schemas.microsoft.com/office/drawing/2014/main" id="{A8286816-C951-504A-AB4A-567F8B76B619}"/>
                  </a:ext>
                </a:extLst>
              </p:cNvPr>
              <p:cNvSpPr/>
              <p:nvPr/>
            </p:nvSpPr>
            <p:spPr>
              <a:xfrm rot="10800000">
                <a:off x="5737726" y="3005280"/>
                <a:ext cx="985962" cy="135255"/>
              </a:xfrm>
              <a:custGeom>
                <a:avLst/>
                <a:gdLst>
                  <a:gd name="connsiteX0" fmla="*/ 0 w 985962"/>
                  <a:gd name="connsiteY0" fmla="*/ 135255 h 135255"/>
                  <a:gd name="connsiteX1" fmla="*/ 508884 w 985962"/>
                  <a:gd name="connsiteY1" fmla="*/ 83 h 135255"/>
                  <a:gd name="connsiteX2" fmla="*/ 985962 w 985962"/>
                  <a:gd name="connsiteY2" fmla="*/ 119353 h 13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5962" h="135255">
                    <a:moveTo>
                      <a:pt x="0" y="135255"/>
                    </a:moveTo>
                    <a:cubicBezTo>
                      <a:pt x="172278" y="68994"/>
                      <a:pt x="344557" y="2733"/>
                      <a:pt x="508884" y="83"/>
                    </a:cubicBezTo>
                    <a:cubicBezTo>
                      <a:pt x="673211" y="-2567"/>
                      <a:pt x="829586" y="58393"/>
                      <a:pt x="985962" y="119353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headEnd type="none" w="med" len="med"/>
                <a:tailEnd type="triangl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>
                  <a:solidFill>
                    <a:schemeClr val="tx1"/>
                  </a:solidFill>
                  <a:latin typeface="Avenir Next" charset="0"/>
                  <a:ea typeface="Avenir Next" charset="0"/>
                  <a:cs typeface="Avenir Next" charset="0"/>
                </a:endParaRP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59D105F-8BFD-AC41-9206-E0D1058ED55D}"/>
                </a:ext>
              </a:extLst>
            </p:cNvPr>
            <p:cNvSpPr txBox="1"/>
            <p:nvPr/>
          </p:nvSpPr>
          <p:spPr>
            <a:xfrm>
              <a:off x="1920183" y="3417089"/>
              <a:ext cx="1191572" cy="3859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chemeClr val="tx1"/>
                  </a:solidFill>
                  <a:latin typeface="Avenir Next" panose="020B0503020202020204" pitchFamily="34" charset="0"/>
                </a:rPr>
                <a:t>REST Call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6306174"/>
      </p:ext>
    </p:extLst>
  </p:cSld>
  <p:clrMapOvr>
    <a:masterClrMapping/>
  </p:clrMapOvr>
</p:sld>
</file>

<file path=ppt/theme/theme1.xml><?xml version="1.0" encoding="utf-8"?>
<a:theme xmlns:a="http://schemas.openxmlformats.org/drawingml/2006/main" name="Fidele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4807</TotalTime>
  <Words>988</Words>
  <Application>Microsoft Macintosh PowerPoint</Application>
  <PresentationFormat>On-screen Show (16:9)</PresentationFormat>
  <Paragraphs>204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Avenir Next</vt:lpstr>
      <vt:lpstr>Calibri</vt:lpstr>
      <vt:lpstr>Helvetica Neue Medium</vt:lpstr>
      <vt:lpstr>Titillium Web</vt:lpstr>
      <vt:lpstr>Fidele template</vt:lpstr>
      <vt:lpstr>Team Number:  Project title / systems used</vt:lpstr>
      <vt:lpstr>System X</vt:lpstr>
      <vt:lpstr>Your Solution</vt:lpstr>
      <vt:lpstr>Results</vt:lpstr>
      <vt:lpstr>What would you do better?</vt:lpstr>
      <vt:lpstr>Some slides that may be useful to you, in order to draw stuff. </vt:lpstr>
      <vt:lpstr>A tale of three Cloud services</vt:lpstr>
      <vt:lpstr>Services Architecture (1): Easiest Implem.</vt:lpstr>
      <vt:lpstr>Services Architecture (2): Embedded State/DB</vt:lpstr>
      <vt:lpstr>Services Architecture (3): Event Sourcing</vt:lpstr>
      <vt:lpstr>Services Architecture (4): Scalable Deployment</vt:lpstr>
      <vt:lpstr>Services Architecture (4): Scalable Deployment</vt:lpstr>
      <vt:lpstr>PowerPoint Presentation</vt:lpstr>
      <vt:lpstr>Wait, what about serverless? That should work!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Asterios Katsifodimos - EWI</cp:lastModifiedBy>
  <cp:revision>678</cp:revision>
  <dcterms:modified xsi:type="dcterms:W3CDTF">2021-06-08T14:26:14Z</dcterms:modified>
</cp:coreProperties>
</file>