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73" r:id="rId3"/>
    <p:sldId id="274" r:id="rId4"/>
    <p:sldId id="258" r:id="rId5"/>
    <p:sldId id="275" r:id="rId6"/>
    <p:sldId id="262" r:id="rId7"/>
    <p:sldId id="280" r:id="rId8"/>
    <p:sldId id="281" r:id="rId9"/>
    <p:sldId id="282" r:id="rId10"/>
    <p:sldId id="283" r:id="rId11"/>
    <p:sldId id="276" r:id="rId12"/>
    <p:sldId id="284" r:id="rId13"/>
    <p:sldId id="277" r:id="rId14"/>
    <p:sldId id="285" r:id="rId15"/>
    <p:sldId id="278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7" y="67"/>
      </p:cViewPr>
      <p:guideLst>
        <p:guide orient="horz" pos="2092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5E59C-C0B9-4F9A-8E04-83321AD9E1BC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A6C37-E55E-4BAE-A64D-43C443762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6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144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700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236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22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574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25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521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676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98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157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143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282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20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9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58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038734"/>
      </p:ext>
    </p:extLst>
  </p:cSld>
  <p:clrMapOvr>
    <a:masterClrMapping/>
  </p:clrMapOvr>
  <p:transition spd="slow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163943"/>
      </p:ext>
    </p:extLst>
  </p:cSld>
  <p:clrMapOvr>
    <a:masterClrMapping/>
  </p:clrMapOvr>
  <p:transition spd="slow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588097"/>
      </p:ext>
    </p:extLst>
  </p:cSld>
  <p:clrMapOvr>
    <a:masterClrMapping/>
  </p:clrMapOvr>
  <p:transition spd="slow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-1" y="5695950"/>
            <a:ext cx="12192002" cy="1162050"/>
            <a:chOff x="-1" y="5114925"/>
            <a:chExt cx="12192002" cy="1743075"/>
          </a:xfrm>
        </p:grpSpPr>
        <p:sp>
          <p:nvSpPr>
            <p:cNvPr id="10" name="íṥ1íde"/>
            <p:cNvSpPr/>
            <p:nvPr userDrawn="1"/>
          </p:nvSpPr>
          <p:spPr>
            <a:xfrm>
              <a:off x="-1" y="5114925"/>
              <a:ext cx="12192001" cy="1743075"/>
            </a:xfrm>
            <a:custGeom>
              <a:avLst/>
              <a:gdLst/>
              <a:ahLst/>
              <a:cxnLst/>
              <a:rect l="0" t="0" r="0" b="0"/>
              <a:pathLst>
                <a:path w="12192001" h="3741094" extrusionOk="0">
                  <a:moveTo>
                    <a:pt x="0" y="51100"/>
                  </a:moveTo>
                  <a:cubicBezTo>
                    <a:pt x="1197428" y="-363602"/>
                    <a:pt x="4795521" y="1882077"/>
                    <a:pt x="6831875" y="1879900"/>
                  </a:cubicBezTo>
                  <a:cubicBezTo>
                    <a:pt x="8868229" y="1877723"/>
                    <a:pt x="11357429" y="825119"/>
                    <a:pt x="12192000" y="1239821"/>
                  </a:cubicBezTo>
                  <a:cubicBezTo>
                    <a:pt x="12192000" y="2073579"/>
                    <a:pt x="12192001" y="2907336"/>
                    <a:pt x="12192001" y="3741094"/>
                  </a:cubicBezTo>
                  <a:lnTo>
                    <a:pt x="1" y="3741094"/>
                  </a:lnTo>
                  <a:cubicBezTo>
                    <a:pt x="1" y="2511096"/>
                    <a:pt x="0" y="1281098"/>
                    <a:pt x="0" y="511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spcFirstLastPara="1" wrap="square" lIns="91440" tIns="45720" rIns="91440" bIns="45720" anchor="ctr" anchorCtr="0">
              <a:normAutofit fontScale="25000" lnSpcReduction="2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ïsļidê"/>
            <p:cNvSpPr/>
            <p:nvPr userDrawn="1"/>
          </p:nvSpPr>
          <p:spPr>
            <a:xfrm>
              <a:off x="0" y="5729076"/>
              <a:ext cx="12192001" cy="1128921"/>
            </a:xfrm>
            <a:custGeom>
              <a:avLst/>
              <a:gdLst/>
              <a:ahLst/>
              <a:cxnLst/>
              <a:rect l="0" t="0" r="0" b="0"/>
              <a:pathLst>
                <a:path w="12192001" h="3741094" extrusionOk="0">
                  <a:moveTo>
                    <a:pt x="0" y="51100"/>
                  </a:moveTo>
                  <a:cubicBezTo>
                    <a:pt x="1197428" y="-363602"/>
                    <a:pt x="4795521" y="1882077"/>
                    <a:pt x="6831875" y="1879900"/>
                  </a:cubicBezTo>
                  <a:cubicBezTo>
                    <a:pt x="8868229" y="1877723"/>
                    <a:pt x="11357429" y="825119"/>
                    <a:pt x="12192000" y="1239821"/>
                  </a:cubicBezTo>
                  <a:cubicBezTo>
                    <a:pt x="12192000" y="2073579"/>
                    <a:pt x="12192001" y="2907336"/>
                    <a:pt x="12192001" y="3741094"/>
                  </a:cubicBezTo>
                  <a:lnTo>
                    <a:pt x="1" y="3741094"/>
                  </a:lnTo>
                  <a:cubicBezTo>
                    <a:pt x="1" y="2511096"/>
                    <a:pt x="0" y="1281098"/>
                    <a:pt x="0" y="51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spcFirstLastPara="1" wrap="square" lIns="91440" tIns="45720" rIns="91440" bIns="45720" anchor="ctr" anchorCtr="0">
              <a:normAutofit fontScale="25000" lnSpcReduction="2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9850803"/>
      </p:ext>
    </p:extLst>
  </p:cSld>
  <p:clrMapOvr>
    <a:masterClrMapping/>
  </p:clrMapOvr>
  <p:transition spd="slow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29685"/>
      </p:ext>
    </p:extLst>
  </p:cSld>
  <p:clrMapOvr>
    <a:masterClrMapping/>
  </p:clrMapOvr>
  <p:transition spd="slow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14018"/>
      </p:ext>
    </p:extLst>
  </p:cSld>
  <p:clrMapOvr>
    <a:masterClrMapping/>
  </p:clrMapOvr>
  <p:transition spd="slow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251428"/>
      </p:ext>
    </p:extLst>
  </p:cSld>
  <p:clrMapOvr>
    <a:masterClrMapping/>
  </p:clrMapOvr>
  <p:transition spd="slow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07588"/>
      </p:ext>
    </p:extLst>
  </p:cSld>
  <p:clrMapOvr>
    <a:masterClrMapping/>
  </p:clrMapOvr>
  <p:transition spd="slow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327552"/>
      </p:ext>
    </p:extLst>
  </p:cSld>
  <p:clrMapOvr>
    <a:masterClrMapping/>
  </p:clrMapOvr>
  <p:transition spd="slow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757201"/>
      </p:ext>
    </p:extLst>
  </p:cSld>
  <p:clrMapOvr>
    <a:masterClrMapping/>
  </p:clrMapOvr>
  <p:transition spd="slow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28193"/>
      </p:ext>
    </p:extLst>
  </p:cSld>
  <p:clrMapOvr>
    <a:masterClrMapping/>
  </p:clrMapOvr>
  <p:transition spd="slow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E8C09-DA18-4639-9643-2D719B453AE1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8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0"/>
            <a:ext cx="11663212" cy="3443344"/>
            <a:chOff x="0" y="0"/>
            <a:chExt cx="11663212" cy="3443344"/>
          </a:xfrm>
          <a:blipFill>
            <a:blip r:embed="rId4"/>
            <a:stretch>
              <a:fillRect/>
            </a:stretch>
          </a:blipFill>
        </p:grpSpPr>
        <p:sp>
          <p:nvSpPr>
            <p:cNvPr id="4" name="işḻïḍè"/>
            <p:cNvSpPr/>
            <p:nvPr/>
          </p:nvSpPr>
          <p:spPr>
            <a:xfrm>
              <a:off x="3571" y="0"/>
              <a:ext cx="11659641" cy="3443344"/>
            </a:xfrm>
            <a:custGeom>
              <a:avLst/>
              <a:gdLst>
                <a:gd name="connsiteX0" fmla="*/ 0 w 12188107"/>
                <a:gd name="connsiteY0" fmla="*/ 0 h 3599411"/>
                <a:gd name="connsiteX1" fmla="*/ 12188107 w 12188107"/>
                <a:gd name="connsiteY1" fmla="*/ 0 h 3599411"/>
                <a:gd name="connsiteX2" fmla="*/ 0 w 12188107"/>
                <a:gd name="connsiteY2" fmla="*/ 0 h 359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88107" h="3599411">
                  <a:moveTo>
                    <a:pt x="0" y="0"/>
                  </a:moveTo>
                  <a:lnTo>
                    <a:pt x="12188107" y="0"/>
                  </a:lnTo>
                  <a:cubicBezTo>
                    <a:pt x="12188107" y="0"/>
                    <a:pt x="0" y="809867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" name="iŝḷîdè"/>
            <p:cNvSpPr/>
            <p:nvPr/>
          </p:nvSpPr>
          <p:spPr>
            <a:xfrm>
              <a:off x="0" y="0"/>
              <a:ext cx="11178561" cy="3301271"/>
            </a:xfrm>
            <a:custGeom>
              <a:avLst/>
              <a:gdLst>
                <a:gd name="connsiteX0" fmla="*/ 0 w 12188107"/>
                <a:gd name="connsiteY0" fmla="*/ 0 h 3599411"/>
                <a:gd name="connsiteX1" fmla="*/ 12188107 w 12188107"/>
                <a:gd name="connsiteY1" fmla="*/ 0 h 3599411"/>
                <a:gd name="connsiteX2" fmla="*/ 0 w 12188107"/>
                <a:gd name="connsiteY2" fmla="*/ 0 h 359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88107" h="3599411">
                  <a:moveTo>
                    <a:pt x="0" y="0"/>
                  </a:moveTo>
                  <a:lnTo>
                    <a:pt x="12188107" y="0"/>
                  </a:lnTo>
                  <a:cubicBezTo>
                    <a:pt x="12188107" y="0"/>
                    <a:pt x="0" y="8098676"/>
                    <a:pt x="0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íṥ1íde"/>
          <p:cNvSpPr/>
          <p:nvPr/>
        </p:nvSpPr>
        <p:spPr>
          <a:xfrm>
            <a:off x="-1" y="5114925"/>
            <a:ext cx="12192001" cy="1743075"/>
          </a:xfrm>
          <a:custGeom>
            <a:avLst/>
            <a:gdLst/>
            <a:ahLst/>
            <a:cxnLst/>
            <a:rect l="0" t="0" r="0" b="0"/>
            <a:pathLst>
              <a:path w="12192001" h="3741094" extrusionOk="0">
                <a:moveTo>
                  <a:pt x="0" y="51100"/>
                </a:moveTo>
                <a:cubicBezTo>
                  <a:pt x="1197428" y="-363602"/>
                  <a:pt x="4795521" y="1882077"/>
                  <a:pt x="6831875" y="1879900"/>
                </a:cubicBezTo>
                <a:cubicBezTo>
                  <a:pt x="8868229" y="1877723"/>
                  <a:pt x="11357429" y="825119"/>
                  <a:pt x="12192000" y="1239821"/>
                </a:cubicBezTo>
                <a:cubicBezTo>
                  <a:pt x="12192000" y="2073579"/>
                  <a:pt x="12192001" y="2907336"/>
                  <a:pt x="12192001" y="3741094"/>
                </a:cubicBezTo>
                <a:lnTo>
                  <a:pt x="1" y="3741094"/>
                </a:lnTo>
                <a:cubicBezTo>
                  <a:pt x="1" y="2511096"/>
                  <a:pt x="0" y="1281098"/>
                  <a:pt x="0" y="511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spcFirstLastPara="1" wrap="square" lIns="91440" tIns="45720" rIns="91440" bIns="45720" anchor="ctr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ïsļidê"/>
          <p:cNvSpPr/>
          <p:nvPr/>
        </p:nvSpPr>
        <p:spPr>
          <a:xfrm>
            <a:off x="0" y="5729076"/>
            <a:ext cx="12192001" cy="1128921"/>
          </a:xfrm>
          <a:custGeom>
            <a:avLst/>
            <a:gdLst/>
            <a:ahLst/>
            <a:cxnLst/>
            <a:rect l="0" t="0" r="0" b="0"/>
            <a:pathLst>
              <a:path w="12192001" h="3741094" extrusionOk="0">
                <a:moveTo>
                  <a:pt x="0" y="51100"/>
                </a:moveTo>
                <a:cubicBezTo>
                  <a:pt x="1197428" y="-363602"/>
                  <a:pt x="4795521" y="1882077"/>
                  <a:pt x="6831875" y="1879900"/>
                </a:cubicBezTo>
                <a:cubicBezTo>
                  <a:pt x="8868229" y="1877723"/>
                  <a:pt x="11357429" y="825119"/>
                  <a:pt x="12192000" y="1239821"/>
                </a:cubicBezTo>
                <a:cubicBezTo>
                  <a:pt x="12192000" y="2073579"/>
                  <a:pt x="12192001" y="2907336"/>
                  <a:pt x="12192001" y="3741094"/>
                </a:cubicBezTo>
                <a:lnTo>
                  <a:pt x="1" y="3741094"/>
                </a:lnTo>
                <a:cubicBezTo>
                  <a:pt x="1" y="2511096"/>
                  <a:pt x="0" y="1281098"/>
                  <a:pt x="0" y="51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spcFirstLastPara="1" wrap="square" lIns="91440" tIns="45720" rIns="91440" bIns="45720" anchor="ctr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7E38B7C-75E4-42C7-8F9C-059493EA44EE}"/>
              </a:ext>
            </a:extLst>
          </p:cNvPr>
          <p:cNvSpPr txBox="1"/>
          <p:nvPr/>
        </p:nvSpPr>
        <p:spPr>
          <a:xfrm>
            <a:off x="2658365" y="3493718"/>
            <a:ext cx="8748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accent1"/>
                </a:solidFill>
                <a:cs typeface="+mn-ea"/>
                <a:sym typeface="+mn-lt"/>
              </a:rPr>
              <a:t>信息内容安全实验开题报告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85247A3-3D42-41DA-A602-7E441380ECB6}"/>
              </a:ext>
            </a:extLst>
          </p:cNvPr>
          <p:cNvSpPr txBox="1"/>
          <p:nvPr/>
        </p:nvSpPr>
        <p:spPr>
          <a:xfrm>
            <a:off x="4335584" y="4385266"/>
            <a:ext cx="6610350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120L021615 </a:t>
            </a: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崔子健 </a:t>
            </a: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120L021602 </a:t>
            </a: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于奕骅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2270915" y="3570359"/>
            <a:ext cx="0" cy="13885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51" y="3537165"/>
            <a:ext cx="1568171" cy="156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62685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" y="700206"/>
            <a:ext cx="9794448" cy="955520"/>
            <a:chOff x="-15873" y="1311812"/>
            <a:chExt cx="22140826" cy="2160000"/>
          </a:xfrm>
        </p:grpSpPr>
        <p:sp>
          <p:nvSpPr>
            <p:cNvPr id="21" name="ïṩ1îḑé"/>
            <p:cNvSpPr/>
            <p:nvPr/>
          </p:nvSpPr>
          <p:spPr>
            <a:xfrm>
              <a:off x="-15873" y="1782212"/>
              <a:ext cx="22140826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6" y="1782212"/>
              <a:ext cx="17454815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dirty="0">
                  <a:solidFill>
                    <a:schemeClr val="bg1"/>
                  </a:solidFill>
                </a:rPr>
                <a:t>Part5</a:t>
              </a:r>
              <a:r>
                <a:rPr lang="zh-CN" altLang="en-US" sz="2800" dirty="0">
                  <a:solidFill>
                    <a:schemeClr val="bg1"/>
                  </a:solidFill>
                </a:rPr>
                <a:t>：系统辅助功能部分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iṣḷîḓe">
            <a:extLst>
              <a:ext uri="{FF2B5EF4-FFF2-40B4-BE49-F238E27FC236}">
                <a16:creationId xmlns:a16="http://schemas.microsoft.com/office/drawing/2014/main" id="{A6A71AAA-73E1-E377-5BC8-39B2D5FD2AB3}"/>
              </a:ext>
            </a:extLst>
          </p:cNvPr>
          <p:cNvSpPr txBox="1"/>
          <p:nvPr/>
        </p:nvSpPr>
        <p:spPr bwMode="auto">
          <a:xfrm>
            <a:off x="793422" y="1729104"/>
            <a:ext cx="10378911" cy="368188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dirty="0"/>
              <a:t>· </a:t>
            </a:r>
            <a:r>
              <a:rPr lang="zh-CN" altLang="en-US" sz="2800" dirty="0"/>
              <a:t>使用数据库进行原始报文存储、处理结果存储</a:t>
            </a:r>
            <a:endParaRPr lang="en-US" altLang="zh-CN" sz="2800" dirty="0"/>
          </a:p>
          <a:p>
            <a:pPr>
              <a:spcBef>
                <a:spcPct val="0"/>
              </a:spcBef>
            </a:pPr>
            <a:r>
              <a:rPr lang="en-US" altLang="zh-CN" sz="2800" dirty="0"/>
              <a:t>· </a:t>
            </a:r>
            <a:r>
              <a:rPr lang="zh-CN" altLang="en-US" sz="2800" dirty="0"/>
              <a:t>使用</a:t>
            </a:r>
            <a:r>
              <a:rPr lang="en-US" altLang="zh-CN" sz="2800" dirty="0"/>
              <a:t>Web</a:t>
            </a:r>
            <a:r>
              <a:rPr lang="zh-CN" altLang="en-US" sz="2800" dirty="0"/>
              <a:t>开发配置</a:t>
            </a:r>
            <a:r>
              <a:rPr lang="en-US" altLang="zh-CN" sz="2800" dirty="0"/>
              <a:t>/</a:t>
            </a:r>
            <a:r>
              <a:rPr lang="zh-CN" altLang="en-US" sz="2800" dirty="0"/>
              <a:t>展示界面</a:t>
            </a:r>
            <a:endParaRPr lang="en-US" altLang="zh-CN" sz="2800" dirty="0"/>
          </a:p>
          <a:p>
            <a:pPr>
              <a:spcBef>
                <a:spcPct val="0"/>
              </a:spcBef>
            </a:pPr>
            <a:r>
              <a:rPr lang="en-US" altLang="zh-CN" sz="2800" dirty="0"/>
              <a:t>· </a:t>
            </a:r>
            <a:r>
              <a:rPr lang="zh-CN" altLang="en-US" sz="2800" dirty="0"/>
              <a:t>对</a:t>
            </a:r>
            <a:r>
              <a:rPr lang="en-US" altLang="zh-CN" sz="2800" dirty="0"/>
              <a:t>Part1</a:t>
            </a:r>
            <a:r>
              <a:rPr lang="zh-CN" altLang="en-US" sz="2800" dirty="0"/>
              <a:t>的统计功能进行可视化展示</a:t>
            </a:r>
            <a:endParaRPr lang="en-US" altLang="zh-CN" sz="2800" dirty="0"/>
          </a:p>
          <a:p>
            <a:pPr>
              <a:spcBef>
                <a:spcPct val="0"/>
              </a:spcBef>
            </a:pPr>
            <a:r>
              <a:rPr lang="en-US" altLang="zh-CN" sz="2800" dirty="0"/>
              <a:t>· </a:t>
            </a:r>
            <a:r>
              <a:rPr lang="zh-CN" altLang="en-US" sz="2800" dirty="0"/>
              <a:t>对</a:t>
            </a:r>
            <a:r>
              <a:rPr lang="en-US" altLang="zh-CN" sz="2800" dirty="0"/>
              <a:t>Part4</a:t>
            </a:r>
            <a:r>
              <a:rPr lang="zh-CN" altLang="en-US" sz="2800" dirty="0"/>
              <a:t>的管控进行记录与展示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87321815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875" y="1311812"/>
            <a:ext cx="10850563" cy="2160000"/>
            <a:chOff x="-15875" y="1311812"/>
            <a:chExt cx="10850563" cy="2160000"/>
          </a:xfrm>
        </p:grpSpPr>
        <p:sp>
          <p:nvSpPr>
            <p:cNvPr id="4" name="ïṩ1îḑé"/>
            <p:cNvSpPr/>
            <p:nvPr/>
          </p:nvSpPr>
          <p:spPr>
            <a:xfrm>
              <a:off x="-15875" y="1782212"/>
              <a:ext cx="10850563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-15875" y="1884652"/>
              <a:ext cx="1928760" cy="101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66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25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4232274" y="2037869"/>
              <a:ext cx="470433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4800" b="1" dirty="0">
                  <a:solidFill>
                    <a:schemeClr val="bg1"/>
                  </a:solidFill>
                </a:rPr>
                <a:t>可能遇到的困难</a:t>
              </a:r>
              <a:endParaRPr lang="en-US" altLang="zh-CN" sz="4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802080" y="1311812"/>
              <a:ext cx="2160000" cy="2160000"/>
              <a:chOff x="2487880" y="549812"/>
              <a:chExt cx="2160000" cy="21600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487880" y="549812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arget_126420"/>
              <p:cNvSpPr>
                <a:spLocks noChangeAspect="1"/>
              </p:cNvSpPr>
              <p:nvPr/>
            </p:nvSpPr>
            <p:spPr bwMode="auto">
              <a:xfrm>
                <a:off x="2529634" y="593155"/>
                <a:ext cx="2076492" cy="2073314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2760865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" y="700206"/>
            <a:ext cx="9794448" cy="955520"/>
            <a:chOff x="-15873" y="1311812"/>
            <a:chExt cx="22140826" cy="2160000"/>
          </a:xfrm>
        </p:grpSpPr>
        <p:sp>
          <p:nvSpPr>
            <p:cNvPr id="21" name="ïṩ1îḑé"/>
            <p:cNvSpPr/>
            <p:nvPr/>
          </p:nvSpPr>
          <p:spPr>
            <a:xfrm>
              <a:off x="-15873" y="1782212"/>
              <a:ext cx="22140826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6" y="1782212"/>
              <a:ext cx="17454815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bg1"/>
                  </a:solidFill>
                </a:rPr>
                <a:t>可能遇到的困难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iṣḷîḓe">
            <a:extLst>
              <a:ext uri="{FF2B5EF4-FFF2-40B4-BE49-F238E27FC236}">
                <a16:creationId xmlns:a16="http://schemas.microsoft.com/office/drawing/2014/main" id="{A6A71AAA-73E1-E377-5BC8-39B2D5FD2AB3}"/>
              </a:ext>
            </a:extLst>
          </p:cNvPr>
          <p:cNvSpPr txBox="1"/>
          <p:nvPr/>
        </p:nvSpPr>
        <p:spPr bwMode="auto">
          <a:xfrm>
            <a:off x="793422" y="1729104"/>
            <a:ext cx="10378911" cy="368188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dirty="0"/>
              <a:t>· </a:t>
            </a:r>
            <a:r>
              <a:rPr lang="zh-CN" altLang="en-US" sz="2800" dirty="0"/>
              <a:t>本小组成员机器学习相关知识较少，在使用机器学习方法分类识别加密流量上可能遇到困难</a:t>
            </a:r>
            <a:endParaRPr lang="en-US" altLang="zh-CN" sz="2800" dirty="0"/>
          </a:p>
          <a:p>
            <a:pPr>
              <a:spcBef>
                <a:spcPct val="0"/>
              </a:spcBef>
            </a:pPr>
            <a:r>
              <a:rPr lang="en-US" altLang="zh-CN" sz="2800" dirty="0"/>
              <a:t>· </a:t>
            </a:r>
            <a:r>
              <a:rPr lang="zh-CN" altLang="en-US" sz="2800" dirty="0"/>
              <a:t>项目代码量较大，本学期实验较多，时间较为紧促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59721653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875" y="1311812"/>
            <a:ext cx="10850563" cy="2160000"/>
            <a:chOff x="-15875" y="1311812"/>
            <a:chExt cx="10850563" cy="2160000"/>
          </a:xfrm>
        </p:grpSpPr>
        <p:sp>
          <p:nvSpPr>
            <p:cNvPr id="4" name="ïṩ1îḑé"/>
            <p:cNvSpPr/>
            <p:nvPr/>
          </p:nvSpPr>
          <p:spPr>
            <a:xfrm>
              <a:off x="-15875" y="1782212"/>
              <a:ext cx="10850563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-15875" y="1884652"/>
              <a:ext cx="1928760" cy="101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66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25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4232275" y="2037869"/>
              <a:ext cx="464777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4800" b="1" dirty="0">
                  <a:solidFill>
                    <a:schemeClr val="bg1"/>
                  </a:solidFill>
                </a:rPr>
                <a:t>分工与进度安排</a:t>
              </a:r>
              <a:endParaRPr lang="en-US" altLang="zh-CN" sz="4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802080" y="1311812"/>
              <a:ext cx="2160000" cy="2160000"/>
              <a:chOff x="2487880" y="549812"/>
              <a:chExt cx="2160000" cy="21600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487880" y="549812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arget_126420"/>
              <p:cNvSpPr>
                <a:spLocks noChangeAspect="1"/>
              </p:cNvSpPr>
              <p:nvPr/>
            </p:nvSpPr>
            <p:spPr bwMode="auto">
              <a:xfrm>
                <a:off x="2529634" y="593155"/>
                <a:ext cx="2076492" cy="2073314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742887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" y="700206"/>
            <a:ext cx="9794448" cy="955520"/>
            <a:chOff x="-15873" y="1311812"/>
            <a:chExt cx="22140826" cy="2160000"/>
          </a:xfrm>
        </p:grpSpPr>
        <p:sp>
          <p:nvSpPr>
            <p:cNvPr id="21" name="ïṩ1îḑé"/>
            <p:cNvSpPr/>
            <p:nvPr/>
          </p:nvSpPr>
          <p:spPr>
            <a:xfrm>
              <a:off x="-15873" y="1782212"/>
              <a:ext cx="22140826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6" y="1782212"/>
              <a:ext cx="17454815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bg1"/>
                  </a:solidFill>
                </a:rPr>
                <a:t>分工与进度安排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iṣḷîḓe">
            <a:extLst>
              <a:ext uri="{FF2B5EF4-FFF2-40B4-BE49-F238E27FC236}">
                <a16:creationId xmlns:a16="http://schemas.microsoft.com/office/drawing/2014/main" id="{A6A71AAA-73E1-E377-5BC8-39B2D5FD2AB3}"/>
              </a:ext>
            </a:extLst>
          </p:cNvPr>
          <p:cNvSpPr txBox="1"/>
          <p:nvPr/>
        </p:nvSpPr>
        <p:spPr bwMode="auto">
          <a:xfrm>
            <a:off x="793422" y="1729103"/>
            <a:ext cx="10378911" cy="379500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dirty="0"/>
              <a:t>· </a:t>
            </a:r>
            <a:r>
              <a:rPr lang="zh-CN" altLang="en-US" sz="2800" dirty="0"/>
              <a:t>崔子健：底层代码开发，抓包</a:t>
            </a:r>
            <a:r>
              <a:rPr lang="en-US" altLang="zh-CN" sz="2800" dirty="0"/>
              <a:t>/</a:t>
            </a:r>
            <a:r>
              <a:rPr lang="zh-CN" altLang="en-US" sz="2800" dirty="0"/>
              <a:t>流量识别</a:t>
            </a:r>
            <a:r>
              <a:rPr lang="en-US" altLang="zh-CN" sz="2800" dirty="0"/>
              <a:t>/</a:t>
            </a:r>
            <a:r>
              <a:rPr lang="zh-CN" altLang="en-US" sz="2800" dirty="0"/>
              <a:t>流量管控模块的实现</a:t>
            </a:r>
            <a:endParaRPr lang="en-US" altLang="zh-CN" sz="2800" dirty="0"/>
          </a:p>
          <a:p>
            <a:pPr>
              <a:spcBef>
                <a:spcPct val="0"/>
              </a:spcBef>
            </a:pPr>
            <a:r>
              <a:rPr lang="en-US" altLang="zh-CN" sz="2800" dirty="0"/>
              <a:t>· </a:t>
            </a:r>
            <a:r>
              <a:rPr lang="zh-CN" altLang="en-US" sz="2800" dirty="0"/>
              <a:t>于奕骅：展示系统开发，数据库和前后端的实现</a:t>
            </a:r>
            <a:endParaRPr lang="en-US" altLang="zh-CN" sz="2800" dirty="0"/>
          </a:p>
          <a:p>
            <a:pPr>
              <a:spcBef>
                <a:spcPct val="0"/>
              </a:spcBef>
            </a:pPr>
            <a:endParaRPr lang="en-US" altLang="zh-CN" sz="2800" dirty="0"/>
          </a:p>
          <a:p>
            <a:pPr>
              <a:spcBef>
                <a:spcPct val="0"/>
              </a:spcBef>
            </a:pPr>
            <a:r>
              <a:rPr lang="zh-CN" altLang="en-US" sz="2800" dirty="0"/>
              <a:t>进度安排：</a:t>
            </a:r>
            <a:endParaRPr lang="en-US" altLang="zh-CN" sz="2800" dirty="0"/>
          </a:p>
          <a:p>
            <a:pPr>
              <a:spcBef>
                <a:spcPct val="0"/>
              </a:spcBef>
            </a:pPr>
            <a:r>
              <a:rPr lang="en-US" altLang="zh-CN" sz="2800" dirty="0"/>
              <a:t>· </a:t>
            </a:r>
            <a:r>
              <a:rPr lang="zh-CN" altLang="en-US" sz="2800" dirty="0"/>
              <a:t>第</a:t>
            </a:r>
            <a:r>
              <a:rPr lang="en-US" altLang="zh-CN" sz="2800" dirty="0"/>
              <a:t>11</a:t>
            </a:r>
            <a:r>
              <a:rPr lang="zh-CN" altLang="en-US" sz="2800" dirty="0"/>
              <a:t>周</a:t>
            </a:r>
            <a:r>
              <a:rPr lang="en-US" altLang="zh-CN" sz="2800" dirty="0"/>
              <a:t>-</a:t>
            </a:r>
            <a:r>
              <a:rPr lang="zh-CN" altLang="en-US" sz="2800" dirty="0"/>
              <a:t>完成相关算法的学习</a:t>
            </a:r>
            <a:endParaRPr lang="en-US" altLang="zh-CN" sz="2800" dirty="0"/>
          </a:p>
          <a:p>
            <a:pPr>
              <a:spcBef>
                <a:spcPct val="0"/>
              </a:spcBef>
            </a:pPr>
            <a:r>
              <a:rPr lang="en-US" altLang="zh-CN" sz="2800" dirty="0"/>
              <a:t>· </a:t>
            </a:r>
            <a:r>
              <a:rPr lang="zh-CN" altLang="en-US" sz="2800" dirty="0"/>
              <a:t>第</a:t>
            </a:r>
            <a:r>
              <a:rPr lang="en-US" altLang="zh-CN" sz="2800" dirty="0"/>
              <a:t>13</a:t>
            </a:r>
            <a:r>
              <a:rPr lang="zh-CN" altLang="en-US" sz="2800" dirty="0"/>
              <a:t>周</a:t>
            </a:r>
            <a:r>
              <a:rPr lang="en-US" altLang="zh-CN" sz="2800" dirty="0"/>
              <a:t>-</a:t>
            </a:r>
            <a:r>
              <a:rPr lang="zh-CN" altLang="en-US" sz="2800" dirty="0"/>
              <a:t>基本完成底层代码、展示系统</a:t>
            </a:r>
            <a:endParaRPr lang="en-US" altLang="zh-CN" sz="2800" dirty="0"/>
          </a:p>
          <a:p>
            <a:pPr>
              <a:spcBef>
                <a:spcPct val="0"/>
              </a:spcBef>
            </a:pPr>
            <a:r>
              <a:rPr lang="en-US" altLang="zh-CN" sz="2800" dirty="0"/>
              <a:t>· </a:t>
            </a:r>
            <a:r>
              <a:rPr lang="zh-CN" altLang="en-US" sz="2800" dirty="0"/>
              <a:t>第</a:t>
            </a:r>
            <a:r>
              <a:rPr lang="en-US" altLang="zh-CN" sz="2800" dirty="0"/>
              <a:t>15</a:t>
            </a:r>
            <a:r>
              <a:rPr lang="zh-CN" altLang="en-US" sz="2800" dirty="0"/>
              <a:t>周</a:t>
            </a:r>
            <a:r>
              <a:rPr lang="en-US" altLang="zh-CN" sz="2800" dirty="0"/>
              <a:t>-</a:t>
            </a:r>
            <a:r>
              <a:rPr lang="zh-CN" altLang="en-US" sz="2800" dirty="0"/>
              <a:t>完成</a:t>
            </a:r>
            <a:r>
              <a:rPr lang="zh-CN" altLang="en-US" sz="2800"/>
              <a:t>前后端对接和测试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56182563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0"/>
            <a:ext cx="11663212" cy="3443344"/>
            <a:chOff x="0" y="0"/>
            <a:chExt cx="11663212" cy="3443344"/>
          </a:xfrm>
          <a:blipFill>
            <a:blip r:embed="rId4"/>
            <a:stretch>
              <a:fillRect/>
            </a:stretch>
          </a:blipFill>
        </p:grpSpPr>
        <p:sp>
          <p:nvSpPr>
            <p:cNvPr id="4" name="işḻïḍè"/>
            <p:cNvSpPr/>
            <p:nvPr/>
          </p:nvSpPr>
          <p:spPr>
            <a:xfrm>
              <a:off x="3571" y="0"/>
              <a:ext cx="11659641" cy="3443344"/>
            </a:xfrm>
            <a:custGeom>
              <a:avLst/>
              <a:gdLst>
                <a:gd name="connsiteX0" fmla="*/ 0 w 12188107"/>
                <a:gd name="connsiteY0" fmla="*/ 0 h 3599411"/>
                <a:gd name="connsiteX1" fmla="*/ 12188107 w 12188107"/>
                <a:gd name="connsiteY1" fmla="*/ 0 h 3599411"/>
                <a:gd name="connsiteX2" fmla="*/ 0 w 12188107"/>
                <a:gd name="connsiteY2" fmla="*/ 0 h 359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88107" h="3599411">
                  <a:moveTo>
                    <a:pt x="0" y="0"/>
                  </a:moveTo>
                  <a:lnTo>
                    <a:pt x="12188107" y="0"/>
                  </a:lnTo>
                  <a:cubicBezTo>
                    <a:pt x="12188107" y="0"/>
                    <a:pt x="0" y="809867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" name="iŝḷîdè"/>
            <p:cNvSpPr/>
            <p:nvPr/>
          </p:nvSpPr>
          <p:spPr>
            <a:xfrm>
              <a:off x="0" y="0"/>
              <a:ext cx="11178561" cy="3301271"/>
            </a:xfrm>
            <a:custGeom>
              <a:avLst/>
              <a:gdLst>
                <a:gd name="connsiteX0" fmla="*/ 0 w 12188107"/>
                <a:gd name="connsiteY0" fmla="*/ 0 h 3599411"/>
                <a:gd name="connsiteX1" fmla="*/ 12188107 w 12188107"/>
                <a:gd name="connsiteY1" fmla="*/ 0 h 3599411"/>
                <a:gd name="connsiteX2" fmla="*/ 0 w 12188107"/>
                <a:gd name="connsiteY2" fmla="*/ 0 h 359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88107" h="3599411">
                  <a:moveTo>
                    <a:pt x="0" y="0"/>
                  </a:moveTo>
                  <a:lnTo>
                    <a:pt x="12188107" y="0"/>
                  </a:lnTo>
                  <a:cubicBezTo>
                    <a:pt x="12188107" y="0"/>
                    <a:pt x="0" y="8098676"/>
                    <a:pt x="0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íṥ1íde"/>
          <p:cNvSpPr/>
          <p:nvPr/>
        </p:nvSpPr>
        <p:spPr>
          <a:xfrm>
            <a:off x="-1" y="5114925"/>
            <a:ext cx="12192001" cy="1743075"/>
          </a:xfrm>
          <a:custGeom>
            <a:avLst/>
            <a:gdLst/>
            <a:ahLst/>
            <a:cxnLst/>
            <a:rect l="0" t="0" r="0" b="0"/>
            <a:pathLst>
              <a:path w="12192001" h="3741094" extrusionOk="0">
                <a:moveTo>
                  <a:pt x="0" y="51100"/>
                </a:moveTo>
                <a:cubicBezTo>
                  <a:pt x="1197428" y="-363602"/>
                  <a:pt x="4795521" y="1882077"/>
                  <a:pt x="6831875" y="1879900"/>
                </a:cubicBezTo>
                <a:cubicBezTo>
                  <a:pt x="8868229" y="1877723"/>
                  <a:pt x="11357429" y="825119"/>
                  <a:pt x="12192000" y="1239821"/>
                </a:cubicBezTo>
                <a:cubicBezTo>
                  <a:pt x="12192000" y="2073579"/>
                  <a:pt x="12192001" y="2907336"/>
                  <a:pt x="12192001" y="3741094"/>
                </a:cubicBezTo>
                <a:lnTo>
                  <a:pt x="1" y="3741094"/>
                </a:lnTo>
                <a:cubicBezTo>
                  <a:pt x="1" y="2511096"/>
                  <a:pt x="0" y="1281098"/>
                  <a:pt x="0" y="511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spcFirstLastPara="1" wrap="square" lIns="91440" tIns="45720" rIns="91440" bIns="45720" anchor="ctr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ïsļidê"/>
          <p:cNvSpPr/>
          <p:nvPr/>
        </p:nvSpPr>
        <p:spPr>
          <a:xfrm>
            <a:off x="0" y="5729076"/>
            <a:ext cx="12192001" cy="1128921"/>
          </a:xfrm>
          <a:custGeom>
            <a:avLst/>
            <a:gdLst/>
            <a:ahLst/>
            <a:cxnLst/>
            <a:rect l="0" t="0" r="0" b="0"/>
            <a:pathLst>
              <a:path w="12192001" h="3741094" extrusionOk="0">
                <a:moveTo>
                  <a:pt x="0" y="51100"/>
                </a:moveTo>
                <a:cubicBezTo>
                  <a:pt x="1197428" y="-363602"/>
                  <a:pt x="4795521" y="1882077"/>
                  <a:pt x="6831875" y="1879900"/>
                </a:cubicBezTo>
                <a:cubicBezTo>
                  <a:pt x="8868229" y="1877723"/>
                  <a:pt x="11357429" y="825119"/>
                  <a:pt x="12192000" y="1239821"/>
                </a:cubicBezTo>
                <a:cubicBezTo>
                  <a:pt x="12192000" y="2073579"/>
                  <a:pt x="12192001" y="2907336"/>
                  <a:pt x="12192001" y="3741094"/>
                </a:cubicBezTo>
                <a:lnTo>
                  <a:pt x="1" y="3741094"/>
                </a:lnTo>
                <a:cubicBezTo>
                  <a:pt x="1" y="2511096"/>
                  <a:pt x="0" y="1281098"/>
                  <a:pt x="0" y="51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spcFirstLastPara="1" wrap="square" lIns="91440" tIns="45720" rIns="91440" bIns="45720" anchor="ctr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7E38B7C-75E4-42C7-8F9C-059493EA44EE}"/>
              </a:ext>
            </a:extLst>
          </p:cNvPr>
          <p:cNvSpPr txBox="1"/>
          <p:nvPr/>
        </p:nvSpPr>
        <p:spPr>
          <a:xfrm>
            <a:off x="5777885" y="3335437"/>
            <a:ext cx="5591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  <a:cs typeface="+mn-ea"/>
                <a:sym typeface="+mn-lt"/>
              </a:rPr>
              <a:t>谢谢</a:t>
            </a:r>
          </a:p>
        </p:txBody>
      </p:sp>
      <p:sp>
        <p:nvSpPr>
          <p:cNvPr id="27" name="target_126420"/>
          <p:cNvSpPr>
            <a:spLocks noChangeAspect="1"/>
          </p:cNvSpPr>
          <p:nvPr/>
        </p:nvSpPr>
        <p:spPr bwMode="auto">
          <a:xfrm flipH="1">
            <a:off x="4152899" y="3412078"/>
            <a:ext cx="1390650" cy="138852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01409" h="600489">
                <a:moveTo>
                  <a:pt x="63148" y="143225"/>
                </a:moveTo>
                <a:lnTo>
                  <a:pt x="41620" y="160426"/>
                </a:lnTo>
                <a:lnTo>
                  <a:pt x="58843" y="171894"/>
                </a:lnTo>
                <a:lnTo>
                  <a:pt x="91853" y="171894"/>
                </a:lnTo>
                <a:lnTo>
                  <a:pt x="142085" y="163293"/>
                </a:lnTo>
                <a:lnTo>
                  <a:pt x="173659" y="214896"/>
                </a:lnTo>
                <a:lnTo>
                  <a:pt x="173659" y="262200"/>
                </a:lnTo>
                <a:lnTo>
                  <a:pt x="216715" y="320970"/>
                </a:lnTo>
                <a:lnTo>
                  <a:pt x="223891" y="320970"/>
                </a:lnTo>
                <a:lnTo>
                  <a:pt x="223891" y="299469"/>
                </a:lnTo>
                <a:lnTo>
                  <a:pt x="241113" y="335305"/>
                </a:lnTo>
                <a:lnTo>
                  <a:pt x="291345" y="345339"/>
                </a:lnTo>
                <a:lnTo>
                  <a:pt x="312873" y="368273"/>
                </a:lnTo>
                <a:lnTo>
                  <a:pt x="332966" y="374007"/>
                </a:lnTo>
                <a:lnTo>
                  <a:pt x="312873" y="417010"/>
                </a:lnTo>
                <a:lnTo>
                  <a:pt x="335836" y="457146"/>
                </a:lnTo>
                <a:cubicBezTo>
                  <a:pt x="335836" y="457146"/>
                  <a:pt x="348753" y="503016"/>
                  <a:pt x="348753" y="505883"/>
                </a:cubicBezTo>
                <a:cubicBezTo>
                  <a:pt x="348753" y="507316"/>
                  <a:pt x="335836" y="561786"/>
                  <a:pt x="335836" y="561786"/>
                </a:cubicBezTo>
                <a:lnTo>
                  <a:pt x="338707" y="597622"/>
                </a:lnTo>
                <a:cubicBezTo>
                  <a:pt x="325790" y="599056"/>
                  <a:pt x="312873" y="600489"/>
                  <a:pt x="299957" y="600489"/>
                </a:cubicBezTo>
                <a:cubicBezTo>
                  <a:pt x="134909" y="600489"/>
                  <a:pt x="0" y="465747"/>
                  <a:pt x="0" y="299469"/>
                </a:cubicBezTo>
                <a:cubicBezTo>
                  <a:pt x="0" y="244998"/>
                  <a:pt x="15787" y="193395"/>
                  <a:pt x="41620" y="148959"/>
                </a:cubicBezTo>
                <a:close/>
                <a:moveTo>
                  <a:pt x="367486" y="60233"/>
                </a:moveTo>
                <a:lnTo>
                  <a:pt x="394753" y="65966"/>
                </a:lnTo>
                <a:lnTo>
                  <a:pt x="419150" y="87465"/>
                </a:lnTo>
                <a:lnTo>
                  <a:pt x="426326" y="106098"/>
                </a:lnTo>
                <a:lnTo>
                  <a:pt x="432066" y="124731"/>
                </a:lnTo>
                <a:lnTo>
                  <a:pt x="469379" y="159130"/>
                </a:lnTo>
                <a:lnTo>
                  <a:pt x="479425" y="161996"/>
                </a:lnTo>
                <a:lnTo>
                  <a:pt x="493776" y="140497"/>
                </a:lnTo>
                <a:lnTo>
                  <a:pt x="541135" y="136197"/>
                </a:lnTo>
                <a:lnTo>
                  <a:pt x="549745" y="133331"/>
                </a:lnTo>
                <a:cubicBezTo>
                  <a:pt x="582753" y="180629"/>
                  <a:pt x="601409" y="237961"/>
                  <a:pt x="601409" y="299592"/>
                </a:cubicBezTo>
                <a:cubicBezTo>
                  <a:pt x="601409" y="441488"/>
                  <a:pt x="503822" y="560451"/>
                  <a:pt x="371791" y="591983"/>
                </a:cubicBezTo>
                <a:lnTo>
                  <a:pt x="376097" y="571917"/>
                </a:lnTo>
                <a:lnTo>
                  <a:pt x="427761" y="537518"/>
                </a:lnTo>
                <a:lnTo>
                  <a:pt x="442112" y="500253"/>
                </a:lnTo>
                <a:lnTo>
                  <a:pt x="477990" y="484486"/>
                </a:lnTo>
                <a:lnTo>
                  <a:pt x="510997" y="419988"/>
                </a:lnTo>
                <a:lnTo>
                  <a:pt x="459333" y="388456"/>
                </a:lnTo>
                <a:lnTo>
                  <a:pt x="432066" y="358357"/>
                </a:lnTo>
                <a:lnTo>
                  <a:pt x="416280" y="356924"/>
                </a:lnTo>
                <a:lnTo>
                  <a:pt x="384707" y="348324"/>
                </a:lnTo>
                <a:lnTo>
                  <a:pt x="356005" y="344024"/>
                </a:lnTo>
                <a:lnTo>
                  <a:pt x="333043" y="349757"/>
                </a:lnTo>
                <a:lnTo>
                  <a:pt x="317257" y="333991"/>
                </a:lnTo>
                <a:lnTo>
                  <a:pt x="302906" y="329691"/>
                </a:lnTo>
                <a:lnTo>
                  <a:pt x="304341" y="306759"/>
                </a:lnTo>
                <a:lnTo>
                  <a:pt x="285684" y="308192"/>
                </a:lnTo>
                <a:lnTo>
                  <a:pt x="275639" y="319658"/>
                </a:lnTo>
                <a:lnTo>
                  <a:pt x="269898" y="295292"/>
                </a:lnTo>
                <a:lnTo>
                  <a:pt x="294295" y="283826"/>
                </a:lnTo>
                <a:lnTo>
                  <a:pt x="317257" y="295292"/>
                </a:lnTo>
                <a:lnTo>
                  <a:pt x="330173" y="295292"/>
                </a:lnTo>
                <a:lnTo>
                  <a:pt x="335913" y="276660"/>
                </a:lnTo>
                <a:lnTo>
                  <a:pt x="371791" y="233661"/>
                </a:lnTo>
                <a:lnTo>
                  <a:pt x="420585" y="207862"/>
                </a:lnTo>
                <a:lnTo>
                  <a:pt x="449287" y="212162"/>
                </a:lnTo>
                <a:lnTo>
                  <a:pt x="452158" y="197829"/>
                </a:lnTo>
                <a:lnTo>
                  <a:pt x="416280" y="160563"/>
                </a:lnTo>
                <a:lnTo>
                  <a:pt x="403364" y="134764"/>
                </a:lnTo>
                <a:lnTo>
                  <a:pt x="383272" y="134764"/>
                </a:lnTo>
                <a:lnTo>
                  <a:pt x="371791" y="127598"/>
                </a:lnTo>
                <a:lnTo>
                  <a:pt x="344524" y="123298"/>
                </a:lnTo>
                <a:lnTo>
                  <a:pt x="338784" y="154830"/>
                </a:lnTo>
                <a:lnTo>
                  <a:pt x="307211" y="147664"/>
                </a:lnTo>
                <a:lnTo>
                  <a:pt x="304341" y="129031"/>
                </a:lnTo>
                <a:lnTo>
                  <a:pt x="328738" y="123298"/>
                </a:lnTo>
                <a:lnTo>
                  <a:pt x="337349" y="87465"/>
                </a:lnTo>
                <a:lnTo>
                  <a:pt x="361745" y="97498"/>
                </a:lnTo>
                <a:lnTo>
                  <a:pt x="361745" y="113265"/>
                </a:lnTo>
                <a:lnTo>
                  <a:pt x="380402" y="120431"/>
                </a:lnTo>
                <a:lnTo>
                  <a:pt x="391883" y="124731"/>
                </a:lnTo>
                <a:lnTo>
                  <a:pt x="407669" y="116131"/>
                </a:lnTo>
                <a:lnTo>
                  <a:pt x="393318" y="100365"/>
                </a:lnTo>
                <a:lnTo>
                  <a:pt x="366051" y="73133"/>
                </a:lnTo>
                <a:close/>
                <a:moveTo>
                  <a:pt x="222541" y="32978"/>
                </a:moveTo>
                <a:cubicBezTo>
                  <a:pt x="222541" y="35846"/>
                  <a:pt x="202448" y="48750"/>
                  <a:pt x="202448" y="48750"/>
                </a:cubicBezTo>
                <a:lnTo>
                  <a:pt x="222541" y="60221"/>
                </a:lnTo>
                <a:lnTo>
                  <a:pt x="262728" y="48750"/>
                </a:lnTo>
                <a:lnTo>
                  <a:pt x="254117" y="32978"/>
                </a:lnTo>
                <a:lnTo>
                  <a:pt x="235458" y="37280"/>
                </a:lnTo>
                <a:close/>
                <a:moveTo>
                  <a:pt x="344537" y="12904"/>
                </a:moveTo>
                <a:lnTo>
                  <a:pt x="312962" y="30110"/>
                </a:lnTo>
                <a:lnTo>
                  <a:pt x="295739" y="40147"/>
                </a:lnTo>
                <a:lnTo>
                  <a:pt x="308656" y="48750"/>
                </a:lnTo>
                <a:lnTo>
                  <a:pt x="335926" y="45883"/>
                </a:lnTo>
                <a:lnTo>
                  <a:pt x="363196" y="24375"/>
                </a:lnTo>
                <a:close/>
                <a:moveTo>
                  <a:pt x="300045" y="0"/>
                </a:moveTo>
                <a:cubicBezTo>
                  <a:pt x="345973" y="0"/>
                  <a:pt x="390465" y="10037"/>
                  <a:pt x="429217" y="28677"/>
                </a:cubicBezTo>
                <a:lnTo>
                  <a:pt x="417735" y="30110"/>
                </a:lnTo>
                <a:lnTo>
                  <a:pt x="389030" y="25809"/>
                </a:lnTo>
                <a:lnTo>
                  <a:pt x="367501" y="40147"/>
                </a:lnTo>
                <a:lnTo>
                  <a:pt x="353149" y="55919"/>
                </a:lnTo>
                <a:lnTo>
                  <a:pt x="298609" y="61655"/>
                </a:lnTo>
                <a:lnTo>
                  <a:pt x="277081" y="57353"/>
                </a:lnTo>
                <a:lnTo>
                  <a:pt x="261293" y="81728"/>
                </a:lnTo>
                <a:lnTo>
                  <a:pt x="218235" y="84596"/>
                </a:lnTo>
                <a:lnTo>
                  <a:pt x="189530" y="75993"/>
                </a:lnTo>
                <a:lnTo>
                  <a:pt x="165131" y="88897"/>
                </a:lnTo>
                <a:lnTo>
                  <a:pt x="112027" y="97500"/>
                </a:lnTo>
                <a:lnTo>
                  <a:pt x="68969" y="108971"/>
                </a:lnTo>
                <a:cubicBezTo>
                  <a:pt x="123509" y="43015"/>
                  <a:pt x="206753" y="0"/>
                  <a:pt x="3000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5720735" y="3412078"/>
            <a:ext cx="0" cy="13885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996594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669925" y="514350"/>
            <a:ext cx="10850563" cy="1523456"/>
            <a:chOff x="669925" y="514350"/>
            <a:chExt cx="10850563" cy="1523456"/>
          </a:xfrm>
        </p:grpSpPr>
        <p:sp>
          <p:nvSpPr>
            <p:cNvPr id="4" name="ïṩ1îḑé"/>
            <p:cNvSpPr/>
            <p:nvPr/>
          </p:nvSpPr>
          <p:spPr>
            <a:xfrm>
              <a:off x="669925" y="514350"/>
              <a:ext cx="10850563" cy="15234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5" name="íṧlîḓê"/>
            <p:cNvGrpSpPr/>
            <p:nvPr/>
          </p:nvGrpSpPr>
          <p:grpSpPr>
            <a:xfrm>
              <a:off x="669925" y="786178"/>
              <a:ext cx="3530781" cy="955536"/>
              <a:chOff x="669925" y="1395778"/>
              <a:chExt cx="3530781" cy="955536"/>
            </a:xfrm>
          </p:grpSpPr>
          <p:sp>
            <p:nvSpPr>
              <p:cNvPr id="30" name="ïŝļîḑe">
                <a:extLst>
                  <a:ext uri="{FF2B5EF4-FFF2-40B4-BE49-F238E27FC236}">
                    <a16:creationId xmlns:a16="http://schemas.microsoft.com/office/drawing/2014/main" id="{FCBCE448-A746-45FC-ABE2-27B64D489326}"/>
                  </a:ext>
                </a:extLst>
              </p:cNvPr>
              <p:cNvSpPr txBox="1"/>
              <p:nvPr/>
            </p:nvSpPr>
            <p:spPr bwMode="auto">
              <a:xfrm>
                <a:off x="669925" y="1395778"/>
                <a:ext cx="2996384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5400" b="1" dirty="0">
                    <a:solidFill>
                      <a:schemeClr val="bg1"/>
                    </a:solidFill>
                  </a:rPr>
                  <a:t>目录</a:t>
                </a:r>
                <a:endParaRPr lang="en-US" altLang="zh-CN" sz="5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673100" y="2351314"/>
                <a:ext cx="3527606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组合 63"/>
          <p:cNvGrpSpPr/>
          <p:nvPr/>
        </p:nvGrpSpPr>
        <p:grpSpPr>
          <a:xfrm>
            <a:off x="1993992" y="2232890"/>
            <a:ext cx="8464458" cy="3562352"/>
            <a:chOff x="2298792" y="2194790"/>
            <a:chExt cx="8464458" cy="3562352"/>
          </a:xfrm>
        </p:grpSpPr>
        <p:grpSp>
          <p:nvGrpSpPr>
            <p:cNvPr id="32" name="组合 31"/>
            <p:cNvGrpSpPr/>
            <p:nvPr/>
          </p:nvGrpSpPr>
          <p:grpSpPr>
            <a:xfrm>
              <a:off x="2298792" y="2194790"/>
              <a:ext cx="3968487" cy="885415"/>
              <a:chOff x="2032092" y="2628529"/>
              <a:chExt cx="3968487" cy="885415"/>
            </a:xfrm>
          </p:grpSpPr>
          <p:sp>
            <p:nvSpPr>
              <p:cNvPr id="6" name="iśľîḓé"/>
              <p:cNvSpPr txBox="1"/>
              <p:nvPr/>
            </p:nvSpPr>
            <p:spPr>
              <a:xfrm>
                <a:off x="2496930" y="2744632"/>
                <a:ext cx="985402" cy="72940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sz="2800" b="1" dirty="0">
                    <a:solidFill>
                      <a:schemeClr val="accent1"/>
                    </a:solidFill>
                  </a:rPr>
                  <a:t>01.</a:t>
                </a:r>
              </a:p>
            </p:txBody>
          </p:sp>
          <p:sp>
            <p:nvSpPr>
              <p:cNvPr id="8" name="iSľíḓe"/>
              <p:cNvSpPr/>
              <p:nvPr/>
            </p:nvSpPr>
            <p:spPr>
              <a:xfrm>
                <a:off x="3139432" y="2628529"/>
                <a:ext cx="2861147" cy="88541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600" b="1" dirty="0"/>
                  <a:t>项目概述</a:t>
                </a:r>
                <a:endParaRPr lang="en-US" altLang="zh-CN" sz="3600" b="1" dirty="0"/>
              </a:p>
            </p:txBody>
          </p:sp>
          <p:sp>
            <p:nvSpPr>
              <p:cNvPr id="18" name="ïsľiḍè"/>
              <p:cNvSpPr/>
              <p:nvPr/>
            </p:nvSpPr>
            <p:spPr>
              <a:xfrm>
                <a:off x="2032092" y="2814038"/>
                <a:ext cx="495949" cy="590596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2298792" y="3059583"/>
              <a:ext cx="4510503" cy="885415"/>
              <a:chOff x="2032092" y="2628529"/>
              <a:chExt cx="4510503" cy="885415"/>
            </a:xfrm>
          </p:grpSpPr>
          <p:sp>
            <p:nvSpPr>
              <p:cNvPr id="34" name="iśľîḓé"/>
              <p:cNvSpPr txBox="1"/>
              <p:nvPr/>
            </p:nvSpPr>
            <p:spPr>
              <a:xfrm>
                <a:off x="2496930" y="2744632"/>
                <a:ext cx="985402" cy="72940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sz="2800" b="1" dirty="0">
                    <a:solidFill>
                      <a:schemeClr val="accent1"/>
                    </a:solidFill>
                  </a:rPr>
                  <a:t>02.</a:t>
                </a:r>
              </a:p>
            </p:txBody>
          </p:sp>
          <p:sp>
            <p:nvSpPr>
              <p:cNvPr id="35" name="iSľíḓe"/>
              <p:cNvSpPr/>
              <p:nvPr/>
            </p:nvSpPr>
            <p:spPr>
              <a:xfrm>
                <a:off x="3139432" y="2628529"/>
                <a:ext cx="3403163" cy="88541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 fontScale="85000"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600" b="1" dirty="0"/>
                  <a:t>具体功能需求描述</a:t>
                </a:r>
                <a:endParaRPr lang="en-US" altLang="zh-CN" sz="3600" b="1" dirty="0"/>
              </a:p>
            </p:txBody>
          </p:sp>
          <p:sp>
            <p:nvSpPr>
              <p:cNvPr id="36" name="ïsľiḍè"/>
              <p:cNvSpPr/>
              <p:nvPr/>
            </p:nvSpPr>
            <p:spPr>
              <a:xfrm>
                <a:off x="2032092" y="2814038"/>
                <a:ext cx="495949" cy="590596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298792" y="3924376"/>
              <a:ext cx="4235531" cy="885415"/>
              <a:chOff x="2032092" y="2628529"/>
              <a:chExt cx="4235531" cy="885415"/>
            </a:xfrm>
          </p:grpSpPr>
          <p:sp>
            <p:nvSpPr>
              <p:cNvPr id="38" name="iśľîḓé"/>
              <p:cNvSpPr txBox="1"/>
              <p:nvPr/>
            </p:nvSpPr>
            <p:spPr>
              <a:xfrm>
                <a:off x="2496930" y="2744632"/>
                <a:ext cx="985402" cy="72940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sz="2800" b="1" dirty="0">
                    <a:solidFill>
                      <a:schemeClr val="accent1"/>
                    </a:solidFill>
                  </a:rPr>
                  <a:t>03.</a:t>
                </a:r>
              </a:p>
            </p:txBody>
          </p:sp>
          <p:sp>
            <p:nvSpPr>
              <p:cNvPr id="39" name="iSľíḓe"/>
              <p:cNvSpPr/>
              <p:nvPr/>
            </p:nvSpPr>
            <p:spPr>
              <a:xfrm>
                <a:off x="3139432" y="2628529"/>
                <a:ext cx="3128191" cy="88541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 fontScale="925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600" b="1" dirty="0"/>
                  <a:t>可能遇到的困难</a:t>
                </a:r>
                <a:endParaRPr lang="en-US" altLang="zh-CN" sz="3600" b="1" dirty="0"/>
              </a:p>
            </p:txBody>
          </p:sp>
          <p:sp>
            <p:nvSpPr>
              <p:cNvPr id="40" name="ïsľiḍè"/>
              <p:cNvSpPr/>
              <p:nvPr/>
            </p:nvSpPr>
            <p:spPr>
              <a:xfrm>
                <a:off x="2032092" y="2814038"/>
                <a:ext cx="495949" cy="590596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2298792" y="4789170"/>
              <a:ext cx="4102008" cy="885415"/>
              <a:chOff x="2032092" y="2628529"/>
              <a:chExt cx="4102008" cy="885415"/>
            </a:xfrm>
          </p:grpSpPr>
          <p:sp>
            <p:nvSpPr>
              <p:cNvPr id="46" name="iśľîḓé"/>
              <p:cNvSpPr txBox="1"/>
              <p:nvPr/>
            </p:nvSpPr>
            <p:spPr>
              <a:xfrm>
                <a:off x="2496930" y="2744632"/>
                <a:ext cx="985402" cy="72940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sz="2800" b="1" dirty="0">
                    <a:solidFill>
                      <a:schemeClr val="accent1"/>
                    </a:solidFill>
                  </a:rPr>
                  <a:t>04.</a:t>
                </a:r>
              </a:p>
            </p:txBody>
          </p:sp>
          <p:sp>
            <p:nvSpPr>
              <p:cNvPr id="47" name="iSľíḓe"/>
              <p:cNvSpPr/>
              <p:nvPr/>
            </p:nvSpPr>
            <p:spPr>
              <a:xfrm>
                <a:off x="3139432" y="2628529"/>
                <a:ext cx="2994668" cy="88541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 fontScale="85000"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600" b="1" dirty="0"/>
                  <a:t>分工与进度安排</a:t>
                </a:r>
                <a:endParaRPr lang="en-US" altLang="zh-CN" sz="3600" b="1" dirty="0"/>
              </a:p>
            </p:txBody>
          </p:sp>
          <p:sp>
            <p:nvSpPr>
              <p:cNvPr id="48" name="ïsľiḍè"/>
              <p:cNvSpPr/>
              <p:nvPr/>
            </p:nvSpPr>
            <p:spPr>
              <a:xfrm>
                <a:off x="2032092" y="2814038"/>
                <a:ext cx="495949" cy="590596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target_126420"/>
            <p:cNvSpPr>
              <a:spLocks noChangeAspect="1"/>
            </p:cNvSpPr>
            <p:nvPr/>
          </p:nvSpPr>
          <p:spPr bwMode="auto">
            <a:xfrm>
              <a:off x="8020050" y="3018140"/>
              <a:ext cx="2743200" cy="2739002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601409" h="600489">
                  <a:moveTo>
                    <a:pt x="63148" y="143225"/>
                  </a:moveTo>
                  <a:lnTo>
                    <a:pt x="41620" y="160426"/>
                  </a:lnTo>
                  <a:lnTo>
                    <a:pt x="58843" y="171894"/>
                  </a:lnTo>
                  <a:lnTo>
                    <a:pt x="91853" y="171894"/>
                  </a:lnTo>
                  <a:lnTo>
                    <a:pt x="142085" y="163293"/>
                  </a:lnTo>
                  <a:lnTo>
                    <a:pt x="173659" y="214896"/>
                  </a:lnTo>
                  <a:lnTo>
                    <a:pt x="173659" y="262200"/>
                  </a:lnTo>
                  <a:lnTo>
                    <a:pt x="216715" y="320970"/>
                  </a:lnTo>
                  <a:lnTo>
                    <a:pt x="223891" y="320970"/>
                  </a:lnTo>
                  <a:lnTo>
                    <a:pt x="223891" y="299469"/>
                  </a:lnTo>
                  <a:lnTo>
                    <a:pt x="241113" y="335305"/>
                  </a:lnTo>
                  <a:lnTo>
                    <a:pt x="291345" y="345339"/>
                  </a:lnTo>
                  <a:lnTo>
                    <a:pt x="312873" y="368273"/>
                  </a:lnTo>
                  <a:lnTo>
                    <a:pt x="332966" y="374007"/>
                  </a:lnTo>
                  <a:lnTo>
                    <a:pt x="312873" y="417010"/>
                  </a:lnTo>
                  <a:lnTo>
                    <a:pt x="335836" y="457146"/>
                  </a:lnTo>
                  <a:cubicBezTo>
                    <a:pt x="335836" y="457146"/>
                    <a:pt x="348753" y="503016"/>
                    <a:pt x="348753" y="505883"/>
                  </a:cubicBezTo>
                  <a:cubicBezTo>
                    <a:pt x="348753" y="507316"/>
                    <a:pt x="335836" y="561786"/>
                    <a:pt x="335836" y="561786"/>
                  </a:cubicBezTo>
                  <a:lnTo>
                    <a:pt x="338707" y="597622"/>
                  </a:lnTo>
                  <a:cubicBezTo>
                    <a:pt x="325790" y="599056"/>
                    <a:pt x="312873" y="600489"/>
                    <a:pt x="299957" y="600489"/>
                  </a:cubicBezTo>
                  <a:cubicBezTo>
                    <a:pt x="134909" y="600489"/>
                    <a:pt x="0" y="465747"/>
                    <a:pt x="0" y="299469"/>
                  </a:cubicBezTo>
                  <a:cubicBezTo>
                    <a:pt x="0" y="244998"/>
                    <a:pt x="15787" y="193395"/>
                    <a:pt x="41620" y="148959"/>
                  </a:cubicBezTo>
                  <a:close/>
                  <a:moveTo>
                    <a:pt x="367486" y="60233"/>
                  </a:moveTo>
                  <a:lnTo>
                    <a:pt x="394753" y="65966"/>
                  </a:lnTo>
                  <a:lnTo>
                    <a:pt x="419150" y="87465"/>
                  </a:lnTo>
                  <a:lnTo>
                    <a:pt x="426326" y="106098"/>
                  </a:lnTo>
                  <a:lnTo>
                    <a:pt x="432066" y="124731"/>
                  </a:lnTo>
                  <a:lnTo>
                    <a:pt x="469379" y="159130"/>
                  </a:lnTo>
                  <a:lnTo>
                    <a:pt x="479425" y="161996"/>
                  </a:lnTo>
                  <a:lnTo>
                    <a:pt x="493776" y="140497"/>
                  </a:lnTo>
                  <a:lnTo>
                    <a:pt x="541135" y="136197"/>
                  </a:lnTo>
                  <a:lnTo>
                    <a:pt x="549745" y="133331"/>
                  </a:lnTo>
                  <a:cubicBezTo>
                    <a:pt x="582753" y="180629"/>
                    <a:pt x="601409" y="237961"/>
                    <a:pt x="601409" y="299592"/>
                  </a:cubicBezTo>
                  <a:cubicBezTo>
                    <a:pt x="601409" y="441488"/>
                    <a:pt x="503822" y="560451"/>
                    <a:pt x="371791" y="591983"/>
                  </a:cubicBezTo>
                  <a:lnTo>
                    <a:pt x="376097" y="571917"/>
                  </a:lnTo>
                  <a:lnTo>
                    <a:pt x="427761" y="537518"/>
                  </a:lnTo>
                  <a:lnTo>
                    <a:pt x="442112" y="500253"/>
                  </a:lnTo>
                  <a:lnTo>
                    <a:pt x="477990" y="484486"/>
                  </a:lnTo>
                  <a:lnTo>
                    <a:pt x="510997" y="419988"/>
                  </a:lnTo>
                  <a:lnTo>
                    <a:pt x="459333" y="388456"/>
                  </a:lnTo>
                  <a:lnTo>
                    <a:pt x="432066" y="358357"/>
                  </a:lnTo>
                  <a:lnTo>
                    <a:pt x="416280" y="356924"/>
                  </a:lnTo>
                  <a:lnTo>
                    <a:pt x="384707" y="348324"/>
                  </a:lnTo>
                  <a:lnTo>
                    <a:pt x="356005" y="344024"/>
                  </a:lnTo>
                  <a:lnTo>
                    <a:pt x="333043" y="349757"/>
                  </a:lnTo>
                  <a:lnTo>
                    <a:pt x="317257" y="333991"/>
                  </a:lnTo>
                  <a:lnTo>
                    <a:pt x="302906" y="329691"/>
                  </a:lnTo>
                  <a:lnTo>
                    <a:pt x="304341" y="306759"/>
                  </a:lnTo>
                  <a:lnTo>
                    <a:pt x="285684" y="308192"/>
                  </a:lnTo>
                  <a:lnTo>
                    <a:pt x="275639" y="319658"/>
                  </a:lnTo>
                  <a:lnTo>
                    <a:pt x="269898" y="295292"/>
                  </a:lnTo>
                  <a:lnTo>
                    <a:pt x="294295" y="283826"/>
                  </a:lnTo>
                  <a:lnTo>
                    <a:pt x="317257" y="295292"/>
                  </a:lnTo>
                  <a:lnTo>
                    <a:pt x="330173" y="295292"/>
                  </a:lnTo>
                  <a:lnTo>
                    <a:pt x="335913" y="276660"/>
                  </a:lnTo>
                  <a:lnTo>
                    <a:pt x="371791" y="233661"/>
                  </a:lnTo>
                  <a:lnTo>
                    <a:pt x="420585" y="207862"/>
                  </a:lnTo>
                  <a:lnTo>
                    <a:pt x="449287" y="212162"/>
                  </a:lnTo>
                  <a:lnTo>
                    <a:pt x="452158" y="197829"/>
                  </a:lnTo>
                  <a:lnTo>
                    <a:pt x="416280" y="160563"/>
                  </a:lnTo>
                  <a:lnTo>
                    <a:pt x="403364" y="134764"/>
                  </a:lnTo>
                  <a:lnTo>
                    <a:pt x="383272" y="134764"/>
                  </a:lnTo>
                  <a:lnTo>
                    <a:pt x="371791" y="127598"/>
                  </a:lnTo>
                  <a:lnTo>
                    <a:pt x="344524" y="123298"/>
                  </a:lnTo>
                  <a:lnTo>
                    <a:pt x="338784" y="154830"/>
                  </a:lnTo>
                  <a:lnTo>
                    <a:pt x="307211" y="147664"/>
                  </a:lnTo>
                  <a:lnTo>
                    <a:pt x="304341" y="129031"/>
                  </a:lnTo>
                  <a:lnTo>
                    <a:pt x="328738" y="123298"/>
                  </a:lnTo>
                  <a:lnTo>
                    <a:pt x="337349" y="87465"/>
                  </a:lnTo>
                  <a:lnTo>
                    <a:pt x="361745" y="97498"/>
                  </a:lnTo>
                  <a:lnTo>
                    <a:pt x="361745" y="113265"/>
                  </a:lnTo>
                  <a:lnTo>
                    <a:pt x="380402" y="120431"/>
                  </a:lnTo>
                  <a:lnTo>
                    <a:pt x="391883" y="124731"/>
                  </a:lnTo>
                  <a:lnTo>
                    <a:pt x="407669" y="116131"/>
                  </a:lnTo>
                  <a:lnTo>
                    <a:pt x="393318" y="100365"/>
                  </a:lnTo>
                  <a:lnTo>
                    <a:pt x="366051" y="73133"/>
                  </a:lnTo>
                  <a:close/>
                  <a:moveTo>
                    <a:pt x="222541" y="32978"/>
                  </a:moveTo>
                  <a:cubicBezTo>
                    <a:pt x="222541" y="35846"/>
                    <a:pt x="202448" y="48750"/>
                    <a:pt x="202448" y="48750"/>
                  </a:cubicBezTo>
                  <a:lnTo>
                    <a:pt x="222541" y="60221"/>
                  </a:lnTo>
                  <a:lnTo>
                    <a:pt x="262728" y="48750"/>
                  </a:lnTo>
                  <a:lnTo>
                    <a:pt x="254117" y="32978"/>
                  </a:lnTo>
                  <a:lnTo>
                    <a:pt x="235458" y="37280"/>
                  </a:lnTo>
                  <a:close/>
                  <a:moveTo>
                    <a:pt x="344537" y="12904"/>
                  </a:moveTo>
                  <a:lnTo>
                    <a:pt x="312962" y="30110"/>
                  </a:lnTo>
                  <a:lnTo>
                    <a:pt x="295739" y="40147"/>
                  </a:lnTo>
                  <a:lnTo>
                    <a:pt x="308656" y="48750"/>
                  </a:lnTo>
                  <a:lnTo>
                    <a:pt x="335926" y="45883"/>
                  </a:lnTo>
                  <a:lnTo>
                    <a:pt x="363196" y="24375"/>
                  </a:lnTo>
                  <a:close/>
                  <a:moveTo>
                    <a:pt x="300045" y="0"/>
                  </a:moveTo>
                  <a:cubicBezTo>
                    <a:pt x="345973" y="0"/>
                    <a:pt x="390465" y="10037"/>
                    <a:pt x="429217" y="28677"/>
                  </a:cubicBezTo>
                  <a:lnTo>
                    <a:pt x="417735" y="30110"/>
                  </a:lnTo>
                  <a:lnTo>
                    <a:pt x="389030" y="25809"/>
                  </a:lnTo>
                  <a:lnTo>
                    <a:pt x="367501" y="40147"/>
                  </a:lnTo>
                  <a:lnTo>
                    <a:pt x="353149" y="55919"/>
                  </a:lnTo>
                  <a:lnTo>
                    <a:pt x="298609" y="61655"/>
                  </a:lnTo>
                  <a:lnTo>
                    <a:pt x="277081" y="57353"/>
                  </a:lnTo>
                  <a:lnTo>
                    <a:pt x="261293" y="81728"/>
                  </a:lnTo>
                  <a:lnTo>
                    <a:pt x="218235" y="84596"/>
                  </a:lnTo>
                  <a:lnTo>
                    <a:pt x="189530" y="75993"/>
                  </a:lnTo>
                  <a:lnTo>
                    <a:pt x="165131" y="88897"/>
                  </a:lnTo>
                  <a:lnTo>
                    <a:pt x="112027" y="97500"/>
                  </a:lnTo>
                  <a:lnTo>
                    <a:pt x="68969" y="108971"/>
                  </a:lnTo>
                  <a:cubicBezTo>
                    <a:pt x="123509" y="43015"/>
                    <a:pt x="206753" y="0"/>
                    <a:pt x="300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6353564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875" y="1311812"/>
            <a:ext cx="10850563" cy="2160000"/>
            <a:chOff x="-15875" y="1311812"/>
            <a:chExt cx="10850563" cy="2160000"/>
          </a:xfrm>
        </p:grpSpPr>
        <p:sp>
          <p:nvSpPr>
            <p:cNvPr id="4" name="ïṩ1îḑé"/>
            <p:cNvSpPr/>
            <p:nvPr/>
          </p:nvSpPr>
          <p:spPr>
            <a:xfrm>
              <a:off x="-15875" y="1782212"/>
              <a:ext cx="10850563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-15875" y="1884652"/>
              <a:ext cx="1928760" cy="101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6600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25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4232275" y="2037869"/>
              <a:ext cx="299638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4800" b="1" dirty="0">
                  <a:solidFill>
                    <a:schemeClr val="bg1"/>
                  </a:solidFill>
                </a:rPr>
                <a:t>项目概述</a:t>
              </a:r>
              <a:endParaRPr lang="en-US" altLang="zh-CN" sz="4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802080" y="1311812"/>
              <a:ext cx="2160000" cy="2160000"/>
              <a:chOff x="2487880" y="549812"/>
              <a:chExt cx="2160000" cy="21600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487880" y="549812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arget_126420"/>
              <p:cNvSpPr>
                <a:spLocks noChangeAspect="1"/>
              </p:cNvSpPr>
              <p:nvPr/>
            </p:nvSpPr>
            <p:spPr bwMode="auto">
              <a:xfrm>
                <a:off x="2529634" y="593155"/>
                <a:ext cx="2076492" cy="2073314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1459971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25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项目概述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iṣḷîḓe">
            <a:extLst>
              <a:ext uri="{FF2B5EF4-FFF2-40B4-BE49-F238E27FC236}">
                <a16:creationId xmlns:a16="http://schemas.microsoft.com/office/drawing/2014/main" id="{85960A76-454D-7C00-BDA9-91EA8B217FD0}"/>
              </a:ext>
            </a:extLst>
          </p:cNvPr>
          <p:cNvSpPr txBox="1"/>
          <p:nvPr/>
        </p:nvSpPr>
        <p:spPr bwMode="auto">
          <a:xfrm>
            <a:off x="793422" y="1729104"/>
            <a:ext cx="10378911" cy="368188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dirty="0"/>
              <a:t>·</a:t>
            </a:r>
            <a:r>
              <a:rPr lang="zh-CN" altLang="en-US" sz="2800" dirty="0"/>
              <a:t>目前，随着互联网技术的不断应用和发展，对网络安全应用提出</a:t>
            </a:r>
          </a:p>
          <a:p>
            <a:pPr>
              <a:spcBef>
                <a:spcPct val="0"/>
              </a:spcBef>
            </a:pPr>
            <a:r>
              <a:rPr lang="zh-CN" altLang="en-US" sz="2800" dirty="0"/>
              <a:t>了更高的要求，为了保障数据隐私安全，越来越多的网络通信采用了流量加密技术，加密流量在互联网流量中的占比持续增长。以</a:t>
            </a:r>
            <a:r>
              <a:rPr lang="en-US" altLang="zh-CN" sz="2800" dirty="0"/>
              <a:t>TLS(SSL)</a:t>
            </a:r>
            <a:r>
              <a:rPr lang="zh-CN" altLang="en-US" sz="2800" dirty="0"/>
              <a:t>、</a:t>
            </a:r>
            <a:r>
              <a:rPr lang="en-US" altLang="zh-CN" sz="2800" dirty="0"/>
              <a:t>VPN</a:t>
            </a:r>
            <a:r>
              <a:rPr lang="zh-CN" altLang="en-US" sz="2800" dirty="0"/>
              <a:t>等为代表的流量加密技术已经被人们日常使用。</a:t>
            </a:r>
            <a:endParaRPr lang="en-US" altLang="zh-CN" sz="2800" dirty="0"/>
          </a:p>
          <a:p>
            <a:pPr>
              <a:spcBef>
                <a:spcPct val="0"/>
              </a:spcBef>
            </a:pPr>
            <a:endParaRPr lang="en-US" altLang="zh-CN" sz="2800" dirty="0"/>
          </a:p>
          <a:p>
            <a:pPr>
              <a:spcBef>
                <a:spcPct val="0"/>
              </a:spcBef>
            </a:pPr>
            <a:r>
              <a:rPr lang="en-US" altLang="zh-CN" sz="2800" dirty="0"/>
              <a:t>·</a:t>
            </a:r>
            <a:r>
              <a:rPr lang="zh-CN" altLang="en-US" sz="2800" dirty="0"/>
              <a:t>然而，加密流量的广泛使用，也提高了流量控管的难度。本项目将尝试在充满了多种加密协议的网络中有效识别、统计、特征匹配并管控加密流量。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42250334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875" y="1311812"/>
            <a:ext cx="10850563" cy="2160000"/>
            <a:chOff x="-15875" y="1311812"/>
            <a:chExt cx="10850563" cy="2160000"/>
          </a:xfrm>
        </p:grpSpPr>
        <p:sp>
          <p:nvSpPr>
            <p:cNvPr id="4" name="ïṩ1îḑé"/>
            <p:cNvSpPr/>
            <p:nvPr/>
          </p:nvSpPr>
          <p:spPr>
            <a:xfrm>
              <a:off x="-15875" y="1782212"/>
              <a:ext cx="10850563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-15875" y="1884652"/>
              <a:ext cx="1928760" cy="101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66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25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4232275" y="2037869"/>
              <a:ext cx="517842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4800" b="1" dirty="0">
                  <a:solidFill>
                    <a:schemeClr val="bg1"/>
                  </a:solidFill>
                </a:rPr>
                <a:t>具体功能需求描述</a:t>
              </a:r>
              <a:endParaRPr lang="en-US" altLang="zh-CN" sz="4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802080" y="1311812"/>
              <a:ext cx="2160000" cy="2160000"/>
              <a:chOff x="2487880" y="549812"/>
              <a:chExt cx="2160000" cy="21600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487880" y="549812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arget_126420"/>
              <p:cNvSpPr>
                <a:spLocks noChangeAspect="1"/>
              </p:cNvSpPr>
              <p:nvPr/>
            </p:nvSpPr>
            <p:spPr bwMode="auto">
              <a:xfrm>
                <a:off x="2529634" y="593155"/>
                <a:ext cx="2076492" cy="2073314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065951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" y="700206"/>
            <a:ext cx="9794448" cy="955520"/>
            <a:chOff x="-15873" y="1311812"/>
            <a:chExt cx="22140826" cy="2160000"/>
          </a:xfrm>
        </p:grpSpPr>
        <p:sp>
          <p:nvSpPr>
            <p:cNvPr id="21" name="ïṩ1îḑé"/>
            <p:cNvSpPr/>
            <p:nvPr/>
          </p:nvSpPr>
          <p:spPr>
            <a:xfrm>
              <a:off x="-15873" y="1782212"/>
              <a:ext cx="22140826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6" y="1782212"/>
              <a:ext cx="17454815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dirty="0">
                  <a:solidFill>
                    <a:schemeClr val="bg1"/>
                  </a:solidFill>
                </a:rPr>
                <a:t>Part1</a:t>
              </a:r>
              <a:r>
                <a:rPr lang="zh-CN" altLang="en-US" sz="2800" dirty="0">
                  <a:solidFill>
                    <a:schemeClr val="bg1"/>
                  </a:solidFill>
                </a:rPr>
                <a:t>：网络信息数据分类捕获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iṣḷîḓe">
            <a:extLst>
              <a:ext uri="{FF2B5EF4-FFF2-40B4-BE49-F238E27FC236}">
                <a16:creationId xmlns:a16="http://schemas.microsoft.com/office/drawing/2014/main" id="{A6A71AAA-73E1-E377-5BC8-39B2D5FD2AB3}"/>
              </a:ext>
            </a:extLst>
          </p:cNvPr>
          <p:cNvSpPr txBox="1"/>
          <p:nvPr/>
        </p:nvSpPr>
        <p:spPr bwMode="auto">
          <a:xfrm>
            <a:off x="793422" y="1729104"/>
            <a:ext cx="10378911" cy="368188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dirty="0"/>
              <a:t>· </a:t>
            </a:r>
            <a:r>
              <a:rPr lang="zh-CN" altLang="en-US" sz="2800" dirty="0"/>
              <a:t>能够使用捕包程序捕获到加密流量报文</a:t>
            </a:r>
            <a:endParaRPr lang="en-US" altLang="zh-CN" sz="2800" dirty="0"/>
          </a:p>
          <a:p>
            <a:pPr>
              <a:spcBef>
                <a:spcPct val="0"/>
              </a:spcBef>
            </a:pPr>
            <a:r>
              <a:rPr lang="en-US" altLang="zh-CN" sz="2800" dirty="0"/>
              <a:t>· </a:t>
            </a:r>
            <a:r>
              <a:rPr lang="zh-CN" altLang="en-US" sz="2800" dirty="0"/>
              <a:t>能完成简单的统计功能：协议类型统计，常用端口统计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94064849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" y="700206"/>
            <a:ext cx="9794448" cy="955520"/>
            <a:chOff x="-15873" y="1311812"/>
            <a:chExt cx="22140826" cy="2160000"/>
          </a:xfrm>
        </p:grpSpPr>
        <p:sp>
          <p:nvSpPr>
            <p:cNvPr id="21" name="ïṩ1îḑé"/>
            <p:cNvSpPr/>
            <p:nvPr/>
          </p:nvSpPr>
          <p:spPr>
            <a:xfrm>
              <a:off x="-15873" y="1782212"/>
              <a:ext cx="22140826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6" y="1782212"/>
              <a:ext cx="17454815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dirty="0">
                  <a:solidFill>
                    <a:schemeClr val="bg1"/>
                  </a:solidFill>
                </a:rPr>
                <a:t>Part2</a:t>
              </a:r>
              <a:r>
                <a:rPr lang="zh-CN" altLang="en-US" sz="2800" dirty="0">
                  <a:solidFill>
                    <a:schemeClr val="bg1"/>
                  </a:solidFill>
                </a:rPr>
                <a:t>：网络协议还原分析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iṣḷîḓe">
            <a:extLst>
              <a:ext uri="{FF2B5EF4-FFF2-40B4-BE49-F238E27FC236}">
                <a16:creationId xmlns:a16="http://schemas.microsoft.com/office/drawing/2014/main" id="{A6A71AAA-73E1-E377-5BC8-39B2D5FD2AB3}"/>
              </a:ext>
            </a:extLst>
          </p:cNvPr>
          <p:cNvSpPr txBox="1"/>
          <p:nvPr/>
        </p:nvSpPr>
        <p:spPr bwMode="auto">
          <a:xfrm>
            <a:off x="793422" y="1729104"/>
            <a:ext cx="10378911" cy="156085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dirty="0"/>
              <a:t>· </a:t>
            </a:r>
            <a:r>
              <a:rPr lang="zh-CN" altLang="en-US" sz="2800" dirty="0"/>
              <a:t>能够提取不同应用加密流量的特征，并能够从混合流量中识别出来自浏览器的</a:t>
            </a:r>
            <a:r>
              <a:rPr lang="en-US" altLang="zh-CN" sz="2800" dirty="0"/>
              <a:t>TLS</a:t>
            </a:r>
            <a:r>
              <a:rPr lang="zh-CN" altLang="en-US" sz="2800" dirty="0"/>
              <a:t>流量</a:t>
            </a:r>
            <a:r>
              <a:rPr lang="en-US" altLang="zh-CN" sz="2800" dirty="0"/>
              <a:t>/</a:t>
            </a:r>
            <a:r>
              <a:rPr lang="zh-CN" altLang="en-US" sz="2800" dirty="0"/>
              <a:t>来自</a:t>
            </a:r>
            <a:r>
              <a:rPr lang="en-US" altLang="zh-CN" sz="2800" dirty="0"/>
              <a:t>QQ</a:t>
            </a:r>
            <a:r>
              <a:rPr lang="zh-CN" altLang="en-US" sz="2800" dirty="0"/>
              <a:t>聊天的</a:t>
            </a:r>
            <a:r>
              <a:rPr lang="en-US" altLang="zh-CN" sz="2800" dirty="0"/>
              <a:t>UDP</a:t>
            </a:r>
            <a:r>
              <a:rPr lang="zh-CN" altLang="en-US" sz="2800" dirty="0"/>
              <a:t>加密流量</a:t>
            </a:r>
            <a:r>
              <a:rPr lang="en-US" altLang="zh-CN" sz="2800" dirty="0"/>
              <a:t>/</a:t>
            </a:r>
            <a:r>
              <a:rPr lang="zh-CN" altLang="en-US" sz="2800" dirty="0"/>
              <a:t>来自微信聊天的</a:t>
            </a:r>
            <a:r>
              <a:rPr lang="en-US" altLang="zh-CN" sz="2800" dirty="0"/>
              <a:t>SSL+TCP</a:t>
            </a:r>
            <a:r>
              <a:rPr lang="zh-CN" altLang="en-US" sz="2800" dirty="0"/>
              <a:t>流量。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BAB50D-9E9D-BC12-0A2D-9F6F0BD60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67" y="3081237"/>
            <a:ext cx="9602032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16871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" y="700206"/>
            <a:ext cx="9794448" cy="955520"/>
            <a:chOff x="-15873" y="1311812"/>
            <a:chExt cx="22140826" cy="2160000"/>
          </a:xfrm>
        </p:grpSpPr>
        <p:sp>
          <p:nvSpPr>
            <p:cNvPr id="21" name="ïṩ1îḑé"/>
            <p:cNvSpPr/>
            <p:nvPr/>
          </p:nvSpPr>
          <p:spPr>
            <a:xfrm>
              <a:off x="-15873" y="1782212"/>
              <a:ext cx="22140826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6" y="1782212"/>
              <a:ext cx="17454815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dirty="0">
                  <a:solidFill>
                    <a:schemeClr val="bg1"/>
                  </a:solidFill>
                </a:rPr>
                <a:t>Part3</a:t>
              </a:r>
              <a:r>
                <a:rPr lang="zh-CN" altLang="en-US" sz="2800" dirty="0">
                  <a:solidFill>
                    <a:schemeClr val="bg1"/>
                  </a:solidFill>
                </a:rPr>
                <a:t>：网络信息内容或报文特征识别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iṣḷîḓe">
            <a:extLst>
              <a:ext uri="{FF2B5EF4-FFF2-40B4-BE49-F238E27FC236}">
                <a16:creationId xmlns:a16="http://schemas.microsoft.com/office/drawing/2014/main" id="{A6A71AAA-73E1-E377-5BC8-39B2D5FD2AB3}"/>
              </a:ext>
            </a:extLst>
          </p:cNvPr>
          <p:cNvSpPr txBox="1"/>
          <p:nvPr/>
        </p:nvSpPr>
        <p:spPr bwMode="auto">
          <a:xfrm>
            <a:off x="793422" y="1729104"/>
            <a:ext cx="10378911" cy="368188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dirty="0"/>
              <a:t>· </a:t>
            </a:r>
            <a:r>
              <a:rPr lang="zh-CN" altLang="en-US" sz="2800" dirty="0"/>
              <a:t>针对</a:t>
            </a:r>
            <a:r>
              <a:rPr lang="en-US" altLang="zh-CN" sz="2800" dirty="0"/>
              <a:t>TLS1.2</a:t>
            </a:r>
            <a:r>
              <a:rPr lang="zh-CN" altLang="en-US" sz="2800" dirty="0"/>
              <a:t>协议进行</a:t>
            </a:r>
            <a:endParaRPr lang="en-US" altLang="zh-CN" sz="2800" dirty="0"/>
          </a:p>
          <a:p>
            <a:pPr>
              <a:spcBef>
                <a:spcPct val="0"/>
              </a:spcBef>
            </a:pPr>
            <a:r>
              <a:rPr lang="en-US" altLang="zh-CN" sz="2800" dirty="0"/>
              <a:t>·</a:t>
            </a:r>
            <a:r>
              <a:rPr lang="zh-CN" altLang="en-US" sz="2800" dirty="0"/>
              <a:t>采用主流的字符串匹配算法，实现各主要阶段协议特征的匹配，识别不同阶段流量：</a:t>
            </a:r>
            <a:endParaRPr lang="en-US" altLang="zh-CN" sz="2800" dirty="0"/>
          </a:p>
          <a:p>
            <a:pPr>
              <a:spcBef>
                <a:spcPct val="0"/>
              </a:spcBef>
            </a:pPr>
            <a:r>
              <a:rPr lang="en-US" altLang="zh-CN" sz="2800" dirty="0"/>
              <a:t>  Client Hello</a:t>
            </a:r>
          </a:p>
          <a:p>
            <a:pPr>
              <a:spcBef>
                <a:spcPct val="0"/>
              </a:spcBef>
            </a:pPr>
            <a:r>
              <a:rPr lang="en-US" altLang="zh-CN" sz="2800" dirty="0"/>
              <a:t>  Server Hello</a:t>
            </a:r>
          </a:p>
          <a:p>
            <a:pPr>
              <a:spcBef>
                <a:spcPct val="0"/>
              </a:spcBef>
            </a:pPr>
            <a:r>
              <a:rPr lang="en-US" altLang="zh-CN" sz="2800" dirty="0"/>
              <a:t>  Server Certificate</a:t>
            </a:r>
          </a:p>
          <a:p>
            <a:pPr>
              <a:spcBef>
                <a:spcPct val="0"/>
              </a:spcBef>
            </a:pPr>
            <a:r>
              <a:rPr lang="en-US" altLang="zh-CN" sz="2800" dirty="0"/>
              <a:t>  Client Application Data</a:t>
            </a:r>
          </a:p>
          <a:p>
            <a:pPr>
              <a:spcBef>
                <a:spcPct val="0"/>
              </a:spcBef>
            </a:pPr>
            <a:r>
              <a:rPr lang="en-US" altLang="zh-CN" sz="2800" dirty="0"/>
              <a:t>  Server Application Data</a:t>
            </a:r>
          </a:p>
        </p:txBody>
      </p:sp>
    </p:spTree>
    <p:extLst>
      <p:ext uri="{BB962C8B-B14F-4D97-AF65-F5344CB8AC3E}">
        <p14:creationId xmlns:p14="http://schemas.microsoft.com/office/powerpoint/2010/main" val="4046159016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" y="700206"/>
            <a:ext cx="9794448" cy="955520"/>
            <a:chOff x="-15873" y="1311812"/>
            <a:chExt cx="22140826" cy="2160000"/>
          </a:xfrm>
        </p:grpSpPr>
        <p:sp>
          <p:nvSpPr>
            <p:cNvPr id="21" name="ïṩ1îḑé"/>
            <p:cNvSpPr/>
            <p:nvPr/>
          </p:nvSpPr>
          <p:spPr>
            <a:xfrm>
              <a:off x="-15873" y="1782212"/>
              <a:ext cx="22140826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6" y="1782212"/>
              <a:ext cx="17454815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dirty="0">
                  <a:solidFill>
                    <a:schemeClr val="bg1"/>
                  </a:solidFill>
                </a:rPr>
                <a:t>Part4</a:t>
              </a:r>
              <a:r>
                <a:rPr lang="zh-CN" altLang="en-US" sz="2800" dirty="0">
                  <a:solidFill>
                    <a:schemeClr val="bg1"/>
                  </a:solidFill>
                </a:rPr>
                <a:t>：网络信息安全管理响应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iṣḷîḓe">
            <a:extLst>
              <a:ext uri="{FF2B5EF4-FFF2-40B4-BE49-F238E27FC236}">
                <a16:creationId xmlns:a16="http://schemas.microsoft.com/office/drawing/2014/main" id="{A6A71AAA-73E1-E377-5BC8-39B2D5FD2AB3}"/>
              </a:ext>
            </a:extLst>
          </p:cNvPr>
          <p:cNvSpPr txBox="1"/>
          <p:nvPr/>
        </p:nvSpPr>
        <p:spPr bwMode="auto">
          <a:xfrm>
            <a:off x="793422" y="1729104"/>
            <a:ext cx="10378911" cy="112721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dirty="0"/>
              <a:t>· </a:t>
            </a:r>
            <a:r>
              <a:rPr lang="zh-CN" altLang="en-US" sz="2800" dirty="0"/>
              <a:t>针对</a:t>
            </a:r>
            <a:r>
              <a:rPr lang="en-US" altLang="zh-CN" sz="2800" dirty="0"/>
              <a:t>TLS1.2</a:t>
            </a:r>
            <a:r>
              <a:rPr lang="zh-CN" altLang="en-US" sz="2800" dirty="0"/>
              <a:t>协议进行</a:t>
            </a:r>
            <a:endParaRPr lang="en-US" altLang="zh-CN" sz="2800" dirty="0"/>
          </a:p>
          <a:p>
            <a:pPr>
              <a:spcBef>
                <a:spcPct val="0"/>
              </a:spcBef>
            </a:pPr>
            <a:r>
              <a:rPr lang="en-US" altLang="zh-CN" sz="2800" dirty="0"/>
              <a:t>·</a:t>
            </a:r>
            <a:r>
              <a:rPr lang="zh-CN" altLang="en-US" sz="2800" dirty="0"/>
              <a:t> 基于深度包检测，进行</a:t>
            </a:r>
            <a:r>
              <a:rPr lang="en-US" altLang="zh-CN" sz="2800" dirty="0"/>
              <a:t>SNI</a:t>
            </a:r>
            <a:r>
              <a:rPr lang="zh-CN" altLang="en-US" sz="2800" dirty="0"/>
              <a:t>流量整形管控：</a:t>
            </a:r>
            <a:endParaRPr lang="en-US" altLang="zh-CN" sz="2800" dirty="0"/>
          </a:p>
          <a:p>
            <a:pPr>
              <a:spcBef>
                <a:spcPct val="0"/>
              </a:spcBef>
            </a:pPr>
            <a:endParaRPr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C099F2-B415-E488-6F6E-8DD2BF062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955" y="2698532"/>
            <a:ext cx="6682032" cy="387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16707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83F7F"/>
      </a:accent1>
      <a:accent2>
        <a:srgbClr val="0054A6"/>
      </a:accent2>
      <a:accent3>
        <a:srgbClr val="008ED8"/>
      </a:accent3>
      <a:accent4>
        <a:srgbClr val="FFC74B"/>
      </a:accent4>
      <a:accent5>
        <a:srgbClr val="DEAE49"/>
      </a:accent5>
      <a:accent6>
        <a:srgbClr val="C29D6B"/>
      </a:accent6>
      <a:hlink>
        <a:srgbClr val="4472C4"/>
      </a:hlink>
      <a:folHlink>
        <a:srgbClr val="BFBFBF"/>
      </a:folHlink>
    </a:clrScheme>
    <a:fontScheme name="rotow3gm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489</Words>
  <Application>Microsoft Office PowerPoint</Application>
  <PresentationFormat>宽屏</PresentationFormat>
  <Paragraphs>72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ZYK</dc:creator>
  <cp:lastModifiedBy>Ernest Cui</cp:lastModifiedBy>
  <cp:revision>79</cp:revision>
  <dcterms:created xsi:type="dcterms:W3CDTF">2019-01-09T06:44:53Z</dcterms:created>
  <dcterms:modified xsi:type="dcterms:W3CDTF">2023-04-21T09:21:42Z</dcterms:modified>
</cp:coreProperties>
</file>