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8.xml" ContentType="application/vnd.openxmlformats-officedocument.themeOverr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1" r:id="rId2"/>
    <p:sldId id="273" r:id="rId3"/>
    <p:sldId id="274" r:id="rId4"/>
    <p:sldId id="258" r:id="rId5"/>
    <p:sldId id="286" r:id="rId6"/>
    <p:sldId id="287" r:id="rId7"/>
    <p:sldId id="275" r:id="rId8"/>
    <p:sldId id="262" r:id="rId9"/>
    <p:sldId id="277" r:id="rId10"/>
    <p:sldId id="285" r:id="rId11"/>
    <p:sldId id="278"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19" autoAdjust="0"/>
    <p:restoredTop sz="94660"/>
  </p:normalViewPr>
  <p:slideViewPr>
    <p:cSldViewPr snapToGrid="0">
      <p:cViewPr varScale="1">
        <p:scale>
          <a:sx n="81" d="100"/>
          <a:sy n="81" d="100"/>
        </p:scale>
        <p:origin x="667" y="67"/>
      </p:cViewPr>
      <p:guideLst>
        <p:guide orient="horz" pos="2092"/>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5E59C-C0B9-4F9A-8E04-83321AD9E1BC}" type="datetimeFigureOut">
              <a:rPr lang="zh-CN" altLang="en-US" smtClean="0"/>
              <a:t>2023/5/21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A6C37-E55E-4BAE-A64D-43C4437625F8}" type="slidenum">
              <a:rPr lang="zh-CN" altLang="en-US" smtClean="0"/>
              <a:t>‹#›</a:t>
            </a:fld>
            <a:endParaRPr lang="zh-CN" altLang="en-US"/>
          </a:p>
        </p:txBody>
      </p:sp>
    </p:spTree>
    <p:extLst>
      <p:ext uri="{BB962C8B-B14F-4D97-AF65-F5344CB8AC3E}">
        <p14:creationId xmlns:p14="http://schemas.microsoft.com/office/powerpoint/2010/main" val="4188469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5A6C37-E55E-4BAE-A64D-43C4437625F8}" type="slidenum">
              <a:rPr lang="zh-CN" altLang="en-US" smtClean="0"/>
              <a:t>1</a:t>
            </a:fld>
            <a:endParaRPr lang="zh-CN" altLang="en-US"/>
          </a:p>
        </p:txBody>
      </p:sp>
    </p:spTree>
    <p:extLst>
      <p:ext uri="{BB962C8B-B14F-4D97-AF65-F5344CB8AC3E}">
        <p14:creationId xmlns:p14="http://schemas.microsoft.com/office/powerpoint/2010/main" val="2382144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5A6C37-E55E-4BAE-A64D-43C4437625F8}" type="slidenum">
              <a:rPr lang="zh-CN" altLang="en-US" smtClean="0"/>
              <a:t>10</a:t>
            </a:fld>
            <a:endParaRPr lang="zh-CN" altLang="en-US"/>
          </a:p>
        </p:txBody>
      </p:sp>
    </p:spTree>
    <p:extLst>
      <p:ext uri="{BB962C8B-B14F-4D97-AF65-F5344CB8AC3E}">
        <p14:creationId xmlns:p14="http://schemas.microsoft.com/office/powerpoint/2010/main" val="1671825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5A6C37-E55E-4BAE-A64D-43C4437625F8}" type="slidenum">
              <a:rPr lang="zh-CN" altLang="en-US" smtClean="0"/>
              <a:t>11</a:t>
            </a:fld>
            <a:endParaRPr lang="zh-CN" altLang="en-US"/>
          </a:p>
        </p:txBody>
      </p:sp>
    </p:spTree>
    <p:extLst>
      <p:ext uri="{BB962C8B-B14F-4D97-AF65-F5344CB8AC3E}">
        <p14:creationId xmlns:p14="http://schemas.microsoft.com/office/powerpoint/2010/main" val="735521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5A6C37-E55E-4BAE-A64D-43C4437625F8}" type="slidenum">
              <a:rPr lang="zh-CN" altLang="en-US" smtClean="0"/>
              <a:t>2</a:t>
            </a:fld>
            <a:endParaRPr lang="zh-CN" altLang="en-US"/>
          </a:p>
        </p:txBody>
      </p:sp>
    </p:spTree>
    <p:extLst>
      <p:ext uri="{BB962C8B-B14F-4D97-AF65-F5344CB8AC3E}">
        <p14:creationId xmlns:p14="http://schemas.microsoft.com/office/powerpoint/2010/main" val="4171676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5A6C37-E55E-4BAE-A64D-43C4437625F8}" type="slidenum">
              <a:rPr lang="zh-CN" altLang="en-US" smtClean="0"/>
              <a:t>3</a:t>
            </a:fld>
            <a:endParaRPr lang="zh-CN" altLang="en-US"/>
          </a:p>
        </p:txBody>
      </p:sp>
    </p:spTree>
    <p:extLst>
      <p:ext uri="{BB962C8B-B14F-4D97-AF65-F5344CB8AC3E}">
        <p14:creationId xmlns:p14="http://schemas.microsoft.com/office/powerpoint/2010/main" val="1108598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5A6C37-E55E-4BAE-A64D-43C4437625F8}" type="slidenum">
              <a:rPr lang="zh-CN" altLang="en-US" smtClean="0"/>
              <a:t>4</a:t>
            </a:fld>
            <a:endParaRPr lang="zh-CN" altLang="en-US"/>
          </a:p>
        </p:txBody>
      </p:sp>
    </p:spTree>
    <p:extLst>
      <p:ext uri="{BB962C8B-B14F-4D97-AF65-F5344CB8AC3E}">
        <p14:creationId xmlns:p14="http://schemas.microsoft.com/office/powerpoint/2010/main" val="2099157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5A6C37-E55E-4BAE-A64D-43C4437625F8}" type="slidenum">
              <a:rPr lang="zh-CN" altLang="en-US" smtClean="0"/>
              <a:t>5</a:t>
            </a:fld>
            <a:endParaRPr lang="zh-CN" altLang="en-US"/>
          </a:p>
        </p:txBody>
      </p:sp>
    </p:spTree>
    <p:extLst>
      <p:ext uri="{BB962C8B-B14F-4D97-AF65-F5344CB8AC3E}">
        <p14:creationId xmlns:p14="http://schemas.microsoft.com/office/powerpoint/2010/main" val="1037551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5A6C37-E55E-4BAE-A64D-43C4437625F8}" type="slidenum">
              <a:rPr lang="zh-CN" altLang="en-US" smtClean="0"/>
              <a:t>6</a:t>
            </a:fld>
            <a:endParaRPr lang="zh-CN" altLang="en-US"/>
          </a:p>
        </p:txBody>
      </p:sp>
    </p:spTree>
    <p:extLst>
      <p:ext uri="{BB962C8B-B14F-4D97-AF65-F5344CB8AC3E}">
        <p14:creationId xmlns:p14="http://schemas.microsoft.com/office/powerpoint/2010/main" val="139988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5A6C37-E55E-4BAE-A64D-43C4437625F8}" type="slidenum">
              <a:rPr lang="zh-CN" altLang="en-US" smtClean="0"/>
              <a:t>7</a:t>
            </a:fld>
            <a:endParaRPr lang="zh-CN" altLang="en-US"/>
          </a:p>
        </p:txBody>
      </p:sp>
    </p:spTree>
    <p:extLst>
      <p:ext uri="{BB962C8B-B14F-4D97-AF65-F5344CB8AC3E}">
        <p14:creationId xmlns:p14="http://schemas.microsoft.com/office/powerpoint/2010/main" val="708143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5A6C37-E55E-4BAE-A64D-43C4437625F8}" type="slidenum">
              <a:rPr lang="zh-CN" altLang="en-US" smtClean="0"/>
              <a:t>8</a:t>
            </a:fld>
            <a:endParaRPr lang="zh-CN" altLang="en-US"/>
          </a:p>
        </p:txBody>
      </p:sp>
    </p:spTree>
    <p:extLst>
      <p:ext uri="{BB962C8B-B14F-4D97-AF65-F5344CB8AC3E}">
        <p14:creationId xmlns:p14="http://schemas.microsoft.com/office/powerpoint/2010/main" val="4065282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5A6C37-E55E-4BAE-A64D-43C4437625F8}" type="slidenum">
              <a:rPr lang="zh-CN" altLang="en-US" smtClean="0"/>
              <a:t>9</a:t>
            </a:fld>
            <a:endParaRPr lang="zh-CN" altLang="en-US"/>
          </a:p>
        </p:txBody>
      </p:sp>
    </p:spTree>
    <p:extLst>
      <p:ext uri="{BB962C8B-B14F-4D97-AF65-F5344CB8AC3E}">
        <p14:creationId xmlns:p14="http://schemas.microsoft.com/office/powerpoint/2010/main" val="2022574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038734"/>
      </p:ext>
    </p:extLst>
  </p:cSld>
  <p:clrMapOvr>
    <a:masterClrMapping/>
  </p:clrMapOvr>
  <p:transition spd="slow" advTm="30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BE8C09-DA18-4639-9643-2D719B453AE1}" type="datetimeFigureOut">
              <a:rPr lang="zh-CN" altLang="en-US" smtClean="0"/>
              <a:t>2023/5/21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FD64F0-5018-4E6E-A20B-8D7DA5A17E99}" type="slidenum">
              <a:rPr lang="zh-CN" altLang="en-US" smtClean="0"/>
              <a:t>‹#›</a:t>
            </a:fld>
            <a:endParaRPr lang="zh-CN" altLang="en-US"/>
          </a:p>
        </p:txBody>
      </p:sp>
    </p:spTree>
    <p:extLst>
      <p:ext uri="{BB962C8B-B14F-4D97-AF65-F5344CB8AC3E}">
        <p14:creationId xmlns:p14="http://schemas.microsoft.com/office/powerpoint/2010/main" val="3201163943"/>
      </p:ext>
    </p:extLst>
  </p:cSld>
  <p:clrMapOvr>
    <a:masterClrMapping/>
  </p:clrMapOvr>
  <p:transition spd="slow" advTm="3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BE8C09-DA18-4639-9643-2D719B453AE1}" type="datetimeFigureOut">
              <a:rPr lang="zh-CN" altLang="en-US" smtClean="0"/>
              <a:t>2023/5/21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FD64F0-5018-4E6E-A20B-8D7DA5A17E99}" type="slidenum">
              <a:rPr lang="zh-CN" altLang="en-US" smtClean="0"/>
              <a:t>‹#›</a:t>
            </a:fld>
            <a:endParaRPr lang="zh-CN" altLang="en-US"/>
          </a:p>
        </p:txBody>
      </p:sp>
    </p:spTree>
    <p:extLst>
      <p:ext uri="{BB962C8B-B14F-4D97-AF65-F5344CB8AC3E}">
        <p14:creationId xmlns:p14="http://schemas.microsoft.com/office/powerpoint/2010/main" val="3953588097"/>
      </p:ext>
    </p:extLst>
  </p:cSld>
  <p:clrMapOvr>
    <a:masterClrMapping/>
  </p:clrMapOvr>
  <p:transition spd="slow" advTm="3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12" name="组合 11"/>
          <p:cNvGrpSpPr/>
          <p:nvPr userDrawn="1"/>
        </p:nvGrpSpPr>
        <p:grpSpPr>
          <a:xfrm>
            <a:off x="-1" y="5695950"/>
            <a:ext cx="12192002" cy="1162050"/>
            <a:chOff x="-1" y="5114925"/>
            <a:chExt cx="12192002" cy="1743075"/>
          </a:xfrm>
        </p:grpSpPr>
        <p:sp>
          <p:nvSpPr>
            <p:cNvPr id="10" name="íṥ1íde"/>
            <p:cNvSpPr/>
            <p:nvPr userDrawn="1"/>
          </p:nvSpPr>
          <p:spPr>
            <a:xfrm>
              <a:off x="-1" y="5114925"/>
              <a:ext cx="12192001" cy="1743075"/>
            </a:xfrm>
            <a:custGeom>
              <a:avLst/>
              <a:gdLst/>
              <a:ahLst/>
              <a:cxnLst/>
              <a:rect l="0" t="0" r="0" b="0"/>
              <a:pathLst>
                <a:path w="12192001" h="3741094" extrusionOk="0">
                  <a:moveTo>
                    <a:pt x="0" y="51100"/>
                  </a:moveTo>
                  <a:cubicBezTo>
                    <a:pt x="1197428" y="-363602"/>
                    <a:pt x="4795521" y="1882077"/>
                    <a:pt x="6831875" y="1879900"/>
                  </a:cubicBezTo>
                  <a:cubicBezTo>
                    <a:pt x="8868229" y="1877723"/>
                    <a:pt x="11357429" y="825119"/>
                    <a:pt x="12192000" y="1239821"/>
                  </a:cubicBezTo>
                  <a:cubicBezTo>
                    <a:pt x="12192000" y="2073579"/>
                    <a:pt x="12192001" y="2907336"/>
                    <a:pt x="12192001" y="3741094"/>
                  </a:cubicBezTo>
                  <a:lnTo>
                    <a:pt x="1" y="3741094"/>
                  </a:lnTo>
                  <a:cubicBezTo>
                    <a:pt x="1" y="2511096"/>
                    <a:pt x="0" y="1281098"/>
                    <a:pt x="0" y="51100"/>
                  </a:cubicBezTo>
                  <a:close/>
                </a:path>
              </a:pathLst>
            </a:custGeom>
            <a:solidFill>
              <a:schemeClr val="bg1">
                <a:lumMod val="85000"/>
              </a:schemeClr>
            </a:solidFill>
            <a:ln>
              <a:noFill/>
            </a:ln>
            <a:effectLst/>
          </p:spPr>
          <p:txBody>
            <a:bodyPr spcFirstLastPara="1" wrap="square" lIns="91440" tIns="45720" rIns="91440" bIns="45720" anchor="ctr"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ctr" rtl="0">
                <a:spcBef>
                  <a:spcPts val="0"/>
                </a:spcBef>
                <a:spcAft>
                  <a:spcPts val="0"/>
                </a:spcAft>
                <a:buNone/>
              </a:pPr>
              <a:endParaRPr/>
            </a:p>
          </p:txBody>
        </p:sp>
        <p:sp>
          <p:nvSpPr>
            <p:cNvPr id="11" name="ïsļidê"/>
            <p:cNvSpPr/>
            <p:nvPr userDrawn="1"/>
          </p:nvSpPr>
          <p:spPr>
            <a:xfrm>
              <a:off x="0" y="5729076"/>
              <a:ext cx="12192001" cy="1128921"/>
            </a:xfrm>
            <a:custGeom>
              <a:avLst/>
              <a:gdLst/>
              <a:ahLst/>
              <a:cxnLst/>
              <a:rect l="0" t="0" r="0" b="0"/>
              <a:pathLst>
                <a:path w="12192001" h="3741094" extrusionOk="0">
                  <a:moveTo>
                    <a:pt x="0" y="51100"/>
                  </a:moveTo>
                  <a:cubicBezTo>
                    <a:pt x="1197428" y="-363602"/>
                    <a:pt x="4795521" y="1882077"/>
                    <a:pt x="6831875" y="1879900"/>
                  </a:cubicBezTo>
                  <a:cubicBezTo>
                    <a:pt x="8868229" y="1877723"/>
                    <a:pt x="11357429" y="825119"/>
                    <a:pt x="12192000" y="1239821"/>
                  </a:cubicBezTo>
                  <a:cubicBezTo>
                    <a:pt x="12192000" y="2073579"/>
                    <a:pt x="12192001" y="2907336"/>
                    <a:pt x="12192001" y="3741094"/>
                  </a:cubicBezTo>
                  <a:lnTo>
                    <a:pt x="1" y="3741094"/>
                  </a:lnTo>
                  <a:cubicBezTo>
                    <a:pt x="1" y="2511096"/>
                    <a:pt x="0" y="1281098"/>
                    <a:pt x="0" y="51100"/>
                  </a:cubicBezTo>
                  <a:close/>
                </a:path>
              </a:pathLst>
            </a:custGeom>
            <a:solidFill>
              <a:schemeClr val="accent1"/>
            </a:solidFill>
            <a:ln>
              <a:noFill/>
            </a:ln>
            <a:effectLst/>
          </p:spPr>
          <p:txBody>
            <a:bodyPr spcFirstLastPara="1" wrap="square" lIns="91440" tIns="45720" rIns="91440" bIns="45720" anchor="ctr"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ctr" rtl="0">
                <a:spcBef>
                  <a:spcPts val="0"/>
                </a:spcBef>
                <a:spcAft>
                  <a:spcPts val="0"/>
                </a:spcAft>
                <a:buNone/>
              </a:pPr>
              <a:endParaRPr/>
            </a:p>
          </p:txBody>
        </p:sp>
      </p:grpSp>
    </p:spTree>
    <p:extLst>
      <p:ext uri="{BB962C8B-B14F-4D97-AF65-F5344CB8AC3E}">
        <p14:creationId xmlns:p14="http://schemas.microsoft.com/office/powerpoint/2010/main" val="2589850803"/>
      </p:ext>
    </p:extLst>
  </p:cSld>
  <p:clrMapOvr>
    <a:masterClrMapping/>
  </p:clrMapOvr>
  <p:transition spd="slow" advTm="3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7BE8C09-DA18-4639-9643-2D719B453AE1}" type="datetimeFigureOut">
              <a:rPr lang="zh-CN" altLang="en-US" smtClean="0"/>
              <a:t>2023/5/21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FD64F0-5018-4E6E-A20B-8D7DA5A17E99}" type="slidenum">
              <a:rPr lang="zh-CN" altLang="en-US" smtClean="0"/>
              <a:t>‹#›</a:t>
            </a:fld>
            <a:endParaRPr lang="zh-CN" altLang="en-US"/>
          </a:p>
        </p:txBody>
      </p:sp>
    </p:spTree>
    <p:extLst>
      <p:ext uri="{BB962C8B-B14F-4D97-AF65-F5344CB8AC3E}">
        <p14:creationId xmlns:p14="http://schemas.microsoft.com/office/powerpoint/2010/main" val="1513429685"/>
      </p:ext>
    </p:extLst>
  </p:cSld>
  <p:clrMapOvr>
    <a:masterClrMapping/>
  </p:clrMapOvr>
  <p:transition spd="slow" advTm="3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BE8C09-DA18-4639-9643-2D719B453AE1}" type="datetimeFigureOut">
              <a:rPr lang="zh-CN" altLang="en-US" smtClean="0"/>
              <a:t>2023/5/21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FD64F0-5018-4E6E-A20B-8D7DA5A17E99}" type="slidenum">
              <a:rPr lang="zh-CN" altLang="en-US" smtClean="0"/>
              <a:t>‹#›</a:t>
            </a:fld>
            <a:endParaRPr lang="zh-CN" altLang="en-US"/>
          </a:p>
        </p:txBody>
      </p:sp>
    </p:spTree>
    <p:extLst>
      <p:ext uri="{BB962C8B-B14F-4D97-AF65-F5344CB8AC3E}">
        <p14:creationId xmlns:p14="http://schemas.microsoft.com/office/powerpoint/2010/main" val="349014018"/>
      </p:ext>
    </p:extLst>
  </p:cSld>
  <p:clrMapOvr>
    <a:masterClrMapping/>
  </p:clrMapOvr>
  <p:transition spd="slow" advTm="3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BE8C09-DA18-4639-9643-2D719B453AE1}" type="datetimeFigureOut">
              <a:rPr lang="zh-CN" altLang="en-US" smtClean="0"/>
              <a:t>2023/5/21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FD64F0-5018-4E6E-A20B-8D7DA5A17E99}" type="slidenum">
              <a:rPr lang="zh-CN" altLang="en-US" smtClean="0"/>
              <a:t>‹#›</a:t>
            </a:fld>
            <a:endParaRPr lang="zh-CN" altLang="en-US"/>
          </a:p>
        </p:txBody>
      </p:sp>
    </p:spTree>
    <p:extLst>
      <p:ext uri="{BB962C8B-B14F-4D97-AF65-F5344CB8AC3E}">
        <p14:creationId xmlns:p14="http://schemas.microsoft.com/office/powerpoint/2010/main" val="3916251428"/>
      </p:ext>
    </p:extLst>
  </p:cSld>
  <p:clrMapOvr>
    <a:masterClrMapping/>
  </p:clrMapOvr>
  <p:transition spd="slow" advTm="3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BE8C09-DA18-4639-9643-2D719B453AE1}" type="datetimeFigureOut">
              <a:rPr lang="zh-CN" altLang="en-US" smtClean="0"/>
              <a:t>2023/5/21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FD64F0-5018-4E6E-A20B-8D7DA5A17E99}" type="slidenum">
              <a:rPr lang="zh-CN" altLang="en-US" smtClean="0"/>
              <a:t>‹#›</a:t>
            </a:fld>
            <a:endParaRPr lang="zh-CN" altLang="en-US"/>
          </a:p>
        </p:txBody>
      </p:sp>
    </p:spTree>
    <p:extLst>
      <p:ext uri="{BB962C8B-B14F-4D97-AF65-F5344CB8AC3E}">
        <p14:creationId xmlns:p14="http://schemas.microsoft.com/office/powerpoint/2010/main" val="279907588"/>
      </p:ext>
    </p:extLst>
  </p:cSld>
  <p:clrMapOvr>
    <a:masterClrMapping/>
  </p:clrMapOvr>
  <p:transition spd="slow" advTm="3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BE8C09-DA18-4639-9643-2D719B453AE1}" type="datetimeFigureOut">
              <a:rPr lang="zh-CN" altLang="en-US" smtClean="0"/>
              <a:t>2023/5/21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FD64F0-5018-4E6E-A20B-8D7DA5A17E99}" type="slidenum">
              <a:rPr lang="zh-CN" altLang="en-US" smtClean="0"/>
              <a:t>‹#›</a:t>
            </a:fld>
            <a:endParaRPr lang="zh-CN" altLang="en-US"/>
          </a:p>
        </p:txBody>
      </p:sp>
    </p:spTree>
    <p:extLst>
      <p:ext uri="{BB962C8B-B14F-4D97-AF65-F5344CB8AC3E}">
        <p14:creationId xmlns:p14="http://schemas.microsoft.com/office/powerpoint/2010/main" val="2188327552"/>
      </p:ext>
    </p:extLst>
  </p:cSld>
  <p:clrMapOvr>
    <a:masterClrMapping/>
  </p:clrMapOvr>
  <p:transition spd="slow" advTm="3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7BE8C09-DA18-4639-9643-2D719B453AE1}" type="datetimeFigureOut">
              <a:rPr lang="zh-CN" altLang="en-US" smtClean="0"/>
              <a:t>2023/5/21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FD64F0-5018-4E6E-A20B-8D7DA5A17E99}" type="slidenum">
              <a:rPr lang="zh-CN" altLang="en-US" smtClean="0"/>
              <a:t>‹#›</a:t>
            </a:fld>
            <a:endParaRPr lang="zh-CN" altLang="en-US"/>
          </a:p>
        </p:txBody>
      </p:sp>
    </p:spTree>
    <p:extLst>
      <p:ext uri="{BB962C8B-B14F-4D97-AF65-F5344CB8AC3E}">
        <p14:creationId xmlns:p14="http://schemas.microsoft.com/office/powerpoint/2010/main" val="685757201"/>
      </p:ext>
    </p:extLst>
  </p:cSld>
  <p:clrMapOvr>
    <a:masterClrMapping/>
  </p:clrMapOvr>
  <p:transition spd="slow" advTm="3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7BE8C09-DA18-4639-9643-2D719B453AE1}" type="datetimeFigureOut">
              <a:rPr lang="zh-CN" altLang="en-US" smtClean="0"/>
              <a:t>2023/5/21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FD64F0-5018-4E6E-A20B-8D7DA5A17E99}" type="slidenum">
              <a:rPr lang="zh-CN" altLang="en-US" smtClean="0"/>
              <a:t>‹#›</a:t>
            </a:fld>
            <a:endParaRPr lang="zh-CN" altLang="en-US"/>
          </a:p>
        </p:txBody>
      </p:sp>
    </p:spTree>
    <p:extLst>
      <p:ext uri="{BB962C8B-B14F-4D97-AF65-F5344CB8AC3E}">
        <p14:creationId xmlns:p14="http://schemas.microsoft.com/office/powerpoint/2010/main" val="283028193"/>
      </p:ext>
    </p:extLst>
  </p:cSld>
  <p:clrMapOvr>
    <a:masterClrMapping/>
  </p:clrMapOvr>
  <p:transition spd="slow" advTm="3000">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E8C09-DA18-4639-9643-2D719B453AE1}" type="datetimeFigureOut">
              <a:rPr lang="zh-CN" altLang="en-US" smtClean="0"/>
              <a:t>2023/5/21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D64F0-5018-4E6E-A20B-8D7DA5A17E99}" type="slidenum">
              <a:rPr lang="zh-CN" altLang="en-US" smtClean="0"/>
              <a:t>‹#›</a:t>
            </a:fld>
            <a:endParaRPr lang="zh-CN" altLang="en-US"/>
          </a:p>
        </p:txBody>
      </p:sp>
    </p:spTree>
    <p:extLst>
      <p:ext uri="{BB962C8B-B14F-4D97-AF65-F5344CB8AC3E}">
        <p14:creationId xmlns:p14="http://schemas.microsoft.com/office/powerpoint/2010/main" val="263088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Tm="3000">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8.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0" y="0"/>
            <a:ext cx="11663212" cy="3443344"/>
            <a:chOff x="0" y="0"/>
            <a:chExt cx="11663212" cy="3443344"/>
          </a:xfrm>
          <a:blipFill>
            <a:blip r:embed="rId4"/>
            <a:stretch>
              <a:fillRect/>
            </a:stretch>
          </a:blipFill>
        </p:grpSpPr>
        <p:sp>
          <p:nvSpPr>
            <p:cNvPr id="4" name="işḻïḍè"/>
            <p:cNvSpPr/>
            <p:nvPr/>
          </p:nvSpPr>
          <p:spPr>
            <a:xfrm>
              <a:off x="3571" y="0"/>
              <a:ext cx="11659641" cy="3443344"/>
            </a:xfrm>
            <a:custGeom>
              <a:avLst/>
              <a:gdLst>
                <a:gd name="connsiteX0" fmla="*/ 0 w 12188107"/>
                <a:gd name="connsiteY0" fmla="*/ 0 h 3599411"/>
                <a:gd name="connsiteX1" fmla="*/ 12188107 w 12188107"/>
                <a:gd name="connsiteY1" fmla="*/ 0 h 3599411"/>
                <a:gd name="connsiteX2" fmla="*/ 0 w 12188107"/>
                <a:gd name="connsiteY2" fmla="*/ 0 h 3599411"/>
              </a:gdLst>
              <a:ahLst/>
              <a:cxnLst>
                <a:cxn ang="0">
                  <a:pos x="connsiteX0" y="connsiteY0"/>
                </a:cxn>
                <a:cxn ang="0">
                  <a:pos x="connsiteX1" y="connsiteY1"/>
                </a:cxn>
                <a:cxn ang="0">
                  <a:pos x="connsiteX2" y="connsiteY2"/>
                </a:cxn>
              </a:cxnLst>
              <a:rect l="l" t="t" r="r" b="b"/>
              <a:pathLst>
                <a:path w="12188107" h="3599411">
                  <a:moveTo>
                    <a:pt x="0" y="0"/>
                  </a:moveTo>
                  <a:lnTo>
                    <a:pt x="12188107" y="0"/>
                  </a:lnTo>
                  <a:cubicBezTo>
                    <a:pt x="12188107" y="0"/>
                    <a:pt x="0" y="8098676"/>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p>
          </p:txBody>
        </p:sp>
        <p:sp>
          <p:nvSpPr>
            <p:cNvPr id="5" name="iŝḷîdè"/>
            <p:cNvSpPr/>
            <p:nvPr/>
          </p:nvSpPr>
          <p:spPr>
            <a:xfrm>
              <a:off x="0" y="0"/>
              <a:ext cx="11178561" cy="3301271"/>
            </a:xfrm>
            <a:custGeom>
              <a:avLst/>
              <a:gdLst>
                <a:gd name="connsiteX0" fmla="*/ 0 w 12188107"/>
                <a:gd name="connsiteY0" fmla="*/ 0 h 3599411"/>
                <a:gd name="connsiteX1" fmla="*/ 12188107 w 12188107"/>
                <a:gd name="connsiteY1" fmla="*/ 0 h 3599411"/>
                <a:gd name="connsiteX2" fmla="*/ 0 w 12188107"/>
                <a:gd name="connsiteY2" fmla="*/ 0 h 3599411"/>
              </a:gdLst>
              <a:ahLst/>
              <a:cxnLst>
                <a:cxn ang="0">
                  <a:pos x="connsiteX0" y="connsiteY0"/>
                </a:cxn>
                <a:cxn ang="0">
                  <a:pos x="connsiteX1" y="connsiteY1"/>
                </a:cxn>
                <a:cxn ang="0">
                  <a:pos x="connsiteX2" y="connsiteY2"/>
                </a:cxn>
              </a:cxnLst>
              <a:rect l="l" t="t" r="r" b="b"/>
              <a:pathLst>
                <a:path w="12188107" h="3599411">
                  <a:moveTo>
                    <a:pt x="0" y="0"/>
                  </a:moveTo>
                  <a:lnTo>
                    <a:pt x="12188107" y="0"/>
                  </a:lnTo>
                  <a:cubicBezTo>
                    <a:pt x="12188107" y="0"/>
                    <a:pt x="0" y="8098676"/>
                    <a:pt x="0"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p>
          </p:txBody>
        </p:sp>
      </p:grpSp>
      <p:sp>
        <p:nvSpPr>
          <p:cNvPr id="23" name="íṥ1íde"/>
          <p:cNvSpPr/>
          <p:nvPr/>
        </p:nvSpPr>
        <p:spPr>
          <a:xfrm>
            <a:off x="-1" y="5114925"/>
            <a:ext cx="12192001" cy="1743075"/>
          </a:xfrm>
          <a:custGeom>
            <a:avLst/>
            <a:gdLst/>
            <a:ahLst/>
            <a:cxnLst/>
            <a:rect l="0" t="0" r="0" b="0"/>
            <a:pathLst>
              <a:path w="12192001" h="3741094" extrusionOk="0">
                <a:moveTo>
                  <a:pt x="0" y="51100"/>
                </a:moveTo>
                <a:cubicBezTo>
                  <a:pt x="1197428" y="-363602"/>
                  <a:pt x="4795521" y="1882077"/>
                  <a:pt x="6831875" y="1879900"/>
                </a:cubicBezTo>
                <a:cubicBezTo>
                  <a:pt x="8868229" y="1877723"/>
                  <a:pt x="11357429" y="825119"/>
                  <a:pt x="12192000" y="1239821"/>
                </a:cubicBezTo>
                <a:cubicBezTo>
                  <a:pt x="12192000" y="2073579"/>
                  <a:pt x="12192001" y="2907336"/>
                  <a:pt x="12192001" y="3741094"/>
                </a:cubicBezTo>
                <a:lnTo>
                  <a:pt x="1" y="3741094"/>
                </a:lnTo>
                <a:cubicBezTo>
                  <a:pt x="1" y="2511096"/>
                  <a:pt x="0" y="1281098"/>
                  <a:pt x="0" y="51100"/>
                </a:cubicBezTo>
                <a:close/>
              </a:path>
            </a:pathLst>
          </a:custGeom>
          <a:solidFill>
            <a:schemeClr val="bg1">
              <a:lumMod val="85000"/>
            </a:schemeClr>
          </a:solidFill>
          <a:ln>
            <a:noFill/>
          </a:ln>
          <a:effectLst/>
        </p:spPr>
        <p:txBody>
          <a:bodyPr spcFirstLastPara="1" wrap="square" lIns="91440" tIns="45720" rIns="91440" bIns="45720" anchor="ctr"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ctr" rtl="0">
              <a:spcBef>
                <a:spcPts val="0"/>
              </a:spcBef>
              <a:spcAft>
                <a:spcPts val="0"/>
              </a:spcAft>
              <a:buNone/>
            </a:pPr>
            <a:endParaRPr/>
          </a:p>
        </p:txBody>
      </p:sp>
      <p:sp>
        <p:nvSpPr>
          <p:cNvPr id="24" name="ïsļidê"/>
          <p:cNvSpPr/>
          <p:nvPr/>
        </p:nvSpPr>
        <p:spPr>
          <a:xfrm>
            <a:off x="0" y="5729076"/>
            <a:ext cx="12192001" cy="1128921"/>
          </a:xfrm>
          <a:custGeom>
            <a:avLst/>
            <a:gdLst/>
            <a:ahLst/>
            <a:cxnLst/>
            <a:rect l="0" t="0" r="0" b="0"/>
            <a:pathLst>
              <a:path w="12192001" h="3741094" extrusionOk="0">
                <a:moveTo>
                  <a:pt x="0" y="51100"/>
                </a:moveTo>
                <a:cubicBezTo>
                  <a:pt x="1197428" y="-363602"/>
                  <a:pt x="4795521" y="1882077"/>
                  <a:pt x="6831875" y="1879900"/>
                </a:cubicBezTo>
                <a:cubicBezTo>
                  <a:pt x="8868229" y="1877723"/>
                  <a:pt x="11357429" y="825119"/>
                  <a:pt x="12192000" y="1239821"/>
                </a:cubicBezTo>
                <a:cubicBezTo>
                  <a:pt x="12192000" y="2073579"/>
                  <a:pt x="12192001" y="2907336"/>
                  <a:pt x="12192001" y="3741094"/>
                </a:cubicBezTo>
                <a:lnTo>
                  <a:pt x="1" y="3741094"/>
                </a:lnTo>
                <a:cubicBezTo>
                  <a:pt x="1" y="2511096"/>
                  <a:pt x="0" y="1281098"/>
                  <a:pt x="0" y="51100"/>
                </a:cubicBezTo>
                <a:close/>
              </a:path>
            </a:pathLst>
          </a:custGeom>
          <a:solidFill>
            <a:schemeClr val="accent1"/>
          </a:solidFill>
          <a:ln>
            <a:noFill/>
          </a:ln>
          <a:effectLst/>
        </p:spPr>
        <p:txBody>
          <a:bodyPr spcFirstLastPara="1" wrap="square" lIns="91440" tIns="45720" rIns="91440" bIns="45720" anchor="ctr"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ctr" rtl="0">
              <a:spcBef>
                <a:spcPts val="0"/>
              </a:spcBef>
              <a:spcAft>
                <a:spcPts val="0"/>
              </a:spcAft>
              <a:buNone/>
            </a:pPr>
            <a:endParaRPr/>
          </a:p>
        </p:txBody>
      </p:sp>
      <p:sp>
        <p:nvSpPr>
          <p:cNvPr id="25" name="文本框 24">
            <a:extLst>
              <a:ext uri="{FF2B5EF4-FFF2-40B4-BE49-F238E27FC236}">
                <a16:creationId xmlns:a16="http://schemas.microsoft.com/office/drawing/2014/main" id="{37E38B7C-75E4-42C7-8F9C-059493EA44EE}"/>
              </a:ext>
            </a:extLst>
          </p:cNvPr>
          <p:cNvSpPr txBox="1"/>
          <p:nvPr/>
        </p:nvSpPr>
        <p:spPr>
          <a:xfrm>
            <a:off x="2658365" y="3493718"/>
            <a:ext cx="8748794" cy="923330"/>
          </a:xfrm>
          <a:prstGeom prst="rect">
            <a:avLst/>
          </a:prstGeom>
          <a:noFill/>
        </p:spPr>
        <p:txBody>
          <a:bodyPr wrap="square" rtlCol="0">
            <a:spAutoFit/>
          </a:bodyPr>
          <a:lstStyle/>
          <a:p>
            <a:r>
              <a:rPr lang="zh-CN" altLang="en-US" sz="5400" b="1" dirty="0">
                <a:solidFill>
                  <a:schemeClr val="accent1"/>
                </a:solidFill>
                <a:cs typeface="+mn-ea"/>
                <a:sym typeface="+mn-lt"/>
              </a:rPr>
              <a:t>信息内容安全实验中期报告</a:t>
            </a:r>
          </a:p>
        </p:txBody>
      </p:sp>
      <p:sp>
        <p:nvSpPr>
          <p:cNvPr id="26" name="文本框 25">
            <a:extLst>
              <a:ext uri="{FF2B5EF4-FFF2-40B4-BE49-F238E27FC236}">
                <a16:creationId xmlns:a16="http://schemas.microsoft.com/office/drawing/2014/main" id="{485247A3-3D42-41DA-A602-7E441380ECB6}"/>
              </a:ext>
            </a:extLst>
          </p:cNvPr>
          <p:cNvSpPr txBox="1"/>
          <p:nvPr/>
        </p:nvSpPr>
        <p:spPr>
          <a:xfrm>
            <a:off x="4335584" y="4385266"/>
            <a:ext cx="6610350" cy="658835"/>
          </a:xfrm>
          <a:prstGeom prst="rect">
            <a:avLst/>
          </a:prstGeom>
          <a:noFill/>
        </p:spPr>
        <p:txBody>
          <a:bodyPr wrap="square" rtlCol="0">
            <a:spAutoFit/>
          </a:bodyPr>
          <a:lstStyle/>
          <a:p>
            <a:pPr>
              <a:lnSpc>
                <a:spcPct val="150000"/>
              </a:lnSpc>
            </a:pPr>
            <a:r>
              <a:rPr lang="en-US" altLang="zh-CN" sz="2800" dirty="0">
                <a:solidFill>
                  <a:schemeClr val="accent1"/>
                </a:solidFill>
                <a:cs typeface="+mn-ea"/>
                <a:sym typeface="+mn-lt"/>
              </a:rPr>
              <a:t>120L021615 </a:t>
            </a:r>
            <a:r>
              <a:rPr lang="zh-CN" altLang="en-US" sz="2800" dirty="0">
                <a:solidFill>
                  <a:schemeClr val="accent1"/>
                </a:solidFill>
                <a:cs typeface="+mn-ea"/>
                <a:sym typeface="+mn-lt"/>
              </a:rPr>
              <a:t>崔子健 </a:t>
            </a:r>
            <a:r>
              <a:rPr lang="en-US" altLang="zh-CN" sz="2800" dirty="0">
                <a:solidFill>
                  <a:schemeClr val="accent1"/>
                </a:solidFill>
                <a:cs typeface="+mn-ea"/>
                <a:sym typeface="+mn-lt"/>
              </a:rPr>
              <a:t>120L021602 </a:t>
            </a:r>
            <a:r>
              <a:rPr lang="zh-CN" altLang="en-US" sz="2800" dirty="0">
                <a:solidFill>
                  <a:schemeClr val="accent1"/>
                </a:solidFill>
                <a:cs typeface="+mn-ea"/>
                <a:sym typeface="+mn-lt"/>
              </a:rPr>
              <a:t>于奕骅</a:t>
            </a:r>
          </a:p>
        </p:txBody>
      </p:sp>
      <p:cxnSp>
        <p:nvCxnSpPr>
          <p:cNvPr id="29" name="直接连接符 28"/>
          <p:cNvCxnSpPr/>
          <p:nvPr/>
        </p:nvCxnSpPr>
        <p:spPr>
          <a:xfrm>
            <a:off x="2270915" y="3570359"/>
            <a:ext cx="0" cy="1388522"/>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8051" y="3537165"/>
            <a:ext cx="1568171" cy="1568171"/>
          </a:xfrm>
          <a:prstGeom prst="rect">
            <a:avLst/>
          </a:prstGeom>
        </p:spPr>
      </p:pic>
    </p:spTree>
    <p:extLst>
      <p:ext uri="{BB962C8B-B14F-4D97-AF65-F5344CB8AC3E}">
        <p14:creationId xmlns:p14="http://schemas.microsoft.com/office/powerpoint/2010/main" val="3092162685"/>
      </p:ext>
    </p:extLst>
  </p:cSld>
  <p:clrMapOvr>
    <a:masterClrMapping/>
  </p:clrMapOvr>
  <p:transition spd="slow"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700206"/>
            <a:ext cx="9794448" cy="955520"/>
            <a:chOff x="-15873" y="1311812"/>
            <a:chExt cx="22140826" cy="2160000"/>
          </a:xfrm>
        </p:grpSpPr>
        <p:sp>
          <p:nvSpPr>
            <p:cNvPr id="21" name="ïṩ1îḑé"/>
            <p:cNvSpPr/>
            <p:nvPr/>
          </p:nvSpPr>
          <p:spPr>
            <a:xfrm>
              <a:off x="-15873" y="1782212"/>
              <a:ext cx="22140826" cy="1219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22" name="ïŝļîḑe">
              <a:extLst>
                <a:ext uri="{FF2B5EF4-FFF2-40B4-BE49-F238E27FC236}">
                  <a16:creationId xmlns:a16="http://schemas.microsoft.com/office/drawing/2014/main" id="{FCBCE448-A746-45FC-ABE2-27B64D489326}"/>
                </a:ext>
              </a:extLst>
            </p:cNvPr>
            <p:cNvSpPr txBox="1"/>
            <p:nvPr/>
          </p:nvSpPr>
          <p:spPr bwMode="auto">
            <a:xfrm>
              <a:off x="3135836" y="1782212"/>
              <a:ext cx="17454815" cy="1200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2800" dirty="0">
                  <a:solidFill>
                    <a:schemeClr val="bg1"/>
                  </a:solidFill>
                </a:rPr>
                <a:t>分工与进度安排</a:t>
              </a:r>
            </a:p>
          </p:txBody>
        </p:sp>
        <p:grpSp>
          <p:nvGrpSpPr>
            <p:cNvPr id="23" name="组合 22"/>
            <p:cNvGrpSpPr/>
            <p:nvPr/>
          </p:nvGrpSpPr>
          <p:grpSpPr>
            <a:xfrm>
              <a:off x="897751" y="1311812"/>
              <a:ext cx="2159997" cy="2160000"/>
              <a:chOff x="1583551" y="549812"/>
              <a:chExt cx="2159997" cy="2160000"/>
            </a:xfrm>
          </p:grpSpPr>
          <p:sp>
            <p:nvSpPr>
              <p:cNvPr id="24" name="椭圆 23"/>
              <p:cNvSpPr/>
              <p:nvPr/>
            </p:nvSpPr>
            <p:spPr>
              <a:xfrm>
                <a:off x="1583551" y="549812"/>
                <a:ext cx="2159997" cy="21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arget_126420"/>
              <p:cNvSpPr>
                <a:spLocks noChangeAspect="1"/>
              </p:cNvSpPr>
              <p:nvPr/>
            </p:nvSpPr>
            <p:spPr bwMode="auto">
              <a:xfrm>
                <a:off x="1625301" y="593156"/>
                <a:ext cx="2076492" cy="207331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1409" h="600489">
                    <a:moveTo>
                      <a:pt x="63148" y="143225"/>
                    </a:moveTo>
                    <a:lnTo>
                      <a:pt x="41620" y="160426"/>
                    </a:lnTo>
                    <a:lnTo>
                      <a:pt x="58843" y="171894"/>
                    </a:lnTo>
                    <a:lnTo>
                      <a:pt x="91853" y="171894"/>
                    </a:lnTo>
                    <a:lnTo>
                      <a:pt x="142085" y="163293"/>
                    </a:lnTo>
                    <a:lnTo>
                      <a:pt x="173659" y="214896"/>
                    </a:lnTo>
                    <a:lnTo>
                      <a:pt x="173659" y="262200"/>
                    </a:lnTo>
                    <a:lnTo>
                      <a:pt x="216715" y="320970"/>
                    </a:lnTo>
                    <a:lnTo>
                      <a:pt x="223891" y="320970"/>
                    </a:lnTo>
                    <a:lnTo>
                      <a:pt x="223891" y="299469"/>
                    </a:lnTo>
                    <a:lnTo>
                      <a:pt x="241113" y="335305"/>
                    </a:lnTo>
                    <a:lnTo>
                      <a:pt x="291345" y="345339"/>
                    </a:lnTo>
                    <a:lnTo>
                      <a:pt x="312873" y="368273"/>
                    </a:lnTo>
                    <a:lnTo>
                      <a:pt x="332966" y="374007"/>
                    </a:lnTo>
                    <a:lnTo>
                      <a:pt x="312873" y="417010"/>
                    </a:lnTo>
                    <a:lnTo>
                      <a:pt x="335836" y="457146"/>
                    </a:lnTo>
                    <a:cubicBezTo>
                      <a:pt x="335836" y="457146"/>
                      <a:pt x="348753" y="503016"/>
                      <a:pt x="348753" y="505883"/>
                    </a:cubicBezTo>
                    <a:cubicBezTo>
                      <a:pt x="348753" y="507316"/>
                      <a:pt x="335836" y="561786"/>
                      <a:pt x="335836" y="561786"/>
                    </a:cubicBezTo>
                    <a:lnTo>
                      <a:pt x="338707" y="597622"/>
                    </a:lnTo>
                    <a:cubicBezTo>
                      <a:pt x="325790" y="599056"/>
                      <a:pt x="312873" y="600489"/>
                      <a:pt x="299957" y="600489"/>
                    </a:cubicBezTo>
                    <a:cubicBezTo>
                      <a:pt x="134909" y="600489"/>
                      <a:pt x="0" y="465747"/>
                      <a:pt x="0" y="299469"/>
                    </a:cubicBezTo>
                    <a:cubicBezTo>
                      <a:pt x="0" y="244998"/>
                      <a:pt x="15787" y="193395"/>
                      <a:pt x="41620" y="148959"/>
                    </a:cubicBezTo>
                    <a:close/>
                    <a:moveTo>
                      <a:pt x="367486" y="60233"/>
                    </a:moveTo>
                    <a:lnTo>
                      <a:pt x="394753" y="65966"/>
                    </a:lnTo>
                    <a:lnTo>
                      <a:pt x="419150" y="87465"/>
                    </a:lnTo>
                    <a:lnTo>
                      <a:pt x="426326" y="106098"/>
                    </a:lnTo>
                    <a:lnTo>
                      <a:pt x="432066" y="124731"/>
                    </a:lnTo>
                    <a:lnTo>
                      <a:pt x="469379" y="159130"/>
                    </a:lnTo>
                    <a:lnTo>
                      <a:pt x="479425" y="161996"/>
                    </a:lnTo>
                    <a:lnTo>
                      <a:pt x="493776" y="140497"/>
                    </a:lnTo>
                    <a:lnTo>
                      <a:pt x="541135" y="136197"/>
                    </a:lnTo>
                    <a:lnTo>
                      <a:pt x="549745" y="133331"/>
                    </a:lnTo>
                    <a:cubicBezTo>
                      <a:pt x="582753" y="180629"/>
                      <a:pt x="601409" y="237961"/>
                      <a:pt x="601409" y="299592"/>
                    </a:cubicBezTo>
                    <a:cubicBezTo>
                      <a:pt x="601409" y="441488"/>
                      <a:pt x="503822" y="560451"/>
                      <a:pt x="371791" y="591983"/>
                    </a:cubicBezTo>
                    <a:lnTo>
                      <a:pt x="376097" y="571917"/>
                    </a:lnTo>
                    <a:lnTo>
                      <a:pt x="427761" y="537518"/>
                    </a:lnTo>
                    <a:lnTo>
                      <a:pt x="442112" y="500253"/>
                    </a:lnTo>
                    <a:lnTo>
                      <a:pt x="477990" y="484486"/>
                    </a:lnTo>
                    <a:lnTo>
                      <a:pt x="510997" y="419988"/>
                    </a:lnTo>
                    <a:lnTo>
                      <a:pt x="459333" y="388456"/>
                    </a:lnTo>
                    <a:lnTo>
                      <a:pt x="432066" y="358357"/>
                    </a:lnTo>
                    <a:lnTo>
                      <a:pt x="416280" y="356924"/>
                    </a:lnTo>
                    <a:lnTo>
                      <a:pt x="384707" y="348324"/>
                    </a:lnTo>
                    <a:lnTo>
                      <a:pt x="356005" y="344024"/>
                    </a:lnTo>
                    <a:lnTo>
                      <a:pt x="333043" y="349757"/>
                    </a:lnTo>
                    <a:lnTo>
                      <a:pt x="317257" y="333991"/>
                    </a:lnTo>
                    <a:lnTo>
                      <a:pt x="302906" y="329691"/>
                    </a:lnTo>
                    <a:lnTo>
                      <a:pt x="304341" y="306759"/>
                    </a:lnTo>
                    <a:lnTo>
                      <a:pt x="285684" y="308192"/>
                    </a:lnTo>
                    <a:lnTo>
                      <a:pt x="275639" y="319658"/>
                    </a:lnTo>
                    <a:lnTo>
                      <a:pt x="269898" y="295292"/>
                    </a:lnTo>
                    <a:lnTo>
                      <a:pt x="294295" y="283826"/>
                    </a:lnTo>
                    <a:lnTo>
                      <a:pt x="317257" y="295292"/>
                    </a:lnTo>
                    <a:lnTo>
                      <a:pt x="330173" y="295292"/>
                    </a:lnTo>
                    <a:lnTo>
                      <a:pt x="335913" y="276660"/>
                    </a:lnTo>
                    <a:lnTo>
                      <a:pt x="371791" y="233661"/>
                    </a:lnTo>
                    <a:lnTo>
                      <a:pt x="420585" y="207862"/>
                    </a:lnTo>
                    <a:lnTo>
                      <a:pt x="449287" y="212162"/>
                    </a:lnTo>
                    <a:lnTo>
                      <a:pt x="452158" y="197829"/>
                    </a:lnTo>
                    <a:lnTo>
                      <a:pt x="416280" y="160563"/>
                    </a:lnTo>
                    <a:lnTo>
                      <a:pt x="403364" y="134764"/>
                    </a:lnTo>
                    <a:lnTo>
                      <a:pt x="383272" y="134764"/>
                    </a:lnTo>
                    <a:lnTo>
                      <a:pt x="371791" y="127598"/>
                    </a:lnTo>
                    <a:lnTo>
                      <a:pt x="344524" y="123298"/>
                    </a:lnTo>
                    <a:lnTo>
                      <a:pt x="338784" y="154830"/>
                    </a:lnTo>
                    <a:lnTo>
                      <a:pt x="307211" y="147664"/>
                    </a:lnTo>
                    <a:lnTo>
                      <a:pt x="304341" y="129031"/>
                    </a:lnTo>
                    <a:lnTo>
                      <a:pt x="328738" y="123298"/>
                    </a:lnTo>
                    <a:lnTo>
                      <a:pt x="337349" y="87465"/>
                    </a:lnTo>
                    <a:lnTo>
                      <a:pt x="361745" y="97498"/>
                    </a:lnTo>
                    <a:lnTo>
                      <a:pt x="361745" y="113265"/>
                    </a:lnTo>
                    <a:lnTo>
                      <a:pt x="380402" y="120431"/>
                    </a:lnTo>
                    <a:lnTo>
                      <a:pt x="391883" y="124731"/>
                    </a:lnTo>
                    <a:lnTo>
                      <a:pt x="407669" y="116131"/>
                    </a:lnTo>
                    <a:lnTo>
                      <a:pt x="393318" y="100365"/>
                    </a:lnTo>
                    <a:lnTo>
                      <a:pt x="366051" y="73133"/>
                    </a:lnTo>
                    <a:close/>
                    <a:moveTo>
                      <a:pt x="222541" y="32978"/>
                    </a:moveTo>
                    <a:cubicBezTo>
                      <a:pt x="222541" y="35846"/>
                      <a:pt x="202448" y="48750"/>
                      <a:pt x="202448" y="48750"/>
                    </a:cubicBezTo>
                    <a:lnTo>
                      <a:pt x="222541" y="60221"/>
                    </a:lnTo>
                    <a:lnTo>
                      <a:pt x="262728" y="48750"/>
                    </a:lnTo>
                    <a:lnTo>
                      <a:pt x="254117" y="32978"/>
                    </a:lnTo>
                    <a:lnTo>
                      <a:pt x="235458" y="37280"/>
                    </a:lnTo>
                    <a:close/>
                    <a:moveTo>
                      <a:pt x="344537" y="12904"/>
                    </a:moveTo>
                    <a:lnTo>
                      <a:pt x="312962" y="30110"/>
                    </a:lnTo>
                    <a:lnTo>
                      <a:pt x="295739" y="40147"/>
                    </a:lnTo>
                    <a:lnTo>
                      <a:pt x="308656" y="48750"/>
                    </a:lnTo>
                    <a:lnTo>
                      <a:pt x="335926" y="45883"/>
                    </a:lnTo>
                    <a:lnTo>
                      <a:pt x="363196" y="24375"/>
                    </a:lnTo>
                    <a:close/>
                    <a:moveTo>
                      <a:pt x="300045" y="0"/>
                    </a:moveTo>
                    <a:cubicBezTo>
                      <a:pt x="345973" y="0"/>
                      <a:pt x="390465" y="10037"/>
                      <a:pt x="429217" y="28677"/>
                    </a:cubicBezTo>
                    <a:lnTo>
                      <a:pt x="417735" y="30110"/>
                    </a:lnTo>
                    <a:lnTo>
                      <a:pt x="389030" y="25809"/>
                    </a:lnTo>
                    <a:lnTo>
                      <a:pt x="367501" y="40147"/>
                    </a:lnTo>
                    <a:lnTo>
                      <a:pt x="353149" y="55919"/>
                    </a:lnTo>
                    <a:lnTo>
                      <a:pt x="298609" y="61655"/>
                    </a:lnTo>
                    <a:lnTo>
                      <a:pt x="277081" y="57353"/>
                    </a:lnTo>
                    <a:lnTo>
                      <a:pt x="261293" y="81728"/>
                    </a:lnTo>
                    <a:lnTo>
                      <a:pt x="218235" y="84596"/>
                    </a:lnTo>
                    <a:lnTo>
                      <a:pt x="189530" y="75993"/>
                    </a:lnTo>
                    <a:lnTo>
                      <a:pt x="165131" y="88897"/>
                    </a:lnTo>
                    <a:lnTo>
                      <a:pt x="112027" y="97500"/>
                    </a:lnTo>
                    <a:lnTo>
                      <a:pt x="68969" y="108971"/>
                    </a:lnTo>
                    <a:cubicBezTo>
                      <a:pt x="123509" y="43015"/>
                      <a:pt x="206753" y="0"/>
                      <a:pt x="300045" y="0"/>
                    </a:cubicBezTo>
                    <a:close/>
                  </a:path>
                </a:pathLst>
              </a:custGeom>
              <a:solidFill>
                <a:schemeClr val="accent1"/>
              </a:solidFill>
              <a:ln>
                <a:noFill/>
              </a:ln>
            </p:spPr>
            <p:txBody>
              <a:bodyPr/>
              <a:lstStyle/>
              <a:p>
                <a:endParaRPr lang="zh-CN" altLang="en-US"/>
              </a:p>
            </p:txBody>
          </p:sp>
        </p:grpSp>
      </p:grpSp>
      <p:sp>
        <p:nvSpPr>
          <p:cNvPr id="2" name="iṣḷîḓe">
            <a:extLst>
              <a:ext uri="{FF2B5EF4-FFF2-40B4-BE49-F238E27FC236}">
                <a16:creationId xmlns:a16="http://schemas.microsoft.com/office/drawing/2014/main" id="{A6A71AAA-73E1-E377-5BC8-39B2D5FD2AB3}"/>
              </a:ext>
            </a:extLst>
          </p:cNvPr>
          <p:cNvSpPr txBox="1"/>
          <p:nvPr/>
        </p:nvSpPr>
        <p:spPr bwMode="auto">
          <a:xfrm>
            <a:off x="793422" y="1729103"/>
            <a:ext cx="10378911" cy="379500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2800" dirty="0"/>
              <a:t>· </a:t>
            </a:r>
            <a:r>
              <a:rPr lang="zh-CN" altLang="en-US" sz="2800" dirty="0"/>
              <a:t>崔子健：训练并改善模型，完成抓包和流量识别模块</a:t>
            </a:r>
            <a:endParaRPr lang="en-US" altLang="zh-CN" sz="2800" dirty="0"/>
          </a:p>
          <a:p>
            <a:pPr>
              <a:spcBef>
                <a:spcPct val="0"/>
              </a:spcBef>
            </a:pPr>
            <a:r>
              <a:rPr lang="en-US" altLang="zh-CN" sz="2800" dirty="0"/>
              <a:t>· </a:t>
            </a:r>
            <a:r>
              <a:rPr lang="zh-CN" altLang="en-US" sz="2800" dirty="0"/>
              <a:t>于奕骅：展示系统开发，数据库和前后端的实现</a:t>
            </a:r>
            <a:endParaRPr lang="en-US" altLang="zh-CN" sz="2800" dirty="0"/>
          </a:p>
          <a:p>
            <a:pPr>
              <a:spcBef>
                <a:spcPct val="0"/>
              </a:spcBef>
            </a:pPr>
            <a:endParaRPr lang="en-US" altLang="zh-CN" sz="2800" dirty="0"/>
          </a:p>
          <a:p>
            <a:pPr>
              <a:spcBef>
                <a:spcPct val="0"/>
              </a:spcBef>
            </a:pPr>
            <a:r>
              <a:rPr lang="zh-CN" altLang="en-US" sz="2800" dirty="0"/>
              <a:t>进度安排：</a:t>
            </a:r>
            <a:endParaRPr lang="en-US" altLang="zh-CN" sz="2800" dirty="0"/>
          </a:p>
          <a:p>
            <a:pPr>
              <a:spcBef>
                <a:spcPct val="0"/>
              </a:spcBef>
            </a:pPr>
            <a:r>
              <a:rPr lang="en-US" altLang="zh-CN" sz="2800" dirty="0"/>
              <a:t>· </a:t>
            </a:r>
            <a:r>
              <a:rPr lang="zh-CN" altLang="en-US" sz="2800" dirty="0"/>
              <a:t>第</a:t>
            </a:r>
            <a:r>
              <a:rPr lang="en-US" altLang="zh-CN" sz="2800" dirty="0"/>
              <a:t>14</a:t>
            </a:r>
            <a:r>
              <a:rPr lang="zh-CN" altLang="en-US" sz="2800" dirty="0"/>
              <a:t>周</a:t>
            </a:r>
            <a:r>
              <a:rPr lang="en-US" altLang="zh-CN" sz="2800" dirty="0"/>
              <a:t>-</a:t>
            </a:r>
            <a:r>
              <a:rPr lang="zh-CN" altLang="en-US" sz="2800" dirty="0"/>
              <a:t>完成捕包</a:t>
            </a:r>
            <a:r>
              <a:rPr lang="zh-CN" altLang="en-US" sz="2800"/>
              <a:t>程序开发和模型的训练</a:t>
            </a:r>
            <a:endParaRPr lang="en-US" altLang="zh-CN" sz="2800" dirty="0"/>
          </a:p>
          <a:p>
            <a:pPr>
              <a:spcBef>
                <a:spcPct val="0"/>
              </a:spcBef>
            </a:pPr>
            <a:r>
              <a:rPr lang="en-US" altLang="zh-CN" sz="2800" dirty="0"/>
              <a:t>· </a:t>
            </a:r>
            <a:r>
              <a:rPr lang="zh-CN" altLang="en-US" sz="2800" dirty="0"/>
              <a:t>第</a:t>
            </a:r>
            <a:r>
              <a:rPr lang="en-US" altLang="zh-CN" sz="2800" dirty="0"/>
              <a:t>15</a:t>
            </a:r>
            <a:r>
              <a:rPr lang="zh-CN" altLang="en-US" sz="2800" dirty="0"/>
              <a:t>周</a:t>
            </a:r>
            <a:r>
              <a:rPr lang="en-US" altLang="zh-CN" sz="2800" dirty="0"/>
              <a:t>-</a:t>
            </a:r>
            <a:r>
              <a:rPr lang="zh-CN" altLang="en-US" sz="2800" dirty="0"/>
              <a:t>完成前后端对接和测试</a:t>
            </a:r>
            <a:endParaRPr lang="en-US" altLang="zh-CN" sz="2800" dirty="0"/>
          </a:p>
        </p:txBody>
      </p:sp>
    </p:spTree>
    <p:extLst>
      <p:ext uri="{BB962C8B-B14F-4D97-AF65-F5344CB8AC3E}">
        <p14:creationId xmlns:p14="http://schemas.microsoft.com/office/powerpoint/2010/main" val="3356182563"/>
      </p:ext>
    </p:extLst>
  </p:cSld>
  <p:clrMapOvr>
    <a:masterClrMapping/>
  </p:clrMapOvr>
  <p:transition spd="slow"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0" y="0"/>
            <a:ext cx="11663212" cy="3443344"/>
            <a:chOff x="0" y="0"/>
            <a:chExt cx="11663212" cy="3443344"/>
          </a:xfrm>
          <a:blipFill>
            <a:blip r:embed="rId4"/>
            <a:stretch>
              <a:fillRect/>
            </a:stretch>
          </a:blipFill>
        </p:grpSpPr>
        <p:sp>
          <p:nvSpPr>
            <p:cNvPr id="4" name="işḻïḍè"/>
            <p:cNvSpPr/>
            <p:nvPr/>
          </p:nvSpPr>
          <p:spPr>
            <a:xfrm>
              <a:off x="3571" y="0"/>
              <a:ext cx="11659641" cy="3443344"/>
            </a:xfrm>
            <a:custGeom>
              <a:avLst/>
              <a:gdLst>
                <a:gd name="connsiteX0" fmla="*/ 0 w 12188107"/>
                <a:gd name="connsiteY0" fmla="*/ 0 h 3599411"/>
                <a:gd name="connsiteX1" fmla="*/ 12188107 w 12188107"/>
                <a:gd name="connsiteY1" fmla="*/ 0 h 3599411"/>
                <a:gd name="connsiteX2" fmla="*/ 0 w 12188107"/>
                <a:gd name="connsiteY2" fmla="*/ 0 h 3599411"/>
              </a:gdLst>
              <a:ahLst/>
              <a:cxnLst>
                <a:cxn ang="0">
                  <a:pos x="connsiteX0" y="connsiteY0"/>
                </a:cxn>
                <a:cxn ang="0">
                  <a:pos x="connsiteX1" y="connsiteY1"/>
                </a:cxn>
                <a:cxn ang="0">
                  <a:pos x="connsiteX2" y="connsiteY2"/>
                </a:cxn>
              </a:cxnLst>
              <a:rect l="l" t="t" r="r" b="b"/>
              <a:pathLst>
                <a:path w="12188107" h="3599411">
                  <a:moveTo>
                    <a:pt x="0" y="0"/>
                  </a:moveTo>
                  <a:lnTo>
                    <a:pt x="12188107" y="0"/>
                  </a:lnTo>
                  <a:cubicBezTo>
                    <a:pt x="12188107" y="0"/>
                    <a:pt x="0" y="8098676"/>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p>
          </p:txBody>
        </p:sp>
        <p:sp>
          <p:nvSpPr>
            <p:cNvPr id="5" name="iŝḷîdè"/>
            <p:cNvSpPr/>
            <p:nvPr/>
          </p:nvSpPr>
          <p:spPr>
            <a:xfrm>
              <a:off x="0" y="0"/>
              <a:ext cx="11178561" cy="3301271"/>
            </a:xfrm>
            <a:custGeom>
              <a:avLst/>
              <a:gdLst>
                <a:gd name="connsiteX0" fmla="*/ 0 w 12188107"/>
                <a:gd name="connsiteY0" fmla="*/ 0 h 3599411"/>
                <a:gd name="connsiteX1" fmla="*/ 12188107 w 12188107"/>
                <a:gd name="connsiteY1" fmla="*/ 0 h 3599411"/>
                <a:gd name="connsiteX2" fmla="*/ 0 w 12188107"/>
                <a:gd name="connsiteY2" fmla="*/ 0 h 3599411"/>
              </a:gdLst>
              <a:ahLst/>
              <a:cxnLst>
                <a:cxn ang="0">
                  <a:pos x="connsiteX0" y="connsiteY0"/>
                </a:cxn>
                <a:cxn ang="0">
                  <a:pos x="connsiteX1" y="connsiteY1"/>
                </a:cxn>
                <a:cxn ang="0">
                  <a:pos x="connsiteX2" y="connsiteY2"/>
                </a:cxn>
              </a:cxnLst>
              <a:rect l="l" t="t" r="r" b="b"/>
              <a:pathLst>
                <a:path w="12188107" h="3599411">
                  <a:moveTo>
                    <a:pt x="0" y="0"/>
                  </a:moveTo>
                  <a:lnTo>
                    <a:pt x="12188107" y="0"/>
                  </a:lnTo>
                  <a:cubicBezTo>
                    <a:pt x="12188107" y="0"/>
                    <a:pt x="0" y="8098676"/>
                    <a:pt x="0"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p>
          </p:txBody>
        </p:sp>
      </p:grpSp>
      <p:sp>
        <p:nvSpPr>
          <p:cNvPr id="23" name="íṥ1íde"/>
          <p:cNvSpPr/>
          <p:nvPr/>
        </p:nvSpPr>
        <p:spPr>
          <a:xfrm>
            <a:off x="-1" y="5114925"/>
            <a:ext cx="12192001" cy="1743075"/>
          </a:xfrm>
          <a:custGeom>
            <a:avLst/>
            <a:gdLst/>
            <a:ahLst/>
            <a:cxnLst/>
            <a:rect l="0" t="0" r="0" b="0"/>
            <a:pathLst>
              <a:path w="12192001" h="3741094" extrusionOk="0">
                <a:moveTo>
                  <a:pt x="0" y="51100"/>
                </a:moveTo>
                <a:cubicBezTo>
                  <a:pt x="1197428" y="-363602"/>
                  <a:pt x="4795521" y="1882077"/>
                  <a:pt x="6831875" y="1879900"/>
                </a:cubicBezTo>
                <a:cubicBezTo>
                  <a:pt x="8868229" y="1877723"/>
                  <a:pt x="11357429" y="825119"/>
                  <a:pt x="12192000" y="1239821"/>
                </a:cubicBezTo>
                <a:cubicBezTo>
                  <a:pt x="12192000" y="2073579"/>
                  <a:pt x="12192001" y="2907336"/>
                  <a:pt x="12192001" y="3741094"/>
                </a:cubicBezTo>
                <a:lnTo>
                  <a:pt x="1" y="3741094"/>
                </a:lnTo>
                <a:cubicBezTo>
                  <a:pt x="1" y="2511096"/>
                  <a:pt x="0" y="1281098"/>
                  <a:pt x="0" y="51100"/>
                </a:cubicBezTo>
                <a:close/>
              </a:path>
            </a:pathLst>
          </a:custGeom>
          <a:solidFill>
            <a:schemeClr val="bg1">
              <a:lumMod val="85000"/>
            </a:schemeClr>
          </a:solidFill>
          <a:ln>
            <a:noFill/>
          </a:ln>
          <a:effectLst/>
        </p:spPr>
        <p:txBody>
          <a:bodyPr spcFirstLastPara="1" wrap="square" lIns="91440" tIns="45720" rIns="91440" bIns="45720" anchor="ctr"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ctr" rtl="0">
              <a:spcBef>
                <a:spcPts val="0"/>
              </a:spcBef>
              <a:spcAft>
                <a:spcPts val="0"/>
              </a:spcAft>
              <a:buNone/>
            </a:pPr>
            <a:endParaRPr/>
          </a:p>
        </p:txBody>
      </p:sp>
      <p:sp>
        <p:nvSpPr>
          <p:cNvPr id="24" name="ïsļidê"/>
          <p:cNvSpPr/>
          <p:nvPr/>
        </p:nvSpPr>
        <p:spPr>
          <a:xfrm>
            <a:off x="0" y="5729076"/>
            <a:ext cx="12192001" cy="1128921"/>
          </a:xfrm>
          <a:custGeom>
            <a:avLst/>
            <a:gdLst/>
            <a:ahLst/>
            <a:cxnLst/>
            <a:rect l="0" t="0" r="0" b="0"/>
            <a:pathLst>
              <a:path w="12192001" h="3741094" extrusionOk="0">
                <a:moveTo>
                  <a:pt x="0" y="51100"/>
                </a:moveTo>
                <a:cubicBezTo>
                  <a:pt x="1197428" y="-363602"/>
                  <a:pt x="4795521" y="1882077"/>
                  <a:pt x="6831875" y="1879900"/>
                </a:cubicBezTo>
                <a:cubicBezTo>
                  <a:pt x="8868229" y="1877723"/>
                  <a:pt x="11357429" y="825119"/>
                  <a:pt x="12192000" y="1239821"/>
                </a:cubicBezTo>
                <a:cubicBezTo>
                  <a:pt x="12192000" y="2073579"/>
                  <a:pt x="12192001" y="2907336"/>
                  <a:pt x="12192001" y="3741094"/>
                </a:cubicBezTo>
                <a:lnTo>
                  <a:pt x="1" y="3741094"/>
                </a:lnTo>
                <a:cubicBezTo>
                  <a:pt x="1" y="2511096"/>
                  <a:pt x="0" y="1281098"/>
                  <a:pt x="0" y="51100"/>
                </a:cubicBezTo>
                <a:close/>
              </a:path>
            </a:pathLst>
          </a:custGeom>
          <a:solidFill>
            <a:schemeClr val="accent1"/>
          </a:solidFill>
          <a:ln>
            <a:noFill/>
          </a:ln>
          <a:effectLst/>
        </p:spPr>
        <p:txBody>
          <a:bodyPr spcFirstLastPara="1" wrap="square" lIns="91440" tIns="45720" rIns="91440" bIns="45720" anchor="ctr"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ctr" rtl="0">
              <a:spcBef>
                <a:spcPts val="0"/>
              </a:spcBef>
              <a:spcAft>
                <a:spcPts val="0"/>
              </a:spcAft>
              <a:buNone/>
            </a:pPr>
            <a:endParaRPr/>
          </a:p>
        </p:txBody>
      </p:sp>
      <p:sp>
        <p:nvSpPr>
          <p:cNvPr id="25" name="文本框 24">
            <a:extLst>
              <a:ext uri="{FF2B5EF4-FFF2-40B4-BE49-F238E27FC236}">
                <a16:creationId xmlns:a16="http://schemas.microsoft.com/office/drawing/2014/main" id="{37E38B7C-75E4-42C7-8F9C-059493EA44EE}"/>
              </a:ext>
            </a:extLst>
          </p:cNvPr>
          <p:cNvSpPr txBox="1"/>
          <p:nvPr/>
        </p:nvSpPr>
        <p:spPr>
          <a:xfrm>
            <a:off x="5777885" y="3335437"/>
            <a:ext cx="5591176" cy="1015663"/>
          </a:xfrm>
          <a:prstGeom prst="rect">
            <a:avLst/>
          </a:prstGeom>
          <a:noFill/>
        </p:spPr>
        <p:txBody>
          <a:bodyPr wrap="square" rtlCol="0">
            <a:spAutoFit/>
          </a:bodyPr>
          <a:lstStyle/>
          <a:p>
            <a:r>
              <a:rPr lang="zh-CN" altLang="en-US" sz="6000" b="1" dirty="0">
                <a:solidFill>
                  <a:schemeClr val="accent1"/>
                </a:solidFill>
                <a:cs typeface="+mn-ea"/>
                <a:sym typeface="+mn-lt"/>
              </a:rPr>
              <a:t>谢谢</a:t>
            </a:r>
          </a:p>
        </p:txBody>
      </p:sp>
      <p:sp>
        <p:nvSpPr>
          <p:cNvPr id="27" name="target_126420"/>
          <p:cNvSpPr>
            <a:spLocks noChangeAspect="1"/>
          </p:cNvSpPr>
          <p:nvPr/>
        </p:nvSpPr>
        <p:spPr bwMode="auto">
          <a:xfrm flipH="1">
            <a:off x="4152899" y="3412078"/>
            <a:ext cx="1390650" cy="138852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1409" h="600489">
                <a:moveTo>
                  <a:pt x="63148" y="143225"/>
                </a:moveTo>
                <a:lnTo>
                  <a:pt x="41620" y="160426"/>
                </a:lnTo>
                <a:lnTo>
                  <a:pt x="58843" y="171894"/>
                </a:lnTo>
                <a:lnTo>
                  <a:pt x="91853" y="171894"/>
                </a:lnTo>
                <a:lnTo>
                  <a:pt x="142085" y="163293"/>
                </a:lnTo>
                <a:lnTo>
                  <a:pt x="173659" y="214896"/>
                </a:lnTo>
                <a:lnTo>
                  <a:pt x="173659" y="262200"/>
                </a:lnTo>
                <a:lnTo>
                  <a:pt x="216715" y="320970"/>
                </a:lnTo>
                <a:lnTo>
                  <a:pt x="223891" y="320970"/>
                </a:lnTo>
                <a:lnTo>
                  <a:pt x="223891" y="299469"/>
                </a:lnTo>
                <a:lnTo>
                  <a:pt x="241113" y="335305"/>
                </a:lnTo>
                <a:lnTo>
                  <a:pt x="291345" y="345339"/>
                </a:lnTo>
                <a:lnTo>
                  <a:pt x="312873" y="368273"/>
                </a:lnTo>
                <a:lnTo>
                  <a:pt x="332966" y="374007"/>
                </a:lnTo>
                <a:lnTo>
                  <a:pt x="312873" y="417010"/>
                </a:lnTo>
                <a:lnTo>
                  <a:pt x="335836" y="457146"/>
                </a:lnTo>
                <a:cubicBezTo>
                  <a:pt x="335836" y="457146"/>
                  <a:pt x="348753" y="503016"/>
                  <a:pt x="348753" y="505883"/>
                </a:cubicBezTo>
                <a:cubicBezTo>
                  <a:pt x="348753" y="507316"/>
                  <a:pt x="335836" y="561786"/>
                  <a:pt x="335836" y="561786"/>
                </a:cubicBezTo>
                <a:lnTo>
                  <a:pt x="338707" y="597622"/>
                </a:lnTo>
                <a:cubicBezTo>
                  <a:pt x="325790" y="599056"/>
                  <a:pt x="312873" y="600489"/>
                  <a:pt x="299957" y="600489"/>
                </a:cubicBezTo>
                <a:cubicBezTo>
                  <a:pt x="134909" y="600489"/>
                  <a:pt x="0" y="465747"/>
                  <a:pt x="0" y="299469"/>
                </a:cubicBezTo>
                <a:cubicBezTo>
                  <a:pt x="0" y="244998"/>
                  <a:pt x="15787" y="193395"/>
                  <a:pt x="41620" y="148959"/>
                </a:cubicBezTo>
                <a:close/>
                <a:moveTo>
                  <a:pt x="367486" y="60233"/>
                </a:moveTo>
                <a:lnTo>
                  <a:pt x="394753" y="65966"/>
                </a:lnTo>
                <a:lnTo>
                  <a:pt x="419150" y="87465"/>
                </a:lnTo>
                <a:lnTo>
                  <a:pt x="426326" y="106098"/>
                </a:lnTo>
                <a:lnTo>
                  <a:pt x="432066" y="124731"/>
                </a:lnTo>
                <a:lnTo>
                  <a:pt x="469379" y="159130"/>
                </a:lnTo>
                <a:lnTo>
                  <a:pt x="479425" y="161996"/>
                </a:lnTo>
                <a:lnTo>
                  <a:pt x="493776" y="140497"/>
                </a:lnTo>
                <a:lnTo>
                  <a:pt x="541135" y="136197"/>
                </a:lnTo>
                <a:lnTo>
                  <a:pt x="549745" y="133331"/>
                </a:lnTo>
                <a:cubicBezTo>
                  <a:pt x="582753" y="180629"/>
                  <a:pt x="601409" y="237961"/>
                  <a:pt x="601409" y="299592"/>
                </a:cubicBezTo>
                <a:cubicBezTo>
                  <a:pt x="601409" y="441488"/>
                  <a:pt x="503822" y="560451"/>
                  <a:pt x="371791" y="591983"/>
                </a:cubicBezTo>
                <a:lnTo>
                  <a:pt x="376097" y="571917"/>
                </a:lnTo>
                <a:lnTo>
                  <a:pt x="427761" y="537518"/>
                </a:lnTo>
                <a:lnTo>
                  <a:pt x="442112" y="500253"/>
                </a:lnTo>
                <a:lnTo>
                  <a:pt x="477990" y="484486"/>
                </a:lnTo>
                <a:lnTo>
                  <a:pt x="510997" y="419988"/>
                </a:lnTo>
                <a:lnTo>
                  <a:pt x="459333" y="388456"/>
                </a:lnTo>
                <a:lnTo>
                  <a:pt x="432066" y="358357"/>
                </a:lnTo>
                <a:lnTo>
                  <a:pt x="416280" y="356924"/>
                </a:lnTo>
                <a:lnTo>
                  <a:pt x="384707" y="348324"/>
                </a:lnTo>
                <a:lnTo>
                  <a:pt x="356005" y="344024"/>
                </a:lnTo>
                <a:lnTo>
                  <a:pt x="333043" y="349757"/>
                </a:lnTo>
                <a:lnTo>
                  <a:pt x="317257" y="333991"/>
                </a:lnTo>
                <a:lnTo>
                  <a:pt x="302906" y="329691"/>
                </a:lnTo>
                <a:lnTo>
                  <a:pt x="304341" y="306759"/>
                </a:lnTo>
                <a:lnTo>
                  <a:pt x="285684" y="308192"/>
                </a:lnTo>
                <a:lnTo>
                  <a:pt x="275639" y="319658"/>
                </a:lnTo>
                <a:lnTo>
                  <a:pt x="269898" y="295292"/>
                </a:lnTo>
                <a:lnTo>
                  <a:pt x="294295" y="283826"/>
                </a:lnTo>
                <a:lnTo>
                  <a:pt x="317257" y="295292"/>
                </a:lnTo>
                <a:lnTo>
                  <a:pt x="330173" y="295292"/>
                </a:lnTo>
                <a:lnTo>
                  <a:pt x="335913" y="276660"/>
                </a:lnTo>
                <a:lnTo>
                  <a:pt x="371791" y="233661"/>
                </a:lnTo>
                <a:lnTo>
                  <a:pt x="420585" y="207862"/>
                </a:lnTo>
                <a:lnTo>
                  <a:pt x="449287" y="212162"/>
                </a:lnTo>
                <a:lnTo>
                  <a:pt x="452158" y="197829"/>
                </a:lnTo>
                <a:lnTo>
                  <a:pt x="416280" y="160563"/>
                </a:lnTo>
                <a:lnTo>
                  <a:pt x="403364" y="134764"/>
                </a:lnTo>
                <a:lnTo>
                  <a:pt x="383272" y="134764"/>
                </a:lnTo>
                <a:lnTo>
                  <a:pt x="371791" y="127598"/>
                </a:lnTo>
                <a:lnTo>
                  <a:pt x="344524" y="123298"/>
                </a:lnTo>
                <a:lnTo>
                  <a:pt x="338784" y="154830"/>
                </a:lnTo>
                <a:lnTo>
                  <a:pt x="307211" y="147664"/>
                </a:lnTo>
                <a:lnTo>
                  <a:pt x="304341" y="129031"/>
                </a:lnTo>
                <a:lnTo>
                  <a:pt x="328738" y="123298"/>
                </a:lnTo>
                <a:lnTo>
                  <a:pt x="337349" y="87465"/>
                </a:lnTo>
                <a:lnTo>
                  <a:pt x="361745" y="97498"/>
                </a:lnTo>
                <a:lnTo>
                  <a:pt x="361745" y="113265"/>
                </a:lnTo>
                <a:lnTo>
                  <a:pt x="380402" y="120431"/>
                </a:lnTo>
                <a:lnTo>
                  <a:pt x="391883" y="124731"/>
                </a:lnTo>
                <a:lnTo>
                  <a:pt x="407669" y="116131"/>
                </a:lnTo>
                <a:lnTo>
                  <a:pt x="393318" y="100365"/>
                </a:lnTo>
                <a:lnTo>
                  <a:pt x="366051" y="73133"/>
                </a:lnTo>
                <a:close/>
                <a:moveTo>
                  <a:pt x="222541" y="32978"/>
                </a:moveTo>
                <a:cubicBezTo>
                  <a:pt x="222541" y="35846"/>
                  <a:pt x="202448" y="48750"/>
                  <a:pt x="202448" y="48750"/>
                </a:cubicBezTo>
                <a:lnTo>
                  <a:pt x="222541" y="60221"/>
                </a:lnTo>
                <a:lnTo>
                  <a:pt x="262728" y="48750"/>
                </a:lnTo>
                <a:lnTo>
                  <a:pt x="254117" y="32978"/>
                </a:lnTo>
                <a:lnTo>
                  <a:pt x="235458" y="37280"/>
                </a:lnTo>
                <a:close/>
                <a:moveTo>
                  <a:pt x="344537" y="12904"/>
                </a:moveTo>
                <a:lnTo>
                  <a:pt x="312962" y="30110"/>
                </a:lnTo>
                <a:lnTo>
                  <a:pt x="295739" y="40147"/>
                </a:lnTo>
                <a:lnTo>
                  <a:pt x="308656" y="48750"/>
                </a:lnTo>
                <a:lnTo>
                  <a:pt x="335926" y="45883"/>
                </a:lnTo>
                <a:lnTo>
                  <a:pt x="363196" y="24375"/>
                </a:lnTo>
                <a:close/>
                <a:moveTo>
                  <a:pt x="300045" y="0"/>
                </a:moveTo>
                <a:cubicBezTo>
                  <a:pt x="345973" y="0"/>
                  <a:pt x="390465" y="10037"/>
                  <a:pt x="429217" y="28677"/>
                </a:cubicBezTo>
                <a:lnTo>
                  <a:pt x="417735" y="30110"/>
                </a:lnTo>
                <a:lnTo>
                  <a:pt x="389030" y="25809"/>
                </a:lnTo>
                <a:lnTo>
                  <a:pt x="367501" y="40147"/>
                </a:lnTo>
                <a:lnTo>
                  <a:pt x="353149" y="55919"/>
                </a:lnTo>
                <a:lnTo>
                  <a:pt x="298609" y="61655"/>
                </a:lnTo>
                <a:lnTo>
                  <a:pt x="277081" y="57353"/>
                </a:lnTo>
                <a:lnTo>
                  <a:pt x="261293" y="81728"/>
                </a:lnTo>
                <a:lnTo>
                  <a:pt x="218235" y="84596"/>
                </a:lnTo>
                <a:lnTo>
                  <a:pt x="189530" y="75993"/>
                </a:lnTo>
                <a:lnTo>
                  <a:pt x="165131" y="88897"/>
                </a:lnTo>
                <a:lnTo>
                  <a:pt x="112027" y="97500"/>
                </a:lnTo>
                <a:lnTo>
                  <a:pt x="68969" y="108971"/>
                </a:lnTo>
                <a:cubicBezTo>
                  <a:pt x="123509" y="43015"/>
                  <a:pt x="206753" y="0"/>
                  <a:pt x="300045" y="0"/>
                </a:cubicBezTo>
                <a:close/>
              </a:path>
            </a:pathLst>
          </a:custGeom>
          <a:solidFill>
            <a:schemeClr val="accent1"/>
          </a:solidFill>
          <a:ln>
            <a:noFill/>
          </a:ln>
        </p:spPr>
        <p:txBody>
          <a:bodyPr/>
          <a:lstStyle/>
          <a:p>
            <a:endParaRPr lang="zh-CN" altLang="en-US"/>
          </a:p>
        </p:txBody>
      </p:sp>
      <p:cxnSp>
        <p:nvCxnSpPr>
          <p:cNvPr id="29" name="直接连接符 28"/>
          <p:cNvCxnSpPr/>
          <p:nvPr/>
        </p:nvCxnSpPr>
        <p:spPr>
          <a:xfrm>
            <a:off x="5720735" y="3412078"/>
            <a:ext cx="0" cy="1388522"/>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996594"/>
      </p:ext>
    </p:extLst>
  </p:cSld>
  <p:clrMapOvr>
    <a:masterClrMapping/>
  </p:clrMapOvr>
  <p:transition spd="slow"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ppt_w</p:attrName>
                                        </p:attrNameLst>
                                      </p:cBhvr>
                                      <p:tavLst>
                                        <p:tav tm="0">
                                          <p:val>
                                            <p:fltVal val="0"/>
                                          </p:val>
                                        </p:tav>
                                        <p:tav tm="100000">
                                          <p:val>
                                            <p:strVal val="#ppt_w"/>
                                          </p:val>
                                        </p:tav>
                                      </p:tavLst>
                                    </p:anim>
                                    <p:anim calcmode="lin" valueType="num">
                                      <p:cBhvr>
                                        <p:cTn id="12" dur="500" fill="hold"/>
                                        <p:tgtEl>
                                          <p:spTgt spid="27"/>
                                        </p:tgtEl>
                                        <p:attrNameLst>
                                          <p:attrName>ppt_h</p:attrName>
                                        </p:attrNameLst>
                                      </p:cBhvr>
                                      <p:tavLst>
                                        <p:tav tm="0">
                                          <p:val>
                                            <p:fltVal val="0"/>
                                          </p:val>
                                        </p:tav>
                                        <p:tav tm="100000">
                                          <p:val>
                                            <p:strVal val="#ppt_h"/>
                                          </p:val>
                                        </p:tav>
                                      </p:tavLst>
                                    </p:anim>
                                    <p:animEffect transition="in" filter="fade">
                                      <p:cBhvr>
                                        <p:cTn id="13" dur="500"/>
                                        <p:tgtEl>
                                          <p:spTgt spid="27"/>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down)">
                                      <p:cBhvr>
                                        <p:cTn id="17" dur="500"/>
                                        <p:tgtEl>
                                          <p:spTgt spid="29"/>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669925" y="514350"/>
            <a:ext cx="10850563" cy="1523456"/>
            <a:chOff x="669925" y="514350"/>
            <a:chExt cx="10850563" cy="1523456"/>
          </a:xfrm>
        </p:grpSpPr>
        <p:sp>
          <p:nvSpPr>
            <p:cNvPr id="4" name="ïṩ1îḑé"/>
            <p:cNvSpPr/>
            <p:nvPr/>
          </p:nvSpPr>
          <p:spPr>
            <a:xfrm>
              <a:off x="669925" y="514350"/>
              <a:ext cx="10850563" cy="1523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nvGrpSpPr>
            <p:cNvPr id="5" name="íṧlîḓê"/>
            <p:cNvGrpSpPr/>
            <p:nvPr/>
          </p:nvGrpSpPr>
          <p:grpSpPr>
            <a:xfrm>
              <a:off x="669925" y="786178"/>
              <a:ext cx="3530781" cy="955536"/>
              <a:chOff x="669925" y="1395778"/>
              <a:chExt cx="3530781" cy="955536"/>
            </a:xfrm>
          </p:grpSpPr>
          <p:sp>
            <p:nvSpPr>
              <p:cNvPr id="30" name="ïŝļîḑe">
                <a:extLst>
                  <a:ext uri="{FF2B5EF4-FFF2-40B4-BE49-F238E27FC236}">
                    <a16:creationId xmlns:a16="http://schemas.microsoft.com/office/drawing/2014/main" id="{FCBCE448-A746-45FC-ABE2-27B64D489326}"/>
                  </a:ext>
                </a:extLst>
              </p:cNvPr>
              <p:cNvSpPr txBox="1"/>
              <p:nvPr/>
            </p:nvSpPr>
            <p:spPr bwMode="auto">
              <a:xfrm>
                <a:off x="669925" y="1395778"/>
                <a:ext cx="299638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5400" b="1" dirty="0">
                    <a:solidFill>
                      <a:schemeClr val="bg1"/>
                    </a:solidFill>
                  </a:rPr>
                  <a:t>目录</a:t>
                </a:r>
                <a:endParaRPr lang="en-US" altLang="zh-CN" sz="5400" b="1" dirty="0">
                  <a:solidFill>
                    <a:schemeClr val="bg1"/>
                  </a:solidFill>
                </a:endParaRPr>
              </a:p>
            </p:txBody>
          </p:sp>
          <p:cxnSp>
            <p:nvCxnSpPr>
              <p:cNvPr id="31" name="直接连接符 30"/>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grpSp>
      <p:grpSp>
        <p:nvGrpSpPr>
          <p:cNvPr id="64" name="组合 63"/>
          <p:cNvGrpSpPr/>
          <p:nvPr/>
        </p:nvGrpSpPr>
        <p:grpSpPr>
          <a:xfrm>
            <a:off x="1993992" y="2232890"/>
            <a:ext cx="8464458" cy="3562352"/>
            <a:chOff x="2298792" y="2194790"/>
            <a:chExt cx="8464458" cy="3562352"/>
          </a:xfrm>
        </p:grpSpPr>
        <p:grpSp>
          <p:nvGrpSpPr>
            <p:cNvPr id="32" name="组合 31"/>
            <p:cNvGrpSpPr/>
            <p:nvPr/>
          </p:nvGrpSpPr>
          <p:grpSpPr>
            <a:xfrm>
              <a:off x="2298792" y="2194790"/>
              <a:ext cx="6113060" cy="885415"/>
              <a:chOff x="2032092" y="2628529"/>
              <a:chExt cx="6113060" cy="885415"/>
            </a:xfrm>
          </p:grpSpPr>
          <p:sp>
            <p:nvSpPr>
              <p:cNvPr id="6" name="iśľîḓé"/>
              <p:cNvSpPr txBox="1"/>
              <p:nvPr/>
            </p:nvSpPr>
            <p:spPr>
              <a:xfrm>
                <a:off x="2496930" y="2744632"/>
                <a:ext cx="985402" cy="729408"/>
              </a:xfrm>
              <a:prstGeom prst="rect">
                <a:avLst/>
              </a:prstGeom>
            </p:spPr>
            <p:txBody>
              <a:bodyPr vert="horz"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2800" b="1" dirty="0">
                    <a:solidFill>
                      <a:schemeClr val="accent1"/>
                    </a:solidFill>
                  </a:rPr>
                  <a:t>01.</a:t>
                </a:r>
              </a:p>
            </p:txBody>
          </p:sp>
          <p:sp>
            <p:nvSpPr>
              <p:cNvPr id="8" name="iSľíḓe"/>
              <p:cNvSpPr/>
              <p:nvPr/>
            </p:nvSpPr>
            <p:spPr>
              <a:xfrm>
                <a:off x="3139432" y="2628529"/>
                <a:ext cx="5005720" cy="885415"/>
              </a:xfrm>
              <a:prstGeom prst="rect">
                <a:avLst/>
              </a:prstGeom>
            </p:spPr>
            <p:txBody>
              <a:bodyPr wrap="square" lIns="91440" tIns="45720" rIns="91440" bIns="45720" anchor="ctr" anchorCtr="0">
                <a:normAutofit/>
              </a:bodyPr>
              <a:lstStyle/>
              <a:p>
                <a:pPr>
                  <a:spcBef>
                    <a:spcPct val="0"/>
                  </a:spcBef>
                </a:pPr>
                <a:r>
                  <a:rPr lang="zh-CN" altLang="en-US" sz="3100" b="1" dirty="0"/>
                  <a:t>项目进度情况</a:t>
                </a:r>
                <a:endParaRPr lang="en-US" altLang="zh-CN" sz="3100" b="1" dirty="0"/>
              </a:p>
            </p:txBody>
          </p:sp>
          <p:sp>
            <p:nvSpPr>
              <p:cNvPr id="18" name="ïsľiḍè"/>
              <p:cNvSpPr/>
              <p:nvPr/>
            </p:nvSpPr>
            <p:spPr>
              <a:xfrm>
                <a:off x="2032092" y="2814038"/>
                <a:ext cx="495949" cy="590596"/>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endParaRPr lang="zh-CN" altLang="en-US">
                  <a:solidFill>
                    <a:schemeClr val="tx1"/>
                  </a:solidFill>
                </a:endParaRPr>
              </a:p>
            </p:txBody>
          </p:sp>
        </p:grpSp>
        <p:grpSp>
          <p:nvGrpSpPr>
            <p:cNvPr id="33" name="组合 32"/>
            <p:cNvGrpSpPr/>
            <p:nvPr/>
          </p:nvGrpSpPr>
          <p:grpSpPr>
            <a:xfrm>
              <a:off x="2298792" y="3059583"/>
              <a:ext cx="4510503" cy="885415"/>
              <a:chOff x="2032092" y="2628529"/>
              <a:chExt cx="4510503" cy="885415"/>
            </a:xfrm>
          </p:grpSpPr>
          <p:sp>
            <p:nvSpPr>
              <p:cNvPr id="34" name="iśľîḓé"/>
              <p:cNvSpPr txBox="1"/>
              <p:nvPr/>
            </p:nvSpPr>
            <p:spPr>
              <a:xfrm>
                <a:off x="2496930" y="2744632"/>
                <a:ext cx="985402" cy="729408"/>
              </a:xfrm>
              <a:prstGeom prst="rect">
                <a:avLst/>
              </a:prstGeom>
            </p:spPr>
            <p:txBody>
              <a:bodyPr vert="horz"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2800" b="1" dirty="0">
                    <a:solidFill>
                      <a:schemeClr val="accent1"/>
                    </a:solidFill>
                  </a:rPr>
                  <a:t>02.</a:t>
                </a:r>
              </a:p>
            </p:txBody>
          </p:sp>
          <p:sp>
            <p:nvSpPr>
              <p:cNvPr id="35" name="iSľíḓe"/>
              <p:cNvSpPr/>
              <p:nvPr/>
            </p:nvSpPr>
            <p:spPr>
              <a:xfrm>
                <a:off x="3139432" y="2628529"/>
                <a:ext cx="3403163" cy="885415"/>
              </a:xfrm>
              <a:prstGeom prst="rect">
                <a:avLst/>
              </a:prstGeom>
            </p:spPr>
            <p:txBody>
              <a:bodyPr wrap="square" lIns="91440" tIns="45720" rIns="91440" bIns="45720" anchor="ctr" anchorCtr="0">
                <a:normAutofit/>
              </a:bodyPr>
              <a:lstStyle/>
              <a:p>
                <a:pPr>
                  <a:spcBef>
                    <a:spcPct val="0"/>
                  </a:spcBef>
                </a:pPr>
                <a:r>
                  <a:rPr lang="zh-CN" altLang="en-US" sz="3100" b="1" dirty="0"/>
                  <a:t>可能遇到的困难</a:t>
                </a:r>
                <a:endParaRPr lang="en-US" altLang="zh-CN" sz="3100" b="1" dirty="0"/>
              </a:p>
            </p:txBody>
          </p:sp>
          <p:sp>
            <p:nvSpPr>
              <p:cNvPr id="36" name="ïsľiḍè"/>
              <p:cNvSpPr/>
              <p:nvPr/>
            </p:nvSpPr>
            <p:spPr>
              <a:xfrm>
                <a:off x="2032092" y="2814038"/>
                <a:ext cx="495949" cy="590596"/>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endParaRPr lang="zh-CN" altLang="en-US">
                  <a:solidFill>
                    <a:schemeClr val="tx1"/>
                  </a:solidFill>
                </a:endParaRPr>
              </a:p>
            </p:txBody>
          </p:sp>
        </p:grpSp>
        <p:grpSp>
          <p:nvGrpSpPr>
            <p:cNvPr id="37" name="组合 36"/>
            <p:cNvGrpSpPr/>
            <p:nvPr/>
          </p:nvGrpSpPr>
          <p:grpSpPr>
            <a:xfrm>
              <a:off x="2298792" y="3924376"/>
              <a:ext cx="4235531" cy="885415"/>
              <a:chOff x="2032092" y="2628529"/>
              <a:chExt cx="4235531" cy="885415"/>
            </a:xfrm>
          </p:grpSpPr>
          <p:sp>
            <p:nvSpPr>
              <p:cNvPr id="38" name="iśľîḓé"/>
              <p:cNvSpPr txBox="1"/>
              <p:nvPr/>
            </p:nvSpPr>
            <p:spPr>
              <a:xfrm>
                <a:off x="2496930" y="2744632"/>
                <a:ext cx="985402" cy="729408"/>
              </a:xfrm>
              <a:prstGeom prst="rect">
                <a:avLst/>
              </a:prstGeom>
            </p:spPr>
            <p:txBody>
              <a:bodyPr vert="horz"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2800" b="1" dirty="0">
                    <a:solidFill>
                      <a:schemeClr val="accent1"/>
                    </a:solidFill>
                  </a:rPr>
                  <a:t>03.</a:t>
                </a:r>
              </a:p>
            </p:txBody>
          </p:sp>
          <p:sp>
            <p:nvSpPr>
              <p:cNvPr id="39" name="iSľíḓe"/>
              <p:cNvSpPr/>
              <p:nvPr/>
            </p:nvSpPr>
            <p:spPr>
              <a:xfrm>
                <a:off x="3139432" y="2628529"/>
                <a:ext cx="3128191" cy="885415"/>
              </a:xfrm>
              <a:prstGeom prst="rect">
                <a:avLst/>
              </a:prstGeom>
            </p:spPr>
            <p:txBody>
              <a:bodyPr wrap="square" lIns="91440" tIns="45720" rIns="91440" bIns="45720" anchor="ctr" anchorCtr="0">
                <a:normAutofit/>
              </a:bodyPr>
              <a:lstStyle/>
              <a:p>
                <a:pPr>
                  <a:spcBef>
                    <a:spcPct val="0"/>
                  </a:spcBef>
                </a:pPr>
                <a:r>
                  <a:rPr lang="zh-CN" altLang="en-US" sz="3100" b="1" dirty="0"/>
                  <a:t>后期进度安排</a:t>
                </a:r>
                <a:endParaRPr lang="en-US" altLang="zh-CN" sz="3100" b="1" dirty="0"/>
              </a:p>
            </p:txBody>
          </p:sp>
          <p:sp>
            <p:nvSpPr>
              <p:cNvPr id="40" name="ïsľiḍè"/>
              <p:cNvSpPr/>
              <p:nvPr/>
            </p:nvSpPr>
            <p:spPr>
              <a:xfrm>
                <a:off x="2032092" y="2814038"/>
                <a:ext cx="495949" cy="590596"/>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endParaRPr lang="zh-CN" altLang="en-US">
                  <a:solidFill>
                    <a:schemeClr val="tx1"/>
                  </a:solidFill>
                </a:endParaRPr>
              </a:p>
            </p:txBody>
          </p:sp>
        </p:grpSp>
        <p:sp>
          <p:nvSpPr>
            <p:cNvPr id="62" name="target_126420"/>
            <p:cNvSpPr>
              <a:spLocks noChangeAspect="1"/>
            </p:cNvSpPr>
            <p:nvPr/>
          </p:nvSpPr>
          <p:spPr bwMode="auto">
            <a:xfrm>
              <a:off x="8020050" y="3018140"/>
              <a:ext cx="2743200" cy="273900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1409" h="600489">
                  <a:moveTo>
                    <a:pt x="63148" y="143225"/>
                  </a:moveTo>
                  <a:lnTo>
                    <a:pt x="41620" y="160426"/>
                  </a:lnTo>
                  <a:lnTo>
                    <a:pt x="58843" y="171894"/>
                  </a:lnTo>
                  <a:lnTo>
                    <a:pt x="91853" y="171894"/>
                  </a:lnTo>
                  <a:lnTo>
                    <a:pt x="142085" y="163293"/>
                  </a:lnTo>
                  <a:lnTo>
                    <a:pt x="173659" y="214896"/>
                  </a:lnTo>
                  <a:lnTo>
                    <a:pt x="173659" y="262200"/>
                  </a:lnTo>
                  <a:lnTo>
                    <a:pt x="216715" y="320970"/>
                  </a:lnTo>
                  <a:lnTo>
                    <a:pt x="223891" y="320970"/>
                  </a:lnTo>
                  <a:lnTo>
                    <a:pt x="223891" y="299469"/>
                  </a:lnTo>
                  <a:lnTo>
                    <a:pt x="241113" y="335305"/>
                  </a:lnTo>
                  <a:lnTo>
                    <a:pt x="291345" y="345339"/>
                  </a:lnTo>
                  <a:lnTo>
                    <a:pt x="312873" y="368273"/>
                  </a:lnTo>
                  <a:lnTo>
                    <a:pt x="332966" y="374007"/>
                  </a:lnTo>
                  <a:lnTo>
                    <a:pt x="312873" y="417010"/>
                  </a:lnTo>
                  <a:lnTo>
                    <a:pt x="335836" y="457146"/>
                  </a:lnTo>
                  <a:cubicBezTo>
                    <a:pt x="335836" y="457146"/>
                    <a:pt x="348753" y="503016"/>
                    <a:pt x="348753" y="505883"/>
                  </a:cubicBezTo>
                  <a:cubicBezTo>
                    <a:pt x="348753" y="507316"/>
                    <a:pt x="335836" y="561786"/>
                    <a:pt x="335836" y="561786"/>
                  </a:cubicBezTo>
                  <a:lnTo>
                    <a:pt x="338707" y="597622"/>
                  </a:lnTo>
                  <a:cubicBezTo>
                    <a:pt x="325790" y="599056"/>
                    <a:pt x="312873" y="600489"/>
                    <a:pt x="299957" y="600489"/>
                  </a:cubicBezTo>
                  <a:cubicBezTo>
                    <a:pt x="134909" y="600489"/>
                    <a:pt x="0" y="465747"/>
                    <a:pt x="0" y="299469"/>
                  </a:cubicBezTo>
                  <a:cubicBezTo>
                    <a:pt x="0" y="244998"/>
                    <a:pt x="15787" y="193395"/>
                    <a:pt x="41620" y="148959"/>
                  </a:cubicBezTo>
                  <a:close/>
                  <a:moveTo>
                    <a:pt x="367486" y="60233"/>
                  </a:moveTo>
                  <a:lnTo>
                    <a:pt x="394753" y="65966"/>
                  </a:lnTo>
                  <a:lnTo>
                    <a:pt x="419150" y="87465"/>
                  </a:lnTo>
                  <a:lnTo>
                    <a:pt x="426326" y="106098"/>
                  </a:lnTo>
                  <a:lnTo>
                    <a:pt x="432066" y="124731"/>
                  </a:lnTo>
                  <a:lnTo>
                    <a:pt x="469379" y="159130"/>
                  </a:lnTo>
                  <a:lnTo>
                    <a:pt x="479425" y="161996"/>
                  </a:lnTo>
                  <a:lnTo>
                    <a:pt x="493776" y="140497"/>
                  </a:lnTo>
                  <a:lnTo>
                    <a:pt x="541135" y="136197"/>
                  </a:lnTo>
                  <a:lnTo>
                    <a:pt x="549745" y="133331"/>
                  </a:lnTo>
                  <a:cubicBezTo>
                    <a:pt x="582753" y="180629"/>
                    <a:pt x="601409" y="237961"/>
                    <a:pt x="601409" y="299592"/>
                  </a:cubicBezTo>
                  <a:cubicBezTo>
                    <a:pt x="601409" y="441488"/>
                    <a:pt x="503822" y="560451"/>
                    <a:pt x="371791" y="591983"/>
                  </a:cubicBezTo>
                  <a:lnTo>
                    <a:pt x="376097" y="571917"/>
                  </a:lnTo>
                  <a:lnTo>
                    <a:pt x="427761" y="537518"/>
                  </a:lnTo>
                  <a:lnTo>
                    <a:pt x="442112" y="500253"/>
                  </a:lnTo>
                  <a:lnTo>
                    <a:pt x="477990" y="484486"/>
                  </a:lnTo>
                  <a:lnTo>
                    <a:pt x="510997" y="419988"/>
                  </a:lnTo>
                  <a:lnTo>
                    <a:pt x="459333" y="388456"/>
                  </a:lnTo>
                  <a:lnTo>
                    <a:pt x="432066" y="358357"/>
                  </a:lnTo>
                  <a:lnTo>
                    <a:pt x="416280" y="356924"/>
                  </a:lnTo>
                  <a:lnTo>
                    <a:pt x="384707" y="348324"/>
                  </a:lnTo>
                  <a:lnTo>
                    <a:pt x="356005" y="344024"/>
                  </a:lnTo>
                  <a:lnTo>
                    <a:pt x="333043" y="349757"/>
                  </a:lnTo>
                  <a:lnTo>
                    <a:pt x="317257" y="333991"/>
                  </a:lnTo>
                  <a:lnTo>
                    <a:pt x="302906" y="329691"/>
                  </a:lnTo>
                  <a:lnTo>
                    <a:pt x="304341" y="306759"/>
                  </a:lnTo>
                  <a:lnTo>
                    <a:pt x="285684" y="308192"/>
                  </a:lnTo>
                  <a:lnTo>
                    <a:pt x="275639" y="319658"/>
                  </a:lnTo>
                  <a:lnTo>
                    <a:pt x="269898" y="295292"/>
                  </a:lnTo>
                  <a:lnTo>
                    <a:pt x="294295" y="283826"/>
                  </a:lnTo>
                  <a:lnTo>
                    <a:pt x="317257" y="295292"/>
                  </a:lnTo>
                  <a:lnTo>
                    <a:pt x="330173" y="295292"/>
                  </a:lnTo>
                  <a:lnTo>
                    <a:pt x="335913" y="276660"/>
                  </a:lnTo>
                  <a:lnTo>
                    <a:pt x="371791" y="233661"/>
                  </a:lnTo>
                  <a:lnTo>
                    <a:pt x="420585" y="207862"/>
                  </a:lnTo>
                  <a:lnTo>
                    <a:pt x="449287" y="212162"/>
                  </a:lnTo>
                  <a:lnTo>
                    <a:pt x="452158" y="197829"/>
                  </a:lnTo>
                  <a:lnTo>
                    <a:pt x="416280" y="160563"/>
                  </a:lnTo>
                  <a:lnTo>
                    <a:pt x="403364" y="134764"/>
                  </a:lnTo>
                  <a:lnTo>
                    <a:pt x="383272" y="134764"/>
                  </a:lnTo>
                  <a:lnTo>
                    <a:pt x="371791" y="127598"/>
                  </a:lnTo>
                  <a:lnTo>
                    <a:pt x="344524" y="123298"/>
                  </a:lnTo>
                  <a:lnTo>
                    <a:pt x="338784" y="154830"/>
                  </a:lnTo>
                  <a:lnTo>
                    <a:pt x="307211" y="147664"/>
                  </a:lnTo>
                  <a:lnTo>
                    <a:pt x="304341" y="129031"/>
                  </a:lnTo>
                  <a:lnTo>
                    <a:pt x="328738" y="123298"/>
                  </a:lnTo>
                  <a:lnTo>
                    <a:pt x="337349" y="87465"/>
                  </a:lnTo>
                  <a:lnTo>
                    <a:pt x="361745" y="97498"/>
                  </a:lnTo>
                  <a:lnTo>
                    <a:pt x="361745" y="113265"/>
                  </a:lnTo>
                  <a:lnTo>
                    <a:pt x="380402" y="120431"/>
                  </a:lnTo>
                  <a:lnTo>
                    <a:pt x="391883" y="124731"/>
                  </a:lnTo>
                  <a:lnTo>
                    <a:pt x="407669" y="116131"/>
                  </a:lnTo>
                  <a:lnTo>
                    <a:pt x="393318" y="100365"/>
                  </a:lnTo>
                  <a:lnTo>
                    <a:pt x="366051" y="73133"/>
                  </a:lnTo>
                  <a:close/>
                  <a:moveTo>
                    <a:pt x="222541" y="32978"/>
                  </a:moveTo>
                  <a:cubicBezTo>
                    <a:pt x="222541" y="35846"/>
                    <a:pt x="202448" y="48750"/>
                    <a:pt x="202448" y="48750"/>
                  </a:cubicBezTo>
                  <a:lnTo>
                    <a:pt x="222541" y="60221"/>
                  </a:lnTo>
                  <a:lnTo>
                    <a:pt x="262728" y="48750"/>
                  </a:lnTo>
                  <a:lnTo>
                    <a:pt x="254117" y="32978"/>
                  </a:lnTo>
                  <a:lnTo>
                    <a:pt x="235458" y="37280"/>
                  </a:lnTo>
                  <a:close/>
                  <a:moveTo>
                    <a:pt x="344537" y="12904"/>
                  </a:moveTo>
                  <a:lnTo>
                    <a:pt x="312962" y="30110"/>
                  </a:lnTo>
                  <a:lnTo>
                    <a:pt x="295739" y="40147"/>
                  </a:lnTo>
                  <a:lnTo>
                    <a:pt x="308656" y="48750"/>
                  </a:lnTo>
                  <a:lnTo>
                    <a:pt x="335926" y="45883"/>
                  </a:lnTo>
                  <a:lnTo>
                    <a:pt x="363196" y="24375"/>
                  </a:lnTo>
                  <a:close/>
                  <a:moveTo>
                    <a:pt x="300045" y="0"/>
                  </a:moveTo>
                  <a:cubicBezTo>
                    <a:pt x="345973" y="0"/>
                    <a:pt x="390465" y="10037"/>
                    <a:pt x="429217" y="28677"/>
                  </a:cubicBezTo>
                  <a:lnTo>
                    <a:pt x="417735" y="30110"/>
                  </a:lnTo>
                  <a:lnTo>
                    <a:pt x="389030" y="25809"/>
                  </a:lnTo>
                  <a:lnTo>
                    <a:pt x="367501" y="40147"/>
                  </a:lnTo>
                  <a:lnTo>
                    <a:pt x="353149" y="55919"/>
                  </a:lnTo>
                  <a:lnTo>
                    <a:pt x="298609" y="61655"/>
                  </a:lnTo>
                  <a:lnTo>
                    <a:pt x="277081" y="57353"/>
                  </a:lnTo>
                  <a:lnTo>
                    <a:pt x="261293" y="81728"/>
                  </a:lnTo>
                  <a:lnTo>
                    <a:pt x="218235" y="84596"/>
                  </a:lnTo>
                  <a:lnTo>
                    <a:pt x="189530" y="75993"/>
                  </a:lnTo>
                  <a:lnTo>
                    <a:pt x="165131" y="88897"/>
                  </a:lnTo>
                  <a:lnTo>
                    <a:pt x="112027" y="97500"/>
                  </a:lnTo>
                  <a:lnTo>
                    <a:pt x="68969" y="108971"/>
                  </a:lnTo>
                  <a:cubicBezTo>
                    <a:pt x="123509" y="43015"/>
                    <a:pt x="206753" y="0"/>
                    <a:pt x="300045" y="0"/>
                  </a:cubicBezTo>
                  <a:close/>
                </a:path>
              </a:pathLst>
            </a:custGeom>
            <a:solidFill>
              <a:schemeClr val="accent1"/>
            </a:solidFill>
            <a:ln>
              <a:noFill/>
            </a:ln>
          </p:spPr>
          <p:txBody>
            <a:bodyPr/>
            <a:lstStyle/>
            <a:p>
              <a:endParaRPr lang="zh-CN" altLang="en-US"/>
            </a:p>
          </p:txBody>
        </p:sp>
      </p:grpSp>
    </p:spTree>
    <p:extLst>
      <p:ext uri="{BB962C8B-B14F-4D97-AF65-F5344CB8AC3E}">
        <p14:creationId xmlns:p14="http://schemas.microsoft.com/office/powerpoint/2010/main" val="4126353564"/>
      </p:ext>
    </p:extLst>
  </p:cSld>
  <p:clrMapOvr>
    <a:masterClrMapping/>
  </p:clrMapOvr>
  <p:transition spd="slow"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wipe(up)">
                                      <p:cBhvr>
                                        <p:cTn id="1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5875" y="1311812"/>
            <a:ext cx="10850563" cy="2160000"/>
            <a:chOff x="-15875" y="1311812"/>
            <a:chExt cx="10850563" cy="2160000"/>
          </a:xfrm>
        </p:grpSpPr>
        <p:sp>
          <p:nvSpPr>
            <p:cNvPr id="4" name="ïṩ1îḑé"/>
            <p:cNvSpPr/>
            <p:nvPr/>
          </p:nvSpPr>
          <p:spPr>
            <a:xfrm>
              <a:off x="-15875" y="1782212"/>
              <a:ext cx="10850563" cy="1219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ŝļîḑe">
              <a:extLst>
                <a:ext uri="{FF2B5EF4-FFF2-40B4-BE49-F238E27FC236}">
                  <a16:creationId xmlns:a16="http://schemas.microsoft.com/office/drawing/2014/main" id="{FCBCE448-A746-45FC-ABE2-27B64D489326}"/>
                </a:ext>
              </a:extLst>
            </p:cNvPr>
            <p:cNvSpPr txBox="1"/>
            <p:nvPr/>
          </p:nvSpPr>
          <p:spPr bwMode="auto">
            <a:xfrm>
              <a:off x="-15875" y="1884652"/>
              <a:ext cx="1928760" cy="10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6600" b="1" dirty="0">
                  <a:solidFill>
                    <a:schemeClr val="bg1"/>
                  </a:solidFill>
                </a:rPr>
                <a:t>01</a:t>
              </a:r>
            </a:p>
          </p:txBody>
        </p:sp>
        <p:sp>
          <p:nvSpPr>
            <p:cNvPr id="25" name="ïŝļîḑe">
              <a:extLst>
                <a:ext uri="{FF2B5EF4-FFF2-40B4-BE49-F238E27FC236}">
                  <a16:creationId xmlns:a16="http://schemas.microsoft.com/office/drawing/2014/main" id="{FCBCE448-A746-45FC-ABE2-27B64D489326}"/>
                </a:ext>
              </a:extLst>
            </p:cNvPr>
            <p:cNvSpPr txBox="1"/>
            <p:nvPr/>
          </p:nvSpPr>
          <p:spPr bwMode="auto">
            <a:xfrm>
              <a:off x="4232274" y="2037869"/>
              <a:ext cx="399764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4800" b="1" dirty="0">
                  <a:solidFill>
                    <a:schemeClr val="bg1"/>
                  </a:solidFill>
                </a:rPr>
                <a:t>项目进度情况</a:t>
              </a:r>
            </a:p>
          </p:txBody>
        </p:sp>
        <p:grpSp>
          <p:nvGrpSpPr>
            <p:cNvPr id="3" name="组合 2"/>
            <p:cNvGrpSpPr/>
            <p:nvPr/>
          </p:nvGrpSpPr>
          <p:grpSpPr>
            <a:xfrm>
              <a:off x="1802080" y="1311812"/>
              <a:ext cx="2160000" cy="2160000"/>
              <a:chOff x="2487880" y="549812"/>
              <a:chExt cx="2160000" cy="2160000"/>
            </a:xfrm>
          </p:grpSpPr>
          <p:sp>
            <p:nvSpPr>
              <p:cNvPr id="2" name="椭圆 1"/>
              <p:cNvSpPr/>
              <p:nvPr/>
            </p:nvSpPr>
            <p:spPr>
              <a:xfrm>
                <a:off x="2487880" y="549812"/>
                <a:ext cx="2160000" cy="21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arget_126420"/>
              <p:cNvSpPr>
                <a:spLocks noChangeAspect="1"/>
              </p:cNvSpPr>
              <p:nvPr/>
            </p:nvSpPr>
            <p:spPr bwMode="auto">
              <a:xfrm>
                <a:off x="2529634" y="593155"/>
                <a:ext cx="2076492" cy="207331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1409" h="600489">
                    <a:moveTo>
                      <a:pt x="63148" y="143225"/>
                    </a:moveTo>
                    <a:lnTo>
                      <a:pt x="41620" y="160426"/>
                    </a:lnTo>
                    <a:lnTo>
                      <a:pt x="58843" y="171894"/>
                    </a:lnTo>
                    <a:lnTo>
                      <a:pt x="91853" y="171894"/>
                    </a:lnTo>
                    <a:lnTo>
                      <a:pt x="142085" y="163293"/>
                    </a:lnTo>
                    <a:lnTo>
                      <a:pt x="173659" y="214896"/>
                    </a:lnTo>
                    <a:lnTo>
                      <a:pt x="173659" y="262200"/>
                    </a:lnTo>
                    <a:lnTo>
                      <a:pt x="216715" y="320970"/>
                    </a:lnTo>
                    <a:lnTo>
                      <a:pt x="223891" y="320970"/>
                    </a:lnTo>
                    <a:lnTo>
                      <a:pt x="223891" y="299469"/>
                    </a:lnTo>
                    <a:lnTo>
                      <a:pt x="241113" y="335305"/>
                    </a:lnTo>
                    <a:lnTo>
                      <a:pt x="291345" y="345339"/>
                    </a:lnTo>
                    <a:lnTo>
                      <a:pt x="312873" y="368273"/>
                    </a:lnTo>
                    <a:lnTo>
                      <a:pt x="332966" y="374007"/>
                    </a:lnTo>
                    <a:lnTo>
                      <a:pt x="312873" y="417010"/>
                    </a:lnTo>
                    <a:lnTo>
                      <a:pt x="335836" y="457146"/>
                    </a:lnTo>
                    <a:cubicBezTo>
                      <a:pt x="335836" y="457146"/>
                      <a:pt x="348753" y="503016"/>
                      <a:pt x="348753" y="505883"/>
                    </a:cubicBezTo>
                    <a:cubicBezTo>
                      <a:pt x="348753" y="507316"/>
                      <a:pt x="335836" y="561786"/>
                      <a:pt x="335836" y="561786"/>
                    </a:cubicBezTo>
                    <a:lnTo>
                      <a:pt x="338707" y="597622"/>
                    </a:lnTo>
                    <a:cubicBezTo>
                      <a:pt x="325790" y="599056"/>
                      <a:pt x="312873" y="600489"/>
                      <a:pt x="299957" y="600489"/>
                    </a:cubicBezTo>
                    <a:cubicBezTo>
                      <a:pt x="134909" y="600489"/>
                      <a:pt x="0" y="465747"/>
                      <a:pt x="0" y="299469"/>
                    </a:cubicBezTo>
                    <a:cubicBezTo>
                      <a:pt x="0" y="244998"/>
                      <a:pt x="15787" y="193395"/>
                      <a:pt x="41620" y="148959"/>
                    </a:cubicBezTo>
                    <a:close/>
                    <a:moveTo>
                      <a:pt x="367486" y="60233"/>
                    </a:moveTo>
                    <a:lnTo>
                      <a:pt x="394753" y="65966"/>
                    </a:lnTo>
                    <a:lnTo>
                      <a:pt x="419150" y="87465"/>
                    </a:lnTo>
                    <a:lnTo>
                      <a:pt x="426326" y="106098"/>
                    </a:lnTo>
                    <a:lnTo>
                      <a:pt x="432066" y="124731"/>
                    </a:lnTo>
                    <a:lnTo>
                      <a:pt x="469379" y="159130"/>
                    </a:lnTo>
                    <a:lnTo>
                      <a:pt x="479425" y="161996"/>
                    </a:lnTo>
                    <a:lnTo>
                      <a:pt x="493776" y="140497"/>
                    </a:lnTo>
                    <a:lnTo>
                      <a:pt x="541135" y="136197"/>
                    </a:lnTo>
                    <a:lnTo>
                      <a:pt x="549745" y="133331"/>
                    </a:lnTo>
                    <a:cubicBezTo>
                      <a:pt x="582753" y="180629"/>
                      <a:pt x="601409" y="237961"/>
                      <a:pt x="601409" y="299592"/>
                    </a:cubicBezTo>
                    <a:cubicBezTo>
                      <a:pt x="601409" y="441488"/>
                      <a:pt x="503822" y="560451"/>
                      <a:pt x="371791" y="591983"/>
                    </a:cubicBezTo>
                    <a:lnTo>
                      <a:pt x="376097" y="571917"/>
                    </a:lnTo>
                    <a:lnTo>
                      <a:pt x="427761" y="537518"/>
                    </a:lnTo>
                    <a:lnTo>
                      <a:pt x="442112" y="500253"/>
                    </a:lnTo>
                    <a:lnTo>
                      <a:pt x="477990" y="484486"/>
                    </a:lnTo>
                    <a:lnTo>
                      <a:pt x="510997" y="419988"/>
                    </a:lnTo>
                    <a:lnTo>
                      <a:pt x="459333" y="388456"/>
                    </a:lnTo>
                    <a:lnTo>
                      <a:pt x="432066" y="358357"/>
                    </a:lnTo>
                    <a:lnTo>
                      <a:pt x="416280" y="356924"/>
                    </a:lnTo>
                    <a:lnTo>
                      <a:pt x="384707" y="348324"/>
                    </a:lnTo>
                    <a:lnTo>
                      <a:pt x="356005" y="344024"/>
                    </a:lnTo>
                    <a:lnTo>
                      <a:pt x="333043" y="349757"/>
                    </a:lnTo>
                    <a:lnTo>
                      <a:pt x="317257" y="333991"/>
                    </a:lnTo>
                    <a:lnTo>
                      <a:pt x="302906" y="329691"/>
                    </a:lnTo>
                    <a:lnTo>
                      <a:pt x="304341" y="306759"/>
                    </a:lnTo>
                    <a:lnTo>
                      <a:pt x="285684" y="308192"/>
                    </a:lnTo>
                    <a:lnTo>
                      <a:pt x="275639" y="319658"/>
                    </a:lnTo>
                    <a:lnTo>
                      <a:pt x="269898" y="295292"/>
                    </a:lnTo>
                    <a:lnTo>
                      <a:pt x="294295" y="283826"/>
                    </a:lnTo>
                    <a:lnTo>
                      <a:pt x="317257" y="295292"/>
                    </a:lnTo>
                    <a:lnTo>
                      <a:pt x="330173" y="295292"/>
                    </a:lnTo>
                    <a:lnTo>
                      <a:pt x="335913" y="276660"/>
                    </a:lnTo>
                    <a:lnTo>
                      <a:pt x="371791" y="233661"/>
                    </a:lnTo>
                    <a:lnTo>
                      <a:pt x="420585" y="207862"/>
                    </a:lnTo>
                    <a:lnTo>
                      <a:pt x="449287" y="212162"/>
                    </a:lnTo>
                    <a:lnTo>
                      <a:pt x="452158" y="197829"/>
                    </a:lnTo>
                    <a:lnTo>
                      <a:pt x="416280" y="160563"/>
                    </a:lnTo>
                    <a:lnTo>
                      <a:pt x="403364" y="134764"/>
                    </a:lnTo>
                    <a:lnTo>
                      <a:pt x="383272" y="134764"/>
                    </a:lnTo>
                    <a:lnTo>
                      <a:pt x="371791" y="127598"/>
                    </a:lnTo>
                    <a:lnTo>
                      <a:pt x="344524" y="123298"/>
                    </a:lnTo>
                    <a:lnTo>
                      <a:pt x="338784" y="154830"/>
                    </a:lnTo>
                    <a:lnTo>
                      <a:pt x="307211" y="147664"/>
                    </a:lnTo>
                    <a:lnTo>
                      <a:pt x="304341" y="129031"/>
                    </a:lnTo>
                    <a:lnTo>
                      <a:pt x="328738" y="123298"/>
                    </a:lnTo>
                    <a:lnTo>
                      <a:pt x="337349" y="87465"/>
                    </a:lnTo>
                    <a:lnTo>
                      <a:pt x="361745" y="97498"/>
                    </a:lnTo>
                    <a:lnTo>
                      <a:pt x="361745" y="113265"/>
                    </a:lnTo>
                    <a:lnTo>
                      <a:pt x="380402" y="120431"/>
                    </a:lnTo>
                    <a:lnTo>
                      <a:pt x="391883" y="124731"/>
                    </a:lnTo>
                    <a:lnTo>
                      <a:pt x="407669" y="116131"/>
                    </a:lnTo>
                    <a:lnTo>
                      <a:pt x="393318" y="100365"/>
                    </a:lnTo>
                    <a:lnTo>
                      <a:pt x="366051" y="73133"/>
                    </a:lnTo>
                    <a:close/>
                    <a:moveTo>
                      <a:pt x="222541" y="32978"/>
                    </a:moveTo>
                    <a:cubicBezTo>
                      <a:pt x="222541" y="35846"/>
                      <a:pt x="202448" y="48750"/>
                      <a:pt x="202448" y="48750"/>
                    </a:cubicBezTo>
                    <a:lnTo>
                      <a:pt x="222541" y="60221"/>
                    </a:lnTo>
                    <a:lnTo>
                      <a:pt x="262728" y="48750"/>
                    </a:lnTo>
                    <a:lnTo>
                      <a:pt x="254117" y="32978"/>
                    </a:lnTo>
                    <a:lnTo>
                      <a:pt x="235458" y="37280"/>
                    </a:lnTo>
                    <a:close/>
                    <a:moveTo>
                      <a:pt x="344537" y="12904"/>
                    </a:moveTo>
                    <a:lnTo>
                      <a:pt x="312962" y="30110"/>
                    </a:lnTo>
                    <a:lnTo>
                      <a:pt x="295739" y="40147"/>
                    </a:lnTo>
                    <a:lnTo>
                      <a:pt x="308656" y="48750"/>
                    </a:lnTo>
                    <a:lnTo>
                      <a:pt x="335926" y="45883"/>
                    </a:lnTo>
                    <a:lnTo>
                      <a:pt x="363196" y="24375"/>
                    </a:lnTo>
                    <a:close/>
                    <a:moveTo>
                      <a:pt x="300045" y="0"/>
                    </a:moveTo>
                    <a:cubicBezTo>
                      <a:pt x="345973" y="0"/>
                      <a:pt x="390465" y="10037"/>
                      <a:pt x="429217" y="28677"/>
                    </a:cubicBezTo>
                    <a:lnTo>
                      <a:pt x="417735" y="30110"/>
                    </a:lnTo>
                    <a:lnTo>
                      <a:pt x="389030" y="25809"/>
                    </a:lnTo>
                    <a:lnTo>
                      <a:pt x="367501" y="40147"/>
                    </a:lnTo>
                    <a:lnTo>
                      <a:pt x="353149" y="55919"/>
                    </a:lnTo>
                    <a:lnTo>
                      <a:pt x="298609" y="61655"/>
                    </a:lnTo>
                    <a:lnTo>
                      <a:pt x="277081" y="57353"/>
                    </a:lnTo>
                    <a:lnTo>
                      <a:pt x="261293" y="81728"/>
                    </a:lnTo>
                    <a:lnTo>
                      <a:pt x="218235" y="84596"/>
                    </a:lnTo>
                    <a:lnTo>
                      <a:pt x="189530" y="75993"/>
                    </a:lnTo>
                    <a:lnTo>
                      <a:pt x="165131" y="88897"/>
                    </a:lnTo>
                    <a:lnTo>
                      <a:pt x="112027" y="97500"/>
                    </a:lnTo>
                    <a:lnTo>
                      <a:pt x="68969" y="108971"/>
                    </a:lnTo>
                    <a:cubicBezTo>
                      <a:pt x="123509" y="43015"/>
                      <a:pt x="206753" y="0"/>
                      <a:pt x="300045" y="0"/>
                    </a:cubicBezTo>
                    <a:close/>
                  </a:path>
                </a:pathLst>
              </a:custGeom>
              <a:solidFill>
                <a:schemeClr val="accent1"/>
              </a:solidFill>
              <a:ln>
                <a:noFill/>
              </a:ln>
            </p:spPr>
            <p:txBody>
              <a:bodyPr/>
              <a:lstStyle/>
              <a:p>
                <a:endParaRPr lang="zh-CN" altLang="en-US"/>
              </a:p>
            </p:txBody>
          </p:sp>
        </p:grpSp>
      </p:grpSp>
    </p:spTree>
    <p:extLst>
      <p:ext uri="{BB962C8B-B14F-4D97-AF65-F5344CB8AC3E}">
        <p14:creationId xmlns:p14="http://schemas.microsoft.com/office/powerpoint/2010/main" val="3881459971"/>
      </p:ext>
    </p:extLst>
  </p:cSld>
  <p:clrMapOvr>
    <a:masterClrMapping/>
  </p:clrMapOvr>
  <p:transition spd="slow"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700206"/>
            <a:ext cx="4438650" cy="955520"/>
            <a:chOff x="-15873" y="1311812"/>
            <a:chExt cx="10033784" cy="2160000"/>
          </a:xfrm>
        </p:grpSpPr>
        <p:sp>
          <p:nvSpPr>
            <p:cNvPr id="25" name="ïṩ1îḑé"/>
            <p:cNvSpPr/>
            <p:nvPr/>
          </p:nvSpPr>
          <p:spPr>
            <a:xfrm>
              <a:off x="-15873" y="1782212"/>
              <a:ext cx="10033784" cy="1219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27" name="ïŝļîḑe">
              <a:extLst>
                <a:ext uri="{FF2B5EF4-FFF2-40B4-BE49-F238E27FC236}">
                  <a16:creationId xmlns:a16="http://schemas.microsoft.com/office/drawing/2014/main" id="{FCBCE448-A746-45FC-ABE2-27B64D489326}"/>
                </a:ext>
              </a:extLst>
            </p:cNvPr>
            <p:cNvSpPr txBox="1"/>
            <p:nvPr/>
          </p:nvSpPr>
          <p:spPr bwMode="auto">
            <a:xfrm>
              <a:off x="3135838" y="1782212"/>
              <a:ext cx="6452284" cy="1200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2800" b="1" dirty="0">
                  <a:solidFill>
                    <a:schemeClr val="bg1"/>
                  </a:solidFill>
                </a:rPr>
                <a:t>项目进度情况</a:t>
              </a:r>
              <a:endParaRPr lang="en-US" altLang="zh-CN" sz="2800" b="1" dirty="0">
                <a:solidFill>
                  <a:schemeClr val="bg1"/>
                </a:solidFill>
              </a:endParaRPr>
            </a:p>
          </p:txBody>
        </p:sp>
        <p:grpSp>
          <p:nvGrpSpPr>
            <p:cNvPr id="28" name="组合 27"/>
            <p:cNvGrpSpPr/>
            <p:nvPr/>
          </p:nvGrpSpPr>
          <p:grpSpPr>
            <a:xfrm>
              <a:off x="897751" y="1311812"/>
              <a:ext cx="2159997" cy="2160000"/>
              <a:chOff x="1583551" y="549812"/>
              <a:chExt cx="2159997" cy="2160000"/>
            </a:xfrm>
          </p:grpSpPr>
          <p:sp>
            <p:nvSpPr>
              <p:cNvPr id="29" name="椭圆 28"/>
              <p:cNvSpPr/>
              <p:nvPr/>
            </p:nvSpPr>
            <p:spPr>
              <a:xfrm>
                <a:off x="1583551" y="549812"/>
                <a:ext cx="2159997" cy="21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arget_126420"/>
              <p:cNvSpPr>
                <a:spLocks noChangeAspect="1"/>
              </p:cNvSpPr>
              <p:nvPr/>
            </p:nvSpPr>
            <p:spPr bwMode="auto">
              <a:xfrm>
                <a:off x="1625301" y="593156"/>
                <a:ext cx="2076492" cy="207331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1409" h="600489">
                    <a:moveTo>
                      <a:pt x="63148" y="143225"/>
                    </a:moveTo>
                    <a:lnTo>
                      <a:pt x="41620" y="160426"/>
                    </a:lnTo>
                    <a:lnTo>
                      <a:pt x="58843" y="171894"/>
                    </a:lnTo>
                    <a:lnTo>
                      <a:pt x="91853" y="171894"/>
                    </a:lnTo>
                    <a:lnTo>
                      <a:pt x="142085" y="163293"/>
                    </a:lnTo>
                    <a:lnTo>
                      <a:pt x="173659" y="214896"/>
                    </a:lnTo>
                    <a:lnTo>
                      <a:pt x="173659" y="262200"/>
                    </a:lnTo>
                    <a:lnTo>
                      <a:pt x="216715" y="320970"/>
                    </a:lnTo>
                    <a:lnTo>
                      <a:pt x="223891" y="320970"/>
                    </a:lnTo>
                    <a:lnTo>
                      <a:pt x="223891" y="299469"/>
                    </a:lnTo>
                    <a:lnTo>
                      <a:pt x="241113" y="335305"/>
                    </a:lnTo>
                    <a:lnTo>
                      <a:pt x="291345" y="345339"/>
                    </a:lnTo>
                    <a:lnTo>
                      <a:pt x="312873" y="368273"/>
                    </a:lnTo>
                    <a:lnTo>
                      <a:pt x="332966" y="374007"/>
                    </a:lnTo>
                    <a:lnTo>
                      <a:pt x="312873" y="417010"/>
                    </a:lnTo>
                    <a:lnTo>
                      <a:pt x="335836" y="457146"/>
                    </a:lnTo>
                    <a:cubicBezTo>
                      <a:pt x="335836" y="457146"/>
                      <a:pt x="348753" y="503016"/>
                      <a:pt x="348753" y="505883"/>
                    </a:cubicBezTo>
                    <a:cubicBezTo>
                      <a:pt x="348753" y="507316"/>
                      <a:pt x="335836" y="561786"/>
                      <a:pt x="335836" y="561786"/>
                    </a:cubicBezTo>
                    <a:lnTo>
                      <a:pt x="338707" y="597622"/>
                    </a:lnTo>
                    <a:cubicBezTo>
                      <a:pt x="325790" y="599056"/>
                      <a:pt x="312873" y="600489"/>
                      <a:pt x="299957" y="600489"/>
                    </a:cubicBezTo>
                    <a:cubicBezTo>
                      <a:pt x="134909" y="600489"/>
                      <a:pt x="0" y="465747"/>
                      <a:pt x="0" y="299469"/>
                    </a:cubicBezTo>
                    <a:cubicBezTo>
                      <a:pt x="0" y="244998"/>
                      <a:pt x="15787" y="193395"/>
                      <a:pt x="41620" y="148959"/>
                    </a:cubicBezTo>
                    <a:close/>
                    <a:moveTo>
                      <a:pt x="367486" y="60233"/>
                    </a:moveTo>
                    <a:lnTo>
                      <a:pt x="394753" y="65966"/>
                    </a:lnTo>
                    <a:lnTo>
                      <a:pt x="419150" y="87465"/>
                    </a:lnTo>
                    <a:lnTo>
                      <a:pt x="426326" y="106098"/>
                    </a:lnTo>
                    <a:lnTo>
                      <a:pt x="432066" y="124731"/>
                    </a:lnTo>
                    <a:lnTo>
                      <a:pt x="469379" y="159130"/>
                    </a:lnTo>
                    <a:lnTo>
                      <a:pt x="479425" y="161996"/>
                    </a:lnTo>
                    <a:lnTo>
                      <a:pt x="493776" y="140497"/>
                    </a:lnTo>
                    <a:lnTo>
                      <a:pt x="541135" y="136197"/>
                    </a:lnTo>
                    <a:lnTo>
                      <a:pt x="549745" y="133331"/>
                    </a:lnTo>
                    <a:cubicBezTo>
                      <a:pt x="582753" y="180629"/>
                      <a:pt x="601409" y="237961"/>
                      <a:pt x="601409" y="299592"/>
                    </a:cubicBezTo>
                    <a:cubicBezTo>
                      <a:pt x="601409" y="441488"/>
                      <a:pt x="503822" y="560451"/>
                      <a:pt x="371791" y="591983"/>
                    </a:cubicBezTo>
                    <a:lnTo>
                      <a:pt x="376097" y="571917"/>
                    </a:lnTo>
                    <a:lnTo>
                      <a:pt x="427761" y="537518"/>
                    </a:lnTo>
                    <a:lnTo>
                      <a:pt x="442112" y="500253"/>
                    </a:lnTo>
                    <a:lnTo>
                      <a:pt x="477990" y="484486"/>
                    </a:lnTo>
                    <a:lnTo>
                      <a:pt x="510997" y="419988"/>
                    </a:lnTo>
                    <a:lnTo>
                      <a:pt x="459333" y="388456"/>
                    </a:lnTo>
                    <a:lnTo>
                      <a:pt x="432066" y="358357"/>
                    </a:lnTo>
                    <a:lnTo>
                      <a:pt x="416280" y="356924"/>
                    </a:lnTo>
                    <a:lnTo>
                      <a:pt x="384707" y="348324"/>
                    </a:lnTo>
                    <a:lnTo>
                      <a:pt x="356005" y="344024"/>
                    </a:lnTo>
                    <a:lnTo>
                      <a:pt x="333043" y="349757"/>
                    </a:lnTo>
                    <a:lnTo>
                      <a:pt x="317257" y="333991"/>
                    </a:lnTo>
                    <a:lnTo>
                      <a:pt x="302906" y="329691"/>
                    </a:lnTo>
                    <a:lnTo>
                      <a:pt x="304341" y="306759"/>
                    </a:lnTo>
                    <a:lnTo>
                      <a:pt x="285684" y="308192"/>
                    </a:lnTo>
                    <a:lnTo>
                      <a:pt x="275639" y="319658"/>
                    </a:lnTo>
                    <a:lnTo>
                      <a:pt x="269898" y="295292"/>
                    </a:lnTo>
                    <a:lnTo>
                      <a:pt x="294295" y="283826"/>
                    </a:lnTo>
                    <a:lnTo>
                      <a:pt x="317257" y="295292"/>
                    </a:lnTo>
                    <a:lnTo>
                      <a:pt x="330173" y="295292"/>
                    </a:lnTo>
                    <a:lnTo>
                      <a:pt x="335913" y="276660"/>
                    </a:lnTo>
                    <a:lnTo>
                      <a:pt x="371791" y="233661"/>
                    </a:lnTo>
                    <a:lnTo>
                      <a:pt x="420585" y="207862"/>
                    </a:lnTo>
                    <a:lnTo>
                      <a:pt x="449287" y="212162"/>
                    </a:lnTo>
                    <a:lnTo>
                      <a:pt x="452158" y="197829"/>
                    </a:lnTo>
                    <a:lnTo>
                      <a:pt x="416280" y="160563"/>
                    </a:lnTo>
                    <a:lnTo>
                      <a:pt x="403364" y="134764"/>
                    </a:lnTo>
                    <a:lnTo>
                      <a:pt x="383272" y="134764"/>
                    </a:lnTo>
                    <a:lnTo>
                      <a:pt x="371791" y="127598"/>
                    </a:lnTo>
                    <a:lnTo>
                      <a:pt x="344524" y="123298"/>
                    </a:lnTo>
                    <a:lnTo>
                      <a:pt x="338784" y="154830"/>
                    </a:lnTo>
                    <a:lnTo>
                      <a:pt x="307211" y="147664"/>
                    </a:lnTo>
                    <a:lnTo>
                      <a:pt x="304341" y="129031"/>
                    </a:lnTo>
                    <a:lnTo>
                      <a:pt x="328738" y="123298"/>
                    </a:lnTo>
                    <a:lnTo>
                      <a:pt x="337349" y="87465"/>
                    </a:lnTo>
                    <a:lnTo>
                      <a:pt x="361745" y="97498"/>
                    </a:lnTo>
                    <a:lnTo>
                      <a:pt x="361745" y="113265"/>
                    </a:lnTo>
                    <a:lnTo>
                      <a:pt x="380402" y="120431"/>
                    </a:lnTo>
                    <a:lnTo>
                      <a:pt x="391883" y="124731"/>
                    </a:lnTo>
                    <a:lnTo>
                      <a:pt x="407669" y="116131"/>
                    </a:lnTo>
                    <a:lnTo>
                      <a:pt x="393318" y="100365"/>
                    </a:lnTo>
                    <a:lnTo>
                      <a:pt x="366051" y="73133"/>
                    </a:lnTo>
                    <a:close/>
                    <a:moveTo>
                      <a:pt x="222541" y="32978"/>
                    </a:moveTo>
                    <a:cubicBezTo>
                      <a:pt x="222541" y="35846"/>
                      <a:pt x="202448" y="48750"/>
                      <a:pt x="202448" y="48750"/>
                    </a:cubicBezTo>
                    <a:lnTo>
                      <a:pt x="222541" y="60221"/>
                    </a:lnTo>
                    <a:lnTo>
                      <a:pt x="262728" y="48750"/>
                    </a:lnTo>
                    <a:lnTo>
                      <a:pt x="254117" y="32978"/>
                    </a:lnTo>
                    <a:lnTo>
                      <a:pt x="235458" y="37280"/>
                    </a:lnTo>
                    <a:close/>
                    <a:moveTo>
                      <a:pt x="344537" y="12904"/>
                    </a:moveTo>
                    <a:lnTo>
                      <a:pt x="312962" y="30110"/>
                    </a:lnTo>
                    <a:lnTo>
                      <a:pt x="295739" y="40147"/>
                    </a:lnTo>
                    <a:lnTo>
                      <a:pt x="308656" y="48750"/>
                    </a:lnTo>
                    <a:lnTo>
                      <a:pt x="335926" y="45883"/>
                    </a:lnTo>
                    <a:lnTo>
                      <a:pt x="363196" y="24375"/>
                    </a:lnTo>
                    <a:close/>
                    <a:moveTo>
                      <a:pt x="300045" y="0"/>
                    </a:moveTo>
                    <a:cubicBezTo>
                      <a:pt x="345973" y="0"/>
                      <a:pt x="390465" y="10037"/>
                      <a:pt x="429217" y="28677"/>
                    </a:cubicBezTo>
                    <a:lnTo>
                      <a:pt x="417735" y="30110"/>
                    </a:lnTo>
                    <a:lnTo>
                      <a:pt x="389030" y="25809"/>
                    </a:lnTo>
                    <a:lnTo>
                      <a:pt x="367501" y="40147"/>
                    </a:lnTo>
                    <a:lnTo>
                      <a:pt x="353149" y="55919"/>
                    </a:lnTo>
                    <a:lnTo>
                      <a:pt x="298609" y="61655"/>
                    </a:lnTo>
                    <a:lnTo>
                      <a:pt x="277081" y="57353"/>
                    </a:lnTo>
                    <a:lnTo>
                      <a:pt x="261293" y="81728"/>
                    </a:lnTo>
                    <a:lnTo>
                      <a:pt x="218235" y="84596"/>
                    </a:lnTo>
                    <a:lnTo>
                      <a:pt x="189530" y="75993"/>
                    </a:lnTo>
                    <a:lnTo>
                      <a:pt x="165131" y="88897"/>
                    </a:lnTo>
                    <a:lnTo>
                      <a:pt x="112027" y="97500"/>
                    </a:lnTo>
                    <a:lnTo>
                      <a:pt x="68969" y="108971"/>
                    </a:lnTo>
                    <a:cubicBezTo>
                      <a:pt x="123509" y="43015"/>
                      <a:pt x="206753" y="0"/>
                      <a:pt x="300045" y="0"/>
                    </a:cubicBezTo>
                    <a:close/>
                  </a:path>
                </a:pathLst>
              </a:custGeom>
              <a:solidFill>
                <a:schemeClr val="accent1"/>
              </a:solidFill>
              <a:ln>
                <a:noFill/>
              </a:ln>
            </p:spPr>
            <p:txBody>
              <a:bodyPr/>
              <a:lstStyle/>
              <a:p>
                <a:endParaRPr lang="zh-CN" altLang="en-US"/>
              </a:p>
            </p:txBody>
          </p:sp>
        </p:grpSp>
      </p:grpSp>
      <p:sp>
        <p:nvSpPr>
          <p:cNvPr id="2" name="iṣḷîḓe">
            <a:extLst>
              <a:ext uri="{FF2B5EF4-FFF2-40B4-BE49-F238E27FC236}">
                <a16:creationId xmlns:a16="http://schemas.microsoft.com/office/drawing/2014/main" id="{85960A76-454D-7C00-BDA9-91EA8B217FD0}"/>
              </a:ext>
            </a:extLst>
          </p:cNvPr>
          <p:cNvSpPr txBox="1"/>
          <p:nvPr/>
        </p:nvSpPr>
        <p:spPr bwMode="auto">
          <a:xfrm>
            <a:off x="793422" y="1729105"/>
            <a:ext cx="10378911" cy="134403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400" dirty="0"/>
              <a:t>在此阶段，我们主要就加密流量识别的方案展开了研究。</a:t>
            </a:r>
            <a:endParaRPr lang="en-US" altLang="zh-CN" sz="2400" dirty="0"/>
          </a:p>
          <a:p>
            <a:pPr>
              <a:spcBef>
                <a:spcPct val="0"/>
              </a:spcBef>
            </a:pPr>
            <a:r>
              <a:rPr lang="zh-CN" altLang="en-US" sz="2400" dirty="0"/>
              <a:t>现有的研究指出，只使用加密流量包的</a:t>
            </a:r>
            <a:r>
              <a:rPr lang="zh-CN" altLang="en-US" sz="2400" dirty="0">
                <a:solidFill>
                  <a:srgbClr val="FF0000"/>
                </a:solidFill>
              </a:rPr>
              <a:t>载荷</a:t>
            </a:r>
            <a:r>
              <a:rPr lang="zh-CN" altLang="en-US" sz="2400" dirty="0"/>
              <a:t>对其进行分类是不可行的，因为使用成熟加密方案加密后的字节流本身并不能提供任何有区分性的信息。</a:t>
            </a:r>
            <a:endParaRPr lang="en-US" altLang="zh-CN" sz="2400" dirty="0"/>
          </a:p>
        </p:txBody>
      </p:sp>
      <p:pic>
        <p:nvPicPr>
          <p:cNvPr id="6" name="图片 5">
            <a:extLst>
              <a:ext uri="{FF2B5EF4-FFF2-40B4-BE49-F238E27FC236}">
                <a16:creationId xmlns:a16="http://schemas.microsoft.com/office/drawing/2014/main" id="{135D196D-B7E8-0A22-67A3-C00B0508CEE5}"/>
              </a:ext>
            </a:extLst>
          </p:cNvPr>
          <p:cNvPicPr>
            <a:picLocks noChangeAspect="1"/>
          </p:cNvPicPr>
          <p:nvPr/>
        </p:nvPicPr>
        <p:blipFill>
          <a:blip r:embed="rId4"/>
          <a:stretch>
            <a:fillRect/>
          </a:stretch>
        </p:blipFill>
        <p:spPr>
          <a:xfrm>
            <a:off x="754341" y="3073139"/>
            <a:ext cx="4873660" cy="3704863"/>
          </a:xfrm>
          <a:prstGeom prst="rect">
            <a:avLst/>
          </a:prstGeom>
        </p:spPr>
      </p:pic>
      <p:sp>
        <p:nvSpPr>
          <p:cNvPr id="7" name="文本框 6">
            <a:extLst>
              <a:ext uri="{FF2B5EF4-FFF2-40B4-BE49-F238E27FC236}">
                <a16:creationId xmlns:a16="http://schemas.microsoft.com/office/drawing/2014/main" id="{B0D21C3E-A0BC-ED6D-0998-786F50388108}"/>
              </a:ext>
            </a:extLst>
          </p:cNvPr>
          <p:cNvSpPr txBox="1"/>
          <p:nvPr/>
        </p:nvSpPr>
        <p:spPr>
          <a:xfrm>
            <a:off x="1341209" y="3912782"/>
            <a:ext cx="4188509" cy="1200329"/>
          </a:xfrm>
          <a:prstGeom prst="rect">
            <a:avLst/>
          </a:prstGeom>
          <a:noFill/>
        </p:spPr>
        <p:txBody>
          <a:bodyPr wrap="square" rtlCol="0">
            <a:spAutoFit/>
          </a:bodyPr>
          <a:lstStyle/>
          <a:p>
            <a:r>
              <a:rPr lang="zh-CN" altLang="en-US" sz="1800" dirty="0"/>
              <a:t>对</a:t>
            </a:r>
            <a:r>
              <a:rPr lang="en-US" altLang="zh-CN" sz="1800" dirty="0"/>
              <a:t>Netflix</a:t>
            </a:r>
            <a:r>
              <a:rPr lang="zh-CN" altLang="en-US" sz="1800" dirty="0"/>
              <a:t>加密数据包和</a:t>
            </a:r>
            <a:r>
              <a:rPr lang="en-US" altLang="zh-CN" sz="1800" dirty="0"/>
              <a:t>HTTPS</a:t>
            </a:r>
            <a:r>
              <a:rPr lang="zh-CN" altLang="en-US" sz="1800" dirty="0"/>
              <a:t>加密数据包进行</a:t>
            </a:r>
            <a:r>
              <a:rPr lang="en-US" altLang="zh-CN" sz="1800" dirty="0"/>
              <a:t>PCA</a:t>
            </a:r>
            <a:r>
              <a:rPr lang="zh-CN" altLang="en-US" sz="1800" dirty="0"/>
              <a:t>降维，前</a:t>
            </a:r>
            <a:r>
              <a:rPr lang="en-US" altLang="zh-CN" sz="1800" dirty="0"/>
              <a:t>2</a:t>
            </a:r>
            <a:r>
              <a:rPr lang="zh-CN" altLang="en-US" sz="1800" dirty="0"/>
              <a:t>个主成分的二维投影中，两种协议主要数据点均重合</a:t>
            </a:r>
            <a:endParaRPr lang="zh-CN" altLang="en-US" dirty="0"/>
          </a:p>
          <a:p>
            <a:endParaRPr lang="zh-CN" altLang="en-US" dirty="0"/>
          </a:p>
        </p:txBody>
      </p:sp>
      <p:pic>
        <p:nvPicPr>
          <p:cNvPr id="10" name="图片 9">
            <a:extLst>
              <a:ext uri="{FF2B5EF4-FFF2-40B4-BE49-F238E27FC236}">
                <a16:creationId xmlns:a16="http://schemas.microsoft.com/office/drawing/2014/main" id="{B7BBA8B0-EDCA-8FE8-CB76-92E9BB7CA24B}"/>
              </a:ext>
            </a:extLst>
          </p:cNvPr>
          <p:cNvPicPr>
            <a:picLocks noChangeAspect="1"/>
          </p:cNvPicPr>
          <p:nvPr/>
        </p:nvPicPr>
        <p:blipFill>
          <a:blip r:embed="rId5"/>
          <a:stretch>
            <a:fillRect/>
          </a:stretch>
        </p:blipFill>
        <p:spPr>
          <a:xfrm>
            <a:off x="6859674" y="3203773"/>
            <a:ext cx="4312659" cy="3443593"/>
          </a:xfrm>
          <a:prstGeom prst="rect">
            <a:avLst/>
          </a:prstGeom>
        </p:spPr>
      </p:pic>
      <p:sp>
        <p:nvSpPr>
          <p:cNvPr id="11" name="文本框 10">
            <a:extLst>
              <a:ext uri="{FF2B5EF4-FFF2-40B4-BE49-F238E27FC236}">
                <a16:creationId xmlns:a16="http://schemas.microsoft.com/office/drawing/2014/main" id="{C7B7164A-0A03-8ABB-994C-53A565A49D55}"/>
              </a:ext>
            </a:extLst>
          </p:cNvPr>
          <p:cNvSpPr txBox="1"/>
          <p:nvPr/>
        </p:nvSpPr>
        <p:spPr>
          <a:xfrm>
            <a:off x="8042635" y="2888473"/>
            <a:ext cx="2260862" cy="369332"/>
          </a:xfrm>
          <a:prstGeom prst="rect">
            <a:avLst/>
          </a:prstGeom>
          <a:noFill/>
        </p:spPr>
        <p:txBody>
          <a:bodyPr wrap="square" rtlCol="0">
            <a:spAutoFit/>
          </a:bodyPr>
          <a:lstStyle/>
          <a:p>
            <a:r>
              <a:rPr lang="zh-CN" altLang="en-US" sz="1800" dirty="0"/>
              <a:t>使用</a:t>
            </a:r>
            <a:r>
              <a:rPr lang="en-US" altLang="zh-CN" sz="1800" dirty="0"/>
              <a:t>t-SNE</a:t>
            </a:r>
            <a:r>
              <a:rPr lang="zh-CN" altLang="en-US" sz="1800" dirty="0"/>
              <a:t>进行降维</a:t>
            </a:r>
            <a:endParaRPr lang="zh-CN" altLang="en-US" dirty="0"/>
          </a:p>
        </p:txBody>
      </p:sp>
    </p:spTree>
    <p:extLst>
      <p:ext uri="{BB962C8B-B14F-4D97-AF65-F5344CB8AC3E}">
        <p14:creationId xmlns:p14="http://schemas.microsoft.com/office/powerpoint/2010/main" val="3942250334"/>
      </p:ext>
    </p:extLst>
  </p:cSld>
  <p:clrMapOvr>
    <a:masterClrMapping/>
  </p:clrMapOvr>
  <p:transition spd="slow"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700206"/>
            <a:ext cx="4438650" cy="955520"/>
            <a:chOff x="-15873" y="1311812"/>
            <a:chExt cx="10033784" cy="2160000"/>
          </a:xfrm>
        </p:grpSpPr>
        <p:sp>
          <p:nvSpPr>
            <p:cNvPr id="25" name="ïṩ1îḑé"/>
            <p:cNvSpPr/>
            <p:nvPr/>
          </p:nvSpPr>
          <p:spPr>
            <a:xfrm>
              <a:off x="-15873" y="1782212"/>
              <a:ext cx="10033784" cy="1219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27" name="ïŝļîḑe">
              <a:extLst>
                <a:ext uri="{FF2B5EF4-FFF2-40B4-BE49-F238E27FC236}">
                  <a16:creationId xmlns:a16="http://schemas.microsoft.com/office/drawing/2014/main" id="{FCBCE448-A746-45FC-ABE2-27B64D489326}"/>
                </a:ext>
              </a:extLst>
            </p:cNvPr>
            <p:cNvSpPr txBox="1"/>
            <p:nvPr/>
          </p:nvSpPr>
          <p:spPr bwMode="auto">
            <a:xfrm>
              <a:off x="3135838" y="1782212"/>
              <a:ext cx="6452284" cy="1200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2800" b="1" dirty="0">
                  <a:solidFill>
                    <a:schemeClr val="bg1"/>
                  </a:solidFill>
                </a:rPr>
                <a:t>项目进度情况</a:t>
              </a:r>
              <a:endParaRPr lang="en-US" altLang="zh-CN" sz="2800" b="1" dirty="0">
                <a:solidFill>
                  <a:schemeClr val="bg1"/>
                </a:solidFill>
              </a:endParaRPr>
            </a:p>
          </p:txBody>
        </p:sp>
        <p:grpSp>
          <p:nvGrpSpPr>
            <p:cNvPr id="28" name="组合 27"/>
            <p:cNvGrpSpPr/>
            <p:nvPr/>
          </p:nvGrpSpPr>
          <p:grpSpPr>
            <a:xfrm>
              <a:off x="897751" y="1311812"/>
              <a:ext cx="2159997" cy="2160000"/>
              <a:chOff x="1583551" y="549812"/>
              <a:chExt cx="2159997" cy="2160000"/>
            </a:xfrm>
          </p:grpSpPr>
          <p:sp>
            <p:nvSpPr>
              <p:cNvPr id="29" name="椭圆 28"/>
              <p:cNvSpPr/>
              <p:nvPr/>
            </p:nvSpPr>
            <p:spPr>
              <a:xfrm>
                <a:off x="1583551" y="549812"/>
                <a:ext cx="2159997" cy="21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arget_126420"/>
              <p:cNvSpPr>
                <a:spLocks noChangeAspect="1"/>
              </p:cNvSpPr>
              <p:nvPr/>
            </p:nvSpPr>
            <p:spPr bwMode="auto">
              <a:xfrm>
                <a:off x="1625301" y="593156"/>
                <a:ext cx="2076492" cy="207331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1409" h="600489">
                    <a:moveTo>
                      <a:pt x="63148" y="143225"/>
                    </a:moveTo>
                    <a:lnTo>
                      <a:pt x="41620" y="160426"/>
                    </a:lnTo>
                    <a:lnTo>
                      <a:pt x="58843" y="171894"/>
                    </a:lnTo>
                    <a:lnTo>
                      <a:pt x="91853" y="171894"/>
                    </a:lnTo>
                    <a:lnTo>
                      <a:pt x="142085" y="163293"/>
                    </a:lnTo>
                    <a:lnTo>
                      <a:pt x="173659" y="214896"/>
                    </a:lnTo>
                    <a:lnTo>
                      <a:pt x="173659" y="262200"/>
                    </a:lnTo>
                    <a:lnTo>
                      <a:pt x="216715" y="320970"/>
                    </a:lnTo>
                    <a:lnTo>
                      <a:pt x="223891" y="320970"/>
                    </a:lnTo>
                    <a:lnTo>
                      <a:pt x="223891" y="299469"/>
                    </a:lnTo>
                    <a:lnTo>
                      <a:pt x="241113" y="335305"/>
                    </a:lnTo>
                    <a:lnTo>
                      <a:pt x="291345" y="345339"/>
                    </a:lnTo>
                    <a:lnTo>
                      <a:pt x="312873" y="368273"/>
                    </a:lnTo>
                    <a:lnTo>
                      <a:pt x="332966" y="374007"/>
                    </a:lnTo>
                    <a:lnTo>
                      <a:pt x="312873" y="417010"/>
                    </a:lnTo>
                    <a:lnTo>
                      <a:pt x="335836" y="457146"/>
                    </a:lnTo>
                    <a:cubicBezTo>
                      <a:pt x="335836" y="457146"/>
                      <a:pt x="348753" y="503016"/>
                      <a:pt x="348753" y="505883"/>
                    </a:cubicBezTo>
                    <a:cubicBezTo>
                      <a:pt x="348753" y="507316"/>
                      <a:pt x="335836" y="561786"/>
                      <a:pt x="335836" y="561786"/>
                    </a:cubicBezTo>
                    <a:lnTo>
                      <a:pt x="338707" y="597622"/>
                    </a:lnTo>
                    <a:cubicBezTo>
                      <a:pt x="325790" y="599056"/>
                      <a:pt x="312873" y="600489"/>
                      <a:pt x="299957" y="600489"/>
                    </a:cubicBezTo>
                    <a:cubicBezTo>
                      <a:pt x="134909" y="600489"/>
                      <a:pt x="0" y="465747"/>
                      <a:pt x="0" y="299469"/>
                    </a:cubicBezTo>
                    <a:cubicBezTo>
                      <a:pt x="0" y="244998"/>
                      <a:pt x="15787" y="193395"/>
                      <a:pt x="41620" y="148959"/>
                    </a:cubicBezTo>
                    <a:close/>
                    <a:moveTo>
                      <a:pt x="367486" y="60233"/>
                    </a:moveTo>
                    <a:lnTo>
                      <a:pt x="394753" y="65966"/>
                    </a:lnTo>
                    <a:lnTo>
                      <a:pt x="419150" y="87465"/>
                    </a:lnTo>
                    <a:lnTo>
                      <a:pt x="426326" y="106098"/>
                    </a:lnTo>
                    <a:lnTo>
                      <a:pt x="432066" y="124731"/>
                    </a:lnTo>
                    <a:lnTo>
                      <a:pt x="469379" y="159130"/>
                    </a:lnTo>
                    <a:lnTo>
                      <a:pt x="479425" y="161996"/>
                    </a:lnTo>
                    <a:lnTo>
                      <a:pt x="493776" y="140497"/>
                    </a:lnTo>
                    <a:lnTo>
                      <a:pt x="541135" y="136197"/>
                    </a:lnTo>
                    <a:lnTo>
                      <a:pt x="549745" y="133331"/>
                    </a:lnTo>
                    <a:cubicBezTo>
                      <a:pt x="582753" y="180629"/>
                      <a:pt x="601409" y="237961"/>
                      <a:pt x="601409" y="299592"/>
                    </a:cubicBezTo>
                    <a:cubicBezTo>
                      <a:pt x="601409" y="441488"/>
                      <a:pt x="503822" y="560451"/>
                      <a:pt x="371791" y="591983"/>
                    </a:cubicBezTo>
                    <a:lnTo>
                      <a:pt x="376097" y="571917"/>
                    </a:lnTo>
                    <a:lnTo>
                      <a:pt x="427761" y="537518"/>
                    </a:lnTo>
                    <a:lnTo>
                      <a:pt x="442112" y="500253"/>
                    </a:lnTo>
                    <a:lnTo>
                      <a:pt x="477990" y="484486"/>
                    </a:lnTo>
                    <a:lnTo>
                      <a:pt x="510997" y="419988"/>
                    </a:lnTo>
                    <a:lnTo>
                      <a:pt x="459333" y="388456"/>
                    </a:lnTo>
                    <a:lnTo>
                      <a:pt x="432066" y="358357"/>
                    </a:lnTo>
                    <a:lnTo>
                      <a:pt x="416280" y="356924"/>
                    </a:lnTo>
                    <a:lnTo>
                      <a:pt x="384707" y="348324"/>
                    </a:lnTo>
                    <a:lnTo>
                      <a:pt x="356005" y="344024"/>
                    </a:lnTo>
                    <a:lnTo>
                      <a:pt x="333043" y="349757"/>
                    </a:lnTo>
                    <a:lnTo>
                      <a:pt x="317257" y="333991"/>
                    </a:lnTo>
                    <a:lnTo>
                      <a:pt x="302906" y="329691"/>
                    </a:lnTo>
                    <a:lnTo>
                      <a:pt x="304341" y="306759"/>
                    </a:lnTo>
                    <a:lnTo>
                      <a:pt x="285684" y="308192"/>
                    </a:lnTo>
                    <a:lnTo>
                      <a:pt x="275639" y="319658"/>
                    </a:lnTo>
                    <a:lnTo>
                      <a:pt x="269898" y="295292"/>
                    </a:lnTo>
                    <a:lnTo>
                      <a:pt x="294295" y="283826"/>
                    </a:lnTo>
                    <a:lnTo>
                      <a:pt x="317257" y="295292"/>
                    </a:lnTo>
                    <a:lnTo>
                      <a:pt x="330173" y="295292"/>
                    </a:lnTo>
                    <a:lnTo>
                      <a:pt x="335913" y="276660"/>
                    </a:lnTo>
                    <a:lnTo>
                      <a:pt x="371791" y="233661"/>
                    </a:lnTo>
                    <a:lnTo>
                      <a:pt x="420585" y="207862"/>
                    </a:lnTo>
                    <a:lnTo>
                      <a:pt x="449287" y="212162"/>
                    </a:lnTo>
                    <a:lnTo>
                      <a:pt x="452158" y="197829"/>
                    </a:lnTo>
                    <a:lnTo>
                      <a:pt x="416280" y="160563"/>
                    </a:lnTo>
                    <a:lnTo>
                      <a:pt x="403364" y="134764"/>
                    </a:lnTo>
                    <a:lnTo>
                      <a:pt x="383272" y="134764"/>
                    </a:lnTo>
                    <a:lnTo>
                      <a:pt x="371791" y="127598"/>
                    </a:lnTo>
                    <a:lnTo>
                      <a:pt x="344524" y="123298"/>
                    </a:lnTo>
                    <a:lnTo>
                      <a:pt x="338784" y="154830"/>
                    </a:lnTo>
                    <a:lnTo>
                      <a:pt x="307211" y="147664"/>
                    </a:lnTo>
                    <a:lnTo>
                      <a:pt x="304341" y="129031"/>
                    </a:lnTo>
                    <a:lnTo>
                      <a:pt x="328738" y="123298"/>
                    </a:lnTo>
                    <a:lnTo>
                      <a:pt x="337349" y="87465"/>
                    </a:lnTo>
                    <a:lnTo>
                      <a:pt x="361745" y="97498"/>
                    </a:lnTo>
                    <a:lnTo>
                      <a:pt x="361745" y="113265"/>
                    </a:lnTo>
                    <a:lnTo>
                      <a:pt x="380402" y="120431"/>
                    </a:lnTo>
                    <a:lnTo>
                      <a:pt x="391883" y="124731"/>
                    </a:lnTo>
                    <a:lnTo>
                      <a:pt x="407669" y="116131"/>
                    </a:lnTo>
                    <a:lnTo>
                      <a:pt x="393318" y="100365"/>
                    </a:lnTo>
                    <a:lnTo>
                      <a:pt x="366051" y="73133"/>
                    </a:lnTo>
                    <a:close/>
                    <a:moveTo>
                      <a:pt x="222541" y="32978"/>
                    </a:moveTo>
                    <a:cubicBezTo>
                      <a:pt x="222541" y="35846"/>
                      <a:pt x="202448" y="48750"/>
                      <a:pt x="202448" y="48750"/>
                    </a:cubicBezTo>
                    <a:lnTo>
                      <a:pt x="222541" y="60221"/>
                    </a:lnTo>
                    <a:lnTo>
                      <a:pt x="262728" y="48750"/>
                    </a:lnTo>
                    <a:lnTo>
                      <a:pt x="254117" y="32978"/>
                    </a:lnTo>
                    <a:lnTo>
                      <a:pt x="235458" y="37280"/>
                    </a:lnTo>
                    <a:close/>
                    <a:moveTo>
                      <a:pt x="344537" y="12904"/>
                    </a:moveTo>
                    <a:lnTo>
                      <a:pt x="312962" y="30110"/>
                    </a:lnTo>
                    <a:lnTo>
                      <a:pt x="295739" y="40147"/>
                    </a:lnTo>
                    <a:lnTo>
                      <a:pt x="308656" y="48750"/>
                    </a:lnTo>
                    <a:lnTo>
                      <a:pt x="335926" y="45883"/>
                    </a:lnTo>
                    <a:lnTo>
                      <a:pt x="363196" y="24375"/>
                    </a:lnTo>
                    <a:close/>
                    <a:moveTo>
                      <a:pt x="300045" y="0"/>
                    </a:moveTo>
                    <a:cubicBezTo>
                      <a:pt x="345973" y="0"/>
                      <a:pt x="390465" y="10037"/>
                      <a:pt x="429217" y="28677"/>
                    </a:cubicBezTo>
                    <a:lnTo>
                      <a:pt x="417735" y="30110"/>
                    </a:lnTo>
                    <a:lnTo>
                      <a:pt x="389030" y="25809"/>
                    </a:lnTo>
                    <a:lnTo>
                      <a:pt x="367501" y="40147"/>
                    </a:lnTo>
                    <a:lnTo>
                      <a:pt x="353149" y="55919"/>
                    </a:lnTo>
                    <a:lnTo>
                      <a:pt x="298609" y="61655"/>
                    </a:lnTo>
                    <a:lnTo>
                      <a:pt x="277081" y="57353"/>
                    </a:lnTo>
                    <a:lnTo>
                      <a:pt x="261293" y="81728"/>
                    </a:lnTo>
                    <a:lnTo>
                      <a:pt x="218235" y="84596"/>
                    </a:lnTo>
                    <a:lnTo>
                      <a:pt x="189530" y="75993"/>
                    </a:lnTo>
                    <a:lnTo>
                      <a:pt x="165131" y="88897"/>
                    </a:lnTo>
                    <a:lnTo>
                      <a:pt x="112027" y="97500"/>
                    </a:lnTo>
                    <a:lnTo>
                      <a:pt x="68969" y="108971"/>
                    </a:lnTo>
                    <a:cubicBezTo>
                      <a:pt x="123509" y="43015"/>
                      <a:pt x="206753" y="0"/>
                      <a:pt x="300045" y="0"/>
                    </a:cubicBezTo>
                    <a:close/>
                  </a:path>
                </a:pathLst>
              </a:custGeom>
              <a:solidFill>
                <a:schemeClr val="accent1"/>
              </a:solidFill>
              <a:ln>
                <a:noFill/>
              </a:ln>
            </p:spPr>
            <p:txBody>
              <a:bodyPr/>
              <a:lstStyle/>
              <a:p>
                <a:endParaRPr lang="zh-CN" altLang="en-US"/>
              </a:p>
            </p:txBody>
          </p:sp>
        </p:grpSp>
      </p:grpSp>
      <p:sp>
        <p:nvSpPr>
          <p:cNvPr id="2" name="iṣḷîḓe">
            <a:extLst>
              <a:ext uri="{FF2B5EF4-FFF2-40B4-BE49-F238E27FC236}">
                <a16:creationId xmlns:a16="http://schemas.microsoft.com/office/drawing/2014/main" id="{85960A76-454D-7C00-BDA9-91EA8B217FD0}"/>
              </a:ext>
            </a:extLst>
          </p:cNvPr>
          <p:cNvSpPr txBox="1"/>
          <p:nvPr/>
        </p:nvSpPr>
        <p:spPr bwMode="auto">
          <a:xfrm>
            <a:off x="793422" y="1729105"/>
            <a:ext cx="10378911" cy="134403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400" dirty="0"/>
              <a:t>可行的加密流量识别的方案：利用</a:t>
            </a:r>
            <a:r>
              <a:rPr lang="zh-CN" altLang="en-US" sz="2400" dirty="0">
                <a:solidFill>
                  <a:srgbClr val="FF0000"/>
                </a:solidFill>
              </a:rPr>
              <a:t>报头</a:t>
            </a:r>
            <a:r>
              <a:rPr lang="zh-CN" altLang="en-US" sz="2400" dirty="0"/>
              <a:t>信息</a:t>
            </a:r>
            <a:endParaRPr lang="en-US" altLang="zh-CN" sz="2400" dirty="0"/>
          </a:p>
          <a:p>
            <a:pPr>
              <a:spcBef>
                <a:spcPct val="0"/>
              </a:spcBef>
            </a:pPr>
            <a:r>
              <a:rPr lang="zh-CN" altLang="en-US" sz="2400" dirty="0"/>
              <a:t>对每一次会话，取前</a:t>
            </a:r>
            <a:r>
              <a:rPr lang="en-US" altLang="zh-CN" sz="2400" dirty="0"/>
              <a:t>16</a:t>
            </a:r>
            <a:r>
              <a:rPr lang="zh-CN" altLang="en-US" sz="2400" dirty="0"/>
              <a:t>个数据包的包头（从以太网帧一直到</a:t>
            </a:r>
            <a:r>
              <a:rPr lang="en-US" altLang="zh-CN" sz="2400" dirty="0"/>
              <a:t>TLS</a:t>
            </a:r>
            <a:r>
              <a:rPr lang="zh-CN" altLang="en-US" sz="2400" dirty="0"/>
              <a:t>协议包头），而不包含任何载荷数据，因为载荷信息并没有实际用处。</a:t>
            </a:r>
            <a:endParaRPr lang="en-US" altLang="zh-CN" sz="2400" dirty="0"/>
          </a:p>
        </p:txBody>
      </p:sp>
      <p:pic>
        <p:nvPicPr>
          <p:cNvPr id="12" name="图片 11">
            <a:extLst>
              <a:ext uri="{FF2B5EF4-FFF2-40B4-BE49-F238E27FC236}">
                <a16:creationId xmlns:a16="http://schemas.microsoft.com/office/drawing/2014/main" id="{44426533-30F1-DBDD-C732-E826D4B11D6F}"/>
              </a:ext>
            </a:extLst>
          </p:cNvPr>
          <p:cNvPicPr>
            <a:picLocks noChangeAspect="1"/>
          </p:cNvPicPr>
          <p:nvPr/>
        </p:nvPicPr>
        <p:blipFill>
          <a:blip r:embed="rId3"/>
          <a:stretch>
            <a:fillRect/>
          </a:stretch>
        </p:blipFill>
        <p:spPr>
          <a:xfrm>
            <a:off x="561436" y="3486940"/>
            <a:ext cx="4632733" cy="3224132"/>
          </a:xfrm>
          <a:prstGeom prst="rect">
            <a:avLst/>
          </a:prstGeom>
        </p:spPr>
      </p:pic>
      <p:sp>
        <p:nvSpPr>
          <p:cNvPr id="13" name="文本框 12">
            <a:extLst>
              <a:ext uri="{FF2B5EF4-FFF2-40B4-BE49-F238E27FC236}">
                <a16:creationId xmlns:a16="http://schemas.microsoft.com/office/drawing/2014/main" id="{17B6A930-098B-F1C4-07BE-F06E5B208527}"/>
              </a:ext>
            </a:extLst>
          </p:cNvPr>
          <p:cNvSpPr txBox="1"/>
          <p:nvPr/>
        </p:nvSpPr>
        <p:spPr>
          <a:xfrm>
            <a:off x="853745" y="2947605"/>
            <a:ext cx="4340424" cy="646331"/>
          </a:xfrm>
          <a:prstGeom prst="rect">
            <a:avLst/>
          </a:prstGeom>
          <a:noFill/>
        </p:spPr>
        <p:txBody>
          <a:bodyPr wrap="square" rtlCol="0">
            <a:spAutoFit/>
          </a:bodyPr>
          <a:lstStyle/>
          <a:p>
            <a:r>
              <a:rPr lang="zh-CN" altLang="en-US" sz="1800" dirty="0"/>
              <a:t>对加密数据包的包头进行</a:t>
            </a:r>
            <a:r>
              <a:rPr lang="en-US" altLang="zh-CN" sz="1800" dirty="0"/>
              <a:t>PCA</a:t>
            </a:r>
            <a:r>
              <a:rPr lang="zh-CN" altLang="en-US" sz="1800" dirty="0"/>
              <a:t>降维，前</a:t>
            </a:r>
            <a:r>
              <a:rPr lang="en-US" altLang="zh-CN" sz="1800" dirty="0"/>
              <a:t>2</a:t>
            </a:r>
            <a:r>
              <a:rPr lang="zh-CN" altLang="en-US" sz="1800" dirty="0"/>
              <a:t>个主成分的二维投影的分散程度显著提高</a:t>
            </a:r>
            <a:endParaRPr lang="zh-CN" altLang="en-US" dirty="0"/>
          </a:p>
        </p:txBody>
      </p:sp>
      <p:pic>
        <p:nvPicPr>
          <p:cNvPr id="15" name="图片 14">
            <a:extLst>
              <a:ext uri="{FF2B5EF4-FFF2-40B4-BE49-F238E27FC236}">
                <a16:creationId xmlns:a16="http://schemas.microsoft.com/office/drawing/2014/main" id="{C73BC530-AC78-9510-B464-B6BD93446887}"/>
              </a:ext>
            </a:extLst>
          </p:cNvPr>
          <p:cNvPicPr>
            <a:picLocks noChangeAspect="1"/>
          </p:cNvPicPr>
          <p:nvPr/>
        </p:nvPicPr>
        <p:blipFill>
          <a:blip r:embed="rId4"/>
          <a:stretch>
            <a:fillRect/>
          </a:stretch>
        </p:blipFill>
        <p:spPr>
          <a:xfrm>
            <a:off x="6096000" y="3685532"/>
            <a:ext cx="4340424" cy="2989273"/>
          </a:xfrm>
          <a:prstGeom prst="rect">
            <a:avLst/>
          </a:prstGeom>
        </p:spPr>
      </p:pic>
      <p:sp>
        <p:nvSpPr>
          <p:cNvPr id="16" name="文本框 15">
            <a:extLst>
              <a:ext uri="{FF2B5EF4-FFF2-40B4-BE49-F238E27FC236}">
                <a16:creationId xmlns:a16="http://schemas.microsoft.com/office/drawing/2014/main" id="{0BAD43AB-985F-B20A-25B8-F71741E3DBBE}"/>
              </a:ext>
            </a:extLst>
          </p:cNvPr>
          <p:cNvSpPr txBox="1"/>
          <p:nvPr/>
        </p:nvSpPr>
        <p:spPr>
          <a:xfrm>
            <a:off x="6013039" y="3010372"/>
            <a:ext cx="4340424" cy="646331"/>
          </a:xfrm>
          <a:prstGeom prst="rect">
            <a:avLst/>
          </a:prstGeom>
          <a:noFill/>
        </p:spPr>
        <p:txBody>
          <a:bodyPr wrap="square" rtlCol="0">
            <a:spAutoFit/>
          </a:bodyPr>
          <a:lstStyle/>
          <a:p>
            <a:r>
              <a:rPr lang="zh-CN" altLang="en-US" sz="1800" dirty="0"/>
              <a:t>对加密数据包的包头进行</a:t>
            </a:r>
            <a:r>
              <a:rPr lang="en-US" altLang="zh-CN" sz="1800" dirty="0"/>
              <a:t>t-SNE</a:t>
            </a:r>
            <a:r>
              <a:rPr lang="zh-CN" altLang="en-US" sz="1800" dirty="0"/>
              <a:t>降维，形成了明显的聚类</a:t>
            </a:r>
            <a:endParaRPr lang="zh-CN" altLang="en-US" dirty="0"/>
          </a:p>
        </p:txBody>
      </p:sp>
    </p:spTree>
    <p:extLst>
      <p:ext uri="{BB962C8B-B14F-4D97-AF65-F5344CB8AC3E}">
        <p14:creationId xmlns:p14="http://schemas.microsoft.com/office/powerpoint/2010/main" val="4025563661"/>
      </p:ext>
    </p:extLst>
  </p:cSld>
  <p:clrMapOvr>
    <a:masterClrMapping/>
  </p:clrMapOvr>
  <p:transition spd="slow"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700206"/>
            <a:ext cx="4438650" cy="955520"/>
            <a:chOff x="-15873" y="1311812"/>
            <a:chExt cx="10033784" cy="2160000"/>
          </a:xfrm>
        </p:grpSpPr>
        <p:sp>
          <p:nvSpPr>
            <p:cNvPr id="25" name="ïṩ1îḑé"/>
            <p:cNvSpPr/>
            <p:nvPr/>
          </p:nvSpPr>
          <p:spPr>
            <a:xfrm>
              <a:off x="-15873" y="1782212"/>
              <a:ext cx="10033784" cy="1219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27" name="ïŝļîḑe">
              <a:extLst>
                <a:ext uri="{FF2B5EF4-FFF2-40B4-BE49-F238E27FC236}">
                  <a16:creationId xmlns:a16="http://schemas.microsoft.com/office/drawing/2014/main" id="{FCBCE448-A746-45FC-ABE2-27B64D489326}"/>
                </a:ext>
              </a:extLst>
            </p:cNvPr>
            <p:cNvSpPr txBox="1"/>
            <p:nvPr/>
          </p:nvSpPr>
          <p:spPr bwMode="auto">
            <a:xfrm>
              <a:off x="3135838" y="1782212"/>
              <a:ext cx="6452284" cy="1200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2800" b="1" dirty="0">
                  <a:solidFill>
                    <a:schemeClr val="bg1"/>
                  </a:solidFill>
                </a:rPr>
                <a:t>项目进度情况</a:t>
              </a:r>
              <a:endParaRPr lang="en-US" altLang="zh-CN" sz="2800" b="1" dirty="0">
                <a:solidFill>
                  <a:schemeClr val="bg1"/>
                </a:solidFill>
              </a:endParaRPr>
            </a:p>
          </p:txBody>
        </p:sp>
        <p:grpSp>
          <p:nvGrpSpPr>
            <p:cNvPr id="28" name="组合 27"/>
            <p:cNvGrpSpPr/>
            <p:nvPr/>
          </p:nvGrpSpPr>
          <p:grpSpPr>
            <a:xfrm>
              <a:off x="897751" y="1311812"/>
              <a:ext cx="2159997" cy="2160000"/>
              <a:chOff x="1583551" y="549812"/>
              <a:chExt cx="2159997" cy="2160000"/>
            </a:xfrm>
          </p:grpSpPr>
          <p:sp>
            <p:nvSpPr>
              <p:cNvPr id="29" name="椭圆 28"/>
              <p:cNvSpPr/>
              <p:nvPr/>
            </p:nvSpPr>
            <p:spPr>
              <a:xfrm>
                <a:off x="1583551" y="549812"/>
                <a:ext cx="2159997" cy="21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arget_126420"/>
              <p:cNvSpPr>
                <a:spLocks noChangeAspect="1"/>
              </p:cNvSpPr>
              <p:nvPr/>
            </p:nvSpPr>
            <p:spPr bwMode="auto">
              <a:xfrm>
                <a:off x="1625301" y="593156"/>
                <a:ext cx="2076492" cy="207331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1409" h="600489">
                    <a:moveTo>
                      <a:pt x="63148" y="143225"/>
                    </a:moveTo>
                    <a:lnTo>
                      <a:pt x="41620" y="160426"/>
                    </a:lnTo>
                    <a:lnTo>
                      <a:pt x="58843" y="171894"/>
                    </a:lnTo>
                    <a:lnTo>
                      <a:pt x="91853" y="171894"/>
                    </a:lnTo>
                    <a:lnTo>
                      <a:pt x="142085" y="163293"/>
                    </a:lnTo>
                    <a:lnTo>
                      <a:pt x="173659" y="214896"/>
                    </a:lnTo>
                    <a:lnTo>
                      <a:pt x="173659" y="262200"/>
                    </a:lnTo>
                    <a:lnTo>
                      <a:pt x="216715" y="320970"/>
                    </a:lnTo>
                    <a:lnTo>
                      <a:pt x="223891" y="320970"/>
                    </a:lnTo>
                    <a:lnTo>
                      <a:pt x="223891" y="299469"/>
                    </a:lnTo>
                    <a:lnTo>
                      <a:pt x="241113" y="335305"/>
                    </a:lnTo>
                    <a:lnTo>
                      <a:pt x="291345" y="345339"/>
                    </a:lnTo>
                    <a:lnTo>
                      <a:pt x="312873" y="368273"/>
                    </a:lnTo>
                    <a:lnTo>
                      <a:pt x="332966" y="374007"/>
                    </a:lnTo>
                    <a:lnTo>
                      <a:pt x="312873" y="417010"/>
                    </a:lnTo>
                    <a:lnTo>
                      <a:pt x="335836" y="457146"/>
                    </a:lnTo>
                    <a:cubicBezTo>
                      <a:pt x="335836" y="457146"/>
                      <a:pt x="348753" y="503016"/>
                      <a:pt x="348753" y="505883"/>
                    </a:cubicBezTo>
                    <a:cubicBezTo>
                      <a:pt x="348753" y="507316"/>
                      <a:pt x="335836" y="561786"/>
                      <a:pt x="335836" y="561786"/>
                    </a:cubicBezTo>
                    <a:lnTo>
                      <a:pt x="338707" y="597622"/>
                    </a:lnTo>
                    <a:cubicBezTo>
                      <a:pt x="325790" y="599056"/>
                      <a:pt x="312873" y="600489"/>
                      <a:pt x="299957" y="600489"/>
                    </a:cubicBezTo>
                    <a:cubicBezTo>
                      <a:pt x="134909" y="600489"/>
                      <a:pt x="0" y="465747"/>
                      <a:pt x="0" y="299469"/>
                    </a:cubicBezTo>
                    <a:cubicBezTo>
                      <a:pt x="0" y="244998"/>
                      <a:pt x="15787" y="193395"/>
                      <a:pt x="41620" y="148959"/>
                    </a:cubicBezTo>
                    <a:close/>
                    <a:moveTo>
                      <a:pt x="367486" y="60233"/>
                    </a:moveTo>
                    <a:lnTo>
                      <a:pt x="394753" y="65966"/>
                    </a:lnTo>
                    <a:lnTo>
                      <a:pt x="419150" y="87465"/>
                    </a:lnTo>
                    <a:lnTo>
                      <a:pt x="426326" y="106098"/>
                    </a:lnTo>
                    <a:lnTo>
                      <a:pt x="432066" y="124731"/>
                    </a:lnTo>
                    <a:lnTo>
                      <a:pt x="469379" y="159130"/>
                    </a:lnTo>
                    <a:lnTo>
                      <a:pt x="479425" y="161996"/>
                    </a:lnTo>
                    <a:lnTo>
                      <a:pt x="493776" y="140497"/>
                    </a:lnTo>
                    <a:lnTo>
                      <a:pt x="541135" y="136197"/>
                    </a:lnTo>
                    <a:lnTo>
                      <a:pt x="549745" y="133331"/>
                    </a:lnTo>
                    <a:cubicBezTo>
                      <a:pt x="582753" y="180629"/>
                      <a:pt x="601409" y="237961"/>
                      <a:pt x="601409" y="299592"/>
                    </a:cubicBezTo>
                    <a:cubicBezTo>
                      <a:pt x="601409" y="441488"/>
                      <a:pt x="503822" y="560451"/>
                      <a:pt x="371791" y="591983"/>
                    </a:cubicBezTo>
                    <a:lnTo>
                      <a:pt x="376097" y="571917"/>
                    </a:lnTo>
                    <a:lnTo>
                      <a:pt x="427761" y="537518"/>
                    </a:lnTo>
                    <a:lnTo>
                      <a:pt x="442112" y="500253"/>
                    </a:lnTo>
                    <a:lnTo>
                      <a:pt x="477990" y="484486"/>
                    </a:lnTo>
                    <a:lnTo>
                      <a:pt x="510997" y="419988"/>
                    </a:lnTo>
                    <a:lnTo>
                      <a:pt x="459333" y="388456"/>
                    </a:lnTo>
                    <a:lnTo>
                      <a:pt x="432066" y="358357"/>
                    </a:lnTo>
                    <a:lnTo>
                      <a:pt x="416280" y="356924"/>
                    </a:lnTo>
                    <a:lnTo>
                      <a:pt x="384707" y="348324"/>
                    </a:lnTo>
                    <a:lnTo>
                      <a:pt x="356005" y="344024"/>
                    </a:lnTo>
                    <a:lnTo>
                      <a:pt x="333043" y="349757"/>
                    </a:lnTo>
                    <a:lnTo>
                      <a:pt x="317257" y="333991"/>
                    </a:lnTo>
                    <a:lnTo>
                      <a:pt x="302906" y="329691"/>
                    </a:lnTo>
                    <a:lnTo>
                      <a:pt x="304341" y="306759"/>
                    </a:lnTo>
                    <a:lnTo>
                      <a:pt x="285684" y="308192"/>
                    </a:lnTo>
                    <a:lnTo>
                      <a:pt x="275639" y="319658"/>
                    </a:lnTo>
                    <a:lnTo>
                      <a:pt x="269898" y="295292"/>
                    </a:lnTo>
                    <a:lnTo>
                      <a:pt x="294295" y="283826"/>
                    </a:lnTo>
                    <a:lnTo>
                      <a:pt x="317257" y="295292"/>
                    </a:lnTo>
                    <a:lnTo>
                      <a:pt x="330173" y="295292"/>
                    </a:lnTo>
                    <a:lnTo>
                      <a:pt x="335913" y="276660"/>
                    </a:lnTo>
                    <a:lnTo>
                      <a:pt x="371791" y="233661"/>
                    </a:lnTo>
                    <a:lnTo>
                      <a:pt x="420585" y="207862"/>
                    </a:lnTo>
                    <a:lnTo>
                      <a:pt x="449287" y="212162"/>
                    </a:lnTo>
                    <a:lnTo>
                      <a:pt x="452158" y="197829"/>
                    </a:lnTo>
                    <a:lnTo>
                      <a:pt x="416280" y="160563"/>
                    </a:lnTo>
                    <a:lnTo>
                      <a:pt x="403364" y="134764"/>
                    </a:lnTo>
                    <a:lnTo>
                      <a:pt x="383272" y="134764"/>
                    </a:lnTo>
                    <a:lnTo>
                      <a:pt x="371791" y="127598"/>
                    </a:lnTo>
                    <a:lnTo>
                      <a:pt x="344524" y="123298"/>
                    </a:lnTo>
                    <a:lnTo>
                      <a:pt x="338784" y="154830"/>
                    </a:lnTo>
                    <a:lnTo>
                      <a:pt x="307211" y="147664"/>
                    </a:lnTo>
                    <a:lnTo>
                      <a:pt x="304341" y="129031"/>
                    </a:lnTo>
                    <a:lnTo>
                      <a:pt x="328738" y="123298"/>
                    </a:lnTo>
                    <a:lnTo>
                      <a:pt x="337349" y="87465"/>
                    </a:lnTo>
                    <a:lnTo>
                      <a:pt x="361745" y="97498"/>
                    </a:lnTo>
                    <a:lnTo>
                      <a:pt x="361745" y="113265"/>
                    </a:lnTo>
                    <a:lnTo>
                      <a:pt x="380402" y="120431"/>
                    </a:lnTo>
                    <a:lnTo>
                      <a:pt x="391883" y="124731"/>
                    </a:lnTo>
                    <a:lnTo>
                      <a:pt x="407669" y="116131"/>
                    </a:lnTo>
                    <a:lnTo>
                      <a:pt x="393318" y="100365"/>
                    </a:lnTo>
                    <a:lnTo>
                      <a:pt x="366051" y="73133"/>
                    </a:lnTo>
                    <a:close/>
                    <a:moveTo>
                      <a:pt x="222541" y="32978"/>
                    </a:moveTo>
                    <a:cubicBezTo>
                      <a:pt x="222541" y="35846"/>
                      <a:pt x="202448" y="48750"/>
                      <a:pt x="202448" y="48750"/>
                    </a:cubicBezTo>
                    <a:lnTo>
                      <a:pt x="222541" y="60221"/>
                    </a:lnTo>
                    <a:lnTo>
                      <a:pt x="262728" y="48750"/>
                    </a:lnTo>
                    <a:lnTo>
                      <a:pt x="254117" y="32978"/>
                    </a:lnTo>
                    <a:lnTo>
                      <a:pt x="235458" y="37280"/>
                    </a:lnTo>
                    <a:close/>
                    <a:moveTo>
                      <a:pt x="344537" y="12904"/>
                    </a:moveTo>
                    <a:lnTo>
                      <a:pt x="312962" y="30110"/>
                    </a:lnTo>
                    <a:lnTo>
                      <a:pt x="295739" y="40147"/>
                    </a:lnTo>
                    <a:lnTo>
                      <a:pt x="308656" y="48750"/>
                    </a:lnTo>
                    <a:lnTo>
                      <a:pt x="335926" y="45883"/>
                    </a:lnTo>
                    <a:lnTo>
                      <a:pt x="363196" y="24375"/>
                    </a:lnTo>
                    <a:close/>
                    <a:moveTo>
                      <a:pt x="300045" y="0"/>
                    </a:moveTo>
                    <a:cubicBezTo>
                      <a:pt x="345973" y="0"/>
                      <a:pt x="390465" y="10037"/>
                      <a:pt x="429217" y="28677"/>
                    </a:cubicBezTo>
                    <a:lnTo>
                      <a:pt x="417735" y="30110"/>
                    </a:lnTo>
                    <a:lnTo>
                      <a:pt x="389030" y="25809"/>
                    </a:lnTo>
                    <a:lnTo>
                      <a:pt x="367501" y="40147"/>
                    </a:lnTo>
                    <a:lnTo>
                      <a:pt x="353149" y="55919"/>
                    </a:lnTo>
                    <a:lnTo>
                      <a:pt x="298609" y="61655"/>
                    </a:lnTo>
                    <a:lnTo>
                      <a:pt x="277081" y="57353"/>
                    </a:lnTo>
                    <a:lnTo>
                      <a:pt x="261293" y="81728"/>
                    </a:lnTo>
                    <a:lnTo>
                      <a:pt x="218235" y="84596"/>
                    </a:lnTo>
                    <a:lnTo>
                      <a:pt x="189530" y="75993"/>
                    </a:lnTo>
                    <a:lnTo>
                      <a:pt x="165131" y="88897"/>
                    </a:lnTo>
                    <a:lnTo>
                      <a:pt x="112027" y="97500"/>
                    </a:lnTo>
                    <a:lnTo>
                      <a:pt x="68969" y="108971"/>
                    </a:lnTo>
                    <a:cubicBezTo>
                      <a:pt x="123509" y="43015"/>
                      <a:pt x="206753" y="0"/>
                      <a:pt x="300045" y="0"/>
                    </a:cubicBezTo>
                    <a:close/>
                  </a:path>
                </a:pathLst>
              </a:custGeom>
              <a:solidFill>
                <a:schemeClr val="accent1"/>
              </a:solidFill>
              <a:ln>
                <a:noFill/>
              </a:ln>
            </p:spPr>
            <p:txBody>
              <a:bodyPr/>
              <a:lstStyle/>
              <a:p>
                <a:endParaRPr lang="zh-CN" altLang="en-US"/>
              </a:p>
            </p:txBody>
          </p:sp>
        </p:grpSp>
      </p:grpSp>
      <p:sp>
        <p:nvSpPr>
          <p:cNvPr id="2" name="iṣḷîḓe">
            <a:extLst>
              <a:ext uri="{FF2B5EF4-FFF2-40B4-BE49-F238E27FC236}">
                <a16:creationId xmlns:a16="http://schemas.microsoft.com/office/drawing/2014/main" id="{85960A76-454D-7C00-BDA9-91EA8B217FD0}"/>
              </a:ext>
            </a:extLst>
          </p:cNvPr>
          <p:cNvSpPr txBox="1"/>
          <p:nvPr/>
        </p:nvSpPr>
        <p:spPr bwMode="auto">
          <a:xfrm>
            <a:off x="793422" y="1729105"/>
            <a:ext cx="10378911" cy="134403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400" dirty="0"/>
              <a:t>神经网络设计</a:t>
            </a:r>
            <a:endParaRPr lang="en-US" altLang="zh-CN" sz="2400" dirty="0"/>
          </a:p>
          <a:p>
            <a:pPr>
              <a:spcBef>
                <a:spcPct val="0"/>
              </a:spcBef>
            </a:pPr>
            <a:r>
              <a:rPr lang="zh-CN" altLang="en-US" sz="2400" dirty="0"/>
              <a:t>设计了一个简单的神经网络进行测试，该神经网络仅使用一个隐藏层，包含</a:t>
            </a:r>
            <a:r>
              <a:rPr lang="en-US" altLang="zh-CN" sz="2400" dirty="0"/>
              <a:t>50</a:t>
            </a:r>
            <a:r>
              <a:rPr lang="zh-CN" altLang="en-US" sz="2400" dirty="0"/>
              <a:t>个</a:t>
            </a:r>
            <a:r>
              <a:rPr lang="en-US" altLang="zh-CN" sz="2400" dirty="0" err="1"/>
              <a:t>ReLU</a:t>
            </a:r>
            <a:r>
              <a:rPr lang="zh-CN" altLang="en-US" sz="2400" dirty="0"/>
              <a:t>单元。每一个</a:t>
            </a:r>
            <a:r>
              <a:rPr lang="en-US" altLang="zh-CN" sz="2400" dirty="0" err="1"/>
              <a:t>Softmax</a:t>
            </a:r>
            <a:r>
              <a:rPr lang="zh-CN" altLang="en-US" sz="2400" dirty="0"/>
              <a:t>层的单元对应一种加密流量协议。</a:t>
            </a:r>
            <a:endParaRPr lang="en-US" altLang="zh-CN" sz="2400" dirty="0"/>
          </a:p>
        </p:txBody>
      </p:sp>
      <p:pic>
        <p:nvPicPr>
          <p:cNvPr id="4" name="图片 3">
            <a:extLst>
              <a:ext uri="{FF2B5EF4-FFF2-40B4-BE49-F238E27FC236}">
                <a16:creationId xmlns:a16="http://schemas.microsoft.com/office/drawing/2014/main" id="{24AF5EA5-5CCB-5AAB-91FD-AE81A77CE9DA}"/>
              </a:ext>
            </a:extLst>
          </p:cNvPr>
          <p:cNvPicPr>
            <a:picLocks noChangeAspect="1"/>
          </p:cNvPicPr>
          <p:nvPr/>
        </p:nvPicPr>
        <p:blipFill>
          <a:blip r:embed="rId3"/>
          <a:stretch>
            <a:fillRect/>
          </a:stretch>
        </p:blipFill>
        <p:spPr>
          <a:xfrm>
            <a:off x="839399" y="3073139"/>
            <a:ext cx="3409126" cy="3460520"/>
          </a:xfrm>
          <a:prstGeom prst="rect">
            <a:avLst/>
          </a:prstGeom>
        </p:spPr>
      </p:pic>
      <p:sp>
        <p:nvSpPr>
          <p:cNvPr id="6" name="iṣḷîḓe">
            <a:extLst>
              <a:ext uri="{FF2B5EF4-FFF2-40B4-BE49-F238E27FC236}">
                <a16:creationId xmlns:a16="http://schemas.microsoft.com/office/drawing/2014/main" id="{B6B1C9A8-336E-9D74-8CE9-99829623F47E}"/>
              </a:ext>
            </a:extLst>
          </p:cNvPr>
          <p:cNvSpPr txBox="1"/>
          <p:nvPr/>
        </p:nvSpPr>
        <p:spPr bwMode="auto">
          <a:xfrm>
            <a:off x="4524866" y="2898385"/>
            <a:ext cx="7138311" cy="134403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400" dirty="0"/>
              <a:t>使用</a:t>
            </a:r>
            <a:r>
              <a:rPr lang="en-US" altLang="zh-CN" sz="2400" dirty="0" err="1"/>
              <a:t>LinuxChrome</a:t>
            </a:r>
            <a:r>
              <a:rPr lang="en-US" altLang="zh-CN" sz="2400" dirty="0"/>
              <a:t>(LC)</a:t>
            </a:r>
            <a:r>
              <a:rPr lang="zh-CN" altLang="en-US" sz="2400" dirty="0"/>
              <a:t>数据集进行训练和测试，模型</a:t>
            </a:r>
            <a:r>
              <a:rPr lang="en-US" altLang="zh-CN" sz="2400" dirty="0"/>
              <a:t>loss</a:t>
            </a:r>
            <a:r>
              <a:rPr lang="zh-CN" altLang="en-US" sz="2400" dirty="0"/>
              <a:t>降低得非常快。模型预测准确率达</a:t>
            </a:r>
            <a:r>
              <a:rPr lang="en-US" altLang="zh-CN" sz="2400" dirty="0"/>
              <a:t>99.3%</a:t>
            </a:r>
          </a:p>
        </p:txBody>
      </p:sp>
      <p:pic>
        <p:nvPicPr>
          <p:cNvPr id="8" name="图片 7">
            <a:extLst>
              <a:ext uri="{FF2B5EF4-FFF2-40B4-BE49-F238E27FC236}">
                <a16:creationId xmlns:a16="http://schemas.microsoft.com/office/drawing/2014/main" id="{B91D5BAF-C79D-6E39-36DC-4D082EB732A0}"/>
              </a:ext>
            </a:extLst>
          </p:cNvPr>
          <p:cNvPicPr>
            <a:picLocks noChangeAspect="1"/>
          </p:cNvPicPr>
          <p:nvPr/>
        </p:nvPicPr>
        <p:blipFill>
          <a:blip r:embed="rId4"/>
          <a:stretch>
            <a:fillRect/>
          </a:stretch>
        </p:blipFill>
        <p:spPr>
          <a:xfrm>
            <a:off x="5437969" y="3784862"/>
            <a:ext cx="3635055" cy="2659610"/>
          </a:xfrm>
          <a:prstGeom prst="rect">
            <a:avLst/>
          </a:prstGeom>
        </p:spPr>
      </p:pic>
    </p:spTree>
    <p:extLst>
      <p:ext uri="{BB962C8B-B14F-4D97-AF65-F5344CB8AC3E}">
        <p14:creationId xmlns:p14="http://schemas.microsoft.com/office/powerpoint/2010/main" val="749198536"/>
      </p:ext>
    </p:extLst>
  </p:cSld>
  <p:clrMapOvr>
    <a:masterClrMapping/>
  </p:clrMapOvr>
  <p:transition spd="slow"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5875" y="1311812"/>
            <a:ext cx="10850563" cy="2160000"/>
            <a:chOff x="-15875" y="1311812"/>
            <a:chExt cx="10850563" cy="2160000"/>
          </a:xfrm>
        </p:grpSpPr>
        <p:sp>
          <p:nvSpPr>
            <p:cNvPr id="4" name="ïṩ1îḑé"/>
            <p:cNvSpPr/>
            <p:nvPr/>
          </p:nvSpPr>
          <p:spPr>
            <a:xfrm>
              <a:off x="-15875" y="1782212"/>
              <a:ext cx="10850563" cy="1219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ŝļîḑe">
              <a:extLst>
                <a:ext uri="{FF2B5EF4-FFF2-40B4-BE49-F238E27FC236}">
                  <a16:creationId xmlns:a16="http://schemas.microsoft.com/office/drawing/2014/main" id="{FCBCE448-A746-45FC-ABE2-27B64D489326}"/>
                </a:ext>
              </a:extLst>
            </p:cNvPr>
            <p:cNvSpPr txBox="1"/>
            <p:nvPr/>
          </p:nvSpPr>
          <p:spPr bwMode="auto">
            <a:xfrm>
              <a:off x="-15875" y="1884652"/>
              <a:ext cx="1928760" cy="10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6600" b="1" dirty="0">
                  <a:solidFill>
                    <a:schemeClr val="bg1"/>
                  </a:solidFill>
                </a:rPr>
                <a:t>02</a:t>
              </a:r>
            </a:p>
          </p:txBody>
        </p:sp>
        <p:sp>
          <p:nvSpPr>
            <p:cNvPr id="25" name="ïŝļîḑe">
              <a:extLst>
                <a:ext uri="{FF2B5EF4-FFF2-40B4-BE49-F238E27FC236}">
                  <a16:creationId xmlns:a16="http://schemas.microsoft.com/office/drawing/2014/main" id="{FCBCE448-A746-45FC-ABE2-27B64D489326}"/>
                </a:ext>
              </a:extLst>
            </p:cNvPr>
            <p:cNvSpPr txBox="1"/>
            <p:nvPr/>
          </p:nvSpPr>
          <p:spPr bwMode="auto">
            <a:xfrm>
              <a:off x="4232275" y="2037869"/>
              <a:ext cx="51784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4800" b="1" dirty="0">
                  <a:solidFill>
                    <a:schemeClr val="bg1"/>
                  </a:solidFill>
                </a:rPr>
                <a:t>可能遇到的困难</a:t>
              </a:r>
              <a:endParaRPr lang="en-US" altLang="zh-CN" sz="4800" b="1" dirty="0">
                <a:solidFill>
                  <a:schemeClr val="bg1"/>
                </a:solidFill>
              </a:endParaRPr>
            </a:p>
          </p:txBody>
        </p:sp>
        <p:grpSp>
          <p:nvGrpSpPr>
            <p:cNvPr id="3" name="组合 2"/>
            <p:cNvGrpSpPr/>
            <p:nvPr/>
          </p:nvGrpSpPr>
          <p:grpSpPr>
            <a:xfrm>
              <a:off x="1802080" y="1311812"/>
              <a:ext cx="2160000" cy="2160000"/>
              <a:chOff x="2487880" y="549812"/>
              <a:chExt cx="2160000" cy="2160000"/>
            </a:xfrm>
          </p:grpSpPr>
          <p:sp>
            <p:nvSpPr>
              <p:cNvPr id="2" name="椭圆 1"/>
              <p:cNvSpPr/>
              <p:nvPr/>
            </p:nvSpPr>
            <p:spPr>
              <a:xfrm>
                <a:off x="2487880" y="549812"/>
                <a:ext cx="2160000" cy="21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arget_126420"/>
              <p:cNvSpPr>
                <a:spLocks noChangeAspect="1"/>
              </p:cNvSpPr>
              <p:nvPr/>
            </p:nvSpPr>
            <p:spPr bwMode="auto">
              <a:xfrm>
                <a:off x="2529634" y="593155"/>
                <a:ext cx="2076492" cy="207331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1409" h="600489">
                    <a:moveTo>
                      <a:pt x="63148" y="143225"/>
                    </a:moveTo>
                    <a:lnTo>
                      <a:pt x="41620" y="160426"/>
                    </a:lnTo>
                    <a:lnTo>
                      <a:pt x="58843" y="171894"/>
                    </a:lnTo>
                    <a:lnTo>
                      <a:pt x="91853" y="171894"/>
                    </a:lnTo>
                    <a:lnTo>
                      <a:pt x="142085" y="163293"/>
                    </a:lnTo>
                    <a:lnTo>
                      <a:pt x="173659" y="214896"/>
                    </a:lnTo>
                    <a:lnTo>
                      <a:pt x="173659" y="262200"/>
                    </a:lnTo>
                    <a:lnTo>
                      <a:pt x="216715" y="320970"/>
                    </a:lnTo>
                    <a:lnTo>
                      <a:pt x="223891" y="320970"/>
                    </a:lnTo>
                    <a:lnTo>
                      <a:pt x="223891" y="299469"/>
                    </a:lnTo>
                    <a:lnTo>
                      <a:pt x="241113" y="335305"/>
                    </a:lnTo>
                    <a:lnTo>
                      <a:pt x="291345" y="345339"/>
                    </a:lnTo>
                    <a:lnTo>
                      <a:pt x="312873" y="368273"/>
                    </a:lnTo>
                    <a:lnTo>
                      <a:pt x="332966" y="374007"/>
                    </a:lnTo>
                    <a:lnTo>
                      <a:pt x="312873" y="417010"/>
                    </a:lnTo>
                    <a:lnTo>
                      <a:pt x="335836" y="457146"/>
                    </a:lnTo>
                    <a:cubicBezTo>
                      <a:pt x="335836" y="457146"/>
                      <a:pt x="348753" y="503016"/>
                      <a:pt x="348753" y="505883"/>
                    </a:cubicBezTo>
                    <a:cubicBezTo>
                      <a:pt x="348753" y="507316"/>
                      <a:pt x="335836" y="561786"/>
                      <a:pt x="335836" y="561786"/>
                    </a:cubicBezTo>
                    <a:lnTo>
                      <a:pt x="338707" y="597622"/>
                    </a:lnTo>
                    <a:cubicBezTo>
                      <a:pt x="325790" y="599056"/>
                      <a:pt x="312873" y="600489"/>
                      <a:pt x="299957" y="600489"/>
                    </a:cubicBezTo>
                    <a:cubicBezTo>
                      <a:pt x="134909" y="600489"/>
                      <a:pt x="0" y="465747"/>
                      <a:pt x="0" y="299469"/>
                    </a:cubicBezTo>
                    <a:cubicBezTo>
                      <a:pt x="0" y="244998"/>
                      <a:pt x="15787" y="193395"/>
                      <a:pt x="41620" y="148959"/>
                    </a:cubicBezTo>
                    <a:close/>
                    <a:moveTo>
                      <a:pt x="367486" y="60233"/>
                    </a:moveTo>
                    <a:lnTo>
                      <a:pt x="394753" y="65966"/>
                    </a:lnTo>
                    <a:lnTo>
                      <a:pt x="419150" y="87465"/>
                    </a:lnTo>
                    <a:lnTo>
                      <a:pt x="426326" y="106098"/>
                    </a:lnTo>
                    <a:lnTo>
                      <a:pt x="432066" y="124731"/>
                    </a:lnTo>
                    <a:lnTo>
                      <a:pt x="469379" y="159130"/>
                    </a:lnTo>
                    <a:lnTo>
                      <a:pt x="479425" y="161996"/>
                    </a:lnTo>
                    <a:lnTo>
                      <a:pt x="493776" y="140497"/>
                    </a:lnTo>
                    <a:lnTo>
                      <a:pt x="541135" y="136197"/>
                    </a:lnTo>
                    <a:lnTo>
                      <a:pt x="549745" y="133331"/>
                    </a:lnTo>
                    <a:cubicBezTo>
                      <a:pt x="582753" y="180629"/>
                      <a:pt x="601409" y="237961"/>
                      <a:pt x="601409" y="299592"/>
                    </a:cubicBezTo>
                    <a:cubicBezTo>
                      <a:pt x="601409" y="441488"/>
                      <a:pt x="503822" y="560451"/>
                      <a:pt x="371791" y="591983"/>
                    </a:cubicBezTo>
                    <a:lnTo>
                      <a:pt x="376097" y="571917"/>
                    </a:lnTo>
                    <a:lnTo>
                      <a:pt x="427761" y="537518"/>
                    </a:lnTo>
                    <a:lnTo>
                      <a:pt x="442112" y="500253"/>
                    </a:lnTo>
                    <a:lnTo>
                      <a:pt x="477990" y="484486"/>
                    </a:lnTo>
                    <a:lnTo>
                      <a:pt x="510997" y="419988"/>
                    </a:lnTo>
                    <a:lnTo>
                      <a:pt x="459333" y="388456"/>
                    </a:lnTo>
                    <a:lnTo>
                      <a:pt x="432066" y="358357"/>
                    </a:lnTo>
                    <a:lnTo>
                      <a:pt x="416280" y="356924"/>
                    </a:lnTo>
                    <a:lnTo>
                      <a:pt x="384707" y="348324"/>
                    </a:lnTo>
                    <a:lnTo>
                      <a:pt x="356005" y="344024"/>
                    </a:lnTo>
                    <a:lnTo>
                      <a:pt x="333043" y="349757"/>
                    </a:lnTo>
                    <a:lnTo>
                      <a:pt x="317257" y="333991"/>
                    </a:lnTo>
                    <a:lnTo>
                      <a:pt x="302906" y="329691"/>
                    </a:lnTo>
                    <a:lnTo>
                      <a:pt x="304341" y="306759"/>
                    </a:lnTo>
                    <a:lnTo>
                      <a:pt x="285684" y="308192"/>
                    </a:lnTo>
                    <a:lnTo>
                      <a:pt x="275639" y="319658"/>
                    </a:lnTo>
                    <a:lnTo>
                      <a:pt x="269898" y="295292"/>
                    </a:lnTo>
                    <a:lnTo>
                      <a:pt x="294295" y="283826"/>
                    </a:lnTo>
                    <a:lnTo>
                      <a:pt x="317257" y="295292"/>
                    </a:lnTo>
                    <a:lnTo>
                      <a:pt x="330173" y="295292"/>
                    </a:lnTo>
                    <a:lnTo>
                      <a:pt x="335913" y="276660"/>
                    </a:lnTo>
                    <a:lnTo>
                      <a:pt x="371791" y="233661"/>
                    </a:lnTo>
                    <a:lnTo>
                      <a:pt x="420585" y="207862"/>
                    </a:lnTo>
                    <a:lnTo>
                      <a:pt x="449287" y="212162"/>
                    </a:lnTo>
                    <a:lnTo>
                      <a:pt x="452158" y="197829"/>
                    </a:lnTo>
                    <a:lnTo>
                      <a:pt x="416280" y="160563"/>
                    </a:lnTo>
                    <a:lnTo>
                      <a:pt x="403364" y="134764"/>
                    </a:lnTo>
                    <a:lnTo>
                      <a:pt x="383272" y="134764"/>
                    </a:lnTo>
                    <a:lnTo>
                      <a:pt x="371791" y="127598"/>
                    </a:lnTo>
                    <a:lnTo>
                      <a:pt x="344524" y="123298"/>
                    </a:lnTo>
                    <a:lnTo>
                      <a:pt x="338784" y="154830"/>
                    </a:lnTo>
                    <a:lnTo>
                      <a:pt x="307211" y="147664"/>
                    </a:lnTo>
                    <a:lnTo>
                      <a:pt x="304341" y="129031"/>
                    </a:lnTo>
                    <a:lnTo>
                      <a:pt x="328738" y="123298"/>
                    </a:lnTo>
                    <a:lnTo>
                      <a:pt x="337349" y="87465"/>
                    </a:lnTo>
                    <a:lnTo>
                      <a:pt x="361745" y="97498"/>
                    </a:lnTo>
                    <a:lnTo>
                      <a:pt x="361745" y="113265"/>
                    </a:lnTo>
                    <a:lnTo>
                      <a:pt x="380402" y="120431"/>
                    </a:lnTo>
                    <a:lnTo>
                      <a:pt x="391883" y="124731"/>
                    </a:lnTo>
                    <a:lnTo>
                      <a:pt x="407669" y="116131"/>
                    </a:lnTo>
                    <a:lnTo>
                      <a:pt x="393318" y="100365"/>
                    </a:lnTo>
                    <a:lnTo>
                      <a:pt x="366051" y="73133"/>
                    </a:lnTo>
                    <a:close/>
                    <a:moveTo>
                      <a:pt x="222541" y="32978"/>
                    </a:moveTo>
                    <a:cubicBezTo>
                      <a:pt x="222541" y="35846"/>
                      <a:pt x="202448" y="48750"/>
                      <a:pt x="202448" y="48750"/>
                    </a:cubicBezTo>
                    <a:lnTo>
                      <a:pt x="222541" y="60221"/>
                    </a:lnTo>
                    <a:lnTo>
                      <a:pt x="262728" y="48750"/>
                    </a:lnTo>
                    <a:lnTo>
                      <a:pt x="254117" y="32978"/>
                    </a:lnTo>
                    <a:lnTo>
                      <a:pt x="235458" y="37280"/>
                    </a:lnTo>
                    <a:close/>
                    <a:moveTo>
                      <a:pt x="344537" y="12904"/>
                    </a:moveTo>
                    <a:lnTo>
                      <a:pt x="312962" y="30110"/>
                    </a:lnTo>
                    <a:lnTo>
                      <a:pt x="295739" y="40147"/>
                    </a:lnTo>
                    <a:lnTo>
                      <a:pt x="308656" y="48750"/>
                    </a:lnTo>
                    <a:lnTo>
                      <a:pt x="335926" y="45883"/>
                    </a:lnTo>
                    <a:lnTo>
                      <a:pt x="363196" y="24375"/>
                    </a:lnTo>
                    <a:close/>
                    <a:moveTo>
                      <a:pt x="300045" y="0"/>
                    </a:moveTo>
                    <a:cubicBezTo>
                      <a:pt x="345973" y="0"/>
                      <a:pt x="390465" y="10037"/>
                      <a:pt x="429217" y="28677"/>
                    </a:cubicBezTo>
                    <a:lnTo>
                      <a:pt x="417735" y="30110"/>
                    </a:lnTo>
                    <a:lnTo>
                      <a:pt x="389030" y="25809"/>
                    </a:lnTo>
                    <a:lnTo>
                      <a:pt x="367501" y="40147"/>
                    </a:lnTo>
                    <a:lnTo>
                      <a:pt x="353149" y="55919"/>
                    </a:lnTo>
                    <a:lnTo>
                      <a:pt x="298609" y="61655"/>
                    </a:lnTo>
                    <a:lnTo>
                      <a:pt x="277081" y="57353"/>
                    </a:lnTo>
                    <a:lnTo>
                      <a:pt x="261293" y="81728"/>
                    </a:lnTo>
                    <a:lnTo>
                      <a:pt x="218235" y="84596"/>
                    </a:lnTo>
                    <a:lnTo>
                      <a:pt x="189530" y="75993"/>
                    </a:lnTo>
                    <a:lnTo>
                      <a:pt x="165131" y="88897"/>
                    </a:lnTo>
                    <a:lnTo>
                      <a:pt x="112027" y="97500"/>
                    </a:lnTo>
                    <a:lnTo>
                      <a:pt x="68969" y="108971"/>
                    </a:lnTo>
                    <a:cubicBezTo>
                      <a:pt x="123509" y="43015"/>
                      <a:pt x="206753" y="0"/>
                      <a:pt x="300045" y="0"/>
                    </a:cubicBezTo>
                    <a:close/>
                  </a:path>
                </a:pathLst>
              </a:custGeom>
              <a:solidFill>
                <a:schemeClr val="accent1"/>
              </a:solidFill>
              <a:ln>
                <a:noFill/>
              </a:ln>
            </p:spPr>
            <p:txBody>
              <a:bodyPr/>
              <a:lstStyle/>
              <a:p>
                <a:endParaRPr lang="zh-CN" altLang="en-US"/>
              </a:p>
            </p:txBody>
          </p:sp>
        </p:grpSp>
      </p:grpSp>
    </p:spTree>
    <p:extLst>
      <p:ext uri="{BB962C8B-B14F-4D97-AF65-F5344CB8AC3E}">
        <p14:creationId xmlns:p14="http://schemas.microsoft.com/office/powerpoint/2010/main" val="2515065951"/>
      </p:ext>
    </p:extLst>
  </p:cSld>
  <p:clrMapOvr>
    <a:masterClrMapping/>
  </p:clrMapOvr>
  <p:transition spd="slow"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700206"/>
            <a:ext cx="9794448" cy="955520"/>
            <a:chOff x="-15873" y="1311812"/>
            <a:chExt cx="22140826" cy="2160000"/>
          </a:xfrm>
        </p:grpSpPr>
        <p:sp>
          <p:nvSpPr>
            <p:cNvPr id="21" name="ïṩ1îḑé"/>
            <p:cNvSpPr/>
            <p:nvPr/>
          </p:nvSpPr>
          <p:spPr>
            <a:xfrm>
              <a:off x="-15873" y="1782212"/>
              <a:ext cx="22140826" cy="1219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22" name="ïŝļîḑe">
              <a:extLst>
                <a:ext uri="{FF2B5EF4-FFF2-40B4-BE49-F238E27FC236}">
                  <a16:creationId xmlns:a16="http://schemas.microsoft.com/office/drawing/2014/main" id="{FCBCE448-A746-45FC-ABE2-27B64D489326}"/>
                </a:ext>
              </a:extLst>
            </p:cNvPr>
            <p:cNvSpPr txBox="1"/>
            <p:nvPr/>
          </p:nvSpPr>
          <p:spPr bwMode="auto">
            <a:xfrm>
              <a:off x="3135836" y="1782212"/>
              <a:ext cx="17454815" cy="1200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2800" dirty="0">
                  <a:solidFill>
                    <a:schemeClr val="bg1"/>
                  </a:solidFill>
                </a:rPr>
                <a:t>可能遇到的困难</a:t>
              </a:r>
              <a:endParaRPr lang="en-US" altLang="zh-CN" sz="1600" b="1" dirty="0">
                <a:solidFill>
                  <a:schemeClr val="bg1"/>
                </a:solidFill>
              </a:endParaRPr>
            </a:p>
          </p:txBody>
        </p:sp>
        <p:grpSp>
          <p:nvGrpSpPr>
            <p:cNvPr id="23" name="组合 22"/>
            <p:cNvGrpSpPr/>
            <p:nvPr/>
          </p:nvGrpSpPr>
          <p:grpSpPr>
            <a:xfrm>
              <a:off x="897751" y="1311812"/>
              <a:ext cx="2159997" cy="2160000"/>
              <a:chOff x="1583551" y="549812"/>
              <a:chExt cx="2159997" cy="2160000"/>
            </a:xfrm>
          </p:grpSpPr>
          <p:sp>
            <p:nvSpPr>
              <p:cNvPr id="24" name="椭圆 23"/>
              <p:cNvSpPr/>
              <p:nvPr/>
            </p:nvSpPr>
            <p:spPr>
              <a:xfrm>
                <a:off x="1583551" y="549812"/>
                <a:ext cx="2159997" cy="21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arget_126420"/>
              <p:cNvSpPr>
                <a:spLocks noChangeAspect="1"/>
              </p:cNvSpPr>
              <p:nvPr/>
            </p:nvSpPr>
            <p:spPr bwMode="auto">
              <a:xfrm>
                <a:off x="1625301" y="593156"/>
                <a:ext cx="2076492" cy="207331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1409" h="600489">
                    <a:moveTo>
                      <a:pt x="63148" y="143225"/>
                    </a:moveTo>
                    <a:lnTo>
                      <a:pt x="41620" y="160426"/>
                    </a:lnTo>
                    <a:lnTo>
                      <a:pt x="58843" y="171894"/>
                    </a:lnTo>
                    <a:lnTo>
                      <a:pt x="91853" y="171894"/>
                    </a:lnTo>
                    <a:lnTo>
                      <a:pt x="142085" y="163293"/>
                    </a:lnTo>
                    <a:lnTo>
                      <a:pt x="173659" y="214896"/>
                    </a:lnTo>
                    <a:lnTo>
                      <a:pt x="173659" y="262200"/>
                    </a:lnTo>
                    <a:lnTo>
                      <a:pt x="216715" y="320970"/>
                    </a:lnTo>
                    <a:lnTo>
                      <a:pt x="223891" y="320970"/>
                    </a:lnTo>
                    <a:lnTo>
                      <a:pt x="223891" y="299469"/>
                    </a:lnTo>
                    <a:lnTo>
                      <a:pt x="241113" y="335305"/>
                    </a:lnTo>
                    <a:lnTo>
                      <a:pt x="291345" y="345339"/>
                    </a:lnTo>
                    <a:lnTo>
                      <a:pt x="312873" y="368273"/>
                    </a:lnTo>
                    <a:lnTo>
                      <a:pt x="332966" y="374007"/>
                    </a:lnTo>
                    <a:lnTo>
                      <a:pt x="312873" y="417010"/>
                    </a:lnTo>
                    <a:lnTo>
                      <a:pt x="335836" y="457146"/>
                    </a:lnTo>
                    <a:cubicBezTo>
                      <a:pt x="335836" y="457146"/>
                      <a:pt x="348753" y="503016"/>
                      <a:pt x="348753" y="505883"/>
                    </a:cubicBezTo>
                    <a:cubicBezTo>
                      <a:pt x="348753" y="507316"/>
                      <a:pt x="335836" y="561786"/>
                      <a:pt x="335836" y="561786"/>
                    </a:cubicBezTo>
                    <a:lnTo>
                      <a:pt x="338707" y="597622"/>
                    </a:lnTo>
                    <a:cubicBezTo>
                      <a:pt x="325790" y="599056"/>
                      <a:pt x="312873" y="600489"/>
                      <a:pt x="299957" y="600489"/>
                    </a:cubicBezTo>
                    <a:cubicBezTo>
                      <a:pt x="134909" y="600489"/>
                      <a:pt x="0" y="465747"/>
                      <a:pt x="0" y="299469"/>
                    </a:cubicBezTo>
                    <a:cubicBezTo>
                      <a:pt x="0" y="244998"/>
                      <a:pt x="15787" y="193395"/>
                      <a:pt x="41620" y="148959"/>
                    </a:cubicBezTo>
                    <a:close/>
                    <a:moveTo>
                      <a:pt x="367486" y="60233"/>
                    </a:moveTo>
                    <a:lnTo>
                      <a:pt x="394753" y="65966"/>
                    </a:lnTo>
                    <a:lnTo>
                      <a:pt x="419150" y="87465"/>
                    </a:lnTo>
                    <a:lnTo>
                      <a:pt x="426326" y="106098"/>
                    </a:lnTo>
                    <a:lnTo>
                      <a:pt x="432066" y="124731"/>
                    </a:lnTo>
                    <a:lnTo>
                      <a:pt x="469379" y="159130"/>
                    </a:lnTo>
                    <a:lnTo>
                      <a:pt x="479425" y="161996"/>
                    </a:lnTo>
                    <a:lnTo>
                      <a:pt x="493776" y="140497"/>
                    </a:lnTo>
                    <a:lnTo>
                      <a:pt x="541135" y="136197"/>
                    </a:lnTo>
                    <a:lnTo>
                      <a:pt x="549745" y="133331"/>
                    </a:lnTo>
                    <a:cubicBezTo>
                      <a:pt x="582753" y="180629"/>
                      <a:pt x="601409" y="237961"/>
                      <a:pt x="601409" y="299592"/>
                    </a:cubicBezTo>
                    <a:cubicBezTo>
                      <a:pt x="601409" y="441488"/>
                      <a:pt x="503822" y="560451"/>
                      <a:pt x="371791" y="591983"/>
                    </a:cubicBezTo>
                    <a:lnTo>
                      <a:pt x="376097" y="571917"/>
                    </a:lnTo>
                    <a:lnTo>
                      <a:pt x="427761" y="537518"/>
                    </a:lnTo>
                    <a:lnTo>
                      <a:pt x="442112" y="500253"/>
                    </a:lnTo>
                    <a:lnTo>
                      <a:pt x="477990" y="484486"/>
                    </a:lnTo>
                    <a:lnTo>
                      <a:pt x="510997" y="419988"/>
                    </a:lnTo>
                    <a:lnTo>
                      <a:pt x="459333" y="388456"/>
                    </a:lnTo>
                    <a:lnTo>
                      <a:pt x="432066" y="358357"/>
                    </a:lnTo>
                    <a:lnTo>
                      <a:pt x="416280" y="356924"/>
                    </a:lnTo>
                    <a:lnTo>
                      <a:pt x="384707" y="348324"/>
                    </a:lnTo>
                    <a:lnTo>
                      <a:pt x="356005" y="344024"/>
                    </a:lnTo>
                    <a:lnTo>
                      <a:pt x="333043" y="349757"/>
                    </a:lnTo>
                    <a:lnTo>
                      <a:pt x="317257" y="333991"/>
                    </a:lnTo>
                    <a:lnTo>
                      <a:pt x="302906" y="329691"/>
                    </a:lnTo>
                    <a:lnTo>
                      <a:pt x="304341" y="306759"/>
                    </a:lnTo>
                    <a:lnTo>
                      <a:pt x="285684" y="308192"/>
                    </a:lnTo>
                    <a:lnTo>
                      <a:pt x="275639" y="319658"/>
                    </a:lnTo>
                    <a:lnTo>
                      <a:pt x="269898" y="295292"/>
                    </a:lnTo>
                    <a:lnTo>
                      <a:pt x="294295" y="283826"/>
                    </a:lnTo>
                    <a:lnTo>
                      <a:pt x="317257" y="295292"/>
                    </a:lnTo>
                    <a:lnTo>
                      <a:pt x="330173" y="295292"/>
                    </a:lnTo>
                    <a:lnTo>
                      <a:pt x="335913" y="276660"/>
                    </a:lnTo>
                    <a:lnTo>
                      <a:pt x="371791" y="233661"/>
                    </a:lnTo>
                    <a:lnTo>
                      <a:pt x="420585" y="207862"/>
                    </a:lnTo>
                    <a:lnTo>
                      <a:pt x="449287" y="212162"/>
                    </a:lnTo>
                    <a:lnTo>
                      <a:pt x="452158" y="197829"/>
                    </a:lnTo>
                    <a:lnTo>
                      <a:pt x="416280" y="160563"/>
                    </a:lnTo>
                    <a:lnTo>
                      <a:pt x="403364" y="134764"/>
                    </a:lnTo>
                    <a:lnTo>
                      <a:pt x="383272" y="134764"/>
                    </a:lnTo>
                    <a:lnTo>
                      <a:pt x="371791" y="127598"/>
                    </a:lnTo>
                    <a:lnTo>
                      <a:pt x="344524" y="123298"/>
                    </a:lnTo>
                    <a:lnTo>
                      <a:pt x="338784" y="154830"/>
                    </a:lnTo>
                    <a:lnTo>
                      <a:pt x="307211" y="147664"/>
                    </a:lnTo>
                    <a:lnTo>
                      <a:pt x="304341" y="129031"/>
                    </a:lnTo>
                    <a:lnTo>
                      <a:pt x="328738" y="123298"/>
                    </a:lnTo>
                    <a:lnTo>
                      <a:pt x="337349" y="87465"/>
                    </a:lnTo>
                    <a:lnTo>
                      <a:pt x="361745" y="97498"/>
                    </a:lnTo>
                    <a:lnTo>
                      <a:pt x="361745" y="113265"/>
                    </a:lnTo>
                    <a:lnTo>
                      <a:pt x="380402" y="120431"/>
                    </a:lnTo>
                    <a:lnTo>
                      <a:pt x="391883" y="124731"/>
                    </a:lnTo>
                    <a:lnTo>
                      <a:pt x="407669" y="116131"/>
                    </a:lnTo>
                    <a:lnTo>
                      <a:pt x="393318" y="100365"/>
                    </a:lnTo>
                    <a:lnTo>
                      <a:pt x="366051" y="73133"/>
                    </a:lnTo>
                    <a:close/>
                    <a:moveTo>
                      <a:pt x="222541" y="32978"/>
                    </a:moveTo>
                    <a:cubicBezTo>
                      <a:pt x="222541" y="35846"/>
                      <a:pt x="202448" y="48750"/>
                      <a:pt x="202448" y="48750"/>
                    </a:cubicBezTo>
                    <a:lnTo>
                      <a:pt x="222541" y="60221"/>
                    </a:lnTo>
                    <a:lnTo>
                      <a:pt x="262728" y="48750"/>
                    </a:lnTo>
                    <a:lnTo>
                      <a:pt x="254117" y="32978"/>
                    </a:lnTo>
                    <a:lnTo>
                      <a:pt x="235458" y="37280"/>
                    </a:lnTo>
                    <a:close/>
                    <a:moveTo>
                      <a:pt x="344537" y="12904"/>
                    </a:moveTo>
                    <a:lnTo>
                      <a:pt x="312962" y="30110"/>
                    </a:lnTo>
                    <a:lnTo>
                      <a:pt x="295739" y="40147"/>
                    </a:lnTo>
                    <a:lnTo>
                      <a:pt x="308656" y="48750"/>
                    </a:lnTo>
                    <a:lnTo>
                      <a:pt x="335926" y="45883"/>
                    </a:lnTo>
                    <a:lnTo>
                      <a:pt x="363196" y="24375"/>
                    </a:lnTo>
                    <a:close/>
                    <a:moveTo>
                      <a:pt x="300045" y="0"/>
                    </a:moveTo>
                    <a:cubicBezTo>
                      <a:pt x="345973" y="0"/>
                      <a:pt x="390465" y="10037"/>
                      <a:pt x="429217" y="28677"/>
                    </a:cubicBezTo>
                    <a:lnTo>
                      <a:pt x="417735" y="30110"/>
                    </a:lnTo>
                    <a:lnTo>
                      <a:pt x="389030" y="25809"/>
                    </a:lnTo>
                    <a:lnTo>
                      <a:pt x="367501" y="40147"/>
                    </a:lnTo>
                    <a:lnTo>
                      <a:pt x="353149" y="55919"/>
                    </a:lnTo>
                    <a:lnTo>
                      <a:pt x="298609" y="61655"/>
                    </a:lnTo>
                    <a:lnTo>
                      <a:pt x="277081" y="57353"/>
                    </a:lnTo>
                    <a:lnTo>
                      <a:pt x="261293" y="81728"/>
                    </a:lnTo>
                    <a:lnTo>
                      <a:pt x="218235" y="84596"/>
                    </a:lnTo>
                    <a:lnTo>
                      <a:pt x="189530" y="75993"/>
                    </a:lnTo>
                    <a:lnTo>
                      <a:pt x="165131" y="88897"/>
                    </a:lnTo>
                    <a:lnTo>
                      <a:pt x="112027" y="97500"/>
                    </a:lnTo>
                    <a:lnTo>
                      <a:pt x="68969" y="108971"/>
                    </a:lnTo>
                    <a:cubicBezTo>
                      <a:pt x="123509" y="43015"/>
                      <a:pt x="206753" y="0"/>
                      <a:pt x="300045" y="0"/>
                    </a:cubicBezTo>
                    <a:close/>
                  </a:path>
                </a:pathLst>
              </a:custGeom>
              <a:solidFill>
                <a:schemeClr val="accent1"/>
              </a:solidFill>
              <a:ln>
                <a:noFill/>
              </a:ln>
            </p:spPr>
            <p:txBody>
              <a:bodyPr/>
              <a:lstStyle/>
              <a:p>
                <a:endParaRPr lang="zh-CN" altLang="en-US"/>
              </a:p>
            </p:txBody>
          </p:sp>
        </p:grpSp>
      </p:grpSp>
      <p:sp>
        <p:nvSpPr>
          <p:cNvPr id="2" name="iṣḷîḓe">
            <a:extLst>
              <a:ext uri="{FF2B5EF4-FFF2-40B4-BE49-F238E27FC236}">
                <a16:creationId xmlns:a16="http://schemas.microsoft.com/office/drawing/2014/main" id="{A6A71AAA-73E1-E377-5BC8-39B2D5FD2AB3}"/>
              </a:ext>
            </a:extLst>
          </p:cNvPr>
          <p:cNvSpPr txBox="1"/>
          <p:nvPr/>
        </p:nvSpPr>
        <p:spPr bwMode="auto">
          <a:xfrm>
            <a:off x="793422" y="1729104"/>
            <a:ext cx="10378911" cy="368188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dirty="0"/>
              <a:t>训练数据搜集的困难：需要继续大量捕捉</a:t>
            </a:r>
            <a:r>
              <a:rPr lang="en-US" altLang="zh-CN" sz="2800" dirty="0"/>
              <a:t>QQ</a:t>
            </a:r>
            <a:r>
              <a:rPr lang="zh-CN" altLang="en-US" sz="2800" dirty="0"/>
              <a:t>和微信的加密数据包；</a:t>
            </a:r>
            <a:endParaRPr lang="en-US" altLang="zh-CN" sz="2800" dirty="0"/>
          </a:p>
          <a:p>
            <a:pPr>
              <a:spcBef>
                <a:spcPct val="0"/>
              </a:spcBef>
            </a:pPr>
            <a:r>
              <a:rPr lang="zh-CN" altLang="en-US" sz="2800" dirty="0"/>
              <a:t>模块集成的困难：将捕包程序、预测模型和统计系统集成起来需要较多的调试</a:t>
            </a:r>
            <a:endParaRPr lang="en-US" altLang="zh-CN" sz="2800" dirty="0"/>
          </a:p>
        </p:txBody>
      </p:sp>
    </p:spTree>
    <p:extLst>
      <p:ext uri="{BB962C8B-B14F-4D97-AF65-F5344CB8AC3E}">
        <p14:creationId xmlns:p14="http://schemas.microsoft.com/office/powerpoint/2010/main" val="3694064849"/>
      </p:ext>
    </p:extLst>
  </p:cSld>
  <p:clrMapOvr>
    <a:masterClrMapping/>
  </p:clrMapOvr>
  <p:transition spd="slow"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5875" y="1311812"/>
            <a:ext cx="10850563" cy="2160000"/>
            <a:chOff x="-15875" y="1311812"/>
            <a:chExt cx="10850563" cy="2160000"/>
          </a:xfrm>
        </p:grpSpPr>
        <p:sp>
          <p:nvSpPr>
            <p:cNvPr id="4" name="ïṩ1îḑé"/>
            <p:cNvSpPr/>
            <p:nvPr/>
          </p:nvSpPr>
          <p:spPr>
            <a:xfrm>
              <a:off x="-15875" y="1782212"/>
              <a:ext cx="10850563" cy="1219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ŝļîḑe">
              <a:extLst>
                <a:ext uri="{FF2B5EF4-FFF2-40B4-BE49-F238E27FC236}">
                  <a16:creationId xmlns:a16="http://schemas.microsoft.com/office/drawing/2014/main" id="{FCBCE448-A746-45FC-ABE2-27B64D489326}"/>
                </a:ext>
              </a:extLst>
            </p:cNvPr>
            <p:cNvSpPr txBox="1"/>
            <p:nvPr/>
          </p:nvSpPr>
          <p:spPr bwMode="auto">
            <a:xfrm>
              <a:off x="-15875" y="1884652"/>
              <a:ext cx="1928760" cy="10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6600" b="1" dirty="0">
                  <a:solidFill>
                    <a:schemeClr val="bg1"/>
                  </a:solidFill>
                </a:rPr>
                <a:t>03</a:t>
              </a:r>
            </a:p>
          </p:txBody>
        </p:sp>
        <p:sp>
          <p:nvSpPr>
            <p:cNvPr id="25" name="ïŝļîḑe">
              <a:extLst>
                <a:ext uri="{FF2B5EF4-FFF2-40B4-BE49-F238E27FC236}">
                  <a16:creationId xmlns:a16="http://schemas.microsoft.com/office/drawing/2014/main" id="{FCBCE448-A746-45FC-ABE2-27B64D489326}"/>
                </a:ext>
              </a:extLst>
            </p:cNvPr>
            <p:cNvSpPr txBox="1"/>
            <p:nvPr/>
          </p:nvSpPr>
          <p:spPr bwMode="auto">
            <a:xfrm>
              <a:off x="4232275" y="2037869"/>
              <a:ext cx="464777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4800" b="1" dirty="0">
                  <a:solidFill>
                    <a:schemeClr val="bg1"/>
                  </a:solidFill>
                </a:rPr>
                <a:t>分工与进度安排</a:t>
              </a:r>
              <a:endParaRPr lang="en-US" altLang="zh-CN" sz="4800" b="1" dirty="0">
                <a:solidFill>
                  <a:schemeClr val="bg1"/>
                </a:solidFill>
              </a:endParaRPr>
            </a:p>
          </p:txBody>
        </p:sp>
        <p:grpSp>
          <p:nvGrpSpPr>
            <p:cNvPr id="3" name="组合 2"/>
            <p:cNvGrpSpPr/>
            <p:nvPr/>
          </p:nvGrpSpPr>
          <p:grpSpPr>
            <a:xfrm>
              <a:off x="1802080" y="1311812"/>
              <a:ext cx="2160000" cy="2160000"/>
              <a:chOff x="2487880" y="549812"/>
              <a:chExt cx="2160000" cy="2160000"/>
            </a:xfrm>
          </p:grpSpPr>
          <p:sp>
            <p:nvSpPr>
              <p:cNvPr id="2" name="椭圆 1"/>
              <p:cNvSpPr/>
              <p:nvPr/>
            </p:nvSpPr>
            <p:spPr>
              <a:xfrm>
                <a:off x="2487880" y="549812"/>
                <a:ext cx="2160000" cy="21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arget_126420"/>
              <p:cNvSpPr>
                <a:spLocks noChangeAspect="1"/>
              </p:cNvSpPr>
              <p:nvPr/>
            </p:nvSpPr>
            <p:spPr bwMode="auto">
              <a:xfrm>
                <a:off x="2529634" y="593155"/>
                <a:ext cx="2076492" cy="207331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1409" h="600489">
                    <a:moveTo>
                      <a:pt x="63148" y="143225"/>
                    </a:moveTo>
                    <a:lnTo>
                      <a:pt x="41620" y="160426"/>
                    </a:lnTo>
                    <a:lnTo>
                      <a:pt x="58843" y="171894"/>
                    </a:lnTo>
                    <a:lnTo>
                      <a:pt x="91853" y="171894"/>
                    </a:lnTo>
                    <a:lnTo>
                      <a:pt x="142085" y="163293"/>
                    </a:lnTo>
                    <a:lnTo>
                      <a:pt x="173659" y="214896"/>
                    </a:lnTo>
                    <a:lnTo>
                      <a:pt x="173659" y="262200"/>
                    </a:lnTo>
                    <a:lnTo>
                      <a:pt x="216715" y="320970"/>
                    </a:lnTo>
                    <a:lnTo>
                      <a:pt x="223891" y="320970"/>
                    </a:lnTo>
                    <a:lnTo>
                      <a:pt x="223891" y="299469"/>
                    </a:lnTo>
                    <a:lnTo>
                      <a:pt x="241113" y="335305"/>
                    </a:lnTo>
                    <a:lnTo>
                      <a:pt x="291345" y="345339"/>
                    </a:lnTo>
                    <a:lnTo>
                      <a:pt x="312873" y="368273"/>
                    </a:lnTo>
                    <a:lnTo>
                      <a:pt x="332966" y="374007"/>
                    </a:lnTo>
                    <a:lnTo>
                      <a:pt x="312873" y="417010"/>
                    </a:lnTo>
                    <a:lnTo>
                      <a:pt x="335836" y="457146"/>
                    </a:lnTo>
                    <a:cubicBezTo>
                      <a:pt x="335836" y="457146"/>
                      <a:pt x="348753" y="503016"/>
                      <a:pt x="348753" y="505883"/>
                    </a:cubicBezTo>
                    <a:cubicBezTo>
                      <a:pt x="348753" y="507316"/>
                      <a:pt x="335836" y="561786"/>
                      <a:pt x="335836" y="561786"/>
                    </a:cubicBezTo>
                    <a:lnTo>
                      <a:pt x="338707" y="597622"/>
                    </a:lnTo>
                    <a:cubicBezTo>
                      <a:pt x="325790" y="599056"/>
                      <a:pt x="312873" y="600489"/>
                      <a:pt x="299957" y="600489"/>
                    </a:cubicBezTo>
                    <a:cubicBezTo>
                      <a:pt x="134909" y="600489"/>
                      <a:pt x="0" y="465747"/>
                      <a:pt x="0" y="299469"/>
                    </a:cubicBezTo>
                    <a:cubicBezTo>
                      <a:pt x="0" y="244998"/>
                      <a:pt x="15787" y="193395"/>
                      <a:pt x="41620" y="148959"/>
                    </a:cubicBezTo>
                    <a:close/>
                    <a:moveTo>
                      <a:pt x="367486" y="60233"/>
                    </a:moveTo>
                    <a:lnTo>
                      <a:pt x="394753" y="65966"/>
                    </a:lnTo>
                    <a:lnTo>
                      <a:pt x="419150" y="87465"/>
                    </a:lnTo>
                    <a:lnTo>
                      <a:pt x="426326" y="106098"/>
                    </a:lnTo>
                    <a:lnTo>
                      <a:pt x="432066" y="124731"/>
                    </a:lnTo>
                    <a:lnTo>
                      <a:pt x="469379" y="159130"/>
                    </a:lnTo>
                    <a:lnTo>
                      <a:pt x="479425" y="161996"/>
                    </a:lnTo>
                    <a:lnTo>
                      <a:pt x="493776" y="140497"/>
                    </a:lnTo>
                    <a:lnTo>
                      <a:pt x="541135" y="136197"/>
                    </a:lnTo>
                    <a:lnTo>
                      <a:pt x="549745" y="133331"/>
                    </a:lnTo>
                    <a:cubicBezTo>
                      <a:pt x="582753" y="180629"/>
                      <a:pt x="601409" y="237961"/>
                      <a:pt x="601409" y="299592"/>
                    </a:cubicBezTo>
                    <a:cubicBezTo>
                      <a:pt x="601409" y="441488"/>
                      <a:pt x="503822" y="560451"/>
                      <a:pt x="371791" y="591983"/>
                    </a:cubicBezTo>
                    <a:lnTo>
                      <a:pt x="376097" y="571917"/>
                    </a:lnTo>
                    <a:lnTo>
                      <a:pt x="427761" y="537518"/>
                    </a:lnTo>
                    <a:lnTo>
                      <a:pt x="442112" y="500253"/>
                    </a:lnTo>
                    <a:lnTo>
                      <a:pt x="477990" y="484486"/>
                    </a:lnTo>
                    <a:lnTo>
                      <a:pt x="510997" y="419988"/>
                    </a:lnTo>
                    <a:lnTo>
                      <a:pt x="459333" y="388456"/>
                    </a:lnTo>
                    <a:lnTo>
                      <a:pt x="432066" y="358357"/>
                    </a:lnTo>
                    <a:lnTo>
                      <a:pt x="416280" y="356924"/>
                    </a:lnTo>
                    <a:lnTo>
                      <a:pt x="384707" y="348324"/>
                    </a:lnTo>
                    <a:lnTo>
                      <a:pt x="356005" y="344024"/>
                    </a:lnTo>
                    <a:lnTo>
                      <a:pt x="333043" y="349757"/>
                    </a:lnTo>
                    <a:lnTo>
                      <a:pt x="317257" y="333991"/>
                    </a:lnTo>
                    <a:lnTo>
                      <a:pt x="302906" y="329691"/>
                    </a:lnTo>
                    <a:lnTo>
                      <a:pt x="304341" y="306759"/>
                    </a:lnTo>
                    <a:lnTo>
                      <a:pt x="285684" y="308192"/>
                    </a:lnTo>
                    <a:lnTo>
                      <a:pt x="275639" y="319658"/>
                    </a:lnTo>
                    <a:lnTo>
                      <a:pt x="269898" y="295292"/>
                    </a:lnTo>
                    <a:lnTo>
                      <a:pt x="294295" y="283826"/>
                    </a:lnTo>
                    <a:lnTo>
                      <a:pt x="317257" y="295292"/>
                    </a:lnTo>
                    <a:lnTo>
                      <a:pt x="330173" y="295292"/>
                    </a:lnTo>
                    <a:lnTo>
                      <a:pt x="335913" y="276660"/>
                    </a:lnTo>
                    <a:lnTo>
                      <a:pt x="371791" y="233661"/>
                    </a:lnTo>
                    <a:lnTo>
                      <a:pt x="420585" y="207862"/>
                    </a:lnTo>
                    <a:lnTo>
                      <a:pt x="449287" y="212162"/>
                    </a:lnTo>
                    <a:lnTo>
                      <a:pt x="452158" y="197829"/>
                    </a:lnTo>
                    <a:lnTo>
                      <a:pt x="416280" y="160563"/>
                    </a:lnTo>
                    <a:lnTo>
                      <a:pt x="403364" y="134764"/>
                    </a:lnTo>
                    <a:lnTo>
                      <a:pt x="383272" y="134764"/>
                    </a:lnTo>
                    <a:lnTo>
                      <a:pt x="371791" y="127598"/>
                    </a:lnTo>
                    <a:lnTo>
                      <a:pt x="344524" y="123298"/>
                    </a:lnTo>
                    <a:lnTo>
                      <a:pt x="338784" y="154830"/>
                    </a:lnTo>
                    <a:lnTo>
                      <a:pt x="307211" y="147664"/>
                    </a:lnTo>
                    <a:lnTo>
                      <a:pt x="304341" y="129031"/>
                    </a:lnTo>
                    <a:lnTo>
                      <a:pt x="328738" y="123298"/>
                    </a:lnTo>
                    <a:lnTo>
                      <a:pt x="337349" y="87465"/>
                    </a:lnTo>
                    <a:lnTo>
                      <a:pt x="361745" y="97498"/>
                    </a:lnTo>
                    <a:lnTo>
                      <a:pt x="361745" y="113265"/>
                    </a:lnTo>
                    <a:lnTo>
                      <a:pt x="380402" y="120431"/>
                    </a:lnTo>
                    <a:lnTo>
                      <a:pt x="391883" y="124731"/>
                    </a:lnTo>
                    <a:lnTo>
                      <a:pt x="407669" y="116131"/>
                    </a:lnTo>
                    <a:lnTo>
                      <a:pt x="393318" y="100365"/>
                    </a:lnTo>
                    <a:lnTo>
                      <a:pt x="366051" y="73133"/>
                    </a:lnTo>
                    <a:close/>
                    <a:moveTo>
                      <a:pt x="222541" y="32978"/>
                    </a:moveTo>
                    <a:cubicBezTo>
                      <a:pt x="222541" y="35846"/>
                      <a:pt x="202448" y="48750"/>
                      <a:pt x="202448" y="48750"/>
                    </a:cubicBezTo>
                    <a:lnTo>
                      <a:pt x="222541" y="60221"/>
                    </a:lnTo>
                    <a:lnTo>
                      <a:pt x="262728" y="48750"/>
                    </a:lnTo>
                    <a:lnTo>
                      <a:pt x="254117" y="32978"/>
                    </a:lnTo>
                    <a:lnTo>
                      <a:pt x="235458" y="37280"/>
                    </a:lnTo>
                    <a:close/>
                    <a:moveTo>
                      <a:pt x="344537" y="12904"/>
                    </a:moveTo>
                    <a:lnTo>
                      <a:pt x="312962" y="30110"/>
                    </a:lnTo>
                    <a:lnTo>
                      <a:pt x="295739" y="40147"/>
                    </a:lnTo>
                    <a:lnTo>
                      <a:pt x="308656" y="48750"/>
                    </a:lnTo>
                    <a:lnTo>
                      <a:pt x="335926" y="45883"/>
                    </a:lnTo>
                    <a:lnTo>
                      <a:pt x="363196" y="24375"/>
                    </a:lnTo>
                    <a:close/>
                    <a:moveTo>
                      <a:pt x="300045" y="0"/>
                    </a:moveTo>
                    <a:cubicBezTo>
                      <a:pt x="345973" y="0"/>
                      <a:pt x="390465" y="10037"/>
                      <a:pt x="429217" y="28677"/>
                    </a:cubicBezTo>
                    <a:lnTo>
                      <a:pt x="417735" y="30110"/>
                    </a:lnTo>
                    <a:lnTo>
                      <a:pt x="389030" y="25809"/>
                    </a:lnTo>
                    <a:lnTo>
                      <a:pt x="367501" y="40147"/>
                    </a:lnTo>
                    <a:lnTo>
                      <a:pt x="353149" y="55919"/>
                    </a:lnTo>
                    <a:lnTo>
                      <a:pt x="298609" y="61655"/>
                    </a:lnTo>
                    <a:lnTo>
                      <a:pt x="277081" y="57353"/>
                    </a:lnTo>
                    <a:lnTo>
                      <a:pt x="261293" y="81728"/>
                    </a:lnTo>
                    <a:lnTo>
                      <a:pt x="218235" y="84596"/>
                    </a:lnTo>
                    <a:lnTo>
                      <a:pt x="189530" y="75993"/>
                    </a:lnTo>
                    <a:lnTo>
                      <a:pt x="165131" y="88897"/>
                    </a:lnTo>
                    <a:lnTo>
                      <a:pt x="112027" y="97500"/>
                    </a:lnTo>
                    <a:lnTo>
                      <a:pt x="68969" y="108971"/>
                    </a:lnTo>
                    <a:cubicBezTo>
                      <a:pt x="123509" y="43015"/>
                      <a:pt x="206753" y="0"/>
                      <a:pt x="300045" y="0"/>
                    </a:cubicBezTo>
                    <a:close/>
                  </a:path>
                </a:pathLst>
              </a:custGeom>
              <a:solidFill>
                <a:schemeClr val="accent1"/>
              </a:solidFill>
              <a:ln>
                <a:noFill/>
              </a:ln>
            </p:spPr>
            <p:txBody>
              <a:bodyPr/>
              <a:lstStyle/>
              <a:p>
                <a:endParaRPr lang="zh-CN" altLang="en-US"/>
              </a:p>
            </p:txBody>
          </p:sp>
        </p:grpSp>
      </p:grpSp>
    </p:spTree>
    <p:extLst>
      <p:ext uri="{BB962C8B-B14F-4D97-AF65-F5344CB8AC3E}">
        <p14:creationId xmlns:p14="http://schemas.microsoft.com/office/powerpoint/2010/main" val="450742887"/>
      </p:ext>
    </p:extLst>
  </p:cSld>
  <p:clrMapOvr>
    <a:masterClrMapping/>
  </p:clrMapOvr>
  <p:transition spd="slow"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083F7F"/>
      </a:accent1>
      <a:accent2>
        <a:srgbClr val="0054A6"/>
      </a:accent2>
      <a:accent3>
        <a:srgbClr val="008ED8"/>
      </a:accent3>
      <a:accent4>
        <a:srgbClr val="FFC74B"/>
      </a:accent4>
      <a:accent5>
        <a:srgbClr val="DEAE49"/>
      </a:accent5>
      <a:accent6>
        <a:srgbClr val="C29D6B"/>
      </a:accent6>
      <a:hlink>
        <a:srgbClr val="4472C4"/>
      </a:hlink>
      <a:folHlink>
        <a:srgbClr val="BFBFBF"/>
      </a:folHlink>
    </a:clrScheme>
    <a:fontScheme name="rotow3gm">
      <a:majorFont>
        <a:latin typeface="Arial" panose="020F0302020204030204"/>
        <a:ea typeface="Microsoft YaHei"/>
        <a:cs typeface=""/>
      </a:majorFont>
      <a:minorFont>
        <a:latin typeface="Arial" panose="020F0502020204030204"/>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83F7F"/>
    </a:accent1>
    <a:accent2>
      <a:srgbClr val="0054A6"/>
    </a:accent2>
    <a:accent3>
      <a:srgbClr val="008ED8"/>
    </a:accent3>
    <a:accent4>
      <a:srgbClr val="FFC74B"/>
    </a:accent4>
    <a:accent5>
      <a:srgbClr val="DEAE49"/>
    </a:accent5>
    <a:accent6>
      <a:srgbClr val="C29D6B"/>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083F7F"/>
    </a:accent1>
    <a:accent2>
      <a:srgbClr val="0054A6"/>
    </a:accent2>
    <a:accent3>
      <a:srgbClr val="008ED8"/>
    </a:accent3>
    <a:accent4>
      <a:srgbClr val="FFC74B"/>
    </a:accent4>
    <a:accent5>
      <a:srgbClr val="DEAE49"/>
    </a:accent5>
    <a:accent6>
      <a:srgbClr val="C29D6B"/>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083F7F"/>
    </a:accent1>
    <a:accent2>
      <a:srgbClr val="0054A6"/>
    </a:accent2>
    <a:accent3>
      <a:srgbClr val="008ED8"/>
    </a:accent3>
    <a:accent4>
      <a:srgbClr val="FFC74B"/>
    </a:accent4>
    <a:accent5>
      <a:srgbClr val="DEAE49"/>
    </a:accent5>
    <a:accent6>
      <a:srgbClr val="C29D6B"/>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68395"/>
    </a:dk2>
    <a:lt2>
      <a:srgbClr val="F0F0F0"/>
    </a:lt2>
    <a:accent1>
      <a:srgbClr val="083F7F"/>
    </a:accent1>
    <a:accent2>
      <a:srgbClr val="0054A6"/>
    </a:accent2>
    <a:accent3>
      <a:srgbClr val="008ED8"/>
    </a:accent3>
    <a:accent4>
      <a:srgbClr val="FFC74B"/>
    </a:accent4>
    <a:accent5>
      <a:srgbClr val="DEAE49"/>
    </a:accent5>
    <a:accent6>
      <a:srgbClr val="C29D6B"/>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68395"/>
    </a:dk2>
    <a:lt2>
      <a:srgbClr val="F0F0F0"/>
    </a:lt2>
    <a:accent1>
      <a:srgbClr val="083F7F"/>
    </a:accent1>
    <a:accent2>
      <a:srgbClr val="0054A6"/>
    </a:accent2>
    <a:accent3>
      <a:srgbClr val="008ED8"/>
    </a:accent3>
    <a:accent4>
      <a:srgbClr val="FFC74B"/>
    </a:accent4>
    <a:accent5>
      <a:srgbClr val="DEAE49"/>
    </a:accent5>
    <a:accent6>
      <a:srgbClr val="C29D6B"/>
    </a:accent6>
    <a:hlink>
      <a:srgbClr val="4472C4"/>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68395"/>
    </a:dk2>
    <a:lt2>
      <a:srgbClr val="F0F0F0"/>
    </a:lt2>
    <a:accent1>
      <a:srgbClr val="083F7F"/>
    </a:accent1>
    <a:accent2>
      <a:srgbClr val="0054A6"/>
    </a:accent2>
    <a:accent3>
      <a:srgbClr val="008ED8"/>
    </a:accent3>
    <a:accent4>
      <a:srgbClr val="FFC74B"/>
    </a:accent4>
    <a:accent5>
      <a:srgbClr val="DEAE49"/>
    </a:accent5>
    <a:accent6>
      <a:srgbClr val="C29D6B"/>
    </a:accent6>
    <a:hlink>
      <a:srgbClr val="4472C4"/>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68395"/>
    </a:dk2>
    <a:lt2>
      <a:srgbClr val="F0F0F0"/>
    </a:lt2>
    <a:accent1>
      <a:srgbClr val="083F7F"/>
    </a:accent1>
    <a:accent2>
      <a:srgbClr val="0054A6"/>
    </a:accent2>
    <a:accent3>
      <a:srgbClr val="008ED8"/>
    </a:accent3>
    <a:accent4>
      <a:srgbClr val="FFC74B"/>
    </a:accent4>
    <a:accent5>
      <a:srgbClr val="DEAE49"/>
    </a:accent5>
    <a:accent6>
      <a:srgbClr val="C29D6B"/>
    </a:accent6>
    <a:hlink>
      <a:srgbClr val="4472C4"/>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68395"/>
    </a:dk2>
    <a:lt2>
      <a:srgbClr val="F0F0F0"/>
    </a:lt2>
    <a:accent1>
      <a:srgbClr val="083F7F"/>
    </a:accent1>
    <a:accent2>
      <a:srgbClr val="0054A6"/>
    </a:accent2>
    <a:accent3>
      <a:srgbClr val="008ED8"/>
    </a:accent3>
    <a:accent4>
      <a:srgbClr val="FFC74B"/>
    </a:accent4>
    <a:accent5>
      <a:srgbClr val="DEAE49"/>
    </a:accent5>
    <a:accent6>
      <a:srgbClr val="C29D6B"/>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278</TotalTime>
  <Words>401</Words>
  <Application>Microsoft Office PowerPoint</Application>
  <PresentationFormat>宽屏</PresentationFormat>
  <Paragraphs>51</Paragraphs>
  <Slides>11</Slides>
  <Notes>11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11</vt:i4>
      </vt:variant>
    </vt:vector>
  </HeadingPairs>
  <TitlesOfParts>
    <vt:vector size="14" baseType="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ZYK</dc:creator>
  <cp:lastModifiedBy>Ernest Cui</cp:lastModifiedBy>
  <cp:revision>159</cp:revision>
  <dcterms:created xsi:type="dcterms:W3CDTF">2019-01-09T06:44:53Z</dcterms:created>
  <dcterms:modified xsi:type="dcterms:W3CDTF">2023-05-21T13:18:08Z</dcterms:modified>
</cp:coreProperties>
</file>