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3" r:id="rId3"/>
    <p:sldId id="275" r:id="rId4"/>
    <p:sldId id="262" r:id="rId5"/>
    <p:sldId id="274" r:id="rId6"/>
    <p:sldId id="286" r:id="rId7"/>
    <p:sldId id="289" r:id="rId8"/>
    <p:sldId id="258" r:id="rId9"/>
    <p:sldId id="287" r:id="rId10"/>
    <p:sldId id="288" r:id="rId11"/>
    <p:sldId id="290" r:id="rId12"/>
    <p:sldId id="276" r:id="rId13"/>
    <p:sldId id="284" r:id="rId14"/>
    <p:sldId id="291" r:id="rId15"/>
    <p:sldId id="292" r:id="rId16"/>
    <p:sldId id="293" r:id="rId17"/>
    <p:sldId id="294" r:id="rId18"/>
    <p:sldId id="277" r:id="rId19"/>
    <p:sldId id="285" r:id="rId20"/>
    <p:sldId id="27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7" y="67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4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3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6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8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2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18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01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74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2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6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2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4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9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38734"/>
      </p:ext>
    </p:extLst>
  </p:cSld>
  <p:clrMapOvr>
    <a:masterClrMapping/>
  </p:clrMapOvr>
  <p:transition spd="slow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943"/>
      </p:ext>
    </p:extLst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88097"/>
      </p:ext>
    </p:extLst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850803"/>
      </p:ext>
    </p:extLst>
  </p:cSld>
  <p:clrMapOvr>
    <a:masterClrMapping/>
  </p:clrMapOvr>
  <p:transition spd="slow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9685"/>
      </p:ext>
    </p:extLst>
  </p:cSld>
  <p:clrMapOvr>
    <a:masterClrMapping/>
  </p:clrMapOvr>
  <p:transition spd="slow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018"/>
      </p:ext>
    </p:extLst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1428"/>
      </p:ext>
    </p:extLst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588"/>
      </p:ext>
    </p:extLst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27552"/>
      </p:ext>
    </p:extLst>
  </p:cSld>
  <p:clrMapOvr>
    <a:masterClrMapping/>
  </p:clrMapOvr>
  <p:transition spd="slow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57201"/>
      </p:ext>
    </p:extLst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193"/>
      </p:ext>
    </p:extLst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2658365" y="3493718"/>
            <a:ext cx="874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1"/>
                </a:solidFill>
                <a:cs typeface="+mn-ea"/>
                <a:sym typeface="+mn-lt"/>
              </a:rPr>
              <a:t>加密流量的分类识别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4335584" y="4385266"/>
            <a:ext cx="6610350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120L021615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崔子健 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120L021602 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于奕骅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270915" y="3570359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" y="3537165"/>
            <a:ext cx="1568171" cy="15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2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882073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加密流量分类模型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793422" y="1729104"/>
            <a:ext cx="10378911" cy="20227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从降维结果来看，仅报头数据的聚类效果不够明显。使用先前建立起的模型进行训练，准确率收敛到</a:t>
            </a:r>
            <a:r>
              <a:rPr lang="en-US" altLang="zh-CN" sz="2400" dirty="0"/>
              <a:t>72%</a:t>
            </a:r>
            <a:r>
              <a:rPr lang="zh-CN" altLang="en-US" sz="2400" dirty="0"/>
              <a:t>左右便无法继续提高；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使用数据包前</a:t>
            </a:r>
            <a:r>
              <a:rPr lang="en-US" altLang="zh-CN" sz="2400" dirty="0"/>
              <a:t>150</a:t>
            </a:r>
            <a:r>
              <a:rPr lang="zh-CN" altLang="en-US" sz="2400" dirty="0"/>
              <a:t>字节进行训练，模型准确率提高速度过慢，因此也不采用；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最终，确定选用</a:t>
            </a:r>
            <a:r>
              <a:rPr lang="zh-CN" altLang="en-US" sz="2400" dirty="0">
                <a:solidFill>
                  <a:srgbClr val="FF0000"/>
                </a:solidFill>
              </a:rPr>
              <a:t>数据包前</a:t>
            </a:r>
            <a:r>
              <a:rPr lang="en-US" altLang="zh-CN" sz="2400" dirty="0">
                <a:solidFill>
                  <a:srgbClr val="FF0000"/>
                </a:solidFill>
              </a:rPr>
              <a:t>150</a:t>
            </a:r>
            <a:r>
              <a:rPr lang="zh-CN" altLang="en-US" sz="2400" dirty="0">
                <a:solidFill>
                  <a:srgbClr val="FF0000"/>
                </a:solidFill>
              </a:rPr>
              <a:t>字节</a:t>
            </a:r>
            <a:r>
              <a:rPr lang="zh-CN" altLang="en-US" sz="2400" dirty="0"/>
              <a:t>用于训练和训练完成后的分类。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B66ED-8738-FE3B-6CE9-B6CBBC7BD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5" y="3534426"/>
            <a:ext cx="4824952" cy="28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581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882073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加密流量分类模型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793422" y="1729104"/>
            <a:ext cx="10378911" cy="64645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模型训练结果如下。最终达到了约</a:t>
            </a:r>
            <a:r>
              <a:rPr lang="en-US" altLang="zh-CN" sz="2400" dirty="0"/>
              <a:t>92.1%</a:t>
            </a:r>
            <a:r>
              <a:rPr lang="zh-CN" altLang="en-US" sz="2400" dirty="0"/>
              <a:t>的分类准确率。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BB7247-0D57-DF20-4F8D-B1DFB1C3A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265105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452561-AB3D-0132-2E9E-CE6B34F5D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73" y="22651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386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4" y="2037869"/>
              <a:ext cx="470433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项目成果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276086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项目成果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243564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Vue3+Springboot+MySQL</a:t>
            </a:r>
            <a:r>
              <a:rPr lang="zh-CN" altLang="en-US" sz="2400" dirty="0"/>
              <a:t>开发了一套分类结果存储和展示系统，支持的功能有：传输层协议统计、常用端口统计、按应用统计和总表查询。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加密流量分类系统使用</a:t>
            </a:r>
            <a:r>
              <a:rPr lang="en-US" altLang="zh-CN" sz="2400" dirty="0" err="1"/>
              <a:t>scapy</a:t>
            </a:r>
            <a:r>
              <a:rPr lang="zh-CN" altLang="en-US" sz="2400" dirty="0"/>
              <a:t>库实现实时捕包，将数据包利用模型分类并将分类结果暂存，每秒</a:t>
            </a:r>
            <a:r>
              <a:rPr lang="en-US" altLang="zh-CN" sz="2400" dirty="0"/>
              <a:t>2</a:t>
            </a:r>
            <a:r>
              <a:rPr lang="zh-CN" altLang="en-US" sz="2400" dirty="0"/>
              <a:t>次将暂存的分类结果发往展示系统进行存储。</a:t>
            </a:r>
            <a:endParaRPr lang="en-US" altLang="zh-CN" sz="2400" dirty="0"/>
          </a:p>
          <a:p>
            <a:pPr>
              <a:spcBef>
                <a:spcPct val="0"/>
              </a:spcBef>
            </a:pP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加密流量分类系统运行截图：</a:t>
            </a:r>
            <a:endParaRPr lang="en-US" altLang="zh-CN" sz="2400" dirty="0"/>
          </a:p>
          <a:p>
            <a:pPr>
              <a:spcBef>
                <a:spcPct val="0"/>
              </a:spcBef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94C49-6697-6EF5-3DB5-BB5DE88C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29" y="4164744"/>
            <a:ext cx="2133785" cy="1844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F07CA1-1CC3-C823-0711-E3B284BF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91" y="4187606"/>
            <a:ext cx="2514818" cy="18213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1D45DB-7DE0-7B81-90E2-6664CD1E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726" y="4164744"/>
            <a:ext cx="2705334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165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项目成果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1341209" y="1581429"/>
            <a:ext cx="10378911" cy="66530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展示系统截图：</a:t>
            </a:r>
            <a:endParaRPr lang="en-US" altLang="zh-CN" sz="2400" dirty="0"/>
          </a:p>
          <a:p>
            <a:pPr>
              <a:spcBef>
                <a:spcPct val="0"/>
              </a:spcBef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211B0-5EE6-C0D4-9E8D-6C8F02FA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45" y="2066665"/>
            <a:ext cx="9313683" cy="4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170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项目成果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54C7813-53F3-4818-6816-EF7AC793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09" y="1863817"/>
            <a:ext cx="9062151" cy="45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499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项目成果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ED4563-6FA5-7A56-8576-BB42F2AC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35" y="1844643"/>
            <a:ext cx="9370243" cy="4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9046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项目成果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5232F03-8DFB-6BFA-2C35-8A957B54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7" y="1844643"/>
            <a:ext cx="9615340" cy="48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4561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464777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项目的不足之处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74288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项目的不足之处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3"/>
            <a:ext cx="10378911" cy="37950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1.TCDNN</a:t>
            </a:r>
            <a:r>
              <a:rPr lang="zh-CN" altLang="en-US" sz="2800" dirty="0"/>
              <a:t>模型的分类准确率还不够高，分类错误较多，可以参考其他文献中提出的</a:t>
            </a:r>
            <a:r>
              <a:rPr lang="en-US" altLang="zh-CN" sz="2800" dirty="0"/>
              <a:t>CNN</a:t>
            </a:r>
            <a:r>
              <a:rPr lang="zh-CN" altLang="en-US" sz="2800" dirty="0"/>
              <a:t>模型进行进一步改善；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目前加密流量分类系统只支持</a:t>
            </a:r>
            <a:r>
              <a:rPr lang="en-US" altLang="zh-CN" sz="2800" dirty="0"/>
              <a:t>IPv4</a:t>
            </a:r>
            <a:r>
              <a:rPr lang="zh-CN" altLang="en-US" sz="2800" dirty="0"/>
              <a:t>协议承载的加密流量，暂不支持</a:t>
            </a:r>
            <a:r>
              <a:rPr lang="en-US" altLang="zh-CN" sz="2800" dirty="0"/>
              <a:t>IPv6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3.</a:t>
            </a:r>
            <a:r>
              <a:rPr lang="zh-CN" altLang="en-US" sz="2800" dirty="0"/>
              <a:t>加密流量的应用类别较少，未来可以加入</a:t>
            </a:r>
            <a:r>
              <a:rPr lang="en-US" altLang="zh-CN" sz="2800" dirty="0"/>
              <a:t>QQ</a:t>
            </a:r>
            <a:r>
              <a:rPr lang="zh-CN" altLang="en-US" sz="2800" dirty="0"/>
              <a:t>音乐、腾讯会议等应用的流量进行更精细的区分；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4.</a:t>
            </a:r>
            <a:r>
              <a:rPr lang="zh-CN" altLang="en-US" sz="2800" dirty="0"/>
              <a:t>展示系统功能比较简单。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5618256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514350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993992" y="2232890"/>
            <a:ext cx="8464458" cy="3562352"/>
            <a:chOff x="2298792" y="2194790"/>
            <a:chExt cx="8464458" cy="3562352"/>
          </a:xfrm>
        </p:grpSpPr>
        <p:grpSp>
          <p:nvGrpSpPr>
            <p:cNvPr id="32" name="组合 31"/>
            <p:cNvGrpSpPr/>
            <p:nvPr/>
          </p:nvGrpSpPr>
          <p:grpSpPr>
            <a:xfrm>
              <a:off x="2298792" y="2194790"/>
              <a:ext cx="4953563" cy="885415"/>
              <a:chOff x="2032092" y="2628529"/>
              <a:chExt cx="4953563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3139432" y="2628529"/>
                <a:ext cx="3846223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300" b="1" dirty="0"/>
                  <a:t>项目需求与目标</a:t>
                </a:r>
                <a:endParaRPr lang="en-US" altLang="zh-CN" sz="33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98792" y="3059583"/>
              <a:ext cx="4510503" cy="885415"/>
              <a:chOff x="2032092" y="2628529"/>
              <a:chExt cx="4510503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02.</a:t>
                </a: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3139432" y="2628529"/>
                <a:ext cx="3403163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300" b="1" dirty="0"/>
                  <a:t>加密流量分类模型</a:t>
                </a:r>
                <a:endParaRPr lang="en-US" altLang="zh-CN" sz="3300" b="1" dirty="0"/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98792" y="3924376"/>
              <a:ext cx="4235531" cy="885415"/>
              <a:chOff x="2032092" y="2628529"/>
              <a:chExt cx="4235531" cy="885415"/>
            </a:xfrm>
          </p:grpSpPr>
          <p:sp>
            <p:nvSpPr>
              <p:cNvPr id="38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03.</a:t>
                </a:r>
              </a:p>
            </p:txBody>
          </p:sp>
          <p:sp>
            <p:nvSpPr>
              <p:cNvPr id="39" name="iSľíḓe"/>
              <p:cNvSpPr/>
              <p:nvPr/>
            </p:nvSpPr>
            <p:spPr>
              <a:xfrm>
                <a:off x="3139432" y="2628529"/>
                <a:ext cx="3128191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300" b="1" dirty="0"/>
                  <a:t>项目成果</a:t>
                </a:r>
                <a:endParaRPr lang="en-US" altLang="zh-CN" sz="3300" b="1" dirty="0"/>
              </a:p>
            </p:txBody>
          </p:sp>
          <p:sp>
            <p:nvSpPr>
              <p:cNvPr id="40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8792" y="4789170"/>
              <a:ext cx="4102008" cy="885415"/>
              <a:chOff x="2032092" y="2628529"/>
              <a:chExt cx="4102008" cy="885415"/>
            </a:xfrm>
          </p:grpSpPr>
          <p:sp>
            <p:nvSpPr>
              <p:cNvPr id="4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04.</a:t>
                </a:r>
              </a:p>
            </p:txBody>
          </p:sp>
          <p:sp>
            <p:nvSpPr>
              <p:cNvPr id="47" name="iSľíḓe"/>
              <p:cNvSpPr/>
              <p:nvPr/>
            </p:nvSpPr>
            <p:spPr>
              <a:xfrm>
                <a:off x="3139432" y="2628529"/>
                <a:ext cx="2994668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 fontScale="925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300" b="1" dirty="0"/>
                  <a:t>项目的不足之处</a:t>
                </a:r>
                <a:endParaRPr lang="en-US" altLang="zh-CN" sz="3300" b="1" dirty="0"/>
              </a:p>
            </p:txBody>
          </p:sp>
          <p:sp>
            <p:nvSpPr>
              <p:cNvPr id="4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020050" y="3018140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35356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  <a:blipFill>
            <a:blip r:embed="rId4"/>
            <a:stretch>
              <a:fillRect/>
            </a:stretch>
          </a:blipFill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777885" y="3335437"/>
            <a:ext cx="559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谢谢！</a:t>
            </a:r>
          </a:p>
        </p:txBody>
      </p:sp>
      <p:sp>
        <p:nvSpPr>
          <p:cNvPr id="27" name="target_126420"/>
          <p:cNvSpPr>
            <a:spLocks noChangeAspect="1"/>
          </p:cNvSpPr>
          <p:nvPr/>
        </p:nvSpPr>
        <p:spPr bwMode="auto">
          <a:xfrm flipH="1">
            <a:off x="4152899" y="3412078"/>
            <a:ext cx="1390650" cy="138852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5720735" y="341207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9659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517842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项目需求与目标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06595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700206"/>
            <a:ext cx="9794448" cy="955520"/>
            <a:chOff x="-15873" y="1311812"/>
            <a:chExt cx="22140826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22140826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6" y="1782212"/>
              <a:ext cx="17454815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bg1"/>
                  </a:solidFill>
                </a:rPr>
                <a:t>项目需求与目标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A6A71AAA-73E1-E377-5BC8-39B2D5FD2AB3}"/>
              </a:ext>
            </a:extLst>
          </p:cNvPr>
          <p:cNvSpPr txBox="1"/>
          <p:nvPr/>
        </p:nvSpPr>
        <p:spPr bwMode="auto">
          <a:xfrm>
            <a:off x="793422" y="1729104"/>
            <a:ext cx="10378911" cy="368188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对</a:t>
            </a:r>
            <a:r>
              <a:rPr lang="en-US" altLang="zh-CN" sz="2800" dirty="0"/>
              <a:t>QQ</a:t>
            </a:r>
            <a:r>
              <a:rPr lang="zh-CN" altLang="en-US" sz="2800" dirty="0"/>
              <a:t>、微信、</a:t>
            </a:r>
            <a:r>
              <a:rPr lang="en-US" altLang="zh-CN" sz="2800" dirty="0"/>
              <a:t>HTTPS</a:t>
            </a:r>
            <a:r>
              <a:rPr lang="zh-CN" altLang="en-US" sz="2800" dirty="0"/>
              <a:t>这三类应用的加密流量进行分类识别；</a:t>
            </a:r>
            <a:endParaRPr lang="en-US" altLang="zh-CN" sz="2800" dirty="0"/>
          </a:p>
          <a:p>
            <a:pPr>
              <a:spcBef>
                <a:spcPct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开发后台系统，对加密流量信息进行统计存储，并提供可视化展示界面，可按协议、端口、应用进行展示。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9406484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4" y="2037869"/>
              <a:ext cx="526051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>
                  <a:solidFill>
                    <a:schemeClr val="bg1"/>
                  </a:solidFill>
                </a:rPr>
                <a:t>加密流量分类模型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45997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882073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加密流量分类模型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501977" y="1825469"/>
            <a:ext cx="4136011" cy="412423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/>
              <a:t>设计了基于深度神经网络的流量分类模型</a:t>
            </a:r>
            <a:r>
              <a:rPr lang="en-US" altLang="zh-CN" sz="2400" dirty="0"/>
              <a:t>TCDNN</a:t>
            </a:r>
            <a:r>
              <a:rPr lang="zh-CN" altLang="en-US" sz="2400" dirty="0"/>
              <a:t>，其结构如右图所示。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相比于</a:t>
            </a:r>
            <a:r>
              <a:rPr lang="en-US" altLang="zh-CN" sz="2400" dirty="0"/>
              <a:t>CNN</a:t>
            </a:r>
            <a:r>
              <a:rPr lang="zh-CN" altLang="en-US" sz="2400" dirty="0"/>
              <a:t>结构，</a:t>
            </a:r>
            <a:r>
              <a:rPr lang="en-US" altLang="zh-CN" sz="2400" dirty="0"/>
              <a:t>DNN</a:t>
            </a:r>
            <a:r>
              <a:rPr lang="zh-CN" altLang="en-US" sz="2400" dirty="0"/>
              <a:t>结构简单，训练速度较快，且在此任务上的分类效果尚可。修改隐藏层数量、神经元个数，经过多次测试，发现右图所示的模型分类准确率较高，收敛速度较快，故选用。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4D141-E816-8E32-A42D-A2B292383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10" y="310840"/>
            <a:ext cx="608890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4523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273643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882073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加密流量分类模型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793422" y="1302541"/>
            <a:ext cx="10378911" cy="212645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数据集的收集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使用</a:t>
            </a:r>
            <a:r>
              <a:rPr lang="en-US" altLang="zh-CN" sz="2000" dirty="0"/>
              <a:t>Wireshark</a:t>
            </a:r>
            <a:r>
              <a:rPr lang="zh-CN" altLang="en-US" sz="2000" dirty="0"/>
              <a:t>进行捕包，筛选出属于</a:t>
            </a:r>
            <a:r>
              <a:rPr lang="en-US" altLang="zh-CN" sz="2000" dirty="0"/>
              <a:t>QQ</a:t>
            </a:r>
            <a:r>
              <a:rPr lang="zh-CN" altLang="en-US" sz="2000" dirty="0"/>
              <a:t>、微信和</a:t>
            </a:r>
            <a:r>
              <a:rPr lang="en-US" altLang="zh-CN" sz="2000" dirty="0"/>
              <a:t>HTTPS</a:t>
            </a:r>
            <a:r>
              <a:rPr lang="zh-CN" altLang="en-US" sz="2000" dirty="0"/>
              <a:t>的数据包。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en-US" altLang="zh-CN" sz="2000" dirty="0"/>
              <a:t>QQ</a:t>
            </a:r>
            <a:r>
              <a:rPr lang="zh-CN" altLang="en-US" sz="2000" dirty="0"/>
              <a:t>会发出</a:t>
            </a:r>
            <a:r>
              <a:rPr lang="en-US" altLang="zh-CN" sz="2000" dirty="0"/>
              <a:t>OICQ</a:t>
            </a:r>
            <a:r>
              <a:rPr lang="zh-CN" altLang="en-US" sz="2000" dirty="0"/>
              <a:t>控制数据包、加密的</a:t>
            </a:r>
            <a:r>
              <a:rPr lang="en-US" altLang="zh-CN" sz="2000" dirty="0"/>
              <a:t>UDP</a:t>
            </a:r>
            <a:r>
              <a:rPr lang="zh-CN" altLang="en-US" sz="2000" dirty="0"/>
              <a:t>聊天信息数据包，在一段时间内，这些数据包的对端</a:t>
            </a:r>
            <a:r>
              <a:rPr lang="en-US" altLang="zh-CN" sz="2000" dirty="0"/>
              <a:t>IP</a:t>
            </a:r>
            <a:r>
              <a:rPr lang="zh-CN" altLang="en-US" sz="2000" dirty="0"/>
              <a:t>是各自不变的，利用此</a:t>
            </a:r>
            <a:r>
              <a:rPr lang="en-US" altLang="zh-CN" sz="2000" dirty="0"/>
              <a:t>IP</a:t>
            </a:r>
            <a:r>
              <a:rPr lang="zh-CN" altLang="en-US" sz="2000" dirty="0"/>
              <a:t>进行筛选即可；微信的聊天数据使用</a:t>
            </a:r>
            <a:r>
              <a:rPr lang="en-US" altLang="zh-CN" sz="2000" dirty="0"/>
              <a:t>SSL</a:t>
            </a:r>
            <a:r>
              <a:rPr lang="zh-CN" altLang="en-US" sz="2000" dirty="0"/>
              <a:t>协议进行加密传送，筛选方法类似；</a:t>
            </a:r>
            <a:r>
              <a:rPr lang="en-US" altLang="zh-CN" sz="2000" dirty="0"/>
              <a:t>HTTPS</a:t>
            </a:r>
            <a:r>
              <a:rPr lang="zh-CN" altLang="en-US" sz="2000" dirty="0"/>
              <a:t>加密数据包通过使用浏览器浏览网页获取。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每种应用的数据包各收集了约</a:t>
            </a:r>
            <a:r>
              <a:rPr lang="en-US" altLang="zh-CN" sz="2000" dirty="0"/>
              <a:t>5000</a:t>
            </a:r>
            <a:r>
              <a:rPr lang="zh-CN" altLang="en-US" sz="2000" dirty="0"/>
              <a:t>个作为训练集，又各额外收集了约</a:t>
            </a:r>
            <a:r>
              <a:rPr lang="en-US" altLang="zh-CN" sz="2000" dirty="0"/>
              <a:t>1000</a:t>
            </a:r>
            <a:r>
              <a:rPr lang="zh-CN" altLang="en-US" sz="2000" dirty="0"/>
              <a:t>个作为测试集。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D78317-1C45-7E2A-3E3F-79EE6C982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9" y="3422236"/>
            <a:ext cx="6102284" cy="331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F000FD-6B1F-7B0B-1752-151AA8CD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949" y="4153257"/>
            <a:ext cx="4755292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5942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6="http://schemas.microsoft.com/office/drawing/2014/main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882073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加密流量分类模型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iṣḷîḓe">
            <a:extLst>
              <a:ext uri="{FF2B5EF4-FFF2-40B4-BE49-F238E27FC236}">
                <a16:creationId xmlns:a16="http://schemas.microsoft.com/office/drawing/2014/main" id="{85960A76-454D-7C00-BDA9-91EA8B217FD0}"/>
              </a:ext>
            </a:extLst>
          </p:cNvPr>
          <p:cNvSpPr txBox="1"/>
          <p:nvPr/>
        </p:nvSpPr>
        <p:spPr bwMode="auto">
          <a:xfrm>
            <a:off x="793422" y="1729104"/>
            <a:ext cx="10378911" cy="300315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/>
              <a:t>输入分类模型的数据的选择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在中期阶段，我们已经说明了仅依赖加密流量的载荷是无法完成分类的。但是，对于</a:t>
            </a:r>
            <a:r>
              <a:rPr lang="en-US" altLang="zh-CN" sz="2400" dirty="0"/>
              <a:t>QQ</a:t>
            </a:r>
            <a:r>
              <a:rPr lang="zh-CN" altLang="en-US" sz="2400" dirty="0"/>
              <a:t>、微信和</a:t>
            </a:r>
            <a:r>
              <a:rPr lang="en-US" altLang="zh-CN" sz="2400" dirty="0"/>
              <a:t>HTTPS</a:t>
            </a:r>
            <a:r>
              <a:rPr lang="zh-CN" altLang="en-US" sz="2400" dirty="0"/>
              <a:t>加密流量来说，仅依靠报头（从以太网帧至传输层）进行分类的效果较差。在此基础上，我们尝试截取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前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100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字节的报头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载荷（长度不足则在末尾补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sz="2400" dirty="0"/>
              <a:t>和截取</a:t>
            </a:r>
            <a:r>
              <a:rPr lang="zh-CN" altLang="en-US" sz="2400" dirty="0">
                <a:solidFill>
                  <a:srgbClr val="00B050"/>
                </a:solidFill>
              </a:rPr>
              <a:t>前</a:t>
            </a:r>
            <a:r>
              <a:rPr lang="en-US" altLang="zh-CN" sz="2400" dirty="0">
                <a:solidFill>
                  <a:srgbClr val="00B050"/>
                </a:solidFill>
              </a:rPr>
              <a:t>150</a:t>
            </a:r>
            <a:r>
              <a:rPr lang="zh-CN" altLang="en-US" sz="2400" dirty="0">
                <a:solidFill>
                  <a:srgbClr val="00B050"/>
                </a:solidFill>
              </a:rPr>
              <a:t>字节的报头</a:t>
            </a:r>
            <a:r>
              <a:rPr lang="en-US" altLang="zh-CN" sz="2400" dirty="0">
                <a:solidFill>
                  <a:srgbClr val="00B050"/>
                </a:solidFill>
              </a:rPr>
              <a:t>+</a:t>
            </a:r>
            <a:r>
              <a:rPr lang="zh-CN" altLang="en-US" sz="2400" dirty="0">
                <a:solidFill>
                  <a:srgbClr val="00B050"/>
                </a:solidFill>
              </a:rPr>
              <a:t>载荷</a:t>
            </a:r>
            <a:r>
              <a:rPr lang="zh-CN" altLang="en-US" sz="2400" dirty="0"/>
              <a:t>进行分类。为了直观展示不同选取方案下各应用流量的可区分性，我们首先对流量数据进行降维可视化。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422503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3F486C-D86C-6F4E-668F-7174A7BD9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t="7980" r="7039" b="5120"/>
          <a:stretch/>
        </p:blipFill>
        <p:spPr>
          <a:xfrm>
            <a:off x="253502" y="90756"/>
            <a:ext cx="3057995" cy="31345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7814DC-10F9-A815-AAEA-F687E07927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1" t="8248" r="7308" b="6037"/>
          <a:stretch/>
        </p:blipFill>
        <p:spPr>
          <a:xfrm>
            <a:off x="4181067" y="90756"/>
            <a:ext cx="3115000" cy="3134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DA762-9E1F-79D7-47CF-6401EAEBCE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" t="7606" r="7548" b="6680"/>
          <a:stretch/>
        </p:blipFill>
        <p:spPr>
          <a:xfrm>
            <a:off x="8165637" y="90756"/>
            <a:ext cx="3140230" cy="31345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E4454F-25DE-EEFF-99C1-6C1D11241B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" t="7474" r="8507" b="6591"/>
          <a:stretch/>
        </p:blipFill>
        <p:spPr>
          <a:xfrm>
            <a:off x="8165637" y="3263602"/>
            <a:ext cx="3198116" cy="32510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EF70ED-A319-EBD5-7E1C-C7C4A6DE6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7474" r="8123" b="6517"/>
          <a:stretch/>
        </p:blipFill>
        <p:spPr>
          <a:xfrm>
            <a:off x="40372" y="3316028"/>
            <a:ext cx="3271125" cy="32733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309905-BABE-151F-7A0A-F777152CD5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7916" r="7960" b="6149"/>
          <a:stretch/>
        </p:blipFill>
        <p:spPr>
          <a:xfrm>
            <a:off x="4067350" y="3316028"/>
            <a:ext cx="3342434" cy="334180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F859CAE-39B1-C5A7-E5A7-C69D46BE69C6}"/>
              </a:ext>
            </a:extLst>
          </p:cNvPr>
          <p:cNvSpPr txBox="1"/>
          <p:nvPr/>
        </p:nvSpPr>
        <p:spPr>
          <a:xfrm>
            <a:off x="3268966" y="2700254"/>
            <a:ext cx="461665" cy="1140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仅报头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A266CD-244D-A721-DE94-763302AF9F88}"/>
              </a:ext>
            </a:extLst>
          </p:cNvPr>
          <p:cNvSpPr txBox="1"/>
          <p:nvPr/>
        </p:nvSpPr>
        <p:spPr>
          <a:xfrm>
            <a:off x="7432623" y="2558852"/>
            <a:ext cx="461665" cy="1423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前</a:t>
            </a:r>
            <a:r>
              <a:rPr lang="en-US" altLang="zh-CN" b="1" dirty="0"/>
              <a:t>100</a:t>
            </a:r>
            <a:r>
              <a:rPr lang="zh-CN" altLang="en-US" b="1" dirty="0"/>
              <a:t>字节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20CFD-C9A5-AAF4-33B2-80DD14582A3A}"/>
              </a:ext>
            </a:extLst>
          </p:cNvPr>
          <p:cNvSpPr txBox="1"/>
          <p:nvPr/>
        </p:nvSpPr>
        <p:spPr>
          <a:xfrm>
            <a:off x="11365447" y="2604230"/>
            <a:ext cx="461665" cy="1423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/>
              <a:t>前</a:t>
            </a:r>
            <a:r>
              <a:rPr lang="en-US" altLang="zh-CN" b="1" dirty="0"/>
              <a:t>150</a:t>
            </a:r>
            <a:r>
              <a:rPr lang="zh-CN" altLang="en-US" b="1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1956444000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735</Words>
  <Application>Microsoft Office PowerPoint</Application>
  <PresentationFormat>宽屏</PresentationFormat>
  <Paragraphs>78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Ernest Cui</cp:lastModifiedBy>
  <cp:revision>236</cp:revision>
  <dcterms:created xsi:type="dcterms:W3CDTF">2019-01-09T06:44:53Z</dcterms:created>
  <dcterms:modified xsi:type="dcterms:W3CDTF">2023-06-09T06:21:15Z</dcterms:modified>
</cp:coreProperties>
</file>