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50" r:id="rId13"/>
    <p:sldId id="333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3B94E-B83B-463F-9576-8FA135E94AD1}" v="5" dt="2022-03-21T00:27:18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60" d="100"/>
          <a:sy n="60" d="100"/>
        </p:scale>
        <p:origin x="1005" y="48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炳轩" userId="2b2b7bea-2041-45f6-b7c0-a65a62d0b433" providerId="ADAL" clId="{0FC3B94E-B83B-463F-9576-8FA135E94AD1}"/>
    <pc:docChg chg="modSld">
      <pc:chgData name="王炳轩" userId="2b2b7bea-2041-45f6-b7c0-a65a62d0b433" providerId="ADAL" clId="{0FC3B94E-B83B-463F-9576-8FA135E94AD1}" dt="2022-03-17T12:36:25.619" v="6"/>
      <pc:docMkLst>
        <pc:docMk/>
      </pc:docMkLst>
      <pc:sldChg chg="addSp delSp modSp mod">
        <pc:chgData name="王炳轩" userId="2b2b7bea-2041-45f6-b7c0-a65a62d0b433" providerId="ADAL" clId="{0FC3B94E-B83B-463F-9576-8FA135E94AD1}" dt="2022-03-17T12:36:25.619" v="6"/>
        <pc:sldMkLst>
          <pc:docMk/>
          <pc:sldMk cId="0" sldId="344"/>
        </pc:sldMkLst>
        <pc:grpChg chg="del mod">
          <ac:chgData name="王炳轩" userId="2b2b7bea-2041-45f6-b7c0-a65a62d0b433" providerId="ADAL" clId="{0FC3B94E-B83B-463F-9576-8FA135E94AD1}" dt="2022-03-17T12:35:56.570" v="5"/>
          <ac:grpSpMkLst>
            <pc:docMk/>
            <pc:sldMk cId="0" sldId="344"/>
            <ac:grpSpMk id="6" creationId="{5DFEE4FC-B0AB-47C3-B5F2-B8270C2530F4}"/>
          </ac:grpSpMkLst>
        </pc:grpChg>
        <pc:inkChg chg="add del mod">
          <ac:chgData name="王炳轩" userId="2b2b7bea-2041-45f6-b7c0-a65a62d0b433" providerId="ADAL" clId="{0FC3B94E-B83B-463F-9576-8FA135E94AD1}" dt="2022-03-17T12:35:56.568" v="4"/>
          <ac:inkMkLst>
            <pc:docMk/>
            <pc:sldMk cId="0" sldId="344"/>
            <ac:inkMk id="2" creationId="{1B8EE41F-F1D2-4A8A-8B96-CCD70D01D34A}"/>
          </ac:inkMkLst>
        </pc:inkChg>
        <pc:inkChg chg="add del mod">
          <ac:chgData name="王炳轩" userId="2b2b7bea-2041-45f6-b7c0-a65a62d0b433" providerId="ADAL" clId="{0FC3B94E-B83B-463F-9576-8FA135E94AD1}" dt="2022-03-17T12:36:25.619" v="6"/>
          <ac:inkMkLst>
            <pc:docMk/>
            <pc:sldMk cId="0" sldId="344"/>
            <ac:inkMk id="4" creationId="{1D81AD2B-4460-499C-BF11-ED6F7721A6BB}"/>
          </ac:inkMkLst>
        </pc:inkChg>
        <pc:inkChg chg="add del mod">
          <ac:chgData name="王炳轩" userId="2b2b7bea-2041-45f6-b7c0-a65a62d0b433" providerId="ADAL" clId="{0FC3B94E-B83B-463F-9576-8FA135E94AD1}" dt="2022-03-17T12:35:56.570" v="5"/>
          <ac:inkMkLst>
            <pc:docMk/>
            <pc:sldMk cId="0" sldId="344"/>
            <ac:inkMk id="5" creationId="{D2B952C2-FA68-4122-9521-F19752D73B6C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pitchFamily="34" charset="0"/>
              </a:rPr>
              <a:t>Bryant</a:t>
            </a:r>
            <a:r>
              <a:rPr lang="en-US" sz="1000" b="0" i="0" baseline="0" dirty="0">
                <a:latin typeface="Calibri" panose="020F0502020204030204" pitchFamily="34" charset="0"/>
              </a:rPr>
              <a:t> and </a:t>
            </a:r>
            <a:r>
              <a:rPr lang="en-US" sz="1000" b="0" i="0" baseline="0" dirty="0" err="1">
                <a:latin typeface="Calibri" panose="020F0502020204030204" pitchFamily="34" charset="0"/>
              </a:rPr>
              <a:t>O’Hallaron</a:t>
            </a:r>
            <a:r>
              <a:rPr lang="en-US" sz="1000" b="0" i="0" baseline="0" dirty="0">
                <a:latin typeface="Calibri" panose="020F0502020204030204" pitchFamily="3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marL="119380" indent="-119380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2pPr>
      <a:lvl3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3pPr>
      <a:lvl4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4pPr>
      <a:lvl5pPr marL="119380" indent="-1193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n.ubuntu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forum.ubuntu.org.c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.huawei.com/cn/products/servers/taishan-server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plab2@ddns.hitsplab1.xyz:/" TargetMode="External"/><Relationship Id="rId2" Type="http://schemas.openxmlformats.org/officeDocument/2006/relationships/hyperlink" Target="mailto:&#29992;&#25143;&#21517;@ddns.hitsplab1.xyz: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/>
              <a:t>ICS-LAB1   </a:t>
            </a:r>
            <a:r>
              <a:rPr lang="zh-CN" altLang="en-US" sz="4800" dirty="0"/>
              <a:t>计算机系统漫游</a:t>
            </a:r>
          </a:p>
        </p:txBody>
      </p:sp>
      <p:sp>
        <p:nvSpPr>
          <p:cNvPr id="4" name="标题 1"/>
          <p:cNvSpPr txBox="1"/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119380" indent="-1193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5765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10337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14909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194818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r>
              <a:rPr lang="en-US" altLang="zh-CN" sz="2800" dirty="0"/>
              <a:t>2021</a:t>
            </a:r>
            <a:r>
              <a:rPr lang="zh-CN" altLang="en-US" sz="2800" dirty="0"/>
              <a:t>年</a:t>
            </a:r>
            <a:r>
              <a:rPr altLang="zh-CN" sz="2800" dirty="0"/>
              <a:t>3</a:t>
            </a:r>
            <a:r>
              <a:rPr lang="zh-CN" altLang="en-US" sz="2800" dirty="0"/>
              <a:t>月</a:t>
            </a:r>
            <a:r>
              <a:rPr lang="en-US" altLang="zh-CN" sz="2800" dirty="0"/>
              <a:t>18</a:t>
            </a:r>
            <a:r>
              <a:rPr lang="zh-CN" altLang="en-US" sz="2800" dirty="0"/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57200"/>
            <a:ext cx="8594725" cy="6019800"/>
          </a:xfrm>
        </p:spPr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程序的运行、调试与跟踪（课堂练习）</a:t>
            </a:r>
            <a:endParaRPr lang="en-US" altLang="zh-CN" dirty="0"/>
          </a:p>
          <a:p>
            <a:pPr lvl="1"/>
            <a:r>
              <a:rPr lang="zh-CN" altLang="en-US" dirty="0"/>
              <a:t>命令行式：</a:t>
            </a:r>
            <a:r>
              <a:rPr lang="en-US" altLang="zh-CN" dirty="0"/>
              <a:t>vi/vim/</a:t>
            </a:r>
            <a:r>
              <a:rPr lang="en-US" altLang="zh-CN" dirty="0" err="1"/>
              <a:t>gedit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 err="1"/>
              <a:t>objdump</a:t>
            </a:r>
            <a:r>
              <a:rPr lang="zh-CN" altLang="en-US" dirty="0"/>
              <a:t>、</a:t>
            </a:r>
            <a:r>
              <a:rPr lang="en-US" altLang="zh-CN" dirty="0" err="1"/>
              <a:t>gdb</a:t>
            </a:r>
            <a:r>
              <a:rPr lang="en-US" altLang="zh-CN" dirty="0"/>
              <a:t> </a:t>
            </a:r>
            <a:r>
              <a:rPr lang="zh-CN" altLang="en-US" dirty="0"/>
              <a:t>适合于无</a:t>
            </a:r>
            <a:r>
              <a:rPr lang="en-US" altLang="zh-CN" dirty="0"/>
              <a:t>GUI</a:t>
            </a:r>
            <a:r>
              <a:rPr lang="zh-CN" altLang="en-US" dirty="0"/>
              <a:t>库的</a:t>
            </a:r>
            <a:r>
              <a:rPr lang="en-US" altLang="zh-CN" dirty="0"/>
              <a:t>Server</a:t>
            </a:r>
          </a:p>
          <a:p>
            <a:pPr lvl="1"/>
            <a:r>
              <a:rPr lang="en-US" altLang="zh-CN" dirty="0"/>
              <a:t>IDE</a:t>
            </a:r>
            <a:r>
              <a:rPr lang="zh-CN" altLang="en-US" dirty="0"/>
              <a:t>式：</a:t>
            </a:r>
            <a:r>
              <a:rPr lang="en-US" altLang="zh-CN" dirty="0" err="1"/>
              <a:t>CodeBlocks</a:t>
            </a:r>
            <a:r>
              <a:rPr lang="zh-CN" altLang="en-US" dirty="0"/>
              <a:t>、</a:t>
            </a:r>
            <a:r>
              <a:rPr lang="en-US" altLang="zh-CN" dirty="0"/>
              <a:t>VS code</a:t>
            </a:r>
            <a:r>
              <a:rPr lang="zh-CN" altLang="en-US" dirty="0"/>
              <a:t>、</a:t>
            </a:r>
            <a:r>
              <a:rPr lang="en-US" altLang="zh-CN" dirty="0"/>
              <a:t>EDB</a:t>
            </a:r>
            <a:r>
              <a:rPr lang="zh-CN" altLang="en-US" dirty="0"/>
              <a:t>等，适合于个人版的图形化</a:t>
            </a:r>
            <a:r>
              <a:rPr lang="en-US" altLang="zh-CN" dirty="0"/>
              <a:t>Ubuntu</a:t>
            </a:r>
          </a:p>
          <a:p>
            <a:pPr lvl="1"/>
            <a:r>
              <a:rPr lang="zh-CN" altLang="en-US" dirty="0"/>
              <a:t>编译选项、设断点、看</a:t>
            </a:r>
            <a:r>
              <a:rPr lang="en-US" altLang="zh-CN" dirty="0"/>
              <a:t>REG/</a:t>
            </a:r>
            <a:r>
              <a:rPr lang="zh-CN" altLang="en-US" dirty="0"/>
              <a:t>变量</a:t>
            </a:r>
            <a:r>
              <a:rPr lang="en-US" altLang="zh-CN" dirty="0"/>
              <a:t>/</a:t>
            </a:r>
            <a:r>
              <a:rPr lang="zh-CN" altLang="en-US" dirty="0"/>
              <a:t>栈、内存、反汇编，跟踪、调试。</a:t>
            </a:r>
            <a:endParaRPr lang="en-US" altLang="zh-CN" dirty="0"/>
          </a:p>
          <a:p>
            <a:r>
              <a:rPr lang="en-US" altLang="zh-CN" dirty="0"/>
              <a:t>8. </a:t>
            </a:r>
            <a:r>
              <a:rPr lang="zh-CN" altLang="en-US" dirty="0"/>
              <a:t>计算机数据类型的本质</a:t>
            </a:r>
            <a:r>
              <a:rPr lang="en-US" altLang="zh-CN" dirty="0" err="1"/>
              <a:t>sizeof.c</a:t>
            </a:r>
            <a:endParaRPr lang="en-US" altLang="zh-CN" dirty="0"/>
          </a:p>
          <a:p>
            <a:pPr lvl="1"/>
            <a:r>
              <a:rPr lang="zh-CN" altLang="en-US" dirty="0"/>
              <a:t>应包含</a:t>
            </a:r>
            <a:r>
              <a:rPr lang="en-US" altLang="zh-CN" dirty="0"/>
              <a:t>C</a:t>
            </a:r>
            <a:r>
              <a:rPr lang="zh-CN" altLang="en-US" dirty="0"/>
              <a:t>各种数据类型（含指针）</a:t>
            </a:r>
            <a:endParaRPr lang="en-US" altLang="zh-CN" dirty="0"/>
          </a:p>
          <a:p>
            <a:pPr lvl="1"/>
            <a:r>
              <a:rPr lang="zh-CN" altLang="en-US" dirty="0"/>
              <a:t>在不同环境、不同模式下编译运行，比较区别。</a:t>
            </a:r>
            <a:endParaRPr lang="en-US" altLang="zh-CN" dirty="0"/>
          </a:p>
          <a:p>
            <a:r>
              <a:rPr lang="en-US" altLang="zh-CN" dirty="0"/>
              <a:t>9.</a:t>
            </a:r>
            <a:r>
              <a:rPr lang="zh-CN" altLang="en-US" dirty="0"/>
              <a:t>程序运行分析（</a:t>
            </a:r>
            <a:r>
              <a:rPr lang="en-US" altLang="zh-CN" dirty="0"/>
              <a:t>1</a:t>
            </a:r>
            <a:r>
              <a:rPr lang="zh-CN" altLang="en-US" dirty="0"/>
              <a:t>）   隐式类型转换</a:t>
            </a:r>
            <a:endParaRPr lang="en-US" altLang="zh-CN" dirty="0"/>
          </a:p>
          <a:p>
            <a:pPr lvl="1"/>
            <a:r>
              <a:rPr lang="zh-CN" altLang="en-US" dirty="0"/>
              <a:t>为什么程序这样的运行结果？</a:t>
            </a:r>
            <a:endParaRPr lang="en-US" altLang="zh-CN" dirty="0"/>
          </a:p>
          <a:p>
            <a:pPr lvl="1"/>
            <a:r>
              <a:rPr lang="zh-CN" altLang="en-US" dirty="0"/>
              <a:t>怎么改进程序？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>
            <a:fillRect/>
          </a:stretch>
        </p:blipFill>
        <p:spPr>
          <a:xfrm>
            <a:off x="4433635" y="3581400"/>
            <a:ext cx="4285096" cy="2749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2</a:t>
            </a:r>
            <a:r>
              <a:rPr lang="zh-CN" altLang="en-US" dirty="0"/>
              <a:t>）浮点数的坑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>
            <a:fillRect/>
          </a:stretch>
        </p:blipFill>
        <p:spPr>
          <a:xfrm>
            <a:off x="579436" y="1295399"/>
            <a:ext cx="4221163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724400" y="1345838"/>
            <a:ext cx="25908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61.419997</a:t>
            </a:r>
          </a:p>
          <a:p>
            <a:r>
              <a:rPr lang="en-US" altLang="zh-CN" dirty="0"/>
              <a:t>61.419998</a:t>
            </a:r>
          </a:p>
          <a:p>
            <a:r>
              <a:rPr lang="en-US" altLang="zh-CN" dirty="0"/>
              <a:t>61.419999</a:t>
            </a:r>
          </a:p>
          <a:p>
            <a:r>
              <a:rPr lang="en-US" altLang="zh-CN" dirty="0"/>
              <a:t>61.420000</a:t>
            </a:r>
          </a:p>
          <a:p>
            <a:r>
              <a:rPr lang="en-US" altLang="zh-CN" dirty="0"/>
              <a:t>61.420001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6875" y="4970187"/>
            <a:ext cx="6781800" cy="1447800"/>
          </a:xfrm>
        </p:spPr>
        <p:txBody>
          <a:bodyPr/>
          <a:lstStyle/>
          <a:p>
            <a:r>
              <a:rPr lang="zh-CN" altLang="en-US" dirty="0"/>
              <a:t>请运行程序，并分析程序为什么是这样的执行结果？</a:t>
            </a:r>
            <a:endParaRPr lang="en-US" altLang="zh-CN" dirty="0"/>
          </a:p>
          <a:p>
            <a:r>
              <a:rPr lang="zh-CN" altLang="en-US" dirty="0"/>
              <a:t>程序中浮点数比较、汇总统计等应注意什么呢？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2743200"/>
            <a:ext cx="19050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/>
              <a:t>10.186810</a:t>
            </a:r>
          </a:p>
          <a:p>
            <a:r>
              <a:rPr lang="en-US" altLang="zh-CN" dirty="0"/>
              <a:t>10.186811</a:t>
            </a:r>
          </a:p>
          <a:p>
            <a:r>
              <a:rPr lang="en-US" altLang="zh-CN" dirty="0"/>
              <a:t>10.186812</a:t>
            </a:r>
          </a:p>
          <a:p>
            <a:r>
              <a:rPr lang="en-US" altLang="zh-CN" dirty="0"/>
              <a:t>10.186813</a:t>
            </a:r>
          </a:p>
          <a:p>
            <a:r>
              <a:rPr lang="en-US" altLang="zh-CN" dirty="0"/>
              <a:t>10.186814</a:t>
            </a:r>
          </a:p>
          <a:p>
            <a:r>
              <a:rPr lang="en-US" altLang="zh-CN" dirty="0"/>
              <a:t>10.186815</a:t>
            </a:r>
          </a:p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程序运行分析（</a:t>
            </a:r>
            <a:r>
              <a:rPr lang="en-US" altLang="zh-CN" dirty="0"/>
              <a:t>3</a:t>
            </a:r>
            <a:r>
              <a:rPr lang="zh-CN" altLang="en-US" dirty="0"/>
              <a:t>） 程序的优化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4D6AA725-D6FD-4D85-BCC1-40E62D5187C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295400"/>
            <a:ext cx="8077200" cy="4724400"/>
          </a:xfrm>
        </p:spPr>
        <p:txBody>
          <a:bodyPr/>
          <a:lstStyle/>
          <a:p>
            <a:r>
              <a:rPr lang="en-US" altLang="zh-CN" dirty="0"/>
              <a:t>g=0.618……</a:t>
            </a:r>
            <a:r>
              <a:rPr lang="zh-CN" altLang="en-US" dirty="0"/>
              <a:t>黄金分割数，可以用斐波那契数列 </a:t>
            </a:r>
            <a:r>
              <a:rPr lang="en-US" altLang="zh-CN" dirty="0"/>
              <a:t>f(n)/f(n+1)</a:t>
            </a:r>
            <a:r>
              <a:rPr lang="zh-CN" altLang="en-US" dirty="0"/>
              <a:t>进行计算，</a:t>
            </a:r>
            <a:r>
              <a:rPr lang="en-US" altLang="zh-CN" dirty="0"/>
              <a:t>n</a:t>
            </a:r>
            <a:r>
              <a:rPr lang="zh-CN" altLang="en-US" dirty="0"/>
              <a:t>越大，精度越高。</a:t>
            </a:r>
            <a:endParaRPr lang="en-US" altLang="zh-CN" dirty="0"/>
          </a:p>
          <a:p>
            <a:r>
              <a:rPr lang="zh-CN" altLang="en-US" dirty="0"/>
              <a:t>请编写程序计算 </a:t>
            </a:r>
            <a:r>
              <a:rPr lang="en-US" altLang="zh-CN" dirty="0"/>
              <a:t>g </a:t>
            </a:r>
            <a:r>
              <a:rPr lang="zh-CN" altLang="en-US" dirty="0"/>
              <a:t>的值。并给出</a:t>
            </a:r>
            <a:r>
              <a:rPr lang="en-US" altLang="zh-CN" dirty="0"/>
              <a:t>n=100</a:t>
            </a:r>
            <a:r>
              <a:rPr lang="zh-CN" altLang="en-US" dirty="0"/>
              <a:t>时</a:t>
            </a:r>
            <a:r>
              <a:rPr lang="en-US" altLang="zh-CN" dirty="0"/>
              <a:t>g</a:t>
            </a:r>
            <a:r>
              <a:rPr lang="zh-CN" altLang="en-US" dirty="0"/>
              <a:t>值，要求精确到小数点后</a:t>
            </a:r>
            <a:r>
              <a:rPr lang="en-US" altLang="zh-CN" dirty="0"/>
              <a:t>8</a:t>
            </a:r>
            <a:r>
              <a:rPr lang="zh-CN" altLang="en-US" dirty="0"/>
              <a:t>位。</a:t>
            </a:r>
            <a:endParaRPr lang="en-US" altLang="zh-CN" dirty="0"/>
          </a:p>
          <a:p>
            <a:r>
              <a:rPr lang="zh-CN" altLang="en-US" dirty="0"/>
              <a:t>请用递归、循环的两种算法，分别编程 </a:t>
            </a:r>
            <a:r>
              <a:rPr lang="en-US" altLang="zh-CN" dirty="0"/>
              <a:t>g1.c</a:t>
            </a:r>
            <a:r>
              <a:rPr lang="zh-CN" altLang="en-US" dirty="0"/>
              <a:t>、</a:t>
            </a:r>
            <a:r>
              <a:rPr lang="en-US" altLang="zh-CN" dirty="0"/>
              <a:t>g2.c</a:t>
            </a:r>
          </a:p>
          <a:p>
            <a:r>
              <a:rPr lang="zh-CN" altLang="en-US" dirty="0"/>
              <a:t>试着将 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f </a:t>
            </a:r>
            <a:r>
              <a:rPr lang="zh-CN" altLang="en-US" dirty="0"/>
              <a:t>分别定义为 </a:t>
            </a:r>
            <a:r>
              <a:rPr lang="en-US" altLang="zh-CN" dirty="0"/>
              <a:t>int</a:t>
            </a:r>
            <a:r>
              <a:rPr lang="zh-CN" altLang="en-US" dirty="0"/>
              <a:t>、</a:t>
            </a:r>
            <a:r>
              <a:rPr lang="en-US" altLang="zh-CN" dirty="0"/>
              <a:t>long</a:t>
            </a:r>
            <a:r>
              <a:rPr lang="zh-CN" altLang="en-US" dirty="0"/>
              <a:t>、</a:t>
            </a:r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，将</a:t>
            </a:r>
            <a:r>
              <a:rPr lang="en-US" altLang="zh-CN" dirty="0"/>
              <a:t>g</a:t>
            </a:r>
            <a:r>
              <a:rPr lang="zh-CN" altLang="en-US" dirty="0"/>
              <a:t>分别定义为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，观察实验结果。</a:t>
            </a:r>
            <a:endParaRPr lang="en-US" altLang="zh-CN" dirty="0"/>
          </a:p>
          <a:p>
            <a:r>
              <a:rPr lang="zh-CN" altLang="en-US" dirty="0"/>
              <a:t>请仔细查看运行结果，分析原因。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请优化你的程序，提交</a:t>
            </a:r>
            <a:r>
              <a:rPr lang="en-US" altLang="zh-CN" dirty="0" err="1"/>
              <a:t>g.c</a:t>
            </a:r>
            <a:r>
              <a:rPr lang="zh-CN" altLang="en-US" dirty="0"/>
              <a:t>，使其正确、高效！！</a:t>
            </a:r>
          </a:p>
        </p:txBody>
      </p:sp>
    </p:spTree>
    <p:extLst>
      <p:ext uri="{BB962C8B-B14F-4D97-AF65-F5344CB8AC3E}">
        <p14:creationId xmlns:p14="http://schemas.microsoft.com/office/powerpoint/2010/main" val="27303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五、实验报告格式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按照实验报告模板所要求的格式与内容打包提交。打包文件名</a:t>
            </a:r>
            <a:r>
              <a:rPr lang="en-US" altLang="zh-CN" dirty="0"/>
              <a:t>LAB1-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.zip</a:t>
            </a:r>
          </a:p>
          <a:p>
            <a:r>
              <a:rPr lang="zh-CN" altLang="en-US" dirty="0"/>
              <a:t>实验后</a:t>
            </a:r>
            <a:r>
              <a:rPr lang="en-US" altLang="zh-CN" dirty="0"/>
              <a:t>1</a:t>
            </a:r>
            <a:r>
              <a:rPr lang="zh-CN" altLang="en-US" dirty="0"/>
              <a:t>周内将程序提交到华为泰山服务器个人的</a:t>
            </a:r>
            <a:r>
              <a:rPr lang="en-US" altLang="zh-CN" dirty="0"/>
              <a:t>lab1</a:t>
            </a:r>
            <a:r>
              <a:rPr lang="zh-CN" altLang="en-US" dirty="0"/>
              <a:t>目录下。打包文件提交给班级课代表，并一起提交给班级助教。如授课教师有特殊说明请按教师要求提交。</a:t>
            </a:r>
            <a:endParaRPr lang="en-US" altLang="zh-CN" dirty="0"/>
          </a:p>
          <a:p>
            <a:r>
              <a:rPr lang="zh-CN" altLang="en-US" dirty="0"/>
              <a:t>如有提交问题，请</a:t>
            </a:r>
            <a:r>
              <a:rPr lang="en-US" altLang="zh-CN" dirty="0"/>
              <a:t>QQ</a:t>
            </a:r>
            <a:r>
              <a:rPr lang="zh-CN" altLang="en-US" dirty="0"/>
              <a:t>离线模式发送给班级的助教。</a:t>
            </a:r>
            <a:endParaRPr lang="en-US" altLang="zh-CN" dirty="0"/>
          </a:p>
          <a:p>
            <a:r>
              <a:rPr lang="en-US" altLang="zh-CN" dirty="0"/>
              <a:t>C </a:t>
            </a:r>
            <a:r>
              <a:rPr lang="zh-CN" altLang="en-US" dirty="0"/>
              <a:t>程序应确保在个人电脑和泰山服务器上都能正确跑通。</a:t>
            </a:r>
            <a:endParaRPr lang="en-US" altLang="zh-CN" dirty="0"/>
          </a:p>
          <a:p>
            <a:r>
              <a:rPr lang="zh-CN" altLang="en-US" dirty="0"/>
              <a:t>本次实验成绩按</a:t>
            </a:r>
            <a:r>
              <a:rPr lang="en-US" altLang="zh-CN" dirty="0"/>
              <a:t>100</a:t>
            </a:r>
            <a:r>
              <a:rPr lang="zh-CN" altLang="en-US" dirty="0"/>
              <a:t>分计</a:t>
            </a:r>
            <a:endParaRPr lang="en-US" altLang="zh-CN" dirty="0"/>
          </a:p>
          <a:p>
            <a:pPr lvl="1"/>
            <a:r>
              <a:rPr lang="zh-CN" altLang="en-US" dirty="0"/>
              <a:t>按时上课，签到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按时下课，不早退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课堂表现：</a:t>
            </a:r>
            <a:r>
              <a:rPr lang="en-US" altLang="zh-CN" dirty="0"/>
              <a:t>10</a:t>
            </a:r>
            <a:r>
              <a:rPr lang="zh-CN" altLang="en-US" dirty="0"/>
              <a:t>分，不按操作规程、非法活动扣分。</a:t>
            </a:r>
            <a:endParaRPr lang="en-US" altLang="zh-CN" dirty="0"/>
          </a:p>
          <a:p>
            <a:pPr lvl="1"/>
            <a:r>
              <a:rPr lang="zh-CN" altLang="en-US" dirty="0"/>
              <a:t>实验报告：</a:t>
            </a:r>
            <a:r>
              <a:rPr lang="en-US" altLang="zh-CN" dirty="0"/>
              <a:t>80</a:t>
            </a:r>
            <a:r>
              <a:rPr lang="zh-CN" altLang="en-US" dirty="0"/>
              <a:t>分。具体参见实验报告各环节的分值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一、实验基本信息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/>
              <a:t>实验类型：综合型实验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r>
              <a:rPr lang="en-US" altLang="zh-CN" dirty="0"/>
              <a:t>/</a:t>
            </a:r>
            <a:r>
              <a:rPr lang="zh-CN" altLang="en-US" dirty="0"/>
              <a:t>任务：</a:t>
            </a:r>
            <a:endParaRPr lang="en-US" altLang="zh-CN" dirty="0"/>
          </a:p>
          <a:p>
            <a:pPr lvl="1"/>
            <a:r>
              <a:rPr lang="zh-CN" altLang="en-US" dirty="0"/>
              <a:t>运用现代工具进行计算机软硬件系统的观察与分析</a:t>
            </a:r>
            <a:endParaRPr lang="en-US" altLang="zh-CN" dirty="0"/>
          </a:p>
          <a:p>
            <a:pPr lvl="1"/>
            <a:r>
              <a:rPr lang="zh-CN" altLang="en-US" dirty="0"/>
              <a:t>运用现代工具进行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C</a:t>
            </a:r>
            <a:r>
              <a:rPr lang="zh-CN" altLang="en-US" dirty="0"/>
              <a:t>语言的编程调试，掌握程序的生成步骤</a:t>
            </a:r>
            <a:endParaRPr lang="en-US" altLang="zh-CN" dirty="0"/>
          </a:p>
          <a:p>
            <a:pPr lvl="1"/>
            <a:r>
              <a:rPr lang="zh-CN" altLang="en-US" dirty="0"/>
              <a:t>初步掌握计算机系统的基本知识与各种类型的数据表示</a:t>
            </a:r>
            <a:endParaRPr lang="en-US" altLang="zh-CN" dirty="0"/>
          </a:p>
          <a:p>
            <a:r>
              <a:rPr lang="zh-CN" altLang="en-US" dirty="0"/>
              <a:t>实验指导教师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/>
              <a:t>任课教师：</a:t>
            </a:r>
            <a:r>
              <a:rPr lang="en-US" altLang="zh-CN" dirty="0"/>
              <a:t>XXX</a:t>
            </a:r>
          </a:p>
          <a:p>
            <a:pPr lvl="1"/>
            <a:r>
              <a:rPr lang="zh-CN" altLang="en-US" dirty="0"/>
              <a:t>实验室教师：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pPr lvl="1"/>
            <a:r>
              <a:rPr lang="en-US" altLang="zh-CN" dirty="0"/>
              <a:t>TA</a:t>
            </a:r>
            <a:r>
              <a:rPr lang="zh-CN" altLang="en-US" dirty="0"/>
              <a:t>：</a:t>
            </a:r>
            <a:r>
              <a:rPr lang="en-US" altLang="zh-CN" dirty="0"/>
              <a:t>XXX1</a:t>
            </a:r>
            <a:r>
              <a:rPr lang="zh-CN" altLang="en-US" dirty="0"/>
              <a:t>、</a:t>
            </a:r>
            <a:r>
              <a:rPr lang="en-US" altLang="zh-CN" dirty="0"/>
              <a:t>XXX2</a:t>
            </a:r>
          </a:p>
          <a:p>
            <a:r>
              <a:rPr lang="zh-CN" altLang="en-US" dirty="0"/>
              <a:t>实验班级、人数与分组</a:t>
            </a:r>
            <a:endParaRPr lang="en-US" altLang="zh-CN" dirty="0"/>
          </a:p>
          <a:p>
            <a:pPr lvl="1"/>
            <a:r>
              <a:rPr lang="en-US" altLang="zh-CN" dirty="0"/>
              <a:t>20XXXXX, 20XXXXX, 20XXXXX, 20XXXXX</a:t>
            </a:r>
            <a:endParaRPr lang="zh-CN" altLang="en-US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539115"/>
            <a:ext cx="8558530" cy="6100445"/>
          </a:xfrm>
        </p:spPr>
        <p:txBody>
          <a:bodyPr/>
          <a:lstStyle/>
          <a:p>
            <a:r>
              <a:rPr lang="zh-CN" altLang="en-US" dirty="0"/>
              <a:t>实验学时：</a:t>
            </a:r>
            <a:r>
              <a:rPr lang="en-US" altLang="zh-CN" dirty="0"/>
              <a:t>2</a:t>
            </a:r>
            <a:r>
              <a:rPr lang="zh-CN" altLang="en-US" dirty="0"/>
              <a:t>，周</a:t>
            </a:r>
            <a:r>
              <a:rPr lang="en-US" altLang="zh-CN" dirty="0"/>
              <a:t>X  </a:t>
            </a:r>
            <a:r>
              <a:rPr lang="zh-CN" altLang="en-US" dirty="0"/>
              <a:t> </a:t>
            </a:r>
            <a:r>
              <a:rPr lang="en-US" altLang="zh-CN" dirty="0"/>
              <a:t>X-X</a:t>
            </a:r>
            <a:r>
              <a:rPr lang="zh-CN" altLang="en-US" dirty="0"/>
              <a:t>节</a:t>
            </a:r>
            <a:endParaRPr lang="en-US" altLang="zh-CN" dirty="0"/>
          </a:p>
          <a:p>
            <a:r>
              <a:rPr lang="zh-CN" altLang="en-US" dirty="0"/>
              <a:t>实验学分：</a:t>
            </a:r>
            <a:r>
              <a:rPr lang="en-US" altLang="zh-CN" dirty="0"/>
              <a:t>0.5</a:t>
            </a:r>
            <a:r>
              <a:rPr lang="zh-CN" altLang="en-US" dirty="0"/>
              <a:t>，本实验按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2.5</a:t>
            </a:r>
            <a:r>
              <a:rPr lang="zh-CN" altLang="en-US" dirty="0"/>
              <a:t>分。</a:t>
            </a:r>
            <a:endParaRPr lang="en-US" altLang="zh-CN" dirty="0"/>
          </a:p>
          <a:p>
            <a:r>
              <a:rPr lang="zh-CN" altLang="en-US" dirty="0"/>
              <a:t>实验地点：</a:t>
            </a:r>
            <a:r>
              <a:rPr lang="en-US" altLang="zh-CN" dirty="0"/>
              <a:t>G709,G712</a:t>
            </a:r>
          </a:p>
          <a:p>
            <a:r>
              <a:rPr lang="zh-CN" altLang="en-US" dirty="0"/>
              <a:t>实验环境与工具：</a:t>
            </a:r>
            <a:endParaRPr lang="en-US" altLang="zh-CN" dirty="0"/>
          </a:p>
          <a:p>
            <a:pPr lvl="1"/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/>
            <a:r>
              <a:rPr lang="en-US" altLang="zh-CN" dirty="0"/>
              <a:t>Windows7/10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 以上；</a:t>
            </a:r>
            <a:endParaRPr lang="en-US" altLang="zh-CN" dirty="0"/>
          </a:p>
          <a:p>
            <a:pPr lvl="1"/>
            <a:r>
              <a:rPr lang="en-US" altLang="zh-CN" dirty="0"/>
              <a:t>Visual Studio 2010 64</a:t>
            </a:r>
            <a:r>
              <a:rPr lang="zh-CN" altLang="en-US" dirty="0"/>
              <a:t>位以上；</a:t>
            </a:r>
            <a:r>
              <a:rPr lang="en-US" altLang="zh-CN" dirty="0" err="1"/>
              <a:t>CodeBlocks</a:t>
            </a:r>
            <a:r>
              <a:rPr lang="en-US" altLang="zh-CN" dirty="0"/>
              <a:t> 64</a:t>
            </a:r>
            <a:r>
              <a:rPr lang="zh-CN" altLang="en-US" dirty="0"/>
              <a:t>位；</a:t>
            </a:r>
            <a:r>
              <a:rPr lang="en-US" altLang="zh-CN" dirty="0"/>
              <a:t>vi/vim/</a:t>
            </a:r>
            <a:r>
              <a:rPr lang="en-US" altLang="zh-CN" dirty="0" err="1"/>
              <a:t>gedit+gcc</a:t>
            </a:r>
            <a:endParaRPr lang="en-US" altLang="zh-CN" dirty="0"/>
          </a:p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/>
            <a:r>
              <a:rPr lang="zh-CN" altLang="en-US" dirty="0"/>
              <a:t>个人笔记本电脑</a:t>
            </a:r>
            <a:endParaRPr lang="en-US" altLang="zh-CN" dirty="0"/>
          </a:p>
          <a:p>
            <a:pPr lvl="1"/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/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+mn-ea"/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汇编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Linux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CMU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u="sng" dirty="0">
                <a:solidFill>
                  <a:srgbClr val="FF0000"/>
                </a:solidFill>
                <a:sym typeface="+mn-ea"/>
                <a:hlinkClick r:id="rId3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</a:t>
            </a:r>
            <a:r>
              <a:rPr lang="en-US" altLang="zh-CN" u="sng" dirty="0">
                <a:solidFill>
                  <a:srgbClr val="FF0000"/>
                </a:solidFill>
                <a:sym typeface="+mn-ea"/>
                <a:hlinkClick r:id="rId4"/>
              </a:rPr>
              <a:t>http://forum.ubuntu.org.cn/</a:t>
            </a:r>
            <a:r>
              <a:rPr lang="en-US" altLang="zh-CN" u="sng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网站与论坛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/>
              <a:t>学生应穿鞋套进入实验室</a:t>
            </a:r>
            <a:endParaRPr lang="en-US" altLang="zh-CN" dirty="0"/>
          </a:p>
          <a:p>
            <a:r>
              <a:rPr lang="zh-CN" altLang="en-US" dirty="0"/>
              <a:t>进入实验室后在签到簿中签字</a:t>
            </a:r>
            <a:endParaRPr lang="en-US" altLang="zh-CN" dirty="0"/>
          </a:p>
          <a:p>
            <a:r>
              <a:rPr lang="zh-CN" altLang="en-US" dirty="0"/>
              <a:t>实验安全与注意事项</a:t>
            </a:r>
            <a:endParaRPr lang="en-US" altLang="zh-CN" dirty="0"/>
          </a:p>
          <a:p>
            <a:pPr lvl="1"/>
            <a:r>
              <a:rPr lang="zh-CN" altLang="en-US" dirty="0"/>
              <a:t>禁止使用笔记本电脑以外的设备</a:t>
            </a:r>
            <a:endParaRPr lang="en-US" altLang="zh-CN" dirty="0"/>
          </a:p>
          <a:p>
            <a:pPr lvl="1"/>
            <a:r>
              <a:rPr lang="zh-CN" altLang="en-US" dirty="0"/>
              <a:t>学行生不得自行开关空调、投影仪</a:t>
            </a:r>
            <a:endParaRPr lang="en-US" altLang="zh-CN" dirty="0"/>
          </a:p>
          <a:p>
            <a:pPr lvl="1"/>
            <a:r>
              <a:rPr lang="zh-CN" altLang="en-US" dirty="0"/>
              <a:t>学生不得自打开窗户</a:t>
            </a:r>
            <a:endParaRPr lang="en-US" altLang="zh-CN" dirty="0"/>
          </a:p>
          <a:p>
            <a:pPr lvl="1"/>
            <a:r>
              <a:rPr lang="zh-CN" altLang="en-US" dirty="0"/>
              <a:t>不得使用实验室内的其他实验箱、示波器、导线、工具、遥控器等</a:t>
            </a:r>
            <a:endParaRPr lang="en-US" altLang="zh-CN" dirty="0"/>
          </a:p>
          <a:p>
            <a:pPr lvl="1"/>
            <a:r>
              <a:rPr lang="zh-CN" altLang="en-US" dirty="0"/>
              <a:t>认真阅读消防安全撤离路线</a:t>
            </a:r>
            <a:endParaRPr lang="en-US" altLang="zh-CN" dirty="0"/>
          </a:p>
          <a:p>
            <a:pPr lvl="1"/>
            <a:r>
              <a:rPr lang="zh-CN" altLang="en-US" dirty="0"/>
              <a:t>突发事件处理：第一时间告知教师，同时关闭电源插排开关。</a:t>
            </a:r>
            <a:endParaRPr lang="en-US" altLang="zh-CN" dirty="0"/>
          </a:p>
          <a:p>
            <a:r>
              <a:rPr lang="zh-CN" altLang="zh-CN" dirty="0"/>
              <a:t>遵守学生实验守则，爱护</a:t>
            </a:r>
            <a:r>
              <a:rPr lang="zh-CN" altLang="en-US" dirty="0"/>
              <a:t>实验</a:t>
            </a:r>
            <a:r>
              <a:rPr lang="zh-CN" altLang="zh-CN" dirty="0"/>
              <a:t>设备，遵守操作规程，精心操作，注意安全，严禁乱拆乱动。</a:t>
            </a:r>
            <a:endParaRPr lang="en-US" altLang="zh-CN" dirty="0"/>
          </a:p>
          <a:p>
            <a:r>
              <a:rPr lang="zh-CN" altLang="zh-CN" dirty="0"/>
              <a:t>实验结束后要及时关掉电源，对所用</a:t>
            </a:r>
            <a:r>
              <a:rPr lang="zh-CN" altLang="en-US" dirty="0"/>
              <a:t>实验</a:t>
            </a:r>
            <a:r>
              <a:rPr lang="zh-CN" altLang="zh-CN" dirty="0"/>
              <a:t>设备进行整理，设备摆放和状态恢复到原始状态。</a:t>
            </a:r>
            <a:endParaRPr lang="en-US" altLang="zh-CN" dirty="0"/>
          </a:p>
          <a:p>
            <a:r>
              <a:rPr lang="zh-CN" altLang="en-US" dirty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三、实验预习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/>
              <a:t>上实验课前，必须认真预习实验指导</a:t>
            </a:r>
            <a:r>
              <a:rPr lang="en-US" altLang="zh-CN" dirty="0"/>
              <a:t>PPT</a:t>
            </a:r>
          </a:p>
          <a:p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r>
              <a:rPr lang="zh-CN" altLang="en-US" dirty="0">
                <a:solidFill>
                  <a:srgbClr val="00B050"/>
                </a:solidFill>
              </a:rPr>
              <a:t>初步使用计算机管理、设备管理器、磁盘管理器、任务管理器、资源监视器、性能监视器、系统信息、系统配置、组件服务查看计算机的软硬件信息。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在</a:t>
            </a:r>
            <a:r>
              <a:rPr lang="en-US" altLang="zh-CN" dirty="0">
                <a:solidFill>
                  <a:srgbClr val="0070C0"/>
                </a:solidFill>
              </a:rPr>
              <a:t>Windows</a:t>
            </a:r>
            <a:r>
              <a:rPr lang="zh-CN" altLang="en-US" dirty="0">
                <a:solidFill>
                  <a:srgbClr val="0070C0"/>
                </a:solidFill>
              </a:rPr>
              <a:t>、</a:t>
            </a:r>
            <a:r>
              <a:rPr lang="en-US" altLang="zh-CN" dirty="0">
                <a:solidFill>
                  <a:srgbClr val="0070C0"/>
                </a:solidFill>
              </a:rPr>
              <a:t>Linux</a:t>
            </a:r>
            <a:r>
              <a:rPr lang="zh-CN" altLang="en-US" dirty="0">
                <a:solidFill>
                  <a:srgbClr val="0070C0"/>
                </a:solidFill>
              </a:rPr>
              <a:t>下分别编写 </a:t>
            </a:r>
            <a:r>
              <a:rPr lang="en-US" altLang="zh-CN" dirty="0" err="1">
                <a:solidFill>
                  <a:srgbClr val="0070C0"/>
                </a:solidFill>
              </a:rPr>
              <a:t>hello.c</a:t>
            </a:r>
            <a:r>
              <a:rPr lang="zh-CN" altLang="en-US" dirty="0">
                <a:solidFill>
                  <a:srgbClr val="0070C0"/>
                </a:solidFill>
              </a:rPr>
              <a:t>，显示“</a:t>
            </a:r>
            <a:r>
              <a:rPr lang="en-US" altLang="zh-CN" dirty="0">
                <a:solidFill>
                  <a:srgbClr val="0070C0"/>
                </a:solidFill>
              </a:rPr>
              <a:t>Hello 1200300101-</a:t>
            </a:r>
            <a:r>
              <a:rPr lang="zh-CN" altLang="en-US" dirty="0">
                <a:solidFill>
                  <a:srgbClr val="0070C0"/>
                </a:solidFill>
              </a:rPr>
              <a:t>学霸”（可换成学生自己信息）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试着编写 </a:t>
            </a:r>
            <a:r>
              <a:rPr lang="en-US" altLang="zh-CN" dirty="0" err="1">
                <a:solidFill>
                  <a:srgbClr val="C00000"/>
                </a:solidFill>
              </a:rPr>
              <a:t>showbyte.c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显示</a:t>
            </a:r>
            <a:r>
              <a:rPr lang="en-US" altLang="zh-CN" dirty="0" err="1">
                <a:solidFill>
                  <a:srgbClr val="C00000"/>
                </a:solidFill>
              </a:rPr>
              <a:t>hello.c</a:t>
            </a:r>
            <a:r>
              <a:rPr lang="zh-CN" altLang="en-US" dirty="0">
                <a:solidFill>
                  <a:srgbClr val="C00000"/>
                </a:solidFill>
              </a:rPr>
              <a:t>的内容：如书</a:t>
            </a:r>
            <a:r>
              <a:rPr lang="en-US" altLang="zh-CN" dirty="0">
                <a:solidFill>
                  <a:srgbClr val="C00000"/>
                </a:solidFill>
              </a:rPr>
              <a:t>P2</a:t>
            </a:r>
            <a:r>
              <a:rPr lang="zh-CN" altLang="en-US" dirty="0">
                <a:solidFill>
                  <a:srgbClr val="C00000"/>
                </a:solidFill>
              </a:rPr>
              <a:t>页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每行</a:t>
            </a:r>
            <a:r>
              <a:rPr lang="en-US" altLang="zh-CN" dirty="0">
                <a:solidFill>
                  <a:srgbClr val="C00000"/>
                </a:solidFill>
              </a:rPr>
              <a:t>16</a:t>
            </a:r>
            <a:r>
              <a:rPr lang="zh-CN" altLang="en-US" dirty="0">
                <a:solidFill>
                  <a:srgbClr val="C00000"/>
                </a:solidFill>
              </a:rPr>
              <a:t>个字符，上一行为字符，下一行为其对应的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rgbClr val="C00000"/>
                </a:solidFill>
              </a:rPr>
              <a:t>进制形式。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试着编写</a:t>
            </a:r>
            <a:r>
              <a:rPr lang="en-US" altLang="zh-CN" dirty="0" err="1">
                <a:solidFill>
                  <a:srgbClr val="0000FF"/>
                </a:solidFill>
              </a:rPr>
              <a:t>sizeof.c</a:t>
            </a:r>
            <a:r>
              <a:rPr lang="zh-CN" altLang="en-US" dirty="0">
                <a:solidFill>
                  <a:srgbClr val="0000FF"/>
                </a:solidFill>
              </a:rPr>
              <a:t>打印输出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zh-CN" altLang="en-US" dirty="0">
                <a:solidFill>
                  <a:srgbClr val="0000FF"/>
                </a:solidFill>
              </a:rPr>
              <a:t>语言每一个数据类型（含指针）占用空间，并在</a:t>
            </a:r>
            <a:r>
              <a:rPr lang="en-US" altLang="zh-CN" dirty="0">
                <a:solidFill>
                  <a:srgbClr val="0000FF"/>
                </a:solidFill>
              </a:rPr>
              <a:t>Windows</a:t>
            </a:r>
            <a:r>
              <a:rPr lang="zh-CN" altLang="en-US" dirty="0">
                <a:solidFill>
                  <a:srgbClr val="0000FF"/>
                </a:solidFill>
              </a:rPr>
              <a:t>、</a:t>
            </a:r>
            <a:r>
              <a:rPr lang="en-US" altLang="zh-CN" dirty="0">
                <a:solidFill>
                  <a:srgbClr val="0000FF"/>
                </a:solidFill>
              </a:rPr>
              <a:t>Linux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en-US" altLang="zh-CN" dirty="0">
                <a:solidFill>
                  <a:srgbClr val="0000FF"/>
                </a:solidFill>
              </a:rPr>
              <a:t>32/64</a:t>
            </a:r>
            <a:r>
              <a:rPr lang="zh-CN" altLang="en-US" dirty="0">
                <a:solidFill>
                  <a:srgbClr val="0000FF"/>
                </a:solidFill>
              </a:rPr>
              <a:t>模式分别运行，并比较运行结果。</a:t>
            </a:r>
            <a:endParaRPr lang="en-US" altLang="zh-CN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四、实验内容与步骤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728" y="1295400"/>
            <a:ext cx="8594725" cy="526732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实验环境建立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Windows</a:t>
            </a:r>
            <a:r>
              <a:rPr lang="zh-CN" altLang="en-US" dirty="0"/>
              <a:t>下使用</a:t>
            </a:r>
            <a:r>
              <a:rPr lang="en-US" altLang="zh-CN" dirty="0"/>
              <a:t>Visual Studio</a:t>
            </a:r>
            <a:r>
              <a:rPr lang="zh-CN" altLang="en-US" dirty="0"/>
              <a:t>编辑</a:t>
            </a:r>
            <a:r>
              <a:rPr lang="en-US" altLang="zh-CN" dirty="0" err="1"/>
              <a:t>hello.c</a:t>
            </a:r>
            <a:r>
              <a:rPr lang="zh-CN" altLang="en-US" dirty="0"/>
              <a:t>并在</a:t>
            </a:r>
            <a:r>
              <a:rPr lang="en-US" altLang="zh-CN" dirty="0"/>
              <a:t>x86/64</a:t>
            </a:r>
            <a:r>
              <a:rPr lang="zh-CN" altLang="en-US" dirty="0"/>
              <a:t>模式下运行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Linux</a:t>
            </a:r>
            <a:r>
              <a:rPr lang="zh-CN" altLang="en-US" dirty="0"/>
              <a:t>下使用</a:t>
            </a:r>
            <a:r>
              <a:rPr lang="en-US" altLang="zh-CN" dirty="0" err="1"/>
              <a:t>CodeBlocks</a:t>
            </a:r>
            <a:r>
              <a:rPr lang="zh-CN" altLang="en-US" dirty="0"/>
              <a:t>编辑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dirty="0"/>
              <a:t>并在</a:t>
            </a:r>
            <a:r>
              <a:rPr lang="en-US" altLang="zh-CN" dirty="0"/>
              <a:t>x86/64</a:t>
            </a:r>
            <a:r>
              <a:rPr lang="zh-CN" altLang="en-US" dirty="0"/>
              <a:t>模式下运行</a:t>
            </a:r>
            <a:endParaRPr lang="en-US" altLang="zh-CN" dirty="0"/>
          </a:p>
          <a:p>
            <a:r>
              <a:rPr lang="en-US" altLang="zh-CN" dirty="0"/>
              <a:t>2.Windows </a:t>
            </a:r>
            <a:r>
              <a:rPr lang="zh-CN" altLang="en-US" dirty="0"/>
              <a:t>下计算机系统漫游</a:t>
            </a:r>
            <a:endParaRPr lang="en-US" altLang="zh-CN" dirty="0"/>
          </a:p>
          <a:p>
            <a:pPr lvl="1"/>
            <a:r>
              <a:rPr lang="zh-CN" altLang="en-US" dirty="0"/>
              <a:t>查看计算机基本信息（此电脑</a:t>
            </a:r>
            <a:r>
              <a:rPr lang="en-US" altLang="zh-CN" dirty="0"/>
              <a:t>—&gt;</a:t>
            </a:r>
            <a:r>
              <a:rPr lang="zh-CN" altLang="en-US" dirty="0"/>
              <a:t>属性）</a:t>
            </a:r>
            <a:r>
              <a:rPr lang="en-US" altLang="zh-CN" dirty="0"/>
              <a:t>,</a:t>
            </a:r>
            <a:r>
              <a:rPr lang="zh-CN" altLang="en-US" dirty="0"/>
              <a:t>包括</a:t>
            </a:r>
            <a:r>
              <a:rPr lang="en-US" altLang="zh-CN" dirty="0"/>
              <a:t>OS</a:t>
            </a:r>
            <a:r>
              <a:rPr lang="zh-CN" altLang="en-US" dirty="0"/>
              <a:t>版本号、</a:t>
            </a:r>
            <a:r>
              <a:rPr lang="en-US" altLang="zh-CN" dirty="0" err="1"/>
              <a:t>cpu</a:t>
            </a:r>
            <a:r>
              <a:rPr lang="zh-CN" altLang="en-US" dirty="0"/>
              <a:t>类型与主频、内存、计算机名、</a:t>
            </a:r>
            <a:r>
              <a:rPr lang="en-US" altLang="zh-CN" dirty="0"/>
              <a:t>OS</a:t>
            </a:r>
            <a:r>
              <a:rPr lang="zh-CN" altLang="en-US" dirty="0"/>
              <a:t>的版本等</a:t>
            </a:r>
            <a:endParaRPr lang="en-US" altLang="zh-CN" dirty="0"/>
          </a:p>
          <a:p>
            <a:pPr lvl="1"/>
            <a:r>
              <a:rPr lang="zh-CN" altLang="en-US" dirty="0"/>
              <a:t>查看设备管理器信息：</a:t>
            </a:r>
            <a:r>
              <a:rPr lang="zh-CN" altLang="en-US" dirty="0">
                <a:solidFill>
                  <a:srgbClr val="0000FF"/>
                </a:solidFill>
              </a:rPr>
              <a:t>按链接列出设备</a:t>
            </a:r>
            <a:r>
              <a:rPr lang="zh-CN" altLang="en-US" dirty="0"/>
              <a:t>，找出所有的键盘、鼠标设备</a:t>
            </a:r>
            <a:endParaRPr lang="en-US" altLang="zh-CN" dirty="0"/>
          </a:p>
          <a:p>
            <a:pPr lvl="2"/>
            <a:r>
              <a:rPr lang="zh-CN" altLang="en-US" dirty="0"/>
              <a:t>笔记本有触摸板等的也要列出</a:t>
            </a:r>
            <a:endParaRPr lang="en-US" altLang="zh-CN" dirty="0"/>
          </a:p>
          <a:p>
            <a:pPr lvl="2"/>
            <a:r>
              <a:rPr lang="zh-CN" altLang="en-US" dirty="0"/>
              <a:t>认识计算机的总线系统与连接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下命令行 </a:t>
            </a:r>
            <a:r>
              <a:rPr lang="en-US" altLang="zh-CN" dirty="0" err="1"/>
              <a:t>cmd</a:t>
            </a:r>
            <a:r>
              <a:rPr lang="zh-CN" altLang="en-US" dirty="0"/>
              <a:t>：</a:t>
            </a:r>
            <a:r>
              <a:rPr lang="en-US" altLang="zh-CN" dirty="0"/>
              <a:t> help</a:t>
            </a:r>
            <a:r>
              <a:rPr lang="zh-CN" altLang="en-US" dirty="0"/>
              <a:t>查看内置命令。类似</a:t>
            </a:r>
            <a:r>
              <a:rPr lang="en-US" altLang="zh-CN" dirty="0"/>
              <a:t>Linux</a:t>
            </a:r>
            <a:r>
              <a:rPr lang="zh-CN" altLang="en-US" dirty="0"/>
              <a:t>的</a:t>
            </a:r>
            <a:r>
              <a:rPr lang="en-US" altLang="zh-CN" dirty="0"/>
              <a:t>Terminal</a:t>
            </a:r>
          </a:p>
          <a:p>
            <a:pPr lvl="1"/>
            <a:r>
              <a:rPr lang="zh-CN" altLang="en-US" dirty="0"/>
              <a:t>计算机管理、设备管理器、磁盘管理器、任务管理器、资源监视器、性能监视器、系统信息、系统配置、组件服务。关注：磁盘的隐藏分区，开机选项的配置，当前用户环境变量、系统环境变量，</a:t>
            </a:r>
            <a:r>
              <a:rPr lang="en-US" altLang="zh-CN" dirty="0"/>
              <a:t>CPU</a:t>
            </a:r>
            <a:r>
              <a:rPr lang="zh-CN" altLang="en-US" dirty="0"/>
              <a:t>三级</a:t>
            </a:r>
            <a:r>
              <a:rPr lang="en-US" altLang="zh-CN" dirty="0"/>
              <a:t>cache</a:t>
            </a:r>
            <a:r>
              <a:rPr lang="zh-CN" altLang="en-US" dirty="0"/>
              <a:t>，进程及其命令行，隐藏文件与页面交换文件等。</a:t>
            </a:r>
            <a:endParaRPr lang="en-US" altLang="zh-CN" dirty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及网络信息查看：</a:t>
            </a:r>
            <a:r>
              <a:rPr lang="en-US" altLang="zh-CN" dirty="0"/>
              <a:t>IPCONFIG/all    netstat –</a:t>
            </a:r>
            <a:r>
              <a:rPr lang="en-US" altLang="zh-CN" dirty="0" err="1"/>
              <a:t>ano</a:t>
            </a:r>
            <a:r>
              <a:rPr lang="en-US" altLang="zh-CN" dirty="0"/>
              <a:t>/-o   </a:t>
            </a:r>
            <a:r>
              <a:rPr lang="en-US" altLang="zh-CN" dirty="0" err="1"/>
              <a:t>arp</a:t>
            </a:r>
            <a:r>
              <a:rPr lang="en-US" altLang="zh-CN" dirty="0"/>
              <a:t> -a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096000"/>
          </a:xfrm>
        </p:spPr>
        <p:txBody>
          <a:bodyPr/>
          <a:lstStyle/>
          <a:p>
            <a:pPr lvl="1"/>
            <a:r>
              <a:rPr lang="zh-CN" altLang="en-US" dirty="0"/>
              <a:t>专业工具的使用</a:t>
            </a:r>
            <a:r>
              <a:rPr lang="en-US" altLang="zh-CN" dirty="0"/>
              <a:t>CPUZ   HDINFO  Aida64  Everest  </a:t>
            </a:r>
            <a:r>
              <a:rPr lang="en-US" altLang="zh-CN" dirty="0" err="1"/>
              <a:t>SiSoftware</a:t>
            </a:r>
            <a:r>
              <a:rPr lang="en-US" altLang="zh-CN" dirty="0"/>
              <a:t> </a:t>
            </a:r>
            <a:r>
              <a:rPr lang="en-US" altLang="zh-CN" dirty="0" err="1"/>
              <a:t>pcmark</a:t>
            </a:r>
            <a:r>
              <a:rPr lang="en-US" altLang="zh-CN" dirty="0"/>
              <a:t>/3dmark</a:t>
            </a:r>
            <a:r>
              <a:rPr lang="zh-CN" altLang="en-US" dirty="0"/>
              <a:t>、</a:t>
            </a:r>
            <a:r>
              <a:rPr lang="en-US" altLang="zh-CN" dirty="0"/>
              <a:t>as </a:t>
            </a:r>
            <a:r>
              <a:rPr lang="en-US" altLang="zh-CN" dirty="0" err="1"/>
              <a:t>ssd</a:t>
            </a:r>
            <a:r>
              <a:rPr lang="en-US" altLang="zh-CN" dirty="0"/>
              <a:t> benchmark/</a:t>
            </a:r>
            <a:r>
              <a:rPr lang="en-US" altLang="zh-CN" dirty="0" err="1"/>
              <a:t>hdtune</a:t>
            </a:r>
            <a:r>
              <a:rPr lang="en-US" altLang="zh-CN" dirty="0"/>
              <a:t>/ATTO Disk Benchmarks </a:t>
            </a:r>
            <a:r>
              <a:rPr lang="zh-CN" altLang="en-US" dirty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StressMyPC</a:t>
            </a:r>
            <a:r>
              <a:rPr lang="zh-CN" altLang="en-US" dirty="0"/>
              <a:t>、腾讯管家硬件测试、鲁大师 等</a:t>
            </a:r>
            <a:endParaRPr lang="en-US" altLang="zh-CN" dirty="0"/>
          </a:p>
          <a:p>
            <a:r>
              <a:rPr lang="en-US" altLang="zh-CN" dirty="0"/>
              <a:t>3.Linux</a:t>
            </a:r>
            <a:r>
              <a:rPr lang="zh-CN" altLang="en-US" dirty="0"/>
              <a:t>下软硬件系统观察分析</a:t>
            </a:r>
            <a:r>
              <a:rPr lang="en-US" altLang="zh-CN" dirty="0"/>
              <a:t>-</a:t>
            </a:r>
            <a:r>
              <a:rPr lang="zh-CN" altLang="en-US" dirty="0"/>
              <a:t>虚拟机环境</a:t>
            </a:r>
            <a:endParaRPr lang="en-US" altLang="zh-CN" dirty="0"/>
          </a:p>
          <a:p>
            <a:pPr lvl="1"/>
            <a:r>
              <a:rPr lang="en-US" altLang="zh-CN" dirty="0"/>
              <a:t>locale</a:t>
            </a:r>
            <a:r>
              <a:rPr lang="zh-CN" altLang="en-US" dirty="0"/>
              <a:t>看编码，资源管理器</a:t>
            </a:r>
            <a:r>
              <a:rPr lang="en-US" altLang="zh-CN" dirty="0"/>
              <a:t>—</a:t>
            </a:r>
            <a:r>
              <a:rPr lang="zh-CN" altLang="en-US" dirty="0"/>
              <a:t>文件管理器：看用户目录、根目录</a:t>
            </a:r>
            <a:endParaRPr lang="en-US" altLang="zh-CN" dirty="0"/>
          </a:p>
          <a:p>
            <a:pPr lvl="1"/>
            <a:r>
              <a:rPr lang="zh-CN" altLang="en-US" dirty="0"/>
              <a:t>任务管理器：</a:t>
            </a:r>
            <a:r>
              <a:rPr lang="en-US" altLang="zh-CN" dirty="0"/>
              <a:t>top / </a:t>
            </a:r>
            <a:r>
              <a:rPr lang="en-US" altLang="zh-CN" dirty="0" err="1"/>
              <a:t>htop</a:t>
            </a:r>
            <a:r>
              <a:rPr lang="en-US" altLang="zh-CN" dirty="0"/>
              <a:t>     </a:t>
            </a:r>
            <a:r>
              <a:rPr lang="zh-CN" altLang="en-US" dirty="0"/>
              <a:t>试着弄懂各类信息，并以不同方式查看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参数</a:t>
            </a:r>
            <a:r>
              <a:rPr lang="en-US" altLang="zh-CN" dirty="0"/>
              <a:t>d q c s </a:t>
            </a:r>
            <a:r>
              <a:rPr lang="en-US" altLang="zh-CN" dirty="0" err="1"/>
              <a:t>S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n  </a:t>
            </a:r>
            <a:r>
              <a:rPr lang="zh-CN" altLang="en-US" dirty="0"/>
              <a:t>显示列</a:t>
            </a:r>
            <a:r>
              <a:rPr lang="en-US" altLang="zh-CN" sz="1800" dirty="0"/>
              <a:t>PID NI RES SHR S  %CPU %MEM TIME command</a:t>
            </a:r>
            <a:r>
              <a:rPr lang="zh-CN" altLang="en-US" sz="1800" dirty="0"/>
              <a:t>的含义</a:t>
            </a:r>
            <a:endParaRPr lang="en-US" altLang="zh-CN" sz="1800" dirty="0"/>
          </a:p>
          <a:p>
            <a:pPr lvl="1"/>
            <a:r>
              <a:rPr lang="en-US" altLang="zh-CN" dirty="0"/>
              <a:t>CPU:    cat /proc/</a:t>
            </a:r>
            <a:r>
              <a:rPr lang="en-US" altLang="zh-CN" dirty="0" err="1"/>
              <a:t>cpuinfo</a:t>
            </a:r>
            <a:r>
              <a:rPr lang="en-US" altLang="zh-CN" dirty="0"/>
              <a:t>                      </a:t>
            </a:r>
            <a:r>
              <a:rPr lang="en-US" altLang="zh-CN" dirty="0" err="1"/>
              <a:t>lscpu</a:t>
            </a:r>
            <a:r>
              <a:rPr lang="en-US" altLang="zh-CN" dirty="0"/>
              <a:t>                </a:t>
            </a:r>
          </a:p>
          <a:p>
            <a:pPr lvl="1"/>
            <a:r>
              <a:rPr lang="zh-CN" altLang="en-US" dirty="0"/>
              <a:t>内存：</a:t>
            </a:r>
            <a:r>
              <a:rPr lang="en-US" altLang="zh-CN" dirty="0"/>
              <a:t>cat /proc/</a:t>
            </a:r>
            <a:r>
              <a:rPr lang="en-US" altLang="zh-CN" dirty="0" err="1"/>
              <a:t>meminfo</a:t>
            </a:r>
            <a:r>
              <a:rPr lang="en-US" altLang="zh-CN" dirty="0"/>
              <a:t>                   free  -h        free -m</a:t>
            </a:r>
          </a:p>
          <a:p>
            <a:pPr lvl="1"/>
            <a:r>
              <a:rPr lang="zh-CN" altLang="en-US" dirty="0"/>
              <a:t>磁盘：</a:t>
            </a:r>
            <a:r>
              <a:rPr lang="en-US" altLang="zh-CN" dirty="0"/>
              <a:t>df   </a:t>
            </a:r>
            <a:r>
              <a:rPr lang="en-US" altLang="zh-CN" dirty="0" err="1"/>
              <a:t>vmstat</a:t>
            </a:r>
            <a:r>
              <a:rPr lang="en-US" altLang="zh-CN" dirty="0"/>
              <a:t>   </a:t>
            </a:r>
            <a:r>
              <a:rPr lang="en-US" altLang="zh-CN" dirty="0" err="1"/>
              <a:t>iostat</a:t>
            </a:r>
            <a:r>
              <a:rPr lang="en-US" altLang="zh-CN" dirty="0"/>
              <a:t>   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fdisk</a:t>
            </a:r>
            <a:r>
              <a:rPr lang="en-US" altLang="zh-CN" dirty="0"/>
              <a:t> –l                  du      </a:t>
            </a:r>
            <a:r>
              <a:rPr lang="en-US" altLang="zh-CN" dirty="0" err="1"/>
              <a:t>du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r>
              <a:rPr lang="en-US" altLang="zh-CN" dirty="0"/>
              <a:t>   du /</a:t>
            </a:r>
            <a:r>
              <a:rPr lang="en-US" altLang="zh-CN" dirty="0" err="1"/>
              <a:t>etc</a:t>
            </a:r>
            <a:r>
              <a:rPr lang="en-US" altLang="zh-CN" dirty="0"/>
              <a:t> –</a:t>
            </a:r>
            <a:r>
              <a:rPr lang="en-US" altLang="zh-CN" dirty="0" err="1"/>
              <a:t>sh</a:t>
            </a:r>
            <a:endParaRPr lang="en-US" altLang="zh-CN" dirty="0"/>
          </a:p>
          <a:p>
            <a:pPr lvl="1"/>
            <a:r>
              <a:rPr lang="zh-CN" altLang="en-US" dirty="0"/>
              <a:t>网络：</a:t>
            </a:r>
            <a:r>
              <a:rPr lang="en-US" altLang="zh-CN" dirty="0"/>
              <a:t>Ifconfig    ping   netstat </a:t>
            </a:r>
            <a:r>
              <a:rPr lang="en-US" altLang="zh-CN" dirty="0" err="1"/>
              <a:t>nslookup</a:t>
            </a:r>
            <a:r>
              <a:rPr lang="en-US" altLang="zh-CN" dirty="0"/>
              <a:t> route     </a:t>
            </a:r>
            <a:r>
              <a:rPr lang="en-US" altLang="zh-CN" dirty="0" err="1"/>
              <a:t>arp</a:t>
            </a:r>
            <a:r>
              <a:rPr lang="en-US" altLang="zh-CN" dirty="0"/>
              <a:t> –a traceroute  </a:t>
            </a:r>
            <a:r>
              <a:rPr lang="en-US" altLang="zh-CN" dirty="0" err="1"/>
              <a:t>mtr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华为泰山服务器的漫游</a:t>
            </a:r>
            <a:r>
              <a:rPr lang="en-US" altLang="zh-CN" dirty="0"/>
              <a:t>—</a:t>
            </a:r>
            <a:r>
              <a:rPr lang="zh-CN" altLang="en-US" dirty="0"/>
              <a:t>实机</a:t>
            </a:r>
            <a:r>
              <a:rPr lang="en-US" altLang="zh-CN" dirty="0"/>
              <a:t>SSH</a:t>
            </a:r>
            <a:r>
              <a:rPr lang="zh-CN" altLang="en-US" dirty="0"/>
              <a:t>、</a:t>
            </a:r>
            <a:r>
              <a:rPr lang="en-US" altLang="zh-CN" dirty="0"/>
              <a:t>SCP</a:t>
            </a:r>
          </a:p>
          <a:p>
            <a:pPr lvl="1"/>
            <a:r>
              <a:rPr lang="zh-CN" altLang="en-US" dirty="0"/>
              <a:t>上网了解华为泰山服务器的硬件体系结构</a:t>
            </a:r>
            <a:r>
              <a:rPr lang="en-US" altLang="zh-CN" dirty="0">
                <a:hlinkClick r:id="rId2"/>
              </a:rPr>
              <a:t>https://e.huawei.com/cn/products/servers/taishan-server</a:t>
            </a:r>
            <a:endParaRPr lang="en-US" altLang="zh-CN" dirty="0"/>
          </a:p>
          <a:p>
            <a:pPr lvl="1"/>
            <a:r>
              <a:rPr lang="en-US" altLang="zh-CN" dirty="0" err="1"/>
              <a:t>ssh</a:t>
            </a:r>
            <a:r>
              <a:rPr lang="en-US" altLang="zh-CN" dirty="0"/>
              <a:t> -p 22210 &lt;</a:t>
            </a:r>
            <a:r>
              <a:rPr lang="zh-CN" altLang="en-US" dirty="0"/>
              <a:t>用户名</a:t>
            </a:r>
            <a:r>
              <a:rPr lang="en-US" altLang="zh-CN" dirty="0"/>
              <a:t>&gt;@ddns.hitsplab1.xyz       </a:t>
            </a:r>
            <a:r>
              <a:rPr lang="en-US" altLang="zh-CN" dirty="0" err="1"/>
              <a:t>stu</a:t>
            </a:r>
            <a:r>
              <a:rPr lang="en-US" altLang="zh-CN" dirty="0"/>
              <a:t>_</a:t>
            </a:r>
            <a:r>
              <a:rPr lang="zh-CN" altLang="en-US" dirty="0"/>
              <a:t>学号 密码</a:t>
            </a:r>
            <a:r>
              <a:rPr lang="en-US" altLang="zh-CN" dirty="0"/>
              <a:t>:123456</a:t>
            </a:r>
          </a:p>
          <a:p>
            <a:pPr lvl="1"/>
            <a:r>
              <a:rPr lang="zh-CN" altLang="en-US" dirty="0"/>
              <a:t>将第</a:t>
            </a:r>
            <a:r>
              <a:rPr lang="en-US" altLang="zh-CN" dirty="0"/>
              <a:t>3</a:t>
            </a:r>
            <a:r>
              <a:rPr lang="zh-CN" altLang="en-US" dirty="0"/>
              <a:t>阶段的指令运行一下，漫游一下这台服务器的软硬件系统</a:t>
            </a:r>
            <a:r>
              <a:rPr lang="en-US" altLang="zh-CN" dirty="0"/>
              <a:t>:  SSH</a:t>
            </a:r>
          </a:p>
          <a:p>
            <a:pPr lvl="1"/>
            <a:r>
              <a:rPr lang="zh-CN" altLang="en-US" dirty="0"/>
              <a:t>每人每次实验应单独建立目录如  </a:t>
            </a:r>
            <a:r>
              <a:rPr lang="en-US" altLang="zh-CN" dirty="0"/>
              <a:t>LAB1</a:t>
            </a:r>
            <a:r>
              <a:rPr lang="zh-CN" altLang="en-US" dirty="0"/>
              <a:t>等，在此目录下进行操作与提交。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228600"/>
            <a:ext cx="9067800" cy="6400800"/>
          </a:xfrm>
        </p:spPr>
        <p:txBody>
          <a:bodyPr/>
          <a:lstStyle/>
          <a:p>
            <a:pPr lvl="1"/>
            <a:r>
              <a:rPr lang="zh-CN" altLang="en-US" dirty="0"/>
              <a:t>下载：</a:t>
            </a:r>
            <a:r>
              <a:rPr lang="en-US" altLang="zh-CN" dirty="0" err="1"/>
              <a:t>scp</a:t>
            </a:r>
            <a:r>
              <a:rPr lang="en-US" altLang="zh-CN" dirty="0"/>
              <a:t> -P 22210 </a:t>
            </a:r>
            <a:r>
              <a:rPr lang="zh-CN" alt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用户名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@ddns.hitsplab1.xyz:/</a:t>
            </a:r>
            <a:r>
              <a:rPr lang="zh-CN" altLang="en-US" dirty="0"/>
              <a:t>文件全名</a:t>
            </a:r>
            <a:r>
              <a:rPr lang="en-US" altLang="zh-CN" dirty="0"/>
              <a:t>   d:/</a:t>
            </a:r>
            <a:r>
              <a:rPr lang="zh-CN" altLang="en-US" dirty="0"/>
              <a:t>本地目录名</a:t>
            </a:r>
          </a:p>
          <a:p>
            <a:pPr lvl="1"/>
            <a:r>
              <a:rPr lang="zh-CN" altLang="en-US" dirty="0"/>
              <a:t>上传：</a:t>
            </a:r>
            <a:r>
              <a:rPr lang="en-US" altLang="zh-CN" dirty="0" err="1"/>
              <a:t>scp</a:t>
            </a:r>
            <a:r>
              <a:rPr lang="en-US" altLang="zh-CN" dirty="0"/>
              <a:t> -P 22210 d:/</a:t>
            </a:r>
            <a:r>
              <a:rPr lang="zh-CN" altLang="en-US" dirty="0"/>
              <a:t>本地文件名 </a:t>
            </a:r>
            <a:r>
              <a:rPr lang="zh-CN" alt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用户名</a:t>
            </a:r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 ddns.hitsplab1.xyz:/</a:t>
            </a:r>
            <a:r>
              <a:rPr lang="zh-CN" altLang="en-US" dirty="0"/>
              <a:t>文件目录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进制形式查看程序</a:t>
            </a:r>
            <a:r>
              <a:rPr lang="en-US" altLang="zh-CN" dirty="0" err="1"/>
              <a:t>Hello.c</a:t>
            </a:r>
            <a:endParaRPr lang="en-US" altLang="zh-CN" dirty="0"/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下用工具</a:t>
            </a:r>
            <a:r>
              <a:rPr lang="en-US" altLang="zh-CN" dirty="0" err="1"/>
              <a:t>winhex</a:t>
            </a:r>
            <a:r>
              <a:rPr lang="zh-CN" altLang="en-US" dirty="0"/>
              <a:t>查看</a:t>
            </a:r>
            <a:r>
              <a:rPr lang="en-US" altLang="zh-CN" dirty="0" err="1"/>
              <a:t>hello.c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看汉字编码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/>
              <a:t>看</a:t>
            </a:r>
            <a:r>
              <a:rPr lang="en-US" altLang="zh-CN" b="1" dirty="0" err="1"/>
              <a:t>hello.c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     </a:t>
            </a:r>
            <a:r>
              <a:rPr lang="en-US" altLang="zh-CN" b="1" dirty="0" err="1"/>
              <a:t>hexdump</a:t>
            </a:r>
            <a:r>
              <a:rPr lang="en-US" altLang="zh-CN" b="1" dirty="0"/>
              <a:t> –C  </a:t>
            </a:r>
            <a:r>
              <a:rPr lang="en-US" altLang="zh-CN" b="1" dirty="0" err="1"/>
              <a:t>hello.c</a:t>
            </a:r>
            <a:r>
              <a:rPr lang="en-US" altLang="zh-CN" b="1" dirty="0"/>
              <a:t>          ===&gt;</a:t>
            </a:r>
            <a:r>
              <a:rPr lang="zh-CN" altLang="en-US" b="1" dirty="0"/>
              <a:t>类似</a:t>
            </a:r>
            <a:r>
              <a:rPr lang="en-US" altLang="zh-CN" b="1" dirty="0" err="1"/>
              <a:t>Winhex</a:t>
            </a:r>
            <a:endParaRPr lang="en-US" altLang="zh-CN" b="1" dirty="0"/>
          </a:p>
          <a:p>
            <a:pPr lvl="1"/>
            <a:r>
              <a:rPr lang="en-US" altLang="zh-CN" dirty="0"/>
              <a:t>Linux</a:t>
            </a:r>
            <a:r>
              <a:rPr lang="zh-CN" altLang="en-US" dirty="0"/>
              <a:t>下编译运行 </a:t>
            </a:r>
            <a:r>
              <a:rPr lang="en-US" altLang="zh-CN" dirty="0" err="1"/>
              <a:t>showbyte.c</a:t>
            </a:r>
            <a:r>
              <a:rPr lang="zh-CN" altLang="en-US" dirty="0"/>
              <a:t>，并对比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(Linux</a:t>
            </a:r>
            <a:r>
              <a:rPr lang="zh-CN" altLang="en-US" dirty="0">
                <a:solidFill>
                  <a:srgbClr val="FF0000"/>
                </a:solidFill>
              </a:rPr>
              <a:t>下缺省</a:t>
            </a:r>
            <a:r>
              <a:rPr lang="en-US" altLang="zh-CN" dirty="0">
                <a:solidFill>
                  <a:srgbClr val="FF0000"/>
                </a:solidFill>
              </a:rPr>
              <a:t>UTF-8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6.</a:t>
            </a:r>
            <a:r>
              <a:rPr lang="zh-CN" altLang="en-US" dirty="0"/>
              <a:t>验证可执行程序的生成步骤（命令行式）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环境</a:t>
            </a:r>
            <a:r>
              <a:rPr lang="en-US" altLang="zh-CN" dirty="0"/>
              <a:t>,</a:t>
            </a:r>
            <a:r>
              <a:rPr lang="zh-CN" altLang="en-US" dirty="0"/>
              <a:t>在</a:t>
            </a:r>
            <a:r>
              <a:rPr lang="en-US" altLang="zh-CN" dirty="0"/>
              <a:t>Terminal</a:t>
            </a:r>
            <a:r>
              <a:rPr lang="zh-CN" altLang="en-US" dirty="0"/>
              <a:t>窗口下使用</a:t>
            </a:r>
            <a:r>
              <a:rPr lang="en-US" altLang="zh-CN" dirty="0"/>
              <a:t>Shell</a:t>
            </a:r>
            <a:r>
              <a:rPr lang="zh-CN" altLang="en-US" dirty="0"/>
              <a:t>各类命令：</a:t>
            </a:r>
            <a:r>
              <a:rPr lang="en-US" altLang="zh-CN" dirty="0"/>
              <a:t>cd </a:t>
            </a:r>
            <a:r>
              <a:rPr lang="en-US" altLang="zh-CN" dirty="0" err="1"/>
              <a:t>pwd</a:t>
            </a:r>
            <a:r>
              <a:rPr lang="en-US" altLang="zh-CN" dirty="0"/>
              <a:t> ls cat</a:t>
            </a:r>
            <a:r>
              <a:rPr lang="zh-CN" altLang="en-US" dirty="0"/>
              <a:t>等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确保你的源程序能够找到，各个中间结果的文件学会查看</a:t>
            </a:r>
            <a:endParaRPr lang="en-US" altLang="zh-CN" dirty="0"/>
          </a:p>
          <a:p>
            <a:pPr lvl="1"/>
            <a:r>
              <a:rPr lang="en-US" altLang="zh-CN" dirty="0" err="1"/>
              <a:t>cpp</a:t>
            </a:r>
            <a:r>
              <a:rPr lang="en-US" altLang="zh-CN" dirty="0"/>
              <a:t> </a:t>
            </a:r>
            <a:r>
              <a:rPr lang="en-US" altLang="zh-CN" dirty="0" err="1"/>
              <a:t>hello.c</a:t>
            </a:r>
            <a:r>
              <a:rPr lang="en-US" altLang="zh-CN" dirty="0"/>
              <a:t>  &gt; </a:t>
            </a:r>
            <a:r>
              <a:rPr lang="en-US" altLang="zh-CN" dirty="0" err="1"/>
              <a:t>hello.i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–E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hello.i</a:t>
            </a:r>
            <a:r>
              <a:rPr lang="en-US" altLang="zh-CN" dirty="0"/>
              <a:t>   </a:t>
            </a:r>
            <a:r>
              <a:rPr lang="zh-CN" altLang="en-US" dirty="0"/>
              <a:t>去掉</a:t>
            </a:r>
            <a:r>
              <a:rPr lang="en-US" altLang="zh-CN" dirty="0"/>
              <a:t>include</a:t>
            </a:r>
            <a:r>
              <a:rPr lang="zh-CN" altLang="en-US" dirty="0"/>
              <a:t>试一下</a:t>
            </a:r>
            <a:endParaRPr lang="en-US" altLang="zh-CN" dirty="0"/>
          </a:p>
          <a:p>
            <a:pPr lvl="1"/>
            <a:r>
              <a:rPr lang="en-US" altLang="zh-CN" dirty="0"/>
              <a:t>cc1  </a:t>
            </a:r>
            <a:r>
              <a:rPr lang="en-US" altLang="zh-CN" dirty="0" err="1"/>
              <a:t>hello.i</a:t>
            </a:r>
            <a:r>
              <a:rPr lang="en-US" altLang="zh-CN" dirty="0"/>
              <a:t> –o </a:t>
            </a:r>
            <a:r>
              <a:rPr lang="en-US" altLang="zh-CN" dirty="0" err="1"/>
              <a:t>hello.s</a:t>
            </a:r>
            <a:r>
              <a:rPr lang="en-US" altLang="zh-CN" dirty="0"/>
              <a:t>           </a:t>
            </a:r>
            <a:r>
              <a:rPr lang="en-US" altLang="zh-CN" dirty="0" err="1"/>
              <a:t>gcc</a:t>
            </a:r>
            <a:r>
              <a:rPr lang="en-US" altLang="zh-CN" dirty="0"/>
              <a:t> –S  </a:t>
            </a:r>
            <a:r>
              <a:rPr lang="en-US" altLang="zh-CN" dirty="0" err="1"/>
              <a:t>hello.c</a:t>
            </a:r>
            <a:r>
              <a:rPr lang="en-US" altLang="zh-CN" dirty="0"/>
              <a:t> –o </a:t>
            </a:r>
            <a:r>
              <a:rPr lang="en-US" altLang="zh-CN" dirty="0" err="1"/>
              <a:t>hello.s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cc1</a:t>
            </a:r>
            <a:r>
              <a:rPr lang="zh-CN" altLang="en-US" dirty="0">
                <a:solidFill>
                  <a:srgbClr val="FF0000"/>
                </a:solidFill>
              </a:rPr>
              <a:t>可能不在</a:t>
            </a: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中     用 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usr</a:t>
            </a:r>
            <a:r>
              <a:rPr lang="en-US" altLang="zh-CN" dirty="0">
                <a:solidFill>
                  <a:srgbClr val="FF0000"/>
                </a:solidFill>
              </a:rPr>
              <a:t>/lib/</a:t>
            </a:r>
            <a:r>
              <a:rPr lang="en-US" altLang="zh-CN" dirty="0" err="1">
                <a:solidFill>
                  <a:srgbClr val="FF0000"/>
                </a:solidFill>
              </a:rPr>
              <a:t>gcc</a:t>
            </a:r>
            <a:r>
              <a:rPr lang="en-US" altLang="zh-CN" dirty="0">
                <a:solidFill>
                  <a:srgbClr val="FF0000"/>
                </a:solidFill>
              </a:rPr>
              <a:t>/x86_64-linux-gnu/8/cc1</a:t>
            </a:r>
          </a:p>
          <a:p>
            <a:pPr lvl="1"/>
            <a:r>
              <a:rPr lang="en-US" altLang="zh-CN" dirty="0"/>
              <a:t>as 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r>
              <a:rPr lang="en-US" altLang="zh-CN" dirty="0"/>
              <a:t>            </a:t>
            </a:r>
            <a:r>
              <a:rPr lang="en-US" altLang="zh-CN" dirty="0" err="1"/>
              <a:t>gcc</a:t>
            </a:r>
            <a:r>
              <a:rPr lang="en-US" altLang="zh-CN" dirty="0"/>
              <a:t> –c </a:t>
            </a:r>
            <a:r>
              <a:rPr lang="en-US" altLang="zh-CN" dirty="0" err="1"/>
              <a:t>hello.s</a:t>
            </a:r>
            <a:r>
              <a:rPr lang="en-US" altLang="zh-CN" dirty="0"/>
              <a:t> –o </a:t>
            </a:r>
            <a:r>
              <a:rPr lang="en-US" altLang="zh-CN" dirty="0" err="1"/>
              <a:t>hello.o</a:t>
            </a:r>
            <a:endParaRPr lang="en-US" altLang="zh-CN" dirty="0"/>
          </a:p>
          <a:p>
            <a:pPr lvl="1"/>
            <a:r>
              <a:rPr lang="en-US" altLang="zh-CN" dirty="0" err="1"/>
              <a:t>ld</a:t>
            </a:r>
            <a:r>
              <a:rPr lang="en-US" altLang="zh-CN" dirty="0"/>
              <a:t> </a:t>
            </a:r>
            <a:r>
              <a:rPr lang="en-US" altLang="zh-CN" dirty="0" err="1"/>
              <a:t>hello.o</a:t>
            </a:r>
            <a:r>
              <a:rPr lang="en-US" altLang="zh-CN" dirty="0"/>
              <a:t> -</a:t>
            </a:r>
            <a:r>
              <a:rPr lang="en-US" altLang="zh-CN" dirty="0" err="1"/>
              <a:t>lc</a:t>
            </a:r>
            <a:r>
              <a:rPr lang="en-US" altLang="zh-CN" dirty="0"/>
              <a:t>  -o </a:t>
            </a:r>
            <a:r>
              <a:rPr lang="en-US" altLang="zh-CN" dirty="0" err="1"/>
              <a:t>hello.out</a:t>
            </a:r>
            <a:r>
              <a:rPr lang="en-US" altLang="zh-CN" dirty="0"/>
              <a:t>  </a:t>
            </a:r>
            <a:r>
              <a:rPr lang="zh-CN" altLang="en-US" dirty="0"/>
              <a:t>出错</a:t>
            </a:r>
            <a:r>
              <a:rPr lang="en-US" altLang="zh-CN" dirty="0"/>
              <a:t>        </a:t>
            </a:r>
            <a:r>
              <a:rPr lang="zh-CN" altLang="en-US" dirty="0"/>
              <a:t>用</a:t>
            </a:r>
            <a:r>
              <a:rPr lang="en-US" altLang="zh-CN" dirty="0" err="1"/>
              <a:t>gcc</a:t>
            </a:r>
            <a:r>
              <a:rPr lang="en-US" altLang="zh-CN" dirty="0"/>
              <a:t>  </a:t>
            </a:r>
            <a:r>
              <a:rPr lang="en-US" altLang="zh-CN" dirty="0" err="1"/>
              <a:t>hello.o</a:t>
            </a:r>
            <a:r>
              <a:rPr lang="en-US" altLang="zh-CN" dirty="0"/>
              <a:t> –o </a:t>
            </a:r>
            <a:r>
              <a:rPr lang="en-US" altLang="zh-CN" dirty="0" err="1"/>
              <a:t>hello.out</a:t>
            </a:r>
            <a:r>
              <a:rPr lang="en-US" altLang="zh-CN" dirty="0"/>
              <a:t>   </a:t>
            </a:r>
            <a:r>
              <a:rPr lang="zh-CN" altLang="en-US" dirty="0"/>
              <a:t>看下一页</a:t>
            </a:r>
            <a:r>
              <a:rPr lang="en-US" altLang="zh-CN" dirty="0"/>
              <a:t>PPT</a:t>
            </a:r>
          </a:p>
          <a:p>
            <a:pPr lvl="1"/>
            <a:r>
              <a:rPr lang="en-US" altLang="zh-CN" dirty="0" err="1"/>
              <a:t>nano</a:t>
            </a:r>
            <a:r>
              <a:rPr lang="en-US" altLang="zh-CN" dirty="0"/>
              <a:t>/cat/more/</a:t>
            </a:r>
            <a:r>
              <a:rPr lang="en-US" altLang="zh-CN" dirty="0" err="1"/>
              <a:t>gedit</a:t>
            </a:r>
            <a:r>
              <a:rPr lang="en-US" altLang="zh-CN" dirty="0"/>
              <a:t>    </a:t>
            </a:r>
            <a:r>
              <a:rPr lang="zh-CN" altLang="en-US" dirty="0"/>
              <a:t>看文本文件的内容   </a:t>
            </a:r>
            <a:r>
              <a:rPr lang="en-US" altLang="zh-CN" dirty="0"/>
              <a:t>File </a:t>
            </a:r>
            <a:r>
              <a:rPr lang="zh-CN" altLang="en-US" dirty="0"/>
              <a:t>文件名  看文件类型等</a:t>
            </a:r>
            <a:endParaRPr lang="en-US" altLang="zh-CN" dirty="0"/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等命令  </a:t>
            </a:r>
            <a:r>
              <a:rPr lang="en-US" altLang="zh-CN" dirty="0"/>
              <a:t>-v  </a:t>
            </a:r>
            <a:r>
              <a:rPr lang="zh-CN" altLang="en-US" dirty="0"/>
              <a:t>看软件版本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Ld</a:t>
            </a:r>
            <a:r>
              <a:rPr lang="zh-CN" altLang="en-US" dirty="0"/>
              <a:t>的正确连接方法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hello.out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5 ===&gt;7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8 9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和版本有关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/x86_64-linux-gnu/9/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-lc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/x86_64-linux-gnu/9/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hello.out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–v hello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看执行程序运行时依赖的库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2004</Words>
  <Application>Microsoft Office PowerPoint</Application>
  <PresentationFormat>全屏显示(4:3)</PresentationFormat>
  <Paragraphs>151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Gill Sans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计算机系统漫游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10.程序运行分析（2）浮点数的坑</vt:lpstr>
      <vt:lpstr>10.程序运行分析（3） 程序的优化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王炳轩</cp:lastModifiedBy>
  <cp:revision>303</cp:revision>
  <cp:lastPrinted>2012-09-05T04:08:00Z</cp:lastPrinted>
  <dcterms:created xsi:type="dcterms:W3CDTF">2012-09-06T15:16:00Z</dcterms:created>
  <dcterms:modified xsi:type="dcterms:W3CDTF">2022-03-21T00:27:18Z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