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8" r:id="rId2"/>
    <p:sldId id="259" r:id="rId3"/>
    <p:sldId id="260" r:id="rId4"/>
    <p:sldId id="262" r:id="rId5"/>
    <p:sldId id="265" r:id="rId6"/>
    <p:sldId id="278" r:id="rId7"/>
    <p:sldId id="286" r:id="rId8"/>
    <p:sldId id="283" r:id="rId9"/>
    <p:sldId id="284" r:id="rId10"/>
    <p:sldId id="285" r:id="rId11"/>
    <p:sldId id="268" r:id="rId12"/>
    <p:sldId id="282" r:id="rId13"/>
    <p:sldId id="287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39933"/>
    <a:srgbClr val="00FF00"/>
    <a:srgbClr val="FF00FF"/>
    <a:srgbClr val="4F81BD"/>
    <a:srgbClr val="C58A4F"/>
    <a:srgbClr val="BC7D3E"/>
    <a:srgbClr val="A76F37"/>
    <a:srgbClr val="996633"/>
    <a:srgbClr val="0033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12" autoAdjust="0"/>
    <p:restoredTop sz="94660"/>
  </p:normalViewPr>
  <p:slideViewPr>
    <p:cSldViewPr>
      <p:cViewPr varScale="1">
        <p:scale>
          <a:sx n="100" d="100"/>
          <a:sy n="100" d="100"/>
        </p:scale>
        <p:origin x="-165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5C572-5E17-4C73-B538-BE1641D0C877}" type="datetimeFigureOut">
              <a:rPr lang="zh-CN" altLang="en-US" smtClean="0"/>
              <a:pPr/>
              <a:t>2020/11/16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432EBC-2990-43FA-ACEB-6C2ECBE445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D3ABF-B480-49F9-AC8B-CC157F612662}" type="datetimeFigureOut">
              <a:rPr lang="zh-CN" altLang="en-US" smtClean="0"/>
              <a:pPr/>
              <a:t>2020/11/16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27239-D7D3-4A00-BC9D-DF349D7A105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D3ABF-B480-49F9-AC8B-CC157F612662}" type="datetimeFigureOut">
              <a:rPr lang="zh-CN" altLang="en-US" smtClean="0"/>
              <a:pPr/>
              <a:t>2020/11/16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27239-D7D3-4A00-BC9D-DF349D7A105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D3ABF-B480-49F9-AC8B-CC157F612662}" type="datetimeFigureOut">
              <a:rPr lang="zh-CN" altLang="en-US" smtClean="0"/>
              <a:pPr/>
              <a:t>2020/11/16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27239-D7D3-4A00-BC9D-DF349D7A105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D3ABF-B480-49F9-AC8B-CC157F612662}" type="datetimeFigureOut">
              <a:rPr lang="zh-CN" altLang="en-US" smtClean="0"/>
              <a:pPr/>
              <a:t>2020/11/16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27239-D7D3-4A00-BC9D-DF349D7A105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D3ABF-B480-49F9-AC8B-CC157F612662}" type="datetimeFigureOut">
              <a:rPr lang="zh-CN" altLang="en-US" smtClean="0"/>
              <a:pPr/>
              <a:t>2020/11/16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27239-D7D3-4A00-BC9D-DF349D7A105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D3ABF-B480-49F9-AC8B-CC157F612662}" type="datetimeFigureOut">
              <a:rPr lang="zh-CN" altLang="en-US" smtClean="0"/>
              <a:pPr/>
              <a:t>2020/11/16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27239-D7D3-4A00-BC9D-DF349D7A105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D3ABF-B480-49F9-AC8B-CC157F612662}" type="datetimeFigureOut">
              <a:rPr lang="zh-CN" altLang="en-US" smtClean="0"/>
              <a:pPr/>
              <a:t>2020/11/16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27239-D7D3-4A00-BC9D-DF349D7A105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D3ABF-B480-49F9-AC8B-CC157F612662}" type="datetimeFigureOut">
              <a:rPr lang="zh-CN" altLang="en-US" smtClean="0"/>
              <a:pPr/>
              <a:t>2020/11/16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27239-D7D3-4A00-BC9D-DF349D7A105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D3ABF-B480-49F9-AC8B-CC157F612662}" type="datetimeFigureOut">
              <a:rPr lang="zh-CN" altLang="en-US" smtClean="0"/>
              <a:pPr/>
              <a:t>2020/11/16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27239-D7D3-4A00-BC9D-DF349D7A105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D3ABF-B480-49F9-AC8B-CC157F612662}" type="datetimeFigureOut">
              <a:rPr lang="zh-CN" altLang="en-US" smtClean="0"/>
              <a:pPr/>
              <a:t>2020/11/16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27239-D7D3-4A00-BC9D-DF349D7A105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D3ABF-B480-49F9-AC8B-CC157F612662}" type="datetimeFigureOut">
              <a:rPr lang="zh-CN" altLang="en-US" smtClean="0"/>
              <a:pPr/>
              <a:t>2020/11/16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27239-D7D3-4A00-BC9D-DF349D7A105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D3ABF-B480-49F9-AC8B-CC157F612662}" type="datetimeFigureOut">
              <a:rPr lang="zh-CN" altLang="en-US" smtClean="0"/>
              <a:pPr/>
              <a:t>2020/11/16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27239-D7D3-4A00-BC9D-DF349D7A105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565512"/>
            <a:ext cx="5832648" cy="6247864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/>
              <a:t>module </a:t>
            </a:r>
            <a:r>
              <a:rPr lang="en-US" altLang="zh-CN" sz="1600" b="1" dirty="0" smtClean="0"/>
              <a:t>seq_11001</a:t>
            </a:r>
            <a:r>
              <a:rPr lang="en-US" altLang="zh-CN" sz="1600" b="1" dirty="0" smtClean="0"/>
              <a:t> </a:t>
            </a:r>
            <a:r>
              <a:rPr lang="en-US" altLang="zh-CN" sz="1600" b="1" dirty="0" smtClean="0"/>
              <a:t>(input </a:t>
            </a:r>
            <a:r>
              <a:rPr lang="en-US" altLang="zh-CN" sz="1600" b="1" dirty="0" err="1" smtClean="0"/>
              <a:t>clk</a:t>
            </a:r>
            <a:r>
              <a:rPr lang="en-US" altLang="zh-CN" sz="1600" b="1" dirty="0" smtClean="0"/>
              <a:t>, output </a:t>
            </a:r>
            <a:r>
              <a:rPr lang="en-US" altLang="zh-CN" sz="1600" b="1" dirty="0" smtClean="0"/>
              <a:t>led);</a:t>
            </a:r>
            <a:endParaRPr lang="en-US" altLang="zh-CN" sz="1600" b="1" dirty="0" smtClean="0"/>
          </a:p>
          <a:p>
            <a:r>
              <a:rPr lang="en-US" altLang="zh-CN" sz="1600" b="1" dirty="0" smtClean="0"/>
              <a:t>  </a:t>
            </a:r>
            <a:r>
              <a:rPr lang="en-US" altLang="zh-CN" sz="1600" b="1" dirty="0" err="1" smtClean="0"/>
              <a:t>reg</a:t>
            </a:r>
            <a:r>
              <a:rPr lang="en-US" altLang="zh-CN" sz="1600" b="1" dirty="0" smtClean="0"/>
              <a:t> [31:0] </a:t>
            </a:r>
            <a:r>
              <a:rPr lang="en-US" altLang="zh-CN" sz="1600" b="1" dirty="0" err="1" smtClean="0"/>
              <a:t>divclk_cnt</a:t>
            </a:r>
            <a:r>
              <a:rPr lang="en-US" altLang="zh-CN" sz="1600" b="1" dirty="0" smtClean="0"/>
              <a:t> = 0;</a:t>
            </a:r>
          </a:p>
          <a:p>
            <a:r>
              <a:rPr lang="en-US" altLang="zh-CN" sz="1600" b="1" dirty="0" smtClean="0"/>
              <a:t>  </a:t>
            </a:r>
            <a:r>
              <a:rPr lang="en-US" altLang="zh-CN" sz="1600" b="1" dirty="0" err="1" smtClean="0"/>
              <a:t>reg</a:t>
            </a:r>
            <a:r>
              <a:rPr lang="en-US" altLang="zh-CN" sz="1600" b="1" dirty="0" smtClean="0"/>
              <a:t> </a:t>
            </a:r>
            <a:r>
              <a:rPr lang="en-US" altLang="zh-CN" sz="1600" b="1" dirty="0" err="1" smtClean="0"/>
              <a:t>divclk</a:t>
            </a:r>
            <a:r>
              <a:rPr lang="en-US" altLang="zh-CN" sz="1600" b="1" dirty="0" smtClean="0"/>
              <a:t> = 0;</a:t>
            </a:r>
          </a:p>
          <a:p>
            <a:r>
              <a:rPr lang="en-US" altLang="zh-CN" sz="1600" b="1" dirty="0" smtClean="0"/>
              <a:t>  </a:t>
            </a:r>
            <a:r>
              <a:rPr lang="en-US" altLang="zh-CN" sz="1600" b="1" dirty="0" err="1" smtClean="0"/>
              <a:t>reg</a:t>
            </a:r>
            <a:r>
              <a:rPr lang="en-US" altLang="zh-CN" sz="1600" b="1" dirty="0" smtClean="0"/>
              <a:t> q0 = 0;</a:t>
            </a:r>
          </a:p>
          <a:p>
            <a:r>
              <a:rPr lang="en-US" altLang="zh-CN" sz="1600" b="1" dirty="0" smtClean="0"/>
              <a:t>  </a:t>
            </a:r>
            <a:r>
              <a:rPr lang="en-US" altLang="zh-CN" sz="1600" b="1" dirty="0" err="1" smtClean="0"/>
              <a:t>reg</a:t>
            </a:r>
            <a:r>
              <a:rPr lang="en-US" altLang="zh-CN" sz="1600" b="1" dirty="0" smtClean="0"/>
              <a:t> q1 = 0;</a:t>
            </a:r>
          </a:p>
          <a:p>
            <a:r>
              <a:rPr lang="en-US" altLang="zh-CN" sz="1600" b="1" dirty="0" smtClean="0"/>
              <a:t>  </a:t>
            </a:r>
            <a:r>
              <a:rPr lang="en-US" altLang="zh-CN" sz="1600" b="1" dirty="0" err="1" smtClean="0"/>
              <a:t>reg</a:t>
            </a:r>
            <a:r>
              <a:rPr lang="en-US" altLang="zh-CN" sz="1600" b="1" dirty="0" smtClean="0"/>
              <a:t> q2 = 0;</a:t>
            </a:r>
          </a:p>
          <a:p>
            <a:r>
              <a:rPr lang="en-US" altLang="zh-CN" sz="1600" b="1" dirty="0" smtClean="0"/>
              <a:t> always @(</a:t>
            </a:r>
            <a:r>
              <a:rPr lang="en-US" altLang="zh-CN" sz="1600" b="1" dirty="0" err="1" smtClean="0"/>
              <a:t>posedge</a:t>
            </a:r>
            <a:r>
              <a:rPr lang="en-US" altLang="zh-CN" sz="1600" b="1" dirty="0" smtClean="0"/>
              <a:t> </a:t>
            </a:r>
            <a:r>
              <a:rPr lang="en-US" altLang="zh-CN" sz="1600" b="1" dirty="0" err="1" smtClean="0"/>
              <a:t>clk</a:t>
            </a:r>
            <a:r>
              <a:rPr lang="en-US" altLang="zh-CN" sz="1600" b="1" dirty="0" smtClean="0"/>
              <a:t>)</a:t>
            </a:r>
          </a:p>
          <a:p>
            <a:r>
              <a:rPr lang="en-US" altLang="zh-CN" sz="1600" b="1" dirty="0" smtClean="0"/>
              <a:t> begin</a:t>
            </a:r>
          </a:p>
          <a:p>
            <a:r>
              <a:rPr lang="en-US" altLang="zh-CN" sz="1600" b="1" dirty="0" smtClean="0"/>
              <a:t>    if(</a:t>
            </a:r>
            <a:r>
              <a:rPr lang="en-US" altLang="zh-CN" sz="1600" b="1" dirty="0" err="1" smtClean="0"/>
              <a:t>divclk_cnt</a:t>
            </a:r>
            <a:r>
              <a:rPr lang="en-US" altLang="zh-CN" sz="1600" b="1" dirty="0" smtClean="0"/>
              <a:t>  == 25000000)</a:t>
            </a:r>
          </a:p>
          <a:p>
            <a:r>
              <a:rPr lang="en-US" altLang="zh-CN" sz="1600" b="1" dirty="0" smtClean="0"/>
              <a:t>        begin</a:t>
            </a:r>
          </a:p>
          <a:p>
            <a:r>
              <a:rPr lang="en-US" altLang="zh-CN" sz="1600" b="1" dirty="0" smtClean="0"/>
              <a:t>            </a:t>
            </a:r>
            <a:r>
              <a:rPr lang="en-US" altLang="zh-CN" sz="1600" b="1" dirty="0" err="1" smtClean="0"/>
              <a:t>divclk</a:t>
            </a:r>
            <a:r>
              <a:rPr lang="en-US" altLang="zh-CN" sz="1600" b="1" dirty="0" smtClean="0"/>
              <a:t> = ~</a:t>
            </a:r>
            <a:r>
              <a:rPr lang="en-US" altLang="zh-CN" sz="1600" b="1" dirty="0" err="1" smtClean="0"/>
              <a:t>divclk</a:t>
            </a:r>
            <a:r>
              <a:rPr lang="en-US" altLang="zh-CN" sz="1600" b="1" dirty="0" smtClean="0"/>
              <a:t>;</a:t>
            </a:r>
          </a:p>
          <a:p>
            <a:r>
              <a:rPr lang="en-US" altLang="zh-CN" sz="1600" b="1" dirty="0" smtClean="0"/>
              <a:t>            </a:t>
            </a:r>
            <a:r>
              <a:rPr lang="en-US" altLang="zh-CN" sz="1600" b="1" dirty="0" err="1" smtClean="0"/>
              <a:t>divclk_cnt</a:t>
            </a:r>
            <a:r>
              <a:rPr lang="en-US" altLang="zh-CN" sz="1600" b="1" dirty="0" smtClean="0"/>
              <a:t> = 0;</a:t>
            </a:r>
          </a:p>
          <a:p>
            <a:r>
              <a:rPr lang="en-US" altLang="zh-CN" sz="1600" b="1" dirty="0" smtClean="0"/>
              <a:t>        end</a:t>
            </a:r>
          </a:p>
          <a:p>
            <a:r>
              <a:rPr lang="en-US" altLang="zh-CN" sz="1600" b="1" dirty="0" smtClean="0"/>
              <a:t>    else</a:t>
            </a:r>
          </a:p>
          <a:p>
            <a:r>
              <a:rPr lang="en-US" altLang="zh-CN" sz="1600" b="1" dirty="0" smtClean="0"/>
              <a:t>        begin</a:t>
            </a:r>
          </a:p>
          <a:p>
            <a:r>
              <a:rPr lang="en-US" altLang="zh-CN" sz="1600" b="1" dirty="0" smtClean="0"/>
              <a:t>             </a:t>
            </a:r>
            <a:r>
              <a:rPr lang="en-US" altLang="zh-CN" sz="1600" b="1" dirty="0" err="1" smtClean="0"/>
              <a:t>divclk_cnt</a:t>
            </a:r>
            <a:r>
              <a:rPr lang="en-US" altLang="zh-CN" sz="1600" b="1" dirty="0" smtClean="0"/>
              <a:t>  = </a:t>
            </a:r>
            <a:r>
              <a:rPr lang="en-US" altLang="zh-CN" sz="1600" b="1" dirty="0" err="1" smtClean="0"/>
              <a:t>divclk_cnt</a:t>
            </a:r>
            <a:r>
              <a:rPr lang="en-US" altLang="zh-CN" sz="1600" b="1" dirty="0" smtClean="0"/>
              <a:t>  + 1’b1;</a:t>
            </a:r>
          </a:p>
          <a:p>
            <a:r>
              <a:rPr lang="en-US" altLang="zh-CN" sz="1600" b="1" dirty="0" smtClean="0"/>
              <a:t>       end</a:t>
            </a:r>
          </a:p>
          <a:p>
            <a:r>
              <a:rPr lang="en-US" altLang="zh-CN" sz="1600" b="1" dirty="0" smtClean="0"/>
              <a:t>end</a:t>
            </a:r>
          </a:p>
          <a:p>
            <a:endParaRPr lang="en-US" altLang="zh-CN" sz="1600" b="1" dirty="0" smtClean="0"/>
          </a:p>
          <a:p>
            <a:r>
              <a:rPr lang="en-US" altLang="zh-CN" sz="1600" b="1" dirty="0" smtClean="0"/>
              <a:t>assign  led = ~q1;</a:t>
            </a:r>
          </a:p>
          <a:p>
            <a:r>
              <a:rPr lang="en-US" altLang="zh-CN" sz="1600" b="1" dirty="0" smtClean="0"/>
              <a:t>always @( </a:t>
            </a:r>
            <a:r>
              <a:rPr lang="en-US" altLang="zh-CN" sz="1600" b="1" dirty="0" err="1" smtClean="0"/>
              <a:t>posedge</a:t>
            </a:r>
            <a:r>
              <a:rPr lang="en-US" altLang="zh-CN" sz="1600" b="1" dirty="0" smtClean="0"/>
              <a:t> </a:t>
            </a:r>
            <a:r>
              <a:rPr lang="en-US" altLang="zh-CN" sz="1600" b="1" dirty="0" err="1" smtClean="0"/>
              <a:t>divclk</a:t>
            </a:r>
            <a:r>
              <a:rPr lang="en-US" altLang="zh-CN" sz="1600" b="1" dirty="0" smtClean="0"/>
              <a:t>) </a:t>
            </a:r>
          </a:p>
          <a:p>
            <a:r>
              <a:rPr lang="en-US" altLang="zh-CN" sz="1600" b="1" dirty="0" smtClean="0"/>
              <a:t>   begin</a:t>
            </a:r>
          </a:p>
          <a:p>
            <a:r>
              <a:rPr lang="en-US" altLang="zh-CN" sz="1600" b="1" dirty="0" smtClean="0"/>
              <a:t>     q0 &lt;= q1&amp;q2;  q1 &lt;= ~q1 &amp; q2 | q1&amp;~q2;  q2 &lt;= ~q0 &amp; ~q2;</a:t>
            </a:r>
          </a:p>
          <a:p>
            <a:r>
              <a:rPr lang="en-US" altLang="zh-CN" sz="1600" b="1" dirty="0" smtClean="0"/>
              <a:t>   end</a:t>
            </a:r>
          </a:p>
          <a:p>
            <a:r>
              <a:rPr lang="en-US" altLang="zh-CN" sz="1600" b="1" dirty="0" err="1" smtClean="0"/>
              <a:t>endmodule</a:t>
            </a:r>
            <a:endParaRPr lang="zh-CN" altLang="en-US" sz="1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004048" y="1628800"/>
            <a:ext cx="3024336" cy="329320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/>
              <a:t>module sim1( );</a:t>
            </a:r>
          </a:p>
          <a:p>
            <a:r>
              <a:rPr lang="en-US" altLang="zh-CN" sz="1600" b="1" dirty="0" smtClean="0"/>
              <a:t>  </a:t>
            </a:r>
            <a:r>
              <a:rPr lang="en-US" altLang="zh-CN" sz="1600" b="1" dirty="0" err="1" smtClean="0"/>
              <a:t>reg</a:t>
            </a:r>
            <a:r>
              <a:rPr lang="en-US" altLang="zh-CN" sz="1600" b="1" dirty="0" smtClean="0"/>
              <a:t> </a:t>
            </a:r>
            <a:r>
              <a:rPr lang="en-US" altLang="zh-CN" sz="1600" b="1" dirty="0" err="1" smtClean="0"/>
              <a:t>clk</a:t>
            </a:r>
            <a:r>
              <a:rPr lang="en-US" altLang="zh-CN" sz="1600" b="1" dirty="0" smtClean="0"/>
              <a:t>;</a:t>
            </a:r>
          </a:p>
          <a:p>
            <a:r>
              <a:rPr lang="en-US" altLang="zh-CN" sz="1600" b="1" dirty="0" smtClean="0"/>
              <a:t>  wire led;</a:t>
            </a:r>
          </a:p>
          <a:p>
            <a:r>
              <a:rPr lang="en-US" altLang="zh-CN" sz="1600" b="1" dirty="0" smtClean="0"/>
              <a:t>  seq_11001  </a:t>
            </a:r>
            <a:r>
              <a:rPr lang="en-US" altLang="zh-CN" sz="1600" b="1" dirty="0" smtClean="0"/>
              <a:t>u1( </a:t>
            </a:r>
            <a:r>
              <a:rPr lang="en-US" altLang="zh-CN" sz="1600" b="1" dirty="0" err="1" smtClean="0"/>
              <a:t>clk</a:t>
            </a:r>
            <a:r>
              <a:rPr lang="en-US" altLang="zh-CN" sz="1600" b="1" dirty="0" smtClean="0"/>
              <a:t>, led);</a:t>
            </a:r>
          </a:p>
          <a:p>
            <a:endParaRPr lang="en-US" altLang="zh-CN" sz="1600" b="1" dirty="0" smtClean="0"/>
          </a:p>
          <a:p>
            <a:r>
              <a:rPr lang="en-US" altLang="zh-CN" sz="1600" b="1" dirty="0" smtClean="0"/>
              <a:t> </a:t>
            </a:r>
            <a:r>
              <a:rPr lang="en-US" altLang="zh-CN" sz="1600" b="1" dirty="0" smtClean="0"/>
              <a:t>initial</a:t>
            </a:r>
          </a:p>
          <a:p>
            <a:r>
              <a:rPr lang="en-US" altLang="zh-CN" sz="1600" b="1" dirty="0" smtClean="0"/>
              <a:t> </a:t>
            </a:r>
            <a:r>
              <a:rPr lang="en-US" altLang="zh-CN" sz="1600" b="1" dirty="0" smtClean="0"/>
              <a:t>     begin</a:t>
            </a:r>
            <a:endParaRPr lang="en-US" altLang="zh-CN" sz="1600" b="1" dirty="0" smtClean="0"/>
          </a:p>
          <a:p>
            <a:r>
              <a:rPr lang="en-US" altLang="zh-CN" sz="1600" b="1" dirty="0" smtClean="0"/>
              <a:t>    </a:t>
            </a:r>
            <a:r>
              <a:rPr lang="en-US" altLang="zh-CN" sz="1600" b="1" dirty="0" smtClean="0"/>
              <a:t> </a:t>
            </a:r>
            <a:r>
              <a:rPr lang="en-US" altLang="zh-CN" sz="1600" b="1" dirty="0" smtClean="0"/>
              <a:t>        </a:t>
            </a:r>
            <a:r>
              <a:rPr lang="en-US" altLang="zh-CN" sz="1600" b="1" dirty="0" err="1" smtClean="0"/>
              <a:t>clk</a:t>
            </a:r>
            <a:r>
              <a:rPr lang="en-US" altLang="zh-CN" sz="1600" b="1" dirty="0" smtClean="0"/>
              <a:t> </a:t>
            </a:r>
            <a:r>
              <a:rPr lang="en-US" altLang="zh-CN" sz="1600" b="1" dirty="0" smtClean="0"/>
              <a:t>= </a:t>
            </a:r>
            <a:r>
              <a:rPr lang="en-US" altLang="zh-CN" sz="1600" b="1" dirty="0" smtClean="0"/>
              <a:t>0;</a:t>
            </a:r>
            <a:endParaRPr lang="en-US" altLang="zh-CN" sz="1600" b="1" dirty="0" smtClean="0"/>
          </a:p>
          <a:p>
            <a:r>
              <a:rPr lang="en-US" altLang="zh-CN" sz="1600" b="1" dirty="0" smtClean="0"/>
              <a:t>       end</a:t>
            </a:r>
            <a:endParaRPr lang="en-US" altLang="zh-CN" sz="1600" b="1" dirty="0" smtClean="0"/>
          </a:p>
          <a:p>
            <a:endParaRPr lang="en-US" altLang="zh-CN" sz="1600" b="1" dirty="0" smtClean="0"/>
          </a:p>
          <a:p>
            <a:r>
              <a:rPr lang="en-US" altLang="zh-CN" sz="1600" b="1" dirty="0" smtClean="0"/>
              <a:t>always  #10 </a:t>
            </a:r>
            <a:r>
              <a:rPr lang="en-US" altLang="zh-CN" sz="1600" b="1" dirty="0" err="1" smtClean="0"/>
              <a:t>clk</a:t>
            </a:r>
            <a:r>
              <a:rPr lang="en-US" altLang="zh-CN" sz="1600" b="1" dirty="0" smtClean="0"/>
              <a:t> = ~</a:t>
            </a:r>
            <a:r>
              <a:rPr lang="en-US" altLang="zh-CN" sz="1600" b="1" dirty="0" err="1" smtClean="0"/>
              <a:t>clk</a:t>
            </a:r>
            <a:r>
              <a:rPr lang="en-US" altLang="zh-CN" sz="1600" b="1" dirty="0" smtClean="0"/>
              <a:t>; </a:t>
            </a:r>
            <a:endParaRPr lang="en-US" altLang="zh-CN" sz="1600" b="1" dirty="0" smtClean="0"/>
          </a:p>
          <a:p>
            <a:endParaRPr lang="en-US" altLang="zh-CN" sz="1600" b="1" dirty="0" smtClean="0"/>
          </a:p>
          <a:p>
            <a:r>
              <a:rPr lang="en-US" altLang="zh-CN" sz="1600" b="1" dirty="0" err="1" smtClean="0"/>
              <a:t>endmodule</a:t>
            </a:r>
            <a:endParaRPr lang="zh-CN" altLang="en-US" sz="1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39552" y="116632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(1)  </a:t>
            </a:r>
            <a:r>
              <a:rPr lang="zh-CN" altLang="en-US" sz="2400" b="1" dirty="0" smtClean="0"/>
              <a:t>序列</a:t>
            </a:r>
            <a:r>
              <a:rPr lang="zh-CN" altLang="en-US" sz="2400" b="1" dirty="0" smtClean="0"/>
              <a:t>信号</a:t>
            </a:r>
            <a:r>
              <a:rPr lang="en-US" altLang="zh-CN" sz="2400" b="1" dirty="0" smtClean="0"/>
              <a:t>11001</a:t>
            </a:r>
            <a:r>
              <a:rPr lang="zh-CN" altLang="en-US" sz="2400" b="1" dirty="0" smtClean="0"/>
              <a:t>发生器设计</a:t>
            </a:r>
            <a:endParaRPr lang="zh-CN" altLang="en-US" sz="24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188640"/>
            <a:ext cx="4968552" cy="6370975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700" b="1" dirty="0" smtClean="0"/>
              <a:t>always @(</a:t>
            </a:r>
            <a:r>
              <a:rPr lang="en-US" altLang="zh-CN" sz="1700" b="1" dirty="0" err="1" smtClean="0"/>
              <a:t>disp_dat</a:t>
            </a:r>
            <a:r>
              <a:rPr lang="en-US" altLang="zh-CN" sz="1700" b="1" dirty="0" smtClean="0"/>
              <a:t>)</a:t>
            </a:r>
          </a:p>
          <a:p>
            <a:r>
              <a:rPr lang="en-US" altLang="zh-CN" sz="1700" b="1" dirty="0" smtClean="0"/>
              <a:t>       begin            </a:t>
            </a:r>
          </a:p>
          <a:p>
            <a:r>
              <a:rPr lang="en-US" altLang="zh-CN" sz="1700" b="1" dirty="0" smtClean="0"/>
              <a:t>         case (</a:t>
            </a:r>
            <a:r>
              <a:rPr lang="en-US" altLang="zh-CN" sz="1700" b="1" dirty="0" err="1" smtClean="0"/>
              <a:t>disp_dat</a:t>
            </a:r>
            <a:r>
              <a:rPr lang="en-US" altLang="zh-CN" sz="1700" b="1" dirty="0" smtClean="0"/>
              <a:t>)</a:t>
            </a:r>
          </a:p>
          <a:p>
            <a:r>
              <a:rPr lang="en-US" altLang="zh-CN" sz="1700" b="1" dirty="0" smtClean="0"/>
              <a:t>            4'b0000: dm1 = 8'hfc;</a:t>
            </a:r>
          </a:p>
          <a:p>
            <a:r>
              <a:rPr lang="en-US" altLang="zh-CN" sz="1700" b="1" dirty="0" smtClean="0"/>
              <a:t>            4'b0001: dm1 = 8'h60;</a:t>
            </a:r>
          </a:p>
          <a:p>
            <a:r>
              <a:rPr lang="en-US" altLang="zh-CN" sz="1700" b="1" dirty="0" smtClean="0"/>
              <a:t>            4'b0010: dm1 = 8'hda;</a:t>
            </a:r>
          </a:p>
          <a:p>
            <a:r>
              <a:rPr lang="en-US" altLang="zh-CN" sz="1700" b="1" dirty="0" smtClean="0"/>
              <a:t>            4'b0011: dm1 = 8'hf2;</a:t>
            </a:r>
          </a:p>
          <a:p>
            <a:r>
              <a:rPr lang="en-US" altLang="zh-CN" sz="1700" b="1" dirty="0" smtClean="0"/>
              <a:t>            4'b0100: dm1 = 8'h66;</a:t>
            </a:r>
          </a:p>
          <a:p>
            <a:r>
              <a:rPr lang="en-US" altLang="zh-CN" sz="1700" b="1" dirty="0" smtClean="0"/>
              <a:t>            4'b0101: dm1 = 8'hb6;</a:t>
            </a:r>
          </a:p>
          <a:p>
            <a:r>
              <a:rPr lang="en-US" altLang="zh-CN" sz="1700" b="1" dirty="0" smtClean="0"/>
              <a:t>            4'b0110: dm1 = 8'hbe;</a:t>
            </a:r>
          </a:p>
          <a:p>
            <a:r>
              <a:rPr lang="en-US" altLang="zh-CN" sz="1700" b="1" dirty="0" smtClean="0"/>
              <a:t>            4'b0111: dm1 = 8'he0;</a:t>
            </a:r>
          </a:p>
          <a:p>
            <a:r>
              <a:rPr lang="en-US" altLang="zh-CN" sz="1700" b="1" dirty="0" smtClean="0"/>
              <a:t>            4'b1000: dm1 = 8'hfe;</a:t>
            </a:r>
          </a:p>
          <a:p>
            <a:r>
              <a:rPr lang="en-US" altLang="zh-CN" sz="1700" b="1" dirty="0" smtClean="0"/>
              <a:t>            4'b1001: dm1 = 8'hf6;</a:t>
            </a:r>
          </a:p>
          <a:p>
            <a:r>
              <a:rPr lang="en-US" altLang="zh-CN" sz="1700" b="1" dirty="0" smtClean="0"/>
              <a:t>            4'b1010: dm1 = 8'hee;</a:t>
            </a:r>
          </a:p>
          <a:p>
            <a:r>
              <a:rPr lang="en-US" altLang="zh-CN" sz="1700" b="1" dirty="0" smtClean="0"/>
              <a:t>            4'b1011: dm1 = 8'hfe;</a:t>
            </a:r>
          </a:p>
          <a:p>
            <a:r>
              <a:rPr lang="en-US" altLang="zh-CN" sz="1700" b="1" dirty="0" smtClean="0"/>
              <a:t>            4'b1100: dm1 = 8'h9c;</a:t>
            </a:r>
          </a:p>
          <a:p>
            <a:r>
              <a:rPr lang="en-US" altLang="zh-CN" sz="1700" b="1" dirty="0" smtClean="0"/>
              <a:t>            4'b1101: dm1 = 8'h7a;</a:t>
            </a:r>
          </a:p>
          <a:p>
            <a:r>
              <a:rPr lang="en-US" altLang="zh-CN" sz="1700" b="1" dirty="0" smtClean="0"/>
              <a:t>            4'b1110: dm1 = 8'h9E;</a:t>
            </a:r>
          </a:p>
          <a:p>
            <a:r>
              <a:rPr lang="en-US" altLang="zh-CN" sz="1700" b="1" dirty="0" smtClean="0"/>
              <a:t>            4'b1111: dm1 = 8'h8e;</a:t>
            </a:r>
          </a:p>
          <a:p>
            <a:r>
              <a:rPr lang="en-US" altLang="zh-CN" sz="1700" b="1" dirty="0" smtClean="0"/>
              <a:t>            default: dm1 = 8'hfc;  </a:t>
            </a:r>
          </a:p>
          <a:p>
            <a:r>
              <a:rPr lang="en-US" altLang="zh-CN" sz="1700" b="1" dirty="0" smtClean="0"/>
              <a:t>        </a:t>
            </a:r>
            <a:r>
              <a:rPr lang="en-US" altLang="zh-CN" sz="1700" b="1" dirty="0" err="1" smtClean="0"/>
              <a:t>endcase</a:t>
            </a:r>
            <a:endParaRPr lang="en-US" altLang="zh-CN" sz="1700" b="1" dirty="0" smtClean="0"/>
          </a:p>
          <a:p>
            <a:r>
              <a:rPr lang="en-US" altLang="zh-CN" sz="1700" b="1" dirty="0" smtClean="0"/>
              <a:t>      end</a:t>
            </a:r>
          </a:p>
          <a:p>
            <a:r>
              <a:rPr lang="en-US" altLang="zh-CN" sz="1700" b="1" dirty="0" smtClean="0"/>
              <a:t>    </a:t>
            </a:r>
          </a:p>
          <a:p>
            <a:r>
              <a:rPr lang="en-US" altLang="zh-CN" sz="1700" b="1" dirty="0" err="1" smtClean="0"/>
              <a:t>endmodule</a:t>
            </a:r>
            <a:endParaRPr lang="en-US" altLang="zh-CN" sz="1700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355976" y="908720"/>
            <a:ext cx="2376264" cy="1477328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disp_dat</a:t>
            </a:r>
            <a:r>
              <a:rPr lang="zh-CN" altLang="en-US" b="1" dirty="0" smtClean="0"/>
              <a:t>中存储开关</a:t>
            </a:r>
            <a:r>
              <a:rPr lang="en-US" altLang="zh-CN" b="1" dirty="0" smtClean="0"/>
              <a:t>SW1</a:t>
            </a:r>
            <a:r>
              <a:rPr lang="zh-CN" altLang="en-US" b="1" dirty="0" smtClean="0"/>
              <a:t>或者</a:t>
            </a:r>
            <a:r>
              <a:rPr lang="en-US" altLang="zh-CN" b="1" dirty="0" smtClean="0"/>
              <a:t>SW2</a:t>
            </a:r>
            <a:r>
              <a:rPr lang="zh-CN" altLang="en-US" b="1" dirty="0" smtClean="0"/>
              <a:t>的输入，根据输入的二进制数值，显示</a:t>
            </a:r>
            <a:r>
              <a:rPr lang="en-US" altLang="zh-CN" b="1" dirty="0" smtClean="0"/>
              <a:t>0 ~ F</a:t>
            </a:r>
            <a:r>
              <a:rPr lang="zh-CN" altLang="en-US" b="1" dirty="0" smtClean="0"/>
              <a:t>十六个字形。</a:t>
            </a:r>
            <a:endParaRPr lang="zh-CN" altLang="en-US" b="1" dirty="0"/>
          </a:p>
        </p:txBody>
      </p:sp>
      <p:pic>
        <p:nvPicPr>
          <p:cNvPr id="6" name="图片 5" descr="数码管动态显示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23928" y="2636912"/>
            <a:ext cx="4824536" cy="36184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08104" y="97468"/>
            <a:ext cx="3240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数码管的动态显示</a:t>
            </a:r>
            <a:endParaRPr lang="zh-CN" alt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3646765"/>
            <a:ext cx="6120680" cy="2308324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set_property</a:t>
            </a:r>
            <a:r>
              <a:rPr lang="en-US" altLang="zh-CN" dirty="0" smtClean="0"/>
              <a:t> PACKAGE_PIN </a:t>
            </a:r>
            <a:r>
              <a:rPr lang="en-US" altLang="zh-CN" b="1" dirty="0" smtClean="0">
                <a:solidFill>
                  <a:srgbClr val="FF0000"/>
                </a:solidFill>
              </a:rPr>
              <a:t>G6</a:t>
            </a:r>
            <a:r>
              <a:rPr lang="en-US" altLang="zh-CN" dirty="0" smtClean="0"/>
              <a:t> [</a:t>
            </a:r>
            <a:r>
              <a:rPr lang="en-US" altLang="zh-CN" dirty="0" err="1" smtClean="0"/>
              <a:t>get_ports</a:t>
            </a:r>
            <a:r>
              <a:rPr lang="en-US" altLang="zh-CN" dirty="0" smtClean="0"/>
              <a:t> {wm1[0]}]</a:t>
            </a:r>
          </a:p>
          <a:p>
            <a:r>
              <a:rPr lang="en-US" altLang="zh-CN" dirty="0" err="1" smtClean="0"/>
              <a:t>set_property</a:t>
            </a:r>
            <a:r>
              <a:rPr lang="en-US" altLang="zh-CN" dirty="0" smtClean="0"/>
              <a:t> IOSTANDARD LVCMOS33 [</a:t>
            </a:r>
            <a:r>
              <a:rPr lang="en-US" altLang="zh-CN" dirty="0" err="1" smtClean="0"/>
              <a:t>get_ports</a:t>
            </a:r>
            <a:r>
              <a:rPr lang="en-US" altLang="zh-CN" dirty="0" smtClean="0"/>
              <a:t> {wm1[0]}]</a:t>
            </a:r>
          </a:p>
          <a:p>
            <a:r>
              <a:rPr lang="en-US" altLang="zh-CN" dirty="0" err="1" smtClean="0"/>
              <a:t>set_property</a:t>
            </a:r>
            <a:r>
              <a:rPr lang="en-US" altLang="zh-CN" dirty="0" smtClean="0"/>
              <a:t> PACKAGE_PIN</a:t>
            </a:r>
            <a:r>
              <a:rPr lang="en-US" altLang="zh-CN" b="1" dirty="0" smtClean="0">
                <a:solidFill>
                  <a:srgbClr val="FF0000"/>
                </a:solidFill>
              </a:rPr>
              <a:t> E1 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get_ports</a:t>
            </a:r>
            <a:r>
              <a:rPr lang="en-US" altLang="zh-CN" dirty="0" smtClean="0"/>
              <a:t> {wm1[1]}]</a:t>
            </a:r>
          </a:p>
          <a:p>
            <a:r>
              <a:rPr lang="en-US" altLang="zh-CN" dirty="0" err="1" smtClean="0"/>
              <a:t>set_property</a:t>
            </a:r>
            <a:r>
              <a:rPr lang="en-US" altLang="zh-CN" dirty="0" smtClean="0"/>
              <a:t> IOSTANDARD LVCMOS33 [</a:t>
            </a:r>
            <a:r>
              <a:rPr lang="en-US" altLang="zh-CN" dirty="0" err="1" smtClean="0"/>
              <a:t>get_ports</a:t>
            </a:r>
            <a:r>
              <a:rPr lang="en-US" altLang="zh-CN" dirty="0" smtClean="0"/>
              <a:t> </a:t>
            </a:r>
            <a:r>
              <a:rPr lang="en-US" altLang="zh-CN" dirty="0" smtClean="0"/>
              <a:t>{wm1[1]}]</a:t>
            </a:r>
            <a:endParaRPr lang="en-US" altLang="zh-CN" dirty="0" smtClean="0"/>
          </a:p>
          <a:p>
            <a:r>
              <a:rPr lang="en-US" altLang="zh-CN" dirty="0" err="1" smtClean="0"/>
              <a:t>set_property</a:t>
            </a:r>
            <a:r>
              <a:rPr lang="en-US" altLang="zh-CN" dirty="0" smtClean="0"/>
              <a:t> PACKAGE_PIN </a:t>
            </a:r>
            <a:r>
              <a:rPr lang="en-US" altLang="zh-CN" b="1" dirty="0" smtClean="0">
                <a:solidFill>
                  <a:srgbClr val="FF0000"/>
                </a:solidFill>
              </a:rPr>
              <a:t>F1</a:t>
            </a:r>
            <a:r>
              <a:rPr lang="en-US" altLang="zh-CN" dirty="0" smtClean="0"/>
              <a:t> [</a:t>
            </a:r>
            <a:r>
              <a:rPr lang="en-US" altLang="zh-CN" dirty="0" err="1" smtClean="0"/>
              <a:t>get_ports</a:t>
            </a:r>
            <a:r>
              <a:rPr lang="en-US" altLang="zh-CN" dirty="0" smtClean="0"/>
              <a:t> {wm1[2]}]</a:t>
            </a:r>
          </a:p>
          <a:p>
            <a:r>
              <a:rPr lang="en-US" altLang="zh-CN" dirty="0" err="1" smtClean="0"/>
              <a:t>set_property</a:t>
            </a:r>
            <a:r>
              <a:rPr lang="en-US" altLang="zh-CN" dirty="0" smtClean="0"/>
              <a:t> IOSTANDARD LVCMOS33 [</a:t>
            </a:r>
            <a:r>
              <a:rPr lang="en-US" altLang="zh-CN" dirty="0" err="1" smtClean="0"/>
              <a:t>get_ports</a:t>
            </a:r>
            <a:r>
              <a:rPr lang="en-US" altLang="zh-CN" dirty="0" smtClean="0"/>
              <a:t> {wm1[2]}]</a:t>
            </a:r>
          </a:p>
          <a:p>
            <a:r>
              <a:rPr lang="en-US" altLang="zh-CN" dirty="0" err="1" smtClean="0"/>
              <a:t>set_property</a:t>
            </a:r>
            <a:r>
              <a:rPr lang="en-US" altLang="zh-CN" dirty="0" smtClean="0"/>
              <a:t> PACKAGE_PIN </a:t>
            </a:r>
            <a:r>
              <a:rPr lang="en-US" altLang="zh-CN" b="1" dirty="0" smtClean="0">
                <a:solidFill>
                  <a:srgbClr val="FF0000"/>
                </a:solidFill>
              </a:rPr>
              <a:t>G1</a:t>
            </a:r>
            <a:r>
              <a:rPr lang="en-US" altLang="zh-CN" dirty="0" smtClean="0"/>
              <a:t> [</a:t>
            </a:r>
            <a:r>
              <a:rPr lang="en-US" altLang="zh-CN" dirty="0" err="1" smtClean="0"/>
              <a:t>get_ports</a:t>
            </a:r>
            <a:r>
              <a:rPr lang="en-US" altLang="zh-CN" dirty="0" smtClean="0"/>
              <a:t> {wm1[3]}]</a:t>
            </a:r>
          </a:p>
          <a:p>
            <a:r>
              <a:rPr lang="en-US" altLang="zh-CN" dirty="0" err="1" smtClean="0"/>
              <a:t>set_property</a:t>
            </a:r>
            <a:r>
              <a:rPr lang="en-US" altLang="zh-CN" dirty="0" smtClean="0"/>
              <a:t> IOSTANDARD LVCMOS33 [</a:t>
            </a:r>
            <a:r>
              <a:rPr lang="en-US" altLang="zh-CN" dirty="0" err="1" smtClean="0"/>
              <a:t>get_ports</a:t>
            </a:r>
            <a:r>
              <a:rPr lang="en-US" altLang="zh-CN" dirty="0" smtClean="0"/>
              <a:t> {wm1[3]}]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321297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约束文件</a:t>
            </a:r>
            <a:endParaRPr lang="zh-CN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300192" y="3934797"/>
            <a:ext cx="86409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位码</a:t>
            </a:r>
            <a:endParaRPr lang="zh-CN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67544" y="6167045"/>
            <a:ext cx="6120680" cy="646331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set_property</a:t>
            </a:r>
            <a:r>
              <a:rPr lang="en-US" altLang="zh-CN" dirty="0" smtClean="0"/>
              <a:t> PACKAGE_PIN P17 [</a:t>
            </a:r>
            <a:r>
              <a:rPr lang="en-US" altLang="zh-CN" dirty="0" err="1" smtClean="0"/>
              <a:t>get_ports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clk</a:t>
            </a:r>
            <a:r>
              <a:rPr lang="en-US" altLang="zh-CN" dirty="0" smtClean="0"/>
              <a:t>]</a:t>
            </a:r>
          </a:p>
          <a:p>
            <a:r>
              <a:rPr lang="en-US" altLang="zh-CN" dirty="0" err="1" smtClean="0"/>
              <a:t>set_property</a:t>
            </a:r>
            <a:r>
              <a:rPr lang="en-US" altLang="zh-CN" dirty="0" smtClean="0"/>
              <a:t> IOSTANDARD LVCMOS33 [</a:t>
            </a:r>
            <a:r>
              <a:rPr lang="en-US" altLang="zh-CN" dirty="0" err="1" smtClean="0"/>
              <a:t>get_ports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clk</a:t>
            </a:r>
            <a:r>
              <a:rPr lang="en-US" altLang="zh-CN" dirty="0" smtClean="0"/>
              <a:t> ]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300192" y="6300028"/>
            <a:ext cx="79208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时钟</a:t>
            </a:r>
            <a:endParaRPr lang="zh-CN" altLang="en-US" b="1" dirty="0"/>
          </a:p>
        </p:txBody>
      </p:sp>
      <p:pic>
        <p:nvPicPr>
          <p:cNvPr id="9" name="图片 8" descr="数码管动态显示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48064" y="620688"/>
            <a:ext cx="3852936" cy="2889702"/>
          </a:xfrm>
          <a:prstGeom prst="rect">
            <a:avLst/>
          </a:prstGeom>
        </p:spPr>
      </p:pic>
      <p:pic>
        <p:nvPicPr>
          <p:cNvPr id="10" name="图片 9" descr="无标题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0" y="1002978"/>
            <a:ext cx="2088232" cy="788888"/>
          </a:xfrm>
          <a:prstGeom prst="rect">
            <a:avLst/>
          </a:prstGeom>
        </p:spPr>
      </p:pic>
      <p:pic>
        <p:nvPicPr>
          <p:cNvPr id="11" name="图片 10" descr="无标题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27784" y="1002978"/>
            <a:ext cx="2088232" cy="78888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627784" y="654829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G1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31840" y="64293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F1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688854" y="633413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E1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83968" y="633646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G6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1045" y="667554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G2</a:t>
            </a:r>
            <a:endParaRPr lang="zh-CN" alt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765101" y="66755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C2</a:t>
            </a:r>
            <a:endParaRPr lang="zh-CN" alt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322114" y="658029"/>
            <a:ext cx="513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H1</a:t>
            </a:r>
            <a:endParaRPr lang="zh-CN" alt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1917229" y="65826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C1</a:t>
            </a:r>
            <a:endParaRPr lang="zh-CN" alt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835696" y="116632"/>
            <a:ext cx="168056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/>
              <a:t>位码对应管脚</a:t>
            </a:r>
            <a:endParaRPr lang="zh-CN" altLang="en-US" sz="1600" b="1" dirty="0"/>
          </a:p>
        </p:txBody>
      </p:sp>
      <p:sp>
        <p:nvSpPr>
          <p:cNvPr id="21" name="右大括号 20"/>
          <p:cNvSpPr/>
          <p:nvPr/>
        </p:nvSpPr>
        <p:spPr>
          <a:xfrm rot="16200000">
            <a:off x="2300604" y="-1436780"/>
            <a:ext cx="396044" cy="4032448"/>
          </a:xfrm>
          <a:prstGeom prst="rightBrace">
            <a:avLst>
              <a:gd name="adj1" fmla="val 31481"/>
              <a:gd name="adj2" fmla="val 50434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连接符 21"/>
          <p:cNvCxnSpPr/>
          <p:nvPr/>
        </p:nvCxnSpPr>
        <p:spPr>
          <a:xfrm>
            <a:off x="467544" y="1743100"/>
            <a:ext cx="0" cy="43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649660" y="1743100"/>
            <a:ext cx="0" cy="43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842442" y="1748433"/>
            <a:ext cx="0" cy="43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1024558" y="1748433"/>
            <a:ext cx="0" cy="43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1206674" y="1743100"/>
            <a:ext cx="0" cy="43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1388790" y="1743100"/>
            <a:ext cx="0" cy="43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1581572" y="1738908"/>
            <a:ext cx="0" cy="43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1763688" y="1738908"/>
            <a:ext cx="0" cy="43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95536" y="1753766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/>
              <a:t>a  b  c  d  e f   g  </a:t>
            </a:r>
            <a:r>
              <a:rPr lang="en-US" altLang="zh-CN" sz="1600" b="1" dirty="0" err="1" smtClean="0"/>
              <a:t>dp</a:t>
            </a:r>
            <a:endParaRPr lang="zh-CN" altLang="en-US" sz="1600" b="1" dirty="0"/>
          </a:p>
        </p:txBody>
      </p:sp>
      <p:cxnSp>
        <p:nvCxnSpPr>
          <p:cNvPr id="32" name="直接连接符 31"/>
          <p:cNvCxnSpPr/>
          <p:nvPr/>
        </p:nvCxnSpPr>
        <p:spPr>
          <a:xfrm>
            <a:off x="2843808" y="1743100"/>
            <a:ext cx="0" cy="43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3025924" y="1743100"/>
            <a:ext cx="0" cy="43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3218706" y="1748433"/>
            <a:ext cx="0" cy="43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3400822" y="1748433"/>
            <a:ext cx="0" cy="43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3582938" y="1743100"/>
            <a:ext cx="0" cy="43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3765054" y="1743100"/>
            <a:ext cx="0" cy="43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3957836" y="1738908"/>
            <a:ext cx="0" cy="43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4139952" y="1738908"/>
            <a:ext cx="0" cy="43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771800" y="1753766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/>
              <a:t>a  b  c  d  e f   g  </a:t>
            </a:r>
            <a:r>
              <a:rPr lang="en-US" altLang="zh-CN" sz="1600" b="1" dirty="0" err="1" smtClean="0"/>
              <a:t>dp</a:t>
            </a:r>
            <a:endParaRPr lang="zh-CN" altLang="en-US" sz="16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2623592" y="2151906"/>
            <a:ext cx="19484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 smtClean="0">
                <a:solidFill>
                  <a:srgbClr val="0000FF"/>
                </a:solidFill>
              </a:rPr>
              <a:t>D4  E3  D3  F4  F3  E2  D2  H2</a:t>
            </a:r>
            <a:endParaRPr lang="zh-CN" altLang="en-US" sz="1100" b="1" dirty="0">
              <a:solidFill>
                <a:srgbClr val="0000FF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71711" y="2151906"/>
            <a:ext cx="19484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 smtClean="0"/>
              <a:t>B4  A4  A3  B1 A1 B3 B2  D5</a:t>
            </a:r>
            <a:endParaRPr lang="zh-CN" altLang="en-US" sz="11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467544" y="2608337"/>
            <a:ext cx="14306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/>
              <a:t>段码对应管脚</a:t>
            </a:r>
            <a:endParaRPr lang="zh-CN" altLang="en-US" sz="1600" b="1" dirty="0"/>
          </a:p>
        </p:txBody>
      </p:sp>
      <p:sp>
        <p:nvSpPr>
          <p:cNvPr id="45" name="右大括号 44"/>
          <p:cNvSpPr/>
          <p:nvPr/>
        </p:nvSpPr>
        <p:spPr>
          <a:xfrm rot="5400000">
            <a:off x="1043608" y="1791866"/>
            <a:ext cx="144016" cy="1440160"/>
          </a:xfrm>
          <a:prstGeom prst="rightBrace">
            <a:avLst>
              <a:gd name="adj1" fmla="val 31481"/>
              <a:gd name="adj2" fmla="val 50434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右大括号 46"/>
          <p:cNvSpPr/>
          <p:nvPr/>
        </p:nvSpPr>
        <p:spPr>
          <a:xfrm rot="5400000">
            <a:off x="3419872" y="1772816"/>
            <a:ext cx="144016" cy="1440160"/>
          </a:xfrm>
          <a:prstGeom prst="rightBrace">
            <a:avLst>
              <a:gd name="adj1" fmla="val 31481"/>
              <a:gd name="adj2" fmla="val 50434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2824758" y="2583954"/>
            <a:ext cx="14306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/>
              <a:t>段码对应管脚</a:t>
            </a:r>
            <a:endParaRPr lang="zh-CN" altLang="en-US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204864"/>
            <a:ext cx="6192688" cy="452431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set_property</a:t>
            </a:r>
            <a:r>
              <a:rPr lang="en-US" altLang="zh-CN" dirty="0" smtClean="0"/>
              <a:t> PACKAGE_PIN </a:t>
            </a:r>
            <a:r>
              <a:rPr lang="en-US" altLang="zh-CN" b="1" dirty="0" smtClean="0">
                <a:solidFill>
                  <a:srgbClr val="0000FF"/>
                </a:solidFill>
              </a:rPr>
              <a:t>H2</a:t>
            </a:r>
            <a:r>
              <a:rPr lang="en-US" altLang="zh-CN" dirty="0" smtClean="0"/>
              <a:t> [</a:t>
            </a:r>
            <a:r>
              <a:rPr lang="en-US" altLang="zh-CN" dirty="0" err="1" smtClean="0"/>
              <a:t>get_ports</a:t>
            </a:r>
            <a:r>
              <a:rPr lang="en-US" altLang="zh-CN" dirty="0" smtClean="0"/>
              <a:t> {dm1[0]}]</a:t>
            </a:r>
          </a:p>
          <a:p>
            <a:r>
              <a:rPr lang="en-US" altLang="zh-CN" dirty="0" err="1" smtClean="0"/>
              <a:t>set_property</a:t>
            </a:r>
            <a:r>
              <a:rPr lang="en-US" altLang="zh-CN" dirty="0" smtClean="0"/>
              <a:t> IOSTANDARD LVCMOS33 [</a:t>
            </a:r>
            <a:r>
              <a:rPr lang="en-US" altLang="zh-CN" dirty="0" err="1" smtClean="0"/>
              <a:t>get_ports</a:t>
            </a:r>
            <a:r>
              <a:rPr lang="en-US" altLang="zh-CN" dirty="0" smtClean="0"/>
              <a:t> {dm1[0]}]</a:t>
            </a:r>
          </a:p>
          <a:p>
            <a:r>
              <a:rPr lang="en-US" altLang="zh-CN" dirty="0" err="1" smtClean="0"/>
              <a:t>set_property</a:t>
            </a:r>
            <a:r>
              <a:rPr lang="en-US" altLang="zh-CN" dirty="0" smtClean="0"/>
              <a:t> PACKAGE_PIN </a:t>
            </a:r>
            <a:r>
              <a:rPr lang="en-US" altLang="zh-CN" b="1" dirty="0" smtClean="0">
                <a:solidFill>
                  <a:srgbClr val="0000FF"/>
                </a:solidFill>
              </a:rPr>
              <a:t>D2</a:t>
            </a:r>
            <a:r>
              <a:rPr lang="en-US" altLang="zh-CN" dirty="0" smtClean="0"/>
              <a:t> [</a:t>
            </a:r>
            <a:r>
              <a:rPr lang="en-US" altLang="zh-CN" dirty="0" err="1" smtClean="0"/>
              <a:t>get_ports</a:t>
            </a:r>
            <a:r>
              <a:rPr lang="en-US" altLang="zh-CN" dirty="0" smtClean="0"/>
              <a:t> {dm1[1]}]</a:t>
            </a:r>
          </a:p>
          <a:p>
            <a:r>
              <a:rPr lang="en-US" altLang="zh-CN" dirty="0" err="1" smtClean="0"/>
              <a:t>set_property</a:t>
            </a:r>
            <a:r>
              <a:rPr lang="en-US" altLang="zh-CN" dirty="0" smtClean="0"/>
              <a:t> IOSTANDARD LVCMOS33 [</a:t>
            </a:r>
            <a:r>
              <a:rPr lang="en-US" altLang="zh-CN" dirty="0" err="1" smtClean="0"/>
              <a:t>get_ports</a:t>
            </a:r>
            <a:r>
              <a:rPr lang="en-US" altLang="zh-CN" dirty="0" smtClean="0"/>
              <a:t> {dm1[1]}]</a:t>
            </a:r>
          </a:p>
          <a:p>
            <a:r>
              <a:rPr lang="en-US" altLang="zh-CN" dirty="0" err="1" smtClean="0"/>
              <a:t>set_property</a:t>
            </a:r>
            <a:r>
              <a:rPr lang="en-US" altLang="zh-CN" dirty="0" smtClean="0"/>
              <a:t> PACKAGE_PIN </a:t>
            </a:r>
            <a:r>
              <a:rPr lang="en-US" altLang="zh-CN" b="1" dirty="0" smtClean="0">
                <a:solidFill>
                  <a:srgbClr val="0000FF"/>
                </a:solidFill>
              </a:rPr>
              <a:t>E2</a:t>
            </a:r>
            <a:r>
              <a:rPr lang="en-US" altLang="zh-CN" dirty="0" smtClean="0"/>
              <a:t> [</a:t>
            </a:r>
            <a:r>
              <a:rPr lang="en-US" altLang="zh-CN" dirty="0" err="1" smtClean="0"/>
              <a:t>get_ports</a:t>
            </a:r>
            <a:r>
              <a:rPr lang="en-US" altLang="zh-CN" dirty="0" smtClean="0"/>
              <a:t> {dm1[2]}]</a:t>
            </a:r>
          </a:p>
          <a:p>
            <a:r>
              <a:rPr lang="en-US" altLang="zh-CN" dirty="0" err="1" smtClean="0"/>
              <a:t>set_property</a:t>
            </a:r>
            <a:r>
              <a:rPr lang="en-US" altLang="zh-CN" dirty="0" smtClean="0"/>
              <a:t> IOSTANDARD LVCMOS33 [</a:t>
            </a:r>
            <a:r>
              <a:rPr lang="en-US" altLang="zh-CN" dirty="0" err="1" smtClean="0"/>
              <a:t>get_ports</a:t>
            </a:r>
            <a:r>
              <a:rPr lang="en-US" altLang="zh-CN" dirty="0" smtClean="0"/>
              <a:t> {dm1[2]}]</a:t>
            </a:r>
          </a:p>
          <a:p>
            <a:r>
              <a:rPr lang="en-US" altLang="zh-CN" dirty="0" err="1" smtClean="0"/>
              <a:t>set_property</a:t>
            </a:r>
            <a:r>
              <a:rPr lang="en-US" altLang="zh-CN" dirty="0" smtClean="0"/>
              <a:t> PACKAGE_PIN </a:t>
            </a:r>
            <a:r>
              <a:rPr lang="en-US" altLang="zh-CN" b="1" dirty="0" smtClean="0">
                <a:solidFill>
                  <a:srgbClr val="0000FF"/>
                </a:solidFill>
              </a:rPr>
              <a:t>F3</a:t>
            </a:r>
            <a:r>
              <a:rPr lang="en-US" altLang="zh-CN" dirty="0" smtClean="0"/>
              <a:t> [</a:t>
            </a:r>
            <a:r>
              <a:rPr lang="en-US" altLang="zh-CN" dirty="0" err="1" smtClean="0"/>
              <a:t>get_ports</a:t>
            </a:r>
            <a:r>
              <a:rPr lang="en-US" altLang="zh-CN" dirty="0" smtClean="0"/>
              <a:t> {dm1[3]}]</a:t>
            </a:r>
          </a:p>
          <a:p>
            <a:r>
              <a:rPr lang="en-US" altLang="zh-CN" dirty="0" err="1" smtClean="0"/>
              <a:t>set_property</a:t>
            </a:r>
            <a:r>
              <a:rPr lang="en-US" altLang="zh-CN" dirty="0" smtClean="0"/>
              <a:t> IOSTANDARD LVCMOS33 [</a:t>
            </a:r>
            <a:r>
              <a:rPr lang="en-US" altLang="zh-CN" dirty="0" err="1" smtClean="0"/>
              <a:t>get_ports</a:t>
            </a:r>
            <a:r>
              <a:rPr lang="en-US" altLang="zh-CN" dirty="0" smtClean="0"/>
              <a:t> {dm1[3]}]</a:t>
            </a:r>
          </a:p>
          <a:p>
            <a:r>
              <a:rPr lang="en-US" altLang="zh-CN" dirty="0" err="1" smtClean="0"/>
              <a:t>set_property</a:t>
            </a:r>
            <a:r>
              <a:rPr lang="en-US" altLang="zh-CN" dirty="0" smtClean="0"/>
              <a:t> PACKAGE_PIN </a:t>
            </a:r>
            <a:r>
              <a:rPr lang="en-US" altLang="zh-CN" b="1" dirty="0" smtClean="0">
                <a:solidFill>
                  <a:srgbClr val="0000FF"/>
                </a:solidFill>
              </a:rPr>
              <a:t>F4</a:t>
            </a:r>
            <a:r>
              <a:rPr lang="en-US" altLang="zh-CN" dirty="0" smtClean="0"/>
              <a:t> [</a:t>
            </a:r>
            <a:r>
              <a:rPr lang="en-US" altLang="zh-CN" dirty="0" err="1" smtClean="0"/>
              <a:t>get_ports</a:t>
            </a:r>
            <a:r>
              <a:rPr lang="en-US" altLang="zh-CN" dirty="0" smtClean="0"/>
              <a:t> {dm1[4]}]</a:t>
            </a:r>
          </a:p>
          <a:p>
            <a:r>
              <a:rPr lang="en-US" altLang="zh-CN" dirty="0" err="1" smtClean="0"/>
              <a:t>set_property</a:t>
            </a:r>
            <a:r>
              <a:rPr lang="en-US" altLang="zh-CN" dirty="0" smtClean="0"/>
              <a:t> IOSTANDARD LVCMOS33 [</a:t>
            </a:r>
            <a:r>
              <a:rPr lang="en-US" altLang="zh-CN" dirty="0" err="1" smtClean="0"/>
              <a:t>get_ports</a:t>
            </a:r>
            <a:r>
              <a:rPr lang="en-US" altLang="zh-CN" dirty="0" smtClean="0"/>
              <a:t> {dm1[4]}]</a:t>
            </a:r>
          </a:p>
          <a:p>
            <a:r>
              <a:rPr lang="en-US" altLang="zh-CN" dirty="0" err="1" smtClean="0"/>
              <a:t>set_property</a:t>
            </a:r>
            <a:r>
              <a:rPr lang="en-US" altLang="zh-CN" dirty="0" smtClean="0"/>
              <a:t> PACKAGE_PIN </a:t>
            </a:r>
            <a:r>
              <a:rPr lang="en-US" altLang="zh-CN" b="1" dirty="0" smtClean="0">
                <a:solidFill>
                  <a:srgbClr val="0000FF"/>
                </a:solidFill>
              </a:rPr>
              <a:t>D3</a:t>
            </a:r>
            <a:r>
              <a:rPr lang="en-US" altLang="zh-CN" dirty="0" smtClean="0"/>
              <a:t> [</a:t>
            </a:r>
            <a:r>
              <a:rPr lang="en-US" altLang="zh-CN" dirty="0" err="1" smtClean="0"/>
              <a:t>get_ports</a:t>
            </a:r>
            <a:r>
              <a:rPr lang="en-US" altLang="zh-CN" dirty="0" smtClean="0"/>
              <a:t> {dm1[5]}]</a:t>
            </a:r>
          </a:p>
          <a:p>
            <a:r>
              <a:rPr lang="en-US" altLang="zh-CN" dirty="0" err="1" smtClean="0"/>
              <a:t>set_property</a:t>
            </a:r>
            <a:r>
              <a:rPr lang="en-US" altLang="zh-CN" dirty="0" smtClean="0"/>
              <a:t> IOSTANDARD LVCMOS33 [</a:t>
            </a:r>
            <a:r>
              <a:rPr lang="en-US" altLang="zh-CN" dirty="0" err="1" smtClean="0"/>
              <a:t>get_ports</a:t>
            </a:r>
            <a:r>
              <a:rPr lang="en-US" altLang="zh-CN" dirty="0" smtClean="0"/>
              <a:t> {dm1[5]}]</a:t>
            </a:r>
          </a:p>
          <a:p>
            <a:r>
              <a:rPr lang="en-US" altLang="zh-CN" dirty="0" err="1" smtClean="0"/>
              <a:t>set_property</a:t>
            </a:r>
            <a:r>
              <a:rPr lang="en-US" altLang="zh-CN" dirty="0" smtClean="0"/>
              <a:t> PACKAGE_PIN </a:t>
            </a:r>
            <a:r>
              <a:rPr lang="en-US" altLang="zh-CN" b="1" dirty="0" smtClean="0">
                <a:solidFill>
                  <a:srgbClr val="0000FF"/>
                </a:solidFill>
              </a:rPr>
              <a:t>E3</a:t>
            </a:r>
            <a:r>
              <a:rPr lang="en-US" altLang="zh-CN" dirty="0" smtClean="0"/>
              <a:t> [</a:t>
            </a:r>
            <a:r>
              <a:rPr lang="en-US" altLang="zh-CN" dirty="0" err="1" smtClean="0"/>
              <a:t>get_ports</a:t>
            </a:r>
            <a:r>
              <a:rPr lang="en-US" altLang="zh-CN" dirty="0" smtClean="0"/>
              <a:t> {dm1[6]}]</a:t>
            </a:r>
          </a:p>
          <a:p>
            <a:r>
              <a:rPr lang="en-US" altLang="zh-CN" dirty="0" err="1" smtClean="0"/>
              <a:t>set_property</a:t>
            </a:r>
            <a:r>
              <a:rPr lang="en-US" altLang="zh-CN" dirty="0" smtClean="0"/>
              <a:t> IOSTANDARD LVCMOS33 [</a:t>
            </a:r>
            <a:r>
              <a:rPr lang="en-US" altLang="zh-CN" dirty="0" err="1" smtClean="0"/>
              <a:t>get_ports</a:t>
            </a:r>
            <a:r>
              <a:rPr lang="en-US" altLang="zh-CN" dirty="0" smtClean="0"/>
              <a:t> {dm1[6]}]</a:t>
            </a:r>
          </a:p>
          <a:p>
            <a:r>
              <a:rPr lang="en-US" altLang="zh-CN" dirty="0" err="1" smtClean="0"/>
              <a:t>set_property</a:t>
            </a:r>
            <a:r>
              <a:rPr lang="en-US" altLang="zh-CN" dirty="0" smtClean="0"/>
              <a:t> PACKAGE_PIN </a:t>
            </a:r>
            <a:r>
              <a:rPr lang="en-US" altLang="zh-CN" b="1" dirty="0" smtClean="0">
                <a:solidFill>
                  <a:srgbClr val="0000FF"/>
                </a:solidFill>
              </a:rPr>
              <a:t>D4</a:t>
            </a:r>
            <a:r>
              <a:rPr lang="en-US" altLang="zh-CN" dirty="0" smtClean="0"/>
              <a:t> [</a:t>
            </a:r>
            <a:r>
              <a:rPr lang="en-US" altLang="zh-CN" dirty="0" err="1" smtClean="0"/>
              <a:t>get_ports</a:t>
            </a:r>
            <a:r>
              <a:rPr lang="en-US" altLang="zh-CN" dirty="0" smtClean="0"/>
              <a:t> {dm1[7]}]</a:t>
            </a:r>
          </a:p>
          <a:p>
            <a:r>
              <a:rPr lang="en-US" altLang="zh-CN" dirty="0" err="1" smtClean="0"/>
              <a:t>set_property</a:t>
            </a:r>
            <a:r>
              <a:rPr lang="en-US" altLang="zh-CN" dirty="0" smtClean="0"/>
              <a:t> IOSTANDARD LVCMOS33 [</a:t>
            </a:r>
            <a:r>
              <a:rPr lang="en-US" altLang="zh-CN" dirty="0" err="1" smtClean="0"/>
              <a:t>get_ports</a:t>
            </a:r>
            <a:r>
              <a:rPr lang="en-US" altLang="zh-CN" dirty="0" smtClean="0"/>
              <a:t> {dm1[7]}]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1556792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约束文件</a:t>
            </a:r>
            <a:endParaRPr lang="zh-CN" alt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084168" y="4077072"/>
            <a:ext cx="86409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段码</a:t>
            </a:r>
            <a:endParaRPr lang="zh-CN" altLang="en-US" b="1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8104" y="260648"/>
            <a:ext cx="3391812" cy="2060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" name="图片 42" descr="数码管动态显示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11760" y="260648"/>
            <a:ext cx="2448272" cy="18362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692696"/>
            <a:ext cx="6408712" cy="4801314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set_property</a:t>
            </a:r>
            <a:r>
              <a:rPr lang="en-US" altLang="zh-CN" dirty="0" smtClean="0"/>
              <a:t> PACKAGE_PIN R1 [</a:t>
            </a:r>
            <a:r>
              <a:rPr lang="en-US" altLang="zh-CN" dirty="0" err="1" smtClean="0"/>
              <a:t>get_ports</a:t>
            </a:r>
            <a:r>
              <a:rPr lang="en-US" altLang="zh-CN" dirty="0" smtClean="0"/>
              <a:t> {sw1[0]}]</a:t>
            </a:r>
          </a:p>
          <a:p>
            <a:r>
              <a:rPr lang="en-US" altLang="zh-CN" dirty="0" err="1" smtClean="0"/>
              <a:t>set_property</a:t>
            </a:r>
            <a:r>
              <a:rPr lang="en-US" altLang="zh-CN" dirty="0" smtClean="0"/>
              <a:t> IOSTANDARD LVCMOS33 [</a:t>
            </a:r>
            <a:r>
              <a:rPr lang="en-US" altLang="zh-CN" dirty="0" err="1" smtClean="0"/>
              <a:t>get_ports</a:t>
            </a:r>
            <a:r>
              <a:rPr lang="en-US" altLang="zh-CN" dirty="0" smtClean="0"/>
              <a:t> {sw1[0]}]</a:t>
            </a:r>
          </a:p>
          <a:p>
            <a:r>
              <a:rPr lang="en-US" altLang="zh-CN" dirty="0" err="1" smtClean="0"/>
              <a:t>set_property</a:t>
            </a:r>
            <a:r>
              <a:rPr lang="en-US" altLang="zh-CN" dirty="0" smtClean="0"/>
              <a:t> PACKAGE_PIN N4 [</a:t>
            </a:r>
            <a:r>
              <a:rPr lang="en-US" altLang="zh-CN" dirty="0" err="1" smtClean="0"/>
              <a:t>get_ports</a:t>
            </a:r>
            <a:r>
              <a:rPr lang="en-US" altLang="zh-CN" dirty="0" smtClean="0"/>
              <a:t> {sw1[1]}]</a:t>
            </a:r>
          </a:p>
          <a:p>
            <a:r>
              <a:rPr lang="en-US" altLang="zh-CN" dirty="0" err="1" smtClean="0"/>
              <a:t>set_property</a:t>
            </a:r>
            <a:r>
              <a:rPr lang="en-US" altLang="zh-CN" dirty="0" smtClean="0"/>
              <a:t> IOSTANDARD LVCMOS33 [</a:t>
            </a:r>
            <a:r>
              <a:rPr lang="en-US" altLang="zh-CN" dirty="0" err="1" smtClean="0"/>
              <a:t>get_ports</a:t>
            </a:r>
            <a:r>
              <a:rPr lang="en-US" altLang="zh-CN" dirty="0" smtClean="0"/>
              <a:t> {sw1[1]}]</a:t>
            </a:r>
          </a:p>
          <a:p>
            <a:r>
              <a:rPr lang="en-US" altLang="zh-CN" dirty="0" err="1" smtClean="0"/>
              <a:t>set_property</a:t>
            </a:r>
            <a:r>
              <a:rPr lang="en-US" altLang="zh-CN" dirty="0" smtClean="0"/>
              <a:t> PACKAGE_PIN M4 [</a:t>
            </a:r>
            <a:r>
              <a:rPr lang="en-US" altLang="zh-CN" dirty="0" err="1" smtClean="0"/>
              <a:t>get_ports</a:t>
            </a:r>
            <a:r>
              <a:rPr lang="en-US" altLang="zh-CN" dirty="0" smtClean="0"/>
              <a:t> {sw1[2]}]</a:t>
            </a:r>
          </a:p>
          <a:p>
            <a:r>
              <a:rPr lang="en-US" altLang="zh-CN" dirty="0" err="1" smtClean="0"/>
              <a:t>set_property</a:t>
            </a:r>
            <a:r>
              <a:rPr lang="en-US" altLang="zh-CN" dirty="0" smtClean="0"/>
              <a:t> IOSTANDARD LVCMOS33 [</a:t>
            </a:r>
            <a:r>
              <a:rPr lang="en-US" altLang="zh-CN" dirty="0" err="1" smtClean="0"/>
              <a:t>get_ports</a:t>
            </a:r>
            <a:r>
              <a:rPr lang="en-US" altLang="zh-CN" dirty="0" smtClean="0"/>
              <a:t> {sw1[2]}]</a:t>
            </a:r>
          </a:p>
          <a:p>
            <a:r>
              <a:rPr lang="en-US" altLang="zh-CN" dirty="0" err="1" smtClean="0"/>
              <a:t>set_property</a:t>
            </a:r>
            <a:r>
              <a:rPr lang="en-US" altLang="zh-CN" dirty="0" smtClean="0"/>
              <a:t> PACKAGE_PIN R2 [</a:t>
            </a:r>
            <a:r>
              <a:rPr lang="en-US" altLang="zh-CN" dirty="0" err="1" smtClean="0"/>
              <a:t>get_ports</a:t>
            </a:r>
            <a:r>
              <a:rPr lang="en-US" altLang="zh-CN" dirty="0" smtClean="0"/>
              <a:t> {sw1[3]}]</a:t>
            </a:r>
          </a:p>
          <a:p>
            <a:r>
              <a:rPr lang="en-US" altLang="zh-CN" dirty="0" err="1" smtClean="0"/>
              <a:t>set_property</a:t>
            </a:r>
            <a:r>
              <a:rPr lang="en-US" altLang="zh-CN" dirty="0" smtClean="0"/>
              <a:t> IOSTANDARD LVCMOS33 [</a:t>
            </a:r>
            <a:r>
              <a:rPr lang="en-US" altLang="zh-CN" dirty="0" err="1" smtClean="0"/>
              <a:t>get_ports</a:t>
            </a:r>
            <a:r>
              <a:rPr lang="en-US" altLang="zh-CN" dirty="0" smtClean="0"/>
              <a:t> {sw1[3]}]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set_property</a:t>
            </a:r>
            <a:r>
              <a:rPr lang="en-US" altLang="zh-CN" dirty="0" smtClean="0"/>
              <a:t> PACKAGE_PIN P2 [</a:t>
            </a:r>
            <a:r>
              <a:rPr lang="en-US" altLang="zh-CN" dirty="0" err="1" smtClean="0"/>
              <a:t>get_ports</a:t>
            </a:r>
            <a:r>
              <a:rPr lang="en-US" altLang="zh-CN" dirty="0" smtClean="0"/>
              <a:t> {sw2[0]}]</a:t>
            </a:r>
          </a:p>
          <a:p>
            <a:r>
              <a:rPr lang="en-US" altLang="zh-CN" dirty="0" err="1" smtClean="0"/>
              <a:t>set_property</a:t>
            </a:r>
            <a:r>
              <a:rPr lang="en-US" altLang="zh-CN" dirty="0" smtClean="0"/>
              <a:t> IOSTANDARD LVCMOS33 [</a:t>
            </a:r>
            <a:r>
              <a:rPr lang="en-US" altLang="zh-CN" dirty="0" err="1" smtClean="0"/>
              <a:t>get_ports</a:t>
            </a:r>
            <a:r>
              <a:rPr lang="en-US" altLang="zh-CN" dirty="0" smtClean="0"/>
              <a:t> {sw2[0]}]</a:t>
            </a:r>
          </a:p>
          <a:p>
            <a:r>
              <a:rPr lang="en-US" altLang="zh-CN" dirty="0" err="1" smtClean="0"/>
              <a:t>set_property</a:t>
            </a:r>
            <a:r>
              <a:rPr lang="en-US" altLang="zh-CN" dirty="0" smtClean="0"/>
              <a:t> PACKAGE_PIN P3 [</a:t>
            </a:r>
            <a:r>
              <a:rPr lang="en-US" altLang="zh-CN" dirty="0" err="1" smtClean="0"/>
              <a:t>get_ports</a:t>
            </a:r>
            <a:r>
              <a:rPr lang="en-US" altLang="zh-CN" dirty="0" smtClean="0"/>
              <a:t> {sw2[1]}]</a:t>
            </a:r>
          </a:p>
          <a:p>
            <a:r>
              <a:rPr lang="en-US" altLang="zh-CN" dirty="0" err="1" smtClean="0"/>
              <a:t>set_property</a:t>
            </a:r>
            <a:r>
              <a:rPr lang="en-US" altLang="zh-CN" dirty="0" smtClean="0"/>
              <a:t> IOSTANDARD LVCMOS33 [</a:t>
            </a:r>
            <a:r>
              <a:rPr lang="en-US" altLang="zh-CN" dirty="0" err="1" smtClean="0"/>
              <a:t>get_ports</a:t>
            </a:r>
            <a:r>
              <a:rPr lang="en-US" altLang="zh-CN" dirty="0" smtClean="0"/>
              <a:t> {sw2[1]}]</a:t>
            </a:r>
          </a:p>
          <a:p>
            <a:r>
              <a:rPr lang="en-US" altLang="zh-CN" dirty="0" err="1" smtClean="0"/>
              <a:t>set_property</a:t>
            </a:r>
            <a:r>
              <a:rPr lang="en-US" altLang="zh-CN" dirty="0" smtClean="0"/>
              <a:t> PACKAGE_PIN P4 [</a:t>
            </a:r>
            <a:r>
              <a:rPr lang="en-US" altLang="zh-CN" dirty="0" err="1" smtClean="0"/>
              <a:t>get_ports</a:t>
            </a:r>
            <a:r>
              <a:rPr lang="en-US" altLang="zh-CN" dirty="0" smtClean="0"/>
              <a:t> {sw2[2]}]</a:t>
            </a:r>
          </a:p>
          <a:p>
            <a:r>
              <a:rPr lang="en-US" altLang="zh-CN" dirty="0" err="1" smtClean="0"/>
              <a:t>set_property</a:t>
            </a:r>
            <a:r>
              <a:rPr lang="en-US" altLang="zh-CN" dirty="0" smtClean="0"/>
              <a:t> IOSTANDARD LVCMOS33 [</a:t>
            </a:r>
            <a:r>
              <a:rPr lang="en-US" altLang="zh-CN" dirty="0" err="1" smtClean="0"/>
              <a:t>get_ports</a:t>
            </a:r>
            <a:r>
              <a:rPr lang="en-US" altLang="zh-CN" dirty="0" smtClean="0"/>
              <a:t> {sw2[2]}]</a:t>
            </a:r>
          </a:p>
          <a:p>
            <a:r>
              <a:rPr lang="en-US" altLang="zh-CN" dirty="0" err="1" smtClean="0"/>
              <a:t>set_property</a:t>
            </a:r>
            <a:r>
              <a:rPr lang="en-US" altLang="zh-CN" dirty="0" smtClean="0"/>
              <a:t> PACKAGE_PIN P5 [</a:t>
            </a:r>
            <a:r>
              <a:rPr lang="en-US" altLang="zh-CN" dirty="0" err="1" smtClean="0"/>
              <a:t>get_ports</a:t>
            </a:r>
            <a:r>
              <a:rPr lang="en-US" altLang="zh-CN" dirty="0" smtClean="0"/>
              <a:t> {sw2[3]}]</a:t>
            </a:r>
          </a:p>
          <a:p>
            <a:r>
              <a:rPr lang="en-US" altLang="zh-CN" dirty="0" err="1" smtClean="0"/>
              <a:t>set_property</a:t>
            </a:r>
            <a:r>
              <a:rPr lang="en-US" altLang="zh-CN" dirty="0" smtClean="0"/>
              <a:t> IOSTANDARD LVCMOS33 [</a:t>
            </a:r>
            <a:r>
              <a:rPr lang="en-US" altLang="zh-CN" dirty="0" err="1" smtClean="0"/>
              <a:t>get_ports</a:t>
            </a:r>
            <a:r>
              <a:rPr lang="en-US" altLang="zh-CN" dirty="0" smtClean="0"/>
              <a:t> {sw2[3]}]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660232" y="1844824"/>
            <a:ext cx="86409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开关</a:t>
            </a:r>
            <a:endParaRPr lang="zh-CN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99592" y="260648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约束文件</a:t>
            </a:r>
            <a:endParaRPr lang="zh-CN" altLang="en-US" sz="2400" b="1" dirty="0"/>
          </a:p>
        </p:txBody>
      </p:sp>
      <p:pic>
        <p:nvPicPr>
          <p:cNvPr id="7" name="图片 6" descr="数码管动态显示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76189" y="4725144"/>
            <a:ext cx="2688299" cy="20162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116632"/>
            <a:ext cx="3888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(2) </a:t>
            </a:r>
            <a:r>
              <a:rPr lang="zh-CN" altLang="en-US" sz="2400" b="1" dirty="0" smtClean="0"/>
              <a:t>同步</a:t>
            </a:r>
            <a:r>
              <a:rPr lang="zh-CN" altLang="en-US" sz="2400" b="1" dirty="0" smtClean="0"/>
              <a:t>计数器</a:t>
            </a:r>
            <a:r>
              <a:rPr lang="en-US" altLang="zh-CN" sz="2400" b="1" dirty="0" smtClean="0"/>
              <a:t>74X163</a:t>
            </a:r>
            <a:r>
              <a:rPr lang="zh-CN" altLang="en-US" sz="2400" b="1" dirty="0" smtClean="0"/>
              <a:t>设计</a:t>
            </a:r>
            <a:endParaRPr lang="zh-CN" alt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548680"/>
            <a:ext cx="5544616" cy="6186309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module p74X163(</a:t>
            </a:r>
            <a:r>
              <a:rPr lang="en-US" altLang="zh-CN" b="1" dirty="0" err="1" smtClean="0"/>
              <a:t>clk</a:t>
            </a:r>
            <a:r>
              <a:rPr lang="en-US" altLang="zh-CN" b="1" dirty="0" smtClean="0"/>
              <a:t>, </a:t>
            </a:r>
            <a:r>
              <a:rPr lang="en-US" altLang="zh-CN" b="1" dirty="0" err="1" smtClean="0"/>
              <a:t>clr</a:t>
            </a:r>
            <a:r>
              <a:rPr lang="en-US" altLang="zh-CN" b="1" dirty="0" smtClean="0"/>
              <a:t>, </a:t>
            </a:r>
            <a:r>
              <a:rPr lang="en-US" altLang="zh-CN" b="1" dirty="0" err="1" smtClean="0"/>
              <a:t>ldn</a:t>
            </a:r>
            <a:r>
              <a:rPr lang="en-US" altLang="zh-CN" b="1" dirty="0" smtClean="0"/>
              <a:t>, </a:t>
            </a:r>
            <a:r>
              <a:rPr lang="en-US" altLang="zh-CN" b="1" dirty="0" err="1" smtClean="0"/>
              <a:t>ent</a:t>
            </a:r>
            <a:r>
              <a:rPr lang="en-US" altLang="zh-CN" b="1" dirty="0" smtClean="0"/>
              <a:t>, </a:t>
            </a:r>
            <a:r>
              <a:rPr lang="en-US" altLang="zh-CN" b="1" dirty="0" err="1" smtClean="0"/>
              <a:t>enp</a:t>
            </a:r>
            <a:r>
              <a:rPr lang="en-US" altLang="zh-CN" b="1" dirty="0" smtClean="0"/>
              <a:t>, d, q, </a:t>
            </a:r>
            <a:r>
              <a:rPr lang="en-US" altLang="zh-CN" b="1" dirty="0" err="1" smtClean="0"/>
              <a:t>rco</a:t>
            </a:r>
            <a:r>
              <a:rPr lang="en-US" altLang="zh-CN" b="1" dirty="0" smtClean="0"/>
              <a:t>);</a:t>
            </a:r>
          </a:p>
          <a:p>
            <a:r>
              <a:rPr lang="en-US" altLang="zh-CN" b="1" dirty="0" smtClean="0"/>
              <a:t>   input </a:t>
            </a:r>
            <a:r>
              <a:rPr lang="en-US" altLang="zh-CN" b="1" dirty="0" err="1" smtClean="0"/>
              <a:t>clk</a:t>
            </a:r>
            <a:r>
              <a:rPr lang="en-US" altLang="zh-CN" b="1" dirty="0" smtClean="0"/>
              <a:t>, </a:t>
            </a:r>
            <a:r>
              <a:rPr lang="en-US" altLang="zh-CN" b="1" dirty="0" err="1" smtClean="0"/>
              <a:t>clr</a:t>
            </a:r>
            <a:r>
              <a:rPr lang="en-US" altLang="zh-CN" b="1" dirty="0" smtClean="0"/>
              <a:t>, </a:t>
            </a:r>
            <a:r>
              <a:rPr lang="en-US" altLang="zh-CN" b="1" dirty="0" err="1" smtClean="0"/>
              <a:t>ldn</a:t>
            </a:r>
            <a:r>
              <a:rPr lang="en-US" altLang="zh-CN" b="1" dirty="0" smtClean="0"/>
              <a:t>, </a:t>
            </a:r>
            <a:r>
              <a:rPr lang="en-US" altLang="zh-CN" b="1" dirty="0" err="1" smtClean="0"/>
              <a:t>ent</a:t>
            </a:r>
            <a:r>
              <a:rPr lang="en-US" altLang="zh-CN" b="1" dirty="0" smtClean="0"/>
              <a:t>, </a:t>
            </a:r>
            <a:r>
              <a:rPr lang="en-US" altLang="zh-CN" b="1" dirty="0" err="1" smtClean="0"/>
              <a:t>enp</a:t>
            </a:r>
            <a:r>
              <a:rPr lang="en-US" altLang="zh-CN" b="1" dirty="0" smtClean="0"/>
              <a:t>;</a:t>
            </a:r>
          </a:p>
          <a:p>
            <a:r>
              <a:rPr lang="en-US" altLang="zh-CN" b="1" dirty="0" smtClean="0"/>
              <a:t>   input [3:0] d</a:t>
            </a:r>
            <a:r>
              <a:rPr lang="en-US" altLang="zh-CN" b="1" dirty="0" smtClean="0"/>
              <a:t>;</a:t>
            </a:r>
          </a:p>
          <a:p>
            <a:r>
              <a:rPr lang="en-US" altLang="zh-CN" b="1" dirty="0" smtClean="0"/>
              <a:t> </a:t>
            </a:r>
            <a:r>
              <a:rPr lang="en-US" altLang="zh-CN" b="1" dirty="0" smtClean="0"/>
              <a:t>  output </a:t>
            </a:r>
            <a:r>
              <a:rPr lang="en-US" altLang="zh-CN" b="1" dirty="0" err="1" smtClean="0"/>
              <a:t>rco</a:t>
            </a:r>
            <a:r>
              <a:rPr lang="en-US" altLang="zh-CN" b="1" dirty="0" smtClean="0"/>
              <a:t>;</a:t>
            </a:r>
            <a:endParaRPr lang="en-US" altLang="zh-CN" b="1" dirty="0" smtClean="0"/>
          </a:p>
          <a:p>
            <a:r>
              <a:rPr lang="en-US" altLang="zh-CN" b="1" dirty="0" smtClean="0"/>
              <a:t>   output [3:0] q;  </a:t>
            </a:r>
          </a:p>
          <a:p>
            <a:r>
              <a:rPr lang="en-US" altLang="zh-CN" b="1" dirty="0" smtClean="0"/>
              <a:t>  </a:t>
            </a:r>
            <a:r>
              <a:rPr lang="en-US" altLang="zh-CN" b="1" dirty="0" err="1" smtClean="0"/>
              <a:t>reg</a:t>
            </a:r>
            <a:r>
              <a:rPr lang="en-US" altLang="zh-CN" b="1" dirty="0" smtClean="0"/>
              <a:t> [3:0] q = 0;</a:t>
            </a:r>
          </a:p>
          <a:p>
            <a:r>
              <a:rPr lang="en-US" altLang="zh-CN" b="1" dirty="0" smtClean="0"/>
              <a:t>  </a:t>
            </a:r>
            <a:r>
              <a:rPr lang="en-US" altLang="zh-CN" b="1" dirty="0" err="1" smtClean="0"/>
              <a:t>reg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rco</a:t>
            </a:r>
            <a:r>
              <a:rPr lang="en-US" altLang="zh-CN" b="1" dirty="0" smtClean="0"/>
              <a:t> = 0;</a:t>
            </a:r>
          </a:p>
          <a:p>
            <a:r>
              <a:rPr lang="en-US" altLang="zh-CN" b="1" dirty="0" smtClean="0"/>
              <a:t> </a:t>
            </a:r>
          </a:p>
          <a:p>
            <a:r>
              <a:rPr lang="en-US" altLang="zh-CN" b="1" dirty="0" smtClean="0"/>
              <a:t> always @(</a:t>
            </a:r>
            <a:r>
              <a:rPr lang="en-US" altLang="zh-CN" b="1" dirty="0" err="1" smtClean="0"/>
              <a:t>posedge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clk</a:t>
            </a:r>
            <a:r>
              <a:rPr lang="en-US" altLang="zh-CN" b="1" dirty="0" smtClean="0"/>
              <a:t>)</a:t>
            </a:r>
          </a:p>
          <a:p>
            <a:r>
              <a:rPr lang="en-US" altLang="zh-CN" b="1" dirty="0" smtClean="0"/>
              <a:t> begin</a:t>
            </a:r>
          </a:p>
          <a:p>
            <a:r>
              <a:rPr lang="en-US" altLang="zh-CN" b="1" dirty="0" smtClean="0"/>
              <a:t>    if( </a:t>
            </a:r>
            <a:r>
              <a:rPr lang="en-US" altLang="zh-CN" b="1" dirty="0" err="1" smtClean="0"/>
              <a:t>clr</a:t>
            </a:r>
            <a:r>
              <a:rPr lang="en-US" altLang="zh-CN" b="1" dirty="0" smtClean="0"/>
              <a:t>  == 0)  q &lt;= 0;</a:t>
            </a:r>
          </a:p>
          <a:p>
            <a:r>
              <a:rPr lang="en-US" altLang="zh-CN" b="1" dirty="0" smtClean="0"/>
              <a:t>    else if ( ld </a:t>
            </a:r>
            <a:r>
              <a:rPr lang="en-US" altLang="zh-CN" b="1" dirty="0" smtClean="0"/>
              <a:t>== 0 )  </a:t>
            </a:r>
            <a:r>
              <a:rPr lang="en-US" altLang="zh-CN" b="1" dirty="0" smtClean="0"/>
              <a:t>q &lt;= d;</a:t>
            </a:r>
          </a:p>
          <a:p>
            <a:r>
              <a:rPr lang="en-US" altLang="zh-CN" b="1" dirty="0" smtClean="0"/>
              <a:t>    else if ( (</a:t>
            </a:r>
            <a:r>
              <a:rPr lang="en-US" altLang="zh-CN" b="1" dirty="0" err="1" smtClean="0"/>
              <a:t>ent</a:t>
            </a:r>
            <a:r>
              <a:rPr lang="en-US" altLang="zh-CN" b="1" dirty="0" smtClean="0"/>
              <a:t> == 1) &amp;&amp; (</a:t>
            </a:r>
            <a:r>
              <a:rPr lang="en-US" altLang="zh-CN" b="1" dirty="0" err="1" smtClean="0"/>
              <a:t>enp</a:t>
            </a:r>
            <a:r>
              <a:rPr lang="en-US" altLang="zh-CN" b="1" dirty="0" smtClean="0"/>
              <a:t> == 1)) q &lt;= q+1;</a:t>
            </a:r>
          </a:p>
          <a:p>
            <a:r>
              <a:rPr lang="en-US" altLang="zh-CN" b="1" dirty="0" smtClean="0"/>
              <a:t>    else  q &lt;= q ;</a:t>
            </a:r>
          </a:p>
          <a:p>
            <a:r>
              <a:rPr lang="en-US" altLang="zh-CN" b="1" dirty="0" smtClean="0"/>
              <a:t>end</a:t>
            </a:r>
          </a:p>
          <a:p>
            <a:endParaRPr lang="en-US" altLang="zh-CN" b="1" dirty="0" smtClean="0"/>
          </a:p>
          <a:p>
            <a:r>
              <a:rPr lang="en-US" altLang="zh-CN" b="1" dirty="0" smtClean="0"/>
              <a:t>always @( q or </a:t>
            </a:r>
            <a:r>
              <a:rPr lang="en-US" altLang="zh-CN" b="1" dirty="0" err="1" smtClean="0"/>
              <a:t>ent</a:t>
            </a:r>
            <a:r>
              <a:rPr lang="en-US" altLang="zh-CN" b="1" dirty="0" smtClean="0"/>
              <a:t> or </a:t>
            </a:r>
            <a:r>
              <a:rPr lang="en-US" altLang="zh-CN" b="1" dirty="0" err="1" smtClean="0"/>
              <a:t>enp</a:t>
            </a:r>
            <a:r>
              <a:rPr lang="en-US" altLang="zh-CN" b="1" dirty="0" smtClean="0"/>
              <a:t>) </a:t>
            </a:r>
            <a:endParaRPr lang="en-US" altLang="zh-CN" b="1" dirty="0" smtClean="0"/>
          </a:p>
          <a:p>
            <a:r>
              <a:rPr lang="en-US" altLang="zh-CN" b="1" dirty="0" smtClean="0"/>
              <a:t>   begin</a:t>
            </a:r>
          </a:p>
          <a:p>
            <a:r>
              <a:rPr lang="en-US" altLang="zh-CN" b="1" dirty="0" smtClean="0"/>
              <a:t>     if((</a:t>
            </a:r>
            <a:r>
              <a:rPr lang="en-US" altLang="zh-CN" b="1" dirty="0" err="1" smtClean="0"/>
              <a:t>ent</a:t>
            </a:r>
            <a:r>
              <a:rPr lang="en-US" altLang="zh-CN" b="1" dirty="0" smtClean="0"/>
              <a:t> == 1) </a:t>
            </a:r>
            <a:r>
              <a:rPr lang="en-US" altLang="zh-CN" b="1" dirty="0" smtClean="0"/>
              <a:t>&amp;&amp; </a:t>
            </a:r>
            <a:r>
              <a:rPr lang="en-US" altLang="zh-CN" b="1" dirty="0" smtClean="0"/>
              <a:t>(</a:t>
            </a:r>
            <a:r>
              <a:rPr lang="en-US" altLang="zh-CN" b="1" dirty="0" err="1" smtClean="0"/>
              <a:t>enp</a:t>
            </a:r>
            <a:r>
              <a:rPr lang="en-US" altLang="zh-CN" b="1" dirty="0" smtClean="0"/>
              <a:t> </a:t>
            </a:r>
            <a:r>
              <a:rPr lang="en-US" altLang="zh-CN" b="1" dirty="0" smtClean="0"/>
              <a:t>== 1) </a:t>
            </a:r>
            <a:r>
              <a:rPr lang="en-US" altLang="zh-CN" b="1" dirty="0" smtClean="0"/>
              <a:t>&amp;&amp; </a:t>
            </a:r>
            <a:r>
              <a:rPr lang="en-US" altLang="zh-CN" b="1" dirty="0" smtClean="0"/>
              <a:t>(</a:t>
            </a:r>
            <a:r>
              <a:rPr lang="en-US" altLang="zh-CN" b="1" dirty="0" smtClean="0"/>
              <a:t>q == 15) 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rco</a:t>
            </a:r>
            <a:r>
              <a:rPr lang="en-US" altLang="zh-CN" b="1" dirty="0" smtClean="0"/>
              <a:t> </a:t>
            </a:r>
            <a:r>
              <a:rPr lang="en-US" altLang="zh-CN" b="1" dirty="0" smtClean="0"/>
              <a:t>= 1;</a:t>
            </a:r>
          </a:p>
          <a:p>
            <a:r>
              <a:rPr lang="en-US" altLang="zh-CN" b="1" dirty="0" smtClean="0"/>
              <a:t>      else </a:t>
            </a:r>
            <a:r>
              <a:rPr lang="en-US" altLang="zh-CN" b="1" dirty="0" err="1" smtClean="0"/>
              <a:t>rco</a:t>
            </a:r>
            <a:r>
              <a:rPr lang="en-US" altLang="zh-CN" b="1" dirty="0" smtClean="0"/>
              <a:t> = 0;</a:t>
            </a:r>
          </a:p>
          <a:p>
            <a:r>
              <a:rPr lang="en-US" altLang="zh-CN" b="1" dirty="0" smtClean="0"/>
              <a:t>   end</a:t>
            </a:r>
          </a:p>
          <a:p>
            <a:r>
              <a:rPr lang="en-US" altLang="zh-CN" b="1" dirty="0" err="1" smtClean="0"/>
              <a:t>endmodule</a:t>
            </a:r>
            <a:endParaRPr lang="zh-CN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499992" y="956345"/>
            <a:ext cx="4464496" cy="286232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 sz="1500" b="1" dirty="0" smtClean="0"/>
              <a:t>module sim1( );</a:t>
            </a:r>
          </a:p>
          <a:p>
            <a:r>
              <a:rPr lang="en-US" altLang="zh-CN" sz="1500" b="1" dirty="0" smtClean="0"/>
              <a:t>  </a:t>
            </a:r>
            <a:r>
              <a:rPr lang="en-US" altLang="zh-CN" sz="1500" b="1" dirty="0" err="1" smtClean="0"/>
              <a:t>reg</a:t>
            </a:r>
            <a:r>
              <a:rPr lang="en-US" altLang="zh-CN" sz="1500" b="1" dirty="0" smtClean="0"/>
              <a:t> </a:t>
            </a:r>
            <a:r>
              <a:rPr lang="en-US" altLang="zh-CN" sz="1500" b="1" dirty="0" err="1" smtClean="0"/>
              <a:t>clk</a:t>
            </a:r>
            <a:r>
              <a:rPr lang="en-US" altLang="zh-CN" sz="1500" b="1" dirty="0" smtClean="0"/>
              <a:t> = 0;</a:t>
            </a:r>
          </a:p>
          <a:p>
            <a:r>
              <a:rPr lang="en-US" altLang="zh-CN" sz="1500" b="1" dirty="0" smtClean="0"/>
              <a:t>  </a:t>
            </a:r>
            <a:r>
              <a:rPr lang="en-US" altLang="zh-CN" sz="1500" b="1" dirty="0" err="1" smtClean="0"/>
              <a:t>reg</a:t>
            </a:r>
            <a:r>
              <a:rPr lang="en-US" altLang="zh-CN" sz="1500" b="1" dirty="0" smtClean="0"/>
              <a:t> </a:t>
            </a:r>
            <a:r>
              <a:rPr lang="en-US" altLang="zh-CN" sz="1500" b="1" dirty="0" err="1" smtClean="0"/>
              <a:t>clr</a:t>
            </a:r>
            <a:r>
              <a:rPr lang="en-US" altLang="zh-CN" sz="1500" b="1" dirty="0" smtClean="0"/>
              <a:t> = 1;</a:t>
            </a:r>
          </a:p>
          <a:p>
            <a:r>
              <a:rPr lang="en-US" altLang="zh-CN" sz="1500" b="1" dirty="0" smtClean="0"/>
              <a:t>  </a:t>
            </a:r>
            <a:r>
              <a:rPr lang="en-US" altLang="zh-CN" sz="1500" b="1" dirty="0" err="1" smtClean="0"/>
              <a:t>reg</a:t>
            </a:r>
            <a:r>
              <a:rPr lang="en-US" altLang="zh-CN" sz="1500" b="1" dirty="0" smtClean="0"/>
              <a:t> </a:t>
            </a:r>
            <a:r>
              <a:rPr lang="en-US" altLang="zh-CN" sz="1500" b="1" dirty="0" err="1" smtClean="0"/>
              <a:t>ldn</a:t>
            </a:r>
            <a:r>
              <a:rPr lang="en-US" altLang="zh-CN" sz="1500" b="1" dirty="0" smtClean="0"/>
              <a:t> </a:t>
            </a:r>
            <a:r>
              <a:rPr lang="en-US" altLang="zh-CN" sz="1500" b="1" dirty="0" smtClean="0"/>
              <a:t>= 1;</a:t>
            </a:r>
          </a:p>
          <a:p>
            <a:r>
              <a:rPr lang="en-US" altLang="zh-CN" sz="1500" b="1" dirty="0" smtClean="0"/>
              <a:t>  </a:t>
            </a:r>
            <a:r>
              <a:rPr lang="en-US" altLang="zh-CN" sz="1500" b="1" dirty="0" err="1" smtClean="0"/>
              <a:t>reg</a:t>
            </a:r>
            <a:r>
              <a:rPr lang="en-US" altLang="zh-CN" sz="1500" b="1" dirty="0" smtClean="0"/>
              <a:t> </a:t>
            </a:r>
            <a:r>
              <a:rPr lang="en-US" altLang="zh-CN" sz="1500" b="1" dirty="0" err="1" smtClean="0"/>
              <a:t>ent</a:t>
            </a:r>
            <a:r>
              <a:rPr lang="en-US" altLang="zh-CN" sz="1500" b="1" dirty="0" smtClean="0"/>
              <a:t> = 1;</a:t>
            </a:r>
          </a:p>
          <a:p>
            <a:r>
              <a:rPr lang="en-US" altLang="zh-CN" sz="1500" b="1" dirty="0" smtClean="0"/>
              <a:t>  </a:t>
            </a:r>
            <a:r>
              <a:rPr lang="en-US" altLang="zh-CN" sz="1500" b="1" dirty="0" err="1" smtClean="0"/>
              <a:t>reg</a:t>
            </a:r>
            <a:r>
              <a:rPr lang="en-US" altLang="zh-CN" sz="1500" b="1" dirty="0" smtClean="0"/>
              <a:t> </a:t>
            </a:r>
            <a:r>
              <a:rPr lang="en-US" altLang="zh-CN" sz="1500" b="1" dirty="0" err="1" smtClean="0"/>
              <a:t>enp</a:t>
            </a:r>
            <a:r>
              <a:rPr lang="en-US" altLang="zh-CN" sz="1500" b="1" dirty="0" smtClean="0"/>
              <a:t> = 1;</a:t>
            </a:r>
          </a:p>
          <a:p>
            <a:r>
              <a:rPr lang="en-US" altLang="zh-CN" sz="1500" b="1" dirty="0" smtClean="0"/>
              <a:t>  </a:t>
            </a:r>
            <a:r>
              <a:rPr lang="en-US" altLang="zh-CN" sz="1500" b="1" dirty="0" err="1" smtClean="0"/>
              <a:t>reg</a:t>
            </a:r>
            <a:r>
              <a:rPr lang="en-US" altLang="zh-CN" sz="1500" b="1" dirty="0" smtClean="0"/>
              <a:t> [3:0] d = 0;</a:t>
            </a:r>
          </a:p>
          <a:p>
            <a:r>
              <a:rPr lang="en-US" altLang="zh-CN" sz="1500" b="1" dirty="0" smtClean="0"/>
              <a:t>  wire [3:0] q;</a:t>
            </a:r>
          </a:p>
          <a:p>
            <a:r>
              <a:rPr lang="en-US" altLang="zh-CN" sz="1500" b="1" dirty="0" smtClean="0"/>
              <a:t>  wire </a:t>
            </a:r>
            <a:r>
              <a:rPr lang="en-US" altLang="zh-CN" sz="1500" b="1" dirty="0" err="1" smtClean="0"/>
              <a:t>rco</a:t>
            </a:r>
            <a:r>
              <a:rPr lang="en-US" altLang="zh-CN" sz="1500" b="1" dirty="0" smtClean="0"/>
              <a:t>;</a:t>
            </a:r>
          </a:p>
          <a:p>
            <a:r>
              <a:rPr lang="en-US" altLang="zh-CN" sz="1500" b="1" dirty="0" smtClean="0"/>
              <a:t> p74X163  u1(p74X163(</a:t>
            </a:r>
            <a:r>
              <a:rPr lang="en-US" altLang="zh-CN" sz="1500" b="1" dirty="0" err="1" smtClean="0"/>
              <a:t>clk</a:t>
            </a:r>
            <a:r>
              <a:rPr lang="en-US" altLang="zh-CN" sz="1500" b="1" dirty="0" smtClean="0"/>
              <a:t>, </a:t>
            </a:r>
            <a:r>
              <a:rPr lang="en-US" altLang="zh-CN" sz="1500" b="1" dirty="0" err="1" smtClean="0"/>
              <a:t>clr</a:t>
            </a:r>
            <a:r>
              <a:rPr lang="en-US" altLang="zh-CN" sz="1500" b="1" dirty="0" smtClean="0"/>
              <a:t>, </a:t>
            </a:r>
            <a:r>
              <a:rPr lang="en-US" altLang="zh-CN" sz="1500" b="1" dirty="0" err="1" smtClean="0"/>
              <a:t>ldn</a:t>
            </a:r>
            <a:r>
              <a:rPr lang="en-US" altLang="zh-CN" sz="1500" b="1" dirty="0" smtClean="0"/>
              <a:t>, </a:t>
            </a:r>
            <a:r>
              <a:rPr lang="en-US" altLang="zh-CN" sz="1500" b="1" dirty="0" err="1" smtClean="0"/>
              <a:t>ent</a:t>
            </a:r>
            <a:r>
              <a:rPr lang="en-US" altLang="zh-CN" sz="1500" b="1" dirty="0" smtClean="0"/>
              <a:t>, </a:t>
            </a:r>
            <a:r>
              <a:rPr lang="en-US" altLang="zh-CN" sz="1500" b="1" dirty="0" err="1" smtClean="0"/>
              <a:t>enp</a:t>
            </a:r>
            <a:r>
              <a:rPr lang="en-US" altLang="zh-CN" sz="1500" b="1" dirty="0" smtClean="0"/>
              <a:t>, d, q, </a:t>
            </a:r>
            <a:r>
              <a:rPr lang="en-US" altLang="zh-CN" sz="1500" b="1" dirty="0" err="1" smtClean="0"/>
              <a:t>rco</a:t>
            </a:r>
            <a:r>
              <a:rPr lang="en-US" altLang="zh-CN" sz="1500" b="1" dirty="0" smtClean="0"/>
              <a:t>);</a:t>
            </a:r>
          </a:p>
          <a:p>
            <a:r>
              <a:rPr lang="en-US" altLang="zh-CN" sz="1500" b="1" dirty="0" smtClean="0"/>
              <a:t>always  #10 </a:t>
            </a:r>
            <a:r>
              <a:rPr lang="en-US" altLang="zh-CN" sz="1500" b="1" dirty="0" err="1" smtClean="0"/>
              <a:t>clk</a:t>
            </a:r>
            <a:r>
              <a:rPr lang="en-US" altLang="zh-CN" sz="1500" b="1" dirty="0" smtClean="0"/>
              <a:t> = ~</a:t>
            </a:r>
            <a:r>
              <a:rPr lang="en-US" altLang="zh-CN" sz="1500" b="1" dirty="0" err="1" smtClean="0"/>
              <a:t>clk</a:t>
            </a:r>
            <a:r>
              <a:rPr lang="en-US" altLang="zh-CN" sz="1500" b="1" dirty="0" smtClean="0"/>
              <a:t>; </a:t>
            </a:r>
          </a:p>
          <a:p>
            <a:r>
              <a:rPr lang="en-US" altLang="zh-CN" sz="1500" b="1" dirty="0" err="1" smtClean="0"/>
              <a:t>endmodule</a:t>
            </a:r>
            <a:endParaRPr lang="zh-CN" altLang="en-US" sz="1500" b="1" dirty="0"/>
          </a:p>
        </p:txBody>
      </p:sp>
      <p:pic>
        <p:nvPicPr>
          <p:cNvPr id="8" name="Picture 1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15330" y="4001453"/>
            <a:ext cx="1529078" cy="2523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 bwMode="auto">
          <a:xfrm>
            <a:off x="6902190" y="3890095"/>
            <a:ext cx="1222375" cy="338138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/>
          <a:p>
            <a:pPr algn="ctr">
              <a:defRPr/>
            </a:pPr>
            <a:r>
              <a:rPr lang="en-US" altLang="zh-CN" sz="1800" b="1" dirty="0">
                <a:latin typeface="+mj-lt"/>
              </a:rPr>
              <a:t>74LS163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19466" y="4365104"/>
            <a:ext cx="2939824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12" y="692696"/>
            <a:ext cx="4392488" cy="535531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module p74X194(</a:t>
            </a:r>
            <a:r>
              <a:rPr lang="en-US" altLang="zh-CN" b="1" dirty="0" err="1" smtClean="0"/>
              <a:t>clk</a:t>
            </a:r>
            <a:r>
              <a:rPr lang="en-US" altLang="zh-CN" b="1" dirty="0" smtClean="0"/>
              <a:t>, </a:t>
            </a:r>
            <a:r>
              <a:rPr lang="en-US" altLang="zh-CN" b="1" dirty="0" err="1" smtClean="0"/>
              <a:t>clr</a:t>
            </a:r>
            <a:r>
              <a:rPr lang="en-US" altLang="zh-CN" b="1" dirty="0" smtClean="0"/>
              <a:t>, </a:t>
            </a:r>
            <a:r>
              <a:rPr lang="en-US" altLang="zh-CN" b="1" dirty="0" err="1" smtClean="0"/>
              <a:t>rin</a:t>
            </a:r>
            <a:r>
              <a:rPr lang="en-US" altLang="zh-CN" b="1" dirty="0" smtClean="0"/>
              <a:t>, </a:t>
            </a:r>
            <a:r>
              <a:rPr lang="en-US" altLang="zh-CN" b="1" dirty="0" err="1" smtClean="0"/>
              <a:t>lin</a:t>
            </a:r>
            <a:r>
              <a:rPr lang="en-US" altLang="zh-CN" b="1" dirty="0" smtClean="0"/>
              <a:t>, s, d, q);</a:t>
            </a:r>
          </a:p>
          <a:p>
            <a:r>
              <a:rPr lang="en-US" altLang="zh-CN" b="1" dirty="0" smtClean="0"/>
              <a:t>   input </a:t>
            </a:r>
            <a:r>
              <a:rPr lang="en-US" altLang="zh-CN" b="1" dirty="0" err="1" smtClean="0"/>
              <a:t>clk</a:t>
            </a:r>
            <a:r>
              <a:rPr lang="en-US" altLang="zh-CN" b="1" dirty="0" smtClean="0"/>
              <a:t>, </a:t>
            </a:r>
            <a:r>
              <a:rPr lang="en-US" altLang="zh-CN" b="1" dirty="0" err="1" smtClean="0"/>
              <a:t>clr,rin</a:t>
            </a:r>
            <a:r>
              <a:rPr lang="en-US" altLang="zh-CN" b="1" dirty="0" smtClean="0"/>
              <a:t>, </a:t>
            </a:r>
            <a:r>
              <a:rPr lang="en-US" altLang="zh-CN" b="1" dirty="0" err="1" smtClean="0"/>
              <a:t>lin</a:t>
            </a:r>
            <a:r>
              <a:rPr lang="en-US" altLang="zh-CN" b="1" dirty="0" smtClean="0"/>
              <a:t>;</a:t>
            </a:r>
          </a:p>
          <a:p>
            <a:r>
              <a:rPr lang="en-US" altLang="zh-CN" b="1" dirty="0" smtClean="0"/>
              <a:t>   input [3:0] d;</a:t>
            </a:r>
          </a:p>
          <a:p>
            <a:r>
              <a:rPr lang="en-US" altLang="zh-CN" b="1" dirty="0" smtClean="0"/>
              <a:t>   input [1:0] s;</a:t>
            </a:r>
          </a:p>
          <a:p>
            <a:r>
              <a:rPr lang="en-US" altLang="zh-CN" b="1" dirty="0" smtClean="0"/>
              <a:t>   output [3:0] q;  </a:t>
            </a:r>
          </a:p>
          <a:p>
            <a:r>
              <a:rPr lang="en-US" altLang="zh-CN" b="1" dirty="0" smtClean="0"/>
              <a:t>   </a:t>
            </a:r>
            <a:r>
              <a:rPr lang="en-US" altLang="zh-CN" b="1" dirty="0" err="1" smtClean="0"/>
              <a:t>reg</a:t>
            </a:r>
            <a:r>
              <a:rPr lang="en-US" altLang="zh-CN" b="1" dirty="0" smtClean="0"/>
              <a:t> [3:0] q = 0;</a:t>
            </a:r>
          </a:p>
          <a:p>
            <a:r>
              <a:rPr lang="en-US" altLang="zh-CN" b="1" dirty="0" smtClean="0"/>
              <a:t> </a:t>
            </a:r>
          </a:p>
          <a:p>
            <a:r>
              <a:rPr lang="en-US" altLang="zh-CN" b="1" dirty="0" smtClean="0"/>
              <a:t> always @(</a:t>
            </a:r>
            <a:r>
              <a:rPr lang="en-US" altLang="zh-CN" b="1" dirty="0" err="1" smtClean="0"/>
              <a:t>posedge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clk</a:t>
            </a:r>
            <a:r>
              <a:rPr lang="en-US" altLang="zh-CN" b="1" dirty="0" smtClean="0"/>
              <a:t> or </a:t>
            </a:r>
            <a:r>
              <a:rPr lang="en-US" altLang="zh-CN" b="1" dirty="0" err="1" smtClean="0"/>
              <a:t>negdge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clr</a:t>
            </a:r>
            <a:r>
              <a:rPr lang="en-US" altLang="zh-CN" b="1" dirty="0" smtClean="0"/>
              <a:t>)</a:t>
            </a:r>
          </a:p>
          <a:p>
            <a:r>
              <a:rPr lang="en-US" altLang="zh-CN" b="1" dirty="0" smtClean="0"/>
              <a:t> begin</a:t>
            </a:r>
          </a:p>
          <a:p>
            <a:r>
              <a:rPr lang="en-US" altLang="zh-CN" b="1" dirty="0" smtClean="0"/>
              <a:t>    if( </a:t>
            </a:r>
            <a:r>
              <a:rPr lang="en-US" altLang="zh-CN" b="1" dirty="0" err="1" smtClean="0"/>
              <a:t>clr</a:t>
            </a:r>
            <a:r>
              <a:rPr lang="en-US" altLang="zh-CN" b="1" dirty="0" smtClean="0"/>
              <a:t>  == 0)  q &lt;= 0;</a:t>
            </a:r>
          </a:p>
          <a:p>
            <a:r>
              <a:rPr lang="en-US" altLang="zh-CN" b="1" dirty="0" smtClean="0"/>
              <a:t>    else  </a:t>
            </a:r>
            <a:r>
              <a:rPr lang="en-US" altLang="zh-CN" b="1" dirty="0" smtClean="0"/>
              <a:t>case(s</a:t>
            </a:r>
            <a:r>
              <a:rPr lang="en-US" altLang="zh-CN" b="1" dirty="0" smtClean="0"/>
              <a:t>)  </a:t>
            </a:r>
          </a:p>
          <a:p>
            <a:r>
              <a:rPr lang="en-US" altLang="zh-CN" b="1" dirty="0" smtClean="0"/>
              <a:t>                 </a:t>
            </a:r>
            <a:r>
              <a:rPr lang="en-US" altLang="zh-CN" b="1" dirty="0" smtClean="0"/>
              <a:t>0</a:t>
            </a:r>
            <a:r>
              <a:rPr lang="en-US" altLang="zh-CN" b="1" dirty="0" smtClean="0"/>
              <a:t>: q &lt;= q;     </a:t>
            </a:r>
            <a:r>
              <a:rPr lang="en-US" altLang="zh-CN" sz="1600" b="1" dirty="0" smtClean="0">
                <a:solidFill>
                  <a:srgbClr val="339933"/>
                </a:solidFill>
              </a:rPr>
              <a:t>//</a:t>
            </a:r>
            <a:r>
              <a:rPr lang="zh-CN" altLang="en-US" sz="1600" b="1" dirty="0" smtClean="0">
                <a:solidFill>
                  <a:srgbClr val="339933"/>
                </a:solidFill>
              </a:rPr>
              <a:t>保持功能</a:t>
            </a:r>
            <a:endParaRPr lang="en-US" altLang="zh-CN" sz="1600" b="1" dirty="0" smtClean="0">
              <a:solidFill>
                <a:srgbClr val="339933"/>
              </a:solidFill>
            </a:endParaRPr>
          </a:p>
          <a:p>
            <a:r>
              <a:rPr lang="en-US" altLang="zh-CN" b="1" dirty="0" smtClean="0"/>
              <a:t>                 1: q &lt;= {</a:t>
            </a:r>
            <a:r>
              <a:rPr lang="en-US" altLang="zh-CN" b="1" dirty="0" err="1" smtClean="0"/>
              <a:t>rin</a:t>
            </a:r>
            <a:r>
              <a:rPr lang="en-US" altLang="zh-CN" b="1" dirty="0" smtClean="0"/>
              <a:t>, q[3:1]};     </a:t>
            </a:r>
            <a:r>
              <a:rPr lang="en-US" altLang="zh-CN" sz="1600" b="1" dirty="0" smtClean="0">
                <a:solidFill>
                  <a:srgbClr val="339933"/>
                </a:solidFill>
              </a:rPr>
              <a:t>//</a:t>
            </a:r>
            <a:r>
              <a:rPr lang="zh-CN" altLang="en-US" sz="1600" b="1" dirty="0" smtClean="0">
                <a:solidFill>
                  <a:srgbClr val="339933"/>
                </a:solidFill>
              </a:rPr>
              <a:t> 右移功能</a:t>
            </a:r>
            <a:endParaRPr lang="en-US" altLang="zh-CN" sz="1600" b="1" dirty="0" smtClean="0">
              <a:solidFill>
                <a:srgbClr val="339933"/>
              </a:solidFill>
            </a:endParaRPr>
          </a:p>
          <a:p>
            <a:r>
              <a:rPr lang="en-US" altLang="zh-CN" b="1" dirty="0" smtClean="0"/>
              <a:t>                 2: q &lt;= {q[2:0], </a:t>
            </a:r>
            <a:r>
              <a:rPr lang="en-US" altLang="zh-CN" b="1" dirty="0" err="1" smtClean="0"/>
              <a:t>lin</a:t>
            </a:r>
            <a:r>
              <a:rPr lang="en-US" altLang="zh-CN" b="1" dirty="0" smtClean="0"/>
              <a:t>};   </a:t>
            </a:r>
            <a:r>
              <a:rPr lang="en-US" altLang="zh-CN" sz="1600" b="1" dirty="0" smtClean="0">
                <a:solidFill>
                  <a:srgbClr val="339933"/>
                </a:solidFill>
              </a:rPr>
              <a:t> //</a:t>
            </a:r>
            <a:r>
              <a:rPr lang="zh-CN" altLang="en-US" sz="1600" b="1" dirty="0" smtClean="0">
                <a:solidFill>
                  <a:srgbClr val="339933"/>
                </a:solidFill>
              </a:rPr>
              <a:t>左移功能</a:t>
            </a:r>
            <a:endParaRPr lang="en-US" altLang="zh-CN" sz="1600" b="1" dirty="0" smtClean="0">
              <a:solidFill>
                <a:srgbClr val="339933"/>
              </a:solidFill>
            </a:endParaRPr>
          </a:p>
          <a:p>
            <a:r>
              <a:rPr lang="en-US" altLang="zh-CN" b="1" dirty="0" smtClean="0"/>
              <a:t>                 3: q &lt;= d;       </a:t>
            </a:r>
            <a:r>
              <a:rPr lang="en-US" altLang="zh-CN" sz="1600" b="1" dirty="0" smtClean="0">
                <a:solidFill>
                  <a:srgbClr val="339933"/>
                </a:solidFill>
              </a:rPr>
              <a:t>//</a:t>
            </a:r>
            <a:r>
              <a:rPr lang="zh-CN" altLang="en-US" sz="1600" b="1" dirty="0" smtClean="0">
                <a:solidFill>
                  <a:srgbClr val="339933"/>
                </a:solidFill>
              </a:rPr>
              <a:t>载入功能</a:t>
            </a:r>
            <a:endParaRPr lang="en-US" altLang="zh-CN" sz="1600" b="1" dirty="0" smtClean="0">
              <a:solidFill>
                <a:srgbClr val="339933"/>
              </a:solidFill>
            </a:endParaRPr>
          </a:p>
          <a:p>
            <a:r>
              <a:rPr lang="en-US" altLang="zh-CN" b="1" dirty="0" smtClean="0"/>
              <a:t>                 default:  q &lt;= 4’bX;</a:t>
            </a:r>
          </a:p>
          <a:p>
            <a:r>
              <a:rPr lang="en-US" altLang="zh-CN" b="1" dirty="0" smtClean="0"/>
              <a:t>              </a:t>
            </a:r>
            <a:r>
              <a:rPr lang="en-US" altLang="zh-CN" b="1" dirty="0" err="1" smtClean="0"/>
              <a:t>endcase</a:t>
            </a:r>
            <a:endParaRPr lang="en-US" altLang="zh-CN" b="1" dirty="0" smtClean="0"/>
          </a:p>
          <a:p>
            <a:r>
              <a:rPr lang="en-US" altLang="zh-CN" b="1" dirty="0" smtClean="0"/>
              <a:t>  end</a:t>
            </a:r>
          </a:p>
          <a:p>
            <a:r>
              <a:rPr lang="en-US" altLang="zh-CN" b="1" dirty="0" err="1" smtClean="0"/>
              <a:t>endmodule</a:t>
            </a:r>
            <a:endParaRPr lang="zh-CN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95536" y="188640"/>
            <a:ext cx="4104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(3) </a:t>
            </a:r>
            <a:r>
              <a:rPr lang="zh-CN" altLang="en-US" sz="2400" b="1" dirty="0" smtClean="0"/>
              <a:t>移位寄存器</a:t>
            </a:r>
            <a:r>
              <a:rPr lang="en-US" altLang="zh-CN" sz="2400" b="1" dirty="0" smtClean="0"/>
              <a:t>74X194</a:t>
            </a:r>
            <a:r>
              <a:rPr lang="zh-CN" altLang="en-US" sz="2400" b="1" dirty="0" smtClean="0"/>
              <a:t>设计</a:t>
            </a:r>
            <a:endParaRPr lang="zh-CN" alt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644008" y="-27384"/>
            <a:ext cx="4320480" cy="6894195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 sz="1300" b="1" dirty="0" smtClean="0"/>
              <a:t>module sim1( );</a:t>
            </a:r>
          </a:p>
          <a:p>
            <a:r>
              <a:rPr lang="en-US" altLang="zh-CN" sz="1300" b="1" dirty="0" smtClean="0"/>
              <a:t>  </a:t>
            </a:r>
            <a:r>
              <a:rPr lang="en-US" altLang="zh-CN" sz="1300" b="1" dirty="0" err="1" smtClean="0"/>
              <a:t>reg</a:t>
            </a:r>
            <a:r>
              <a:rPr lang="en-US" altLang="zh-CN" sz="1300" b="1" dirty="0" smtClean="0"/>
              <a:t> </a:t>
            </a:r>
            <a:r>
              <a:rPr lang="en-US" altLang="zh-CN" sz="1300" b="1" dirty="0" err="1" smtClean="0"/>
              <a:t>clk</a:t>
            </a:r>
            <a:r>
              <a:rPr lang="en-US" altLang="zh-CN" sz="1300" b="1" dirty="0" smtClean="0"/>
              <a:t> = 0;</a:t>
            </a:r>
          </a:p>
          <a:p>
            <a:r>
              <a:rPr lang="en-US" altLang="zh-CN" sz="1300" b="1" dirty="0" smtClean="0"/>
              <a:t>  </a:t>
            </a:r>
            <a:r>
              <a:rPr lang="en-US" altLang="zh-CN" sz="1300" b="1" dirty="0" err="1" smtClean="0"/>
              <a:t>reg</a:t>
            </a:r>
            <a:r>
              <a:rPr lang="en-US" altLang="zh-CN" sz="1300" b="1" dirty="0" smtClean="0"/>
              <a:t> </a:t>
            </a:r>
            <a:r>
              <a:rPr lang="en-US" altLang="zh-CN" sz="1300" b="1" dirty="0" err="1" smtClean="0"/>
              <a:t>clr</a:t>
            </a:r>
            <a:r>
              <a:rPr lang="en-US" altLang="zh-CN" sz="1300" b="1" dirty="0" smtClean="0"/>
              <a:t> = 1;</a:t>
            </a:r>
          </a:p>
          <a:p>
            <a:r>
              <a:rPr lang="en-US" altLang="zh-CN" sz="1300" b="1" dirty="0" smtClean="0"/>
              <a:t>  </a:t>
            </a:r>
            <a:r>
              <a:rPr lang="en-US" altLang="zh-CN" sz="1300" b="1" dirty="0" err="1" smtClean="0"/>
              <a:t>reg</a:t>
            </a:r>
            <a:r>
              <a:rPr lang="en-US" altLang="zh-CN" sz="1300" b="1" dirty="0" smtClean="0"/>
              <a:t> </a:t>
            </a:r>
            <a:r>
              <a:rPr lang="en-US" altLang="zh-CN" sz="1300" b="1" dirty="0" err="1" smtClean="0"/>
              <a:t>rin</a:t>
            </a:r>
            <a:r>
              <a:rPr lang="en-US" altLang="zh-CN" sz="1300" b="1" dirty="0" smtClean="0"/>
              <a:t> = 0;</a:t>
            </a:r>
          </a:p>
          <a:p>
            <a:r>
              <a:rPr lang="en-US" altLang="zh-CN" sz="1300" b="1" dirty="0" smtClean="0"/>
              <a:t>  </a:t>
            </a:r>
            <a:r>
              <a:rPr lang="en-US" altLang="zh-CN" sz="1300" b="1" dirty="0" err="1" smtClean="0"/>
              <a:t>reg</a:t>
            </a:r>
            <a:r>
              <a:rPr lang="en-US" altLang="zh-CN" sz="1300" b="1" dirty="0" smtClean="0"/>
              <a:t> </a:t>
            </a:r>
            <a:r>
              <a:rPr lang="en-US" altLang="zh-CN" sz="1300" b="1" dirty="0" err="1" smtClean="0"/>
              <a:t>lin</a:t>
            </a:r>
            <a:r>
              <a:rPr lang="en-US" altLang="zh-CN" sz="1300" b="1" dirty="0" smtClean="0"/>
              <a:t> = 1;</a:t>
            </a:r>
          </a:p>
          <a:p>
            <a:r>
              <a:rPr lang="en-US" altLang="zh-CN" sz="1300" b="1" dirty="0" smtClean="0"/>
              <a:t>  </a:t>
            </a:r>
            <a:r>
              <a:rPr lang="en-US" altLang="zh-CN" sz="1300" b="1" dirty="0" err="1" smtClean="0"/>
              <a:t>reg</a:t>
            </a:r>
            <a:r>
              <a:rPr lang="en-US" altLang="zh-CN" sz="1300" b="1" dirty="0" smtClean="0"/>
              <a:t> [1:0] s = 3;  //</a:t>
            </a:r>
            <a:r>
              <a:rPr lang="zh-CN" altLang="en-US" sz="1300" b="1" dirty="0" smtClean="0"/>
              <a:t>载入准备</a:t>
            </a:r>
            <a:endParaRPr lang="en-US" altLang="zh-CN" sz="1300" b="1" dirty="0" smtClean="0"/>
          </a:p>
          <a:p>
            <a:r>
              <a:rPr lang="en-US" altLang="zh-CN" sz="1300" b="1" dirty="0" smtClean="0"/>
              <a:t>  </a:t>
            </a:r>
            <a:r>
              <a:rPr lang="en-US" altLang="zh-CN" sz="1300" b="1" dirty="0" err="1" smtClean="0"/>
              <a:t>reg</a:t>
            </a:r>
            <a:r>
              <a:rPr lang="en-US" altLang="zh-CN" sz="1300" b="1" dirty="0" smtClean="0"/>
              <a:t> [3:0] d = 4’b0101;</a:t>
            </a:r>
          </a:p>
          <a:p>
            <a:r>
              <a:rPr lang="en-US" altLang="zh-CN" sz="1300" b="1" dirty="0" smtClean="0"/>
              <a:t>  wire [3:0] q;</a:t>
            </a:r>
          </a:p>
          <a:p>
            <a:endParaRPr lang="en-US" altLang="zh-CN" sz="1300" b="1" dirty="0" smtClean="0"/>
          </a:p>
          <a:p>
            <a:r>
              <a:rPr lang="en-US" altLang="zh-CN" sz="1300" b="1" dirty="0" smtClean="0"/>
              <a:t> p74X194 u1 (</a:t>
            </a:r>
            <a:r>
              <a:rPr lang="en-US" altLang="zh-CN" sz="1300" b="1" dirty="0" err="1" smtClean="0"/>
              <a:t>clk</a:t>
            </a:r>
            <a:r>
              <a:rPr lang="en-US" altLang="zh-CN" sz="1300" b="1" dirty="0" smtClean="0"/>
              <a:t>, </a:t>
            </a:r>
            <a:r>
              <a:rPr lang="en-US" altLang="zh-CN" sz="1300" b="1" dirty="0" err="1" smtClean="0"/>
              <a:t>clr</a:t>
            </a:r>
            <a:r>
              <a:rPr lang="en-US" altLang="zh-CN" sz="1300" b="1" dirty="0" smtClean="0"/>
              <a:t>, </a:t>
            </a:r>
            <a:r>
              <a:rPr lang="en-US" altLang="zh-CN" sz="1300" b="1" dirty="0" err="1" smtClean="0"/>
              <a:t>rin</a:t>
            </a:r>
            <a:r>
              <a:rPr lang="en-US" altLang="zh-CN" sz="1300" b="1" dirty="0" smtClean="0"/>
              <a:t>, </a:t>
            </a:r>
            <a:r>
              <a:rPr lang="en-US" altLang="zh-CN" sz="1300" b="1" dirty="0" err="1" smtClean="0"/>
              <a:t>lin</a:t>
            </a:r>
            <a:r>
              <a:rPr lang="en-US" altLang="zh-CN" sz="1300" b="1" dirty="0" smtClean="0"/>
              <a:t>, s, d, q);</a:t>
            </a:r>
          </a:p>
          <a:p>
            <a:r>
              <a:rPr lang="en-US" altLang="zh-CN" sz="1300" b="1" dirty="0" smtClean="0"/>
              <a:t>Initial    begin</a:t>
            </a:r>
          </a:p>
          <a:p>
            <a:r>
              <a:rPr lang="en-US" altLang="zh-CN" sz="1300" b="1" dirty="0" smtClean="0"/>
              <a:t>      #10;</a:t>
            </a:r>
          </a:p>
          <a:p>
            <a:r>
              <a:rPr lang="en-US" altLang="zh-CN" sz="1300" b="1" dirty="0" smtClean="0"/>
              <a:t>       </a:t>
            </a:r>
            <a:r>
              <a:rPr lang="en-US" altLang="zh-CN" sz="1300" b="1" dirty="0" err="1" smtClean="0"/>
              <a:t>clk</a:t>
            </a:r>
            <a:r>
              <a:rPr lang="en-US" altLang="zh-CN" sz="1300" b="1" dirty="0" smtClean="0"/>
              <a:t> = 0;</a:t>
            </a:r>
          </a:p>
          <a:p>
            <a:r>
              <a:rPr lang="en-US" altLang="zh-CN" sz="1300" b="1" dirty="0" smtClean="0"/>
              <a:t>       #10;</a:t>
            </a:r>
          </a:p>
          <a:p>
            <a:r>
              <a:rPr lang="en-US" altLang="zh-CN" sz="1300" b="1" dirty="0" smtClean="0"/>
              <a:t>       </a:t>
            </a:r>
            <a:r>
              <a:rPr lang="en-US" altLang="zh-CN" sz="1300" b="1" dirty="0" err="1" smtClean="0"/>
              <a:t>clk</a:t>
            </a:r>
            <a:r>
              <a:rPr lang="en-US" altLang="zh-CN" sz="1300" b="1" dirty="0" smtClean="0"/>
              <a:t> = 1;   //</a:t>
            </a:r>
            <a:r>
              <a:rPr lang="zh-CN" altLang="en-US" sz="1300" b="1" dirty="0" smtClean="0"/>
              <a:t>第</a:t>
            </a:r>
            <a:r>
              <a:rPr lang="en-US" altLang="zh-CN" sz="1300" b="1" dirty="0" smtClean="0"/>
              <a:t>1</a:t>
            </a:r>
            <a:r>
              <a:rPr lang="zh-CN" altLang="en-US" sz="1300" b="1" dirty="0" smtClean="0"/>
              <a:t>个时钟上升沿，执行载入</a:t>
            </a:r>
            <a:r>
              <a:rPr lang="en-US" altLang="zh-CN" sz="1300" b="1" dirty="0" smtClean="0"/>
              <a:t>0101</a:t>
            </a:r>
          </a:p>
          <a:p>
            <a:r>
              <a:rPr lang="en-US" altLang="zh-CN" sz="1300" b="1" dirty="0" smtClean="0"/>
              <a:t>       #10;</a:t>
            </a:r>
          </a:p>
          <a:p>
            <a:r>
              <a:rPr lang="en-US" altLang="zh-CN" sz="1300" b="1" dirty="0" smtClean="0"/>
              <a:t>       </a:t>
            </a:r>
            <a:r>
              <a:rPr lang="en-US" altLang="zh-CN" sz="1300" b="1" dirty="0" err="1" smtClean="0"/>
              <a:t>clk</a:t>
            </a:r>
            <a:r>
              <a:rPr lang="en-US" altLang="zh-CN" sz="1300" b="1" dirty="0" smtClean="0"/>
              <a:t> = 0;</a:t>
            </a:r>
          </a:p>
          <a:p>
            <a:r>
              <a:rPr lang="en-US" altLang="zh-CN" sz="1300" b="1" dirty="0" smtClean="0"/>
              <a:t>       s = 2’b10   //</a:t>
            </a:r>
            <a:r>
              <a:rPr lang="zh-CN" altLang="en-US" sz="1300" b="1" dirty="0" smtClean="0"/>
              <a:t>左移准备</a:t>
            </a:r>
            <a:endParaRPr lang="en-US" altLang="zh-CN" sz="1300" b="1" dirty="0" smtClean="0"/>
          </a:p>
          <a:p>
            <a:r>
              <a:rPr lang="en-US" altLang="zh-CN" sz="1300" b="1" dirty="0" smtClean="0"/>
              <a:t>       #10</a:t>
            </a:r>
            <a:r>
              <a:rPr lang="zh-CN" altLang="en-US" sz="1300" b="1" dirty="0" smtClean="0"/>
              <a:t>；</a:t>
            </a:r>
            <a:endParaRPr lang="en-US" altLang="zh-CN" sz="1300" b="1" dirty="0" smtClean="0"/>
          </a:p>
          <a:p>
            <a:r>
              <a:rPr lang="en-US" altLang="zh-CN" sz="1300" b="1" dirty="0" smtClean="0"/>
              <a:t>       </a:t>
            </a:r>
            <a:r>
              <a:rPr lang="zh-CN" altLang="en-US" sz="1300" b="1" dirty="0" smtClean="0"/>
              <a:t> </a:t>
            </a:r>
            <a:r>
              <a:rPr lang="en-US" altLang="zh-CN" sz="1300" b="1" dirty="0" err="1" smtClean="0"/>
              <a:t>clk</a:t>
            </a:r>
            <a:r>
              <a:rPr lang="en-US" altLang="zh-CN" sz="1300" b="1" dirty="0" smtClean="0"/>
              <a:t> = 1; //</a:t>
            </a:r>
            <a:r>
              <a:rPr lang="zh-CN" altLang="en-US" sz="1300" b="1" dirty="0" smtClean="0"/>
              <a:t>第</a:t>
            </a:r>
            <a:r>
              <a:rPr lang="en-US" altLang="zh-CN" sz="1300" b="1" dirty="0" smtClean="0"/>
              <a:t>2</a:t>
            </a:r>
            <a:r>
              <a:rPr lang="zh-CN" altLang="en-US" sz="1300" b="1" dirty="0" smtClean="0"/>
              <a:t>个时钟上升沿，执行左移，结果是</a:t>
            </a:r>
            <a:r>
              <a:rPr lang="en-US" altLang="zh-CN" sz="1300" b="1" dirty="0" smtClean="0"/>
              <a:t>1011</a:t>
            </a:r>
          </a:p>
          <a:p>
            <a:r>
              <a:rPr lang="en-US" altLang="zh-CN" sz="1300" b="1" dirty="0" smtClean="0"/>
              <a:t>        #10;</a:t>
            </a:r>
          </a:p>
          <a:p>
            <a:r>
              <a:rPr lang="en-US" altLang="zh-CN" sz="1300" b="1" dirty="0" smtClean="0"/>
              <a:t>        </a:t>
            </a:r>
            <a:r>
              <a:rPr lang="en-US" altLang="zh-CN" sz="1300" b="1" dirty="0" err="1" smtClean="0"/>
              <a:t>clk</a:t>
            </a:r>
            <a:r>
              <a:rPr lang="en-US" altLang="zh-CN" sz="1300" b="1" dirty="0" smtClean="0"/>
              <a:t> = 0;</a:t>
            </a:r>
          </a:p>
          <a:p>
            <a:r>
              <a:rPr lang="en-US" altLang="zh-CN" sz="1300" b="1" dirty="0" smtClean="0"/>
              <a:t>        #10</a:t>
            </a:r>
            <a:r>
              <a:rPr lang="zh-CN" altLang="en-US" sz="1300" b="1" dirty="0" smtClean="0"/>
              <a:t>；</a:t>
            </a:r>
            <a:endParaRPr lang="en-US" altLang="zh-CN" sz="1300" b="1" dirty="0" smtClean="0"/>
          </a:p>
          <a:p>
            <a:r>
              <a:rPr lang="en-US" altLang="zh-CN" sz="1300" b="1" dirty="0" smtClean="0"/>
              <a:t>       </a:t>
            </a:r>
            <a:r>
              <a:rPr lang="zh-CN" altLang="en-US" sz="1300" b="1" dirty="0" smtClean="0"/>
              <a:t> </a:t>
            </a:r>
            <a:r>
              <a:rPr lang="en-US" altLang="zh-CN" sz="1300" b="1" dirty="0" err="1" smtClean="0"/>
              <a:t>clk</a:t>
            </a:r>
            <a:r>
              <a:rPr lang="en-US" altLang="zh-CN" sz="1300" b="1" dirty="0" smtClean="0"/>
              <a:t> = 1; //</a:t>
            </a:r>
            <a:r>
              <a:rPr lang="zh-CN" altLang="en-US" sz="1300" b="1" dirty="0" smtClean="0"/>
              <a:t>第</a:t>
            </a:r>
            <a:r>
              <a:rPr lang="en-US" altLang="zh-CN" sz="1300" b="1" dirty="0" smtClean="0"/>
              <a:t>3</a:t>
            </a:r>
            <a:r>
              <a:rPr lang="zh-CN" altLang="en-US" sz="1300" b="1" dirty="0" smtClean="0"/>
              <a:t>个时钟上升沿，执行左移，结果是</a:t>
            </a:r>
            <a:r>
              <a:rPr lang="en-US" altLang="zh-CN" sz="1300" b="1" dirty="0" smtClean="0"/>
              <a:t>0111</a:t>
            </a:r>
          </a:p>
          <a:p>
            <a:r>
              <a:rPr lang="en-US" altLang="zh-CN" sz="1300" b="1" dirty="0" smtClean="0"/>
              <a:t>       #10;</a:t>
            </a:r>
          </a:p>
          <a:p>
            <a:r>
              <a:rPr lang="en-US" altLang="zh-CN" sz="1300" b="1" dirty="0" smtClean="0"/>
              <a:t>        </a:t>
            </a:r>
            <a:r>
              <a:rPr lang="en-US" altLang="zh-CN" sz="1300" b="1" dirty="0" err="1" smtClean="0"/>
              <a:t>clk</a:t>
            </a:r>
            <a:r>
              <a:rPr lang="en-US" altLang="zh-CN" sz="1300" b="1" dirty="0" smtClean="0"/>
              <a:t> = 0;</a:t>
            </a:r>
          </a:p>
          <a:p>
            <a:r>
              <a:rPr lang="en-US" altLang="zh-CN" sz="1300" b="1" dirty="0" smtClean="0"/>
              <a:t>        #10</a:t>
            </a:r>
            <a:r>
              <a:rPr lang="zh-CN" altLang="en-US" sz="1300" b="1" dirty="0" smtClean="0"/>
              <a:t>；</a:t>
            </a:r>
            <a:endParaRPr lang="en-US" altLang="zh-CN" sz="1300" b="1" dirty="0" smtClean="0"/>
          </a:p>
          <a:p>
            <a:r>
              <a:rPr lang="en-US" altLang="zh-CN" sz="1300" b="1" dirty="0" smtClean="0"/>
              <a:t>       </a:t>
            </a:r>
            <a:r>
              <a:rPr lang="zh-CN" altLang="en-US" sz="1300" b="1" dirty="0" smtClean="0"/>
              <a:t> </a:t>
            </a:r>
            <a:r>
              <a:rPr lang="en-US" altLang="zh-CN" sz="1300" b="1" dirty="0" err="1" smtClean="0"/>
              <a:t>clk</a:t>
            </a:r>
            <a:r>
              <a:rPr lang="en-US" altLang="zh-CN" sz="1300" b="1" dirty="0" smtClean="0"/>
              <a:t> = 1; //</a:t>
            </a:r>
            <a:r>
              <a:rPr lang="zh-CN" altLang="en-US" sz="1300" b="1" dirty="0" smtClean="0"/>
              <a:t>第</a:t>
            </a:r>
            <a:r>
              <a:rPr lang="en-US" altLang="zh-CN" sz="1300" b="1" dirty="0" smtClean="0"/>
              <a:t>4</a:t>
            </a:r>
            <a:r>
              <a:rPr lang="zh-CN" altLang="en-US" sz="1300" b="1" dirty="0" smtClean="0"/>
              <a:t>个时钟上升沿，执行左移， 结果是</a:t>
            </a:r>
            <a:r>
              <a:rPr lang="en-US" altLang="zh-CN" sz="1300" b="1" dirty="0" smtClean="0"/>
              <a:t>1111</a:t>
            </a:r>
          </a:p>
          <a:p>
            <a:r>
              <a:rPr lang="en-US" altLang="zh-CN" sz="1300" b="1" dirty="0" smtClean="0"/>
              <a:t>        #10;</a:t>
            </a:r>
          </a:p>
          <a:p>
            <a:r>
              <a:rPr lang="en-US" altLang="zh-CN" sz="1300" b="1" dirty="0" smtClean="0"/>
              <a:t>        </a:t>
            </a:r>
            <a:r>
              <a:rPr lang="en-US" altLang="zh-CN" sz="1300" b="1" dirty="0" err="1" smtClean="0"/>
              <a:t>clk</a:t>
            </a:r>
            <a:r>
              <a:rPr lang="en-US" altLang="zh-CN" sz="1300" b="1" dirty="0" smtClean="0"/>
              <a:t> = 0;</a:t>
            </a:r>
          </a:p>
          <a:p>
            <a:r>
              <a:rPr lang="en-US" altLang="zh-CN" sz="1300" b="1" dirty="0" smtClean="0"/>
              <a:t>        s = 2’b01; //</a:t>
            </a:r>
            <a:r>
              <a:rPr lang="zh-CN" altLang="en-US" sz="1300" b="1" dirty="0" smtClean="0"/>
              <a:t>右移准备</a:t>
            </a:r>
            <a:endParaRPr lang="en-US" altLang="zh-CN" sz="1300" b="1" dirty="0" smtClean="0"/>
          </a:p>
          <a:p>
            <a:r>
              <a:rPr lang="en-US" altLang="zh-CN" sz="1300" b="1" dirty="0" smtClean="0"/>
              <a:t>       end</a:t>
            </a:r>
          </a:p>
          <a:p>
            <a:r>
              <a:rPr lang="en-US" altLang="zh-CN" sz="1300" b="1" dirty="0" smtClean="0"/>
              <a:t>       always  #10  </a:t>
            </a:r>
            <a:r>
              <a:rPr lang="en-US" altLang="zh-CN" sz="1300" b="1" dirty="0" err="1" smtClean="0"/>
              <a:t>clk</a:t>
            </a:r>
            <a:r>
              <a:rPr lang="en-US" altLang="zh-CN" sz="1300" b="1" dirty="0" smtClean="0"/>
              <a:t> = ~</a:t>
            </a:r>
            <a:r>
              <a:rPr lang="en-US" altLang="zh-CN" sz="1300" b="1" dirty="0" err="1" smtClean="0"/>
              <a:t>clk</a:t>
            </a:r>
            <a:r>
              <a:rPr lang="en-US" altLang="zh-CN" sz="1300" b="1" dirty="0" smtClean="0"/>
              <a:t>; // </a:t>
            </a:r>
            <a:r>
              <a:rPr lang="zh-CN" altLang="en-US" sz="1300" b="1" dirty="0" smtClean="0"/>
              <a:t>此后一直右移</a:t>
            </a:r>
            <a:endParaRPr lang="en-US" altLang="zh-CN" sz="1300" b="1" dirty="0" smtClean="0"/>
          </a:p>
          <a:p>
            <a:r>
              <a:rPr lang="en-US" altLang="zh-CN" sz="1300" b="1" dirty="0" err="1" smtClean="0"/>
              <a:t>endmodule</a:t>
            </a:r>
            <a:endParaRPr lang="zh-CN" altLang="en-US" sz="13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4127" y="188640"/>
            <a:ext cx="1466345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980728"/>
            <a:ext cx="7048031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188640"/>
            <a:ext cx="3240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(4) 8</a:t>
            </a:r>
            <a:r>
              <a:rPr lang="zh-CN" altLang="en-US" sz="2400" b="1" dirty="0" smtClean="0"/>
              <a:t>位流水灯设计</a:t>
            </a:r>
            <a:endParaRPr lang="zh-CN" alt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23528" y="692696"/>
            <a:ext cx="34563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状态：需要存储当前的状态，定义</a:t>
            </a:r>
            <a:r>
              <a:rPr lang="en-US" altLang="zh-CN" b="1" dirty="0" smtClean="0"/>
              <a:t>8</a:t>
            </a:r>
            <a:r>
              <a:rPr lang="zh-CN" altLang="en-US" b="1" dirty="0" smtClean="0"/>
              <a:t>个触发器构成的</a:t>
            </a:r>
            <a:r>
              <a:rPr lang="en-US" altLang="zh-CN" b="1" dirty="0" smtClean="0"/>
              <a:t>8</a:t>
            </a:r>
            <a:r>
              <a:rPr lang="zh-CN" altLang="en-US" b="1" dirty="0" smtClean="0"/>
              <a:t>位寄存器，</a:t>
            </a:r>
            <a:r>
              <a:rPr lang="en-US" altLang="zh-CN" b="1" dirty="0" err="1" smtClean="0"/>
              <a:t>ledtemp</a:t>
            </a:r>
            <a:r>
              <a:rPr lang="zh-CN" altLang="en-US" b="1" dirty="0" smtClean="0"/>
              <a:t>保存当前的状态，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ledtemp</a:t>
            </a:r>
            <a:r>
              <a:rPr lang="zh-CN" altLang="en-US" b="1" dirty="0" smtClean="0"/>
              <a:t>的初始值设为 </a:t>
            </a:r>
            <a:r>
              <a:rPr lang="en-US" altLang="zh-CN" b="1" dirty="0" smtClean="0"/>
              <a:t>8’b 00000001, </a:t>
            </a:r>
            <a:r>
              <a:rPr lang="en-US" altLang="zh-CN" b="1" dirty="0" err="1" smtClean="0"/>
              <a:t>divclk</a:t>
            </a:r>
            <a:r>
              <a:rPr lang="zh-CN" altLang="en-US" b="1" dirty="0" smtClean="0"/>
              <a:t>的每个上升沿对</a:t>
            </a:r>
            <a:r>
              <a:rPr lang="en-US" altLang="zh-CN" b="1" dirty="0" err="1" smtClean="0"/>
              <a:t>ledtemp</a:t>
            </a:r>
            <a:r>
              <a:rPr lang="zh-CN" altLang="en-US" b="1" dirty="0" smtClean="0"/>
              <a:t>向左移位，当移到</a:t>
            </a:r>
            <a:r>
              <a:rPr lang="en-US" altLang="zh-CN" b="1" dirty="0" smtClean="0"/>
              <a:t>8’b 10000000</a:t>
            </a:r>
            <a:r>
              <a:rPr lang="zh-CN" altLang="en-US" b="1" dirty="0" smtClean="0"/>
              <a:t>后，再次移位应为</a:t>
            </a:r>
            <a:r>
              <a:rPr lang="en-US" altLang="zh-CN" b="1" dirty="0" smtClean="0"/>
              <a:t>8’b 00000001</a:t>
            </a:r>
          </a:p>
          <a:p>
            <a:r>
              <a:rPr lang="zh-CN" altLang="en-US" b="1" dirty="0" smtClean="0"/>
              <a:t>时钟：需要分频</a:t>
            </a:r>
            <a:endParaRPr lang="zh-CN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95536" y="3573016"/>
            <a:ext cx="3312368" cy="286232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module test();</a:t>
            </a:r>
          </a:p>
          <a:p>
            <a:r>
              <a:rPr lang="en-US" altLang="zh-CN" sz="2000" b="1" dirty="0" smtClean="0"/>
              <a:t>  </a:t>
            </a:r>
            <a:r>
              <a:rPr lang="en-US" altLang="zh-CN" sz="2000" b="1" dirty="0" err="1" smtClean="0"/>
              <a:t>reg</a:t>
            </a:r>
            <a:r>
              <a:rPr lang="en-US" altLang="zh-CN" sz="2000" b="1" dirty="0" smtClean="0"/>
              <a:t> </a:t>
            </a:r>
            <a:r>
              <a:rPr lang="en-US" altLang="zh-CN" sz="2000" b="1" dirty="0" err="1" smtClean="0"/>
              <a:t>clk</a:t>
            </a:r>
            <a:r>
              <a:rPr lang="en-US" altLang="zh-CN" sz="2000" b="1" dirty="0" smtClean="0"/>
              <a:t>;</a:t>
            </a:r>
          </a:p>
          <a:p>
            <a:r>
              <a:rPr lang="en-US" altLang="zh-CN" sz="2000" b="1" dirty="0" smtClean="0"/>
              <a:t>  wire [7:0] led;</a:t>
            </a:r>
          </a:p>
          <a:p>
            <a:endParaRPr lang="en-US" altLang="zh-CN" sz="2000" b="1" dirty="0" smtClean="0"/>
          </a:p>
          <a:p>
            <a:r>
              <a:rPr lang="en-US" altLang="zh-CN" sz="2000" b="1" dirty="0" smtClean="0"/>
              <a:t> </a:t>
            </a:r>
            <a:r>
              <a:rPr lang="en-US" altLang="zh-CN" sz="2000" b="1" dirty="0" err="1" smtClean="0"/>
              <a:t>lsd</a:t>
            </a:r>
            <a:r>
              <a:rPr lang="en-US" altLang="zh-CN" sz="2000" b="1" dirty="0" smtClean="0"/>
              <a:t>  u1(</a:t>
            </a:r>
            <a:r>
              <a:rPr lang="en-US" altLang="zh-CN" sz="2000" b="1" dirty="0" err="1" smtClean="0"/>
              <a:t>clk</a:t>
            </a:r>
            <a:r>
              <a:rPr lang="en-US" altLang="zh-CN" sz="2000" b="1" dirty="0" smtClean="0"/>
              <a:t>, led);</a:t>
            </a:r>
          </a:p>
          <a:p>
            <a:r>
              <a:rPr lang="en-US" altLang="zh-CN" sz="2000" b="1" dirty="0" smtClean="0"/>
              <a:t> initial </a:t>
            </a:r>
            <a:r>
              <a:rPr lang="en-US" altLang="zh-CN" sz="2000" b="1" dirty="0" err="1" smtClean="0"/>
              <a:t>clk</a:t>
            </a:r>
            <a:r>
              <a:rPr lang="en-US" altLang="zh-CN" sz="2000" b="1" dirty="0" smtClean="0"/>
              <a:t> = 0;   </a:t>
            </a:r>
          </a:p>
          <a:p>
            <a:r>
              <a:rPr lang="en-US" altLang="zh-CN" sz="2000" b="1" dirty="0" smtClean="0"/>
              <a:t> always #10  </a:t>
            </a:r>
            <a:r>
              <a:rPr lang="en-US" altLang="zh-CN" sz="2000" b="1" dirty="0" err="1" smtClean="0"/>
              <a:t>clk</a:t>
            </a:r>
            <a:r>
              <a:rPr lang="en-US" altLang="zh-CN" sz="2000" b="1" dirty="0" smtClean="0"/>
              <a:t> = ~</a:t>
            </a:r>
            <a:r>
              <a:rPr lang="en-US" altLang="zh-CN" sz="2000" b="1" dirty="0" err="1" smtClean="0"/>
              <a:t>clk</a:t>
            </a:r>
            <a:r>
              <a:rPr lang="en-US" altLang="zh-CN" sz="2000" b="1" dirty="0" smtClean="0"/>
              <a:t>;</a:t>
            </a:r>
          </a:p>
          <a:p>
            <a:endParaRPr lang="en-US" altLang="zh-CN" sz="2000" b="1" dirty="0" smtClean="0"/>
          </a:p>
          <a:p>
            <a:r>
              <a:rPr lang="en-US" altLang="zh-CN" sz="2000" b="1" dirty="0" err="1" smtClean="0"/>
              <a:t>endmodule</a:t>
            </a:r>
            <a:endParaRPr lang="zh-CN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139952" y="116632"/>
            <a:ext cx="4536504" cy="6555641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/>
              <a:t>module </a:t>
            </a:r>
            <a:r>
              <a:rPr lang="en-US" altLang="zh-CN" sz="1400" b="1" dirty="0" err="1" smtClean="0"/>
              <a:t>lsd</a:t>
            </a:r>
            <a:r>
              <a:rPr lang="en-US" altLang="zh-CN" sz="1400" b="1" dirty="0" smtClean="0"/>
              <a:t>(</a:t>
            </a:r>
            <a:r>
              <a:rPr lang="en-US" altLang="zh-CN" sz="1400" b="1" dirty="0" err="1" smtClean="0"/>
              <a:t>clk,led</a:t>
            </a:r>
            <a:r>
              <a:rPr lang="en-US" altLang="zh-CN" sz="1400" b="1" dirty="0" smtClean="0"/>
              <a:t>);</a:t>
            </a:r>
          </a:p>
          <a:p>
            <a:r>
              <a:rPr lang="en-US" altLang="zh-CN" sz="1400" b="1" dirty="0" smtClean="0"/>
              <a:t>    input </a:t>
            </a:r>
            <a:r>
              <a:rPr lang="en-US" altLang="zh-CN" sz="1400" b="1" dirty="0" err="1" smtClean="0"/>
              <a:t>clk</a:t>
            </a:r>
            <a:r>
              <a:rPr lang="en-US" altLang="zh-CN" sz="1400" b="1" dirty="0" smtClean="0"/>
              <a:t>;</a:t>
            </a:r>
          </a:p>
          <a:p>
            <a:r>
              <a:rPr lang="en-US" altLang="zh-CN" sz="1400" b="1" dirty="0" smtClean="0"/>
              <a:t>   output [7:0] led;  </a:t>
            </a:r>
          </a:p>
          <a:p>
            <a:r>
              <a:rPr lang="en-US" altLang="zh-CN" sz="1400" b="1" dirty="0" smtClean="0"/>
              <a:t>   </a:t>
            </a:r>
            <a:r>
              <a:rPr lang="en-US" altLang="zh-CN" sz="1400" b="1" dirty="0" err="1" smtClean="0"/>
              <a:t>reg</a:t>
            </a:r>
            <a:r>
              <a:rPr lang="en-US" altLang="zh-CN" sz="1400" b="1" dirty="0" smtClean="0"/>
              <a:t> [7:0] </a:t>
            </a:r>
            <a:r>
              <a:rPr lang="en-US" altLang="zh-CN" sz="1400" b="1" dirty="0" err="1" smtClean="0"/>
              <a:t>ledtemp</a:t>
            </a:r>
            <a:r>
              <a:rPr lang="en-US" altLang="zh-CN" sz="1400" b="1" dirty="0" smtClean="0"/>
              <a:t> = 8'b00000001;      //</a:t>
            </a:r>
            <a:r>
              <a:rPr lang="zh-CN" altLang="en-US" sz="1400" b="1" dirty="0" smtClean="0"/>
              <a:t> </a:t>
            </a:r>
            <a:r>
              <a:rPr lang="en-US" altLang="zh-CN" sz="1400" b="1" dirty="0" smtClean="0"/>
              <a:t>led</a:t>
            </a:r>
            <a:r>
              <a:rPr lang="zh-CN" altLang="en-US" sz="1400" b="1" dirty="0" smtClean="0"/>
              <a:t>初值</a:t>
            </a:r>
            <a:endParaRPr lang="en-US" altLang="zh-CN" sz="1400" b="1" dirty="0" smtClean="0"/>
          </a:p>
          <a:p>
            <a:r>
              <a:rPr lang="en-US" altLang="zh-CN" sz="1400" b="1" dirty="0" smtClean="0"/>
              <a:t>   </a:t>
            </a:r>
            <a:r>
              <a:rPr lang="en-US" altLang="zh-CN" sz="1400" b="1" dirty="0" err="1" smtClean="0"/>
              <a:t>reg</a:t>
            </a:r>
            <a:r>
              <a:rPr lang="en-US" altLang="zh-CN" sz="1400" b="1" dirty="0" smtClean="0"/>
              <a:t> [31:0] </a:t>
            </a:r>
            <a:r>
              <a:rPr lang="en-US" altLang="zh-CN" sz="1400" b="1" dirty="0" err="1" smtClean="0"/>
              <a:t>div_cnt</a:t>
            </a:r>
            <a:r>
              <a:rPr lang="en-US" altLang="zh-CN" sz="1400" b="1" dirty="0" smtClean="0"/>
              <a:t> = 0;            //</a:t>
            </a:r>
            <a:r>
              <a:rPr lang="zh-CN" altLang="en-US" sz="1400" b="1" dirty="0" smtClean="0"/>
              <a:t> </a:t>
            </a:r>
            <a:r>
              <a:rPr lang="en-US" altLang="zh-CN" sz="1400" b="1" dirty="0" smtClean="0"/>
              <a:t>32</a:t>
            </a:r>
            <a:r>
              <a:rPr lang="zh-CN" altLang="en-US" sz="1400" b="1" dirty="0" smtClean="0"/>
              <a:t>位计数器，分频用</a:t>
            </a:r>
            <a:endParaRPr lang="en-US" altLang="zh-CN" sz="1400" b="1" dirty="0" smtClean="0"/>
          </a:p>
          <a:p>
            <a:r>
              <a:rPr lang="en-US" altLang="zh-CN" sz="1400" b="1" dirty="0" smtClean="0"/>
              <a:t>   </a:t>
            </a:r>
            <a:r>
              <a:rPr lang="en-US" altLang="zh-CN" sz="1400" b="1" dirty="0" err="1" smtClean="0"/>
              <a:t>reg</a:t>
            </a:r>
            <a:r>
              <a:rPr lang="en-US" altLang="zh-CN" sz="1400" b="1" dirty="0" smtClean="0"/>
              <a:t> </a:t>
            </a:r>
            <a:r>
              <a:rPr lang="en-US" altLang="zh-CN" sz="1400" b="1" dirty="0" err="1" smtClean="0"/>
              <a:t>divclk</a:t>
            </a:r>
            <a:r>
              <a:rPr lang="en-US" altLang="zh-CN" sz="1400" b="1" dirty="0" smtClean="0"/>
              <a:t> = 0;</a:t>
            </a:r>
          </a:p>
          <a:p>
            <a:r>
              <a:rPr lang="en-US" altLang="zh-CN" sz="1400" b="1" dirty="0" smtClean="0"/>
              <a:t>   assign led = </a:t>
            </a:r>
            <a:r>
              <a:rPr lang="en-US" altLang="zh-CN" sz="1400" b="1" dirty="0" err="1" smtClean="0"/>
              <a:t>ledtemp</a:t>
            </a:r>
            <a:r>
              <a:rPr lang="en-US" altLang="zh-CN" sz="1400" b="1" dirty="0" smtClean="0"/>
              <a:t>;</a:t>
            </a:r>
          </a:p>
          <a:p>
            <a:endParaRPr lang="en-US" altLang="zh-CN" sz="1400" b="1" dirty="0" smtClean="0"/>
          </a:p>
          <a:p>
            <a:r>
              <a:rPr lang="en-US" altLang="zh-CN" sz="1400" b="1" dirty="0" smtClean="0"/>
              <a:t>   always @(</a:t>
            </a:r>
            <a:r>
              <a:rPr lang="en-US" altLang="zh-CN" sz="1400" b="1" dirty="0" err="1" smtClean="0"/>
              <a:t>posedge</a:t>
            </a:r>
            <a:r>
              <a:rPr lang="en-US" altLang="zh-CN" sz="1400" b="1" dirty="0" smtClean="0"/>
              <a:t> </a:t>
            </a:r>
            <a:r>
              <a:rPr lang="en-US" altLang="zh-CN" sz="1400" b="1" dirty="0" err="1" smtClean="0"/>
              <a:t>clk</a:t>
            </a:r>
            <a:r>
              <a:rPr lang="en-US" altLang="zh-CN" sz="1400" b="1" dirty="0" smtClean="0"/>
              <a:t> )</a:t>
            </a:r>
          </a:p>
          <a:p>
            <a:r>
              <a:rPr lang="en-US" altLang="zh-CN" sz="1400" b="1" dirty="0" smtClean="0"/>
              <a:t>   begin</a:t>
            </a:r>
          </a:p>
          <a:p>
            <a:r>
              <a:rPr lang="en-US" altLang="zh-CN" sz="1400" b="1" dirty="0" smtClean="0"/>
              <a:t>       if(</a:t>
            </a:r>
            <a:r>
              <a:rPr lang="en-US" altLang="zh-CN" sz="1400" b="1" dirty="0" err="1" smtClean="0"/>
              <a:t>div_cnt</a:t>
            </a:r>
            <a:r>
              <a:rPr lang="en-US" altLang="zh-CN" sz="1400" b="1" dirty="0" smtClean="0"/>
              <a:t>  == 12500000)  </a:t>
            </a:r>
          </a:p>
          <a:p>
            <a:r>
              <a:rPr lang="en-US" altLang="zh-CN" sz="1400" b="1" dirty="0" smtClean="0"/>
              <a:t>              begin</a:t>
            </a:r>
          </a:p>
          <a:p>
            <a:r>
              <a:rPr lang="en-US" altLang="zh-CN" sz="1400" b="1" dirty="0" smtClean="0"/>
              <a:t>                   </a:t>
            </a:r>
            <a:r>
              <a:rPr lang="en-US" altLang="zh-CN" sz="1400" b="1" dirty="0" err="1" smtClean="0"/>
              <a:t>divclk</a:t>
            </a:r>
            <a:r>
              <a:rPr lang="en-US" altLang="zh-CN" sz="1400" b="1" dirty="0" smtClean="0"/>
              <a:t>  = ~</a:t>
            </a:r>
            <a:r>
              <a:rPr lang="en-US" altLang="zh-CN" sz="1400" b="1" dirty="0" err="1" smtClean="0"/>
              <a:t>divclk</a:t>
            </a:r>
            <a:r>
              <a:rPr lang="en-US" altLang="zh-CN" sz="1400" b="1" dirty="0" smtClean="0"/>
              <a:t>;</a:t>
            </a:r>
          </a:p>
          <a:p>
            <a:r>
              <a:rPr lang="en-US" altLang="zh-CN" sz="1400" b="1" dirty="0" smtClean="0"/>
              <a:t>                   </a:t>
            </a:r>
            <a:r>
              <a:rPr lang="en-US" altLang="zh-CN" sz="1400" b="1" dirty="0" err="1" smtClean="0"/>
              <a:t>div_cnt</a:t>
            </a:r>
            <a:r>
              <a:rPr lang="en-US" altLang="zh-CN" sz="1400" b="1" dirty="0" smtClean="0"/>
              <a:t> = 0;</a:t>
            </a:r>
          </a:p>
          <a:p>
            <a:r>
              <a:rPr lang="en-US" altLang="zh-CN" sz="1400" b="1" dirty="0" smtClean="0"/>
              <a:t>              end</a:t>
            </a:r>
          </a:p>
          <a:p>
            <a:r>
              <a:rPr lang="en-US" altLang="zh-CN" sz="1400" b="1" dirty="0" smtClean="0"/>
              <a:t>      else    </a:t>
            </a:r>
          </a:p>
          <a:p>
            <a:r>
              <a:rPr lang="en-US" altLang="zh-CN" sz="1400" b="1" dirty="0" smtClean="0"/>
              <a:t>                begin </a:t>
            </a:r>
          </a:p>
          <a:p>
            <a:r>
              <a:rPr lang="en-US" altLang="zh-CN" sz="1400" b="1" dirty="0" smtClean="0"/>
              <a:t>                   </a:t>
            </a:r>
            <a:r>
              <a:rPr lang="en-US" altLang="zh-CN" sz="1400" b="1" dirty="0" err="1" smtClean="0"/>
              <a:t>div_cnt</a:t>
            </a:r>
            <a:r>
              <a:rPr lang="en-US" altLang="zh-CN" sz="1400" b="1" dirty="0" smtClean="0"/>
              <a:t> = </a:t>
            </a:r>
            <a:r>
              <a:rPr lang="en-US" altLang="zh-CN" sz="1400" b="1" dirty="0" err="1" smtClean="0"/>
              <a:t>div_cnt</a:t>
            </a:r>
            <a:r>
              <a:rPr lang="en-US" altLang="zh-CN" sz="1400" b="1" dirty="0" smtClean="0"/>
              <a:t> +1'b1;     </a:t>
            </a:r>
          </a:p>
          <a:p>
            <a:r>
              <a:rPr lang="en-US" altLang="zh-CN" sz="1400" b="1" dirty="0" smtClean="0"/>
              <a:t>               end</a:t>
            </a:r>
          </a:p>
          <a:p>
            <a:r>
              <a:rPr lang="en-US" altLang="zh-CN" sz="1400" b="1" dirty="0" smtClean="0"/>
              <a:t>      end</a:t>
            </a:r>
          </a:p>
          <a:p>
            <a:endParaRPr lang="en-US" altLang="zh-CN" sz="1400" b="1" dirty="0" smtClean="0"/>
          </a:p>
          <a:p>
            <a:r>
              <a:rPr lang="en-US" altLang="zh-CN" sz="1400" b="1" dirty="0" smtClean="0"/>
              <a:t>    always @(</a:t>
            </a:r>
            <a:r>
              <a:rPr lang="en-US" altLang="zh-CN" sz="1400" b="1" dirty="0" err="1" smtClean="0"/>
              <a:t>posedge</a:t>
            </a:r>
            <a:r>
              <a:rPr lang="en-US" altLang="zh-CN" sz="1400" b="1" dirty="0" smtClean="0"/>
              <a:t> </a:t>
            </a:r>
            <a:r>
              <a:rPr lang="en-US" altLang="zh-CN" sz="1400" b="1" dirty="0" err="1" smtClean="0"/>
              <a:t>divclk</a:t>
            </a:r>
            <a:r>
              <a:rPr lang="en-US" altLang="zh-CN" sz="1400" b="1" dirty="0" smtClean="0"/>
              <a:t> )</a:t>
            </a:r>
          </a:p>
          <a:p>
            <a:r>
              <a:rPr lang="en-US" altLang="zh-CN" sz="1400" b="1" dirty="0" smtClean="0"/>
              <a:t>       begin            </a:t>
            </a:r>
          </a:p>
          <a:p>
            <a:r>
              <a:rPr lang="en-US" altLang="zh-CN" sz="1400" b="1" dirty="0" smtClean="0"/>
              <a:t>          if ( </a:t>
            </a:r>
            <a:r>
              <a:rPr lang="en-US" altLang="zh-CN" sz="1400" b="1" dirty="0" err="1" smtClean="0"/>
              <a:t>ledtemp</a:t>
            </a:r>
            <a:r>
              <a:rPr lang="en-US" altLang="zh-CN" sz="1400" b="1" dirty="0" smtClean="0"/>
              <a:t>[7] == 1) </a:t>
            </a:r>
          </a:p>
          <a:p>
            <a:r>
              <a:rPr lang="en-US" altLang="zh-CN" sz="1400" b="1" dirty="0" smtClean="0"/>
              <a:t>                      </a:t>
            </a:r>
            <a:r>
              <a:rPr lang="en-US" altLang="zh-CN" sz="1400" b="1" dirty="0" err="1" smtClean="0"/>
              <a:t>ledtemp</a:t>
            </a:r>
            <a:r>
              <a:rPr lang="en-US" altLang="zh-CN" sz="1400" b="1" dirty="0" smtClean="0"/>
              <a:t> = 8'b00000001;    //</a:t>
            </a:r>
            <a:r>
              <a:rPr lang="zh-CN" altLang="en-US" sz="1400" b="1" dirty="0" smtClean="0"/>
              <a:t>实现循环移位</a:t>
            </a:r>
            <a:endParaRPr lang="en-US" altLang="zh-CN" sz="1400" b="1" dirty="0" smtClean="0"/>
          </a:p>
          <a:p>
            <a:r>
              <a:rPr lang="en-US" altLang="zh-CN" sz="1400" b="1" dirty="0" smtClean="0"/>
              <a:t>          else</a:t>
            </a:r>
          </a:p>
          <a:p>
            <a:r>
              <a:rPr lang="en-US" altLang="zh-CN" sz="1400" b="1" dirty="0" smtClean="0"/>
              <a:t>                     </a:t>
            </a:r>
            <a:r>
              <a:rPr lang="en-US" altLang="zh-CN" sz="1400" b="1" dirty="0" err="1" smtClean="0"/>
              <a:t>ledtemp</a:t>
            </a:r>
            <a:r>
              <a:rPr lang="en-US" altLang="zh-CN" sz="1400" b="1" dirty="0" smtClean="0"/>
              <a:t> = </a:t>
            </a:r>
            <a:r>
              <a:rPr lang="en-US" altLang="zh-CN" sz="1400" b="1" dirty="0" err="1" smtClean="0"/>
              <a:t>ledtemp</a:t>
            </a:r>
            <a:r>
              <a:rPr lang="en-US" altLang="zh-CN" sz="1400" b="1" dirty="0" smtClean="0"/>
              <a:t> &lt;&lt; 1;        //</a:t>
            </a:r>
            <a:r>
              <a:rPr lang="zh-CN" altLang="en-US" sz="1400" b="1" dirty="0" smtClean="0"/>
              <a:t>左移</a:t>
            </a:r>
            <a:r>
              <a:rPr lang="en-US" altLang="zh-CN" sz="1400" b="1" dirty="0" smtClean="0"/>
              <a:t>1</a:t>
            </a:r>
            <a:r>
              <a:rPr lang="zh-CN" altLang="en-US" sz="1400" b="1" dirty="0" smtClean="0"/>
              <a:t>位</a:t>
            </a:r>
            <a:endParaRPr lang="en-US" altLang="zh-CN" sz="1400" b="1" dirty="0" smtClean="0"/>
          </a:p>
          <a:p>
            <a:r>
              <a:rPr lang="en-US" altLang="zh-CN" sz="1400" b="1" dirty="0" smtClean="0"/>
              <a:t>        end</a:t>
            </a:r>
          </a:p>
          <a:p>
            <a:endParaRPr lang="en-US" altLang="zh-CN" sz="1400" b="1" dirty="0" smtClean="0"/>
          </a:p>
          <a:p>
            <a:r>
              <a:rPr lang="en-US" altLang="zh-CN" sz="1400" b="1" dirty="0" err="1" smtClean="0"/>
              <a:t>endmodule</a:t>
            </a:r>
            <a:endParaRPr lang="zh-CN" altLang="en-US" sz="14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5576" y="764704"/>
            <a:ext cx="6552728" cy="5355312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set_property</a:t>
            </a:r>
            <a:r>
              <a:rPr lang="en-US" altLang="zh-CN" dirty="0" smtClean="0"/>
              <a:t> PACKAGE_PIN K2 [</a:t>
            </a:r>
            <a:r>
              <a:rPr lang="en-US" altLang="zh-CN" dirty="0" err="1" smtClean="0"/>
              <a:t>get_ports</a:t>
            </a:r>
            <a:r>
              <a:rPr lang="en-US" altLang="zh-CN" dirty="0" smtClean="0"/>
              <a:t> {led[0]}]</a:t>
            </a:r>
          </a:p>
          <a:p>
            <a:r>
              <a:rPr lang="en-US" altLang="zh-CN" dirty="0" err="1" smtClean="0"/>
              <a:t>set_property</a:t>
            </a:r>
            <a:r>
              <a:rPr lang="en-US" altLang="zh-CN" dirty="0" smtClean="0"/>
              <a:t> IOSTANDARD LVCMOS33 [</a:t>
            </a:r>
            <a:r>
              <a:rPr lang="en-US" altLang="zh-CN" dirty="0" err="1" smtClean="0"/>
              <a:t>get_ports</a:t>
            </a:r>
            <a:r>
              <a:rPr lang="en-US" altLang="zh-CN" dirty="0" smtClean="0"/>
              <a:t> {led[0]}]</a:t>
            </a:r>
          </a:p>
          <a:p>
            <a:r>
              <a:rPr lang="en-US" altLang="zh-CN" dirty="0" err="1" smtClean="0"/>
              <a:t>set_property</a:t>
            </a:r>
            <a:r>
              <a:rPr lang="en-US" altLang="zh-CN" dirty="0" smtClean="0"/>
              <a:t> PACKAGE_PIN J2 [</a:t>
            </a:r>
            <a:r>
              <a:rPr lang="en-US" altLang="zh-CN" dirty="0" err="1" smtClean="0"/>
              <a:t>get_ports</a:t>
            </a:r>
            <a:r>
              <a:rPr lang="en-US" altLang="zh-CN" dirty="0" smtClean="0"/>
              <a:t> {led[1]}]</a:t>
            </a:r>
          </a:p>
          <a:p>
            <a:r>
              <a:rPr lang="en-US" altLang="zh-CN" dirty="0" err="1" smtClean="0"/>
              <a:t>set_property</a:t>
            </a:r>
            <a:r>
              <a:rPr lang="en-US" altLang="zh-CN" dirty="0" smtClean="0"/>
              <a:t> IOSTANDARD LVCMOS33 [</a:t>
            </a:r>
            <a:r>
              <a:rPr lang="en-US" altLang="zh-CN" dirty="0" err="1" smtClean="0"/>
              <a:t>get_ports</a:t>
            </a:r>
            <a:r>
              <a:rPr lang="en-US" altLang="zh-CN" dirty="0" smtClean="0"/>
              <a:t> led[1]]</a:t>
            </a:r>
          </a:p>
          <a:p>
            <a:r>
              <a:rPr lang="en-US" altLang="zh-CN" dirty="0" err="1" smtClean="0"/>
              <a:t>set_property</a:t>
            </a:r>
            <a:r>
              <a:rPr lang="en-US" altLang="zh-CN" dirty="0" smtClean="0"/>
              <a:t> PACKAGE_PIN J3 [</a:t>
            </a:r>
            <a:r>
              <a:rPr lang="en-US" altLang="zh-CN" dirty="0" err="1" smtClean="0"/>
              <a:t>get_ports</a:t>
            </a:r>
            <a:r>
              <a:rPr lang="en-US" altLang="zh-CN" dirty="0" smtClean="0"/>
              <a:t> {led[2]}]</a:t>
            </a:r>
          </a:p>
          <a:p>
            <a:r>
              <a:rPr lang="en-US" altLang="zh-CN" dirty="0" err="1" smtClean="0"/>
              <a:t>set_property</a:t>
            </a:r>
            <a:r>
              <a:rPr lang="en-US" altLang="zh-CN" dirty="0" smtClean="0"/>
              <a:t> IOSTANDARD LVCMOS33 [</a:t>
            </a:r>
            <a:r>
              <a:rPr lang="en-US" altLang="zh-CN" dirty="0" err="1" smtClean="0"/>
              <a:t>get_ports</a:t>
            </a:r>
            <a:r>
              <a:rPr lang="en-US" altLang="zh-CN" dirty="0" smtClean="0"/>
              <a:t> {led[2]}]</a:t>
            </a:r>
          </a:p>
          <a:p>
            <a:r>
              <a:rPr lang="en-US" altLang="zh-CN" dirty="0" err="1" smtClean="0"/>
              <a:t>set_property</a:t>
            </a:r>
            <a:r>
              <a:rPr lang="en-US" altLang="zh-CN" dirty="0" smtClean="0"/>
              <a:t> PACKAGE_PIN H4 [</a:t>
            </a:r>
            <a:r>
              <a:rPr lang="en-US" altLang="zh-CN" dirty="0" err="1" smtClean="0"/>
              <a:t>get_ports</a:t>
            </a:r>
            <a:r>
              <a:rPr lang="en-US" altLang="zh-CN" dirty="0" smtClean="0"/>
              <a:t> {led[3]}]</a:t>
            </a:r>
          </a:p>
          <a:p>
            <a:r>
              <a:rPr lang="en-US" altLang="zh-CN" dirty="0" err="1" smtClean="0"/>
              <a:t>set_property</a:t>
            </a:r>
            <a:r>
              <a:rPr lang="en-US" altLang="zh-CN" dirty="0" smtClean="0"/>
              <a:t> IOSTANDARD LVCMOS33 [</a:t>
            </a:r>
            <a:r>
              <a:rPr lang="en-US" altLang="zh-CN" dirty="0" err="1" smtClean="0"/>
              <a:t>get_ports</a:t>
            </a:r>
            <a:r>
              <a:rPr lang="en-US" altLang="zh-CN" dirty="0" smtClean="0"/>
              <a:t> {led[3]}]</a:t>
            </a:r>
          </a:p>
          <a:p>
            <a:r>
              <a:rPr lang="en-US" altLang="zh-CN" dirty="0" err="1" smtClean="0"/>
              <a:t>set_property</a:t>
            </a:r>
            <a:r>
              <a:rPr lang="en-US" altLang="zh-CN" dirty="0" smtClean="0"/>
              <a:t> PACKAGE_PIN J4 [</a:t>
            </a:r>
            <a:r>
              <a:rPr lang="en-US" altLang="zh-CN" dirty="0" err="1" smtClean="0"/>
              <a:t>get_ports</a:t>
            </a:r>
            <a:r>
              <a:rPr lang="en-US" altLang="zh-CN" dirty="0" smtClean="0"/>
              <a:t> {led[4]}]</a:t>
            </a:r>
          </a:p>
          <a:p>
            <a:r>
              <a:rPr lang="en-US" altLang="zh-CN" dirty="0" err="1" smtClean="0"/>
              <a:t>set_property</a:t>
            </a:r>
            <a:r>
              <a:rPr lang="en-US" altLang="zh-CN" dirty="0" smtClean="0"/>
              <a:t> IOSTANDARD LVCMOS33 [</a:t>
            </a:r>
            <a:r>
              <a:rPr lang="en-US" altLang="zh-CN" dirty="0" err="1" smtClean="0"/>
              <a:t>get_ports</a:t>
            </a:r>
            <a:r>
              <a:rPr lang="en-US" altLang="zh-CN" dirty="0" smtClean="0"/>
              <a:t> {led[4]}]</a:t>
            </a:r>
          </a:p>
          <a:p>
            <a:r>
              <a:rPr lang="en-US" altLang="zh-CN" dirty="0" err="1" smtClean="0"/>
              <a:t>set_property</a:t>
            </a:r>
            <a:r>
              <a:rPr lang="en-US" altLang="zh-CN" dirty="0" smtClean="0"/>
              <a:t> PACKAGE_PIN G3 [</a:t>
            </a:r>
            <a:r>
              <a:rPr lang="en-US" altLang="zh-CN" dirty="0" err="1" smtClean="0"/>
              <a:t>get_ports</a:t>
            </a:r>
            <a:r>
              <a:rPr lang="en-US" altLang="zh-CN" dirty="0" smtClean="0"/>
              <a:t> {led[5]}]</a:t>
            </a:r>
          </a:p>
          <a:p>
            <a:r>
              <a:rPr lang="en-US" altLang="zh-CN" dirty="0" err="1" smtClean="0"/>
              <a:t>set_property</a:t>
            </a:r>
            <a:r>
              <a:rPr lang="en-US" altLang="zh-CN" dirty="0" smtClean="0"/>
              <a:t> IOSTANDARD LVCMOS33 [</a:t>
            </a:r>
            <a:r>
              <a:rPr lang="en-US" altLang="zh-CN" dirty="0" err="1" smtClean="0"/>
              <a:t>get_ports</a:t>
            </a:r>
            <a:r>
              <a:rPr lang="en-US" altLang="zh-CN" dirty="0" smtClean="0"/>
              <a:t> {led[5]}]</a:t>
            </a:r>
          </a:p>
          <a:p>
            <a:r>
              <a:rPr lang="en-US" altLang="zh-CN" dirty="0" err="1" smtClean="0"/>
              <a:t>set_property</a:t>
            </a:r>
            <a:r>
              <a:rPr lang="en-US" altLang="zh-CN" dirty="0" smtClean="0"/>
              <a:t> PACKAGE_PIN G4 [</a:t>
            </a:r>
            <a:r>
              <a:rPr lang="en-US" altLang="zh-CN" dirty="0" err="1" smtClean="0"/>
              <a:t>get_ports</a:t>
            </a:r>
            <a:r>
              <a:rPr lang="en-US" altLang="zh-CN" dirty="0" smtClean="0"/>
              <a:t> {led[6]}]</a:t>
            </a:r>
          </a:p>
          <a:p>
            <a:r>
              <a:rPr lang="en-US" altLang="zh-CN" dirty="0" err="1" smtClean="0"/>
              <a:t>set_property</a:t>
            </a:r>
            <a:r>
              <a:rPr lang="en-US" altLang="zh-CN" dirty="0" smtClean="0"/>
              <a:t> IOSTANDARD LVCMOS33 [</a:t>
            </a:r>
            <a:r>
              <a:rPr lang="en-US" altLang="zh-CN" dirty="0" err="1" smtClean="0"/>
              <a:t>get_ports</a:t>
            </a:r>
            <a:r>
              <a:rPr lang="en-US" altLang="zh-CN" dirty="0" smtClean="0"/>
              <a:t> {led[6]}]</a:t>
            </a:r>
          </a:p>
          <a:p>
            <a:r>
              <a:rPr lang="en-US" altLang="zh-CN" dirty="0" err="1" smtClean="0"/>
              <a:t>set_property</a:t>
            </a:r>
            <a:r>
              <a:rPr lang="en-US" altLang="zh-CN" dirty="0" smtClean="0"/>
              <a:t> PACKAGE_PIN F6 [</a:t>
            </a:r>
            <a:r>
              <a:rPr lang="en-US" altLang="zh-CN" dirty="0" err="1" smtClean="0"/>
              <a:t>get_ports</a:t>
            </a:r>
            <a:r>
              <a:rPr lang="en-US" altLang="zh-CN" dirty="0" smtClean="0"/>
              <a:t> {led[7]}]</a:t>
            </a:r>
          </a:p>
          <a:p>
            <a:r>
              <a:rPr lang="en-US" altLang="zh-CN" dirty="0" err="1" smtClean="0"/>
              <a:t>set_property</a:t>
            </a:r>
            <a:r>
              <a:rPr lang="en-US" altLang="zh-CN" dirty="0" smtClean="0"/>
              <a:t> IOSTANDARD LVCMOS33 [</a:t>
            </a:r>
            <a:r>
              <a:rPr lang="en-US" altLang="zh-CN" dirty="0" err="1" smtClean="0"/>
              <a:t>get_ports</a:t>
            </a:r>
            <a:r>
              <a:rPr lang="en-US" altLang="zh-CN" dirty="0" smtClean="0"/>
              <a:t> {led[7]}]</a:t>
            </a:r>
          </a:p>
          <a:p>
            <a:r>
              <a:rPr lang="en-US" altLang="zh-CN" dirty="0" smtClean="0"/>
              <a:t>## CLK</a:t>
            </a:r>
          </a:p>
          <a:p>
            <a:r>
              <a:rPr lang="en-US" altLang="zh-CN" dirty="0" err="1" smtClean="0"/>
              <a:t>set_property</a:t>
            </a:r>
            <a:r>
              <a:rPr lang="en-US" altLang="zh-CN" dirty="0" smtClean="0"/>
              <a:t> PACKAGE_PIN P17 [</a:t>
            </a:r>
            <a:r>
              <a:rPr lang="en-US" altLang="zh-CN" dirty="0" err="1" smtClean="0"/>
              <a:t>get_ports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clk</a:t>
            </a:r>
            <a:r>
              <a:rPr lang="en-US" altLang="zh-CN" dirty="0" smtClean="0"/>
              <a:t>]</a:t>
            </a:r>
          </a:p>
          <a:p>
            <a:r>
              <a:rPr lang="en-US" altLang="zh-CN" dirty="0" err="1" smtClean="0"/>
              <a:t>set_property</a:t>
            </a:r>
            <a:r>
              <a:rPr lang="en-US" altLang="zh-CN" dirty="0" smtClean="0"/>
              <a:t> IOSTANDARD LVCMOS33 [</a:t>
            </a:r>
            <a:r>
              <a:rPr lang="en-US" altLang="zh-CN" dirty="0" err="1" smtClean="0"/>
              <a:t>get_ports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clk</a:t>
            </a:r>
            <a:r>
              <a:rPr lang="en-US" altLang="zh-CN" dirty="0" smtClean="0"/>
              <a:t>]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87624" y="404664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约束文件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圆角矩形 134"/>
          <p:cNvSpPr/>
          <p:nvPr/>
        </p:nvSpPr>
        <p:spPr>
          <a:xfrm>
            <a:off x="4744591" y="1124977"/>
            <a:ext cx="4176464" cy="1512168"/>
          </a:xfrm>
          <a:prstGeom prst="roundRect">
            <a:avLst>
              <a:gd name="adj" fmla="val 4699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843808" y="116632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(5) </a:t>
            </a:r>
            <a:r>
              <a:rPr lang="zh-CN" altLang="en-US" sz="2800" b="1" dirty="0" smtClean="0"/>
              <a:t>数码</a:t>
            </a:r>
            <a:r>
              <a:rPr lang="zh-CN" altLang="en-US" sz="2800" b="1" dirty="0" smtClean="0"/>
              <a:t>管的动态显示</a:t>
            </a:r>
            <a:endParaRPr lang="zh-CN" altLang="en-US" sz="2800" b="1" dirty="0"/>
          </a:p>
        </p:txBody>
      </p:sp>
      <p:grpSp>
        <p:nvGrpSpPr>
          <p:cNvPr id="5" name="组合 4"/>
          <p:cNvGrpSpPr/>
          <p:nvPr/>
        </p:nvGrpSpPr>
        <p:grpSpPr>
          <a:xfrm>
            <a:off x="4812511" y="1134502"/>
            <a:ext cx="4168423" cy="1450437"/>
            <a:chOff x="4147993" y="4570851"/>
            <a:chExt cx="4168423" cy="1450437"/>
          </a:xfrm>
        </p:grpSpPr>
        <p:grpSp>
          <p:nvGrpSpPr>
            <p:cNvPr id="6" name="Group 99"/>
            <p:cNvGrpSpPr>
              <a:grpSpLocks/>
            </p:cNvGrpSpPr>
            <p:nvPr/>
          </p:nvGrpSpPr>
          <p:grpSpPr bwMode="auto">
            <a:xfrm>
              <a:off x="4147993" y="4570851"/>
              <a:ext cx="1030388" cy="1435157"/>
              <a:chOff x="1023" y="2448"/>
              <a:chExt cx="1008" cy="1311"/>
            </a:xfrm>
          </p:grpSpPr>
          <p:sp>
            <p:nvSpPr>
              <p:cNvPr id="55" name="Oval 111"/>
              <p:cNvSpPr>
                <a:spLocks noChangeArrowheads="1"/>
              </p:cNvSpPr>
              <p:nvPr/>
            </p:nvSpPr>
            <p:spPr bwMode="auto">
              <a:xfrm>
                <a:off x="1791" y="3574"/>
                <a:ext cx="96" cy="96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1400"/>
              </a:p>
            </p:txBody>
          </p:sp>
          <p:sp>
            <p:nvSpPr>
              <p:cNvPr id="56" name="Line 114"/>
              <p:cNvSpPr>
                <a:spLocks noChangeShapeType="1"/>
              </p:cNvSpPr>
              <p:nvPr/>
            </p:nvSpPr>
            <p:spPr bwMode="auto">
              <a:xfrm>
                <a:off x="1300" y="2688"/>
                <a:ext cx="384" cy="0"/>
              </a:xfrm>
              <a:prstGeom prst="line">
                <a:avLst/>
              </a:prstGeom>
              <a:noFill/>
              <a:ln w="127000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400"/>
              </a:p>
            </p:txBody>
          </p:sp>
          <p:sp>
            <p:nvSpPr>
              <p:cNvPr id="57" name="Line 115"/>
              <p:cNvSpPr>
                <a:spLocks noChangeShapeType="1"/>
              </p:cNvSpPr>
              <p:nvPr/>
            </p:nvSpPr>
            <p:spPr bwMode="auto">
              <a:xfrm>
                <a:off x="1315" y="3120"/>
                <a:ext cx="384" cy="0"/>
              </a:xfrm>
              <a:prstGeom prst="line">
                <a:avLst/>
              </a:prstGeom>
              <a:noFill/>
              <a:ln w="127000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400"/>
              </a:p>
            </p:txBody>
          </p:sp>
          <p:sp>
            <p:nvSpPr>
              <p:cNvPr id="58" name="Line 116"/>
              <p:cNvSpPr>
                <a:spLocks noChangeShapeType="1"/>
              </p:cNvSpPr>
              <p:nvPr/>
            </p:nvSpPr>
            <p:spPr bwMode="auto">
              <a:xfrm>
                <a:off x="1300" y="3552"/>
                <a:ext cx="384" cy="0"/>
              </a:xfrm>
              <a:prstGeom prst="line">
                <a:avLst/>
              </a:prstGeom>
              <a:noFill/>
              <a:ln w="127000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400"/>
              </a:p>
            </p:txBody>
          </p:sp>
          <p:sp>
            <p:nvSpPr>
              <p:cNvPr id="59" name="Line 117"/>
              <p:cNvSpPr>
                <a:spLocks noChangeShapeType="1"/>
              </p:cNvSpPr>
              <p:nvPr/>
            </p:nvSpPr>
            <p:spPr bwMode="auto">
              <a:xfrm rot="-5400000">
                <a:off x="1038" y="3360"/>
                <a:ext cx="384" cy="0"/>
              </a:xfrm>
              <a:prstGeom prst="line">
                <a:avLst/>
              </a:prstGeom>
              <a:noFill/>
              <a:ln w="127000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400"/>
              </a:p>
            </p:txBody>
          </p:sp>
          <p:sp>
            <p:nvSpPr>
              <p:cNvPr id="60" name="Line 118"/>
              <p:cNvSpPr>
                <a:spLocks noChangeShapeType="1"/>
              </p:cNvSpPr>
              <p:nvPr/>
            </p:nvSpPr>
            <p:spPr bwMode="auto">
              <a:xfrm rot="-5400000">
                <a:off x="1038" y="2880"/>
                <a:ext cx="384" cy="0"/>
              </a:xfrm>
              <a:prstGeom prst="line">
                <a:avLst/>
              </a:prstGeom>
              <a:noFill/>
              <a:ln w="127000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400"/>
              </a:p>
            </p:txBody>
          </p:sp>
          <p:sp>
            <p:nvSpPr>
              <p:cNvPr id="61" name="Line 119"/>
              <p:cNvSpPr>
                <a:spLocks noChangeShapeType="1"/>
              </p:cNvSpPr>
              <p:nvPr/>
            </p:nvSpPr>
            <p:spPr bwMode="auto">
              <a:xfrm rot="-5400000">
                <a:off x="1566" y="2880"/>
                <a:ext cx="384" cy="0"/>
              </a:xfrm>
              <a:prstGeom prst="line">
                <a:avLst/>
              </a:prstGeom>
              <a:noFill/>
              <a:ln w="127000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400"/>
              </a:p>
            </p:txBody>
          </p:sp>
          <p:sp>
            <p:nvSpPr>
              <p:cNvPr id="62" name="Line 120"/>
              <p:cNvSpPr>
                <a:spLocks noChangeShapeType="1"/>
              </p:cNvSpPr>
              <p:nvPr/>
            </p:nvSpPr>
            <p:spPr bwMode="auto">
              <a:xfrm rot="-5400000">
                <a:off x="1566" y="3360"/>
                <a:ext cx="384" cy="0"/>
              </a:xfrm>
              <a:prstGeom prst="line">
                <a:avLst/>
              </a:prstGeom>
              <a:noFill/>
              <a:ln w="127000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400"/>
              </a:p>
            </p:txBody>
          </p:sp>
          <p:sp>
            <p:nvSpPr>
              <p:cNvPr id="63" name="Text Box 122"/>
              <p:cNvSpPr txBox="1">
                <a:spLocks noChangeArrowheads="1"/>
              </p:cNvSpPr>
              <p:nvPr/>
            </p:nvSpPr>
            <p:spPr bwMode="auto">
              <a:xfrm>
                <a:off x="1359" y="2448"/>
                <a:ext cx="288" cy="2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400" b="1" i="1">
                    <a:latin typeface="Times New Roman" pitchFamily="18" charset="0"/>
                  </a:rPr>
                  <a:t>a</a:t>
                </a:r>
              </a:p>
            </p:txBody>
          </p:sp>
          <p:sp>
            <p:nvSpPr>
              <p:cNvPr id="64" name="Text Box 123"/>
              <p:cNvSpPr txBox="1">
                <a:spLocks noChangeArrowheads="1"/>
              </p:cNvSpPr>
              <p:nvPr/>
            </p:nvSpPr>
            <p:spPr bwMode="auto">
              <a:xfrm>
                <a:off x="1743" y="2710"/>
                <a:ext cx="288" cy="2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400" b="1" i="1">
                    <a:latin typeface="Times New Roman" pitchFamily="18" charset="0"/>
                  </a:rPr>
                  <a:t>b</a:t>
                </a:r>
              </a:p>
            </p:txBody>
          </p:sp>
          <p:sp>
            <p:nvSpPr>
              <p:cNvPr id="65" name="Text Box 124"/>
              <p:cNvSpPr txBox="1">
                <a:spLocks noChangeArrowheads="1"/>
              </p:cNvSpPr>
              <p:nvPr/>
            </p:nvSpPr>
            <p:spPr bwMode="auto">
              <a:xfrm>
                <a:off x="1743" y="3238"/>
                <a:ext cx="288" cy="2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400" b="1" i="1">
                    <a:latin typeface="Times New Roman" pitchFamily="18" charset="0"/>
                  </a:rPr>
                  <a:t>c</a:t>
                </a:r>
              </a:p>
            </p:txBody>
          </p:sp>
          <p:sp>
            <p:nvSpPr>
              <p:cNvPr id="66" name="Text Box 125"/>
              <p:cNvSpPr txBox="1">
                <a:spLocks noChangeArrowheads="1"/>
              </p:cNvSpPr>
              <p:nvPr/>
            </p:nvSpPr>
            <p:spPr bwMode="auto">
              <a:xfrm>
                <a:off x="1311" y="3478"/>
                <a:ext cx="288" cy="2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400" b="1" i="1">
                    <a:latin typeface="Times New Roman" pitchFamily="18" charset="0"/>
                  </a:rPr>
                  <a:t>d</a:t>
                </a:r>
              </a:p>
            </p:txBody>
          </p:sp>
          <p:sp>
            <p:nvSpPr>
              <p:cNvPr id="67" name="Text Box 126"/>
              <p:cNvSpPr txBox="1">
                <a:spLocks noChangeArrowheads="1"/>
              </p:cNvSpPr>
              <p:nvPr/>
            </p:nvSpPr>
            <p:spPr bwMode="auto">
              <a:xfrm>
                <a:off x="1023" y="3190"/>
                <a:ext cx="288" cy="2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400" b="1" i="1">
                    <a:latin typeface="Times New Roman" pitchFamily="18" charset="0"/>
                  </a:rPr>
                  <a:t>e</a:t>
                </a:r>
              </a:p>
            </p:txBody>
          </p:sp>
          <p:sp>
            <p:nvSpPr>
              <p:cNvPr id="68" name="Text Box 127"/>
              <p:cNvSpPr txBox="1">
                <a:spLocks noChangeArrowheads="1"/>
              </p:cNvSpPr>
              <p:nvPr/>
            </p:nvSpPr>
            <p:spPr bwMode="auto">
              <a:xfrm>
                <a:off x="1023" y="2758"/>
                <a:ext cx="336" cy="2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400" b="1" i="1">
                    <a:latin typeface="Times New Roman" pitchFamily="18" charset="0"/>
                  </a:rPr>
                  <a:t>f</a:t>
                </a:r>
              </a:p>
            </p:txBody>
          </p:sp>
          <p:sp>
            <p:nvSpPr>
              <p:cNvPr id="69" name="Text Box 128"/>
              <p:cNvSpPr txBox="1">
                <a:spLocks noChangeArrowheads="1"/>
              </p:cNvSpPr>
              <p:nvPr/>
            </p:nvSpPr>
            <p:spPr bwMode="auto">
              <a:xfrm>
                <a:off x="1359" y="2854"/>
                <a:ext cx="288" cy="2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400" b="1" i="1">
                    <a:latin typeface="Times New Roman" pitchFamily="18" charset="0"/>
                  </a:rPr>
                  <a:t>g</a:t>
                </a:r>
              </a:p>
            </p:txBody>
          </p:sp>
        </p:grpSp>
        <p:grpSp>
          <p:nvGrpSpPr>
            <p:cNvPr id="7" name="Group 99"/>
            <p:cNvGrpSpPr>
              <a:grpSpLocks/>
            </p:cNvGrpSpPr>
            <p:nvPr/>
          </p:nvGrpSpPr>
          <p:grpSpPr bwMode="auto">
            <a:xfrm>
              <a:off x="5197796" y="4586131"/>
              <a:ext cx="1030388" cy="1435157"/>
              <a:chOff x="1023" y="2448"/>
              <a:chExt cx="1008" cy="1311"/>
            </a:xfrm>
          </p:grpSpPr>
          <p:sp>
            <p:nvSpPr>
              <p:cNvPr id="40" name="Oval 111"/>
              <p:cNvSpPr>
                <a:spLocks noChangeArrowheads="1"/>
              </p:cNvSpPr>
              <p:nvPr/>
            </p:nvSpPr>
            <p:spPr bwMode="auto">
              <a:xfrm>
                <a:off x="1791" y="3574"/>
                <a:ext cx="96" cy="96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1400"/>
              </a:p>
            </p:txBody>
          </p:sp>
          <p:sp>
            <p:nvSpPr>
              <p:cNvPr id="41" name="Line 114"/>
              <p:cNvSpPr>
                <a:spLocks noChangeShapeType="1"/>
              </p:cNvSpPr>
              <p:nvPr/>
            </p:nvSpPr>
            <p:spPr bwMode="auto">
              <a:xfrm>
                <a:off x="1300" y="2688"/>
                <a:ext cx="384" cy="0"/>
              </a:xfrm>
              <a:prstGeom prst="line">
                <a:avLst/>
              </a:prstGeom>
              <a:noFill/>
              <a:ln w="127000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400"/>
              </a:p>
            </p:txBody>
          </p:sp>
          <p:sp>
            <p:nvSpPr>
              <p:cNvPr id="42" name="Line 115"/>
              <p:cNvSpPr>
                <a:spLocks noChangeShapeType="1"/>
              </p:cNvSpPr>
              <p:nvPr/>
            </p:nvSpPr>
            <p:spPr bwMode="auto">
              <a:xfrm>
                <a:off x="1315" y="3120"/>
                <a:ext cx="384" cy="0"/>
              </a:xfrm>
              <a:prstGeom prst="line">
                <a:avLst/>
              </a:prstGeom>
              <a:noFill/>
              <a:ln w="127000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400"/>
              </a:p>
            </p:txBody>
          </p:sp>
          <p:sp>
            <p:nvSpPr>
              <p:cNvPr id="43" name="Line 116"/>
              <p:cNvSpPr>
                <a:spLocks noChangeShapeType="1"/>
              </p:cNvSpPr>
              <p:nvPr/>
            </p:nvSpPr>
            <p:spPr bwMode="auto">
              <a:xfrm>
                <a:off x="1300" y="3552"/>
                <a:ext cx="384" cy="0"/>
              </a:xfrm>
              <a:prstGeom prst="line">
                <a:avLst/>
              </a:prstGeom>
              <a:noFill/>
              <a:ln w="127000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400"/>
              </a:p>
            </p:txBody>
          </p:sp>
          <p:sp>
            <p:nvSpPr>
              <p:cNvPr id="44" name="Line 117"/>
              <p:cNvSpPr>
                <a:spLocks noChangeShapeType="1"/>
              </p:cNvSpPr>
              <p:nvPr/>
            </p:nvSpPr>
            <p:spPr bwMode="auto">
              <a:xfrm rot="-5400000">
                <a:off x="1038" y="3360"/>
                <a:ext cx="384" cy="0"/>
              </a:xfrm>
              <a:prstGeom prst="line">
                <a:avLst/>
              </a:prstGeom>
              <a:noFill/>
              <a:ln w="127000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400"/>
              </a:p>
            </p:txBody>
          </p:sp>
          <p:sp>
            <p:nvSpPr>
              <p:cNvPr id="45" name="Line 118"/>
              <p:cNvSpPr>
                <a:spLocks noChangeShapeType="1"/>
              </p:cNvSpPr>
              <p:nvPr/>
            </p:nvSpPr>
            <p:spPr bwMode="auto">
              <a:xfrm rot="-5400000">
                <a:off x="1038" y="2880"/>
                <a:ext cx="384" cy="0"/>
              </a:xfrm>
              <a:prstGeom prst="line">
                <a:avLst/>
              </a:prstGeom>
              <a:noFill/>
              <a:ln w="127000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400"/>
              </a:p>
            </p:txBody>
          </p:sp>
          <p:sp>
            <p:nvSpPr>
              <p:cNvPr id="46" name="Line 119"/>
              <p:cNvSpPr>
                <a:spLocks noChangeShapeType="1"/>
              </p:cNvSpPr>
              <p:nvPr/>
            </p:nvSpPr>
            <p:spPr bwMode="auto">
              <a:xfrm rot="-5400000">
                <a:off x="1566" y="2880"/>
                <a:ext cx="384" cy="0"/>
              </a:xfrm>
              <a:prstGeom prst="line">
                <a:avLst/>
              </a:prstGeom>
              <a:noFill/>
              <a:ln w="127000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400"/>
              </a:p>
            </p:txBody>
          </p:sp>
          <p:sp>
            <p:nvSpPr>
              <p:cNvPr id="47" name="Line 120"/>
              <p:cNvSpPr>
                <a:spLocks noChangeShapeType="1"/>
              </p:cNvSpPr>
              <p:nvPr/>
            </p:nvSpPr>
            <p:spPr bwMode="auto">
              <a:xfrm rot="-5400000">
                <a:off x="1566" y="3360"/>
                <a:ext cx="384" cy="0"/>
              </a:xfrm>
              <a:prstGeom prst="line">
                <a:avLst/>
              </a:prstGeom>
              <a:noFill/>
              <a:ln w="127000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400"/>
              </a:p>
            </p:txBody>
          </p:sp>
          <p:sp>
            <p:nvSpPr>
              <p:cNvPr id="48" name="Text Box 122"/>
              <p:cNvSpPr txBox="1">
                <a:spLocks noChangeArrowheads="1"/>
              </p:cNvSpPr>
              <p:nvPr/>
            </p:nvSpPr>
            <p:spPr bwMode="auto">
              <a:xfrm>
                <a:off x="1359" y="2448"/>
                <a:ext cx="288" cy="2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400" b="1" i="1">
                    <a:latin typeface="Times New Roman" pitchFamily="18" charset="0"/>
                  </a:rPr>
                  <a:t>a</a:t>
                </a:r>
              </a:p>
            </p:txBody>
          </p:sp>
          <p:sp>
            <p:nvSpPr>
              <p:cNvPr id="49" name="Text Box 123"/>
              <p:cNvSpPr txBox="1">
                <a:spLocks noChangeArrowheads="1"/>
              </p:cNvSpPr>
              <p:nvPr/>
            </p:nvSpPr>
            <p:spPr bwMode="auto">
              <a:xfrm>
                <a:off x="1743" y="2710"/>
                <a:ext cx="288" cy="2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400" b="1" i="1">
                    <a:latin typeface="Times New Roman" pitchFamily="18" charset="0"/>
                  </a:rPr>
                  <a:t>b</a:t>
                </a:r>
              </a:p>
            </p:txBody>
          </p:sp>
          <p:sp>
            <p:nvSpPr>
              <p:cNvPr id="50" name="Text Box 124"/>
              <p:cNvSpPr txBox="1">
                <a:spLocks noChangeArrowheads="1"/>
              </p:cNvSpPr>
              <p:nvPr/>
            </p:nvSpPr>
            <p:spPr bwMode="auto">
              <a:xfrm>
                <a:off x="1743" y="3238"/>
                <a:ext cx="288" cy="2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400" b="1" i="1">
                    <a:latin typeface="Times New Roman" pitchFamily="18" charset="0"/>
                  </a:rPr>
                  <a:t>c</a:t>
                </a:r>
              </a:p>
            </p:txBody>
          </p:sp>
          <p:sp>
            <p:nvSpPr>
              <p:cNvPr id="51" name="Text Box 125"/>
              <p:cNvSpPr txBox="1">
                <a:spLocks noChangeArrowheads="1"/>
              </p:cNvSpPr>
              <p:nvPr/>
            </p:nvSpPr>
            <p:spPr bwMode="auto">
              <a:xfrm>
                <a:off x="1311" y="3478"/>
                <a:ext cx="288" cy="2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400" b="1" i="1">
                    <a:latin typeface="Times New Roman" pitchFamily="18" charset="0"/>
                  </a:rPr>
                  <a:t>d</a:t>
                </a:r>
              </a:p>
            </p:txBody>
          </p:sp>
          <p:sp>
            <p:nvSpPr>
              <p:cNvPr id="52" name="Text Box 126"/>
              <p:cNvSpPr txBox="1">
                <a:spLocks noChangeArrowheads="1"/>
              </p:cNvSpPr>
              <p:nvPr/>
            </p:nvSpPr>
            <p:spPr bwMode="auto">
              <a:xfrm>
                <a:off x="1023" y="3190"/>
                <a:ext cx="288" cy="2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400" b="1" i="1">
                    <a:latin typeface="Times New Roman" pitchFamily="18" charset="0"/>
                  </a:rPr>
                  <a:t>e</a:t>
                </a:r>
              </a:p>
            </p:txBody>
          </p:sp>
          <p:sp>
            <p:nvSpPr>
              <p:cNvPr id="53" name="Text Box 127"/>
              <p:cNvSpPr txBox="1">
                <a:spLocks noChangeArrowheads="1"/>
              </p:cNvSpPr>
              <p:nvPr/>
            </p:nvSpPr>
            <p:spPr bwMode="auto">
              <a:xfrm>
                <a:off x="1023" y="2758"/>
                <a:ext cx="336" cy="2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400" b="1" i="1">
                    <a:latin typeface="Times New Roman" pitchFamily="18" charset="0"/>
                  </a:rPr>
                  <a:t>f</a:t>
                </a:r>
              </a:p>
            </p:txBody>
          </p:sp>
          <p:sp>
            <p:nvSpPr>
              <p:cNvPr id="54" name="Text Box 128"/>
              <p:cNvSpPr txBox="1">
                <a:spLocks noChangeArrowheads="1"/>
              </p:cNvSpPr>
              <p:nvPr/>
            </p:nvSpPr>
            <p:spPr bwMode="auto">
              <a:xfrm>
                <a:off x="1359" y="2854"/>
                <a:ext cx="288" cy="2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400" b="1" i="1">
                    <a:latin typeface="Times New Roman" pitchFamily="18" charset="0"/>
                  </a:rPr>
                  <a:t>g</a:t>
                </a:r>
              </a:p>
            </p:txBody>
          </p:sp>
        </p:grpSp>
        <p:grpSp>
          <p:nvGrpSpPr>
            <p:cNvPr id="8" name="Group 99"/>
            <p:cNvGrpSpPr>
              <a:grpSpLocks/>
            </p:cNvGrpSpPr>
            <p:nvPr/>
          </p:nvGrpSpPr>
          <p:grpSpPr bwMode="auto">
            <a:xfrm>
              <a:off x="6236225" y="4570851"/>
              <a:ext cx="1030388" cy="1435157"/>
              <a:chOff x="1023" y="2448"/>
              <a:chExt cx="1008" cy="1311"/>
            </a:xfrm>
          </p:grpSpPr>
          <p:sp>
            <p:nvSpPr>
              <p:cNvPr id="25" name="Oval 111"/>
              <p:cNvSpPr>
                <a:spLocks noChangeArrowheads="1"/>
              </p:cNvSpPr>
              <p:nvPr/>
            </p:nvSpPr>
            <p:spPr bwMode="auto">
              <a:xfrm>
                <a:off x="1791" y="3574"/>
                <a:ext cx="96" cy="96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1400"/>
              </a:p>
            </p:txBody>
          </p:sp>
          <p:sp>
            <p:nvSpPr>
              <p:cNvPr id="26" name="Line 114"/>
              <p:cNvSpPr>
                <a:spLocks noChangeShapeType="1"/>
              </p:cNvSpPr>
              <p:nvPr/>
            </p:nvSpPr>
            <p:spPr bwMode="auto">
              <a:xfrm>
                <a:off x="1300" y="2688"/>
                <a:ext cx="384" cy="0"/>
              </a:xfrm>
              <a:prstGeom prst="line">
                <a:avLst/>
              </a:prstGeom>
              <a:noFill/>
              <a:ln w="127000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400"/>
              </a:p>
            </p:txBody>
          </p:sp>
          <p:sp>
            <p:nvSpPr>
              <p:cNvPr id="27" name="Line 115"/>
              <p:cNvSpPr>
                <a:spLocks noChangeShapeType="1"/>
              </p:cNvSpPr>
              <p:nvPr/>
            </p:nvSpPr>
            <p:spPr bwMode="auto">
              <a:xfrm>
                <a:off x="1315" y="3120"/>
                <a:ext cx="384" cy="0"/>
              </a:xfrm>
              <a:prstGeom prst="line">
                <a:avLst/>
              </a:prstGeom>
              <a:noFill/>
              <a:ln w="127000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400"/>
              </a:p>
            </p:txBody>
          </p:sp>
          <p:sp>
            <p:nvSpPr>
              <p:cNvPr id="28" name="Line 116"/>
              <p:cNvSpPr>
                <a:spLocks noChangeShapeType="1"/>
              </p:cNvSpPr>
              <p:nvPr/>
            </p:nvSpPr>
            <p:spPr bwMode="auto">
              <a:xfrm>
                <a:off x="1300" y="3552"/>
                <a:ext cx="384" cy="0"/>
              </a:xfrm>
              <a:prstGeom prst="line">
                <a:avLst/>
              </a:prstGeom>
              <a:noFill/>
              <a:ln w="127000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400"/>
              </a:p>
            </p:txBody>
          </p:sp>
          <p:sp>
            <p:nvSpPr>
              <p:cNvPr id="29" name="Line 117"/>
              <p:cNvSpPr>
                <a:spLocks noChangeShapeType="1"/>
              </p:cNvSpPr>
              <p:nvPr/>
            </p:nvSpPr>
            <p:spPr bwMode="auto">
              <a:xfrm rot="-5400000">
                <a:off x="1038" y="3360"/>
                <a:ext cx="384" cy="0"/>
              </a:xfrm>
              <a:prstGeom prst="line">
                <a:avLst/>
              </a:prstGeom>
              <a:noFill/>
              <a:ln w="127000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400"/>
              </a:p>
            </p:txBody>
          </p:sp>
          <p:sp>
            <p:nvSpPr>
              <p:cNvPr id="30" name="Line 118"/>
              <p:cNvSpPr>
                <a:spLocks noChangeShapeType="1"/>
              </p:cNvSpPr>
              <p:nvPr/>
            </p:nvSpPr>
            <p:spPr bwMode="auto">
              <a:xfrm rot="-5400000">
                <a:off x="1038" y="2880"/>
                <a:ext cx="384" cy="0"/>
              </a:xfrm>
              <a:prstGeom prst="line">
                <a:avLst/>
              </a:prstGeom>
              <a:noFill/>
              <a:ln w="127000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400"/>
              </a:p>
            </p:txBody>
          </p:sp>
          <p:sp>
            <p:nvSpPr>
              <p:cNvPr id="31" name="Line 119"/>
              <p:cNvSpPr>
                <a:spLocks noChangeShapeType="1"/>
              </p:cNvSpPr>
              <p:nvPr/>
            </p:nvSpPr>
            <p:spPr bwMode="auto">
              <a:xfrm rot="-5400000">
                <a:off x="1566" y="2880"/>
                <a:ext cx="384" cy="0"/>
              </a:xfrm>
              <a:prstGeom prst="line">
                <a:avLst/>
              </a:prstGeom>
              <a:noFill/>
              <a:ln w="127000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400"/>
              </a:p>
            </p:txBody>
          </p:sp>
          <p:sp>
            <p:nvSpPr>
              <p:cNvPr id="32" name="Line 120"/>
              <p:cNvSpPr>
                <a:spLocks noChangeShapeType="1"/>
              </p:cNvSpPr>
              <p:nvPr/>
            </p:nvSpPr>
            <p:spPr bwMode="auto">
              <a:xfrm rot="-5400000">
                <a:off x="1566" y="3360"/>
                <a:ext cx="384" cy="0"/>
              </a:xfrm>
              <a:prstGeom prst="line">
                <a:avLst/>
              </a:prstGeom>
              <a:noFill/>
              <a:ln w="127000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400"/>
              </a:p>
            </p:txBody>
          </p:sp>
          <p:sp>
            <p:nvSpPr>
              <p:cNvPr id="33" name="Text Box 122"/>
              <p:cNvSpPr txBox="1">
                <a:spLocks noChangeArrowheads="1"/>
              </p:cNvSpPr>
              <p:nvPr/>
            </p:nvSpPr>
            <p:spPr bwMode="auto">
              <a:xfrm>
                <a:off x="1359" y="2448"/>
                <a:ext cx="288" cy="2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400" b="1" i="1">
                    <a:latin typeface="Times New Roman" pitchFamily="18" charset="0"/>
                  </a:rPr>
                  <a:t>a</a:t>
                </a:r>
              </a:p>
            </p:txBody>
          </p:sp>
          <p:sp>
            <p:nvSpPr>
              <p:cNvPr id="34" name="Text Box 123"/>
              <p:cNvSpPr txBox="1">
                <a:spLocks noChangeArrowheads="1"/>
              </p:cNvSpPr>
              <p:nvPr/>
            </p:nvSpPr>
            <p:spPr bwMode="auto">
              <a:xfrm>
                <a:off x="1743" y="2710"/>
                <a:ext cx="288" cy="2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400" b="1" i="1">
                    <a:latin typeface="Times New Roman" pitchFamily="18" charset="0"/>
                  </a:rPr>
                  <a:t>b</a:t>
                </a:r>
              </a:p>
            </p:txBody>
          </p:sp>
          <p:sp>
            <p:nvSpPr>
              <p:cNvPr id="35" name="Text Box 124"/>
              <p:cNvSpPr txBox="1">
                <a:spLocks noChangeArrowheads="1"/>
              </p:cNvSpPr>
              <p:nvPr/>
            </p:nvSpPr>
            <p:spPr bwMode="auto">
              <a:xfrm>
                <a:off x="1743" y="3238"/>
                <a:ext cx="288" cy="2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400" b="1" i="1">
                    <a:latin typeface="Times New Roman" pitchFamily="18" charset="0"/>
                  </a:rPr>
                  <a:t>c</a:t>
                </a:r>
              </a:p>
            </p:txBody>
          </p:sp>
          <p:sp>
            <p:nvSpPr>
              <p:cNvPr id="36" name="Text Box 125"/>
              <p:cNvSpPr txBox="1">
                <a:spLocks noChangeArrowheads="1"/>
              </p:cNvSpPr>
              <p:nvPr/>
            </p:nvSpPr>
            <p:spPr bwMode="auto">
              <a:xfrm>
                <a:off x="1311" y="3478"/>
                <a:ext cx="288" cy="2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400" b="1" i="1" dirty="0">
                    <a:latin typeface="Times New Roman" pitchFamily="18" charset="0"/>
                  </a:rPr>
                  <a:t>d</a:t>
                </a:r>
              </a:p>
            </p:txBody>
          </p:sp>
          <p:sp>
            <p:nvSpPr>
              <p:cNvPr id="37" name="Text Box 126"/>
              <p:cNvSpPr txBox="1">
                <a:spLocks noChangeArrowheads="1"/>
              </p:cNvSpPr>
              <p:nvPr/>
            </p:nvSpPr>
            <p:spPr bwMode="auto">
              <a:xfrm>
                <a:off x="1023" y="3190"/>
                <a:ext cx="288" cy="2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400" b="1" i="1">
                    <a:latin typeface="Times New Roman" pitchFamily="18" charset="0"/>
                  </a:rPr>
                  <a:t>e</a:t>
                </a:r>
              </a:p>
            </p:txBody>
          </p:sp>
          <p:sp>
            <p:nvSpPr>
              <p:cNvPr id="38" name="Text Box 127"/>
              <p:cNvSpPr txBox="1">
                <a:spLocks noChangeArrowheads="1"/>
              </p:cNvSpPr>
              <p:nvPr/>
            </p:nvSpPr>
            <p:spPr bwMode="auto">
              <a:xfrm>
                <a:off x="1023" y="2758"/>
                <a:ext cx="336" cy="2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400" b="1" i="1">
                    <a:latin typeface="Times New Roman" pitchFamily="18" charset="0"/>
                  </a:rPr>
                  <a:t>f</a:t>
                </a:r>
              </a:p>
            </p:txBody>
          </p:sp>
          <p:sp>
            <p:nvSpPr>
              <p:cNvPr id="39" name="Text Box 128"/>
              <p:cNvSpPr txBox="1">
                <a:spLocks noChangeArrowheads="1"/>
              </p:cNvSpPr>
              <p:nvPr/>
            </p:nvSpPr>
            <p:spPr bwMode="auto">
              <a:xfrm>
                <a:off x="1359" y="2854"/>
                <a:ext cx="288" cy="2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400" b="1" i="1">
                    <a:latin typeface="Times New Roman" pitchFamily="18" charset="0"/>
                  </a:rPr>
                  <a:t>g</a:t>
                </a:r>
              </a:p>
            </p:txBody>
          </p:sp>
        </p:grpSp>
        <p:grpSp>
          <p:nvGrpSpPr>
            <p:cNvPr id="9" name="Group 99"/>
            <p:cNvGrpSpPr>
              <a:grpSpLocks/>
            </p:cNvGrpSpPr>
            <p:nvPr/>
          </p:nvGrpSpPr>
          <p:grpSpPr bwMode="auto">
            <a:xfrm>
              <a:off x="7286028" y="4586131"/>
              <a:ext cx="1030388" cy="1435157"/>
              <a:chOff x="1023" y="2448"/>
              <a:chExt cx="1008" cy="1311"/>
            </a:xfrm>
          </p:grpSpPr>
          <p:sp>
            <p:nvSpPr>
              <p:cNvPr id="10" name="Oval 111"/>
              <p:cNvSpPr>
                <a:spLocks noChangeArrowheads="1"/>
              </p:cNvSpPr>
              <p:nvPr/>
            </p:nvSpPr>
            <p:spPr bwMode="auto">
              <a:xfrm>
                <a:off x="1791" y="3574"/>
                <a:ext cx="96" cy="96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1400"/>
              </a:p>
            </p:txBody>
          </p:sp>
          <p:sp>
            <p:nvSpPr>
              <p:cNvPr id="11" name="Line 114"/>
              <p:cNvSpPr>
                <a:spLocks noChangeShapeType="1"/>
              </p:cNvSpPr>
              <p:nvPr/>
            </p:nvSpPr>
            <p:spPr bwMode="auto">
              <a:xfrm>
                <a:off x="1300" y="2688"/>
                <a:ext cx="384" cy="0"/>
              </a:xfrm>
              <a:prstGeom prst="line">
                <a:avLst/>
              </a:prstGeom>
              <a:noFill/>
              <a:ln w="1270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400"/>
              </a:p>
            </p:txBody>
          </p:sp>
          <p:sp>
            <p:nvSpPr>
              <p:cNvPr id="12" name="Line 115"/>
              <p:cNvSpPr>
                <a:spLocks noChangeShapeType="1"/>
              </p:cNvSpPr>
              <p:nvPr/>
            </p:nvSpPr>
            <p:spPr bwMode="auto">
              <a:xfrm>
                <a:off x="1315" y="3120"/>
                <a:ext cx="384" cy="0"/>
              </a:xfrm>
              <a:prstGeom prst="line">
                <a:avLst/>
              </a:prstGeom>
              <a:noFill/>
              <a:ln w="1270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400"/>
              </a:p>
            </p:txBody>
          </p:sp>
          <p:sp>
            <p:nvSpPr>
              <p:cNvPr id="13" name="Line 116"/>
              <p:cNvSpPr>
                <a:spLocks noChangeShapeType="1"/>
              </p:cNvSpPr>
              <p:nvPr/>
            </p:nvSpPr>
            <p:spPr bwMode="auto">
              <a:xfrm>
                <a:off x="1300" y="3552"/>
                <a:ext cx="384" cy="0"/>
              </a:xfrm>
              <a:prstGeom prst="line">
                <a:avLst/>
              </a:prstGeom>
              <a:noFill/>
              <a:ln w="1270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400"/>
              </a:p>
            </p:txBody>
          </p:sp>
          <p:sp>
            <p:nvSpPr>
              <p:cNvPr id="14" name="Line 117"/>
              <p:cNvSpPr>
                <a:spLocks noChangeShapeType="1"/>
              </p:cNvSpPr>
              <p:nvPr/>
            </p:nvSpPr>
            <p:spPr bwMode="auto">
              <a:xfrm rot="-5400000">
                <a:off x="1038" y="3360"/>
                <a:ext cx="384" cy="0"/>
              </a:xfrm>
              <a:prstGeom prst="line">
                <a:avLst/>
              </a:prstGeom>
              <a:noFill/>
              <a:ln w="127000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400"/>
              </a:p>
            </p:txBody>
          </p:sp>
          <p:sp>
            <p:nvSpPr>
              <p:cNvPr id="15" name="Line 118"/>
              <p:cNvSpPr>
                <a:spLocks noChangeShapeType="1"/>
              </p:cNvSpPr>
              <p:nvPr/>
            </p:nvSpPr>
            <p:spPr bwMode="auto">
              <a:xfrm rot="-5400000">
                <a:off x="1038" y="2880"/>
                <a:ext cx="384" cy="0"/>
              </a:xfrm>
              <a:prstGeom prst="line">
                <a:avLst/>
              </a:prstGeom>
              <a:noFill/>
              <a:ln w="127000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400"/>
              </a:p>
            </p:txBody>
          </p:sp>
          <p:sp>
            <p:nvSpPr>
              <p:cNvPr id="16" name="Line 119"/>
              <p:cNvSpPr>
                <a:spLocks noChangeShapeType="1"/>
              </p:cNvSpPr>
              <p:nvPr/>
            </p:nvSpPr>
            <p:spPr bwMode="auto">
              <a:xfrm rot="-5400000">
                <a:off x="1566" y="2880"/>
                <a:ext cx="384" cy="0"/>
              </a:xfrm>
              <a:prstGeom prst="line">
                <a:avLst/>
              </a:prstGeom>
              <a:noFill/>
              <a:ln w="1270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400"/>
              </a:p>
            </p:txBody>
          </p:sp>
          <p:sp>
            <p:nvSpPr>
              <p:cNvPr id="17" name="Line 120"/>
              <p:cNvSpPr>
                <a:spLocks noChangeShapeType="1"/>
              </p:cNvSpPr>
              <p:nvPr/>
            </p:nvSpPr>
            <p:spPr bwMode="auto">
              <a:xfrm rot="-5400000">
                <a:off x="1566" y="3360"/>
                <a:ext cx="384" cy="0"/>
              </a:xfrm>
              <a:prstGeom prst="line">
                <a:avLst/>
              </a:prstGeom>
              <a:noFill/>
              <a:ln w="1270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400"/>
              </a:p>
            </p:txBody>
          </p:sp>
          <p:sp>
            <p:nvSpPr>
              <p:cNvPr id="18" name="Text Box 122"/>
              <p:cNvSpPr txBox="1">
                <a:spLocks noChangeArrowheads="1"/>
              </p:cNvSpPr>
              <p:nvPr/>
            </p:nvSpPr>
            <p:spPr bwMode="auto">
              <a:xfrm>
                <a:off x="1359" y="2448"/>
                <a:ext cx="288" cy="2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400" b="1" i="1">
                    <a:latin typeface="Times New Roman" pitchFamily="18" charset="0"/>
                  </a:rPr>
                  <a:t>a</a:t>
                </a:r>
              </a:p>
            </p:txBody>
          </p:sp>
          <p:sp>
            <p:nvSpPr>
              <p:cNvPr id="19" name="Text Box 123"/>
              <p:cNvSpPr txBox="1">
                <a:spLocks noChangeArrowheads="1"/>
              </p:cNvSpPr>
              <p:nvPr/>
            </p:nvSpPr>
            <p:spPr bwMode="auto">
              <a:xfrm>
                <a:off x="1743" y="2710"/>
                <a:ext cx="288" cy="2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400" b="1" i="1">
                    <a:latin typeface="Times New Roman" pitchFamily="18" charset="0"/>
                  </a:rPr>
                  <a:t>b</a:t>
                </a:r>
              </a:p>
            </p:txBody>
          </p:sp>
          <p:sp>
            <p:nvSpPr>
              <p:cNvPr id="20" name="Text Box 124"/>
              <p:cNvSpPr txBox="1">
                <a:spLocks noChangeArrowheads="1"/>
              </p:cNvSpPr>
              <p:nvPr/>
            </p:nvSpPr>
            <p:spPr bwMode="auto">
              <a:xfrm>
                <a:off x="1743" y="3238"/>
                <a:ext cx="288" cy="2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400" b="1" i="1">
                    <a:latin typeface="Times New Roman" pitchFamily="18" charset="0"/>
                  </a:rPr>
                  <a:t>c</a:t>
                </a:r>
              </a:p>
            </p:txBody>
          </p:sp>
          <p:sp>
            <p:nvSpPr>
              <p:cNvPr id="21" name="Text Box 125"/>
              <p:cNvSpPr txBox="1">
                <a:spLocks noChangeArrowheads="1"/>
              </p:cNvSpPr>
              <p:nvPr/>
            </p:nvSpPr>
            <p:spPr bwMode="auto">
              <a:xfrm>
                <a:off x="1311" y="3478"/>
                <a:ext cx="288" cy="2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400" b="1" i="1">
                    <a:latin typeface="Times New Roman" pitchFamily="18" charset="0"/>
                  </a:rPr>
                  <a:t>d</a:t>
                </a:r>
              </a:p>
            </p:txBody>
          </p:sp>
          <p:sp>
            <p:nvSpPr>
              <p:cNvPr id="22" name="Text Box 126"/>
              <p:cNvSpPr txBox="1">
                <a:spLocks noChangeArrowheads="1"/>
              </p:cNvSpPr>
              <p:nvPr/>
            </p:nvSpPr>
            <p:spPr bwMode="auto">
              <a:xfrm>
                <a:off x="1023" y="3190"/>
                <a:ext cx="288" cy="2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400" b="1" i="1">
                    <a:latin typeface="Times New Roman" pitchFamily="18" charset="0"/>
                  </a:rPr>
                  <a:t>e</a:t>
                </a:r>
              </a:p>
            </p:txBody>
          </p:sp>
          <p:sp>
            <p:nvSpPr>
              <p:cNvPr id="23" name="Text Box 127"/>
              <p:cNvSpPr txBox="1">
                <a:spLocks noChangeArrowheads="1"/>
              </p:cNvSpPr>
              <p:nvPr/>
            </p:nvSpPr>
            <p:spPr bwMode="auto">
              <a:xfrm>
                <a:off x="1023" y="2758"/>
                <a:ext cx="336" cy="2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400" b="1" i="1">
                    <a:latin typeface="Times New Roman" pitchFamily="18" charset="0"/>
                  </a:rPr>
                  <a:t>f</a:t>
                </a:r>
              </a:p>
            </p:txBody>
          </p:sp>
          <p:sp>
            <p:nvSpPr>
              <p:cNvPr id="24" name="Text Box 128"/>
              <p:cNvSpPr txBox="1">
                <a:spLocks noChangeArrowheads="1"/>
              </p:cNvSpPr>
              <p:nvPr/>
            </p:nvSpPr>
            <p:spPr bwMode="auto">
              <a:xfrm>
                <a:off x="1359" y="2854"/>
                <a:ext cx="288" cy="2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400" b="1" i="1">
                    <a:latin typeface="Times New Roman" pitchFamily="18" charset="0"/>
                  </a:rPr>
                  <a:t>g</a:t>
                </a:r>
              </a:p>
            </p:txBody>
          </p:sp>
        </p:grpSp>
      </p:grpSp>
      <p:cxnSp>
        <p:nvCxnSpPr>
          <p:cNvPr id="138" name="直接连接符 137"/>
          <p:cNvCxnSpPr/>
          <p:nvPr/>
        </p:nvCxnSpPr>
        <p:spPr>
          <a:xfrm>
            <a:off x="4860032" y="2631812"/>
            <a:ext cx="0" cy="7200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/>
          <p:cNvCxnSpPr/>
          <p:nvPr/>
        </p:nvCxnSpPr>
        <p:spPr>
          <a:xfrm>
            <a:off x="4970140" y="2631812"/>
            <a:ext cx="0" cy="7200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/>
          <p:cNvCxnSpPr/>
          <p:nvPr/>
        </p:nvCxnSpPr>
        <p:spPr>
          <a:xfrm>
            <a:off x="5090914" y="2637145"/>
            <a:ext cx="0" cy="7200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/>
          <p:cNvCxnSpPr/>
          <p:nvPr/>
        </p:nvCxnSpPr>
        <p:spPr>
          <a:xfrm>
            <a:off x="5201022" y="2637145"/>
            <a:ext cx="0" cy="7200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/>
          <p:cNvCxnSpPr/>
          <p:nvPr/>
        </p:nvCxnSpPr>
        <p:spPr>
          <a:xfrm>
            <a:off x="5311130" y="2631812"/>
            <a:ext cx="0" cy="7200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/>
          <p:cNvCxnSpPr/>
          <p:nvPr/>
        </p:nvCxnSpPr>
        <p:spPr>
          <a:xfrm>
            <a:off x="5421238" y="2631812"/>
            <a:ext cx="0" cy="7200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连接符 143"/>
          <p:cNvCxnSpPr/>
          <p:nvPr/>
        </p:nvCxnSpPr>
        <p:spPr>
          <a:xfrm>
            <a:off x="5542012" y="2627620"/>
            <a:ext cx="0" cy="7200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连接符 144"/>
          <p:cNvCxnSpPr/>
          <p:nvPr/>
        </p:nvCxnSpPr>
        <p:spPr>
          <a:xfrm>
            <a:off x="5652120" y="2627620"/>
            <a:ext cx="0" cy="7200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连接符 145"/>
          <p:cNvCxnSpPr/>
          <p:nvPr/>
        </p:nvCxnSpPr>
        <p:spPr>
          <a:xfrm>
            <a:off x="338386" y="2636004"/>
            <a:ext cx="0" cy="7200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连接符 146"/>
          <p:cNvCxnSpPr/>
          <p:nvPr/>
        </p:nvCxnSpPr>
        <p:spPr>
          <a:xfrm>
            <a:off x="448494" y="2636004"/>
            <a:ext cx="0" cy="7200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连接符 147"/>
          <p:cNvCxnSpPr/>
          <p:nvPr/>
        </p:nvCxnSpPr>
        <p:spPr>
          <a:xfrm>
            <a:off x="569268" y="2641337"/>
            <a:ext cx="0" cy="7200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连接符 148"/>
          <p:cNvCxnSpPr/>
          <p:nvPr/>
        </p:nvCxnSpPr>
        <p:spPr>
          <a:xfrm>
            <a:off x="679376" y="2641337"/>
            <a:ext cx="0" cy="7200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连接符 149"/>
          <p:cNvCxnSpPr/>
          <p:nvPr/>
        </p:nvCxnSpPr>
        <p:spPr>
          <a:xfrm>
            <a:off x="789484" y="2636004"/>
            <a:ext cx="0" cy="7200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连接符 150"/>
          <p:cNvCxnSpPr/>
          <p:nvPr/>
        </p:nvCxnSpPr>
        <p:spPr>
          <a:xfrm>
            <a:off x="899592" y="2636004"/>
            <a:ext cx="0" cy="7200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连接符 151"/>
          <p:cNvCxnSpPr/>
          <p:nvPr/>
        </p:nvCxnSpPr>
        <p:spPr>
          <a:xfrm>
            <a:off x="1020366" y="2631812"/>
            <a:ext cx="0" cy="7200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连接符 152"/>
          <p:cNvCxnSpPr/>
          <p:nvPr/>
        </p:nvCxnSpPr>
        <p:spPr>
          <a:xfrm>
            <a:off x="1130474" y="2631812"/>
            <a:ext cx="0" cy="7200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连接符 153"/>
          <p:cNvCxnSpPr/>
          <p:nvPr/>
        </p:nvCxnSpPr>
        <p:spPr>
          <a:xfrm>
            <a:off x="7759402" y="2637145"/>
            <a:ext cx="0" cy="7200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连接符 154"/>
          <p:cNvCxnSpPr/>
          <p:nvPr/>
        </p:nvCxnSpPr>
        <p:spPr>
          <a:xfrm>
            <a:off x="7941518" y="2637145"/>
            <a:ext cx="0" cy="7200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连接符 155"/>
          <p:cNvCxnSpPr/>
          <p:nvPr/>
        </p:nvCxnSpPr>
        <p:spPr>
          <a:xfrm>
            <a:off x="8134300" y="2632953"/>
            <a:ext cx="0" cy="7200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连接符 156"/>
          <p:cNvCxnSpPr/>
          <p:nvPr/>
        </p:nvCxnSpPr>
        <p:spPr>
          <a:xfrm>
            <a:off x="8316416" y="2632953"/>
            <a:ext cx="0" cy="7200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连接符 157"/>
          <p:cNvCxnSpPr/>
          <p:nvPr/>
        </p:nvCxnSpPr>
        <p:spPr>
          <a:xfrm>
            <a:off x="3408621" y="2641337"/>
            <a:ext cx="0" cy="7200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连接符 158"/>
          <p:cNvCxnSpPr/>
          <p:nvPr/>
        </p:nvCxnSpPr>
        <p:spPr>
          <a:xfrm>
            <a:off x="3590737" y="2641337"/>
            <a:ext cx="0" cy="7200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连接符 159"/>
          <p:cNvCxnSpPr/>
          <p:nvPr/>
        </p:nvCxnSpPr>
        <p:spPr>
          <a:xfrm>
            <a:off x="3783519" y="2637145"/>
            <a:ext cx="0" cy="7200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连接符 160"/>
          <p:cNvCxnSpPr/>
          <p:nvPr/>
        </p:nvCxnSpPr>
        <p:spPr>
          <a:xfrm>
            <a:off x="3965635" y="2637145"/>
            <a:ext cx="0" cy="7200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7668344" y="360182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位码</a:t>
            </a:r>
            <a:endParaRPr lang="zh-CN" altLang="en-US" b="1" dirty="0"/>
          </a:p>
        </p:txBody>
      </p:sp>
      <p:sp>
        <p:nvSpPr>
          <p:cNvPr id="163" name="TextBox 162"/>
          <p:cNvSpPr txBox="1"/>
          <p:nvPr/>
        </p:nvSpPr>
        <p:spPr>
          <a:xfrm>
            <a:off x="7612920" y="331379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0  0 0 </a:t>
            </a:r>
            <a:r>
              <a:rPr lang="en-US" altLang="zh-CN" b="1" dirty="0" smtClean="0">
                <a:solidFill>
                  <a:srgbClr val="FF0000"/>
                </a:solidFill>
              </a:rPr>
              <a:t>1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64" name="圆角矩形 163"/>
          <p:cNvSpPr/>
          <p:nvPr/>
        </p:nvSpPr>
        <p:spPr>
          <a:xfrm>
            <a:off x="191641" y="1129169"/>
            <a:ext cx="4176464" cy="1512168"/>
          </a:xfrm>
          <a:prstGeom prst="roundRect">
            <a:avLst>
              <a:gd name="adj" fmla="val 4699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5" name="组合 164"/>
          <p:cNvGrpSpPr/>
          <p:nvPr/>
        </p:nvGrpSpPr>
        <p:grpSpPr>
          <a:xfrm>
            <a:off x="259561" y="1138694"/>
            <a:ext cx="4168423" cy="1450437"/>
            <a:chOff x="4147993" y="4570851"/>
            <a:chExt cx="4168423" cy="1450437"/>
          </a:xfrm>
        </p:grpSpPr>
        <p:grpSp>
          <p:nvGrpSpPr>
            <p:cNvPr id="166" name="Group 99"/>
            <p:cNvGrpSpPr>
              <a:grpSpLocks/>
            </p:cNvGrpSpPr>
            <p:nvPr/>
          </p:nvGrpSpPr>
          <p:grpSpPr bwMode="auto">
            <a:xfrm>
              <a:off x="4147993" y="4570851"/>
              <a:ext cx="1030388" cy="1435157"/>
              <a:chOff x="1023" y="2448"/>
              <a:chExt cx="1008" cy="1311"/>
            </a:xfrm>
          </p:grpSpPr>
          <p:sp>
            <p:nvSpPr>
              <p:cNvPr id="215" name="Oval 111"/>
              <p:cNvSpPr>
                <a:spLocks noChangeArrowheads="1"/>
              </p:cNvSpPr>
              <p:nvPr/>
            </p:nvSpPr>
            <p:spPr bwMode="auto">
              <a:xfrm>
                <a:off x="1791" y="3574"/>
                <a:ext cx="96" cy="96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1400"/>
              </a:p>
            </p:txBody>
          </p:sp>
          <p:sp>
            <p:nvSpPr>
              <p:cNvPr id="216" name="Line 114"/>
              <p:cNvSpPr>
                <a:spLocks noChangeShapeType="1"/>
              </p:cNvSpPr>
              <p:nvPr/>
            </p:nvSpPr>
            <p:spPr bwMode="auto">
              <a:xfrm>
                <a:off x="1300" y="2688"/>
                <a:ext cx="384" cy="0"/>
              </a:xfrm>
              <a:prstGeom prst="line">
                <a:avLst/>
              </a:prstGeom>
              <a:noFill/>
              <a:ln w="127000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400"/>
              </a:p>
            </p:txBody>
          </p:sp>
          <p:sp>
            <p:nvSpPr>
              <p:cNvPr id="217" name="Line 115"/>
              <p:cNvSpPr>
                <a:spLocks noChangeShapeType="1"/>
              </p:cNvSpPr>
              <p:nvPr/>
            </p:nvSpPr>
            <p:spPr bwMode="auto">
              <a:xfrm>
                <a:off x="1315" y="3120"/>
                <a:ext cx="384" cy="0"/>
              </a:xfrm>
              <a:prstGeom prst="line">
                <a:avLst/>
              </a:prstGeom>
              <a:noFill/>
              <a:ln w="127000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400"/>
              </a:p>
            </p:txBody>
          </p:sp>
          <p:sp>
            <p:nvSpPr>
              <p:cNvPr id="218" name="Line 116"/>
              <p:cNvSpPr>
                <a:spLocks noChangeShapeType="1"/>
              </p:cNvSpPr>
              <p:nvPr/>
            </p:nvSpPr>
            <p:spPr bwMode="auto">
              <a:xfrm>
                <a:off x="1300" y="3552"/>
                <a:ext cx="384" cy="0"/>
              </a:xfrm>
              <a:prstGeom prst="line">
                <a:avLst/>
              </a:prstGeom>
              <a:noFill/>
              <a:ln w="127000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400"/>
              </a:p>
            </p:txBody>
          </p:sp>
          <p:sp>
            <p:nvSpPr>
              <p:cNvPr id="219" name="Line 117"/>
              <p:cNvSpPr>
                <a:spLocks noChangeShapeType="1"/>
              </p:cNvSpPr>
              <p:nvPr/>
            </p:nvSpPr>
            <p:spPr bwMode="auto">
              <a:xfrm rot="-5400000">
                <a:off x="1038" y="3360"/>
                <a:ext cx="384" cy="0"/>
              </a:xfrm>
              <a:prstGeom prst="line">
                <a:avLst/>
              </a:prstGeom>
              <a:noFill/>
              <a:ln w="127000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400"/>
              </a:p>
            </p:txBody>
          </p:sp>
          <p:sp>
            <p:nvSpPr>
              <p:cNvPr id="220" name="Line 118"/>
              <p:cNvSpPr>
                <a:spLocks noChangeShapeType="1"/>
              </p:cNvSpPr>
              <p:nvPr/>
            </p:nvSpPr>
            <p:spPr bwMode="auto">
              <a:xfrm rot="-5400000">
                <a:off x="1038" y="2880"/>
                <a:ext cx="384" cy="0"/>
              </a:xfrm>
              <a:prstGeom prst="line">
                <a:avLst/>
              </a:prstGeom>
              <a:noFill/>
              <a:ln w="127000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400"/>
              </a:p>
            </p:txBody>
          </p:sp>
          <p:sp>
            <p:nvSpPr>
              <p:cNvPr id="221" name="Line 119"/>
              <p:cNvSpPr>
                <a:spLocks noChangeShapeType="1"/>
              </p:cNvSpPr>
              <p:nvPr/>
            </p:nvSpPr>
            <p:spPr bwMode="auto">
              <a:xfrm rot="-5400000">
                <a:off x="1566" y="2880"/>
                <a:ext cx="384" cy="0"/>
              </a:xfrm>
              <a:prstGeom prst="line">
                <a:avLst/>
              </a:prstGeom>
              <a:noFill/>
              <a:ln w="127000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400"/>
              </a:p>
            </p:txBody>
          </p:sp>
          <p:sp>
            <p:nvSpPr>
              <p:cNvPr id="222" name="Line 120"/>
              <p:cNvSpPr>
                <a:spLocks noChangeShapeType="1"/>
              </p:cNvSpPr>
              <p:nvPr/>
            </p:nvSpPr>
            <p:spPr bwMode="auto">
              <a:xfrm rot="-5400000">
                <a:off x="1566" y="3360"/>
                <a:ext cx="384" cy="0"/>
              </a:xfrm>
              <a:prstGeom prst="line">
                <a:avLst/>
              </a:prstGeom>
              <a:noFill/>
              <a:ln w="127000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400"/>
              </a:p>
            </p:txBody>
          </p:sp>
          <p:sp>
            <p:nvSpPr>
              <p:cNvPr id="223" name="Text Box 122"/>
              <p:cNvSpPr txBox="1">
                <a:spLocks noChangeArrowheads="1"/>
              </p:cNvSpPr>
              <p:nvPr/>
            </p:nvSpPr>
            <p:spPr bwMode="auto">
              <a:xfrm>
                <a:off x="1359" y="2448"/>
                <a:ext cx="288" cy="2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400" b="1" i="1">
                    <a:latin typeface="Times New Roman" pitchFamily="18" charset="0"/>
                  </a:rPr>
                  <a:t>a</a:t>
                </a:r>
              </a:p>
            </p:txBody>
          </p:sp>
          <p:sp>
            <p:nvSpPr>
              <p:cNvPr id="224" name="Text Box 123"/>
              <p:cNvSpPr txBox="1">
                <a:spLocks noChangeArrowheads="1"/>
              </p:cNvSpPr>
              <p:nvPr/>
            </p:nvSpPr>
            <p:spPr bwMode="auto">
              <a:xfrm>
                <a:off x="1743" y="2710"/>
                <a:ext cx="288" cy="2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400" b="1" i="1">
                    <a:latin typeface="Times New Roman" pitchFamily="18" charset="0"/>
                  </a:rPr>
                  <a:t>b</a:t>
                </a:r>
              </a:p>
            </p:txBody>
          </p:sp>
          <p:sp>
            <p:nvSpPr>
              <p:cNvPr id="225" name="Text Box 124"/>
              <p:cNvSpPr txBox="1">
                <a:spLocks noChangeArrowheads="1"/>
              </p:cNvSpPr>
              <p:nvPr/>
            </p:nvSpPr>
            <p:spPr bwMode="auto">
              <a:xfrm>
                <a:off x="1743" y="3238"/>
                <a:ext cx="288" cy="2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400" b="1" i="1">
                    <a:latin typeface="Times New Roman" pitchFamily="18" charset="0"/>
                  </a:rPr>
                  <a:t>c</a:t>
                </a:r>
              </a:p>
            </p:txBody>
          </p:sp>
          <p:sp>
            <p:nvSpPr>
              <p:cNvPr id="226" name="Text Box 125"/>
              <p:cNvSpPr txBox="1">
                <a:spLocks noChangeArrowheads="1"/>
              </p:cNvSpPr>
              <p:nvPr/>
            </p:nvSpPr>
            <p:spPr bwMode="auto">
              <a:xfrm>
                <a:off x="1311" y="3478"/>
                <a:ext cx="288" cy="2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400" b="1" i="1">
                    <a:latin typeface="Times New Roman" pitchFamily="18" charset="0"/>
                  </a:rPr>
                  <a:t>d</a:t>
                </a:r>
              </a:p>
            </p:txBody>
          </p:sp>
          <p:sp>
            <p:nvSpPr>
              <p:cNvPr id="227" name="Text Box 126"/>
              <p:cNvSpPr txBox="1">
                <a:spLocks noChangeArrowheads="1"/>
              </p:cNvSpPr>
              <p:nvPr/>
            </p:nvSpPr>
            <p:spPr bwMode="auto">
              <a:xfrm>
                <a:off x="1023" y="3190"/>
                <a:ext cx="288" cy="2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400" b="1" i="1">
                    <a:latin typeface="Times New Roman" pitchFamily="18" charset="0"/>
                  </a:rPr>
                  <a:t>e</a:t>
                </a:r>
              </a:p>
            </p:txBody>
          </p:sp>
          <p:sp>
            <p:nvSpPr>
              <p:cNvPr id="228" name="Text Box 127"/>
              <p:cNvSpPr txBox="1">
                <a:spLocks noChangeArrowheads="1"/>
              </p:cNvSpPr>
              <p:nvPr/>
            </p:nvSpPr>
            <p:spPr bwMode="auto">
              <a:xfrm>
                <a:off x="1023" y="2758"/>
                <a:ext cx="336" cy="2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400" b="1" i="1">
                    <a:latin typeface="Times New Roman" pitchFamily="18" charset="0"/>
                  </a:rPr>
                  <a:t>f</a:t>
                </a:r>
              </a:p>
            </p:txBody>
          </p:sp>
          <p:sp>
            <p:nvSpPr>
              <p:cNvPr id="229" name="Text Box 128"/>
              <p:cNvSpPr txBox="1">
                <a:spLocks noChangeArrowheads="1"/>
              </p:cNvSpPr>
              <p:nvPr/>
            </p:nvSpPr>
            <p:spPr bwMode="auto">
              <a:xfrm>
                <a:off x="1359" y="2854"/>
                <a:ext cx="288" cy="2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400" b="1" i="1">
                    <a:latin typeface="Times New Roman" pitchFamily="18" charset="0"/>
                  </a:rPr>
                  <a:t>g</a:t>
                </a:r>
              </a:p>
            </p:txBody>
          </p:sp>
        </p:grpSp>
        <p:grpSp>
          <p:nvGrpSpPr>
            <p:cNvPr id="167" name="Group 99"/>
            <p:cNvGrpSpPr>
              <a:grpSpLocks/>
            </p:cNvGrpSpPr>
            <p:nvPr/>
          </p:nvGrpSpPr>
          <p:grpSpPr bwMode="auto">
            <a:xfrm>
              <a:off x="5197796" y="4586131"/>
              <a:ext cx="1030388" cy="1435157"/>
              <a:chOff x="1023" y="2448"/>
              <a:chExt cx="1008" cy="1311"/>
            </a:xfrm>
          </p:grpSpPr>
          <p:sp>
            <p:nvSpPr>
              <p:cNvPr id="200" name="Oval 111"/>
              <p:cNvSpPr>
                <a:spLocks noChangeArrowheads="1"/>
              </p:cNvSpPr>
              <p:nvPr/>
            </p:nvSpPr>
            <p:spPr bwMode="auto">
              <a:xfrm>
                <a:off x="1791" y="3574"/>
                <a:ext cx="96" cy="96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1400"/>
              </a:p>
            </p:txBody>
          </p:sp>
          <p:sp>
            <p:nvSpPr>
              <p:cNvPr id="201" name="Line 114"/>
              <p:cNvSpPr>
                <a:spLocks noChangeShapeType="1"/>
              </p:cNvSpPr>
              <p:nvPr/>
            </p:nvSpPr>
            <p:spPr bwMode="auto">
              <a:xfrm>
                <a:off x="1300" y="2688"/>
                <a:ext cx="384" cy="0"/>
              </a:xfrm>
              <a:prstGeom prst="line">
                <a:avLst/>
              </a:prstGeom>
              <a:noFill/>
              <a:ln w="127000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400"/>
              </a:p>
            </p:txBody>
          </p:sp>
          <p:sp>
            <p:nvSpPr>
              <p:cNvPr id="202" name="Line 115"/>
              <p:cNvSpPr>
                <a:spLocks noChangeShapeType="1"/>
              </p:cNvSpPr>
              <p:nvPr/>
            </p:nvSpPr>
            <p:spPr bwMode="auto">
              <a:xfrm>
                <a:off x="1315" y="3120"/>
                <a:ext cx="384" cy="0"/>
              </a:xfrm>
              <a:prstGeom prst="line">
                <a:avLst/>
              </a:prstGeom>
              <a:noFill/>
              <a:ln w="127000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400"/>
              </a:p>
            </p:txBody>
          </p:sp>
          <p:sp>
            <p:nvSpPr>
              <p:cNvPr id="203" name="Line 116"/>
              <p:cNvSpPr>
                <a:spLocks noChangeShapeType="1"/>
              </p:cNvSpPr>
              <p:nvPr/>
            </p:nvSpPr>
            <p:spPr bwMode="auto">
              <a:xfrm>
                <a:off x="1300" y="3552"/>
                <a:ext cx="384" cy="0"/>
              </a:xfrm>
              <a:prstGeom prst="line">
                <a:avLst/>
              </a:prstGeom>
              <a:noFill/>
              <a:ln w="127000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400"/>
              </a:p>
            </p:txBody>
          </p:sp>
          <p:sp>
            <p:nvSpPr>
              <p:cNvPr id="204" name="Line 117"/>
              <p:cNvSpPr>
                <a:spLocks noChangeShapeType="1"/>
              </p:cNvSpPr>
              <p:nvPr/>
            </p:nvSpPr>
            <p:spPr bwMode="auto">
              <a:xfrm rot="-5400000">
                <a:off x="1038" y="3360"/>
                <a:ext cx="384" cy="0"/>
              </a:xfrm>
              <a:prstGeom prst="line">
                <a:avLst/>
              </a:prstGeom>
              <a:noFill/>
              <a:ln w="127000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400"/>
              </a:p>
            </p:txBody>
          </p:sp>
          <p:sp>
            <p:nvSpPr>
              <p:cNvPr id="205" name="Line 118"/>
              <p:cNvSpPr>
                <a:spLocks noChangeShapeType="1"/>
              </p:cNvSpPr>
              <p:nvPr/>
            </p:nvSpPr>
            <p:spPr bwMode="auto">
              <a:xfrm rot="-5400000">
                <a:off x="1038" y="2880"/>
                <a:ext cx="384" cy="0"/>
              </a:xfrm>
              <a:prstGeom prst="line">
                <a:avLst/>
              </a:prstGeom>
              <a:noFill/>
              <a:ln w="127000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400"/>
              </a:p>
            </p:txBody>
          </p:sp>
          <p:sp>
            <p:nvSpPr>
              <p:cNvPr id="206" name="Line 119"/>
              <p:cNvSpPr>
                <a:spLocks noChangeShapeType="1"/>
              </p:cNvSpPr>
              <p:nvPr/>
            </p:nvSpPr>
            <p:spPr bwMode="auto">
              <a:xfrm rot="-5400000">
                <a:off x="1566" y="2880"/>
                <a:ext cx="384" cy="0"/>
              </a:xfrm>
              <a:prstGeom prst="line">
                <a:avLst/>
              </a:prstGeom>
              <a:noFill/>
              <a:ln w="127000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400"/>
              </a:p>
            </p:txBody>
          </p:sp>
          <p:sp>
            <p:nvSpPr>
              <p:cNvPr id="207" name="Line 120"/>
              <p:cNvSpPr>
                <a:spLocks noChangeShapeType="1"/>
              </p:cNvSpPr>
              <p:nvPr/>
            </p:nvSpPr>
            <p:spPr bwMode="auto">
              <a:xfrm rot="-5400000">
                <a:off x="1566" y="3360"/>
                <a:ext cx="384" cy="0"/>
              </a:xfrm>
              <a:prstGeom prst="line">
                <a:avLst/>
              </a:prstGeom>
              <a:noFill/>
              <a:ln w="127000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400"/>
              </a:p>
            </p:txBody>
          </p:sp>
          <p:sp>
            <p:nvSpPr>
              <p:cNvPr id="208" name="Text Box 122"/>
              <p:cNvSpPr txBox="1">
                <a:spLocks noChangeArrowheads="1"/>
              </p:cNvSpPr>
              <p:nvPr/>
            </p:nvSpPr>
            <p:spPr bwMode="auto">
              <a:xfrm>
                <a:off x="1359" y="2448"/>
                <a:ext cx="288" cy="2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400" b="1" i="1">
                    <a:latin typeface="Times New Roman" pitchFamily="18" charset="0"/>
                  </a:rPr>
                  <a:t>a</a:t>
                </a:r>
              </a:p>
            </p:txBody>
          </p:sp>
          <p:sp>
            <p:nvSpPr>
              <p:cNvPr id="209" name="Text Box 123"/>
              <p:cNvSpPr txBox="1">
                <a:spLocks noChangeArrowheads="1"/>
              </p:cNvSpPr>
              <p:nvPr/>
            </p:nvSpPr>
            <p:spPr bwMode="auto">
              <a:xfrm>
                <a:off x="1743" y="2710"/>
                <a:ext cx="288" cy="2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400" b="1" i="1">
                    <a:latin typeface="Times New Roman" pitchFamily="18" charset="0"/>
                  </a:rPr>
                  <a:t>b</a:t>
                </a:r>
              </a:p>
            </p:txBody>
          </p:sp>
          <p:sp>
            <p:nvSpPr>
              <p:cNvPr id="210" name="Text Box 124"/>
              <p:cNvSpPr txBox="1">
                <a:spLocks noChangeArrowheads="1"/>
              </p:cNvSpPr>
              <p:nvPr/>
            </p:nvSpPr>
            <p:spPr bwMode="auto">
              <a:xfrm>
                <a:off x="1743" y="3238"/>
                <a:ext cx="288" cy="2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400" b="1" i="1">
                    <a:latin typeface="Times New Roman" pitchFamily="18" charset="0"/>
                  </a:rPr>
                  <a:t>c</a:t>
                </a:r>
              </a:p>
            </p:txBody>
          </p:sp>
          <p:sp>
            <p:nvSpPr>
              <p:cNvPr id="211" name="Text Box 125"/>
              <p:cNvSpPr txBox="1">
                <a:spLocks noChangeArrowheads="1"/>
              </p:cNvSpPr>
              <p:nvPr/>
            </p:nvSpPr>
            <p:spPr bwMode="auto">
              <a:xfrm>
                <a:off x="1311" y="3478"/>
                <a:ext cx="288" cy="2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400" b="1" i="1">
                    <a:latin typeface="Times New Roman" pitchFamily="18" charset="0"/>
                  </a:rPr>
                  <a:t>d</a:t>
                </a:r>
              </a:p>
            </p:txBody>
          </p:sp>
          <p:sp>
            <p:nvSpPr>
              <p:cNvPr id="212" name="Text Box 126"/>
              <p:cNvSpPr txBox="1">
                <a:spLocks noChangeArrowheads="1"/>
              </p:cNvSpPr>
              <p:nvPr/>
            </p:nvSpPr>
            <p:spPr bwMode="auto">
              <a:xfrm>
                <a:off x="1023" y="3190"/>
                <a:ext cx="288" cy="2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400" b="1" i="1">
                    <a:latin typeface="Times New Roman" pitchFamily="18" charset="0"/>
                  </a:rPr>
                  <a:t>e</a:t>
                </a:r>
              </a:p>
            </p:txBody>
          </p:sp>
          <p:sp>
            <p:nvSpPr>
              <p:cNvPr id="213" name="Text Box 127"/>
              <p:cNvSpPr txBox="1">
                <a:spLocks noChangeArrowheads="1"/>
              </p:cNvSpPr>
              <p:nvPr/>
            </p:nvSpPr>
            <p:spPr bwMode="auto">
              <a:xfrm>
                <a:off x="1023" y="2758"/>
                <a:ext cx="336" cy="2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400" b="1" i="1">
                    <a:latin typeface="Times New Roman" pitchFamily="18" charset="0"/>
                  </a:rPr>
                  <a:t>f</a:t>
                </a:r>
              </a:p>
            </p:txBody>
          </p:sp>
          <p:sp>
            <p:nvSpPr>
              <p:cNvPr id="214" name="Text Box 128"/>
              <p:cNvSpPr txBox="1">
                <a:spLocks noChangeArrowheads="1"/>
              </p:cNvSpPr>
              <p:nvPr/>
            </p:nvSpPr>
            <p:spPr bwMode="auto">
              <a:xfrm>
                <a:off x="1359" y="2854"/>
                <a:ext cx="288" cy="2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400" b="1" i="1">
                    <a:latin typeface="Times New Roman" pitchFamily="18" charset="0"/>
                  </a:rPr>
                  <a:t>g</a:t>
                </a:r>
              </a:p>
            </p:txBody>
          </p:sp>
        </p:grpSp>
        <p:grpSp>
          <p:nvGrpSpPr>
            <p:cNvPr id="168" name="Group 99"/>
            <p:cNvGrpSpPr>
              <a:grpSpLocks/>
            </p:cNvGrpSpPr>
            <p:nvPr/>
          </p:nvGrpSpPr>
          <p:grpSpPr bwMode="auto">
            <a:xfrm>
              <a:off x="6236225" y="4570851"/>
              <a:ext cx="1030388" cy="1435157"/>
              <a:chOff x="1023" y="2448"/>
              <a:chExt cx="1008" cy="1311"/>
            </a:xfrm>
          </p:grpSpPr>
          <p:sp>
            <p:nvSpPr>
              <p:cNvPr id="185" name="Oval 111"/>
              <p:cNvSpPr>
                <a:spLocks noChangeArrowheads="1"/>
              </p:cNvSpPr>
              <p:nvPr/>
            </p:nvSpPr>
            <p:spPr bwMode="auto">
              <a:xfrm>
                <a:off x="1791" y="3574"/>
                <a:ext cx="96" cy="96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1400"/>
              </a:p>
            </p:txBody>
          </p:sp>
          <p:sp>
            <p:nvSpPr>
              <p:cNvPr id="186" name="Line 114"/>
              <p:cNvSpPr>
                <a:spLocks noChangeShapeType="1"/>
              </p:cNvSpPr>
              <p:nvPr/>
            </p:nvSpPr>
            <p:spPr bwMode="auto">
              <a:xfrm>
                <a:off x="1300" y="2688"/>
                <a:ext cx="384" cy="0"/>
              </a:xfrm>
              <a:prstGeom prst="line">
                <a:avLst/>
              </a:prstGeom>
              <a:noFill/>
              <a:ln w="127000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400"/>
              </a:p>
            </p:txBody>
          </p:sp>
          <p:sp>
            <p:nvSpPr>
              <p:cNvPr id="187" name="Line 115"/>
              <p:cNvSpPr>
                <a:spLocks noChangeShapeType="1"/>
              </p:cNvSpPr>
              <p:nvPr/>
            </p:nvSpPr>
            <p:spPr bwMode="auto">
              <a:xfrm>
                <a:off x="1315" y="3120"/>
                <a:ext cx="384" cy="0"/>
              </a:xfrm>
              <a:prstGeom prst="line">
                <a:avLst/>
              </a:prstGeom>
              <a:noFill/>
              <a:ln w="127000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400"/>
              </a:p>
            </p:txBody>
          </p:sp>
          <p:sp>
            <p:nvSpPr>
              <p:cNvPr id="188" name="Line 116"/>
              <p:cNvSpPr>
                <a:spLocks noChangeShapeType="1"/>
              </p:cNvSpPr>
              <p:nvPr/>
            </p:nvSpPr>
            <p:spPr bwMode="auto">
              <a:xfrm>
                <a:off x="1300" y="3552"/>
                <a:ext cx="384" cy="0"/>
              </a:xfrm>
              <a:prstGeom prst="line">
                <a:avLst/>
              </a:prstGeom>
              <a:noFill/>
              <a:ln w="127000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400"/>
              </a:p>
            </p:txBody>
          </p:sp>
          <p:sp>
            <p:nvSpPr>
              <p:cNvPr id="189" name="Line 117"/>
              <p:cNvSpPr>
                <a:spLocks noChangeShapeType="1"/>
              </p:cNvSpPr>
              <p:nvPr/>
            </p:nvSpPr>
            <p:spPr bwMode="auto">
              <a:xfrm rot="-5400000">
                <a:off x="1038" y="3360"/>
                <a:ext cx="384" cy="0"/>
              </a:xfrm>
              <a:prstGeom prst="line">
                <a:avLst/>
              </a:prstGeom>
              <a:noFill/>
              <a:ln w="127000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400"/>
              </a:p>
            </p:txBody>
          </p:sp>
          <p:sp>
            <p:nvSpPr>
              <p:cNvPr id="190" name="Line 118"/>
              <p:cNvSpPr>
                <a:spLocks noChangeShapeType="1"/>
              </p:cNvSpPr>
              <p:nvPr/>
            </p:nvSpPr>
            <p:spPr bwMode="auto">
              <a:xfrm rot="-5400000">
                <a:off x="1038" y="2880"/>
                <a:ext cx="384" cy="0"/>
              </a:xfrm>
              <a:prstGeom prst="line">
                <a:avLst/>
              </a:prstGeom>
              <a:noFill/>
              <a:ln w="127000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400"/>
              </a:p>
            </p:txBody>
          </p:sp>
          <p:sp>
            <p:nvSpPr>
              <p:cNvPr id="191" name="Line 119"/>
              <p:cNvSpPr>
                <a:spLocks noChangeShapeType="1"/>
              </p:cNvSpPr>
              <p:nvPr/>
            </p:nvSpPr>
            <p:spPr bwMode="auto">
              <a:xfrm rot="-5400000">
                <a:off x="1566" y="2880"/>
                <a:ext cx="384" cy="0"/>
              </a:xfrm>
              <a:prstGeom prst="line">
                <a:avLst/>
              </a:prstGeom>
              <a:noFill/>
              <a:ln w="1270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400"/>
              </a:p>
            </p:txBody>
          </p:sp>
          <p:sp>
            <p:nvSpPr>
              <p:cNvPr id="192" name="Line 120"/>
              <p:cNvSpPr>
                <a:spLocks noChangeShapeType="1"/>
              </p:cNvSpPr>
              <p:nvPr/>
            </p:nvSpPr>
            <p:spPr bwMode="auto">
              <a:xfrm rot="-5400000">
                <a:off x="1566" y="3360"/>
                <a:ext cx="384" cy="0"/>
              </a:xfrm>
              <a:prstGeom prst="line">
                <a:avLst/>
              </a:prstGeom>
              <a:noFill/>
              <a:ln w="1270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400"/>
              </a:p>
            </p:txBody>
          </p:sp>
          <p:sp>
            <p:nvSpPr>
              <p:cNvPr id="193" name="Text Box 122"/>
              <p:cNvSpPr txBox="1">
                <a:spLocks noChangeArrowheads="1"/>
              </p:cNvSpPr>
              <p:nvPr/>
            </p:nvSpPr>
            <p:spPr bwMode="auto">
              <a:xfrm>
                <a:off x="1359" y="2448"/>
                <a:ext cx="288" cy="2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400" b="1" i="1">
                    <a:latin typeface="Times New Roman" pitchFamily="18" charset="0"/>
                  </a:rPr>
                  <a:t>a</a:t>
                </a:r>
              </a:p>
            </p:txBody>
          </p:sp>
          <p:sp>
            <p:nvSpPr>
              <p:cNvPr id="194" name="Text Box 123"/>
              <p:cNvSpPr txBox="1">
                <a:spLocks noChangeArrowheads="1"/>
              </p:cNvSpPr>
              <p:nvPr/>
            </p:nvSpPr>
            <p:spPr bwMode="auto">
              <a:xfrm>
                <a:off x="1743" y="2710"/>
                <a:ext cx="288" cy="2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400" b="1" i="1">
                    <a:latin typeface="Times New Roman" pitchFamily="18" charset="0"/>
                  </a:rPr>
                  <a:t>b</a:t>
                </a:r>
              </a:p>
            </p:txBody>
          </p:sp>
          <p:sp>
            <p:nvSpPr>
              <p:cNvPr id="195" name="Text Box 124"/>
              <p:cNvSpPr txBox="1">
                <a:spLocks noChangeArrowheads="1"/>
              </p:cNvSpPr>
              <p:nvPr/>
            </p:nvSpPr>
            <p:spPr bwMode="auto">
              <a:xfrm>
                <a:off x="1743" y="3238"/>
                <a:ext cx="288" cy="2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400" b="1" i="1">
                    <a:latin typeface="Times New Roman" pitchFamily="18" charset="0"/>
                  </a:rPr>
                  <a:t>c</a:t>
                </a:r>
              </a:p>
            </p:txBody>
          </p:sp>
          <p:sp>
            <p:nvSpPr>
              <p:cNvPr id="196" name="Text Box 125"/>
              <p:cNvSpPr txBox="1">
                <a:spLocks noChangeArrowheads="1"/>
              </p:cNvSpPr>
              <p:nvPr/>
            </p:nvSpPr>
            <p:spPr bwMode="auto">
              <a:xfrm>
                <a:off x="1311" y="3478"/>
                <a:ext cx="288" cy="2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400" b="1" i="1" dirty="0">
                    <a:latin typeface="Times New Roman" pitchFamily="18" charset="0"/>
                  </a:rPr>
                  <a:t>d</a:t>
                </a:r>
              </a:p>
            </p:txBody>
          </p:sp>
          <p:sp>
            <p:nvSpPr>
              <p:cNvPr id="197" name="Text Box 126"/>
              <p:cNvSpPr txBox="1">
                <a:spLocks noChangeArrowheads="1"/>
              </p:cNvSpPr>
              <p:nvPr/>
            </p:nvSpPr>
            <p:spPr bwMode="auto">
              <a:xfrm>
                <a:off x="1023" y="3190"/>
                <a:ext cx="288" cy="2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400" b="1" i="1">
                    <a:latin typeface="Times New Roman" pitchFamily="18" charset="0"/>
                  </a:rPr>
                  <a:t>e</a:t>
                </a:r>
              </a:p>
            </p:txBody>
          </p:sp>
          <p:sp>
            <p:nvSpPr>
              <p:cNvPr id="198" name="Text Box 127"/>
              <p:cNvSpPr txBox="1">
                <a:spLocks noChangeArrowheads="1"/>
              </p:cNvSpPr>
              <p:nvPr/>
            </p:nvSpPr>
            <p:spPr bwMode="auto">
              <a:xfrm>
                <a:off x="1023" y="2758"/>
                <a:ext cx="336" cy="2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400" b="1" i="1">
                    <a:latin typeface="Times New Roman" pitchFamily="18" charset="0"/>
                  </a:rPr>
                  <a:t>f</a:t>
                </a:r>
              </a:p>
            </p:txBody>
          </p:sp>
          <p:sp>
            <p:nvSpPr>
              <p:cNvPr id="199" name="Text Box 128"/>
              <p:cNvSpPr txBox="1">
                <a:spLocks noChangeArrowheads="1"/>
              </p:cNvSpPr>
              <p:nvPr/>
            </p:nvSpPr>
            <p:spPr bwMode="auto">
              <a:xfrm>
                <a:off x="1359" y="2854"/>
                <a:ext cx="288" cy="2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400" b="1" i="1">
                    <a:latin typeface="Times New Roman" pitchFamily="18" charset="0"/>
                  </a:rPr>
                  <a:t>g</a:t>
                </a:r>
              </a:p>
            </p:txBody>
          </p:sp>
        </p:grpSp>
        <p:grpSp>
          <p:nvGrpSpPr>
            <p:cNvPr id="169" name="Group 99"/>
            <p:cNvGrpSpPr>
              <a:grpSpLocks/>
            </p:cNvGrpSpPr>
            <p:nvPr/>
          </p:nvGrpSpPr>
          <p:grpSpPr bwMode="auto">
            <a:xfrm>
              <a:off x="7286028" y="4586131"/>
              <a:ext cx="1030388" cy="1435157"/>
              <a:chOff x="1023" y="2448"/>
              <a:chExt cx="1008" cy="1311"/>
            </a:xfrm>
          </p:grpSpPr>
          <p:sp>
            <p:nvSpPr>
              <p:cNvPr id="170" name="Oval 111"/>
              <p:cNvSpPr>
                <a:spLocks noChangeArrowheads="1"/>
              </p:cNvSpPr>
              <p:nvPr/>
            </p:nvSpPr>
            <p:spPr bwMode="auto">
              <a:xfrm>
                <a:off x="1791" y="3574"/>
                <a:ext cx="96" cy="96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1400"/>
              </a:p>
            </p:txBody>
          </p:sp>
          <p:sp>
            <p:nvSpPr>
              <p:cNvPr id="171" name="Line 114"/>
              <p:cNvSpPr>
                <a:spLocks noChangeShapeType="1"/>
              </p:cNvSpPr>
              <p:nvPr/>
            </p:nvSpPr>
            <p:spPr bwMode="auto">
              <a:xfrm>
                <a:off x="1300" y="2688"/>
                <a:ext cx="384" cy="0"/>
              </a:xfrm>
              <a:prstGeom prst="line">
                <a:avLst/>
              </a:prstGeom>
              <a:noFill/>
              <a:ln w="127000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400"/>
              </a:p>
            </p:txBody>
          </p:sp>
          <p:sp>
            <p:nvSpPr>
              <p:cNvPr id="172" name="Line 115"/>
              <p:cNvSpPr>
                <a:spLocks noChangeShapeType="1"/>
              </p:cNvSpPr>
              <p:nvPr/>
            </p:nvSpPr>
            <p:spPr bwMode="auto">
              <a:xfrm>
                <a:off x="1315" y="3120"/>
                <a:ext cx="384" cy="0"/>
              </a:xfrm>
              <a:prstGeom prst="line">
                <a:avLst/>
              </a:prstGeom>
              <a:noFill/>
              <a:ln w="127000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400"/>
              </a:p>
            </p:txBody>
          </p:sp>
          <p:sp>
            <p:nvSpPr>
              <p:cNvPr id="173" name="Line 116"/>
              <p:cNvSpPr>
                <a:spLocks noChangeShapeType="1"/>
              </p:cNvSpPr>
              <p:nvPr/>
            </p:nvSpPr>
            <p:spPr bwMode="auto">
              <a:xfrm>
                <a:off x="1300" y="3552"/>
                <a:ext cx="384" cy="0"/>
              </a:xfrm>
              <a:prstGeom prst="line">
                <a:avLst/>
              </a:prstGeom>
              <a:noFill/>
              <a:ln w="127000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400"/>
              </a:p>
            </p:txBody>
          </p:sp>
          <p:sp>
            <p:nvSpPr>
              <p:cNvPr id="174" name="Line 117"/>
              <p:cNvSpPr>
                <a:spLocks noChangeShapeType="1"/>
              </p:cNvSpPr>
              <p:nvPr/>
            </p:nvSpPr>
            <p:spPr bwMode="auto">
              <a:xfrm rot="-5400000">
                <a:off x="1038" y="3360"/>
                <a:ext cx="384" cy="0"/>
              </a:xfrm>
              <a:prstGeom prst="line">
                <a:avLst/>
              </a:prstGeom>
              <a:noFill/>
              <a:ln w="127000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400"/>
              </a:p>
            </p:txBody>
          </p:sp>
          <p:sp>
            <p:nvSpPr>
              <p:cNvPr id="175" name="Line 118"/>
              <p:cNvSpPr>
                <a:spLocks noChangeShapeType="1"/>
              </p:cNvSpPr>
              <p:nvPr/>
            </p:nvSpPr>
            <p:spPr bwMode="auto">
              <a:xfrm rot="-5400000">
                <a:off x="1038" y="2880"/>
                <a:ext cx="384" cy="0"/>
              </a:xfrm>
              <a:prstGeom prst="line">
                <a:avLst/>
              </a:prstGeom>
              <a:noFill/>
              <a:ln w="127000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400"/>
              </a:p>
            </p:txBody>
          </p:sp>
          <p:sp>
            <p:nvSpPr>
              <p:cNvPr id="176" name="Line 119"/>
              <p:cNvSpPr>
                <a:spLocks noChangeShapeType="1"/>
              </p:cNvSpPr>
              <p:nvPr/>
            </p:nvSpPr>
            <p:spPr bwMode="auto">
              <a:xfrm rot="-5400000">
                <a:off x="1566" y="2880"/>
                <a:ext cx="384" cy="0"/>
              </a:xfrm>
              <a:prstGeom prst="line">
                <a:avLst/>
              </a:prstGeom>
              <a:noFill/>
              <a:ln w="127000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400"/>
              </a:p>
            </p:txBody>
          </p:sp>
          <p:sp>
            <p:nvSpPr>
              <p:cNvPr id="177" name="Line 120"/>
              <p:cNvSpPr>
                <a:spLocks noChangeShapeType="1"/>
              </p:cNvSpPr>
              <p:nvPr/>
            </p:nvSpPr>
            <p:spPr bwMode="auto">
              <a:xfrm rot="-5400000">
                <a:off x="1566" y="3360"/>
                <a:ext cx="384" cy="0"/>
              </a:xfrm>
              <a:prstGeom prst="line">
                <a:avLst/>
              </a:prstGeom>
              <a:noFill/>
              <a:ln w="127000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400"/>
              </a:p>
            </p:txBody>
          </p:sp>
          <p:sp>
            <p:nvSpPr>
              <p:cNvPr id="178" name="Text Box 122"/>
              <p:cNvSpPr txBox="1">
                <a:spLocks noChangeArrowheads="1"/>
              </p:cNvSpPr>
              <p:nvPr/>
            </p:nvSpPr>
            <p:spPr bwMode="auto">
              <a:xfrm>
                <a:off x="1359" y="2448"/>
                <a:ext cx="288" cy="2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400" b="1" i="1">
                    <a:latin typeface="Times New Roman" pitchFamily="18" charset="0"/>
                  </a:rPr>
                  <a:t>a</a:t>
                </a:r>
              </a:p>
            </p:txBody>
          </p:sp>
          <p:sp>
            <p:nvSpPr>
              <p:cNvPr id="179" name="Text Box 123"/>
              <p:cNvSpPr txBox="1">
                <a:spLocks noChangeArrowheads="1"/>
              </p:cNvSpPr>
              <p:nvPr/>
            </p:nvSpPr>
            <p:spPr bwMode="auto">
              <a:xfrm>
                <a:off x="1743" y="2710"/>
                <a:ext cx="288" cy="2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400" b="1" i="1">
                    <a:latin typeface="Times New Roman" pitchFamily="18" charset="0"/>
                  </a:rPr>
                  <a:t>b</a:t>
                </a:r>
              </a:p>
            </p:txBody>
          </p:sp>
          <p:sp>
            <p:nvSpPr>
              <p:cNvPr id="180" name="Text Box 124"/>
              <p:cNvSpPr txBox="1">
                <a:spLocks noChangeArrowheads="1"/>
              </p:cNvSpPr>
              <p:nvPr/>
            </p:nvSpPr>
            <p:spPr bwMode="auto">
              <a:xfrm>
                <a:off x="1743" y="3238"/>
                <a:ext cx="288" cy="2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400" b="1" i="1">
                    <a:latin typeface="Times New Roman" pitchFamily="18" charset="0"/>
                  </a:rPr>
                  <a:t>c</a:t>
                </a:r>
              </a:p>
            </p:txBody>
          </p:sp>
          <p:sp>
            <p:nvSpPr>
              <p:cNvPr id="181" name="Text Box 125"/>
              <p:cNvSpPr txBox="1">
                <a:spLocks noChangeArrowheads="1"/>
              </p:cNvSpPr>
              <p:nvPr/>
            </p:nvSpPr>
            <p:spPr bwMode="auto">
              <a:xfrm>
                <a:off x="1311" y="3478"/>
                <a:ext cx="288" cy="2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400" b="1" i="1">
                    <a:latin typeface="Times New Roman" pitchFamily="18" charset="0"/>
                  </a:rPr>
                  <a:t>d</a:t>
                </a:r>
              </a:p>
            </p:txBody>
          </p:sp>
          <p:sp>
            <p:nvSpPr>
              <p:cNvPr id="182" name="Text Box 126"/>
              <p:cNvSpPr txBox="1">
                <a:spLocks noChangeArrowheads="1"/>
              </p:cNvSpPr>
              <p:nvPr/>
            </p:nvSpPr>
            <p:spPr bwMode="auto">
              <a:xfrm>
                <a:off x="1023" y="3190"/>
                <a:ext cx="288" cy="2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400" b="1" i="1">
                    <a:latin typeface="Times New Roman" pitchFamily="18" charset="0"/>
                  </a:rPr>
                  <a:t>e</a:t>
                </a:r>
              </a:p>
            </p:txBody>
          </p:sp>
          <p:sp>
            <p:nvSpPr>
              <p:cNvPr id="183" name="Text Box 127"/>
              <p:cNvSpPr txBox="1">
                <a:spLocks noChangeArrowheads="1"/>
              </p:cNvSpPr>
              <p:nvPr/>
            </p:nvSpPr>
            <p:spPr bwMode="auto">
              <a:xfrm>
                <a:off x="1023" y="2758"/>
                <a:ext cx="336" cy="2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400" b="1" i="1">
                    <a:latin typeface="Times New Roman" pitchFamily="18" charset="0"/>
                  </a:rPr>
                  <a:t>f</a:t>
                </a:r>
              </a:p>
            </p:txBody>
          </p:sp>
          <p:sp>
            <p:nvSpPr>
              <p:cNvPr id="184" name="Text Box 128"/>
              <p:cNvSpPr txBox="1">
                <a:spLocks noChangeArrowheads="1"/>
              </p:cNvSpPr>
              <p:nvPr/>
            </p:nvSpPr>
            <p:spPr bwMode="auto">
              <a:xfrm>
                <a:off x="1359" y="2854"/>
                <a:ext cx="288" cy="2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400" b="1" i="1">
                    <a:latin typeface="Times New Roman" pitchFamily="18" charset="0"/>
                  </a:rPr>
                  <a:t>g</a:t>
                </a:r>
              </a:p>
            </p:txBody>
          </p:sp>
        </p:grpSp>
      </p:grpSp>
      <p:sp>
        <p:nvSpPr>
          <p:cNvPr id="230" name="TextBox 229"/>
          <p:cNvSpPr txBox="1"/>
          <p:nvPr/>
        </p:nvSpPr>
        <p:spPr>
          <a:xfrm>
            <a:off x="3331280" y="3626207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位码</a:t>
            </a:r>
            <a:endParaRPr lang="zh-CN" altLang="en-US" b="1" dirty="0"/>
          </a:p>
        </p:txBody>
      </p:sp>
      <p:sp>
        <p:nvSpPr>
          <p:cNvPr id="231" name="TextBox 230"/>
          <p:cNvSpPr txBox="1"/>
          <p:nvPr/>
        </p:nvSpPr>
        <p:spPr>
          <a:xfrm>
            <a:off x="3275856" y="3338175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0  0 </a:t>
            </a:r>
            <a:r>
              <a:rPr lang="en-US" altLang="zh-CN" b="1" dirty="0" smtClean="0">
                <a:solidFill>
                  <a:srgbClr val="FF0000"/>
                </a:solidFill>
              </a:rPr>
              <a:t>1</a:t>
            </a:r>
            <a:r>
              <a:rPr lang="en-US" altLang="zh-CN" b="1" dirty="0" smtClean="0"/>
              <a:t> 0</a:t>
            </a:r>
            <a:endParaRPr lang="zh-CN" altLang="en-US" b="1" dirty="0"/>
          </a:p>
        </p:txBody>
      </p:sp>
      <p:sp>
        <p:nvSpPr>
          <p:cNvPr id="232" name="TextBox 231"/>
          <p:cNvSpPr txBox="1"/>
          <p:nvPr/>
        </p:nvSpPr>
        <p:spPr>
          <a:xfrm>
            <a:off x="419518" y="358524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段码</a:t>
            </a:r>
            <a:endParaRPr lang="zh-CN" altLang="en-US" b="1" dirty="0"/>
          </a:p>
        </p:txBody>
      </p:sp>
      <p:sp>
        <p:nvSpPr>
          <p:cNvPr id="233" name="TextBox 232"/>
          <p:cNvSpPr txBox="1"/>
          <p:nvPr/>
        </p:nvSpPr>
        <p:spPr>
          <a:xfrm>
            <a:off x="175320" y="3347700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/>
              <a:t>01 100 000</a:t>
            </a:r>
            <a:endParaRPr lang="zh-CN" altLang="en-US" sz="1600" b="1" dirty="0"/>
          </a:p>
        </p:txBody>
      </p:sp>
      <p:sp>
        <p:nvSpPr>
          <p:cNvPr id="234" name="TextBox 233"/>
          <p:cNvSpPr txBox="1"/>
          <p:nvPr/>
        </p:nvSpPr>
        <p:spPr>
          <a:xfrm>
            <a:off x="4716016" y="3385800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/>
              <a:t>11 110 010</a:t>
            </a:r>
            <a:endParaRPr lang="zh-CN" altLang="en-US" sz="1600" b="1" dirty="0"/>
          </a:p>
        </p:txBody>
      </p:sp>
      <p:sp>
        <p:nvSpPr>
          <p:cNvPr id="235" name="TextBox 234"/>
          <p:cNvSpPr txBox="1"/>
          <p:nvPr/>
        </p:nvSpPr>
        <p:spPr>
          <a:xfrm>
            <a:off x="4955282" y="363573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段码</a:t>
            </a:r>
            <a:endParaRPr lang="zh-CN" altLang="en-US" b="1" dirty="0"/>
          </a:p>
        </p:txBody>
      </p:sp>
      <p:sp>
        <p:nvSpPr>
          <p:cNvPr id="236" name="TextBox 235"/>
          <p:cNvSpPr txBox="1"/>
          <p:nvPr/>
        </p:nvSpPr>
        <p:spPr>
          <a:xfrm>
            <a:off x="467544" y="4221088"/>
            <a:ext cx="82089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宋体"/>
                <a:ea typeface="宋体"/>
              </a:rPr>
              <a:t>①</a:t>
            </a:r>
            <a:r>
              <a:rPr lang="zh-CN" altLang="en-US" sz="2000" b="1" dirty="0" smtClean="0"/>
              <a:t>利用高频分时显示，可以看到连续显示效果的数字</a:t>
            </a:r>
            <a:r>
              <a:rPr lang="en-US" altLang="zh-CN" sz="2000" b="1" dirty="0" smtClean="0"/>
              <a:t>13</a:t>
            </a:r>
          </a:p>
          <a:p>
            <a:r>
              <a:rPr lang="zh-CN" altLang="en-US" sz="2000" b="1" dirty="0" smtClean="0">
                <a:latin typeface="宋体"/>
                <a:ea typeface="宋体"/>
              </a:rPr>
              <a:t>②</a:t>
            </a:r>
            <a:r>
              <a:rPr lang="zh-CN" altLang="en-US" sz="2000" b="1" dirty="0" smtClean="0">
                <a:latin typeface="楷体"/>
                <a:ea typeface="楷体"/>
              </a:rPr>
              <a:t> </a:t>
            </a:r>
            <a:r>
              <a:rPr lang="zh-CN" altLang="en-US" sz="2000" b="1" dirty="0" smtClean="0"/>
              <a:t>必须记录当前显示的是哪个数码管，</a:t>
            </a:r>
            <a:r>
              <a:rPr lang="en-US" altLang="zh-CN" sz="2000" b="1" dirty="0" smtClean="0"/>
              <a:t>4</a:t>
            </a:r>
            <a:r>
              <a:rPr lang="zh-CN" altLang="en-US" sz="2000" b="1" dirty="0" smtClean="0"/>
              <a:t>个数码管需要</a:t>
            </a:r>
            <a:r>
              <a:rPr lang="en-US" altLang="zh-CN" sz="2000" b="1" dirty="0" smtClean="0"/>
              <a:t>2</a:t>
            </a:r>
            <a:r>
              <a:rPr lang="zh-CN" altLang="en-US" sz="2000" b="1" dirty="0" smtClean="0"/>
              <a:t>位寄存器存储位置信息，用</a:t>
            </a:r>
            <a:r>
              <a:rPr lang="en-US" altLang="zh-CN" sz="2000" b="1" dirty="0" err="1" smtClean="0"/>
              <a:t>reg</a:t>
            </a:r>
            <a:r>
              <a:rPr lang="zh-CN" altLang="en-US" sz="2000" b="1" dirty="0" smtClean="0"/>
              <a:t>变量 </a:t>
            </a:r>
            <a:r>
              <a:rPr lang="en-US" altLang="zh-CN" sz="2000" b="1" dirty="0" err="1" smtClean="0"/>
              <a:t>disp_bit</a:t>
            </a:r>
            <a:r>
              <a:rPr lang="zh-CN" altLang="en-US" sz="2000" b="1" dirty="0" smtClean="0"/>
              <a:t>存储。每次</a:t>
            </a:r>
            <a:r>
              <a:rPr lang="en-US" altLang="zh-CN" sz="2000" b="1" dirty="0" err="1" smtClean="0"/>
              <a:t>divclk</a:t>
            </a:r>
            <a:r>
              <a:rPr lang="zh-CN" altLang="en-US" sz="2000" b="1" dirty="0" smtClean="0"/>
              <a:t>上升沿，将</a:t>
            </a:r>
            <a:r>
              <a:rPr lang="en-US" altLang="zh-CN" sz="2000" b="1" dirty="0" err="1" smtClean="0"/>
              <a:t>disp_bit</a:t>
            </a:r>
            <a:r>
              <a:rPr lang="zh-CN" altLang="en-US" sz="2000" b="1" dirty="0" smtClean="0"/>
              <a:t>加</a:t>
            </a:r>
            <a:r>
              <a:rPr lang="en-US" altLang="zh-CN" sz="2000" b="1" dirty="0" smtClean="0"/>
              <a:t>1</a:t>
            </a:r>
            <a:r>
              <a:rPr lang="zh-CN" altLang="en-US" sz="2000" b="1" dirty="0" smtClean="0"/>
              <a:t>，并编程驱动下一个数码管</a:t>
            </a:r>
            <a:endParaRPr lang="en-US" altLang="zh-CN" sz="2000" b="1" dirty="0" smtClean="0"/>
          </a:p>
          <a:p>
            <a:r>
              <a:rPr lang="zh-CN" altLang="zh-CN" sz="2000" b="1" dirty="0" smtClean="0"/>
              <a:t>③</a:t>
            </a:r>
            <a:r>
              <a:rPr lang="en-US" altLang="zh-CN" sz="2000" b="1" dirty="0" smtClean="0"/>
              <a:t> </a:t>
            </a:r>
            <a:r>
              <a:rPr lang="zh-CN" altLang="en-US" sz="2000" b="1" dirty="0" smtClean="0"/>
              <a:t>根据</a:t>
            </a:r>
            <a:r>
              <a:rPr lang="en-US" altLang="zh-CN" sz="2000" b="1" dirty="0" err="1" smtClean="0"/>
              <a:t>disp_bit</a:t>
            </a:r>
            <a:r>
              <a:rPr lang="zh-CN" altLang="en-US" sz="2000" b="1" dirty="0" smtClean="0"/>
              <a:t>的值（</a:t>
            </a:r>
            <a:r>
              <a:rPr lang="en-US" altLang="zh-CN" sz="2000" b="1" dirty="0" smtClean="0"/>
              <a:t>0,1,2,3</a:t>
            </a:r>
            <a:r>
              <a:rPr lang="zh-CN" altLang="en-US" sz="2000" b="1" dirty="0" smtClean="0"/>
              <a:t>）</a:t>
            </a:r>
            <a:r>
              <a:rPr lang="en-US" altLang="zh-CN" sz="2000" b="1" dirty="0" smtClean="0"/>
              <a:t>,</a:t>
            </a:r>
            <a:r>
              <a:rPr lang="zh-CN" altLang="en-US" sz="2000" b="1" dirty="0" smtClean="0"/>
              <a:t>使用</a:t>
            </a:r>
            <a:r>
              <a:rPr lang="en-US" altLang="zh-CN" sz="2000" b="1" dirty="0" smtClean="0"/>
              <a:t>case</a:t>
            </a:r>
            <a:r>
              <a:rPr lang="zh-CN" altLang="en-US" sz="2000" b="1" dirty="0" smtClean="0"/>
              <a:t>语句，将对应拨码开关的值，赋值给</a:t>
            </a:r>
            <a:r>
              <a:rPr lang="en-US" altLang="zh-CN" sz="2000" b="1" dirty="0" err="1" smtClean="0"/>
              <a:t>reg</a:t>
            </a:r>
            <a:r>
              <a:rPr lang="en-US" altLang="zh-CN" sz="2000" b="1" dirty="0" smtClean="0"/>
              <a:t> </a:t>
            </a:r>
            <a:r>
              <a:rPr lang="zh-CN" altLang="en-US" sz="2000" b="1" dirty="0" smtClean="0"/>
              <a:t>变量</a:t>
            </a:r>
            <a:r>
              <a:rPr lang="en-US" altLang="zh-CN" sz="2000" b="1" dirty="0" err="1" smtClean="0"/>
              <a:t>disp_dat</a:t>
            </a:r>
            <a:r>
              <a:rPr lang="zh-CN" altLang="en-US" sz="2000" b="1" dirty="0" smtClean="0"/>
              <a:t>，并驱动对应数码管</a:t>
            </a:r>
            <a:endParaRPr lang="en-US" altLang="zh-CN" sz="2000" b="1" dirty="0" smtClean="0"/>
          </a:p>
        </p:txBody>
      </p:sp>
      <p:sp>
        <p:nvSpPr>
          <p:cNvPr id="237" name="TextBox 236"/>
          <p:cNvSpPr txBox="1"/>
          <p:nvPr/>
        </p:nvSpPr>
        <p:spPr>
          <a:xfrm>
            <a:off x="7956376" y="71221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被选中</a:t>
            </a:r>
            <a:endParaRPr lang="zh-CN" altLang="en-US" b="1" dirty="0"/>
          </a:p>
        </p:txBody>
      </p:sp>
      <p:sp>
        <p:nvSpPr>
          <p:cNvPr id="238" name="TextBox 237"/>
          <p:cNvSpPr txBox="1"/>
          <p:nvPr/>
        </p:nvSpPr>
        <p:spPr>
          <a:xfrm>
            <a:off x="2339752" y="683171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被选中</a:t>
            </a:r>
            <a:endParaRPr lang="zh-CN" altLang="en-US" b="1" dirty="0"/>
          </a:p>
        </p:txBody>
      </p:sp>
      <p:sp>
        <p:nvSpPr>
          <p:cNvPr id="239" name="矩形 238"/>
          <p:cNvSpPr/>
          <p:nvPr/>
        </p:nvSpPr>
        <p:spPr>
          <a:xfrm>
            <a:off x="2339752" y="1009536"/>
            <a:ext cx="936104" cy="17281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矩形 239"/>
          <p:cNvSpPr/>
          <p:nvPr/>
        </p:nvSpPr>
        <p:spPr>
          <a:xfrm>
            <a:off x="8028384" y="1009536"/>
            <a:ext cx="936104" cy="17281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64815"/>
            <a:ext cx="4896544" cy="6716985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/>
              <a:t>module seg1(</a:t>
            </a:r>
            <a:r>
              <a:rPr lang="en-US" altLang="zh-CN" sz="1600" b="1" dirty="0" err="1" smtClean="0"/>
              <a:t>clk</a:t>
            </a:r>
            <a:r>
              <a:rPr lang="en-US" altLang="zh-CN" sz="1600" b="1" dirty="0" smtClean="0"/>
              <a:t>, sw1, sw2, dm1, wm1);</a:t>
            </a:r>
          </a:p>
          <a:p>
            <a:r>
              <a:rPr lang="en-US" altLang="zh-CN" sz="1600" b="1" dirty="0" smtClean="0"/>
              <a:t>   input </a:t>
            </a:r>
            <a:r>
              <a:rPr lang="en-US" altLang="zh-CN" sz="1600" b="1" dirty="0" err="1" smtClean="0"/>
              <a:t>clk</a:t>
            </a:r>
            <a:r>
              <a:rPr lang="en-US" altLang="zh-CN" sz="1600" b="1" dirty="0" smtClean="0"/>
              <a:t>;</a:t>
            </a:r>
          </a:p>
          <a:p>
            <a:r>
              <a:rPr lang="en-US" altLang="zh-CN" sz="1600" b="1" dirty="0" smtClean="0"/>
              <a:t>   input [3:0] sw1,sw2; </a:t>
            </a:r>
          </a:p>
          <a:p>
            <a:r>
              <a:rPr lang="en-US" altLang="zh-CN" sz="1600" b="1" dirty="0" smtClean="0"/>
              <a:t>   output [7:0] dm1;</a:t>
            </a:r>
          </a:p>
          <a:p>
            <a:r>
              <a:rPr lang="en-US" altLang="zh-CN" sz="1600" b="1" dirty="0" smtClean="0"/>
              <a:t>   output [3:0] wm1;</a:t>
            </a:r>
          </a:p>
          <a:p>
            <a:r>
              <a:rPr lang="en-US" altLang="zh-CN" sz="1600" b="1" dirty="0" smtClean="0"/>
              <a:t>   </a:t>
            </a:r>
          </a:p>
          <a:p>
            <a:r>
              <a:rPr lang="en-US" altLang="zh-CN" sz="1600" b="1" dirty="0" smtClean="0"/>
              <a:t>   </a:t>
            </a:r>
            <a:r>
              <a:rPr lang="en-US" altLang="zh-CN" sz="1600" b="1" dirty="0" err="1" smtClean="0"/>
              <a:t>reg</a:t>
            </a:r>
            <a:r>
              <a:rPr lang="en-US" altLang="zh-CN" sz="1600" b="1" dirty="0" smtClean="0"/>
              <a:t> [7:0] dm1 = 0;  </a:t>
            </a:r>
          </a:p>
          <a:p>
            <a:r>
              <a:rPr lang="en-US" altLang="zh-CN" sz="1600" b="1" dirty="0" smtClean="0"/>
              <a:t>   </a:t>
            </a:r>
            <a:r>
              <a:rPr lang="en-US" altLang="zh-CN" sz="1600" b="1" dirty="0" err="1" smtClean="0"/>
              <a:t>reg</a:t>
            </a:r>
            <a:r>
              <a:rPr lang="en-US" altLang="zh-CN" sz="1600" b="1" dirty="0" smtClean="0"/>
              <a:t> [3:0] wm1 = 4'b0001; </a:t>
            </a:r>
          </a:p>
          <a:p>
            <a:r>
              <a:rPr lang="en-US" altLang="zh-CN" sz="1600" b="1" dirty="0" smtClean="0"/>
              <a:t>   </a:t>
            </a:r>
            <a:r>
              <a:rPr lang="en-US" altLang="zh-CN" sz="1600" b="1" dirty="0" err="1" smtClean="0"/>
              <a:t>reg</a:t>
            </a:r>
            <a:r>
              <a:rPr lang="en-US" altLang="zh-CN" sz="1600" b="1" dirty="0" smtClean="0"/>
              <a:t> [14:0] </a:t>
            </a:r>
            <a:r>
              <a:rPr lang="en-US" altLang="zh-CN" sz="1600" b="1" dirty="0" err="1" smtClean="0"/>
              <a:t>div_cnt</a:t>
            </a:r>
            <a:r>
              <a:rPr lang="en-US" altLang="zh-CN" sz="1600" b="1" dirty="0" smtClean="0"/>
              <a:t> = 0; </a:t>
            </a:r>
          </a:p>
          <a:p>
            <a:r>
              <a:rPr lang="en-US" altLang="zh-CN" sz="1600" b="1" dirty="0" smtClean="0"/>
              <a:t>   </a:t>
            </a:r>
            <a:r>
              <a:rPr lang="en-US" altLang="zh-CN" sz="1600" b="1" dirty="0" err="1" smtClean="0"/>
              <a:t>reg</a:t>
            </a:r>
            <a:r>
              <a:rPr lang="en-US" altLang="zh-CN" sz="1600" b="1" dirty="0" smtClean="0"/>
              <a:t> </a:t>
            </a:r>
            <a:r>
              <a:rPr lang="en-US" altLang="zh-CN" sz="1600" b="1" dirty="0" err="1" smtClean="0"/>
              <a:t>divclk</a:t>
            </a:r>
            <a:r>
              <a:rPr lang="en-US" altLang="zh-CN" sz="1600" b="1" dirty="0" smtClean="0"/>
              <a:t> = 0;</a:t>
            </a:r>
          </a:p>
          <a:p>
            <a:r>
              <a:rPr lang="en-US" altLang="zh-CN" sz="1600" b="1" dirty="0" smtClean="0"/>
              <a:t>   </a:t>
            </a:r>
            <a:r>
              <a:rPr lang="en-US" altLang="zh-CN" sz="1600" b="1" dirty="0" err="1" smtClean="0"/>
              <a:t>reg</a:t>
            </a:r>
            <a:r>
              <a:rPr lang="en-US" altLang="zh-CN" sz="1600" b="1" dirty="0" smtClean="0"/>
              <a:t> [3:0] </a:t>
            </a:r>
            <a:r>
              <a:rPr lang="en-US" altLang="zh-CN" sz="1600" b="1" dirty="0" err="1" smtClean="0"/>
              <a:t>disp_dat</a:t>
            </a:r>
            <a:r>
              <a:rPr lang="en-US" altLang="zh-CN" sz="1600" b="1" dirty="0" smtClean="0"/>
              <a:t> = 0; </a:t>
            </a:r>
          </a:p>
          <a:p>
            <a:r>
              <a:rPr lang="en-US" altLang="zh-CN" sz="1600" b="1" dirty="0" smtClean="0"/>
              <a:t>   </a:t>
            </a:r>
            <a:r>
              <a:rPr lang="en-US" altLang="zh-CN" sz="1600" b="1" dirty="0" err="1" smtClean="0"/>
              <a:t>reg</a:t>
            </a:r>
            <a:r>
              <a:rPr lang="en-US" altLang="zh-CN" sz="1600" b="1" dirty="0" smtClean="0"/>
              <a:t> [1:0] </a:t>
            </a:r>
            <a:r>
              <a:rPr lang="en-US" altLang="zh-CN" sz="1600" b="1" dirty="0" err="1" smtClean="0"/>
              <a:t>disp_bit</a:t>
            </a:r>
            <a:r>
              <a:rPr lang="en-US" altLang="zh-CN" sz="1600" b="1" dirty="0" smtClean="0"/>
              <a:t> = 0;</a:t>
            </a:r>
          </a:p>
          <a:p>
            <a:endParaRPr lang="en-US" altLang="zh-CN" sz="1600" b="1" dirty="0" smtClean="0"/>
          </a:p>
          <a:p>
            <a:r>
              <a:rPr lang="en-US" altLang="zh-CN" sz="1600" b="1" dirty="0" smtClean="0"/>
              <a:t>   parameter  </a:t>
            </a:r>
            <a:r>
              <a:rPr lang="en-US" altLang="zh-CN" sz="1600" b="1" dirty="0" err="1" smtClean="0"/>
              <a:t>maxcnt</a:t>
            </a:r>
            <a:r>
              <a:rPr lang="en-US" altLang="zh-CN" sz="1600" b="1" dirty="0" smtClean="0"/>
              <a:t>=25000;</a:t>
            </a:r>
          </a:p>
          <a:p>
            <a:endParaRPr lang="en-US" altLang="zh-CN" sz="1600" b="1" dirty="0" smtClean="0"/>
          </a:p>
          <a:p>
            <a:r>
              <a:rPr lang="en-US" altLang="zh-CN" sz="1600" b="1" dirty="0" smtClean="0"/>
              <a:t>   always @(</a:t>
            </a:r>
            <a:r>
              <a:rPr lang="en-US" altLang="zh-CN" sz="1600" b="1" dirty="0" err="1" smtClean="0"/>
              <a:t>posedge</a:t>
            </a:r>
            <a:r>
              <a:rPr lang="en-US" altLang="zh-CN" sz="1600" b="1" dirty="0" smtClean="0"/>
              <a:t> </a:t>
            </a:r>
            <a:r>
              <a:rPr lang="en-US" altLang="zh-CN" sz="1600" b="1" dirty="0" err="1" smtClean="0"/>
              <a:t>clk</a:t>
            </a:r>
            <a:r>
              <a:rPr lang="en-US" altLang="zh-CN" sz="1600" b="1" dirty="0" smtClean="0"/>
              <a:t> )</a:t>
            </a:r>
          </a:p>
          <a:p>
            <a:r>
              <a:rPr lang="en-US" altLang="zh-CN" sz="1600" b="1" dirty="0" smtClean="0"/>
              <a:t>   begin</a:t>
            </a:r>
          </a:p>
          <a:p>
            <a:r>
              <a:rPr lang="en-US" altLang="zh-CN" sz="1600" b="1" dirty="0" smtClean="0"/>
              <a:t>       if(</a:t>
            </a:r>
            <a:r>
              <a:rPr lang="en-US" altLang="zh-CN" sz="1600" b="1" dirty="0" err="1" smtClean="0"/>
              <a:t>div_cnt</a:t>
            </a:r>
            <a:r>
              <a:rPr lang="en-US" altLang="zh-CN" sz="1600" b="1" dirty="0" smtClean="0"/>
              <a:t>  == </a:t>
            </a:r>
            <a:r>
              <a:rPr lang="en-US" altLang="zh-CN" sz="1600" b="1" dirty="0" err="1" smtClean="0"/>
              <a:t>maxcnt</a:t>
            </a:r>
            <a:r>
              <a:rPr lang="en-US" altLang="zh-CN" sz="1600" b="1" dirty="0" smtClean="0"/>
              <a:t>)  </a:t>
            </a:r>
          </a:p>
          <a:p>
            <a:r>
              <a:rPr lang="en-US" altLang="zh-CN" sz="1600" b="1" dirty="0" smtClean="0"/>
              <a:t>              begin</a:t>
            </a:r>
          </a:p>
          <a:p>
            <a:r>
              <a:rPr lang="en-US" altLang="zh-CN" sz="1600" b="1" dirty="0" smtClean="0"/>
              <a:t>                   </a:t>
            </a:r>
            <a:r>
              <a:rPr lang="en-US" altLang="zh-CN" sz="1600" b="1" dirty="0" err="1" smtClean="0"/>
              <a:t>divclk</a:t>
            </a:r>
            <a:r>
              <a:rPr lang="en-US" altLang="zh-CN" sz="1600" b="1" dirty="0" smtClean="0"/>
              <a:t>  = ~</a:t>
            </a:r>
            <a:r>
              <a:rPr lang="en-US" altLang="zh-CN" sz="1600" b="1" dirty="0" err="1" smtClean="0"/>
              <a:t>divclk</a:t>
            </a:r>
            <a:r>
              <a:rPr lang="en-US" altLang="zh-CN" sz="1600" b="1" dirty="0" smtClean="0"/>
              <a:t>;</a:t>
            </a:r>
          </a:p>
          <a:p>
            <a:r>
              <a:rPr lang="en-US" altLang="zh-CN" sz="1600" b="1" dirty="0" smtClean="0"/>
              <a:t>                   </a:t>
            </a:r>
            <a:r>
              <a:rPr lang="en-US" altLang="zh-CN" sz="1600" b="1" dirty="0" err="1" smtClean="0"/>
              <a:t>div_cnt</a:t>
            </a:r>
            <a:r>
              <a:rPr lang="en-US" altLang="zh-CN" sz="1600" b="1" dirty="0" smtClean="0"/>
              <a:t> = 0;</a:t>
            </a:r>
          </a:p>
          <a:p>
            <a:r>
              <a:rPr lang="en-US" altLang="zh-CN" sz="1600" b="1" dirty="0" smtClean="0"/>
              <a:t>              end</a:t>
            </a:r>
          </a:p>
          <a:p>
            <a:r>
              <a:rPr lang="en-US" altLang="zh-CN" sz="1600" b="1" dirty="0" smtClean="0"/>
              <a:t>      else    </a:t>
            </a:r>
          </a:p>
          <a:p>
            <a:r>
              <a:rPr lang="en-US" altLang="zh-CN" sz="1600" b="1" dirty="0" smtClean="0"/>
              <a:t>                begin </a:t>
            </a:r>
          </a:p>
          <a:p>
            <a:r>
              <a:rPr lang="en-US" altLang="zh-CN" sz="1600" b="1" dirty="0" smtClean="0"/>
              <a:t>                   </a:t>
            </a:r>
            <a:r>
              <a:rPr lang="en-US" altLang="zh-CN" sz="1600" b="1" dirty="0" err="1" smtClean="0"/>
              <a:t>div_cnt</a:t>
            </a:r>
            <a:r>
              <a:rPr lang="en-US" altLang="zh-CN" sz="1600" b="1" dirty="0" smtClean="0"/>
              <a:t> = </a:t>
            </a:r>
            <a:r>
              <a:rPr lang="en-US" altLang="zh-CN" sz="1600" b="1" dirty="0" err="1" smtClean="0"/>
              <a:t>div_cnt</a:t>
            </a:r>
            <a:r>
              <a:rPr lang="en-US" altLang="zh-CN" sz="1600" b="1" dirty="0" smtClean="0"/>
              <a:t> +1'b1;     </a:t>
            </a:r>
          </a:p>
          <a:p>
            <a:r>
              <a:rPr lang="en-US" altLang="zh-CN" sz="1600" b="1" dirty="0" smtClean="0"/>
              <a:t>               end</a:t>
            </a:r>
          </a:p>
          <a:p>
            <a:r>
              <a:rPr lang="en-US" altLang="zh-CN" sz="1600" b="1" dirty="0" smtClean="0"/>
              <a:t>      end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27784" y="4293096"/>
            <a:ext cx="1080120" cy="369332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分频</a:t>
            </a:r>
            <a:endParaRPr lang="zh-CN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699792" y="1556792"/>
            <a:ext cx="2664296" cy="1477328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zh-CN" sz="1500" b="1" dirty="0" smtClean="0"/>
              <a:t>//</a:t>
            </a:r>
            <a:r>
              <a:rPr lang="zh-CN" altLang="en-US" sz="1500" b="1" dirty="0" smtClean="0"/>
              <a:t>段码</a:t>
            </a:r>
            <a:endParaRPr lang="en-US" altLang="zh-CN" sz="1500" b="1" dirty="0" smtClean="0"/>
          </a:p>
          <a:p>
            <a:r>
              <a:rPr lang="en-US" altLang="zh-CN" sz="1500" b="1" dirty="0" smtClean="0"/>
              <a:t>//</a:t>
            </a:r>
            <a:r>
              <a:rPr lang="zh-CN" altLang="en-US" sz="1500" b="1" dirty="0" smtClean="0"/>
              <a:t>位码</a:t>
            </a:r>
            <a:endParaRPr lang="en-US" altLang="zh-CN" sz="1500" b="1" dirty="0" smtClean="0"/>
          </a:p>
          <a:p>
            <a:r>
              <a:rPr lang="en-US" altLang="zh-CN" sz="1500" b="1" dirty="0" smtClean="0"/>
              <a:t>//</a:t>
            </a:r>
            <a:r>
              <a:rPr lang="zh-CN" altLang="en-US" sz="1500" b="1" dirty="0" smtClean="0"/>
              <a:t>分频用</a:t>
            </a:r>
            <a:endParaRPr lang="en-US" altLang="zh-CN" sz="1500" b="1" dirty="0" smtClean="0"/>
          </a:p>
          <a:p>
            <a:endParaRPr lang="en-US" altLang="zh-CN" sz="1500" b="1" dirty="0" smtClean="0"/>
          </a:p>
          <a:p>
            <a:r>
              <a:rPr lang="en-US" altLang="zh-CN" sz="1500" b="1" dirty="0" smtClean="0"/>
              <a:t>//</a:t>
            </a:r>
            <a:r>
              <a:rPr lang="zh-CN" altLang="en-US" sz="1500" b="1" dirty="0" smtClean="0"/>
              <a:t>存储要显示的数据</a:t>
            </a:r>
            <a:endParaRPr lang="en-US" altLang="zh-CN" sz="1500" b="1" dirty="0" smtClean="0"/>
          </a:p>
          <a:p>
            <a:r>
              <a:rPr lang="en-US" altLang="zh-CN" sz="1500" b="1" dirty="0" smtClean="0"/>
              <a:t>//</a:t>
            </a:r>
            <a:r>
              <a:rPr lang="zh-CN" altLang="en-US" sz="1500" b="1" dirty="0" smtClean="0"/>
              <a:t>存储当前显示的数码管</a:t>
            </a:r>
            <a:endParaRPr lang="zh-CN" altLang="en-US" sz="15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364088" y="332656"/>
            <a:ext cx="3240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数码管的动态显示</a:t>
            </a:r>
            <a:endParaRPr lang="zh-CN" altLang="en-US" sz="2800" b="1" dirty="0"/>
          </a:p>
        </p:txBody>
      </p:sp>
      <p:pic>
        <p:nvPicPr>
          <p:cNvPr id="7" name="图片 6" descr="数码管动态显示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99992" y="3212976"/>
            <a:ext cx="4429000" cy="332175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940152" y="5949280"/>
            <a:ext cx="1008112" cy="50405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903465" y="5954613"/>
            <a:ext cx="1008112" cy="50405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156176" y="6454477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SW1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04048" y="645333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SW2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12" name="图片 11" descr="无标题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80112" y="1052736"/>
            <a:ext cx="3251820" cy="20109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88640"/>
            <a:ext cx="3528392" cy="6463308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 always @(</a:t>
            </a:r>
            <a:r>
              <a:rPr lang="en-US" altLang="zh-CN" b="1" dirty="0" err="1" smtClean="0"/>
              <a:t>posedge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divclk</a:t>
            </a:r>
            <a:r>
              <a:rPr lang="en-US" altLang="zh-CN" b="1" dirty="0" smtClean="0"/>
              <a:t> )</a:t>
            </a:r>
          </a:p>
          <a:p>
            <a:r>
              <a:rPr lang="en-US" altLang="zh-CN" b="1" dirty="0" smtClean="0"/>
              <a:t>       begin            </a:t>
            </a:r>
          </a:p>
          <a:p>
            <a:r>
              <a:rPr lang="en-US" altLang="zh-CN" b="1" dirty="0" smtClean="0"/>
              <a:t>          if ( </a:t>
            </a:r>
            <a:r>
              <a:rPr lang="en-US" altLang="zh-CN" b="1" dirty="0" err="1" smtClean="0"/>
              <a:t>disp_bit</a:t>
            </a:r>
            <a:r>
              <a:rPr lang="en-US" altLang="zh-CN" b="1" dirty="0" smtClean="0"/>
              <a:t> &gt;= 3) </a:t>
            </a:r>
          </a:p>
          <a:p>
            <a:r>
              <a:rPr lang="en-US" altLang="zh-CN" b="1" dirty="0" smtClean="0"/>
              <a:t>                      </a:t>
            </a:r>
            <a:r>
              <a:rPr lang="en-US" altLang="zh-CN" b="1" dirty="0" err="1" smtClean="0"/>
              <a:t>disp_bit</a:t>
            </a:r>
            <a:r>
              <a:rPr lang="en-US" altLang="zh-CN" b="1" dirty="0" smtClean="0"/>
              <a:t> = 0; </a:t>
            </a:r>
          </a:p>
          <a:p>
            <a:r>
              <a:rPr lang="en-US" altLang="zh-CN" b="1" dirty="0" smtClean="0"/>
              <a:t>          else</a:t>
            </a:r>
          </a:p>
          <a:p>
            <a:r>
              <a:rPr lang="en-US" altLang="zh-CN" b="1" dirty="0" smtClean="0"/>
              <a:t>                     </a:t>
            </a:r>
            <a:r>
              <a:rPr lang="en-US" altLang="zh-CN" b="1" dirty="0" err="1" smtClean="0"/>
              <a:t>disp_bit</a:t>
            </a:r>
            <a:r>
              <a:rPr lang="en-US" altLang="zh-CN" b="1" dirty="0" smtClean="0"/>
              <a:t> = </a:t>
            </a:r>
            <a:r>
              <a:rPr lang="en-US" altLang="zh-CN" b="1" dirty="0" err="1" smtClean="0"/>
              <a:t>disp_bit</a:t>
            </a:r>
            <a:r>
              <a:rPr lang="en-US" altLang="zh-CN" b="1" dirty="0" smtClean="0"/>
              <a:t> + 1;    </a:t>
            </a:r>
          </a:p>
          <a:p>
            <a:endParaRPr lang="en-US" altLang="zh-CN" b="1" dirty="0" smtClean="0"/>
          </a:p>
          <a:p>
            <a:r>
              <a:rPr lang="en-US" altLang="zh-CN" b="1" dirty="0" smtClean="0"/>
              <a:t>          case (</a:t>
            </a:r>
            <a:r>
              <a:rPr lang="en-US" altLang="zh-CN" b="1" dirty="0" err="1" smtClean="0"/>
              <a:t>disp_bit</a:t>
            </a:r>
            <a:r>
              <a:rPr lang="en-US" altLang="zh-CN" b="1" dirty="0" smtClean="0"/>
              <a:t>)</a:t>
            </a:r>
          </a:p>
          <a:p>
            <a:r>
              <a:rPr lang="en-US" altLang="zh-CN" b="1" dirty="0" smtClean="0"/>
              <a:t>              2'b00:</a:t>
            </a:r>
          </a:p>
          <a:p>
            <a:r>
              <a:rPr lang="en-US" altLang="zh-CN" b="1" dirty="0" smtClean="0"/>
              <a:t>                   begin</a:t>
            </a:r>
          </a:p>
          <a:p>
            <a:r>
              <a:rPr lang="en-US" altLang="zh-CN" b="1" dirty="0" smtClean="0"/>
              <a:t>                         </a:t>
            </a:r>
            <a:r>
              <a:rPr lang="en-US" altLang="zh-CN" b="1" dirty="0" err="1" smtClean="0"/>
              <a:t>disp_dat</a:t>
            </a:r>
            <a:r>
              <a:rPr lang="en-US" altLang="zh-CN" b="1" dirty="0" smtClean="0"/>
              <a:t> = sw1;</a:t>
            </a:r>
          </a:p>
          <a:p>
            <a:r>
              <a:rPr lang="en-US" altLang="zh-CN" b="1" dirty="0" smtClean="0"/>
              <a:t>                         wm1 = 4'b0001;   </a:t>
            </a:r>
          </a:p>
          <a:p>
            <a:r>
              <a:rPr lang="en-US" altLang="zh-CN" b="1" dirty="0" smtClean="0"/>
              <a:t>                   end</a:t>
            </a:r>
          </a:p>
          <a:p>
            <a:r>
              <a:rPr lang="en-US" altLang="zh-CN" b="1" dirty="0" smtClean="0"/>
              <a:t>             2'b01:</a:t>
            </a:r>
          </a:p>
          <a:p>
            <a:r>
              <a:rPr lang="en-US" altLang="zh-CN" b="1" dirty="0" smtClean="0"/>
              <a:t>                   begin</a:t>
            </a:r>
          </a:p>
          <a:p>
            <a:r>
              <a:rPr lang="en-US" altLang="zh-CN" b="1" dirty="0" smtClean="0"/>
              <a:t>                         </a:t>
            </a:r>
            <a:r>
              <a:rPr lang="en-US" altLang="zh-CN" b="1" dirty="0" err="1" smtClean="0"/>
              <a:t>disp_dat</a:t>
            </a:r>
            <a:r>
              <a:rPr lang="en-US" altLang="zh-CN" b="1" dirty="0" smtClean="0"/>
              <a:t> = sw2;</a:t>
            </a:r>
          </a:p>
          <a:p>
            <a:r>
              <a:rPr lang="en-US" altLang="zh-CN" b="1" dirty="0" smtClean="0"/>
              <a:t>                         wm1 = 4'b0010; </a:t>
            </a:r>
          </a:p>
          <a:p>
            <a:r>
              <a:rPr lang="en-US" altLang="zh-CN" b="1" dirty="0" smtClean="0"/>
              <a:t>                   end</a:t>
            </a:r>
          </a:p>
          <a:p>
            <a:r>
              <a:rPr lang="en-US" altLang="zh-CN" b="1" dirty="0" smtClean="0"/>
              <a:t>             2'b10:</a:t>
            </a:r>
          </a:p>
          <a:p>
            <a:r>
              <a:rPr lang="en-US" altLang="zh-CN" b="1" dirty="0" smtClean="0"/>
              <a:t>                   begin</a:t>
            </a:r>
          </a:p>
          <a:p>
            <a:r>
              <a:rPr lang="en-US" altLang="zh-CN" b="1" dirty="0" smtClean="0"/>
              <a:t>                         </a:t>
            </a:r>
            <a:r>
              <a:rPr lang="en-US" altLang="zh-CN" b="1" dirty="0" err="1" smtClean="0"/>
              <a:t>disp_dat</a:t>
            </a:r>
            <a:r>
              <a:rPr lang="en-US" altLang="zh-CN" b="1" dirty="0" smtClean="0"/>
              <a:t> = sw1;</a:t>
            </a:r>
          </a:p>
          <a:p>
            <a:r>
              <a:rPr lang="en-US" altLang="zh-CN" b="1" dirty="0" smtClean="0"/>
              <a:t>                         wm1 = 4'b0100; </a:t>
            </a:r>
          </a:p>
          <a:p>
            <a:r>
              <a:rPr lang="en-US" altLang="zh-CN" b="1" dirty="0" smtClean="0"/>
              <a:t>                   end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23928" y="260648"/>
            <a:ext cx="3024336" cy="3416320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 2'b11:</a:t>
            </a:r>
          </a:p>
          <a:p>
            <a:r>
              <a:rPr lang="en-US" altLang="zh-CN" b="1" dirty="0" smtClean="0"/>
              <a:t>                   begin</a:t>
            </a:r>
          </a:p>
          <a:p>
            <a:r>
              <a:rPr lang="en-US" altLang="zh-CN" b="1" dirty="0" smtClean="0"/>
              <a:t>                         </a:t>
            </a:r>
            <a:r>
              <a:rPr lang="en-US" altLang="zh-CN" b="1" dirty="0" err="1" smtClean="0"/>
              <a:t>disp_dat</a:t>
            </a:r>
            <a:r>
              <a:rPr lang="en-US" altLang="zh-CN" b="1" dirty="0" smtClean="0"/>
              <a:t> = sw2;</a:t>
            </a:r>
          </a:p>
          <a:p>
            <a:r>
              <a:rPr lang="en-US" altLang="zh-CN" b="1" dirty="0" smtClean="0"/>
              <a:t>                         wm1 = 4'b1000; </a:t>
            </a:r>
          </a:p>
          <a:p>
            <a:r>
              <a:rPr lang="en-US" altLang="zh-CN" b="1" dirty="0" smtClean="0"/>
              <a:t>                   end</a:t>
            </a:r>
          </a:p>
          <a:p>
            <a:r>
              <a:rPr lang="en-US" altLang="zh-CN" b="1" dirty="0" smtClean="0"/>
              <a:t>             default:</a:t>
            </a:r>
          </a:p>
          <a:p>
            <a:r>
              <a:rPr lang="en-US" altLang="zh-CN" b="1" dirty="0" smtClean="0"/>
              <a:t>                   begin</a:t>
            </a:r>
          </a:p>
          <a:p>
            <a:r>
              <a:rPr lang="en-US" altLang="zh-CN" b="1" dirty="0" smtClean="0"/>
              <a:t>                         </a:t>
            </a:r>
            <a:r>
              <a:rPr lang="en-US" altLang="zh-CN" b="1" dirty="0" err="1" smtClean="0"/>
              <a:t>disp_dat</a:t>
            </a:r>
            <a:r>
              <a:rPr lang="en-US" altLang="zh-CN" b="1" dirty="0" smtClean="0"/>
              <a:t> = 0 ;</a:t>
            </a:r>
          </a:p>
          <a:p>
            <a:r>
              <a:rPr lang="en-US" altLang="zh-CN" b="1" dirty="0" smtClean="0"/>
              <a:t>                         wm1 = 4'b0000; </a:t>
            </a:r>
          </a:p>
          <a:p>
            <a:r>
              <a:rPr lang="en-US" altLang="zh-CN" b="1" dirty="0" smtClean="0"/>
              <a:t>                   end</a:t>
            </a:r>
          </a:p>
          <a:p>
            <a:r>
              <a:rPr lang="en-US" altLang="zh-CN" b="1" dirty="0" smtClean="0"/>
              <a:t>           </a:t>
            </a:r>
            <a:r>
              <a:rPr lang="en-US" altLang="zh-CN" b="1" dirty="0" err="1" smtClean="0"/>
              <a:t>endcase</a:t>
            </a:r>
            <a:endParaRPr lang="en-US" altLang="zh-CN" b="1" dirty="0" smtClean="0"/>
          </a:p>
          <a:p>
            <a:r>
              <a:rPr lang="en-US" altLang="zh-CN" b="1" dirty="0" smtClean="0"/>
              <a:t>       end</a:t>
            </a:r>
            <a:endParaRPr lang="zh-CN" altLang="en-US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6876256" y="6021288"/>
            <a:ext cx="1080120" cy="369332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SW1</a:t>
            </a:r>
            <a:r>
              <a:rPr lang="zh-CN" altLang="en-US" b="1" dirty="0" smtClean="0"/>
              <a:t>控制</a:t>
            </a:r>
            <a:endParaRPr lang="zh-CN" altLang="en-US" b="1" dirty="0"/>
          </a:p>
        </p:txBody>
      </p:sp>
      <p:sp>
        <p:nvSpPr>
          <p:cNvPr id="96" name="圆角矩形 95"/>
          <p:cNvSpPr/>
          <p:nvPr/>
        </p:nvSpPr>
        <p:spPr>
          <a:xfrm>
            <a:off x="4211960" y="3933056"/>
            <a:ext cx="4176464" cy="1512168"/>
          </a:xfrm>
          <a:prstGeom prst="roundRect">
            <a:avLst>
              <a:gd name="adj" fmla="val 4699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7" name="组合 96"/>
          <p:cNvGrpSpPr/>
          <p:nvPr/>
        </p:nvGrpSpPr>
        <p:grpSpPr>
          <a:xfrm>
            <a:off x="4279880" y="3942581"/>
            <a:ext cx="4168423" cy="1450437"/>
            <a:chOff x="4147993" y="4570851"/>
            <a:chExt cx="4168423" cy="1450437"/>
          </a:xfrm>
        </p:grpSpPr>
        <p:grpSp>
          <p:nvGrpSpPr>
            <p:cNvPr id="98" name="Group 99"/>
            <p:cNvGrpSpPr>
              <a:grpSpLocks/>
            </p:cNvGrpSpPr>
            <p:nvPr/>
          </p:nvGrpSpPr>
          <p:grpSpPr bwMode="auto">
            <a:xfrm>
              <a:off x="4147993" y="4570851"/>
              <a:ext cx="1030388" cy="1435157"/>
              <a:chOff x="1023" y="2448"/>
              <a:chExt cx="1008" cy="1311"/>
            </a:xfrm>
          </p:grpSpPr>
          <p:sp>
            <p:nvSpPr>
              <p:cNvPr id="147" name="Oval 111"/>
              <p:cNvSpPr>
                <a:spLocks noChangeArrowheads="1"/>
              </p:cNvSpPr>
              <p:nvPr/>
            </p:nvSpPr>
            <p:spPr bwMode="auto">
              <a:xfrm>
                <a:off x="1791" y="3574"/>
                <a:ext cx="96" cy="96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1400"/>
              </a:p>
            </p:txBody>
          </p:sp>
          <p:sp>
            <p:nvSpPr>
              <p:cNvPr id="148" name="Line 114"/>
              <p:cNvSpPr>
                <a:spLocks noChangeShapeType="1"/>
              </p:cNvSpPr>
              <p:nvPr/>
            </p:nvSpPr>
            <p:spPr bwMode="auto">
              <a:xfrm>
                <a:off x="1300" y="2688"/>
                <a:ext cx="384" cy="0"/>
              </a:xfrm>
              <a:prstGeom prst="line">
                <a:avLst/>
              </a:prstGeom>
              <a:noFill/>
              <a:ln w="127000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400"/>
              </a:p>
            </p:txBody>
          </p:sp>
          <p:sp>
            <p:nvSpPr>
              <p:cNvPr id="149" name="Line 115"/>
              <p:cNvSpPr>
                <a:spLocks noChangeShapeType="1"/>
              </p:cNvSpPr>
              <p:nvPr/>
            </p:nvSpPr>
            <p:spPr bwMode="auto">
              <a:xfrm>
                <a:off x="1315" y="3120"/>
                <a:ext cx="384" cy="0"/>
              </a:xfrm>
              <a:prstGeom prst="line">
                <a:avLst/>
              </a:prstGeom>
              <a:noFill/>
              <a:ln w="127000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400"/>
              </a:p>
            </p:txBody>
          </p:sp>
          <p:sp>
            <p:nvSpPr>
              <p:cNvPr id="150" name="Line 116"/>
              <p:cNvSpPr>
                <a:spLocks noChangeShapeType="1"/>
              </p:cNvSpPr>
              <p:nvPr/>
            </p:nvSpPr>
            <p:spPr bwMode="auto">
              <a:xfrm>
                <a:off x="1300" y="3552"/>
                <a:ext cx="384" cy="0"/>
              </a:xfrm>
              <a:prstGeom prst="line">
                <a:avLst/>
              </a:prstGeom>
              <a:noFill/>
              <a:ln w="127000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400"/>
              </a:p>
            </p:txBody>
          </p:sp>
          <p:sp>
            <p:nvSpPr>
              <p:cNvPr id="151" name="Line 117"/>
              <p:cNvSpPr>
                <a:spLocks noChangeShapeType="1"/>
              </p:cNvSpPr>
              <p:nvPr/>
            </p:nvSpPr>
            <p:spPr bwMode="auto">
              <a:xfrm rot="-5400000">
                <a:off x="1038" y="3360"/>
                <a:ext cx="384" cy="0"/>
              </a:xfrm>
              <a:prstGeom prst="line">
                <a:avLst/>
              </a:prstGeom>
              <a:noFill/>
              <a:ln w="127000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400"/>
              </a:p>
            </p:txBody>
          </p:sp>
          <p:sp>
            <p:nvSpPr>
              <p:cNvPr id="152" name="Line 118"/>
              <p:cNvSpPr>
                <a:spLocks noChangeShapeType="1"/>
              </p:cNvSpPr>
              <p:nvPr/>
            </p:nvSpPr>
            <p:spPr bwMode="auto">
              <a:xfrm rot="-5400000">
                <a:off x="1038" y="2880"/>
                <a:ext cx="384" cy="0"/>
              </a:xfrm>
              <a:prstGeom prst="line">
                <a:avLst/>
              </a:prstGeom>
              <a:noFill/>
              <a:ln w="127000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400"/>
              </a:p>
            </p:txBody>
          </p:sp>
          <p:sp>
            <p:nvSpPr>
              <p:cNvPr id="153" name="Line 119"/>
              <p:cNvSpPr>
                <a:spLocks noChangeShapeType="1"/>
              </p:cNvSpPr>
              <p:nvPr/>
            </p:nvSpPr>
            <p:spPr bwMode="auto">
              <a:xfrm rot="-5400000">
                <a:off x="1566" y="2880"/>
                <a:ext cx="384" cy="0"/>
              </a:xfrm>
              <a:prstGeom prst="line">
                <a:avLst/>
              </a:prstGeom>
              <a:noFill/>
              <a:ln w="127000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400"/>
              </a:p>
            </p:txBody>
          </p:sp>
          <p:sp>
            <p:nvSpPr>
              <p:cNvPr id="154" name="Line 120"/>
              <p:cNvSpPr>
                <a:spLocks noChangeShapeType="1"/>
              </p:cNvSpPr>
              <p:nvPr/>
            </p:nvSpPr>
            <p:spPr bwMode="auto">
              <a:xfrm rot="-5400000">
                <a:off x="1566" y="3360"/>
                <a:ext cx="384" cy="0"/>
              </a:xfrm>
              <a:prstGeom prst="line">
                <a:avLst/>
              </a:prstGeom>
              <a:noFill/>
              <a:ln w="127000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400"/>
              </a:p>
            </p:txBody>
          </p:sp>
          <p:sp>
            <p:nvSpPr>
              <p:cNvPr id="155" name="Text Box 122"/>
              <p:cNvSpPr txBox="1">
                <a:spLocks noChangeArrowheads="1"/>
              </p:cNvSpPr>
              <p:nvPr/>
            </p:nvSpPr>
            <p:spPr bwMode="auto">
              <a:xfrm>
                <a:off x="1359" y="2448"/>
                <a:ext cx="288" cy="2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400" b="1" i="1">
                    <a:latin typeface="Times New Roman" pitchFamily="18" charset="0"/>
                  </a:rPr>
                  <a:t>a</a:t>
                </a:r>
              </a:p>
            </p:txBody>
          </p:sp>
          <p:sp>
            <p:nvSpPr>
              <p:cNvPr id="156" name="Text Box 123"/>
              <p:cNvSpPr txBox="1">
                <a:spLocks noChangeArrowheads="1"/>
              </p:cNvSpPr>
              <p:nvPr/>
            </p:nvSpPr>
            <p:spPr bwMode="auto">
              <a:xfrm>
                <a:off x="1743" y="2710"/>
                <a:ext cx="288" cy="2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400" b="1" i="1">
                    <a:latin typeface="Times New Roman" pitchFamily="18" charset="0"/>
                  </a:rPr>
                  <a:t>b</a:t>
                </a:r>
              </a:p>
            </p:txBody>
          </p:sp>
          <p:sp>
            <p:nvSpPr>
              <p:cNvPr id="157" name="Text Box 124"/>
              <p:cNvSpPr txBox="1">
                <a:spLocks noChangeArrowheads="1"/>
              </p:cNvSpPr>
              <p:nvPr/>
            </p:nvSpPr>
            <p:spPr bwMode="auto">
              <a:xfrm>
                <a:off x="1743" y="3238"/>
                <a:ext cx="288" cy="2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400" b="1" i="1">
                    <a:latin typeface="Times New Roman" pitchFamily="18" charset="0"/>
                  </a:rPr>
                  <a:t>c</a:t>
                </a:r>
              </a:p>
            </p:txBody>
          </p:sp>
          <p:sp>
            <p:nvSpPr>
              <p:cNvPr id="158" name="Text Box 125"/>
              <p:cNvSpPr txBox="1">
                <a:spLocks noChangeArrowheads="1"/>
              </p:cNvSpPr>
              <p:nvPr/>
            </p:nvSpPr>
            <p:spPr bwMode="auto">
              <a:xfrm>
                <a:off x="1311" y="3478"/>
                <a:ext cx="288" cy="2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400" b="1" i="1">
                    <a:latin typeface="Times New Roman" pitchFamily="18" charset="0"/>
                  </a:rPr>
                  <a:t>d</a:t>
                </a:r>
              </a:p>
            </p:txBody>
          </p:sp>
          <p:sp>
            <p:nvSpPr>
              <p:cNvPr id="159" name="Text Box 126"/>
              <p:cNvSpPr txBox="1">
                <a:spLocks noChangeArrowheads="1"/>
              </p:cNvSpPr>
              <p:nvPr/>
            </p:nvSpPr>
            <p:spPr bwMode="auto">
              <a:xfrm>
                <a:off x="1023" y="3190"/>
                <a:ext cx="288" cy="2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400" b="1" i="1">
                    <a:latin typeface="Times New Roman" pitchFamily="18" charset="0"/>
                  </a:rPr>
                  <a:t>e</a:t>
                </a:r>
              </a:p>
            </p:txBody>
          </p:sp>
          <p:sp>
            <p:nvSpPr>
              <p:cNvPr id="160" name="Text Box 127"/>
              <p:cNvSpPr txBox="1">
                <a:spLocks noChangeArrowheads="1"/>
              </p:cNvSpPr>
              <p:nvPr/>
            </p:nvSpPr>
            <p:spPr bwMode="auto">
              <a:xfrm>
                <a:off x="1023" y="2758"/>
                <a:ext cx="336" cy="2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400" b="1" i="1">
                    <a:latin typeface="Times New Roman" pitchFamily="18" charset="0"/>
                  </a:rPr>
                  <a:t>f</a:t>
                </a:r>
              </a:p>
            </p:txBody>
          </p:sp>
          <p:sp>
            <p:nvSpPr>
              <p:cNvPr id="161" name="Text Box 128"/>
              <p:cNvSpPr txBox="1">
                <a:spLocks noChangeArrowheads="1"/>
              </p:cNvSpPr>
              <p:nvPr/>
            </p:nvSpPr>
            <p:spPr bwMode="auto">
              <a:xfrm>
                <a:off x="1359" y="2854"/>
                <a:ext cx="288" cy="2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400" b="1" i="1">
                    <a:latin typeface="Times New Roman" pitchFamily="18" charset="0"/>
                  </a:rPr>
                  <a:t>g</a:t>
                </a:r>
              </a:p>
            </p:txBody>
          </p:sp>
        </p:grpSp>
        <p:grpSp>
          <p:nvGrpSpPr>
            <p:cNvPr id="99" name="Group 99"/>
            <p:cNvGrpSpPr>
              <a:grpSpLocks/>
            </p:cNvGrpSpPr>
            <p:nvPr/>
          </p:nvGrpSpPr>
          <p:grpSpPr bwMode="auto">
            <a:xfrm>
              <a:off x="5197796" y="4586131"/>
              <a:ext cx="1030388" cy="1435157"/>
              <a:chOff x="1023" y="2448"/>
              <a:chExt cx="1008" cy="1311"/>
            </a:xfrm>
          </p:grpSpPr>
          <p:sp>
            <p:nvSpPr>
              <p:cNvPr id="132" name="Oval 111"/>
              <p:cNvSpPr>
                <a:spLocks noChangeArrowheads="1"/>
              </p:cNvSpPr>
              <p:nvPr/>
            </p:nvSpPr>
            <p:spPr bwMode="auto">
              <a:xfrm>
                <a:off x="1791" y="3574"/>
                <a:ext cx="96" cy="96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1400"/>
              </a:p>
            </p:txBody>
          </p:sp>
          <p:sp>
            <p:nvSpPr>
              <p:cNvPr id="133" name="Line 114"/>
              <p:cNvSpPr>
                <a:spLocks noChangeShapeType="1"/>
              </p:cNvSpPr>
              <p:nvPr/>
            </p:nvSpPr>
            <p:spPr bwMode="auto">
              <a:xfrm>
                <a:off x="1300" y="2688"/>
                <a:ext cx="384" cy="0"/>
              </a:xfrm>
              <a:prstGeom prst="line">
                <a:avLst/>
              </a:prstGeom>
              <a:noFill/>
              <a:ln w="127000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400"/>
              </a:p>
            </p:txBody>
          </p:sp>
          <p:sp>
            <p:nvSpPr>
              <p:cNvPr id="134" name="Line 115"/>
              <p:cNvSpPr>
                <a:spLocks noChangeShapeType="1"/>
              </p:cNvSpPr>
              <p:nvPr/>
            </p:nvSpPr>
            <p:spPr bwMode="auto">
              <a:xfrm>
                <a:off x="1315" y="3120"/>
                <a:ext cx="384" cy="0"/>
              </a:xfrm>
              <a:prstGeom prst="line">
                <a:avLst/>
              </a:prstGeom>
              <a:noFill/>
              <a:ln w="127000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400"/>
              </a:p>
            </p:txBody>
          </p:sp>
          <p:sp>
            <p:nvSpPr>
              <p:cNvPr id="135" name="Line 116"/>
              <p:cNvSpPr>
                <a:spLocks noChangeShapeType="1"/>
              </p:cNvSpPr>
              <p:nvPr/>
            </p:nvSpPr>
            <p:spPr bwMode="auto">
              <a:xfrm>
                <a:off x="1300" y="3552"/>
                <a:ext cx="384" cy="0"/>
              </a:xfrm>
              <a:prstGeom prst="line">
                <a:avLst/>
              </a:prstGeom>
              <a:noFill/>
              <a:ln w="127000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400"/>
              </a:p>
            </p:txBody>
          </p:sp>
          <p:sp>
            <p:nvSpPr>
              <p:cNvPr id="136" name="Line 117"/>
              <p:cNvSpPr>
                <a:spLocks noChangeShapeType="1"/>
              </p:cNvSpPr>
              <p:nvPr/>
            </p:nvSpPr>
            <p:spPr bwMode="auto">
              <a:xfrm rot="-5400000">
                <a:off x="1038" y="3360"/>
                <a:ext cx="384" cy="0"/>
              </a:xfrm>
              <a:prstGeom prst="line">
                <a:avLst/>
              </a:prstGeom>
              <a:noFill/>
              <a:ln w="127000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400"/>
              </a:p>
            </p:txBody>
          </p:sp>
          <p:sp>
            <p:nvSpPr>
              <p:cNvPr id="137" name="Line 118"/>
              <p:cNvSpPr>
                <a:spLocks noChangeShapeType="1"/>
              </p:cNvSpPr>
              <p:nvPr/>
            </p:nvSpPr>
            <p:spPr bwMode="auto">
              <a:xfrm rot="-5400000">
                <a:off x="1038" y="2880"/>
                <a:ext cx="384" cy="0"/>
              </a:xfrm>
              <a:prstGeom prst="line">
                <a:avLst/>
              </a:prstGeom>
              <a:noFill/>
              <a:ln w="127000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400"/>
              </a:p>
            </p:txBody>
          </p:sp>
          <p:sp>
            <p:nvSpPr>
              <p:cNvPr id="138" name="Line 119"/>
              <p:cNvSpPr>
                <a:spLocks noChangeShapeType="1"/>
              </p:cNvSpPr>
              <p:nvPr/>
            </p:nvSpPr>
            <p:spPr bwMode="auto">
              <a:xfrm rot="-5400000">
                <a:off x="1566" y="2880"/>
                <a:ext cx="384" cy="0"/>
              </a:xfrm>
              <a:prstGeom prst="line">
                <a:avLst/>
              </a:prstGeom>
              <a:noFill/>
              <a:ln w="127000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400"/>
              </a:p>
            </p:txBody>
          </p:sp>
          <p:sp>
            <p:nvSpPr>
              <p:cNvPr id="139" name="Line 120"/>
              <p:cNvSpPr>
                <a:spLocks noChangeShapeType="1"/>
              </p:cNvSpPr>
              <p:nvPr/>
            </p:nvSpPr>
            <p:spPr bwMode="auto">
              <a:xfrm rot="-5400000">
                <a:off x="1566" y="3360"/>
                <a:ext cx="384" cy="0"/>
              </a:xfrm>
              <a:prstGeom prst="line">
                <a:avLst/>
              </a:prstGeom>
              <a:noFill/>
              <a:ln w="127000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400"/>
              </a:p>
            </p:txBody>
          </p:sp>
          <p:sp>
            <p:nvSpPr>
              <p:cNvPr id="140" name="Text Box 122"/>
              <p:cNvSpPr txBox="1">
                <a:spLocks noChangeArrowheads="1"/>
              </p:cNvSpPr>
              <p:nvPr/>
            </p:nvSpPr>
            <p:spPr bwMode="auto">
              <a:xfrm>
                <a:off x="1359" y="2448"/>
                <a:ext cx="288" cy="2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400" b="1" i="1">
                    <a:latin typeface="Times New Roman" pitchFamily="18" charset="0"/>
                  </a:rPr>
                  <a:t>a</a:t>
                </a:r>
              </a:p>
            </p:txBody>
          </p:sp>
          <p:sp>
            <p:nvSpPr>
              <p:cNvPr id="141" name="Text Box 123"/>
              <p:cNvSpPr txBox="1">
                <a:spLocks noChangeArrowheads="1"/>
              </p:cNvSpPr>
              <p:nvPr/>
            </p:nvSpPr>
            <p:spPr bwMode="auto">
              <a:xfrm>
                <a:off x="1743" y="2710"/>
                <a:ext cx="288" cy="2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400" b="1" i="1">
                    <a:latin typeface="Times New Roman" pitchFamily="18" charset="0"/>
                  </a:rPr>
                  <a:t>b</a:t>
                </a:r>
              </a:p>
            </p:txBody>
          </p:sp>
          <p:sp>
            <p:nvSpPr>
              <p:cNvPr id="142" name="Text Box 124"/>
              <p:cNvSpPr txBox="1">
                <a:spLocks noChangeArrowheads="1"/>
              </p:cNvSpPr>
              <p:nvPr/>
            </p:nvSpPr>
            <p:spPr bwMode="auto">
              <a:xfrm>
                <a:off x="1743" y="3238"/>
                <a:ext cx="288" cy="2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400" b="1" i="1">
                    <a:latin typeface="Times New Roman" pitchFamily="18" charset="0"/>
                  </a:rPr>
                  <a:t>c</a:t>
                </a:r>
              </a:p>
            </p:txBody>
          </p:sp>
          <p:sp>
            <p:nvSpPr>
              <p:cNvPr id="143" name="Text Box 125"/>
              <p:cNvSpPr txBox="1">
                <a:spLocks noChangeArrowheads="1"/>
              </p:cNvSpPr>
              <p:nvPr/>
            </p:nvSpPr>
            <p:spPr bwMode="auto">
              <a:xfrm>
                <a:off x="1311" y="3478"/>
                <a:ext cx="288" cy="2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400" b="1" i="1">
                    <a:latin typeface="Times New Roman" pitchFamily="18" charset="0"/>
                  </a:rPr>
                  <a:t>d</a:t>
                </a:r>
              </a:p>
            </p:txBody>
          </p:sp>
          <p:sp>
            <p:nvSpPr>
              <p:cNvPr id="144" name="Text Box 126"/>
              <p:cNvSpPr txBox="1">
                <a:spLocks noChangeArrowheads="1"/>
              </p:cNvSpPr>
              <p:nvPr/>
            </p:nvSpPr>
            <p:spPr bwMode="auto">
              <a:xfrm>
                <a:off x="1023" y="3190"/>
                <a:ext cx="288" cy="2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400" b="1" i="1">
                    <a:latin typeface="Times New Roman" pitchFamily="18" charset="0"/>
                  </a:rPr>
                  <a:t>e</a:t>
                </a:r>
              </a:p>
            </p:txBody>
          </p:sp>
          <p:sp>
            <p:nvSpPr>
              <p:cNvPr id="145" name="Text Box 127"/>
              <p:cNvSpPr txBox="1">
                <a:spLocks noChangeArrowheads="1"/>
              </p:cNvSpPr>
              <p:nvPr/>
            </p:nvSpPr>
            <p:spPr bwMode="auto">
              <a:xfrm>
                <a:off x="1023" y="2758"/>
                <a:ext cx="336" cy="2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400" b="1" i="1">
                    <a:latin typeface="Times New Roman" pitchFamily="18" charset="0"/>
                  </a:rPr>
                  <a:t>f</a:t>
                </a:r>
              </a:p>
            </p:txBody>
          </p:sp>
          <p:sp>
            <p:nvSpPr>
              <p:cNvPr id="146" name="Text Box 128"/>
              <p:cNvSpPr txBox="1">
                <a:spLocks noChangeArrowheads="1"/>
              </p:cNvSpPr>
              <p:nvPr/>
            </p:nvSpPr>
            <p:spPr bwMode="auto">
              <a:xfrm>
                <a:off x="1359" y="2854"/>
                <a:ext cx="288" cy="2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400" b="1" i="1">
                    <a:latin typeface="Times New Roman" pitchFamily="18" charset="0"/>
                  </a:rPr>
                  <a:t>g</a:t>
                </a:r>
              </a:p>
            </p:txBody>
          </p:sp>
        </p:grpSp>
        <p:grpSp>
          <p:nvGrpSpPr>
            <p:cNvPr id="100" name="Group 99"/>
            <p:cNvGrpSpPr>
              <a:grpSpLocks/>
            </p:cNvGrpSpPr>
            <p:nvPr/>
          </p:nvGrpSpPr>
          <p:grpSpPr bwMode="auto">
            <a:xfrm>
              <a:off x="6236225" y="4570851"/>
              <a:ext cx="1030388" cy="1435157"/>
              <a:chOff x="1023" y="2448"/>
              <a:chExt cx="1008" cy="1311"/>
            </a:xfrm>
          </p:grpSpPr>
          <p:sp>
            <p:nvSpPr>
              <p:cNvPr id="117" name="Oval 111"/>
              <p:cNvSpPr>
                <a:spLocks noChangeArrowheads="1"/>
              </p:cNvSpPr>
              <p:nvPr/>
            </p:nvSpPr>
            <p:spPr bwMode="auto">
              <a:xfrm>
                <a:off x="1791" y="3574"/>
                <a:ext cx="96" cy="96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1400"/>
              </a:p>
            </p:txBody>
          </p:sp>
          <p:sp>
            <p:nvSpPr>
              <p:cNvPr id="118" name="Line 114"/>
              <p:cNvSpPr>
                <a:spLocks noChangeShapeType="1"/>
              </p:cNvSpPr>
              <p:nvPr/>
            </p:nvSpPr>
            <p:spPr bwMode="auto">
              <a:xfrm>
                <a:off x="1300" y="2688"/>
                <a:ext cx="384" cy="0"/>
              </a:xfrm>
              <a:prstGeom prst="line">
                <a:avLst/>
              </a:prstGeom>
              <a:noFill/>
              <a:ln w="127000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400"/>
              </a:p>
            </p:txBody>
          </p:sp>
          <p:sp>
            <p:nvSpPr>
              <p:cNvPr id="119" name="Line 115"/>
              <p:cNvSpPr>
                <a:spLocks noChangeShapeType="1"/>
              </p:cNvSpPr>
              <p:nvPr/>
            </p:nvSpPr>
            <p:spPr bwMode="auto">
              <a:xfrm>
                <a:off x="1315" y="3120"/>
                <a:ext cx="384" cy="0"/>
              </a:xfrm>
              <a:prstGeom prst="line">
                <a:avLst/>
              </a:prstGeom>
              <a:noFill/>
              <a:ln w="127000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400"/>
              </a:p>
            </p:txBody>
          </p:sp>
          <p:sp>
            <p:nvSpPr>
              <p:cNvPr id="120" name="Line 116"/>
              <p:cNvSpPr>
                <a:spLocks noChangeShapeType="1"/>
              </p:cNvSpPr>
              <p:nvPr/>
            </p:nvSpPr>
            <p:spPr bwMode="auto">
              <a:xfrm>
                <a:off x="1300" y="3552"/>
                <a:ext cx="384" cy="0"/>
              </a:xfrm>
              <a:prstGeom prst="line">
                <a:avLst/>
              </a:prstGeom>
              <a:noFill/>
              <a:ln w="127000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400"/>
              </a:p>
            </p:txBody>
          </p:sp>
          <p:sp>
            <p:nvSpPr>
              <p:cNvPr id="121" name="Line 117"/>
              <p:cNvSpPr>
                <a:spLocks noChangeShapeType="1"/>
              </p:cNvSpPr>
              <p:nvPr/>
            </p:nvSpPr>
            <p:spPr bwMode="auto">
              <a:xfrm rot="-5400000">
                <a:off x="1038" y="3360"/>
                <a:ext cx="384" cy="0"/>
              </a:xfrm>
              <a:prstGeom prst="line">
                <a:avLst/>
              </a:prstGeom>
              <a:noFill/>
              <a:ln w="127000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400"/>
              </a:p>
            </p:txBody>
          </p:sp>
          <p:sp>
            <p:nvSpPr>
              <p:cNvPr id="122" name="Line 118"/>
              <p:cNvSpPr>
                <a:spLocks noChangeShapeType="1"/>
              </p:cNvSpPr>
              <p:nvPr/>
            </p:nvSpPr>
            <p:spPr bwMode="auto">
              <a:xfrm rot="-5400000">
                <a:off x="1038" y="2880"/>
                <a:ext cx="384" cy="0"/>
              </a:xfrm>
              <a:prstGeom prst="line">
                <a:avLst/>
              </a:prstGeom>
              <a:noFill/>
              <a:ln w="127000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400"/>
              </a:p>
            </p:txBody>
          </p:sp>
          <p:sp>
            <p:nvSpPr>
              <p:cNvPr id="123" name="Line 119"/>
              <p:cNvSpPr>
                <a:spLocks noChangeShapeType="1"/>
              </p:cNvSpPr>
              <p:nvPr/>
            </p:nvSpPr>
            <p:spPr bwMode="auto">
              <a:xfrm rot="-5400000">
                <a:off x="1566" y="2880"/>
                <a:ext cx="384" cy="0"/>
              </a:xfrm>
              <a:prstGeom prst="line">
                <a:avLst/>
              </a:prstGeom>
              <a:noFill/>
              <a:ln w="127000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400"/>
              </a:p>
            </p:txBody>
          </p:sp>
          <p:sp>
            <p:nvSpPr>
              <p:cNvPr id="124" name="Line 120"/>
              <p:cNvSpPr>
                <a:spLocks noChangeShapeType="1"/>
              </p:cNvSpPr>
              <p:nvPr/>
            </p:nvSpPr>
            <p:spPr bwMode="auto">
              <a:xfrm rot="-5400000">
                <a:off x="1566" y="3360"/>
                <a:ext cx="384" cy="0"/>
              </a:xfrm>
              <a:prstGeom prst="line">
                <a:avLst/>
              </a:prstGeom>
              <a:noFill/>
              <a:ln w="127000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400"/>
              </a:p>
            </p:txBody>
          </p:sp>
          <p:sp>
            <p:nvSpPr>
              <p:cNvPr id="125" name="Text Box 122"/>
              <p:cNvSpPr txBox="1">
                <a:spLocks noChangeArrowheads="1"/>
              </p:cNvSpPr>
              <p:nvPr/>
            </p:nvSpPr>
            <p:spPr bwMode="auto">
              <a:xfrm>
                <a:off x="1359" y="2448"/>
                <a:ext cx="288" cy="2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400" b="1" i="1">
                    <a:latin typeface="Times New Roman" pitchFamily="18" charset="0"/>
                  </a:rPr>
                  <a:t>a</a:t>
                </a:r>
              </a:p>
            </p:txBody>
          </p:sp>
          <p:sp>
            <p:nvSpPr>
              <p:cNvPr id="126" name="Text Box 123"/>
              <p:cNvSpPr txBox="1">
                <a:spLocks noChangeArrowheads="1"/>
              </p:cNvSpPr>
              <p:nvPr/>
            </p:nvSpPr>
            <p:spPr bwMode="auto">
              <a:xfrm>
                <a:off x="1743" y="2710"/>
                <a:ext cx="288" cy="2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400" b="1" i="1">
                    <a:latin typeface="Times New Roman" pitchFamily="18" charset="0"/>
                  </a:rPr>
                  <a:t>b</a:t>
                </a:r>
              </a:p>
            </p:txBody>
          </p:sp>
          <p:sp>
            <p:nvSpPr>
              <p:cNvPr id="127" name="Text Box 124"/>
              <p:cNvSpPr txBox="1">
                <a:spLocks noChangeArrowheads="1"/>
              </p:cNvSpPr>
              <p:nvPr/>
            </p:nvSpPr>
            <p:spPr bwMode="auto">
              <a:xfrm>
                <a:off x="1743" y="3238"/>
                <a:ext cx="288" cy="2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400" b="1" i="1">
                    <a:latin typeface="Times New Roman" pitchFamily="18" charset="0"/>
                  </a:rPr>
                  <a:t>c</a:t>
                </a:r>
              </a:p>
            </p:txBody>
          </p:sp>
          <p:sp>
            <p:nvSpPr>
              <p:cNvPr id="128" name="Text Box 125"/>
              <p:cNvSpPr txBox="1">
                <a:spLocks noChangeArrowheads="1"/>
              </p:cNvSpPr>
              <p:nvPr/>
            </p:nvSpPr>
            <p:spPr bwMode="auto">
              <a:xfrm>
                <a:off x="1311" y="3478"/>
                <a:ext cx="288" cy="2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400" b="1" i="1" dirty="0">
                    <a:latin typeface="Times New Roman" pitchFamily="18" charset="0"/>
                  </a:rPr>
                  <a:t>d</a:t>
                </a:r>
              </a:p>
            </p:txBody>
          </p:sp>
          <p:sp>
            <p:nvSpPr>
              <p:cNvPr id="129" name="Text Box 126"/>
              <p:cNvSpPr txBox="1">
                <a:spLocks noChangeArrowheads="1"/>
              </p:cNvSpPr>
              <p:nvPr/>
            </p:nvSpPr>
            <p:spPr bwMode="auto">
              <a:xfrm>
                <a:off x="1023" y="3190"/>
                <a:ext cx="288" cy="2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400" b="1" i="1">
                    <a:latin typeface="Times New Roman" pitchFamily="18" charset="0"/>
                  </a:rPr>
                  <a:t>e</a:t>
                </a:r>
              </a:p>
            </p:txBody>
          </p:sp>
          <p:sp>
            <p:nvSpPr>
              <p:cNvPr id="130" name="Text Box 127"/>
              <p:cNvSpPr txBox="1">
                <a:spLocks noChangeArrowheads="1"/>
              </p:cNvSpPr>
              <p:nvPr/>
            </p:nvSpPr>
            <p:spPr bwMode="auto">
              <a:xfrm>
                <a:off x="1023" y="2758"/>
                <a:ext cx="336" cy="2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400" b="1" i="1">
                    <a:latin typeface="Times New Roman" pitchFamily="18" charset="0"/>
                  </a:rPr>
                  <a:t>f</a:t>
                </a:r>
              </a:p>
            </p:txBody>
          </p:sp>
          <p:sp>
            <p:nvSpPr>
              <p:cNvPr id="131" name="Text Box 128"/>
              <p:cNvSpPr txBox="1">
                <a:spLocks noChangeArrowheads="1"/>
              </p:cNvSpPr>
              <p:nvPr/>
            </p:nvSpPr>
            <p:spPr bwMode="auto">
              <a:xfrm>
                <a:off x="1359" y="2854"/>
                <a:ext cx="288" cy="2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400" b="1" i="1">
                    <a:latin typeface="Times New Roman" pitchFamily="18" charset="0"/>
                  </a:rPr>
                  <a:t>g</a:t>
                </a:r>
              </a:p>
            </p:txBody>
          </p:sp>
        </p:grpSp>
        <p:grpSp>
          <p:nvGrpSpPr>
            <p:cNvPr id="101" name="Group 99"/>
            <p:cNvGrpSpPr>
              <a:grpSpLocks/>
            </p:cNvGrpSpPr>
            <p:nvPr/>
          </p:nvGrpSpPr>
          <p:grpSpPr bwMode="auto">
            <a:xfrm>
              <a:off x="7286028" y="4586131"/>
              <a:ext cx="1030388" cy="1435157"/>
              <a:chOff x="1023" y="2448"/>
              <a:chExt cx="1008" cy="1311"/>
            </a:xfrm>
          </p:grpSpPr>
          <p:sp>
            <p:nvSpPr>
              <p:cNvPr id="102" name="Oval 111"/>
              <p:cNvSpPr>
                <a:spLocks noChangeArrowheads="1"/>
              </p:cNvSpPr>
              <p:nvPr/>
            </p:nvSpPr>
            <p:spPr bwMode="auto">
              <a:xfrm>
                <a:off x="1791" y="3574"/>
                <a:ext cx="96" cy="96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1400"/>
              </a:p>
            </p:txBody>
          </p:sp>
          <p:sp>
            <p:nvSpPr>
              <p:cNvPr id="103" name="Line 114"/>
              <p:cNvSpPr>
                <a:spLocks noChangeShapeType="1"/>
              </p:cNvSpPr>
              <p:nvPr/>
            </p:nvSpPr>
            <p:spPr bwMode="auto">
              <a:xfrm>
                <a:off x="1300" y="2688"/>
                <a:ext cx="384" cy="0"/>
              </a:xfrm>
              <a:prstGeom prst="line">
                <a:avLst/>
              </a:prstGeom>
              <a:noFill/>
              <a:ln w="127000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400"/>
              </a:p>
            </p:txBody>
          </p:sp>
          <p:sp>
            <p:nvSpPr>
              <p:cNvPr id="104" name="Line 115"/>
              <p:cNvSpPr>
                <a:spLocks noChangeShapeType="1"/>
              </p:cNvSpPr>
              <p:nvPr/>
            </p:nvSpPr>
            <p:spPr bwMode="auto">
              <a:xfrm>
                <a:off x="1315" y="3120"/>
                <a:ext cx="384" cy="0"/>
              </a:xfrm>
              <a:prstGeom prst="line">
                <a:avLst/>
              </a:prstGeom>
              <a:noFill/>
              <a:ln w="127000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400"/>
              </a:p>
            </p:txBody>
          </p:sp>
          <p:sp>
            <p:nvSpPr>
              <p:cNvPr id="105" name="Line 116"/>
              <p:cNvSpPr>
                <a:spLocks noChangeShapeType="1"/>
              </p:cNvSpPr>
              <p:nvPr/>
            </p:nvSpPr>
            <p:spPr bwMode="auto">
              <a:xfrm>
                <a:off x="1300" y="3552"/>
                <a:ext cx="384" cy="0"/>
              </a:xfrm>
              <a:prstGeom prst="line">
                <a:avLst/>
              </a:prstGeom>
              <a:noFill/>
              <a:ln w="127000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400"/>
              </a:p>
            </p:txBody>
          </p:sp>
          <p:sp>
            <p:nvSpPr>
              <p:cNvPr id="106" name="Line 117"/>
              <p:cNvSpPr>
                <a:spLocks noChangeShapeType="1"/>
              </p:cNvSpPr>
              <p:nvPr/>
            </p:nvSpPr>
            <p:spPr bwMode="auto">
              <a:xfrm rot="-5400000">
                <a:off x="1038" y="3360"/>
                <a:ext cx="384" cy="0"/>
              </a:xfrm>
              <a:prstGeom prst="line">
                <a:avLst/>
              </a:prstGeom>
              <a:noFill/>
              <a:ln w="127000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400"/>
              </a:p>
            </p:txBody>
          </p:sp>
          <p:sp>
            <p:nvSpPr>
              <p:cNvPr id="107" name="Line 118"/>
              <p:cNvSpPr>
                <a:spLocks noChangeShapeType="1"/>
              </p:cNvSpPr>
              <p:nvPr/>
            </p:nvSpPr>
            <p:spPr bwMode="auto">
              <a:xfrm rot="-5400000">
                <a:off x="1038" y="2880"/>
                <a:ext cx="384" cy="0"/>
              </a:xfrm>
              <a:prstGeom prst="line">
                <a:avLst/>
              </a:prstGeom>
              <a:noFill/>
              <a:ln w="127000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400"/>
              </a:p>
            </p:txBody>
          </p:sp>
          <p:sp>
            <p:nvSpPr>
              <p:cNvPr id="108" name="Line 119"/>
              <p:cNvSpPr>
                <a:spLocks noChangeShapeType="1"/>
              </p:cNvSpPr>
              <p:nvPr/>
            </p:nvSpPr>
            <p:spPr bwMode="auto">
              <a:xfrm rot="-5400000">
                <a:off x="1566" y="2880"/>
                <a:ext cx="384" cy="0"/>
              </a:xfrm>
              <a:prstGeom prst="line">
                <a:avLst/>
              </a:prstGeom>
              <a:noFill/>
              <a:ln w="127000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400"/>
              </a:p>
            </p:txBody>
          </p:sp>
          <p:sp>
            <p:nvSpPr>
              <p:cNvPr id="109" name="Line 120"/>
              <p:cNvSpPr>
                <a:spLocks noChangeShapeType="1"/>
              </p:cNvSpPr>
              <p:nvPr/>
            </p:nvSpPr>
            <p:spPr bwMode="auto">
              <a:xfrm rot="-5400000">
                <a:off x="1566" y="3360"/>
                <a:ext cx="384" cy="0"/>
              </a:xfrm>
              <a:prstGeom prst="line">
                <a:avLst/>
              </a:prstGeom>
              <a:noFill/>
              <a:ln w="127000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400"/>
              </a:p>
            </p:txBody>
          </p:sp>
          <p:sp>
            <p:nvSpPr>
              <p:cNvPr id="110" name="Text Box 122"/>
              <p:cNvSpPr txBox="1">
                <a:spLocks noChangeArrowheads="1"/>
              </p:cNvSpPr>
              <p:nvPr/>
            </p:nvSpPr>
            <p:spPr bwMode="auto">
              <a:xfrm>
                <a:off x="1359" y="2448"/>
                <a:ext cx="288" cy="2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400" b="1" i="1">
                    <a:latin typeface="Times New Roman" pitchFamily="18" charset="0"/>
                  </a:rPr>
                  <a:t>a</a:t>
                </a:r>
              </a:p>
            </p:txBody>
          </p:sp>
          <p:sp>
            <p:nvSpPr>
              <p:cNvPr id="111" name="Text Box 123"/>
              <p:cNvSpPr txBox="1">
                <a:spLocks noChangeArrowheads="1"/>
              </p:cNvSpPr>
              <p:nvPr/>
            </p:nvSpPr>
            <p:spPr bwMode="auto">
              <a:xfrm>
                <a:off x="1743" y="2710"/>
                <a:ext cx="288" cy="2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400" b="1" i="1">
                    <a:latin typeface="Times New Roman" pitchFamily="18" charset="0"/>
                  </a:rPr>
                  <a:t>b</a:t>
                </a:r>
              </a:p>
            </p:txBody>
          </p:sp>
          <p:sp>
            <p:nvSpPr>
              <p:cNvPr id="112" name="Text Box 124"/>
              <p:cNvSpPr txBox="1">
                <a:spLocks noChangeArrowheads="1"/>
              </p:cNvSpPr>
              <p:nvPr/>
            </p:nvSpPr>
            <p:spPr bwMode="auto">
              <a:xfrm>
                <a:off x="1743" y="3238"/>
                <a:ext cx="288" cy="2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400" b="1" i="1">
                    <a:latin typeface="Times New Roman" pitchFamily="18" charset="0"/>
                  </a:rPr>
                  <a:t>c</a:t>
                </a:r>
              </a:p>
            </p:txBody>
          </p:sp>
          <p:sp>
            <p:nvSpPr>
              <p:cNvPr id="113" name="Text Box 125"/>
              <p:cNvSpPr txBox="1">
                <a:spLocks noChangeArrowheads="1"/>
              </p:cNvSpPr>
              <p:nvPr/>
            </p:nvSpPr>
            <p:spPr bwMode="auto">
              <a:xfrm>
                <a:off x="1311" y="3478"/>
                <a:ext cx="288" cy="2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400" b="1" i="1">
                    <a:latin typeface="Times New Roman" pitchFamily="18" charset="0"/>
                  </a:rPr>
                  <a:t>d</a:t>
                </a:r>
              </a:p>
            </p:txBody>
          </p:sp>
          <p:sp>
            <p:nvSpPr>
              <p:cNvPr id="114" name="Text Box 126"/>
              <p:cNvSpPr txBox="1">
                <a:spLocks noChangeArrowheads="1"/>
              </p:cNvSpPr>
              <p:nvPr/>
            </p:nvSpPr>
            <p:spPr bwMode="auto">
              <a:xfrm>
                <a:off x="1023" y="3190"/>
                <a:ext cx="288" cy="2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400" b="1" i="1">
                    <a:latin typeface="Times New Roman" pitchFamily="18" charset="0"/>
                  </a:rPr>
                  <a:t>e</a:t>
                </a:r>
              </a:p>
            </p:txBody>
          </p:sp>
          <p:sp>
            <p:nvSpPr>
              <p:cNvPr id="115" name="Text Box 127"/>
              <p:cNvSpPr txBox="1">
                <a:spLocks noChangeArrowheads="1"/>
              </p:cNvSpPr>
              <p:nvPr/>
            </p:nvSpPr>
            <p:spPr bwMode="auto">
              <a:xfrm>
                <a:off x="1023" y="2758"/>
                <a:ext cx="336" cy="2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400" b="1" i="1">
                    <a:latin typeface="Times New Roman" pitchFamily="18" charset="0"/>
                  </a:rPr>
                  <a:t>f</a:t>
                </a:r>
              </a:p>
            </p:txBody>
          </p:sp>
          <p:sp>
            <p:nvSpPr>
              <p:cNvPr id="116" name="Text Box 128"/>
              <p:cNvSpPr txBox="1">
                <a:spLocks noChangeArrowheads="1"/>
              </p:cNvSpPr>
              <p:nvPr/>
            </p:nvSpPr>
            <p:spPr bwMode="auto">
              <a:xfrm>
                <a:off x="1359" y="2854"/>
                <a:ext cx="288" cy="2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400" b="1" i="1">
                    <a:latin typeface="Times New Roman" pitchFamily="18" charset="0"/>
                  </a:rPr>
                  <a:t>g</a:t>
                </a:r>
              </a:p>
            </p:txBody>
          </p:sp>
        </p:grpSp>
      </p:grpSp>
      <p:sp>
        <p:nvSpPr>
          <p:cNvPr id="162" name="TextBox 161"/>
          <p:cNvSpPr txBox="1"/>
          <p:nvPr/>
        </p:nvSpPr>
        <p:spPr>
          <a:xfrm>
            <a:off x="4788024" y="6021288"/>
            <a:ext cx="1080120" cy="369332"/>
          </a:xfrm>
          <a:prstGeom prst="rect">
            <a:avLst/>
          </a:prstGeom>
          <a:solidFill>
            <a:schemeClr val="bg1"/>
          </a:solidFill>
          <a:ln w="19050">
            <a:solidFill>
              <a:srgbClr val="0000FF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SW2</a:t>
            </a:r>
            <a:r>
              <a:rPr lang="zh-CN" altLang="en-US" b="1" dirty="0" smtClean="0"/>
              <a:t>控制</a:t>
            </a:r>
            <a:endParaRPr lang="zh-CN" altLang="en-US" b="1" dirty="0"/>
          </a:p>
        </p:txBody>
      </p:sp>
      <p:cxnSp>
        <p:nvCxnSpPr>
          <p:cNvPr id="164" name="直接箭头连接符 163"/>
          <p:cNvCxnSpPr>
            <a:endCxn id="113" idx="2"/>
          </p:cNvCxnSpPr>
          <p:nvPr/>
        </p:nvCxnSpPr>
        <p:spPr>
          <a:xfrm flipV="1">
            <a:off x="7308304" y="5393018"/>
            <a:ext cx="551207" cy="62827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箭头连接符 164"/>
          <p:cNvCxnSpPr>
            <a:endCxn id="143" idx="3"/>
          </p:cNvCxnSpPr>
          <p:nvPr/>
        </p:nvCxnSpPr>
        <p:spPr>
          <a:xfrm flipH="1" flipV="1">
            <a:off x="5918477" y="5239212"/>
            <a:ext cx="1389827" cy="78207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箭头连接符 168"/>
          <p:cNvCxnSpPr>
            <a:endCxn id="128" idx="3"/>
          </p:cNvCxnSpPr>
          <p:nvPr/>
        </p:nvCxnSpPr>
        <p:spPr>
          <a:xfrm flipV="1">
            <a:off x="5313755" y="5223932"/>
            <a:ext cx="1643151" cy="787344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箭头连接符 169"/>
          <p:cNvCxnSpPr/>
          <p:nvPr/>
        </p:nvCxnSpPr>
        <p:spPr>
          <a:xfrm flipH="1" flipV="1">
            <a:off x="4644008" y="5301208"/>
            <a:ext cx="669748" cy="710068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2667</TotalTime>
  <Words>2258</Words>
  <Application>Microsoft Office PowerPoint</Application>
  <PresentationFormat>全屏显示(4:3)</PresentationFormat>
  <Paragraphs>454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</vt:vector>
  </TitlesOfParts>
  <Company>http://www.deepbbs.org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deeplm</dc:creator>
  <cp:lastModifiedBy>deeplm</cp:lastModifiedBy>
  <cp:revision>115</cp:revision>
  <dcterms:created xsi:type="dcterms:W3CDTF">2020-10-04T06:15:35Z</dcterms:created>
  <dcterms:modified xsi:type="dcterms:W3CDTF">2020-11-16T02:32:31Z</dcterms:modified>
</cp:coreProperties>
</file>