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rts/chart1.xml" ContentType="application/vnd.openxmlformats-officedocument.drawingml.chart+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7"/>
  </p:notesMasterIdLst>
  <p:sldIdLst>
    <p:sldId id="256" r:id="rId2"/>
    <p:sldId id="257" r:id="rId3"/>
    <p:sldId id="274" r:id="rId4"/>
    <p:sldId id="429" r:id="rId5"/>
    <p:sldId id="528" r:id="rId6"/>
    <p:sldId id="527" r:id="rId7"/>
    <p:sldId id="529" r:id="rId8"/>
    <p:sldId id="530" r:id="rId9"/>
    <p:sldId id="532" r:id="rId10"/>
    <p:sldId id="440" r:id="rId11"/>
    <p:sldId id="441" r:id="rId12"/>
    <p:sldId id="442" r:id="rId13"/>
    <p:sldId id="558" r:id="rId14"/>
    <p:sldId id="443" r:id="rId15"/>
    <p:sldId id="444" r:id="rId16"/>
    <p:sldId id="446" r:id="rId17"/>
    <p:sldId id="447" r:id="rId18"/>
    <p:sldId id="510" r:id="rId19"/>
    <p:sldId id="512" r:id="rId20"/>
    <p:sldId id="559" r:id="rId21"/>
    <p:sldId id="557" r:id="rId22"/>
    <p:sldId id="533" r:id="rId23"/>
    <p:sldId id="430" r:id="rId24"/>
    <p:sldId id="560" r:id="rId25"/>
    <p:sldId id="515" r:id="rId26"/>
    <p:sldId id="516" r:id="rId27"/>
    <p:sldId id="517" r:id="rId28"/>
    <p:sldId id="518" r:id="rId29"/>
    <p:sldId id="519" r:id="rId30"/>
    <p:sldId id="520" r:id="rId31"/>
    <p:sldId id="562" r:id="rId32"/>
    <p:sldId id="537" r:id="rId33"/>
    <p:sldId id="538" r:id="rId34"/>
    <p:sldId id="535" r:id="rId35"/>
    <p:sldId id="549" r:id="rId36"/>
    <p:sldId id="536" r:id="rId37"/>
    <p:sldId id="431" r:id="rId38"/>
    <p:sldId id="564" r:id="rId39"/>
    <p:sldId id="448" r:id="rId40"/>
    <p:sldId id="449" r:id="rId41"/>
    <p:sldId id="450" r:id="rId42"/>
    <p:sldId id="451" r:id="rId43"/>
    <p:sldId id="452" r:id="rId44"/>
    <p:sldId id="453" r:id="rId45"/>
    <p:sldId id="454" r:id="rId46"/>
    <p:sldId id="455" r:id="rId47"/>
    <p:sldId id="585" r:id="rId48"/>
    <p:sldId id="586" r:id="rId49"/>
    <p:sldId id="565" r:id="rId50"/>
    <p:sldId id="587" r:id="rId51"/>
    <p:sldId id="588" r:id="rId52"/>
    <p:sldId id="589" r:id="rId53"/>
    <p:sldId id="591" r:id="rId54"/>
    <p:sldId id="592" r:id="rId55"/>
    <p:sldId id="432" r:id="rId56"/>
    <p:sldId id="606" r:id="rId57"/>
    <p:sldId id="497" r:id="rId58"/>
    <p:sldId id="498" r:id="rId59"/>
    <p:sldId id="499" r:id="rId60"/>
    <p:sldId id="500" r:id="rId61"/>
    <p:sldId id="501" r:id="rId62"/>
    <p:sldId id="502" r:id="rId63"/>
    <p:sldId id="503" r:id="rId64"/>
    <p:sldId id="521" r:id="rId65"/>
    <p:sldId id="524" r:id="rId66"/>
    <p:sldId id="525" r:id="rId67"/>
    <p:sldId id="610" r:id="rId68"/>
    <p:sldId id="563" r:id="rId69"/>
    <p:sldId id="433" r:id="rId70"/>
    <p:sldId id="607" r:id="rId71"/>
    <p:sldId id="496" r:id="rId72"/>
    <p:sldId id="504" r:id="rId73"/>
    <p:sldId id="505" r:id="rId74"/>
    <p:sldId id="507" r:id="rId75"/>
    <p:sldId id="508" r:id="rId76"/>
    <p:sldId id="509" r:id="rId77"/>
    <p:sldId id="724" r:id="rId78"/>
    <p:sldId id="434" r:id="rId79"/>
    <p:sldId id="435" r:id="rId80"/>
    <p:sldId id="608" r:id="rId81"/>
    <p:sldId id="544" r:id="rId82"/>
    <p:sldId id="545" r:id="rId83"/>
    <p:sldId id="546" r:id="rId84"/>
    <p:sldId id="547" r:id="rId85"/>
    <p:sldId id="548" r:id="rId86"/>
    <p:sldId id="611" r:id="rId87"/>
    <p:sldId id="561" r:id="rId88"/>
    <p:sldId id="566" r:id="rId89"/>
    <p:sldId id="597" r:id="rId90"/>
    <p:sldId id="598" r:id="rId91"/>
    <p:sldId id="599" r:id="rId92"/>
    <p:sldId id="600" r:id="rId93"/>
    <p:sldId id="601" r:id="rId94"/>
    <p:sldId id="602" r:id="rId95"/>
    <p:sldId id="603" r:id="rId96"/>
    <p:sldId id="604" r:id="rId97"/>
    <p:sldId id="605" r:id="rId98"/>
    <p:sldId id="436" r:id="rId99"/>
    <p:sldId id="609" r:id="rId100"/>
    <p:sldId id="613" r:id="rId101"/>
    <p:sldId id="614" r:id="rId102"/>
    <p:sldId id="615" r:id="rId103"/>
    <p:sldId id="616" r:id="rId104"/>
    <p:sldId id="612" r:id="rId105"/>
    <p:sldId id="543" r:id="rId106"/>
    <p:sldId id="555" r:id="rId107"/>
    <p:sldId id="556" r:id="rId108"/>
    <p:sldId id="275" r:id="rId109"/>
    <p:sldId id="456" r:id="rId110"/>
    <p:sldId id="642" r:id="rId111"/>
    <p:sldId id="636" r:id="rId112"/>
    <p:sldId id="637" r:id="rId113"/>
    <p:sldId id="638" r:id="rId114"/>
    <p:sldId id="617" r:id="rId115"/>
    <p:sldId id="725" r:id="rId116"/>
    <p:sldId id="618" r:id="rId117"/>
    <p:sldId id="619" r:id="rId118"/>
    <p:sldId id="620" r:id="rId119"/>
    <p:sldId id="639" r:id="rId120"/>
    <p:sldId id="640" r:id="rId121"/>
    <p:sldId id="641" r:id="rId122"/>
    <p:sldId id="621" r:id="rId123"/>
    <p:sldId id="726" r:id="rId124"/>
    <p:sldId id="643" r:id="rId125"/>
    <p:sldId id="644" r:id="rId126"/>
    <p:sldId id="645" r:id="rId127"/>
    <p:sldId id="646" r:id="rId128"/>
    <p:sldId id="469" r:id="rId129"/>
    <p:sldId id="731" r:id="rId130"/>
    <p:sldId id="622" r:id="rId131"/>
    <p:sldId id="623" r:id="rId132"/>
    <p:sldId id="727" r:id="rId133"/>
    <p:sldId id="647" r:id="rId134"/>
    <p:sldId id="648" r:id="rId135"/>
    <p:sldId id="649" r:id="rId136"/>
    <p:sldId id="650" r:id="rId137"/>
    <p:sldId id="651" r:id="rId138"/>
    <p:sldId id="652" r:id="rId139"/>
    <p:sldId id="478" r:id="rId140"/>
    <p:sldId id="732" r:id="rId141"/>
    <p:sldId id="624" r:id="rId142"/>
    <p:sldId id="728" r:id="rId143"/>
    <p:sldId id="674" r:id="rId144"/>
    <p:sldId id="479" r:id="rId145"/>
    <p:sldId id="734" r:id="rId146"/>
    <p:sldId id="629" r:id="rId147"/>
    <p:sldId id="630" r:id="rId148"/>
    <p:sldId id="631" r:id="rId149"/>
    <p:sldId id="632" r:id="rId150"/>
    <p:sldId id="480" r:id="rId151"/>
    <p:sldId id="729" r:id="rId152"/>
    <p:sldId id="633" r:id="rId153"/>
    <p:sldId id="723" r:id="rId154"/>
    <p:sldId id="654" r:id="rId155"/>
    <p:sldId id="655" r:id="rId156"/>
    <p:sldId id="656" r:id="rId157"/>
    <p:sldId id="657" r:id="rId158"/>
    <p:sldId id="481" r:id="rId159"/>
    <p:sldId id="733" r:id="rId160"/>
    <p:sldId id="625" r:id="rId161"/>
    <p:sldId id="626" r:id="rId162"/>
    <p:sldId id="627" r:id="rId163"/>
    <p:sldId id="628" r:id="rId164"/>
    <p:sldId id="730" r:id="rId165"/>
    <p:sldId id="737" r:id="rId166"/>
    <p:sldId id="738" r:id="rId167"/>
    <p:sldId id="739" r:id="rId168"/>
    <p:sldId id="740" r:id="rId169"/>
    <p:sldId id="736" r:id="rId170"/>
    <p:sldId id="482" r:id="rId171"/>
    <p:sldId id="634" r:id="rId172"/>
    <p:sldId id="635" r:id="rId173"/>
    <p:sldId id="735" r:id="rId174"/>
    <p:sldId id="661" r:id="rId175"/>
    <p:sldId id="663" r:id="rId176"/>
    <p:sldId id="664" r:id="rId177"/>
    <p:sldId id="665" r:id="rId178"/>
    <p:sldId id="666" r:id="rId179"/>
    <p:sldId id="667" r:id="rId180"/>
    <p:sldId id="668" r:id="rId181"/>
    <p:sldId id="669" r:id="rId182"/>
    <p:sldId id="670" r:id="rId183"/>
    <p:sldId id="671" r:id="rId184"/>
    <p:sldId id="672" r:id="rId185"/>
    <p:sldId id="673" r:id="rId1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t" initials="x"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5F70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3744" autoAdjust="0"/>
  </p:normalViewPr>
  <p:slideViewPr>
    <p:cSldViewPr>
      <p:cViewPr varScale="1">
        <p:scale>
          <a:sx n="94" d="100"/>
          <a:sy n="94" d="100"/>
        </p:scale>
        <p:origin x="-20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notesMaster" Target="notesMasters/notesMaster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7448227059852798"/>
          <c:y val="0.163015709206175"/>
          <c:w val="0.69262968967114402"/>
          <c:h val="0.50512763406302796"/>
        </c:manualLayout>
      </c:layout>
      <c:barChart>
        <c:barDir val="bar"/>
        <c:grouping val="stacked"/>
        <c:varyColors val="0"/>
        <c:ser>
          <c:idx val="0"/>
          <c:order val="0"/>
          <c:tx>
            <c:strRef>
              <c:f>Sheet1!$B$1</c:f>
              <c:strCache>
                <c:ptCount val="1"/>
                <c:pt idx="0">
                  <c:v>Total</c:v>
                </c:pt>
              </c:strCache>
            </c:strRef>
          </c:tx>
          <c:invertIfNegative val="0"/>
          <c:dPt>
            <c:idx val="0"/>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extLst xmlns:c16r2="http://schemas.microsoft.com/office/drawing/2015/06/chart">
              <c:ext xmlns:c16="http://schemas.microsoft.com/office/drawing/2014/chart" uri="{C3380CC4-5D6E-409C-BE32-E72D297353CC}">
                <c16:uniqueId val="{00000001-2488-2E41-9427-BB5A1A816041}"/>
              </c:ext>
            </c:extLst>
          </c:dPt>
          <c:dPt>
            <c:idx val="1"/>
            <c:invertIfNegative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c:spPr>
            <c:extLst xmlns:c16r2="http://schemas.microsoft.com/office/drawing/2015/06/chart">
              <c:ext xmlns:c16="http://schemas.microsoft.com/office/drawing/2014/chart" uri="{C3380CC4-5D6E-409C-BE32-E72D297353CC}">
                <c16:uniqueId val="{00000003-2488-2E41-9427-BB5A1A816041}"/>
              </c:ext>
            </c:extLst>
          </c:dPt>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2488-2E41-9427-BB5A1A816041}"/>
                </c:ext>
              </c:extLst>
            </c:dLbl>
            <c:dLbl>
              <c:idx val="1"/>
              <c:layout>
                <c:manualLayout>
                  <c:x val="9.9673202614379106E-2"/>
                  <c:y val="-4.1114212030020402E-3"/>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2488-2E41-9427-BB5A1A816041}"/>
                </c:ext>
              </c:extLst>
            </c:dLbl>
            <c:dLbl>
              <c:idx val="3"/>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2488-2E41-9427-BB5A1A816041}"/>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Sheet1!$A$2:$A$5</c:f>
              <c:strCache>
                <c:ptCount val="4"/>
                <c:pt idx="0">
                  <c:v>GraphX</c:v>
                </c:pt>
                <c:pt idx="1">
                  <c:v>GraphLab + Spark</c:v>
                </c:pt>
                <c:pt idx="2">
                  <c:v>Giraph + Spark</c:v>
                </c:pt>
                <c:pt idx="3">
                  <c:v>Spark</c:v>
                </c:pt>
              </c:strCache>
            </c:strRef>
          </c:cat>
          <c:val>
            <c:numRef>
              <c:f>Sheet1!$B$2:$B$5</c:f>
              <c:numCache>
                <c:formatCode>General</c:formatCode>
                <c:ptCount val="4"/>
                <c:pt idx="0">
                  <c:v>342</c:v>
                </c:pt>
                <c:pt idx="3">
                  <c:v>1492</c:v>
                </c:pt>
              </c:numCache>
            </c:numRef>
          </c:val>
          <c:extLst xmlns:c16r2="http://schemas.microsoft.com/office/drawing/2015/06/chart">
            <c:ext xmlns:c16="http://schemas.microsoft.com/office/drawing/2014/chart" uri="{C3380CC4-5D6E-409C-BE32-E72D297353CC}">
              <c16:uniqueId val="{00000005-2488-2E41-9427-BB5A1A816041}"/>
            </c:ext>
          </c:extLst>
        </c:ser>
        <c:ser>
          <c:idx val="1"/>
          <c:order val="1"/>
          <c:tx>
            <c:strRef>
              <c:f>Sheet1!$C$1</c:f>
              <c:strCache>
                <c:ptCount val="1"/>
                <c:pt idx="0">
                  <c:v>Load</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invertIfNegative val="0"/>
          <c:dLbls>
            <c:delete val="1"/>
          </c:dLbls>
          <c:cat>
            <c:strRef>
              <c:f>Sheet1!$A$2:$A$5</c:f>
              <c:strCache>
                <c:ptCount val="4"/>
                <c:pt idx="0">
                  <c:v>GraphX</c:v>
                </c:pt>
                <c:pt idx="1">
                  <c:v>GraphLab + Spark</c:v>
                </c:pt>
                <c:pt idx="2">
                  <c:v>Giraph + Spark</c:v>
                </c:pt>
                <c:pt idx="3">
                  <c:v>Spark</c:v>
                </c:pt>
              </c:strCache>
            </c:strRef>
          </c:cat>
          <c:val>
            <c:numRef>
              <c:f>Sheet1!$C$2:$C$5</c:f>
              <c:numCache>
                <c:formatCode>General</c:formatCode>
                <c:ptCount val="4"/>
                <c:pt idx="1">
                  <c:v>315</c:v>
                </c:pt>
                <c:pt idx="2">
                  <c:v>315</c:v>
                </c:pt>
              </c:numCache>
            </c:numRef>
          </c:val>
          <c:extLst xmlns:c16r2="http://schemas.microsoft.com/office/drawing/2015/06/chart">
            <c:ext xmlns:c16="http://schemas.microsoft.com/office/drawing/2014/chart" uri="{C3380CC4-5D6E-409C-BE32-E72D297353CC}">
              <c16:uniqueId val="{00000006-2488-2E41-9427-BB5A1A816041}"/>
            </c:ext>
          </c:extLst>
        </c:ser>
        <c:ser>
          <c:idx val="2"/>
          <c:order val="2"/>
          <c:tx>
            <c:strRef>
              <c:f>Sheet1!$D$1</c:f>
              <c:strCache>
                <c:ptCount val="1"/>
                <c:pt idx="0">
                  <c:v>Cmpute</c:v>
                </c:pt>
              </c:strCache>
            </c:strRef>
          </c:tx>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c:spPr>
          <c:invertIfNegative val="0"/>
          <c:dLbls>
            <c:dLbl>
              <c:idx val="0"/>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2488-2E41-9427-BB5A1A816041}"/>
                </c:ext>
              </c:extLst>
            </c:dLbl>
            <c:dLbl>
              <c:idx val="1"/>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8-2488-2E41-9427-BB5A1A816041}"/>
                </c:ext>
              </c:extLst>
            </c:dLbl>
            <c:dLbl>
              <c:idx val="2"/>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2488-2E41-9427-BB5A1A816041}"/>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Sheet1!$A$2:$A$5</c:f>
              <c:strCache>
                <c:ptCount val="4"/>
                <c:pt idx="0">
                  <c:v>GraphX</c:v>
                </c:pt>
                <c:pt idx="1">
                  <c:v>GraphLab + Spark</c:v>
                </c:pt>
                <c:pt idx="2">
                  <c:v>Giraph + Spark</c:v>
                </c:pt>
                <c:pt idx="3">
                  <c:v>Spark</c:v>
                </c:pt>
              </c:strCache>
            </c:strRef>
          </c:cat>
          <c:val>
            <c:numRef>
              <c:f>Sheet1!$D$2:$D$5</c:f>
              <c:numCache>
                <c:formatCode>General</c:formatCode>
                <c:ptCount val="4"/>
                <c:pt idx="1">
                  <c:v>43</c:v>
                </c:pt>
                <c:pt idx="2">
                  <c:v>275</c:v>
                </c:pt>
              </c:numCache>
            </c:numRef>
          </c:val>
          <c:extLst xmlns:c16r2="http://schemas.microsoft.com/office/drawing/2015/06/chart">
            <c:ext xmlns:c16="http://schemas.microsoft.com/office/drawing/2014/chart" uri="{C3380CC4-5D6E-409C-BE32-E72D297353CC}">
              <c16:uniqueId val="{0000000A-2488-2E41-9427-BB5A1A816041}"/>
            </c:ext>
          </c:extLst>
        </c:ser>
        <c:ser>
          <c:idx val="3"/>
          <c:order val="3"/>
          <c:tx>
            <c:strRef>
              <c:f>Sheet1!$E$1</c:f>
              <c:strCache>
                <c:ptCount val="1"/>
                <c:pt idx="0">
                  <c:v>Summarize</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c:spPr>
          <c:invertIfNegative val="0"/>
          <c:dLbls>
            <c:delete val="1"/>
          </c:dLbls>
          <c:cat>
            <c:strRef>
              <c:f>Sheet1!$A$2:$A$5</c:f>
              <c:strCache>
                <c:ptCount val="4"/>
                <c:pt idx="0">
                  <c:v>GraphX</c:v>
                </c:pt>
                <c:pt idx="1">
                  <c:v>GraphLab + Spark</c:v>
                </c:pt>
                <c:pt idx="2">
                  <c:v>Giraph + Spark</c:v>
                </c:pt>
                <c:pt idx="3">
                  <c:v>Spark</c:v>
                </c:pt>
              </c:strCache>
            </c:strRef>
          </c:cat>
          <c:val>
            <c:numRef>
              <c:f>Sheet1!$E$2:$E$5</c:f>
              <c:numCache>
                <c:formatCode>General</c:formatCode>
                <c:ptCount val="4"/>
                <c:pt idx="1">
                  <c:v>17</c:v>
                </c:pt>
                <c:pt idx="2">
                  <c:v>17</c:v>
                </c:pt>
              </c:numCache>
            </c:numRef>
          </c:val>
          <c:extLst xmlns:c16r2="http://schemas.microsoft.com/office/drawing/2015/06/chart">
            <c:ext xmlns:c16="http://schemas.microsoft.com/office/drawing/2014/chart" uri="{C3380CC4-5D6E-409C-BE32-E72D297353CC}">
              <c16:uniqueId val="{0000000B-2488-2E41-9427-BB5A1A816041}"/>
            </c:ext>
          </c:extLst>
        </c:ser>
        <c:dLbls>
          <c:showLegendKey val="0"/>
          <c:showVal val="1"/>
          <c:showCatName val="0"/>
          <c:showSerName val="0"/>
          <c:showPercent val="0"/>
          <c:showBubbleSize val="0"/>
        </c:dLbls>
        <c:gapWidth val="100"/>
        <c:overlap val="100"/>
        <c:axId val="295873024"/>
        <c:axId val="153481728"/>
      </c:barChart>
      <c:catAx>
        <c:axId val="295873024"/>
        <c:scaling>
          <c:orientation val="minMax"/>
        </c:scaling>
        <c:delete val="0"/>
        <c:axPos val="l"/>
        <c:numFmt formatCode="General" sourceLinked="0"/>
        <c:majorTickMark val="out"/>
        <c:minorTickMark val="none"/>
        <c:tickLblPos val="nextTo"/>
        <c:txPr>
          <a:bodyPr/>
          <a:lstStyle/>
          <a:p>
            <a:pPr>
              <a:defRPr b="1"/>
            </a:pPr>
            <a:endParaRPr lang="zh-CN"/>
          </a:p>
        </c:txPr>
        <c:crossAx val="153481728"/>
        <c:crosses val="autoZero"/>
        <c:auto val="1"/>
        <c:lblAlgn val="ctr"/>
        <c:lblOffset val="100"/>
        <c:noMultiLvlLbl val="0"/>
      </c:catAx>
      <c:valAx>
        <c:axId val="153481728"/>
        <c:scaling>
          <c:orientation val="minMax"/>
        </c:scaling>
        <c:delete val="0"/>
        <c:axPos val="b"/>
        <c:majorGridlines/>
        <c:title>
          <c:tx>
            <c:rich>
              <a:bodyPr/>
              <a:lstStyle/>
              <a:p>
                <a:pPr>
                  <a:defRPr/>
                </a:pPr>
                <a:r>
                  <a:rPr lang="en-US" dirty="0"/>
                  <a:t>Total Runtime (in Seconds)</a:t>
                </a:r>
              </a:p>
            </c:rich>
          </c:tx>
          <c:layout>
            <c:manualLayout>
              <c:xMode val="edge"/>
              <c:yMode val="edge"/>
              <c:x val="0.34309119448304198"/>
              <c:y val="0.81440522034583096"/>
            </c:manualLayout>
          </c:layout>
          <c:overlay val="0"/>
        </c:title>
        <c:numFmt formatCode="General" sourceLinked="1"/>
        <c:majorTickMark val="out"/>
        <c:minorTickMark val="none"/>
        <c:tickLblPos val="nextTo"/>
        <c:txPr>
          <a:bodyPr/>
          <a:lstStyle/>
          <a:p>
            <a:pPr>
              <a:defRPr sz="1700"/>
            </a:pPr>
            <a:endParaRPr lang="zh-CN"/>
          </a:p>
        </c:txPr>
        <c:crossAx val="295873024"/>
        <c:crosses val="autoZero"/>
        <c:crossBetween val="between"/>
        <c:majorUnit val="200"/>
        <c:minorUnit val="20"/>
      </c:valAx>
    </c:plotArea>
    <c:plotVisOnly val="1"/>
    <c:dispBlanksAs val="gap"/>
    <c:showDLblsOverMax val="0"/>
  </c:chart>
  <c:txPr>
    <a:bodyPr/>
    <a:lstStyle/>
    <a:p>
      <a:pPr>
        <a:defRPr sz="1800">
          <a:latin typeface="Gill Sans Light"/>
          <a:cs typeface="Gill Sans Light"/>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A01DA2-1A39-40A7-8D17-BD19B40ECDF5}" type="datetimeFigureOut">
              <a:rPr lang="zh-CN" altLang="en-US" smtClean="0"/>
              <a:t>2019/4/10</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7375DD-E39A-43E6-97D1-6CCAD09BF58E}" type="slidenum">
              <a:rPr lang="zh-CN" altLang="en-US" smtClean="0"/>
              <a:t>‹#›</a:t>
            </a:fld>
            <a:endParaRPr lang="zh-CN" altLang="en-US"/>
          </a:p>
        </p:txBody>
      </p:sp>
    </p:spTree>
    <p:extLst>
      <p:ext uri="{BB962C8B-B14F-4D97-AF65-F5344CB8AC3E}">
        <p14:creationId xmlns:p14="http://schemas.microsoft.com/office/powerpoint/2010/main" val="256510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7E89B-54CB-4130-A3FB-39223DF6BAE5}" type="slidenum">
              <a:rPr lang="zh-CN" altLang="en-US" smtClean="0"/>
              <a:pPr/>
              <a:t>2</a:t>
            </a:fld>
            <a:endParaRPr lang="zh-CN" altLang="en-US" dirty="0"/>
          </a:p>
        </p:txBody>
      </p:sp>
    </p:spTree>
    <p:extLst>
      <p:ext uri="{BB962C8B-B14F-4D97-AF65-F5344CB8AC3E}">
        <p14:creationId xmlns:p14="http://schemas.microsoft.com/office/powerpoint/2010/main" val="359998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流聚合把两个或者多个数据流聚合成一个数据流 </a:t>
            </a:r>
            <a:r>
              <a:rPr lang="en-US" altLang="zh-CN" dirty="0"/>
              <a:t>— </a:t>
            </a:r>
            <a:r>
              <a:rPr lang="zh-CN" altLang="en-US" dirty="0"/>
              <a:t>基于一些共同的</a:t>
            </a:r>
            <a:r>
              <a:rPr lang="en-US" altLang="zh-CN" dirty="0" err="1"/>
              <a:t>tuple</a:t>
            </a:r>
            <a:r>
              <a:rPr lang="zh-CN" altLang="en-US" dirty="0"/>
              <a:t>字段。流聚合和</a:t>
            </a:r>
            <a:r>
              <a:rPr lang="en-US" altLang="zh-CN" dirty="0"/>
              <a:t>SQL</a:t>
            </a:r>
            <a:r>
              <a:rPr lang="zh-CN" altLang="en-US" dirty="0"/>
              <a:t>里面</a:t>
            </a:r>
            <a:r>
              <a:rPr lang="en-US" altLang="zh-CN" dirty="0"/>
              <a:t>table join</a:t>
            </a:r>
            <a:r>
              <a:rPr lang="zh-CN" altLang="en-US" dirty="0"/>
              <a:t>很像，只是</a:t>
            </a:r>
            <a:r>
              <a:rPr lang="en-US" altLang="zh-CN" dirty="0"/>
              <a:t>table join</a:t>
            </a:r>
            <a:r>
              <a:rPr lang="zh-CN" altLang="en-US" dirty="0"/>
              <a:t>的输入是有限的，并且</a:t>
            </a:r>
            <a:r>
              <a:rPr lang="en-US" altLang="zh-CN" dirty="0"/>
              <a:t>join</a:t>
            </a:r>
            <a:r>
              <a:rPr lang="zh-CN" altLang="en-US" dirty="0"/>
              <a:t>的语义是非常明确的。而流聚合的语义是不明确的并且输入流是无限的。</a:t>
            </a:r>
          </a:p>
        </p:txBody>
      </p:sp>
      <p:sp>
        <p:nvSpPr>
          <p:cNvPr id="4" name="灯片编号占位符 3"/>
          <p:cNvSpPr>
            <a:spLocks noGrp="1"/>
          </p:cNvSpPr>
          <p:nvPr>
            <p:ph type="sldNum" sz="quarter" idx="10"/>
          </p:nvPr>
        </p:nvSpPr>
        <p:spPr/>
        <p:txBody>
          <a:bodyPr/>
          <a:lstStyle/>
          <a:p>
            <a:fld id="{2D9C0303-95B5-4340-87B6-FAED28775BA3}" type="slidenum">
              <a:rPr lang="zh-CN" altLang="en-US" smtClean="0"/>
              <a:pPr/>
              <a:t>83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D9C0303-95B5-4340-87B6-FAED28775BA3}" type="slidenum">
              <a:rPr lang="zh-CN" altLang="en-US" smtClean="0"/>
              <a:pPr/>
              <a:t>85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7E89B-54CB-4130-A3FB-39223DF6BAE5}" type="slidenum">
              <a:rPr lang="zh-CN" altLang="en-US" smtClean="0"/>
              <a:pPr/>
              <a:t>108</a:t>
            </a:fld>
            <a:endParaRPr lang="zh-CN" altLang="en-US" dirty="0"/>
          </a:p>
        </p:txBody>
      </p:sp>
    </p:spTree>
    <p:extLst>
      <p:ext uri="{BB962C8B-B14F-4D97-AF65-F5344CB8AC3E}">
        <p14:creationId xmlns:p14="http://schemas.microsoft.com/office/powerpoint/2010/main" val="3599984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Despite differences in structure and origin, many graphs out there have two things in common: each of them keeps growing in size, and there is a seemingly endless number of facts and details people would like to know about each one. Take, for example, geographic locations. A relatively simple analysis of a standard map (a graph!) can provide the shortest route between two cities. But progressively more sophisticated analysis could be applied to richer information such as speed limits, expected traffic jams, </a:t>
            </a:r>
            <a:r>
              <a:rPr lang="en-US" sz="1200" b="0" i="0" kern="1200" dirty="0" err="1">
                <a:solidFill>
                  <a:schemeClr val="tx1"/>
                </a:solidFill>
                <a:latin typeface="+mn-lt"/>
                <a:ea typeface="+mn-ea"/>
                <a:cs typeface="+mn-cs"/>
              </a:rPr>
              <a:t>roadworks</a:t>
            </a:r>
            <a:r>
              <a:rPr lang="en-US" sz="1200" b="0" i="0" kern="1200" dirty="0">
                <a:solidFill>
                  <a:schemeClr val="tx1"/>
                </a:solidFill>
                <a:latin typeface="+mn-lt"/>
                <a:ea typeface="+mn-ea"/>
                <a:cs typeface="+mn-cs"/>
              </a:rPr>
              <a:t> and even weather conditions. In addition to the shortest route, measured as sheer distance, you could learn about the most scenic route, or the most fuel-efficient one, or the one which has the most rest areas. All these options, and more, can all be extracted from the graph and made useful — provided you have the right tools and inputs. The web graph is similar. The web contains billions of documents, and that number increases daily. To help you find what you need from that vast amount of information, Google extracts more than 200 signals from the web graph, ranging from the language of a webpage to the number and quality of other pages pointing to it. </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In order to achieve that, we need</a:t>
            </a:r>
            <a:r>
              <a:rPr lang="en-US" sz="1200" b="0" i="0" kern="1200" baseline="0" dirty="0">
                <a:solidFill>
                  <a:schemeClr val="tx1"/>
                </a:solidFill>
                <a:latin typeface="+mn-lt"/>
                <a:ea typeface="+mn-ea"/>
                <a:cs typeface="+mn-cs"/>
              </a:rPr>
              <a:t> a </a:t>
            </a:r>
            <a:r>
              <a:rPr lang="en-US" sz="1200" b="0" i="0" kern="1200" dirty="0">
                <a:solidFill>
                  <a:schemeClr val="tx1"/>
                </a:solidFill>
                <a:latin typeface="+mn-lt"/>
                <a:ea typeface="+mn-ea"/>
                <a:cs typeface="+mn-cs"/>
              </a:rPr>
              <a:t>scalable infrastructure</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to mine a wide range of graphs</a:t>
            </a:r>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112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name </a:t>
            </a:r>
            <a:r>
              <a:rPr lang="en-US" dirty="0" err="1"/>
              <a:t>Pregel</a:t>
            </a:r>
            <a:r>
              <a:rPr lang="en-US" dirty="0"/>
              <a:t> honors</a:t>
            </a:r>
            <a:r>
              <a:rPr lang="en-US" baseline="0" dirty="0"/>
              <a:t> Leonard Euler. The Bridges of </a:t>
            </a:r>
            <a:r>
              <a:rPr lang="en-IN" sz="1200" kern="1200" baseline="0" dirty="0">
                <a:solidFill>
                  <a:schemeClr val="tx1"/>
                </a:solidFill>
                <a:latin typeface="+mn-lt"/>
                <a:ea typeface="+mn-ea"/>
                <a:cs typeface="+mn-cs"/>
              </a:rPr>
              <a:t>of Konigsberg,  which inspired his famous theorem, spanned the </a:t>
            </a:r>
            <a:r>
              <a:rPr lang="en-IN" sz="1200" kern="1200" baseline="0" dirty="0" err="1">
                <a:solidFill>
                  <a:schemeClr val="tx1"/>
                </a:solidFill>
                <a:latin typeface="+mn-lt"/>
                <a:ea typeface="+mn-ea"/>
                <a:cs typeface="+mn-cs"/>
              </a:rPr>
              <a:t>Pregel</a:t>
            </a:r>
            <a:r>
              <a:rPr lang="en-US" baseline="0" dirty="0"/>
              <a:t> river.</a:t>
            </a:r>
            <a:endParaRPr lang="en-IN" dirty="0"/>
          </a:p>
        </p:txBody>
      </p:sp>
      <p:sp>
        <p:nvSpPr>
          <p:cNvPr id="4" name="Slide Number Placeholder 3"/>
          <p:cNvSpPr>
            <a:spLocks noGrp="1"/>
          </p:cNvSpPr>
          <p:nvPr>
            <p:ph type="sldNum" sz="quarter" idx="10"/>
          </p:nvPr>
        </p:nvSpPr>
        <p:spPr/>
        <p:txBody>
          <a:bodyPr/>
          <a:lstStyle/>
          <a:p>
            <a:fld id="{2B39B2E7-F45A-4790-96F9-51C1BA686479}" type="slidenum">
              <a:rPr lang="en-IN" smtClean="0"/>
              <a:pPr/>
              <a:t>113</a:t>
            </a:fld>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367E9-6217-467F-9FBB-578A0F4503F2}" type="slidenum">
              <a:rPr lang="en-US" smtClean="0"/>
              <a:pPr/>
              <a:t>119</a:t>
            </a:fld>
            <a:endParaRPr lang="en-US"/>
          </a:p>
        </p:txBody>
      </p:sp>
    </p:spTree>
    <p:extLst>
      <p:ext uri="{BB962C8B-B14F-4D97-AF65-F5344CB8AC3E}">
        <p14:creationId xmlns:p14="http://schemas.microsoft.com/office/powerpoint/2010/main" val="3466794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367E9-6217-467F-9FBB-578A0F4503F2}" type="slidenum">
              <a:rPr lang="en-US" smtClean="0"/>
              <a:pPr/>
              <a:t>120</a:t>
            </a:fld>
            <a:endParaRPr lang="en-US"/>
          </a:p>
        </p:txBody>
      </p:sp>
    </p:spTree>
    <p:extLst>
      <p:ext uri="{BB962C8B-B14F-4D97-AF65-F5344CB8AC3E}">
        <p14:creationId xmlns:p14="http://schemas.microsoft.com/office/powerpoint/2010/main" val="3466794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2367E9-6217-467F-9FBB-578A0F4503F2}" type="slidenum">
              <a:rPr lang="en-US" smtClean="0"/>
              <a:pPr/>
              <a:t>121</a:t>
            </a:fld>
            <a:endParaRPr lang="en-US"/>
          </a:p>
        </p:txBody>
      </p:sp>
    </p:spTree>
    <p:extLst>
      <p:ext uri="{BB962C8B-B14F-4D97-AF65-F5344CB8AC3E}">
        <p14:creationId xmlns:p14="http://schemas.microsoft.com/office/powerpoint/2010/main" val="3466794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124</a:t>
            </a:fld>
            <a:endParaRPr lang="en-US"/>
          </a:p>
        </p:txBody>
      </p:sp>
    </p:spTree>
    <p:extLst>
      <p:ext uri="{BB962C8B-B14F-4D97-AF65-F5344CB8AC3E}">
        <p14:creationId xmlns:p14="http://schemas.microsoft.com/office/powerpoint/2010/main" val="4174471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(10/3/14 10:02) -----</a:t>
            </a:r>
          </a:p>
          <a:p>
            <a:r>
              <a:rPr lang="en-US" dirty="0"/>
              <a:t>Add legend for vertex and edge properties.</a:t>
            </a:r>
          </a:p>
          <a:p>
            <a:r>
              <a:rPr lang="en-US" dirty="0"/>
              <a:t>----- Meeting Notes (10/3/14 10:16) -----</a:t>
            </a:r>
          </a:p>
          <a:p>
            <a:r>
              <a:rPr lang="en-US" dirty="0"/>
              <a:t>separate  structure from properties in our table representation enabling us to reuse structural information while transforming properties.</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125</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7E89B-54CB-4130-A3FB-39223DF6BAE5}" type="slidenum">
              <a:rPr lang="zh-CN" altLang="en-US" smtClean="0"/>
              <a:pPr/>
              <a:t>3</a:t>
            </a:fld>
            <a:endParaRPr lang="zh-CN" altLang="en-US" dirty="0"/>
          </a:p>
        </p:txBody>
      </p:sp>
    </p:spTree>
    <p:extLst>
      <p:ext uri="{BB962C8B-B14F-4D97-AF65-F5344CB8AC3E}">
        <p14:creationId xmlns:p14="http://schemas.microsoft.com/office/powerpoint/2010/main" val="3599984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Meeting Notes (10/3/14 10:02) -----</a:t>
            </a:r>
          </a:p>
          <a:p>
            <a:r>
              <a:rPr lang="en-US" dirty="0"/>
              <a:t>Add legend for vertex and edge properties.</a:t>
            </a:r>
          </a:p>
          <a:p>
            <a:r>
              <a:rPr lang="en-US" dirty="0"/>
              <a:t>----- Meeting Notes (10/3/14 10:16) -----</a:t>
            </a:r>
          </a:p>
          <a:p>
            <a:r>
              <a:rPr lang="en-US" dirty="0"/>
              <a:t>separate  structure from properties in our table representation enabling us to reuse structural information while transforming properties.</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126</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normalized representation is crucial to being able to support iterative</a:t>
            </a:r>
            <a:r>
              <a:rPr lang="en-US" baseline="0" dirty="0"/>
              <a:t> computation as well as having multiple graphs and sub-graphs derived from the same base data.</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127</a:t>
            </a:fld>
            <a:endParaRPr lang="en-US"/>
          </a:p>
        </p:txBody>
      </p:sp>
    </p:spTree>
    <p:extLst>
      <p:ext uri="{BB962C8B-B14F-4D97-AF65-F5344CB8AC3E}">
        <p14:creationId xmlns:p14="http://schemas.microsoft.com/office/powerpoint/2010/main" val="96458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t>
            </a:r>
            <a:r>
              <a:rPr lang="en-US" dirty="0" err="1"/>
              <a:t>mrTriplets</a:t>
            </a:r>
            <a:r>
              <a:rPr lang="en-US" dirty="0"/>
              <a:t> more visible.</a:t>
            </a:r>
          </a:p>
          <a:p>
            <a:endParaRPr lang="en-US" dirty="0"/>
          </a:p>
          <a:p>
            <a:r>
              <a:rPr lang="en-US" dirty="0"/>
              <a:t>Emphasize how this </a:t>
            </a:r>
            <a:r>
              <a:rPr lang="en-US"/>
              <a:t>API blurs</a:t>
            </a:r>
            <a:r>
              <a:rPr lang="en-US" baseline="0"/>
              <a:t> distinction between graphs and tables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133</a:t>
            </a:fld>
            <a:endParaRPr lang="en-US"/>
          </a:p>
        </p:txBody>
      </p:sp>
    </p:spTree>
    <p:extLst>
      <p:ext uri="{BB962C8B-B14F-4D97-AF65-F5344CB8AC3E}">
        <p14:creationId xmlns:p14="http://schemas.microsoft.com/office/powerpoint/2010/main" val="2113665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134</a:t>
            </a:fld>
            <a:endParaRPr lang="en-US"/>
          </a:p>
        </p:txBody>
      </p:sp>
    </p:spTree>
    <p:extLst>
      <p:ext uri="{BB962C8B-B14F-4D97-AF65-F5344CB8AC3E}">
        <p14:creationId xmlns:p14="http://schemas.microsoft.com/office/powerpoint/2010/main" val="211366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135</a:t>
            </a:fld>
            <a:endParaRPr lang="en-US"/>
          </a:p>
        </p:txBody>
      </p:sp>
    </p:spTree>
    <p:extLst>
      <p:ext uri="{BB962C8B-B14F-4D97-AF65-F5344CB8AC3E}">
        <p14:creationId xmlns:p14="http://schemas.microsoft.com/office/powerpoint/2010/main" val="2529435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136</a:t>
            </a:fld>
            <a:endParaRPr lang="en-US"/>
          </a:p>
        </p:txBody>
      </p:sp>
    </p:spTree>
    <p:extLst>
      <p:ext uri="{BB962C8B-B14F-4D97-AF65-F5344CB8AC3E}">
        <p14:creationId xmlns:p14="http://schemas.microsoft.com/office/powerpoint/2010/main" val="25294357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137</a:t>
            </a:fld>
            <a:endParaRPr lang="en-US"/>
          </a:p>
        </p:txBody>
      </p:sp>
    </p:spTree>
    <p:extLst>
      <p:ext uri="{BB962C8B-B14F-4D97-AF65-F5344CB8AC3E}">
        <p14:creationId xmlns:p14="http://schemas.microsoft.com/office/powerpoint/2010/main" val="1722269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simple set of </a:t>
            </a:r>
            <a:r>
              <a:rPr lang="en-US" baseline="0" dirty="0" err="1"/>
              <a:t>GraphX</a:t>
            </a:r>
            <a:r>
              <a:rPr lang="en-US" baseline="0" dirty="0"/>
              <a:t> operators are capable of expressing not only existing graph processing systems but can also be more convenient to express certain graph algorithms directly.  </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138</a:t>
            </a:fld>
            <a:endParaRPr lang="en-US"/>
          </a:p>
        </p:txBody>
      </p:sp>
    </p:spTree>
    <p:extLst>
      <p:ext uri="{BB962C8B-B14F-4D97-AF65-F5344CB8AC3E}">
        <p14:creationId xmlns:p14="http://schemas.microsoft.com/office/powerpoint/2010/main" val="997077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Google cluster</a:t>
            </a:r>
            <a:r>
              <a:rPr lang="en-US" baseline="0" dirty="0"/>
              <a:t> architecture consists of thousands of commodity PCs organized into racks with high intra-rack bandwidth. Clusters are interconnected but distributed geographically.</a:t>
            </a:r>
          </a:p>
          <a:p>
            <a:endParaRPr lang="en-IN" dirty="0"/>
          </a:p>
        </p:txBody>
      </p:sp>
      <p:sp>
        <p:nvSpPr>
          <p:cNvPr id="4" name="Slide Number Placeholder 3"/>
          <p:cNvSpPr>
            <a:spLocks noGrp="1"/>
          </p:cNvSpPr>
          <p:nvPr>
            <p:ph type="sldNum" sz="quarter" idx="10"/>
          </p:nvPr>
        </p:nvSpPr>
        <p:spPr/>
        <p:txBody>
          <a:bodyPr/>
          <a:lstStyle/>
          <a:p>
            <a:fld id="{2B39B2E7-F45A-4790-96F9-51C1BA686479}" type="slidenum">
              <a:rPr lang="en-IN" smtClean="0"/>
              <a:pPr/>
              <a:t>141</a:t>
            </a:fld>
            <a:endParaRPr lang="en-I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implementation</a:t>
            </a:r>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fld id="{EF23635E-C72A-4A17-979F-9289136D81D6}" type="slidenum">
              <a:rPr lang="zh-CN" altLang="en-US" smtClean="0">
                <a:latin typeface="Calibri" pitchFamily="34" charset="0"/>
              </a:rPr>
              <a:pPr eaLnBrk="1" fontAlgn="base" hangingPunct="1">
                <a:spcBef>
                  <a:spcPct val="0"/>
                </a:spcBef>
                <a:spcAft>
                  <a:spcPct val="0"/>
                </a:spcAft>
              </a:pPr>
              <a:t>143</a:t>
            </a:fld>
            <a:endParaRPr lang="en-US" altLang="zh-CN">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D7DFCD59-0F48-43EA-8730-2277349A022A}" type="slidenum">
              <a:rPr lang="en-US" altLang="zh-CN" smtClean="0"/>
              <a:pPr/>
              <a:t>5</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Included in later version of </a:t>
            </a:r>
            <a:r>
              <a:rPr lang="en-US" dirty="0" err="1"/>
              <a:t>pregel</a:t>
            </a:r>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148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Example</a:t>
            </a:r>
            <a:endParaRPr lang="en-US" baseline="0" dirty="0"/>
          </a:p>
          <a:p>
            <a:r>
              <a:rPr lang="en-US" baseline="0" dirty="0"/>
              <a:t>Clusters can be reduced to a single node</a:t>
            </a:r>
          </a:p>
          <a:p>
            <a:r>
              <a:rPr lang="en-US" baseline="0" dirty="0"/>
              <a:t>In a minimum spanning tree algorithm, edges can be removed.</a:t>
            </a:r>
          </a:p>
          <a:p>
            <a:r>
              <a:rPr lang="en-US" baseline="0" dirty="0"/>
              <a:t>Requests for adding vertices and edges can also be made.</a:t>
            </a:r>
          </a:p>
          <a:p>
            <a:endParaRPr lang="en-US" baseline="0" dirty="0"/>
          </a:p>
        </p:txBody>
      </p:sp>
      <p:sp>
        <p:nvSpPr>
          <p:cNvPr id="4" name="Slide Number Placeholder 3"/>
          <p:cNvSpPr>
            <a:spLocks noGrp="1"/>
          </p:cNvSpPr>
          <p:nvPr>
            <p:ph type="sldNum" sz="quarter" idx="10"/>
          </p:nvPr>
        </p:nvSpPr>
        <p:spPr/>
        <p:txBody>
          <a:bodyPr/>
          <a:lstStyle/>
          <a:p>
            <a:fld id="{2B39B2E7-F45A-4790-96F9-51C1BA686479}" type="slidenum">
              <a:rPr lang="en-IN" smtClean="0"/>
              <a:pPr/>
              <a:t>152</a:t>
            </a:fld>
            <a:endParaRPr lang="en-I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153</a:t>
            </a:fld>
            <a:endParaRPr lang="en-US"/>
          </a:p>
        </p:txBody>
      </p:sp>
    </p:spTree>
    <p:extLst>
      <p:ext uri="{BB962C8B-B14F-4D97-AF65-F5344CB8AC3E}">
        <p14:creationId xmlns:p14="http://schemas.microsoft.com/office/powerpoint/2010/main" val="1268072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routing table is</a:t>
            </a:r>
            <a:r>
              <a:rPr lang="en-US" baseline="0" dirty="0"/>
              <a:t> one of the essential ideas </a:t>
            </a:r>
            <a:r>
              <a:rPr lang="en-US" baseline="0" dirty="0" err="1"/>
              <a:t>GraphX</a:t>
            </a:r>
            <a:r>
              <a:rPr lang="en-US" baseline="0" dirty="0"/>
              <a:t> introduces to optimize distributed joins.</a:t>
            </a:r>
            <a:endParaRPr lang="en-US" dirty="0"/>
          </a:p>
          <a:p>
            <a:endParaRPr lang="en-US" dirty="0"/>
          </a:p>
          <a:p>
            <a:r>
              <a:rPr lang="en-US" dirty="0"/>
              <a:t>It</a:t>
            </a:r>
            <a:r>
              <a:rPr lang="en-US" baseline="0" dirty="0"/>
              <a:t> is important to note that we never shuffle edges and this can be a big win since the edge table is often orders of magnitude larger than the vertex table. </a:t>
            </a:r>
          </a:p>
          <a:p>
            <a:endParaRPr lang="en-US" baseline="0"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154</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155</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title</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156</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157</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Messages are sent asynchronously, to enable overlapping of computation, communication and batching.</a:t>
            </a:r>
          </a:p>
          <a:p>
            <a:endParaRPr lang="en-US" dirty="0"/>
          </a:p>
          <a:p>
            <a:r>
              <a:rPr lang="en-US" dirty="0"/>
              <a:t>This</a:t>
            </a:r>
            <a:r>
              <a:rPr lang="en-US" baseline="0" dirty="0"/>
              <a:t> step is repeated as long as any vertices are active or any messages are in transit.</a:t>
            </a:r>
          </a:p>
          <a:p>
            <a:endParaRPr lang="en-US" baseline="0" dirty="0"/>
          </a:p>
          <a:p>
            <a:r>
              <a:rPr lang="en-US" baseline="0" dirty="0"/>
              <a:t>After the computation halts, the master may instruct each worker to save its portion of the graph.</a:t>
            </a:r>
          </a:p>
        </p:txBody>
      </p:sp>
      <p:sp>
        <p:nvSpPr>
          <p:cNvPr id="4" name="Slide Number Placeholder 3"/>
          <p:cNvSpPr>
            <a:spLocks noGrp="1"/>
          </p:cNvSpPr>
          <p:nvPr>
            <p:ph type="sldNum" sz="quarter" idx="10"/>
          </p:nvPr>
        </p:nvSpPr>
        <p:spPr/>
        <p:txBody>
          <a:bodyPr/>
          <a:lstStyle/>
          <a:p>
            <a:fld id="{2B39B2E7-F45A-4790-96F9-51C1BA686479}" type="slidenum">
              <a:rPr lang="en-IN" smtClean="0"/>
              <a:pPr/>
              <a:t>162</a:t>
            </a:fld>
            <a:endParaRPr lang="en-I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Messages are sent asynchronously, to enable overlapping of computation, communication and batching.</a:t>
            </a:r>
          </a:p>
          <a:p>
            <a:endParaRPr lang="en-US" dirty="0"/>
          </a:p>
          <a:p>
            <a:r>
              <a:rPr lang="en-US" dirty="0"/>
              <a:t>This</a:t>
            </a:r>
            <a:r>
              <a:rPr lang="en-US" baseline="0" dirty="0"/>
              <a:t> step is repeated as long as any vertices are active or any messages are in transit.</a:t>
            </a:r>
          </a:p>
          <a:p>
            <a:endParaRPr lang="en-US" baseline="0" dirty="0"/>
          </a:p>
          <a:p>
            <a:r>
              <a:rPr lang="en-US" baseline="0" dirty="0"/>
              <a:t>After the computation halts, the master may instruct each worker to save its portion of the graph.</a:t>
            </a:r>
          </a:p>
        </p:txBody>
      </p:sp>
      <p:sp>
        <p:nvSpPr>
          <p:cNvPr id="4" name="Slide Number Placeholder 3"/>
          <p:cNvSpPr>
            <a:spLocks noGrp="1"/>
          </p:cNvSpPr>
          <p:nvPr>
            <p:ph type="sldNum" sz="quarter" idx="10"/>
          </p:nvPr>
        </p:nvSpPr>
        <p:spPr/>
        <p:txBody>
          <a:bodyPr/>
          <a:lstStyle/>
          <a:p>
            <a:fld id="{2B39B2E7-F45A-4790-96F9-51C1BA686479}" type="slidenum">
              <a:rPr lang="en-IN" smtClean="0"/>
              <a:pPr/>
              <a:t>163</a:t>
            </a:fld>
            <a:endParaRPr lang="en-I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routing table is</a:t>
            </a:r>
            <a:r>
              <a:rPr lang="en-US" baseline="0" dirty="0"/>
              <a:t> one of the essential ideas </a:t>
            </a:r>
            <a:r>
              <a:rPr lang="en-US" baseline="0" dirty="0" err="1"/>
              <a:t>GraphX</a:t>
            </a:r>
            <a:r>
              <a:rPr lang="en-US" baseline="0" dirty="0"/>
              <a:t> introduces to optimize distributed joins.</a:t>
            </a:r>
            <a:endParaRPr lang="en-US" dirty="0"/>
          </a:p>
          <a:p>
            <a:endParaRPr lang="en-US" dirty="0"/>
          </a:p>
          <a:p>
            <a:r>
              <a:rPr lang="en-US" dirty="0"/>
              <a:t>It</a:t>
            </a:r>
            <a:r>
              <a:rPr lang="en-US" baseline="0" dirty="0"/>
              <a:t> is important to note that we never shuffle edges and this can be a big win since the edge table is often orders of magnitude larger than the vertex table. </a:t>
            </a:r>
          </a:p>
          <a:p>
            <a:endParaRPr lang="en-US" baseline="0"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165</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Base* classes provide default implementations for commonly unused methods of the corresponding interfaces. It's recommended that you implement your spouts and bolts by extending the appropriate Base* class.</a:t>
            </a:r>
          </a:p>
        </p:txBody>
      </p:sp>
      <p:sp>
        <p:nvSpPr>
          <p:cNvPr id="4" name="投影片編號版面配置區 3"/>
          <p:cNvSpPr>
            <a:spLocks noGrp="1"/>
          </p:cNvSpPr>
          <p:nvPr>
            <p:ph type="sldNum" sz="quarter" idx="10"/>
          </p:nvPr>
        </p:nvSpPr>
        <p:spPr/>
        <p:txBody>
          <a:bodyPr/>
          <a:lstStyle/>
          <a:p>
            <a:fld id="{D7EBFC47-AFDF-4C13-BC7D-A21DD3E0E13C}" type="slidenum">
              <a:rPr lang="zh-TW" altLang="en-US" smtClean="0"/>
              <a:t>47</a:t>
            </a:fld>
            <a:endParaRPr lang="zh-TW" altLang="en-US"/>
          </a:p>
        </p:txBody>
      </p:sp>
    </p:spTree>
    <p:extLst>
      <p:ext uri="{BB962C8B-B14F-4D97-AF65-F5344CB8AC3E}">
        <p14:creationId xmlns:p14="http://schemas.microsoft.com/office/powerpoint/2010/main" val="1406085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166</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title</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167</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168</a:t>
            </a:fld>
            <a:endParaRPr lang="en-US"/>
          </a:p>
        </p:txBody>
      </p:sp>
    </p:spTree>
    <p:extLst>
      <p:ext uri="{BB962C8B-B14F-4D97-AF65-F5344CB8AC3E}">
        <p14:creationId xmlns:p14="http://schemas.microsoft.com/office/powerpoint/2010/main" val="3905221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faster in human time</a:t>
            </a:r>
            <a:r>
              <a:rPr lang="en-US" baseline="0" dirty="0"/>
              <a:t> but it is hard to measure.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169</a:t>
            </a:fld>
            <a:endParaRPr lang="en-US"/>
          </a:p>
        </p:txBody>
      </p:sp>
    </p:spTree>
    <p:extLst>
      <p:ext uri="{BB962C8B-B14F-4D97-AF65-F5344CB8AC3E}">
        <p14:creationId xmlns:p14="http://schemas.microsoft.com/office/powerpoint/2010/main" val="40639334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s/w failure : </a:t>
            </a:r>
            <a:r>
              <a:rPr lang="en-US" dirty="0" err="1"/>
              <a:t>premption</a:t>
            </a:r>
            <a:r>
              <a:rPr lang="en-US" baseline="0" dirty="0"/>
              <a:t> by high priority jobs</a:t>
            </a:r>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171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Once you have out </a:t>
            </a:r>
            <a:r>
              <a:rPr lang="en-US" dirty="0" err="1"/>
              <a:t>msg</a:t>
            </a:r>
            <a:r>
              <a:rPr lang="en-US" dirty="0"/>
              <a:t>, system can compute the states of recovering partition.</a:t>
            </a:r>
            <a:r>
              <a:rPr lang="en-US" baseline="0" dirty="0"/>
              <a:t> No need to execute other partitions.</a:t>
            </a:r>
            <a:endParaRPr lang="en-US" dirty="0"/>
          </a:p>
        </p:txBody>
      </p:sp>
      <p:sp>
        <p:nvSpPr>
          <p:cNvPr id="4" name="Slide Number Placeholder 3"/>
          <p:cNvSpPr>
            <a:spLocks noGrp="1"/>
          </p:cNvSpPr>
          <p:nvPr>
            <p:ph type="sldNum" sz="quarter" idx="10"/>
          </p:nvPr>
        </p:nvSpPr>
        <p:spPr/>
        <p:txBody>
          <a:bodyPr/>
          <a:lstStyle/>
          <a:p>
            <a:fld id="{1FD3CF8D-8C6D-4366-A067-753277781698}" type="slidenum">
              <a:rPr lang="en-US" smtClean="0"/>
              <a:pPr/>
              <a:t>172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3" name="Shape 4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Zookeeper</a:t>
            </a:r>
            <a:r>
              <a:rPr lang="zh-CN" altLang="en-US" dirty="0"/>
              <a:t>可以部署</a:t>
            </a:r>
            <a:r>
              <a:rPr lang="en-US" altLang="zh-CN" dirty="0"/>
              <a:t>2N+1</a:t>
            </a:r>
            <a:r>
              <a:rPr lang="zh-CN" altLang="en-US" dirty="0"/>
              <a:t>台以保证集群环境的稳定性和安全性。</a:t>
            </a:r>
            <a:r>
              <a:rPr lang="en-US" altLang="zh-CN" dirty="0"/>
              <a:t>Supervisor</a:t>
            </a:r>
            <a:r>
              <a:rPr lang="zh-CN" altLang="en-US" dirty="0"/>
              <a:t>可以动态扩展。一个</a:t>
            </a:r>
            <a:r>
              <a:rPr lang="en-US" altLang="zh-CN" dirty="0"/>
              <a:t>supervisor</a:t>
            </a:r>
            <a:r>
              <a:rPr lang="zh-CN" altLang="en-US" dirty="0"/>
              <a:t>默认为</a:t>
            </a:r>
            <a:r>
              <a:rPr lang="en-US" altLang="zh-CN" dirty="0"/>
              <a:t>4</a:t>
            </a:r>
            <a:r>
              <a:rPr lang="zh-CN" altLang="en-US" dirty="0"/>
              <a:t>个</a:t>
            </a:r>
            <a:r>
              <a:rPr lang="en-US" altLang="zh-CN" dirty="0"/>
              <a:t>worker</a:t>
            </a:r>
            <a:r>
              <a:rPr lang="zh-CN" altLang="en-US" dirty="0"/>
              <a:t>。一个</a:t>
            </a:r>
            <a:r>
              <a:rPr lang="en-US" altLang="zh-CN" dirty="0"/>
              <a:t>worker</a:t>
            </a:r>
            <a:r>
              <a:rPr lang="zh-CN" altLang="en-US" dirty="0"/>
              <a:t>包含多个</a:t>
            </a:r>
            <a:r>
              <a:rPr lang="en-US" altLang="zh-CN" dirty="0"/>
              <a:t>task</a:t>
            </a:r>
            <a:r>
              <a:rPr lang="zh-CN" altLang="en-US" dirty="0"/>
              <a:t>任务。</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一个</a:t>
            </a:r>
            <a:r>
              <a:rPr lang="en-US" altLang="zh-CN" sz="1200" kern="1200" dirty="0">
                <a:solidFill>
                  <a:schemeClr val="tx1"/>
                </a:solidFill>
                <a:latin typeface="+mn-lt"/>
                <a:ea typeface="+mn-ea"/>
                <a:cs typeface="+mn-cs"/>
              </a:rPr>
              <a:t>Topology</a:t>
            </a:r>
            <a:r>
              <a:rPr lang="zh-CN" altLang="en-US" sz="1200" kern="1200" dirty="0">
                <a:solidFill>
                  <a:schemeClr val="tx1"/>
                </a:solidFill>
                <a:latin typeface="+mn-lt"/>
                <a:ea typeface="+mn-ea"/>
                <a:cs typeface="+mn-cs"/>
              </a:rPr>
              <a:t>可以包含一个或多个</a:t>
            </a:r>
            <a:r>
              <a:rPr lang="en-US" altLang="zh-CN" sz="1200" kern="1200" dirty="0">
                <a:solidFill>
                  <a:schemeClr val="tx1"/>
                </a:solidFill>
                <a:latin typeface="+mn-lt"/>
                <a:ea typeface="+mn-ea"/>
                <a:cs typeface="+mn-cs"/>
              </a:rPr>
              <a:t>worker(</a:t>
            </a:r>
            <a:r>
              <a:rPr lang="zh-CN" altLang="en-US" sz="1200" kern="1200" dirty="0">
                <a:solidFill>
                  <a:schemeClr val="tx1"/>
                </a:solidFill>
                <a:latin typeface="+mn-lt"/>
                <a:ea typeface="+mn-ea"/>
                <a:cs typeface="+mn-cs"/>
              </a:rPr>
              <a:t>并行的跑在不同的</a:t>
            </a:r>
            <a:r>
              <a:rPr lang="en-US" altLang="zh-CN" sz="1200" kern="1200" dirty="0">
                <a:solidFill>
                  <a:schemeClr val="tx1"/>
                </a:solidFill>
                <a:latin typeface="+mn-lt"/>
                <a:ea typeface="+mn-ea"/>
                <a:cs typeface="+mn-cs"/>
              </a:rPr>
              <a:t>machine</a:t>
            </a:r>
            <a:r>
              <a:rPr lang="zh-CN" altLang="en-US" sz="1200" kern="1200" dirty="0">
                <a:solidFill>
                  <a:schemeClr val="tx1"/>
                </a:solidFill>
                <a:latin typeface="+mn-lt"/>
                <a:ea typeface="+mn-ea"/>
                <a:cs typeface="+mn-cs"/>
              </a:rPr>
              <a:t>上</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所以</a:t>
            </a:r>
            <a:r>
              <a:rPr lang="en-US" altLang="zh-CN" sz="1200" kern="1200" dirty="0">
                <a:solidFill>
                  <a:schemeClr val="tx1"/>
                </a:solidFill>
                <a:latin typeface="+mn-lt"/>
                <a:ea typeface="+mn-ea"/>
                <a:cs typeface="+mn-cs"/>
              </a:rPr>
              <a:t>worker process</a:t>
            </a:r>
            <a:r>
              <a:rPr lang="zh-CN" altLang="en-US" sz="1200" kern="1200" dirty="0">
                <a:solidFill>
                  <a:schemeClr val="tx1"/>
                </a:solidFill>
                <a:latin typeface="+mn-lt"/>
                <a:ea typeface="+mn-ea"/>
                <a:cs typeface="+mn-cs"/>
              </a:rPr>
              <a:t>就是执行一个</a:t>
            </a:r>
            <a:r>
              <a:rPr lang="en-US" altLang="zh-CN" sz="1200" kern="1200" dirty="0">
                <a:solidFill>
                  <a:schemeClr val="tx1"/>
                </a:solidFill>
                <a:latin typeface="+mn-lt"/>
                <a:ea typeface="+mn-ea"/>
                <a:cs typeface="+mn-cs"/>
              </a:rPr>
              <a:t>topology</a:t>
            </a:r>
            <a:r>
              <a:rPr lang="zh-CN" altLang="en-US" sz="1200" kern="1200" dirty="0">
                <a:solidFill>
                  <a:schemeClr val="tx1"/>
                </a:solidFill>
                <a:latin typeface="+mn-lt"/>
                <a:ea typeface="+mn-ea"/>
                <a:cs typeface="+mn-cs"/>
              </a:rPr>
              <a:t>的子集</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并且</a:t>
            </a:r>
            <a:r>
              <a:rPr lang="en-US" altLang="zh-CN" sz="1200" kern="1200" dirty="0">
                <a:solidFill>
                  <a:schemeClr val="tx1"/>
                </a:solidFill>
                <a:latin typeface="+mn-lt"/>
                <a:ea typeface="+mn-ea"/>
                <a:cs typeface="+mn-cs"/>
              </a:rPr>
              <a:t>worker</a:t>
            </a:r>
            <a:r>
              <a:rPr lang="zh-CN" altLang="en-US" sz="1200" kern="1200" dirty="0">
                <a:solidFill>
                  <a:schemeClr val="tx1"/>
                </a:solidFill>
                <a:latin typeface="+mn-lt"/>
                <a:ea typeface="+mn-ea"/>
                <a:cs typeface="+mn-cs"/>
              </a:rPr>
              <a:t>只能对应于一个</a:t>
            </a:r>
            <a:r>
              <a:rPr lang="en-US" altLang="zh-CN" sz="1200" kern="1200" dirty="0">
                <a:solidFill>
                  <a:schemeClr val="tx1"/>
                </a:solidFill>
                <a:latin typeface="+mn-lt"/>
                <a:ea typeface="+mn-ea"/>
                <a:cs typeface="+mn-cs"/>
              </a:rPr>
              <a:t>topology</a:t>
            </a:r>
            <a:r>
              <a:rPr lang="zh-CN" altLang="en-US" sz="1200" kern="1200" dirty="0">
                <a:solidFill>
                  <a:schemeClr val="tx1"/>
                </a:solidFill>
                <a:latin typeface="+mn-lt"/>
                <a:ea typeface="+mn-ea"/>
                <a:cs typeface="+mn-cs"/>
              </a:rPr>
              <a:t>。</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一个</a:t>
            </a:r>
            <a:r>
              <a:rPr lang="en-US" altLang="zh-CN" sz="1200" kern="1200" dirty="0">
                <a:solidFill>
                  <a:schemeClr val="tx1"/>
                </a:solidFill>
                <a:latin typeface="+mn-lt"/>
                <a:ea typeface="+mn-ea"/>
                <a:cs typeface="+mn-cs"/>
              </a:rPr>
              <a:t>worker</a:t>
            </a:r>
            <a:r>
              <a:rPr lang="zh-CN" altLang="en-US" sz="1200" kern="1200" dirty="0">
                <a:solidFill>
                  <a:schemeClr val="tx1"/>
                </a:solidFill>
                <a:latin typeface="+mn-lt"/>
                <a:ea typeface="+mn-ea"/>
                <a:cs typeface="+mn-cs"/>
              </a:rPr>
              <a:t>可用包含一个或多个</a:t>
            </a:r>
            <a:r>
              <a:rPr lang="en-US" altLang="zh-CN" sz="1200" kern="1200" dirty="0">
                <a:solidFill>
                  <a:schemeClr val="tx1"/>
                </a:solidFill>
                <a:latin typeface="+mn-lt"/>
                <a:ea typeface="+mn-ea"/>
                <a:cs typeface="+mn-cs"/>
              </a:rPr>
              <a:t>executor, </a:t>
            </a:r>
            <a:r>
              <a:rPr lang="zh-CN" altLang="en-US" sz="1200" kern="1200" dirty="0">
                <a:solidFill>
                  <a:schemeClr val="tx1"/>
                </a:solidFill>
                <a:latin typeface="+mn-lt"/>
                <a:ea typeface="+mn-ea"/>
                <a:cs typeface="+mn-cs"/>
              </a:rPr>
              <a:t>每个</a:t>
            </a:r>
            <a:r>
              <a:rPr lang="en-US" altLang="zh-CN" sz="1200" kern="1200" dirty="0">
                <a:solidFill>
                  <a:schemeClr val="tx1"/>
                </a:solidFill>
                <a:latin typeface="+mn-lt"/>
                <a:ea typeface="+mn-ea"/>
                <a:cs typeface="+mn-cs"/>
              </a:rPr>
              <a:t>component (spout</a:t>
            </a:r>
            <a:r>
              <a:rPr lang="zh-CN" altLang="en-US" sz="1200" kern="1200" dirty="0">
                <a:solidFill>
                  <a:schemeClr val="tx1"/>
                </a:solidFill>
                <a:latin typeface="+mn-lt"/>
                <a:ea typeface="+mn-ea"/>
                <a:cs typeface="+mn-cs"/>
              </a:rPr>
              <a:t>或</a:t>
            </a:r>
            <a:r>
              <a:rPr lang="en-US" altLang="zh-CN" sz="1200" kern="1200" dirty="0">
                <a:solidFill>
                  <a:schemeClr val="tx1"/>
                </a:solidFill>
                <a:latin typeface="+mn-lt"/>
                <a:ea typeface="+mn-ea"/>
                <a:cs typeface="+mn-cs"/>
              </a:rPr>
              <a:t>bolt)</a:t>
            </a:r>
            <a:r>
              <a:rPr lang="zh-CN" altLang="en-US" sz="1200" kern="1200" dirty="0">
                <a:solidFill>
                  <a:schemeClr val="tx1"/>
                </a:solidFill>
                <a:latin typeface="+mn-lt"/>
                <a:ea typeface="+mn-ea"/>
                <a:cs typeface="+mn-cs"/>
              </a:rPr>
              <a:t>至少对应于一个</a:t>
            </a:r>
            <a:r>
              <a:rPr lang="en-US" altLang="zh-CN" sz="1200" kern="1200" dirty="0">
                <a:solidFill>
                  <a:schemeClr val="tx1"/>
                </a:solidFill>
                <a:latin typeface="+mn-lt"/>
                <a:ea typeface="+mn-ea"/>
                <a:cs typeface="+mn-cs"/>
              </a:rPr>
              <a:t>executor, </a:t>
            </a:r>
            <a:r>
              <a:rPr lang="zh-CN" altLang="en-US" sz="1200" kern="1200" dirty="0">
                <a:solidFill>
                  <a:schemeClr val="tx1"/>
                </a:solidFill>
                <a:latin typeface="+mn-lt"/>
                <a:ea typeface="+mn-ea"/>
                <a:cs typeface="+mn-cs"/>
              </a:rPr>
              <a:t>所以可以说</a:t>
            </a:r>
            <a:r>
              <a:rPr lang="en-US" altLang="zh-CN" sz="1200" kern="1200" dirty="0">
                <a:solidFill>
                  <a:schemeClr val="tx1"/>
                </a:solidFill>
                <a:latin typeface="+mn-lt"/>
                <a:ea typeface="+mn-ea"/>
                <a:cs typeface="+mn-cs"/>
              </a:rPr>
              <a:t>executor</a:t>
            </a:r>
            <a:r>
              <a:rPr lang="zh-CN" altLang="en-US" sz="1200" kern="1200" dirty="0">
                <a:solidFill>
                  <a:schemeClr val="tx1"/>
                </a:solidFill>
                <a:latin typeface="+mn-lt"/>
                <a:ea typeface="+mn-ea"/>
                <a:cs typeface="+mn-cs"/>
              </a:rPr>
              <a:t>执行一个</a:t>
            </a:r>
            <a:r>
              <a:rPr lang="en-US" altLang="zh-CN" sz="1200" kern="1200" dirty="0" err="1">
                <a:solidFill>
                  <a:schemeClr val="tx1"/>
                </a:solidFill>
                <a:latin typeface="+mn-lt"/>
                <a:ea typeface="+mn-ea"/>
                <a:cs typeface="+mn-cs"/>
              </a:rPr>
              <a:t>compenent</a:t>
            </a:r>
            <a:r>
              <a:rPr lang="zh-CN" altLang="en-US" sz="1200" kern="1200" dirty="0">
                <a:solidFill>
                  <a:schemeClr val="tx1"/>
                </a:solidFill>
                <a:latin typeface="+mn-lt"/>
                <a:ea typeface="+mn-ea"/>
                <a:cs typeface="+mn-cs"/>
              </a:rPr>
              <a:t>的子集</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同时一个</a:t>
            </a:r>
            <a:r>
              <a:rPr lang="en-US" altLang="zh-CN" sz="1200" kern="1200" dirty="0">
                <a:solidFill>
                  <a:schemeClr val="tx1"/>
                </a:solidFill>
                <a:latin typeface="+mn-lt"/>
                <a:ea typeface="+mn-ea"/>
                <a:cs typeface="+mn-cs"/>
              </a:rPr>
              <a:t>executor</a:t>
            </a:r>
            <a:r>
              <a:rPr lang="zh-CN" altLang="en-US" sz="1200" kern="1200" dirty="0">
                <a:solidFill>
                  <a:schemeClr val="tx1"/>
                </a:solidFill>
                <a:latin typeface="+mn-lt"/>
                <a:ea typeface="+mn-ea"/>
                <a:cs typeface="+mn-cs"/>
              </a:rPr>
              <a:t>只能对应于一个</a:t>
            </a:r>
            <a:r>
              <a:rPr lang="en-US" altLang="zh-CN" sz="1200" kern="1200" dirty="0">
                <a:solidFill>
                  <a:schemeClr val="tx1"/>
                </a:solidFill>
                <a:latin typeface="+mn-lt"/>
                <a:ea typeface="+mn-ea"/>
                <a:cs typeface="+mn-cs"/>
              </a:rPr>
              <a:t>component</a:t>
            </a:r>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Task</a:t>
            </a:r>
            <a:r>
              <a:rPr lang="zh-CN" altLang="en-US" sz="1200" kern="1200" dirty="0">
                <a:solidFill>
                  <a:schemeClr val="tx1"/>
                </a:solidFill>
                <a:latin typeface="+mn-lt"/>
                <a:ea typeface="+mn-ea"/>
                <a:cs typeface="+mn-cs"/>
              </a:rPr>
              <a:t>就是具体的处理逻辑</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一个</a:t>
            </a:r>
            <a:r>
              <a:rPr lang="en-US" altLang="zh-CN" sz="1200" kern="1200" dirty="0">
                <a:solidFill>
                  <a:schemeClr val="tx1"/>
                </a:solidFill>
                <a:latin typeface="+mn-lt"/>
                <a:ea typeface="+mn-ea"/>
                <a:cs typeface="+mn-cs"/>
              </a:rPr>
              <a:t>executor</a:t>
            </a:r>
            <a:r>
              <a:rPr lang="zh-CN" altLang="en-US" sz="1200" kern="1200" dirty="0">
                <a:solidFill>
                  <a:schemeClr val="tx1"/>
                </a:solidFill>
                <a:latin typeface="+mn-lt"/>
                <a:ea typeface="+mn-ea"/>
                <a:cs typeface="+mn-cs"/>
              </a:rPr>
              <a:t>线程可以执行一个或多个</a:t>
            </a:r>
            <a:r>
              <a:rPr lang="en-US" altLang="zh-CN" sz="1200" kern="1200" dirty="0">
                <a:solidFill>
                  <a:schemeClr val="tx1"/>
                </a:solidFill>
                <a:latin typeface="+mn-lt"/>
                <a:ea typeface="+mn-ea"/>
                <a:cs typeface="+mn-cs"/>
              </a:rPr>
              <a:t>tasks </a:t>
            </a:r>
            <a:endParaRPr lang="zh-CN" altLang="en-US"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但一般默认每个</a:t>
            </a:r>
            <a:r>
              <a:rPr lang="en-US" altLang="zh-CN" sz="1200" kern="1200" dirty="0">
                <a:solidFill>
                  <a:schemeClr val="tx1"/>
                </a:solidFill>
                <a:latin typeface="+mn-lt"/>
                <a:ea typeface="+mn-ea"/>
                <a:cs typeface="+mn-cs"/>
              </a:rPr>
              <a:t>executor</a:t>
            </a:r>
            <a:r>
              <a:rPr lang="zh-CN" altLang="en-US" sz="1200" kern="1200" dirty="0">
                <a:solidFill>
                  <a:schemeClr val="tx1"/>
                </a:solidFill>
                <a:latin typeface="+mn-lt"/>
                <a:ea typeface="+mn-ea"/>
                <a:cs typeface="+mn-cs"/>
              </a:rPr>
              <a:t>只执行一个</a:t>
            </a:r>
            <a:r>
              <a:rPr lang="en-US" altLang="zh-CN" sz="1200" kern="1200" dirty="0">
                <a:solidFill>
                  <a:schemeClr val="tx1"/>
                </a:solidFill>
                <a:latin typeface="+mn-lt"/>
                <a:ea typeface="+mn-ea"/>
                <a:cs typeface="+mn-cs"/>
              </a:rPr>
              <a:t>task, </a:t>
            </a:r>
            <a:r>
              <a:rPr lang="zh-CN" altLang="en-US" sz="1200" kern="1200" dirty="0">
                <a:solidFill>
                  <a:schemeClr val="tx1"/>
                </a:solidFill>
                <a:latin typeface="+mn-lt"/>
                <a:ea typeface="+mn-ea"/>
                <a:cs typeface="+mn-cs"/>
              </a:rPr>
              <a:t>所以我们往往认为</a:t>
            </a:r>
            <a:r>
              <a:rPr lang="en-US" altLang="zh-CN" sz="1200" kern="1200" dirty="0">
                <a:solidFill>
                  <a:schemeClr val="tx1"/>
                </a:solidFill>
                <a:latin typeface="+mn-lt"/>
                <a:ea typeface="+mn-ea"/>
                <a:cs typeface="+mn-cs"/>
              </a:rPr>
              <a:t>task</a:t>
            </a:r>
            <a:r>
              <a:rPr lang="zh-CN" altLang="en-US" sz="1200" kern="1200" dirty="0">
                <a:solidFill>
                  <a:schemeClr val="tx1"/>
                </a:solidFill>
                <a:latin typeface="+mn-lt"/>
                <a:ea typeface="+mn-ea"/>
                <a:cs typeface="+mn-cs"/>
              </a:rPr>
              <a:t>就是执行线程</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其实不然</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worker processes</a:t>
            </a:r>
            <a:r>
              <a:rPr lang="zh-CN" altLang="en-US" sz="1200" kern="1200" dirty="0">
                <a:solidFill>
                  <a:schemeClr val="tx1"/>
                </a:solidFill>
                <a:latin typeface="+mn-lt"/>
                <a:ea typeface="+mn-ea"/>
                <a:cs typeface="+mn-cs"/>
              </a:rPr>
              <a:t>的数目</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可以通过配置文件和代码中配置</a:t>
            </a:r>
            <a:r>
              <a:rPr lang="en-US" altLang="zh-CN" sz="1200" kern="1200" dirty="0">
                <a:solidFill>
                  <a:schemeClr val="tx1"/>
                </a:solidFill>
                <a:latin typeface="+mn-lt"/>
                <a:ea typeface="+mn-ea"/>
                <a:cs typeface="+mn-cs"/>
              </a:rPr>
              <a:t>, worker</a:t>
            </a:r>
            <a:r>
              <a:rPr lang="zh-CN" altLang="en-US" sz="1200" kern="1200" dirty="0">
                <a:solidFill>
                  <a:schemeClr val="tx1"/>
                </a:solidFill>
                <a:latin typeface="+mn-lt"/>
                <a:ea typeface="+mn-ea"/>
                <a:cs typeface="+mn-cs"/>
              </a:rPr>
              <a:t>就是执行进程</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所以考虑并发的效果</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数目至少应该大于</a:t>
            </a:r>
            <a:r>
              <a:rPr lang="en-US" altLang="zh-CN" sz="1200" kern="1200" dirty="0">
                <a:solidFill>
                  <a:schemeClr val="tx1"/>
                </a:solidFill>
                <a:latin typeface="+mn-lt"/>
                <a:ea typeface="+mn-ea"/>
                <a:cs typeface="+mn-cs"/>
              </a:rPr>
              <a:t>machines</a:t>
            </a:r>
            <a:r>
              <a:rPr lang="zh-CN" altLang="en-US" sz="1200" kern="1200" dirty="0">
                <a:solidFill>
                  <a:schemeClr val="tx1"/>
                </a:solidFill>
                <a:latin typeface="+mn-lt"/>
                <a:ea typeface="+mn-ea"/>
                <a:cs typeface="+mn-cs"/>
              </a:rPr>
              <a:t>的数目。</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D9C0303-95B5-4340-87B6-FAED28775BA3}" type="slidenum">
              <a:rPr lang="zh-CN" altLang="en-US" smtClean="0"/>
              <a:pPr/>
              <a:t>59</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5" name="Shape 6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Shape 6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1" name="Shape 6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Shape 6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Shape 7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0" name="Shape 7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Shape 8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4" name="Shape 8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Shape 8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3" name="Shape 8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D9C0303-95B5-4340-87B6-FAED28775BA3}" type="slidenum">
              <a:rPr lang="zh-CN" altLang="en-US" smtClean="0"/>
              <a:pPr/>
              <a:t>75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D9C0303-95B5-4340-87B6-FAED28775BA3}" type="slidenum">
              <a:rPr lang="zh-CN" altLang="en-US" smtClean="0"/>
              <a:pPr/>
              <a:t>76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一个</a:t>
            </a:r>
            <a:r>
              <a:rPr lang="en-US" altLang="zh-CN" dirty="0"/>
              <a:t>topology</a:t>
            </a:r>
            <a:r>
              <a:rPr lang="zh-CN" altLang="en-US" dirty="0"/>
              <a:t>由一个或者多个</a:t>
            </a:r>
            <a:r>
              <a:rPr lang="en-US" altLang="zh-CN" dirty="0"/>
              <a:t>spout</a:t>
            </a:r>
            <a:r>
              <a:rPr lang="zh-CN" altLang="en-US" dirty="0"/>
              <a:t>、</a:t>
            </a:r>
            <a:r>
              <a:rPr lang="en-US" altLang="zh-CN" dirty="0"/>
              <a:t>bolt</a:t>
            </a:r>
            <a:r>
              <a:rPr lang="zh-CN" altLang="en-US" dirty="0"/>
              <a:t>组成。</a:t>
            </a:r>
          </a:p>
        </p:txBody>
      </p:sp>
      <p:sp>
        <p:nvSpPr>
          <p:cNvPr id="4" name="灯片编号占位符 3"/>
          <p:cNvSpPr>
            <a:spLocks noGrp="1"/>
          </p:cNvSpPr>
          <p:nvPr>
            <p:ph type="sldNum" sz="quarter" idx="10"/>
          </p:nvPr>
        </p:nvSpPr>
        <p:spPr/>
        <p:txBody>
          <a:bodyPr/>
          <a:lstStyle/>
          <a:p>
            <a:fld id="{2D9C0303-95B5-4340-87B6-FAED28775BA3}" type="slidenum">
              <a:rPr lang="zh-CN" altLang="en-US" smtClean="0"/>
              <a:pPr/>
              <a:t>81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D9C0303-95B5-4340-87B6-FAED28775BA3}" type="slidenum">
              <a:rPr lang="zh-CN" altLang="en-US" smtClean="0"/>
              <a:pPr/>
              <a:t>82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878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1143000" y="76200"/>
            <a:ext cx="8001000" cy="914400"/>
          </a:xfrm>
        </p:spPr>
        <p:txBody>
          <a:bodyPr/>
          <a:lstStyle/>
          <a:p>
            <a:r>
              <a:rPr lang="zh-CN" altLang="en-US" dirty="0"/>
              <a:t>单击此处编辑母版标题样式</a:t>
            </a:r>
          </a:p>
        </p:txBody>
      </p:sp>
    </p:spTree>
    <p:extLst>
      <p:ext uri="{BB962C8B-B14F-4D97-AF65-F5344CB8AC3E}">
        <p14:creationId xmlns:p14="http://schemas.microsoft.com/office/powerpoint/2010/main" val="1938613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a:t>单击此处编辑母版标题样式</a:t>
            </a:r>
          </a:p>
        </p:txBody>
      </p:sp>
    </p:spTree>
    <p:extLst>
      <p:ext uri="{BB962C8B-B14F-4D97-AF65-F5344CB8AC3E}">
        <p14:creationId xmlns:p14="http://schemas.microsoft.com/office/powerpoint/2010/main" val="1734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a:t>单击此处编辑母版标题样式</a:t>
            </a:r>
          </a:p>
        </p:txBody>
      </p:sp>
    </p:spTree>
    <p:extLst>
      <p:ext uri="{BB962C8B-B14F-4D97-AF65-F5344CB8AC3E}">
        <p14:creationId xmlns:p14="http://schemas.microsoft.com/office/powerpoint/2010/main" val="3474778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a:t>单击此处编辑母版标题样式</a:t>
            </a:r>
          </a:p>
        </p:txBody>
      </p:sp>
    </p:spTree>
    <p:extLst>
      <p:ext uri="{BB962C8B-B14F-4D97-AF65-F5344CB8AC3E}">
        <p14:creationId xmlns:p14="http://schemas.microsoft.com/office/powerpoint/2010/main" val="19796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r>
              <a:rPr lang="zh-CN" altLang="en-US"/>
              <a:t>单击此处编辑母版标题样式</a:t>
            </a:r>
          </a:p>
        </p:txBody>
      </p:sp>
    </p:spTree>
    <p:extLst>
      <p:ext uri="{BB962C8B-B14F-4D97-AF65-F5344CB8AC3E}">
        <p14:creationId xmlns:p14="http://schemas.microsoft.com/office/powerpoint/2010/main" val="1595597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1143000"/>
          </a:xfrm>
        </p:spPr>
        <p:txBody>
          <a:body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F38D69-7854-5743-8814-6FD6FB500DDC}" type="slidenum">
              <a:rPr lang="en-US"/>
              <a:pPr>
                <a:defRPr/>
              </a:pPr>
              <a:t>‹#›</a:t>
            </a:fld>
            <a:endParaRPr lang="en-US"/>
          </a:p>
        </p:txBody>
      </p:sp>
    </p:spTree>
    <p:extLst>
      <p:ext uri="{BB962C8B-B14F-4D97-AF65-F5344CB8AC3E}">
        <p14:creationId xmlns:p14="http://schemas.microsoft.com/office/powerpoint/2010/main" val="902624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07504"/>
            <a:ext cx="8229600" cy="1392599"/>
          </a:xfrm>
          <a:prstGeom prst="rect">
            <a:avLst/>
          </a:prstGeom>
          <a:noFill/>
          <a:ln>
            <a:noFill/>
          </a:ln>
        </p:spPr>
        <p:txBody>
          <a:bodyPr lIns="91425" tIns="91425" rIns="91425" bIns="91425" anchor="b" anchorCtr="0"/>
          <a:lstStyle>
            <a:lvl1pPr algn="l" rtl="0">
              <a:spcBef>
                <a:spcPts val="0"/>
              </a:spcBef>
              <a:buSzPct val="100000"/>
              <a:buFont typeface="Georgia"/>
              <a:buNone/>
              <a:defRPr sz="4800" b="0">
                <a:solidFill>
                  <a:schemeClr val="dk2"/>
                </a:solidFill>
                <a:latin typeface="Georgia"/>
                <a:ea typeface="Georgia"/>
                <a:cs typeface="Georgia"/>
                <a:sym typeface="Georgia"/>
              </a:defRPr>
            </a:lvl1pPr>
            <a:lvl2pPr algn="l" rtl="0">
              <a:spcBef>
                <a:spcPts val="0"/>
              </a:spcBef>
              <a:buSzPct val="100000"/>
              <a:buFont typeface="Georgia"/>
              <a:buNone/>
              <a:defRPr sz="4800" b="0">
                <a:solidFill>
                  <a:schemeClr val="dk2"/>
                </a:solidFill>
                <a:latin typeface="Georgia"/>
                <a:ea typeface="Georgia"/>
                <a:cs typeface="Georgia"/>
                <a:sym typeface="Georgia"/>
              </a:defRPr>
            </a:lvl2pPr>
            <a:lvl3pPr algn="l" rtl="0">
              <a:spcBef>
                <a:spcPts val="0"/>
              </a:spcBef>
              <a:buSzPct val="100000"/>
              <a:buFont typeface="Georgia"/>
              <a:buNone/>
              <a:defRPr sz="4800" b="0">
                <a:solidFill>
                  <a:schemeClr val="dk2"/>
                </a:solidFill>
                <a:latin typeface="Georgia"/>
                <a:ea typeface="Georgia"/>
                <a:cs typeface="Georgia"/>
                <a:sym typeface="Georgia"/>
              </a:defRPr>
            </a:lvl3pPr>
            <a:lvl4pPr algn="l" rtl="0">
              <a:spcBef>
                <a:spcPts val="0"/>
              </a:spcBef>
              <a:buSzPct val="100000"/>
              <a:buFont typeface="Georgia"/>
              <a:buNone/>
              <a:defRPr sz="4800" b="0">
                <a:solidFill>
                  <a:schemeClr val="dk2"/>
                </a:solidFill>
                <a:latin typeface="Georgia"/>
                <a:ea typeface="Georgia"/>
                <a:cs typeface="Georgia"/>
                <a:sym typeface="Georgia"/>
              </a:defRPr>
            </a:lvl4pPr>
            <a:lvl5pPr algn="l" rtl="0">
              <a:spcBef>
                <a:spcPts val="0"/>
              </a:spcBef>
              <a:buSzPct val="100000"/>
              <a:buFont typeface="Georgia"/>
              <a:buNone/>
              <a:defRPr sz="4800" b="0">
                <a:solidFill>
                  <a:schemeClr val="dk2"/>
                </a:solidFill>
                <a:latin typeface="Georgia"/>
                <a:ea typeface="Georgia"/>
                <a:cs typeface="Georgia"/>
                <a:sym typeface="Georgia"/>
              </a:defRPr>
            </a:lvl5pPr>
            <a:lvl6pPr algn="l" rtl="0">
              <a:spcBef>
                <a:spcPts val="0"/>
              </a:spcBef>
              <a:buSzPct val="100000"/>
              <a:buFont typeface="Georgia"/>
              <a:buNone/>
              <a:defRPr sz="4800" b="0">
                <a:solidFill>
                  <a:schemeClr val="dk2"/>
                </a:solidFill>
                <a:latin typeface="Georgia"/>
                <a:ea typeface="Georgia"/>
                <a:cs typeface="Georgia"/>
                <a:sym typeface="Georgia"/>
              </a:defRPr>
            </a:lvl6pPr>
            <a:lvl7pPr algn="l" rtl="0">
              <a:spcBef>
                <a:spcPts val="0"/>
              </a:spcBef>
              <a:buSzPct val="100000"/>
              <a:buFont typeface="Georgia"/>
              <a:buNone/>
              <a:defRPr sz="4800" b="0">
                <a:solidFill>
                  <a:schemeClr val="dk2"/>
                </a:solidFill>
                <a:latin typeface="Georgia"/>
                <a:ea typeface="Georgia"/>
                <a:cs typeface="Georgia"/>
                <a:sym typeface="Georgia"/>
              </a:defRPr>
            </a:lvl7pPr>
            <a:lvl8pPr algn="l" rtl="0">
              <a:spcBef>
                <a:spcPts val="0"/>
              </a:spcBef>
              <a:buSzPct val="100000"/>
              <a:buFont typeface="Georgia"/>
              <a:buNone/>
              <a:defRPr sz="4800" b="0">
                <a:solidFill>
                  <a:schemeClr val="dk2"/>
                </a:solidFill>
                <a:latin typeface="Georgia"/>
                <a:ea typeface="Georgia"/>
                <a:cs typeface="Georgia"/>
                <a:sym typeface="Georgia"/>
              </a:defRPr>
            </a:lvl8pPr>
            <a:lvl9pPr algn="l" rtl="0">
              <a:spcBef>
                <a:spcPts val="0"/>
              </a:spcBef>
              <a:buSzPct val="100000"/>
              <a:buFont typeface="Georgia"/>
              <a:buNone/>
              <a:defRPr sz="4800" b="0">
                <a:solidFill>
                  <a:schemeClr val="dk2"/>
                </a:solidFill>
                <a:latin typeface="Georgia"/>
                <a:ea typeface="Georgia"/>
                <a:cs typeface="Georgia"/>
                <a:sym typeface="Georgia"/>
              </a:defRPr>
            </a:lvl9pPr>
          </a:lstStyle>
          <a:p>
            <a:endParaRPr/>
          </a:p>
        </p:txBody>
      </p:sp>
      <p:sp>
        <p:nvSpPr>
          <p:cNvPr id="61" name="Shape 61"/>
          <p:cNvSpPr txBox="1">
            <a:spLocks noGrp="1"/>
          </p:cNvSpPr>
          <p:nvPr>
            <p:ph type="body" idx="1"/>
          </p:nvPr>
        </p:nvSpPr>
        <p:spPr>
          <a:xfrm>
            <a:off x="457200" y="1730374"/>
            <a:ext cx="8229600" cy="48374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89268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29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5" r:id="rId15"/>
    <p:sldLayoutId id="2147483666" r:id="rId16"/>
    <p:sldLayoutId id="2147483667" r:id="rId17"/>
    <p:sldLayoutId id="2147483668" r:id="rId18"/>
    <p:sldLayoutId id="2147483669" r:id="rId19"/>
    <p:sldLayoutId id="2147483670" r:id="rId2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wangzh@hit.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1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19.xml"/><Relationship Id="rId5" Type="http://schemas.openxmlformats.org/officeDocument/2006/relationships/image" Target="../media/image54.png"/><Relationship Id="rId4" Type="http://schemas.openxmlformats.org/officeDocument/2006/relationships/image" Target="../media/image53.jpg"/></Relationships>
</file>

<file path=ppt/slides/_rels/slide17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1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19.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18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1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19.xml"/><Relationship Id="rId5" Type="http://schemas.openxmlformats.org/officeDocument/2006/relationships/image" Target="../media/image54.png"/><Relationship Id="rId4" Type="http://schemas.openxmlformats.org/officeDocument/2006/relationships/image" Target="../media/image59.png"/></Relationships>
</file>

<file path=ppt/slides/_rels/slide18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nathanmarz.github.com/storm/doc/backtype/storm/clojure/RichShellSpout.html" TargetMode="External"/><Relationship Id="rId13" Type="http://schemas.openxmlformats.org/officeDocument/2006/relationships/hyperlink" Target="http://nathanmarz.github.com/storm/doc/backtype/storm/transactional/TransactionalSpoutCoordinator.html" TargetMode="External"/><Relationship Id="rId3" Type="http://schemas.openxmlformats.org/officeDocument/2006/relationships/hyperlink" Target="http://nathanmarz.github.com/storm/doc/backtype/storm/clojure/ClojureSpout.html" TargetMode="External"/><Relationship Id="rId7" Type="http://schemas.openxmlformats.org/officeDocument/2006/relationships/hyperlink" Target="http://nathanmarz.github.com/storm/doc/backtype/storm/spout/NoOpSpout.html" TargetMode="External"/><Relationship Id="rId12" Type="http://schemas.openxmlformats.org/officeDocument/2006/relationships/hyperlink" Target="http://nathanmarz.github.com/storm/doc/backtype/storm/testing/TestWordSpou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nathanmarz.github.com/storm/doc/storm/trident/topology/MasterBatchCoordinator.html" TargetMode="External"/><Relationship Id="rId11" Type="http://schemas.openxmlformats.org/officeDocument/2006/relationships/hyperlink" Target="http://nathanmarz.github.com/storm/doc/backtype/storm/testing/TestPlannerSpout.html" TargetMode="External"/><Relationship Id="rId5" Type="http://schemas.openxmlformats.org/officeDocument/2006/relationships/hyperlink" Target="http://nathanmarz.github.com/storm/doc/backtype/storm/testing/FixedTupleSpout.html" TargetMode="External"/><Relationship Id="rId10" Type="http://schemas.openxmlformats.org/officeDocument/2006/relationships/hyperlink" Target="http://nathanmarz.github.com/storm/doc/backtype/storm/testing/SpoutTracker.html" TargetMode="External"/><Relationship Id="rId4" Type="http://schemas.openxmlformats.org/officeDocument/2006/relationships/hyperlink" Target="http://nathanmarz.github.com/storm/doc/backtype/storm/testing/FeederSpout.html" TargetMode="External"/><Relationship Id="rId9" Type="http://schemas.openxmlformats.org/officeDocument/2006/relationships/hyperlink" Target="http://nathanmarz.github.com/storm/doc/storm/trident/spout/RichSpoutBatchTriggerer.html" TargetMode="External"/><Relationship Id="rId14" Type="http://schemas.openxmlformats.org/officeDocument/2006/relationships/image" Target="../media/image20.png"/></Relationships>
</file>

<file path=ppt/slides/_rels/slide48.xml.rels><?xml version="1.0" encoding="UTF-8" standalone="yes"?>
<Relationships xmlns="http://schemas.openxmlformats.org/package/2006/relationships"><Relationship Id="rId8" Type="http://schemas.openxmlformats.org/officeDocument/2006/relationships/hyperlink" Target="http://nathanmarz.github.com/storm/doc/backtype/storm/drpc/KeyedFairBolt.html" TargetMode="External"/><Relationship Id="rId13" Type="http://schemas.openxmlformats.org/officeDocument/2006/relationships/hyperlink" Target="http://nathanmarz.github.com/storm/doc/backtype/storm/testing/TestPlannerBolt.html" TargetMode="External"/><Relationship Id="rId3" Type="http://schemas.openxmlformats.org/officeDocument/2006/relationships/hyperlink" Target="http://nathanmarz.github.com/storm/doc/backtype/storm/coordination/BatchBoltExecutor.html" TargetMode="External"/><Relationship Id="rId7" Type="http://schemas.openxmlformats.org/officeDocument/2006/relationships/hyperlink" Target="http://nathanmarz.github.com/storm/doc/backtype/storm/drpc/JoinResult.html" TargetMode="External"/><Relationship Id="rId12" Type="http://schemas.openxmlformats.org/officeDocument/2006/relationships/hyperlink" Target="http://nathanmarz.github.com/storm/doc/backtype/storm/testing/TestGlobalCount.html" TargetMode="External"/><Relationship Id="rId17" Type="http://schemas.openxmlformats.org/officeDocument/2006/relationships/image" Target="../media/image21.png"/><Relationship Id="rId2" Type="http://schemas.openxmlformats.org/officeDocument/2006/relationships/hyperlink" Target="http://nathanmarz.github.com/storm/doc/backtype/storm/topology/BasicBoltExecutor.html" TargetMode="External"/><Relationship Id="rId16" Type="http://schemas.openxmlformats.org/officeDocument/2006/relationships/hyperlink" Target="http://nathanmarz.github.com/storm/doc/backtype/storm/testing/TupleCaptureBolt.html" TargetMode="External"/><Relationship Id="rId1" Type="http://schemas.openxmlformats.org/officeDocument/2006/relationships/slideLayout" Target="../slideLayouts/slideLayout2.xml"/><Relationship Id="rId6" Type="http://schemas.openxmlformats.org/officeDocument/2006/relationships/hyperlink" Target="http://nathanmarz.github.com/storm/doc/backtype/storm/coordination/CoordinatedBolt.html" TargetMode="External"/><Relationship Id="rId11" Type="http://schemas.openxmlformats.org/officeDocument/2006/relationships/hyperlink" Target="http://nathanmarz.github.com/storm/doc/backtype/storm/testing/TestAggregatesCounter.html" TargetMode="External"/><Relationship Id="rId5" Type="http://schemas.openxmlformats.org/officeDocument/2006/relationships/hyperlink" Target="http://nathanmarz.github.com/storm/doc/backtype/storm/clojure/ClojureBolt.html" TargetMode="External"/><Relationship Id="rId15" Type="http://schemas.openxmlformats.org/officeDocument/2006/relationships/hyperlink" Target="http://nathanmarz.github.com/storm/doc/storm/trident/topology/TridentBoltExecutor.html" TargetMode="External"/><Relationship Id="rId10" Type="http://schemas.openxmlformats.org/officeDocument/2006/relationships/hyperlink" Target="http://nathanmarz.github.com/storm/doc/backtype/storm/drpc/ReturnResults.html" TargetMode="External"/><Relationship Id="rId4" Type="http://schemas.openxmlformats.org/officeDocument/2006/relationships/hyperlink" Target="http://nathanmarz.github.com/storm/doc/backtype/storm/testing/BoltTracker.html" TargetMode="External"/><Relationship Id="rId9" Type="http://schemas.openxmlformats.org/officeDocument/2006/relationships/hyperlink" Target="http://nathanmarz.github.com/storm/doc/backtype/storm/testing/NonRichBoltTracker.html" TargetMode="External"/><Relationship Id="rId14" Type="http://schemas.openxmlformats.org/officeDocument/2006/relationships/hyperlink" Target="http://nathanmarz.github.com/storm/doc/backtype/storm/transactional/TransactionalSpoutBatchExecutor.html"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3.vml"/><Relationship Id="rId4" Type="http://schemas.openxmlformats.org/officeDocument/2006/relationships/image" Target="../media/image31.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4900" y="4191000"/>
            <a:ext cx="6934200" cy="1752600"/>
          </a:xfrm>
        </p:spPr>
        <p:txBody>
          <a:bodyPr>
            <a:normAutofit fontScale="85000" lnSpcReduction="10000"/>
          </a:bodyPr>
          <a:lstStyle/>
          <a:p>
            <a:r>
              <a:rPr lang="zh-CN" altLang="en-US" b="1" dirty="0">
                <a:solidFill>
                  <a:schemeClr val="tx1"/>
                </a:solidFill>
                <a:latin typeface="Microsoft YaHei" panose="020B0503020204020204" pitchFamily="34" charset="-122"/>
                <a:ea typeface="Microsoft YaHei" panose="020B0503020204020204" pitchFamily="34" charset="-122"/>
              </a:rPr>
              <a:t>王宏志</a:t>
            </a:r>
            <a:endParaRPr lang="en-US" altLang="zh-CN" b="1" dirty="0">
              <a:solidFill>
                <a:schemeClr val="tx1"/>
              </a:solidFill>
              <a:latin typeface="Microsoft YaHei" panose="020B0503020204020204" pitchFamily="34" charset="-122"/>
              <a:ea typeface="Microsoft YaHei" panose="020B0503020204020204" pitchFamily="34" charset="-122"/>
            </a:endParaRPr>
          </a:p>
          <a:p>
            <a:r>
              <a:rPr lang="en-US" altLang="zh-CN" b="1" dirty="0">
                <a:solidFill>
                  <a:schemeClr val="tx1"/>
                </a:solidFill>
                <a:latin typeface="Microsoft YaHei" panose="020B0503020204020204" pitchFamily="34" charset="-122"/>
                <a:ea typeface="Microsoft YaHei" panose="020B0503020204020204" pitchFamily="34" charset="-122"/>
              </a:rPr>
              <a:t/>
            </a:r>
            <a:br>
              <a:rPr lang="en-US" altLang="zh-CN" b="1" dirty="0">
                <a:solidFill>
                  <a:schemeClr val="tx1"/>
                </a:solidFill>
                <a:latin typeface="Microsoft YaHei" panose="020B0503020204020204" pitchFamily="34" charset="-122"/>
                <a:ea typeface="Microsoft YaHei" panose="020B0503020204020204" pitchFamily="34" charset="-122"/>
              </a:rPr>
            </a:br>
            <a:r>
              <a:rPr lang="en-US" altLang="zh-CN" dirty="0">
                <a:solidFill>
                  <a:schemeClr val="tx1"/>
                </a:solidFill>
                <a:latin typeface="Microsoft YaHei" panose="020B0503020204020204" pitchFamily="34" charset="-122"/>
                <a:ea typeface="Microsoft YaHei" panose="020B0503020204020204" pitchFamily="34" charset="-122"/>
                <a:hlinkClick r:id="rId2"/>
              </a:rPr>
              <a:t>wangzh@hit.edu.cn</a:t>
            </a:r>
            <a:endParaRPr lang="en-US" altLang="zh-CN" dirty="0">
              <a:solidFill>
                <a:schemeClr val="tx1"/>
              </a:solidFill>
              <a:latin typeface="Microsoft YaHei" panose="020B0503020204020204" pitchFamily="34" charset="-122"/>
              <a:ea typeface="Microsoft YaHei" panose="020B0503020204020204" pitchFamily="34" charset="-122"/>
            </a:endParaRPr>
          </a:p>
          <a:p>
            <a:r>
              <a:rPr lang="en-US" altLang="zh-CN" dirty="0">
                <a:solidFill>
                  <a:schemeClr val="tx1"/>
                </a:solidFill>
                <a:latin typeface="Microsoft YaHei" panose="020B0503020204020204" pitchFamily="34" charset="-122"/>
                <a:ea typeface="Microsoft YaHei" panose="020B0503020204020204" pitchFamily="34" charset="-122"/>
              </a:rPr>
              <a:t>http://homepage.hit.edu.cn/pages/wang</a:t>
            </a:r>
            <a:endParaRPr lang="zh-CN" altLang="en-US" dirty="0">
              <a:solidFill>
                <a:schemeClr val="tx1"/>
              </a:solidFill>
              <a:latin typeface="Microsoft YaHei" panose="020B0503020204020204" pitchFamily="34" charset="-122"/>
              <a:ea typeface="Microsoft YaHei" panose="020B0503020204020204" pitchFamily="34" charset="-122"/>
            </a:endParaRPr>
          </a:p>
          <a:p>
            <a:endParaRPr lang="zh-CN" altLang="en-US" dirty="0">
              <a:latin typeface="Microsoft YaHei" panose="020B0503020204020204" pitchFamily="34" charset="-122"/>
              <a:ea typeface="Microsoft YaHei" panose="020B0503020204020204" pitchFamily="34" charset="-122"/>
            </a:endParaRPr>
          </a:p>
        </p:txBody>
      </p:sp>
      <p:grpSp>
        <p:nvGrpSpPr>
          <p:cNvPr id="4" name="组合 5"/>
          <p:cNvGrpSpPr>
            <a:grpSpLocks/>
          </p:cNvGrpSpPr>
          <p:nvPr/>
        </p:nvGrpSpPr>
        <p:grpSpPr bwMode="auto">
          <a:xfrm>
            <a:off x="16727" y="116004"/>
            <a:ext cx="5073650" cy="752475"/>
            <a:chOff x="77788" y="47625"/>
            <a:chExt cx="5073649" cy="752277"/>
          </a:xfrm>
        </p:grpSpPr>
        <p:pic>
          <p:nvPicPr>
            <p:cNvPr id="5" name="图片 13" descr="HIT"/>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88" y="47625"/>
              <a:ext cx="2428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p:cNvSpPr txBox="1">
              <a:spLocks noChangeArrowheads="1"/>
            </p:cNvSpPr>
            <p:nvPr/>
          </p:nvSpPr>
          <p:spPr bwMode="auto">
            <a:xfrm>
              <a:off x="2420938" y="133350"/>
              <a:ext cx="27304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a:latin typeface="Microsoft YaHei" panose="020B0503020204020204" pitchFamily="34" charset="-122"/>
                  <a:ea typeface="Microsoft YaHei" panose="020B0503020204020204" pitchFamily="34" charset="-122"/>
                </a:rPr>
                <a:t>海量数据计算研究中心</a:t>
              </a:r>
            </a:p>
          </p:txBody>
        </p:sp>
        <p:sp>
          <p:nvSpPr>
            <p:cNvPr id="7" name="TextBox 2"/>
            <p:cNvSpPr txBox="1">
              <a:spLocks noChangeArrowheads="1"/>
            </p:cNvSpPr>
            <p:nvPr/>
          </p:nvSpPr>
          <p:spPr bwMode="auto">
            <a:xfrm>
              <a:off x="701675" y="492125"/>
              <a:ext cx="36099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1400" b="1" dirty="0">
                  <a:latin typeface="Microsoft YaHei" panose="020B0503020204020204" pitchFamily="34" charset="-122"/>
                  <a:ea typeface="Microsoft YaHei" panose="020B0503020204020204" pitchFamily="34" charset="-122"/>
                </a:rPr>
                <a:t>Massive Data Computing Lab @ HIT</a:t>
              </a:r>
            </a:p>
          </p:txBody>
        </p:sp>
      </p:grpSp>
      <p:sp>
        <p:nvSpPr>
          <p:cNvPr id="13" name="矩形 12">
            <a:extLst>
              <a:ext uri="{FF2B5EF4-FFF2-40B4-BE49-F238E27FC236}">
                <a16:creationId xmlns="" xmlns:a16="http://schemas.microsoft.com/office/drawing/2014/main" id="{56EE1009-68D4-49B7-9C4C-27CB0F866AF3}"/>
              </a:ext>
            </a:extLst>
          </p:cNvPr>
          <p:cNvSpPr/>
          <p:nvPr/>
        </p:nvSpPr>
        <p:spPr bwMode="auto">
          <a:xfrm>
            <a:off x="0" y="1752600"/>
            <a:ext cx="9144000" cy="1870868"/>
          </a:xfrm>
          <a:prstGeom prst="rect">
            <a:avLst/>
          </a:prstGeom>
          <a:solidFill>
            <a:srgbClr val="024C89"/>
          </a:solid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4" name="文本框 13">
            <a:extLst>
              <a:ext uri="{FF2B5EF4-FFF2-40B4-BE49-F238E27FC236}">
                <a16:creationId xmlns="" xmlns:a16="http://schemas.microsoft.com/office/drawing/2014/main" id="{20FD8097-4044-4958-8722-9D518BBE02B5}"/>
              </a:ext>
            </a:extLst>
          </p:cNvPr>
          <p:cNvSpPr txBox="1">
            <a:spLocks noChangeArrowheads="1"/>
          </p:cNvSpPr>
          <p:nvPr/>
        </p:nvSpPr>
        <p:spPr bwMode="auto">
          <a:xfrm>
            <a:off x="0" y="1906948"/>
            <a:ext cx="914400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10000"/>
              </a:lnSpc>
              <a:spcBef>
                <a:spcPct val="0"/>
              </a:spcBef>
              <a:buNone/>
            </a:pPr>
            <a:r>
              <a:rPr lang="zh-CN" altLang="en-US" sz="4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大数据计算基础</a:t>
            </a:r>
            <a:endParaRPr lang="en-US" altLang="zh-CN" sz="4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a:p>
            <a:pPr algn="ctr">
              <a:lnSpc>
                <a:spcPct val="110000"/>
              </a:lnSpc>
              <a:spcBef>
                <a:spcPct val="0"/>
              </a:spcBef>
              <a:buNone/>
            </a:pPr>
            <a:r>
              <a:rPr lang="zh-CN" altLang="en-US" sz="4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第四章  大数据计算系统</a:t>
            </a:r>
            <a:endParaRPr lang="en-US" altLang="zh-CN" sz="4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8673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hape 32"/>
          <p:cNvSpPr>
            <a:spLocks noGrp="1"/>
          </p:cNvSpPr>
          <p:nvPr>
            <p:ph idx="1"/>
          </p:nvPr>
        </p:nvSpPr>
        <p:spPr/>
        <p:txBody>
          <a:bodyPr lIns="45718" tIns="45718" rIns="45718" bIns="45718"/>
          <a:lstStyle/>
          <a:p>
            <a:pPr marL="327025" indent="-327025" defTabSz="641350" eaLnBrk="1" hangingPunct="1">
              <a:spcBef>
                <a:spcPts val="425"/>
              </a:spcBef>
            </a:pPr>
            <a:r>
              <a:rPr kumimoji="0" lang="zh-CN" altLang="en-US" sz="2700">
                <a:latin typeface="Microsoft YaHei" panose="020B0503020204020204" pitchFamily="34" charset="-122"/>
                <a:ea typeface="Microsoft YaHei" panose="020B0503020204020204" pitchFamily="34" charset="-122"/>
              </a:rPr>
              <a:t>统计某个服务被访问的客户端地域分布情况</a:t>
            </a:r>
            <a:endParaRPr kumimoji="0" lang="en-US" altLang="zh-CN" sz="2700">
              <a:latin typeface="Microsoft YaHei" panose="020B0503020204020204" pitchFamily="34" charset="-122"/>
              <a:ea typeface="Microsoft YaHei" panose="020B0503020204020204" pitchFamily="34" charset="-122"/>
            </a:endParaRPr>
          </a:p>
          <a:p>
            <a:pPr marL="604838" lvl="1" indent="-284163" defTabSz="641350" eaLnBrk="1" hangingPunct="1">
              <a:spcBef>
                <a:spcPts val="350"/>
              </a:spcBef>
            </a:pPr>
            <a:r>
              <a:rPr kumimoji="0" lang="zh-CN" altLang="en-US" sz="2400">
                <a:latin typeface="Microsoft YaHei" panose="020B0503020204020204" pitchFamily="34" charset="-122"/>
                <a:ea typeface="Microsoft YaHei" panose="020B0503020204020204" pitchFamily="34" charset="-122"/>
              </a:rPr>
              <a:t>日志中记录了客户端</a:t>
            </a:r>
            <a:r>
              <a:rPr kumimoji="0" lang="en-US" altLang="zh-CN" sz="2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IP</a:t>
            </a:r>
          </a:p>
          <a:p>
            <a:pPr marL="604838" lvl="1" indent="-284163" defTabSz="641350" eaLnBrk="1" hangingPunct="1">
              <a:spcBef>
                <a:spcPts val="350"/>
              </a:spcBef>
            </a:pPr>
            <a:r>
              <a:rPr kumimoji="0" lang="zh-CN" altLang="en-US" sz="2400">
                <a:latin typeface="Microsoft YaHei" panose="020B0503020204020204" pitchFamily="34" charset="-122"/>
                <a:ea typeface="Microsoft YaHei" panose="020B0503020204020204" pitchFamily="34" charset="-122"/>
              </a:rPr>
              <a:t>把</a:t>
            </a:r>
            <a:r>
              <a:rPr kumimoji="0" lang="en-US" altLang="zh-CN" sz="2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IP</a:t>
            </a:r>
            <a:r>
              <a:rPr kumimoji="0" lang="zh-CN" altLang="en-US" sz="2400">
                <a:latin typeface="Microsoft YaHei" panose="020B0503020204020204" pitchFamily="34" charset="-122"/>
                <a:ea typeface="Microsoft YaHei" panose="020B0503020204020204" pitchFamily="34" charset="-122"/>
              </a:rPr>
              <a:t>转换成地域</a:t>
            </a:r>
            <a:endParaRPr kumimoji="0" lang="en-US" altLang="zh-CN" sz="2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604838" lvl="1" indent="-284163" defTabSz="641350" eaLnBrk="1" hangingPunct="1">
              <a:spcBef>
                <a:spcPts val="350"/>
              </a:spcBef>
            </a:pPr>
            <a:r>
              <a:rPr kumimoji="0" lang="zh-CN" altLang="en-US" sz="2400">
                <a:latin typeface="Microsoft YaHei" panose="020B0503020204020204" pitchFamily="34" charset="-122"/>
                <a:ea typeface="Microsoft YaHei" panose="020B0503020204020204" pitchFamily="34" charset="-122"/>
              </a:rPr>
              <a:t>按照地域进行统计</a:t>
            </a:r>
          </a:p>
        </p:txBody>
      </p:sp>
      <p:pic>
        <p:nvPicPr>
          <p:cNvPr id="2" name="图片 1"/>
          <p:cNvPicPr>
            <a:picLocks noChangeAspect="1"/>
          </p:cNvPicPr>
          <p:nvPr/>
        </p:nvPicPr>
        <p:blipFill rotWithShape="1">
          <a:blip r:embed="rId2"/>
          <a:srcRect l="6394" r="35202"/>
          <a:stretch/>
        </p:blipFill>
        <p:spPr>
          <a:xfrm>
            <a:off x="4935902" y="2276872"/>
            <a:ext cx="3323405" cy="2088232"/>
          </a:xfrm>
          <a:prstGeom prst="rect">
            <a:avLst/>
          </a:prstGeom>
        </p:spPr>
      </p:pic>
      <p:pic>
        <p:nvPicPr>
          <p:cNvPr id="3" name="图片 2"/>
          <p:cNvPicPr>
            <a:picLocks noChangeAspect="1"/>
          </p:cNvPicPr>
          <p:nvPr/>
        </p:nvPicPr>
        <p:blipFill>
          <a:blip r:embed="rId3"/>
          <a:stretch>
            <a:fillRect/>
          </a:stretch>
        </p:blipFill>
        <p:spPr>
          <a:xfrm>
            <a:off x="0" y="4213568"/>
            <a:ext cx="9144000" cy="2644432"/>
          </a:xfrm>
          <a:prstGeom prst="rect">
            <a:avLst/>
          </a:prstGeom>
        </p:spPr>
      </p:pic>
      <p:sp>
        <p:nvSpPr>
          <p:cNvPr id="6" name="Rectangle 4">
            <a:extLst>
              <a:ext uri="{FF2B5EF4-FFF2-40B4-BE49-F238E27FC236}">
                <a16:creationId xmlns="" xmlns:a16="http://schemas.microsoft.com/office/drawing/2014/main" id="{B8EBB1E1-D1CF-CF4C-906C-A14782B758C3}"/>
              </a:ext>
            </a:extLst>
          </p:cNvPr>
          <p:cNvSpPr>
            <a:spLocks noChangeArrowheads="1"/>
          </p:cNvSpPr>
          <p:nvPr/>
        </p:nvSpPr>
        <p:spPr bwMode="auto">
          <a:xfrm>
            <a:off x="476250" y="39118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7DF3E58B-9405-AF47-9BF5-72ED1B64D975}"/>
              </a:ext>
            </a:extLst>
          </p:cNvPr>
          <p:cNvCxnSpPr/>
          <p:nvPr/>
        </p:nvCxnSpPr>
        <p:spPr>
          <a:xfrm>
            <a:off x="0" y="875367"/>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D429B084-980C-D04F-B0EF-2F4918ADF786}"/>
              </a:ext>
            </a:extLst>
          </p:cNvPr>
          <p:cNvGrpSpPr>
            <a:grpSpLocks/>
          </p:cNvGrpSpPr>
          <p:nvPr/>
        </p:nvGrpSpPr>
        <p:grpSpPr bwMode="auto">
          <a:xfrm>
            <a:off x="0" y="345142"/>
            <a:ext cx="3429000" cy="530225"/>
            <a:chOff x="2209799" y="284389"/>
            <a:chExt cx="2160388" cy="529772"/>
          </a:xfrm>
          <a:solidFill>
            <a:srgbClr val="024C89"/>
          </a:solidFill>
        </p:grpSpPr>
        <p:sp>
          <p:nvSpPr>
            <p:cNvPr id="9" name="矩形 8">
              <a:extLst>
                <a:ext uri="{FF2B5EF4-FFF2-40B4-BE49-F238E27FC236}">
                  <a16:creationId xmlns="" xmlns:a16="http://schemas.microsoft.com/office/drawing/2014/main" id="{24A076B3-88C9-C243-A767-57CE92E28E5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流计算的例子</a:t>
              </a:r>
            </a:p>
          </p:txBody>
        </p:sp>
        <p:sp>
          <p:nvSpPr>
            <p:cNvPr id="10" name="矩形 9">
              <a:extLst>
                <a:ext uri="{FF2B5EF4-FFF2-40B4-BE49-F238E27FC236}">
                  <a16:creationId xmlns="" xmlns:a16="http://schemas.microsoft.com/office/drawing/2014/main" id="{28D9965B-5023-B747-9B3D-0EB0A61190DF}"/>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694970518"/>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1" y="284163"/>
            <a:ext cx="4673607"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Storm</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容错</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任务级失败</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148052" y="990600"/>
            <a:ext cx="8767347" cy="556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spcBef>
                <a:spcPts val="600"/>
              </a:spcBef>
              <a:spcAft>
                <a:spcPts val="300"/>
              </a:spcAft>
              <a:buFont typeface="Wingdings" panose="05000000000000000000" pitchFamily="2" charset="2"/>
              <a:buChar char="l"/>
            </a:pPr>
            <a:r>
              <a:rPr lang="en-US" altLang="zh-CN" sz="2400" dirty="0">
                <a:solidFill>
                  <a:srgbClr val="FF0000"/>
                </a:solidFill>
                <a:latin typeface="微软雅黑" panose="020B0503020204020204" pitchFamily="34" charset="-122"/>
                <a:ea typeface="微软雅黑" panose="020B0503020204020204" pitchFamily="34" charset="-122"/>
              </a:rPr>
              <a:t>Bolt</a:t>
            </a:r>
            <a:r>
              <a:rPr lang="zh-CN" altLang="en-US" sz="2400" dirty="0">
                <a:solidFill>
                  <a:srgbClr val="FF0000"/>
                </a:solidFill>
                <a:latin typeface="微软雅黑" panose="020B0503020204020204" pitchFamily="34" charset="-122"/>
                <a:ea typeface="微软雅黑" panose="020B0503020204020204" pitchFamily="34" charset="-122"/>
              </a:rPr>
              <a:t>任务</a:t>
            </a:r>
            <a:r>
              <a:rPr lang="en-US" altLang="zh-CN" sz="2400" dirty="0">
                <a:solidFill>
                  <a:srgbClr val="FF0000"/>
                </a:solidFill>
                <a:latin typeface="微软雅黑" panose="020B0503020204020204" pitchFamily="34" charset="-122"/>
                <a:ea typeface="微软雅黑" panose="020B0503020204020204" pitchFamily="34" charset="-122"/>
              </a:rPr>
              <a:t>crash</a:t>
            </a:r>
            <a:r>
              <a:rPr lang="zh-CN" altLang="en-US" sz="2400" dirty="0">
                <a:solidFill>
                  <a:srgbClr val="FF0000"/>
                </a:solidFill>
                <a:latin typeface="微软雅黑" panose="020B0503020204020204" pitchFamily="34" charset="-122"/>
                <a:ea typeface="微软雅黑" panose="020B0503020204020204" pitchFamily="34" charset="-122"/>
              </a:rPr>
              <a:t>引起的消息未被应答</a:t>
            </a:r>
            <a:r>
              <a:rPr lang="zh-CN" altLang="en-US" sz="2400" dirty="0">
                <a:latin typeface="微软雅黑" panose="020B0503020204020204" pitchFamily="34" charset="-122"/>
                <a:ea typeface="微软雅黑" panose="020B0503020204020204" pitchFamily="34" charset="-122"/>
              </a:rPr>
              <a:t>。此时，</a:t>
            </a:r>
            <a:r>
              <a:rPr lang="en-US" altLang="zh-CN" sz="2400" dirty="0">
                <a:latin typeface="微软雅黑" panose="020B0503020204020204" pitchFamily="34" charset="-122"/>
                <a:ea typeface="微软雅黑" panose="020B0503020204020204" pitchFamily="34" charset="-122"/>
              </a:rPr>
              <a:t>acker</a:t>
            </a:r>
            <a:r>
              <a:rPr lang="zh-CN" altLang="en-US" sz="2400" dirty="0">
                <a:latin typeface="微软雅黑" panose="020B0503020204020204" pitchFamily="34" charset="-122"/>
                <a:ea typeface="微软雅黑" panose="020B0503020204020204" pitchFamily="34" charset="-122"/>
              </a:rPr>
              <a:t>中所有与此</a:t>
            </a:r>
            <a:r>
              <a:rPr lang="en-US" altLang="zh-CN" sz="2400" dirty="0">
                <a:latin typeface="微软雅黑" panose="020B0503020204020204" pitchFamily="34" charset="-122"/>
                <a:ea typeface="微软雅黑" panose="020B0503020204020204" pitchFamily="34" charset="-122"/>
              </a:rPr>
              <a:t>Bolt</a:t>
            </a:r>
            <a:r>
              <a:rPr lang="zh-CN" altLang="en-US" sz="2400" dirty="0">
                <a:latin typeface="微软雅黑" panose="020B0503020204020204" pitchFamily="34" charset="-122"/>
                <a:ea typeface="微软雅黑" panose="020B0503020204020204" pitchFamily="34" charset="-122"/>
              </a:rPr>
              <a:t>任务关联的消息都会因为超时而失败，对应的</a:t>
            </a:r>
            <a:r>
              <a:rPr lang="en-US" altLang="zh-CN" sz="2400" dirty="0">
                <a:latin typeface="微软雅黑" panose="020B0503020204020204" pitchFamily="34" charset="-122"/>
                <a:ea typeface="微软雅黑" panose="020B0503020204020204" pitchFamily="34" charset="-122"/>
              </a:rPr>
              <a:t>Spout</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fail</a:t>
            </a:r>
            <a:r>
              <a:rPr lang="zh-CN" altLang="en-US" sz="2400" dirty="0">
                <a:latin typeface="微软雅黑" panose="020B0503020204020204" pitchFamily="34" charset="-122"/>
                <a:ea typeface="微软雅黑" panose="020B0503020204020204" pitchFamily="34" charset="-122"/>
              </a:rPr>
              <a:t>方法将被调用。</a:t>
            </a:r>
            <a:endParaRPr lang="en-US" altLang="zh-CN" sz="2400" dirty="0">
              <a:latin typeface="微软雅黑" panose="020B0503020204020204" pitchFamily="34" charset="-122"/>
              <a:ea typeface="微软雅黑" panose="020B0503020204020204" pitchFamily="34" charset="-122"/>
            </a:endParaRPr>
          </a:p>
          <a:p>
            <a:pPr algn="just">
              <a:lnSpc>
                <a:spcPct val="110000"/>
              </a:lnSpc>
              <a:spcBef>
                <a:spcPts val="600"/>
              </a:spcBef>
              <a:spcAft>
                <a:spcPts val="300"/>
              </a:spcAft>
              <a:buFont typeface="Wingdings" panose="05000000000000000000" pitchFamily="2" charset="2"/>
              <a:buChar char="l"/>
            </a:pPr>
            <a:r>
              <a:rPr lang="en-US" altLang="zh-CN" sz="2400" dirty="0">
                <a:solidFill>
                  <a:srgbClr val="FF0000"/>
                </a:solidFill>
                <a:latin typeface="微软雅黑" panose="020B0503020204020204" pitchFamily="34" charset="-122"/>
                <a:ea typeface="微软雅黑" panose="020B0503020204020204" pitchFamily="34" charset="-122"/>
              </a:rPr>
              <a:t>acker</a:t>
            </a:r>
            <a:r>
              <a:rPr lang="zh-CN" altLang="en-US" sz="2400" dirty="0">
                <a:solidFill>
                  <a:srgbClr val="FF0000"/>
                </a:solidFill>
                <a:latin typeface="微软雅黑" panose="020B0503020204020204" pitchFamily="34" charset="-122"/>
                <a:ea typeface="微软雅黑" panose="020B0503020204020204" pitchFamily="34" charset="-122"/>
              </a:rPr>
              <a:t>任务失败</a:t>
            </a:r>
            <a:r>
              <a:rPr lang="zh-CN" altLang="en-US" sz="2400" dirty="0">
                <a:latin typeface="微软雅黑" panose="020B0503020204020204" pitchFamily="34" charset="-122"/>
                <a:ea typeface="微软雅黑" panose="020B0503020204020204" pitchFamily="34" charset="-122"/>
              </a:rPr>
              <a:t>。如果</a:t>
            </a:r>
            <a:r>
              <a:rPr lang="en-US" altLang="zh-CN" sz="2400" dirty="0">
                <a:latin typeface="微软雅黑" panose="020B0503020204020204" pitchFamily="34" charset="-122"/>
                <a:ea typeface="微软雅黑" panose="020B0503020204020204" pitchFamily="34" charset="-122"/>
              </a:rPr>
              <a:t>acker</a:t>
            </a:r>
            <a:r>
              <a:rPr lang="zh-CN" altLang="en-US" sz="2400" dirty="0">
                <a:latin typeface="微软雅黑" panose="020B0503020204020204" pitchFamily="34" charset="-122"/>
                <a:ea typeface="微软雅黑" panose="020B0503020204020204" pitchFamily="34" charset="-122"/>
              </a:rPr>
              <a:t>任务本身失败了，它在失败之前持有的所有消息都将超时而失败。</a:t>
            </a:r>
            <a:r>
              <a:rPr lang="en-US" altLang="zh-CN" sz="2400" dirty="0">
                <a:latin typeface="微软雅黑" panose="020B0503020204020204" pitchFamily="34" charset="-122"/>
                <a:ea typeface="微软雅黑" panose="020B0503020204020204" pitchFamily="34" charset="-122"/>
              </a:rPr>
              <a:t>Spout</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fail</a:t>
            </a:r>
            <a:r>
              <a:rPr lang="zh-CN" altLang="en-US" sz="2400" dirty="0">
                <a:latin typeface="微软雅黑" panose="020B0503020204020204" pitchFamily="34" charset="-122"/>
                <a:ea typeface="微软雅黑" panose="020B0503020204020204" pitchFamily="34" charset="-122"/>
              </a:rPr>
              <a:t>方法将被调用。</a:t>
            </a:r>
            <a:endParaRPr lang="en-US" altLang="zh-CN" sz="2400" dirty="0">
              <a:latin typeface="微软雅黑" panose="020B0503020204020204" pitchFamily="34" charset="-122"/>
              <a:ea typeface="微软雅黑" panose="020B0503020204020204" pitchFamily="34" charset="-122"/>
            </a:endParaRPr>
          </a:p>
          <a:p>
            <a:pPr algn="just">
              <a:lnSpc>
                <a:spcPct val="110000"/>
              </a:lnSpc>
              <a:spcBef>
                <a:spcPts val="600"/>
              </a:spcBef>
              <a:spcAft>
                <a:spcPts val="300"/>
              </a:spcAft>
              <a:buFont typeface="Wingdings" panose="05000000000000000000" pitchFamily="2" charset="2"/>
              <a:buChar char="l"/>
            </a:pPr>
            <a:r>
              <a:rPr lang="en-US" altLang="zh-CN" sz="2400" dirty="0">
                <a:solidFill>
                  <a:srgbClr val="FF0000"/>
                </a:solidFill>
                <a:latin typeface="微软雅黑" panose="020B0503020204020204" pitchFamily="34" charset="-122"/>
                <a:ea typeface="微软雅黑" panose="020B0503020204020204" pitchFamily="34" charset="-122"/>
              </a:rPr>
              <a:t>Spout</a:t>
            </a:r>
            <a:r>
              <a:rPr lang="zh-CN" altLang="en-US" sz="2400" dirty="0">
                <a:solidFill>
                  <a:srgbClr val="FF0000"/>
                </a:solidFill>
                <a:latin typeface="微软雅黑" panose="020B0503020204020204" pitchFamily="34" charset="-122"/>
                <a:ea typeface="微软雅黑" panose="020B0503020204020204" pitchFamily="34" charset="-122"/>
              </a:rPr>
              <a:t>任务失败</a:t>
            </a:r>
            <a:r>
              <a:rPr lang="zh-CN" altLang="en-US" sz="2400" dirty="0">
                <a:latin typeface="微软雅黑" panose="020B0503020204020204" pitchFamily="34" charset="-122"/>
                <a:ea typeface="微软雅黑" panose="020B0503020204020204" pitchFamily="34" charset="-122"/>
              </a:rPr>
              <a:t>。在这种情况下，与</a:t>
            </a:r>
            <a:r>
              <a:rPr lang="en-US" altLang="zh-CN" sz="2400" dirty="0">
                <a:latin typeface="微软雅黑" panose="020B0503020204020204" pitchFamily="34" charset="-122"/>
                <a:ea typeface="微软雅黑" panose="020B0503020204020204" pitchFamily="34" charset="-122"/>
              </a:rPr>
              <a:t>Spout</a:t>
            </a:r>
            <a:r>
              <a:rPr lang="zh-CN" altLang="en-US" sz="2400" dirty="0">
                <a:latin typeface="微软雅黑" panose="020B0503020204020204" pitchFamily="34" charset="-122"/>
                <a:ea typeface="微软雅黑" panose="020B0503020204020204" pitchFamily="34" charset="-122"/>
              </a:rPr>
              <a:t>任务对接的外部设备</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MQ)</a:t>
            </a:r>
            <a:r>
              <a:rPr lang="zh-CN" altLang="en-US" sz="2400" dirty="0">
                <a:latin typeface="微软雅黑" panose="020B0503020204020204" pitchFamily="34" charset="-122"/>
                <a:ea typeface="微软雅黑" panose="020B0503020204020204" pitchFamily="34" charset="-122"/>
              </a:rPr>
              <a:t>负责消息的完整性。例如，当客户端异常时，</a:t>
            </a:r>
            <a:r>
              <a:rPr lang="en-US" altLang="zh-CN" sz="2400" dirty="0">
                <a:latin typeface="微软雅黑" panose="020B0503020204020204" pitchFamily="34" charset="-122"/>
                <a:ea typeface="微软雅黑" panose="020B0503020204020204" pitchFamily="34" charset="-122"/>
              </a:rPr>
              <a:t>kestrel</a:t>
            </a:r>
            <a:r>
              <a:rPr lang="zh-CN" altLang="en-US" sz="2400" dirty="0">
                <a:latin typeface="微软雅黑" panose="020B0503020204020204" pitchFamily="34" charset="-122"/>
                <a:ea typeface="微软雅黑" panose="020B0503020204020204" pitchFamily="34" charset="-122"/>
              </a:rPr>
              <a:t>队列会将处于</a:t>
            </a:r>
            <a:r>
              <a:rPr lang="en-US" altLang="zh-CN" sz="2400" dirty="0">
                <a:latin typeface="微软雅黑" panose="020B0503020204020204" pitchFamily="34" charset="-122"/>
                <a:ea typeface="微软雅黑" panose="020B0503020204020204" pitchFamily="34" charset="-122"/>
              </a:rPr>
              <a:t>pending</a:t>
            </a:r>
            <a:r>
              <a:rPr lang="zh-CN" altLang="en-US" sz="2400" dirty="0">
                <a:latin typeface="微软雅黑" panose="020B0503020204020204" pitchFamily="34" charset="-122"/>
                <a:ea typeface="微软雅黑" panose="020B0503020204020204" pitchFamily="34" charset="-122"/>
              </a:rPr>
              <a:t>状态的所有消息重新放回队列中。</a:t>
            </a:r>
          </a:p>
          <a:p>
            <a:pPr algn="just">
              <a:spcBef>
                <a:spcPts val="600"/>
              </a:spcBef>
              <a:spcAft>
                <a:spcPts val="300"/>
              </a:spcAf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495800"/>
            <a:ext cx="2738368" cy="226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9367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1" y="284163"/>
            <a:ext cx="6324599"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Storm</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容错</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任务槽</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(slot)</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故障务级失败</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148052" y="990599"/>
            <a:ext cx="8767347" cy="3810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spcBef>
                <a:spcPts val="600"/>
              </a:spcBef>
              <a:spcAft>
                <a:spcPts val="300"/>
              </a:spcAft>
              <a:buFont typeface="Wingdings" panose="05000000000000000000" pitchFamily="2" charset="2"/>
              <a:buChar char="l"/>
            </a:pPr>
            <a:r>
              <a:rPr lang="en-US" altLang="zh-CN" sz="2400" dirty="0">
                <a:solidFill>
                  <a:srgbClr val="FF0000"/>
                </a:solidFill>
                <a:latin typeface="微软雅黑" panose="020B0503020204020204" pitchFamily="34" charset="-122"/>
                <a:ea typeface="微软雅黑" panose="020B0503020204020204" pitchFamily="34" charset="-122"/>
              </a:rPr>
              <a:t>Worker</a:t>
            </a:r>
            <a:r>
              <a:rPr lang="zh-CN" altLang="en-US" sz="2400" dirty="0">
                <a:solidFill>
                  <a:srgbClr val="FF0000"/>
                </a:solidFill>
                <a:latin typeface="微软雅黑" panose="020B0503020204020204" pitchFamily="34" charset="-122"/>
                <a:ea typeface="微软雅黑" panose="020B0503020204020204" pitchFamily="34" charset="-122"/>
              </a:rPr>
              <a:t>失败</a:t>
            </a:r>
            <a:r>
              <a:rPr lang="zh-CN" altLang="en-US" sz="2400" dirty="0">
                <a:latin typeface="微软雅黑" panose="020B0503020204020204" pitchFamily="34" charset="-122"/>
                <a:ea typeface="微软雅黑" panose="020B0503020204020204" pitchFamily="34" charset="-122"/>
              </a:rPr>
              <a:t>。每个</a:t>
            </a:r>
            <a:r>
              <a:rPr lang="en-US" altLang="zh-CN" sz="2400" dirty="0">
                <a:latin typeface="微软雅黑" panose="020B0503020204020204" pitchFamily="34" charset="-122"/>
                <a:ea typeface="微软雅黑" panose="020B0503020204020204" pitchFamily="34" charset="-122"/>
              </a:rPr>
              <a:t>Worker</a:t>
            </a:r>
            <a:r>
              <a:rPr lang="zh-CN" altLang="en-US" sz="2400" dirty="0">
                <a:latin typeface="微软雅黑" panose="020B0503020204020204" pitchFamily="34" charset="-122"/>
                <a:ea typeface="微软雅黑" panose="020B0503020204020204" pitchFamily="34" charset="-122"/>
              </a:rPr>
              <a:t>中包含数个</a:t>
            </a:r>
            <a:r>
              <a:rPr lang="en-US" altLang="zh-CN" sz="2400" dirty="0">
                <a:latin typeface="微软雅黑" panose="020B0503020204020204" pitchFamily="34" charset="-122"/>
                <a:ea typeface="微软雅黑" panose="020B0503020204020204" pitchFamily="34" charset="-122"/>
              </a:rPr>
              <a:t>Bolt(</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Spout)</a:t>
            </a:r>
            <a:r>
              <a:rPr lang="zh-CN" altLang="en-US" sz="2400" dirty="0">
                <a:latin typeface="微软雅黑" panose="020B0503020204020204" pitchFamily="34" charset="-122"/>
                <a:ea typeface="微软雅黑" panose="020B0503020204020204" pitchFamily="34" charset="-122"/>
              </a:rPr>
              <a:t>任务。</a:t>
            </a:r>
            <a:r>
              <a:rPr lang="en-US" altLang="zh-CN" sz="2400" dirty="0">
                <a:latin typeface="微软雅黑" panose="020B0503020204020204" pitchFamily="34" charset="-122"/>
                <a:ea typeface="微软雅黑" panose="020B0503020204020204" pitchFamily="34" charset="-122"/>
              </a:rPr>
              <a:t>Supervisor</a:t>
            </a:r>
            <a:r>
              <a:rPr lang="zh-CN" altLang="en-US" sz="2400" dirty="0">
                <a:latin typeface="微软雅黑" panose="020B0503020204020204" pitchFamily="34" charset="-122"/>
                <a:ea typeface="微软雅黑" panose="020B0503020204020204" pitchFamily="34" charset="-122"/>
              </a:rPr>
              <a:t>负责监控这些任务，当</a:t>
            </a:r>
            <a:r>
              <a:rPr lang="en-US" altLang="zh-CN" sz="2400" dirty="0">
                <a:latin typeface="微软雅黑" panose="020B0503020204020204" pitchFamily="34" charset="-122"/>
                <a:ea typeface="微软雅黑" panose="020B0503020204020204" pitchFamily="34" charset="-122"/>
              </a:rPr>
              <a:t>worker</a:t>
            </a:r>
            <a:r>
              <a:rPr lang="zh-CN" altLang="en-US" sz="2400" dirty="0">
                <a:latin typeface="微软雅黑" panose="020B0503020204020204" pitchFamily="34" charset="-122"/>
                <a:ea typeface="微软雅黑" panose="020B0503020204020204" pitchFamily="34" charset="-122"/>
              </a:rPr>
              <a:t>失败后会尝试在本机重启它，如果它在启动时连续失败了一定的次数，无法发送心跳信息到</a:t>
            </a:r>
            <a:r>
              <a:rPr lang="en-US" altLang="zh-CN" sz="2400" dirty="0">
                <a:latin typeface="微软雅黑" panose="020B0503020204020204" pitchFamily="34" charset="-122"/>
                <a:ea typeface="微软雅黑" panose="020B0503020204020204" pitchFamily="34" charset="-122"/>
              </a:rPr>
              <a:t>Nimbus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Nimbus</a:t>
            </a:r>
            <a:r>
              <a:rPr lang="zh-CN" altLang="en-US" sz="2400" dirty="0">
                <a:latin typeface="微软雅黑" panose="020B0503020204020204" pitchFamily="34" charset="-122"/>
                <a:ea typeface="微软雅黑" panose="020B0503020204020204" pitchFamily="34" charset="-122"/>
              </a:rPr>
              <a:t>将在另一台主机上重新分配</a:t>
            </a:r>
            <a:r>
              <a:rPr lang="en-US" altLang="zh-CN" sz="2400" dirty="0">
                <a:latin typeface="微软雅黑" panose="020B0503020204020204" pitchFamily="34" charset="-122"/>
                <a:ea typeface="微软雅黑" panose="020B0503020204020204" pitchFamily="34" charset="-122"/>
              </a:rPr>
              <a:t>worker</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just">
              <a:lnSpc>
                <a:spcPct val="110000"/>
              </a:lnSpc>
              <a:spcBef>
                <a:spcPts val="600"/>
              </a:spcBef>
              <a:spcAft>
                <a:spcPts val="300"/>
              </a:spcAft>
              <a:buFont typeface="Wingdings" panose="05000000000000000000" pitchFamily="2" charset="2"/>
              <a:buChar char="l"/>
            </a:pPr>
            <a:r>
              <a:rPr lang="en-US" altLang="zh-CN" sz="2400" dirty="0">
                <a:solidFill>
                  <a:srgbClr val="FF0000"/>
                </a:solidFill>
                <a:latin typeface="微软雅黑" panose="020B0503020204020204" pitchFamily="34" charset="-122"/>
                <a:ea typeface="微软雅黑" panose="020B0503020204020204" pitchFamily="34" charset="-122"/>
              </a:rPr>
              <a:t>Supervisor</a:t>
            </a:r>
            <a:r>
              <a:rPr lang="zh-CN" altLang="en-US" sz="2400" dirty="0">
                <a:solidFill>
                  <a:srgbClr val="FF0000"/>
                </a:solidFill>
                <a:latin typeface="微软雅黑" panose="020B0503020204020204" pitchFamily="34" charset="-122"/>
                <a:ea typeface="微软雅黑" panose="020B0503020204020204" pitchFamily="34" charset="-122"/>
              </a:rPr>
              <a:t>失败</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Supervisor</a:t>
            </a:r>
            <a:r>
              <a:rPr lang="zh-CN" altLang="en-US" sz="2400" dirty="0">
                <a:latin typeface="微软雅黑" panose="020B0503020204020204" pitchFamily="34" charset="-122"/>
                <a:ea typeface="微软雅黑" panose="020B0503020204020204" pitchFamily="34" charset="-122"/>
              </a:rPr>
              <a:t>是无状态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所有的状态都保存在</a:t>
            </a:r>
            <a:r>
              <a:rPr lang="en-US" altLang="zh-CN" sz="2400" dirty="0">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或者磁盘上</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和快速失败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每当遇到任何意外的情况，进程自动毁灭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的，因此</a:t>
            </a:r>
            <a:r>
              <a:rPr lang="en-US" altLang="zh-CN" sz="2400" dirty="0">
                <a:latin typeface="微软雅黑" panose="020B0503020204020204" pitchFamily="34" charset="-122"/>
                <a:ea typeface="微软雅黑" panose="020B0503020204020204" pitchFamily="34" charset="-122"/>
              </a:rPr>
              <a:t>Supervisor</a:t>
            </a:r>
            <a:r>
              <a:rPr lang="zh-CN" altLang="en-US" sz="2400" dirty="0">
                <a:latin typeface="微软雅黑" panose="020B0503020204020204" pitchFamily="34" charset="-122"/>
                <a:ea typeface="微软雅黑" panose="020B0503020204020204" pitchFamily="34" charset="-122"/>
              </a:rPr>
              <a:t>的失败不会影响当前正在运行的任务，只要及时将他们重新启动即可。</a:t>
            </a:r>
            <a:endParaRPr lang="en-US" altLang="zh-CN" sz="2400" dirty="0">
              <a:latin typeface="微软雅黑" panose="020B0503020204020204" pitchFamily="34" charset="-122"/>
              <a:ea typeface="微软雅黑" panose="020B0503020204020204" pitchFamily="34" charset="-122"/>
            </a:endParaRPr>
          </a:p>
          <a:p>
            <a:pPr algn="just">
              <a:lnSpc>
                <a:spcPct val="110000"/>
              </a:lnSpc>
              <a:spcBef>
                <a:spcPts val="600"/>
              </a:spcBef>
              <a:spcAft>
                <a:spcPts val="300"/>
              </a:spcAft>
              <a:buFont typeface="Wingdings" panose="05000000000000000000" pitchFamily="2" charset="2"/>
              <a:buChar char="l"/>
            </a:pPr>
            <a:r>
              <a:rPr lang="en-US" altLang="zh-CN" sz="2400" dirty="0">
                <a:solidFill>
                  <a:srgbClr val="FF0000"/>
                </a:solidFill>
                <a:latin typeface="微软雅黑" panose="020B0503020204020204" pitchFamily="34" charset="-122"/>
                <a:ea typeface="微软雅黑" panose="020B0503020204020204" pitchFamily="34" charset="-122"/>
              </a:rPr>
              <a:t>Nimbus</a:t>
            </a:r>
            <a:r>
              <a:rPr lang="zh-CN" altLang="en-US" sz="2400" dirty="0">
                <a:solidFill>
                  <a:srgbClr val="FF0000"/>
                </a:solidFill>
                <a:latin typeface="微软雅黑" panose="020B0503020204020204" pitchFamily="34" charset="-122"/>
                <a:ea typeface="微软雅黑" panose="020B0503020204020204" pitchFamily="34" charset="-122"/>
              </a:rPr>
              <a:t>失败</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Nimbus</a:t>
            </a:r>
            <a:r>
              <a:rPr lang="zh-CN" altLang="en-US" sz="2400" dirty="0">
                <a:latin typeface="微软雅黑" panose="020B0503020204020204" pitchFamily="34" charset="-122"/>
                <a:ea typeface="微软雅黑" panose="020B0503020204020204" pitchFamily="34" charset="-122"/>
              </a:rPr>
              <a:t>也是无状态和快速失败的，因此</a:t>
            </a:r>
            <a:r>
              <a:rPr lang="en-US" altLang="zh-CN" sz="2400" dirty="0">
                <a:latin typeface="微软雅黑" panose="020B0503020204020204" pitchFamily="34" charset="-122"/>
                <a:ea typeface="微软雅黑" panose="020B0503020204020204" pitchFamily="34" charset="-122"/>
              </a:rPr>
              <a:t>Nimbus</a:t>
            </a:r>
            <a:r>
              <a:rPr lang="zh-CN" altLang="en-US" sz="2400" dirty="0">
                <a:latin typeface="微软雅黑" panose="020B0503020204020204" pitchFamily="34" charset="-122"/>
                <a:ea typeface="微软雅黑" panose="020B0503020204020204" pitchFamily="34" charset="-122"/>
              </a:rPr>
              <a:t>的失败不会影响当前正在运行的任务，但是当</a:t>
            </a:r>
            <a:r>
              <a:rPr lang="en-US" altLang="zh-CN" sz="2400" dirty="0">
                <a:latin typeface="微软雅黑" panose="020B0503020204020204" pitchFamily="34" charset="-122"/>
                <a:ea typeface="微软雅黑" panose="020B0503020204020204" pitchFamily="34" charset="-122"/>
              </a:rPr>
              <a:t>Nimbus</a:t>
            </a:r>
            <a:r>
              <a:rPr lang="zh-CN" altLang="en-US" sz="2400" dirty="0">
                <a:latin typeface="微软雅黑" panose="020B0503020204020204" pitchFamily="34" charset="-122"/>
                <a:ea typeface="微软雅黑" panose="020B0503020204020204" pitchFamily="34" charset="-122"/>
              </a:rPr>
              <a:t>失败时，无法提交新的任务，只要及时将它重新启动即可。</a:t>
            </a: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7839" y="4800600"/>
            <a:ext cx="3411537" cy="180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8834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1" y="284163"/>
            <a:ext cx="5562599"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Storm</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容错</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集群节点</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机器</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故障</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148052" y="990599"/>
            <a:ext cx="8767347" cy="38100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spcBef>
                <a:spcPts val="600"/>
              </a:spcBef>
              <a:spcAft>
                <a:spcPts val="300"/>
              </a:spcAft>
              <a:buFont typeface="Wingdings" panose="05000000000000000000" pitchFamily="2" charset="2"/>
              <a:buChar char="l"/>
            </a:pPr>
            <a:r>
              <a:rPr lang="en-US" altLang="zh-CN" sz="2400" dirty="0">
                <a:solidFill>
                  <a:srgbClr val="FF0000"/>
                </a:solidFill>
                <a:latin typeface="微软雅黑" panose="020B0503020204020204" pitchFamily="34" charset="-122"/>
                <a:ea typeface="微软雅黑" panose="020B0503020204020204" pitchFamily="34" charset="-122"/>
              </a:rPr>
              <a:t>Storm</a:t>
            </a:r>
            <a:r>
              <a:rPr lang="zh-CN" altLang="en-US" sz="2400" dirty="0">
                <a:solidFill>
                  <a:srgbClr val="FF0000"/>
                </a:solidFill>
                <a:latin typeface="微软雅黑" panose="020B0503020204020204" pitchFamily="34" charset="-122"/>
                <a:ea typeface="微软雅黑" panose="020B0503020204020204" pitchFamily="34" charset="-122"/>
              </a:rPr>
              <a:t>集群中的节点故障</a:t>
            </a:r>
            <a:r>
              <a:rPr lang="zh-CN" altLang="en-US" sz="2400" dirty="0">
                <a:latin typeface="微软雅黑" panose="020B0503020204020204" pitchFamily="34" charset="-122"/>
                <a:ea typeface="微软雅黑" panose="020B0503020204020204" pitchFamily="34" charset="-122"/>
              </a:rPr>
              <a:t>。此时</a:t>
            </a:r>
            <a:r>
              <a:rPr lang="en-US" altLang="zh-CN" sz="2400" dirty="0">
                <a:latin typeface="微软雅黑" panose="020B0503020204020204" pitchFamily="34" charset="-122"/>
                <a:ea typeface="微软雅黑" panose="020B0503020204020204" pitchFamily="34" charset="-122"/>
              </a:rPr>
              <a:t>Nimbus</a:t>
            </a:r>
            <a:r>
              <a:rPr lang="zh-CN" altLang="en-US" sz="2400" dirty="0">
                <a:latin typeface="微软雅黑" panose="020B0503020204020204" pitchFamily="34" charset="-122"/>
                <a:ea typeface="微软雅黑" panose="020B0503020204020204" pitchFamily="34" charset="-122"/>
              </a:rPr>
              <a:t>会将此机器上所有正在运行的任务转移到其他可用的机器上运行。</a:t>
            </a:r>
          </a:p>
          <a:p>
            <a:pPr algn="just">
              <a:lnSpc>
                <a:spcPct val="110000"/>
              </a:lnSpc>
              <a:spcBef>
                <a:spcPts val="600"/>
              </a:spcBef>
              <a:spcAft>
                <a:spcPts val="300"/>
              </a:spcAft>
              <a:buFont typeface="Wingdings" panose="05000000000000000000" pitchFamily="2" charset="2"/>
              <a:buChar char="l"/>
            </a:pPr>
            <a:r>
              <a:rPr lang="en-US" altLang="zh-CN" sz="2400" dirty="0">
                <a:solidFill>
                  <a:srgbClr val="FF0000"/>
                </a:solidFill>
                <a:latin typeface="微软雅黑" panose="020B0503020204020204" pitchFamily="34" charset="-122"/>
                <a:ea typeface="微软雅黑" panose="020B0503020204020204" pitchFamily="34" charset="-122"/>
              </a:rPr>
              <a:t>Zookeeper</a:t>
            </a:r>
            <a:r>
              <a:rPr lang="zh-CN" altLang="en-US" sz="2400" dirty="0">
                <a:solidFill>
                  <a:srgbClr val="FF0000"/>
                </a:solidFill>
                <a:latin typeface="微软雅黑" panose="020B0503020204020204" pitchFamily="34" charset="-122"/>
                <a:ea typeface="微软雅黑" panose="020B0503020204020204" pitchFamily="34" charset="-122"/>
              </a:rPr>
              <a:t>集群中的节点故障</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保证少于半数的机器宕机系统仍可正常运行，及时修复故障机器即可。</a:t>
            </a: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188206"/>
            <a:ext cx="5712669" cy="301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7097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1" y="284163"/>
            <a:ext cx="4876799"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Storm</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容错</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—Nimbus</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节点故障</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148052" y="990599"/>
            <a:ext cx="8767347" cy="38100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spcBef>
                <a:spcPts val="600"/>
              </a:spcBef>
              <a:spcAft>
                <a:spcPts val="300"/>
              </a:spcAft>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如果失去了</a:t>
            </a:r>
            <a:r>
              <a:rPr lang="en-US" altLang="zh-CN" sz="2400" dirty="0">
                <a:solidFill>
                  <a:srgbClr val="FF0000"/>
                </a:solidFill>
                <a:latin typeface="微软雅黑" panose="020B0503020204020204" pitchFamily="34" charset="-122"/>
                <a:ea typeface="微软雅黑" panose="020B0503020204020204" pitchFamily="34" charset="-122"/>
              </a:rPr>
              <a:t>Nimbus</a:t>
            </a:r>
            <a:r>
              <a:rPr lang="zh-CN" altLang="en-US" sz="2400" dirty="0">
                <a:solidFill>
                  <a:srgbClr val="FF0000"/>
                </a:solidFill>
                <a:latin typeface="微软雅黑" panose="020B0503020204020204" pitchFamily="34" charset="-122"/>
                <a:ea typeface="微软雅黑" panose="020B0503020204020204" pitchFamily="34" charset="-122"/>
              </a:rPr>
              <a:t>节点</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Worker</a:t>
            </a:r>
            <a:r>
              <a:rPr lang="zh-CN" altLang="en-US" sz="2400" dirty="0">
                <a:latin typeface="微软雅黑" panose="020B0503020204020204" pitchFamily="34" charset="-122"/>
                <a:ea typeface="微软雅黑" panose="020B0503020204020204" pitchFamily="34" charset="-122"/>
              </a:rPr>
              <a:t>也会继续执行。另外，如果</a:t>
            </a:r>
            <a:r>
              <a:rPr lang="en-US" altLang="zh-CN" sz="2400" dirty="0">
                <a:latin typeface="微软雅黑" panose="020B0503020204020204" pitchFamily="34" charset="-122"/>
                <a:ea typeface="微软雅黑" panose="020B0503020204020204" pitchFamily="34" charset="-122"/>
              </a:rPr>
              <a:t>worker</a:t>
            </a:r>
            <a:r>
              <a:rPr lang="zh-CN" altLang="en-US" sz="2400" dirty="0">
                <a:latin typeface="微软雅黑" panose="020B0503020204020204" pitchFamily="34" charset="-122"/>
                <a:ea typeface="微软雅黑" panose="020B0503020204020204" pitchFamily="34" charset="-122"/>
              </a:rPr>
              <a:t>死亡，</a:t>
            </a:r>
            <a:r>
              <a:rPr lang="en-US" altLang="zh-CN" sz="2400" dirty="0">
                <a:latin typeface="微软雅黑" panose="020B0503020204020204" pitchFamily="34" charset="-122"/>
                <a:ea typeface="微软雅黑" panose="020B0503020204020204" pitchFamily="34" charset="-122"/>
              </a:rPr>
              <a:t>Supervisor</a:t>
            </a:r>
            <a:r>
              <a:rPr lang="zh-CN" altLang="en-US" sz="2400" dirty="0">
                <a:latin typeface="微软雅黑" panose="020B0503020204020204" pitchFamily="34" charset="-122"/>
                <a:ea typeface="微软雅黑" panose="020B0503020204020204" pitchFamily="34" charset="-122"/>
              </a:rPr>
              <a:t>也会继续重启他们。但是，没有</a:t>
            </a:r>
            <a:r>
              <a:rPr lang="en-US" altLang="zh-CN" sz="2400" dirty="0">
                <a:latin typeface="微软雅黑" panose="020B0503020204020204" pitchFamily="34" charset="-122"/>
                <a:ea typeface="微软雅黑" panose="020B0503020204020204" pitchFamily="34" charset="-122"/>
              </a:rPr>
              <a:t>Nimbus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Worker</a:t>
            </a:r>
            <a:r>
              <a:rPr lang="zh-CN" altLang="en-US" sz="2400" dirty="0">
                <a:latin typeface="微软雅黑" panose="020B0503020204020204" pitchFamily="34" charset="-122"/>
                <a:ea typeface="微软雅黑" panose="020B0503020204020204" pitchFamily="34" charset="-122"/>
              </a:rPr>
              <a:t>不会在必要时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例如，失去一个</a:t>
            </a:r>
            <a:r>
              <a:rPr lang="en-US" altLang="zh-CN" sz="2400" dirty="0">
                <a:latin typeface="微软雅黑" panose="020B0503020204020204" pitchFamily="34" charset="-122"/>
                <a:ea typeface="微软雅黑" panose="020B0503020204020204" pitchFamily="34" charset="-122"/>
              </a:rPr>
              <a:t>Worker</a:t>
            </a:r>
            <a:r>
              <a:rPr lang="zh-CN" altLang="en-US" sz="2400" dirty="0">
                <a:latin typeface="微软雅黑" panose="020B0503020204020204" pitchFamily="34" charset="-122"/>
                <a:ea typeface="微软雅黑" panose="020B0503020204020204" pitchFamily="34" charset="-122"/>
              </a:rPr>
              <a:t>的主机</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被安排到其他主机，客户端也无法提交任务。所以</a:t>
            </a:r>
            <a:r>
              <a:rPr lang="en-US" altLang="zh-CN" sz="2400" dirty="0">
                <a:latin typeface="微软雅黑" panose="020B0503020204020204" pitchFamily="34" charset="-122"/>
                <a:ea typeface="微软雅黑" panose="020B0503020204020204" pitchFamily="34" charset="-122"/>
              </a:rPr>
              <a:t>Nimbus“</a:t>
            </a:r>
            <a:r>
              <a:rPr lang="zh-CN" altLang="en-US" sz="2400" dirty="0">
                <a:latin typeface="微软雅黑" panose="020B0503020204020204" pitchFamily="34" charset="-122"/>
                <a:ea typeface="微软雅黑" panose="020B0503020204020204" pitchFamily="34" charset="-122"/>
              </a:rPr>
              <a:t>在某种程度上”是单点故障。在实践中，这不是一个大问题，因为</a:t>
            </a:r>
            <a:r>
              <a:rPr lang="en-US" altLang="zh-CN" sz="2400" dirty="0">
                <a:latin typeface="微软雅黑" panose="020B0503020204020204" pitchFamily="34" charset="-122"/>
                <a:ea typeface="微软雅黑" panose="020B0503020204020204" pitchFamily="34" charset="-122"/>
              </a:rPr>
              <a:t>Nimbus</a:t>
            </a:r>
            <a:r>
              <a:rPr lang="zh-CN" altLang="en-US" sz="2400" dirty="0">
                <a:latin typeface="微软雅黑" panose="020B0503020204020204" pitchFamily="34" charset="-122"/>
                <a:ea typeface="微软雅黑" panose="020B0503020204020204" pitchFamily="34" charset="-122"/>
              </a:rPr>
              <a:t>守护进程死亡，不会发生灾难性问题。</a:t>
            </a: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1" y="3870854"/>
            <a:ext cx="4419600" cy="233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32978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438400"/>
            <a:ext cx="2895600" cy="21414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 xmlns:a16="http://schemas.microsoft.com/office/drawing/2014/main" id="{5C639DC4-81D0-B341-851B-CBCAEA468469}"/>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latin typeface="Microsoft YaHei" panose="020B0503020204020204" pitchFamily="34" charset="-122"/>
              <a:ea typeface="Microsoft YaHei" panose="020B0503020204020204" pitchFamily="34" charset="-122"/>
            </a:endParaRPr>
          </a:p>
        </p:txBody>
      </p:sp>
      <p:sp>
        <p:nvSpPr>
          <p:cNvPr id="9" name="Rectangle 4">
            <a:extLst>
              <a:ext uri="{FF2B5EF4-FFF2-40B4-BE49-F238E27FC236}">
                <a16:creationId xmlns="" xmlns:a16="http://schemas.microsoft.com/office/drawing/2014/main" id="{C610129F-FA95-0F44-9CB3-B682BADFD3AB}"/>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0" name="直接连接符 8">
            <a:extLst>
              <a:ext uri="{FF2B5EF4-FFF2-40B4-BE49-F238E27FC236}">
                <a16:creationId xmlns="" xmlns:a16="http://schemas.microsoft.com/office/drawing/2014/main" id="{71BDF193-0E9D-534F-AA77-5E27B3C1131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1" name="组合 46">
            <a:extLst>
              <a:ext uri="{FF2B5EF4-FFF2-40B4-BE49-F238E27FC236}">
                <a16:creationId xmlns="" xmlns:a16="http://schemas.microsoft.com/office/drawing/2014/main" id="{6E088A02-BB6D-D64E-AD1D-D8EBE430AD31}"/>
              </a:ext>
            </a:extLst>
          </p:cNvPr>
          <p:cNvGrpSpPr>
            <a:grpSpLocks/>
          </p:cNvGrpSpPr>
          <p:nvPr/>
        </p:nvGrpSpPr>
        <p:grpSpPr bwMode="auto">
          <a:xfrm>
            <a:off x="1" y="284163"/>
            <a:ext cx="38862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CE3C71E7-9FAD-C344-AAB1-395DD086697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 Streaming</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3" name="矩形 12">
              <a:extLst>
                <a:ext uri="{FF2B5EF4-FFF2-40B4-BE49-F238E27FC236}">
                  <a16:creationId xmlns="" xmlns:a16="http://schemas.microsoft.com/office/drawing/2014/main" id="{EFFC5568-714D-0B4B-912B-9A7B2EF5AE80}"/>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56289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425" y="1485900"/>
            <a:ext cx="3990975" cy="4419600"/>
          </a:xfrm>
        </p:spPr>
        <p:txBody>
          <a:bodyPr>
            <a:normAutofit/>
          </a:bodyPr>
          <a:lstStyle/>
          <a:p>
            <a:r>
              <a:rPr lang="en-US" altLang="zh-CN" sz="2000" dirty="0">
                <a:latin typeface="Microsoft YaHei" panose="020B0503020204020204" pitchFamily="34" charset="-122"/>
                <a:ea typeface="Microsoft YaHei" panose="020B0503020204020204" pitchFamily="34" charset="-122"/>
              </a:rPr>
              <a:t>RDDs</a:t>
            </a:r>
            <a:r>
              <a:rPr lang="zh-CN" altLang="en-US" sz="2000" dirty="0">
                <a:latin typeface="Microsoft YaHei" panose="020B0503020204020204" pitchFamily="34" charset="-122"/>
                <a:ea typeface="Microsoft YaHei" panose="020B0503020204020204" pitchFamily="34" charset="-122"/>
              </a:rPr>
              <a:t>可以记住从原始的容错输入创建它的操作序列</a:t>
            </a:r>
            <a:endParaRPr lang="en-US" altLang="zh-CN" sz="2000" dirty="0">
              <a:latin typeface="Microsoft YaHei" panose="020B0503020204020204" pitchFamily="34" charset="-122"/>
              <a:ea typeface="Microsoft YaHei" panose="020B0503020204020204" pitchFamily="34" charset="-122"/>
            </a:endParaRPr>
          </a:p>
          <a:p>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批量输入数据被复制到多个工作节点的内存中，因此是容错的</a:t>
            </a:r>
            <a:endParaRPr lang="en-US" altLang="zh-CN" sz="2000" dirty="0">
              <a:latin typeface="Microsoft YaHei" panose="020B0503020204020204" pitchFamily="34" charset="-122"/>
              <a:ea typeface="Microsoft YaHei" panose="020B0503020204020204" pitchFamily="34" charset="-122"/>
            </a:endParaRPr>
          </a:p>
          <a:p>
            <a:pPr marL="0" indent="0">
              <a:buNone/>
            </a:pP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由于工作人员故障而丢失的数据，可以从输入的数据开始重新计算</a:t>
            </a:r>
            <a:endParaRPr lang="en-US" altLang="zh-CN" sz="2000" dirty="0">
              <a:latin typeface="Microsoft YaHei" panose="020B0503020204020204" pitchFamily="34" charset="-122"/>
              <a:ea typeface="Microsoft YaHei" panose="020B0503020204020204" pitchFamily="34" charset="-122"/>
            </a:endParaRPr>
          </a:p>
        </p:txBody>
      </p:sp>
      <p:sp>
        <p:nvSpPr>
          <p:cNvPr id="111" name="Rounded Rectangular Callout 110"/>
          <p:cNvSpPr/>
          <p:nvPr/>
        </p:nvSpPr>
        <p:spPr>
          <a:xfrm>
            <a:off x="7343775" y="1638300"/>
            <a:ext cx="1400175" cy="952500"/>
          </a:xfrm>
          <a:prstGeom prst="wedgeRoundRectCallout">
            <a:avLst>
              <a:gd name="adj1" fmla="val -64777"/>
              <a:gd name="adj2" fmla="val -18645"/>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zh-CN" altLang="en-US" sz="1700" dirty="0">
                <a:solidFill>
                  <a:srgbClr val="000000"/>
                </a:solidFill>
                <a:latin typeface="Microsoft YaHei" panose="020B0503020204020204" pitchFamily="34" charset="-122"/>
                <a:ea typeface="Microsoft YaHei" panose="020B0503020204020204" pitchFamily="34" charset="-122"/>
                <a:cs typeface="Calibri"/>
              </a:rPr>
              <a:t>在内存中复制的输入数据</a:t>
            </a:r>
            <a:endParaRPr lang="en-US" sz="1700" dirty="0">
              <a:solidFill>
                <a:srgbClr val="000000"/>
              </a:solidFill>
              <a:latin typeface="Microsoft YaHei" panose="020B0503020204020204" pitchFamily="34" charset="-122"/>
              <a:ea typeface="Microsoft YaHei" panose="020B0503020204020204" pitchFamily="34" charset="-122"/>
              <a:cs typeface="Calibri"/>
            </a:endParaRPr>
          </a:p>
        </p:txBody>
      </p:sp>
      <p:grpSp>
        <p:nvGrpSpPr>
          <p:cNvPr id="23556" name="Group 116"/>
          <p:cNvGrpSpPr>
            <a:grpSpLocks/>
          </p:cNvGrpSpPr>
          <p:nvPr/>
        </p:nvGrpSpPr>
        <p:grpSpPr bwMode="auto">
          <a:xfrm>
            <a:off x="5393531" y="2149475"/>
            <a:ext cx="1743075" cy="675482"/>
            <a:chOff x="7762239" y="5609988"/>
            <a:chExt cx="2889827" cy="840669"/>
          </a:xfrm>
        </p:grpSpPr>
        <p:pic>
          <p:nvPicPr>
            <p:cNvPr id="23598" name="Picture 117"/>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99" name="Picture 11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0" name="Picture 11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1" name="Picture 12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57" name="Picture 122"/>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103" y="4543425"/>
            <a:ext cx="55542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23"/>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009" y="4543425"/>
            <a:ext cx="55542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24"/>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7083" y="4543425"/>
            <a:ext cx="555426"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97" name="Picture 125"/>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4752" y="4543425"/>
            <a:ext cx="555426"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1" name="TextBox 131"/>
          <p:cNvSpPr txBox="1">
            <a:spLocks noChangeArrowheads="1"/>
          </p:cNvSpPr>
          <p:nvPr/>
        </p:nvSpPr>
        <p:spPr bwMode="auto">
          <a:xfrm>
            <a:off x="5915025" y="3013075"/>
            <a:ext cx="136088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0" rIns="38405" b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700">
                <a:latin typeface="Microsoft YaHei" panose="020B0503020204020204" pitchFamily="34" charset="-122"/>
                <a:ea typeface="Microsoft YaHei" panose="020B0503020204020204" pitchFamily="34" charset="-122"/>
              </a:rPr>
              <a:t>flatMap</a:t>
            </a:r>
          </a:p>
        </p:txBody>
      </p:sp>
      <p:cxnSp>
        <p:nvCxnSpPr>
          <p:cNvPr id="133" name="Straight Arrow Connector 132"/>
          <p:cNvCxnSpPr/>
          <p:nvPr/>
        </p:nvCxnSpPr>
        <p:spPr bwMode="auto">
          <a:xfrm flipH="1">
            <a:off x="6229350" y="2041525"/>
            <a:ext cx="596" cy="1997075"/>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3563" name="Group 14"/>
          <p:cNvGrpSpPr>
            <a:grpSpLocks/>
          </p:cNvGrpSpPr>
          <p:nvPr/>
        </p:nvGrpSpPr>
        <p:grpSpPr bwMode="auto">
          <a:xfrm>
            <a:off x="5486400" y="1524000"/>
            <a:ext cx="1485900" cy="419100"/>
            <a:chOff x="14325600" y="2971800"/>
            <a:chExt cx="3657600" cy="990600"/>
          </a:xfrm>
        </p:grpSpPr>
        <p:sp>
          <p:nvSpPr>
            <p:cNvPr id="124" name="Rectangle 123"/>
            <p:cNvSpPr>
              <a:spLocks noChangeArrowheads="1"/>
            </p:cNvSpPr>
            <p:nvPr/>
          </p:nvSpPr>
          <p:spPr bwMode="auto">
            <a:xfrm>
              <a:off x="143256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25" name="Rectangle 124"/>
            <p:cNvSpPr>
              <a:spLocks noChangeArrowheads="1"/>
            </p:cNvSpPr>
            <p:nvPr/>
          </p:nvSpPr>
          <p:spPr bwMode="auto">
            <a:xfrm>
              <a:off x="147828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26" name="Rectangle 125"/>
            <p:cNvSpPr>
              <a:spLocks noChangeArrowheads="1"/>
            </p:cNvSpPr>
            <p:nvPr/>
          </p:nvSpPr>
          <p:spPr bwMode="auto">
            <a:xfrm>
              <a:off x="152400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27" name="Rectangle 126"/>
            <p:cNvSpPr>
              <a:spLocks noChangeArrowheads="1"/>
            </p:cNvSpPr>
            <p:nvPr/>
          </p:nvSpPr>
          <p:spPr bwMode="auto">
            <a:xfrm>
              <a:off x="156972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32" name="Rectangle 131"/>
            <p:cNvSpPr>
              <a:spLocks noChangeArrowheads="1"/>
            </p:cNvSpPr>
            <p:nvPr/>
          </p:nvSpPr>
          <p:spPr bwMode="auto">
            <a:xfrm>
              <a:off x="161544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34" name="Rectangle 133"/>
            <p:cNvSpPr>
              <a:spLocks noChangeArrowheads="1"/>
            </p:cNvSpPr>
            <p:nvPr/>
          </p:nvSpPr>
          <p:spPr bwMode="auto">
            <a:xfrm>
              <a:off x="166116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39" name="Rectangle 138"/>
            <p:cNvSpPr>
              <a:spLocks noChangeArrowheads="1"/>
            </p:cNvSpPr>
            <p:nvPr/>
          </p:nvSpPr>
          <p:spPr bwMode="auto">
            <a:xfrm>
              <a:off x="170688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40" name="Rectangle 139"/>
            <p:cNvSpPr>
              <a:spLocks noChangeArrowheads="1"/>
            </p:cNvSpPr>
            <p:nvPr/>
          </p:nvSpPr>
          <p:spPr bwMode="auto">
            <a:xfrm>
              <a:off x="175260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grpSp>
      <p:grpSp>
        <p:nvGrpSpPr>
          <p:cNvPr id="24" name="Group 23"/>
          <p:cNvGrpSpPr>
            <a:grpSpLocks/>
          </p:cNvGrpSpPr>
          <p:nvPr/>
        </p:nvGrpSpPr>
        <p:grpSpPr bwMode="auto">
          <a:xfrm>
            <a:off x="6057900" y="5143500"/>
            <a:ext cx="571500" cy="419100"/>
            <a:chOff x="15697200" y="10210800"/>
            <a:chExt cx="1524000" cy="990600"/>
          </a:xfrm>
        </p:grpSpPr>
        <p:sp>
          <p:nvSpPr>
            <p:cNvPr id="141" name="Rectangle 140"/>
            <p:cNvSpPr>
              <a:spLocks noChangeArrowheads="1"/>
            </p:cNvSpPr>
            <p:nvPr/>
          </p:nvSpPr>
          <p:spPr bwMode="auto">
            <a:xfrm>
              <a:off x="15697200" y="10210800"/>
              <a:ext cx="457200" cy="9906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42" name="Rectangle 141"/>
            <p:cNvSpPr>
              <a:spLocks noChangeArrowheads="1"/>
            </p:cNvSpPr>
            <p:nvPr/>
          </p:nvSpPr>
          <p:spPr bwMode="auto">
            <a:xfrm>
              <a:off x="16764000" y="10210800"/>
              <a:ext cx="457200" cy="9906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grpSp>
      <p:grpSp>
        <p:nvGrpSpPr>
          <p:cNvPr id="143" name="Group 142"/>
          <p:cNvGrpSpPr>
            <a:grpSpLocks/>
          </p:cNvGrpSpPr>
          <p:nvPr/>
        </p:nvGrpSpPr>
        <p:grpSpPr bwMode="auto">
          <a:xfrm>
            <a:off x="5629275" y="1752600"/>
            <a:ext cx="1485900" cy="419100"/>
            <a:chOff x="14325600" y="2971800"/>
            <a:chExt cx="3657600" cy="990600"/>
          </a:xfrm>
        </p:grpSpPr>
        <p:sp>
          <p:nvSpPr>
            <p:cNvPr id="144" name="Rectangle 143"/>
            <p:cNvSpPr>
              <a:spLocks noChangeArrowheads="1"/>
            </p:cNvSpPr>
            <p:nvPr/>
          </p:nvSpPr>
          <p:spPr bwMode="auto">
            <a:xfrm>
              <a:off x="143256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45" name="Rectangle 144"/>
            <p:cNvSpPr>
              <a:spLocks noChangeArrowheads="1"/>
            </p:cNvSpPr>
            <p:nvPr/>
          </p:nvSpPr>
          <p:spPr bwMode="auto">
            <a:xfrm>
              <a:off x="147828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46" name="Rectangle 145"/>
            <p:cNvSpPr>
              <a:spLocks noChangeArrowheads="1"/>
            </p:cNvSpPr>
            <p:nvPr/>
          </p:nvSpPr>
          <p:spPr bwMode="auto">
            <a:xfrm>
              <a:off x="152400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47" name="Rectangle 146"/>
            <p:cNvSpPr>
              <a:spLocks noChangeArrowheads="1"/>
            </p:cNvSpPr>
            <p:nvPr/>
          </p:nvSpPr>
          <p:spPr bwMode="auto">
            <a:xfrm>
              <a:off x="156972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48" name="Rectangle 147"/>
            <p:cNvSpPr>
              <a:spLocks noChangeArrowheads="1"/>
            </p:cNvSpPr>
            <p:nvPr/>
          </p:nvSpPr>
          <p:spPr bwMode="auto">
            <a:xfrm>
              <a:off x="161544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49" name="Rectangle 148"/>
            <p:cNvSpPr>
              <a:spLocks noChangeArrowheads="1"/>
            </p:cNvSpPr>
            <p:nvPr/>
          </p:nvSpPr>
          <p:spPr bwMode="auto">
            <a:xfrm>
              <a:off x="166116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54" name="Rectangle 153"/>
            <p:cNvSpPr>
              <a:spLocks noChangeArrowheads="1"/>
            </p:cNvSpPr>
            <p:nvPr/>
          </p:nvSpPr>
          <p:spPr bwMode="auto">
            <a:xfrm>
              <a:off x="170688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56" name="Rectangle 155"/>
            <p:cNvSpPr>
              <a:spLocks noChangeArrowheads="1"/>
            </p:cNvSpPr>
            <p:nvPr/>
          </p:nvSpPr>
          <p:spPr bwMode="auto">
            <a:xfrm>
              <a:off x="17526000" y="2971800"/>
              <a:ext cx="457200" cy="990600"/>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grpSp>
      <p:sp>
        <p:nvSpPr>
          <p:cNvPr id="158" name="Rectangle 157"/>
          <p:cNvSpPr>
            <a:spLocks noChangeArrowheads="1"/>
          </p:cNvSpPr>
          <p:nvPr/>
        </p:nvSpPr>
        <p:spPr bwMode="auto">
          <a:xfrm>
            <a:off x="5486400" y="4076700"/>
            <a:ext cx="185738" cy="4191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59" name="Rectangle 158"/>
          <p:cNvSpPr>
            <a:spLocks noChangeArrowheads="1"/>
          </p:cNvSpPr>
          <p:nvPr/>
        </p:nvSpPr>
        <p:spPr bwMode="auto">
          <a:xfrm>
            <a:off x="5672137" y="4076700"/>
            <a:ext cx="185738" cy="4191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61" name="Rectangle 160"/>
          <p:cNvSpPr>
            <a:spLocks noChangeArrowheads="1"/>
          </p:cNvSpPr>
          <p:nvPr/>
        </p:nvSpPr>
        <p:spPr bwMode="auto">
          <a:xfrm>
            <a:off x="5857875" y="4076700"/>
            <a:ext cx="185738" cy="4191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62" name="Rectangle 161"/>
          <p:cNvSpPr>
            <a:spLocks noChangeArrowheads="1"/>
          </p:cNvSpPr>
          <p:nvPr/>
        </p:nvSpPr>
        <p:spPr bwMode="auto">
          <a:xfrm>
            <a:off x="6043612" y="4076700"/>
            <a:ext cx="185738" cy="4191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64" name="Rectangle 163"/>
          <p:cNvSpPr>
            <a:spLocks noChangeArrowheads="1"/>
          </p:cNvSpPr>
          <p:nvPr/>
        </p:nvSpPr>
        <p:spPr bwMode="auto">
          <a:xfrm>
            <a:off x="6229350" y="4076700"/>
            <a:ext cx="185738" cy="4191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66" name="Rectangle 165"/>
          <p:cNvSpPr>
            <a:spLocks noChangeArrowheads="1"/>
          </p:cNvSpPr>
          <p:nvPr/>
        </p:nvSpPr>
        <p:spPr bwMode="auto">
          <a:xfrm>
            <a:off x="6415087" y="4076700"/>
            <a:ext cx="185738" cy="4191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68" name="Rectangle 167"/>
          <p:cNvSpPr>
            <a:spLocks noChangeArrowheads="1"/>
          </p:cNvSpPr>
          <p:nvPr/>
        </p:nvSpPr>
        <p:spPr bwMode="auto">
          <a:xfrm>
            <a:off x="6600825" y="4076700"/>
            <a:ext cx="185738" cy="4191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sp>
        <p:nvSpPr>
          <p:cNvPr id="169" name="Rectangle 168"/>
          <p:cNvSpPr>
            <a:spLocks noChangeArrowheads="1"/>
          </p:cNvSpPr>
          <p:nvPr/>
        </p:nvSpPr>
        <p:spPr bwMode="auto">
          <a:xfrm>
            <a:off x="6786562" y="4076700"/>
            <a:ext cx="185738" cy="419100"/>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grpSp>
        <p:nvGrpSpPr>
          <p:cNvPr id="23" name="Group 22"/>
          <p:cNvGrpSpPr>
            <a:grpSpLocks/>
          </p:cNvGrpSpPr>
          <p:nvPr/>
        </p:nvGrpSpPr>
        <p:grpSpPr bwMode="auto">
          <a:xfrm>
            <a:off x="6067425" y="2171700"/>
            <a:ext cx="954881" cy="2371725"/>
            <a:chOff x="15723042" y="4343400"/>
            <a:chExt cx="2545908" cy="4744156"/>
          </a:xfrm>
        </p:grpSpPr>
        <p:cxnSp>
          <p:nvCxnSpPr>
            <p:cNvPr id="170" name="Straight Arrow Connector 169"/>
            <p:cNvCxnSpPr>
              <a:stCxn id="154" idx="2"/>
              <a:endCxn id="23558" idx="0"/>
            </p:cNvCxnSpPr>
            <p:nvPr/>
          </p:nvCxnSpPr>
          <p:spPr bwMode="auto">
            <a:xfrm flipH="1">
              <a:off x="15723042" y="4343400"/>
              <a:ext cx="2050694" cy="4744156"/>
            </a:xfrm>
            <a:prstGeom prst="straightConnector1">
              <a:avLst/>
            </a:prstGeom>
            <a:solidFill>
              <a:srgbClr val="000000"/>
            </a:solidFill>
            <a:ln w="57150" cap="flat" cmpd="sng" algn="ctr">
              <a:solidFill>
                <a:schemeClr val="accent3"/>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1" name="Straight Arrow Connector 170"/>
            <p:cNvCxnSpPr>
              <a:stCxn id="156" idx="2"/>
              <a:endCxn id="23559" idx="0"/>
            </p:cNvCxnSpPr>
            <p:nvPr/>
          </p:nvCxnSpPr>
          <p:spPr bwMode="auto">
            <a:xfrm flipH="1">
              <a:off x="16783308" y="4343400"/>
              <a:ext cx="1485642" cy="4744156"/>
            </a:xfrm>
            <a:prstGeom prst="straightConnector1">
              <a:avLst/>
            </a:prstGeom>
            <a:solidFill>
              <a:srgbClr val="000000"/>
            </a:solidFill>
            <a:ln w="57150" cap="flat" cmpd="sng" algn="ctr">
              <a:solidFill>
                <a:schemeClr val="accent3"/>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72" name="Rounded Rectangular Callout 171"/>
          <p:cNvSpPr/>
          <p:nvPr/>
        </p:nvSpPr>
        <p:spPr>
          <a:xfrm>
            <a:off x="7229475" y="4267200"/>
            <a:ext cx="1514475" cy="952500"/>
          </a:xfrm>
          <a:prstGeom prst="wedgeRoundRectCallout">
            <a:avLst>
              <a:gd name="adj1" fmla="val -64777"/>
              <a:gd name="adj2" fmla="val -18645"/>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zh-CN" altLang="en-US" sz="1700" dirty="0">
                <a:solidFill>
                  <a:srgbClr val="000000"/>
                </a:solidFill>
                <a:latin typeface="Microsoft YaHei" panose="020B0503020204020204" pitchFamily="34" charset="-122"/>
                <a:ea typeface="Microsoft YaHei" panose="020B0503020204020204" pitchFamily="34" charset="-122"/>
                <a:cs typeface="Calibri"/>
              </a:rPr>
              <a:t>在其他工作节点上重新计算的分区丢失</a:t>
            </a:r>
            <a:endParaRPr lang="en-US" sz="1700" dirty="0">
              <a:solidFill>
                <a:srgbClr val="000000"/>
              </a:solidFill>
              <a:latin typeface="Microsoft YaHei" panose="020B0503020204020204" pitchFamily="34" charset="-122"/>
              <a:ea typeface="Microsoft YaHei" panose="020B0503020204020204" pitchFamily="34" charset="-122"/>
              <a:cs typeface="Calibri"/>
            </a:endParaRPr>
          </a:p>
        </p:txBody>
      </p:sp>
      <p:sp>
        <p:nvSpPr>
          <p:cNvPr id="23576" name="Rectangle 155"/>
          <p:cNvSpPr>
            <a:spLocks noChangeArrowheads="1"/>
          </p:cNvSpPr>
          <p:nvPr/>
        </p:nvSpPr>
        <p:spPr bwMode="auto">
          <a:xfrm>
            <a:off x="4429125" y="1485900"/>
            <a:ext cx="1028700" cy="592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tweets</a:t>
            </a:r>
          </a:p>
          <a:p>
            <a:pPr algn="ctr" eaLnBrk="1" hangingPunct="1"/>
            <a:r>
              <a:rPr lang="en-US" altLang="zh-CN" sz="1800">
                <a:latin typeface="Microsoft YaHei" panose="020B0503020204020204" pitchFamily="34" charset="-122"/>
                <a:ea typeface="Microsoft YaHei" panose="020B0503020204020204" pitchFamily="34" charset="-122"/>
              </a:rPr>
              <a:t>RDD</a:t>
            </a:r>
          </a:p>
        </p:txBody>
      </p:sp>
      <p:sp>
        <p:nvSpPr>
          <p:cNvPr id="23577" name="Rectangle 155"/>
          <p:cNvSpPr>
            <a:spLocks noChangeArrowheads="1"/>
          </p:cNvSpPr>
          <p:nvPr/>
        </p:nvSpPr>
        <p:spPr bwMode="auto">
          <a:xfrm>
            <a:off x="4457700" y="3886200"/>
            <a:ext cx="1028700" cy="86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hashTags</a:t>
            </a:r>
          </a:p>
          <a:p>
            <a:pPr algn="ctr" eaLnBrk="1" hangingPunct="1"/>
            <a:r>
              <a:rPr lang="en-US" altLang="zh-CN" sz="1800">
                <a:latin typeface="Microsoft YaHei" panose="020B0503020204020204" pitchFamily="34" charset="-122"/>
                <a:ea typeface="Microsoft YaHei" panose="020B0503020204020204" pitchFamily="34" charset="-122"/>
              </a:rPr>
              <a:t>RDD</a:t>
            </a:r>
          </a:p>
        </p:txBody>
      </p:sp>
      <p:sp>
        <p:nvSpPr>
          <p:cNvPr id="51" name="Rectangle 4">
            <a:extLst>
              <a:ext uri="{FF2B5EF4-FFF2-40B4-BE49-F238E27FC236}">
                <a16:creationId xmlns="" xmlns:a16="http://schemas.microsoft.com/office/drawing/2014/main" id="{336882A9-10A8-6B49-9123-1C6461885C1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2" name="直接连接符 8">
            <a:extLst>
              <a:ext uri="{FF2B5EF4-FFF2-40B4-BE49-F238E27FC236}">
                <a16:creationId xmlns="" xmlns:a16="http://schemas.microsoft.com/office/drawing/2014/main" id="{95A95403-151F-0448-9AA9-A9FFEB869E26}"/>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53" name="组合 46">
            <a:extLst>
              <a:ext uri="{FF2B5EF4-FFF2-40B4-BE49-F238E27FC236}">
                <a16:creationId xmlns="" xmlns:a16="http://schemas.microsoft.com/office/drawing/2014/main" id="{7AFC33CE-8983-1D4E-85E3-43E656B13223}"/>
              </a:ext>
            </a:extLst>
          </p:cNvPr>
          <p:cNvGrpSpPr>
            <a:grpSpLocks/>
          </p:cNvGrpSpPr>
          <p:nvPr/>
        </p:nvGrpSpPr>
        <p:grpSpPr bwMode="auto">
          <a:xfrm>
            <a:off x="2" y="284163"/>
            <a:ext cx="3014888" cy="530225"/>
            <a:chOff x="2209799" y="284389"/>
            <a:chExt cx="2160388" cy="529772"/>
          </a:xfrm>
          <a:solidFill>
            <a:srgbClr val="024C89"/>
          </a:solidFill>
        </p:grpSpPr>
        <p:sp>
          <p:nvSpPr>
            <p:cNvPr id="54" name="矩形 53">
              <a:extLst>
                <a:ext uri="{FF2B5EF4-FFF2-40B4-BE49-F238E27FC236}">
                  <a16:creationId xmlns="" xmlns:a16="http://schemas.microsoft.com/office/drawing/2014/main" id="{286C2727-617A-DE45-9278-A7FDA41AA83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容错</a:t>
              </a:r>
            </a:p>
          </p:txBody>
        </p:sp>
        <p:sp>
          <p:nvSpPr>
            <p:cNvPr id="55" name="矩形 54">
              <a:extLst>
                <a:ext uri="{FF2B5EF4-FFF2-40B4-BE49-F238E27FC236}">
                  <a16:creationId xmlns="" xmlns:a16="http://schemas.microsoft.com/office/drawing/2014/main" id="{BAAE94A5-A024-0B4C-9E7A-B3D4E130FF6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40663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dissolve">
                                      <p:cBhvr>
                                        <p:cTn id="7" dur="500"/>
                                        <p:tgtEl>
                                          <p:spTgt spid="143"/>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childTnLst>
                          </p:cTn>
                        </p:par>
                        <p:par>
                          <p:cTn id="11" fill="hold" nodeType="afterGroup">
                            <p:stCondLst>
                              <p:cond delay="500"/>
                            </p:stCondLst>
                            <p:childTnLst>
                              <p:par>
                                <p:cTn id="12" presetID="9" presetClass="exit" presetSubtype="0" fill="hold" nodeType="afterEffect">
                                  <p:stCondLst>
                                    <p:cond delay="0"/>
                                  </p:stCondLst>
                                  <p:childTnLst>
                                    <p:animEffect transition="out" filter="dissolve">
                                      <p:cBhvr>
                                        <p:cTn id="13" dur="1000"/>
                                        <p:tgtEl>
                                          <p:spTgt spid="6197"/>
                                        </p:tgtEl>
                                      </p:cBhvr>
                                    </p:animEffect>
                                    <p:set>
                                      <p:cBhvr>
                                        <p:cTn id="14" dur="1" fill="hold">
                                          <p:stCondLst>
                                            <p:cond delay="999"/>
                                          </p:stCondLst>
                                        </p:cTn>
                                        <p:tgtEl>
                                          <p:spTgt spid="6197"/>
                                        </p:tgtEl>
                                        <p:attrNameLst>
                                          <p:attrName>style.visibility</p:attrName>
                                        </p:attrNameLst>
                                      </p:cBhvr>
                                      <p:to>
                                        <p:strVal val="hidden"/>
                                      </p:to>
                                    </p:set>
                                  </p:childTnLst>
                                </p:cTn>
                              </p:par>
                            </p:childTnLst>
                          </p:cTn>
                        </p:par>
                        <p:par>
                          <p:cTn id="15" fill="hold" nodeType="afterGroup">
                            <p:stCondLst>
                              <p:cond delay="1500"/>
                            </p:stCondLst>
                            <p:childTnLst>
                              <p:par>
                                <p:cTn id="16" presetID="9" presetClass="exit" presetSubtype="0" fill="hold" grpId="0" nodeType="afterEffect">
                                  <p:stCondLst>
                                    <p:cond delay="0"/>
                                  </p:stCondLst>
                                  <p:childTnLst>
                                    <p:animEffect transition="out" filter="dissolve">
                                      <p:cBhvr>
                                        <p:cTn id="17" dur="500"/>
                                        <p:tgtEl>
                                          <p:spTgt spid="168"/>
                                        </p:tgtEl>
                                      </p:cBhvr>
                                    </p:animEffect>
                                    <p:set>
                                      <p:cBhvr>
                                        <p:cTn id="18" dur="1" fill="hold">
                                          <p:stCondLst>
                                            <p:cond delay="499"/>
                                          </p:stCondLst>
                                        </p:cTn>
                                        <p:tgtEl>
                                          <p:spTgt spid="168"/>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169"/>
                                        </p:tgtEl>
                                      </p:cBhvr>
                                    </p:animEffect>
                                    <p:set>
                                      <p:cBhvr>
                                        <p:cTn id="21" dur="1" fill="hold">
                                          <p:stCondLst>
                                            <p:cond delay="499"/>
                                          </p:stCondLst>
                                        </p:cTn>
                                        <p:tgtEl>
                                          <p:spTgt spid="169"/>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72"/>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xit" presetSubtype="1" fill="hold" nodeType="afterEffect">
                                  <p:stCondLst>
                                    <p:cond delay="0"/>
                                  </p:stCondLst>
                                  <p:childTnLst>
                                    <p:animEffect transition="out" filter="wipe(up)">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par>
                          <p:cTn id="34" fill="hold" nodeType="afterGroup">
                            <p:stCondLst>
                              <p:cond delay="1000"/>
                            </p:stCondLst>
                            <p:childTnLst>
                              <p:par>
                                <p:cTn id="35" presetID="9" presetClass="entr" presetSubtype="0"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68" grpId="0" animBg="1"/>
      <p:bldP spid="169" grpId="0" animBg="1"/>
      <p:bldP spid="17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55236" cy="647700"/>
          </a:xfrm>
        </p:spPr>
        <p:txBody>
          <a:bodyPr>
            <a:noAutofit/>
          </a:bodyPr>
          <a:lstStyle/>
          <a:p>
            <a:pPr marL="0" indent="0">
              <a:buNone/>
            </a:pPr>
            <a:r>
              <a:rPr lang="zh-CN" altLang="en-US" sz="2000" dirty="0">
                <a:latin typeface="Microsoft YaHei" panose="020B0503020204020204" pitchFamily="34" charset="-122"/>
                <a:ea typeface="Microsoft YaHei" panose="020B0503020204020204" pitchFamily="34" charset="-122"/>
              </a:rPr>
              <a:t>所有中间数据都是</a:t>
            </a:r>
            <a:r>
              <a:rPr lang="en-US" altLang="zh-CN" sz="2000" dirty="0">
                <a:latin typeface="Microsoft YaHei" panose="020B0503020204020204" pitchFamily="34" charset="-122"/>
                <a:ea typeface="Microsoft YaHei" panose="020B0503020204020204" pitchFamily="34" charset="-122"/>
              </a:rPr>
              <a:t>RDD</a:t>
            </a:r>
            <a:r>
              <a:rPr lang="zh-CN" altLang="en-US" sz="2000" dirty="0">
                <a:latin typeface="Microsoft YaHei" panose="020B0503020204020204" pitchFamily="34" charset="-122"/>
                <a:ea typeface="Microsoft YaHei" panose="020B0503020204020204" pitchFamily="34" charset="-122"/>
              </a:rPr>
              <a:t>类型的，因此如果丢失可以重新计算</a:t>
            </a:r>
            <a:endParaRPr lang="en-US" altLang="zh-CN" sz="2400" dirty="0">
              <a:latin typeface="Microsoft YaHei" panose="020B0503020204020204" pitchFamily="34" charset="-122"/>
              <a:ea typeface="Microsoft YaHei" panose="020B0503020204020204" pitchFamily="34" charset="-122"/>
            </a:endParaRPr>
          </a:p>
          <a:p>
            <a:pPr marL="0" indent="0">
              <a:buNone/>
            </a:pPr>
            <a:endParaRPr lang="en-US" altLang="zh-CN" sz="2400" dirty="0">
              <a:latin typeface="Microsoft YaHei" panose="020B0503020204020204" pitchFamily="34" charset="-122"/>
              <a:ea typeface="Microsoft YaHei" panose="020B0503020204020204" pitchFamily="34" charset="-122"/>
            </a:endParaRPr>
          </a:p>
          <a:p>
            <a:pPr marL="0" indent="0">
              <a:buNone/>
            </a:pPr>
            <a:r>
              <a:rPr lang="en-US" altLang="zh-CN" sz="2400" dirty="0">
                <a:solidFill>
                  <a:srgbClr val="7F7F7F"/>
                </a:solidFill>
                <a:latin typeface="Microsoft YaHei" panose="020B0503020204020204" pitchFamily="34" charset="-122"/>
                <a:ea typeface="Microsoft YaHei" panose="020B0503020204020204" pitchFamily="34" charset="-122"/>
              </a:rPr>
              <a:t>  </a:t>
            </a:r>
            <a:endParaRPr lang="en-US" altLang="zh-CN" sz="2400" dirty="0">
              <a:latin typeface="Microsoft YaHei" panose="020B0503020204020204" pitchFamily="34" charset="-122"/>
              <a:ea typeface="Microsoft YaHei" panose="020B0503020204020204" pitchFamily="34" charset="-122"/>
            </a:endParaRPr>
          </a:p>
        </p:txBody>
      </p:sp>
      <p:sp>
        <p:nvSpPr>
          <p:cNvPr id="29699" name="TextBox 35"/>
          <p:cNvSpPr txBox="1">
            <a:spLocks noChangeArrowheads="1"/>
          </p:cNvSpPr>
          <p:nvPr/>
        </p:nvSpPr>
        <p:spPr bwMode="auto">
          <a:xfrm>
            <a:off x="571500" y="2865438"/>
            <a:ext cx="1088350"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hashTags</a:t>
            </a:r>
          </a:p>
        </p:txBody>
      </p:sp>
      <p:sp>
        <p:nvSpPr>
          <p:cNvPr id="29700" name="TextBox 37"/>
          <p:cNvSpPr txBox="1">
            <a:spLocks noChangeArrowheads="1"/>
          </p:cNvSpPr>
          <p:nvPr/>
        </p:nvSpPr>
        <p:spPr bwMode="auto">
          <a:xfrm>
            <a:off x="1817489" y="2324100"/>
            <a:ext cx="517922"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9202" rIns="0"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t-1</a:t>
            </a:r>
          </a:p>
        </p:txBody>
      </p:sp>
      <p:sp>
        <p:nvSpPr>
          <p:cNvPr id="39" name="Alternate Process 38"/>
          <p:cNvSpPr>
            <a:spLocks noChangeArrowheads="1"/>
          </p:cNvSpPr>
          <p:nvPr/>
        </p:nvSpPr>
        <p:spPr bwMode="auto">
          <a:xfrm>
            <a:off x="3012281" y="2892425"/>
            <a:ext cx="382191" cy="353219"/>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9702" name="TextBox 39"/>
          <p:cNvSpPr txBox="1">
            <a:spLocks noChangeArrowheads="1"/>
          </p:cNvSpPr>
          <p:nvPr/>
        </p:nvSpPr>
        <p:spPr bwMode="auto">
          <a:xfrm>
            <a:off x="2944416" y="2332038"/>
            <a:ext cx="517327"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9202" rIns="0"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a:t>
            </a:r>
          </a:p>
        </p:txBody>
      </p:sp>
      <p:sp>
        <p:nvSpPr>
          <p:cNvPr id="41" name="Alternate Process 40"/>
          <p:cNvSpPr>
            <a:spLocks noChangeArrowheads="1"/>
          </p:cNvSpPr>
          <p:nvPr/>
        </p:nvSpPr>
        <p:spPr bwMode="auto">
          <a:xfrm>
            <a:off x="4139208" y="2892425"/>
            <a:ext cx="381595" cy="353219"/>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9704" name="TextBox 41"/>
          <p:cNvSpPr txBox="1">
            <a:spLocks noChangeArrowheads="1"/>
          </p:cNvSpPr>
          <p:nvPr/>
        </p:nvSpPr>
        <p:spPr bwMode="auto">
          <a:xfrm>
            <a:off x="4071343" y="2332038"/>
            <a:ext cx="517326"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9202" rIns="0"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t+1</a:t>
            </a:r>
          </a:p>
        </p:txBody>
      </p:sp>
      <p:sp>
        <p:nvSpPr>
          <p:cNvPr id="43" name="Alternate Process 42"/>
          <p:cNvSpPr>
            <a:spLocks noChangeArrowheads="1"/>
          </p:cNvSpPr>
          <p:nvPr/>
        </p:nvSpPr>
        <p:spPr bwMode="auto">
          <a:xfrm>
            <a:off x="5265539" y="2892425"/>
            <a:ext cx="382191" cy="353219"/>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9706" name="TextBox 43"/>
          <p:cNvSpPr txBox="1">
            <a:spLocks noChangeArrowheads="1"/>
          </p:cNvSpPr>
          <p:nvPr/>
        </p:nvSpPr>
        <p:spPr bwMode="auto">
          <a:xfrm>
            <a:off x="5197674" y="2324100"/>
            <a:ext cx="517922"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9202" rIns="0"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t+2</a:t>
            </a:r>
          </a:p>
        </p:txBody>
      </p:sp>
      <p:sp>
        <p:nvSpPr>
          <p:cNvPr id="29707" name="TextBox 47"/>
          <p:cNvSpPr txBox="1">
            <a:spLocks noChangeArrowheads="1"/>
          </p:cNvSpPr>
          <p:nvPr/>
        </p:nvSpPr>
        <p:spPr bwMode="auto">
          <a:xfrm>
            <a:off x="6324600" y="2324100"/>
            <a:ext cx="517922"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9202" rIns="0"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t+3</a:t>
            </a:r>
          </a:p>
        </p:txBody>
      </p:sp>
      <p:sp>
        <p:nvSpPr>
          <p:cNvPr id="122" name="Alternate Process 121"/>
          <p:cNvSpPr/>
          <p:nvPr/>
        </p:nvSpPr>
        <p:spPr>
          <a:xfrm>
            <a:off x="3024188" y="3884613"/>
            <a:ext cx="382191" cy="352425"/>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0" name="Alternate Process 119"/>
          <p:cNvSpPr/>
          <p:nvPr/>
        </p:nvSpPr>
        <p:spPr>
          <a:xfrm>
            <a:off x="5278040" y="3888581"/>
            <a:ext cx="381596" cy="353219"/>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1" name="Alternate Process 120"/>
          <p:cNvSpPr/>
          <p:nvPr/>
        </p:nvSpPr>
        <p:spPr>
          <a:xfrm>
            <a:off x="4151114" y="3884613"/>
            <a:ext cx="382191" cy="352425"/>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6" name="Alternate Process 125"/>
          <p:cNvSpPr/>
          <p:nvPr/>
        </p:nvSpPr>
        <p:spPr>
          <a:xfrm>
            <a:off x="4151114" y="5118100"/>
            <a:ext cx="382191" cy="353219"/>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7" name="Alternate Process 126"/>
          <p:cNvSpPr/>
          <p:nvPr/>
        </p:nvSpPr>
        <p:spPr>
          <a:xfrm>
            <a:off x="3024188" y="5118100"/>
            <a:ext cx="382191" cy="353219"/>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8" name="Alternate Process 127"/>
          <p:cNvSpPr/>
          <p:nvPr/>
        </p:nvSpPr>
        <p:spPr>
          <a:xfrm>
            <a:off x="1897261" y="5118100"/>
            <a:ext cx="382191" cy="353219"/>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29714" name="TextBox 128"/>
          <p:cNvSpPr txBox="1">
            <a:spLocks noChangeArrowheads="1"/>
          </p:cNvSpPr>
          <p:nvPr/>
        </p:nvSpPr>
        <p:spPr bwMode="auto">
          <a:xfrm>
            <a:off x="583407" y="5062538"/>
            <a:ext cx="1220502"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tagCounts</a:t>
            </a:r>
          </a:p>
        </p:txBody>
      </p:sp>
      <p:sp>
        <p:nvSpPr>
          <p:cNvPr id="131" name="Alternate Process 130"/>
          <p:cNvSpPr>
            <a:spLocks noChangeArrowheads="1"/>
          </p:cNvSpPr>
          <p:nvPr/>
        </p:nvSpPr>
        <p:spPr bwMode="auto">
          <a:xfrm>
            <a:off x="6397228" y="5133975"/>
            <a:ext cx="382191" cy="352425"/>
          </a:xfrm>
          <a:prstGeom prst="flowChartAlternateProcess">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9" name="Rectangle 8"/>
          <p:cNvSpPr>
            <a:spLocks noChangeArrowheads="1"/>
          </p:cNvSpPr>
          <p:nvPr/>
        </p:nvSpPr>
        <p:spPr bwMode="auto">
          <a:xfrm flipH="1">
            <a:off x="6572250" y="5067300"/>
            <a:ext cx="114300" cy="457200"/>
          </a:xfrm>
          <a:prstGeom prst="rect">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lIns="38405" tIns="19202" rIns="38405" bIns="19202"/>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grpSp>
        <p:nvGrpSpPr>
          <p:cNvPr id="13" name="Group 12"/>
          <p:cNvGrpSpPr>
            <a:grpSpLocks/>
          </p:cNvGrpSpPr>
          <p:nvPr/>
        </p:nvGrpSpPr>
        <p:grpSpPr bwMode="auto">
          <a:xfrm>
            <a:off x="1885355" y="2892425"/>
            <a:ext cx="4894064" cy="2578100"/>
            <a:chOff x="5027635" y="5785370"/>
            <a:chExt cx="13050811" cy="5156446"/>
          </a:xfrm>
        </p:grpSpPr>
        <p:sp>
          <p:nvSpPr>
            <p:cNvPr id="37" name="Alternate Process 36"/>
            <p:cNvSpPr>
              <a:spLocks noChangeArrowheads="1"/>
            </p:cNvSpPr>
            <p:nvPr/>
          </p:nvSpPr>
          <p:spPr bwMode="auto">
            <a:xfrm>
              <a:off x="5027635" y="5785370"/>
              <a:ext cx="1019173" cy="704884"/>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47" name="Alternate Process 46"/>
            <p:cNvSpPr>
              <a:spLocks noChangeArrowheads="1"/>
            </p:cNvSpPr>
            <p:nvPr/>
          </p:nvSpPr>
          <p:spPr bwMode="auto">
            <a:xfrm>
              <a:off x="17046573" y="5786958"/>
              <a:ext cx="1019173" cy="704884"/>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cxnSp>
          <p:nvCxnSpPr>
            <p:cNvPr id="53" name="Straight Arrow Connector 52"/>
            <p:cNvCxnSpPr>
              <a:stCxn id="125" idx="3"/>
              <a:endCxn id="131" idx="1"/>
            </p:cNvCxnSpPr>
            <p:nvPr/>
          </p:nvCxnSpPr>
          <p:spPr>
            <a:xfrm>
              <a:off x="15092365" y="10589374"/>
              <a:ext cx="1966908" cy="30164"/>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0" idx="2"/>
              <a:endCxn id="131" idx="0"/>
            </p:cNvCxnSpPr>
            <p:nvPr/>
          </p:nvCxnSpPr>
          <p:spPr>
            <a:xfrm>
              <a:off x="17568860" y="8509650"/>
              <a:ext cx="0" cy="1757447"/>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3" name="Alternate Process 122"/>
            <p:cNvSpPr>
              <a:spLocks noChangeArrowheads="1"/>
            </p:cNvSpPr>
            <p:nvPr/>
          </p:nvSpPr>
          <p:spPr bwMode="auto">
            <a:xfrm>
              <a:off x="5059385" y="7769840"/>
              <a:ext cx="1019173" cy="704884"/>
            </a:xfrm>
            <a:prstGeom prst="flowChartAlternateProcess">
              <a:avLst/>
            </a:prstGeom>
            <a:gradFill rotWithShape="1">
              <a:gsLst>
                <a:gs pos="0">
                  <a:srgbClr val="EBFAE7"/>
                </a:gs>
                <a:gs pos="64999">
                  <a:srgbClr val="CDEFC2"/>
                </a:gs>
                <a:gs pos="100000">
                  <a:srgbClr val="B7EBA7"/>
                </a:gs>
              </a:gsLst>
              <a:lin ang="5400000" scaled="1"/>
            </a:gradFill>
            <a:ln w="9525">
              <a:solidFill>
                <a:srgbClr val="529827"/>
              </a:solidFill>
              <a:miter lim="800000"/>
              <a:headEnd/>
              <a:tailEnd/>
            </a:ln>
            <a:effectLst>
              <a:outerShdw blurRad="40000" dist="20000" dir="5400000" rotWithShape="0">
                <a:srgbClr val="808080">
                  <a:alpha val="37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5" name="Alternate Process 124"/>
            <p:cNvSpPr>
              <a:spLocks noChangeArrowheads="1"/>
            </p:cNvSpPr>
            <p:nvPr/>
          </p:nvSpPr>
          <p:spPr bwMode="auto">
            <a:xfrm>
              <a:off x="14074779" y="10236932"/>
              <a:ext cx="1017586" cy="704884"/>
            </a:xfrm>
            <a:prstGeom prst="flowChartAlternateProcess">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130" name="Alternate Process 129"/>
            <p:cNvSpPr>
              <a:spLocks noChangeArrowheads="1"/>
            </p:cNvSpPr>
            <p:nvPr/>
          </p:nvSpPr>
          <p:spPr bwMode="auto">
            <a:xfrm>
              <a:off x="17059273" y="7803179"/>
              <a:ext cx="1019173" cy="706471"/>
            </a:xfrm>
            <a:prstGeom prst="flowChartAlternateProcess">
              <a:avLst/>
            </a:prstGeom>
            <a:gradFill rotWithShape="1">
              <a:gsLst>
                <a:gs pos="0">
                  <a:srgbClr val="EBFAE7"/>
                </a:gs>
                <a:gs pos="64999">
                  <a:srgbClr val="CDEFC2"/>
                </a:gs>
                <a:gs pos="100000">
                  <a:srgbClr val="B7EBA7"/>
                </a:gs>
              </a:gsLst>
              <a:lin ang="5400000" scaled="1"/>
            </a:gradFill>
            <a:ln w="9525">
              <a:solidFill>
                <a:srgbClr val="529827"/>
              </a:solidFill>
              <a:miter lim="800000"/>
              <a:headEnd/>
              <a:tailEnd/>
            </a:ln>
            <a:effectLst>
              <a:outerShdw blurRad="40000" dist="20000" dir="5400000" rotWithShape="0">
                <a:srgbClr val="808080">
                  <a:alpha val="37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cxnSp>
          <p:nvCxnSpPr>
            <p:cNvPr id="55" name="Straight Arrow Connector 54"/>
            <p:cNvCxnSpPr>
              <a:stCxn id="123" idx="3"/>
            </p:cNvCxnSpPr>
            <p:nvPr/>
          </p:nvCxnSpPr>
          <p:spPr>
            <a:xfrm>
              <a:off x="6078558" y="8122281"/>
              <a:ext cx="11041040" cy="2165453"/>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7" idx="2"/>
              <a:endCxn id="130" idx="0"/>
            </p:cNvCxnSpPr>
            <p:nvPr/>
          </p:nvCxnSpPr>
          <p:spPr>
            <a:xfrm>
              <a:off x="17556160" y="6491842"/>
              <a:ext cx="12700" cy="1311338"/>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7" idx="2"/>
              <a:endCxn id="123" idx="0"/>
            </p:cNvCxnSpPr>
            <p:nvPr/>
          </p:nvCxnSpPr>
          <p:spPr>
            <a:xfrm>
              <a:off x="5537221" y="6490254"/>
              <a:ext cx="31750" cy="127958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33" name="Rectangle 4">
            <a:extLst>
              <a:ext uri="{FF2B5EF4-FFF2-40B4-BE49-F238E27FC236}">
                <a16:creationId xmlns="" xmlns:a16="http://schemas.microsoft.com/office/drawing/2014/main" id="{6B1A7812-24AC-9B47-9F35-4178278FB59B}"/>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34" name="直接连接符 8">
            <a:extLst>
              <a:ext uri="{FF2B5EF4-FFF2-40B4-BE49-F238E27FC236}">
                <a16:creationId xmlns="" xmlns:a16="http://schemas.microsoft.com/office/drawing/2014/main" id="{97D954ED-F4C5-B642-A99A-E8F04BAACD0B}"/>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35" name="组合 46">
            <a:extLst>
              <a:ext uri="{FF2B5EF4-FFF2-40B4-BE49-F238E27FC236}">
                <a16:creationId xmlns="" xmlns:a16="http://schemas.microsoft.com/office/drawing/2014/main" id="{02431A17-A192-644F-B573-493D67FD988E}"/>
              </a:ext>
            </a:extLst>
          </p:cNvPr>
          <p:cNvGrpSpPr>
            <a:grpSpLocks/>
          </p:cNvGrpSpPr>
          <p:nvPr/>
        </p:nvGrpSpPr>
        <p:grpSpPr bwMode="auto">
          <a:xfrm>
            <a:off x="2" y="284163"/>
            <a:ext cx="3014888" cy="530225"/>
            <a:chOff x="2209799" y="284389"/>
            <a:chExt cx="2160388" cy="529772"/>
          </a:xfrm>
          <a:solidFill>
            <a:srgbClr val="024C89"/>
          </a:solidFill>
        </p:grpSpPr>
        <p:sp>
          <p:nvSpPr>
            <p:cNvPr id="36" name="矩形 35">
              <a:extLst>
                <a:ext uri="{FF2B5EF4-FFF2-40B4-BE49-F238E27FC236}">
                  <a16:creationId xmlns="" xmlns:a16="http://schemas.microsoft.com/office/drawing/2014/main" id="{7E55069D-C6C4-8045-8684-D5EF0B5C111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容错状态处理</a:t>
              </a:r>
            </a:p>
          </p:txBody>
        </p:sp>
        <p:sp>
          <p:nvSpPr>
            <p:cNvPr id="38" name="矩形 37">
              <a:extLst>
                <a:ext uri="{FF2B5EF4-FFF2-40B4-BE49-F238E27FC236}">
                  <a16:creationId xmlns="" xmlns:a16="http://schemas.microsoft.com/office/drawing/2014/main" id="{9DA86760-E3A1-8C4E-8C95-3D318B8BA2F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600515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fill="hold" nodeType="clickEffect">
                                  <p:stCondLst>
                                    <p:cond delay="0"/>
                                  </p:stCondLst>
                                  <p:childTnLst>
                                    <p:anim calcmode="discrete" valueType="str">
                                      <p:cBhvr>
                                        <p:cTn id="11" dur="1000" fill="hold"/>
                                        <p:tgtEl>
                                          <p:spTgt spid="13"/>
                                        </p:tgtEl>
                                        <p:attrNameLst>
                                          <p:attrName>style.visibility</p:attrName>
                                        </p:attrNameLst>
                                      </p:cBhvr>
                                      <p:tavLst>
                                        <p:tav tm="0">
                                          <p:val>
                                            <p:strVal val="hidden"/>
                                          </p:val>
                                        </p:tav>
                                        <p:tav tm="50000">
                                          <p:val>
                                            <p:strVal val="visible"/>
                                          </p:val>
                                        </p:tav>
                                      </p:tavLst>
                                    </p:anim>
                                  </p:childTnLst>
                                </p:cTn>
                              </p:par>
                            </p:childTnLst>
                          </p:cTn>
                        </p:par>
                        <p:par>
                          <p:cTn id="12" fill="hold" nodeType="afterGroup">
                            <p:stCondLst>
                              <p:cond delay="1000"/>
                            </p:stCondLst>
                            <p:childTnLst>
                              <p:par>
                                <p:cTn id="13" presetID="9" presetClass="exit" presetSubtype="0" fill="hold" grpId="1" nodeType="afterEffect">
                                  <p:stCondLst>
                                    <p:cond delay="0"/>
                                  </p:stCondLst>
                                  <p:childTnLst>
                                    <p:animEffect transition="out" filter="dissolv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9986" cy="5257800"/>
          </a:xfrm>
        </p:spPr>
        <p:txBody>
          <a:bodyPr>
            <a:noAutofit/>
          </a:bodyPr>
          <a:lstStyle/>
          <a:p>
            <a:r>
              <a:rPr lang="zh-CN" altLang="en-US" sz="2000" dirty="0">
                <a:latin typeface="Microsoft YaHei" panose="020B0503020204020204" pitchFamily="34" charset="-122"/>
                <a:ea typeface="Microsoft YaHei" panose="020B0503020204020204" pitchFamily="34" charset="-122"/>
              </a:rPr>
              <a:t>即使工作节点死亡，状态数据也不会丢失</a:t>
            </a:r>
            <a:endParaRPr lang="en-US" altLang="zh-CN" sz="2000" dirty="0">
              <a:latin typeface="Microsoft YaHei" panose="020B0503020204020204" pitchFamily="34" charset="-122"/>
              <a:ea typeface="Microsoft YaHei" panose="020B0503020204020204" pitchFamily="34" charset="-122"/>
            </a:endParaRPr>
          </a:p>
          <a:p>
            <a:pPr lvl="1"/>
            <a:r>
              <a:rPr lang="zh-CN" altLang="en-US" sz="1600" dirty="0">
                <a:latin typeface="Microsoft YaHei" panose="020B0503020204020204" pitchFamily="34" charset="-122"/>
                <a:ea typeface="Microsoft YaHei" panose="020B0503020204020204" pitchFamily="34" charset="-122"/>
              </a:rPr>
              <a:t>不会改变你的结果的值</a:t>
            </a:r>
            <a:r>
              <a:rPr lang="en-US" altLang="zh-CN" sz="1600" dirty="0">
                <a:latin typeface="Microsoft YaHei" panose="020B0503020204020204" pitchFamily="34" charset="-122"/>
                <a:ea typeface="Microsoft YaHei" panose="020B0503020204020204" pitchFamily="34" charset="-122"/>
              </a:rPr>
              <a:t> </a:t>
            </a:r>
          </a:p>
          <a:p>
            <a:endParaRPr lang="en-US" altLang="zh-CN" sz="2000" dirty="0">
              <a:latin typeface="Microsoft YaHei" panose="020B0503020204020204" pitchFamily="34" charset="-122"/>
              <a:ea typeface="Microsoft YaHei" panose="020B0503020204020204" pitchFamily="34" charset="-122"/>
            </a:endParaRPr>
          </a:p>
          <a:p>
            <a:r>
              <a:rPr lang="zh-CN" altLang="en-US" sz="2000" i="1" dirty="0">
                <a:latin typeface="Microsoft YaHei" panose="020B0503020204020204" pitchFamily="34" charset="-122"/>
                <a:ea typeface="Microsoft YaHei" panose="020B0503020204020204" pitchFamily="34" charset="-122"/>
              </a:rPr>
              <a:t>对所有转换只进行一次语义转换</a:t>
            </a:r>
            <a:endParaRPr lang="en-US" altLang="zh-CN" sz="2000" i="1" dirty="0">
              <a:latin typeface="Microsoft YaHei" panose="020B0503020204020204" pitchFamily="34" charset="-122"/>
              <a:ea typeface="Microsoft YaHei" panose="020B0503020204020204" pitchFamily="34" charset="-122"/>
            </a:endParaRPr>
          </a:p>
          <a:p>
            <a:pPr lvl="1"/>
            <a:r>
              <a:rPr lang="zh-CN" altLang="en-US" sz="1400" dirty="0">
                <a:latin typeface="Microsoft YaHei" panose="020B0503020204020204" pitchFamily="34" charset="-122"/>
                <a:ea typeface="Microsoft YaHei" panose="020B0503020204020204" pitchFamily="34" charset="-122"/>
              </a:rPr>
              <a:t>不要计算两次！</a:t>
            </a:r>
            <a:endParaRPr lang="en-US" altLang="zh-CN" sz="1400" dirty="0">
              <a:latin typeface="Microsoft YaHei" panose="020B0503020204020204" pitchFamily="34" charset="-122"/>
              <a:ea typeface="Microsoft YaHei" panose="020B0503020204020204" pitchFamily="34" charset="-122"/>
            </a:endParaRPr>
          </a:p>
          <a:p>
            <a:endParaRPr lang="en-US" altLang="zh-CN" sz="2300" dirty="0">
              <a:latin typeface="Microsoft YaHei" panose="020B0503020204020204" pitchFamily="34" charset="-122"/>
              <a:ea typeface="Microsoft YaHei" panose="020B0503020204020204" pitchFamily="34" charset="-122"/>
            </a:endParaRPr>
          </a:p>
        </p:txBody>
      </p:sp>
      <p:sp>
        <p:nvSpPr>
          <p:cNvPr id="30723"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128"/>
                <a:sym typeface="Gill Sans" charset="0"/>
              </a:defRPr>
            </a:lvl1pPr>
            <a:lvl2pPr marL="312039" indent="-120015" eaLnBrk="0" hangingPunct="0">
              <a:defRPr sz="500">
                <a:solidFill>
                  <a:srgbClr val="000000"/>
                </a:solidFill>
                <a:latin typeface="Gill Sans" charset="0"/>
                <a:ea typeface="ヒラギノ角ゴ ProN W3" charset="-128"/>
                <a:sym typeface="Gill Sans" charset="0"/>
              </a:defRPr>
            </a:lvl2pPr>
            <a:lvl3pPr marL="480060" indent="-96012" eaLnBrk="0" hangingPunct="0">
              <a:defRPr sz="500">
                <a:solidFill>
                  <a:srgbClr val="000000"/>
                </a:solidFill>
                <a:latin typeface="Gill Sans" charset="0"/>
                <a:ea typeface="ヒラギノ角ゴ ProN W3" charset="-128"/>
                <a:sym typeface="Gill Sans" charset="0"/>
              </a:defRPr>
            </a:lvl3pPr>
            <a:lvl4pPr marL="672084" indent="-96012" eaLnBrk="0" hangingPunct="0">
              <a:defRPr sz="500">
                <a:solidFill>
                  <a:srgbClr val="000000"/>
                </a:solidFill>
                <a:latin typeface="Gill Sans" charset="0"/>
                <a:ea typeface="ヒラギノ角ゴ ProN W3" charset="-128"/>
                <a:sym typeface="Gill Sans" charset="0"/>
              </a:defRPr>
            </a:lvl4pPr>
            <a:lvl5pPr marL="864108" indent="-96012" eaLnBrk="0" hangingPunct="0">
              <a:defRPr sz="500">
                <a:solidFill>
                  <a:srgbClr val="000000"/>
                </a:solidFill>
                <a:latin typeface="Gill Sans" charset="0"/>
                <a:ea typeface="ヒラギノ角ゴ ProN W3" charset="-128"/>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9pPr>
          </a:lstStyle>
          <a:p>
            <a:pPr eaLnBrk="1" hangingPunct="1"/>
            <a:fld id="{BEE67AF1-8B39-4E22-A200-3F0176DE1F20}" type="slidenum">
              <a:rPr lang="en-US" altLang="zh-CN"/>
              <a:pPr eaLnBrk="1" hangingPunct="1"/>
              <a:t>107</a:t>
            </a:fld>
            <a:endParaRPr lang="en-US" altLang="zh-CN"/>
          </a:p>
        </p:txBody>
      </p:sp>
      <p:sp>
        <p:nvSpPr>
          <p:cNvPr id="5" name="Rectangle 4">
            <a:extLst>
              <a:ext uri="{FF2B5EF4-FFF2-40B4-BE49-F238E27FC236}">
                <a16:creationId xmlns="" xmlns:a16="http://schemas.microsoft.com/office/drawing/2014/main" id="{ADE8F3F9-A51A-1F4A-B39B-4C592EFA6A3E}"/>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E806977B-5033-E644-B4DA-186FB3626A92}"/>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2BE1D4CA-B7A8-9148-A4D3-1D3D2E0B0C0F}"/>
              </a:ext>
            </a:extLst>
          </p:cNvPr>
          <p:cNvGrpSpPr>
            <a:grpSpLocks/>
          </p:cNvGrpSpPr>
          <p:nvPr/>
        </p:nvGrpSpPr>
        <p:grpSpPr bwMode="auto">
          <a:xfrm>
            <a:off x="2" y="284163"/>
            <a:ext cx="3014888" cy="530225"/>
            <a:chOff x="2209799" y="284389"/>
            <a:chExt cx="2160388" cy="529772"/>
          </a:xfrm>
          <a:solidFill>
            <a:srgbClr val="024C89"/>
          </a:solidFill>
        </p:grpSpPr>
        <p:sp>
          <p:nvSpPr>
            <p:cNvPr id="8" name="矩形 7">
              <a:extLst>
                <a:ext uri="{FF2B5EF4-FFF2-40B4-BE49-F238E27FC236}">
                  <a16:creationId xmlns="" xmlns:a16="http://schemas.microsoft.com/office/drawing/2014/main" id="{4004C65D-8ADC-6248-A4A6-DA54AE8715C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容错状态处理</a:t>
              </a:r>
            </a:p>
          </p:txBody>
        </p:sp>
        <p:sp>
          <p:nvSpPr>
            <p:cNvPr id="9" name="矩形 8">
              <a:extLst>
                <a:ext uri="{FF2B5EF4-FFF2-40B4-BE49-F238E27FC236}">
                  <a16:creationId xmlns="" xmlns:a16="http://schemas.microsoft.com/office/drawing/2014/main" id="{7C51D335-2E97-5C45-9D49-4676C91629C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7170429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a:extLst>
              <a:ext uri="{FF2B5EF4-FFF2-40B4-BE49-F238E27FC236}">
                <a16:creationId xmlns="" xmlns:a16="http://schemas.microsoft.com/office/drawing/2014/main" id="{F631AB4F-940E-4702-98F8-5AB86B9288E2}"/>
              </a:ext>
            </a:extLst>
          </p:cNvPr>
          <p:cNvGrpSpPr>
            <a:grpSpLocks/>
          </p:cNvGrpSpPr>
          <p:nvPr/>
        </p:nvGrpSpPr>
        <p:grpSpPr bwMode="auto">
          <a:xfrm>
            <a:off x="0" y="284163"/>
            <a:ext cx="1692275" cy="530225"/>
            <a:chOff x="0" y="284389"/>
            <a:chExt cx="1692275" cy="529772"/>
          </a:xfrm>
          <a:solidFill>
            <a:srgbClr val="024C89"/>
          </a:solidFill>
        </p:grpSpPr>
        <p:sp>
          <p:nvSpPr>
            <p:cNvPr id="17" name="矩形 16">
              <a:extLst>
                <a:ext uri="{FF2B5EF4-FFF2-40B4-BE49-F238E27FC236}">
                  <a16:creationId xmlns="" xmlns:a16="http://schemas.microsoft.com/office/drawing/2014/main" id="{517C86D8-FA59-4C31-87B7-16A4C981A38E}"/>
                </a:ext>
              </a:extLst>
            </p:cNvPr>
            <p:cNvSpPr/>
            <p:nvPr/>
          </p:nvSpPr>
          <p:spPr>
            <a:xfrm>
              <a:off x="0" y="284389"/>
              <a:ext cx="1511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目录</a:t>
              </a:r>
            </a:p>
          </p:txBody>
        </p:sp>
        <p:sp>
          <p:nvSpPr>
            <p:cNvPr id="18" name="矩形 17">
              <a:extLst>
                <a:ext uri="{FF2B5EF4-FFF2-40B4-BE49-F238E27FC236}">
                  <a16:creationId xmlns="" xmlns:a16="http://schemas.microsoft.com/office/drawing/2014/main" id="{DA251AC0-83B9-4E05-8AB7-C32D4AAB4B79}"/>
                </a:ext>
              </a:extLst>
            </p:cNvPr>
            <p:cNvSpPr/>
            <p:nvPr/>
          </p:nvSpPr>
          <p:spPr>
            <a:xfrm>
              <a:off x="1577975"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148" name="TextBox 9">
            <a:extLst>
              <a:ext uri="{FF2B5EF4-FFF2-40B4-BE49-F238E27FC236}">
                <a16:creationId xmlns="" xmlns:a16="http://schemas.microsoft.com/office/drawing/2014/main" id="{38BC8D83-52B7-45CA-BE14-931CC3AC966A}"/>
              </a:ext>
            </a:extLst>
          </p:cNvPr>
          <p:cNvSpPr txBox="1">
            <a:spLocks noChangeArrowheads="1"/>
          </p:cNvSpPr>
          <p:nvPr/>
        </p:nvSpPr>
        <p:spPr bwMode="auto">
          <a:xfrm>
            <a:off x="2057400" y="1143000"/>
            <a:ext cx="57911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大数据计算系统概述</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大数据计算框架概述</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大数据批处理计算框架</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大数据实时计算框架</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latin typeface="微软雅黑" panose="020B0503020204020204" pitchFamily="34" charset="-122"/>
                <a:ea typeface="微软雅黑" panose="020B0503020204020204" pitchFamily="34" charset="-122"/>
              </a:rPr>
              <a:t>大图计算框架</a:t>
            </a:r>
            <a:endParaRPr lang="en-US" altLang="zh-CN" sz="3200" b="1"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大数据存储</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大数据计算的硬件平台</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 xmlns:a16="http://schemas.microsoft.com/office/drawing/2014/main" id="{4FB1D243-8C20-4D30-9909-B92D5BE662B3}"/>
              </a:ext>
            </a:extLst>
          </p:cNvPr>
          <p:cNvSpPr/>
          <p:nvPr/>
        </p:nvSpPr>
        <p:spPr>
          <a:xfrm>
            <a:off x="1524000" y="1390324"/>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 xmlns:a16="http://schemas.microsoft.com/office/drawing/2014/main" id="{E821E33A-2C00-4AF7-9D82-D1CCC060B30D}"/>
              </a:ext>
            </a:extLst>
          </p:cNvPr>
          <p:cNvSpPr/>
          <p:nvPr/>
        </p:nvSpPr>
        <p:spPr>
          <a:xfrm>
            <a:off x="1524000" y="2117462"/>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 xmlns:a16="http://schemas.microsoft.com/office/drawing/2014/main" id="{1AADDD20-35E7-4A2C-8696-9101366B4834}"/>
              </a:ext>
            </a:extLst>
          </p:cNvPr>
          <p:cNvSpPr/>
          <p:nvPr/>
        </p:nvSpPr>
        <p:spPr>
          <a:xfrm>
            <a:off x="1524000" y="2844600"/>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28">
            <a:extLst>
              <a:ext uri="{FF2B5EF4-FFF2-40B4-BE49-F238E27FC236}">
                <a16:creationId xmlns="" xmlns:a16="http://schemas.microsoft.com/office/drawing/2014/main" id="{1AADDD20-35E7-4A2C-8696-9101366B4834}"/>
              </a:ext>
            </a:extLst>
          </p:cNvPr>
          <p:cNvSpPr/>
          <p:nvPr/>
        </p:nvSpPr>
        <p:spPr>
          <a:xfrm>
            <a:off x="1524000" y="3529388"/>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28">
            <a:extLst>
              <a:ext uri="{FF2B5EF4-FFF2-40B4-BE49-F238E27FC236}">
                <a16:creationId xmlns="" xmlns:a16="http://schemas.microsoft.com/office/drawing/2014/main" id="{1AADDD20-35E7-4A2C-8696-9101366B4834}"/>
              </a:ext>
            </a:extLst>
          </p:cNvPr>
          <p:cNvSpPr/>
          <p:nvPr/>
        </p:nvSpPr>
        <p:spPr>
          <a:xfrm>
            <a:off x="1524000" y="4266188"/>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5</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28">
            <a:extLst>
              <a:ext uri="{FF2B5EF4-FFF2-40B4-BE49-F238E27FC236}">
                <a16:creationId xmlns="" xmlns:a16="http://schemas.microsoft.com/office/drawing/2014/main" id="{1AADDD20-35E7-4A2C-8696-9101366B4834}"/>
              </a:ext>
            </a:extLst>
          </p:cNvPr>
          <p:cNvSpPr/>
          <p:nvPr/>
        </p:nvSpPr>
        <p:spPr>
          <a:xfrm>
            <a:off x="1524000" y="5057715"/>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6</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28">
            <a:extLst>
              <a:ext uri="{FF2B5EF4-FFF2-40B4-BE49-F238E27FC236}">
                <a16:creationId xmlns="" xmlns:a16="http://schemas.microsoft.com/office/drawing/2014/main" id="{1AADDD20-35E7-4A2C-8696-9101366B4834}"/>
              </a:ext>
            </a:extLst>
          </p:cNvPr>
          <p:cNvSpPr/>
          <p:nvPr/>
        </p:nvSpPr>
        <p:spPr>
          <a:xfrm>
            <a:off x="1524000" y="5743515"/>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7</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250392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33528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什么是大图计算？</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
        <p:nvSpPr>
          <p:cNvPr id="20" name="내용 개체 틀 2"/>
          <p:cNvSpPr>
            <a:spLocks noGrp="1" noChangeArrowheads="1"/>
          </p:cNvSpPr>
          <p:nvPr>
            <p:ph idx="1"/>
          </p:nvPr>
        </p:nvSpPr>
        <p:spPr>
          <a:xfrm>
            <a:off x="172244" y="1226344"/>
            <a:ext cx="8801100" cy="5345906"/>
          </a:xfrm>
          <a:ln/>
        </p:spPr>
        <p:txBody>
          <a:bodyPr/>
          <a:lstStyle/>
          <a:p>
            <a:pPr marL="342900" indent="-342900" algn="l">
              <a:lnSpc>
                <a:spcPts val="2700"/>
              </a:lnSpc>
              <a:spcBef>
                <a:spcPts val="500"/>
              </a:spcBef>
              <a:spcAft>
                <a:spcPts val="500"/>
              </a:spcAft>
              <a:buFont typeface="Wingdings" pitchFamily="2" charset="2"/>
              <a:buChar char="§"/>
            </a:pPr>
            <a:r>
              <a:rPr lang="en-US" altLang="zh-CN" dirty="0" err="1">
                <a:solidFill>
                  <a:schemeClr val="tx1"/>
                </a:solidFill>
                <a:latin typeface="Microsoft YaHei" panose="020B0503020204020204" pitchFamily="34" charset="-122"/>
                <a:ea typeface="Microsoft YaHei" panose="020B0503020204020204" pitchFamily="34" charset="-122"/>
              </a:rPr>
              <a:t>许多实际计算机问题会涉及到大型图</a:t>
            </a:r>
            <a:endParaRPr lang="en-US" altLang="zh-CN" dirty="0">
              <a:solidFill>
                <a:schemeClr val="tx1"/>
              </a:solidFill>
              <a:latin typeface="Microsoft YaHei" panose="020B0503020204020204" pitchFamily="34" charset="-122"/>
              <a:ea typeface="Microsoft YaHei" panose="020B0503020204020204" pitchFamily="34" charset="-122"/>
            </a:endParaRPr>
          </a:p>
          <a:p>
            <a:pPr marL="342900" indent="-342900" algn="l">
              <a:lnSpc>
                <a:spcPts val="2700"/>
              </a:lnSpc>
              <a:spcBef>
                <a:spcPts val="500"/>
              </a:spcBef>
              <a:spcAft>
                <a:spcPts val="500"/>
              </a:spcAft>
              <a:buFont typeface="Wingdings" pitchFamily="2" charset="2"/>
              <a:buChar char="§"/>
            </a:pP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algn="l">
              <a:lnSpc>
                <a:spcPts val="2700"/>
              </a:lnSpc>
              <a:spcBef>
                <a:spcPts val="500"/>
              </a:spcBef>
              <a:spcAft>
                <a:spcPts val="500"/>
              </a:spcAft>
              <a:buFont typeface="Wingdings" pitchFamily="2" charset="2"/>
              <a:buChar char="§"/>
            </a:pP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algn="l">
              <a:lnSpc>
                <a:spcPts val="2700"/>
              </a:lnSpc>
              <a:spcBef>
                <a:spcPts val="500"/>
              </a:spcBef>
              <a:spcAft>
                <a:spcPts val="500"/>
              </a:spcAft>
              <a:buFont typeface="Wingdings" pitchFamily="2" charset="2"/>
              <a:buChar char="§"/>
            </a:pP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algn="l">
              <a:lnSpc>
                <a:spcPts val="2700"/>
              </a:lnSpc>
              <a:spcBef>
                <a:spcPts val="500"/>
              </a:spcBef>
              <a:spcAft>
                <a:spcPts val="500"/>
              </a:spcAft>
              <a:buFont typeface="Wingdings" pitchFamily="2" charset="2"/>
              <a:buChar char="§"/>
            </a:pP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algn="l">
              <a:lnSpc>
                <a:spcPts val="2700"/>
              </a:lnSpc>
              <a:spcBef>
                <a:spcPts val="500"/>
              </a:spcBef>
              <a:spcAft>
                <a:spcPts val="500"/>
              </a:spcAft>
              <a:buFont typeface="Wingdings" pitchFamily="2" charset="2"/>
              <a:buChar char="§"/>
            </a:pP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algn="l">
              <a:spcBef>
                <a:spcPts val="500"/>
              </a:spcBef>
              <a:spcAft>
                <a:spcPts val="500"/>
              </a:spcAft>
              <a:buFont typeface="Wingdings" pitchFamily="2" charset="2"/>
              <a:buChar char="§"/>
            </a:pPr>
            <a:r>
              <a:rPr lang="en-US" altLang="zh-CN" dirty="0">
                <a:solidFill>
                  <a:schemeClr val="tx1"/>
                </a:solidFill>
                <a:latin typeface="Microsoft YaHei" panose="020B0503020204020204" pitchFamily="34" charset="-122"/>
                <a:ea typeface="Microsoft YaHei" panose="020B0503020204020204" pitchFamily="34" charset="-122"/>
              </a:rPr>
              <a:t>MapReduce</a:t>
            </a:r>
            <a:r>
              <a:rPr lang="zh-CN" altLang="en-US" dirty="0">
                <a:solidFill>
                  <a:schemeClr val="tx1"/>
                </a:solidFill>
                <a:latin typeface="Microsoft YaHei" panose="020B0503020204020204" pitchFamily="34" charset="-122"/>
                <a:ea typeface="Microsoft YaHei" panose="020B0503020204020204" pitchFamily="34" charset="-122"/>
              </a:rPr>
              <a:t>不适合图处理</a:t>
            </a:r>
          </a:p>
          <a:p>
            <a:pPr marL="742950" lvl="1" indent="-285750" algn="l">
              <a:spcBef>
                <a:spcPts val="500"/>
              </a:spcBef>
              <a:spcAft>
                <a:spcPts val="500"/>
              </a:spcAft>
              <a:buFont typeface="Corbel"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rPr>
              <a:t>并行</a:t>
            </a:r>
            <a:r>
              <a:rPr lang="en-US" altLang="zh-CN" dirty="0">
                <a:solidFill>
                  <a:schemeClr val="tx1"/>
                </a:solidFill>
                <a:latin typeface="Microsoft YaHei" panose="020B0503020204020204" pitchFamily="34" charset="-122"/>
                <a:ea typeface="Microsoft YaHei" panose="020B0503020204020204" pitchFamily="34" charset="-122"/>
              </a:rPr>
              <a:t>处理需要多次迭代</a:t>
            </a:r>
            <a:r>
              <a:rPr lang="zh-CN" altLang="en-US" dirty="0">
                <a:solidFill>
                  <a:schemeClr val="tx1"/>
                </a:solidFill>
                <a:latin typeface="Microsoft YaHei" panose="020B0503020204020204" pitchFamily="34" charset="-122"/>
                <a:ea typeface="Microsoft YaHei" panose="020B0503020204020204" pitchFamily="34" charset="-122"/>
              </a:rPr>
              <a:t>，这导致MapReduce</a:t>
            </a:r>
            <a:r>
              <a:rPr lang="zh-CN" altLang="en-US">
                <a:solidFill>
                  <a:schemeClr val="tx1"/>
                </a:solidFill>
                <a:latin typeface="Microsoft YaHei" panose="020B0503020204020204" pitchFamily="34" charset="-122"/>
                <a:ea typeface="Microsoft YaHei" panose="020B0503020204020204" pitchFamily="34" charset="-122"/>
              </a:rPr>
              <a:t>的</a:t>
            </a:r>
            <a:r>
              <a:rPr lang="zh-CN" altLang="en-US" smtClean="0">
                <a:solidFill>
                  <a:schemeClr val="tx1"/>
                </a:solidFill>
                <a:latin typeface="Microsoft YaHei" panose="020B0503020204020204" pitchFamily="34" charset="-122"/>
                <a:ea typeface="Microsoft YaHei" panose="020B0503020204020204" pitchFamily="34" charset="-122"/>
              </a:rPr>
              <a:t>迭代影响</a:t>
            </a:r>
            <a:r>
              <a:rPr lang="zh-CN" altLang="en-US" dirty="0">
                <a:solidFill>
                  <a:schemeClr val="tx1"/>
                </a:solidFill>
                <a:latin typeface="Microsoft YaHei" panose="020B0503020204020204" pitchFamily="34" charset="-122"/>
                <a:ea typeface="Microsoft YaHei" panose="020B0503020204020204" pitchFamily="34" charset="-122"/>
              </a:rPr>
              <a:t>到了整体的性能</a:t>
            </a:r>
          </a:p>
        </p:txBody>
      </p:sp>
      <p:sp>
        <p:nvSpPr>
          <p:cNvPr id="23" name="직사각형 7"/>
          <p:cNvSpPr>
            <a:spLocks noChangeArrowheads="1"/>
          </p:cNvSpPr>
          <p:nvPr/>
        </p:nvSpPr>
        <p:spPr bwMode="auto">
          <a:xfrm>
            <a:off x="1042988" y="1557338"/>
            <a:ext cx="2490618" cy="41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latinLnBrk="1">
              <a:spcBef>
                <a:spcPct val="0"/>
              </a:spcBef>
              <a:spcAft>
                <a:spcPct val="0"/>
              </a:spcAft>
              <a:buFont typeface="Arial" pitchFamily="34" charset="0"/>
              <a:defRPr>
                <a:solidFill>
                  <a:schemeClr val="tx1"/>
                </a:solidFill>
                <a:latin typeface="Arial" pitchFamily="34" charset="0"/>
              </a:defRPr>
            </a:lvl6pPr>
            <a:lvl7pPr fontAlgn="base" latinLnBrk="1">
              <a:spcBef>
                <a:spcPct val="0"/>
              </a:spcBef>
              <a:spcAft>
                <a:spcPct val="0"/>
              </a:spcAft>
              <a:buFont typeface="Arial" pitchFamily="34" charset="0"/>
              <a:defRPr>
                <a:solidFill>
                  <a:schemeClr val="tx1"/>
                </a:solidFill>
                <a:latin typeface="Arial" pitchFamily="34" charset="0"/>
              </a:defRPr>
            </a:lvl7pPr>
            <a:lvl8pPr fontAlgn="base" latinLnBrk="1">
              <a:spcBef>
                <a:spcPct val="0"/>
              </a:spcBef>
              <a:spcAft>
                <a:spcPct val="0"/>
              </a:spcAft>
              <a:buFont typeface="Arial" pitchFamily="34" charset="0"/>
              <a:defRPr>
                <a:solidFill>
                  <a:schemeClr val="tx1"/>
                </a:solidFill>
                <a:latin typeface="Arial" pitchFamily="34" charset="0"/>
              </a:defRPr>
            </a:lvl8pPr>
            <a:lvl9pPr fontAlgn="base" latinLnBrk="1">
              <a:spcBef>
                <a:spcPct val="0"/>
              </a:spcBef>
              <a:spcAft>
                <a:spcPct val="0"/>
              </a:spcAft>
              <a:buFont typeface="Arial" pitchFamily="34" charset="0"/>
              <a:defRPr>
                <a:solidFill>
                  <a:schemeClr val="tx1"/>
                </a:solidFill>
                <a:latin typeface="Arial" pitchFamily="34" charset="0"/>
              </a:defRPr>
            </a:lvl9pPr>
          </a:lstStyle>
          <a:p>
            <a:pPr>
              <a:lnSpc>
                <a:spcPts val="2700"/>
              </a:lnSpc>
              <a:spcBef>
                <a:spcPts val="500"/>
              </a:spcBef>
              <a:spcAft>
                <a:spcPts val="500"/>
              </a:spcAft>
              <a:buClr>
                <a:srgbClr val="C00000"/>
              </a:buClr>
            </a:pPr>
            <a:r>
              <a:rPr lang="en-US" altLang="zh-CN" sz="2200">
                <a:solidFill>
                  <a:srgbClr val="000000"/>
                </a:solidFill>
                <a:latin typeface="Microsoft YaHei" panose="020B0503020204020204" pitchFamily="34" charset="-122"/>
                <a:ea typeface="Microsoft YaHei" panose="020B0503020204020204" pitchFamily="34" charset="-122"/>
                <a:sym typeface="Corbel" pitchFamily="34" charset="0"/>
              </a:rPr>
              <a:t>Large graph data</a:t>
            </a:r>
            <a:endParaRPr lang="zh-CN" altLang="en-US">
              <a:latin typeface="Microsoft YaHei" panose="020B0503020204020204" pitchFamily="34" charset="-122"/>
              <a:ea typeface="Microsoft YaHei" panose="020B0503020204020204" pitchFamily="34" charset="-122"/>
            </a:endParaRPr>
          </a:p>
        </p:txBody>
      </p:sp>
      <p:sp>
        <p:nvSpPr>
          <p:cNvPr id="24" name="TextBox 8"/>
          <p:cNvSpPr>
            <a:spLocks noChangeArrowheads="1"/>
          </p:cNvSpPr>
          <p:nvPr/>
        </p:nvSpPr>
        <p:spPr bwMode="auto">
          <a:xfrm>
            <a:off x="858838" y="2094619"/>
            <a:ext cx="2520950" cy="1791581"/>
          </a:xfrm>
          <a:prstGeom prst="rect">
            <a:avLst/>
          </a:prstGeom>
          <a:solidFill>
            <a:srgbClr val="FFFFFF"/>
          </a:solidFill>
          <a:ln w="25400" cap="flat" cmpd="sng">
            <a:solidFill>
              <a:srgbClr val="000000"/>
            </a:solidFill>
            <a:miter lim="800000"/>
            <a:headEnd/>
            <a:tailEnd/>
          </a:ln>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latinLnBrk="1">
              <a:spcBef>
                <a:spcPct val="0"/>
              </a:spcBef>
              <a:spcAft>
                <a:spcPct val="0"/>
              </a:spcAft>
              <a:buFont typeface="Arial" pitchFamily="34" charset="0"/>
              <a:defRPr>
                <a:solidFill>
                  <a:schemeClr val="tx1"/>
                </a:solidFill>
                <a:latin typeface="Arial" pitchFamily="34" charset="0"/>
              </a:defRPr>
            </a:lvl6pPr>
            <a:lvl7pPr fontAlgn="base" latinLnBrk="1">
              <a:spcBef>
                <a:spcPct val="0"/>
              </a:spcBef>
              <a:spcAft>
                <a:spcPct val="0"/>
              </a:spcAft>
              <a:buFont typeface="Arial" pitchFamily="34" charset="0"/>
              <a:defRPr>
                <a:solidFill>
                  <a:schemeClr val="tx1"/>
                </a:solidFill>
                <a:latin typeface="Arial" pitchFamily="34" charset="0"/>
              </a:defRPr>
            </a:lvl7pPr>
            <a:lvl8pPr fontAlgn="base" latinLnBrk="1">
              <a:spcBef>
                <a:spcPct val="0"/>
              </a:spcBef>
              <a:spcAft>
                <a:spcPct val="0"/>
              </a:spcAft>
              <a:buFont typeface="Arial" pitchFamily="34" charset="0"/>
              <a:defRPr>
                <a:solidFill>
                  <a:schemeClr val="tx1"/>
                </a:solidFill>
                <a:latin typeface="Arial" pitchFamily="34" charset="0"/>
              </a:defRPr>
            </a:lvl8pPr>
            <a:lvl9pPr fontAlgn="base" latinLnBrk="1">
              <a:spcBef>
                <a:spcPct val="0"/>
              </a:spcBef>
              <a:spcAft>
                <a:spcPct val="0"/>
              </a:spcAft>
              <a:buFont typeface="Arial" pitchFamily="34" charset="0"/>
              <a:defRPr>
                <a:solidFill>
                  <a:schemeClr val="tx1"/>
                </a:solidFill>
                <a:latin typeface="Arial" pitchFamily="34" charset="0"/>
              </a:defRPr>
            </a:lvl9pPr>
          </a:lstStyle>
          <a:p>
            <a:pPr marL="0" lvl="1" algn="ctr">
              <a:lnSpc>
                <a:spcPts val="1700"/>
              </a:lnSpc>
              <a:spcBef>
                <a:spcPts val="500"/>
              </a:spcBef>
              <a:spcAft>
                <a:spcPts val="500"/>
              </a:spcAft>
              <a:buClr>
                <a:srgbClr val="C00000"/>
              </a:buClr>
            </a:pPr>
            <a:r>
              <a:rPr lang="en-US" altLang="zh-CN" sz="2000">
                <a:solidFill>
                  <a:srgbClr val="000000"/>
                </a:solidFill>
                <a:latin typeface="Microsoft YaHei" panose="020B0503020204020204" pitchFamily="34" charset="-122"/>
                <a:ea typeface="Microsoft YaHei" panose="020B0503020204020204" pitchFamily="34" charset="-122"/>
                <a:sym typeface="Corbel" pitchFamily="34" charset="0"/>
              </a:rPr>
              <a:t>Web graph</a:t>
            </a:r>
            <a:endParaRPr lang="zh-CN" altLang="en-US" sz="2000">
              <a:solidFill>
                <a:srgbClr val="000000"/>
              </a:solidFill>
              <a:latin typeface="Microsoft YaHei" panose="020B0503020204020204" pitchFamily="34" charset="-122"/>
              <a:ea typeface="Microsoft YaHei" panose="020B0503020204020204" pitchFamily="34" charset="-122"/>
              <a:sym typeface="Corbel" pitchFamily="34" charset="0"/>
            </a:endParaRPr>
          </a:p>
          <a:p>
            <a:pPr marL="0" lvl="1" algn="ctr">
              <a:lnSpc>
                <a:spcPts val="1700"/>
              </a:lnSpc>
              <a:spcBef>
                <a:spcPts val="500"/>
              </a:spcBef>
              <a:spcAft>
                <a:spcPts val="500"/>
              </a:spcAft>
              <a:buClr>
                <a:srgbClr val="C00000"/>
              </a:buClr>
            </a:pPr>
            <a:r>
              <a:rPr lang="en-US" altLang="zh-CN" sz="2000">
                <a:solidFill>
                  <a:srgbClr val="000000"/>
                </a:solidFill>
                <a:latin typeface="Microsoft YaHei" panose="020B0503020204020204" pitchFamily="34" charset="-122"/>
                <a:ea typeface="Microsoft YaHei" panose="020B0503020204020204" pitchFamily="34" charset="-122"/>
                <a:sym typeface="Corbel" pitchFamily="34" charset="0"/>
              </a:rPr>
              <a:t>Transportation routes</a:t>
            </a:r>
            <a:endParaRPr lang="zh-CN" altLang="en-US" sz="2000">
              <a:solidFill>
                <a:srgbClr val="000000"/>
              </a:solidFill>
              <a:latin typeface="Microsoft YaHei" panose="020B0503020204020204" pitchFamily="34" charset="-122"/>
              <a:ea typeface="Microsoft YaHei" panose="020B0503020204020204" pitchFamily="34" charset="-122"/>
              <a:sym typeface="Corbel" pitchFamily="34" charset="0"/>
            </a:endParaRPr>
          </a:p>
          <a:p>
            <a:pPr marL="0" lvl="1" algn="ctr">
              <a:lnSpc>
                <a:spcPts val="1700"/>
              </a:lnSpc>
              <a:spcBef>
                <a:spcPts val="500"/>
              </a:spcBef>
              <a:spcAft>
                <a:spcPts val="500"/>
              </a:spcAft>
              <a:buClr>
                <a:srgbClr val="C00000"/>
              </a:buClr>
            </a:pPr>
            <a:r>
              <a:rPr lang="en-US" altLang="zh-CN" sz="2000">
                <a:solidFill>
                  <a:srgbClr val="000000"/>
                </a:solidFill>
                <a:latin typeface="Microsoft YaHei" panose="020B0503020204020204" pitchFamily="34" charset="-122"/>
                <a:ea typeface="Microsoft YaHei" panose="020B0503020204020204" pitchFamily="34" charset="-122"/>
                <a:sym typeface="Corbel" pitchFamily="34" charset="0"/>
              </a:rPr>
              <a:t>Citation relationships</a:t>
            </a:r>
            <a:endParaRPr lang="zh-CN" altLang="en-US" sz="2000">
              <a:solidFill>
                <a:srgbClr val="000000"/>
              </a:solidFill>
              <a:latin typeface="Microsoft YaHei" panose="020B0503020204020204" pitchFamily="34" charset="-122"/>
              <a:ea typeface="Microsoft YaHei" panose="020B0503020204020204" pitchFamily="34" charset="-122"/>
              <a:sym typeface="Corbel" pitchFamily="34" charset="0"/>
            </a:endParaRPr>
          </a:p>
          <a:p>
            <a:pPr marL="0" lvl="1" algn="ctr">
              <a:lnSpc>
                <a:spcPts val="1700"/>
              </a:lnSpc>
              <a:spcBef>
                <a:spcPts val="500"/>
              </a:spcBef>
              <a:spcAft>
                <a:spcPts val="500"/>
              </a:spcAft>
              <a:buClr>
                <a:srgbClr val="C00000"/>
              </a:buClr>
            </a:pPr>
            <a:r>
              <a:rPr lang="en-US" altLang="zh-CN" sz="2000">
                <a:solidFill>
                  <a:srgbClr val="000000"/>
                </a:solidFill>
                <a:latin typeface="Microsoft YaHei" panose="020B0503020204020204" pitchFamily="34" charset="-122"/>
                <a:ea typeface="Microsoft YaHei" panose="020B0503020204020204" pitchFamily="34" charset="-122"/>
                <a:sym typeface="Corbel" pitchFamily="34" charset="0"/>
              </a:rPr>
              <a:t>Social networks</a:t>
            </a:r>
            <a:endParaRPr lang="zh-CN" altLang="en-US">
              <a:latin typeface="Microsoft YaHei" panose="020B0503020204020204" pitchFamily="34" charset="-122"/>
              <a:ea typeface="Microsoft YaHei" panose="020B0503020204020204" pitchFamily="34" charset="-122"/>
            </a:endParaRPr>
          </a:p>
        </p:txBody>
      </p:sp>
      <p:sp>
        <p:nvSpPr>
          <p:cNvPr id="25" name="직사각형 9"/>
          <p:cNvSpPr>
            <a:spLocks noChangeArrowheads="1"/>
          </p:cNvSpPr>
          <p:nvPr/>
        </p:nvSpPr>
        <p:spPr bwMode="auto">
          <a:xfrm>
            <a:off x="5219700" y="1577975"/>
            <a:ext cx="2541080" cy="41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latinLnBrk="1">
              <a:spcBef>
                <a:spcPct val="0"/>
              </a:spcBef>
              <a:spcAft>
                <a:spcPct val="0"/>
              </a:spcAft>
              <a:buFont typeface="Arial" pitchFamily="34" charset="0"/>
              <a:defRPr>
                <a:solidFill>
                  <a:schemeClr val="tx1"/>
                </a:solidFill>
                <a:latin typeface="Arial" pitchFamily="34" charset="0"/>
              </a:defRPr>
            </a:lvl6pPr>
            <a:lvl7pPr fontAlgn="base" latinLnBrk="1">
              <a:spcBef>
                <a:spcPct val="0"/>
              </a:spcBef>
              <a:spcAft>
                <a:spcPct val="0"/>
              </a:spcAft>
              <a:buFont typeface="Arial" pitchFamily="34" charset="0"/>
              <a:defRPr>
                <a:solidFill>
                  <a:schemeClr val="tx1"/>
                </a:solidFill>
                <a:latin typeface="Arial" pitchFamily="34" charset="0"/>
              </a:defRPr>
            </a:lvl7pPr>
            <a:lvl8pPr fontAlgn="base" latinLnBrk="1">
              <a:spcBef>
                <a:spcPct val="0"/>
              </a:spcBef>
              <a:spcAft>
                <a:spcPct val="0"/>
              </a:spcAft>
              <a:buFont typeface="Arial" pitchFamily="34" charset="0"/>
              <a:defRPr>
                <a:solidFill>
                  <a:schemeClr val="tx1"/>
                </a:solidFill>
                <a:latin typeface="Arial" pitchFamily="34" charset="0"/>
              </a:defRPr>
            </a:lvl8pPr>
            <a:lvl9pPr fontAlgn="base" latinLnBrk="1">
              <a:spcBef>
                <a:spcPct val="0"/>
              </a:spcBef>
              <a:spcAft>
                <a:spcPct val="0"/>
              </a:spcAft>
              <a:buFont typeface="Arial" pitchFamily="34" charset="0"/>
              <a:defRPr>
                <a:solidFill>
                  <a:schemeClr val="tx1"/>
                </a:solidFill>
                <a:latin typeface="Arial" pitchFamily="34" charset="0"/>
              </a:defRPr>
            </a:lvl9pPr>
          </a:lstStyle>
          <a:p>
            <a:pPr>
              <a:lnSpc>
                <a:spcPts val="2700"/>
              </a:lnSpc>
              <a:spcBef>
                <a:spcPts val="500"/>
              </a:spcBef>
              <a:spcAft>
                <a:spcPts val="500"/>
              </a:spcAft>
              <a:buClr>
                <a:srgbClr val="C00000"/>
              </a:buClr>
            </a:pPr>
            <a:r>
              <a:rPr lang="en-US" altLang="zh-CN" sz="2200">
                <a:solidFill>
                  <a:srgbClr val="000000"/>
                </a:solidFill>
                <a:latin typeface="Microsoft YaHei" panose="020B0503020204020204" pitchFamily="34" charset="-122"/>
                <a:ea typeface="Microsoft YaHei" panose="020B0503020204020204" pitchFamily="34" charset="-122"/>
                <a:sym typeface="Corbel" pitchFamily="34" charset="0"/>
              </a:rPr>
              <a:t>Graph algorithms</a:t>
            </a:r>
            <a:endParaRPr lang="zh-CN" altLang="en-US">
              <a:latin typeface="Microsoft YaHei" panose="020B0503020204020204" pitchFamily="34" charset="-122"/>
              <a:ea typeface="Microsoft YaHei" panose="020B0503020204020204" pitchFamily="34" charset="-122"/>
            </a:endParaRPr>
          </a:p>
        </p:txBody>
      </p:sp>
      <p:sp>
        <p:nvSpPr>
          <p:cNvPr id="26" name="TextBox 10"/>
          <p:cNvSpPr>
            <a:spLocks noChangeArrowheads="1"/>
          </p:cNvSpPr>
          <p:nvPr/>
        </p:nvSpPr>
        <p:spPr bwMode="auto">
          <a:xfrm>
            <a:off x="4932363" y="2094619"/>
            <a:ext cx="2735262" cy="1791581"/>
          </a:xfrm>
          <a:prstGeom prst="rect">
            <a:avLst/>
          </a:prstGeom>
          <a:solidFill>
            <a:srgbClr val="FFFFFF"/>
          </a:solidFill>
          <a:ln w="25400" cap="flat" cmpd="sng">
            <a:solidFill>
              <a:srgbClr val="000000"/>
            </a:solidFill>
            <a:miter lim="800000"/>
            <a:headEnd/>
            <a:tailEnd/>
          </a:ln>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latinLnBrk="1">
              <a:spcBef>
                <a:spcPct val="0"/>
              </a:spcBef>
              <a:spcAft>
                <a:spcPct val="0"/>
              </a:spcAft>
              <a:buFont typeface="Arial" pitchFamily="34" charset="0"/>
              <a:defRPr>
                <a:solidFill>
                  <a:schemeClr val="tx1"/>
                </a:solidFill>
                <a:latin typeface="Arial" pitchFamily="34" charset="0"/>
              </a:defRPr>
            </a:lvl6pPr>
            <a:lvl7pPr fontAlgn="base" latinLnBrk="1">
              <a:spcBef>
                <a:spcPct val="0"/>
              </a:spcBef>
              <a:spcAft>
                <a:spcPct val="0"/>
              </a:spcAft>
              <a:buFont typeface="Arial" pitchFamily="34" charset="0"/>
              <a:defRPr>
                <a:solidFill>
                  <a:schemeClr val="tx1"/>
                </a:solidFill>
                <a:latin typeface="Arial" pitchFamily="34" charset="0"/>
              </a:defRPr>
            </a:lvl7pPr>
            <a:lvl8pPr fontAlgn="base" latinLnBrk="1">
              <a:spcBef>
                <a:spcPct val="0"/>
              </a:spcBef>
              <a:spcAft>
                <a:spcPct val="0"/>
              </a:spcAft>
              <a:buFont typeface="Arial" pitchFamily="34" charset="0"/>
              <a:defRPr>
                <a:solidFill>
                  <a:schemeClr val="tx1"/>
                </a:solidFill>
                <a:latin typeface="Arial" pitchFamily="34" charset="0"/>
              </a:defRPr>
            </a:lvl8pPr>
            <a:lvl9pPr fontAlgn="base" latinLnBrk="1">
              <a:spcBef>
                <a:spcPct val="0"/>
              </a:spcBef>
              <a:spcAft>
                <a:spcPct val="0"/>
              </a:spcAft>
              <a:buFont typeface="Arial" pitchFamily="34" charset="0"/>
              <a:defRPr>
                <a:solidFill>
                  <a:schemeClr val="tx1"/>
                </a:solidFill>
                <a:latin typeface="Arial" pitchFamily="34" charset="0"/>
              </a:defRPr>
            </a:lvl9pPr>
          </a:lstStyle>
          <a:p>
            <a:pPr marL="0" lvl="1" algn="ctr">
              <a:lnSpc>
                <a:spcPts val="1700"/>
              </a:lnSpc>
              <a:spcBef>
                <a:spcPts val="500"/>
              </a:spcBef>
              <a:spcAft>
                <a:spcPts val="500"/>
              </a:spcAft>
              <a:buClr>
                <a:srgbClr val="C00000"/>
              </a:buClr>
            </a:pPr>
            <a:r>
              <a:rPr lang="en-US" altLang="zh-CN" sz="2000" dirty="0">
                <a:solidFill>
                  <a:srgbClr val="000000"/>
                </a:solidFill>
                <a:latin typeface="Microsoft YaHei" panose="020B0503020204020204" pitchFamily="34" charset="-122"/>
                <a:ea typeface="Microsoft YaHei" panose="020B0503020204020204" pitchFamily="34" charset="-122"/>
                <a:sym typeface="Corbel" pitchFamily="34" charset="0"/>
              </a:rPr>
              <a:t>PageRank</a:t>
            </a:r>
          </a:p>
          <a:p>
            <a:pPr marL="0" lvl="1" algn="ctr">
              <a:lnSpc>
                <a:spcPts val="1700"/>
              </a:lnSpc>
              <a:spcBef>
                <a:spcPts val="500"/>
              </a:spcBef>
              <a:spcAft>
                <a:spcPts val="500"/>
              </a:spcAft>
              <a:buClr>
                <a:srgbClr val="C00000"/>
              </a:buClr>
            </a:pPr>
            <a:r>
              <a:rPr lang="en-US" altLang="zh-CN" sz="2000" dirty="0">
                <a:solidFill>
                  <a:srgbClr val="000000"/>
                </a:solidFill>
                <a:latin typeface="Microsoft YaHei" panose="020B0503020204020204" pitchFamily="34" charset="-122"/>
                <a:ea typeface="Microsoft YaHei" panose="020B0503020204020204" pitchFamily="34" charset="-122"/>
                <a:sym typeface="Corbel" pitchFamily="34" charset="0"/>
              </a:rPr>
              <a:t>Shortest path</a:t>
            </a:r>
            <a:endParaRPr lang="zh-CN" altLang="en-US" sz="2000" dirty="0">
              <a:solidFill>
                <a:srgbClr val="000000"/>
              </a:solidFill>
              <a:latin typeface="Microsoft YaHei" panose="020B0503020204020204" pitchFamily="34" charset="-122"/>
              <a:ea typeface="Microsoft YaHei" panose="020B0503020204020204" pitchFamily="34" charset="-122"/>
              <a:sym typeface="Corbel" pitchFamily="34" charset="0"/>
            </a:endParaRPr>
          </a:p>
          <a:p>
            <a:pPr marL="0" lvl="1" algn="ctr">
              <a:lnSpc>
                <a:spcPts val="1700"/>
              </a:lnSpc>
              <a:spcBef>
                <a:spcPts val="500"/>
              </a:spcBef>
              <a:spcAft>
                <a:spcPts val="500"/>
              </a:spcAft>
              <a:buClr>
                <a:srgbClr val="C00000"/>
              </a:buClr>
            </a:pPr>
            <a:r>
              <a:rPr lang="en-US" altLang="zh-CN" sz="2000" dirty="0">
                <a:solidFill>
                  <a:srgbClr val="000000"/>
                </a:solidFill>
                <a:latin typeface="Microsoft YaHei" panose="020B0503020204020204" pitchFamily="34" charset="-122"/>
                <a:ea typeface="Microsoft YaHei" panose="020B0503020204020204" pitchFamily="34" charset="-122"/>
                <a:sym typeface="Corbel" pitchFamily="34" charset="0"/>
              </a:rPr>
              <a:t>Connected components</a:t>
            </a:r>
            <a:endParaRPr lang="zh-CN" altLang="en-US" sz="2000" dirty="0">
              <a:solidFill>
                <a:srgbClr val="000000"/>
              </a:solidFill>
              <a:latin typeface="Microsoft YaHei" panose="020B0503020204020204" pitchFamily="34" charset="-122"/>
              <a:ea typeface="Microsoft YaHei" panose="020B0503020204020204" pitchFamily="34" charset="-122"/>
              <a:sym typeface="Corbel" pitchFamily="34" charset="0"/>
            </a:endParaRPr>
          </a:p>
          <a:p>
            <a:pPr marL="0" lvl="1" algn="ctr">
              <a:lnSpc>
                <a:spcPts val="1700"/>
              </a:lnSpc>
              <a:spcBef>
                <a:spcPts val="500"/>
              </a:spcBef>
              <a:spcAft>
                <a:spcPts val="500"/>
              </a:spcAft>
              <a:buClr>
                <a:srgbClr val="C00000"/>
              </a:buClr>
            </a:pPr>
            <a:r>
              <a:rPr lang="en-US" altLang="zh-CN" sz="2000" dirty="0">
                <a:solidFill>
                  <a:srgbClr val="000000"/>
                </a:solidFill>
                <a:latin typeface="Microsoft YaHei" panose="020B0503020204020204" pitchFamily="34" charset="-122"/>
                <a:ea typeface="Microsoft YaHei" panose="020B0503020204020204" pitchFamily="34" charset="-122"/>
                <a:sym typeface="Corbel" pitchFamily="34" charset="0"/>
              </a:rPr>
              <a:t>Clustering techniques</a:t>
            </a:r>
            <a:endParaRPr lang="zh-CN" altLang="en-US" dirty="0">
              <a:latin typeface="Microsoft YaHei" panose="020B0503020204020204" pitchFamily="34" charset="-122"/>
              <a:ea typeface="Microsoft YaHei" panose="020B0503020204020204" pitchFamily="34" charset="-122"/>
            </a:endParaRPr>
          </a:p>
        </p:txBody>
      </p:sp>
      <p:sp>
        <p:nvSpPr>
          <p:cNvPr id="28" name="왼쪽 화살표 11"/>
          <p:cNvSpPr>
            <a:spLocks noChangeArrowheads="1"/>
          </p:cNvSpPr>
          <p:nvPr/>
        </p:nvSpPr>
        <p:spPr bwMode="auto">
          <a:xfrm>
            <a:off x="3770313" y="2420938"/>
            <a:ext cx="719137" cy="431800"/>
          </a:xfrm>
          <a:prstGeom prst="leftArrow">
            <a:avLst>
              <a:gd name="adj1" fmla="val 50000"/>
              <a:gd name="adj2" fmla="val 49932"/>
            </a:avLst>
          </a:prstGeom>
          <a:solidFill>
            <a:srgbClr val="FFFFFF"/>
          </a:solidFill>
          <a:ln w="25400" cap="flat" cmpd="sng">
            <a:solidFill>
              <a:srgbClr val="000000"/>
            </a:solidFill>
            <a:miter lim="800000"/>
            <a:headEnd/>
            <a:tailEnd/>
          </a:ln>
        </p:spPr>
        <p:txBody>
          <a:bodyPr anchor="ctr"/>
          <a:lstStyle/>
          <a:p>
            <a:pPr algn="ctr"/>
            <a:endParaRPr lang="zh-CN" altLang="zh-CN">
              <a:solidFill>
                <a:srgbClr val="000000"/>
              </a:solidFill>
              <a:latin typeface="Microsoft YaHei" panose="020B0503020204020204" pitchFamily="34" charset="-122"/>
              <a:ea typeface="Microsoft YaHei" panose="020B0503020204020204" pitchFamily="34" charset="-122"/>
              <a:sym typeface="Malgun Gothic" pitchFamily="34" charset="-127"/>
            </a:endParaRPr>
          </a:p>
        </p:txBody>
      </p:sp>
    </p:spTree>
    <p:extLst>
      <p:ext uri="{BB962C8B-B14F-4D97-AF65-F5344CB8AC3E}">
        <p14:creationId xmlns:p14="http://schemas.microsoft.com/office/powerpoint/2010/main" val="158137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Shape 35"/>
          <p:cNvSpPr>
            <a:spLocks noGrp="1"/>
          </p:cNvSpPr>
          <p:nvPr>
            <p:ph idx="1"/>
          </p:nvPr>
        </p:nvSpPr>
        <p:spPr/>
        <p:txBody>
          <a:bodyPr lIns="45718" tIns="45718" rIns="45718" bIns="45718">
            <a:normAutofit/>
          </a:bodyPr>
          <a:lstStyle/>
          <a:p>
            <a:pPr marL="327025" indent="-327025" defTabSz="641350" eaLnBrk="1" hangingPunct="1">
              <a:spcBef>
                <a:spcPts val="425"/>
              </a:spcBef>
            </a:pPr>
            <a:r>
              <a:rPr kumimoji="0" lang="en-US" altLang="zh-CN" sz="28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Hadoop</a:t>
            </a:r>
            <a:r>
              <a:rPr kumimoji="0" lang="zh-CN" altLang="en-US" sz="2800" dirty="0">
                <a:latin typeface="Microsoft YaHei" panose="020B0503020204020204" pitchFamily="34" charset="-122"/>
                <a:ea typeface="Microsoft YaHei" panose="020B0503020204020204" pitchFamily="34" charset="-122"/>
                <a:cs typeface="Arial" panose="020B0604020202020204" pitchFamily="34" charset="0"/>
              </a:rPr>
              <a:t>貌似就可以轻松搞定</a:t>
            </a:r>
            <a:endParaRPr kumimoji="0" lang="en-US" altLang="zh-CN" sz="2800" dirty="0">
              <a:latin typeface="Microsoft YaHei" panose="020B0503020204020204" pitchFamily="34" charset="-122"/>
              <a:ea typeface="Microsoft YaHei" panose="020B0503020204020204" pitchFamily="34" charset="-122"/>
              <a:cs typeface="Arial" panose="020B0604020202020204" pitchFamily="34" charset="0"/>
            </a:endParaRPr>
          </a:p>
          <a:p>
            <a:pPr marL="604838" lvl="1" indent="-284163" defTabSz="641350" eaLnBrk="1" hangingPunct="1">
              <a:spcBef>
                <a:spcPts val="350"/>
              </a:spcBef>
            </a:pPr>
            <a:r>
              <a:rPr kumimoji="0" lang="zh-CN" altLang="en-US" dirty="0">
                <a:latin typeface="Microsoft YaHei" panose="020B0503020204020204" pitchFamily="34" charset="-122"/>
                <a:ea typeface="Microsoft YaHei" panose="020B0503020204020204" pitchFamily="34" charset="-122"/>
                <a:cs typeface="Arial" panose="020B0604020202020204" pitchFamily="34" charset="0"/>
              </a:rPr>
              <a:t>日志存</a:t>
            </a:r>
            <a:r>
              <a:rPr kumimoji="0" lang="en-US" altLang="zh-CN"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HDFS</a:t>
            </a:r>
          </a:p>
          <a:p>
            <a:pPr marL="604838" lvl="1" indent="-284163" defTabSz="641350" eaLnBrk="1" hangingPunct="1">
              <a:spcBef>
                <a:spcPts val="350"/>
              </a:spcBef>
            </a:pPr>
            <a:r>
              <a:rPr kumimoji="0" lang="zh-CN" altLang="en-US" dirty="0">
                <a:latin typeface="Microsoft YaHei" panose="020B0503020204020204" pitchFamily="34" charset="-122"/>
                <a:ea typeface="Microsoft YaHei" panose="020B0503020204020204" pitchFamily="34" charset="-122"/>
                <a:cs typeface="Arial" panose="020B0604020202020204" pitchFamily="34" charset="0"/>
              </a:rPr>
              <a:t>运行</a:t>
            </a:r>
            <a:r>
              <a:rPr kumimoji="0" lang="en-US" altLang="zh-CN"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MapReduce</a:t>
            </a:r>
            <a:r>
              <a:rPr kumimoji="0" lang="zh-CN" altLang="en-US" dirty="0">
                <a:latin typeface="Microsoft YaHei" panose="020B0503020204020204" pitchFamily="34" charset="-122"/>
                <a:ea typeface="Microsoft YaHei" panose="020B0503020204020204" pitchFamily="34" charset="-122"/>
                <a:cs typeface="Arial" panose="020B0604020202020204" pitchFamily="34" charset="0"/>
              </a:rPr>
              <a:t>程序</a:t>
            </a:r>
            <a:endParaRPr kumimoji="0" lang="en-US" altLang="zh-CN"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66775" lvl="2" indent="-223838" defTabSz="641350" eaLnBrk="1" hangingPunct="1">
              <a:spcBef>
                <a:spcPts val="275"/>
              </a:spcBef>
            </a:pPr>
            <a:r>
              <a:rPr kumimoji="0" lang="en-US" altLang="zh-CN"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map</a:t>
            </a:r>
            <a:r>
              <a:rPr kumimoji="0" lang="zh-CN" altLang="en-US" dirty="0">
                <a:latin typeface="Microsoft YaHei" panose="020B0503020204020204" pitchFamily="34" charset="-122"/>
                <a:ea typeface="Microsoft YaHei" panose="020B0503020204020204" pitchFamily="34" charset="-122"/>
                <a:cs typeface="Arial" panose="020B0604020202020204" pitchFamily="34" charset="0"/>
              </a:rPr>
              <a:t>做</a:t>
            </a:r>
            <a:r>
              <a:rPr kumimoji="0" lang="en-US" altLang="zh-CN"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ip</a:t>
            </a:r>
            <a:r>
              <a:rPr kumimoji="0" lang="zh-CN" altLang="en-US" dirty="0">
                <a:latin typeface="Microsoft YaHei" panose="020B0503020204020204" pitchFamily="34" charset="-122"/>
                <a:ea typeface="Microsoft YaHei" panose="020B0503020204020204" pitchFamily="34" charset="-122"/>
                <a:cs typeface="Arial" panose="020B0604020202020204" pitchFamily="34" charset="0"/>
              </a:rPr>
              <a:t>提取，转换成地域</a:t>
            </a:r>
            <a:endParaRPr kumimoji="0" lang="en-US" altLang="zh-CN"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66775" lvl="2" indent="-223838" defTabSz="641350" eaLnBrk="1" hangingPunct="1">
              <a:spcBef>
                <a:spcPts val="275"/>
              </a:spcBef>
            </a:pPr>
            <a:r>
              <a:rPr kumimoji="0" lang="en-US" altLang="zh-CN"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reduce</a:t>
            </a:r>
            <a:r>
              <a:rPr kumimoji="0" lang="zh-CN" altLang="en-US" dirty="0">
                <a:latin typeface="Microsoft YaHei" panose="020B0503020204020204" pitchFamily="34" charset="-122"/>
                <a:ea typeface="Microsoft YaHei" panose="020B0503020204020204" pitchFamily="34" charset="-122"/>
                <a:cs typeface="Arial" panose="020B0604020202020204" pitchFamily="34" charset="0"/>
              </a:rPr>
              <a:t>以地域为</a:t>
            </a:r>
            <a:r>
              <a:rPr kumimoji="0" lang="en-US" altLang="zh-CN"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key</a:t>
            </a:r>
            <a:r>
              <a:rPr kumimoji="0" lang="zh-CN" altLang="en-US" dirty="0">
                <a:latin typeface="Microsoft YaHei" panose="020B0503020204020204" pitchFamily="34" charset="-122"/>
                <a:ea typeface="Microsoft YaHei" panose="020B0503020204020204" pitchFamily="34" charset="-122"/>
                <a:cs typeface="Arial" panose="020B0604020202020204" pitchFamily="34" charset="0"/>
              </a:rPr>
              <a:t>聚合，计数统计</a:t>
            </a:r>
            <a:endParaRPr kumimoji="0" lang="en-US" altLang="zh-CN"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604838" lvl="1" indent="-284163" defTabSz="641350" eaLnBrk="1" hangingPunct="1">
              <a:spcBef>
                <a:spcPts val="350"/>
              </a:spcBef>
            </a:pPr>
            <a:r>
              <a:rPr kumimoji="0" lang="zh-CN" altLang="en-US" dirty="0">
                <a:latin typeface="Microsoft YaHei" panose="020B0503020204020204" pitchFamily="34" charset="-122"/>
                <a:ea typeface="Microsoft YaHei" panose="020B0503020204020204" pitchFamily="34" charset="-122"/>
                <a:cs typeface="Arial" panose="020B0604020202020204" pitchFamily="34" charset="0"/>
              </a:rPr>
              <a:t>从</a:t>
            </a:r>
            <a:r>
              <a:rPr kumimoji="0" lang="en-US" altLang="zh-CN"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HDFS</a:t>
            </a:r>
            <a:r>
              <a:rPr kumimoji="0" lang="zh-CN" altLang="en-US" dirty="0">
                <a:latin typeface="Microsoft YaHei" panose="020B0503020204020204" pitchFamily="34" charset="-122"/>
                <a:ea typeface="Microsoft YaHei" panose="020B0503020204020204" pitchFamily="34" charset="-122"/>
                <a:cs typeface="Arial" panose="020B0604020202020204" pitchFamily="34" charset="0"/>
              </a:rPr>
              <a:t>取出结果</a:t>
            </a:r>
          </a:p>
        </p:txBody>
      </p:sp>
      <p:sp>
        <p:nvSpPr>
          <p:cNvPr id="4" name="Rectangle 4">
            <a:extLst>
              <a:ext uri="{FF2B5EF4-FFF2-40B4-BE49-F238E27FC236}">
                <a16:creationId xmlns="" xmlns:a16="http://schemas.microsoft.com/office/drawing/2014/main" id="{3590C5D1-2D14-AC49-999C-9C346F9A481D}"/>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D0FF0C37-1572-744A-BB6B-6AC0AEA699F0}"/>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B27EB88B-A36B-D046-A00B-9093D73E1AD0}"/>
              </a:ext>
            </a:extLst>
          </p:cNvPr>
          <p:cNvGrpSpPr>
            <a:grpSpLocks/>
          </p:cNvGrpSpPr>
          <p:nvPr/>
        </p:nvGrpSpPr>
        <p:grpSpPr bwMode="auto">
          <a:xfrm>
            <a:off x="0" y="284163"/>
            <a:ext cx="3429000" cy="530225"/>
            <a:chOff x="2209799" y="284389"/>
            <a:chExt cx="2160388" cy="529772"/>
          </a:xfrm>
          <a:solidFill>
            <a:srgbClr val="024C89"/>
          </a:solidFill>
        </p:grpSpPr>
        <p:sp>
          <p:nvSpPr>
            <p:cNvPr id="7" name="矩形 6">
              <a:extLst>
                <a:ext uri="{FF2B5EF4-FFF2-40B4-BE49-F238E27FC236}">
                  <a16:creationId xmlns="" xmlns:a16="http://schemas.microsoft.com/office/drawing/2014/main" id="{9835F944-38B0-4E4C-B94F-AE8552327FB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Hadoop</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处理流计算</a:t>
              </a:r>
            </a:p>
          </p:txBody>
        </p:sp>
        <p:sp>
          <p:nvSpPr>
            <p:cNvPr id="8" name="矩形 7">
              <a:extLst>
                <a:ext uri="{FF2B5EF4-FFF2-40B4-BE49-F238E27FC236}">
                  <a16:creationId xmlns="" xmlns:a16="http://schemas.microsoft.com/office/drawing/2014/main" id="{CE133920-C925-F649-8264-02C8DDAA272E}"/>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017350602"/>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371600"/>
            <a:ext cx="8991600" cy="5257800"/>
          </a:xfrm>
        </p:spPr>
        <p:txBody>
          <a:bodyPr numCol="2">
            <a:noAutofit/>
          </a:bodyPr>
          <a:lstStyle/>
          <a:p>
            <a:r>
              <a:rPr lang="en-US" sz="2800" dirty="0">
                <a:latin typeface="Gill Sans Light"/>
                <a:cs typeface="Gill Sans Light"/>
              </a:rPr>
              <a:t>Collaborative Filtering</a:t>
            </a:r>
          </a:p>
          <a:p>
            <a:pPr lvl="1"/>
            <a:r>
              <a:rPr lang="en-US" sz="2400" dirty="0">
                <a:latin typeface="Gill Sans Light"/>
                <a:cs typeface="Gill Sans Light"/>
              </a:rPr>
              <a:t>Alternating Least Squares</a:t>
            </a:r>
          </a:p>
          <a:p>
            <a:pPr lvl="1"/>
            <a:r>
              <a:rPr lang="en-US" sz="2400" dirty="0">
                <a:latin typeface="Gill Sans Light"/>
                <a:cs typeface="Gill Sans Light"/>
              </a:rPr>
              <a:t>Stochastic Gradient Descent</a:t>
            </a:r>
          </a:p>
          <a:p>
            <a:pPr lvl="1"/>
            <a:r>
              <a:rPr lang="en-US" sz="2400" dirty="0">
                <a:latin typeface="Gill Sans Light"/>
                <a:cs typeface="Gill Sans Light"/>
              </a:rPr>
              <a:t>Tensor Factorization</a:t>
            </a:r>
          </a:p>
          <a:p>
            <a:r>
              <a:rPr lang="en-US" sz="2800" dirty="0">
                <a:latin typeface="Gill Sans Light"/>
                <a:cs typeface="Gill Sans Light"/>
              </a:rPr>
              <a:t>Structured Prediction</a:t>
            </a:r>
          </a:p>
          <a:p>
            <a:pPr lvl="1"/>
            <a:r>
              <a:rPr lang="en-US" sz="2400" dirty="0">
                <a:latin typeface="Gill Sans Light"/>
                <a:cs typeface="Gill Sans Light"/>
              </a:rPr>
              <a:t>Loopy Belief Propagation</a:t>
            </a:r>
          </a:p>
          <a:p>
            <a:pPr lvl="1"/>
            <a:r>
              <a:rPr lang="en-US" sz="2400" dirty="0">
                <a:latin typeface="Gill Sans Light"/>
                <a:cs typeface="Gill Sans Light"/>
              </a:rPr>
              <a:t>Max-Product Linear Programs</a:t>
            </a:r>
          </a:p>
          <a:p>
            <a:pPr lvl="1"/>
            <a:r>
              <a:rPr lang="en-US" sz="2400" dirty="0">
                <a:latin typeface="Gill Sans Light"/>
                <a:cs typeface="Gill Sans Light"/>
              </a:rPr>
              <a:t>Gibbs Sampling</a:t>
            </a:r>
          </a:p>
          <a:p>
            <a:r>
              <a:rPr lang="en-US" sz="2800" dirty="0">
                <a:latin typeface="Gill Sans Light"/>
                <a:cs typeface="Gill Sans Light"/>
              </a:rPr>
              <a:t>Semi-supervised M</a:t>
            </a:r>
            <a:r>
              <a:rPr lang="en-US" dirty="0">
                <a:latin typeface="Gill Sans Light"/>
                <a:cs typeface="Gill Sans Light"/>
              </a:rPr>
              <a:t>L</a:t>
            </a:r>
          </a:p>
          <a:p>
            <a:pPr lvl="1"/>
            <a:r>
              <a:rPr lang="en-US" sz="2400" dirty="0">
                <a:latin typeface="Gill Sans Light"/>
                <a:cs typeface="Gill Sans Light"/>
              </a:rPr>
              <a:t>Graph SSL </a:t>
            </a:r>
          </a:p>
          <a:p>
            <a:pPr lvl="1"/>
            <a:r>
              <a:rPr lang="en-US" sz="2400" dirty="0" err="1">
                <a:latin typeface="Gill Sans Light"/>
                <a:cs typeface="Gill Sans Light"/>
              </a:rPr>
              <a:t>CoEM</a:t>
            </a:r>
            <a:endParaRPr lang="en-US" sz="2400" dirty="0">
              <a:latin typeface="Gill Sans Light"/>
              <a:cs typeface="Gill Sans Light"/>
            </a:endParaRPr>
          </a:p>
          <a:p>
            <a:r>
              <a:rPr lang="en-US" sz="2800" dirty="0">
                <a:latin typeface="Gill Sans Light"/>
                <a:cs typeface="Gill Sans Light"/>
              </a:rPr>
              <a:t>Community Detection</a:t>
            </a:r>
          </a:p>
          <a:p>
            <a:pPr lvl="1"/>
            <a:r>
              <a:rPr lang="en-US" sz="2400" dirty="0">
                <a:latin typeface="Gill Sans Light"/>
                <a:cs typeface="Gill Sans Light"/>
              </a:rPr>
              <a:t>Triangle-Counting</a:t>
            </a:r>
          </a:p>
          <a:p>
            <a:pPr lvl="1"/>
            <a:r>
              <a:rPr lang="en-US" sz="2400" dirty="0">
                <a:latin typeface="Gill Sans Light"/>
                <a:cs typeface="Gill Sans Light"/>
              </a:rPr>
              <a:t>K-core Decomposition</a:t>
            </a:r>
          </a:p>
          <a:p>
            <a:pPr lvl="1"/>
            <a:r>
              <a:rPr lang="en-US" sz="2400" dirty="0">
                <a:latin typeface="Gill Sans Light"/>
                <a:cs typeface="Gill Sans Light"/>
              </a:rPr>
              <a:t>K-Truss</a:t>
            </a:r>
          </a:p>
          <a:p>
            <a:r>
              <a:rPr lang="en-US" sz="2800" dirty="0">
                <a:latin typeface="Gill Sans Light"/>
                <a:cs typeface="Gill Sans Light"/>
              </a:rPr>
              <a:t>Graph Analytics</a:t>
            </a:r>
          </a:p>
          <a:p>
            <a:pPr lvl="1"/>
            <a:r>
              <a:rPr lang="en-US" sz="2400" dirty="0">
                <a:latin typeface="Gill Sans Light"/>
                <a:cs typeface="Gill Sans Light"/>
              </a:rPr>
              <a:t>PageRank</a:t>
            </a:r>
          </a:p>
          <a:p>
            <a:pPr lvl="1"/>
            <a:r>
              <a:rPr lang="en-US" sz="2400" dirty="0">
                <a:latin typeface="Gill Sans Light"/>
                <a:cs typeface="Gill Sans Light"/>
              </a:rPr>
              <a:t>Personalized PageRank</a:t>
            </a:r>
          </a:p>
          <a:p>
            <a:pPr lvl="1"/>
            <a:r>
              <a:rPr lang="en-US" sz="2400" dirty="0">
                <a:latin typeface="Gill Sans Light"/>
                <a:cs typeface="Gill Sans Light"/>
              </a:rPr>
              <a:t>Shortest Path</a:t>
            </a:r>
          </a:p>
          <a:p>
            <a:pPr lvl="1"/>
            <a:r>
              <a:rPr lang="en-US" sz="2400" dirty="0">
                <a:latin typeface="Gill Sans Light"/>
                <a:cs typeface="Gill Sans Light"/>
              </a:rPr>
              <a:t>Graph Coloring</a:t>
            </a:r>
          </a:p>
        </p:txBody>
      </p:sp>
      <p:sp>
        <p:nvSpPr>
          <p:cNvPr id="6" name="Rectangle 5"/>
          <p:cNvSpPr/>
          <p:nvPr/>
        </p:nvSpPr>
        <p:spPr>
          <a:xfrm>
            <a:off x="76200" y="1295400"/>
            <a:ext cx="4648200" cy="5257800"/>
          </a:xfrm>
          <a:prstGeom prst="rect">
            <a:avLst/>
          </a:prstGeom>
          <a:solidFill>
            <a:srgbClr val="FFFFFF">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6000" b="1" dirty="0">
                <a:solidFill>
                  <a:srgbClr val="D10000"/>
                </a:solidFill>
              </a:rPr>
              <a:t>机器学习</a:t>
            </a:r>
            <a:endParaRPr lang="en-US" sz="6000" b="1" dirty="0">
              <a:solidFill>
                <a:srgbClr val="D10000"/>
              </a:solidFill>
            </a:endParaRPr>
          </a:p>
        </p:txBody>
      </p:sp>
      <p:sp>
        <p:nvSpPr>
          <p:cNvPr id="7" name="Rectangle 6"/>
          <p:cNvSpPr/>
          <p:nvPr/>
        </p:nvSpPr>
        <p:spPr>
          <a:xfrm>
            <a:off x="4648200" y="1295400"/>
            <a:ext cx="4343400" cy="5257800"/>
          </a:xfrm>
          <a:prstGeom prst="rect">
            <a:avLst/>
          </a:prstGeom>
          <a:solidFill>
            <a:srgbClr val="FFFFFF">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6000" b="1" dirty="0">
                <a:solidFill>
                  <a:srgbClr val="D10000"/>
                </a:solidFill>
              </a:rPr>
              <a:t>网络分析</a:t>
            </a:r>
            <a:endParaRPr lang="en-US" sz="6000" b="1" dirty="0">
              <a:solidFill>
                <a:srgbClr val="D10000"/>
              </a:solidFill>
            </a:endParaRPr>
          </a:p>
        </p:txBody>
      </p:sp>
      <p:sp>
        <p:nvSpPr>
          <p:cNvPr id="3" name="Slide Number Placeholder 2"/>
          <p:cNvSpPr>
            <a:spLocks noGrp="1"/>
          </p:cNvSpPr>
          <p:nvPr>
            <p:ph type="sldNum" sz="quarter" idx="12"/>
          </p:nvPr>
        </p:nvSpPr>
        <p:spPr/>
        <p:txBody>
          <a:bodyPr/>
          <a:lstStyle/>
          <a:p>
            <a:fld id="{BE79F60F-3EA1-45ED-A3FD-0857F7C98CFB}" type="slidenum">
              <a:rPr lang="en-US" smtClean="0">
                <a:latin typeface="Gill Sans Light"/>
                <a:cs typeface="Gill Sans Light"/>
              </a:rPr>
              <a:pPr/>
              <a:t>110</a:t>
            </a:fld>
            <a:endParaRPr lang="en-US">
              <a:latin typeface="Gill Sans Light"/>
              <a:cs typeface="Gill Sans Light"/>
            </a:endParaRPr>
          </a:p>
        </p:txBody>
      </p:sp>
      <p:sp>
        <p:nvSpPr>
          <p:cNvPr id="8" name="Rectangle 4">
            <a:extLst>
              <a:ext uri="{FF2B5EF4-FFF2-40B4-BE49-F238E27FC236}">
                <a16:creationId xmlns="" xmlns:a16="http://schemas.microsoft.com/office/drawing/2014/main" id="{7C5FE454-53DC-7747-AAAC-5CC58CE9DC1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38124CBE-EBE4-2749-A7E3-8357B4E58A6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6EA751C2-F669-7F4F-B710-8BAA764BB1FE}"/>
              </a:ext>
            </a:extLst>
          </p:cNvPr>
          <p:cNvGrpSpPr>
            <a:grpSpLocks/>
          </p:cNvGrpSpPr>
          <p:nvPr/>
        </p:nvGrpSpPr>
        <p:grpSpPr bwMode="auto">
          <a:xfrm>
            <a:off x="0" y="284163"/>
            <a:ext cx="3352800" cy="530225"/>
            <a:chOff x="2209799" y="284389"/>
            <a:chExt cx="2160388" cy="529772"/>
          </a:xfrm>
          <a:solidFill>
            <a:srgbClr val="024C89"/>
          </a:solidFill>
        </p:grpSpPr>
        <p:sp>
          <p:nvSpPr>
            <p:cNvPr id="11" name="矩形 10">
              <a:extLst>
                <a:ext uri="{FF2B5EF4-FFF2-40B4-BE49-F238E27FC236}">
                  <a16:creationId xmlns="" xmlns:a16="http://schemas.microsoft.com/office/drawing/2014/main" id="{7F03D60D-9CA8-BD45-B4BE-4DABC28C6B14}"/>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更多图并行算法</a:t>
              </a:r>
            </a:p>
          </p:txBody>
        </p:sp>
        <p:sp>
          <p:nvSpPr>
            <p:cNvPr id="12" name="矩形 11">
              <a:extLst>
                <a:ext uri="{FF2B5EF4-FFF2-40B4-BE49-F238E27FC236}">
                  <a16:creationId xmlns="" xmlns:a16="http://schemas.microsoft.com/office/drawing/2014/main" id="{CD61AB01-BF86-5945-A75E-CC75A4022D6E}"/>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2965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525963"/>
          </a:xfrm>
        </p:spPr>
        <p:txBody>
          <a:bodyPr>
            <a:normAutofit/>
          </a:bodyPr>
          <a:lstStyle/>
          <a:p>
            <a:pPr algn="just"/>
            <a:endParaRPr lang="en-US" sz="2400" dirty="0">
              <a:latin typeface="Microsoft YaHei" panose="020B0503020204020204" pitchFamily="34" charset="-122"/>
              <a:ea typeface="Microsoft YaHei" panose="020B0503020204020204" pitchFamily="34" charset="-122"/>
            </a:endParaRPr>
          </a:p>
          <a:p>
            <a:pPr algn="just"/>
            <a:r>
              <a:rPr lang="zh-CN" altLang="en-US" sz="2400" dirty="0">
                <a:latin typeface="Microsoft YaHei" panose="020B0503020204020204" pitchFamily="34" charset="-122"/>
                <a:ea typeface="Microsoft YaHei" panose="020B0503020204020204" pitchFamily="34" charset="-122"/>
              </a:rPr>
              <a:t>每个顶点所需的计算量非常少。</a:t>
            </a:r>
            <a:endParaRPr lang="en-US" sz="2400" dirty="0">
              <a:latin typeface="Microsoft YaHei" panose="020B0503020204020204" pitchFamily="34" charset="-122"/>
              <a:ea typeface="Microsoft YaHei" panose="020B0503020204020204" pitchFamily="34" charset="-122"/>
            </a:endParaRPr>
          </a:p>
          <a:p>
            <a:pPr algn="just"/>
            <a:endParaRPr lang="en-US" sz="2400" dirty="0">
              <a:latin typeface="Microsoft YaHei" panose="020B0503020204020204" pitchFamily="34" charset="-122"/>
              <a:ea typeface="Microsoft YaHei" panose="020B0503020204020204" pitchFamily="34" charset="-122"/>
            </a:endParaRPr>
          </a:p>
          <a:p>
            <a:pPr algn="just"/>
            <a:r>
              <a:rPr lang="zh-CN" altLang="en-US" sz="2400" dirty="0">
                <a:latin typeface="Microsoft YaHei" panose="020B0503020204020204" pitchFamily="34" charset="-122"/>
                <a:ea typeface="Microsoft YaHei" panose="020B0503020204020204" pitchFamily="34" charset="-122"/>
              </a:rPr>
              <a:t>在执行过程中改变并行程度。</a:t>
            </a:r>
            <a:endParaRPr lang="en-US" altLang="zh-CN" sz="2400" dirty="0">
              <a:latin typeface="Microsoft YaHei" panose="020B0503020204020204" pitchFamily="34" charset="-122"/>
              <a:ea typeface="Microsoft YaHei" panose="020B0503020204020204" pitchFamily="34" charset="-122"/>
            </a:endParaRPr>
          </a:p>
          <a:p>
            <a:pPr marL="0" indent="0" algn="just">
              <a:buNone/>
            </a:pPr>
            <a:endParaRPr lang="en-US" sz="2400" dirty="0">
              <a:latin typeface="Microsoft YaHei" panose="020B0503020204020204" pitchFamily="34" charset="-122"/>
              <a:ea typeface="Microsoft YaHei" panose="020B0503020204020204" pitchFamily="34" charset="-122"/>
            </a:endParaRPr>
          </a:p>
        </p:txBody>
      </p:sp>
      <p:sp>
        <p:nvSpPr>
          <p:cNvPr id="4" name="TextBox 3"/>
          <p:cNvSpPr txBox="1"/>
          <p:nvPr/>
        </p:nvSpPr>
        <p:spPr>
          <a:xfrm>
            <a:off x="111486" y="4114800"/>
            <a:ext cx="3570208" cy="1446550"/>
          </a:xfrm>
          <a:prstGeom prst="rect">
            <a:avLst/>
          </a:prstGeom>
          <a:noFill/>
        </p:spPr>
        <p:txBody>
          <a:bodyPr wrap="none" rtlCol="0">
            <a:spAutoFit/>
          </a:bodyPr>
          <a:lstStyle/>
          <a:p>
            <a:pPr algn="ctr"/>
            <a:r>
              <a:rPr lang="zh-CN" altLang="en-US" sz="4400" dirty="0">
                <a:latin typeface="Microsoft YaHei" panose="020B0503020204020204" pitchFamily="34" charset="-122"/>
                <a:ea typeface="Microsoft YaHei" panose="020B0503020204020204" pitchFamily="34" charset="-122"/>
                <a:cs typeface="Gill Sans Light"/>
              </a:rPr>
              <a:t/>
            </a:r>
            <a:br>
              <a:rPr lang="zh-CN" altLang="en-US" sz="4400" dirty="0">
                <a:latin typeface="Microsoft YaHei" panose="020B0503020204020204" pitchFamily="34" charset="-122"/>
                <a:ea typeface="Microsoft YaHei" panose="020B0503020204020204" pitchFamily="34" charset="-122"/>
                <a:cs typeface="Gill Sans Light"/>
              </a:rPr>
            </a:br>
            <a:r>
              <a:rPr lang="zh-CN" altLang="en-US" sz="4400" dirty="0">
                <a:latin typeface="Microsoft YaHei" panose="020B0503020204020204" pitchFamily="34" charset="-122"/>
                <a:ea typeface="Microsoft YaHei" panose="020B0503020204020204" pitchFamily="34" charset="-122"/>
                <a:cs typeface="Gill Sans Light"/>
              </a:rPr>
              <a:t>专业计算模式</a:t>
            </a:r>
            <a:endParaRPr lang="en-US" sz="4400" dirty="0">
              <a:latin typeface="Microsoft YaHei" panose="020B0503020204020204" pitchFamily="34" charset="-122"/>
              <a:ea typeface="Microsoft YaHei" panose="020B0503020204020204" pitchFamily="34" charset="-122"/>
              <a:cs typeface="Gill Sans Light"/>
            </a:endParaRPr>
          </a:p>
        </p:txBody>
      </p:sp>
      <p:sp>
        <p:nvSpPr>
          <p:cNvPr id="5" name="Right Arrow 4"/>
          <p:cNvSpPr/>
          <p:nvPr/>
        </p:nvSpPr>
        <p:spPr>
          <a:xfrm>
            <a:off x="4267200" y="4869597"/>
            <a:ext cx="914400" cy="614065"/>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 name="TextBox 5"/>
          <p:cNvSpPr txBox="1"/>
          <p:nvPr/>
        </p:nvSpPr>
        <p:spPr>
          <a:xfrm>
            <a:off x="5692328" y="4791908"/>
            <a:ext cx="3005951" cy="769441"/>
          </a:xfrm>
          <a:prstGeom prst="rect">
            <a:avLst/>
          </a:prstGeom>
          <a:noFill/>
        </p:spPr>
        <p:txBody>
          <a:bodyPr wrap="none" rtlCol="0">
            <a:spAutoFit/>
          </a:bodyPr>
          <a:lstStyle/>
          <a:p>
            <a:pPr algn="ctr"/>
            <a:r>
              <a:rPr lang="zh-CN" altLang="en-US" sz="4400" dirty="0">
                <a:latin typeface="Microsoft YaHei" panose="020B0503020204020204" pitchFamily="34" charset="-122"/>
                <a:ea typeface="Microsoft YaHei" panose="020B0503020204020204" pitchFamily="34" charset="-122"/>
                <a:cs typeface="Gill Sans Light"/>
              </a:rPr>
              <a:t>专业图优化</a:t>
            </a:r>
            <a:endParaRPr lang="en-US" sz="4400" dirty="0">
              <a:latin typeface="Microsoft YaHei" panose="020B0503020204020204" pitchFamily="34" charset="-122"/>
              <a:ea typeface="Microsoft YaHei" panose="020B0503020204020204" pitchFamily="34" charset="-122"/>
              <a:cs typeface="Gill Sans Light"/>
            </a:endParaRPr>
          </a:p>
        </p:txBody>
      </p:sp>
      <p:sp>
        <p:nvSpPr>
          <p:cNvPr id="8" name="Rectangle 4">
            <a:extLst>
              <a:ext uri="{FF2B5EF4-FFF2-40B4-BE49-F238E27FC236}">
                <a16:creationId xmlns="" xmlns:a16="http://schemas.microsoft.com/office/drawing/2014/main" id="{51F8F703-CB32-3E4A-9DFF-678B3130BA73}"/>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AD4FFE0C-ED86-4F4D-8ADF-AB11FDF3BB2D}"/>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258AEC9-C0D7-D34E-8727-1844A9A0DB71}"/>
              </a:ext>
            </a:extLst>
          </p:cNvPr>
          <p:cNvGrpSpPr>
            <a:grpSpLocks/>
          </p:cNvGrpSpPr>
          <p:nvPr/>
        </p:nvGrpSpPr>
        <p:grpSpPr bwMode="auto">
          <a:xfrm>
            <a:off x="0" y="284163"/>
            <a:ext cx="3352800" cy="530225"/>
            <a:chOff x="2209799" y="284389"/>
            <a:chExt cx="2160388" cy="529772"/>
          </a:xfrm>
          <a:solidFill>
            <a:srgbClr val="024C89"/>
          </a:solidFill>
        </p:grpSpPr>
        <p:sp>
          <p:nvSpPr>
            <p:cNvPr id="11" name="矩形 10">
              <a:extLst>
                <a:ext uri="{FF2B5EF4-FFF2-40B4-BE49-F238E27FC236}">
                  <a16:creationId xmlns="" xmlns:a16="http://schemas.microsoft.com/office/drawing/2014/main" id="{951C0FC4-CB10-8E45-979A-8CB3AD6E0C7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图算法：挑战</a:t>
              </a:r>
            </a:p>
          </p:txBody>
        </p:sp>
        <p:sp>
          <p:nvSpPr>
            <p:cNvPr id="12" name="矩形 11">
              <a:extLst>
                <a:ext uri="{FF2B5EF4-FFF2-40B4-BE49-F238E27FC236}">
                  <a16:creationId xmlns="" xmlns:a16="http://schemas.microsoft.com/office/drawing/2014/main" id="{EABAAA7C-2A1C-8E4A-92B0-7D2D9F32A996}"/>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2849934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CN" altLang="en-US" sz="2900" dirty="0">
                <a:latin typeface="Microsoft YaHei" panose="020B0503020204020204" pitchFamily="34" charset="-122"/>
                <a:ea typeface="Microsoft YaHei" panose="020B0503020204020204" pitchFamily="34" charset="-122"/>
              </a:rPr>
              <a:t>替代选择</a:t>
            </a:r>
            <a:r>
              <a:rPr lang="en-US" sz="2900" dirty="0">
                <a:latin typeface="Microsoft YaHei" panose="020B0503020204020204" pitchFamily="34" charset="-122"/>
                <a:ea typeface="Microsoft YaHei" panose="020B0503020204020204" pitchFamily="34" charset="-122"/>
              </a:rPr>
              <a:t> :</a:t>
            </a:r>
          </a:p>
          <a:p>
            <a:pPr lvl="1"/>
            <a:r>
              <a:rPr lang="zh-CN" altLang="en-US" sz="2400" dirty="0">
                <a:latin typeface="Microsoft YaHei" panose="020B0503020204020204" pitchFamily="34" charset="-122"/>
                <a:ea typeface="Microsoft YaHei" panose="020B0503020204020204" pitchFamily="34" charset="-122"/>
              </a:rPr>
              <a:t>为每个新算法创建分布式基础架构</a:t>
            </a:r>
            <a:endParaRPr lang="en-US" altLang="zh-CN" sz="2400" dirty="0">
              <a:latin typeface="Microsoft YaHei" panose="020B0503020204020204" pitchFamily="34" charset="-122"/>
              <a:ea typeface="Microsoft YaHei" panose="020B0503020204020204" pitchFamily="34" charset="-122"/>
            </a:endParaRPr>
          </a:p>
          <a:p>
            <a:pPr lvl="1"/>
            <a:r>
              <a:rPr lang="zh-CN" altLang="en-US" sz="2400" dirty="0">
                <a:latin typeface="Microsoft YaHei" panose="020B0503020204020204" pitchFamily="34" charset="-122"/>
                <a:ea typeface="Microsoft YaHei" panose="020B0503020204020204" pitchFamily="34" charset="-122"/>
              </a:rPr>
              <a:t>分布式计算系统</a:t>
            </a:r>
            <a:endParaRPr lang="en-US" altLang="zh-CN" sz="2400" dirty="0">
              <a:latin typeface="Microsoft YaHei" panose="020B0503020204020204" pitchFamily="34" charset="-122"/>
              <a:ea typeface="Microsoft YaHei" panose="020B0503020204020204" pitchFamily="34" charset="-122"/>
            </a:endParaRPr>
          </a:p>
          <a:p>
            <a:pPr lvl="2"/>
            <a:r>
              <a:rPr lang="zh-CN" altLang="en-US" sz="2100" dirty="0">
                <a:latin typeface="Microsoft YaHei" panose="020B0503020204020204" pitchFamily="34" charset="-122"/>
                <a:ea typeface="Microsoft YaHei" panose="020B0503020204020204" pitchFamily="34" charset="-122"/>
              </a:rPr>
              <a:t>同级间的通信开销</a:t>
            </a:r>
            <a:endParaRPr lang="en-US" sz="2100" dirty="0">
              <a:latin typeface="Microsoft YaHei" panose="020B0503020204020204" pitchFamily="34" charset="-122"/>
              <a:ea typeface="Microsoft YaHei" panose="020B0503020204020204" pitchFamily="34" charset="-122"/>
            </a:endParaRPr>
          </a:p>
          <a:p>
            <a:pPr lvl="1"/>
            <a:r>
              <a:rPr lang="zh-CN" altLang="en-US" sz="2400" dirty="0">
                <a:latin typeface="Microsoft YaHei" panose="020B0503020204020204" pitchFamily="34" charset="-122"/>
                <a:ea typeface="Microsoft YaHei" panose="020B0503020204020204" pitchFamily="34" charset="-122"/>
              </a:rPr>
              <a:t>单计算机图计算库</a:t>
            </a:r>
            <a:endParaRPr lang="en-US" altLang="zh-CN" sz="2400" dirty="0">
              <a:latin typeface="Microsoft YaHei" panose="020B0503020204020204" pitchFamily="34" charset="-122"/>
              <a:ea typeface="Microsoft YaHei" panose="020B0503020204020204" pitchFamily="34" charset="-122"/>
            </a:endParaRPr>
          </a:p>
          <a:p>
            <a:pPr lvl="2"/>
            <a:r>
              <a:rPr lang="zh-CN" altLang="en-US" sz="2100" dirty="0">
                <a:latin typeface="Microsoft YaHei" panose="020B0503020204020204" pitchFamily="34" charset="-122"/>
                <a:ea typeface="Microsoft YaHei" panose="020B0503020204020204" pitchFamily="34" charset="-122"/>
              </a:rPr>
              <a:t>扩展性差</a:t>
            </a:r>
            <a:endParaRPr lang="en-US" sz="2100" dirty="0">
              <a:latin typeface="Microsoft YaHei" panose="020B0503020204020204" pitchFamily="34" charset="-122"/>
              <a:ea typeface="Microsoft YaHei" panose="020B0503020204020204" pitchFamily="34" charset="-122"/>
            </a:endParaRPr>
          </a:p>
          <a:p>
            <a:pPr lvl="1"/>
            <a:r>
              <a:rPr lang="zh-CN" altLang="en-US" sz="2400" dirty="0">
                <a:latin typeface="Microsoft YaHei" panose="020B0503020204020204" pitchFamily="34" charset="-122"/>
                <a:ea typeface="Microsoft YaHei" panose="020B0503020204020204" pitchFamily="34" charset="-122"/>
              </a:rPr>
              <a:t>其他并行图计算系统</a:t>
            </a:r>
            <a:endParaRPr lang="en-US" sz="2400" dirty="0">
              <a:latin typeface="Microsoft YaHei" panose="020B0503020204020204" pitchFamily="34" charset="-122"/>
              <a:ea typeface="Microsoft YaHei" panose="020B0503020204020204" pitchFamily="34" charset="-122"/>
            </a:endParaRPr>
          </a:p>
          <a:p>
            <a:pPr lvl="2"/>
            <a:r>
              <a:rPr lang="zh-CN" altLang="en-US" sz="2100" dirty="0">
                <a:latin typeface="Microsoft YaHei" panose="020B0503020204020204" pitchFamily="34" charset="-122"/>
                <a:ea typeface="Microsoft YaHei" panose="020B0503020204020204" pitchFamily="34" charset="-122"/>
              </a:rPr>
              <a:t>没有容错机制</a:t>
            </a:r>
            <a:endParaRPr lang="en-US" sz="2100" dirty="0">
              <a:latin typeface="Microsoft YaHei" panose="020B0503020204020204" pitchFamily="34" charset="-122"/>
              <a:ea typeface="Microsoft YaHei" panose="020B0503020204020204" pitchFamily="34" charset="-122"/>
            </a:endParaRPr>
          </a:p>
          <a:p>
            <a:r>
              <a:rPr lang="zh-CN" altLang="en-US" sz="2900" dirty="0">
                <a:latin typeface="Microsoft YaHei" panose="020B0503020204020204" pitchFamily="34" charset="-122"/>
                <a:ea typeface="Microsoft YaHei" panose="020B0503020204020204" pitchFamily="34" charset="-122"/>
              </a:rPr>
              <a:t>需要一个可扩展的分布式解决方案</a:t>
            </a:r>
            <a:endParaRPr lang="en-US" sz="2900"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F2A75573-F503-6749-9201-C65B8DFFDAAD}"/>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BF007221-B496-BC48-A0AE-3410C7681625}"/>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CE2AF19F-5EFA-9A45-B500-3FA030329127}"/>
              </a:ext>
            </a:extLst>
          </p:cNvPr>
          <p:cNvGrpSpPr>
            <a:grpSpLocks/>
          </p:cNvGrpSpPr>
          <p:nvPr/>
        </p:nvGrpSpPr>
        <p:grpSpPr bwMode="auto">
          <a:xfrm>
            <a:off x="0" y="284163"/>
            <a:ext cx="3352800" cy="530225"/>
            <a:chOff x="2209799" y="284389"/>
            <a:chExt cx="2160388" cy="529772"/>
          </a:xfrm>
          <a:solidFill>
            <a:srgbClr val="024C89"/>
          </a:solidFill>
        </p:grpSpPr>
        <p:sp>
          <p:nvSpPr>
            <p:cNvPr id="7" name="矩形 6">
              <a:extLst>
                <a:ext uri="{FF2B5EF4-FFF2-40B4-BE49-F238E27FC236}">
                  <a16:creationId xmlns="" xmlns:a16="http://schemas.microsoft.com/office/drawing/2014/main" id="{96DBC4FE-C553-C445-A975-0CEE832DAAB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动机</a:t>
              </a:r>
            </a:p>
          </p:txBody>
        </p:sp>
        <p:sp>
          <p:nvSpPr>
            <p:cNvPr id="8" name="矩形 7">
              <a:extLst>
                <a:ext uri="{FF2B5EF4-FFF2-40B4-BE49-F238E27FC236}">
                  <a16:creationId xmlns="" xmlns:a16="http://schemas.microsoft.com/office/drawing/2014/main" id="{852631F6-3FD0-FE47-80CC-C1ECA719DC20}"/>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644895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CN" altLang="en-US" sz="2400" dirty="0">
                <a:latin typeface="Microsoft YaHei" panose="020B0503020204020204" pitchFamily="34" charset="-122"/>
                <a:ea typeface="Microsoft YaHei" panose="020B0503020204020204" pitchFamily="34" charset="-122"/>
              </a:rPr>
              <a:t>可扩展和容错的平台</a:t>
            </a:r>
            <a:endParaRPr lang="en-US" altLang="zh-CN" sz="2400" dirty="0">
              <a:latin typeface="Microsoft YaHei" panose="020B0503020204020204" pitchFamily="34" charset="-122"/>
              <a:ea typeface="Microsoft YaHei" panose="020B0503020204020204" pitchFamily="34" charset="-122"/>
            </a:endParaRPr>
          </a:p>
          <a:p>
            <a:pPr marL="0" indent="0">
              <a:buNone/>
            </a:pPr>
            <a:endParaRPr lang="en-US" sz="2400" dirty="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API</a:t>
            </a:r>
            <a:r>
              <a:rPr lang="zh-CN" altLang="en-US" sz="2400" dirty="0">
                <a:latin typeface="Microsoft YaHei" panose="020B0503020204020204" pitchFamily="34" charset="-122"/>
                <a:ea typeface="Microsoft YaHei" panose="020B0503020204020204" pitchFamily="34" charset="-122"/>
              </a:rPr>
              <a:t>具有表达任意算法的灵活性</a:t>
            </a:r>
            <a:endParaRPr lang="en-US" altLang="zh-CN" sz="2400" dirty="0">
              <a:latin typeface="Microsoft YaHei" panose="020B0503020204020204" pitchFamily="34" charset="-122"/>
              <a:ea typeface="Microsoft YaHei" panose="020B0503020204020204" pitchFamily="34" charset="-122"/>
            </a:endParaRPr>
          </a:p>
          <a:p>
            <a:pPr marL="0" indent="0">
              <a:buNone/>
            </a:pPr>
            <a:endParaRPr lang="en-US"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受批量同步并行模型启发</a:t>
            </a:r>
            <a:endParaRPr lang="en-US" altLang="zh-CN" sz="2400" dirty="0">
              <a:latin typeface="Microsoft YaHei" panose="020B0503020204020204" pitchFamily="34" charset="-122"/>
              <a:ea typeface="Microsoft YaHei" panose="020B0503020204020204" pitchFamily="34" charset="-122"/>
            </a:endParaRPr>
          </a:p>
          <a:p>
            <a:pPr marL="0" indent="0">
              <a:buNone/>
            </a:pPr>
            <a:endParaRPr lang="en-US"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以顶点为中心的计算</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抽象为顶点</a:t>
            </a:r>
            <a:r>
              <a:rPr lang="en-US" altLang="zh-CN" sz="2400" dirty="0">
                <a:latin typeface="Microsoft YaHei" panose="020B0503020204020204" pitchFamily="34" charset="-122"/>
                <a:ea typeface="Microsoft YaHei" panose="020B0503020204020204" pitchFamily="34" charset="-122"/>
              </a:rPr>
              <a:t>)</a:t>
            </a:r>
            <a:endParaRPr lang="en-US" sz="2400"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BDBAE656-C05D-F246-8ABD-E3FA87988CFC}"/>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0816CB06-0F66-3C43-93D3-EFE1F9093810}"/>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5020827F-9548-1E43-9434-741D5ED02837}"/>
              </a:ext>
            </a:extLst>
          </p:cNvPr>
          <p:cNvGrpSpPr>
            <a:grpSpLocks/>
          </p:cNvGrpSpPr>
          <p:nvPr/>
        </p:nvGrpSpPr>
        <p:grpSpPr bwMode="auto">
          <a:xfrm>
            <a:off x="0" y="284163"/>
            <a:ext cx="2286000" cy="530225"/>
            <a:chOff x="2209799" y="284389"/>
            <a:chExt cx="2160388" cy="529772"/>
          </a:xfrm>
          <a:solidFill>
            <a:srgbClr val="024C89"/>
          </a:solidFill>
        </p:grpSpPr>
        <p:sp>
          <p:nvSpPr>
            <p:cNvPr id="7" name="矩形 6">
              <a:extLst>
                <a:ext uri="{FF2B5EF4-FFF2-40B4-BE49-F238E27FC236}">
                  <a16:creationId xmlns="" xmlns:a16="http://schemas.microsoft.com/office/drawing/2014/main" id="{8409B8E7-A270-F74D-89DF-13E3D70A7E8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Pregel</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8" name="矩形 7">
              <a:extLst>
                <a:ext uri="{FF2B5EF4-FFF2-40B4-BE49-F238E27FC236}">
                  <a16:creationId xmlns="" xmlns:a16="http://schemas.microsoft.com/office/drawing/2014/main" id="{9F4463FB-F73C-3B46-A21E-C92C681AADD0}"/>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025228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1" y="284163"/>
            <a:ext cx="41148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大图计算任务的抽象</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266700" y="1981200"/>
            <a:ext cx="56007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操作的数据形式和结构是什么？</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应用程序可以对于数据做何种操作？</a:t>
            </a: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284052" y="4307186"/>
            <a:ext cx="7935740" cy="1638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适用的场景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数据是什么？</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面向的软硬件环境是什么？</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和支撑程序程序之间的界面在哪里？</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366289" y="139065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371570" y="3811886"/>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59348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sp>
        <p:nvSpPr>
          <p:cNvPr id="4" name="AutoShape 2" descr="“pregel logo graph”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pregel logo graph”的图片搜索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2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399"/>
            <a:ext cx="57721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36779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슬라이드 번호 개체 틀 3"/>
          <p:cNvSpPr>
            <a:spLocks noGrp="1" noChangeArrowheads="1"/>
          </p:cNvSpPr>
          <p:nvPr/>
        </p:nvSpPr>
        <p:spPr bwMode="auto">
          <a:xfrm>
            <a:off x="4251325" y="6572250"/>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B78A18C-77F2-4BFD-8EE1-A1E5B0A25253}" type="slidenum">
              <a:rPr lang="zh-CN" altLang="zh-CN">
                <a:latin typeface="Microsoft YaHei" panose="020B0503020204020204" pitchFamily="34" charset="-122"/>
                <a:ea typeface="Microsoft YaHei" panose="020B0503020204020204" pitchFamily="34" charset="-122"/>
              </a:rPr>
              <a:pPr/>
              <a:t>116</a:t>
            </a:fld>
            <a:endParaRPr lang="zh-CN" altLang="zh-CN">
              <a:latin typeface="Microsoft YaHei" panose="020B0503020204020204" pitchFamily="34" charset="-122"/>
              <a:ea typeface="Microsoft YaHei" panose="020B0503020204020204" pitchFamily="34" charset="-122"/>
            </a:endParaRPr>
          </a:p>
        </p:txBody>
      </p:sp>
      <p:grpSp>
        <p:nvGrpSpPr>
          <p:cNvPr id="26630" name="Group 6"/>
          <p:cNvGrpSpPr>
            <a:grpSpLocks/>
          </p:cNvGrpSpPr>
          <p:nvPr/>
        </p:nvGrpSpPr>
        <p:grpSpPr bwMode="auto">
          <a:xfrm>
            <a:off x="1765300" y="1339850"/>
            <a:ext cx="5339707" cy="4743299"/>
            <a:chOff x="0" y="0"/>
            <a:chExt cx="5339014" cy="4741744"/>
          </a:xfrm>
        </p:grpSpPr>
        <p:sp>
          <p:nvSpPr>
            <p:cNvPr id="26631" name="직사각형 13"/>
            <p:cNvSpPr>
              <a:spLocks noChangeArrowheads="1"/>
            </p:cNvSpPr>
            <p:nvPr/>
          </p:nvSpPr>
          <p:spPr bwMode="auto">
            <a:xfrm>
              <a:off x="1189546" y="0"/>
              <a:ext cx="800115" cy="46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Corbel" pitchFamily="34" charset="0"/>
                </a:rPr>
                <a:t>输入</a:t>
              </a:r>
            </a:p>
          </p:txBody>
        </p:sp>
        <p:sp>
          <p:nvSpPr>
            <p:cNvPr id="26632" name="직사각형 14"/>
            <p:cNvSpPr>
              <a:spLocks noChangeArrowheads="1"/>
            </p:cNvSpPr>
            <p:nvPr/>
          </p:nvSpPr>
          <p:spPr bwMode="auto">
            <a:xfrm>
              <a:off x="1117538" y="4280230"/>
              <a:ext cx="800115" cy="46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Corbel" pitchFamily="34" charset="0"/>
                </a:rPr>
                <a:t>输出</a:t>
              </a:r>
            </a:p>
          </p:txBody>
        </p:sp>
        <p:grpSp>
          <p:nvGrpSpPr>
            <p:cNvPr id="26633" name="Group 9"/>
            <p:cNvGrpSpPr>
              <a:grpSpLocks/>
            </p:cNvGrpSpPr>
            <p:nvPr/>
          </p:nvGrpSpPr>
          <p:grpSpPr bwMode="auto">
            <a:xfrm>
              <a:off x="1610961" y="3299312"/>
              <a:ext cx="72008" cy="360040"/>
              <a:chOff x="0" y="0"/>
              <a:chExt cx="72008" cy="360040"/>
            </a:xfrm>
          </p:grpSpPr>
          <p:sp>
            <p:nvSpPr>
              <p:cNvPr id="26634" name="타원 15"/>
              <p:cNvSpPr>
                <a:spLocks noChangeArrowheads="1"/>
              </p:cNvSpPr>
              <p:nvPr/>
            </p:nvSpPr>
            <p:spPr bwMode="auto">
              <a:xfrm>
                <a:off x="0" y="0"/>
                <a:ext cx="72008" cy="72008"/>
              </a:xfrm>
              <a:prstGeom prst="ellipse">
                <a:avLst/>
              </a:prstGeom>
              <a:solidFill>
                <a:schemeClr val="accent1"/>
              </a:solidFill>
              <a:ln w="25400" cap="flat" cmpd="sng">
                <a:solidFill>
                  <a:srgbClr val="395E8A"/>
                </a:solidFill>
                <a:round/>
                <a:headEnd/>
                <a:tailEnd/>
              </a:ln>
            </p:spPr>
            <p:txBody>
              <a:bodyPr anchor="ctr"/>
              <a:lstStyle/>
              <a:p>
                <a:pPr algn="ctr"/>
                <a:endParaRPr lang="zh-CN" altLang="zh-CN">
                  <a:solidFill>
                    <a:srgbClr val="FFFFFF"/>
                  </a:solidFill>
                  <a:latin typeface="Microsoft YaHei" panose="020B0503020204020204" pitchFamily="34" charset="-122"/>
                  <a:ea typeface="Microsoft YaHei" panose="020B0503020204020204" pitchFamily="34" charset="-122"/>
                  <a:sym typeface="Malgun Gothic" pitchFamily="34" charset="-127"/>
                </a:endParaRPr>
              </a:p>
            </p:txBody>
          </p:sp>
          <p:sp>
            <p:nvSpPr>
              <p:cNvPr id="26635" name="타원 16"/>
              <p:cNvSpPr>
                <a:spLocks noChangeArrowheads="1"/>
              </p:cNvSpPr>
              <p:nvPr/>
            </p:nvSpPr>
            <p:spPr bwMode="auto">
              <a:xfrm>
                <a:off x="0" y="152400"/>
                <a:ext cx="72008" cy="72008"/>
              </a:xfrm>
              <a:prstGeom prst="ellipse">
                <a:avLst/>
              </a:prstGeom>
              <a:solidFill>
                <a:schemeClr val="accent1"/>
              </a:solidFill>
              <a:ln w="25400" cap="flat" cmpd="sng">
                <a:solidFill>
                  <a:srgbClr val="395E8A"/>
                </a:solidFill>
                <a:round/>
                <a:headEnd/>
                <a:tailEnd/>
              </a:ln>
            </p:spPr>
            <p:txBody>
              <a:bodyPr anchor="ctr"/>
              <a:lstStyle/>
              <a:p>
                <a:pPr algn="ctr"/>
                <a:endParaRPr lang="zh-CN" altLang="zh-CN">
                  <a:solidFill>
                    <a:srgbClr val="FFFFFF"/>
                  </a:solidFill>
                  <a:latin typeface="Microsoft YaHei" panose="020B0503020204020204" pitchFamily="34" charset="-122"/>
                  <a:ea typeface="Microsoft YaHei" panose="020B0503020204020204" pitchFamily="34" charset="-122"/>
                  <a:sym typeface="Malgun Gothic" pitchFamily="34" charset="-127"/>
                </a:endParaRPr>
              </a:p>
            </p:txBody>
          </p:sp>
          <p:sp>
            <p:nvSpPr>
              <p:cNvPr id="26636" name="타원 17"/>
              <p:cNvSpPr>
                <a:spLocks noChangeArrowheads="1"/>
              </p:cNvSpPr>
              <p:nvPr/>
            </p:nvSpPr>
            <p:spPr bwMode="auto">
              <a:xfrm>
                <a:off x="0" y="288032"/>
                <a:ext cx="72008" cy="72008"/>
              </a:xfrm>
              <a:prstGeom prst="ellipse">
                <a:avLst/>
              </a:prstGeom>
              <a:solidFill>
                <a:schemeClr val="accent1"/>
              </a:solidFill>
              <a:ln w="25400" cap="flat" cmpd="sng">
                <a:solidFill>
                  <a:srgbClr val="395E8A"/>
                </a:solidFill>
                <a:round/>
                <a:headEnd/>
                <a:tailEnd/>
              </a:ln>
            </p:spPr>
            <p:txBody>
              <a:bodyPr anchor="ctr"/>
              <a:lstStyle/>
              <a:p>
                <a:pPr algn="ctr"/>
                <a:endParaRPr lang="zh-CN" altLang="zh-CN">
                  <a:solidFill>
                    <a:srgbClr val="FFFFFF"/>
                  </a:solidFill>
                  <a:latin typeface="Microsoft YaHei" panose="020B0503020204020204" pitchFamily="34" charset="-122"/>
                  <a:ea typeface="Microsoft YaHei" panose="020B0503020204020204" pitchFamily="34" charset="-122"/>
                  <a:sym typeface="Malgun Gothic" pitchFamily="34" charset="-127"/>
                </a:endParaRPr>
              </a:p>
            </p:txBody>
          </p:sp>
        </p:grpSp>
        <p:sp>
          <p:nvSpPr>
            <p:cNvPr id="26637" name="아래쪽 화살표 19"/>
            <p:cNvSpPr>
              <a:spLocks noChangeArrowheads="1"/>
            </p:cNvSpPr>
            <p:nvPr/>
          </p:nvSpPr>
          <p:spPr bwMode="auto">
            <a:xfrm>
              <a:off x="1416203" y="557221"/>
              <a:ext cx="432048" cy="432048"/>
            </a:xfrm>
            <a:prstGeom prst="downArrow">
              <a:avLst>
                <a:gd name="adj1" fmla="val 50000"/>
                <a:gd name="adj2" fmla="val 50000"/>
              </a:avLst>
            </a:prstGeom>
            <a:solidFill>
              <a:srgbClr val="000000"/>
            </a:solidFill>
            <a:ln w="25400" cap="flat" cmpd="sng">
              <a:solidFill>
                <a:srgbClr val="000000"/>
              </a:solidFill>
              <a:miter lim="800000"/>
              <a:headEnd/>
              <a:tailEnd/>
            </a:ln>
          </p:spPr>
          <p:txBody>
            <a:bodyPr anchor="ctr"/>
            <a:lstStyle/>
            <a:p>
              <a:pPr algn="ctr"/>
              <a:endParaRPr lang="zh-CN" altLang="zh-CN">
                <a:solidFill>
                  <a:srgbClr val="FFFFFF"/>
                </a:solidFill>
                <a:latin typeface="Microsoft YaHei" panose="020B0503020204020204" pitchFamily="34" charset="-122"/>
                <a:ea typeface="Microsoft YaHei" panose="020B0503020204020204" pitchFamily="34" charset="-122"/>
                <a:sym typeface="Malgun Gothic" pitchFamily="34" charset="-127"/>
              </a:endParaRPr>
            </a:p>
          </p:txBody>
        </p:sp>
        <p:sp>
          <p:nvSpPr>
            <p:cNvPr id="26638" name="아래쪽 화살표 20"/>
            <p:cNvSpPr>
              <a:spLocks noChangeArrowheads="1"/>
            </p:cNvSpPr>
            <p:nvPr/>
          </p:nvSpPr>
          <p:spPr bwMode="auto">
            <a:xfrm>
              <a:off x="1448102" y="3822211"/>
              <a:ext cx="432048" cy="432048"/>
            </a:xfrm>
            <a:prstGeom prst="downArrow">
              <a:avLst>
                <a:gd name="adj1" fmla="val 50000"/>
                <a:gd name="adj2" fmla="val 50000"/>
              </a:avLst>
            </a:prstGeom>
            <a:solidFill>
              <a:srgbClr val="000000"/>
            </a:solidFill>
            <a:ln w="25400" cap="flat" cmpd="sng">
              <a:solidFill>
                <a:srgbClr val="000000"/>
              </a:solidFill>
              <a:miter lim="800000"/>
              <a:headEnd/>
              <a:tailEnd/>
            </a:ln>
          </p:spPr>
          <p:txBody>
            <a:bodyPr anchor="ctr"/>
            <a:lstStyle/>
            <a:p>
              <a:pPr algn="ctr"/>
              <a:endParaRPr lang="zh-CN" altLang="zh-CN">
                <a:solidFill>
                  <a:srgbClr val="FFFFFF"/>
                </a:solidFill>
                <a:latin typeface="Microsoft YaHei" panose="020B0503020204020204" pitchFamily="34" charset="-122"/>
                <a:ea typeface="Microsoft YaHei" panose="020B0503020204020204" pitchFamily="34" charset="-122"/>
                <a:sym typeface="Malgun Gothic" pitchFamily="34" charset="-127"/>
              </a:endParaRPr>
            </a:p>
          </p:txBody>
        </p:sp>
        <p:sp>
          <p:nvSpPr>
            <p:cNvPr id="26639" name="직사각형 21"/>
            <p:cNvSpPr>
              <a:spLocks noChangeArrowheads="1"/>
            </p:cNvSpPr>
            <p:nvPr/>
          </p:nvSpPr>
          <p:spPr bwMode="auto">
            <a:xfrm>
              <a:off x="3526252" y="1773226"/>
              <a:ext cx="1812762" cy="799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err="1">
                  <a:solidFill>
                    <a:srgbClr val="000000"/>
                  </a:solidFill>
                  <a:latin typeface="Microsoft YaHei" panose="020B0503020204020204" pitchFamily="34" charset="-122"/>
                  <a:ea typeface="Microsoft YaHei" panose="020B0503020204020204" pitchFamily="34" charset="-122"/>
                  <a:sym typeface="Corbel" pitchFamily="34" charset="0"/>
                </a:rPr>
                <a:t>Supersteps</a:t>
              </a:r>
              <a:endParaRPr lang="en-US" altLang="zh-CN" sz="2400" dirty="0">
                <a:solidFill>
                  <a:srgbClr val="000000"/>
                </a:solidFill>
                <a:latin typeface="Microsoft YaHei" panose="020B0503020204020204" pitchFamily="34" charset="-122"/>
                <a:ea typeface="Microsoft YaHei" panose="020B0503020204020204" pitchFamily="34" charset="-122"/>
                <a:sym typeface="Corbel" pitchFamily="34" charset="0"/>
              </a:endParaRPr>
            </a:p>
            <a:p>
              <a:r>
                <a:rPr lang="en-US" altLang="zh-CN" sz="2200" dirty="0">
                  <a:solidFill>
                    <a:srgbClr val="000000"/>
                  </a:solidFill>
                  <a:latin typeface="Microsoft YaHei" panose="020B0503020204020204" pitchFamily="34" charset="-122"/>
                  <a:ea typeface="Microsoft YaHei" panose="020B0503020204020204" pitchFamily="34" charset="-122"/>
                  <a:sym typeface="Corbel" pitchFamily="34" charset="0"/>
                </a:rPr>
                <a:t>(</a:t>
              </a:r>
              <a:r>
                <a:rPr lang="zh-CN" altLang="en-US" sz="2200" dirty="0">
                  <a:solidFill>
                    <a:srgbClr val="000000"/>
                  </a:solidFill>
                  <a:latin typeface="Microsoft YaHei" panose="020B0503020204020204" pitchFamily="34" charset="-122"/>
                  <a:ea typeface="Microsoft YaHei" panose="020B0503020204020204" pitchFamily="34" charset="-122"/>
                  <a:sym typeface="Corbel" pitchFamily="34" charset="0"/>
                </a:rPr>
                <a:t>一系列迭代</a:t>
              </a:r>
              <a:r>
                <a:rPr lang="en-US" altLang="zh-CN" sz="2200" dirty="0">
                  <a:solidFill>
                    <a:srgbClr val="000000"/>
                  </a:solidFill>
                  <a:latin typeface="Microsoft YaHei" panose="020B0503020204020204" pitchFamily="34" charset="-122"/>
                  <a:ea typeface="Microsoft YaHei" panose="020B0503020204020204" pitchFamily="34" charset="-122"/>
                  <a:sym typeface="Corbel" pitchFamily="34" charset="0"/>
                </a:rPr>
                <a:t>)</a:t>
              </a:r>
              <a:endParaRPr lang="zh-CN" altLang="en-US" sz="2200" dirty="0">
                <a:solidFill>
                  <a:srgbClr val="000000"/>
                </a:solidFill>
                <a:latin typeface="Microsoft YaHei" panose="020B0503020204020204" pitchFamily="34" charset="-122"/>
                <a:ea typeface="Microsoft YaHei" panose="020B0503020204020204" pitchFamily="34" charset="-122"/>
                <a:sym typeface="Malgun Gothic" pitchFamily="34" charset="-127"/>
              </a:endParaRPr>
            </a:p>
          </p:txBody>
        </p:sp>
        <p:pic>
          <p:nvPicPr>
            <p:cNvPr id="266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7301"/>
              <a:ext cx="3312368" cy="94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13405"/>
              <a:ext cx="3312368" cy="940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Rectangle 4">
            <a:extLst>
              <a:ext uri="{FF2B5EF4-FFF2-40B4-BE49-F238E27FC236}">
                <a16:creationId xmlns="" xmlns:a16="http://schemas.microsoft.com/office/drawing/2014/main" id="{ECE8A1F7-9572-BF49-96E4-F2A71A019F81}"/>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8" name="直接连接符 8">
            <a:extLst>
              <a:ext uri="{FF2B5EF4-FFF2-40B4-BE49-F238E27FC236}">
                <a16:creationId xmlns="" xmlns:a16="http://schemas.microsoft.com/office/drawing/2014/main" id="{35412C0A-AF2F-5746-9B95-92EF5AFD943F}"/>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9" name="组合 46">
            <a:extLst>
              <a:ext uri="{FF2B5EF4-FFF2-40B4-BE49-F238E27FC236}">
                <a16:creationId xmlns="" xmlns:a16="http://schemas.microsoft.com/office/drawing/2014/main" id="{804BD461-9551-014A-A71E-BB812EF77A74}"/>
              </a:ext>
            </a:extLst>
          </p:cNvPr>
          <p:cNvGrpSpPr>
            <a:grpSpLocks/>
          </p:cNvGrpSpPr>
          <p:nvPr/>
        </p:nvGrpSpPr>
        <p:grpSpPr bwMode="auto">
          <a:xfrm>
            <a:off x="1" y="284163"/>
            <a:ext cx="2882982" cy="530225"/>
            <a:chOff x="2209799" y="284389"/>
            <a:chExt cx="2160388" cy="529772"/>
          </a:xfrm>
          <a:solidFill>
            <a:srgbClr val="024C89"/>
          </a:solidFill>
        </p:grpSpPr>
        <p:sp>
          <p:nvSpPr>
            <p:cNvPr id="20" name="矩形 19">
              <a:extLst>
                <a:ext uri="{FF2B5EF4-FFF2-40B4-BE49-F238E27FC236}">
                  <a16:creationId xmlns="" xmlns:a16="http://schemas.microsoft.com/office/drawing/2014/main" id="{A9884525-1D18-7B46-A3E6-4A7325D5AB3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计算任务</a:t>
              </a:r>
            </a:p>
          </p:txBody>
        </p:sp>
        <p:sp>
          <p:nvSpPr>
            <p:cNvPr id="21" name="矩形 20">
              <a:extLst>
                <a:ext uri="{FF2B5EF4-FFF2-40B4-BE49-F238E27FC236}">
                  <a16:creationId xmlns="" xmlns:a16="http://schemas.microsoft.com/office/drawing/2014/main" id="{EBFBBDE4-6562-DE44-BD32-14ECA037EA0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1996199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2" descr="bsp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719263"/>
            <a:ext cx="5976938"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슬라이드 번호 개체 틀 3"/>
          <p:cNvSpPr>
            <a:spLocks noGrp="1" noChangeArrowheads="1"/>
          </p:cNvSpPr>
          <p:nvPr/>
        </p:nvSpPr>
        <p:spPr bwMode="auto">
          <a:xfrm>
            <a:off x="4251325" y="6572250"/>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806C2AB-6F51-4B58-BB34-65C1D14F67A7}" type="slidenum">
              <a:rPr lang="zh-CN" altLang="zh-CN">
                <a:latin typeface="Microsoft YaHei" panose="020B0503020204020204" pitchFamily="34" charset="-122"/>
                <a:ea typeface="Microsoft YaHei" panose="020B0503020204020204" pitchFamily="34" charset="-122"/>
              </a:rPr>
              <a:pPr/>
              <a:t>117</a:t>
            </a:fld>
            <a:endParaRPr lang="zh-CN" altLang="zh-CN">
              <a:latin typeface="Microsoft YaHei" panose="020B0503020204020204" pitchFamily="34" charset="-122"/>
              <a:ea typeface="Microsoft YaHei" panose="020B0503020204020204" pitchFamily="34" charset="-122"/>
            </a:endParaRPr>
          </a:p>
        </p:txBody>
      </p:sp>
      <p:sp>
        <p:nvSpPr>
          <p:cNvPr id="27654" name="내용 개체 틀 2"/>
          <p:cNvSpPr>
            <a:spLocks noGrp="1" noChangeArrowheads="1"/>
          </p:cNvSpPr>
          <p:nvPr>
            <p:ph idx="1"/>
          </p:nvPr>
        </p:nvSpPr>
        <p:spPr>
          <a:xfrm>
            <a:off x="310243" y="991281"/>
            <a:ext cx="8801100" cy="5453062"/>
          </a:xfrm>
          <a:ln/>
        </p:spPr>
        <p:txBody>
          <a:bodyPr vert="horz" lIns="91440" tIns="45720" rIns="91440" bIns="45720" rtlCol="0">
            <a:normAutofit/>
          </a:bodyPr>
          <a:lstStyle/>
          <a:p>
            <a:pPr marL="342900" indent="-342900" algn="l">
              <a:lnSpc>
                <a:spcPts val="2700"/>
              </a:lnSpc>
              <a:spcBef>
                <a:spcPts val="500"/>
              </a:spcBef>
              <a:spcAft>
                <a:spcPts val="500"/>
              </a:spcAft>
              <a:buFont typeface="Wingdings" pitchFamily="2" charset="2"/>
              <a:buChar char="§"/>
            </a:pPr>
            <a:r>
              <a:rPr lang="en-US" altLang="zh-CN" dirty="0">
                <a:solidFill>
                  <a:schemeClr val="tx1"/>
                </a:solidFill>
                <a:latin typeface="Microsoft YaHei" panose="020B0503020204020204" pitchFamily="34" charset="-122"/>
                <a:ea typeface="Microsoft YaHei" panose="020B0503020204020204" pitchFamily="34" charset="-122"/>
              </a:rPr>
              <a:t>“</a:t>
            </a:r>
            <a:r>
              <a:rPr lang="zh-CN" altLang="en-US" dirty="0">
                <a:solidFill>
                  <a:schemeClr val="tx1"/>
                </a:solidFill>
                <a:latin typeface="Microsoft YaHei" panose="020B0503020204020204" pitchFamily="34" charset="-122"/>
                <a:ea typeface="Microsoft YaHei" panose="020B0503020204020204" pitchFamily="34" charset="-122"/>
              </a:rPr>
              <a:t>想象成一个顶点</a:t>
            </a:r>
            <a:r>
              <a:rPr lang="en-US" altLang="zh-CN" dirty="0">
                <a:solidFill>
                  <a:schemeClr val="tx1"/>
                </a:solidFill>
                <a:latin typeface="Microsoft YaHei" panose="020B0503020204020204" pitchFamily="34" charset="-122"/>
                <a:ea typeface="Microsoft YaHei" panose="020B0503020204020204" pitchFamily="34" charset="-122"/>
              </a:rPr>
              <a:t>”</a:t>
            </a: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algn="l">
              <a:lnSpc>
                <a:spcPts val="2700"/>
              </a:lnSpc>
              <a:spcBef>
                <a:spcPts val="500"/>
              </a:spcBef>
              <a:spcAft>
                <a:spcPts val="500"/>
              </a:spcAft>
              <a:buFont typeface="Wingdings" pitchFamily="2" charset="2"/>
              <a:buChar char="§"/>
            </a:pPr>
            <a:r>
              <a:rPr lang="zh-CN" altLang="en-US" dirty="0">
                <a:solidFill>
                  <a:schemeClr val="tx1"/>
                </a:solidFill>
                <a:latin typeface="Microsoft YaHei" panose="020B0503020204020204" pitchFamily="34" charset="-122"/>
                <a:ea typeface="Microsoft YaHei" panose="020B0503020204020204" pitchFamily="34" charset="-122"/>
              </a:rPr>
              <a:t>由</a:t>
            </a:r>
            <a:r>
              <a:rPr lang="en-US" altLang="zh-CN" dirty="0" err="1">
                <a:solidFill>
                  <a:schemeClr val="tx1"/>
                </a:solidFill>
                <a:latin typeface="Microsoft YaHei" panose="020B0503020204020204" pitchFamily="34" charset="-122"/>
                <a:ea typeface="Microsoft YaHei" panose="020B0503020204020204" pitchFamily="34" charset="-122"/>
              </a:rPr>
              <a:t>Valiant’s</a:t>
            </a:r>
            <a:r>
              <a:rPr lang="en-US" altLang="zh-CN" dirty="0">
                <a:solidFill>
                  <a:schemeClr val="tx1"/>
                </a:solidFill>
                <a:latin typeface="Microsoft YaHei" panose="020B0503020204020204" pitchFamily="34" charset="-122"/>
                <a:ea typeface="Microsoft YaHei" panose="020B0503020204020204" pitchFamily="34" charset="-122"/>
              </a:rPr>
              <a:t> Bulk </a:t>
            </a:r>
            <a:r>
              <a:rPr lang="zh-CN" altLang="en-US" dirty="0">
                <a:solidFill>
                  <a:schemeClr val="tx1"/>
                </a:solidFill>
                <a:latin typeface="Microsoft YaHei" panose="020B0503020204020204" pitchFamily="34" charset="-122"/>
                <a:ea typeface="Microsoft YaHei" panose="020B0503020204020204" pitchFamily="34" charset="-122"/>
              </a:rPr>
              <a:t>提出的BSP模型（</a:t>
            </a:r>
            <a:r>
              <a:rPr lang="en-US" altLang="zh-CN" dirty="0">
                <a:solidFill>
                  <a:schemeClr val="tx1"/>
                </a:solidFill>
                <a:latin typeface="Microsoft YaHei" panose="020B0503020204020204" pitchFamily="34" charset="-122"/>
                <a:ea typeface="Microsoft YaHei" panose="020B0503020204020204" pitchFamily="34" charset="-122"/>
              </a:rPr>
              <a:t>Synchronous Parallel model (1990)</a:t>
            </a:r>
            <a:r>
              <a:rPr lang="zh-CN" altLang="en-US" dirty="0">
                <a:solidFill>
                  <a:schemeClr val="tx1"/>
                </a:solidFill>
                <a:latin typeface="Microsoft YaHei" panose="020B0503020204020204" pitchFamily="34" charset="-122"/>
                <a:ea typeface="Microsoft YaHei" panose="020B0503020204020204" pitchFamily="34" charset="-122"/>
              </a:rPr>
              <a:t>）</a:t>
            </a:r>
          </a:p>
        </p:txBody>
      </p:sp>
      <p:sp>
        <p:nvSpPr>
          <p:cNvPr id="27655" name="내용 개체 틀 7"/>
          <p:cNvSpPr>
            <a:spLocks noChangeArrowheads="1"/>
          </p:cNvSpPr>
          <p:nvPr/>
        </p:nvSpPr>
        <p:spPr bwMode="auto">
          <a:xfrm>
            <a:off x="107950" y="6308725"/>
            <a:ext cx="4967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latinLnBrk="1">
              <a:spcBef>
                <a:spcPct val="0"/>
              </a:spcBef>
              <a:spcAft>
                <a:spcPct val="0"/>
              </a:spcAft>
              <a:buFont typeface="Arial" pitchFamily="34" charset="0"/>
              <a:defRPr>
                <a:solidFill>
                  <a:schemeClr val="tx1"/>
                </a:solidFill>
                <a:latin typeface="Arial" pitchFamily="34" charset="0"/>
              </a:defRPr>
            </a:lvl6pPr>
            <a:lvl7pPr fontAlgn="base" latinLnBrk="1">
              <a:spcBef>
                <a:spcPct val="0"/>
              </a:spcBef>
              <a:spcAft>
                <a:spcPct val="0"/>
              </a:spcAft>
              <a:buFont typeface="Arial" pitchFamily="34" charset="0"/>
              <a:defRPr>
                <a:solidFill>
                  <a:schemeClr val="tx1"/>
                </a:solidFill>
                <a:latin typeface="Arial" pitchFamily="34" charset="0"/>
              </a:defRPr>
            </a:lvl7pPr>
            <a:lvl8pPr fontAlgn="base" latinLnBrk="1">
              <a:spcBef>
                <a:spcPct val="0"/>
              </a:spcBef>
              <a:spcAft>
                <a:spcPct val="0"/>
              </a:spcAft>
              <a:buFont typeface="Arial" pitchFamily="34" charset="0"/>
              <a:defRPr>
                <a:solidFill>
                  <a:schemeClr val="tx1"/>
                </a:solidFill>
                <a:latin typeface="Arial" pitchFamily="34" charset="0"/>
              </a:defRPr>
            </a:lvl8pPr>
            <a:lvl9pPr fontAlgn="base" latinLnBrk="1">
              <a:spcBef>
                <a:spcPct val="0"/>
              </a:spcBef>
              <a:spcAft>
                <a:spcPct val="0"/>
              </a:spcAft>
              <a:buFont typeface="Arial" pitchFamily="34" charset="0"/>
              <a:defRPr>
                <a:solidFill>
                  <a:schemeClr val="tx1"/>
                </a:solidFill>
                <a:latin typeface="Arial" pitchFamily="34" charset="0"/>
              </a:defRPr>
            </a:lvl9pPr>
          </a:lstStyle>
          <a:p>
            <a:pPr>
              <a:spcBef>
                <a:spcPct val="20000"/>
              </a:spcBef>
              <a:buClr>
                <a:srgbClr val="C00000"/>
              </a:buClr>
            </a:pPr>
            <a:r>
              <a:rPr lang="en-US" altLang="zh-CN" sz="1200" b="1">
                <a:latin typeface="Microsoft YaHei" panose="020B0503020204020204" pitchFamily="34" charset="-122"/>
                <a:ea typeface="Microsoft YaHei" panose="020B0503020204020204" pitchFamily="34" charset="-122"/>
                <a:sym typeface="Malgun Gothic" pitchFamily="34" charset="-127"/>
              </a:rPr>
              <a:t>Source</a:t>
            </a:r>
            <a:r>
              <a:rPr lang="en-US" altLang="zh-CN" sz="1200">
                <a:solidFill>
                  <a:srgbClr val="000000"/>
                </a:solidFill>
                <a:latin typeface="Microsoft YaHei" panose="020B0503020204020204" pitchFamily="34" charset="-122"/>
                <a:ea typeface="Microsoft YaHei" panose="020B0503020204020204" pitchFamily="34" charset="-122"/>
                <a:sym typeface="Corbel" pitchFamily="34" charset="0"/>
              </a:rPr>
              <a:t>: http://en.wikipedia.org/wiki/Bulk_synchronous_parallel</a:t>
            </a:r>
            <a:endParaRPr lang="zh-CN" altLang="en-US" sz="1200" b="1">
              <a:latin typeface="Microsoft YaHei" panose="020B0503020204020204" pitchFamily="34" charset="-122"/>
              <a:ea typeface="Microsoft YaHei" panose="020B0503020204020204" pitchFamily="34" charset="-122"/>
              <a:sym typeface="Malgun Gothic" pitchFamily="34" charset="-127"/>
            </a:endParaRPr>
          </a:p>
        </p:txBody>
      </p:sp>
      <p:sp>
        <p:nvSpPr>
          <p:cNvPr id="7" name="Rectangle 4">
            <a:extLst>
              <a:ext uri="{FF2B5EF4-FFF2-40B4-BE49-F238E27FC236}">
                <a16:creationId xmlns="" xmlns:a16="http://schemas.microsoft.com/office/drawing/2014/main" id="{2E96ACFA-894E-E145-A796-F416DBE0A17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61998CA7-FF5B-D14B-ADDC-33FD97D0F0E6}"/>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46">
            <a:extLst>
              <a:ext uri="{FF2B5EF4-FFF2-40B4-BE49-F238E27FC236}">
                <a16:creationId xmlns="" xmlns:a16="http://schemas.microsoft.com/office/drawing/2014/main" id="{475A5164-5CFA-604A-9DF6-5A766C111514}"/>
              </a:ext>
            </a:extLst>
          </p:cNvPr>
          <p:cNvGrpSpPr>
            <a:grpSpLocks/>
          </p:cNvGrpSpPr>
          <p:nvPr/>
        </p:nvGrpSpPr>
        <p:grpSpPr bwMode="auto">
          <a:xfrm>
            <a:off x="1" y="284163"/>
            <a:ext cx="4114800" cy="530225"/>
            <a:chOff x="2209799" y="284389"/>
            <a:chExt cx="2160388" cy="529772"/>
          </a:xfrm>
          <a:solidFill>
            <a:srgbClr val="024C89"/>
          </a:solidFill>
        </p:grpSpPr>
        <p:sp>
          <p:nvSpPr>
            <p:cNvPr id="10" name="矩形 9">
              <a:extLst>
                <a:ext uri="{FF2B5EF4-FFF2-40B4-BE49-F238E27FC236}">
                  <a16:creationId xmlns="" xmlns:a16="http://schemas.microsoft.com/office/drawing/2014/main" id="{DE32525B-A956-3945-80A5-BDA79B0DB4D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计算模型</a:t>
              </a:r>
            </a:p>
          </p:txBody>
        </p:sp>
        <p:sp>
          <p:nvSpPr>
            <p:cNvPr id="11" name="矩形 10">
              <a:extLst>
                <a:ext uri="{FF2B5EF4-FFF2-40B4-BE49-F238E27FC236}">
                  <a16:creationId xmlns="" xmlns:a16="http://schemas.microsoft.com/office/drawing/2014/main" id="{3691EFF1-44EE-ED4F-B08B-F56A6EA9E907}"/>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9738968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4508500"/>
            <a:ext cx="38576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슬라이드 번호 개체 틀 3"/>
          <p:cNvSpPr>
            <a:spLocks noGrp="1" noChangeArrowheads="1"/>
          </p:cNvSpPr>
          <p:nvPr/>
        </p:nvSpPr>
        <p:spPr bwMode="auto">
          <a:xfrm>
            <a:off x="4251325" y="6572250"/>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6E95527-3228-4A6B-914B-181AA93200CB}" type="slidenum">
              <a:rPr lang="zh-CN" altLang="zh-CN">
                <a:latin typeface="Microsoft YaHei" panose="020B0503020204020204" pitchFamily="34" charset="-122"/>
                <a:ea typeface="Microsoft YaHei" panose="020B0503020204020204" pitchFamily="34" charset="-122"/>
              </a:rPr>
              <a:pPr/>
              <a:t>118</a:t>
            </a:fld>
            <a:endParaRPr lang="zh-CN" altLang="zh-CN">
              <a:latin typeface="Microsoft YaHei" panose="020B0503020204020204" pitchFamily="34" charset="-122"/>
              <a:ea typeface="Microsoft YaHei" panose="020B0503020204020204" pitchFamily="34" charset="-122"/>
            </a:endParaRPr>
          </a:p>
        </p:txBody>
      </p:sp>
      <p:sp>
        <p:nvSpPr>
          <p:cNvPr id="28678" name="내용 개체 틀 2"/>
          <p:cNvSpPr>
            <a:spLocks noGrp="1" noChangeArrowheads="1"/>
          </p:cNvSpPr>
          <p:nvPr>
            <p:ph idx="1"/>
          </p:nvPr>
        </p:nvSpPr>
        <p:spPr>
          <a:xfrm>
            <a:off x="171450" y="1071563"/>
            <a:ext cx="8801100" cy="5597525"/>
          </a:xfrm>
          <a:ln/>
        </p:spPr>
        <p:txBody>
          <a:bodyPr>
            <a:normAutofit/>
          </a:bodyPr>
          <a:lstStyle/>
          <a:p>
            <a:pPr marL="342900" indent="-342900" algn="l">
              <a:lnSpc>
                <a:spcPts val="2700"/>
              </a:lnSpc>
              <a:spcBef>
                <a:spcPts val="500"/>
              </a:spcBef>
              <a:spcAft>
                <a:spcPts val="500"/>
              </a:spcAft>
              <a:buFont typeface="Wingdings" pitchFamily="2" charset="2"/>
              <a:buChar char="§"/>
            </a:pPr>
            <a:r>
              <a:rPr lang="en-US" altLang="zh-CN" dirty="0" err="1">
                <a:solidFill>
                  <a:schemeClr val="tx1"/>
                </a:solidFill>
                <a:latin typeface="Microsoft YaHei" panose="020B0503020204020204" pitchFamily="34" charset="-122"/>
                <a:ea typeface="Microsoft YaHei" panose="020B0503020204020204" pitchFamily="34" charset="-122"/>
              </a:rPr>
              <a:t>Superstep</a:t>
            </a:r>
            <a:r>
              <a:rPr lang="en-US" altLang="zh-CN" dirty="0">
                <a:solidFill>
                  <a:schemeClr val="tx1"/>
                </a:solidFill>
                <a:latin typeface="Microsoft YaHei" panose="020B0503020204020204" pitchFamily="34" charset="-122"/>
                <a:ea typeface="Microsoft YaHei" panose="020B0503020204020204" pitchFamily="34" charset="-122"/>
              </a:rPr>
              <a:t>: </a:t>
            </a:r>
            <a:r>
              <a:rPr lang="zh-CN" altLang="en-US" dirty="0">
                <a:solidFill>
                  <a:schemeClr val="tx1"/>
                </a:solidFill>
                <a:latin typeface="Microsoft YaHei" panose="020B0503020204020204" pitchFamily="34" charset="-122"/>
                <a:ea typeface="Microsoft YaHei" panose="020B0503020204020204" pitchFamily="34" charset="-122"/>
              </a:rPr>
              <a:t>并行结点计算</a:t>
            </a:r>
          </a:p>
          <a:p>
            <a:pPr marL="742950" lvl="1" indent="-285750" algn="l">
              <a:lnSpc>
                <a:spcPts val="2700"/>
              </a:lnSpc>
              <a:spcBef>
                <a:spcPts val="500"/>
              </a:spcBef>
              <a:spcAft>
                <a:spcPts val="500"/>
              </a:spcAft>
              <a:buFont typeface="Corbel"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rPr>
              <a:t>对于每个结点</a:t>
            </a:r>
            <a:endParaRPr lang="en-US" altLang="zh-CN" dirty="0">
              <a:solidFill>
                <a:schemeClr val="tx1"/>
              </a:solidFill>
              <a:latin typeface="Microsoft YaHei" panose="020B0503020204020204" pitchFamily="34" charset="-122"/>
              <a:ea typeface="Microsoft YaHei" panose="020B0503020204020204" pitchFamily="34" charset="-122"/>
            </a:endParaRPr>
          </a:p>
          <a:p>
            <a:pPr marL="1143000" lvl="2" indent="-228600" algn="l">
              <a:lnSpc>
                <a:spcPts val="2700"/>
              </a:lnSpc>
              <a:spcBef>
                <a:spcPts val="500"/>
              </a:spcBef>
              <a:spcAft>
                <a:spcPts val="500"/>
              </a:spcAft>
              <a:buFont typeface="Wingdings" pitchFamily="2" charset="2"/>
              <a:buChar char="§"/>
            </a:pPr>
            <a:r>
              <a:rPr lang="zh-CN" altLang="en-US" dirty="0">
                <a:solidFill>
                  <a:schemeClr val="tx1"/>
                </a:solidFill>
                <a:latin typeface="Microsoft YaHei" panose="020B0503020204020204" pitchFamily="34" charset="-122"/>
                <a:ea typeface="Microsoft YaHei" panose="020B0503020204020204" pitchFamily="34" charset="-122"/>
              </a:rPr>
              <a:t>接受上一个</a:t>
            </a:r>
            <a:r>
              <a:rPr lang="en-US" altLang="zh-CN" dirty="0" err="1">
                <a:solidFill>
                  <a:schemeClr val="tx1"/>
                </a:solidFill>
                <a:latin typeface="Microsoft YaHei" panose="020B0503020204020204" pitchFamily="34" charset="-122"/>
                <a:ea typeface="Microsoft YaHei" panose="020B0503020204020204" pitchFamily="34" charset="-122"/>
              </a:rPr>
              <a:t>superstep</a:t>
            </a:r>
            <a:r>
              <a:rPr lang="zh-CN" altLang="en-US" dirty="0">
                <a:solidFill>
                  <a:schemeClr val="tx1"/>
                </a:solidFill>
                <a:latin typeface="Microsoft YaHei" panose="020B0503020204020204" pitchFamily="34" charset="-122"/>
                <a:ea typeface="Microsoft YaHei" panose="020B0503020204020204" pitchFamily="34" charset="-122"/>
              </a:rPr>
              <a:t>发出的消息</a:t>
            </a:r>
          </a:p>
          <a:p>
            <a:pPr marL="1143000" lvl="2" indent="-228600" algn="l">
              <a:lnSpc>
                <a:spcPts val="2700"/>
              </a:lnSpc>
              <a:spcBef>
                <a:spcPts val="500"/>
              </a:spcBef>
              <a:spcAft>
                <a:spcPts val="500"/>
              </a:spcAft>
              <a:buFont typeface="Wingdings" pitchFamily="2" charset="2"/>
              <a:buChar char="§"/>
            </a:pPr>
            <a:r>
              <a:rPr lang="zh-CN" altLang="en-US" dirty="0">
                <a:solidFill>
                  <a:schemeClr val="tx1"/>
                </a:solidFill>
                <a:latin typeface="Microsoft YaHei" panose="020B0503020204020204" pitchFamily="34" charset="-122"/>
                <a:ea typeface="Microsoft YaHei" panose="020B0503020204020204" pitchFamily="34" charset="-122"/>
              </a:rPr>
              <a:t>执行相同的用户定义函数</a:t>
            </a:r>
          </a:p>
          <a:p>
            <a:pPr marL="1143000" lvl="2" indent="-228600" algn="l">
              <a:lnSpc>
                <a:spcPts val="2700"/>
              </a:lnSpc>
              <a:spcBef>
                <a:spcPts val="500"/>
              </a:spcBef>
              <a:spcAft>
                <a:spcPts val="500"/>
              </a:spcAft>
              <a:buFont typeface="Wingdings" pitchFamily="2" charset="2"/>
              <a:buChar char="§"/>
            </a:pPr>
            <a:r>
              <a:rPr lang="zh-CN" altLang="en-US" dirty="0">
                <a:solidFill>
                  <a:schemeClr val="tx1"/>
                </a:solidFill>
                <a:latin typeface="Microsoft YaHei" panose="020B0503020204020204" pitchFamily="34" charset="-122"/>
                <a:ea typeface="Microsoft YaHei" panose="020B0503020204020204" pitchFamily="34" charset="-122"/>
              </a:rPr>
              <a:t>修改它的值或者其输出边的值</a:t>
            </a:r>
            <a:endParaRPr lang="en-US" altLang="zh-CN" dirty="0">
              <a:solidFill>
                <a:schemeClr val="tx1"/>
              </a:solidFill>
              <a:latin typeface="Microsoft YaHei" panose="020B0503020204020204" pitchFamily="34" charset="-122"/>
              <a:ea typeface="Microsoft YaHei" panose="020B0503020204020204" pitchFamily="34" charset="-122"/>
            </a:endParaRPr>
          </a:p>
          <a:p>
            <a:pPr marL="1143000" lvl="2" indent="-228600" algn="l">
              <a:lnSpc>
                <a:spcPts val="2700"/>
              </a:lnSpc>
              <a:spcBef>
                <a:spcPts val="500"/>
              </a:spcBef>
              <a:spcAft>
                <a:spcPts val="500"/>
              </a:spcAft>
              <a:buFont typeface="Wingdings" pitchFamily="2" charset="2"/>
              <a:buChar char="§"/>
            </a:pPr>
            <a:r>
              <a:rPr lang="zh-CN" altLang="en-US" dirty="0">
                <a:solidFill>
                  <a:schemeClr val="tx1"/>
                </a:solidFill>
                <a:latin typeface="Microsoft YaHei" panose="020B0503020204020204" pitchFamily="34" charset="-122"/>
                <a:ea typeface="Microsoft YaHei" panose="020B0503020204020204" pitchFamily="34" charset="-122"/>
              </a:rPr>
              <a:t>将消息送到其他点</a:t>
            </a:r>
            <a:r>
              <a:rPr lang="en-US" altLang="zh-CN" dirty="0">
                <a:solidFill>
                  <a:schemeClr val="tx1"/>
                </a:solidFill>
                <a:latin typeface="Microsoft YaHei" panose="020B0503020204020204" pitchFamily="34" charset="-122"/>
                <a:ea typeface="Microsoft YaHei" panose="020B0503020204020204" pitchFamily="34" charset="-122"/>
              </a:rPr>
              <a:t>(</a:t>
            </a:r>
            <a:r>
              <a:rPr lang="zh-CN" altLang="en-US" dirty="0">
                <a:solidFill>
                  <a:schemeClr val="tx1"/>
                </a:solidFill>
                <a:latin typeface="Microsoft YaHei" panose="020B0503020204020204" pitchFamily="34" charset="-122"/>
                <a:ea typeface="Microsoft YaHei" panose="020B0503020204020204" pitchFamily="34" charset="-122"/>
              </a:rPr>
              <a:t>由下一个</a:t>
            </a:r>
            <a:r>
              <a:rPr lang="en-US" altLang="zh-CN" dirty="0" err="1">
                <a:solidFill>
                  <a:schemeClr val="tx1"/>
                </a:solidFill>
                <a:latin typeface="Microsoft YaHei" panose="020B0503020204020204" pitchFamily="34" charset="-122"/>
                <a:ea typeface="Microsoft YaHei" panose="020B0503020204020204" pitchFamily="34" charset="-122"/>
              </a:rPr>
              <a:t>superstep</a:t>
            </a:r>
            <a:r>
              <a:rPr lang="zh-CN" altLang="en-US" dirty="0">
                <a:solidFill>
                  <a:schemeClr val="tx1"/>
                </a:solidFill>
                <a:latin typeface="Microsoft YaHei" panose="020B0503020204020204" pitchFamily="34" charset="-122"/>
                <a:ea typeface="Microsoft YaHei" panose="020B0503020204020204" pitchFamily="34" charset="-122"/>
              </a:rPr>
              <a:t>接受</a:t>
            </a:r>
            <a:r>
              <a:rPr lang="en-US" altLang="zh-CN" dirty="0">
                <a:solidFill>
                  <a:schemeClr val="tx1"/>
                </a:solidFill>
                <a:latin typeface="Microsoft YaHei" panose="020B0503020204020204" pitchFamily="34" charset="-122"/>
                <a:ea typeface="Microsoft YaHei" panose="020B0503020204020204" pitchFamily="34" charset="-122"/>
              </a:rPr>
              <a:t>)</a:t>
            </a:r>
            <a:endParaRPr lang="zh-CN" altLang="en-US" dirty="0">
              <a:solidFill>
                <a:schemeClr val="tx1"/>
              </a:solidFill>
              <a:latin typeface="Microsoft YaHei" panose="020B0503020204020204" pitchFamily="34" charset="-122"/>
              <a:ea typeface="Microsoft YaHei" panose="020B0503020204020204" pitchFamily="34" charset="-122"/>
            </a:endParaRPr>
          </a:p>
          <a:p>
            <a:pPr marL="1143000" lvl="2" indent="-228600" algn="l">
              <a:spcBef>
                <a:spcPts val="500"/>
              </a:spcBef>
              <a:spcAft>
                <a:spcPts val="500"/>
              </a:spcAft>
              <a:buFont typeface="Wingdings" pitchFamily="2" charset="2"/>
              <a:buChar char="§"/>
            </a:pPr>
            <a:r>
              <a:rPr lang="zh-CN" altLang="en-US" dirty="0">
                <a:solidFill>
                  <a:schemeClr val="tx1"/>
                </a:solidFill>
                <a:latin typeface="Microsoft YaHei" panose="020B0503020204020204" pitchFamily="34" charset="-122"/>
                <a:ea typeface="Microsoft YaHei" panose="020B0503020204020204" pitchFamily="34" charset="-122"/>
              </a:rPr>
              <a:t>改变图的拓扑结构</a:t>
            </a:r>
          </a:p>
          <a:p>
            <a:pPr marL="1143000" lvl="2" indent="-228600" algn="l">
              <a:spcBef>
                <a:spcPts val="500"/>
              </a:spcBef>
              <a:spcAft>
                <a:spcPts val="500"/>
              </a:spcAft>
              <a:buFont typeface="Wingdings" pitchFamily="2" charset="2"/>
              <a:buChar char="§"/>
            </a:pPr>
            <a:r>
              <a:rPr lang="zh-CN" altLang="en-US" dirty="0">
                <a:solidFill>
                  <a:schemeClr val="tx1"/>
                </a:solidFill>
                <a:latin typeface="Microsoft YaHei" panose="020B0503020204020204" pitchFamily="34" charset="-122"/>
                <a:ea typeface="Microsoft YaHei" panose="020B0503020204020204" pitchFamily="34" charset="-122"/>
              </a:rPr>
              <a:t>没有额外工作要做时结束迭代</a:t>
            </a:r>
          </a:p>
          <a:p>
            <a:pPr marL="742950" lvl="1" indent="-285750" algn="l">
              <a:lnSpc>
                <a:spcPts val="2700"/>
              </a:lnSpc>
              <a:spcBef>
                <a:spcPts val="500"/>
              </a:spcBef>
              <a:spcAft>
                <a:spcPts val="500"/>
              </a:spcAft>
              <a:buFont typeface="Corbel"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rPr>
              <a:t>终止条件</a:t>
            </a:r>
          </a:p>
          <a:p>
            <a:pPr marL="1143000" lvl="2" indent="-228600" algn="l">
              <a:lnSpc>
                <a:spcPts val="2700"/>
              </a:lnSpc>
              <a:spcBef>
                <a:spcPts val="500"/>
              </a:spcBef>
              <a:spcAft>
                <a:spcPts val="500"/>
              </a:spcAft>
              <a:buFont typeface="Wingdings" pitchFamily="2" charset="2"/>
              <a:buChar char="§"/>
            </a:pPr>
            <a:r>
              <a:rPr lang="zh-CN" altLang="en-US" dirty="0">
                <a:solidFill>
                  <a:schemeClr val="tx1"/>
                </a:solidFill>
                <a:latin typeface="Microsoft YaHei" panose="020B0503020204020204" pitchFamily="34" charset="-122"/>
                <a:ea typeface="Microsoft YaHei" panose="020B0503020204020204" pitchFamily="34" charset="-122"/>
              </a:rPr>
              <a:t>所有顶点同时变为非活跃状态</a:t>
            </a:r>
          </a:p>
          <a:p>
            <a:pPr marL="1143000" lvl="2" indent="-228600" algn="l">
              <a:lnSpc>
                <a:spcPts val="2700"/>
              </a:lnSpc>
              <a:spcBef>
                <a:spcPts val="500"/>
              </a:spcBef>
              <a:spcAft>
                <a:spcPts val="500"/>
              </a:spcAft>
              <a:buFont typeface="Wingdings" pitchFamily="2" charset="2"/>
              <a:buChar char="§"/>
            </a:pPr>
            <a:r>
              <a:rPr lang="zh-CN" altLang="en-US" dirty="0">
                <a:solidFill>
                  <a:schemeClr val="tx1"/>
                </a:solidFill>
                <a:latin typeface="Microsoft YaHei" panose="020B0503020204020204" pitchFamily="34" charset="-122"/>
                <a:ea typeface="Microsoft YaHei" panose="020B0503020204020204" pitchFamily="34" charset="-122"/>
              </a:rPr>
              <a:t>没有信息传递</a:t>
            </a:r>
          </a:p>
          <a:p>
            <a:pPr marL="1600200" lvl="3" indent="-228600" algn="l">
              <a:lnSpc>
                <a:spcPts val="2700"/>
              </a:lnSpc>
              <a:spcBef>
                <a:spcPts val="500"/>
              </a:spcBef>
              <a:spcAft>
                <a:spcPts val="500"/>
              </a:spcAft>
              <a:buFont typeface="Corbel" pitchFamily="34" charset="0"/>
              <a:buChar char="–"/>
            </a:pPr>
            <a:endParaRPr lang="zh-CN" altLang="en-US" dirty="0">
              <a:latin typeface="Microsoft YaHei" panose="020B0503020204020204" pitchFamily="34" charset="-122"/>
              <a:ea typeface="Microsoft YaHei" panose="020B0503020204020204" pitchFamily="34" charset="-122"/>
            </a:endParaRPr>
          </a:p>
        </p:txBody>
      </p:sp>
      <p:sp>
        <p:nvSpPr>
          <p:cNvPr id="6" name="Rectangle 4">
            <a:extLst>
              <a:ext uri="{FF2B5EF4-FFF2-40B4-BE49-F238E27FC236}">
                <a16:creationId xmlns="" xmlns:a16="http://schemas.microsoft.com/office/drawing/2014/main" id="{D8120670-B252-1C4C-8F10-F6F83C53179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85460375-406B-8644-A793-A9318AD7B905}"/>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77357A6F-8290-984A-A3AD-44FFE4DE1939}"/>
              </a:ext>
            </a:extLst>
          </p:cNvPr>
          <p:cNvGrpSpPr>
            <a:grpSpLocks/>
          </p:cNvGrpSpPr>
          <p:nvPr/>
        </p:nvGrpSpPr>
        <p:grpSpPr bwMode="auto">
          <a:xfrm>
            <a:off x="1" y="284163"/>
            <a:ext cx="4114800" cy="530225"/>
            <a:chOff x="2209799" y="284389"/>
            <a:chExt cx="2160388" cy="529772"/>
          </a:xfrm>
          <a:solidFill>
            <a:srgbClr val="024C89"/>
          </a:solidFill>
        </p:grpSpPr>
        <p:sp>
          <p:nvSpPr>
            <p:cNvPr id="9" name="矩形 8">
              <a:extLst>
                <a:ext uri="{FF2B5EF4-FFF2-40B4-BE49-F238E27FC236}">
                  <a16:creationId xmlns="" xmlns:a16="http://schemas.microsoft.com/office/drawing/2014/main" id="{FC464A56-B141-2947-9241-23AAE5C97F3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计算模型</a:t>
              </a:r>
            </a:p>
          </p:txBody>
        </p:sp>
        <p:sp>
          <p:nvSpPr>
            <p:cNvPr id="10" name="矩形 9">
              <a:extLst>
                <a:ext uri="{FF2B5EF4-FFF2-40B4-BE49-F238E27FC236}">
                  <a16:creationId xmlns="" xmlns:a16="http://schemas.microsoft.com/office/drawing/2014/main" id="{05051E2A-241E-5C43-B3A0-8A859465E9C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0986945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79F60F-3EA1-45ED-A3FD-0857F7C98CFB}" type="slidenum">
              <a:rPr lang="en-US" smtClean="0">
                <a:latin typeface="Microsoft YaHei" panose="020B0503020204020204" pitchFamily="34" charset="-122"/>
                <a:ea typeface="Microsoft YaHei" panose="020B0503020204020204" pitchFamily="34" charset="-122"/>
              </a:rPr>
              <a:pPr/>
              <a:t>119</a:t>
            </a:fld>
            <a:endParaRPr lang="en-US">
              <a:latin typeface="Microsoft YaHei" panose="020B0503020204020204" pitchFamily="34" charset="-122"/>
              <a:ea typeface="Microsoft YaHei" panose="020B0503020204020204" pitchFamily="34" charset="-122"/>
            </a:endParaRPr>
          </a:p>
        </p:txBody>
      </p:sp>
      <p:sp>
        <p:nvSpPr>
          <p:cNvPr id="2" name="Oval 1"/>
          <p:cNvSpPr/>
          <p:nvPr/>
        </p:nvSpPr>
        <p:spPr>
          <a:xfrm>
            <a:off x="3962400" y="3733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 name="Oval 4"/>
          <p:cNvSpPr/>
          <p:nvPr/>
        </p:nvSpPr>
        <p:spPr>
          <a:xfrm>
            <a:off x="2501062" y="23082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7" name="Oval 6"/>
          <p:cNvSpPr/>
          <p:nvPr/>
        </p:nvSpPr>
        <p:spPr>
          <a:xfrm>
            <a:off x="1447800" y="4114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8" name="Oval 7"/>
          <p:cNvSpPr/>
          <p:nvPr/>
        </p:nvSpPr>
        <p:spPr>
          <a:xfrm>
            <a:off x="6477000" y="25749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 name="Oval 8"/>
          <p:cNvSpPr/>
          <p:nvPr/>
        </p:nvSpPr>
        <p:spPr>
          <a:xfrm>
            <a:off x="6019800" y="54102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10" name="Straight Connector 9"/>
          <p:cNvCxnSpPr>
            <a:stCxn id="5" idx="5"/>
          </p:cNvCxnSpPr>
          <p:nvPr/>
        </p:nvCxnSpPr>
        <p:spPr>
          <a:xfrm>
            <a:off x="2956347" y="2763538"/>
            <a:ext cx="1236568" cy="119886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stCxn id="7" idx="6"/>
          </p:cNvCxnSpPr>
          <p:nvPr/>
        </p:nvCxnSpPr>
        <p:spPr>
          <a:xfrm flipV="1">
            <a:off x="1981200" y="4038600"/>
            <a:ext cx="2211715" cy="3429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H="1">
            <a:off x="4192915" y="2841653"/>
            <a:ext cx="2588886" cy="119694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H="1" flipV="1">
            <a:off x="4192915" y="4038600"/>
            <a:ext cx="2131686" cy="16764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276600" y="2763538"/>
            <a:ext cx="685800" cy="6654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V="1">
            <a:off x="2466193" y="3959980"/>
            <a:ext cx="962807" cy="152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953000" y="4300215"/>
            <a:ext cx="762000" cy="57658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H="1">
            <a:off x="4812907" y="2962056"/>
            <a:ext cx="978293" cy="5136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838200" y="5165866"/>
            <a:ext cx="4801314" cy="646331"/>
          </a:xfrm>
          <a:prstGeom prst="rect">
            <a:avLst/>
          </a:prstGeom>
          <a:noFill/>
        </p:spPr>
        <p:txBody>
          <a:bodyPr wrap="none" rtlCol="0">
            <a:spAutoFit/>
          </a:bodyPr>
          <a:lstStyle/>
          <a:p>
            <a:r>
              <a:rPr lang="zh-CN" altLang="en-US" sz="3600" dirty="0">
                <a:latin typeface="Microsoft YaHei" panose="020B0503020204020204" pitchFamily="34" charset="-122"/>
                <a:ea typeface="Microsoft YaHei" panose="020B0503020204020204" pitchFamily="34" charset="-122"/>
                <a:cs typeface="Gill Sans Light"/>
              </a:rPr>
              <a:t>从相邻节点处获取信息</a:t>
            </a:r>
            <a:endParaRPr lang="en-US" sz="3600" dirty="0">
              <a:latin typeface="Microsoft YaHei" panose="020B0503020204020204" pitchFamily="34" charset="-122"/>
              <a:ea typeface="Microsoft YaHei" panose="020B0503020204020204" pitchFamily="34" charset="-122"/>
              <a:cs typeface="Gill Sans Light"/>
            </a:endParaRPr>
          </a:p>
        </p:txBody>
      </p:sp>
      <p:sp>
        <p:nvSpPr>
          <p:cNvPr id="18" name="Rectangle 4">
            <a:extLst>
              <a:ext uri="{FF2B5EF4-FFF2-40B4-BE49-F238E27FC236}">
                <a16:creationId xmlns="" xmlns:a16="http://schemas.microsoft.com/office/drawing/2014/main" id="{F542E72B-3DFE-A14B-9E3A-DC5DA925ED9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20" name="直接连接符 8">
            <a:extLst>
              <a:ext uri="{FF2B5EF4-FFF2-40B4-BE49-F238E27FC236}">
                <a16:creationId xmlns="" xmlns:a16="http://schemas.microsoft.com/office/drawing/2014/main" id="{8040C400-0603-8144-8EED-DD4514EC7377}"/>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21" name="组合 46">
            <a:extLst>
              <a:ext uri="{FF2B5EF4-FFF2-40B4-BE49-F238E27FC236}">
                <a16:creationId xmlns="" xmlns:a16="http://schemas.microsoft.com/office/drawing/2014/main" id="{1F5C3AC8-E8A7-484A-82FB-6B0E70E1E8E4}"/>
              </a:ext>
            </a:extLst>
          </p:cNvPr>
          <p:cNvGrpSpPr>
            <a:grpSpLocks/>
          </p:cNvGrpSpPr>
          <p:nvPr/>
        </p:nvGrpSpPr>
        <p:grpSpPr bwMode="auto">
          <a:xfrm>
            <a:off x="1" y="284163"/>
            <a:ext cx="3034461" cy="530225"/>
            <a:chOff x="2209799" y="284389"/>
            <a:chExt cx="2160388" cy="529772"/>
          </a:xfrm>
          <a:solidFill>
            <a:srgbClr val="024C89"/>
          </a:solidFill>
        </p:grpSpPr>
        <p:sp>
          <p:nvSpPr>
            <p:cNvPr id="22" name="矩形 21">
              <a:extLst>
                <a:ext uri="{FF2B5EF4-FFF2-40B4-BE49-F238E27FC236}">
                  <a16:creationId xmlns="" xmlns:a16="http://schemas.microsoft.com/office/drawing/2014/main" id="{68A16FE7-5B69-AF41-8039-17DE87F8F1E9}"/>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图并行模式</a:t>
              </a:r>
            </a:p>
          </p:txBody>
        </p:sp>
        <p:sp>
          <p:nvSpPr>
            <p:cNvPr id="23" name="矩形 22">
              <a:extLst>
                <a:ext uri="{FF2B5EF4-FFF2-40B4-BE49-F238E27FC236}">
                  <a16:creationId xmlns="" xmlns:a16="http://schemas.microsoft.com/office/drawing/2014/main" id="{500FC5DC-5959-404F-BAC9-C546EBAFB4EE}"/>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63512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p:cNvSpPr>
          <p:nvPr>
            <p:ph idx="1"/>
          </p:nvPr>
        </p:nvSpPr>
        <p:spPr/>
        <p:txBody>
          <a:bodyPr lIns="45718" tIns="45718" rIns="45718" bIns="45718"/>
          <a:lstStyle/>
          <a:p>
            <a:pPr marL="271463" indent="-271463" defTabSz="533400" eaLnBrk="1" hangingPunct="1">
              <a:spcBef>
                <a:spcPts val="350"/>
              </a:spcBef>
            </a:pPr>
            <a:r>
              <a:rPr kumimoji="0" lang="zh-CN" altLang="en-US" sz="2200">
                <a:latin typeface="Microsoft YaHei" panose="020B0503020204020204" pitchFamily="34" charset="-122"/>
                <a:ea typeface="Microsoft YaHei" panose="020B0503020204020204" pitchFamily="34" charset="-122"/>
              </a:rPr>
              <a:t>如果有时效性要求呢？</a:t>
            </a:r>
            <a:endParaRPr kumimoji="0" lang="en-US" altLang="zh-CN" sz="2200">
              <a:latin typeface="Microsoft YaHei" panose="020B0503020204020204" pitchFamily="34" charset="-122"/>
              <a:ea typeface="Microsoft YaHei" panose="020B0503020204020204" pitchFamily="34" charset="-122"/>
            </a:endParaRPr>
          </a:p>
          <a:p>
            <a:pPr marL="501650" lvl="1" indent="-234950" defTabSz="533400" eaLnBrk="1" hangingPunct="1">
              <a:spcBef>
                <a:spcPts val="275"/>
              </a:spcBef>
            </a:pPr>
            <a:r>
              <a:rPr kumimoji="0" lang="zh-CN" altLang="en-US" sz="2000">
                <a:latin typeface="Microsoft YaHei" panose="020B0503020204020204" pitchFamily="34" charset="-122"/>
                <a:ea typeface="Microsoft YaHei" panose="020B0503020204020204" pitchFamily="34" charset="-122"/>
              </a:rPr>
              <a:t>小时级：还行，每小时跑一个</a:t>
            </a:r>
            <a:r>
              <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MapReduce Job</a:t>
            </a:r>
          </a:p>
          <a:p>
            <a:pPr marL="501650" lvl="1" indent="-234950" defTabSz="533400" eaLnBrk="1" hangingPunct="1">
              <a:spcBef>
                <a:spcPts val="275"/>
              </a:spcBef>
            </a:pPr>
            <a:r>
              <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10</a:t>
            </a:r>
            <a:r>
              <a:rPr kumimoji="0" lang="zh-CN" altLang="en-US" sz="2000">
                <a:latin typeface="Microsoft YaHei" panose="020B0503020204020204" pitchFamily="34" charset="-122"/>
                <a:ea typeface="Microsoft YaHei" panose="020B0503020204020204" pitchFamily="34" charset="-122"/>
              </a:rPr>
              <a:t>分钟：还凑合能跑</a:t>
            </a:r>
            <a:endPar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01650" lvl="1" indent="-234950" defTabSz="533400" eaLnBrk="1" hangingPunct="1">
              <a:spcBef>
                <a:spcPts val="275"/>
              </a:spcBef>
            </a:pPr>
            <a:r>
              <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5</a:t>
            </a:r>
            <a:r>
              <a:rPr kumimoji="0" lang="zh-CN" altLang="en-US" sz="2000">
                <a:latin typeface="Microsoft YaHei" panose="020B0503020204020204" pitchFamily="34" charset="-122"/>
                <a:ea typeface="Microsoft YaHei" panose="020B0503020204020204" pitchFamily="34" charset="-122"/>
              </a:rPr>
              <a:t>分钟</a:t>
            </a:r>
            <a:r>
              <a:rPr kumimoji="0" lang="en-US" altLang="zh-CN" sz="2000">
                <a:latin typeface="Microsoft YaHei" panose="020B0503020204020204" pitchFamily="34" charset="-122"/>
                <a:ea typeface="Microsoft YaHei" panose="020B0503020204020204" pitchFamily="34" charset="-122"/>
              </a:rPr>
              <a:t>  </a:t>
            </a:r>
            <a:r>
              <a:rPr kumimoji="0" lang="zh-CN" altLang="en-US" sz="2000">
                <a:latin typeface="Microsoft YaHei" panose="020B0503020204020204" pitchFamily="34" charset="-122"/>
                <a:ea typeface="Microsoft YaHei" panose="020B0503020204020204" pitchFamily="34" charset="-122"/>
              </a:rPr>
              <a:t>：够呛了，等槽位可能要几分钟呢</a:t>
            </a:r>
            <a:endPar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01650" lvl="1" indent="-234950" defTabSz="533400" eaLnBrk="1" hangingPunct="1">
              <a:spcBef>
                <a:spcPts val="275"/>
              </a:spcBef>
            </a:pPr>
            <a:r>
              <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1</a:t>
            </a:r>
            <a:r>
              <a:rPr kumimoji="0" lang="zh-CN" altLang="en-US" sz="2000">
                <a:latin typeface="Microsoft YaHei" panose="020B0503020204020204" pitchFamily="34" charset="-122"/>
                <a:ea typeface="Microsoft YaHei" panose="020B0503020204020204" pitchFamily="34" charset="-122"/>
              </a:rPr>
              <a:t>分钟</a:t>
            </a:r>
            <a:r>
              <a:rPr kumimoji="0" lang="en-US" altLang="zh-CN" sz="2000">
                <a:latin typeface="Microsoft YaHei" panose="020B0503020204020204" pitchFamily="34" charset="-122"/>
                <a:ea typeface="Microsoft YaHei" panose="020B0503020204020204" pitchFamily="34" charset="-122"/>
              </a:rPr>
              <a:t>  </a:t>
            </a:r>
            <a:r>
              <a:rPr kumimoji="0" lang="zh-CN" altLang="en-US" sz="2000">
                <a:latin typeface="Microsoft YaHei" panose="020B0503020204020204" pitchFamily="34" charset="-122"/>
                <a:ea typeface="Microsoft YaHei" panose="020B0503020204020204" pitchFamily="34" charset="-122"/>
              </a:rPr>
              <a:t>：算了吧，启动</a:t>
            </a:r>
            <a:r>
              <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Job</a:t>
            </a:r>
            <a:r>
              <a:rPr kumimoji="0" lang="zh-CN" altLang="en-US" sz="2000">
                <a:latin typeface="Microsoft YaHei" panose="020B0503020204020204" pitchFamily="34" charset="-122"/>
                <a:ea typeface="Microsoft YaHei" panose="020B0503020204020204" pitchFamily="34" charset="-122"/>
              </a:rPr>
              <a:t>就要几十秒呢</a:t>
            </a:r>
            <a:endPar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01650" lvl="1" indent="-234950" defTabSz="533400" eaLnBrk="1" hangingPunct="1">
              <a:spcBef>
                <a:spcPts val="275"/>
              </a:spcBef>
            </a:pPr>
            <a:r>
              <a:rPr kumimoji="0" lang="zh-CN" altLang="en-US" sz="2000">
                <a:latin typeface="Microsoft YaHei" panose="020B0503020204020204" pitchFamily="34" charset="-122"/>
                <a:ea typeface="Microsoft YaHei" panose="020B0503020204020204" pitchFamily="34" charset="-122"/>
              </a:rPr>
              <a:t>秒级</a:t>
            </a:r>
            <a:r>
              <a:rPr kumimoji="0" lang="en-US" altLang="zh-CN" sz="2000">
                <a:latin typeface="Microsoft YaHei" panose="020B0503020204020204" pitchFamily="34" charset="-122"/>
                <a:ea typeface="Microsoft YaHei" panose="020B0503020204020204" pitchFamily="34" charset="-122"/>
              </a:rPr>
              <a:t>    </a:t>
            </a:r>
            <a:r>
              <a:rPr kumimoji="0" lang="zh-CN" altLang="en-US" sz="2000">
                <a:latin typeface="Microsoft YaHei" panose="020B0503020204020204" pitchFamily="34" charset="-122"/>
                <a:ea typeface="Microsoft YaHei" panose="020B0503020204020204" pitchFamily="34" charset="-122"/>
              </a:rPr>
              <a:t>：</a:t>
            </a:r>
            <a:r>
              <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 </a:t>
            </a:r>
          </a:p>
          <a:p>
            <a:pPr marL="271463" indent="-271463" defTabSz="533400" eaLnBrk="1" hangingPunct="1">
              <a:spcBef>
                <a:spcPts val="350"/>
              </a:spcBef>
            </a:pPr>
            <a:endPar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271463" indent="-271463" defTabSz="533400" eaLnBrk="1" hangingPunct="1">
              <a:spcBef>
                <a:spcPts val="350"/>
              </a:spcBef>
            </a:pPr>
            <a:r>
              <a:rPr kumimoji="0" lang="zh-CN" altLang="en-US" sz="2000">
                <a:latin typeface="Microsoft YaHei" panose="020B0503020204020204" pitchFamily="34" charset="-122"/>
                <a:ea typeface="Microsoft YaHei" panose="020B0503020204020204" pitchFamily="34" charset="-122"/>
              </a:rPr>
              <a:t>分析</a:t>
            </a:r>
            <a:r>
              <a:rPr kumimoji="0" lang="en-US" altLang="zh-CN" sz="22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MapReduce</a:t>
            </a:r>
            <a:r>
              <a:rPr kumimoji="0" lang="zh-CN" altLang="en-US" sz="2200">
                <a:latin typeface="Microsoft YaHei" panose="020B0503020204020204" pitchFamily="34" charset="-122"/>
                <a:ea typeface="Microsoft YaHei" panose="020B0503020204020204" pitchFamily="34" charset="-122"/>
              </a:rPr>
              <a:t>不满足时效性要求的原因</a:t>
            </a:r>
            <a:endParaRPr kumimoji="0" lang="en-US" altLang="zh-CN" sz="2200">
              <a:latin typeface="Microsoft YaHei" panose="020B0503020204020204" pitchFamily="34" charset="-122"/>
              <a:ea typeface="Microsoft YaHei" panose="020B0503020204020204" pitchFamily="34" charset="-122"/>
            </a:endParaRPr>
          </a:p>
          <a:p>
            <a:pPr marL="501650" lvl="1" indent="-234950" defTabSz="533400" eaLnBrk="1" hangingPunct="1">
              <a:spcBef>
                <a:spcPts val="275"/>
              </a:spcBef>
            </a:pPr>
            <a:r>
              <a:rPr kumimoji="0" lang="zh-CN" altLang="en-US" sz="2000">
                <a:latin typeface="Microsoft YaHei" panose="020B0503020204020204" pitchFamily="34" charset="-122"/>
                <a:ea typeface="Microsoft YaHei" panose="020B0503020204020204" pitchFamily="34" charset="-122"/>
              </a:rPr>
              <a:t>一批数据启动一次，处理完进程停止</a:t>
            </a:r>
            <a:endParaRPr kumimoji="0" lang="en-US" altLang="zh-CN" sz="20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719138" lvl="2" indent="-185738" defTabSz="533400" eaLnBrk="1" hangingPunct="1">
              <a:spcBef>
                <a:spcPts val="213"/>
              </a:spcBef>
            </a:pPr>
            <a:r>
              <a:rPr kumimoji="0" lang="zh-CN" altLang="en-US" sz="1800">
                <a:latin typeface="Microsoft YaHei" panose="020B0503020204020204" pitchFamily="34" charset="-122"/>
                <a:ea typeface="Microsoft YaHei" panose="020B0503020204020204" pitchFamily="34" charset="-122"/>
              </a:rPr>
              <a:t>启动本身是需要时间的：输入切分、调度、起进程</a:t>
            </a:r>
            <a:endParaRPr kumimoji="0" lang="en-US" altLang="zh-CN" sz="18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719138" lvl="2" indent="-185738" defTabSz="533400" eaLnBrk="1" hangingPunct="1">
              <a:spcBef>
                <a:spcPts val="213"/>
              </a:spcBef>
            </a:pPr>
            <a:r>
              <a:rPr kumimoji="0" lang="zh-CN" altLang="en-US" sz="1800">
                <a:latin typeface="Microsoft YaHei" panose="020B0503020204020204" pitchFamily="34" charset="-122"/>
                <a:ea typeface="Microsoft YaHei" panose="020B0503020204020204" pitchFamily="34" charset="-122"/>
              </a:rPr>
              <a:t>共享集群</a:t>
            </a:r>
            <a:r>
              <a:rPr kumimoji="0" lang="en-US" altLang="zh-CN" sz="18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Job</a:t>
            </a:r>
            <a:r>
              <a:rPr kumimoji="0" lang="zh-CN" altLang="en-US" sz="1800">
                <a:latin typeface="Microsoft YaHei" panose="020B0503020204020204" pitchFamily="34" charset="-122"/>
                <a:ea typeface="Microsoft YaHei" panose="020B0503020204020204" pitchFamily="34" charset="-122"/>
              </a:rPr>
              <a:t>比较杂，可能需要等待资源</a:t>
            </a:r>
            <a:endParaRPr kumimoji="0" lang="en-US" altLang="zh-CN" sz="18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01650" lvl="1" indent="-234950" defTabSz="533400" eaLnBrk="1" hangingPunct="1">
              <a:spcBef>
                <a:spcPts val="275"/>
              </a:spcBef>
            </a:pPr>
            <a:r>
              <a:rPr kumimoji="0" lang="zh-CN" altLang="en-US" sz="2000">
                <a:latin typeface="Microsoft YaHei" panose="020B0503020204020204" pitchFamily="34" charset="-122"/>
                <a:ea typeface="Microsoft YaHei" panose="020B0503020204020204" pitchFamily="34" charset="-122"/>
              </a:rPr>
              <a:t>所有数据都需要读写磁盘</a:t>
            </a:r>
          </a:p>
        </p:txBody>
      </p:sp>
      <p:sp>
        <p:nvSpPr>
          <p:cNvPr id="4" name="Rectangle 4">
            <a:extLst>
              <a:ext uri="{FF2B5EF4-FFF2-40B4-BE49-F238E27FC236}">
                <a16:creationId xmlns="" xmlns:a16="http://schemas.microsoft.com/office/drawing/2014/main" id="{D723EEA9-E065-9B47-AA00-0D66A7375C7A}"/>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EDD33910-EC76-A341-B0D3-DAD55DD93AA7}"/>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A5043FF7-8309-F944-9911-2ACB0870E5A2}"/>
              </a:ext>
            </a:extLst>
          </p:cNvPr>
          <p:cNvGrpSpPr>
            <a:grpSpLocks/>
          </p:cNvGrpSpPr>
          <p:nvPr/>
        </p:nvGrpSpPr>
        <p:grpSpPr bwMode="auto">
          <a:xfrm>
            <a:off x="0" y="284163"/>
            <a:ext cx="5105400" cy="530225"/>
            <a:chOff x="2209799" y="284389"/>
            <a:chExt cx="2160388" cy="529772"/>
          </a:xfrm>
          <a:solidFill>
            <a:srgbClr val="024C89"/>
          </a:solidFill>
        </p:grpSpPr>
        <p:sp>
          <p:nvSpPr>
            <p:cNvPr id="7" name="矩形 6">
              <a:extLst>
                <a:ext uri="{FF2B5EF4-FFF2-40B4-BE49-F238E27FC236}">
                  <a16:creationId xmlns="" xmlns:a16="http://schemas.microsoft.com/office/drawing/2014/main" id="{298F6796-1E16-7140-BE4F-56F824C6506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Hadoop</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为什么不适合流计算？</a:t>
              </a:r>
            </a:p>
          </p:txBody>
        </p:sp>
        <p:sp>
          <p:nvSpPr>
            <p:cNvPr id="8" name="矩形 7">
              <a:extLst>
                <a:ext uri="{FF2B5EF4-FFF2-40B4-BE49-F238E27FC236}">
                  <a16:creationId xmlns="" xmlns:a16="http://schemas.microsoft.com/office/drawing/2014/main" id="{73588BAB-BA37-234D-B134-92E402C77D9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718359030"/>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p:tmAbs val="0"/>
                                  </p:iterate>
                                  <p:childTnLst>
                                    <p:set>
                                      <p:cBhvr>
                                        <p:cTn id="6" fill="hold"/>
                                        <p:tgtEl>
                                          <p:spTgt spid="38">
                                            <p:txEl>
                                              <p:pRg st="1" end="1"/>
                                            </p:txEl>
                                          </p:spTgt>
                                        </p:tgtEl>
                                        <p:attrNameLst>
                                          <p:attrName>style.visibility</p:attrName>
                                        </p:attrNameLst>
                                      </p:cBhvr>
                                      <p:to>
                                        <p:strVal val="visible"/>
                                      </p:to>
                                    </p:set>
                                    <p:animEffect transition="in" filter="fade">
                                      <p:cBhvr>
                                        <p:cTn id="7" dur="2000"/>
                                        <p:tgtEl>
                                          <p:spTgt spid="38">
                                            <p:txEl>
                                              <p:pRg st="1" end="1"/>
                                            </p:txEl>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iterate>
                                    <p:tmAbs val="0"/>
                                  </p:iterate>
                                  <p:childTnLst>
                                    <p:set>
                                      <p:cBhvr>
                                        <p:cTn id="10" fill="hold"/>
                                        <p:tgtEl>
                                          <p:spTgt spid="38">
                                            <p:txEl>
                                              <p:pRg st="2" end="2"/>
                                            </p:txEl>
                                          </p:spTgt>
                                        </p:tgtEl>
                                        <p:attrNameLst>
                                          <p:attrName>style.visibility</p:attrName>
                                        </p:attrNameLst>
                                      </p:cBhvr>
                                      <p:to>
                                        <p:strVal val="visible"/>
                                      </p:to>
                                    </p:set>
                                    <p:animEffect transition="in" filter="fade">
                                      <p:cBhvr>
                                        <p:cTn id="11" dur="2000"/>
                                        <p:tgtEl>
                                          <p:spTgt spid="38">
                                            <p:txEl>
                                              <p:pRg st="2" end="2"/>
                                            </p:txEl>
                                          </p:spTgt>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iterate>
                                    <p:tmAbs val="0"/>
                                  </p:iterate>
                                  <p:childTnLst>
                                    <p:set>
                                      <p:cBhvr>
                                        <p:cTn id="14" fill="hold"/>
                                        <p:tgtEl>
                                          <p:spTgt spid="38">
                                            <p:txEl>
                                              <p:pRg st="3" end="3"/>
                                            </p:txEl>
                                          </p:spTgt>
                                        </p:tgtEl>
                                        <p:attrNameLst>
                                          <p:attrName>style.visibility</p:attrName>
                                        </p:attrNameLst>
                                      </p:cBhvr>
                                      <p:to>
                                        <p:strVal val="visible"/>
                                      </p:to>
                                    </p:set>
                                    <p:animEffect transition="in" filter="fade">
                                      <p:cBhvr>
                                        <p:cTn id="15" dur="2000"/>
                                        <p:tgtEl>
                                          <p:spTgt spid="38">
                                            <p:txEl>
                                              <p:pRg st="3" end="3"/>
                                            </p:txEl>
                                          </p:spTgt>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iterate>
                                    <p:tmAbs val="0"/>
                                  </p:iterate>
                                  <p:childTnLst>
                                    <p:set>
                                      <p:cBhvr>
                                        <p:cTn id="18" fill="hold"/>
                                        <p:tgtEl>
                                          <p:spTgt spid="38">
                                            <p:txEl>
                                              <p:pRg st="4" end="4"/>
                                            </p:txEl>
                                          </p:spTgt>
                                        </p:tgtEl>
                                        <p:attrNameLst>
                                          <p:attrName>style.visibility</p:attrName>
                                        </p:attrNameLst>
                                      </p:cBhvr>
                                      <p:to>
                                        <p:strVal val="visible"/>
                                      </p:to>
                                    </p:set>
                                    <p:animEffect transition="in" filter="fade">
                                      <p:cBhvr>
                                        <p:cTn id="19" dur="2000"/>
                                        <p:tgtEl>
                                          <p:spTgt spid="38">
                                            <p:txEl>
                                              <p:pRg st="4" end="4"/>
                                            </p:txEl>
                                          </p:spTgt>
                                        </p:tgtEl>
                                      </p:cBhvr>
                                    </p:animEffect>
                                  </p:childTnLst>
                                </p:cTn>
                              </p:par>
                            </p:childTnLst>
                          </p:cTn>
                        </p:par>
                        <p:par>
                          <p:cTn id="20" fill="hold" nodeType="afterGroup">
                            <p:stCondLst>
                              <p:cond delay="8000"/>
                            </p:stCondLst>
                            <p:childTnLst>
                              <p:par>
                                <p:cTn id="21" presetID="10" presetClass="entr" presetSubtype="0" fill="hold" grpId="0" nodeType="afterEffect">
                                  <p:stCondLst>
                                    <p:cond delay="0"/>
                                  </p:stCondLst>
                                  <p:iterate>
                                    <p:tmAbs val="0"/>
                                  </p:iterate>
                                  <p:childTnLst>
                                    <p:set>
                                      <p:cBhvr>
                                        <p:cTn id="22" fill="hold"/>
                                        <p:tgtEl>
                                          <p:spTgt spid="38">
                                            <p:txEl>
                                              <p:pRg st="5" end="5"/>
                                            </p:txEl>
                                          </p:spTgt>
                                        </p:tgtEl>
                                        <p:attrNameLst>
                                          <p:attrName>style.visibility</p:attrName>
                                        </p:attrNameLst>
                                      </p:cBhvr>
                                      <p:to>
                                        <p:strVal val="visible"/>
                                      </p:to>
                                    </p:set>
                                    <p:animEffect transition="in" filter="fade">
                                      <p:cBhvr>
                                        <p:cTn id="23" dur="2000"/>
                                        <p:tgtEl>
                                          <p:spTgt spid="38">
                                            <p:txEl>
                                              <p:pRg st="5" end="5"/>
                                            </p:txEl>
                                          </p:spTgt>
                                        </p:tgtEl>
                                      </p:cBhvr>
                                    </p:animEffect>
                                  </p:childTnLst>
                                </p:cTn>
                              </p:par>
                            </p:childTnLst>
                          </p:cTn>
                        </p:par>
                        <p:par>
                          <p:cTn id="24" fill="hold" nodeType="afterGroup">
                            <p:stCondLst>
                              <p:cond delay="10000"/>
                            </p:stCondLst>
                            <p:childTnLst>
                              <p:par>
                                <p:cTn id="25" presetID="10" presetClass="entr" presetSubtype="0" fill="hold" grpId="0" nodeType="afterEffect">
                                  <p:stCondLst>
                                    <p:cond delay="0"/>
                                  </p:stCondLst>
                                  <p:iterate>
                                    <p:tmAbs val="0"/>
                                  </p:iterate>
                                  <p:childTnLst>
                                    <p:set>
                                      <p:cBhvr>
                                        <p:cTn id="26" fill="hold"/>
                                        <p:tgtEl>
                                          <p:spTgt spid="38">
                                            <p:txEl>
                                              <p:pRg st="7" end="7"/>
                                            </p:txEl>
                                          </p:spTgt>
                                        </p:tgtEl>
                                        <p:attrNameLst>
                                          <p:attrName>style.visibility</p:attrName>
                                        </p:attrNameLst>
                                      </p:cBhvr>
                                      <p:to>
                                        <p:strVal val="visible"/>
                                      </p:to>
                                    </p:set>
                                    <p:animEffect transition="in" filter="fade">
                                      <p:cBhvr>
                                        <p:cTn id="27" dur="2000"/>
                                        <p:tgtEl>
                                          <p:spTgt spid="38">
                                            <p:txEl>
                                              <p:pRg st="7" end="7"/>
                                            </p:txEl>
                                          </p:spTgt>
                                        </p:tgtEl>
                                      </p:cBhvr>
                                    </p:animEffect>
                                  </p:childTnLst>
                                </p:cTn>
                              </p:par>
                            </p:childTnLst>
                          </p:cTn>
                        </p:par>
                        <p:par>
                          <p:cTn id="28" fill="hold" nodeType="afterGroup">
                            <p:stCondLst>
                              <p:cond delay="12000"/>
                            </p:stCondLst>
                            <p:childTnLst>
                              <p:par>
                                <p:cTn id="29" presetID="10" presetClass="entr" presetSubtype="0" fill="hold" grpId="0" nodeType="afterEffect">
                                  <p:stCondLst>
                                    <p:cond delay="0"/>
                                  </p:stCondLst>
                                  <p:iterate>
                                    <p:tmAbs val="0"/>
                                  </p:iterate>
                                  <p:childTnLst>
                                    <p:set>
                                      <p:cBhvr>
                                        <p:cTn id="30" fill="hold"/>
                                        <p:tgtEl>
                                          <p:spTgt spid="38">
                                            <p:txEl>
                                              <p:pRg st="8" end="8"/>
                                            </p:txEl>
                                          </p:spTgt>
                                        </p:tgtEl>
                                        <p:attrNameLst>
                                          <p:attrName>style.visibility</p:attrName>
                                        </p:attrNameLst>
                                      </p:cBhvr>
                                      <p:to>
                                        <p:strVal val="visible"/>
                                      </p:to>
                                    </p:set>
                                    <p:animEffect transition="in" filter="fade">
                                      <p:cBhvr>
                                        <p:cTn id="31" dur="2000"/>
                                        <p:tgtEl>
                                          <p:spTgt spid="38">
                                            <p:txEl>
                                              <p:pRg st="8" end="8"/>
                                            </p:txEl>
                                          </p:spTgt>
                                        </p:tgtEl>
                                      </p:cBhvr>
                                    </p:animEffect>
                                  </p:childTnLst>
                                </p:cTn>
                              </p:par>
                            </p:childTnLst>
                          </p:cTn>
                        </p:par>
                        <p:par>
                          <p:cTn id="32" fill="hold" nodeType="afterGroup">
                            <p:stCondLst>
                              <p:cond delay="14000"/>
                            </p:stCondLst>
                            <p:childTnLst>
                              <p:par>
                                <p:cTn id="33" presetID="10" presetClass="entr" presetSubtype="0" fill="hold" grpId="0" nodeType="afterEffect">
                                  <p:stCondLst>
                                    <p:cond delay="0"/>
                                  </p:stCondLst>
                                  <p:iterate>
                                    <p:tmAbs val="0"/>
                                  </p:iterate>
                                  <p:childTnLst>
                                    <p:set>
                                      <p:cBhvr>
                                        <p:cTn id="34" fill="hold"/>
                                        <p:tgtEl>
                                          <p:spTgt spid="38">
                                            <p:txEl>
                                              <p:pRg st="9" end="9"/>
                                            </p:txEl>
                                          </p:spTgt>
                                        </p:tgtEl>
                                        <p:attrNameLst>
                                          <p:attrName>style.visibility</p:attrName>
                                        </p:attrNameLst>
                                      </p:cBhvr>
                                      <p:to>
                                        <p:strVal val="visible"/>
                                      </p:to>
                                    </p:set>
                                    <p:animEffect transition="in" filter="fade">
                                      <p:cBhvr>
                                        <p:cTn id="35" dur="2000"/>
                                        <p:tgtEl>
                                          <p:spTgt spid="38">
                                            <p:txEl>
                                              <p:pRg st="9" end="9"/>
                                            </p:txEl>
                                          </p:spTgt>
                                        </p:tgtEl>
                                      </p:cBhvr>
                                    </p:animEffect>
                                  </p:childTnLst>
                                </p:cTn>
                              </p:par>
                            </p:childTnLst>
                          </p:cTn>
                        </p:par>
                        <p:par>
                          <p:cTn id="36" fill="hold" nodeType="afterGroup">
                            <p:stCondLst>
                              <p:cond delay="16000"/>
                            </p:stCondLst>
                            <p:childTnLst>
                              <p:par>
                                <p:cTn id="37" presetID="10" presetClass="entr" presetSubtype="0" fill="hold" grpId="0" nodeType="afterEffect">
                                  <p:stCondLst>
                                    <p:cond delay="0"/>
                                  </p:stCondLst>
                                  <p:iterate>
                                    <p:tmAbs val="0"/>
                                  </p:iterate>
                                  <p:childTnLst>
                                    <p:set>
                                      <p:cBhvr>
                                        <p:cTn id="38" fill="hold"/>
                                        <p:tgtEl>
                                          <p:spTgt spid="38">
                                            <p:txEl>
                                              <p:pRg st="10" end="10"/>
                                            </p:txEl>
                                          </p:spTgt>
                                        </p:tgtEl>
                                        <p:attrNameLst>
                                          <p:attrName>style.visibility</p:attrName>
                                        </p:attrNameLst>
                                      </p:cBhvr>
                                      <p:to>
                                        <p:strVal val="visible"/>
                                      </p:to>
                                    </p:set>
                                    <p:animEffect transition="in" filter="fade">
                                      <p:cBhvr>
                                        <p:cTn id="39" dur="2000"/>
                                        <p:tgtEl>
                                          <p:spTgt spid="38">
                                            <p:txEl>
                                              <p:pRg st="10" end="10"/>
                                            </p:txEl>
                                          </p:spTgt>
                                        </p:tgtEl>
                                      </p:cBhvr>
                                    </p:animEffect>
                                  </p:childTnLst>
                                </p:cTn>
                              </p:par>
                            </p:childTnLst>
                          </p:cTn>
                        </p:par>
                        <p:par>
                          <p:cTn id="40" fill="hold" nodeType="afterGroup">
                            <p:stCondLst>
                              <p:cond delay="18000"/>
                            </p:stCondLst>
                            <p:childTnLst>
                              <p:par>
                                <p:cTn id="41" presetID="10" presetClass="entr" presetSubtype="0" fill="hold" grpId="0" nodeType="afterEffect">
                                  <p:stCondLst>
                                    <p:cond delay="0"/>
                                  </p:stCondLst>
                                  <p:iterate>
                                    <p:tmAbs val="0"/>
                                  </p:iterate>
                                  <p:childTnLst>
                                    <p:set>
                                      <p:cBhvr>
                                        <p:cTn id="42" fill="hold"/>
                                        <p:tgtEl>
                                          <p:spTgt spid="38">
                                            <p:txEl>
                                              <p:pRg st="11" end="11"/>
                                            </p:txEl>
                                          </p:spTgt>
                                        </p:tgtEl>
                                        <p:attrNameLst>
                                          <p:attrName>style.visibility</p:attrName>
                                        </p:attrNameLst>
                                      </p:cBhvr>
                                      <p:to>
                                        <p:strVal val="visible"/>
                                      </p:to>
                                    </p:set>
                                    <p:animEffect transition="in" filter="fade">
                                      <p:cBhvr>
                                        <p:cTn id="43" dur="2000"/>
                                        <p:tgtEl>
                                          <p:spTgt spid="3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bldLvl="5" animBg="1" advAuto="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E79F60F-3EA1-45ED-A3FD-0857F7C98CFB}" type="slidenum">
              <a:rPr lang="en-US" smtClean="0">
                <a:latin typeface="Microsoft YaHei" panose="020B0503020204020204" pitchFamily="34" charset="-122"/>
                <a:ea typeface="Microsoft YaHei" panose="020B0503020204020204" pitchFamily="34" charset="-122"/>
              </a:rPr>
              <a:pPr/>
              <a:t>120</a:t>
            </a:fld>
            <a:endParaRPr lang="en-US">
              <a:latin typeface="Microsoft YaHei" panose="020B0503020204020204" pitchFamily="34" charset="-122"/>
              <a:ea typeface="Microsoft YaHei" panose="020B0503020204020204" pitchFamily="34" charset="-122"/>
            </a:endParaRPr>
          </a:p>
        </p:txBody>
      </p:sp>
      <p:sp>
        <p:nvSpPr>
          <p:cNvPr id="5" name="Oval 4"/>
          <p:cNvSpPr/>
          <p:nvPr/>
        </p:nvSpPr>
        <p:spPr>
          <a:xfrm>
            <a:off x="2501062" y="23082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7" name="Oval 6"/>
          <p:cNvSpPr/>
          <p:nvPr/>
        </p:nvSpPr>
        <p:spPr>
          <a:xfrm>
            <a:off x="1447800" y="4114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8" name="Oval 7"/>
          <p:cNvSpPr/>
          <p:nvPr/>
        </p:nvSpPr>
        <p:spPr>
          <a:xfrm>
            <a:off x="6477000" y="25749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 name="Oval 8"/>
          <p:cNvSpPr/>
          <p:nvPr/>
        </p:nvSpPr>
        <p:spPr>
          <a:xfrm>
            <a:off x="6019800" y="54102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10" name="Straight Connector 9"/>
          <p:cNvCxnSpPr>
            <a:stCxn id="5" idx="5"/>
          </p:cNvCxnSpPr>
          <p:nvPr/>
        </p:nvCxnSpPr>
        <p:spPr>
          <a:xfrm>
            <a:off x="2956347" y="2763538"/>
            <a:ext cx="1236568" cy="119886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stCxn id="7" idx="6"/>
          </p:cNvCxnSpPr>
          <p:nvPr/>
        </p:nvCxnSpPr>
        <p:spPr>
          <a:xfrm flipV="1">
            <a:off x="1981200" y="4038600"/>
            <a:ext cx="2211715" cy="3429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H="1">
            <a:off x="4192915" y="2841653"/>
            <a:ext cx="2588886" cy="119694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H="1" flipV="1">
            <a:off x="4192915" y="4038600"/>
            <a:ext cx="2131686" cy="1676400"/>
          </a:xfrm>
          <a:prstGeom prst="line">
            <a:avLst/>
          </a:prstGeom>
        </p:spPr>
        <p:style>
          <a:lnRef idx="3">
            <a:schemeClr val="dk1"/>
          </a:lnRef>
          <a:fillRef idx="0">
            <a:schemeClr val="dk1"/>
          </a:fillRef>
          <a:effectRef idx="2">
            <a:schemeClr val="dk1"/>
          </a:effectRef>
          <a:fontRef idx="minor">
            <a:schemeClr val="tx1"/>
          </a:fontRef>
        </p:style>
      </p:cxnSp>
      <p:sp>
        <p:nvSpPr>
          <p:cNvPr id="39" name="TextBox 38"/>
          <p:cNvSpPr txBox="1"/>
          <p:nvPr/>
        </p:nvSpPr>
        <p:spPr>
          <a:xfrm>
            <a:off x="838200" y="5165866"/>
            <a:ext cx="3416320" cy="646331"/>
          </a:xfrm>
          <a:prstGeom prst="rect">
            <a:avLst/>
          </a:prstGeom>
          <a:noFill/>
        </p:spPr>
        <p:txBody>
          <a:bodyPr wrap="none" rtlCol="0">
            <a:spAutoFit/>
          </a:bodyPr>
          <a:lstStyle/>
          <a:p>
            <a:r>
              <a:rPr lang="zh-CN" altLang="en-US" sz="3600" dirty="0">
                <a:latin typeface="Microsoft YaHei" panose="020B0503020204020204" pitchFamily="34" charset="-122"/>
                <a:ea typeface="Microsoft YaHei" panose="020B0503020204020204" pitchFamily="34" charset="-122"/>
                <a:cs typeface="Gill Sans Light"/>
              </a:rPr>
              <a:t>更新节点的属性</a:t>
            </a:r>
            <a:endParaRPr lang="en-US" sz="3600" dirty="0">
              <a:latin typeface="Microsoft YaHei" panose="020B0503020204020204" pitchFamily="34" charset="-122"/>
              <a:ea typeface="Microsoft YaHei" panose="020B0503020204020204" pitchFamily="34" charset="-122"/>
              <a:cs typeface="Gill Sans Light"/>
            </a:endParaRPr>
          </a:p>
        </p:txBody>
      </p:sp>
      <p:sp>
        <p:nvSpPr>
          <p:cNvPr id="2" name="Oval 1"/>
          <p:cNvSpPr/>
          <p:nvPr/>
        </p:nvSpPr>
        <p:spPr>
          <a:xfrm>
            <a:off x="3962400" y="3733800"/>
            <a:ext cx="533400" cy="533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4" name="Rectangle 4">
            <a:extLst>
              <a:ext uri="{FF2B5EF4-FFF2-40B4-BE49-F238E27FC236}">
                <a16:creationId xmlns="" xmlns:a16="http://schemas.microsoft.com/office/drawing/2014/main" id="{909F8993-9533-C844-87E1-A8B9AF29F0AB}"/>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5" name="直接连接符 8">
            <a:extLst>
              <a:ext uri="{FF2B5EF4-FFF2-40B4-BE49-F238E27FC236}">
                <a16:creationId xmlns="" xmlns:a16="http://schemas.microsoft.com/office/drawing/2014/main" id="{E961DB00-1A70-8946-9C0B-393BC0CC6D46}"/>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7" name="组合 46">
            <a:extLst>
              <a:ext uri="{FF2B5EF4-FFF2-40B4-BE49-F238E27FC236}">
                <a16:creationId xmlns="" xmlns:a16="http://schemas.microsoft.com/office/drawing/2014/main" id="{05D120D2-74BF-2148-9349-0341A641C967}"/>
              </a:ext>
            </a:extLst>
          </p:cNvPr>
          <p:cNvGrpSpPr>
            <a:grpSpLocks/>
          </p:cNvGrpSpPr>
          <p:nvPr/>
        </p:nvGrpSpPr>
        <p:grpSpPr bwMode="auto">
          <a:xfrm>
            <a:off x="1" y="284163"/>
            <a:ext cx="3034461" cy="530225"/>
            <a:chOff x="2209799" y="284389"/>
            <a:chExt cx="2160388" cy="529772"/>
          </a:xfrm>
          <a:solidFill>
            <a:srgbClr val="024C89"/>
          </a:solidFill>
        </p:grpSpPr>
        <p:sp>
          <p:nvSpPr>
            <p:cNvPr id="18" name="矩形 17">
              <a:extLst>
                <a:ext uri="{FF2B5EF4-FFF2-40B4-BE49-F238E27FC236}">
                  <a16:creationId xmlns="" xmlns:a16="http://schemas.microsoft.com/office/drawing/2014/main" id="{84082A42-E08D-4F4D-8CEF-2E43FC1EA23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图并行模式</a:t>
              </a:r>
            </a:p>
          </p:txBody>
        </p:sp>
        <p:sp>
          <p:nvSpPr>
            <p:cNvPr id="20" name="矩形 19">
              <a:extLst>
                <a:ext uri="{FF2B5EF4-FFF2-40B4-BE49-F238E27FC236}">
                  <a16:creationId xmlns="" xmlns:a16="http://schemas.microsoft.com/office/drawing/2014/main" id="{48E4286D-009E-BC40-B73A-1A709B7C5C6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554648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10400" y="6356350"/>
            <a:ext cx="2133600" cy="365125"/>
          </a:xfrm>
        </p:spPr>
        <p:txBody>
          <a:bodyPr/>
          <a:lstStyle/>
          <a:p>
            <a:fld id="{BE79F60F-3EA1-45ED-A3FD-0857F7C98CFB}" type="slidenum">
              <a:rPr lang="en-US" smtClean="0">
                <a:latin typeface="Microsoft YaHei" panose="020B0503020204020204" pitchFamily="34" charset="-122"/>
                <a:ea typeface="Microsoft YaHei" panose="020B0503020204020204" pitchFamily="34" charset="-122"/>
              </a:rPr>
              <a:pPr/>
              <a:t>121</a:t>
            </a:fld>
            <a:endParaRPr lang="en-US">
              <a:latin typeface="Microsoft YaHei" panose="020B0503020204020204" pitchFamily="34" charset="-122"/>
              <a:ea typeface="Microsoft YaHei" panose="020B0503020204020204" pitchFamily="34" charset="-122"/>
            </a:endParaRPr>
          </a:p>
        </p:txBody>
      </p:sp>
      <p:sp>
        <p:nvSpPr>
          <p:cNvPr id="2" name="Oval 1"/>
          <p:cNvSpPr/>
          <p:nvPr/>
        </p:nvSpPr>
        <p:spPr>
          <a:xfrm>
            <a:off x="3962400" y="3733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 name="Oval 4"/>
          <p:cNvSpPr/>
          <p:nvPr/>
        </p:nvSpPr>
        <p:spPr>
          <a:xfrm>
            <a:off x="2501062" y="23082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7" name="Oval 6"/>
          <p:cNvSpPr/>
          <p:nvPr/>
        </p:nvSpPr>
        <p:spPr>
          <a:xfrm>
            <a:off x="1447800" y="41148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8" name="Oval 7"/>
          <p:cNvSpPr/>
          <p:nvPr/>
        </p:nvSpPr>
        <p:spPr>
          <a:xfrm>
            <a:off x="6477000" y="2574953"/>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 name="Oval 8"/>
          <p:cNvSpPr/>
          <p:nvPr/>
        </p:nvSpPr>
        <p:spPr>
          <a:xfrm>
            <a:off x="6019800" y="54102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10" name="Straight Connector 9"/>
          <p:cNvCxnSpPr>
            <a:stCxn id="5" idx="5"/>
          </p:cNvCxnSpPr>
          <p:nvPr/>
        </p:nvCxnSpPr>
        <p:spPr>
          <a:xfrm>
            <a:off x="2956347" y="2763538"/>
            <a:ext cx="1236568" cy="1198862"/>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stCxn id="7" idx="6"/>
          </p:cNvCxnSpPr>
          <p:nvPr/>
        </p:nvCxnSpPr>
        <p:spPr>
          <a:xfrm flipV="1">
            <a:off x="1981200" y="4038600"/>
            <a:ext cx="2211715" cy="3429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H="1">
            <a:off x="4192915" y="2841653"/>
            <a:ext cx="2588886" cy="1196947"/>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flipH="1" flipV="1">
            <a:off x="4192915" y="4038600"/>
            <a:ext cx="2131686" cy="16764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276600" y="2763538"/>
            <a:ext cx="685800" cy="665462"/>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V="1">
            <a:off x="2466193" y="3959980"/>
            <a:ext cx="962807" cy="152400"/>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953000" y="4300215"/>
            <a:ext cx="762000" cy="576585"/>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flipH="1">
            <a:off x="4812907" y="2962056"/>
            <a:ext cx="978293" cy="513624"/>
          </a:xfrm>
          <a:prstGeom prst="straightConnector1">
            <a:avLst/>
          </a:prstGeom>
          <a:ln>
            <a:headEnd type="arrow"/>
            <a:tailEnd type="none"/>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838200" y="5165866"/>
            <a:ext cx="4844596" cy="646331"/>
          </a:xfrm>
          <a:prstGeom prst="rect">
            <a:avLst/>
          </a:prstGeom>
          <a:noFill/>
        </p:spPr>
        <p:txBody>
          <a:bodyPr wrap="none" rtlCol="0">
            <a:spAutoFit/>
          </a:bodyPr>
          <a:lstStyle/>
          <a:p>
            <a:r>
              <a:rPr lang="zh-CN" altLang="en-US" sz="3600" dirty="0">
                <a:latin typeface="Microsoft YaHei" panose="020B0503020204020204" pitchFamily="34" charset="-122"/>
                <a:ea typeface="Microsoft YaHei" panose="020B0503020204020204" pitchFamily="34" charset="-122"/>
                <a:cs typeface="Gill Sans Light"/>
              </a:rPr>
              <a:t>将信息传输给相邻节点</a:t>
            </a:r>
            <a:endParaRPr lang="en-US" sz="3600" dirty="0">
              <a:latin typeface="Microsoft YaHei" panose="020B0503020204020204" pitchFamily="34" charset="-122"/>
              <a:ea typeface="Microsoft YaHei" panose="020B0503020204020204" pitchFamily="34" charset="-122"/>
              <a:cs typeface="Gill Sans Light"/>
            </a:endParaRPr>
          </a:p>
        </p:txBody>
      </p:sp>
      <p:sp>
        <p:nvSpPr>
          <p:cNvPr id="21" name="Rectangle 4">
            <a:extLst>
              <a:ext uri="{FF2B5EF4-FFF2-40B4-BE49-F238E27FC236}">
                <a16:creationId xmlns="" xmlns:a16="http://schemas.microsoft.com/office/drawing/2014/main" id="{F190CD21-F31E-BE4C-A885-8C84F3298F57}"/>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22" name="直接连接符 8">
            <a:extLst>
              <a:ext uri="{FF2B5EF4-FFF2-40B4-BE49-F238E27FC236}">
                <a16:creationId xmlns="" xmlns:a16="http://schemas.microsoft.com/office/drawing/2014/main" id="{5FC038E2-C60E-B040-88EC-9DE489669E2F}"/>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23" name="组合 46">
            <a:extLst>
              <a:ext uri="{FF2B5EF4-FFF2-40B4-BE49-F238E27FC236}">
                <a16:creationId xmlns="" xmlns:a16="http://schemas.microsoft.com/office/drawing/2014/main" id="{A60872A1-937C-124D-8395-75379A14FB9A}"/>
              </a:ext>
            </a:extLst>
          </p:cNvPr>
          <p:cNvGrpSpPr>
            <a:grpSpLocks/>
          </p:cNvGrpSpPr>
          <p:nvPr/>
        </p:nvGrpSpPr>
        <p:grpSpPr bwMode="auto">
          <a:xfrm>
            <a:off x="1" y="284163"/>
            <a:ext cx="3034461" cy="530225"/>
            <a:chOff x="2209799" y="284389"/>
            <a:chExt cx="2160388" cy="529772"/>
          </a:xfrm>
          <a:solidFill>
            <a:srgbClr val="024C89"/>
          </a:solidFill>
        </p:grpSpPr>
        <p:sp>
          <p:nvSpPr>
            <p:cNvPr id="24" name="矩形 23">
              <a:extLst>
                <a:ext uri="{FF2B5EF4-FFF2-40B4-BE49-F238E27FC236}">
                  <a16:creationId xmlns="" xmlns:a16="http://schemas.microsoft.com/office/drawing/2014/main" id="{D6067C81-C2D9-3143-838F-A3B9D4F1E63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图并行模式</a:t>
              </a:r>
            </a:p>
          </p:txBody>
        </p:sp>
        <p:sp>
          <p:nvSpPr>
            <p:cNvPr id="25" name="矩形 24">
              <a:extLst>
                <a:ext uri="{FF2B5EF4-FFF2-40B4-BE49-F238E27FC236}">
                  <a16:creationId xmlns="" xmlns:a16="http://schemas.microsoft.com/office/drawing/2014/main" id="{D560ADDA-E90A-8545-B937-2FFFE0FB761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6406916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슬라이드 번호 개체 틀 3"/>
          <p:cNvSpPr>
            <a:spLocks noGrp="1" noChangeArrowheads="1"/>
          </p:cNvSpPr>
          <p:nvPr/>
        </p:nvSpPr>
        <p:spPr bwMode="auto">
          <a:xfrm>
            <a:off x="4251325" y="6572250"/>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F6A8D3C-68E5-47B7-8083-8ABEF9D1D1D4}" type="slidenum">
              <a:rPr lang="zh-CN" altLang="zh-CN">
                <a:latin typeface="Microsoft YaHei" panose="020B0503020204020204" pitchFamily="34" charset="-122"/>
                <a:ea typeface="Microsoft YaHei" panose="020B0503020204020204" pitchFamily="34" charset="-122"/>
              </a:rPr>
              <a:pPr/>
              <a:t>122</a:t>
            </a:fld>
            <a:endParaRPr lang="zh-CN" altLang="zh-CN">
              <a:latin typeface="Microsoft YaHei" panose="020B0503020204020204" pitchFamily="34" charset="-122"/>
              <a:ea typeface="Microsoft YaHei" panose="020B0503020204020204" pitchFamily="34" charset="-122"/>
            </a:endParaRPr>
          </a:p>
        </p:txBody>
      </p:sp>
      <p:sp>
        <p:nvSpPr>
          <p:cNvPr id="38917" name="내용 개체 틀 2"/>
          <p:cNvSpPr>
            <a:spLocks noGrp="1" noChangeArrowheads="1"/>
          </p:cNvSpPr>
          <p:nvPr>
            <p:ph idx="1"/>
          </p:nvPr>
        </p:nvSpPr>
        <p:spPr>
          <a:xfrm>
            <a:off x="172244" y="1828800"/>
            <a:ext cx="8801100" cy="5453062"/>
          </a:xfrm>
          <a:ln/>
        </p:spPr>
        <p:txBody>
          <a:bodyPr>
            <a:normAutofit/>
          </a:bodyPr>
          <a:lstStyle/>
          <a:p>
            <a:pPr marL="342900" indent="-342900" algn="l">
              <a:lnSpc>
                <a:spcPts val="2700"/>
              </a:lnSpc>
              <a:spcBef>
                <a:spcPts val="500"/>
              </a:spcBef>
              <a:spcAft>
                <a:spcPts val="500"/>
              </a:spcAft>
              <a:buFont typeface="Wingdings" pitchFamily="2" charset="2"/>
              <a:buChar char="§"/>
            </a:pPr>
            <a:r>
              <a:rPr lang="zh-CN" altLang="en-US" sz="2800" dirty="0">
                <a:solidFill>
                  <a:schemeClr val="tx1"/>
                </a:solidFill>
                <a:latin typeface="Microsoft YaHei" panose="020B0503020204020204" pitchFamily="34" charset="-122"/>
                <a:ea typeface="Microsoft YaHei" panose="020B0503020204020204" pitchFamily="34" charset="-122"/>
              </a:rPr>
              <a:t>图算法可以被写成一系列的</a:t>
            </a:r>
            <a:r>
              <a:rPr lang="en-US" altLang="zh-CN" sz="2800" dirty="0">
                <a:solidFill>
                  <a:schemeClr val="tx1"/>
                </a:solidFill>
                <a:latin typeface="Microsoft YaHei" panose="020B0503020204020204" pitchFamily="34" charset="-122"/>
                <a:ea typeface="Microsoft YaHei" panose="020B0503020204020204" pitchFamily="34" charset="-122"/>
              </a:rPr>
              <a:t>MapReduce</a:t>
            </a:r>
            <a:r>
              <a:rPr lang="zh-CN" altLang="en-US" sz="2800" dirty="0">
                <a:solidFill>
                  <a:schemeClr val="tx1"/>
                </a:solidFill>
                <a:latin typeface="Microsoft YaHei" panose="020B0503020204020204" pitchFamily="34" charset="-122"/>
                <a:ea typeface="Microsoft YaHei" panose="020B0503020204020204" pitchFamily="34" charset="-122"/>
              </a:rPr>
              <a:t>调用</a:t>
            </a:r>
          </a:p>
          <a:p>
            <a:pPr marL="342900" indent="-342900" algn="l">
              <a:lnSpc>
                <a:spcPts val="2700"/>
              </a:lnSpc>
              <a:spcBef>
                <a:spcPts val="500"/>
              </a:spcBef>
              <a:spcAft>
                <a:spcPts val="500"/>
              </a:spcAft>
              <a:buFont typeface="Wingdings" pitchFamily="2" charset="2"/>
              <a:buChar char="§"/>
            </a:pPr>
            <a:r>
              <a:rPr lang="en-US" altLang="zh-CN" sz="2800" dirty="0" err="1">
                <a:solidFill>
                  <a:schemeClr val="tx1"/>
                </a:solidFill>
                <a:latin typeface="Microsoft YaHei" panose="020B0503020204020204" pitchFamily="34" charset="-122"/>
                <a:ea typeface="Microsoft YaHei" panose="020B0503020204020204" pitchFamily="34" charset="-122"/>
              </a:rPr>
              <a:t>Pregel</a:t>
            </a:r>
            <a:endParaRPr lang="en-US" altLang="zh-CN" sz="2800" dirty="0">
              <a:solidFill>
                <a:schemeClr val="tx1"/>
              </a:solidFill>
              <a:latin typeface="Microsoft YaHei" panose="020B0503020204020204" pitchFamily="34" charset="-122"/>
              <a:ea typeface="Microsoft YaHei" panose="020B0503020204020204" pitchFamily="34" charset="-122"/>
            </a:endParaRPr>
          </a:p>
          <a:p>
            <a:pPr marL="742950" lvl="1" indent="-285750" algn="l">
              <a:lnSpc>
                <a:spcPts val="2700"/>
              </a:lnSpc>
              <a:spcBef>
                <a:spcPts val="500"/>
              </a:spcBef>
              <a:spcAft>
                <a:spcPts val="500"/>
              </a:spcAft>
              <a:buFont typeface="Corbel"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rPr>
              <a:t>在执行计算的机器上保持顶点和边</a:t>
            </a:r>
          </a:p>
          <a:p>
            <a:pPr marL="742950" lvl="1" indent="-285750" algn="l">
              <a:lnSpc>
                <a:spcPts val="2700"/>
              </a:lnSpc>
              <a:spcBef>
                <a:spcPts val="500"/>
              </a:spcBef>
              <a:spcAft>
                <a:spcPts val="500"/>
              </a:spcAft>
              <a:buFont typeface="Corbel"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rPr>
              <a:t>用网状结构传输信息</a:t>
            </a:r>
          </a:p>
          <a:p>
            <a:pPr marL="742950" lvl="1" indent="-285750" algn="l">
              <a:lnSpc>
                <a:spcPts val="2700"/>
              </a:lnSpc>
              <a:spcBef>
                <a:spcPts val="500"/>
              </a:spcBef>
              <a:spcAft>
                <a:spcPts val="500"/>
              </a:spcAft>
              <a:buFont typeface="Corbel" pitchFamily="34" charset="0"/>
              <a:buChar char="–"/>
            </a:pP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algn="l">
              <a:lnSpc>
                <a:spcPts val="2700"/>
              </a:lnSpc>
              <a:spcBef>
                <a:spcPts val="500"/>
              </a:spcBef>
              <a:spcAft>
                <a:spcPts val="500"/>
              </a:spcAft>
              <a:buFont typeface="Wingdings" pitchFamily="2" charset="2"/>
              <a:buChar char="§"/>
            </a:pPr>
            <a:r>
              <a:rPr lang="en-US" altLang="zh-CN" sz="2800" dirty="0">
                <a:solidFill>
                  <a:schemeClr val="tx1"/>
                </a:solidFill>
                <a:latin typeface="Microsoft YaHei" panose="020B0503020204020204" pitchFamily="34" charset="-122"/>
                <a:ea typeface="Microsoft YaHei" panose="020B0503020204020204" pitchFamily="34" charset="-122"/>
              </a:rPr>
              <a:t>MapReduce</a:t>
            </a:r>
          </a:p>
          <a:p>
            <a:pPr marL="742950" lvl="1" indent="-285750" algn="l">
              <a:lnSpc>
                <a:spcPts val="2700"/>
              </a:lnSpc>
              <a:spcBef>
                <a:spcPts val="500"/>
              </a:spcBef>
              <a:spcAft>
                <a:spcPts val="500"/>
              </a:spcAft>
              <a:buFont typeface="Corbel"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rPr>
              <a:t>每一阶段都利用整个图的全部状态</a:t>
            </a:r>
          </a:p>
          <a:p>
            <a:pPr marL="742950" lvl="1" indent="-285750" algn="l">
              <a:lnSpc>
                <a:spcPts val="2700"/>
              </a:lnSpc>
              <a:spcBef>
                <a:spcPts val="500"/>
              </a:spcBef>
              <a:spcAft>
                <a:spcPts val="500"/>
              </a:spcAft>
              <a:buFont typeface="Corbel"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rPr>
              <a:t>需要整合</a:t>
            </a:r>
            <a:r>
              <a:rPr lang="en-US" altLang="zh-CN" dirty="0">
                <a:solidFill>
                  <a:schemeClr val="tx1"/>
                </a:solidFill>
                <a:latin typeface="Microsoft YaHei" panose="020B0503020204020204" pitchFamily="34" charset="-122"/>
                <a:ea typeface="Microsoft YaHei" panose="020B0503020204020204" pitchFamily="34" charset="-122"/>
              </a:rPr>
              <a:t>MapReduce</a:t>
            </a:r>
            <a:r>
              <a:rPr lang="zh-CN" altLang="en-US" dirty="0">
                <a:solidFill>
                  <a:schemeClr val="tx1"/>
                </a:solidFill>
                <a:latin typeface="Microsoft YaHei" panose="020B0503020204020204" pitchFamily="34" charset="-122"/>
                <a:ea typeface="Microsoft YaHei" panose="020B0503020204020204" pitchFamily="34" charset="-122"/>
              </a:rPr>
              <a:t>链</a:t>
            </a:r>
            <a:endParaRPr lang="en-US" altLang="zh-CN" dirty="0">
              <a:solidFill>
                <a:schemeClr val="tx1"/>
              </a:solidFill>
              <a:latin typeface="Microsoft YaHei" panose="020B0503020204020204" pitchFamily="34" charset="-122"/>
              <a:ea typeface="Microsoft YaHei" panose="020B0503020204020204" pitchFamily="34" charset="-122"/>
            </a:endParaRPr>
          </a:p>
        </p:txBody>
      </p:sp>
      <p:sp>
        <p:nvSpPr>
          <p:cNvPr id="5" name="Rectangle 4">
            <a:extLst>
              <a:ext uri="{FF2B5EF4-FFF2-40B4-BE49-F238E27FC236}">
                <a16:creationId xmlns="" xmlns:a16="http://schemas.microsoft.com/office/drawing/2014/main" id="{C5B5501F-BCAC-ED4B-BA1D-8B7988E766DD}"/>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DB3AC7CB-5205-3649-A397-96EC5227B617}"/>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30C900C3-CF52-F841-86A8-D4C804CFD7D0}"/>
              </a:ext>
            </a:extLst>
          </p:cNvPr>
          <p:cNvGrpSpPr>
            <a:grpSpLocks/>
          </p:cNvGrpSpPr>
          <p:nvPr/>
        </p:nvGrpSpPr>
        <p:grpSpPr bwMode="auto">
          <a:xfrm>
            <a:off x="1" y="284163"/>
            <a:ext cx="4251324" cy="530225"/>
            <a:chOff x="2209799" y="284389"/>
            <a:chExt cx="2160388" cy="529772"/>
          </a:xfrm>
          <a:solidFill>
            <a:srgbClr val="024C89"/>
          </a:solidFill>
        </p:grpSpPr>
        <p:sp>
          <p:nvSpPr>
            <p:cNvPr id="8" name="矩形 7">
              <a:extLst>
                <a:ext uri="{FF2B5EF4-FFF2-40B4-BE49-F238E27FC236}">
                  <a16:creationId xmlns="" xmlns:a16="http://schemas.microsoft.com/office/drawing/2014/main" id="{6E0C5D5B-B01A-9048-85D7-B4AD86F97F5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与</a:t>
              </a: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MapReduce</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的不同之处</a:t>
              </a:r>
            </a:p>
          </p:txBody>
        </p:sp>
        <p:sp>
          <p:nvSpPr>
            <p:cNvPr id="9" name="矩形 8">
              <a:extLst>
                <a:ext uri="{FF2B5EF4-FFF2-40B4-BE49-F238E27FC236}">
                  <a16:creationId xmlns="" xmlns:a16="http://schemas.microsoft.com/office/drawing/2014/main" id="{3416D90C-CF29-3E42-AF26-A95F18EF4746}"/>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3845240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regel logo graph”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2296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3216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 name="Group 282"/>
          <p:cNvGrpSpPr/>
          <p:nvPr/>
        </p:nvGrpSpPr>
        <p:grpSpPr>
          <a:xfrm>
            <a:off x="686451" y="1336358"/>
            <a:ext cx="3608701" cy="1601781"/>
            <a:chOff x="734699" y="1641158"/>
            <a:chExt cx="3608701" cy="1601781"/>
          </a:xfrm>
        </p:grpSpPr>
        <p:grpSp>
          <p:nvGrpSpPr>
            <p:cNvPr id="155" name="Group 154"/>
            <p:cNvGrpSpPr/>
            <p:nvPr/>
          </p:nvGrpSpPr>
          <p:grpSpPr>
            <a:xfrm>
              <a:off x="734699" y="1641158"/>
              <a:ext cx="3608701" cy="1483042"/>
              <a:chOff x="609600" y="1641158"/>
              <a:chExt cx="3608701" cy="1483042"/>
            </a:xfrm>
          </p:grpSpPr>
          <p:grpSp>
            <p:nvGrpSpPr>
              <p:cNvPr id="9" name="Group 8"/>
              <p:cNvGrpSpPr/>
              <p:nvPr/>
            </p:nvGrpSpPr>
            <p:grpSpPr>
              <a:xfrm>
                <a:off x="609600" y="1686938"/>
                <a:ext cx="1036376" cy="1096758"/>
                <a:chOff x="2013099" y="2147633"/>
                <a:chExt cx="1339701" cy="1417755"/>
              </a:xfrm>
            </p:grpSpPr>
            <p:cxnSp>
              <p:nvCxnSpPr>
                <p:cNvPr id="10" name="Straight Connector 9"/>
                <p:cNvCxnSpPr>
                  <a:stCxn id="17" idx="5"/>
                  <a:endCxn id="18"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11" name="Straight Connector 10"/>
                <p:cNvCxnSpPr>
                  <a:stCxn id="19" idx="3"/>
                  <a:endCxn id="18"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12" name="Straight Connector 11"/>
                <p:cNvCxnSpPr>
                  <a:stCxn id="17" idx="4"/>
                  <a:endCxn id="20"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13" name="Straight Connector 12"/>
                <p:cNvCxnSpPr>
                  <a:stCxn id="16" idx="5"/>
                  <a:endCxn id="20"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14" name="Straight Connector 13"/>
                <p:cNvCxnSpPr>
                  <a:stCxn id="17" idx="2"/>
                  <a:endCxn id="16"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15" name="Straight Connector 14"/>
                <p:cNvCxnSpPr>
                  <a:stCxn id="18" idx="3"/>
                  <a:endCxn id="20"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16" name="Oval 15"/>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 name="Oval 16"/>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8" name="Oval 17"/>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9" name="Oval 18"/>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0" name="Oval 19"/>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1" name="Oval 20"/>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cxnSp>
              <p:nvCxnSpPr>
                <p:cNvPr id="22" name="Straight Connector 21"/>
                <p:cNvCxnSpPr>
                  <a:stCxn id="21" idx="3"/>
                  <a:endCxn id="17"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23" name="Straight Connector 22"/>
                <p:cNvCxnSpPr>
                  <a:stCxn id="21" idx="5"/>
                  <a:endCxn id="19"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24" name="Straight Connector 23"/>
                <p:cNvCxnSpPr>
                  <a:stCxn id="20" idx="6"/>
                  <a:endCxn id="25"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25" name="Oval 24"/>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 name="Oval 25"/>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cxnSp>
              <p:nvCxnSpPr>
                <p:cNvPr id="27" name="Straight Connector 26"/>
                <p:cNvCxnSpPr>
                  <a:stCxn id="26" idx="6"/>
                  <a:endCxn id="19"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28" name="Straight Connector 27"/>
                <p:cNvCxnSpPr>
                  <a:stCxn id="19" idx="4"/>
                  <a:endCxn id="25"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29" name="Straight Connector 28"/>
                <p:cNvCxnSpPr>
                  <a:stCxn id="26" idx="3"/>
                  <a:endCxn id="16"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30" name="Straight Connector 29"/>
                <p:cNvCxnSpPr>
                  <a:stCxn id="26" idx="5"/>
                  <a:endCxn id="17"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110" name="Group 109"/>
              <p:cNvGrpSpPr/>
              <p:nvPr/>
            </p:nvGrpSpPr>
            <p:grpSpPr>
              <a:xfrm>
                <a:off x="2819400" y="1641158"/>
                <a:ext cx="1398901" cy="1483042"/>
                <a:chOff x="3477899" y="1517115"/>
                <a:chExt cx="1856101" cy="1967741"/>
              </a:xfrm>
            </p:grpSpPr>
            <p:grpSp>
              <p:nvGrpSpPr>
                <p:cNvPr id="33" name="Group 32"/>
                <p:cNvGrpSpPr/>
                <p:nvPr/>
              </p:nvGrpSpPr>
              <p:grpSpPr>
                <a:xfrm>
                  <a:off x="3997928" y="1530695"/>
                  <a:ext cx="609600" cy="1596444"/>
                  <a:chOff x="2286000" y="2667000"/>
                  <a:chExt cx="609600" cy="1596444"/>
                </a:xfrm>
              </p:grpSpPr>
              <p:sp>
                <p:nvSpPr>
                  <p:cNvPr id="80" name="Rectangle 79"/>
                  <p:cNvSpPr/>
                  <p:nvPr/>
                </p:nvSpPr>
                <p:spPr>
                  <a:xfrm>
                    <a:off x="2286000" y="2667000"/>
                    <a:ext cx="6096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81" name="Group 80"/>
                  <p:cNvGrpSpPr/>
                  <p:nvPr/>
                </p:nvGrpSpPr>
                <p:grpSpPr>
                  <a:xfrm>
                    <a:off x="2362195" y="2819400"/>
                    <a:ext cx="450670" cy="1268799"/>
                    <a:chOff x="2362195" y="2819400"/>
                    <a:chExt cx="450670" cy="1268799"/>
                  </a:xfrm>
                </p:grpSpPr>
                <p:grpSp>
                  <p:nvGrpSpPr>
                    <p:cNvPr id="82" name="Group 81"/>
                    <p:cNvGrpSpPr/>
                    <p:nvPr/>
                  </p:nvGrpSpPr>
                  <p:grpSpPr>
                    <a:xfrm>
                      <a:off x="2362200" y="2819400"/>
                      <a:ext cx="450665" cy="125799"/>
                      <a:chOff x="6172200" y="3773468"/>
                      <a:chExt cx="1219200" cy="340328"/>
                    </a:xfrm>
                  </p:grpSpPr>
                  <p:sp>
                    <p:nvSpPr>
                      <p:cNvPr id="92" name="Rectangle 91"/>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3" name="Rectangle 92"/>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4" name="Rectangle 93"/>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83" name="Group 82"/>
                    <p:cNvGrpSpPr/>
                    <p:nvPr/>
                  </p:nvGrpSpPr>
                  <p:grpSpPr>
                    <a:xfrm>
                      <a:off x="2362203" y="3105150"/>
                      <a:ext cx="281666" cy="125799"/>
                      <a:chOff x="6172200" y="3773468"/>
                      <a:chExt cx="762000" cy="340328"/>
                    </a:xfrm>
                  </p:grpSpPr>
                  <p:sp>
                    <p:nvSpPr>
                      <p:cNvPr id="90" name="Rectangle 89"/>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1" name="Rectangle 90"/>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84" name="Rectangle 83"/>
                    <p:cNvSpPr/>
                    <p:nvPr/>
                  </p:nvSpPr>
                  <p:spPr>
                    <a:xfrm>
                      <a:off x="2362195" y="33909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85" name="Group 84"/>
                    <p:cNvGrpSpPr/>
                    <p:nvPr/>
                  </p:nvGrpSpPr>
                  <p:grpSpPr>
                    <a:xfrm>
                      <a:off x="2362200" y="3676650"/>
                      <a:ext cx="450665" cy="125799"/>
                      <a:chOff x="6172200" y="3773468"/>
                      <a:chExt cx="1219200" cy="340328"/>
                    </a:xfrm>
                  </p:grpSpPr>
                  <p:sp>
                    <p:nvSpPr>
                      <p:cNvPr id="87" name="Rectangle 86"/>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88" name="Rectangle 87"/>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89" name="Rectangle 88"/>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86" name="Rectangle 85"/>
                    <p:cNvSpPr/>
                    <p:nvPr/>
                  </p:nvSpPr>
                  <p:spPr>
                    <a:xfrm>
                      <a:off x="2362195" y="39624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grpSp>
              <p:nvGrpSpPr>
                <p:cNvPr id="34" name="Group 33"/>
                <p:cNvGrpSpPr/>
                <p:nvPr/>
              </p:nvGrpSpPr>
              <p:grpSpPr>
                <a:xfrm>
                  <a:off x="4724400" y="1517115"/>
                  <a:ext cx="609600" cy="1967741"/>
                  <a:chOff x="3124200" y="2667000"/>
                  <a:chExt cx="685800" cy="2213707"/>
                </a:xfrm>
              </p:grpSpPr>
              <p:sp>
                <p:nvSpPr>
                  <p:cNvPr id="38" name="Rectangle 37"/>
                  <p:cNvSpPr/>
                  <p:nvPr/>
                </p:nvSpPr>
                <p:spPr>
                  <a:xfrm>
                    <a:off x="3124200" y="2667000"/>
                    <a:ext cx="685800" cy="2213707"/>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9" name="Group 38"/>
                  <p:cNvGrpSpPr/>
                  <p:nvPr/>
                </p:nvGrpSpPr>
                <p:grpSpPr>
                  <a:xfrm>
                    <a:off x="3188037" y="2733649"/>
                    <a:ext cx="549884" cy="2080409"/>
                    <a:chOff x="3188037" y="2740951"/>
                    <a:chExt cx="549884" cy="2080409"/>
                  </a:xfrm>
                </p:grpSpPr>
                <p:grpSp>
                  <p:nvGrpSpPr>
                    <p:cNvPr id="40" name="Group 39"/>
                    <p:cNvGrpSpPr/>
                    <p:nvPr/>
                  </p:nvGrpSpPr>
                  <p:grpSpPr>
                    <a:xfrm>
                      <a:off x="3188037" y="2740951"/>
                      <a:ext cx="549884" cy="168885"/>
                      <a:chOff x="2895600" y="3514599"/>
                      <a:chExt cx="549884" cy="168885"/>
                    </a:xfrm>
                  </p:grpSpPr>
                  <p:cxnSp>
                    <p:nvCxnSpPr>
                      <p:cNvPr id="77" name="Straight Connector 76"/>
                      <p:cNvCxnSpPr>
                        <a:stCxn id="78" idx="6"/>
                        <a:endCxn id="79"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8" name="Oval 77"/>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9" name="Oval 78"/>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1" name="Group 40"/>
                    <p:cNvGrpSpPr/>
                    <p:nvPr/>
                  </p:nvGrpSpPr>
                  <p:grpSpPr>
                    <a:xfrm>
                      <a:off x="3188037" y="2953343"/>
                      <a:ext cx="549884" cy="168885"/>
                      <a:chOff x="2895600" y="3514599"/>
                      <a:chExt cx="549884" cy="168885"/>
                    </a:xfrm>
                  </p:grpSpPr>
                  <p:cxnSp>
                    <p:nvCxnSpPr>
                      <p:cNvPr id="74" name="Straight Connector 73"/>
                      <p:cNvCxnSpPr>
                        <a:stCxn id="75" idx="6"/>
                        <a:endCxn id="76"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5" name="Oval 74"/>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6" name="Oval 75"/>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2" name="Group 41"/>
                    <p:cNvGrpSpPr/>
                    <p:nvPr/>
                  </p:nvGrpSpPr>
                  <p:grpSpPr>
                    <a:xfrm>
                      <a:off x="3188037" y="3165735"/>
                      <a:ext cx="549884" cy="168885"/>
                      <a:chOff x="2895600" y="3514599"/>
                      <a:chExt cx="549884" cy="168885"/>
                    </a:xfrm>
                  </p:grpSpPr>
                  <p:cxnSp>
                    <p:nvCxnSpPr>
                      <p:cNvPr id="71" name="Straight Connector 70"/>
                      <p:cNvCxnSpPr>
                        <a:stCxn id="72" idx="6"/>
                        <a:endCxn id="73"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3" name="Oval 72"/>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3" name="Group 42"/>
                    <p:cNvGrpSpPr/>
                    <p:nvPr/>
                  </p:nvGrpSpPr>
                  <p:grpSpPr>
                    <a:xfrm>
                      <a:off x="3188037" y="3378127"/>
                      <a:ext cx="549884" cy="168885"/>
                      <a:chOff x="2895600" y="3514599"/>
                      <a:chExt cx="549884" cy="168885"/>
                    </a:xfrm>
                  </p:grpSpPr>
                  <p:cxnSp>
                    <p:nvCxnSpPr>
                      <p:cNvPr id="68" name="Straight Connector 67"/>
                      <p:cNvCxnSpPr>
                        <a:stCxn id="69" idx="6"/>
                        <a:endCxn id="70"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9" name="Oval 68"/>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0" name="Oval 69"/>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4" name="Group 43"/>
                    <p:cNvGrpSpPr/>
                    <p:nvPr/>
                  </p:nvGrpSpPr>
                  <p:grpSpPr>
                    <a:xfrm>
                      <a:off x="3188037" y="3590519"/>
                      <a:ext cx="549884" cy="168885"/>
                      <a:chOff x="2895600" y="3514599"/>
                      <a:chExt cx="549884" cy="168885"/>
                    </a:xfrm>
                  </p:grpSpPr>
                  <p:cxnSp>
                    <p:nvCxnSpPr>
                      <p:cNvPr id="65" name="Straight Connector 64"/>
                      <p:cNvCxnSpPr>
                        <a:stCxn id="66" idx="6"/>
                        <a:endCxn id="67"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6" name="Oval 65"/>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67" name="Oval 66"/>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5" name="Group 44"/>
                    <p:cNvGrpSpPr/>
                    <p:nvPr/>
                  </p:nvGrpSpPr>
                  <p:grpSpPr>
                    <a:xfrm>
                      <a:off x="3188037" y="3802911"/>
                      <a:ext cx="549884" cy="168885"/>
                      <a:chOff x="2895600" y="3514599"/>
                      <a:chExt cx="549884" cy="168885"/>
                    </a:xfrm>
                  </p:grpSpPr>
                  <p:cxnSp>
                    <p:nvCxnSpPr>
                      <p:cNvPr id="62" name="Straight Connector 61"/>
                      <p:cNvCxnSpPr>
                        <a:stCxn id="63" idx="6"/>
                        <a:endCxn id="64"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3" name="Oval 62"/>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64" name="Oval 63"/>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6" name="Group 45"/>
                    <p:cNvGrpSpPr/>
                    <p:nvPr/>
                  </p:nvGrpSpPr>
                  <p:grpSpPr>
                    <a:xfrm>
                      <a:off x="3188037" y="4015303"/>
                      <a:ext cx="549884" cy="168885"/>
                      <a:chOff x="2895600" y="3514599"/>
                      <a:chExt cx="549884" cy="168885"/>
                    </a:xfrm>
                  </p:grpSpPr>
                  <p:cxnSp>
                    <p:nvCxnSpPr>
                      <p:cNvPr id="59" name="Straight Connector 58"/>
                      <p:cNvCxnSpPr>
                        <a:stCxn id="60" idx="6"/>
                        <a:endCxn id="61"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0" name="Oval 59"/>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61" name="Oval 60"/>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7" name="Group 46"/>
                    <p:cNvGrpSpPr/>
                    <p:nvPr/>
                  </p:nvGrpSpPr>
                  <p:grpSpPr>
                    <a:xfrm>
                      <a:off x="3188037" y="4227695"/>
                      <a:ext cx="549884" cy="168885"/>
                      <a:chOff x="2895600" y="3514599"/>
                      <a:chExt cx="549884" cy="168885"/>
                    </a:xfrm>
                  </p:grpSpPr>
                  <p:cxnSp>
                    <p:nvCxnSpPr>
                      <p:cNvPr id="56" name="Straight Connector 55"/>
                      <p:cNvCxnSpPr>
                        <a:stCxn id="57" idx="6"/>
                        <a:endCxn id="58"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7" name="Oval 56"/>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8" name="Oval 57"/>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8" name="Group 47"/>
                    <p:cNvGrpSpPr/>
                    <p:nvPr/>
                  </p:nvGrpSpPr>
                  <p:grpSpPr>
                    <a:xfrm>
                      <a:off x="3188037" y="4440087"/>
                      <a:ext cx="549884" cy="168885"/>
                      <a:chOff x="2895600" y="3514599"/>
                      <a:chExt cx="549884" cy="168885"/>
                    </a:xfrm>
                  </p:grpSpPr>
                  <p:cxnSp>
                    <p:nvCxnSpPr>
                      <p:cNvPr id="53" name="Straight Connector 52"/>
                      <p:cNvCxnSpPr>
                        <a:stCxn id="54" idx="6"/>
                        <a:endCxn id="55"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4" name="Oval 53"/>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5" name="Oval 54"/>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9" name="Group 48"/>
                    <p:cNvGrpSpPr/>
                    <p:nvPr/>
                  </p:nvGrpSpPr>
                  <p:grpSpPr>
                    <a:xfrm>
                      <a:off x="3188037" y="4652475"/>
                      <a:ext cx="549884" cy="168885"/>
                      <a:chOff x="2895600" y="3514599"/>
                      <a:chExt cx="549884" cy="168885"/>
                    </a:xfrm>
                  </p:grpSpPr>
                  <p:cxnSp>
                    <p:nvCxnSpPr>
                      <p:cNvPr id="50" name="Straight Connector 49"/>
                      <p:cNvCxnSpPr>
                        <a:stCxn id="51" idx="6"/>
                        <a:endCxn id="52"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1" name="Oval 50"/>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2" name="Oval 51"/>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grpSp>
            <p:grpSp>
              <p:nvGrpSpPr>
                <p:cNvPr id="102" name="Group 101"/>
                <p:cNvGrpSpPr/>
                <p:nvPr/>
              </p:nvGrpSpPr>
              <p:grpSpPr>
                <a:xfrm>
                  <a:off x="3477899" y="1530695"/>
                  <a:ext cx="381000" cy="1596444"/>
                  <a:chOff x="2057400" y="3453148"/>
                  <a:chExt cx="381000" cy="1596444"/>
                </a:xfrm>
              </p:grpSpPr>
              <p:grpSp>
                <p:nvGrpSpPr>
                  <p:cNvPr id="103" name="Group 102"/>
                  <p:cNvGrpSpPr/>
                  <p:nvPr/>
                </p:nvGrpSpPr>
                <p:grpSpPr>
                  <a:xfrm>
                    <a:off x="2163458" y="3587055"/>
                    <a:ext cx="168884" cy="1311885"/>
                    <a:chOff x="1447310" y="4479315"/>
                    <a:chExt cx="168884" cy="1311885"/>
                  </a:xfrm>
                </p:grpSpPr>
                <p:sp>
                  <p:nvSpPr>
                    <p:cNvPr id="105" name="Oval 104"/>
                    <p:cNvSpPr/>
                    <p:nvPr/>
                  </p:nvSpPr>
                  <p:spPr>
                    <a:xfrm>
                      <a:off x="1447310" y="4765065"/>
                      <a:ext cx="168884" cy="168885"/>
                    </a:xfrm>
                    <a:prstGeom prst="ellipse">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6" name="Oval 105"/>
                    <p:cNvSpPr/>
                    <p:nvPr/>
                  </p:nvSpPr>
                  <p:spPr>
                    <a:xfrm>
                      <a:off x="1447310" y="5050815"/>
                      <a:ext cx="168884" cy="168885"/>
                    </a:xfrm>
                    <a:prstGeom prst="ellipse">
                      <a:avLst/>
                    </a:prstGeom>
                    <a:solidFill>
                      <a:srgbClr val="33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7" name="Oval 106"/>
                    <p:cNvSpPr/>
                    <p:nvPr/>
                  </p:nvSpPr>
                  <p:spPr>
                    <a:xfrm>
                      <a:off x="1447310" y="5336565"/>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8" name="Oval 107"/>
                    <p:cNvSpPr/>
                    <p:nvPr/>
                  </p:nvSpPr>
                  <p:spPr>
                    <a:xfrm>
                      <a:off x="1447310" y="5622315"/>
                      <a:ext cx="168884" cy="168885"/>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9" name="Oval 108"/>
                    <p:cNvSpPr/>
                    <p:nvPr/>
                  </p:nvSpPr>
                  <p:spPr>
                    <a:xfrm>
                      <a:off x="1447310" y="4479315"/>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104" name="Rectangle 103"/>
                  <p:cNvSpPr/>
                  <p:nvPr/>
                </p:nvSpPr>
                <p:spPr>
                  <a:xfrm>
                    <a:off x="2057400" y="3453148"/>
                    <a:ext cx="3810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sp>
            <p:nvSpPr>
              <p:cNvPr id="111" name="Right Arrow 110"/>
              <p:cNvSpPr/>
              <p:nvPr/>
            </p:nvSpPr>
            <p:spPr>
              <a:xfrm>
                <a:off x="1905000" y="2004450"/>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277" name="TextBox 276"/>
            <p:cNvSpPr txBox="1"/>
            <p:nvPr/>
          </p:nvSpPr>
          <p:spPr>
            <a:xfrm>
              <a:off x="829489" y="2801548"/>
              <a:ext cx="1107996" cy="369332"/>
            </a:xfrm>
            <a:prstGeom prst="rect">
              <a:avLst/>
            </a:prstGeom>
            <a:noFill/>
          </p:spPr>
          <p:txBody>
            <a:bodyPr wrap="none" rtlCol="0">
              <a:spAutoFit/>
            </a:bodyPr>
            <a:lstStyle/>
            <a:p>
              <a:pPr algn="r"/>
              <a:r>
                <a:rPr lang="zh-CN" altLang="en-US" sz="1800" dirty="0">
                  <a:latin typeface="Microsoft YaHei" panose="020B0503020204020204" pitchFamily="34" charset="-122"/>
                  <a:ea typeface="Microsoft YaHei" panose="020B0503020204020204" pitchFamily="34" charset="-122"/>
                  <a:cs typeface="Gill Sans Light"/>
                </a:rPr>
                <a:t>分布式图</a:t>
              </a:r>
              <a:endParaRPr lang="en-US" sz="1800" dirty="0">
                <a:latin typeface="Microsoft YaHei" panose="020B0503020204020204" pitchFamily="34" charset="-122"/>
                <a:ea typeface="Microsoft YaHei" panose="020B0503020204020204" pitchFamily="34" charset="-122"/>
                <a:cs typeface="Gill Sans Light"/>
              </a:endParaRPr>
            </a:p>
          </p:txBody>
        </p:sp>
        <p:sp>
          <p:nvSpPr>
            <p:cNvPr id="278" name="TextBox 277"/>
            <p:cNvSpPr txBox="1"/>
            <p:nvPr/>
          </p:nvSpPr>
          <p:spPr>
            <a:xfrm>
              <a:off x="2592970" y="2873607"/>
              <a:ext cx="1338828"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水平分布表</a:t>
              </a:r>
              <a:endParaRPr lang="en-US" sz="1800" dirty="0">
                <a:latin typeface="Microsoft YaHei" panose="020B0503020204020204" pitchFamily="34" charset="-122"/>
                <a:ea typeface="Microsoft YaHei" panose="020B0503020204020204" pitchFamily="34" charset="-122"/>
                <a:cs typeface="Gill Sans Light"/>
              </a:endParaRPr>
            </a:p>
          </p:txBody>
        </p:sp>
      </p:grpSp>
      <p:grpSp>
        <p:nvGrpSpPr>
          <p:cNvPr id="284" name="Group 283"/>
          <p:cNvGrpSpPr/>
          <p:nvPr/>
        </p:nvGrpSpPr>
        <p:grpSpPr>
          <a:xfrm>
            <a:off x="4986200" y="1295400"/>
            <a:ext cx="3977042" cy="1691932"/>
            <a:chOff x="5034448" y="1600200"/>
            <a:chExt cx="3977042" cy="1691932"/>
          </a:xfrm>
        </p:grpSpPr>
        <p:grpSp>
          <p:nvGrpSpPr>
            <p:cNvPr id="154" name="Group 153"/>
            <p:cNvGrpSpPr/>
            <p:nvPr/>
          </p:nvGrpSpPr>
          <p:grpSpPr>
            <a:xfrm>
              <a:off x="5371992" y="1600200"/>
              <a:ext cx="3314808" cy="1340006"/>
              <a:chOff x="5110211" y="1600200"/>
              <a:chExt cx="3314808" cy="1340006"/>
            </a:xfrm>
          </p:grpSpPr>
          <p:grpSp>
            <p:nvGrpSpPr>
              <p:cNvPr id="146" name="Group 145"/>
              <p:cNvGrpSpPr/>
              <p:nvPr/>
            </p:nvGrpSpPr>
            <p:grpSpPr>
              <a:xfrm rot="13220780">
                <a:off x="5110211" y="1859129"/>
                <a:ext cx="1436387" cy="1081077"/>
                <a:chOff x="6110088" y="1796575"/>
                <a:chExt cx="2957716" cy="2226084"/>
              </a:xfrm>
            </p:grpSpPr>
            <p:sp>
              <p:nvSpPr>
                <p:cNvPr id="127" name="Freeform 126"/>
                <p:cNvSpPr/>
                <p:nvPr/>
              </p:nvSpPr>
              <p:spPr bwMode="auto">
                <a:xfrm>
                  <a:off x="6110088" y="1796575"/>
                  <a:ext cx="2957716" cy="2226084"/>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a:solidFill>
                      <a:prstClr val="black"/>
                    </a:solidFill>
                    <a:latin typeface="Microsoft YaHei" panose="020B0503020204020204" pitchFamily="34" charset="-122"/>
                    <a:ea typeface="Microsoft YaHei" panose="020B0503020204020204" pitchFamily="34" charset="-122"/>
                  </a:endParaRPr>
                </a:p>
              </p:txBody>
            </p:sp>
            <p:sp>
              <p:nvSpPr>
                <p:cNvPr id="128" name="Oval 127"/>
                <p:cNvSpPr/>
                <p:nvPr/>
              </p:nvSpPr>
              <p:spPr bwMode="auto">
                <a:xfrm>
                  <a:off x="7585958" y="1960813"/>
                  <a:ext cx="644548" cy="64454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a:solidFill>
                      <a:prstClr val="black"/>
                    </a:solidFill>
                    <a:latin typeface="Microsoft YaHei" panose="020B0503020204020204" pitchFamily="34" charset="-122"/>
                    <a:ea typeface="Microsoft YaHei" panose="020B0503020204020204" pitchFamily="34" charset="-122"/>
                  </a:endParaRPr>
                </a:p>
              </p:txBody>
            </p:sp>
            <p:cxnSp>
              <p:nvCxnSpPr>
                <p:cNvPr id="135" name="Straight Arrow Connector 134"/>
                <p:cNvCxnSpPr>
                  <a:stCxn id="140" idx="6"/>
                  <a:endCxn id="141" idx="2"/>
                </p:cNvCxnSpPr>
                <p:nvPr/>
              </p:nvCxnSpPr>
              <p:spPr bwMode="auto">
                <a:xfrm>
                  <a:off x="6708669" y="2288485"/>
                  <a:ext cx="1027832" cy="149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37" name="Straight Arrow Connector 136"/>
                <p:cNvCxnSpPr>
                  <a:stCxn id="144" idx="1"/>
                  <a:endCxn id="141" idx="5"/>
                </p:cNvCxnSpPr>
                <p:nvPr/>
              </p:nvCxnSpPr>
              <p:spPr bwMode="auto">
                <a:xfrm rot="16200000" flipV="1">
                  <a:off x="7744806" y="2725455"/>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38" name="Straight Arrow Connector 137"/>
                <p:cNvCxnSpPr>
                  <a:stCxn id="143" idx="7"/>
                  <a:endCxn id="141" idx="3"/>
                </p:cNvCxnSpPr>
                <p:nvPr/>
              </p:nvCxnSpPr>
              <p:spPr bwMode="auto">
                <a:xfrm rot="5400000" flipH="1" flipV="1">
                  <a:off x="7046450" y="2732094"/>
                  <a:ext cx="1057262"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140" name="Oval 139"/>
                <p:cNvSpPr/>
                <p:nvPr/>
              </p:nvSpPr>
              <p:spPr bwMode="auto">
                <a:xfrm>
                  <a:off x="6339791" y="2104046"/>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a:solidFill>
                      <a:prstClr val="black"/>
                    </a:solidFill>
                    <a:latin typeface="Microsoft YaHei" panose="020B0503020204020204" pitchFamily="34" charset="-122"/>
                    <a:ea typeface="Microsoft YaHei" panose="020B0503020204020204" pitchFamily="34" charset="-122"/>
                  </a:endParaRPr>
                </a:p>
              </p:txBody>
            </p:sp>
            <p:sp>
              <p:nvSpPr>
                <p:cNvPr id="141" name="Oval 140"/>
                <p:cNvSpPr/>
                <p:nvPr/>
              </p:nvSpPr>
              <p:spPr bwMode="auto">
                <a:xfrm>
                  <a:off x="7736501" y="2104046"/>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a:solidFill>
                      <a:prstClr val="black"/>
                    </a:solidFill>
                    <a:latin typeface="Microsoft YaHei" panose="020B0503020204020204" pitchFamily="34" charset="-122"/>
                    <a:ea typeface="Microsoft YaHei" panose="020B0503020204020204" pitchFamily="34" charset="-122"/>
                  </a:endParaRPr>
                </a:p>
              </p:txBody>
            </p:sp>
            <p:sp>
              <p:nvSpPr>
                <p:cNvPr id="143" name="Oval 142"/>
                <p:cNvSpPr/>
                <p:nvPr/>
              </p:nvSpPr>
              <p:spPr bwMode="auto">
                <a:xfrm>
                  <a:off x="7044784" y="3422144"/>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a:solidFill>
                      <a:prstClr val="black"/>
                    </a:solidFill>
                    <a:latin typeface="Microsoft YaHei" panose="020B0503020204020204" pitchFamily="34" charset="-122"/>
                    <a:ea typeface="Microsoft YaHei" panose="020B0503020204020204" pitchFamily="34" charset="-122"/>
                  </a:endParaRPr>
                </a:p>
              </p:txBody>
            </p:sp>
            <p:sp>
              <p:nvSpPr>
                <p:cNvPr id="144" name="Oval 143"/>
                <p:cNvSpPr/>
                <p:nvPr/>
              </p:nvSpPr>
              <p:spPr bwMode="auto">
                <a:xfrm>
                  <a:off x="8441494" y="3422144"/>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a:solidFill>
                      <a:prstClr val="black"/>
                    </a:solidFill>
                    <a:latin typeface="Microsoft YaHei" panose="020B0503020204020204" pitchFamily="34" charset="-122"/>
                    <a:ea typeface="Microsoft YaHei" panose="020B0503020204020204" pitchFamily="34" charset="-122"/>
                  </a:endParaRPr>
                </a:p>
              </p:txBody>
            </p:sp>
          </p:grpSp>
          <p:sp>
            <p:nvSpPr>
              <p:cNvPr id="147" name="Right Arrow 146"/>
              <p:cNvSpPr/>
              <p:nvPr/>
            </p:nvSpPr>
            <p:spPr>
              <a:xfrm>
                <a:off x="6629400" y="2004450"/>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153" name="Group 152"/>
              <p:cNvGrpSpPr/>
              <p:nvPr/>
            </p:nvGrpSpPr>
            <p:grpSpPr>
              <a:xfrm>
                <a:off x="7696200" y="1600200"/>
                <a:ext cx="728819" cy="980984"/>
                <a:chOff x="7696200" y="1581090"/>
                <a:chExt cx="728819" cy="980984"/>
              </a:xfrm>
            </p:grpSpPr>
            <p:sp>
              <p:nvSpPr>
                <p:cNvPr id="150" name="Collate 149"/>
                <p:cNvSpPr/>
                <p:nvPr/>
              </p:nvSpPr>
              <p:spPr>
                <a:xfrm rot="16200000">
                  <a:off x="7748258" y="1885313"/>
                  <a:ext cx="624703" cy="728819"/>
                </a:xfrm>
                <a:prstGeom prst="flowChartCol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5400">
                    <a:solidFill>
                      <a:schemeClr val="tx1"/>
                    </a:solidFill>
                    <a:latin typeface="Microsoft YaHei" panose="020B0503020204020204" pitchFamily="34" charset="-122"/>
                    <a:ea typeface="Microsoft YaHei" panose="020B0503020204020204" pitchFamily="34" charset="-122"/>
                  </a:endParaRPr>
                </a:p>
              </p:txBody>
            </p:sp>
            <p:sp>
              <p:nvSpPr>
                <p:cNvPr id="152" name="TextBox 151"/>
                <p:cNvSpPr txBox="1"/>
                <p:nvPr/>
              </p:nvSpPr>
              <p:spPr>
                <a:xfrm>
                  <a:off x="7696200" y="1581090"/>
                  <a:ext cx="728819" cy="400110"/>
                </a:xfrm>
                <a:prstGeom prst="rect">
                  <a:avLst/>
                </a:prstGeom>
                <a:noFill/>
              </p:spPr>
              <p:txBody>
                <a:bodyPr wrap="square" rtlCol="0">
                  <a:spAutoFit/>
                </a:bodyPr>
                <a:lstStyle/>
                <a:p>
                  <a:pPr algn="ctr"/>
                  <a:r>
                    <a:rPr lang="zh-CN" altLang="en-US" sz="2000" dirty="0">
                      <a:latin typeface="Microsoft YaHei" panose="020B0503020204020204" pitchFamily="34" charset="-122"/>
                      <a:ea typeface="Microsoft YaHei" panose="020B0503020204020204" pitchFamily="34" charset="-122"/>
                      <a:cs typeface="Gill Sans Light"/>
                    </a:rPr>
                    <a:t>加入</a:t>
                  </a:r>
                  <a:endParaRPr lang="en-US" sz="2000" dirty="0">
                    <a:latin typeface="Microsoft YaHei" panose="020B0503020204020204" pitchFamily="34" charset="-122"/>
                    <a:ea typeface="Microsoft YaHei" panose="020B0503020204020204" pitchFamily="34" charset="-122"/>
                    <a:cs typeface="Gill Sans Light"/>
                  </a:endParaRPr>
                </a:p>
              </p:txBody>
            </p:sp>
          </p:grpSp>
        </p:grpSp>
        <p:sp>
          <p:nvSpPr>
            <p:cNvPr id="279" name="TextBox 278"/>
            <p:cNvSpPr txBox="1"/>
            <p:nvPr/>
          </p:nvSpPr>
          <p:spPr>
            <a:xfrm>
              <a:off x="5034448" y="2922800"/>
              <a:ext cx="1107996" cy="369332"/>
            </a:xfrm>
            <a:prstGeom prst="rect">
              <a:avLst/>
            </a:prstGeom>
            <a:noFill/>
          </p:spPr>
          <p:txBody>
            <a:bodyPr wrap="none" rtlCol="0">
              <a:spAutoFit/>
            </a:bodyPr>
            <a:lstStyle/>
            <a:p>
              <a:r>
                <a:rPr lang="zh-CN" altLang="en-US" sz="1800" dirty="0">
                  <a:latin typeface="Microsoft YaHei" panose="020B0503020204020204" pitchFamily="34" charset="-122"/>
                  <a:ea typeface="Microsoft YaHei" panose="020B0503020204020204" pitchFamily="34" charset="-122"/>
                  <a:cs typeface="Gill Sans Light"/>
                </a:rPr>
                <a:t>定点程序</a:t>
              </a:r>
              <a:endParaRPr lang="en-US" sz="1800" dirty="0">
                <a:latin typeface="Microsoft YaHei" panose="020B0503020204020204" pitchFamily="34" charset="-122"/>
                <a:ea typeface="Microsoft YaHei" panose="020B0503020204020204" pitchFamily="34" charset="-122"/>
                <a:cs typeface="Gill Sans Light"/>
              </a:endParaRPr>
            </a:p>
          </p:txBody>
        </p:sp>
        <p:sp>
          <p:nvSpPr>
            <p:cNvPr id="280" name="TextBox 279"/>
            <p:cNvSpPr txBox="1"/>
            <p:nvPr/>
          </p:nvSpPr>
          <p:spPr>
            <a:xfrm>
              <a:off x="7672662" y="2630269"/>
              <a:ext cx="1338828"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数据流操作</a:t>
              </a:r>
              <a:endParaRPr lang="en-US" sz="1800" dirty="0">
                <a:latin typeface="Microsoft YaHei" panose="020B0503020204020204" pitchFamily="34" charset="-122"/>
                <a:ea typeface="Microsoft YaHei" panose="020B0503020204020204" pitchFamily="34" charset="-122"/>
                <a:cs typeface="Gill Sans Light"/>
              </a:endParaRPr>
            </a:p>
          </p:txBody>
        </p:sp>
      </p:grpSp>
      <p:sp>
        <p:nvSpPr>
          <p:cNvPr id="223" name="Rectangle 4">
            <a:extLst>
              <a:ext uri="{FF2B5EF4-FFF2-40B4-BE49-F238E27FC236}">
                <a16:creationId xmlns="" xmlns:a16="http://schemas.microsoft.com/office/drawing/2014/main" id="{0DC0A261-B357-1647-866C-69D8F685022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224" name="直接连接符 8">
            <a:extLst>
              <a:ext uri="{FF2B5EF4-FFF2-40B4-BE49-F238E27FC236}">
                <a16:creationId xmlns="" xmlns:a16="http://schemas.microsoft.com/office/drawing/2014/main" id="{B887E5C7-77CD-E041-A6CC-4E3AC5C0468E}"/>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225" name="组合 46">
            <a:extLst>
              <a:ext uri="{FF2B5EF4-FFF2-40B4-BE49-F238E27FC236}">
                <a16:creationId xmlns="" xmlns:a16="http://schemas.microsoft.com/office/drawing/2014/main" id="{33B4F746-DF3D-C141-B354-F92862CDA81F}"/>
              </a:ext>
            </a:extLst>
          </p:cNvPr>
          <p:cNvGrpSpPr>
            <a:grpSpLocks/>
          </p:cNvGrpSpPr>
          <p:nvPr/>
        </p:nvGrpSpPr>
        <p:grpSpPr bwMode="auto">
          <a:xfrm>
            <a:off x="1" y="284163"/>
            <a:ext cx="2544721" cy="530225"/>
            <a:chOff x="2209799" y="284389"/>
            <a:chExt cx="2160388" cy="529772"/>
          </a:xfrm>
          <a:solidFill>
            <a:srgbClr val="024C89"/>
          </a:solidFill>
        </p:grpSpPr>
        <p:sp>
          <p:nvSpPr>
            <p:cNvPr id="226" name="矩形 225">
              <a:extLst>
                <a:ext uri="{FF2B5EF4-FFF2-40B4-BE49-F238E27FC236}">
                  <a16:creationId xmlns="" xmlns:a16="http://schemas.microsoft.com/office/drawing/2014/main" id="{941A4E47-5814-884C-B8C1-9C650627A779}"/>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展示</a:t>
              </a:r>
            </a:p>
          </p:txBody>
        </p:sp>
        <p:sp>
          <p:nvSpPr>
            <p:cNvPr id="227" name="矩形 226">
              <a:extLst>
                <a:ext uri="{FF2B5EF4-FFF2-40B4-BE49-F238E27FC236}">
                  <a16:creationId xmlns="" xmlns:a16="http://schemas.microsoft.com/office/drawing/2014/main" id="{E4F340F4-C530-C642-9DFB-1E5D96AF974C}"/>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1415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wipe(left)">
                                      <p:cBhvr>
                                        <p:cTn id="7" dur="500"/>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wipe(left)">
                                      <p:cBhvr>
                                        <p:cTn id="12"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244110" y="1905000"/>
            <a:ext cx="3514516" cy="4198743"/>
            <a:chOff x="228600" y="1905000"/>
            <a:chExt cx="3514516" cy="4198743"/>
          </a:xfrm>
        </p:grpSpPr>
        <p:grpSp>
          <p:nvGrpSpPr>
            <p:cNvPr id="238" name="Group 237"/>
            <p:cNvGrpSpPr/>
            <p:nvPr/>
          </p:nvGrpSpPr>
          <p:grpSpPr>
            <a:xfrm>
              <a:off x="228600" y="2435052"/>
              <a:ext cx="3459480" cy="1756352"/>
              <a:chOff x="457200" y="2287562"/>
              <a:chExt cx="3459480" cy="1756352"/>
            </a:xfrm>
          </p:grpSpPr>
          <p:cxnSp>
            <p:nvCxnSpPr>
              <p:cNvPr id="137" name="Straight Connector 136"/>
              <p:cNvCxnSpPr/>
              <p:nvPr/>
            </p:nvCxnSpPr>
            <p:spPr>
              <a:xfrm flipH="1" flipV="1">
                <a:off x="762000" y="2619510"/>
                <a:ext cx="762000" cy="1335262"/>
              </a:xfrm>
              <a:prstGeom prst="line">
                <a:avLst/>
              </a:prstGeom>
            </p:spPr>
            <p:style>
              <a:lnRef idx="3">
                <a:schemeClr val="dk1"/>
              </a:lnRef>
              <a:fillRef idx="0">
                <a:schemeClr val="dk1"/>
              </a:fillRef>
              <a:effectRef idx="2">
                <a:schemeClr val="dk1"/>
              </a:effectRef>
              <a:fontRef idx="minor">
                <a:schemeClr val="tx1"/>
              </a:fontRef>
            </p:style>
          </p:cxnSp>
          <p:cxnSp>
            <p:nvCxnSpPr>
              <p:cNvPr id="140" name="Straight Connector 139"/>
              <p:cNvCxnSpPr/>
              <p:nvPr/>
            </p:nvCxnSpPr>
            <p:spPr>
              <a:xfrm flipV="1">
                <a:off x="1600200" y="2619510"/>
                <a:ext cx="914400" cy="1335262"/>
              </a:xfrm>
              <a:prstGeom prst="line">
                <a:avLst/>
              </a:prstGeom>
            </p:spPr>
            <p:style>
              <a:lnRef idx="3">
                <a:schemeClr val="dk1"/>
              </a:lnRef>
              <a:fillRef idx="0">
                <a:schemeClr val="dk1"/>
              </a:fillRef>
              <a:effectRef idx="2">
                <a:schemeClr val="dk1"/>
              </a:effectRef>
              <a:fontRef idx="minor">
                <a:schemeClr val="tx1"/>
              </a:fontRef>
            </p:style>
          </p:cxnSp>
          <p:cxnSp>
            <p:nvCxnSpPr>
              <p:cNvPr id="141" name="Straight Connector 140"/>
              <p:cNvCxnSpPr/>
              <p:nvPr/>
            </p:nvCxnSpPr>
            <p:spPr>
              <a:xfrm>
                <a:off x="762000" y="2619510"/>
                <a:ext cx="1752600" cy="0"/>
              </a:xfrm>
              <a:prstGeom prst="line">
                <a:avLst/>
              </a:prstGeom>
            </p:spPr>
            <p:style>
              <a:lnRef idx="3">
                <a:schemeClr val="dk1"/>
              </a:lnRef>
              <a:fillRef idx="0">
                <a:schemeClr val="dk1"/>
              </a:fillRef>
              <a:effectRef idx="2">
                <a:schemeClr val="dk1"/>
              </a:effectRef>
              <a:fontRef idx="minor">
                <a:schemeClr val="tx1"/>
              </a:fontRef>
            </p:style>
          </p:cxnSp>
          <p:cxnSp>
            <p:nvCxnSpPr>
              <p:cNvPr id="142" name="Straight Connector 141"/>
              <p:cNvCxnSpPr/>
              <p:nvPr/>
            </p:nvCxnSpPr>
            <p:spPr>
              <a:xfrm>
                <a:off x="2514600" y="2619510"/>
                <a:ext cx="1066800" cy="1335262"/>
              </a:xfrm>
              <a:prstGeom prst="line">
                <a:avLst/>
              </a:prstGeom>
            </p:spPr>
            <p:style>
              <a:lnRef idx="3">
                <a:schemeClr val="dk1"/>
              </a:lnRef>
              <a:fillRef idx="0">
                <a:schemeClr val="dk1"/>
              </a:fillRef>
              <a:effectRef idx="2">
                <a:schemeClr val="dk1"/>
              </a:effectRef>
              <a:fontRef idx="minor">
                <a:schemeClr val="tx1"/>
              </a:fontRef>
            </p:style>
          </p:cxnSp>
          <p:sp>
            <p:nvSpPr>
              <p:cNvPr id="128" name="Oval 127"/>
              <p:cNvSpPr/>
              <p:nvPr/>
            </p:nvSpPr>
            <p:spPr>
              <a:xfrm>
                <a:off x="457200" y="2287562"/>
                <a:ext cx="640080" cy="6400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chemeClr val="tx1"/>
                    </a:solidFill>
                    <a:latin typeface="Microsoft YaHei" panose="020B0503020204020204" pitchFamily="34" charset="-122"/>
                    <a:ea typeface="Microsoft YaHei" panose="020B0503020204020204" pitchFamily="34" charset="-122"/>
                    <a:cs typeface="Gill Sans Light"/>
                  </a:rPr>
                  <a:t>B</a:t>
                </a:r>
              </a:p>
            </p:txBody>
          </p:sp>
          <p:sp>
            <p:nvSpPr>
              <p:cNvPr id="129" name="Oval 128"/>
              <p:cNvSpPr/>
              <p:nvPr/>
            </p:nvSpPr>
            <p:spPr>
              <a:xfrm>
                <a:off x="2209800" y="2287562"/>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167" name="Oval 166"/>
              <p:cNvSpPr/>
              <p:nvPr/>
            </p:nvSpPr>
            <p:spPr>
              <a:xfrm>
                <a:off x="1234440" y="3723874"/>
                <a:ext cx="640080"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0080"/>
                  <a:gd name="connsiteY0" fmla="*/ 320040 h 320040"/>
                  <a:gd name="connsiteX1" fmla="*/ 320040 w 640080"/>
                  <a:gd name="connsiteY1" fmla="*/ 0 h 320040"/>
                  <a:gd name="connsiteX2" fmla="*/ 640080 w 640080"/>
                  <a:gd name="connsiteY2" fmla="*/ 320040 h 320040"/>
                  <a:gd name="connsiteX3" fmla="*/ 0 w 640080"/>
                  <a:gd name="connsiteY3" fmla="*/ 320040 h 320040"/>
                </a:gdLst>
                <a:ahLst/>
                <a:cxnLst>
                  <a:cxn ang="0">
                    <a:pos x="connsiteX0" y="connsiteY0"/>
                  </a:cxn>
                  <a:cxn ang="0">
                    <a:pos x="connsiteX1" y="connsiteY1"/>
                  </a:cxn>
                  <a:cxn ang="0">
                    <a:pos x="connsiteX2" y="connsiteY2"/>
                  </a:cxn>
                  <a:cxn ang="0">
                    <a:pos x="connsiteX3" y="connsiteY3"/>
                  </a:cxn>
                </a:cxnLst>
                <a:rect l="l" t="t" r="r" b="b"/>
                <a:pathLst>
                  <a:path w="640080" h="320040">
                    <a:moveTo>
                      <a:pt x="0" y="320040"/>
                    </a:moveTo>
                    <a:cubicBezTo>
                      <a:pt x="0" y="143287"/>
                      <a:pt x="143287" y="0"/>
                      <a:pt x="320040" y="0"/>
                    </a:cubicBezTo>
                    <a:cubicBezTo>
                      <a:pt x="496793" y="0"/>
                      <a:pt x="640080" y="143287"/>
                      <a:pt x="640080" y="320040"/>
                    </a:cubicBezTo>
                    <a:cubicBezTo>
                      <a:pt x="586740" y="373380"/>
                      <a:pt x="53340" y="373380"/>
                      <a:pt x="0" y="32004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169" name="Oval 166"/>
              <p:cNvSpPr/>
              <p:nvPr/>
            </p:nvSpPr>
            <p:spPr>
              <a:xfrm>
                <a:off x="3276600" y="3723874"/>
                <a:ext cx="640080"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0080"/>
                  <a:gd name="connsiteY0" fmla="*/ 320040 h 320040"/>
                  <a:gd name="connsiteX1" fmla="*/ 320040 w 640080"/>
                  <a:gd name="connsiteY1" fmla="*/ 0 h 320040"/>
                  <a:gd name="connsiteX2" fmla="*/ 640080 w 640080"/>
                  <a:gd name="connsiteY2" fmla="*/ 320040 h 320040"/>
                  <a:gd name="connsiteX3" fmla="*/ 0 w 640080"/>
                  <a:gd name="connsiteY3" fmla="*/ 320040 h 320040"/>
                </a:gdLst>
                <a:ahLst/>
                <a:cxnLst>
                  <a:cxn ang="0">
                    <a:pos x="connsiteX0" y="connsiteY0"/>
                  </a:cxn>
                  <a:cxn ang="0">
                    <a:pos x="connsiteX1" y="connsiteY1"/>
                  </a:cxn>
                  <a:cxn ang="0">
                    <a:pos x="connsiteX2" y="connsiteY2"/>
                  </a:cxn>
                  <a:cxn ang="0">
                    <a:pos x="connsiteX3" y="connsiteY3"/>
                  </a:cxn>
                </a:cxnLst>
                <a:rect l="l" t="t" r="r" b="b"/>
                <a:pathLst>
                  <a:path w="640080" h="320040">
                    <a:moveTo>
                      <a:pt x="0" y="320040"/>
                    </a:moveTo>
                    <a:cubicBezTo>
                      <a:pt x="0" y="143287"/>
                      <a:pt x="143287" y="0"/>
                      <a:pt x="320040" y="0"/>
                    </a:cubicBezTo>
                    <a:cubicBezTo>
                      <a:pt x="496793" y="0"/>
                      <a:pt x="640080" y="143287"/>
                      <a:pt x="640080" y="320040"/>
                    </a:cubicBezTo>
                    <a:cubicBezTo>
                      <a:pt x="586740" y="373380"/>
                      <a:pt x="53340" y="373380"/>
                      <a:pt x="0" y="32004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D</a:t>
                </a:r>
              </a:p>
            </p:txBody>
          </p:sp>
          <p:sp>
            <p:nvSpPr>
              <p:cNvPr id="171" name="Can 170"/>
              <p:cNvSpPr/>
              <p:nvPr/>
            </p:nvSpPr>
            <p:spPr>
              <a:xfrm>
                <a:off x="1447800" y="2474194"/>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2" name="Can 171"/>
              <p:cNvSpPr/>
              <p:nvPr/>
            </p:nvSpPr>
            <p:spPr>
              <a:xfrm>
                <a:off x="944880"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3" name="Can 172"/>
              <p:cNvSpPr/>
              <p:nvPr/>
            </p:nvSpPr>
            <p:spPr>
              <a:xfrm>
                <a:off x="1905000"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7" name="Can 176"/>
              <p:cNvSpPr/>
              <p:nvPr/>
            </p:nvSpPr>
            <p:spPr>
              <a:xfrm>
                <a:off x="2967642"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39" name="Group 238"/>
            <p:cNvGrpSpPr/>
            <p:nvPr/>
          </p:nvGrpSpPr>
          <p:grpSpPr>
            <a:xfrm>
              <a:off x="228600" y="4186090"/>
              <a:ext cx="3460552" cy="1862296"/>
              <a:chOff x="457200" y="4038600"/>
              <a:chExt cx="3460552" cy="1862296"/>
            </a:xfrm>
          </p:grpSpPr>
          <p:cxnSp>
            <p:nvCxnSpPr>
              <p:cNvPr id="143" name="Straight Connector 142"/>
              <p:cNvCxnSpPr/>
              <p:nvPr/>
            </p:nvCxnSpPr>
            <p:spPr>
              <a:xfrm flipH="1">
                <a:off x="2514600" y="4181074"/>
                <a:ext cx="1066800" cy="1402080"/>
              </a:xfrm>
              <a:prstGeom prst="line">
                <a:avLst/>
              </a:prstGeom>
            </p:spPr>
            <p:style>
              <a:lnRef idx="3">
                <a:schemeClr val="dk1"/>
              </a:lnRef>
              <a:fillRef idx="0">
                <a:schemeClr val="dk1"/>
              </a:fillRef>
              <a:effectRef idx="2">
                <a:schemeClr val="dk1"/>
              </a:effectRef>
              <a:fontRef idx="minor">
                <a:schemeClr val="tx1"/>
              </a:fontRef>
            </p:style>
          </p:cxnSp>
          <p:cxnSp>
            <p:nvCxnSpPr>
              <p:cNvPr id="144" name="Straight Connector 143"/>
              <p:cNvCxnSpPr/>
              <p:nvPr/>
            </p:nvCxnSpPr>
            <p:spPr>
              <a:xfrm>
                <a:off x="1600200" y="4181074"/>
                <a:ext cx="914400" cy="1402080"/>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flipV="1">
                <a:off x="762000" y="4181074"/>
                <a:ext cx="762000" cy="146304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762000" y="5583154"/>
                <a:ext cx="1752600" cy="0"/>
              </a:xfrm>
              <a:prstGeom prst="line">
                <a:avLst/>
              </a:prstGeom>
            </p:spPr>
            <p:style>
              <a:lnRef idx="3">
                <a:schemeClr val="dk1"/>
              </a:lnRef>
              <a:fillRef idx="0">
                <a:schemeClr val="dk1"/>
              </a:fillRef>
              <a:effectRef idx="2">
                <a:schemeClr val="dk1"/>
              </a:effectRef>
              <a:fontRef idx="minor">
                <a:schemeClr val="tx1"/>
              </a:fontRef>
            </p:style>
          </p:cxnSp>
          <p:sp>
            <p:nvSpPr>
              <p:cNvPr id="131" name="Oval 130"/>
              <p:cNvSpPr/>
              <p:nvPr/>
            </p:nvSpPr>
            <p:spPr>
              <a:xfrm>
                <a:off x="457200" y="5260816"/>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F</a:t>
                </a:r>
              </a:p>
            </p:txBody>
          </p:sp>
          <p:sp>
            <p:nvSpPr>
              <p:cNvPr id="136" name="Oval 135"/>
              <p:cNvSpPr/>
              <p:nvPr/>
            </p:nvSpPr>
            <p:spPr>
              <a:xfrm>
                <a:off x="2209800" y="5260816"/>
                <a:ext cx="640080" cy="64008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168" name="Oval 167"/>
              <p:cNvSpPr/>
              <p:nvPr/>
            </p:nvSpPr>
            <p:spPr>
              <a:xfrm>
                <a:off x="1232360" y="4038600"/>
                <a:ext cx="648976"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8976"/>
                  <a:gd name="connsiteY0" fmla="*/ 0 h 320040"/>
                  <a:gd name="connsiteX1" fmla="*/ 640080 w 648976"/>
                  <a:gd name="connsiteY1" fmla="*/ 0 h 320040"/>
                  <a:gd name="connsiteX2" fmla="*/ 320040 w 648976"/>
                  <a:gd name="connsiteY2" fmla="*/ 320040 h 320040"/>
                  <a:gd name="connsiteX3" fmla="*/ 0 w 648976"/>
                  <a:gd name="connsiteY3" fmla="*/ 0 h 320040"/>
                </a:gdLst>
                <a:ahLst/>
                <a:cxnLst>
                  <a:cxn ang="0">
                    <a:pos x="connsiteX0" y="connsiteY0"/>
                  </a:cxn>
                  <a:cxn ang="0">
                    <a:pos x="connsiteX1" y="connsiteY1"/>
                  </a:cxn>
                  <a:cxn ang="0">
                    <a:pos x="connsiteX2" y="connsiteY2"/>
                  </a:cxn>
                  <a:cxn ang="0">
                    <a:pos x="connsiteX3" y="connsiteY3"/>
                  </a:cxn>
                </a:cxnLst>
                <a:rect l="l" t="t" r="r" b="b"/>
                <a:pathLst>
                  <a:path w="648976" h="320040">
                    <a:moveTo>
                      <a:pt x="0" y="0"/>
                    </a:moveTo>
                    <a:cubicBezTo>
                      <a:pt x="53340" y="-53340"/>
                      <a:pt x="586740" y="-53340"/>
                      <a:pt x="640080" y="0"/>
                    </a:cubicBezTo>
                    <a:cubicBezTo>
                      <a:pt x="693420" y="53340"/>
                      <a:pt x="496793" y="320040"/>
                      <a:pt x="320040" y="320040"/>
                    </a:cubicBezTo>
                    <a:cubicBezTo>
                      <a:pt x="143287" y="320040"/>
                      <a:pt x="0" y="176753"/>
                      <a:pt x="0" y="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tIns="0" bIns="91440"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170" name="Oval 167"/>
              <p:cNvSpPr/>
              <p:nvPr/>
            </p:nvSpPr>
            <p:spPr>
              <a:xfrm>
                <a:off x="3268776" y="4051266"/>
                <a:ext cx="648976"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8976"/>
                  <a:gd name="connsiteY0" fmla="*/ 0 h 320040"/>
                  <a:gd name="connsiteX1" fmla="*/ 640080 w 648976"/>
                  <a:gd name="connsiteY1" fmla="*/ 0 h 320040"/>
                  <a:gd name="connsiteX2" fmla="*/ 320040 w 648976"/>
                  <a:gd name="connsiteY2" fmla="*/ 320040 h 320040"/>
                  <a:gd name="connsiteX3" fmla="*/ 0 w 648976"/>
                  <a:gd name="connsiteY3" fmla="*/ 0 h 320040"/>
                </a:gdLst>
                <a:ahLst/>
                <a:cxnLst>
                  <a:cxn ang="0">
                    <a:pos x="connsiteX0" y="connsiteY0"/>
                  </a:cxn>
                  <a:cxn ang="0">
                    <a:pos x="connsiteX1" y="connsiteY1"/>
                  </a:cxn>
                  <a:cxn ang="0">
                    <a:pos x="connsiteX2" y="connsiteY2"/>
                  </a:cxn>
                  <a:cxn ang="0">
                    <a:pos x="connsiteX3" y="connsiteY3"/>
                  </a:cxn>
                </a:cxnLst>
                <a:rect l="l" t="t" r="r" b="b"/>
                <a:pathLst>
                  <a:path w="648976" h="320040">
                    <a:moveTo>
                      <a:pt x="0" y="0"/>
                    </a:moveTo>
                    <a:cubicBezTo>
                      <a:pt x="53340" y="-53340"/>
                      <a:pt x="586740" y="-53340"/>
                      <a:pt x="640080" y="0"/>
                    </a:cubicBezTo>
                    <a:cubicBezTo>
                      <a:pt x="693420" y="53340"/>
                      <a:pt x="496793" y="320040"/>
                      <a:pt x="320040" y="320040"/>
                    </a:cubicBezTo>
                    <a:cubicBezTo>
                      <a:pt x="143287" y="320040"/>
                      <a:pt x="0" y="176753"/>
                      <a:pt x="0" y="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tIns="0" bIns="91440"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D</a:t>
                </a:r>
              </a:p>
            </p:txBody>
          </p:sp>
          <p:sp>
            <p:nvSpPr>
              <p:cNvPr id="174" name="Can 173"/>
              <p:cNvSpPr/>
              <p:nvPr/>
            </p:nvSpPr>
            <p:spPr>
              <a:xfrm>
                <a:off x="1427867" y="5477712"/>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5" name="Can 174"/>
              <p:cNvSpPr/>
              <p:nvPr/>
            </p:nvSpPr>
            <p:spPr>
              <a:xfrm>
                <a:off x="990600"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6" name="Can 175"/>
              <p:cNvSpPr/>
              <p:nvPr/>
            </p:nvSpPr>
            <p:spPr>
              <a:xfrm>
                <a:off x="1905000"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8" name="Can 177"/>
              <p:cNvSpPr/>
              <p:nvPr/>
            </p:nvSpPr>
            <p:spPr>
              <a:xfrm>
                <a:off x="2967642"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130" name="Oval 129"/>
            <p:cNvSpPr/>
            <p:nvPr/>
          </p:nvSpPr>
          <p:spPr>
            <a:xfrm>
              <a:off x="3048000" y="3871364"/>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D</a:t>
              </a:r>
            </a:p>
          </p:txBody>
        </p:sp>
        <p:sp>
          <p:nvSpPr>
            <p:cNvPr id="185" name="TextBox 184"/>
            <p:cNvSpPr txBox="1"/>
            <p:nvPr/>
          </p:nvSpPr>
          <p:spPr>
            <a:xfrm>
              <a:off x="444221" y="1905000"/>
              <a:ext cx="877163" cy="369332"/>
            </a:xfrm>
            <a:prstGeom prst="rect">
              <a:avLst/>
            </a:prstGeom>
            <a:noFill/>
          </p:spPr>
          <p:txBody>
            <a:bodyPr wrap="none" rtlCol="0">
              <a:spAutoFit/>
            </a:bodyPr>
            <a:lstStyle/>
            <a:p>
              <a:pP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属性图</a:t>
              </a:r>
              <a:endParaRPr lang="en-US" dirty="0">
                <a:solidFill>
                  <a:prstClr val="black"/>
                </a:solidFill>
                <a:latin typeface="Microsoft YaHei" panose="020B0503020204020204" pitchFamily="34" charset="-122"/>
                <a:ea typeface="Microsoft YaHei" panose="020B0503020204020204" pitchFamily="34" charset="-122"/>
                <a:cs typeface="Gill Sans Light"/>
              </a:endParaRPr>
            </a:p>
          </p:txBody>
        </p:sp>
        <p:grpSp>
          <p:nvGrpSpPr>
            <p:cNvPr id="188" name="Group 187"/>
            <p:cNvGrpSpPr/>
            <p:nvPr/>
          </p:nvGrpSpPr>
          <p:grpSpPr>
            <a:xfrm>
              <a:off x="228600" y="2432094"/>
              <a:ext cx="685800" cy="695437"/>
              <a:chOff x="5334000" y="1751701"/>
              <a:chExt cx="685800" cy="695437"/>
            </a:xfrm>
          </p:grpSpPr>
          <p:sp>
            <p:nvSpPr>
              <p:cNvPr id="189" name="Oval 188"/>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90" name="Can 189"/>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91" name="Group 190"/>
            <p:cNvGrpSpPr/>
            <p:nvPr/>
          </p:nvGrpSpPr>
          <p:grpSpPr>
            <a:xfrm>
              <a:off x="1981200" y="2435057"/>
              <a:ext cx="685800" cy="695437"/>
              <a:chOff x="5334000" y="1751701"/>
              <a:chExt cx="685800" cy="695437"/>
            </a:xfrm>
          </p:grpSpPr>
          <p:sp>
            <p:nvSpPr>
              <p:cNvPr id="192" name="Oval 191"/>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93" name="Can 192"/>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94" name="Group 193"/>
            <p:cNvGrpSpPr/>
            <p:nvPr/>
          </p:nvGrpSpPr>
          <p:grpSpPr>
            <a:xfrm>
              <a:off x="3057316" y="3873662"/>
              <a:ext cx="685800" cy="695437"/>
              <a:chOff x="5334000" y="1751701"/>
              <a:chExt cx="685800" cy="695437"/>
            </a:xfrm>
          </p:grpSpPr>
          <p:sp>
            <p:nvSpPr>
              <p:cNvPr id="195" name="Oval 194"/>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96" name="Can 195"/>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97" name="Group 196"/>
            <p:cNvGrpSpPr/>
            <p:nvPr/>
          </p:nvGrpSpPr>
          <p:grpSpPr>
            <a:xfrm>
              <a:off x="1981200" y="5408306"/>
              <a:ext cx="685800" cy="695437"/>
              <a:chOff x="5334000" y="1751701"/>
              <a:chExt cx="685800" cy="695437"/>
            </a:xfrm>
          </p:grpSpPr>
          <p:sp>
            <p:nvSpPr>
              <p:cNvPr id="198" name="Oval 197"/>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99" name="Can 198"/>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201" name="Oval 200"/>
            <p:cNvSpPr/>
            <p:nvPr/>
          </p:nvSpPr>
          <p:spPr>
            <a:xfrm>
              <a:off x="1003760" y="3866050"/>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A</a:t>
              </a:r>
            </a:p>
          </p:txBody>
        </p:sp>
        <p:grpSp>
          <p:nvGrpSpPr>
            <p:cNvPr id="108" name="Group 107"/>
            <p:cNvGrpSpPr/>
            <p:nvPr/>
          </p:nvGrpSpPr>
          <p:grpSpPr>
            <a:xfrm>
              <a:off x="1000305" y="3866050"/>
              <a:ext cx="685800" cy="695437"/>
              <a:chOff x="5334000" y="1751701"/>
              <a:chExt cx="685800" cy="695437"/>
            </a:xfrm>
          </p:grpSpPr>
          <p:sp>
            <p:nvSpPr>
              <p:cNvPr id="186" name="Oval 185"/>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87" name="Can 186"/>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02" name="Group 201"/>
            <p:cNvGrpSpPr/>
            <p:nvPr/>
          </p:nvGrpSpPr>
          <p:grpSpPr>
            <a:xfrm>
              <a:off x="228600" y="5408306"/>
              <a:ext cx="685800" cy="695437"/>
              <a:chOff x="5334000" y="1751701"/>
              <a:chExt cx="685800" cy="695437"/>
            </a:xfrm>
          </p:grpSpPr>
          <p:sp>
            <p:nvSpPr>
              <p:cNvPr id="203" name="Oval 202"/>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204" name="Can 203"/>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sp>
        <p:nvSpPr>
          <p:cNvPr id="3" name="TextBox 2"/>
          <p:cNvSpPr txBox="1"/>
          <p:nvPr/>
        </p:nvSpPr>
        <p:spPr>
          <a:xfrm>
            <a:off x="5660410" y="2362200"/>
            <a:ext cx="2492990" cy="646331"/>
          </a:xfrm>
          <a:prstGeom prst="rect">
            <a:avLst/>
          </a:prstGeom>
          <a:noFill/>
        </p:spPr>
        <p:txBody>
          <a:bodyPr wrap="none" rtlCol="0">
            <a:spAutoFit/>
          </a:bodyPr>
          <a:lstStyle/>
          <a:p>
            <a:pPr algn="ctr"/>
            <a:r>
              <a:rPr lang="zh-CN" altLang="en-US" sz="3600" dirty="0">
                <a:latin typeface="Microsoft YaHei" panose="020B0503020204020204" pitchFamily="34" charset="-122"/>
                <a:ea typeface="Microsoft YaHei" panose="020B0503020204020204" pitchFamily="34" charset="-122"/>
                <a:cs typeface="Gill Sans Light"/>
              </a:rPr>
              <a:t>顶点属性：</a:t>
            </a:r>
            <a:endParaRPr lang="en-US" sz="3600" dirty="0">
              <a:latin typeface="Microsoft YaHei" panose="020B0503020204020204" pitchFamily="34" charset="-122"/>
              <a:ea typeface="Microsoft YaHei" panose="020B0503020204020204" pitchFamily="34" charset="-122"/>
              <a:cs typeface="Gill Sans Light"/>
            </a:endParaRPr>
          </a:p>
        </p:txBody>
      </p:sp>
      <p:sp>
        <p:nvSpPr>
          <p:cNvPr id="4" name="TextBox 3"/>
          <p:cNvSpPr txBox="1"/>
          <p:nvPr/>
        </p:nvSpPr>
        <p:spPr>
          <a:xfrm>
            <a:off x="5968510" y="3160931"/>
            <a:ext cx="1915909" cy="646331"/>
          </a:xfrm>
          <a:prstGeom prst="rect">
            <a:avLst/>
          </a:prstGeom>
          <a:noFill/>
        </p:spPr>
        <p:txBody>
          <a:bodyPr wrap="none" rtlCol="0">
            <a:spAutoFit/>
          </a:bodyPr>
          <a:lstStyle/>
          <a:p>
            <a:pPr marL="342900" indent="-342900">
              <a:buFont typeface="Arial"/>
              <a:buChar char="•"/>
            </a:pPr>
            <a:r>
              <a:rPr lang="zh-CN" altLang="en-US" dirty="0">
                <a:latin typeface="Microsoft YaHei" panose="020B0503020204020204" pitchFamily="34" charset="-122"/>
                <a:ea typeface="Microsoft YaHei" panose="020B0503020204020204" pitchFamily="34" charset="-122"/>
                <a:cs typeface="Gill Sans Light"/>
              </a:rPr>
              <a:t>用户配置</a:t>
            </a:r>
            <a:endParaRPr lang="en-US" dirty="0">
              <a:latin typeface="Microsoft YaHei" panose="020B0503020204020204" pitchFamily="34" charset="-122"/>
              <a:ea typeface="Microsoft YaHei" panose="020B0503020204020204" pitchFamily="34" charset="-122"/>
              <a:cs typeface="Gill Sans Light"/>
            </a:endParaRPr>
          </a:p>
          <a:p>
            <a:pPr marL="342900" indent="-342900">
              <a:buFont typeface="Arial"/>
              <a:buChar char="•"/>
            </a:pPr>
            <a:r>
              <a:rPr lang="zh-CN" altLang="en-US" dirty="0">
                <a:latin typeface="Microsoft YaHei" panose="020B0503020204020204" pitchFamily="34" charset="-122"/>
                <a:ea typeface="Microsoft YaHei" panose="020B0503020204020204" pitchFamily="34" charset="-122"/>
                <a:cs typeface="Gill Sans Light"/>
              </a:rPr>
              <a:t>当前网页排名</a:t>
            </a:r>
            <a:endParaRPr lang="en-US" dirty="0">
              <a:latin typeface="Microsoft YaHei" panose="020B0503020204020204" pitchFamily="34" charset="-122"/>
              <a:ea typeface="Microsoft YaHei" panose="020B0503020204020204" pitchFamily="34" charset="-122"/>
              <a:cs typeface="Gill Sans Light"/>
            </a:endParaRPr>
          </a:p>
        </p:txBody>
      </p:sp>
      <p:sp>
        <p:nvSpPr>
          <p:cNvPr id="156" name="TextBox 155"/>
          <p:cNvSpPr txBox="1"/>
          <p:nvPr/>
        </p:nvSpPr>
        <p:spPr>
          <a:xfrm>
            <a:off x="5713381" y="4542472"/>
            <a:ext cx="2031326" cy="646331"/>
          </a:xfrm>
          <a:prstGeom prst="rect">
            <a:avLst/>
          </a:prstGeom>
          <a:noFill/>
        </p:spPr>
        <p:txBody>
          <a:bodyPr wrap="none" rtlCol="0">
            <a:spAutoFit/>
          </a:bodyPr>
          <a:lstStyle/>
          <a:p>
            <a:pPr algn="ctr"/>
            <a:r>
              <a:rPr lang="zh-CN" altLang="en-US" sz="3600" dirty="0">
                <a:latin typeface="Microsoft YaHei" panose="020B0503020204020204" pitchFamily="34" charset="-122"/>
                <a:ea typeface="Microsoft YaHei" panose="020B0503020204020204" pitchFamily="34" charset="-122"/>
                <a:cs typeface="Gill Sans Light"/>
              </a:rPr>
              <a:t>边属性：</a:t>
            </a:r>
            <a:endParaRPr lang="en-US" sz="3600" dirty="0">
              <a:latin typeface="Microsoft YaHei" panose="020B0503020204020204" pitchFamily="34" charset="-122"/>
              <a:ea typeface="Microsoft YaHei" panose="020B0503020204020204" pitchFamily="34" charset="-122"/>
              <a:cs typeface="Gill Sans Light"/>
            </a:endParaRPr>
          </a:p>
        </p:txBody>
      </p:sp>
      <p:sp>
        <p:nvSpPr>
          <p:cNvPr id="157" name="TextBox 156"/>
          <p:cNvSpPr txBox="1"/>
          <p:nvPr/>
        </p:nvSpPr>
        <p:spPr>
          <a:xfrm>
            <a:off x="5968510" y="5341203"/>
            <a:ext cx="1229824" cy="646331"/>
          </a:xfrm>
          <a:prstGeom prst="rect">
            <a:avLst/>
          </a:prstGeom>
          <a:noFill/>
        </p:spPr>
        <p:txBody>
          <a:bodyPr wrap="none" rtlCol="0">
            <a:spAutoFit/>
          </a:bodyPr>
          <a:lstStyle/>
          <a:p>
            <a:pPr marL="342900" indent="-342900">
              <a:buFont typeface="Arial"/>
              <a:buChar char="•"/>
            </a:pPr>
            <a:r>
              <a:rPr lang="zh-CN" altLang="en-US" dirty="0">
                <a:latin typeface="Microsoft YaHei" panose="020B0503020204020204" pitchFamily="34" charset="-122"/>
                <a:ea typeface="Microsoft YaHei" panose="020B0503020204020204" pitchFamily="34" charset="-122"/>
                <a:cs typeface="Gill Sans Light"/>
              </a:rPr>
              <a:t>权重</a:t>
            </a:r>
            <a:endParaRPr lang="en-US" dirty="0">
              <a:latin typeface="Microsoft YaHei" panose="020B0503020204020204" pitchFamily="34" charset="-122"/>
              <a:ea typeface="Microsoft YaHei" panose="020B0503020204020204" pitchFamily="34" charset="-122"/>
              <a:cs typeface="Gill Sans Light"/>
            </a:endParaRPr>
          </a:p>
          <a:p>
            <a:pPr marL="342900" indent="-342900">
              <a:buFont typeface="Arial"/>
              <a:buChar char="•"/>
            </a:pPr>
            <a:r>
              <a:rPr lang="zh-CN" altLang="en-US" dirty="0">
                <a:latin typeface="Microsoft YaHei" panose="020B0503020204020204" pitchFamily="34" charset="-122"/>
                <a:ea typeface="Microsoft YaHei" panose="020B0503020204020204" pitchFamily="34" charset="-122"/>
                <a:cs typeface="Gill Sans Light"/>
              </a:rPr>
              <a:t>时间戳</a:t>
            </a:r>
            <a:endParaRPr lang="en-US" dirty="0">
              <a:latin typeface="Microsoft YaHei" panose="020B0503020204020204" pitchFamily="34" charset="-122"/>
              <a:ea typeface="Microsoft YaHei" panose="020B0503020204020204" pitchFamily="34" charset="-122"/>
              <a:cs typeface="Gill Sans Light"/>
            </a:endParaRPr>
          </a:p>
        </p:txBody>
      </p:sp>
      <p:cxnSp>
        <p:nvCxnSpPr>
          <p:cNvPr id="6" name="Straight Arrow Connector 5"/>
          <p:cNvCxnSpPr>
            <a:stCxn id="3" idx="1"/>
            <a:endCxn id="193" idx="4"/>
          </p:cNvCxnSpPr>
          <p:nvPr/>
        </p:nvCxnSpPr>
        <p:spPr>
          <a:xfrm flipH="1">
            <a:off x="3682510" y="2685366"/>
            <a:ext cx="1977900" cy="33082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56" idx="1"/>
            <a:endCxn id="178" idx="4"/>
          </p:cNvCxnSpPr>
          <p:nvPr/>
        </p:nvCxnSpPr>
        <p:spPr>
          <a:xfrm flipH="1">
            <a:off x="4059352" y="4865638"/>
            <a:ext cx="1654029" cy="15865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57" name="Rectangle 4">
            <a:extLst>
              <a:ext uri="{FF2B5EF4-FFF2-40B4-BE49-F238E27FC236}">
                <a16:creationId xmlns="" xmlns:a16="http://schemas.microsoft.com/office/drawing/2014/main" id="{37506B85-0562-D141-91F0-40F649247E42}"/>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8" name="直接连接符 8">
            <a:extLst>
              <a:ext uri="{FF2B5EF4-FFF2-40B4-BE49-F238E27FC236}">
                <a16:creationId xmlns="" xmlns:a16="http://schemas.microsoft.com/office/drawing/2014/main" id="{5B3D84EB-2392-C54D-ABD7-DE358F8DB82C}"/>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59" name="组合 46">
            <a:extLst>
              <a:ext uri="{FF2B5EF4-FFF2-40B4-BE49-F238E27FC236}">
                <a16:creationId xmlns="" xmlns:a16="http://schemas.microsoft.com/office/drawing/2014/main" id="{9114DBE8-840F-9444-86BD-40124AB78062}"/>
              </a:ext>
            </a:extLst>
          </p:cNvPr>
          <p:cNvGrpSpPr>
            <a:grpSpLocks/>
          </p:cNvGrpSpPr>
          <p:nvPr/>
        </p:nvGrpSpPr>
        <p:grpSpPr bwMode="auto">
          <a:xfrm>
            <a:off x="1" y="284163"/>
            <a:ext cx="2544721" cy="530225"/>
            <a:chOff x="2209799" y="284389"/>
            <a:chExt cx="2160388" cy="529772"/>
          </a:xfrm>
          <a:solidFill>
            <a:srgbClr val="024C89"/>
          </a:solidFill>
        </p:grpSpPr>
        <p:sp>
          <p:nvSpPr>
            <p:cNvPr id="60" name="矩形 59">
              <a:extLst>
                <a:ext uri="{FF2B5EF4-FFF2-40B4-BE49-F238E27FC236}">
                  <a16:creationId xmlns="" xmlns:a16="http://schemas.microsoft.com/office/drawing/2014/main" id="{8C74B29F-C074-604E-830D-C1329463A0E7}"/>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属性图数据模型</a:t>
              </a:r>
            </a:p>
          </p:txBody>
        </p:sp>
        <p:sp>
          <p:nvSpPr>
            <p:cNvPr id="61" name="矩形 60">
              <a:extLst>
                <a:ext uri="{FF2B5EF4-FFF2-40B4-BE49-F238E27FC236}">
                  <a16:creationId xmlns="" xmlns:a16="http://schemas.microsoft.com/office/drawing/2014/main" id="{601DE888-9FCF-8640-8C12-41DFBF5E09E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4708351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Rounded Rectangle 321"/>
          <p:cNvSpPr/>
          <p:nvPr/>
        </p:nvSpPr>
        <p:spPr>
          <a:xfrm>
            <a:off x="152400" y="4520194"/>
            <a:ext cx="3755833" cy="21092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b"/>
          <a:lstStyle/>
          <a:p>
            <a:pPr algn="r"/>
            <a:r>
              <a:rPr lang="en-US" dirty="0">
                <a:latin typeface="Microsoft YaHei" panose="020B0503020204020204" pitchFamily="34" charset="-122"/>
                <a:ea typeface="Microsoft YaHei" panose="020B0503020204020204" pitchFamily="34" charset="-122"/>
                <a:cs typeface="Gill Sans Light"/>
              </a:rPr>
              <a:t>Part. 2</a:t>
            </a:r>
          </a:p>
        </p:txBody>
      </p:sp>
      <p:sp>
        <p:nvSpPr>
          <p:cNvPr id="321" name="Rounded Rectangle 320"/>
          <p:cNvSpPr/>
          <p:nvPr/>
        </p:nvSpPr>
        <p:spPr>
          <a:xfrm>
            <a:off x="152400" y="1853194"/>
            <a:ext cx="3755833" cy="21092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t"/>
          <a:lstStyle/>
          <a:p>
            <a:pPr algn="r"/>
            <a:r>
              <a:rPr lang="en-US" dirty="0">
                <a:latin typeface="Microsoft YaHei" panose="020B0503020204020204" pitchFamily="34" charset="-122"/>
                <a:ea typeface="Microsoft YaHei" panose="020B0503020204020204" pitchFamily="34" charset="-122"/>
                <a:cs typeface="Gill Sans Light"/>
              </a:rPr>
              <a:t>Part. 1</a:t>
            </a:r>
          </a:p>
        </p:txBody>
      </p:sp>
      <p:grpSp>
        <p:nvGrpSpPr>
          <p:cNvPr id="237" name="Group 236"/>
          <p:cNvGrpSpPr/>
          <p:nvPr/>
        </p:nvGrpSpPr>
        <p:grpSpPr>
          <a:xfrm>
            <a:off x="41910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5" name="TextBox 224"/>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顶点表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238" name="Group 237"/>
          <p:cNvGrpSpPr/>
          <p:nvPr/>
        </p:nvGrpSpPr>
        <p:grpSpPr>
          <a:xfrm>
            <a:off x="228600" y="2435052"/>
            <a:ext cx="3459480" cy="1756352"/>
            <a:chOff x="457200" y="2287562"/>
            <a:chExt cx="3459480" cy="1756352"/>
          </a:xfrm>
        </p:grpSpPr>
        <p:cxnSp>
          <p:nvCxnSpPr>
            <p:cNvPr id="137" name="Straight Connector 136"/>
            <p:cNvCxnSpPr/>
            <p:nvPr/>
          </p:nvCxnSpPr>
          <p:spPr>
            <a:xfrm flipH="1" flipV="1">
              <a:off x="762000" y="2619510"/>
              <a:ext cx="762000" cy="1335262"/>
            </a:xfrm>
            <a:prstGeom prst="line">
              <a:avLst/>
            </a:prstGeom>
          </p:spPr>
          <p:style>
            <a:lnRef idx="3">
              <a:schemeClr val="dk1"/>
            </a:lnRef>
            <a:fillRef idx="0">
              <a:schemeClr val="dk1"/>
            </a:fillRef>
            <a:effectRef idx="2">
              <a:schemeClr val="dk1"/>
            </a:effectRef>
            <a:fontRef idx="minor">
              <a:schemeClr val="tx1"/>
            </a:fontRef>
          </p:style>
        </p:cxnSp>
        <p:cxnSp>
          <p:nvCxnSpPr>
            <p:cNvPr id="140" name="Straight Connector 139"/>
            <p:cNvCxnSpPr/>
            <p:nvPr/>
          </p:nvCxnSpPr>
          <p:spPr>
            <a:xfrm flipV="1">
              <a:off x="1600200" y="2619510"/>
              <a:ext cx="914400" cy="1335262"/>
            </a:xfrm>
            <a:prstGeom prst="line">
              <a:avLst/>
            </a:prstGeom>
          </p:spPr>
          <p:style>
            <a:lnRef idx="3">
              <a:schemeClr val="dk1"/>
            </a:lnRef>
            <a:fillRef idx="0">
              <a:schemeClr val="dk1"/>
            </a:fillRef>
            <a:effectRef idx="2">
              <a:schemeClr val="dk1"/>
            </a:effectRef>
            <a:fontRef idx="minor">
              <a:schemeClr val="tx1"/>
            </a:fontRef>
          </p:style>
        </p:cxnSp>
        <p:cxnSp>
          <p:nvCxnSpPr>
            <p:cNvPr id="141" name="Straight Connector 140"/>
            <p:cNvCxnSpPr/>
            <p:nvPr/>
          </p:nvCxnSpPr>
          <p:spPr>
            <a:xfrm>
              <a:off x="762000" y="2619510"/>
              <a:ext cx="1752600" cy="0"/>
            </a:xfrm>
            <a:prstGeom prst="line">
              <a:avLst/>
            </a:prstGeom>
          </p:spPr>
          <p:style>
            <a:lnRef idx="3">
              <a:schemeClr val="dk1"/>
            </a:lnRef>
            <a:fillRef idx="0">
              <a:schemeClr val="dk1"/>
            </a:fillRef>
            <a:effectRef idx="2">
              <a:schemeClr val="dk1"/>
            </a:effectRef>
            <a:fontRef idx="minor">
              <a:schemeClr val="tx1"/>
            </a:fontRef>
          </p:style>
        </p:cxnSp>
        <p:cxnSp>
          <p:nvCxnSpPr>
            <p:cNvPr id="142" name="Straight Connector 141"/>
            <p:cNvCxnSpPr/>
            <p:nvPr/>
          </p:nvCxnSpPr>
          <p:spPr>
            <a:xfrm>
              <a:off x="2514600" y="2619510"/>
              <a:ext cx="1066800" cy="1335262"/>
            </a:xfrm>
            <a:prstGeom prst="line">
              <a:avLst/>
            </a:prstGeom>
          </p:spPr>
          <p:style>
            <a:lnRef idx="3">
              <a:schemeClr val="dk1"/>
            </a:lnRef>
            <a:fillRef idx="0">
              <a:schemeClr val="dk1"/>
            </a:fillRef>
            <a:effectRef idx="2">
              <a:schemeClr val="dk1"/>
            </a:effectRef>
            <a:fontRef idx="minor">
              <a:schemeClr val="tx1"/>
            </a:fontRef>
          </p:style>
        </p:cxnSp>
        <p:sp>
          <p:nvSpPr>
            <p:cNvPr id="128" name="Oval 127"/>
            <p:cNvSpPr/>
            <p:nvPr/>
          </p:nvSpPr>
          <p:spPr>
            <a:xfrm>
              <a:off x="457200" y="2287562"/>
              <a:ext cx="640080" cy="64008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chemeClr val="tx1"/>
                  </a:solidFill>
                  <a:latin typeface="Microsoft YaHei" panose="020B0503020204020204" pitchFamily="34" charset="-122"/>
                  <a:ea typeface="Microsoft YaHei" panose="020B0503020204020204" pitchFamily="34" charset="-122"/>
                  <a:cs typeface="Gill Sans Light"/>
                </a:rPr>
                <a:t>B</a:t>
              </a:r>
            </a:p>
          </p:txBody>
        </p:sp>
        <p:sp>
          <p:nvSpPr>
            <p:cNvPr id="129" name="Oval 128"/>
            <p:cNvSpPr/>
            <p:nvPr/>
          </p:nvSpPr>
          <p:spPr>
            <a:xfrm>
              <a:off x="2209800" y="2287562"/>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167" name="Oval 166"/>
            <p:cNvSpPr/>
            <p:nvPr/>
          </p:nvSpPr>
          <p:spPr>
            <a:xfrm>
              <a:off x="1234440" y="3723874"/>
              <a:ext cx="640080"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0080"/>
                <a:gd name="connsiteY0" fmla="*/ 320040 h 320040"/>
                <a:gd name="connsiteX1" fmla="*/ 320040 w 640080"/>
                <a:gd name="connsiteY1" fmla="*/ 0 h 320040"/>
                <a:gd name="connsiteX2" fmla="*/ 640080 w 640080"/>
                <a:gd name="connsiteY2" fmla="*/ 320040 h 320040"/>
                <a:gd name="connsiteX3" fmla="*/ 0 w 640080"/>
                <a:gd name="connsiteY3" fmla="*/ 320040 h 320040"/>
              </a:gdLst>
              <a:ahLst/>
              <a:cxnLst>
                <a:cxn ang="0">
                  <a:pos x="connsiteX0" y="connsiteY0"/>
                </a:cxn>
                <a:cxn ang="0">
                  <a:pos x="connsiteX1" y="connsiteY1"/>
                </a:cxn>
                <a:cxn ang="0">
                  <a:pos x="connsiteX2" y="connsiteY2"/>
                </a:cxn>
                <a:cxn ang="0">
                  <a:pos x="connsiteX3" y="connsiteY3"/>
                </a:cxn>
              </a:cxnLst>
              <a:rect l="l" t="t" r="r" b="b"/>
              <a:pathLst>
                <a:path w="640080" h="320040">
                  <a:moveTo>
                    <a:pt x="0" y="320040"/>
                  </a:moveTo>
                  <a:cubicBezTo>
                    <a:pt x="0" y="143287"/>
                    <a:pt x="143287" y="0"/>
                    <a:pt x="320040" y="0"/>
                  </a:cubicBezTo>
                  <a:cubicBezTo>
                    <a:pt x="496793" y="0"/>
                    <a:pt x="640080" y="143287"/>
                    <a:pt x="640080" y="320040"/>
                  </a:cubicBezTo>
                  <a:cubicBezTo>
                    <a:pt x="586740" y="373380"/>
                    <a:pt x="53340" y="373380"/>
                    <a:pt x="0" y="32004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169" name="Oval 166"/>
            <p:cNvSpPr/>
            <p:nvPr/>
          </p:nvSpPr>
          <p:spPr>
            <a:xfrm>
              <a:off x="3276600" y="3723874"/>
              <a:ext cx="640080"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0080"/>
                <a:gd name="connsiteY0" fmla="*/ 320040 h 320040"/>
                <a:gd name="connsiteX1" fmla="*/ 320040 w 640080"/>
                <a:gd name="connsiteY1" fmla="*/ 0 h 320040"/>
                <a:gd name="connsiteX2" fmla="*/ 640080 w 640080"/>
                <a:gd name="connsiteY2" fmla="*/ 320040 h 320040"/>
                <a:gd name="connsiteX3" fmla="*/ 0 w 640080"/>
                <a:gd name="connsiteY3" fmla="*/ 320040 h 320040"/>
              </a:gdLst>
              <a:ahLst/>
              <a:cxnLst>
                <a:cxn ang="0">
                  <a:pos x="connsiteX0" y="connsiteY0"/>
                </a:cxn>
                <a:cxn ang="0">
                  <a:pos x="connsiteX1" y="connsiteY1"/>
                </a:cxn>
                <a:cxn ang="0">
                  <a:pos x="connsiteX2" y="connsiteY2"/>
                </a:cxn>
                <a:cxn ang="0">
                  <a:pos x="connsiteX3" y="connsiteY3"/>
                </a:cxn>
              </a:cxnLst>
              <a:rect l="l" t="t" r="r" b="b"/>
              <a:pathLst>
                <a:path w="640080" h="320040">
                  <a:moveTo>
                    <a:pt x="0" y="320040"/>
                  </a:moveTo>
                  <a:cubicBezTo>
                    <a:pt x="0" y="143287"/>
                    <a:pt x="143287" y="0"/>
                    <a:pt x="320040" y="0"/>
                  </a:cubicBezTo>
                  <a:cubicBezTo>
                    <a:pt x="496793" y="0"/>
                    <a:pt x="640080" y="143287"/>
                    <a:pt x="640080" y="320040"/>
                  </a:cubicBezTo>
                  <a:cubicBezTo>
                    <a:pt x="586740" y="373380"/>
                    <a:pt x="53340" y="373380"/>
                    <a:pt x="0" y="32004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D</a:t>
              </a:r>
            </a:p>
          </p:txBody>
        </p:sp>
        <p:sp>
          <p:nvSpPr>
            <p:cNvPr id="171" name="Can 170"/>
            <p:cNvSpPr/>
            <p:nvPr/>
          </p:nvSpPr>
          <p:spPr>
            <a:xfrm>
              <a:off x="1447800" y="2474194"/>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2" name="Can 171"/>
            <p:cNvSpPr/>
            <p:nvPr/>
          </p:nvSpPr>
          <p:spPr>
            <a:xfrm>
              <a:off x="944880"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3" name="Can 172"/>
            <p:cNvSpPr/>
            <p:nvPr/>
          </p:nvSpPr>
          <p:spPr>
            <a:xfrm>
              <a:off x="1905000"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7" name="Can 176"/>
            <p:cNvSpPr/>
            <p:nvPr/>
          </p:nvSpPr>
          <p:spPr>
            <a:xfrm>
              <a:off x="2967642" y="3160445"/>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39" name="Group 238"/>
          <p:cNvGrpSpPr/>
          <p:nvPr/>
        </p:nvGrpSpPr>
        <p:grpSpPr>
          <a:xfrm>
            <a:off x="228600" y="4186090"/>
            <a:ext cx="3460552" cy="1862296"/>
            <a:chOff x="457200" y="4038600"/>
            <a:chExt cx="3460552" cy="1862296"/>
          </a:xfrm>
        </p:grpSpPr>
        <p:cxnSp>
          <p:nvCxnSpPr>
            <p:cNvPr id="143" name="Straight Connector 142"/>
            <p:cNvCxnSpPr/>
            <p:nvPr/>
          </p:nvCxnSpPr>
          <p:spPr>
            <a:xfrm flipH="1">
              <a:off x="2514600" y="4181074"/>
              <a:ext cx="1066800" cy="1402080"/>
            </a:xfrm>
            <a:prstGeom prst="line">
              <a:avLst/>
            </a:prstGeom>
          </p:spPr>
          <p:style>
            <a:lnRef idx="3">
              <a:schemeClr val="dk1"/>
            </a:lnRef>
            <a:fillRef idx="0">
              <a:schemeClr val="dk1"/>
            </a:fillRef>
            <a:effectRef idx="2">
              <a:schemeClr val="dk1"/>
            </a:effectRef>
            <a:fontRef idx="minor">
              <a:schemeClr val="tx1"/>
            </a:fontRef>
          </p:style>
        </p:cxnSp>
        <p:cxnSp>
          <p:nvCxnSpPr>
            <p:cNvPr id="144" name="Straight Connector 143"/>
            <p:cNvCxnSpPr/>
            <p:nvPr/>
          </p:nvCxnSpPr>
          <p:spPr>
            <a:xfrm>
              <a:off x="1600200" y="4181074"/>
              <a:ext cx="914400" cy="1402080"/>
            </a:xfrm>
            <a:prstGeom prst="line">
              <a:avLst/>
            </a:prstGeom>
          </p:spPr>
          <p:style>
            <a:lnRef idx="3">
              <a:schemeClr val="dk1"/>
            </a:lnRef>
            <a:fillRef idx="0">
              <a:schemeClr val="dk1"/>
            </a:fillRef>
            <a:effectRef idx="2">
              <a:schemeClr val="dk1"/>
            </a:effectRef>
            <a:fontRef idx="minor">
              <a:schemeClr val="tx1"/>
            </a:fontRef>
          </p:style>
        </p:cxnSp>
        <p:cxnSp>
          <p:nvCxnSpPr>
            <p:cNvPr id="155" name="Straight Connector 154"/>
            <p:cNvCxnSpPr/>
            <p:nvPr/>
          </p:nvCxnSpPr>
          <p:spPr>
            <a:xfrm flipV="1">
              <a:off x="762000" y="4181074"/>
              <a:ext cx="762000" cy="1463040"/>
            </a:xfrm>
            <a:prstGeom prst="line">
              <a:avLst/>
            </a:prstGeom>
          </p:spPr>
          <p:style>
            <a:lnRef idx="3">
              <a:schemeClr val="dk1"/>
            </a:lnRef>
            <a:fillRef idx="0">
              <a:schemeClr val="dk1"/>
            </a:fillRef>
            <a:effectRef idx="2">
              <a:schemeClr val="dk1"/>
            </a:effectRef>
            <a:fontRef idx="minor">
              <a:schemeClr val="tx1"/>
            </a:fontRef>
          </p:style>
        </p:cxnSp>
        <p:cxnSp>
          <p:nvCxnSpPr>
            <p:cNvPr id="159" name="Straight Connector 158"/>
            <p:cNvCxnSpPr/>
            <p:nvPr/>
          </p:nvCxnSpPr>
          <p:spPr>
            <a:xfrm>
              <a:off x="762000" y="5583154"/>
              <a:ext cx="1752600" cy="0"/>
            </a:xfrm>
            <a:prstGeom prst="line">
              <a:avLst/>
            </a:prstGeom>
          </p:spPr>
          <p:style>
            <a:lnRef idx="3">
              <a:schemeClr val="dk1"/>
            </a:lnRef>
            <a:fillRef idx="0">
              <a:schemeClr val="dk1"/>
            </a:fillRef>
            <a:effectRef idx="2">
              <a:schemeClr val="dk1"/>
            </a:effectRef>
            <a:fontRef idx="minor">
              <a:schemeClr val="tx1"/>
            </a:fontRef>
          </p:style>
        </p:cxnSp>
        <p:sp>
          <p:nvSpPr>
            <p:cNvPr id="131" name="Oval 130"/>
            <p:cNvSpPr/>
            <p:nvPr/>
          </p:nvSpPr>
          <p:spPr>
            <a:xfrm>
              <a:off x="457200" y="5260816"/>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F</a:t>
              </a:r>
            </a:p>
          </p:txBody>
        </p:sp>
        <p:sp>
          <p:nvSpPr>
            <p:cNvPr id="136" name="Oval 135"/>
            <p:cNvSpPr/>
            <p:nvPr/>
          </p:nvSpPr>
          <p:spPr>
            <a:xfrm>
              <a:off x="2209800" y="5260816"/>
              <a:ext cx="640080" cy="640080"/>
            </a:xfrm>
            <a:prstGeom prst="ellipse">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168" name="Oval 167"/>
            <p:cNvSpPr/>
            <p:nvPr/>
          </p:nvSpPr>
          <p:spPr>
            <a:xfrm>
              <a:off x="1232360" y="4038600"/>
              <a:ext cx="648976"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8976"/>
                <a:gd name="connsiteY0" fmla="*/ 0 h 320040"/>
                <a:gd name="connsiteX1" fmla="*/ 640080 w 648976"/>
                <a:gd name="connsiteY1" fmla="*/ 0 h 320040"/>
                <a:gd name="connsiteX2" fmla="*/ 320040 w 648976"/>
                <a:gd name="connsiteY2" fmla="*/ 320040 h 320040"/>
                <a:gd name="connsiteX3" fmla="*/ 0 w 648976"/>
                <a:gd name="connsiteY3" fmla="*/ 0 h 320040"/>
              </a:gdLst>
              <a:ahLst/>
              <a:cxnLst>
                <a:cxn ang="0">
                  <a:pos x="connsiteX0" y="connsiteY0"/>
                </a:cxn>
                <a:cxn ang="0">
                  <a:pos x="connsiteX1" y="connsiteY1"/>
                </a:cxn>
                <a:cxn ang="0">
                  <a:pos x="connsiteX2" y="connsiteY2"/>
                </a:cxn>
                <a:cxn ang="0">
                  <a:pos x="connsiteX3" y="connsiteY3"/>
                </a:cxn>
              </a:cxnLst>
              <a:rect l="l" t="t" r="r" b="b"/>
              <a:pathLst>
                <a:path w="648976" h="320040">
                  <a:moveTo>
                    <a:pt x="0" y="0"/>
                  </a:moveTo>
                  <a:cubicBezTo>
                    <a:pt x="53340" y="-53340"/>
                    <a:pt x="586740" y="-53340"/>
                    <a:pt x="640080" y="0"/>
                  </a:cubicBezTo>
                  <a:cubicBezTo>
                    <a:pt x="693420" y="53340"/>
                    <a:pt x="496793" y="320040"/>
                    <a:pt x="320040" y="320040"/>
                  </a:cubicBezTo>
                  <a:cubicBezTo>
                    <a:pt x="143287" y="320040"/>
                    <a:pt x="0" y="176753"/>
                    <a:pt x="0" y="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tIns="0" bIns="91440"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170" name="Oval 167"/>
            <p:cNvSpPr/>
            <p:nvPr/>
          </p:nvSpPr>
          <p:spPr>
            <a:xfrm>
              <a:off x="3268776" y="4051266"/>
              <a:ext cx="648976" cy="320040"/>
            </a:xfrm>
            <a:custGeom>
              <a:avLst/>
              <a:gdLst>
                <a:gd name="connsiteX0" fmla="*/ 0 w 640080"/>
                <a:gd name="connsiteY0" fmla="*/ 320040 h 640080"/>
                <a:gd name="connsiteX1" fmla="*/ 320040 w 640080"/>
                <a:gd name="connsiteY1" fmla="*/ 0 h 640080"/>
                <a:gd name="connsiteX2" fmla="*/ 640080 w 640080"/>
                <a:gd name="connsiteY2" fmla="*/ 320040 h 640080"/>
                <a:gd name="connsiteX3" fmla="*/ 320040 w 640080"/>
                <a:gd name="connsiteY3" fmla="*/ 640080 h 640080"/>
                <a:gd name="connsiteX4" fmla="*/ 0 w 640080"/>
                <a:gd name="connsiteY4" fmla="*/ 320040 h 640080"/>
                <a:gd name="connsiteX0" fmla="*/ 0 w 648976"/>
                <a:gd name="connsiteY0" fmla="*/ 0 h 320040"/>
                <a:gd name="connsiteX1" fmla="*/ 640080 w 648976"/>
                <a:gd name="connsiteY1" fmla="*/ 0 h 320040"/>
                <a:gd name="connsiteX2" fmla="*/ 320040 w 648976"/>
                <a:gd name="connsiteY2" fmla="*/ 320040 h 320040"/>
                <a:gd name="connsiteX3" fmla="*/ 0 w 648976"/>
                <a:gd name="connsiteY3" fmla="*/ 0 h 320040"/>
              </a:gdLst>
              <a:ahLst/>
              <a:cxnLst>
                <a:cxn ang="0">
                  <a:pos x="connsiteX0" y="connsiteY0"/>
                </a:cxn>
                <a:cxn ang="0">
                  <a:pos x="connsiteX1" y="connsiteY1"/>
                </a:cxn>
                <a:cxn ang="0">
                  <a:pos x="connsiteX2" y="connsiteY2"/>
                </a:cxn>
                <a:cxn ang="0">
                  <a:pos x="connsiteX3" y="connsiteY3"/>
                </a:cxn>
              </a:cxnLst>
              <a:rect l="l" t="t" r="r" b="b"/>
              <a:pathLst>
                <a:path w="648976" h="320040">
                  <a:moveTo>
                    <a:pt x="0" y="0"/>
                  </a:moveTo>
                  <a:cubicBezTo>
                    <a:pt x="53340" y="-53340"/>
                    <a:pt x="586740" y="-53340"/>
                    <a:pt x="640080" y="0"/>
                  </a:cubicBezTo>
                  <a:cubicBezTo>
                    <a:pt x="693420" y="53340"/>
                    <a:pt x="496793" y="320040"/>
                    <a:pt x="320040" y="320040"/>
                  </a:cubicBezTo>
                  <a:cubicBezTo>
                    <a:pt x="143287" y="320040"/>
                    <a:pt x="0" y="176753"/>
                    <a:pt x="0" y="0"/>
                  </a:cubicBezTo>
                  <a:close/>
                </a:path>
              </a:pathLst>
            </a:cu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tIns="0" bIns="91440"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D</a:t>
              </a:r>
            </a:p>
          </p:txBody>
        </p:sp>
        <p:sp>
          <p:nvSpPr>
            <p:cNvPr id="174" name="Can 173"/>
            <p:cNvSpPr/>
            <p:nvPr/>
          </p:nvSpPr>
          <p:spPr>
            <a:xfrm>
              <a:off x="1427867" y="5477712"/>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5" name="Can 174"/>
            <p:cNvSpPr/>
            <p:nvPr/>
          </p:nvSpPr>
          <p:spPr>
            <a:xfrm>
              <a:off x="990600"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6" name="Can 175"/>
            <p:cNvSpPr/>
            <p:nvPr/>
          </p:nvSpPr>
          <p:spPr>
            <a:xfrm>
              <a:off x="1905000"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8" name="Can 177"/>
            <p:cNvSpPr/>
            <p:nvPr/>
          </p:nvSpPr>
          <p:spPr>
            <a:xfrm>
              <a:off x="2967642" y="4762500"/>
              <a:ext cx="304800" cy="228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130" name="Oval 129"/>
          <p:cNvSpPr/>
          <p:nvPr/>
        </p:nvSpPr>
        <p:spPr>
          <a:xfrm>
            <a:off x="3048000" y="3871364"/>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D</a:t>
            </a:r>
          </a:p>
        </p:txBody>
      </p:sp>
      <p:sp>
        <p:nvSpPr>
          <p:cNvPr id="185" name="TextBox 184"/>
          <p:cNvSpPr txBox="1"/>
          <p:nvPr/>
        </p:nvSpPr>
        <p:spPr>
          <a:xfrm>
            <a:off x="444221" y="1219200"/>
            <a:ext cx="877163" cy="369332"/>
          </a:xfrm>
          <a:prstGeom prst="rect">
            <a:avLst/>
          </a:prstGeom>
          <a:noFill/>
        </p:spPr>
        <p:txBody>
          <a:bodyPr wrap="none" rtlCol="0">
            <a:spAutoFit/>
          </a:bodyPr>
          <a:lstStyle/>
          <a:p>
            <a:pP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属性图</a:t>
            </a:r>
            <a:endParaRPr lang="en-US" dirty="0">
              <a:solidFill>
                <a:prstClr val="black"/>
              </a:solidFill>
              <a:latin typeface="Microsoft YaHei" panose="020B0503020204020204" pitchFamily="34" charset="-122"/>
              <a:ea typeface="Microsoft YaHei" panose="020B0503020204020204" pitchFamily="34" charset="-122"/>
              <a:cs typeface="Gill Sans Light"/>
            </a:endParaRPr>
          </a:p>
        </p:txBody>
      </p:sp>
      <p:grpSp>
        <p:nvGrpSpPr>
          <p:cNvPr id="188" name="Group 187"/>
          <p:cNvGrpSpPr/>
          <p:nvPr/>
        </p:nvGrpSpPr>
        <p:grpSpPr>
          <a:xfrm>
            <a:off x="228600" y="2432094"/>
            <a:ext cx="685800" cy="695437"/>
            <a:chOff x="5334000" y="1751701"/>
            <a:chExt cx="685800" cy="695437"/>
          </a:xfrm>
        </p:grpSpPr>
        <p:sp>
          <p:nvSpPr>
            <p:cNvPr id="189" name="Oval 188"/>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90" name="Can 189"/>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91" name="Group 190"/>
          <p:cNvGrpSpPr/>
          <p:nvPr/>
        </p:nvGrpSpPr>
        <p:grpSpPr>
          <a:xfrm>
            <a:off x="1981200" y="2435057"/>
            <a:ext cx="685800" cy="695437"/>
            <a:chOff x="5334000" y="1751701"/>
            <a:chExt cx="685800" cy="695437"/>
          </a:xfrm>
        </p:grpSpPr>
        <p:sp>
          <p:nvSpPr>
            <p:cNvPr id="192" name="Oval 191"/>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93" name="Can 192"/>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94" name="Group 193"/>
          <p:cNvGrpSpPr/>
          <p:nvPr/>
        </p:nvGrpSpPr>
        <p:grpSpPr>
          <a:xfrm>
            <a:off x="3057316" y="3873662"/>
            <a:ext cx="685800" cy="695437"/>
            <a:chOff x="5334000" y="1751701"/>
            <a:chExt cx="685800" cy="695437"/>
          </a:xfrm>
        </p:grpSpPr>
        <p:sp>
          <p:nvSpPr>
            <p:cNvPr id="195" name="Oval 194"/>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96" name="Can 195"/>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97" name="Group 196"/>
          <p:cNvGrpSpPr/>
          <p:nvPr/>
        </p:nvGrpSpPr>
        <p:grpSpPr>
          <a:xfrm>
            <a:off x="1981200" y="5408306"/>
            <a:ext cx="685800" cy="695437"/>
            <a:chOff x="5334000" y="1751701"/>
            <a:chExt cx="685800" cy="695437"/>
          </a:xfrm>
        </p:grpSpPr>
        <p:sp>
          <p:nvSpPr>
            <p:cNvPr id="198" name="Oval 197"/>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99" name="Can 198"/>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201" name="Oval 200"/>
          <p:cNvSpPr/>
          <p:nvPr/>
        </p:nvSpPr>
        <p:spPr>
          <a:xfrm>
            <a:off x="1003760" y="3866050"/>
            <a:ext cx="640080" cy="64008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srgbClr val="000000"/>
                </a:solidFill>
                <a:latin typeface="Microsoft YaHei" panose="020B0503020204020204" pitchFamily="34" charset="-122"/>
                <a:ea typeface="Microsoft YaHei" panose="020B0503020204020204" pitchFamily="34" charset="-122"/>
                <a:cs typeface="Gill Sans Light"/>
              </a:rPr>
              <a:t>A</a:t>
            </a:r>
          </a:p>
        </p:txBody>
      </p:sp>
      <p:grpSp>
        <p:nvGrpSpPr>
          <p:cNvPr id="108" name="Group 107"/>
          <p:cNvGrpSpPr/>
          <p:nvPr/>
        </p:nvGrpSpPr>
        <p:grpSpPr>
          <a:xfrm>
            <a:off x="1000305" y="3866050"/>
            <a:ext cx="685800" cy="695437"/>
            <a:chOff x="5334000" y="1751701"/>
            <a:chExt cx="685800" cy="695437"/>
          </a:xfrm>
        </p:grpSpPr>
        <p:sp>
          <p:nvSpPr>
            <p:cNvPr id="186" name="Oval 185"/>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87" name="Can 186"/>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02" name="Group 201"/>
          <p:cNvGrpSpPr/>
          <p:nvPr/>
        </p:nvGrpSpPr>
        <p:grpSpPr>
          <a:xfrm>
            <a:off x="228600" y="5408306"/>
            <a:ext cx="685800" cy="695437"/>
            <a:chOff x="5334000" y="1751701"/>
            <a:chExt cx="685800" cy="695437"/>
          </a:xfrm>
        </p:grpSpPr>
        <p:sp>
          <p:nvSpPr>
            <p:cNvPr id="203" name="Oval 202"/>
            <p:cNvSpPr/>
            <p:nvPr/>
          </p:nvSpPr>
          <p:spPr>
            <a:xfrm>
              <a:off x="5334000" y="1751701"/>
              <a:ext cx="640080" cy="64008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r>
                <a:rPr lang="en-US" sz="28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204" name="Can 203"/>
            <p:cNvSpPr/>
            <p:nvPr/>
          </p:nvSpPr>
          <p:spPr>
            <a:xfrm>
              <a:off x="5715000" y="2218538"/>
              <a:ext cx="3048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36" name="Group 235"/>
          <p:cNvGrpSpPr/>
          <p:nvPr/>
        </p:nvGrpSpPr>
        <p:grpSpPr>
          <a:xfrm>
            <a:off x="42672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vert="vert" lIns="0" rIns="91440" rtlCol="0" anchor="b" anchorCtr="0"/>
            <a:lstStyle/>
            <a:p>
              <a:pPr algn="ctr"/>
              <a:r>
                <a:rPr lang="en-US" dirty="0">
                  <a:latin typeface="Microsoft YaHei" panose="020B0503020204020204" pitchFamily="34" charset="-122"/>
                  <a:ea typeface="Microsoft YaHei" panose="020B0503020204020204" pitchFamily="34" charset="-122"/>
                  <a:cs typeface="Gill Sans Light"/>
                </a:rPr>
                <a:t>Machine 1</a:t>
              </a: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vert="vert" lIns="0" rtlCol="0" anchor="b" anchorCtr="0"/>
            <a:lstStyle/>
            <a:p>
              <a:pPr algn="ctr"/>
              <a:r>
                <a:rPr lang="en-US" dirty="0">
                  <a:latin typeface="Microsoft YaHei" panose="020B0503020204020204" pitchFamily="34" charset="-122"/>
                  <a:ea typeface="Microsoft YaHei" panose="020B0503020204020204" pitchFamily="34" charset="-122"/>
                  <a:cs typeface="Gill Sans Light"/>
                </a:rPr>
                <a:t>Machine 2</a:t>
              </a:r>
            </a:p>
          </p:txBody>
        </p:sp>
      </p:grpSp>
      <p:grpSp>
        <p:nvGrpSpPr>
          <p:cNvPr id="74" name="Group 73"/>
          <p:cNvGrpSpPr/>
          <p:nvPr/>
        </p:nvGrpSpPr>
        <p:grpSpPr>
          <a:xfrm rot="20321068" flipH="1">
            <a:off x="3711664" y="3779337"/>
            <a:ext cx="113443" cy="478708"/>
            <a:chOff x="2622553" y="5181600"/>
            <a:chExt cx="144462" cy="609600"/>
          </a:xfrm>
        </p:grpSpPr>
        <p:sp>
          <p:nvSpPr>
            <p:cNvPr id="75" name="Right Triangle 74"/>
            <p:cNvSpPr/>
            <p:nvPr/>
          </p:nvSpPr>
          <p:spPr>
            <a:xfrm rot="10800000" flipH="1">
              <a:off x="2622553" y="5599113"/>
              <a:ext cx="144462" cy="192087"/>
            </a:xfrm>
            <a:prstGeom prst="r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6" name="Can 75"/>
            <p:cNvSpPr/>
            <p:nvPr/>
          </p:nvSpPr>
          <p:spPr>
            <a:xfrm>
              <a:off x="2651126" y="5181600"/>
              <a:ext cx="76198" cy="457200"/>
            </a:xfrm>
            <a:prstGeom prst="can">
              <a:avLst>
                <a:gd name="adj" fmla="val 45833"/>
              </a:avLst>
            </a:prstGeom>
            <a:solidFill>
              <a:schemeClr val="tx1">
                <a:lumMod val="50000"/>
                <a:lumOff val="50000"/>
              </a:schemeClr>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323" name="Group 322"/>
          <p:cNvGrpSpPr/>
          <p:nvPr/>
        </p:nvGrpSpPr>
        <p:grpSpPr>
          <a:xfrm>
            <a:off x="7391400" y="990600"/>
            <a:ext cx="1600200" cy="5779852"/>
            <a:chOff x="7391400" y="990600"/>
            <a:chExt cx="1600200" cy="5779852"/>
          </a:xfrm>
        </p:grpSpPr>
        <p:grpSp>
          <p:nvGrpSpPr>
            <p:cNvPr id="240" name="Group 239"/>
            <p:cNvGrpSpPr/>
            <p:nvPr/>
          </p:nvGrpSpPr>
          <p:grpSpPr>
            <a:xfrm>
              <a:off x="7391400" y="990600"/>
              <a:ext cx="1600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1" name="TextBox 240"/>
              <p:cNvSpPr txBox="1"/>
              <p:nvPr/>
            </p:nvSpPr>
            <p:spPr>
              <a:xfrm>
                <a:off x="4191000" y="1220272"/>
                <a:ext cx="1752600" cy="355450"/>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边表</a:t>
                </a:r>
                <a:r>
                  <a:rPr lang="en-US" dirty="0">
                    <a:solidFill>
                      <a:prstClr val="black"/>
                    </a:solidFill>
                    <a:latin typeface="Microsoft YaHei" panose="020B0503020204020204" pitchFamily="34" charset="-122"/>
                    <a:ea typeface="Microsoft YaHei" panose="020B0503020204020204" pitchFamily="34" charset="-122"/>
                    <a:cs typeface="Gill Sans Light"/>
                  </a:rPr>
                  <a:t>(RDD) </a:t>
                </a:r>
              </a:p>
            </p:txBody>
          </p:sp>
        </p:grpSp>
        <p:sp>
          <p:nvSpPr>
            <p:cNvPr id="296" name="Rounded Rectangle 295"/>
            <p:cNvSpPr/>
            <p:nvPr/>
          </p:nvSpPr>
          <p:spPr>
            <a:xfrm>
              <a:off x="7487492" y="1924484"/>
              <a:ext cx="1408016"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97" name="Rounded Rectangle 296"/>
            <p:cNvSpPr/>
            <p:nvPr/>
          </p:nvSpPr>
          <p:spPr>
            <a:xfrm>
              <a:off x="7487492" y="4367794"/>
              <a:ext cx="1408016"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19" name="Group 318"/>
            <p:cNvGrpSpPr/>
            <p:nvPr/>
          </p:nvGrpSpPr>
          <p:grpSpPr>
            <a:xfrm>
              <a:off x="75619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grpSp>
      <p:grpSp>
        <p:nvGrpSpPr>
          <p:cNvPr id="224" name="Group 223"/>
          <p:cNvGrpSpPr/>
          <p:nvPr/>
        </p:nvGrpSpPr>
        <p:grpSpPr>
          <a:xfrm>
            <a:off x="4615571" y="2357290"/>
            <a:ext cx="450864" cy="4284613"/>
            <a:chOff x="4844171" y="2209800"/>
            <a:chExt cx="450864" cy="4284613"/>
          </a:xfrm>
        </p:grpSpPr>
        <p:sp>
          <p:nvSpPr>
            <p:cNvPr id="207" name="Oval 206"/>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208" name="Can 207"/>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10" name="Oval 209"/>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211" name="Can 210"/>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13" name="Oval 212"/>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214" name="Can 213"/>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16" name="Oval 215"/>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217" name="Can 216"/>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19" name="Oval 218"/>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220" name="Can 219"/>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22" name="Oval 221"/>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223" name="Can 222"/>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389" name="Group 388"/>
          <p:cNvGrpSpPr/>
          <p:nvPr/>
        </p:nvGrpSpPr>
        <p:grpSpPr>
          <a:xfrm>
            <a:off x="5791200" y="995707"/>
            <a:ext cx="1295400" cy="5791052"/>
            <a:chOff x="5791200" y="990600"/>
            <a:chExt cx="1295400" cy="5791052"/>
          </a:xfrm>
        </p:grpSpPr>
        <p:grpSp>
          <p:nvGrpSpPr>
            <p:cNvPr id="356" name="Group 355"/>
            <p:cNvGrpSpPr/>
            <p:nvPr/>
          </p:nvGrpSpPr>
          <p:grpSpPr>
            <a:xfrm>
              <a:off x="5791200" y="990600"/>
              <a:ext cx="1295400" cy="5791052"/>
              <a:chOff x="4191000" y="1138090"/>
              <a:chExt cx="1752600" cy="5567510"/>
            </a:xfrm>
          </p:grpSpPr>
          <p:sp>
            <p:nvSpPr>
              <p:cNvPr id="357" name="Rectangle 35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358" name="TextBox 357"/>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路由表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359" name="Group 358"/>
            <p:cNvGrpSpPr/>
            <p:nvPr/>
          </p:nvGrpSpPr>
          <p:grpSpPr>
            <a:xfrm>
              <a:off x="5867400" y="2281090"/>
              <a:ext cx="1143000" cy="4424510"/>
              <a:chOff x="4495800" y="2133600"/>
              <a:chExt cx="1143000" cy="4424510"/>
            </a:xfrm>
          </p:grpSpPr>
          <p:sp>
            <p:nvSpPr>
              <p:cNvPr id="360" name="Rounded Rectangle 359"/>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361" name="Rounded Rectangle 360"/>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363" name="Oval 362"/>
            <p:cNvSpPr/>
            <p:nvPr/>
          </p:nvSpPr>
          <p:spPr>
            <a:xfrm>
              <a:off x="5979994" y="312277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365" name="Oval 364"/>
            <p:cNvSpPr/>
            <p:nvPr/>
          </p:nvSpPr>
          <p:spPr>
            <a:xfrm>
              <a:off x="5979994" y="388825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367" name="Oval 366"/>
            <p:cNvSpPr/>
            <p:nvPr/>
          </p:nvSpPr>
          <p:spPr>
            <a:xfrm>
              <a:off x="5979994"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369" name="Oval 368"/>
            <p:cNvSpPr/>
            <p:nvPr/>
          </p:nvSpPr>
          <p:spPr>
            <a:xfrm>
              <a:off x="5979994" y="541922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371" name="Oval 370"/>
            <p:cNvSpPr/>
            <p:nvPr/>
          </p:nvSpPr>
          <p:spPr>
            <a:xfrm>
              <a:off x="5979994"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373" name="Oval 372"/>
            <p:cNvSpPr/>
            <p:nvPr/>
          </p:nvSpPr>
          <p:spPr>
            <a:xfrm>
              <a:off x="5979994" y="618470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376" name="Rectangle 375"/>
            <p:cNvSpPr/>
            <p:nvPr/>
          </p:nvSpPr>
          <p:spPr>
            <a:xfrm>
              <a:off x="6453336" y="318010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377" name="Rectangle 376"/>
            <p:cNvSpPr/>
            <p:nvPr/>
          </p:nvSpPr>
          <p:spPr>
            <a:xfrm>
              <a:off x="6453336" y="5466101"/>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nvGrpSpPr>
            <p:cNvPr id="381" name="Group 380"/>
            <p:cNvGrpSpPr/>
            <p:nvPr/>
          </p:nvGrpSpPr>
          <p:grpSpPr>
            <a:xfrm>
              <a:off x="6453336" y="2418101"/>
              <a:ext cx="480864" cy="325099"/>
              <a:chOff x="9653736" y="3827467"/>
              <a:chExt cx="480864" cy="325099"/>
            </a:xfrm>
          </p:grpSpPr>
          <p:sp>
            <p:nvSpPr>
              <p:cNvPr id="382" name="Rectangle 381"/>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383" name="Rectangle 382"/>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grpSp>
          <p:nvGrpSpPr>
            <p:cNvPr id="384" name="Group 383"/>
            <p:cNvGrpSpPr/>
            <p:nvPr/>
          </p:nvGrpSpPr>
          <p:grpSpPr>
            <a:xfrm>
              <a:off x="6453336" y="4708929"/>
              <a:ext cx="480864" cy="325099"/>
              <a:chOff x="9653736" y="3827467"/>
              <a:chExt cx="480864" cy="325099"/>
            </a:xfrm>
          </p:grpSpPr>
          <p:sp>
            <p:nvSpPr>
              <p:cNvPr id="385" name="Rectangle 384"/>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386" name="Rectangle 385"/>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sp>
          <p:nvSpPr>
            <p:cNvPr id="387" name="Rectangle 386"/>
            <p:cNvSpPr/>
            <p:nvPr/>
          </p:nvSpPr>
          <p:spPr>
            <a:xfrm>
              <a:off x="6453336" y="393719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388" name="Rectangle 387"/>
            <p:cNvSpPr/>
            <p:nvPr/>
          </p:nvSpPr>
          <p:spPr>
            <a:xfrm>
              <a:off x="6453336" y="6248400"/>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grpSp>
        <p:nvGrpSpPr>
          <p:cNvPr id="355" name="Group 354"/>
          <p:cNvGrpSpPr/>
          <p:nvPr/>
        </p:nvGrpSpPr>
        <p:grpSpPr>
          <a:xfrm>
            <a:off x="5066435" y="2621684"/>
            <a:ext cx="2421057" cy="3797313"/>
            <a:chOff x="5066435" y="2621684"/>
            <a:chExt cx="2421057" cy="3797313"/>
          </a:xfrm>
        </p:grpSpPr>
        <p:cxnSp>
          <p:nvCxnSpPr>
            <p:cNvPr id="326" name="Straight Arrow Connector 325"/>
            <p:cNvCxnSpPr/>
            <p:nvPr/>
          </p:nvCxnSpPr>
          <p:spPr>
            <a:xfrm>
              <a:off x="5066435" y="2850284"/>
              <a:ext cx="2421057" cy="230341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flipV="1">
              <a:off x="5066435" y="2850284"/>
              <a:ext cx="2421057" cy="50560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a:endCxn id="296" idx="1"/>
            </p:cNvCxnSpPr>
            <p:nvPr/>
          </p:nvCxnSpPr>
          <p:spPr>
            <a:xfrm flipV="1">
              <a:off x="5066435" y="3093387"/>
              <a:ext cx="2421057" cy="972229"/>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5066435" y="2621684"/>
              <a:ext cx="242105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a:off x="5066435" y="4876800"/>
              <a:ext cx="2421057" cy="5055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flipV="1">
              <a:off x="5066435" y="3355888"/>
              <a:ext cx="2421057" cy="136851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p:cNvCxnSpPr/>
            <p:nvPr/>
          </p:nvCxnSpPr>
          <p:spPr>
            <a:xfrm>
              <a:off x="5071971" y="5626452"/>
              <a:ext cx="2415521"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5071971" y="5853802"/>
              <a:ext cx="2415521" cy="56519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390" name="TextBox 389"/>
          <p:cNvSpPr txBox="1"/>
          <p:nvPr/>
        </p:nvSpPr>
        <p:spPr>
          <a:xfrm>
            <a:off x="-60220" y="4060752"/>
            <a:ext cx="1107996"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分割顶点</a:t>
            </a:r>
            <a:endParaRPr lang="en-US" dirty="0">
              <a:latin typeface="Microsoft YaHei" panose="020B0503020204020204" pitchFamily="34" charset="-122"/>
              <a:ea typeface="Microsoft YaHei" panose="020B0503020204020204" pitchFamily="34" charset="-122"/>
              <a:cs typeface="Gill Sans Light"/>
            </a:endParaRPr>
          </a:p>
        </p:txBody>
      </p:sp>
      <p:sp>
        <p:nvSpPr>
          <p:cNvPr id="154" name="Rectangle 4">
            <a:extLst>
              <a:ext uri="{FF2B5EF4-FFF2-40B4-BE49-F238E27FC236}">
                <a16:creationId xmlns="" xmlns:a16="http://schemas.microsoft.com/office/drawing/2014/main" id="{B1584F33-4233-734A-AD08-E03A6141315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56" name="直接连接符 8">
            <a:extLst>
              <a:ext uri="{FF2B5EF4-FFF2-40B4-BE49-F238E27FC236}">
                <a16:creationId xmlns="" xmlns:a16="http://schemas.microsoft.com/office/drawing/2014/main" id="{6ACAA2C2-A17E-4D4D-8359-2DAE2089DA65}"/>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57" name="组合 46">
            <a:extLst>
              <a:ext uri="{FF2B5EF4-FFF2-40B4-BE49-F238E27FC236}">
                <a16:creationId xmlns="" xmlns:a16="http://schemas.microsoft.com/office/drawing/2014/main" id="{676FDA6C-A099-F340-BC53-5F5242123386}"/>
              </a:ext>
            </a:extLst>
          </p:cNvPr>
          <p:cNvGrpSpPr>
            <a:grpSpLocks/>
          </p:cNvGrpSpPr>
          <p:nvPr/>
        </p:nvGrpSpPr>
        <p:grpSpPr bwMode="auto">
          <a:xfrm>
            <a:off x="1" y="284163"/>
            <a:ext cx="3352799" cy="530225"/>
            <a:chOff x="2209799" y="284389"/>
            <a:chExt cx="2160388" cy="529772"/>
          </a:xfrm>
          <a:solidFill>
            <a:srgbClr val="024C89"/>
          </a:solidFill>
        </p:grpSpPr>
        <p:sp>
          <p:nvSpPr>
            <p:cNvPr id="158" name="矩形 157">
              <a:extLst>
                <a:ext uri="{FF2B5EF4-FFF2-40B4-BE49-F238E27FC236}">
                  <a16:creationId xmlns="" xmlns:a16="http://schemas.microsoft.com/office/drawing/2014/main" id="{B4C005FC-845B-4746-B535-187C7BB72E1B}"/>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将属性图转化为表</a:t>
              </a:r>
            </a:p>
          </p:txBody>
        </p:sp>
        <p:sp>
          <p:nvSpPr>
            <p:cNvPr id="160" name="矩形 159">
              <a:extLst>
                <a:ext uri="{FF2B5EF4-FFF2-40B4-BE49-F238E27FC236}">
                  <a16:creationId xmlns="" xmlns:a16="http://schemas.microsoft.com/office/drawing/2014/main" id="{D8DB8BF6-A664-FD4D-BBA0-7C19A7024C7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72503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84459E-6 1.34321E-6 L 0.3782 -0.23738 " pathEditMode="relative" rAng="0" ptsTypes="AA">
                                      <p:cBhvr>
                                        <p:cTn id="6" dur="2000" fill="hold"/>
                                        <p:tgtEl>
                                          <p:spTgt spid="108"/>
                                        </p:tgtEl>
                                        <p:attrNameLst>
                                          <p:attrName>ppt_x</p:attrName>
                                          <p:attrName>ppt_y</p:attrName>
                                        </p:attrNameLst>
                                      </p:cBhvr>
                                      <p:rCtr x="18910" y="-11880"/>
                                    </p:animMotion>
                                  </p:childTnLst>
                                </p:cTn>
                              </p:par>
                              <p:par>
                                <p:cTn id="7" presetID="0" presetClass="path" presetSubtype="0" accel="50000" decel="50000" fill="hold" nodeType="withEffect">
                                  <p:stCondLst>
                                    <p:cond delay="0"/>
                                  </p:stCondLst>
                                  <p:childTnLst>
                                    <p:animMotion origin="layout" path="M 4.80639E-6 -4.06207E-6 L 0.46258 0.08291 " pathEditMode="relative" rAng="0" ptsTypes="AA">
                                      <p:cBhvr>
                                        <p:cTn id="8" dur="2000" fill="hold"/>
                                        <p:tgtEl>
                                          <p:spTgt spid="188"/>
                                        </p:tgtEl>
                                        <p:attrNameLst>
                                          <p:attrName>ppt_x</p:attrName>
                                          <p:attrName>ppt_y</p:attrName>
                                        </p:attrNameLst>
                                      </p:cBhvr>
                                      <p:rCtr x="23129" y="4145"/>
                                    </p:animMotion>
                                  </p:childTnLst>
                                </p:cTn>
                              </p:par>
                              <p:par>
                                <p:cTn id="9" presetID="0" presetClass="path" presetSubtype="0" accel="50000" decel="50000" fill="hold" nodeType="withEffect">
                                  <p:stCondLst>
                                    <p:cond delay="0"/>
                                  </p:stCondLst>
                                  <p:childTnLst>
                                    <p:animMotion origin="layout" path="M 4.85848E-6 2.76054E-6 L 0.27088 0.19361 " pathEditMode="relative" rAng="0" ptsTypes="AA">
                                      <p:cBhvr>
                                        <p:cTn id="10" dur="2000" fill="hold"/>
                                        <p:tgtEl>
                                          <p:spTgt spid="191"/>
                                        </p:tgtEl>
                                        <p:attrNameLst>
                                          <p:attrName>ppt_x</p:attrName>
                                          <p:attrName>ppt_y</p:attrName>
                                        </p:attrNameLst>
                                      </p:cBhvr>
                                      <p:rCtr x="13544" y="9680"/>
                                    </p:animMotion>
                                  </p:childTnLst>
                                </p:cTn>
                              </p:par>
                              <p:par>
                                <p:cTn id="11" presetID="0" presetClass="path" presetSubtype="0" accel="50000" decel="50000" fill="hold" nodeType="withEffect">
                                  <p:stCondLst>
                                    <p:cond delay="0"/>
                                  </p:stCondLst>
                                  <p:childTnLst>
                                    <p:animMotion origin="layout" path="M -3.91387E-6 3.39972E-6 L 0.15316 0.09495 " pathEditMode="relative" rAng="0" ptsTypes="AA">
                                      <p:cBhvr>
                                        <p:cTn id="12" dur="2000" fill="hold"/>
                                        <p:tgtEl>
                                          <p:spTgt spid="194"/>
                                        </p:tgtEl>
                                        <p:attrNameLst>
                                          <p:attrName>ppt_x</p:attrName>
                                          <p:attrName>ppt_y</p:attrName>
                                        </p:attrNameLst>
                                      </p:cBhvr>
                                      <p:rCtr x="7658" y="4748"/>
                                    </p:animMotion>
                                  </p:childTnLst>
                                </p:cTn>
                              </p:par>
                              <p:par>
                                <p:cTn id="13" presetID="0" presetClass="path" presetSubtype="0" accel="50000" decel="50000" fill="hold" nodeType="withEffect">
                                  <p:stCondLst>
                                    <p:cond delay="0"/>
                                  </p:stCondLst>
                                  <p:childTnLst>
                                    <p:animMotion origin="layout" path="M 4.85848E-6 -2.8717E-6 L 0.27921 -0.01783 " pathEditMode="relative" rAng="0" ptsTypes="AA">
                                      <p:cBhvr>
                                        <p:cTn id="14" dur="2000" fill="hold"/>
                                        <p:tgtEl>
                                          <p:spTgt spid="197"/>
                                        </p:tgtEl>
                                        <p:attrNameLst>
                                          <p:attrName>ppt_x</p:attrName>
                                          <p:attrName>ppt_y</p:attrName>
                                        </p:attrNameLst>
                                      </p:cBhvr>
                                      <p:rCtr x="13961" y="-903"/>
                                    </p:animMotion>
                                  </p:childTnLst>
                                </p:cTn>
                              </p:par>
                              <p:par>
                                <p:cTn id="15" presetID="0" presetClass="path" presetSubtype="0" accel="50000" decel="50000" fill="hold" nodeType="withEffect">
                                  <p:stCondLst>
                                    <p:cond delay="0"/>
                                  </p:stCondLst>
                                  <p:childTnLst>
                                    <p:animMotion origin="layout" path="M 4.80639E-6 -2.8717E-6 L 0.46258 0.09333 " pathEditMode="relative" rAng="0" ptsTypes="AA">
                                      <p:cBhvr>
                                        <p:cTn id="16" dur="2000" fill="hold"/>
                                        <p:tgtEl>
                                          <p:spTgt spid="202"/>
                                        </p:tgtEl>
                                        <p:attrNameLst>
                                          <p:attrName>ppt_x</p:attrName>
                                          <p:attrName>ppt_y</p:attrName>
                                        </p:attrNameLst>
                                      </p:cBhvr>
                                      <p:rCtr x="23129" y="4655"/>
                                    </p:animMotion>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108"/>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88"/>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91"/>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94"/>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97"/>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2"/>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224"/>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237"/>
                                        </p:tgtEl>
                                        <p:attrNameLst>
                                          <p:attrName>style.visibility</p:attrName>
                                        </p:attrNameLst>
                                      </p:cBhvr>
                                      <p:to>
                                        <p:strVal val="visible"/>
                                      </p:to>
                                    </p:se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236"/>
                                        </p:tgtEl>
                                        <p:attrNameLst>
                                          <p:attrName>style.visibility</p:attrName>
                                        </p:attrNameLst>
                                      </p:cBhvr>
                                      <p:to>
                                        <p:strVal val="visible"/>
                                      </p:to>
                                    </p:set>
                                    <p:animEffect transition="in" filter="fade">
                                      <p:cBhvr>
                                        <p:cTn id="38" dur="1000"/>
                                        <p:tgtEl>
                                          <p:spTgt spid="23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par>
                          <p:cTn id="43" fill="hold">
                            <p:stCondLst>
                              <p:cond delay="0"/>
                            </p:stCondLst>
                            <p:childTnLst>
                              <p:par>
                                <p:cTn id="44" presetID="0" presetClass="path" presetSubtype="0" accel="50000" decel="50000" fill="hold" nodeType="afterEffect">
                                  <p:stCondLst>
                                    <p:cond delay="200"/>
                                  </p:stCondLst>
                                  <p:childTnLst>
                                    <p:animMotion origin="layout" path="M -4.25421E-7 -2.59379E-6 L -0.39278 -2.59379E-6 " pathEditMode="relative" rAng="0" ptsTypes="AA">
                                      <p:cBhvr>
                                        <p:cTn id="45" dur="2000" fill="hold"/>
                                        <p:tgtEl>
                                          <p:spTgt spid="74"/>
                                        </p:tgtEl>
                                        <p:attrNameLst>
                                          <p:attrName>ppt_x</p:attrName>
                                          <p:attrName>ppt_y</p:attrName>
                                        </p:attrNameLst>
                                      </p:cBhvr>
                                      <p:rCtr x="-19639" y="0"/>
                                    </p:animMotion>
                                  </p:childTnLst>
                                </p:cTn>
                              </p:par>
                              <p:par>
                                <p:cTn id="46" presetID="22" presetClass="exit" presetSubtype="2" fill="hold" grpId="0" nodeType="withEffect">
                                  <p:stCondLst>
                                    <p:cond delay="400"/>
                                  </p:stCondLst>
                                  <p:childTnLst>
                                    <p:animEffect transition="out" filter="wipe(right)">
                                      <p:cBhvr>
                                        <p:cTn id="47" dur="500"/>
                                        <p:tgtEl>
                                          <p:spTgt spid="130"/>
                                        </p:tgtEl>
                                      </p:cBhvr>
                                    </p:animEffect>
                                    <p:set>
                                      <p:cBhvr>
                                        <p:cTn id="48" dur="1" fill="hold">
                                          <p:stCondLst>
                                            <p:cond delay="499"/>
                                          </p:stCondLst>
                                        </p:cTn>
                                        <p:tgtEl>
                                          <p:spTgt spid="130"/>
                                        </p:tgtEl>
                                        <p:attrNameLst>
                                          <p:attrName>style.visibility</p:attrName>
                                        </p:attrNameLst>
                                      </p:cBhvr>
                                      <p:to>
                                        <p:strVal val="hidden"/>
                                      </p:to>
                                    </p:set>
                                  </p:childTnLst>
                                </p:cTn>
                              </p:par>
                              <p:par>
                                <p:cTn id="49" presetID="22" presetClass="exit" presetSubtype="2" fill="hold" grpId="0" nodeType="withEffect">
                                  <p:stCondLst>
                                    <p:cond delay="1200"/>
                                  </p:stCondLst>
                                  <p:childTnLst>
                                    <p:animEffect transition="out" filter="wipe(right)">
                                      <p:cBhvr>
                                        <p:cTn id="50" dur="500"/>
                                        <p:tgtEl>
                                          <p:spTgt spid="201"/>
                                        </p:tgtEl>
                                      </p:cBhvr>
                                    </p:animEffect>
                                    <p:set>
                                      <p:cBhvr>
                                        <p:cTn id="51" dur="1" fill="hold">
                                          <p:stCondLst>
                                            <p:cond delay="499"/>
                                          </p:stCondLst>
                                        </p:cTn>
                                        <p:tgtEl>
                                          <p:spTgt spid="201"/>
                                        </p:tgtEl>
                                        <p:attrNameLst>
                                          <p:attrName>style.visibility</p:attrName>
                                        </p:attrNameLst>
                                      </p:cBhvr>
                                      <p:to>
                                        <p:strVal val="hidden"/>
                                      </p:to>
                                    </p:set>
                                  </p:childTnLst>
                                </p:cTn>
                              </p:par>
                            </p:childTnLst>
                          </p:cTn>
                        </p:par>
                        <p:par>
                          <p:cTn id="52" fill="hold">
                            <p:stCondLst>
                              <p:cond delay="2200"/>
                            </p:stCondLst>
                            <p:childTnLst>
                              <p:par>
                                <p:cTn id="53" presetID="0" presetClass="path" presetSubtype="0" accel="50000" decel="50000" fill="hold" nodeType="afterEffect">
                                  <p:stCondLst>
                                    <p:cond delay="0"/>
                                  </p:stCondLst>
                                  <p:childTnLst>
                                    <p:animMotion origin="layout" path="M -3.31134E-6 -3.75174E-7 L -3.31134E-6 0.0755 " pathEditMode="relative" rAng="0" ptsTypes="AA">
                                      <p:cBhvr>
                                        <p:cTn id="54" dur="2000" fill="hold"/>
                                        <p:tgtEl>
                                          <p:spTgt spid="239"/>
                                        </p:tgtEl>
                                        <p:attrNameLst>
                                          <p:attrName>ppt_x</p:attrName>
                                          <p:attrName>ppt_y</p:attrName>
                                        </p:attrNameLst>
                                      </p:cBhvr>
                                      <p:rCtr x="0" y="3775"/>
                                    </p:animMotion>
                                  </p:childTnLst>
                                </p:cTn>
                              </p:par>
                              <p:par>
                                <p:cTn id="55" presetID="0" presetClass="path" presetSubtype="0" accel="50000" decel="50000" fill="hold" nodeType="withEffect">
                                  <p:stCondLst>
                                    <p:cond delay="0"/>
                                  </p:stCondLst>
                                  <p:childTnLst>
                                    <p:animMotion origin="layout" path="M 4.50252E-6 -6.54006E-6 L 4.50252E-6 -0.06693 " pathEditMode="relative" ptsTypes="AA">
                                      <p:cBhvr>
                                        <p:cTn id="56" dur="2000" fill="hold"/>
                                        <p:tgtEl>
                                          <p:spTgt spid="238"/>
                                        </p:tgtEl>
                                        <p:attrNameLst>
                                          <p:attrName>ppt_x</p:attrName>
                                          <p:attrName>ppt_y</p:attrName>
                                        </p:attrNameLst>
                                      </p:cBhvr>
                                    </p:animMotion>
                                  </p:childTnLst>
                                </p:cTn>
                              </p:par>
                              <p:par>
                                <p:cTn id="57" presetID="10" presetClass="entr" presetSubtype="0" fill="hold" grpId="0" nodeType="withEffect">
                                  <p:stCondLst>
                                    <p:cond delay="1000"/>
                                  </p:stCondLst>
                                  <p:childTnLst>
                                    <p:set>
                                      <p:cBhvr>
                                        <p:cTn id="58" dur="1" fill="hold">
                                          <p:stCondLst>
                                            <p:cond delay="0"/>
                                          </p:stCondLst>
                                        </p:cTn>
                                        <p:tgtEl>
                                          <p:spTgt spid="321"/>
                                        </p:tgtEl>
                                        <p:attrNameLst>
                                          <p:attrName>style.visibility</p:attrName>
                                        </p:attrNameLst>
                                      </p:cBhvr>
                                      <p:to>
                                        <p:strVal val="visible"/>
                                      </p:to>
                                    </p:set>
                                    <p:animEffect transition="in" filter="fade">
                                      <p:cBhvr>
                                        <p:cTn id="59" dur="1000"/>
                                        <p:tgtEl>
                                          <p:spTgt spid="321"/>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322"/>
                                        </p:tgtEl>
                                        <p:attrNameLst>
                                          <p:attrName>style.visibility</p:attrName>
                                        </p:attrNameLst>
                                      </p:cBhvr>
                                      <p:to>
                                        <p:strVal val="visible"/>
                                      </p:to>
                                    </p:set>
                                    <p:animEffect transition="in" filter="fade">
                                      <p:cBhvr>
                                        <p:cTn id="62" dur="1000"/>
                                        <p:tgtEl>
                                          <p:spTgt spid="322"/>
                                        </p:tgtEl>
                                      </p:cBhvr>
                                    </p:animEffect>
                                  </p:childTnLst>
                                </p:cTn>
                              </p:par>
                            </p:childTnLst>
                          </p:cTn>
                        </p:par>
                        <p:par>
                          <p:cTn id="63" fill="hold">
                            <p:stCondLst>
                              <p:cond delay="4200"/>
                            </p:stCondLst>
                            <p:childTnLst>
                              <p:par>
                                <p:cTn id="64" presetID="1" presetClass="entr" presetSubtype="0" fill="hold" grpId="0" nodeType="afterEffect">
                                  <p:stCondLst>
                                    <p:cond delay="0"/>
                                  </p:stCondLst>
                                  <p:childTnLst>
                                    <p:set>
                                      <p:cBhvr>
                                        <p:cTn id="65" dur="1" fill="hold">
                                          <p:stCondLst>
                                            <p:cond delay="0"/>
                                          </p:stCondLst>
                                        </p:cTn>
                                        <p:tgtEl>
                                          <p:spTgt spid="3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23"/>
                                        </p:tgtEl>
                                        <p:attrNameLst>
                                          <p:attrName>style.visibility</p:attrName>
                                        </p:attrNameLst>
                                      </p:cBhvr>
                                      <p:to>
                                        <p:strVal val="visible"/>
                                      </p:to>
                                    </p:set>
                                    <p:animEffect transition="in" filter="fade">
                                      <p:cBhvr>
                                        <p:cTn id="70" dur="500"/>
                                        <p:tgtEl>
                                          <p:spTgt spid="3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55"/>
                                        </p:tgtEl>
                                        <p:attrNameLst>
                                          <p:attrName>style.visibility</p:attrName>
                                        </p:attrNameLst>
                                      </p:cBhvr>
                                      <p:to>
                                        <p:strVal val="visible"/>
                                      </p:to>
                                    </p:set>
                                    <p:animEffect transition="in" filter="wipe(left)">
                                      <p:cBhvr>
                                        <p:cTn id="75" dur="500"/>
                                        <p:tgtEl>
                                          <p:spTgt spid="35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89"/>
                                        </p:tgtEl>
                                        <p:attrNameLst>
                                          <p:attrName>style.visibility</p:attrName>
                                        </p:attrNameLst>
                                      </p:cBhvr>
                                      <p:to>
                                        <p:strVal val="visible"/>
                                      </p:to>
                                    </p:set>
                                    <p:animEffect transition="in" filter="fade">
                                      <p:cBhvr>
                                        <p:cTn id="80" dur="500"/>
                                        <p:tgtEl>
                                          <p:spTgt spid="389"/>
                                        </p:tgtEl>
                                      </p:cBhvr>
                                    </p:animEffect>
                                  </p:childTnLst>
                                </p:cTn>
                              </p:par>
                              <p:par>
                                <p:cTn id="81" presetID="10" presetClass="exit" presetSubtype="0" fill="hold" nodeType="withEffect">
                                  <p:stCondLst>
                                    <p:cond delay="0"/>
                                  </p:stCondLst>
                                  <p:childTnLst>
                                    <p:animEffect transition="out" filter="fade">
                                      <p:cBhvr>
                                        <p:cTn id="82" dur="500"/>
                                        <p:tgtEl>
                                          <p:spTgt spid="355"/>
                                        </p:tgtEl>
                                      </p:cBhvr>
                                    </p:animEffect>
                                    <p:set>
                                      <p:cBhvr>
                                        <p:cTn id="83" dur="1" fill="hold">
                                          <p:stCondLst>
                                            <p:cond delay="499"/>
                                          </p:stCondLst>
                                        </p:cTn>
                                        <p:tgtEl>
                                          <p:spTgt spid="3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 grpId="0" animBg="1"/>
      <p:bldP spid="321" grpId="0" animBg="1"/>
      <p:bldP spid="130" grpId="0" animBg="1"/>
      <p:bldP spid="201" grpId="0" animBg="1"/>
      <p:bldP spid="390"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686800" cy="609600"/>
          </a:xfrm>
        </p:spPr>
        <p:txBody>
          <a:bodyPr>
            <a:normAutofit/>
          </a:bodyPr>
          <a:lstStyle/>
          <a:p>
            <a:r>
              <a:rPr lang="zh-CN" altLang="en-US" i="1" dirty="0">
                <a:latin typeface="Microsoft YaHei" panose="020B0503020204020204" pitchFamily="34" charset="-122"/>
                <a:ea typeface="Microsoft YaHei" panose="020B0503020204020204" pitchFamily="34" charset="-122"/>
              </a:rPr>
              <a:t>跨多个图重用结构信息</a:t>
            </a:r>
            <a:endParaRPr lang="en-US" dirty="0">
              <a:latin typeface="Microsoft YaHei" panose="020B0503020204020204" pitchFamily="34" charset="-122"/>
              <a:ea typeface="Microsoft YaHei" panose="020B0503020204020204" pitchFamily="34" charset="-122"/>
            </a:endParaRPr>
          </a:p>
        </p:txBody>
      </p:sp>
      <p:sp>
        <p:nvSpPr>
          <p:cNvPr id="153" name="TextBox 152"/>
          <p:cNvSpPr txBox="1"/>
          <p:nvPr/>
        </p:nvSpPr>
        <p:spPr>
          <a:xfrm>
            <a:off x="762000" y="2155992"/>
            <a:ext cx="2133600" cy="523220"/>
          </a:xfrm>
          <a:prstGeom prst="rect">
            <a:avLst/>
          </a:prstGeom>
          <a:noFill/>
        </p:spPr>
        <p:txBody>
          <a:bodyPr wrap="square" rtlCol="0">
            <a:spAutoFit/>
          </a:bodyPr>
          <a:lstStyle/>
          <a:p>
            <a:pPr algn="ctr"/>
            <a:r>
              <a:rPr lang="zh-CN" altLang="en-US" sz="2800" dirty="0">
                <a:latin typeface="Microsoft YaHei" panose="020B0503020204020204" pitchFamily="34" charset="-122"/>
                <a:ea typeface="Microsoft YaHei" panose="020B0503020204020204" pitchFamily="34" charset="-122"/>
                <a:cs typeface="Gill Sans Light"/>
              </a:rPr>
              <a:t>输入图</a:t>
            </a:r>
            <a:endParaRPr lang="en-US" sz="2800" dirty="0">
              <a:latin typeface="Microsoft YaHei" panose="020B0503020204020204" pitchFamily="34" charset="-122"/>
              <a:ea typeface="Microsoft YaHei" panose="020B0503020204020204" pitchFamily="34" charset="-122"/>
              <a:cs typeface="Gill Sans Light"/>
            </a:endParaRPr>
          </a:p>
        </p:txBody>
      </p:sp>
      <p:grpSp>
        <p:nvGrpSpPr>
          <p:cNvPr id="32" name="Group 31"/>
          <p:cNvGrpSpPr/>
          <p:nvPr/>
        </p:nvGrpSpPr>
        <p:grpSpPr>
          <a:xfrm>
            <a:off x="3751944" y="3595492"/>
            <a:ext cx="1569660" cy="1035797"/>
            <a:chOff x="3289005" y="3574781"/>
            <a:chExt cx="1569660" cy="1035797"/>
          </a:xfrm>
        </p:grpSpPr>
        <p:sp>
          <p:nvSpPr>
            <p:cNvPr id="4" name="Right Arrow 3"/>
            <p:cNvSpPr/>
            <p:nvPr/>
          </p:nvSpPr>
          <p:spPr>
            <a:xfrm>
              <a:off x="3499461" y="3574781"/>
              <a:ext cx="1143000" cy="521616"/>
            </a:xfrm>
            <a:prstGeom prst="rightArrow">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 name="TextBox 4"/>
            <p:cNvSpPr txBox="1"/>
            <p:nvPr/>
          </p:nvSpPr>
          <p:spPr>
            <a:xfrm>
              <a:off x="3289005" y="4241246"/>
              <a:ext cx="1569660"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转化顶点信息</a:t>
              </a:r>
              <a:endParaRPr lang="en-US" sz="1800" dirty="0">
                <a:latin typeface="Microsoft YaHei" panose="020B0503020204020204" pitchFamily="34" charset="-122"/>
                <a:ea typeface="Microsoft YaHei" panose="020B0503020204020204" pitchFamily="34" charset="-122"/>
                <a:cs typeface="Gill Sans Light"/>
              </a:endParaRPr>
            </a:p>
          </p:txBody>
        </p:sp>
      </p:grpSp>
      <p:sp>
        <p:nvSpPr>
          <p:cNvPr id="209" name="TextBox 208"/>
          <p:cNvSpPr txBox="1"/>
          <p:nvPr/>
        </p:nvSpPr>
        <p:spPr>
          <a:xfrm>
            <a:off x="5328261" y="2155992"/>
            <a:ext cx="3434739" cy="523220"/>
          </a:xfrm>
          <a:prstGeom prst="rect">
            <a:avLst/>
          </a:prstGeom>
          <a:noFill/>
        </p:spPr>
        <p:txBody>
          <a:bodyPr wrap="square" rtlCol="0">
            <a:spAutoFit/>
          </a:bodyPr>
          <a:lstStyle/>
          <a:p>
            <a:pPr algn="ctr"/>
            <a:r>
              <a:rPr lang="zh-CN" altLang="en-US" sz="2800" dirty="0">
                <a:latin typeface="Microsoft YaHei" panose="020B0503020204020204" pitchFamily="34" charset="-122"/>
                <a:ea typeface="Microsoft YaHei" panose="020B0503020204020204" pitchFamily="34" charset="-122"/>
                <a:cs typeface="Gill Sans Light"/>
              </a:rPr>
              <a:t>转化后的图</a:t>
            </a:r>
            <a:endParaRPr lang="en-US" sz="2800" dirty="0">
              <a:latin typeface="Microsoft YaHei" panose="020B0503020204020204" pitchFamily="34" charset="-122"/>
              <a:ea typeface="Microsoft YaHei" panose="020B0503020204020204" pitchFamily="34" charset="-122"/>
              <a:cs typeface="Gill Sans Light"/>
            </a:endParaRPr>
          </a:p>
        </p:txBody>
      </p:sp>
      <p:grpSp>
        <p:nvGrpSpPr>
          <p:cNvPr id="30" name="Group 29"/>
          <p:cNvGrpSpPr/>
          <p:nvPr/>
        </p:nvGrpSpPr>
        <p:grpSpPr>
          <a:xfrm>
            <a:off x="496039" y="2788781"/>
            <a:ext cx="2671898" cy="2926219"/>
            <a:chOff x="301634" y="2636381"/>
            <a:chExt cx="2671898" cy="2926219"/>
          </a:xfrm>
        </p:grpSpPr>
        <p:grpSp>
          <p:nvGrpSpPr>
            <p:cNvPr id="61" name="Group 60"/>
            <p:cNvGrpSpPr/>
            <p:nvPr/>
          </p:nvGrpSpPr>
          <p:grpSpPr>
            <a:xfrm>
              <a:off x="533400" y="3348893"/>
              <a:ext cx="381000" cy="1596444"/>
              <a:chOff x="2057400" y="3453148"/>
              <a:chExt cx="381000" cy="1596444"/>
            </a:xfrm>
          </p:grpSpPr>
          <p:grpSp>
            <p:nvGrpSpPr>
              <p:cNvPr id="59" name="Group 58"/>
              <p:cNvGrpSpPr/>
              <p:nvPr/>
            </p:nvGrpSpPr>
            <p:grpSpPr>
              <a:xfrm>
                <a:off x="2163458" y="3587055"/>
                <a:ext cx="168884" cy="1311885"/>
                <a:chOff x="1447310" y="4479315"/>
                <a:chExt cx="168884" cy="1311885"/>
              </a:xfrm>
            </p:grpSpPr>
            <p:sp>
              <p:nvSpPr>
                <p:cNvPr id="54" name="Oval 53"/>
                <p:cNvSpPr/>
                <p:nvPr/>
              </p:nvSpPr>
              <p:spPr>
                <a:xfrm>
                  <a:off x="1447310" y="476506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5" name="Oval 54"/>
                <p:cNvSpPr/>
                <p:nvPr/>
              </p:nvSpPr>
              <p:spPr>
                <a:xfrm>
                  <a:off x="1447310" y="505081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6" name="Oval 55"/>
                <p:cNvSpPr/>
                <p:nvPr/>
              </p:nvSpPr>
              <p:spPr>
                <a:xfrm>
                  <a:off x="1447310" y="533656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7" name="Oval 56"/>
                <p:cNvSpPr/>
                <p:nvPr/>
              </p:nvSpPr>
              <p:spPr>
                <a:xfrm>
                  <a:off x="1447310" y="562231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8" name="Oval 57"/>
                <p:cNvSpPr/>
                <p:nvPr/>
              </p:nvSpPr>
              <p:spPr>
                <a:xfrm>
                  <a:off x="1447310" y="4479315"/>
                  <a:ext cx="168884" cy="168885"/>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60" name="Rectangle 59"/>
              <p:cNvSpPr/>
              <p:nvPr/>
            </p:nvSpPr>
            <p:spPr>
              <a:xfrm>
                <a:off x="2057400" y="3453148"/>
                <a:ext cx="3810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152" name="Group 151"/>
            <p:cNvGrpSpPr/>
            <p:nvPr/>
          </p:nvGrpSpPr>
          <p:grpSpPr>
            <a:xfrm>
              <a:off x="1342065" y="3348893"/>
              <a:ext cx="609600" cy="1596444"/>
              <a:chOff x="2286000" y="2667000"/>
              <a:chExt cx="609600" cy="1596444"/>
            </a:xfrm>
          </p:grpSpPr>
          <p:sp>
            <p:nvSpPr>
              <p:cNvPr id="104" name="Rectangle 103"/>
              <p:cNvSpPr/>
              <p:nvPr/>
            </p:nvSpPr>
            <p:spPr>
              <a:xfrm>
                <a:off x="2286000" y="2667000"/>
                <a:ext cx="6096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137" name="Group 136"/>
              <p:cNvGrpSpPr/>
              <p:nvPr/>
            </p:nvGrpSpPr>
            <p:grpSpPr>
              <a:xfrm>
                <a:off x="2362195" y="2819400"/>
                <a:ext cx="450670" cy="1268799"/>
                <a:chOff x="2362195" y="2819400"/>
                <a:chExt cx="450670" cy="1268799"/>
              </a:xfrm>
            </p:grpSpPr>
            <p:grpSp>
              <p:nvGrpSpPr>
                <p:cNvPr id="120" name="Group 119"/>
                <p:cNvGrpSpPr/>
                <p:nvPr/>
              </p:nvGrpSpPr>
              <p:grpSpPr>
                <a:xfrm>
                  <a:off x="2362200" y="2819400"/>
                  <a:ext cx="450665" cy="125799"/>
                  <a:chOff x="6172200" y="3773468"/>
                  <a:chExt cx="1219200" cy="340328"/>
                </a:xfrm>
              </p:grpSpPr>
              <p:sp>
                <p:nvSpPr>
                  <p:cNvPr id="116" name="Rectangle 115"/>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17" name="Rectangle 116"/>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18" name="Rectangle 117"/>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121" name="Group 120"/>
                <p:cNvGrpSpPr/>
                <p:nvPr/>
              </p:nvGrpSpPr>
              <p:grpSpPr>
                <a:xfrm>
                  <a:off x="2362203" y="3105150"/>
                  <a:ext cx="281666" cy="125799"/>
                  <a:chOff x="6172200" y="3773468"/>
                  <a:chExt cx="762000" cy="340328"/>
                </a:xfrm>
              </p:grpSpPr>
              <p:sp>
                <p:nvSpPr>
                  <p:cNvPr id="122" name="Rectangle 121"/>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23" name="Rectangle 122"/>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126" name="Rectangle 125"/>
                <p:cNvSpPr/>
                <p:nvPr/>
              </p:nvSpPr>
              <p:spPr>
                <a:xfrm>
                  <a:off x="2362195" y="33909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129" name="Group 128"/>
                <p:cNvGrpSpPr/>
                <p:nvPr/>
              </p:nvGrpSpPr>
              <p:grpSpPr>
                <a:xfrm>
                  <a:off x="2362200" y="3676650"/>
                  <a:ext cx="450665" cy="125799"/>
                  <a:chOff x="6172200" y="3773468"/>
                  <a:chExt cx="1219200" cy="340328"/>
                </a:xfrm>
              </p:grpSpPr>
              <p:sp>
                <p:nvSpPr>
                  <p:cNvPr id="130" name="Rectangle 129"/>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31" name="Rectangle 130"/>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32" name="Rectangle 131"/>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134" name="Rectangle 133"/>
                <p:cNvSpPr/>
                <p:nvPr/>
              </p:nvSpPr>
              <p:spPr>
                <a:xfrm>
                  <a:off x="2362195" y="39624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grpSp>
          <p:nvGrpSpPr>
            <p:cNvPr id="151" name="Group 150"/>
            <p:cNvGrpSpPr/>
            <p:nvPr/>
          </p:nvGrpSpPr>
          <p:grpSpPr>
            <a:xfrm>
              <a:off x="2286000" y="3348893"/>
              <a:ext cx="685800" cy="2213707"/>
              <a:chOff x="3124200" y="2667000"/>
              <a:chExt cx="685800" cy="2213707"/>
            </a:xfrm>
          </p:grpSpPr>
          <p:sp>
            <p:nvSpPr>
              <p:cNvPr id="99" name="Rectangle 98"/>
              <p:cNvSpPr/>
              <p:nvPr/>
            </p:nvSpPr>
            <p:spPr>
              <a:xfrm>
                <a:off x="3124200" y="2667000"/>
                <a:ext cx="685800" cy="2213707"/>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150" name="Group 149"/>
              <p:cNvGrpSpPr/>
              <p:nvPr/>
            </p:nvGrpSpPr>
            <p:grpSpPr>
              <a:xfrm>
                <a:off x="3188037" y="2733649"/>
                <a:ext cx="549884" cy="2080409"/>
                <a:chOff x="3188037" y="2740951"/>
                <a:chExt cx="549884" cy="2080409"/>
              </a:xfrm>
            </p:grpSpPr>
            <p:grpSp>
              <p:nvGrpSpPr>
                <p:cNvPr id="69" name="Group 68"/>
                <p:cNvGrpSpPr/>
                <p:nvPr/>
              </p:nvGrpSpPr>
              <p:grpSpPr>
                <a:xfrm>
                  <a:off x="3188037" y="2740951"/>
                  <a:ext cx="549884" cy="168885"/>
                  <a:chOff x="2895600" y="3514599"/>
                  <a:chExt cx="549884" cy="168885"/>
                </a:xfrm>
              </p:grpSpPr>
              <p:cxnSp>
                <p:nvCxnSpPr>
                  <p:cNvPr id="62" name="Straight Connector 61"/>
                  <p:cNvCxnSpPr>
                    <a:stCxn id="63" idx="6"/>
                    <a:endCxn id="66"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3" name="Oval 62"/>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66" name="Oval 65"/>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70" name="Group 69"/>
                <p:cNvGrpSpPr/>
                <p:nvPr/>
              </p:nvGrpSpPr>
              <p:grpSpPr>
                <a:xfrm>
                  <a:off x="3188037" y="2953343"/>
                  <a:ext cx="549884" cy="168885"/>
                  <a:chOff x="2895600" y="3514599"/>
                  <a:chExt cx="549884" cy="168885"/>
                </a:xfrm>
              </p:grpSpPr>
              <p:cxnSp>
                <p:nvCxnSpPr>
                  <p:cNvPr id="71" name="Straight Connector 70"/>
                  <p:cNvCxnSpPr>
                    <a:stCxn id="72" idx="6"/>
                    <a:endCxn id="73"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3" name="Oval 72"/>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74" name="Group 73"/>
                <p:cNvGrpSpPr/>
                <p:nvPr/>
              </p:nvGrpSpPr>
              <p:grpSpPr>
                <a:xfrm>
                  <a:off x="3188037" y="3165735"/>
                  <a:ext cx="549884" cy="168885"/>
                  <a:chOff x="2895600" y="3514599"/>
                  <a:chExt cx="549884" cy="168885"/>
                </a:xfrm>
              </p:grpSpPr>
              <p:cxnSp>
                <p:nvCxnSpPr>
                  <p:cNvPr id="75" name="Straight Connector 74"/>
                  <p:cNvCxnSpPr>
                    <a:stCxn id="76" idx="6"/>
                    <a:endCxn id="77"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6" name="Oval 75"/>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7" name="Oval 76"/>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78" name="Group 77"/>
                <p:cNvGrpSpPr/>
                <p:nvPr/>
              </p:nvGrpSpPr>
              <p:grpSpPr>
                <a:xfrm>
                  <a:off x="3188037" y="3378127"/>
                  <a:ext cx="549884" cy="168885"/>
                  <a:chOff x="2895600" y="3514599"/>
                  <a:chExt cx="549884" cy="168885"/>
                </a:xfrm>
              </p:grpSpPr>
              <p:cxnSp>
                <p:nvCxnSpPr>
                  <p:cNvPr id="79" name="Straight Connector 78"/>
                  <p:cNvCxnSpPr>
                    <a:stCxn id="80" idx="6"/>
                    <a:endCxn id="81"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80" name="Oval 79"/>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81" name="Oval 80"/>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82" name="Group 81"/>
                <p:cNvGrpSpPr/>
                <p:nvPr/>
              </p:nvGrpSpPr>
              <p:grpSpPr>
                <a:xfrm>
                  <a:off x="3188037" y="3590519"/>
                  <a:ext cx="549884" cy="168885"/>
                  <a:chOff x="2895600" y="3514599"/>
                  <a:chExt cx="549884" cy="168885"/>
                </a:xfrm>
              </p:grpSpPr>
              <p:cxnSp>
                <p:nvCxnSpPr>
                  <p:cNvPr id="83" name="Straight Connector 82"/>
                  <p:cNvCxnSpPr>
                    <a:stCxn id="84" idx="6"/>
                    <a:endCxn id="85"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84" name="Oval 83"/>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85" name="Oval 84"/>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86" name="Group 85"/>
                <p:cNvGrpSpPr/>
                <p:nvPr/>
              </p:nvGrpSpPr>
              <p:grpSpPr>
                <a:xfrm>
                  <a:off x="3188037" y="3802911"/>
                  <a:ext cx="549884" cy="168885"/>
                  <a:chOff x="2895600" y="3514599"/>
                  <a:chExt cx="549884" cy="168885"/>
                </a:xfrm>
              </p:grpSpPr>
              <p:cxnSp>
                <p:nvCxnSpPr>
                  <p:cNvPr id="87" name="Straight Connector 86"/>
                  <p:cNvCxnSpPr>
                    <a:stCxn id="88" idx="6"/>
                    <a:endCxn id="89"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88" name="Oval 87"/>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89" name="Oval 88"/>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0" name="Group 89"/>
                <p:cNvGrpSpPr/>
                <p:nvPr/>
              </p:nvGrpSpPr>
              <p:grpSpPr>
                <a:xfrm>
                  <a:off x="3188037" y="4015303"/>
                  <a:ext cx="549884" cy="168885"/>
                  <a:chOff x="2895600" y="3514599"/>
                  <a:chExt cx="549884" cy="168885"/>
                </a:xfrm>
              </p:grpSpPr>
              <p:cxnSp>
                <p:nvCxnSpPr>
                  <p:cNvPr id="91" name="Straight Connector 90"/>
                  <p:cNvCxnSpPr>
                    <a:stCxn id="92" idx="6"/>
                    <a:endCxn id="93"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92" name="Oval 91"/>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93" name="Oval 92"/>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4" name="Group 93"/>
                <p:cNvGrpSpPr/>
                <p:nvPr/>
              </p:nvGrpSpPr>
              <p:grpSpPr>
                <a:xfrm>
                  <a:off x="3188037" y="4227695"/>
                  <a:ext cx="549884" cy="168885"/>
                  <a:chOff x="2895600" y="3514599"/>
                  <a:chExt cx="549884" cy="168885"/>
                </a:xfrm>
              </p:grpSpPr>
              <p:cxnSp>
                <p:nvCxnSpPr>
                  <p:cNvPr id="95" name="Straight Connector 94"/>
                  <p:cNvCxnSpPr>
                    <a:stCxn id="96" idx="6"/>
                    <a:endCxn id="97"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96" name="Oval 95"/>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97" name="Oval 96"/>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38" name="Group 137"/>
                <p:cNvGrpSpPr/>
                <p:nvPr/>
              </p:nvGrpSpPr>
              <p:grpSpPr>
                <a:xfrm>
                  <a:off x="3188037" y="4440087"/>
                  <a:ext cx="549884" cy="168885"/>
                  <a:chOff x="2895600" y="3514599"/>
                  <a:chExt cx="549884" cy="168885"/>
                </a:xfrm>
              </p:grpSpPr>
              <p:cxnSp>
                <p:nvCxnSpPr>
                  <p:cNvPr id="139" name="Straight Connector 138"/>
                  <p:cNvCxnSpPr>
                    <a:stCxn id="140" idx="6"/>
                    <a:endCxn id="141"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140" name="Oval 139"/>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1" name="Oval 140"/>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42" name="Group 141"/>
                <p:cNvGrpSpPr/>
                <p:nvPr/>
              </p:nvGrpSpPr>
              <p:grpSpPr>
                <a:xfrm>
                  <a:off x="3188037" y="4652475"/>
                  <a:ext cx="549884" cy="168885"/>
                  <a:chOff x="2895600" y="3514599"/>
                  <a:chExt cx="549884" cy="168885"/>
                </a:xfrm>
              </p:grpSpPr>
              <p:cxnSp>
                <p:nvCxnSpPr>
                  <p:cNvPr id="143" name="Straight Connector 142"/>
                  <p:cNvCxnSpPr>
                    <a:stCxn id="144" idx="6"/>
                    <a:endCxn id="145"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144" name="Oval 143"/>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5" name="Oval 144"/>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grpSp>
        <p:sp>
          <p:nvSpPr>
            <p:cNvPr id="6" name="TextBox 5"/>
            <p:cNvSpPr txBox="1"/>
            <p:nvPr/>
          </p:nvSpPr>
          <p:spPr>
            <a:xfrm>
              <a:off x="301634" y="2636381"/>
              <a:ext cx="877163"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顶点表</a:t>
              </a:r>
              <a:endParaRPr lang="en-US" sz="1800" dirty="0">
                <a:latin typeface="Microsoft YaHei" panose="020B0503020204020204" pitchFamily="34" charset="-122"/>
                <a:ea typeface="Microsoft YaHei" panose="020B0503020204020204" pitchFamily="34" charset="-122"/>
                <a:cs typeface="Gill Sans Light"/>
              </a:endParaRPr>
            </a:p>
          </p:txBody>
        </p:sp>
        <p:sp>
          <p:nvSpPr>
            <p:cNvPr id="210" name="TextBox 209"/>
            <p:cNvSpPr txBox="1"/>
            <p:nvPr/>
          </p:nvSpPr>
          <p:spPr>
            <a:xfrm>
              <a:off x="1220611" y="2636381"/>
              <a:ext cx="877163"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路由表</a:t>
              </a:r>
              <a:endParaRPr lang="en-US" sz="1800" dirty="0">
                <a:latin typeface="Microsoft YaHei" panose="020B0503020204020204" pitchFamily="34" charset="-122"/>
                <a:ea typeface="Microsoft YaHei" panose="020B0503020204020204" pitchFamily="34" charset="-122"/>
                <a:cs typeface="Gill Sans Light"/>
              </a:endParaRPr>
            </a:p>
          </p:txBody>
        </p:sp>
        <p:sp>
          <p:nvSpPr>
            <p:cNvPr id="29" name="TextBox 28"/>
            <p:cNvSpPr txBox="1"/>
            <p:nvPr/>
          </p:nvSpPr>
          <p:spPr>
            <a:xfrm>
              <a:off x="2327201" y="2636381"/>
              <a:ext cx="646331"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边表</a:t>
              </a:r>
              <a:endParaRPr lang="en-US" sz="1800" dirty="0">
                <a:latin typeface="Microsoft YaHei" panose="020B0503020204020204" pitchFamily="34" charset="-122"/>
                <a:ea typeface="Microsoft YaHei" panose="020B0503020204020204" pitchFamily="34" charset="-122"/>
                <a:cs typeface="Gill Sans Light"/>
              </a:endParaRPr>
            </a:p>
          </p:txBody>
        </p:sp>
      </p:grpSp>
      <p:grpSp>
        <p:nvGrpSpPr>
          <p:cNvPr id="256" name="Group 255"/>
          <p:cNvGrpSpPr/>
          <p:nvPr/>
        </p:nvGrpSpPr>
        <p:grpSpPr>
          <a:xfrm>
            <a:off x="5643444" y="2788781"/>
            <a:ext cx="877163" cy="2308956"/>
            <a:chOff x="5643444" y="2697437"/>
            <a:chExt cx="877163" cy="2308956"/>
          </a:xfrm>
        </p:grpSpPr>
        <p:grpSp>
          <p:nvGrpSpPr>
            <p:cNvPr id="212" name="Group 211"/>
            <p:cNvGrpSpPr/>
            <p:nvPr/>
          </p:nvGrpSpPr>
          <p:grpSpPr>
            <a:xfrm>
              <a:off x="5875210" y="3409949"/>
              <a:ext cx="381000" cy="1596444"/>
              <a:chOff x="2057400" y="3453148"/>
              <a:chExt cx="381000" cy="1596444"/>
            </a:xfrm>
          </p:grpSpPr>
          <p:grpSp>
            <p:nvGrpSpPr>
              <p:cNvPr id="275" name="Group 274"/>
              <p:cNvGrpSpPr/>
              <p:nvPr/>
            </p:nvGrpSpPr>
            <p:grpSpPr>
              <a:xfrm>
                <a:off x="2163458" y="3587055"/>
                <a:ext cx="168884" cy="1311885"/>
                <a:chOff x="1447310" y="4479315"/>
                <a:chExt cx="168884" cy="1311885"/>
              </a:xfrm>
            </p:grpSpPr>
            <p:sp>
              <p:nvSpPr>
                <p:cNvPr id="277" name="Oval 276"/>
                <p:cNvSpPr/>
                <p:nvPr/>
              </p:nvSpPr>
              <p:spPr>
                <a:xfrm>
                  <a:off x="1447310" y="4765065"/>
                  <a:ext cx="168884" cy="168885"/>
                </a:xfrm>
                <a:prstGeom prst="ellipse">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8" name="Oval 277"/>
                <p:cNvSpPr/>
                <p:nvPr/>
              </p:nvSpPr>
              <p:spPr>
                <a:xfrm>
                  <a:off x="1447310" y="5050815"/>
                  <a:ext cx="168884" cy="168885"/>
                </a:xfrm>
                <a:prstGeom prst="ellipse">
                  <a:avLst/>
                </a:prstGeom>
                <a:solidFill>
                  <a:srgbClr val="33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1447310" y="5336565"/>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0" name="Oval 279"/>
                <p:cNvSpPr/>
                <p:nvPr/>
              </p:nvSpPr>
              <p:spPr>
                <a:xfrm>
                  <a:off x="1447310" y="5622315"/>
                  <a:ext cx="168884" cy="168885"/>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1" name="Oval 280"/>
                <p:cNvSpPr/>
                <p:nvPr/>
              </p:nvSpPr>
              <p:spPr>
                <a:xfrm>
                  <a:off x="1447310" y="4479315"/>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276" name="Rectangle 275"/>
              <p:cNvSpPr/>
              <p:nvPr/>
            </p:nvSpPr>
            <p:spPr>
              <a:xfrm>
                <a:off x="2057400" y="3453148"/>
                <a:ext cx="3810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215" name="TextBox 214"/>
            <p:cNvSpPr txBox="1"/>
            <p:nvPr/>
          </p:nvSpPr>
          <p:spPr>
            <a:xfrm>
              <a:off x="5643444" y="2697437"/>
              <a:ext cx="877163"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顶点表</a:t>
              </a:r>
              <a:endParaRPr lang="en-US" sz="1800" dirty="0">
                <a:latin typeface="Microsoft YaHei" panose="020B0503020204020204" pitchFamily="34" charset="-122"/>
                <a:ea typeface="Microsoft YaHei" panose="020B0503020204020204" pitchFamily="34" charset="-122"/>
                <a:cs typeface="Gill Sans Light"/>
              </a:endParaRPr>
            </a:p>
          </p:txBody>
        </p:sp>
      </p:grpSp>
      <p:grpSp>
        <p:nvGrpSpPr>
          <p:cNvPr id="257" name="Group 256"/>
          <p:cNvGrpSpPr/>
          <p:nvPr/>
        </p:nvGrpSpPr>
        <p:grpSpPr>
          <a:xfrm>
            <a:off x="1841270" y="2788781"/>
            <a:ext cx="5598314" cy="2308957"/>
            <a:chOff x="1841270" y="2697437"/>
            <a:chExt cx="5598314" cy="2308957"/>
          </a:xfrm>
        </p:grpSpPr>
        <p:sp>
          <p:nvSpPr>
            <p:cNvPr id="216" name="TextBox 215"/>
            <p:cNvSpPr txBox="1"/>
            <p:nvPr/>
          </p:nvSpPr>
          <p:spPr>
            <a:xfrm>
              <a:off x="6562421" y="2697437"/>
              <a:ext cx="877163"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路由表</a:t>
              </a:r>
              <a:endParaRPr lang="en-US" sz="1800" dirty="0">
                <a:latin typeface="Microsoft YaHei" panose="020B0503020204020204" pitchFamily="34" charset="-122"/>
                <a:ea typeface="Microsoft YaHei" panose="020B0503020204020204" pitchFamily="34" charset="-122"/>
                <a:cs typeface="Gill Sans Light"/>
              </a:endParaRPr>
            </a:p>
          </p:txBody>
        </p:sp>
        <p:cxnSp>
          <p:nvCxnSpPr>
            <p:cNvPr id="283" name="Elbow Connector 282"/>
            <p:cNvCxnSpPr>
              <a:stCxn id="216" idx="2"/>
              <a:endCxn id="104" idx="2"/>
            </p:cNvCxnSpPr>
            <p:nvPr/>
          </p:nvCxnSpPr>
          <p:spPr>
            <a:xfrm rot="5400000">
              <a:off x="3451325" y="1456715"/>
              <a:ext cx="1939624" cy="5159733"/>
            </a:xfrm>
            <a:prstGeom prst="bentConnector3">
              <a:avLst>
                <a:gd name="adj1" fmla="val 111786"/>
              </a:avLst>
            </a:prstGeom>
            <a:ln>
              <a:solidFill>
                <a:schemeClr val="tx1"/>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2823306" y="2788781"/>
            <a:ext cx="5492036" cy="2926218"/>
            <a:chOff x="2823306" y="2697437"/>
            <a:chExt cx="5492036" cy="2926218"/>
          </a:xfrm>
        </p:grpSpPr>
        <p:sp>
          <p:nvSpPr>
            <p:cNvPr id="217" name="TextBox 216"/>
            <p:cNvSpPr txBox="1"/>
            <p:nvPr/>
          </p:nvSpPr>
          <p:spPr>
            <a:xfrm>
              <a:off x="7669011" y="2697437"/>
              <a:ext cx="646331"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边表</a:t>
              </a:r>
              <a:endParaRPr lang="en-US" sz="1800" dirty="0">
                <a:latin typeface="Microsoft YaHei" panose="020B0503020204020204" pitchFamily="34" charset="-122"/>
                <a:ea typeface="Microsoft YaHei" panose="020B0503020204020204" pitchFamily="34" charset="-122"/>
                <a:cs typeface="Gill Sans Light"/>
              </a:endParaRPr>
            </a:p>
          </p:txBody>
        </p:sp>
        <p:cxnSp>
          <p:nvCxnSpPr>
            <p:cNvPr id="286" name="Elbow Connector 285"/>
            <p:cNvCxnSpPr>
              <a:stCxn id="217" idx="2"/>
              <a:endCxn id="99" idx="2"/>
            </p:cNvCxnSpPr>
            <p:nvPr/>
          </p:nvCxnSpPr>
          <p:spPr>
            <a:xfrm rot="5400000">
              <a:off x="4129298" y="1760776"/>
              <a:ext cx="2556887" cy="5168872"/>
            </a:xfrm>
            <a:prstGeom prst="bentConnector3">
              <a:avLst>
                <a:gd name="adj1" fmla="val 108941"/>
              </a:avLst>
            </a:prstGeom>
            <a:ln>
              <a:solidFill>
                <a:schemeClr val="tx1"/>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grpSp>
      <p:sp>
        <p:nvSpPr>
          <p:cNvPr id="98" name="Rectangle 4">
            <a:extLst>
              <a:ext uri="{FF2B5EF4-FFF2-40B4-BE49-F238E27FC236}">
                <a16:creationId xmlns="" xmlns:a16="http://schemas.microsoft.com/office/drawing/2014/main" id="{39E33386-F3BB-A341-8850-0BCF78667C2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00" name="直接连接符 8">
            <a:extLst>
              <a:ext uri="{FF2B5EF4-FFF2-40B4-BE49-F238E27FC236}">
                <a16:creationId xmlns="" xmlns:a16="http://schemas.microsoft.com/office/drawing/2014/main" id="{3BE7B982-CA42-E840-971E-D7027EAE33FF}"/>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1" name="组合 46">
            <a:extLst>
              <a:ext uri="{FF2B5EF4-FFF2-40B4-BE49-F238E27FC236}">
                <a16:creationId xmlns="" xmlns:a16="http://schemas.microsoft.com/office/drawing/2014/main" id="{7BE7AF22-7575-804B-B50E-BDCA07D35D3D}"/>
              </a:ext>
            </a:extLst>
          </p:cNvPr>
          <p:cNvGrpSpPr>
            <a:grpSpLocks/>
          </p:cNvGrpSpPr>
          <p:nvPr/>
        </p:nvGrpSpPr>
        <p:grpSpPr bwMode="auto">
          <a:xfrm>
            <a:off x="1" y="284163"/>
            <a:ext cx="3352799" cy="530225"/>
            <a:chOff x="2209799" y="284389"/>
            <a:chExt cx="2160388" cy="529772"/>
          </a:xfrm>
          <a:solidFill>
            <a:srgbClr val="024C89"/>
          </a:solidFill>
        </p:grpSpPr>
        <p:sp>
          <p:nvSpPr>
            <p:cNvPr id="102" name="矩形 101">
              <a:extLst>
                <a:ext uri="{FF2B5EF4-FFF2-40B4-BE49-F238E27FC236}">
                  <a16:creationId xmlns="" xmlns:a16="http://schemas.microsoft.com/office/drawing/2014/main" id="{2AF43D75-1A8A-034F-9A1B-BDB82AABC42F}"/>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分离属性和结构</a:t>
              </a:r>
            </a:p>
          </p:txBody>
        </p:sp>
        <p:sp>
          <p:nvSpPr>
            <p:cNvPr id="103" name="矩形 102">
              <a:extLst>
                <a:ext uri="{FF2B5EF4-FFF2-40B4-BE49-F238E27FC236}">
                  <a16:creationId xmlns="" xmlns:a16="http://schemas.microsoft.com/office/drawing/2014/main" id="{82421C3A-34C1-B84B-B1D7-6483EBC4241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036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500"/>
                                        <p:tgtEl>
                                          <p:spTgt spid="209"/>
                                        </p:tgtEl>
                                      </p:cBhvr>
                                    </p:animEffect>
                                  </p:childTnLst>
                                </p:cTn>
                              </p:par>
                              <p:par>
                                <p:cTn id="13" presetID="10" presetClass="entr" presetSubtype="0" fill="hold" nodeType="withEffect">
                                  <p:stCondLst>
                                    <p:cond delay="0"/>
                                  </p:stCondLst>
                                  <p:childTnLst>
                                    <p:set>
                                      <p:cBhvr>
                                        <p:cTn id="14" dur="1" fill="hold">
                                          <p:stCondLst>
                                            <p:cond delay="0"/>
                                          </p:stCondLst>
                                        </p:cTn>
                                        <p:tgtEl>
                                          <p:spTgt spid="256"/>
                                        </p:tgtEl>
                                        <p:attrNameLst>
                                          <p:attrName>style.visibility</p:attrName>
                                        </p:attrNameLst>
                                      </p:cBhvr>
                                      <p:to>
                                        <p:strVal val="visible"/>
                                      </p:to>
                                    </p:set>
                                    <p:animEffect transition="in" filter="fade">
                                      <p:cBhvr>
                                        <p:cTn id="15" dur="500"/>
                                        <p:tgtEl>
                                          <p:spTgt spid="25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7"/>
                                        </p:tgtEl>
                                        <p:attrNameLst>
                                          <p:attrName>style.visibility</p:attrName>
                                        </p:attrNameLst>
                                      </p:cBhvr>
                                      <p:to>
                                        <p:strVal val="visible"/>
                                      </p:to>
                                    </p:set>
                                    <p:animEffect transition="in" filter="wipe(right)">
                                      <p:cBhvr>
                                        <p:cTn id="20" dur="500"/>
                                        <p:tgtEl>
                                          <p:spTgt spid="25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58"/>
                                        </p:tgtEl>
                                        <p:attrNameLst>
                                          <p:attrName>style.visibility</p:attrName>
                                        </p:attrNameLst>
                                      </p:cBhvr>
                                      <p:to>
                                        <p:strVal val="visible"/>
                                      </p:to>
                                    </p:set>
                                    <p:animEffect transition="in" filter="wipe(right)">
                                      <p:cBhvr>
                                        <p:cTn id="25"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52578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大图计算框架的</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API</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Microsoft YaHei" panose="020B0503020204020204" pitchFamily="34" charset="-122"/>
              <a:ea typeface="Microsoft YaHei" panose="020B0503020204020204" pitchFamily="34" charset="-122"/>
            </a:endParaRPr>
          </a:p>
        </p:txBody>
      </p:sp>
      <p:sp>
        <p:nvSpPr>
          <p:cNvPr id="14" name="Content Placeholder 2"/>
          <p:cNvSpPr txBox="1">
            <a:spLocks/>
          </p:cNvSpPr>
          <p:nvPr/>
        </p:nvSpPr>
        <p:spPr>
          <a:xfrm>
            <a:off x="266700" y="1981200"/>
            <a:ext cx="56007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程序员如何基于框架编写应用程序？</a:t>
            </a:r>
            <a:endParaRPr lang="en-US" altLang="zh-CN" sz="2400" dirty="0">
              <a:latin typeface="Microsoft YaHei" panose="020B0503020204020204" pitchFamily="34" charset="-122"/>
              <a:ea typeface="Microsoft YaHei" panose="020B0503020204020204" pitchFamily="34" charset="-122"/>
            </a:endParaRPr>
          </a:p>
        </p:txBody>
      </p:sp>
      <p:sp>
        <p:nvSpPr>
          <p:cNvPr id="15" name="Content Placeholder 2"/>
          <p:cNvSpPr txBox="1">
            <a:spLocks/>
          </p:cNvSpPr>
          <p:nvPr/>
        </p:nvSpPr>
        <p:spPr>
          <a:xfrm>
            <a:off x="284052" y="3619500"/>
            <a:ext cx="8631348" cy="25508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a:latin typeface="Microsoft YaHei" panose="020B0503020204020204" pitchFamily="34" charset="-122"/>
                <a:ea typeface="Microsoft YaHei" panose="020B0503020204020204" pitchFamily="34" charset="-122"/>
              </a:rPr>
              <a:t>面向什么样的程序员？</a:t>
            </a:r>
            <a:endParaRPr lang="en-US" altLang="zh-CN" sz="240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开发的效率？</a:t>
            </a:r>
            <a:endParaRPr lang="en-US" altLang="zh-CN" sz="2400" dirty="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程序的易读性？</a:t>
            </a:r>
            <a:endParaRPr lang="en-US" altLang="zh-CN" sz="2400" dirty="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程序的美感？</a:t>
            </a:r>
            <a:endParaRPr lang="en-US" altLang="zh-CN" sz="2400" dirty="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是否符合传统开发的习惯？</a:t>
            </a:r>
            <a:endParaRPr lang="en-US" altLang="zh-CN" sz="2400" dirty="0">
              <a:latin typeface="Microsoft YaHei" panose="020B0503020204020204" pitchFamily="34" charset="-122"/>
              <a:ea typeface="Microsoft YaHei" panose="020B0503020204020204" pitchFamily="34" charset="-122"/>
            </a:endParaRPr>
          </a:p>
        </p:txBody>
      </p:sp>
      <p:sp>
        <p:nvSpPr>
          <p:cNvPr id="16" name="Content Placeholder 2"/>
          <p:cNvSpPr txBox="1">
            <a:spLocks/>
          </p:cNvSpPr>
          <p:nvPr/>
        </p:nvSpPr>
        <p:spPr>
          <a:xfrm>
            <a:off x="366289" y="139065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Microsoft YaHei" panose="020B0503020204020204" pitchFamily="34" charset="-122"/>
                <a:ea typeface="Microsoft YaHei" panose="020B0503020204020204" pitchFamily="34" charset="-122"/>
              </a:rPr>
              <a:t>需要解决的问题</a:t>
            </a:r>
            <a:endParaRPr lang="en-US" altLang="zh-CN" sz="2800" dirty="0">
              <a:solidFill>
                <a:srgbClr val="FF0000"/>
              </a:solidFill>
              <a:latin typeface="Microsoft YaHei" panose="020B0503020204020204" pitchFamily="34" charset="-122"/>
              <a:ea typeface="Microsoft YaHei" panose="020B0503020204020204" pitchFamily="34" charset="-122"/>
            </a:endParaRPr>
          </a:p>
        </p:txBody>
      </p:sp>
      <p:sp>
        <p:nvSpPr>
          <p:cNvPr id="17" name="Content Placeholder 2"/>
          <p:cNvSpPr txBox="1">
            <a:spLocks/>
          </p:cNvSpPr>
          <p:nvPr/>
        </p:nvSpPr>
        <p:spPr>
          <a:xfrm>
            <a:off x="371570" y="312420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Microsoft YaHei" panose="020B0503020204020204" pitchFamily="34" charset="-122"/>
                <a:ea typeface="Microsoft YaHei" panose="020B0503020204020204" pitchFamily="34" charset="-122"/>
              </a:rPr>
              <a:t>需要考虑的问题</a:t>
            </a:r>
            <a:endParaRPr lang="en-US" altLang="zh-CN" sz="28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2298288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sp>
        <p:nvSpPr>
          <p:cNvPr id="4" name="AutoShape 2" descr="“pregel logo graph”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pregel logo graph”的图片搜索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2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399"/>
            <a:ext cx="57721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61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7" y="1905000"/>
            <a:ext cx="8226426" cy="32230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DDBBCC95-DF3B-454B-A582-5DA91500C6B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B8B5B8BB-E1EF-A445-926E-0A4E01CA19D7}"/>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F9E15091-530C-5545-9A20-59DDBB6BF324}"/>
              </a:ext>
            </a:extLst>
          </p:cNvPr>
          <p:cNvGrpSpPr>
            <a:grpSpLocks/>
          </p:cNvGrpSpPr>
          <p:nvPr/>
        </p:nvGrpSpPr>
        <p:grpSpPr bwMode="auto">
          <a:xfrm>
            <a:off x="0" y="284163"/>
            <a:ext cx="2895600" cy="530225"/>
            <a:chOff x="2209799" y="284389"/>
            <a:chExt cx="2160388" cy="529772"/>
          </a:xfrm>
          <a:solidFill>
            <a:srgbClr val="024C89"/>
          </a:solidFill>
        </p:grpSpPr>
        <p:sp>
          <p:nvSpPr>
            <p:cNvPr id="11" name="矩形 10">
              <a:extLst>
                <a:ext uri="{FF2B5EF4-FFF2-40B4-BE49-F238E27FC236}">
                  <a16:creationId xmlns="" xmlns:a16="http://schemas.microsoft.com/office/drawing/2014/main" id="{F341F289-BE60-1341-A170-FC4C5A3E80F7}"/>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5045B1A1-6B9B-5949-9054-65F54062629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9281745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60928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슬라이드 번호 개체 틀 3"/>
          <p:cNvSpPr>
            <a:spLocks noGrp="1" noChangeArrowheads="1"/>
          </p:cNvSpPr>
          <p:nvPr/>
        </p:nvSpPr>
        <p:spPr bwMode="auto">
          <a:xfrm>
            <a:off x="4251325" y="6572250"/>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FC83E9F-72DE-4EF4-80D4-C3EF2B5E6D12}" type="slidenum">
              <a:rPr lang="zh-CN" altLang="zh-CN">
                <a:latin typeface="Microsoft YaHei" panose="020B0503020204020204" pitchFamily="34" charset="-122"/>
                <a:ea typeface="Microsoft YaHei" panose="020B0503020204020204" pitchFamily="34" charset="-122"/>
              </a:rPr>
              <a:pPr/>
              <a:t>130</a:t>
            </a:fld>
            <a:endParaRPr lang="zh-CN" altLang="zh-CN">
              <a:latin typeface="Microsoft YaHei" panose="020B0503020204020204" pitchFamily="34" charset="-122"/>
              <a:ea typeface="Microsoft YaHei" panose="020B0503020204020204" pitchFamily="34" charset="-122"/>
            </a:endParaRPr>
          </a:p>
        </p:txBody>
      </p:sp>
      <p:sp>
        <p:nvSpPr>
          <p:cNvPr id="40966" name="내용 개체 틀 2"/>
          <p:cNvSpPr>
            <a:spLocks noGrp="1" noChangeArrowheads="1"/>
          </p:cNvSpPr>
          <p:nvPr>
            <p:ph idx="1"/>
          </p:nvPr>
        </p:nvSpPr>
        <p:spPr>
          <a:xfrm>
            <a:off x="171450" y="1071563"/>
            <a:ext cx="8801100" cy="5453062"/>
          </a:xfrm>
          <a:ln/>
        </p:spPr>
        <p:txBody>
          <a:bodyPr/>
          <a:lstStyle/>
          <a:p>
            <a:pPr marL="742950" lvl="1" indent="-285750" algn="l">
              <a:lnSpc>
                <a:spcPts val="2700"/>
              </a:lnSpc>
              <a:spcBef>
                <a:spcPts val="500"/>
              </a:spcBef>
              <a:spcAft>
                <a:spcPts val="500"/>
              </a:spcAft>
              <a:buFont typeface="Corbel"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rPr>
              <a:t>编写一个</a:t>
            </a:r>
            <a:r>
              <a:rPr lang="en-US" altLang="zh-CN" dirty="0" err="1">
                <a:solidFill>
                  <a:schemeClr val="tx1"/>
                </a:solidFill>
                <a:latin typeface="Microsoft YaHei" panose="020B0503020204020204" pitchFamily="34" charset="-122"/>
                <a:ea typeface="Microsoft YaHei" panose="020B0503020204020204" pitchFamily="34" charset="-122"/>
              </a:rPr>
              <a:t>Pregel</a:t>
            </a:r>
            <a:r>
              <a:rPr lang="zh-CN" altLang="en-US" dirty="0">
                <a:solidFill>
                  <a:schemeClr val="tx1"/>
                </a:solidFill>
                <a:latin typeface="Microsoft YaHei" panose="020B0503020204020204" pitchFamily="34" charset="-122"/>
                <a:ea typeface="Microsoft YaHei" panose="020B0503020204020204" pitchFamily="34" charset="-122"/>
              </a:rPr>
              <a:t>程序</a:t>
            </a:r>
          </a:p>
          <a:p>
            <a:pPr marL="742950" lvl="1" indent="-285750" algn="l">
              <a:lnSpc>
                <a:spcPts val="2700"/>
              </a:lnSpc>
              <a:spcBef>
                <a:spcPts val="500"/>
              </a:spcBef>
              <a:spcAft>
                <a:spcPts val="500"/>
              </a:spcAft>
              <a:buFont typeface="Corbel"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rPr>
              <a:t>将之前定义的顶点类归入子类</a:t>
            </a:r>
          </a:p>
        </p:txBody>
      </p:sp>
      <p:sp>
        <p:nvSpPr>
          <p:cNvPr id="40967" name="모서리가 둥근 직사각형 5"/>
          <p:cNvSpPr>
            <a:spLocks noChangeArrowheads="1"/>
          </p:cNvSpPr>
          <p:nvPr/>
        </p:nvSpPr>
        <p:spPr bwMode="auto">
          <a:xfrm>
            <a:off x="2555875" y="3284538"/>
            <a:ext cx="936625" cy="288925"/>
          </a:xfrm>
          <a:prstGeom prst="roundRect">
            <a:avLst>
              <a:gd name="adj" fmla="val 16667"/>
            </a:avLst>
          </a:prstGeom>
          <a:solidFill>
            <a:srgbClr val="FF0000">
              <a:alpha val="9999"/>
            </a:srgbClr>
          </a:solidFill>
          <a:ln w="9525" cap="flat" cmpd="sng">
            <a:solidFill>
              <a:schemeClr val="accent2"/>
            </a:solidFill>
            <a:round/>
            <a:headEnd/>
            <a:tailEnd/>
          </a:ln>
        </p:spPr>
        <p:txBody>
          <a:bodyPr anchor="ctr"/>
          <a:lstStyle/>
          <a:p>
            <a:pPr algn="ctr"/>
            <a:endParaRPr lang="zh-CN" altLang="zh-CN">
              <a:solidFill>
                <a:srgbClr val="000000"/>
              </a:solidFill>
              <a:latin typeface="Microsoft YaHei" panose="020B0503020204020204" pitchFamily="34" charset="-122"/>
              <a:ea typeface="Microsoft YaHei" panose="020B0503020204020204" pitchFamily="34" charset="-122"/>
              <a:sym typeface="Malgun Gothic" pitchFamily="34" charset="-127"/>
            </a:endParaRPr>
          </a:p>
        </p:txBody>
      </p:sp>
      <p:sp>
        <p:nvSpPr>
          <p:cNvPr id="40968" name="직선 화살표 연결선 8"/>
          <p:cNvSpPr>
            <a:spLocks noChangeShapeType="1"/>
          </p:cNvSpPr>
          <p:nvPr/>
        </p:nvSpPr>
        <p:spPr bwMode="auto">
          <a:xfrm rot="10800000" flipV="1">
            <a:off x="3419475" y="3068638"/>
            <a:ext cx="504825" cy="144462"/>
          </a:xfrm>
          <a:prstGeom prst="straightConnector1">
            <a:avLst/>
          </a:prstGeom>
          <a:noFill/>
          <a:ln w="38100" cap="flat" cmpd="sng">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40969" name="직사각형 10"/>
          <p:cNvSpPr>
            <a:spLocks noChangeArrowheads="1"/>
          </p:cNvSpPr>
          <p:nvPr/>
        </p:nvSpPr>
        <p:spPr bwMode="auto">
          <a:xfrm>
            <a:off x="3892550" y="2873375"/>
            <a:ext cx="7184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Corbel" pitchFamily="34" charset="0"/>
              </a:rPr>
              <a:t>重载</a:t>
            </a:r>
            <a:r>
              <a:rPr lang="en-US" altLang="zh-CN" dirty="0">
                <a:solidFill>
                  <a:srgbClr val="000000"/>
                </a:solidFill>
                <a:latin typeface="Microsoft YaHei" panose="020B0503020204020204" pitchFamily="34" charset="-122"/>
                <a:ea typeface="Microsoft YaHei" panose="020B0503020204020204" pitchFamily="34" charset="-122"/>
                <a:sym typeface="Corbel" pitchFamily="34" charset="0"/>
              </a:rPr>
              <a:t>!</a:t>
            </a:r>
            <a:endParaRPr lang="zh-CN" altLang="en-US" dirty="0">
              <a:solidFill>
                <a:srgbClr val="000000"/>
              </a:solidFill>
              <a:latin typeface="Microsoft YaHei" panose="020B0503020204020204" pitchFamily="34" charset="-122"/>
              <a:ea typeface="Microsoft YaHei" panose="020B0503020204020204" pitchFamily="34" charset="-122"/>
              <a:sym typeface="Corbel" pitchFamily="34" charset="0"/>
            </a:endParaRPr>
          </a:p>
        </p:txBody>
      </p:sp>
      <p:sp>
        <p:nvSpPr>
          <p:cNvPr id="40970" name="직선 화살표 연결선 14"/>
          <p:cNvSpPr>
            <a:spLocks noChangeShapeType="1"/>
          </p:cNvSpPr>
          <p:nvPr/>
        </p:nvSpPr>
        <p:spPr bwMode="auto">
          <a:xfrm rot="10800000">
            <a:off x="5867400" y="3573463"/>
            <a:ext cx="431800" cy="215900"/>
          </a:xfrm>
          <a:prstGeom prst="straightConnector1">
            <a:avLst/>
          </a:prstGeom>
          <a:noFill/>
          <a:ln w="38100" cap="flat" cmpd="sng">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40971" name="직사각형 17"/>
          <p:cNvSpPr>
            <a:spLocks noChangeArrowheads="1"/>
          </p:cNvSpPr>
          <p:nvPr/>
        </p:nvSpPr>
        <p:spPr bwMode="auto">
          <a:xfrm>
            <a:off x="6011863" y="3717925"/>
            <a:ext cx="12250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Corbel" pitchFamily="34" charset="0"/>
              </a:rPr>
              <a:t>输入</a:t>
            </a:r>
            <a:r>
              <a:rPr lang="en-US" altLang="zh-CN" dirty="0" err="1">
                <a:solidFill>
                  <a:srgbClr val="000000"/>
                </a:solidFill>
                <a:latin typeface="Microsoft YaHei" panose="020B0503020204020204" pitchFamily="34" charset="-122"/>
                <a:ea typeface="Microsoft YaHei" panose="020B0503020204020204" pitchFamily="34" charset="-122"/>
                <a:sym typeface="Corbel" pitchFamily="34" charset="0"/>
              </a:rPr>
              <a:t>msgs</a:t>
            </a:r>
            <a:endParaRPr lang="zh-CN" altLang="en-US" dirty="0">
              <a:solidFill>
                <a:srgbClr val="000000"/>
              </a:solidFill>
              <a:latin typeface="Microsoft YaHei" panose="020B0503020204020204" pitchFamily="34" charset="-122"/>
              <a:ea typeface="Microsoft YaHei" panose="020B0503020204020204" pitchFamily="34" charset="-122"/>
              <a:sym typeface="Corbel" pitchFamily="34" charset="0"/>
            </a:endParaRPr>
          </a:p>
        </p:txBody>
      </p:sp>
      <p:sp>
        <p:nvSpPr>
          <p:cNvPr id="40972" name="직선 화살표 연결선 20"/>
          <p:cNvSpPr>
            <a:spLocks noChangeShapeType="1"/>
          </p:cNvSpPr>
          <p:nvPr/>
        </p:nvSpPr>
        <p:spPr bwMode="auto">
          <a:xfrm rot="5400000">
            <a:off x="6516688" y="5589588"/>
            <a:ext cx="287337" cy="287337"/>
          </a:xfrm>
          <a:prstGeom prst="straightConnector1">
            <a:avLst/>
          </a:prstGeom>
          <a:noFill/>
          <a:ln w="38100" cap="flat" cmpd="sng">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40973" name="직사각형 23"/>
          <p:cNvSpPr>
            <a:spLocks noChangeArrowheads="1"/>
          </p:cNvSpPr>
          <p:nvPr/>
        </p:nvSpPr>
        <p:spPr bwMode="auto">
          <a:xfrm>
            <a:off x="6661150" y="5229225"/>
            <a:ext cx="11176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Corbel" pitchFamily="34" charset="0"/>
              </a:rPr>
              <a:t>输出</a:t>
            </a:r>
            <a:r>
              <a:rPr lang="en-US" altLang="zh-CN" dirty="0" err="1">
                <a:solidFill>
                  <a:srgbClr val="000000"/>
                </a:solidFill>
                <a:latin typeface="Microsoft YaHei" panose="020B0503020204020204" pitchFamily="34" charset="-122"/>
                <a:ea typeface="Microsoft YaHei" panose="020B0503020204020204" pitchFamily="34" charset="-122"/>
                <a:sym typeface="Corbel" pitchFamily="34" charset="0"/>
              </a:rPr>
              <a:t>msg</a:t>
            </a:r>
            <a:endParaRPr lang="zh-CN" altLang="en-US" dirty="0">
              <a:solidFill>
                <a:srgbClr val="000000"/>
              </a:solidFill>
              <a:latin typeface="Microsoft YaHei" panose="020B0503020204020204" pitchFamily="34" charset="-122"/>
              <a:ea typeface="Microsoft YaHei" panose="020B0503020204020204" pitchFamily="34" charset="-122"/>
              <a:sym typeface="Corbel" pitchFamily="34" charset="0"/>
            </a:endParaRPr>
          </a:p>
        </p:txBody>
      </p:sp>
      <p:sp>
        <p:nvSpPr>
          <p:cNvPr id="13" name="Rectangle 4">
            <a:extLst>
              <a:ext uri="{FF2B5EF4-FFF2-40B4-BE49-F238E27FC236}">
                <a16:creationId xmlns="" xmlns:a16="http://schemas.microsoft.com/office/drawing/2014/main" id="{EAD49A4D-854D-234A-9E39-B4AE10AA9C71}"/>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4" name="直接连接符 8">
            <a:extLst>
              <a:ext uri="{FF2B5EF4-FFF2-40B4-BE49-F238E27FC236}">
                <a16:creationId xmlns="" xmlns:a16="http://schemas.microsoft.com/office/drawing/2014/main" id="{5519A608-EE72-DF48-8B9B-DC204D3BAB78}"/>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5" name="组合 46">
            <a:extLst>
              <a:ext uri="{FF2B5EF4-FFF2-40B4-BE49-F238E27FC236}">
                <a16:creationId xmlns="" xmlns:a16="http://schemas.microsoft.com/office/drawing/2014/main" id="{1C93961D-6D80-C74C-B729-9A28C884ABC3}"/>
              </a:ext>
            </a:extLst>
          </p:cNvPr>
          <p:cNvGrpSpPr>
            <a:grpSpLocks/>
          </p:cNvGrpSpPr>
          <p:nvPr/>
        </p:nvGrpSpPr>
        <p:grpSpPr bwMode="auto">
          <a:xfrm>
            <a:off x="0" y="284163"/>
            <a:ext cx="3419474" cy="530225"/>
            <a:chOff x="2209799" y="284389"/>
            <a:chExt cx="2160388" cy="529772"/>
          </a:xfrm>
          <a:solidFill>
            <a:srgbClr val="024C89"/>
          </a:solidFill>
        </p:grpSpPr>
        <p:sp>
          <p:nvSpPr>
            <p:cNvPr id="16" name="矩形 15">
              <a:extLst>
                <a:ext uri="{FF2B5EF4-FFF2-40B4-BE49-F238E27FC236}">
                  <a16:creationId xmlns="" xmlns:a16="http://schemas.microsoft.com/office/drawing/2014/main" id="{D97EB873-42F4-DA43-AEC9-033094683DC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C++</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API</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7" name="矩形 16">
              <a:extLst>
                <a:ext uri="{FF2B5EF4-FFF2-40B4-BE49-F238E27FC236}">
                  <a16:creationId xmlns="" xmlns:a16="http://schemas.microsoft.com/office/drawing/2014/main" id="{4BB76E81-20DA-5241-95ED-D9BB114155C5}"/>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0938988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슬라이드 번호 개체 틀 3"/>
          <p:cNvSpPr>
            <a:spLocks noGrp="1" noChangeArrowheads="1"/>
          </p:cNvSpPr>
          <p:nvPr/>
        </p:nvSpPr>
        <p:spPr bwMode="auto">
          <a:xfrm>
            <a:off x="4251325" y="6572250"/>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0D4B50-33C7-4B37-ACD9-FCB8CE4AD124}" type="slidenum">
              <a:rPr lang="zh-CN" altLang="zh-CN">
                <a:latin typeface="Microsoft YaHei" panose="020B0503020204020204" pitchFamily="34" charset="-122"/>
                <a:ea typeface="Microsoft YaHei" panose="020B0503020204020204" pitchFamily="34" charset="-122"/>
              </a:rPr>
              <a:pPr/>
              <a:t>131</a:t>
            </a:fld>
            <a:endParaRPr lang="zh-CN" altLang="zh-CN">
              <a:latin typeface="Microsoft YaHei" panose="020B0503020204020204" pitchFamily="34" charset="-122"/>
              <a:ea typeface="Microsoft YaHei" panose="020B0503020204020204" pitchFamily="34" charset="-122"/>
            </a:endParaRPr>
          </a:p>
        </p:txBody>
      </p:sp>
      <p:sp>
        <p:nvSpPr>
          <p:cNvPr id="41989" name="내용 개체 틀 2"/>
          <p:cNvSpPr>
            <a:spLocks noGrp="1" noChangeArrowheads="1"/>
          </p:cNvSpPr>
          <p:nvPr>
            <p:ph idx="1"/>
          </p:nvPr>
        </p:nvSpPr>
        <p:spPr>
          <a:xfrm>
            <a:off x="171450" y="1071563"/>
            <a:ext cx="8801100" cy="5453062"/>
          </a:xfrm>
          <a:ln/>
        </p:spPr>
        <p:txBody>
          <a:bodyPr/>
          <a:lstStyle/>
          <a:p>
            <a:pPr marL="342900" indent="-342900" algn="l">
              <a:lnSpc>
                <a:spcPts val="2700"/>
              </a:lnSpc>
              <a:spcBef>
                <a:spcPts val="500"/>
              </a:spcBef>
              <a:spcAft>
                <a:spcPts val="500"/>
              </a:spcAft>
              <a:buFont typeface="Wingdings" pitchFamily="2" charset="2"/>
              <a:buChar char="§"/>
            </a:pPr>
            <a:endParaRPr lang="zh-CN" altLang="zh-CN">
              <a:latin typeface="Microsoft YaHei" panose="020B0503020204020204" pitchFamily="34" charset="-122"/>
              <a:ea typeface="Microsoft YaHei" panose="020B0503020204020204" pitchFamily="34" charset="-122"/>
            </a:endParaRPr>
          </a:p>
        </p:txBody>
      </p:sp>
      <p:pic>
        <p:nvPicPr>
          <p:cNvPr id="419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196975"/>
            <a:ext cx="7418388"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 xmlns:a16="http://schemas.microsoft.com/office/drawing/2014/main" id="{40672F8E-32AF-7A41-B131-D33158C69A7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2EBFD5FE-8BD7-3E4E-A6AC-56FA92C9142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945CC6A9-0A06-344B-9D2F-852FE4FAC33E}"/>
              </a:ext>
            </a:extLst>
          </p:cNvPr>
          <p:cNvGrpSpPr>
            <a:grpSpLocks/>
          </p:cNvGrpSpPr>
          <p:nvPr/>
        </p:nvGrpSpPr>
        <p:grpSpPr bwMode="auto">
          <a:xfrm>
            <a:off x="0" y="284163"/>
            <a:ext cx="3886200" cy="530225"/>
            <a:chOff x="2209799" y="284389"/>
            <a:chExt cx="2160388" cy="529772"/>
          </a:xfrm>
          <a:solidFill>
            <a:srgbClr val="024C89"/>
          </a:solidFill>
        </p:grpSpPr>
        <p:sp>
          <p:nvSpPr>
            <p:cNvPr id="9" name="矩形 8">
              <a:extLst>
                <a:ext uri="{FF2B5EF4-FFF2-40B4-BE49-F238E27FC236}">
                  <a16:creationId xmlns="" xmlns:a16="http://schemas.microsoft.com/office/drawing/2014/main" id="{58D93E68-027D-2847-8F2E-4A048F24F3F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SSSP</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不动点类</a:t>
              </a:r>
            </a:p>
          </p:txBody>
        </p:sp>
        <p:sp>
          <p:nvSpPr>
            <p:cNvPr id="10" name="矩形 9">
              <a:extLst>
                <a:ext uri="{FF2B5EF4-FFF2-40B4-BE49-F238E27FC236}">
                  <a16:creationId xmlns="" xmlns:a16="http://schemas.microsoft.com/office/drawing/2014/main" id="{6C163309-E885-F144-8B91-F63B6B19F346}"/>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4613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regel logo graph”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2296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982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48689"/>
            <a:ext cx="9296400" cy="5909311"/>
          </a:xfrm>
          <a:prstGeom prst="rect">
            <a:avLst/>
          </a:prstGeom>
        </p:spPr>
        <p:txBody>
          <a:bodyPr wrap="square">
            <a:spAutoFit/>
          </a:bodyPr>
          <a:lstStyle/>
          <a:p>
            <a:r>
              <a:rPr lang="en-US" sz="1800" dirty="0">
                <a:latin typeface="Lucida Console"/>
                <a:cs typeface="Lucida Console"/>
              </a:rPr>
              <a:t>class </a:t>
            </a:r>
            <a:r>
              <a:rPr lang="en-US" sz="1800" b="1" dirty="0">
                <a:latin typeface="Lucida Console"/>
                <a:cs typeface="Lucida Console"/>
              </a:rPr>
              <a:t>Graph</a:t>
            </a:r>
            <a:r>
              <a:rPr lang="en-US" sz="1800" dirty="0">
                <a:latin typeface="Lucida Console"/>
                <a:cs typeface="Lucida Console"/>
              </a:rPr>
              <a:t> [ </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Graph</a:t>
            </a:r>
            <a:r>
              <a:rPr lang="en-US" sz="1800" dirty="0">
                <a:latin typeface="Lucida Console"/>
                <a:cs typeface="Lucida Console"/>
              </a:rPr>
              <a:t>(</a:t>
            </a:r>
            <a:r>
              <a:rPr lang="en-US" sz="1800" b="1" dirty="0">
                <a:solidFill>
                  <a:srgbClr val="0000FF"/>
                </a:solidFill>
                <a:latin typeface="Lucida Console"/>
                <a:cs typeface="Lucida Console"/>
              </a:rPr>
              <a:t>vertices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 </a:t>
            </a:r>
          </a:p>
          <a:p>
            <a:r>
              <a:rPr lang="en-US" sz="1800" b="1" dirty="0">
                <a:solidFill>
                  <a:srgbClr val="0000FF"/>
                </a:solidFill>
                <a:latin typeface="Lucida Console"/>
                <a:cs typeface="Lucida Console"/>
              </a:rPr>
              <a:t>             edges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Table Views -----------------</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vertices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edges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triplets</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Transformations ------------------------------</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reverse</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subgraph</a:t>
            </a:r>
            <a:r>
              <a:rPr lang="en-US" sz="1800" dirty="0">
                <a:latin typeface="Lucida Console"/>
                <a:cs typeface="Lucida Console"/>
              </a:rPr>
              <a:t>(</a:t>
            </a:r>
            <a:r>
              <a:rPr lang="en-US" sz="1800" dirty="0" err="1">
                <a:latin typeface="Lucida Console"/>
                <a:cs typeface="Lucida Console"/>
              </a:rPr>
              <a:t>pV</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=&gt; </a:t>
            </a:r>
            <a:r>
              <a:rPr lang="en-US" sz="1800" i="1" dirty="0">
                <a:solidFill>
                  <a:srgbClr val="008000"/>
                </a:solidFill>
                <a:latin typeface="Lucida Console"/>
                <a:cs typeface="Lucida Console"/>
              </a:rPr>
              <a:t>Boolean, </a:t>
            </a:r>
          </a:p>
          <a:p>
            <a:r>
              <a:rPr lang="en-US" sz="1800" i="1" dirty="0">
                <a:solidFill>
                  <a:srgbClr val="008000"/>
                </a:solidFill>
                <a:latin typeface="Lucida Console"/>
                <a:cs typeface="Lucida Console"/>
              </a:rPr>
              <a:t>                </a:t>
            </a:r>
            <a:r>
              <a:rPr lang="en-US" sz="1800" dirty="0" err="1">
                <a:latin typeface="Lucida Console"/>
                <a:cs typeface="Lucida Console"/>
              </a:rPr>
              <a:t>pE</a:t>
            </a:r>
            <a:r>
              <a:rPr lang="en-US" sz="1800" dirty="0">
                <a:latin typeface="Lucida Console"/>
                <a:cs typeface="Lucida Console"/>
              </a:rPr>
              <a:t>: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Boolean</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mapV</a:t>
            </a:r>
            <a:r>
              <a:rPr lang="en-US" sz="1800" dirty="0">
                <a:latin typeface="Lucida Console"/>
                <a:cs typeface="Lucida Console"/>
              </a:rPr>
              <a:t>(m: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mapE</a:t>
            </a:r>
            <a:r>
              <a:rPr lang="en-US" sz="1800" dirty="0">
                <a:latin typeface="Lucida Console"/>
                <a:cs typeface="Lucida Console"/>
              </a:rPr>
              <a:t>(m: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a:latin typeface="Lucida Console"/>
                <a:cs typeface="Lucida Console"/>
              </a:rPr>
              <a:t>]</a:t>
            </a: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Joins ----------------------------------------</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joinV</a:t>
            </a:r>
            <a:r>
              <a:rPr lang="en-US" sz="1800" dirty="0">
                <a:latin typeface="Lucida Console"/>
                <a:cs typeface="Lucida Console"/>
              </a:rPr>
              <a:t>(</a:t>
            </a:r>
            <a:r>
              <a:rPr lang="en-US" sz="1800" dirty="0" err="1">
                <a:latin typeface="Lucida Console"/>
                <a:cs typeface="Lucida Console"/>
              </a:rPr>
              <a:t>tbl</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E </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joinE</a:t>
            </a:r>
            <a:r>
              <a:rPr lang="en-US" sz="1800" dirty="0">
                <a:latin typeface="Lucida Console"/>
                <a:cs typeface="Lucida Console"/>
              </a:rPr>
              <a:t>(</a:t>
            </a:r>
            <a:r>
              <a:rPr lang="en-US" sz="1800" dirty="0" err="1">
                <a:latin typeface="Lucida Console"/>
                <a:cs typeface="Lucida Console"/>
              </a:rPr>
              <a:t>tbl</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r>
              <a:rPr lang="en-US" sz="1800" i="1" dirty="0">
                <a:solidFill>
                  <a:srgbClr val="008000"/>
                </a:solidFill>
                <a:latin typeface="Lucida Console"/>
                <a:cs typeface="Lucida Console"/>
              </a:rPr>
              <a:t> T)</a:t>
            </a:r>
            <a:r>
              <a:rPr lang="en-US" sz="1800" dirty="0">
                <a:latin typeface="Lucida Console"/>
                <a:cs typeface="Lucida Console"/>
              </a:rPr>
              <a:t>]</a:t>
            </a:r>
            <a:endParaRPr lang="en-US" sz="1800" i="1" dirty="0">
              <a:solidFill>
                <a:schemeClr val="accent6">
                  <a:lumMod val="75000"/>
                </a:schemeClr>
              </a:solidFill>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Computation ----------------------------------</a:t>
            </a:r>
          </a:p>
          <a:p>
            <a:r>
              <a:rPr lang="en-US" sz="1800" i="1" dirty="0">
                <a:solidFill>
                  <a:schemeClr val="accent6">
                    <a:lumMod val="75000"/>
                  </a:schemeClr>
                </a:solidFill>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mrTriplets</a:t>
            </a:r>
            <a:r>
              <a:rPr lang="en-US" sz="1800" dirty="0">
                <a:latin typeface="Lucida Console"/>
                <a:cs typeface="Lucida Console"/>
              </a:rPr>
              <a:t>(</a:t>
            </a:r>
            <a:r>
              <a:rPr lang="en-US" sz="1800" dirty="0" err="1">
                <a:latin typeface="Lucida Console"/>
                <a:cs typeface="Lucida Console"/>
              </a:rPr>
              <a:t>mapF</a:t>
            </a:r>
            <a:r>
              <a:rPr lang="en-US" sz="1800" dirty="0">
                <a:latin typeface="Lucida Console"/>
                <a:cs typeface="Lucida Console"/>
              </a:rPr>
              <a:t>: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List</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a:t>
            </a:r>
            <a:br>
              <a:rPr lang="en-US" sz="1800" dirty="0">
                <a:latin typeface="Lucida Console"/>
                <a:cs typeface="Lucida Console"/>
              </a:rPr>
            </a:br>
            <a:r>
              <a:rPr lang="en-US" sz="1800" dirty="0">
                <a:latin typeface="Lucida Console"/>
                <a:cs typeface="Lucida Console"/>
              </a:rPr>
              <a:t>					  </a:t>
            </a:r>
            <a:r>
              <a:rPr lang="en-US" sz="1800" dirty="0" err="1">
                <a:latin typeface="Lucida Console"/>
                <a:cs typeface="Lucida Console"/>
              </a:rPr>
              <a:t>reduceF</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a:t>
            </a:r>
          </a:p>
          <a:p>
            <a:endParaRPr lang="en-US" sz="1800" dirty="0">
              <a:latin typeface="Lucida Console"/>
              <a:cs typeface="Lucida Console"/>
            </a:endParaRPr>
          </a:p>
        </p:txBody>
      </p:sp>
      <p:sp>
        <p:nvSpPr>
          <p:cNvPr id="2" name="Rectangle 1"/>
          <p:cNvSpPr/>
          <p:nvPr/>
        </p:nvSpPr>
        <p:spPr>
          <a:xfrm>
            <a:off x="304800" y="1252950"/>
            <a:ext cx="228600" cy="72825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Rectangle 4"/>
          <p:cNvSpPr/>
          <p:nvPr/>
        </p:nvSpPr>
        <p:spPr>
          <a:xfrm>
            <a:off x="304800" y="1828800"/>
            <a:ext cx="228600" cy="114300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Rectangle 5"/>
          <p:cNvSpPr/>
          <p:nvPr/>
        </p:nvSpPr>
        <p:spPr>
          <a:xfrm>
            <a:off x="302060" y="2895600"/>
            <a:ext cx="231340" cy="1676399"/>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04800" y="4495800"/>
            <a:ext cx="228600" cy="91440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Rectangle 7"/>
          <p:cNvSpPr/>
          <p:nvPr/>
        </p:nvSpPr>
        <p:spPr>
          <a:xfrm>
            <a:off x="609600" y="1828800"/>
            <a:ext cx="7620000" cy="1143000"/>
          </a:xfrm>
          <a:prstGeom prst="rect">
            <a:avLst/>
          </a:prstGeom>
          <a:solidFill>
            <a:srgbClr val="FFFFFF">
              <a:alpha val="80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ectangle 8"/>
          <p:cNvSpPr/>
          <p:nvPr/>
        </p:nvSpPr>
        <p:spPr>
          <a:xfrm>
            <a:off x="685800" y="2971801"/>
            <a:ext cx="8153400" cy="1600199"/>
          </a:xfrm>
          <a:prstGeom prst="rect">
            <a:avLst/>
          </a:prstGeom>
          <a:solidFill>
            <a:srgbClr val="FFFFFF">
              <a:alpha val="80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ectangle 9"/>
          <p:cNvSpPr/>
          <p:nvPr/>
        </p:nvSpPr>
        <p:spPr>
          <a:xfrm>
            <a:off x="613769" y="4572000"/>
            <a:ext cx="8153400" cy="838200"/>
          </a:xfrm>
          <a:prstGeom prst="rect">
            <a:avLst/>
          </a:prstGeom>
          <a:solidFill>
            <a:srgbClr val="FFFFFF">
              <a:alpha val="80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Slide Number Placeholder 10"/>
          <p:cNvSpPr>
            <a:spLocks noGrp="1"/>
          </p:cNvSpPr>
          <p:nvPr>
            <p:ph type="sldNum" sz="quarter" idx="12"/>
          </p:nvPr>
        </p:nvSpPr>
        <p:spPr>
          <a:xfrm>
            <a:off x="6553200" y="6051550"/>
            <a:ext cx="2133600" cy="365125"/>
          </a:xfrm>
        </p:spPr>
        <p:txBody>
          <a:bodyPr/>
          <a:lstStyle/>
          <a:p>
            <a:pPr>
              <a:defRPr/>
            </a:pPr>
            <a:fld id="{47683E74-89E2-C64C-9005-6CEB91907F00}" type="slidenum">
              <a:rPr lang="en-US" smtClean="0"/>
              <a:pPr>
                <a:defRPr/>
              </a:pPr>
              <a:t>133</a:t>
            </a:fld>
            <a:endParaRPr lang="en-US" dirty="0"/>
          </a:p>
        </p:txBody>
      </p:sp>
      <p:sp>
        <p:nvSpPr>
          <p:cNvPr id="14" name="Rectangle 13"/>
          <p:cNvSpPr/>
          <p:nvPr/>
        </p:nvSpPr>
        <p:spPr>
          <a:xfrm>
            <a:off x="304800" y="5334000"/>
            <a:ext cx="228600" cy="914400"/>
          </a:xfrm>
          <a:prstGeom prst="rect">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Rectangle 14"/>
          <p:cNvSpPr/>
          <p:nvPr/>
        </p:nvSpPr>
        <p:spPr>
          <a:xfrm>
            <a:off x="613769" y="5410200"/>
            <a:ext cx="7615831" cy="838200"/>
          </a:xfrm>
          <a:prstGeom prst="rect">
            <a:avLst/>
          </a:prstGeom>
          <a:solidFill>
            <a:srgbClr val="FFFFFF">
              <a:alpha val="80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ectangle 4">
            <a:extLst>
              <a:ext uri="{FF2B5EF4-FFF2-40B4-BE49-F238E27FC236}">
                <a16:creationId xmlns="" xmlns:a16="http://schemas.microsoft.com/office/drawing/2014/main" id="{EC34FFEC-ED17-4D43-B2C8-7F3794F00FD1}"/>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7" name="直接连接符 8">
            <a:extLst>
              <a:ext uri="{FF2B5EF4-FFF2-40B4-BE49-F238E27FC236}">
                <a16:creationId xmlns="" xmlns:a16="http://schemas.microsoft.com/office/drawing/2014/main" id="{DAFF9D09-0297-464C-B512-21F9FEBF520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8" name="组合 46">
            <a:extLst>
              <a:ext uri="{FF2B5EF4-FFF2-40B4-BE49-F238E27FC236}">
                <a16:creationId xmlns="" xmlns:a16="http://schemas.microsoft.com/office/drawing/2014/main" id="{5657DD2A-7CAA-534F-9921-F7985A790801}"/>
              </a:ext>
            </a:extLst>
          </p:cNvPr>
          <p:cNvGrpSpPr>
            <a:grpSpLocks/>
          </p:cNvGrpSpPr>
          <p:nvPr/>
        </p:nvGrpSpPr>
        <p:grpSpPr bwMode="auto">
          <a:xfrm>
            <a:off x="0" y="284163"/>
            <a:ext cx="3886200" cy="530225"/>
            <a:chOff x="2209799" y="284389"/>
            <a:chExt cx="2160388" cy="529772"/>
          </a:xfrm>
          <a:solidFill>
            <a:srgbClr val="024C89"/>
          </a:solidFill>
        </p:grpSpPr>
        <p:sp>
          <p:nvSpPr>
            <p:cNvPr id="19" name="矩形 18">
              <a:extLst>
                <a:ext uri="{FF2B5EF4-FFF2-40B4-BE49-F238E27FC236}">
                  <a16:creationId xmlns="" xmlns:a16="http://schemas.microsoft.com/office/drawing/2014/main" id="{A1974579-2540-4246-9165-AE1ADD31C94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图操作（</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Scala</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语言）</a:t>
              </a:r>
            </a:p>
          </p:txBody>
        </p:sp>
        <p:sp>
          <p:nvSpPr>
            <p:cNvPr id="20" name="矩形 19">
              <a:extLst>
                <a:ext uri="{FF2B5EF4-FFF2-40B4-BE49-F238E27FC236}">
                  <a16:creationId xmlns="" xmlns:a16="http://schemas.microsoft.com/office/drawing/2014/main" id="{1C85868C-4543-244F-BCF6-6E8B391EAF06}"/>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27312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animBg="1"/>
      <p:bldP spid="6" grpId="1" animBg="1"/>
      <p:bldP spid="7" grpId="0" animBg="1"/>
      <p:bldP spid="7" grpId="1" animBg="1"/>
      <p:bldP spid="8" grpId="0" animBg="1"/>
      <p:bldP spid="9" grpId="0" animBg="1"/>
      <p:bldP spid="10" grpId="0" animBg="1"/>
      <p:bldP spid="14" grpId="0" animBg="1"/>
      <p:bldP spid="15"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24889"/>
            <a:ext cx="9296400" cy="5909311"/>
          </a:xfrm>
          <a:prstGeom prst="rect">
            <a:avLst/>
          </a:prstGeom>
        </p:spPr>
        <p:txBody>
          <a:bodyPr wrap="square">
            <a:spAutoFit/>
          </a:bodyPr>
          <a:lstStyle/>
          <a:p>
            <a:r>
              <a:rPr lang="en-US" sz="1800" dirty="0">
                <a:latin typeface="Lucida Console"/>
                <a:cs typeface="Lucida Console"/>
              </a:rPr>
              <a:t>class </a:t>
            </a:r>
            <a:r>
              <a:rPr lang="en-US" sz="1800" b="1" dirty="0">
                <a:latin typeface="Lucida Console"/>
                <a:cs typeface="Lucida Console"/>
              </a:rPr>
              <a:t>Graph</a:t>
            </a:r>
            <a:r>
              <a:rPr lang="en-US" sz="1800" dirty="0">
                <a:latin typeface="Lucida Console"/>
                <a:cs typeface="Lucida Console"/>
              </a:rPr>
              <a:t> [ </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Graph</a:t>
            </a:r>
            <a:r>
              <a:rPr lang="en-US" sz="1800" dirty="0">
                <a:latin typeface="Lucida Console"/>
                <a:cs typeface="Lucida Console"/>
              </a:rPr>
              <a:t>(</a:t>
            </a:r>
            <a:r>
              <a:rPr lang="en-US" sz="1800" b="1" dirty="0">
                <a:solidFill>
                  <a:srgbClr val="0000FF"/>
                </a:solidFill>
                <a:latin typeface="Lucida Console"/>
                <a:cs typeface="Lucida Console"/>
              </a:rPr>
              <a:t>vertices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 </a:t>
            </a:r>
          </a:p>
          <a:p>
            <a:r>
              <a:rPr lang="en-US" sz="1800" b="1" dirty="0">
                <a:solidFill>
                  <a:srgbClr val="0000FF"/>
                </a:solidFill>
                <a:latin typeface="Lucida Console"/>
                <a:cs typeface="Lucida Console"/>
              </a:rPr>
              <a:t>             edges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Table Views -----------------</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vertices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edges</a:t>
            </a:r>
            <a:r>
              <a:rPr lang="en-US" sz="1800" dirty="0">
                <a:latin typeface="Lucida Console"/>
                <a:cs typeface="Lucida Console"/>
              </a:rPr>
              <a:t>: </a:t>
            </a:r>
            <a:r>
              <a:rPr lang="en-US" sz="1800" i="1" dirty="0">
                <a:solidFill>
                  <a:srgbClr val="008000"/>
                </a:solidFill>
                <a:latin typeface="Lucida Console"/>
                <a:cs typeface="Lucida Console"/>
              </a:rPr>
              <a:t>Table</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triplets</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Transformations ------------------------------</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a:solidFill>
                  <a:srgbClr val="0000FF"/>
                </a:solidFill>
                <a:latin typeface="Lucida Console"/>
                <a:cs typeface="Lucida Console"/>
              </a:rPr>
              <a:t>reverse</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subgraph</a:t>
            </a:r>
            <a:r>
              <a:rPr lang="en-US" sz="1800" dirty="0">
                <a:latin typeface="Lucida Console"/>
                <a:cs typeface="Lucida Console"/>
              </a:rPr>
              <a:t>(</a:t>
            </a:r>
            <a:r>
              <a:rPr lang="en-US" sz="1800" dirty="0" err="1">
                <a:latin typeface="Lucida Console"/>
                <a:cs typeface="Lucida Console"/>
              </a:rPr>
              <a:t>pV</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=&gt; </a:t>
            </a:r>
            <a:r>
              <a:rPr lang="en-US" sz="1800" i="1" dirty="0">
                <a:solidFill>
                  <a:srgbClr val="008000"/>
                </a:solidFill>
                <a:latin typeface="Lucida Console"/>
                <a:cs typeface="Lucida Console"/>
              </a:rPr>
              <a:t>Boolean, </a:t>
            </a:r>
          </a:p>
          <a:p>
            <a:r>
              <a:rPr lang="en-US" sz="1800" i="1" dirty="0">
                <a:solidFill>
                  <a:srgbClr val="008000"/>
                </a:solidFill>
                <a:latin typeface="Lucida Console"/>
                <a:cs typeface="Lucida Console"/>
              </a:rPr>
              <a:t>                </a:t>
            </a:r>
            <a:r>
              <a:rPr lang="en-US" sz="1800" dirty="0" err="1">
                <a:latin typeface="Lucida Console"/>
                <a:cs typeface="Lucida Console"/>
              </a:rPr>
              <a:t>pE</a:t>
            </a:r>
            <a:r>
              <a:rPr lang="en-US" sz="1800" dirty="0">
                <a:latin typeface="Lucida Console"/>
                <a:cs typeface="Lucida Console"/>
              </a:rPr>
              <a:t>: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Boolean</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mapV</a:t>
            </a:r>
            <a:r>
              <a:rPr lang="en-US" sz="1800" dirty="0">
                <a:latin typeface="Lucida Console"/>
                <a:cs typeface="Lucida Console"/>
              </a:rPr>
              <a:t>(m: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V</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mapE</a:t>
            </a:r>
            <a:r>
              <a:rPr lang="en-US" sz="1800" dirty="0">
                <a:latin typeface="Lucida Console"/>
                <a:cs typeface="Lucida Console"/>
              </a:rPr>
              <a:t>(m: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a:latin typeface="Lucida Console"/>
                <a:cs typeface="Lucida Console"/>
              </a:rPr>
              <a:t>]</a:t>
            </a: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Joins ----------------------------------------</a:t>
            </a:r>
            <a:endParaRPr lang="en-US" sz="1800" dirty="0">
              <a:latin typeface="Lucida Console"/>
              <a:cs typeface="Lucida Console"/>
            </a:endParaRP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joinV</a:t>
            </a:r>
            <a:r>
              <a:rPr lang="en-US" sz="1800" dirty="0">
                <a:latin typeface="Lucida Console"/>
                <a:cs typeface="Lucida Console"/>
              </a:rPr>
              <a:t>(</a:t>
            </a:r>
            <a:r>
              <a:rPr lang="en-US" sz="1800" dirty="0" err="1">
                <a:latin typeface="Lucida Console"/>
                <a:cs typeface="Lucida Console"/>
              </a:rPr>
              <a:t>tbl</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E </a:t>
            </a:r>
            <a:r>
              <a:rPr lang="en-US" sz="1800" dirty="0">
                <a:latin typeface="Lucida Console"/>
                <a:cs typeface="Lucida Console"/>
              </a:rPr>
              <a:t>]</a:t>
            </a:r>
          </a:p>
          <a:p>
            <a:r>
              <a:rPr lang="en-US" sz="1800" dirty="0">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joinE</a:t>
            </a:r>
            <a:r>
              <a:rPr lang="en-US" sz="1800" dirty="0">
                <a:latin typeface="Lucida Console"/>
                <a:cs typeface="Lucida Console"/>
              </a:rPr>
              <a:t>(</a:t>
            </a:r>
            <a:r>
              <a:rPr lang="en-US" sz="1800" dirty="0" err="1">
                <a:latin typeface="Lucida Console"/>
                <a:cs typeface="Lucida Console"/>
              </a:rPr>
              <a:t>tbl</a:t>
            </a:r>
            <a:r>
              <a:rPr lang="en-US" sz="1800" dirty="0">
                <a:latin typeface="Lucida Console"/>
                <a:cs typeface="Lucida Console"/>
              </a:rPr>
              <a:t>: </a:t>
            </a:r>
            <a:r>
              <a:rPr lang="en-US" sz="1800" i="1" dirty="0">
                <a:solidFill>
                  <a:srgbClr val="008000"/>
                </a:solidFill>
                <a:latin typeface="Lucida Console"/>
                <a:cs typeface="Lucida Console"/>
              </a:rPr>
              <a:t>Table </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r>
              <a:rPr lang="en-US" sz="1800" i="1" dirty="0">
                <a:solidFill>
                  <a:srgbClr val="008000"/>
                </a:solidFill>
                <a:latin typeface="Lucida Console"/>
                <a:cs typeface="Lucida Console"/>
              </a:rPr>
              <a:t> T)</a:t>
            </a:r>
            <a:r>
              <a:rPr lang="en-US" sz="1800" dirty="0">
                <a:latin typeface="Lucida Console"/>
                <a:cs typeface="Lucida Console"/>
              </a:rPr>
              <a:t>]</a:t>
            </a:r>
            <a:endParaRPr lang="en-US" sz="1800" i="1" dirty="0">
              <a:solidFill>
                <a:schemeClr val="accent6">
                  <a:lumMod val="75000"/>
                </a:schemeClr>
              </a:solidFill>
              <a:latin typeface="Lucida Console"/>
              <a:cs typeface="Lucida Console"/>
            </a:endParaRPr>
          </a:p>
          <a:p>
            <a:r>
              <a:rPr lang="en-US" sz="1800" dirty="0">
                <a:latin typeface="Lucida Console"/>
                <a:cs typeface="Lucida Console"/>
              </a:rPr>
              <a:t>	</a:t>
            </a:r>
            <a:r>
              <a:rPr lang="en-US" sz="1800" i="1" dirty="0">
                <a:solidFill>
                  <a:schemeClr val="accent6">
                    <a:lumMod val="75000"/>
                  </a:schemeClr>
                </a:solidFill>
                <a:latin typeface="Lucida Console"/>
                <a:cs typeface="Lucida Console"/>
              </a:rPr>
              <a:t>// Computation ----------------------------------</a:t>
            </a:r>
          </a:p>
          <a:p>
            <a:r>
              <a:rPr lang="en-US" sz="1800" i="1" dirty="0">
                <a:solidFill>
                  <a:schemeClr val="accent6">
                    <a:lumMod val="75000"/>
                  </a:schemeClr>
                </a:solidFill>
                <a:latin typeface="Lucida Console"/>
                <a:cs typeface="Lucida Console"/>
              </a:rPr>
              <a:t>	</a:t>
            </a:r>
            <a:r>
              <a:rPr lang="en-US" sz="1800" dirty="0" err="1">
                <a:latin typeface="Lucida Console"/>
                <a:cs typeface="Lucida Console"/>
              </a:rPr>
              <a:t>def</a:t>
            </a:r>
            <a:r>
              <a:rPr lang="en-US" sz="1800" dirty="0">
                <a:latin typeface="Lucida Console"/>
                <a:cs typeface="Lucida Console"/>
              </a:rPr>
              <a:t> </a:t>
            </a:r>
            <a:r>
              <a:rPr lang="en-US" sz="1800" b="1" dirty="0" err="1">
                <a:solidFill>
                  <a:srgbClr val="0000FF"/>
                </a:solidFill>
                <a:latin typeface="Lucida Console"/>
                <a:cs typeface="Lucida Console"/>
              </a:rPr>
              <a:t>mrTriplets</a:t>
            </a:r>
            <a:r>
              <a:rPr lang="en-US" sz="1800" dirty="0">
                <a:latin typeface="Lucida Console"/>
                <a:cs typeface="Lucida Console"/>
              </a:rPr>
              <a:t>(</a:t>
            </a:r>
            <a:r>
              <a:rPr lang="en-US" sz="1800" dirty="0" err="1">
                <a:latin typeface="Lucida Console"/>
                <a:cs typeface="Lucida Console"/>
              </a:rPr>
              <a:t>mapF</a:t>
            </a:r>
            <a:r>
              <a:rPr lang="en-US" sz="1800" dirty="0">
                <a:latin typeface="Lucida Console"/>
                <a:cs typeface="Lucida Console"/>
              </a:rPr>
              <a:t>: (</a:t>
            </a:r>
            <a:r>
              <a:rPr lang="en-US" sz="1800" i="1" dirty="0">
                <a:solidFill>
                  <a:srgbClr val="008000"/>
                </a:solidFill>
                <a:latin typeface="Lucida Console"/>
                <a:cs typeface="Lucida Console"/>
              </a:rPr>
              <a:t>Edge</a:t>
            </a:r>
            <a:r>
              <a:rPr lang="en-US" sz="1800" dirty="0">
                <a:latin typeface="Lucida Console"/>
                <a:cs typeface="Lucida Console"/>
              </a:rPr>
              <a:t>[</a:t>
            </a:r>
            <a:r>
              <a:rPr lang="en-US" sz="1800" i="1" dirty="0">
                <a:solidFill>
                  <a:srgbClr val="008000"/>
                </a:solidFill>
                <a:latin typeface="Lucida Console"/>
                <a:cs typeface="Lucida Console"/>
              </a:rPr>
              <a:t>V</a:t>
            </a:r>
            <a:r>
              <a:rPr lang="en-US" sz="1800" dirty="0">
                <a:latin typeface="Lucida Console"/>
                <a:cs typeface="Lucida Console"/>
              </a:rPr>
              <a:t>,</a:t>
            </a:r>
            <a:r>
              <a:rPr lang="en-US" sz="1800" i="1" dirty="0">
                <a:solidFill>
                  <a:srgbClr val="008000"/>
                </a:solidFill>
                <a:latin typeface="Lucida Console"/>
                <a:cs typeface="Lucida Console"/>
              </a:rPr>
              <a:t>E</a:t>
            </a:r>
            <a:r>
              <a:rPr lang="en-US" sz="1800" dirty="0">
                <a:latin typeface="Lucida Console"/>
                <a:cs typeface="Lucida Console"/>
              </a:rPr>
              <a:t>]) =&gt; </a:t>
            </a:r>
            <a:r>
              <a:rPr lang="en-US" sz="1800" i="1" dirty="0">
                <a:solidFill>
                  <a:srgbClr val="008000"/>
                </a:solidFill>
                <a:latin typeface="Lucida Console"/>
                <a:cs typeface="Lucida Console"/>
              </a:rPr>
              <a:t>List</a:t>
            </a:r>
            <a:r>
              <a:rPr lang="en-US" sz="1800" dirty="0">
                <a:latin typeface="Lucida Console"/>
                <a:cs typeface="Lucida Console"/>
              </a:rPr>
              <a:t>[(</a:t>
            </a:r>
            <a:r>
              <a:rPr lang="en-US" sz="1800" i="1" dirty="0">
                <a:solidFill>
                  <a:srgbClr val="008000"/>
                </a:solidFill>
                <a:latin typeface="Lucida Console"/>
                <a:cs typeface="Lucida Console"/>
              </a:rPr>
              <a:t>Id</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a:t>
            </a:r>
            <a:br>
              <a:rPr lang="en-US" sz="1800" dirty="0">
                <a:latin typeface="Lucida Console"/>
                <a:cs typeface="Lucida Console"/>
              </a:rPr>
            </a:br>
            <a:r>
              <a:rPr lang="en-US" sz="1800" dirty="0">
                <a:latin typeface="Lucida Console"/>
                <a:cs typeface="Lucida Console"/>
              </a:rPr>
              <a:t>					  </a:t>
            </a:r>
            <a:r>
              <a:rPr lang="en-US" sz="1800" dirty="0" err="1">
                <a:latin typeface="Lucida Console"/>
                <a:cs typeface="Lucida Console"/>
              </a:rPr>
              <a:t>reduceF</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T</a:t>
            </a:r>
            <a:r>
              <a:rPr lang="en-US" sz="1800" dirty="0">
                <a:latin typeface="Lucida Console"/>
                <a:cs typeface="Lucida Console"/>
              </a:rPr>
              <a:t>) =&gt; </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Graph</a:t>
            </a:r>
            <a:r>
              <a:rPr lang="en-US" sz="1800" dirty="0">
                <a:latin typeface="Lucida Console"/>
                <a:cs typeface="Lucida Console"/>
              </a:rPr>
              <a:t>[</a:t>
            </a:r>
            <a:r>
              <a:rPr lang="en-US" sz="1800" i="1" dirty="0">
                <a:solidFill>
                  <a:srgbClr val="008000"/>
                </a:solidFill>
                <a:latin typeface="Lucida Console"/>
                <a:cs typeface="Lucida Console"/>
              </a:rPr>
              <a:t>T</a:t>
            </a:r>
            <a:r>
              <a:rPr lang="en-US" sz="1800" dirty="0">
                <a:latin typeface="Lucida Console"/>
                <a:cs typeface="Lucida Console"/>
              </a:rPr>
              <a:t>, </a:t>
            </a:r>
            <a:r>
              <a:rPr lang="en-US" sz="1800" i="1" dirty="0">
                <a:solidFill>
                  <a:srgbClr val="008000"/>
                </a:solidFill>
                <a:latin typeface="Lucida Console"/>
                <a:cs typeface="Lucida Console"/>
              </a:rPr>
              <a:t>E</a:t>
            </a:r>
            <a:r>
              <a:rPr lang="en-US" sz="1800" dirty="0">
                <a:latin typeface="Lucida Console"/>
                <a:cs typeface="Lucida Console"/>
              </a:rPr>
              <a:t>]</a:t>
            </a:r>
          </a:p>
          <a:p>
            <a:r>
              <a:rPr lang="en-US" sz="1800" dirty="0">
                <a:latin typeface="Lucida Console"/>
                <a:cs typeface="Lucida Console"/>
              </a:rPr>
              <a:t>}</a:t>
            </a:r>
          </a:p>
          <a:p>
            <a:endParaRPr lang="en-US" sz="1800" dirty="0">
              <a:latin typeface="Lucida Console"/>
              <a:cs typeface="Lucida Console"/>
            </a:endParaRPr>
          </a:p>
        </p:txBody>
      </p:sp>
      <p:sp>
        <p:nvSpPr>
          <p:cNvPr id="11" name="Slide Number Placeholder 10"/>
          <p:cNvSpPr>
            <a:spLocks noGrp="1"/>
          </p:cNvSpPr>
          <p:nvPr>
            <p:ph type="sldNum" sz="quarter" idx="12"/>
          </p:nvPr>
        </p:nvSpPr>
        <p:spPr>
          <a:xfrm>
            <a:off x="6553200" y="6127750"/>
            <a:ext cx="2133600" cy="365125"/>
          </a:xfrm>
        </p:spPr>
        <p:txBody>
          <a:bodyPr/>
          <a:lstStyle/>
          <a:p>
            <a:pPr>
              <a:defRPr/>
            </a:pPr>
            <a:fld id="{47683E74-89E2-C64C-9005-6CEB91907F00}" type="slidenum">
              <a:rPr lang="en-US" smtClean="0"/>
              <a:pPr>
                <a:defRPr/>
              </a:pPr>
              <a:t>134</a:t>
            </a:fld>
            <a:endParaRPr lang="en-US" dirty="0"/>
          </a:p>
        </p:txBody>
      </p:sp>
      <p:grpSp>
        <p:nvGrpSpPr>
          <p:cNvPr id="3" name="Group 2"/>
          <p:cNvGrpSpPr/>
          <p:nvPr/>
        </p:nvGrpSpPr>
        <p:grpSpPr>
          <a:xfrm>
            <a:off x="0" y="914400"/>
            <a:ext cx="8839200" cy="5715000"/>
            <a:chOff x="0" y="1143000"/>
            <a:chExt cx="8839200" cy="5715000"/>
          </a:xfrm>
        </p:grpSpPr>
        <p:sp>
          <p:nvSpPr>
            <p:cNvPr id="9" name="Rectangle 8"/>
            <p:cNvSpPr/>
            <p:nvPr/>
          </p:nvSpPr>
          <p:spPr>
            <a:xfrm>
              <a:off x="685800" y="3266680"/>
              <a:ext cx="8153400" cy="1600199"/>
            </a:xfrm>
            <a:prstGeom prst="rect">
              <a:avLst/>
            </a:prstGeom>
            <a:solidFill>
              <a:srgbClr val="FFFFFF">
                <a:alpha val="9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ectangle 9"/>
            <p:cNvSpPr/>
            <p:nvPr/>
          </p:nvSpPr>
          <p:spPr>
            <a:xfrm>
              <a:off x="613769" y="4876799"/>
              <a:ext cx="8153400" cy="1844675"/>
            </a:xfrm>
            <a:prstGeom prst="rect">
              <a:avLst/>
            </a:prstGeom>
            <a:solidFill>
              <a:srgbClr val="FFFFFF">
                <a:alpha val="9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6" name="Rectangle 15"/>
            <p:cNvSpPr/>
            <p:nvPr/>
          </p:nvSpPr>
          <p:spPr>
            <a:xfrm>
              <a:off x="0" y="1143000"/>
              <a:ext cx="8153400" cy="1828800"/>
            </a:xfrm>
            <a:prstGeom prst="rect">
              <a:avLst/>
            </a:prstGeom>
            <a:solidFill>
              <a:srgbClr val="FFFFFF">
                <a:alpha val="9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Rectangle 16"/>
            <p:cNvSpPr/>
            <p:nvPr/>
          </p:nvSpPr>
          <p:spPr>
            <a:xfrm>
              <a:off x="59706" y="6172200"/>
              <a:ext cx="381000" cy="685800"/>
            </a:xfrm>
            <a:prstGeom prst="rect">
              <a:avLst/>
            </a:prstGeom>
            <a:solidFill>
              <a:srgbClr val="FFFFFF">
                <a:alpha val="9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2" name="Rectangle 1"/>
          <p:cNvSpPr/>
          <p:nvPr/>
        </p:nvSpPr>
        <p:spPr>
          <a:xfrm>
            <a:off x="613769" y="5678269"/>
            <a:ext cx="8382000" cy="646331"/>
          </a:xfrm>
          <a:prstGeom prst="rect">
            <a:avLst/>
          </a:prstGeom>
        </p:spPr>
        <p:txBody>
          <a:bodyPr wrap="square">
            <a:spAutoFit/>
          </a:bodyPr>
          <a:lstStyle/>
          <a:p>
            <a:pPr lvl="0"/>
            <a:r>
              <a:rPr lang="en-US" sz="1800" dirty="0" err="1">
                <a:solidFill>
                  <a:prstClr val="black"/>
                </a:solidFill>
                <a:latin typeface="Lucida Console"/>
                <a:cs typeface="Lucida Console"/>
              </a:rPr>
              <a:t>def</a:t>
            </a:r>
            <a:r>
              <a:rPr lang="en-US" sz="1800" dirty="0">
                <a:solidFill>
                  <a:prstClr val="black"/>
                </a:solidFill>
                <a:latin typeface="Lucida Console"/>
                <a:cs typeface="Lucida Console"/>
              </a:rPr>
              <a:t> </a:t>
            </a:r>
            <a:r>
              <a:rPr lang="en-US" sz="1800" b="1" dirty="0" err="1">
                <a:solidFill>
                  <a:srgbClr val="0000FF"/>
                </a:solidFill>
                <a:latin typeface="Lucida Console"/>
                <a:cs typeface="Lucida Console"/>
              </a:rPr>
              <a:t>mrTriplets</a:t>
            </a:r>
            <a:r>
              <a:rPr lang="en-US" sz="1800" dirty="0">
                <a:solidFill>
                  <a:prstClr val="black"/>
                </a:solidFill>
                <a:latin typeface="Lucida Console"/>
                <a:cs typeface="Lucida Console"/>
              </a:rPr>
              <a:t>(</a:t>
            </a:r>
            <a:r>
              <a:rPr lang="en-US" sz="1800" dirty="0" err="1">
                <a:solidFill>
                  <a:prstClr val="black"/>
                </a:solidFill>
                <a:latin typeface="Lucida Console"/>
                <a:cs typeface="Lucida Console"/>
              </a:rPr>
              <a:t>mapF</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Edge</a:t>
            </a:r>
            <a:r>
              <a:rPr lang="en-US" sz="1800" dirty="0">
                <a:solidFill>
                  <a:prstClr val="black"/>
                </a:solidFill>
                <a:latin typeface="Lucida Console"/>
                <a:cs typeface="Lucida Console"/>
              </a:rPr>
              <a:t>[</a:t>
            </a:r>
            <a:r>
              <a:rPr lang="en-US" sz="1800" i="1" dirty="0">
                <a:solidFill>
                  <a:srgbClr val="008000"/>
                </a:solidFill>
                <a:latin typeface="Lucida Console"/>
                <a:cs typeface="Lucida Console"/>
              </a:rPr>
              <a:t>V</a:t>
            </a:r>
            <a:r>
              <a:rPr lang="en-US" sz="1800" dirty="0">
                <a:solidFill>
                  <a:prstClr val="black"/>
                </a:solidFill>
                <a:latin typeface="Lucida Console"/>
                <a:cs typeface="Lucida Console"/>
              </a:rPr>
              <a:t>,</a:t>
            </a:r>
            <a:r>
              <a:rPr lang="en-US" sz="1800" i="1" dirty="0">
                <a:solidFill>
                  <a:srgbClr val="008000"/>
                </a:solidFill>
                <a:latin typeface="Lucida Console"/>
                <a:cs typeface="Lucida Console"/>
              </a:rPr>
              <a:t>E</a:t>
            </a:r>
            <a:r>
              <a:rPr lang="en-US" sz="1800" dirty="0">
                <a:solidFill>
                  <a:prstClr val="black"/>
                </a:solidFill>
                <a:latin typeface="Lucida Console"/>
                <a:cs typeface="Lucida Console"/>
              </a:rPr>
              <a:t>]) =&gt; </a:t>
            </a:r>
            <a:r>
              <a:rPr lang="en-US" sz="1800" i="1" dirty="0">
                <a:solidFill>
                  <a:srgbClr val="008000"/>
                </a:solidFill>
                <a:latin typeface="Lucida Console"/>
                <a:cs typeface="Lucida Console"/>
              </a:rPr>
              <a:t>List</a:t>
            </a:r>
            <a:r>
              <a:rPr lang="en-US" sz="1800" dirty="0">
                <a:solidFill>
                  <a:prstClr val="black"/>
                </a:solidFill>
                <a:latin typeface="Lucida Console"/>
                <a:cs typeface="Lucida Console"/>
              </a:rPr>
              <a:t>[(</a:t>
            </a:r>
            <a:r>
              <a:rPr lang="en-US" sz="1800" i="1" dirty="0">
                <a:solidFill>
                  <a:srgbClr val="008000"/>
                </a:solidFill>
                <a:latin typeface="Lucida Console"/>
                <a:cs typeface="Lucida Console"/>
              </a:rPr>
              <a:t>Id</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a:t>
            </a:r>
            <a:br>
              <a:rPr lang="en-US" sz="1800" dirty="0">
                <a:solidFill>
                  <a:prstClr val="black"/>
                </a:solidFill>
                <a:latin typeface="Lucida Console"/>
                <a:cs typeface="Lucida Console"/>
              </a:rPr>
            </a:br>
            <a:r>
              <a:rPr lang="en-US" sz="1800" dirty="0">
                <a:solidFill>
                  <a:prstClr val="black"/>
                </a:solidFill>
                <a:latin typeface="Lucida Console"/>
                <a:cs typeface="Lucida Console"/>
              </a:rPr>
              <a:t>				  </a:t>
            </a:r>
            <a:r>
              <a:rPr lang="en-US" sz="1800" dirty="0" err="1">
                <a:solidFill>
                  <a:prstClr val="black"/>
                </a:solidFill>
                <a:latin typeface="Lucida Console"/>
                <a:cs typeface="Lucida Console"/>
              </a:rPr>
              <a:t>reduceF</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 =&gt; </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Graph</a:t>
            </a:r>
            <a:r>
              <a:rPr lang="en-US" sz="1800" dirty="0">
                <a:solidFill>
                  <a:prstClr val="black"/>
                </a:solidFill>
                <a:latin typeface="Lucida Console"/>
                <a:cs typeface="Lucida Console"/>
              </a:rPr>
              <a:t>[</a:t>
            </a:r>
            <a:r>
              <a:rPr lang="en-US" sz="1800" i="1" dirty="0">
                <a:solidFill>
                  <a:srgbClr val="008000"/>
                </a:solidFill>
                <a:latin typeface="Lucida Console"/>
                <a:cs typeface="Lucida Console"/>
              </a:rPr>
              <a:t>T</a:t>
            </a:r>
            <a:r>
              <a:rPr lang="en-US" sz="1800" dirty="0">
                <a:solidFill>
                  <a:prstClr val="black"/>
                </a:solidFill>
                <a:latin typeface="Lucida Console"/>
                <a:cs typeface="Lucida Console"/>
              </a:rPr>
              <a:t>, </a:t>
            </a:r>
            <a:r>
              <a:rPr lang="en-US" sz="1800" i="1" dirty="0">
                <a:solidFill>
                  <a:srgbClr val="008000"/>
                </a:solidFill>
                <a:latin typeface="Lucida Console"/>
                <a:cs typeface="Lucida Console"/>
              </a:rPr>
              <a:t>E</a:t>
            </a:r>
            <a:r>
              <a:rPr lang="en-US" sz="1800" dirty="0">
                <a:solidFill>
                  <a:prstClr val="black"/>
                </a:solidFill>
                <a:latin typeface="Lucida Console"/>
                <a:cs typeface="Lucida Console"/>
              </a:rPr>
              <a:t>]</a:t>
            </a:r>
          </a:p>
        </p:txBody>
      </p:sp>
      <p:sp>
        <p:nvSpPr>
          <p:cNvPr id="5" name="TextBox 4"/>
          <p:cNvSpPr txBox="1"/>
          <p:nvPr/>
        </p:nvSpPr>
        <p:spPr>
          <a:xfrm>
            <a:off x="-56060" y="4050030"/>
            <a:ext cx="8895260" cy="1323439"/>
          </a:xfrm>
          <a:prstGeom prst="rect">
            <a:avLst/>
          </a:prstGeom>
          <a:noFill/>
        </p:spPr>
        <p:txBody>
          <a:bodyPr wrap="square" rtlCol="0">
            <a:spAutoFit/>
          </a:bodyPr>
          <a:lstStyle/>
          <a:p>
            <a:pPr algn="ctr"/>
            <a:r>
              <a:rPr lang="zh-CN" altLang="en-US" sz="4000" dirty="0">
                <a:latin typeface="Gill Sans Light"/>
                <a:cs typeface="Gill Sans Light"/>
              </a:rPr>
              <a:t>从专门的图处理系统获取聚合</a:t>
            </a:r>
            <a:r>
              <a:rPr lang="en-US" altLang="zh-CN" sz="4000" dirty="0">
                <a:latin typeface="Gill Sans Light"/>
                <a:cs typeface="Gill Sans Light"/>
              </a:rPr>
              <a:t>-</a:t>
            </a:r>
            <a:r>
              <a:rPr lang="zh-CN" altLang="en-US" sz="4000" dirty="0">
                <a:latin typeface="Gill Sans Light"/>
                <a:cs typeface="Gill Sans Light"/>
              </a:rPr>
              <a:t>分散模式</a:t>
            </a:r>
            <a:endParaRPr lang="en-US" sz="4000" dirty="0">
              <a:latin typeface="Gill Sans Light"/>
              <a:cs typeface="Gill Sans Light"/>
            </a:endParaRPr>
          </a:p>
        </p:txBody>
      </p:sp>
      <p:sp>
        <p:nvSpPr>
          <p:cNvPr id="13" name="Rectangle 4">
            <a:extLst>
              <a:ext uri="{FF2B5EF4-FFF2-40B4-BE49-F238E27FC236}">
                <a16:creationId xmlns="" xmlns:a16="http://schemas.microsoft.com/office/drawing/2014/main" id="{8EC232FB-1364-4C4C-822C-82071BEDA71C}"/>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4" name="直接连接符 8">
            <a:extLst>
              <a:ext uri="{FF2B5EF4-FFF2-40B4-BE49-F238E27FC236}">
                <a16:creationId xmlns="" xmlns:a16="http://schemas.microsoft.com/office/drawing/2014/main" id="{0429D695-0232-B147-96E6-705CE379CD18}"/>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5" name="组合 46">
            <a:extLst>
              <a:ext uri="{FF2B5EF4-FFF2-40B4-BE49-F238E27FC236}">
                <a16:creationId xmlns="" xmlns:a16="http://schemas.microsoft.com/office/drawing/2014/main" id="{EFD5CAA3-E764-B64E-9B75-2BE135DB303E}"/>
              </a:ext>
            </a:extLst>
          </p:cNvPr>
          <p:cNvGrpSpPr>
            <a:grpSpLocks/>
          </p:cNvGrpSpPr>
          <p:nvPr/>
        </p:nvGrpSpPr>
        <p:grpSpPr bwMode="auto">
          <a:xfrm>
            <a:off x="0" y="284163"/>
            <a:ext cx="3886200" cy="530225"/>
            <a:chOff x="2209799" y="284389"/>
            <a:chExt cx="2160388" cy="529772"/>
          </a:xfrm>
          <a:solidFill>
            <a:srgbClr val="024C89"/>
          </a:solidFill>
        </p:grpSpPr>
        <p:sp>
          <p:nvSpPr>
            <p:cNvPr id="18" name="矩形 17">
              <a:extLst>
                <a:ext uri="{FF2B5EF4-FFF2-40B4-BE49-F238E27FC236}">
                  <a16:creationId xmlns="" xmlns:a16="http://schemas.microsoft.com/office/drawing/2014/main" id="{FEAE4065-B4AD-5143-8D08-FABA6E3B1EF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图操作（</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Scala</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语言）</a:t>
              </a:r>
            </a:p>
          </p:txBody>
        </p:sp>
        <p:sp>
          <p:nvSpPr>
            <p:cNvPr id="19" name="矩形 18">
              <a:extLst>
                <a:ext uri="{FF2B5EF4-FFF2-40B4-BE49-F238E27FC236}">
                  <a16:creationId xmlns="" xmlns:a16="http://schemas.microsoft.com/office/drawing/2014/main" id="{7BE91D25-E2D2-B944-90E1-8B919D3F051C}"/>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957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4.68473E-6 -3.00324E-6 L -4.68473E-6 -0.37482 " pathEditMode="relative" rAng="0" ptsTypes="AA">
                                      <p:cBhvr>
                                        <p:cTn id="6" dur="1000" fill="hold"/>
                                        <p:tgtEl>
                                          <p:spTgt spid="2"/>
                                        </p:tgtEl>
                                        <p:attrNameLst>
                                          <p:attrName>ppt_x</p:attrName>
                                          <p:attrName>ppt_y</p:attrName>
                                        </p:attrNameLst>
                                      </p:cBhvr>
                                      <p:rCtr x="0" y="-18741"/>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685800"/>
          </a:xfrm>
        </p:spPr>
        <p:txBody>
          <a:bodyPr/>
          <a:lstStyle/>
          <a:p>
            <a:r>
              <a:rPr lang="zh-CN" altLang="en-US" dirty="0">
                <a:latin typeface="Microsoft YaHei" panose="020B0503020204020204" pitchFamily="34" charset="-122"/>
                <a:ea typeface="Microsoft YaHei" panose="020B0503020204020204" pitchFamily="34" charset="-122"/>
              </a:rPr>
              <a:t>三联运算符连接顶点和边</a:t>
            </a:r>
            <a:endParaRPr lang="en-US" dirty="0">
              <a:latin typeface="Microsoft YaHei" panose="020B0503020204020204" pitchFamily="34" charset="-122"/>
              <a:ea typeface="Microsoft YaHei" panose="020B0503020204020204" pitchFamily="34" charset="-122"/>
            </a:endParaRPr>
          </a:p>
        </p:txBody>
      </p:sp>
      <p:sp>
        <p:nvSpPr>
          <p:cNvPr id="25" name="TextBox 24"/>
          <p:cNvSpPr txBox="1"/>
          <p:nvPr/>
        </p:nvSpPr>
        <p:spPr>
          <a:xfrm>
            <a:off x="3788518" y="2950313"/>
            <a:ext cx="877163"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三元组</a:t>
            </a:r>
            <a:endParaRPr lang="en-US" dirty="0">
              <a:latin typeface="Microsoft YaHei" panose="020B0503020204020204" pitchFamily="34" charset="-122"/>
              <a:ea typeface="Microsoft YaHei" panose="020B0503020204020204" pitchFamily="34" charset="-122"/>
              <a:cs typeface="Gill Sans Light"/>
            </a:endParaRPr>
          </a:p>
        </p:txBody>
      </p:sp>
      <p:grpSp>
        <p:nvGrpSpPr>
          <p:cNvPr id="4" name="Group 3"/>
          <p:cNvGrpSpPr/>
          <p:nvPr/>
        </p:nvGrpSpPr>
        <p:grpSpPr>
          <a:xfrm>
            <a:off x="1593761" y="2950313"/>
            <a:ext cx="646331" cy="2488844"/>
            <a:chOff x="1474079" y="2209800"/>
            <a:chExt cx="646331" cy="2488844"/>
          </a:xfrm>
        </p:grpSpPr>
        <p:sp>
          <p:nvSpPr>
            <p:cNvPr id="39" name="TextBox 38"/>
            <p:cNvSpPr txBox="1"/>
            <p:nvPr/>
          </p:nvSpPr>
          <p:spPr>
            <a:xfrm>
              <a:off x="1474079" y="2209800"/>
              <a:ext cx="646331" cy="369332"/>
            </a:xfrm>
            <a:prstGeom prst="rect">
              <a:avLst/>
            </a:prstGeom>
            <a:noFill/>
          </p:spPr>
          <p:txBody>
            <a:bodyPr wrap="none" rtlCol="0">
              <a:spAutoFit/>
            </a:bodyPr>
            <a:lstStyle/>
            <a:p>
              <a:pPr algn="ctr"/>
              <a:r>
                <a:rPr lang="zh-CN" altLang="en-US" dirty="0">
                  <a:latin typeface="Microsoft YaHei" panose="020B0503020204020204" pitchFamily="34" charset="-122"/>
                  <a:ea typeface="Microsoft YaHei" panose="020B0503020204020204" pitchFamily="34" charset="-122"/>
                  <a:cs typeface="Gill Sans Light"/>
                </a:rPr>
                <a:t>顶点</a:t>
              </a:r>
              <a:endParaRPr lang="en-US" dirty="0">
                <a:latin typeface="Microsoft YaHei" panose="020B0503020204020204" pitchFamily="34" charset="-122"/>
                <a:ea typeface="Microsoft YaHei" panose="020B0503020204020204" pitchFamily="34" charset="-122"/>
                <a:cs typeface="Gill Sans Light"/>
              </a:endParaRPr>
            </a:p>
          </p:txBody>
        </p:sp>
        <p:grpSp>
          <p:nvGrpSpPr>
            <p:cNvPr id="28" name="Group 27"/>
            <p:cNvGrpSpPr>
              <a:grpSpLocks noChangeAspect="1"/>
            </p:cNvGrpSpPr>
            <p:nvPr/>
          </p:nvGrpSpPr>
          <p:grpSpPr>
            <a:xfrm>
              <a:off x="1565168" y="3238790"/>
              <a:ext cx="464150" cy="446397"/>
              <a:chOff x="2057400" y="3476935"/>
              <a:chExt cx="654785" cy="629741"/>
            </a:xfrm>
          </p:grpSpPr>
          <p:sp>
            <p:nvSpPr>
              <p:cNvPr id="26" name="Oval 25"/>
              <p:cNvSpPr/>
              <p:nvPr/>
            </p:nvSpPr>
            <p:spPr>
              <a:xfrm>
                <a:off x="2057400" y="3476935"/>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a:latin typeface="Microsoft YaHei" panose="020B0503020204020204" pitchFamily="34" charset="-122"/>
                    <a:ea typeface="Microsoft YaHei" panose="020B0503020204020204" pitchFamily="34" charset="-122"/>
                    <a:cs typeface="Gill Sans Light"/>
                  </a:rPr>
                  <a:t>B</a:t>
                </a:r>
              </a:p>
            </p:txBody>
          </p:sp>
          <p:sp>
            <p:nvSpPr>
              <p:cNvPr id="27" name="Can 26"/>
              <p:cNvSpPr/>
              <p:nvPr/>
            </p:nvSpPr>
            <p:spPr>
              <a:xfrm>
                <a:off x="2438400" y="3904921"/>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32" name="Group 31"/>
            <p:cNvGrpSpPr>
              <a:grpSpLocks noChangeAspect="1"/>
            </p:cNvGrpSpPr>
            <p:nvPr/>
          </p:nvGrpSpPr>
          <p:grpSpPr>
            <a:xfrm>
              <a:off x="1565168" y="2732061"/>
              <a:ext cx="464150" cy="446397"/>
              <a:chOff x="5181600" y="3713659"/>
              <a:chExt cx="654785" cy="629741"/>
            </a:xfrm>
          </p:grpSpPr>
          <p:sp>
            <p:nvSpPr>
              <p:cNvPr id="30" name="Oval 29"/>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a:latin typeface="Microsoft YaHei" panose="020B0503020204020204" pitchFamily="34" charset="-122"/>
                    <a:ea typeface="Microsoft YaHei" panose="020B0503020204020204" pitchFamily="34" charset="-122"/>
                    <a:cs typeface="Gill Sans Light"/>
                  </a:rPr>
                  <a:t>A</a:t>
                </a:r>
              </a:p>
            </p:txBody>
          </p:sp>
          <p:sp>
            <p:nvSpPr>
              <p:cNvPr id="31" name="Can 30"/>
              <p:cNvSpPr/>
              <p:nvPr/>
            </p:nvSpPr>
            <p:spPr>
              <a:xfrm>
                <a:off x="5562600" y="4141645"/>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42" name="Group 41"/>
            <p:cNvGrpSpPr>
              <a:grpSpLocks noChangeAspect="1"/>
            </p:cNvGrpSpPr>
            <p:nvPr/>
          </p:nvGrpSpPr>
          <p:grpSpPr>
            <a:xfrm>
              <a:off x="1565168" y="3745518"/>
              <a:ext cx="464150" cy="446397"/>
              <a:chOff x="2057400" y="3476935"/>
              <a:chExt cx="654785" cy="629741"/>
            </a:xfrm>
          </p:grpSpPr>
          <p:sp>
            <p:nvSpPr>
              <p:cNvPr id="43" name="Oval 42"/>
              <p:cNvSpPr/>
              <p:nvPr/>
            </p:nvSpPr>
            <p:spPr>
              <a:xfrm>
                <a:off x="2057400" y="3476935"/>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a:latin typeface="Microsoft YaHei" panose="020B0503020204020204" pitchFamily="34" charset="-122"/>
                    <a:ea typeface="Microsoft YaHei" panose="020B0503020204020204" pitchFamily="34" charset="-122"/>
                    <a:cs typeface="Gill Sans Light"/>
                  </a:rPr>
                  <a:t>C</a:t>
                </a:r>
              </a:p>
            </p:txBody>
          </p:sp>
          <p:sp>
            <p:nvSpPr>
              <p:cNvPr id="44" name="Can 43"/>
              <p:cNvSpPr/>
              <p:nvPr/>
            </p:nvSpPr>
            <p:spPr>
              <a:xfrm>
                <a:off x="2438400" y="3904921"/>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48" name="Group 47"/>
            <p:cNvGrpSpPr>
              <a:grpSpLocks noChangeAspect="1"/>
            </p:cNvGrpSpPr>
            <p:nvPr/>
          </p:nvGrpSpPr>
          <p:grpSpPr>
            <a:xfrm>
              <a:off x="1565168" y="4252247"/>
              <a:ext cx="464150" cy="446397"/>
              <a:chOff x="2057400" y="3476935"/>
              <a:chExt cx="654785" cy="629741"/>
            </a:xfrm>
          </p:grpSpPr>
          <p:sp>
            <p:nvSpPr>
              <p:cNvPr id="49" name="Oval 48"/>
              <p:cNvSpPr/>
              <p:nvPr/>
            </p:nvSpPr>
            <p:spPr>
              <a:xfrm>
                <a:off x="2057400" y="3476935"/>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a:latin typeface="Microsoft YaHei" panose="020B0503020204020204" pitchFamily="34" charset="-122"/>
                    <a:ea typeface="Microsoft YaHei" panose="020B0503020204020204" pitchFamily="34" charset="-122"/>
                    <a:cs typeface="Gill Sans Light"/>
                  </a:rPr>
                  <a:t>D</a:t>
                </a:r>
              </a:p>
            </p:txBody>
          </p:sp>
          <p:sp>
            <p:nvSpPr>
              <p:cNvPr id="50" name="Can 49"/>
              <p:cNvSpPr/>
              <p:nvPr/>
            </p:nvSpPr>
            <p:spPr>
              <a:xfrm>
                <a:off x="2438400" y="3904921"/>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grpSp>
        <p:nvGrpSpPr>
          <p:cNvPr id="7" name="Group 6"/>
          <p:cNvGrpSpPr/>
          <p:nvPr/>
        </p:nvGrpSpPr>
        <p:grpSpPr>
          <a:xfrm>
            <a:off x="6355903" y="2950313"/>
            <a:ext cx="1487993" cy="2514600"/>
            <a:chOff x="6236221" y="2209800"/>
            <a:chExt cx="1487993" cy="2514600"/>
          </a:xfrm>
        </p:grpSpPr>
        <p:sp>
          <p:nvSpPr>
            <p:cNvPr id="40" name="TextBox 39"/>
            <p:cNvSpPr txBox="1"/>
            <p:nvPr/>
          </p:nvSpPr>
          <p:spPr>
            <a:xfrm>
              <a:off x="6772469" y="2209800"/>
              <a:ext cx="415498" cy="369332"/>
            </a:xfrm>
            <a:prstGeom prst="rect">
              <a:avLst/>
            </a:prstGeom>
            <a:noFill/>
          </p:spPr>
          <p:txBody>
            <a:bodyPr wrap="none" rtlCol="0">
              <a:spAutoFit/>
            </a:bodyPr>
            <a:lstStyle/>
            <a:p>
              <a:pPr algn="ctr"/>
              <a:r>
                <a:rPr lang="zh-CN" altLang="en-US" dirty="0">
                  <a:latin typeface="Microsoft YaHei" panose="020B0503020204020204" pitchFamily="34" charset="-122"/>
                  <a:ea typeface="Microsoft YaHei" panose="020B0503020204020204" pitchFamily="34" charset="-122"/>
                  <a:cs typeface="Gill Sans Light"/>
                </a:rPr>
                <a:t>边</a:t>
              </a:r>
              <a:endParaRPr lang="en-US" dirty="0">
                <a:latin typeface="Microsoft YaHei" panose="020B0503020204020204" pitchFamily="34" charset="-122"/>
                <a:ea typeface="Microsoft YaHei" panose="020B0503020204020204" pitchFamily="34" charset="-122"/>
                <a:cs typeface="Gill Sans Light"/>
              </a:endParaRPr>
            </a:p>
          </p:txBody>
        </p:sp>
        <p:grpSp>
          <p:nvGrpSpPr>
            <p:cNvPr id="37" name="Group 36"/>
            <p:cNvGrpSpPr/>
            <p:nvPr/>
          </p:nvGrpSpPr>
          <p:grpSpPr>
            <a:xfrm>
              <a:off x="6236221" y="2783743"/>
              <a:ext cx="1487993" cy="397753"/>
              <a:chOff x="5181600" y="3713659"/>
              <a:chExt cx="2126717" cy="568490"/>
            </a:xfrm>
          </p:grpSpPr>
          <p:cxnSp>
            <p:nvCxnSpPr>
              <p:cNvPr id="33" name="Straight Arrow Connector 32"/>
              <p:cNvCxnSpPr>
                <a:stCxn id="34" idx="6"/>
                <a:endCxn id="35"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A</a:t>
                </a:r>
              </a:p>
            </p:txBody>
          </p:sp>
          <p:sp>
            <p:nvSpPr>
              <p:cNvPr id="35" name="Oval 34"/>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B</a:t>
                </a:r>
              </a:p>
            </p:txBody>
          </p:sp>
          <p:sp>
            <p:nvSpPr>
              <p:cNvPr id="36" name="Can 35"/>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grpSp>
          <p:nvGrpSpPr>
            <p:cNvPr id="51" name="Group 50"/>
            <p:cNvGrpSpPr/>
            <p:nvPr/>
          </p:nvGrpSpPr>
          <p:grpSpPr>
            <a:xfrm>
              <a:off x="6236221" y="3298045"/>
              <a:ext cx="1487993" cy="397753"/>
              <a:chOff x="5181600" y="3713659"/>
              <a:chExt cx="2126717" cy="568490"/>
            </a:xfrm>
          </p:grpSpPr>
          <p:cxnSp>
            <p:nvCxnSpPr>
              <p:cNvPr id="52" name="Straight Arrow Connector 51"/>
              <p:cNvCxnSpPr>
                <a:stCxn id="53" idx="6"/>
                <a:endCxn id="54"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53" name="Oval 52"/>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A</a:t>
                </a:r>
              </a:p>
            </p:txBody>
          </p:sp>
          <p:sp>
            <p:nvSpPr>
              <p:cNvPr id="54" name="Oval 53"/>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C</a:t>
                </a:r>
              </a:p>
            </p:txBody>
          </p:sp>
          <p:sp>
            <p:nvSpPr>
              <p:cNvPr id="55" name="Can 54"/>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grpSp>
          <p:nvGrpSpPr>
            <p:cNvPr id="56" name="Group 55"/>
            <p:cNvGrpSpPr/>
            <p:nvPr/>
          </p:nvGrpSpPr>
          <p:grpSpPr>
            <a:xfrm>
              <a:off x="6236221" y="3812346"/>
              <a:ext cx="1487993" cy="397753"/>
              <a:chOff x="5181600" y="3713659"/>
              <a:chExt cx="2126717" cy="568490"/>
            </a:xfrm>
          </p:grpSpPr>
          <p:cxnSp>
            <p:nvCxnSpPr>
              <p:cNvPr id="57" name="Straight Arrow Connector 56"/>
              <p:cNvCxnSpPr>
                <a:stCxn id="58" idx="6"/>
                <a:endCxn id="59"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B</a:t>
                </a:r>
              </a:p>
            </p:txBody>
          </p:sp>
          <p:sp>
            <p:nvSpPr>
              <p:cNvPr id="59" name="Oval 58"/>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C</a:t>
                </a:r>
              </a:p>
            </p:txBody>
          </p:sp>
          <p:sp>
            <p:nvSpPr>
              <p:cNvPr id="60" name="Can 59"/>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grpSp>
          <p:nvGrpSpPr>
            <p:cNvPr id="61" name="Group 60"/>
            <p:cNvGrpSpPr/>
            <p:nvPr/>
          </p:nvGrpSpPr>
          <p:grpSpPr>
            <a:xfrm>
              <a:off x="6236221" y="4326647"/>
              <a:ext cx="1487993" cy="397753"/>
              <a:chOff x="5181600" y="3713659"/>
              <a:chExt cx="2126717" cy="568490"/>
            </a:xfrm>
          </p:grpSpPr>
          <p:cxnSp>
            <p:nvCxnSpPr>
              <p:cNvPr id="62" name="Straight Arrow Connector 61"/>
              <p:cNvCxnSpPr>
                <a:stCxn id="63" idx="6"/>
                <a:endCxn id="64"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63" name="Oval 62"/>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C</a:t>
                </a:r>
              </a:p>
            </p:txBody>
          </p:sp>
          <p:sp>
            <p:nvSpPr>
              <p:cNvPr id="64" name="Oval 63"/>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D</a:t>
                </a:r>
              </a:p>
            </p:txBody>
          </p:sp>
          <p:sp>
            <p:nvSpPr>
              <p:cNvPr id="65" name="Can 64"/>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grpSp>
      <p:grpSp>
        <p:nvGrpSpPr>
          <p:cNvPr id="66" name="Group 65"/>
          <p:cNvGrpSpPr/>
          <p:nvPr/>
        </p:nvGrpSpPr>
        <p:grpSpPr>
          <a:xfrm>
            <a:off x="6360607" y="3524256"/>
            <a:ext cx="1487993" cy="397753"/>
            <a:chOff x="5181600" y="3713659"/>
            <a:chExt cx="2126717" cy="568490"/>
          </a:xfrm>
        </p:grpSpPr>
        <p:cxnSp>
          <p:nvCxnSpPr>
            <p:cNvPr id="67" name="Straight Arrow Connector 66"/>
            <p:cNvCxnSpPr>
              <a:stCxn id="68" idx="6"/>
              <a:endCxn id="69"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68" name="Oval 67"/>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A</a:t>
              </a:r>
            </a:p>
          </p:txBody>
        </p:sp>
        <p:sp>
          <p:nvSpPr>
            <p:cNvPr id="69" name="Oval 68"/>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B</a:t>
              </a:r>
            </a:p>
          </p:txBody>
        </p:sp>
        <p:sp>
          <p:nvSpPr>
            <p:cNvPr id="70" name="Can 69"/>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grpSp>
        <p:nvGrpSpPr>
          <p:cNvPr id="71" name="Group 70"/>
          <p:cNvGrpSpPr>
            <a:grpSpLocks noChangeAspect="1"/>
          </p:cNvGrpSpPr>
          <p:nvPr/>
        </p:nvGrpSpPr>
        <p:grpSpPr>
          <a:xfrm>
            <a:off x="1684711" y="3474306"/>
            <a:ext cx="464150" cy="446397"/>
            <a:chOff x="5181600" y="3713659"/>
            <a:chExt cx="654785" cy="629741"/>
          </a:xfrm>
        </p:grpSpPr>
        <p:sp>
          <p:nvSpPr>
            <p:cNvPr id="72" name="Oval 71"/>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a:latin typeface="Microsoft YaHei" panose="020B0503020204020204" pitchFamily="34" charset="-122"/>
                  <a:ea typeface="Microsoft YaHei" panose="020B0503020204020204" pitchFamily="34" charset="-122"/>
                  <a:cs typeface="Gill Sans Light"/>
                </a:rPr>
                <a:t>A</a:t>
              </a:r>
            </a:p>
          </p:txBody>
        </p:sp>
        <p:sp>
          <p:nvSpPr>
            <p:cNvPr id="73" name="Can 72"/>
            <p:cNvSpPr/>
            <p:nvPr/>
          </p:nvSpPr>
          <p:spPr>
            <a:xfrm>
              <a:off x="5562600" y="4141645"/>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74" name="Can 73"/>
          <p:cNvSpPr/>
          <p:nvPr/>
        </p:nvSpPr>
        <p:spPr>
          <a:xfrm>
            <a:off x="3853482" y="3831574"/>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80" name="Group 79"/>
          <p:cNvGrpSpPr>
            <a:grpSpLocks noChangeAspect="1"/>
          </p:cNvGrpSpPr>
          <p:nvPr/>
        </p:nvGrpSpPr>
        <p:grpSpPr>
          <a:xfrm>
            <a:off x="1684711" y="3979485"/>
            <a:ext cx="464150" cy="446397"/>
            <a:chOff x="2057400" y="3476935"/>
            <a:chExt cx="654785" cy="629741"/>
          </a:xfrm>
        </p:grpSpPr>
        <p:sp>
          <p:nvSpPr>
            <p:cNvPr id="81" name="Oval 80"/>
            <p:cNvSpPr/>
            <p:nvPr/>
          </p:nvSpPr>
          <p:spPr>
            <a:xfrm>
              <a:off x="2057400" y="3476935"/>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sz="2000" dirty="0">
                  <a:latin typeface="Microsoft YaHei" panose="020B0503020204020204" pitchFamily="34" charset="-122"/>
                  <a:ea typeface="Microsoft YaHei" panose="020B0503020204020204" pitchFamily="34" charset="-122"/>
                  <a:cs typeface="Gill Sans Light"/>
                </a:rPr>
                <a:t>B</a:t>
              </a:r>
            </a:p>
          </p:txBody>
        </p:sp>
        <p:sp>
          <p:nvSpPr>
            <p:cNvPr id="82" name="Can 81"/>
            <p:cNvSpPr/>
            <p:nvPr/>
          </p:nvSpPr>
          <p:spPr>
            <a:xfrm>
              <a:off x="2438400" y="3904921"/>
              <a:ext cx="273785" cy="201755"/>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83" name="Can 82"/>
          <p:cNvSpPr/>
          <p:nvPr/>
        </p:nvSpPr>
        <p:spPr>
          <a:xfrm>
            <a:off x="4920282" y="3859795"/>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10" name="Group 9"/>
          <p:cNvGrpSpPr/>
          <p:nvPr/>
        </p:nvGrpSpPr>
        <p:grpSpPr>
          <a:xfrm>
            <a:off x="3582025" y="4067695"/>
            <a:ext cx="1566857" cy="1494905"/>
            <a:chOff x="3462343" y="3327182"/>
            <a:chExt cx="1566857" cy="1494905"/>
          </a:xfrm>
        </p:grpSpPr>
        <p:grpSp>
          <p:nvGrpSpPr>
            <p:cNvPr id="94" name="Group 93"/>
            <p:cNvGrpSpPr/>
            <p:nvPr/>
          </p:nvGrpSpPr>
          <p:grpSpPr>
            <a:xfrm>
              <a:off x="3462343" y="3327182"/>
              <a:ext cx="1487993" cy="397753"/>
              <a:chOff x="5181600" y="3713659"/>
              <a:chExt cx="2126717" cy="568490"/>
            </a:xfrm>
          </p:grpSpPr>
          <p:cxnSp>
            <p:nvCxnSpPr>
              <p:cNvPr id="95" name="Straight Arrow Connector 94"/>
              <p:cNvCxnSpPr>
                <a:stCxn id="96" idx="6"/>
                <a:endCxn id="97"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96" name="Oval 95"/>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A</a:t>
                </a:r>
              </a:p>
            </p:txBody>
          </p:sp>
          <p:sp>
            <p:nvSpPr>
              <p:cNvPr id="97" name="Oval 96"/>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C</a:t>
                </a:r>
              </a:p>
            </p:txBody>
          </p:sp>
          <p:sp>
            <p:nvSpPr>
              <p:cNvPr id="98" name="Can 97"/>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grpSp>
          <p:nvGrpSpPr>
            <p:cNvPr id="99" name="Group 98"/>
            <p:cNvGrpSpPr/>
            <p:nvPr/>
          </p:nvGrpSpPr>
          <p:grpSpPr>
            <a:xfrm>
              <a:off x="3462343" y="3841483"/>
              <a:ext cx="1487993" cy="397753"/>
              <a:chOff x="5181600" y="3713659"/>
              <a:chExt cx="2126717" cy="568490"/>
            </a:xfrm>
          </p:grpSpPr>
          <p:cxnSp>
            <p:nvCxnSpPr>
              <p:cNvPr id="100" name="Straight Arrow Connector 99"/>
              <p:cNvCxnSpPr>
                <a:stCxn id="101" idx="6"/>
                <a:endCxn id="102"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01" name="Oval 100"/>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B</a:t>
                </a:r>
              </a:p>
            </p:txBody>
          </p:sp>
          <p:sp>
            <p:nvSpPr>
              <p:cNvPr id="102" name="Oval 101"/>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C</a:t>
                </a:r>
              </a:p>
            </p:txBody>
          </p:sp>
          <p:sp>
            <p:nvSpPr>
              <p:cNvPr id="103" name="Can 102"/>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grpSp>
          <p:nvGrpSpPr>
            <p:cNvPr id="104" name="Group 103"/>
            <p:cNvGrpSpPr/>
            <p:nvPr/>
          </p:nvGrpSpPr>
          <p:grpSpPr>
            <a:xfrm>
              <a:off x="3462343" y="4355784"/>
              <a:ext cx="1487993" cy="397753"/>
              <a:chOff x="5181600" y="3713659"/>
              <a:chExt cx="2126717" cy="568490"/>
            </a:xfrm>
          </p:grpSpPr>
          <p:cxnSp>
            <p:nvCxnSpPr>
              <p:cNvPr id="105" name="Straight Arrow Connector 104"/>
              <p:cNvCxnSpPr>
                <a:stCxn id="106" idx="6"/>
                <a:endCxn id="107"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06" name="Oval 105"/>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C</a:t>
                </a:r>
              </a:p>
            </p:txBody>
          </p:sp>
          <p:sp>
            <p:nvSpPr>
              <p:cNvPr id="107" name="Oval 106"/>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D</a:t>
                </a:r>
              </a:p>
            </p:txBody>
          </p:sp>
          <p:sp>
            <p:nvSpPr>
              <p:cNvPr id="108" name="Can 107"/>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sp>
          <p:nvSpPr>
            <p:cNvPr id="109" name="Can 108"/>
            <p:cNvSpPr/>
            <p:nvPr/>
          </p:nvSpPr>
          <p:spPr>
            <a:xfrm>
              <a:off x="3748917" y="3641769"/>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10" name="Can 109"/>
            <p:cNvSpPr/>
            <p:nvPr/>
          </p:nvSpPr>
          <p:spPr>
            <a:xfrm>
              <a:off x="4815717" y="3655028"/>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11" name="Can 110"/>
            <p:cNvSpPr/>
            <p:nvPr/>
          </p:nvSpPr>
          <p:spPr>
            <a:xfrm>
              <a:off x="3748917" y="4173588"/>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12" name="Can 111"/>
            <p:cNvSpPr/>
            <p:nvPr/>
          </p:nvSpPr>
          <p:spPr>
            <a:xfrm>
              <a:off x="4815717" y="4192674"/>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13" name="Can 112"/>
            <p:cNvSpPr/>
            <p:nvPr/>
          </p:nvSpPr>
          <p:spPr>
            <a:xfrm>
              <a:off x="4815717" y="4662270"/>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14" name="Can 113"/>
            <p:cNvSpPr/>
            <p:nvPr/>
          </p:nvSpPr>
          <p:spPr>
            <a:xfrm>
              <a:off x="3748917" y="4664769"/>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76" name="Rectangle 4">
            <a:extLst>
              <a:ext uri="{FF2B5EF4-FFF2-40B4-BE49-F238E27FC236}">
                <a16:creationId xmlns="" xmlns:a16="http://schemas.microsoft.com/office/drawing/2014/main" id="{F188695B-BFEE-CD4C-8E77-DD7763CBA0C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7" name="直接连接符 8">
            <a:extLst>
              <a:ext uri="{FF2B5EF4-FFF2-40B4-BE49-F238E27FC236}">
                <a16:creationId xmlns="" xmlns:a16="http://schemas.microsoft.com/office/drawing/2014/main" id="{65575D94-D06D-1B4B-B37E-6DC208929599}"/>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8" name="组合 46">
            <a:extLst>
              <a:ext uri="{FF2B5EF4-FFF2-40B4-BE49-F238E27FC236}">
                <a16:creationId xmlns="" xmlns:a16="http://schemas.microsoft.com/office/drawing/2014/main" id="{15A0A4A8-4792-0D4D-B855-9F26EB04C05A}"/>
              </a:ext>
            </a:extLst>
          </p:cNvPr>
          <p:cNvGrpSpPr>
            <a:grpSpLocks/>
          </p:cNvGrpSpPr>
          <p:nvPr/>
        </p:nvGrpSpPr>
        <p:grpSpPr bwMode="auto">
          <a:xfrm>
            <a:off x="0" y="284163"/>
            <a:ext cx="3886200" cy="530225"/>
            <a:chOff x="2209799" y="284389"/>
            <a:chExt cx="2160388" cy="529772"/>
          </a:xfrm>
          <a:solidFill>
            <a:srgbClr val="024C89"/>
          </a:solidFill>
        </p:grpSpPr>
        <p:sp>
          <p:nvSpPr>
            <p:cNvPr id="79" name="矩形 78">
              <a:extLst>
                <a:ext uri="{FF2B5EF4-FFF2-40B4-BE49-F238E27FC236}">
                  <a16:creationId xmlns="" xmlns:a16="http://schemas.microsoft.com/office/drawing/2014/main" id="{AD300FD1-D0B4-B540-97DD-63ED12B90349}"/>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包含顶点和边的三联运算</a:t>
              </a:r>
            </a:p>
          </p:txBody>
        </p:sp>
        <p:sp>
          <p:nvSpPr>
            <p:cNvPr id="84" name="矩形 83">
              <a:extLst>
                <a:ext uri="{FF2B5EF4-FFF2-40B4-BE49-F238E27FC236}">
                  <a16:creationId xmlns="" xmlns:a16="http://schemas.microsoft.com/office/drawing/2014/main" id="{C22B6E49-1147-2745-9217-EE8C7EBA412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9521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2.22222E-6 3.7037E-7 L -0.3 3.7037E-7 " pathEditMode="relative" ptsTypes="AA">
                                      <p:cBhvr>
                                        <p:cTn id="8" dur="2000" fill="hold"/>
                                        <p:tgtEl>
                                          <p:spTgt spid="66"/>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2.22222E-6 1.48148E-6 L 0.20868 0.00509 " pathEditMode="relative" rAng="0" ptsTypes="AA">
                                      <p:cBhvr>
                                        <p:cTn id="14" dur="2000" fill="hold"/>
                                        <p:tgtEl>
                                          <p:spTgt spid="71"/>
                                        </p:tgtEl>
                                        <p:attrNameLst>
                                          <p:attrName>ppt_x</p:attrName>
                                          <p:attrName>ppt_y</p:attrName>
                                        </p:attrNameLst>
                                      </p:cBhvr>
                                      <p:rCtr x="10434" y="255"/>
                                    </p:animMotion>
                                  </p:childTnLst>
                                </p:cTn>
                              </p:par>
                            </p:childTnLst>
                          </p:cTn>
                        </p:par>
                        <p:par>
                          <p:cTn id="15" fill="hold">
                            <p:stCondLst>
                              <p:cond delay="2000"/>
                            </p:stCondLst>
                            <p:childTnLst>
                              <p:par>
                                <p:cTn id="16" presetID="1" presetClass="exit" presetSubtype="0" fill="hold" nodeType="afterEffect">
                                  <p:stCondLst>
                                    <p:cond delay="0"/>
                                  </p:stCondLst>
                                  <p:childTnLst>
                                    <p:set>
                                      <p:cBhvr>
                                        <p:cTn id="17" dur="1" fill="hold">
                                          <p:stCondLst>
                                            <p:cond delay="0"/>
                                          </p:stCondLst>
                                        </p:cTn>
                                        <p:tgtEl>
                                          <p:spTgt spid="71"/>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0"/>
                                        </p:tgtEl>
                                        <p:attrNameLst>
                                          <p:attrName>style.visibility</p:attrName>
                                        </p:attrNameLst>
                                      </p:cBhvr>
                                      <p:to>
                                        <p:strVal val="visible"/>
                                      </p:to>
                                    </p:set>
                                  </p:childTnLst>
                                </p:cTn>
                              </p:par>
                              <p:par>
                                <p:cTn id="24" presetID="0" presetClass="path" presetSubtype="0" accel="50000" decel="50000" fill="hold" nodeType="withEffect">
                                  <p:stCondLst>
                                    <p:cond delay="0"/>
                                  </p:stCondLst>
                                  <p:childTnLst>
                                    <p:animMotion origin="layout" path="M 2.22222E-6 -0.00046 L 0.32847 -0.06829 " pathEditMode="relative" rAng="0" ptsTypes="AA">
                                      <p:cBhvr>
                                        <p:cTn id="25" dur="2000" fill="hold"/>
                                        <p:tgtEl>
                                          <p:spTgt spid="80"/>
                                        </p:tgtEl>
                                        <p:attrNameLst>
                                          <p:attrName>ppt_x</p:attrName>
                                          <p:attrName>ppt_y</p:attrName>
                                        </p:attrNameLst>
                                      </p:cBhvr>
                                      <p:rCtr x="16424" y="-3403"/>
                                    </p:animMotion>
                                  </p:childTnLst>
                                </p:cTn>
                              </p:par>
                            </p:childTnLst>
                          </p:cTn>
                        </p:par>
                        <p:par>
                          <p:cTn id="26" fill="hold">
                            <p:stCondLst>
                              <p:cond delay="2000"/>
                            </p:stCondLst>
                            <p:childTnLst>
                              <p:par>
                                <p:cTn id="27" presetID="1" presetClass="exit" presetSubtype="0" fill="hold"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3"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153"/>
          <p:cNvGrpSpPr/>
          <p:nvPr/>
        </p:nvGrpSpPr>
        <p:grpSpPr>
          <a:xfrm>
            <a:off x="3352800" y="5723800"/>
            <a:ext cx="1487993" cy="397753"/>
            <a:chOff x="5181600" y="3713659"/>
            <a:chExt cx="2126717" cy="568490"/>
          </a:xfrm>
        </p:grpSpPr>
        <p:cxnSp>
          <p:nvCxnSpPr>
            <p:cNvPr id="161" name="Straight Arrow Connector 160"/>
            <p:cNvCxnSpPr>
              <a:stCxn id="162" idx="6"/>
              <a:endCxn id="163"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62" name="Oval 161"/>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C</a:t>
              </a:r>
            </a:p>
          </p:txBody>
        </p:sp>
        <p:sp>
          <p:nvSpPr>
            <p:cNvPr id="163" name="Oval 162"/>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D</a:t>
              </a:r>
            </a:p>
          </p:txBody>
        </p:sp>
        <p:sp>
          <p:nvSpPr>
            <p:cNvPr id="164" name="Can 163"/>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grpSp>
        <p:nvGrpSpPr>
          <p:cNvPr id="8" name="Group 7"/>
          <p:cNvGrpSpPr/>
          <p:nvPr/>
        </p:nvGrpSpPr>
        <p:grpSpPr>
          <a:xfrm>
            <a:off x="3352800" y="4208903"/>
            <a:ext cx="1566857" cy="475377"/>
            <a:chOff x="3582025" y="4267200"/>
            <a:chExt cx="1566857" cy="475377"/>
          </a:xfrm>
        </p:grpSpPr>
        <p:grpSp>
          <p:nvGrpSpPr>
            <p:cNvPr id="152" name="Group 151"/>
            <p:cNvGrpSpPr/>
            <p:nvPr/>
          </p:nvGrpSpPr>
          <p:grpSpPr>
            <a:xfrm>
              <a:off x="3582025" y="4267200"/>
              <a:ext cx="1487993" cy="397753"/>
              <a:chOff x="5181600" y="3713659"/>
              <a:chExt cx="2126717" cy="568490"/>
            </a:xfrm>
          </p:grpSpPr>
          <p:cxnSp>
            <p:nvCxnSpPr>
              <p:cNvPr id="169" name="Straight Arrow Connector 168"/>
              <p:cNvCxnSpPr>
                <a:stCxn id="170" idx="6"/>
                <a:endCxn id="171"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70" name="Oval 169"/>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A</a:t>
                </a:r>
              </a:p>
            </p:txBody>
          </p:sp>
          <p:sp>
            <p:nvSpPr>
              <p:cNvPr id="171" name="Oval 170"/>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C</a:t>
                </a:r>
              </a:p>
            </p:txBody>
          </p:sp>
          <p:sp>
            <p:nvSpPr>
              <p:cNvPr id="172" name="Can 171"/>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sp>
          <p:nvSpPr>
            <p:cNvPr id="155" name="Can 154"/>
            <p:cNvSpPr/>
            <p:nvPr/>
          </p:nvSpPr>
          <p:spPr>
            <a:xfrm>
              <a:off x="3868599" y="4572000"/>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56" name="Can 155"/>
            <p:cNvSpPr/>
            <p:nvPr/>
          </p:nvSpPr>
          <p:spPr>
            <a:xfrm>
              <a:off x="4935399" y="4585259"/>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6" name="Group 5"/>
          <p:cNvGrpSpPr/>
          <p:nvPr/>
        </p:nvGrpSpPr>
        <p:grpSpPr>
          <a:xfrm>
            <a:off x="3352800" y="4904699"/>
            <a:ext cx="1566857" cy="508509"/>
            <a:chOff x="3582025" y="4962996"/>
            <a:chExt cx="1566857" cy="508509"/>
          </a:xfrm>
        </p:grpSpPr>
        <p:grpSp>
          <p:nvGrpSpPr>
            <p:cNvPr id="153" name="Group 152"/>
            <p:cNvGrpSpPr/>
            <p:nvPr/>
          </p:nvGrpSpPr>
          <p:grpSpPr>
            <a:xfrm>
              <a:off x="3582025" y="4962996"/>
              <a:ext cx="1487993" cy="397753"/>
              <a:chOff x="5181600" y="3713659"/>
              <a:chExt cx="2126717" cy="568490"/>
            </a:xfrm>
          </p:grpSpPr>
          <p:cxnSp>
            <p:nvCxnSpPr>
              <p:cNvPr id="165" name="Straight Arrow Connector 164"/>
              <p:cNvCxnSpPr>
                <a:stCxn id="166" idx="6"/>
                <a:endCxn id="167"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66" name="Oval 165"/>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B</a:t>
                </a:r>
              </a:p>
            </p:txBody>
          </p:sp>
          <p:sp>
            <p:nvSpPr>
              <p:cNvPr id="167" name="Oval 166"/>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C</a:t>
                </a:r>
              </a:p>
            </p:txBody>
          </p:sp>
          <p:sp>
            <p:nvSpPr>
              <p:cNvPr id="168" name="Can 167"/>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sp>
          <p:nvSpPr>
            <p:cNvPr id="157" name="Can 156"/>
            <p:cNvSpPr/>
            <p:nvPr/>
          </p:nvSpPr>
          <p:spPr>
            <a:xfrm>
              <a:off x="3868599" y="5295101"/>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58" name="Can 157"/>
            <p:cNvSpPr/>
            <p:nvPr/>
          </p:nvSpPr>
          <p:spPr>
            <a:xfrm>
              <a:off x="4935399" y="5314187"/>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159" name="Can 158"/>
          <p:cNvSpPr/>
          <p:nvPr/>
        </p:nvSpPr>
        <p:spPr>
          <a:xfrm>
            <a:off x="4706174" y="6030286"/>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60" name="Can 159"/>
          <p:cNvSpPr/>
          <p:nvPr/>
        </p:nvSpPr>
        <p:spPr>
          <a:xfrm>
            <a:off x="3639374" y="6032785"/>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5" name="Group 4"/>
          <p:cNvGrpSpPr/>
          <p:nvPr/>
        </p:nvGrpSpPr>
        <p:grpSpPr>
          <a:xfrm>
            <a:off x="3352800" y="3429000"/>
            <a:ext cx="1551740" cy="529816"/>
            <a:chOff x="3582025" y="3487297"/>
            <a:chExt cx="1551740" cy="529816"/>
          </a:xfrm>
        </p:grpSpPr>
        <p:sp>
          <p:nvSpPr>
            <p:cNvPr id="146" name="Can 145"/>
            <p:cNvSpPr/>
            <p:nvPr/>
          </p:nvSpPr>
          <p:spPr>
            <a:xfrm>
              <a:off x="3853482" y="3831574"/>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50" name="Can 149"/>
            <p:cNvSpPr/>
            <p:nvPr/>
          </p:nvSpPr>
          <p:spPr>
            <a:xfrm>
              <a:off x="4920282" y="3859795"/>
              <a:ext cx="213483" cy="157318"/>
            </a:xfrm>
            <a:prstGeom prst="can">
              <a:avLst/>
            </a:prstGeom>
            <a:solidFill>
              <a:schemeClr val="accent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173" name="Group 172"/>
            <p:cNvGrpSpPr/>
            <p:nvPr/>
          </p:nvGrpSpPr>
          <p:grpSpPr>
            <a:xfrm>
              <a:off x="3582025" y="3487297"/>
              <a:ext cx="1487993" cy="397753"/>
              <a:chOff x="5181600" y="3713659"/>
              <a:chExt cx="2126717" cy="568490"/>
            </a:xfrm>
          </p:grpSpPr>
          <p:cxnSp>
            <p:nvCxnSpPr>
              <p:cNvPr id="174" name="Straight Arrow Connector 173"/>
              <p:cNvCxnSpPr>
                <a:stCxn id="175" idx="6"/>
                <a:endCxn id="176" idx="2"/>
              </p:cNvCxnSpPr>
              <p:nvPr/>
            </p:nvCxnSpPr>
            <p:spPr>
              <a:xfrm>
                <a:off x="5750089" y="3997905"/>
                <a:ext cx="989739" cy="0"/>
              </a:xfrm>
              <a:prstGeom prst="straightConnector1">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175" name="Oval 174"/>
              <p:cNvSpPr/>
              <p:nvPr/>
            </p:nvSpPr>
            <p:spPr>
              <a:xfrm>
                <a:off x="5181600"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A</a:t>
                </a:r>
              </a:p>
            </p:txBody>
          </p:sp>
          <p:sp>
            <p:nvSpPr>
              <p:cNvPr id="176" name="Oval 175"/>
              <p:cNvSpPr/>
              <p:nvPr/>
            </p:nvSpPr>
            <p:spPr>
              <a:xfrm>
                <a:off x="6739828" y="3713659"/>
                <a:ext cx="568489" cy="568490"/>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0" tIns="0" rIns="0" bIns="0" rtlCol="0" anchor="ctr"/>
              <a:lstStyle/>
              <a:p>
                <a:pPr algn="ctr"/>
                <a:r>
                  <a:rPr lang="en-US" dirty="0">
                    <a:latin typeface="Microsoft YaHei" panose="020B0503020204020204" pitchFamily="34" charset="-122"/>
                    <a:ea typeface="Microsoft YaHei" panose="020B0503020204020204" pitchFamily="34" charset="-122"/>
                    <a:cs typeface="Gill Sans Light"/>
                  </a:rPr>
                  <a:t>B</a:t>
                </a:r>
              </a:p>
            </p:txBody>
          </p:sp>
          <p:sp>
            <p:nvSpPr>
              <p:cNvPr id="177" name="Can 176"/>
              <p:cNvSpPr/>
              <p:nvPr/>
            </p:nvSpPr>
            <p:spPr>
              <a:xfrm>
                <a:off x="6032286" y="3821730"/>
                <a:ext cx="478513" cy="342692"/>
              </a:xfrm>
              <a:prstGeom prst="can">
                <a:avLst/>
              </a:prstGeom>
              <a:solidFill>
                <a:schemeClr val="accent6"/>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latin typeface="Microsoft YaHei" panose="020B0503020204020204" pitchFamily="34" charset="-122"/>
                  <a:ea typeface="Microsoft YaHei" panose="020B0503020204020204" pitchFamily="34" charset="-122"/>
                </a:endParaRPr>
              </a:p>
            </p:txBody>
          </p:sp>
        </p:grpSp>
      </p:grpSp>
      <p:grpSp>
        <p:nvGrpSpPr>
          <p:cNvPr id="200" name="Group 199"/>
          <p:cNvGrpSpPr/>
          <p:nvPr/>
        </p:nvGrpSpPr>
        <p:grpSpPr>
          <a:xfrm>
            <a:off x="4722046" y="2590800"/>
            <a:ext cx="1374029" cy="896497"/>
            <a:chOff x="4722046" y="2590800"/>
            <a:chExt cx="1374029" cy="896497"/>
          </a:xfrm>
        </p:grpSpPr>
        <p:sp>
          <p:nvSpPr>
            <p:cNvPr id="46" name="TextBox 45"/>
            <p:cNvSpPr txBox="1"/>
            <p:nvPr/>
          </p:nvSpPr>
          <p:spPr>
            <a:xfrm>
              <a:off x="4722046" y="2590800"/>
              <a:ext cx="1374029" cy="369332"/>
            </a:xfrm>
            <a:prstGeom prst="rect">
              <a:avLst/>
            </a:prstGeom>
            <a:noFill/>
          </p:spPr>
          <p:txBody>
            <a:bodyPr wrap="none" rtlCol="0">
              <a:spAutoFit/>
            </a:bodyPr>
            <a:lstStyle/>
            <a:p>
              <a:pPr algn="ctr"/>
              <a:r>
                <a:rPr lang="en-US" dirty="0" err="1">
                  <a:solidFill>
                    <a:srgbClr val="3366FF"/>
                  </a:solidFill>
                  <a:latin typeface="Microsoft YaHei" panose="020B0503020204020204" pitchFamily="34" charset="-122"/>
                  <a:ea typeface="Microsoft YaHei" panose="020B0503020204020204" pitchFamily="34" charset="-122"/>
                  <a:cs typeface="Gill Sans Light"/>
                </a:rPr>
                <a:t>Src</a:t>
              </a:r>
              <a:r>
                <a:rPr lang="en-US" dirty="0">
                  <a:solidFill>
                    <a:srgbClr val="3366FF"/>
                  </a:solidFill>
                  <a:latin typeface="Microsoft YaHei" panose="020B0503020204020204" pitchFamily="34" charset="-122"/>
                  <a:ea typeface="Microsoft YaHei" panose="020B0503020204020204" pitchFamily="34" charset="-122"/>
                  <a:cs typeface="Gill Sans Light"/>
                </a:rPr>
                <a:t>. or </a:t>
              </a:r>
              <a:r>
                <a:rPr lang="en-US" dirty="0" err="1">
                  <a:solidFill>
                    <a:srgbClr val="3366FF"/>
                  </a:solidFill>
                  <a:latin typeface="Microsoft YaHei" panose="020B0503020204020204" pitchFamily="34" charset="-122"/>
                  <a:ea typeface="Microsoft YaHei" panose="020B0503020204020204" pitchFamily="34" charset="-122"/>
                  <a:cs typeface="Gill Sans Light"/>
                </a:rPr>
                <a:t>Dst</a:t>
              </a:r>
              <a:r>
                <a:rPr lang="en-US" dirty="0">
                  <a:solidFill>
                    <a:srgbClr val="3366FF"/>
                  </a:solidFill>
                  <a:latin typeface="Microsoft YaHei" panose="020B0503020204020204" pitchFamily="34" charset="-122"/>
                  <a:ea typeface="Microsoft YaHei" panose="020B0503020204020204" pitchFamily="34" charset="-122"/>
                  <a:cs typeface="Gill Sans Light"/>
                </a:rPr>
                <a:t>.</a:t>
              </a:r>
            </a:p>
          </p:txBody>
        </p:sp>
        <p:cxnSp>
          <p:nvCxnSpPr>
            <p:cNvPr id="75" name="Straight Arrow Connector 74"/>
            <p:cNvCxnSpPr>
              <a:stCxn id="46" idx="2"/>
            </p:cNvCxnSpPr>
            <p:nvPr/>
          </p:nvCxnSpPr>
          <p:spPr>
            <a:xfrm flipH="1">
              <a:off x="5334001" y="2960132"/>
              <a:ext cx="75060" cy="52716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81000" y="3319665"/>
            <a:ext cx="7070083" cy="584776"/>
            <a:chOff x="381000" y="3319665"/>
            <a:chExt cx="7070083" cy="584776"/>
          </a:xfrm>
        </p:grpSpPr>
        <p:sp>
          <p:nvSpPr>
            <p:cNvPr id="9" name="TextBox 8"/>
            <p:cNvSpPr txBox="1"/>
            <p:nvPr/>
          </p:nvSpPr>
          <p:spPr>
            <a:xfrm>
              <a:off x="381000" y="3319665"/>
              <a:ext cx="7070083" cy="584776"/>
            </a:xfrm>
            <a:prstGeom prst="rect">
              <a:avLst/>
            </a:prstGeom>
            <a:noFill/>
          </p:spPr>
          <p:txBody>
            <a:bodyPr wrap="square" rtlCol="0">
              <a:spAutoFit/>
            </a:bodyPr>
            <a:lstStyle/>
            <a:p>
              <a:r>
                <a:rPr lang="en-US" sz="3200" dirty="0" err="1">
                  <a:latin typeface="Microsoft YaHei" panose="020B0503020204020204" pitchFamily="34" charset="-122"/>
                  <a:ea typeface="Microsoft YaHei" panose="020B0503020204020204" pitchFamily="34" charset="-122"/>
                  <a:cs typeface="Gill Sans Light"/>
                </a:rPr>
                <a:t>MapFunction</a:t>
              </a:r>
              <a:r>
                <a:rPr lang="en-US" sz="3200" dirty="0">
                  <a:latin typeface="Microsoft YaHei" panose="020B0503020204020204" pitchFamily="34" charset="-122"/>
                  <a:ea typeface="Microsoft YaHei" panose="020B0503020204020204" pitchFamily="34" charset="-122"/>
                  <a:cs typeface="Gill Sans Light"/>
                </a:rPr>
                <a:t>(               ) </a:t>
              </a:r>
              <a:r>
                <a:rPr lang="en-US" sz="3200" dirty="0">
                  <a:latin typeface="Microsoft YaHei" panose="020B0503020204020204" pitchFamily="34" charset="-122"/>
                  <a:ea typeface="Microsoft YaHei" panose="020B0503020204020204" pitchFamily="34" charset="-122"/>
                  <a:cs typeface="Gill Sans Light"/>
                  <a:sym typeface="Wingdings"/>
                </a:rPr>
                <a:t> (B,    )</a:t>
              </a:r>
              <a:endParaRPr lang="en-US" sz="3200" dirty="0">
                <a:latin typeface="Microsoft YaHei" panose="020B0503020204020204" pitchFamily="34" charset="-122"/>
                <a:ea typeface="Microsoft YaHei" panose="020B0503020204020204" pitchFamily="34" charset="-122"/>
                <a:cs typeface="Gill Sans Light"/>
              </a:endParaRPr>
            </a:p>
          </p:txBody>
        </p:sp>
        <p:grpSp>
          <p:nvGrpSpPr>
            <p:cNvPr id="22" name="Group 21"/>
            <p:cNvGrpSpPr/>
            <p:nvPr/>
          </p:nvGrpSpPr>
          <p:grpSpPr>
            <a:xfrm>
              <a:off x="5671365" y="3614176"/>
              <a:ext cx="254000" cy="152400"/>
              <a:chOff x="-990600" y="2133600"/>
              <a:chExt cx="762000" cy="457200"/>
            </a:xfrm>
            <a:solidFill>
              <a:srgbClr val="FFFF00"/>
            </a:solidFill>
          </p:grpSpPr>
          <p:sp>
            <p:nvSpPr>
              <p:cNvPr id="4" name="Rectangle 3"/>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10" name="Straight Connector 9"/>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4" name="Group 23"/>
          <p:cNvGrpSpPr/>
          <p:nvPr/>
        </p:nvGrpSpPr>
        <p:grpSpPr>
          <a:xfrm>
            <a:off x="381000" y="4114800"/>
            <a:ext cx="7070083" cy="584776"/>
            <a:chOff x="381000" y="4114800"/>
            <a:chExt cx="7070083" cy="584776"/>
          </a:xfrm>
        </p:grpSpPr>
        <p:sp>
          <p:nvSpPr>
            <p:cNvPr id="180" name="TextBox 179"/>
            <p:cNvSpPr txBox="1"/>
            <p:nvPr/>
          </p:nvSpPr>
          <p:spPr>
            <a:xfrm>
              <a:off x="381000" y="4114800"/>
              <a:ext cx="7070083" cy="584776"/>
            </a:xfrm>
            <a:prstGeom prst="rect">
              <a:avLst/>
            </a:prstGeom>
            <a:noFill/>
          </p:spPr>
          <p:txBody>
            <a:bodyPr wrap="square" rtlCol="0">
              <a:spAutoFit/>
            </a:bodyPr>
            <a:lstStyle/>
            <a:p>
              <a:r>
                <a:rPr lang="en-US" sz="3200" dirty="0" err="1">
                  <a:latin typeface="Microsoft YaHei" panose="020B0503020204020204" pitchFamily="34" charset="-122"/>
                  <a:ea typeface="Microsoft YaHei" panose="020B0503020204020204" pitchFamily="34" charset="-122"/>
                  <a:cs typeface="Gill Sans Light"/>
                </a:rPr>
                <a:t>MapFunction</a:t>
              </a:r>
              <a:r>
                <a:rPr lang="en-US" sz="3200" dirty="0">
                  <a:latin typeface="Microsoft YaHei" panose="020B0503020204020204" pitchFamily="34" charset="-122"/>
                  <a:ea typeface="Microsoft YaHei" panose="020B0503020204020204" pitchFamily="34" charset="-122"/>
                  <a:cs typeface="Gill Sans Light"/>
                </a:rPr>
                <a:t>(               ) </a:t>
              </a:r>
              <a:r>
                <a:rPr lang="en-US" sz="3200" dirty="0">
                  <a:latin typeface="Microsoft YaHei" panose="020B0503020204020204" pitchFamily="34" charset="-122"/>
                  <a:ea typeface="Microsoft YaHei" panose="020B0503020204020204" pitchFamily="34" charset="-122"/>
                  <a:cs typeface="Gill Sans Light"/>
                  <a:sym typeface="Wingdings"/>
                </a:rPr>
                <a:t> (C,    )</a:t>
              </a:r>
              <a:endParaRPr lang="en-US" sz="3200" dirty="0">
                <a:latin typeface="Microsoft YaHei" panose="020B0503020204020204" pitchFamily="34" charset="-122"/>
                <a:ea typeface="Microsoft YaHei" panose="020B0503020204020204" pitchFamily="34" charset="-122"/>
                <a:cs typeface="Gill Sans Light"/>
              </a:endParaRPr>
            </a:p>
          </p:txBody>
        </p:sp>
        <p:grpSp>
          <p:nvGrpSpPr>
            <p:cNvPr id="77" name="Group 76"/>
            <p:cNvGrpSpPr/>
            <p:nvPr/>
          </p:nvGrpSpPr>
          <p:grpSpPr>
            <a:xfrm>
              <a:off x="5715000" y="4397888"/>
              <a:ext cx="254000" cy="152400"/>
              <a:chOff x="-990600" y="2133600"/>
              <a:chExt cx="762000" cy="457200"/>
            </a:xfrm>
            <a:solidFill>
              <a:srgbClr val="FFFF00"/>
            </a:solidFill>
          </p:grpSpPr>
          <p:sp>
            <p:nvSpPr>
              <p:cNvPr id="78" name="Rectangle 77"/>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79" name="Straight Connector 78"/>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5" name="Group 24"/>
          <p:cNvGrpSpPr/>
          <p:nvPr/>
        </p:nvGrpSpPr>
        <p:grpSpPr>
          <a:xfrm>
            <a:off x="381000" y="4800600"/>
            <a:ext cx="7070083" cy="584776"/>
            <a:chOff x="381000" y="4800600"/>
            <a:chExt cx="7070083" cy="584776"/>
          </a:xfrm>
        </p:grpSpPr>
        <p:sp>
          <p:nvSpPr>
            <p:cNvPr id="182" name="TextBox 181"/>
            <p:cNvSpPr txBox="1"/>
            <p:nvPr/>
          </p:nvSpPr>
          <p:spPr>
            <a:xfrm>
              <a:off x="381000" y="4800600"/>
              <a:ext cx="7070083" cy="584776"/>
            </a:xfrm>
            <a:prstGeom prst="rect">
              <a:avLst/>
            </a:prstGeom>
            <a:noFill/>
          </p:spPr>
          <p:txBody>
            <a:bodyPr wrap="square" rtlCol="0">
              <a:spAutoFit/>
            </a:bodyPr>
            <a:lstStyle/>
            <a:p>
              <a:r>
                <a:rPr lang="en-US" sz="3200" dirty="0" err="1">
                  <a:latin typeface="Microsoft YaHei" panose="020B0503020204020204" pitchFamily="34" charset="-122"/>
                  <a:ea typeface="Microsoft YaHei" panose="020B0503020204020204" pitchFamily="34" charset="-122"/>
                  <a:cs typeface="Gill Sans Light"/>
                </a:rPr>
                <a:t>MapFunction</a:t>
              </a:r>
              <a:r>
                <a:rPr lang="en-US" sz="3200" dirty="0">
                  <a:latin typeface="Microsoft YaHei" panose="020B0503020204020204" pitchFamily="34" charset="-122"/>
                  <a:ea typeface="Microsoft YaHei" panose="020B0503020204020204" pitchFamily="34" charset="-122"/>
                  <a:cs typeface="Gill Sans Light"/>
                </a:rPr>
                <a:t>(               ) </a:t>
              </a:r>
              <a:r>
                <a:rPr lang="en-US" sz="3200" dirty="0">
                  <a:latin typeface="Microsoft YaHei" panose="020B0503020204020204" pitchFamily="34" charset="-122"/>
                  <a:ea typeface="Microsoft YaHei" panose="020B0503020204020204" pitchFamily="34" charset="-122"/>
                  <a:cs typeface="Gill Sans Light"/>
                  <a:sym typeface="Wingdings"/>
                </a:rPr>
                <a:t> (C,    )</a:t>
              </a:r>
              <a:endParaRPr lang="en-US" sz="3200" dirty="0">
                <a:latin typeface="Microsoft YaHei" panose="020B0503020204020204" pitchFamily="34" charset="-122"/>
                <a:ea typeface="Microsoft YaHei" panose="020B0503020204020204" pitchFamily="34" charset="-122"/>
                <a:cs typeface="Gill Sans Light"/>
              </a:endParaRPr>
            </a:p>
          </p:txBody>
        </p:sp>
        <p:grpSp>
          <p:nvGrpSpPr>
            <p:cNvPr id="81" name="Group 80"/>
            <p:cNvGrpSpPr/>
            <p:nvPr/>
          </p:nvGrpSpPr>
          <p:grpSpPr>
            <a:xfrm>
              <a:off x="5715000" y="5083688"/>
              <a:ext cx="254000" cy="152400"/>
              <a:chOff x="-990600" y="2133600"/>
              <a:chExt cx="762000" cy="457200"/>
            </a:xfrm>
            <a:solidFill>
              <a:srgbClr val="FFFF00"/>
            </a:solidFill>
          </p:grpSpPr>
          <p:sp>
            <p:nvSpPr>
              <p:cNvPr id="82" name="Rectangle 81"/>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83" name="Straight Connector 82"/>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6" name="Group 25"/>
          <p:cNvGrpSpPr/>
          <p:nvPr/>
        </p:nvGrpSpPr>
        <p:grpSpPr>
          <a:xfrm>
            <a:off x="381000" y="5663624"/>
            <a:ext cx="7070083" cy="584776"/>
            <a:chOff x="381000" y="5663624"/>
            <a:chExt cx="7070083" cy="584776"/>
          </a:xfrm>
        </p:grpSpPr>
        <p:sp>
          <p:nvSpPr>
            <p:cNvPr id="185" name="TextBox 184"/>
            <p:cNvSpPr txBox="1"/>
            <p:nvPr/>
          </p:nvSpPr>
          <p:spPr>
            <a:xfrm>
              <a:off x="381000" y="5663624"/>
              <a:ext cx="7070083" cy="584776"/>
            </a:xfrm>
            <a:prstGeom prst="rect">
              <a:avLst/>
            </a:prstGeom>
            <a:noFill/>
          </p:spPr>
          <p:txBody>
            <a:bodyPr wrap="square" rtlCol="0">
              <a:spAutoFit/>
            </a:bodyPr>
            <a:lstStyle/>
            <a:p>
              <a:r>
                <a:rPr lang="en-US" sz="3200" dirty="0" err="1">
                  <a:latin typeface="Microsoft YaHei" panose="020B0503020204020204" pitchFamily="34" charset="-122"/>
                  <a:ea typeface="Microsoft YaHei" panose="020B0503020204020204" pitchFamily="34" charset="-122"/>
                  <a:cs typeface="Gill Sans Light"/>
                </a:rPr>
                <a:t>MapFunction</a:t>
              </a:r>
              <a:r>
                <a:rPr lang="en-US" sz="3200" dirty="0">
                  <a:latin typeface="Microsoft YaHei" panose="020B0503020204020204" pitchFamily="34" charset="-122"/>
                  <a:ea typeface="Microsoft YaHei" panose="020B0503020204020204" pitchFamily="34" charset="-122"/>
                  <a:cs typeface="Gill Sans Light"/>
                </a:rPr>
                <a:t>(               ) </a:t>
              </a:r>
              <a:r>
                <a:rPr lang="en-US" sz="3200" dirty="0">
                  <a:latin typeface="Microsoft YaHei" panose="020B0503020204020204" pitchFamily="34" charset="-122"/>
                  <a:ea typeface="Microsoft YaHei" panose="020B0503020204020204" pitchFamily="34" charset="-122"/>
                  <a:cs typeface="Gill Sans Light"/>
                  <a:sym typeface="Wingdings"/>
                </a:rPr>
                <a:t> (D,    )</a:t>
              </a:r>
              <a:endParaRPr lang="en-US" sz="3200" dirty="0">
                <a:latin typeface="Microsoft YaHei" panose="020B0503020204020204" pitchFamily="34" charset="-122"/>
                <a:ea typeface="Microsoft YaHei" panose="020B0503020204020204" pitchFamily="34" charset="-122"/>
                <a:cs typeface="Gill Sans Light"/>
              </a:endParaRPr>
            </a:p>
          </p:txBody>
        </p:sp>
        <p:grpSp>
          <p:nvGrpSpPr>
            <p:cNvPr id="85" name="Group 84"/>
            <p:cNvGrpSpPr/>
            <p:nvPr/>
          </p:nvGrpSpPr>
          <p:grpSpPr>
            <a:xfrm>
              <a:off x="5715000" y="5943600"/>
              <a:ext cx="254000" cy="152400"/>
              <a:chOff x="-990600" y="2133600"/>
              <a:chExt cx="762000" cy="457200"/>
            </a:xfrm>
            <a:solidFill>
              <a:srgbClr val="FFFF00"/>
            </a:solidFill>
          </p:grpSpPr>
          <p:sp>
            <p:nvSpPr>
              <p:cNvPr id="86" name="Rectangle 85"/>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87" name="Straight Connector 86"/>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grpSp>
        <p:nvGrpSpPr>
          <p:cNvPr id="27" name="Group 26"/>
          <p:cNvGrpSpPr/>
          <p:nvPr/>
        </p:nvGrpSpPr>
        <p:grpSpPr>
          <a:xfrm>
            <a:off x="6096000" y="3293423"/>
            <a:ext cx="2981851" cy="2687551"/>
            <a:chOff x="6096000" y="3293423"/>
            <a:chExt cx="2981851" cy="2687551"/>
          </a:xfrm>
        </p:grpSpPr>
        <p:grpSp>
          <p:nvGrpSpPr>
            <p:cNvPr id="202" name="Group 201"/>
            <p:cNvGrpSpPr/>
            <p:nvPr/>
          </p:nvGrpSpPr>
          <p:grpSpPr>
            <a:xfrm>
              <a:off x="6096000" y="3293423"/>
              <a:ext cx="2981851" cy="2687551"/>
              <a:chOff x="6096000" y="3293423"/>
              <a:chExt cx="2981851" cy="2687551"/>
            </a:xfrm>
          </p:grpSpPr>
          <p:grpSp>
            <p:nvGrpSpPr>
              <p:cNvPr id="45" name="Group 44"/>
              <p:cNvGrpSpPr/>
              <p:nvPr/>
            </p:nvGrpSpPr>
            <p:grpSpPr>
              <a:xfrm>
                <a:off x="6096000" y="3293423"/>
                <a:ext cx="2981851" cy="2687551"/>
                <a:chOff x="6096000" y="3293423"/>
                <a:chExt cx="2981851" cy="2687551"/>
              </a:xfrm>
            </p:grpSpPr>
            <p:sp>
              <p:nvSpPr>
                <p:cNvPr id="14" name="TextBox 13"/>
                <p:cNvSpPr txBox="1"/>
                <p:nvPr/>
              </p:nvSpPr>
              <p:spPr>
                <a:xfrm>
                  <a:off x="7134227" y="3293423"/>
                  <a:ext cx="996811" cy="369332"/>
                </a:xfrm>
                <a:prstGeom prst="rect">
                  <a:avLst/>
                </a:prstGeom>
                <a:noFill/>
              </p:spPr>
              <p:txBody>
                <a:bodyPr wrap="none" rtlCol="0">
                  <a:spAutoFit/>
                </a:bodyPr>
                <a:lstStyle/>
                <a:p>
                  <a:pPr algn="ctr"/>
                  <a:r>
                    <a:rPr lang="en-US" dirty="0">
                      <a:latin typeface="Microsoft YaHei" panose="020B0503020204020204" pitchFamily="34" charset="-122"/>
                      <a:ea typeface="Microsoft YaHei" panose="020B0503020204020204" pitchFamily="34" charset="-122"/>
                      <a:cs typeface="Gill Sans Light"/>
                    </a:rPr>
                    <a:t>Reduce</a:t>
                  </a:r>
                </a:p>
              </p:txBody>
            </p:sp>
            <p:sp>
              <p:nvSpPr>
                <p:cNvPr id="15" name="Rectangle 14"/>
                <p:cNvSpPr/>
                <p:nvPr/>
              </p:nvSpPr>
              <p:spPr>
                <a:xfrm>
                  <a:off x="7086600" y="3771036"/>
                  <a:ext cx="1305165" cy="584775"/>
                </a:xfrm>
                <a:prstGeom prst="rect">
                  <a:avLst/>
                </a:prstGeom>
              </p:spPr>
              <p:txBody>
                <a:bodyPr wrap="none">
                  <a:spAutoFit/>
                </a:bodyPr>
                <a:lstStyle/>
                <a:p>
                  <a:pPr lvl="0"/>
                  <a:r>
                    <a:rPr lang="en-US" sz="3200" dirty="0">
                      <a:solidFill>
                        <a:prstClr val="black"/>
                      </a:solidFill>
                      <a:latin typeface="Microsoft YaHei" panose="020B0503020204020204" pitchFamily="34" charset="-122"/>
                      <a:ea typeface="Microsoft YaHei" panose="020B0503020204020204" pitchFamily="34" charset="-122"/>
                      <a:cs typeface="Gill Sans Light"/>
                      <a:sym typeface="Wingdings"/>
                    </a:rPr>
                    <a:t>(B,    )</a:t>
                  </a:r>
                  <a:endParaRPr lang="en-US" sz="3200" dirty="0">
                    <a:solidFill>
                      <a:prstClr val="black"/>
                    </a:solidFill>
                    <a:latin typeface="Microsoft YaHei" panose="020B0503020204020204" pitchFamily="34" charset="-122"/>
                    <a:ea typeface="Microsoft YaHei" panose="020B0503020204020204" pitchFamily="34" charset="-122"/>
                    <a:cs typeface="Gill Sans Light"/>
                  </a:endParaRPr>
                </a:p>
              </p:txBody>
            </p:sp>
            <p:sp>
              <p:nvSpPr>
                <p:cNvPr id="190" name="Rectangle 189"/>
                <p:cNvSpPr/>
                <p:nvPr/>
              </p:nvSpPr>
              <p:spPr>
                <a:xfrm>
                  <a:off x="7086600" y="4491656"/>
                  <a:ext cx="1991251" cy="584775"/>
                </a:xfrm>
                <a:prstGeom prst="rect">
                  <a:avLst/>
                </a:prstGeom>
              </p:spPr>
              <p:txBody>
                <a:bodyPr wrap="none">
                  <a:spAutoFit/>
                </a:bodyPr>
                <a:lstStyle/>
                <a:p>
                  <a:pPr lvl="0"/>
                  <a:r>
                    <a:rPr lang="en-US" sz="3200" dirty="0">
                      <a:solidFill>
                        <a:prstClr val="black"/>
                      </a:solidFill>
                      <a:latin typeface="Microsoft YaHei" panose="020B0503020204020204" pitchFamily="34" charset="-122"/>
                      <a:ea typeface="Microsoft YaHei" panose="020B0503020204020204" pitchFamily="34" charset="-122"/>
                      <a:cs typeface="Gill Sans Light"/>
                      <a:sym typeface="Wingdings"/>
                    </a:rPr>
                    <a:t>(C,    +   )</a:t>
                  </a:r>
                  <a:endParaRPr lang="en-US" sz="3200" dirty="0">
                    <a:solidFill>
                      <a:prstClr val="black"/>
                    </a:solidFill>
                    <a:latin typeface="Microsoft YaHei" panose="020B0503020204020204" pitchFamily="34" charset="-122"/>
                    <a:ea typeface="Microsoft YaHei" panose="020B0503020204020204" pitchFamily="34" charset="-122"/>
                    <a:cs typeface="Gill Sans Light"/>
                  </a:endParaRPr>
                </a:p>
              </p:txBody>
            </p:sp>
            <p:sp>
              <p:nvSpPr>
                <p:cNvPr id="194" name="Rectangle 193"/>
                <p:cNvSpPr/>
                <p:nvPr/>
              </p:nvSpPr>
              <p:spPr>
                <a:xfrm>
                  <a:off x="7086600" y="5206424"/>
                  <a:ext cx="1331839" cy="584775"/>
                </a:xfrm>
                <a:prstGeom prst="rect">
                  <a:avLst/>
                </a:prstGeom>
              </p:spPr>
              <p:txBody>
                <a:bodyPr wrap="none">
                  <a:spAutoFit/>
                </a:bodyPr>
                <a:lstStyle/>
                <a:p>
                  <a:pPr lvl="0"/>
                  <a:r>
                    <a:rPr lang="en-US" sz="3200" dirty="0">
                      <a:solidFill>
                        <a:prstClr val="black"/>
                      </a:solidFill>
                      <a:latin typeface="Microsoft YaHei" panose="020B0503020204020204" pitchFamily="34" charset="-122"/>
                      <a:ea typeface="Microsoft YaHei" panose="020B0503020204020204" pitchFamily="34" charset="-122"/>
                      <a:cs typeface="Gill Sans Light"/>
                      <a:sym typeface="Wingdings"/>
                    </a:rPr>
                    <a:t>(D,    )</a:t>
                  </a:r>
                  <a:endParaRPr lang="en-US" sz="3200" dirty="0">
                    <a:solidFill>
                      <a:prstClr val="black"/>
                    </a:solidFill>
                    <a:latin typeface="Microsoft YaHei" panose="020B0503020204020204" pitchFamily="34" charset="-122"/>
                    <a:ea typeface="Microsoft YaHei" panose="020B0503020204020204" pitchFamily="34" charset="-122"/>
                    <a:cs typeface="Gill Sans Light"/>
                  </a:endParaRPr>
                </a:p>
              </p:txBody>
            </p:sp>
            <p:cxnSp>
              <p:nvCxnSpPr>
                <p:cNvPr id="19" name="Straight Arrow Connector 18"/>
                <p:cNvCxnSpPr/>
                <p:nvPr/>
              </p:nvCxnSpPr>
              <p:spPr>
                <a:xfrm>
                  <a:off x="6096000" y="3686174"/>
                  <a:ext cx="990600" cy="42862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96" name="Straight Arrow Connector 195"/>
                <p:cNvCxnSpPr/>
                <p:nvPr/>
              </p:nvCxnSpPr>
              <p:spPr>
                <a:xfrm>
                  <a:off x="6248400" y="4466078"/>
                  <a:ext cx="838200" cy="33452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97" name="Straight Arrow Connector 196"/>
                <p:cNvCxnSpPr/>
                <p:nvPr/>
              </p:nvCxnSpPr>
              <p:spPr>
                <a:xfrm flipV="1">
                  <a:off x="6248400" y="4800600"/>
                  <a:ext cx="838200" cy="36127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endCxn id="194" idx="1"/>
                </p:cNvCxnSpPr>
                <p:nvPr/>
              </p:nvCxnSpPr>
              <p:spPr>
                <a:xfrm flipV="1">
                  <a:off x="6248400" y="5498812"/>
                  <a:ext cx="838200" cy="48216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01" name="Oval 200"/>
              <p:cNvSpPr/>
              <p:nvPr/>
            </p:nvSpPr>
            <p:spPr>
              <a:xfrm>
                <a:off x="8189769" y="4648200"/>
                <a:ext cx="243031" cy="234122"/>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93" name="Group 92"/>
            <p:cNvGrpSpPr/>
            <p:nvPr/>
          </p:nvGrpSpPr>
          <p:grpSpPr>
            <a:xfrm>
              <a:off x="7735412" y="4038600"/>
              <a:ext cx="254000" cy="152400"/>
              <a:chOff x="-990600" y="2133600"/>
              <a:chExt cx="762000" cy="457200"/>
            </a:xfrm>
            <a:solidFill>
              <a:srgbClr val="FFFF00"/>
            </a:solidFill>
          </p:grpSpPr>
          <p:sp>
            <p:nvSpPr>
              <p:cNvPr id="94" name="Rectangle 93"/>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95" name="Straight Connector 94"/>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7772400" y="4756968"/>
              <a:ext cx="254000" cy="152400"/>
              <a:chOff x="-990600" y="2133600"/>
              <a:chExt cx="762000" cy="457200"/>
            </a:xfrm>
            <a:solidFill>
              <a:srgbClr val="FFFF00"/>
            </a:solidFill>
          </p:grpSpPr>
          <p:sp>
            <p:nvSpPr>
              <p:cNvPr id="98" name="Rectangle 97"/>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99" name="Straight Connector 98"/>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8432800" y="4756968"/>
              <a:ext cx="254000" cy="152400"/>
              <a:chOff x="-990600" y="2133600"/>
              <a:chExt cx="762000" cy="457200"/>
            </a:xfrm>
            <a:solidFill>
              <a:srgbClr val="FFFF00"/>
            </a:solidFill>
          </p:grpSpPr>
          <p:sp>
            <p:nvSpPr>
              <p:cNvPr id="102" name="Rectangle 101"/>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103" name="Straight Connector 102"/>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7735412" y="5514301"/>
              <a:ext cx="254000" cy="152400"/>
              <a:chOff x="-990600" y="2133600"/>
              <a:chExt cx="762000" cy="457200"/>
            </a:xfrm>
            <a:solidFill>
              <a:srgbClr val="FFFF00"/>
            </a:solidFill>
          </p:grpSpPr>
          <p:sp>
            <p:nvSpPr>
              <p:cNvPr id="106" name="Rectangle 105"/>
              <p:cNvSpPr/>
              <p:nvPr/>
            </p:nvSpPr>
            <p:spPr>
              <a:xfrm>
                <a:off x="-990600" y="2133600"/>
                <a:ext cx="762000" cy="457200"/>
              </a:xfrm>
              <a:prstGeom prst="rect">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107" name="Straight Connector 106"/>
              <p:cNvCxnSpPr/>
              <p:nvPr/>
            </p:nvCxnSpPr>
            <p:spPr>
              <a:xfrm>
                <a:off x="-990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609600" y="2133600"/>
                <a:ext cx="381000" cy="228600"/>
              </a:xfrm>
              <a:prstGeom prst="line">
                <a:avLst/>
              </a:prstGeom>
              <a:grp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sp>
        <p:nvSpPr>
          <p:cNvPr id="28" name="TextBox 27"/>
          <p:cNvSpPr txBox="1"/>
          <p:nvPr/>
        </p:nvSpPr>
        <p:spPr>
          <a:xfrm>
            <a:off x="7299550" y="5895425"/>
            <a:ext cx="1107996" cy="369332"/>
          </a:xfrm>
          <a:prstGeom prst="rect">
            <a:avLst/>
          </a:prstGeom>
          <a:noFill/>
        </p:spPr>
        <p:txBody>
          <a:bodyPr wrap="none" rtlCol="0">
            <a:spAutoFit/>
          </a:bodyPr>
          <a:lstStyle/>
          <a:p>
            <a:pPr algn="ctr"/>
            <a:r>
              <a:rPr lang="zh-CN" altLang="en-US" dirty="0">
                <a:solidFill>
                  <a:srgbClr val="3366FF"/>
                </a:solidFill>
                <a:latin typeface="Microsoft YaHei" panose="020B0503020204020204" pitchFamily="34" charset="-122"/>
                <a:ea typeface="Microsoft YaHei" panose="020B0503020204020204" pitchFamily="34" charset="-122"/>
                <a:cs typeface="Gill Sans Light"/>
              </a:rPr>
              <a:t>信息聚合</a:t>
            </a:r>
            <a:endParaRPr lang="en-US" dirty="0">
              <a:solidFill>
                <a:srgbClr val="3366FF"/>
              </a:solidFill>
              <a:latin typeface="Microsoft YaHei" panose="020B0503020204020204" pitchFamily="34" charset="-122"/>
              <a:ea typeface="Microsoft YaHei" panose="020B0503020204020204" pitchFamily="34" charset="-122"/>
              <a:cs typeface="Gill Sans Light"/>
            </a:endParaRPr>
          </a:p>
        </p:txBody>
      </p:sp>
      <p:sp>
        <p:nvSpPr>
          <p:cNvPr id="3" name="Content Placeholder 2"/>
          <p:cNvSpPr>
            <a:spLocks noGrp="1"/>
          </p:cNvSpPr>
          <p:nvPr>
            <p:ph idx="1"/>
          </p:nvPr>
        </p:nvSpPr>
        <p:spPr>
          <a:xfrm>
            <a:off x="457200" y="1295400"/>
            <a:ext cx="8229600" cy="685800"/>
          </a:xfrm>
        </p:spPr>
        <p:txBody>
          <a:bodyPr>
            <a:normAutofit fontScale="92500"/>
          </a:bodyPr>
          <a:lstStyle/>
          <a:p>
            <a:r>
              <a:rPr lang="en-US" dirty="0">
                <a:latin typeface="Microsoft YaHei" panose="020B0503020204020204" pitchFamily="34" charset="-122"/>
                <a:ea typeface="Microsoft YaHei" panose="020B0503020204020204" pitchFamily="34" charset="-122"/>
              </a:rPr>
              <a:t>Map-Reduce</a:t>
            </a:r>
            <a:r>
              <a:rPr lang="zh-CN" altLang="en-US" dirty="0">
                <a:latin typeface="Microsoft YaHei" panose="020B0503020204020204" pitchFamily="34" charset="-122"/>
                <a:ea typeface="Microsoft YaHei" panose="020B0503020204020204" pitchFamily="34" charset="-122"/>
              </a:rPr>
              <a:t>三元组收集每个顶点的邻域信息：</a:t>
            </a:r>
            <a:endParaRPr lang="en-US" dirty="0">
              <a:latin typeface="Microsoft YaHei" panose="020B0503020204020204" pitchFamily="34" charset="-122"/>
              <a:ea typeface="Microsoft YaHei" panose="020B0503020204020204" pitchFamily="34" charset="-122"/>
            </a:endParaRPr>
          </a:p>
        </p:txBody>
      </p:sp>
      <p:sp>
        <p:nvSpPr>
          <p:cNvPr id="91" name="Rectangle 4">
            <a:extLst>
              <a:ext uri="{FF2B5EF4-FFF2-40B4-BE49-F238E27FC236}">
                <a16:creationId xmlns="" xmlns:a16="http://schemas.microsoft.com/office/drawing/2014/main" id="{6D2F4E85-BFAC-E449-B4DA-415E6920845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2" name="直接连接符 8">
            <a:extLst>
              <a:ext uri="{FF2B5EF4-FFF2-40B4-BE49-F238E27FC236}">
                <a16:creationId xmlns="" xmlns:a16="http://schemas.microsoft.com/office/drawing/2014/main" id="{E97E0693-B170-8541-ACFE-E5718172051F}"/>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9" name="组合 46">
            <a:extLst>
              <a:ext uri="{FF2B5EF4-FFF2-40B4-BE49-F238E27FC236}">
                <a16:creationId xmlns="" xmlns:a16="http://schemas.microsoft.com/office/drawing/2014/main" id="{2DDFA607-12FE-DF43-B09C-B60FAD38C2B5}"/>
              </a:ext>
            </a:extLst>
          </p:cNvPr>
          <p:cNvGrpSpPr>
            <a:grpSpLocks/>
          </p:cNvGrpSpPr>
          <p:nvPr/>
        </p:nvGrpSpPr>
        <p:grpSpPr bwMode="auto">
          <a:xfrm>
            <a:off x="0" y="284163"/>
            <a:ext cx="3886200" cy="530225"/>
            <a:chOff x="2209799" y="284389"/>
            <a:chExt cx="2160388" cy="529772"/>
          </a:xfrm>
          <a:solidFill>
            <a:srgbClr val="024C89"/>
          </a:solidFill>
        </p:grpSpPr>
        <p:sp>
          <p:nvSpPr>
            <p:cNvPr id="110" name="矩形 109">
              <a:extLst>
                <a:ext uri="{FF2B5EF4-FFF2-40B4-BE49-F238E27FC236}">
                  <a16:creationId xmlns="" xmlns:a16="http://schemas.microsoft.com/office/drawing/2014/main" id="{60BF0EDC-9D1A-1D42-AA03-65A87C71C6D4}"/>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Map-Reduce</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三元组</a:t>
              </a:r>
            </a:p>
          </p:txBody>
        </p:sp>
        <p:sp>
          <p:nvSpPr>
            <p:cNvPr id="111" name="矩形 110">
              <a:extLst>
                <a:ext uri="{FF2B5EF4-FFF2-40B4-BE49-F238E27FC236}">
                  <a16:creationId xmlns="" xmlns:a16="http://schemas.microsoft.com/office/drawing/2014/main" id="{97D14ADD-A897-AF46-8761-BD05B2BBE0AF}"/>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7418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par>
                                <p:cTn id="14" presetID="22" presetClass="entr" presetSubtype="8"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0"/>
                                        </p:tgtEl>
                                        <p:attrNameLst>
                                          <p:attrName>style.visibility</p:attrName>
                                        </p:attrNameLst>
                                      </p:cBhvr>
                                      <p:to>
                                        <p:strVal val="visible"/>
                                      </p:to>
                                    </p:set>
                                    <p:animEffect transition="in" filter="fade">
                                      <p:cBhvr>
                                        <p:cTn id="21" dur="500"/>
                                        <p:tgtEl>
                                          <p:spTgt spid="2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286000"/>
            <a:ext cx="8458200" cy="1981200"/>
          </a:xfrm>
        </p:spPr>
        <p:txBody>
          <a:bodyPr>
            <a:normAutofit/>
          </a:bodyPr>
          <a:lstStyle/>
          <a:p>
            <a:r>
              <a:rPr lang="zh-CN" altLang="en-US" sz="4000" dirty="0">
                <a:latin typeface="Microsoft YaHei" panose="020B0503020204020204" pitchFamily="34" charset="-122"/>
                <a:ea typeface="Microsoft YaHei" panose="020B0503020204020204" pitchFamily="34" charset="-122"/>
              </a:rPr>
              <a:t>使用这些基本的</a:t>
            </a:r>
            <a:r>
              <a:rPr lang="en-US" sz="4000" dirty="0" err="1">
                <a:latin typeface="Microsoft YaHei" panose="020B0503020204020204" pitchFamily="34" charset="-122"/>
                <a:ea typeface="Microsoft YaHei" panose="020B0503020204020204" pitchFamily="34" charset="-122"/>
              </a:rPr>
              <a:t>GraphX</a:t>
            </a:r>
            <a:r>
              <a:rPr lang="zh-CN" altLang="en-US" sz="4000" dirty="0">
                <a:latin typeface="Microsoft YaHei" panose="020B0503020204020204" pitchFamily="34" charset="-122"/>
                <a:ea typeface="Microsoft YaHei" panose="020B0503020204020204" pitchFamily="34" charset="-122"/>
              </a:rPr>
              <a:t>操作符，我们在不到</a:t>
            </a:r>
            <a:r>
              <a:rPr lang="en-US" altLang="zh-CN" sz="4000" dirty="0">
                <a:latin typeface="Microsoft YaHei" panose="020B0503020204020204" pitchFamily="34" charset="-122"/>
                <a:ea typeface="Microsoft YaHei" panose="020B0503020204020204" pitchFamily="34" charset="-122"/>
              </a:rPr>
              <a:t>50</a:t>
            </a:r>
            <a:r>
              <a:rPr lang="zh-CN" altLang="en-US" sz="4000" dirty="0">
                <a:latin typeface="Microsoft YaHei" panose="020B0503020204020204" pitchFamily="34" charset="-122"/>
                <a:ea typeface="Microsoft YaHei" panose="020B0503020204020204" pitchFamily="34" charset="-122"/>
              </a:rPr>
              <a:t>行代码中实现了</a:t>
            </a:r>
            <a:r>
              <a:rPr lang="en-US" sz="4000" dirty="0">
                <a:latin typeface="Microsoft YaHei" panose="020B0503020204020204" pitchFamily="34" charset="-122"/>
                <a:ea typeface="Microsoft YaHei" panose="020B0503020204020204" pitchFamily="34" charset="-122"/>
              </a:rPr>
              <a:t>Pregel</a:t>
            </a:r>
            <a:r>
              <a:rPr lang="zh-CN" altLang="en-US" sz="4000" dirty="0">
                <a:latin typeface="Microsoft YaHei" panose="020B0503020204020204" pitchFamily="34" charset="-122"/>
                <a:ea typeface="Microsoft YaHei" panose="020B0503020204020204" pitchFamily="34" charset="-122"/>
              </a:rPr>
              <a:t>和</a:t>
            </a:r>
            <a:r>
              <a:rPr lang="en-US" sz="4000" dirty="0" err="1">
                <a:latin typeface="Microsoft YaHei" panose="020B0503020204020204" pitchFamily="34" charset="-122"/>
                <a:ea typeface="Microsoft YaHei" panose="020B0503020204020204" pitchFamily="34" charset="-122"/>
              </a:rPr>
              <a:t>GraphLab</a:t>
            </a:r>
            <a:r>
              <a:rPr lang="zh-CN" altLang="en-US" sz="4000" dirty="0">
                <a:latin typeface="Microsoft YaHei" panose="020B0503020204020204" pitchFamily="34" charset="-122"/>
                <a:ea typeface="Microsoft YaHei" panose="020B0503020204020204" pitchFamily="34" charset="-122"/>
              </a:rPr>
              <a:t>！</a:t>
            </a:r>
            <a:endParaRPr lang="en-US" sz="4000" dirty="0">
              <a:latin typeface="Microsoft YaHei" panose="020B0503020204020204" pitchFamily="34" charset="-122"/>
              <a:ea typeface="Microsoft YaHei" panose="020B0503020204020204" pitchFamily="34" charset="-122"/>
            </a:endParaRPr>
          </a:p>
        </p:txBody>
      </p:sp>
      <p:sp>
        <p:nvSpPr>
          <p:cNvPr id="3" name="Slide Number Placeholder 2"/>
          <p:cNvSpPr>
            <a:spLocks noGrp="1"/>
          </p:cNvSpPr>
          <p:nvPr>
            <p:ph type="sldNum" sz="quarter" idx="12"/>
          </p:nvPr>
        </p:nvSpPr>
        <p:spPr/>
        <p:txBody>
          <a:bodyPr/>
          <a:lstStyle/>
          <a:p>
            <a:pPr>
              <a:defRPr/>
            </a:pPr>
            <a:fld id="{74F38D69-7854-5743-8814-6FD6FB500DDC}" type="slidenum">
              <a:rPr lang="en-US" smtClean="0">
                <a:latin typeface="Microsoft YaHei" panose="020B0503020204020204" pitchFamily="34" charset="-122"/>
                <a:ea typeface="Microsoft YaHei" panose="020B0503020204020204" pitchFamily="34" charset="-122"/>
              </a:rPr>
              <a:pPr>
                <a:defRPr/>
              </a:pPr>
              <a:t>137</a:t>
            </a:fld>
            <a:endParaRPr lang="en-US">
              <a:latin typeface="Microsoft YaHei" panose="020B0503020204020204" pitchFamily="34" charset="-122"/>
              <a:ea typeface="Microsoft YaHei" panose="020B0503020204020204" pitchFamily="34" charset="-122"/>
            </a:endParaRPr>
          </a:p>
        </p:txBody>
      </p:sp>
      <p:sp>
        <p:nvSpPr>
          <p:cNvPr id="14" name="Rectangle 4">
            <a:extLst>
              <a:ext uri="{FF2B5EF4-FFF2-40B4-BE49-F238E27FC236}">
                <a16:creationId xmlns="" xmlns:a16="http://schemas.microsoft.com/office/drawing/2014/main" id="{A4766608-8600-FD49-95DF-DBBFB53F5ED1}"/>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5" name="直接连接符 8">
            <a:extLst>
              <a:ext uri="{FF2B5EF4-FFF2-40B4-BE49-F238E27FC236}">
                <a16:creationId xmlns="" xmlns:a16="http://schemas.microsoft.com/office/drawing/2014/main" id="{ADE6827A-C2F4-5941-BCFF-9804BFC10A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6" name="组合 46">
            <a:extLst>
              <a:ext uri="{FF2B5EF4-FFF2-40B4-BE49-F238E27FC236}">
                <a16:creationId xmlns="" xmlns:a16="http://schemas.microsoft.com/office/drawing/2014/main" id="{2FA6C2A8-631B-7D48-9309-4CD21088FCC1}"/>
              </a:ext>
            </a:extLst>
          </p:cNvPr>
          <p:cNvGrpSpPr>
            <a:grpSpLocks/>
          </p:cNvGrpSpPr>
          <p:nvPr/>
        </p:nvGrpSpPr>
        <p:grpSpPr bwMode="auto">
          <a:xfrm>
            <a:off x="0" y="284163"/>
            <a:ext cx="3886200" cy="530225"/>
            <a:chOff x="2209799" y="284389"/>
            <a:chExt cx="2160388" cy="529772"/>
          </a:xfrm>
          <a:solidFill>
            <a:srgbClr val="024C89"/>
          </a:solidFill>
        </p:grpSpPr>
        <p:sp>
          <p:nvSpPr>
            <p:cNvPr id="17" name="矩形 16">
              <a:extLst>
                <a:ext uri="{FF2B5EF4-FFF2-40B4-BE49-F238E27FC236}">
                  <a16:creationId xmlns="" xmlns:a16="http://schemas.microsoft.com/office/drawing/2014/main" id="{DB6B7BDF-DBCF-5844-A64E-3CF99C0AB96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GraphX</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堆栈</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代码行数</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8" name="矩形 17">
              <a:extLst>
                <a:ext uri="{FF2B5EF4-FFF2-40B4-BE49-F238E27FC236}">
                  <a16:creationId xmlns="" xmlns:a16="http://schemas.microsoft.com/office/drawing/2014/main" id="{3F53DA88-80C5-3741-88EA-909916D7215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26942824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6331" y="1981200"/>
            <a:ext cx="8220469" cy="2803406"/>
            <a:chOff x="466331" y="2587038"/>
            <a:chExt cx="8220469" cy="2803406"/>
          </a:xfrm>
        </p:grpSpPr>
        <p:sp>
          <p:nvSpPr>
            <p:cNvPr id="15" name="Rectangle 14"/>
            <p:cNvSpPr/>
            <p:nvPr/>
          </p:nvSpPr>
          <p:spPr>
            <a:xfrm>
              <a:off x="466331" y="4164548"/>
              <a:ext cx="8220467" cy="523615"/>
            </a:xfrm>
            <a:prstGeom prst="rect">
              <a:avLst/>
            </a:prstGeom>
            <a:solidFill>
              <a:srgbClr val="D15855"/>
            </a:solidFill>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2800" b="1" dirty="0" err="1">
                  <a:solidFill>
                    <a:schemeClr val="bg1"/>
                  </a:solidFill>
                  <a:latin typeface="Microsoft YaHei" panose="020B0503020204020204" pitchFamily="34" charset="-122"/>
                  <a:ea typeface="Microsoft YaHei" panose="020B0503020204020204" pitchFamily="34" charset="-122"/>
                  <a:cs typeface="Gill Sans Light"/>
                </a:rPr>
                <a:t>GraphX</a:t>
              </a:r>
              <a:r>
                <a:rPr lang="en-US" sz="2800" dirty="0">
                  <a:solidFill>
                    <a:schemeClr val="bg1"/>
                  </a:solidFill>
                  <a:latin typeface="Microsoft YaHei" panose="020B0503020204020204" pitchFamily="34" charset="-122"/>
                  <a:ea typeface="Microsoft YaHei" panose="020B0503020204020204" pitchFamily="34" charset="-122"/>
                </a:rPr>
                <a:t> </a:t>
              </a:r>
              <a:r>
                <a:rPr lang="en-US" sz="2200" dirty="0">
                  <a:solidFill>
                    <a:schemeClr val="bg1"/>
                  </a:solidFill>
                  <a:latin typeface="Microsoft YaHei" panose="020B0503020204020204" pitchFamily="34" charset="-122"/>
                  <a:ea typeface="Microsoft YaHei" panose="020B0503020204020204" pitchFamily="34" charset="-122"/>
                </a:rPr>
                <a:t>(2,500)</a:t>
              </a:r>
            </a:p>
          </p:txBody>
        </p:sp>
        <p:sp>
          <p:nvSpPr>
            <p:cNvPr id="17" name="Rectangle 16"/>
            <p:cNvSpPr/>
            <p:nvPr/>
          </p:nvSpPr>
          <p:spPr>
            <a:xfrm>
              <a:off x="466334" y="4798489"/>
              <a:ext cx="8220466" cy="591955"/>
            </a:xfrm>
            <a:prstGeom prst="rect">
              <a:avLst/>
            </a:prstGeom>
            <a:solidFill>
              <a:schemeClr val="tx2">
                <a:lumMod val="20000"/>
                <a:lumOff val="80000"/>
              </a:schemeClr>
            </a:solidFill>
            <a:ln>
              <a:solidFill>
                <a:srgbClr val="4E85CB"/>
              </a:solidFill>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dirty="0">
                  <a:solidFill>
                    <a:schemeClr val="tx1"/>
                  </a:solidFill>
                  <a:latin typeface="Microsoft YaHei" panose="020B0503020204020204" pitchFamily="34" charset="-122"/>
                  <a:ea typeface="Microsoft YaHei" panose="020B0503020204020204" pitchFamily="34" charset="-122"/>
                </a:rPr>
                <a:t>Spark (30,000) </a:t>
              </a:r>
              <a:endParaRPr lang="en-US" dirty="0">
                <a:solidFill>
                  <a:schemeClr val="tx1"/>
                </a:solidFill>
                <a:latin typeface="Microsoft YaHei" panose="020B0503020204020204" pitchFamily="34" charset="-122"/>
                <a:ea typeface="Microsoft YaHei" panose="020B0503020204020204" pitchFamily="34" charset="-122"/>
              </a:endParaRPr>
            </a:p>
          </p:txBody>
        </p:sp>
        <p:sp>
          <p:nvSpPr>
            <p:cNvPr id="18" name="Rectangle 17"/>
            <p:cNvSpPr/>
            <p:nvPr/>
          </p:nvSpPr>
          <p:spPr>
            <a:xfrm>
              <a:off x="466331" y="3544753"/>
              <a:ext cx="4224533" cy="523615"/>
            </a:xfrm>
            <a:prstGeom prst="rect">
              <a:avLst/>
            </a:prstGeom>
            <a:solidFill>
              <a:schemeClr val="accent6"/>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err="1">
                  <a:solidFill>
                    <a:schemeClr val="tx1"/>
                  </a:solidFill>
                  <a:latin typeface="Microsoft YaHei" panose="020B0503020204020204" pitchFamily="34" charset="-122"/>
                  <a:ea typeface="Microsoft YaHei" panose="020B0503020204020204" pitchFamily="34" charset="-122"/>
                </a:rPr>
                <a:t>Pregel</a:t>
              </a:r>
              <a:r>
                <a:rPr lang="en-US" sz="2200" dirty="0">
                  <a:solidFill>
                    <a:schemeClr val="tx1"/>
                  </a:solidFill>
                  <a:latin typeface="Microsoft YaHei" panose="020B0503020204020204" pitchFamily="34" charset="-122"/>
                  <a:ea typeface="Microsoft YaHei" panose="020B0503020204020204" pitchFamily="34" charset="-122"/>
                </a:rPr>
                <a:t> API (34)</a:t>
              </a:r>
            </a:p>
          </p:txBody>
        </p:sp>
        <p:sp>
          <p:nvSpPr>
            <p:cNvPr id="19" name="Rectangle 18"/>
            <p:cNvSpPr/>
            <p:nvPr/>
          </p:nvSpPr>
          <p:spPr>
            <a:xfrm>
              <a:off x="466334" y="2587038"/>
              <a:ext cx="1235474" cy="819697"/>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dirty="0">
                  <a:solidFill>
                    <a:schemeClr val="tx1"/>
                  </a:solidFill>
                  <a:latin typeface="Microsoft YaHei" panose="020B0503020204020204" pitchFamily="34" charset="-122"/>
                  <a:ea typeface="Microsoft YaHei" panose="020B0503020204020204" pitchFamily="34" charset="-122"/>
                </a:rPr>
                <a:t>PageRank (20)</a:t>
              </a:r>
            </a:p>
          </p:txBody>
        </p:sp>
        <p:sp>
          <p:nvSpPr>
            <p:cNvPr id="20" name="Rectangle 19"/>
            <p:cNvSpPr/>
            <p:nvPr/>
          </p:nvSpPr>
          <p:spPr>
            <a:xfrm>
              <a:off x="1797690" y="2587038"/>
              <a:ext cx="1640262" cy="819697"/>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dirty="0">
                  <a:solidFill>
                    <a:schemeClr val="tx1"/>
                  </a:solidFill>
                  <a:latin typeface="Microsoft YaHei" panose="020B0503020204020204" pitchFamily="34" charset="-122"/>
                  <a:ea typeface="Microsoft YaHei" panose="020B0503020204020204" pitchFamily="34" charset="-122"/>
                </a:rPr>
                <a:t>Connected Comp. (20)</a:t>
              </a:r>
            </a:p>
          </p:txBody>
        </p:sp>
        <p:sp>
          <p:nvSpPr>
            <p:cNvPr id="21" name="Rectangle 20"/>
            <p:cNvSpPr/>
            <p:nvPr/>
          </p:nvSpPr>
          <p:spPr>
            <a:xfrm>
              <a:off x="3533834" y="2587038"/>
              <a:ext cx="1157032" cy="814966"/>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a:solidFill>
                    <a:schemeClr val="tx1"/>
                  </a:solidFill>
                  <a:latin typeface="Microsoft YaHei" panose="020B0503020204020204" pitchFamily="34" charset="-122"/>
                  <a:ea typeface="Microsoft YaHei" panose="020B0503020204020204" pitchFamily="34" charset="-122"/>
                </a:rPr>
                <a:t>K-core</a:t>
              </a:r>
            </a:p>
            <a:p>
              <a:pPr algn="ctr"/>
              <a:r>
                <a:rPr lang="en-US" sz="2200" dirty="0">
                  <a:solidFill>
                    <a:schemeClr val="tx1"/>
                  </a:solidFill>
                  <a:latin typeface="Microsoft YaHei" panose="020B0503020204020204" pitchFamily="34" charset="-122"/>
                  <a:ea typeface="Microsoft YaHei" panose="020B0503020204020204" pitchFamily="34" charset="-122"/>
                </a:rPr>
                <a:t>(60)</a:t>
              </a:r>
            </a:p>
          </p:txBody>
        </p:sp>
        <p:sp>
          <p:nvSpPr>
            <p:cNvPr id="22" name="Rectangle 21"/>
            <p:cNvSpPr/>
            <p:nvPr/>
          </p:nvSpPr>
          <p:spPr>
            <a:xfrm>
              <a:off x="4786748" y="2587038"/>
              <a:ext cx="965045" cy="1481330"/>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a:solidFill>
                    <a:schemeClr val="tx1"/>
                  </a:solidFill>
                  <a:latin typeface="Microsoft YaHei" panose="020B0503020204020204" pitchFamily="34" charset="-122"/>
                  <a:ea typeface="Microsoft YaHei" panose="020B0503020204020204" pitchFamily="34" charset="-122"/>
                </a:rPr>
                <a:t>Triangle</a:t>
              </a:r>
            </a:p>
            <a:p>
              <a:pPr algn="ctr"/>
              <a:r>
                <a:rPr lang="en-US" sz="2200" dirty="0">
                  <a:solidFill>
                    <a:schemeClr val="tx1"/>
                  </a:solidFill>
                  <a:latin typeface="Microsoft YaHei" panose="020B0503020204020204" pitchFamily="34" charset="-122"/>
                  <a:ea typeface="Microsoft YaHei" panose="020B0503020204020204" pitchFamily="34" charset="-122"/>
                </a:rPr>
                <a:t>Count</a:t>
              </a:r>
            </a:p>
            <a:p>
              <a:pPr algn="ctr"/>
              <a:r>
                <a:rPr lang="en-US" sz="2200" dirty="0">
                  <a:solidFill>
                    <a:schemeClr val="tx1"/>
                  </a:solidFill>
                  <a:latin typeface="Microsoft YaHei" panose="020B0503020204020204" pitchFamily="34" charset="-122"/>
                  <a:ea typeface="Microsoft YaHei" panose="020B0503020204020204" pitchFamily="34" charset="-122"/>
                </a:rPr>
                <a:t>(50)</a:t>
              </a:r>
            </a:p>
          </p:txBody>
        </p:sp>
        <p:sp>
          <p:nvSpPr>
            <p:cNvPr id="23" name="Rectangle 22"/>
            <p:cNvSpPr/>
            <p:nvPr/>
          </p:nvSpPr>
          <p:spPr>
            <a:xfrm>
              <a:off x="6687753" y="2587038"/>
              <a:ext cx="887516" cy="1481330"/>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a:solidFill>
                    <a:schemeClr val="tx1"/>
                  </a:solidFill>
                  <a:latin typeface="Microsoft YaHei" panose="020B0503020204020204" pitchFamily="34" charset="-122"/>
                  <a:ea typeface="Microsoft YaHei" panose="020B0503020204020204" pitchFamily="34" charset="-122"/>
                </a:rPr>
                <a:t>LDA</a:t>
              </a:r>
            </a:p>
            <a:p>
              <a:pPr algn="ctr"/>
              <a:r>
                <a:rPr lang="en-US" sz="2200" dirty="0">
                  <a:solidFill>
                    <a:schemeClr val="tx1"/>
                  </a:solidFill>
                  <a:latin typeface="Microsoft YaHei" panose="020B0503020204020204" pitchFamily="34" charset="-122"/>
                  <a:ea typeface="Microsoft YaHei" panose="020B0503020204020204" pitchFamily="34" charset="-122"/>
                </a:rPr>
                <a:t>(220)</a:t>
              </a:r>
            </a:p>
          </p:txBody>
        </p:sp>
        <p:sp>
          <p:nvSpPr>
            <p:cNvPr id="24" name="Rectangle 23"/>
            <p:cNvSpPr/>
            <p:nvPr/>
          </p:nvSpPr>
          <p:spPr>
            <a:xfrm>
              <a:off x="7666086" y="2587038"/>
              <a:ext cx="1020712" cy="1481330"/>
            </a:xfrm>
            <a:prstGeom prst="rect">
              <a:avLst/>
            </a:prstGeom>
            <a:solidFill>
              <a:schemeClr val="accent6">
                <a:lumMod val="60000"/>
                <a:lumOff val="40000"/>
              </a:schemeClr>
            </a:solidFill>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200" dirty="0">
                  <a:solidFill>
                    <a:schemeClr val="tx1"/>
                  </a:solidFill>
                  <a:latin typeface="Microsoft YaHei" panose="020B0503020204020204" pitchFamily="34" charset="-122"/>
                  <a:ea typeface="Microsoft YaHei" panose="020B0503020204020204" pitchFamily="34" charset="-122"/>
                </a:rPr>
                <a:t>SVD++</a:t>
              </a:r>
            </a:p>
            <a:p>
              <a:pPr algn="ctr"/>
              <a:r>
                <a:rPr lang="en-US" sz="2200" dirty="0">
                  <a:solidFill>
                    <a:schemeClr val="tx1"/>
                  </a:solidFill>
                  <a:latin typeface="Microsoft YaHei" panose="020B0503020204020204" pitchFamily="34" charset="-122"/>
                  <a:ea typeface="Microsoft YaHei" panose="020B0503020204020204" pitchFamily="34" charset="-122"/>
                </a:rPr>
                <a:t>(110)</a:t>
              </a:r>
            </a:p>
          </p:txBody>
        </p:sp>
        <p:grpSp>
          <p:nvGrpSpPr>
            <p:cNvPr id="25" name="Group 24"/>
            <p:cNvGrpSpPr/>
            <p:nvPr/>
          </p:nvGrpSpPr>
          <p:grpSpPr>
            <a:xfrm>
              <a:off x="5923431" y="3285323"/>
              <a:ext cx="564334" cy="120146"/>
              <a:chOff x="5698373" y="3216679"/>
              <a:chExt cx="564334" cy="120146"/>
            </a:xfrm>
          </p:grpSpPr>
          <p:sp>
            <p:nvSpPr>
              <p:cNvPr id="26" name="Oval 25"/>
              <p:cNvSpPr/>
              <p:nvPr/>
            </p:nvSpPr>
            <p:spPr>
              <a:xfrm>
                <a:off x="5698373" y="3216679"/>
                <a:ext cx="120146" cy="1201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7" name="Oval 26"/>
              <p:cNvSpPr/>
              <p:nvPr/>
            </p:nvSpPr>
            <p:spPr>
              <a:xfrm>
                <a:off x="5920467" y="3216679"/>
                <a:ext cx="120146" cy="1201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8" name="Oval 27"/>
              <p:cNvSpPr/>
              <p:nvPr/>
            </p:nvSpPr>
            <p:spPr>
              <a:xfrm>
                <a:off x="6142561" y="3216679"/>
                <a:ext cx="120146" cy="1201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sp>
        <p:nvSpPr>
          <p:cNvPr id="3" name="TextBox 2"/>
          <p:cNvSpPr txBox="1"/>
          <p:nvPr/>
        </p:nvSpPr>
        <p:spPr>
          <a:xfrm>
            <a:off x="296629" y="5013206"/>
            <a:ext cx="8630889" cy="584775"/>
          </a:xfrm>
          <a:prstGeom prst="rect">
            <a:avLst/>
          </a:prstGeom>
          <a:noFill/>
        </p:spPr>
        <p:txBody>
          <a:bodyPr wrap="none" rtlCol="0">
            <a:spAutoFit/>
          </a:bodyPr>
          <a:lstStyle/>
          <a:p>
            <a:pPr algn="ctr"/>
            <a:r>
              <a:rPr lang="zh-CN" altLang="en-US" sz="3200" dirty="0">
                <a:latin typeface="Microsoft YaHei" panose="020B0503020204020204" pitchFamily="34" charset="-122"/>
                <a:ea typeface="Microsoft YaHei" panose="020B0503020204020204" pitchFamily="34" charset="-122"/>
                <a:cs typeface="Gill Sans Light"/>
              </a:rPr>
              <a:t>一些算法更自然地使用</a:t>
            </a:r>
            <a:r>
              <a:rPr lang="en-US" sz="3200" dirty="0" err="1">
                <a:latin typeface="Microsoft YaHei" panose="020B0503020204020204" pitchFamily="34" charset="-122"/>
                <a:ea typeface="Microsoft YaHei" panose="020B0503020204020204" pitchFamily="34" charset="-122"/>
                <a:cs typeface="Gill Sans Light"/>
              </a:rPr>
              <a:t>GraphX</a:t>
            </a:r>
            <a:r>
              <a:rPr lang="zh-CN" altLang="en-US" sz="3200" dirty="0">
                <a:latin typeface="Microsoft YaHei" panose="020B0503020204020204" pitchFamily="34" charset="-122"/>
                <a:ea typeface="Microsoft YaHei" panose="020B0503020204020204" pitchFamily="34" charset="-122"/>
                <a:cs typeface="Gill Sans Light"/>
              </a:rPr>
              <a:t>基本操作符表示</a:t>
            </a:r>
            <a:endParaRPr lang="en-US" sz="3200" dirty="0">
              <a:latin typeface="Microsoft YaHei" panose="020B0503020204020204" pitchFamily="34" charset="-122"/>
              <a:ea typeface="Microsoft YaHei" panose="020B0503020204020204" pitchFamily="34" charset="-122"/>
              <a:cs typeface="Gill Sans Light"/>
            </a:endParaRPr>
          </a:p>
        </p:txBody>
      </p:sp>
      <p:sp>
        <p:nvSpPr>
          <p:cNvPr id="29" name="Rectangle 4">
            <a:extLst>
              <a:ext uri="{FF2B5EF4-FFF2-40B4-BE49-F238E27FC236}">
                <a16:creationId xmlns="" xmlns:a16="http://schemas.microsoft.com/office/drawing/2014/main" id="{84B112E6-87EF-F64E-B612-C65C65AFB35E}"/>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30" name="直接连接符 8">
            <a:extLst>
              <a:ext uri="{FF2B5EF4-FFF2-40B4-BE49-F238E27FC236}">
                <a16:creationId xmlns="" xmlns:a16="http://schemas.microsoft.com/office/drawing/2014/main" id="{5BFE2A77-D8FE-3741-8E39-D1BB4853255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31" name="组合 46">
            <a:extLst>
              <a:ext uri="{FF2B5EF4-FFF2-40B4-BE49-F238E27FC236}">
                <a16:creationId xmlns="" xmlns:a16="http://schemas.microsoft.com/office/drawing/2014/main" id="{1C50B500-B71D-464C-8688-8F9D8D23E9B2}"/>
              </a:ext>
            </a:extLst>
          </p:cNvPr>
          <p:cNvGrpSpPr>
            <a:grpSpLocks/>
          </p:cNvGrpSpPr>
          <p:nvPr/>
        </p:nvGrpSpPr>
        <p:grpSpPr bwMode="auto">
          <a:xfrm>
            <a:off x="0" y="284163"/>
            <a:ext cx="3886200" cy="530225"/>
            <a:chOff x="2209799" y="284389"/>
            <a:chExt cx="2160388" cy="529772"/>
          </a:xfrm>
          <a:solidFill>
            <a:srgbClr val="024C89"/>
          </a:solidFill>
        </p:grpSpPr>
        <p:sp>
          <p:nvSpPr>
            <p:cNvPr id="32" name="矩形 31">
              <a:extLst>
                <a:ext uri="{FF2B5EF4-FFF2-40B4-BE49-F238E27FC236}">
                  <a16:creationId xmlns="" xmlns:a16="http://schemas.microsoft.com/office/drawing/2014/main" id="{773AD63F-94DC-FC44-B68D-84B465DB2D2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GraphX</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堆栈</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代码行数</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33" name="矩形 32">
              <a:extLst>
                <a:ext uri="{FF2B5EF4-FFF2-40B4-BE49-F238E27FC236}">
                  <a16:creationId xmlns="" xmlns:a16="http://schemas.microsoft.com/office/drawing/2014/main" id="{EE66F7E2-3135-3A41-A719-1A61A0791E8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1472198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1" y="284163"/>
            <a:ext cx="4800599"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大图计算框架的系统架构</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305178" y="1562100"/>
            <a:ext cx="6362700" cy="12070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系统有哪些模块？</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模块之间如何交互？</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336111" y="3430386"/>
            <a:ext cx="10079148" cy="57721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有效配合硬件</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扩展性高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效率高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扩展性好</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开发容易</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维护方便</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升级简单</a:t>
            </a:r>
            <a:endParaRPr lang="en-US" altLang="zh-CN" sz="2400" dirty="0">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404767" y="97155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8" name="Content Placeholder 2"/>
          <p:cNvSpPr txBox="1">
            <a:spLocks/>
          </p:cNvSpPr>
          <p:nvPr/>
        </p:nvSpPr>
        <p:spPr>
          <a:xfrm>
            <a:off x="366288" y="2940556"/>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353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idx="1"/>
          </p:nvPr>
        </p:nvSpPr>
        <p:spPr/>
        <p:txBody>
          <a:bodyPr lIns="45718" tIns="45718" rIns="45718" bIns="45718"/>
          <a:lstStyle/>
          <a:p>
            <a:pPr marL="327025" indent="-327025" defTabSz="641350" eaLnBrk="1" hangingPunct="1">
              <a:spcBef>
                <a:spcPts val="425"/>
              </a:spcBef>
            </a:pPr>
            <a:r>
              <a:rPr kumimoji="0" lang="zh-CN" altLang="en-US" sz="2700">
                <a:latin typeface="Microsoft YaHei" panose="020B0503020204020204" pitchFamily="34" charset="-122"/>
                <a:ea typeface="Microsoft YaHei" panose="020B0503020204020204" pitchFamily="34" charset="-122"/>
              </a:rPr>
              <a:t>解决方案</a:t>
            </a:r>
            <a:endParaRPr kumimoji="0" lang="en-US" altLang="zh-CN" sz="2700">
              <a:latin typeface="Microsoft YaHei" panose="020B0503020204020204" pitchFamily="34" charset="-122"/>
              <a:ea typeface="Microsoft YaHei" panose="020B0503020204020204" pitchFamily="34" charset="-122"/>
            </a:endParaRPr>
          </a:p>
          <a:p>
            <a:pPr marL="604838" lvl="1" indent="-284163" defTabSz="641350" eaLnBrk="1" hangingPunct="1">
              <a:spcBef>
                <a:spcPts val="350"/>
              </a:spcBef>
            </a:pPr>
            <a:r>
              <a:rPr kumimoji="0" lang="zh-CN" altLang="en-US" sz="2400">
                <a:latin typeface="Microsoft YaHei" panose="020B0503020204020204" pitchFamily="34" charset="-122"/>
                <a:ea typeface="Microsoft YaHei" panose="020B0503020204020204" pitchFamily="34" charset="-122"/>
              </a:rPr>
              <a:t>进程常驻运行</a:t>
            </a:r>
            <a:endParaRPr kumimoji="0" lang="en-US" altLang="zh-CN" sz="2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604838" lvl="1" indent="-284163" defTabSz="641350" eaLnBrk="1" hangingPunct="1">
              <a:spcBef>
                <a:spcPts val="350"/>
              </a:spcBef>
            </a:pPr>
            <a:r>
              <a:rPr kumimoji="0" lang="zh-CN" altLang="en-US" sz="2400">
                <a:latin typeface="Microsoft YaHei" panose="020B0503020204020204" pitchFamily="34" charset="-122"/>
                <a:ea typeface="Microsoft YaHei" panose="020B0503020204020204" pitchFamily="34" charset="-122"/>
              </a:rPr>
              <a:t>数据在内存中</a:t>
            </a:r>
            <a:endParaRPr kumimoji="0" lang="en-US" altLang="zh-CN" sz="2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327025" indent="-327025" defTabSz="641350" eaLnBrk="1" hangingPunct="1">
              <a:spcBef>
                <a:spcPts val="425"/>
              </a:spcBef>
            </a:pPr>
            <a:endParaRPr kumimoji="0" lang="en-US" altLang="zh-CN" sz="2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327025" indent="-327025" defTabSz="641350" eaLnBrk="1" hangingPunct="1">
              <a:spcBef>
                <a:spcPts val="425"/>
              </a:spcBef>
            </a:pPr>
            <a:r>
              <a:rPr kumimoji="0" lang="en-US" altLang="zh-CN" sz="27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Storm</a:t>
            </a:r>
            <a:r>
              <a:rPr kumimoji="0" lang="zh-CN" altLang="en-US" sz="2700">
                <a:latin typeface="Microsoft YaHei" panose="020B0503020204020204" pitchFamily="34" charset="-122"/>
                <a:ea typeface="Microsoft YaHei" panose="020B0503020204020204" pitchFamily="34" charset="-122"/>
                <a:sym typeface="Arial" panose="020B0604020202020204" pitchFamily="34" charset="0"/>
              </a:rPr>
              <a:t>正好适合这种需求</a:t>
            </a:r>
          </a:p>
        </p:txBody>
      </p:sp>
      <p:pic>
        <p:nvPicPr>
          <p:cNvPr id="32" name="图片 31"/>
          <p:cNvPicPr>
            <a:picLocks noChangeAspect="1"/>
          </p:cNvPicPr>
          <p:nvPr/>
        </p:nvPicPr>
        <p:blipFill>
          <a:blip r:embed="rId2"/>
          <a:stretch>
            <a:fillRect/>
          </a:stretch>
        </p:blipFill>
        <p:spPr>
          <a:xfrm>
            <a:off x="0" y="4213568"/>
            <a:ext cx="9144000" cy="2644432"/>
          </a:xfrm>
          <a:prstGeom prst="rect">
            <a:avLst/>
          </a:prstGeom>
        </p:spPr>
      </p:pic>
      <p:sp>
        <p:nvSpPr>
          <p:cNvPr id="5" name="Rectangle 4">
            <a:extLst>
              <a:ext uri="{FF2B5EF4-FFF2-40B4-BE49-F238E27FC236}">
                <a16:creationId xmlns="" xmlns:a16="http://schemas.microsoft.com/office/drawing/2014/main" id="{4815E989-61A3-9A4A-B3F6-9B620FC4518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0004908A-7140-344E-9CA8-278D63651BEF}"/>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07C0EA53-7E24-E344-B07A-4158C4F04CCB}"/>
              </a:ext>
            </a:extLst>
          </p:cNvPr>
          <p:cNvGrpSpPr>
            <a:grpSpLocks/>
          </p:cNvGrpSpPr>
          <p:nvPr/>
        </p:nvGrpSpPr>
        <p:grpSpPr bwMode="auto">
          <a:xfrm>
            <a:off x="0" y="284163"/>
            <a:ext cx="3429000" cy="530225"/>
            <a:chOff x="2209799" y="284389"/>
            <a:chExt cx="2160388" cy="529772"/>
          </a:xfrm>
          <a:solidFill>
            <a:srgbClr val="024C89"/>
          </a:solidFill>
        </p:grpSpPr>
        <p:sp>
          <p:nvSpPr>
            <p:cNvPr id="8" name="矩形 7">
              <a:extLst>
                <a:ext uri="{FF2B5EF4-FFF2-40B4-BE49-F238E27FC236}">
                  <a16:creationId xmlns="" xmlns:a16="http://schemas.microsoft.com/office/drawing/2014/main" id="{3CF9E6C2-35EF-F84F-9079-AD3ABAE6566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的动机</a:t>
              </a:r>
            </a:p>
          </p:txBody>
        </p:sp>
        <p:sp>
          <p:nvSpPr>
            <p:cNvPr id="9" name="矩形 8">
              <a:extLst>
                <a:ext uri="{FF2B5EF4-FFF2-40B4-BE49-F238E27FC236}">
                  <a16:creationId xmlns="" xmlns:a16="http://schemas.microsoft.com/office/drawing/2014/main" id="{1D155E60-A91E-2D45-B797-9EFEB2A0C56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579364273"/>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p:tmAbs val="0"/>
                                  </p:iterate>
                                  <p:childTnLst>
                                    <p:set>
                                      <p:cBhvr>
                                        <p:cTn id="6" fill="hold"/>
                                        <p:tgtEl>
                                          <p:spTgt spid="41"/>
                                        </p:tgtEl>
                                        <p:attrNameLst>
                                          <p:attrName>style.visibility</p:attrName>
                                        </p:attrNameLst>
                                      </p:cBhvr>
                                      <p:to>
                                        <p:strVal val="visible"/>
                                      </p:to>
                                    </p:set>
                                    <p:animEffect transition="in" filter="fade">
                                      <p:cBhvr>
                                        <p:cTn id="7"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dvAuto="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sp>
        <p:nvSpPr>
          <p:cNvPr id="4" name="AutoShape 2" descr="“pregel logo graph”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pregel logo graph”的图片搜索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2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399"/>
            <a:ext cx="57721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61097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nSpc>
                <a:spcPts val="2700"/>
              </a:lnSpc>
              <a:spcBef>
                <a:spcPts val="500"/>
              </a:spcBef>
              <a:spcAft>
                <a:spcPts val="500"/>
              </a:spcAft>
            </a:pPr>
            <a:r>
              <a:rPr lang="en-US" altLang="ko-KR" dirty="0">
                <a:latin typeface="Microsoft YaHei" panose="020B0503020204020204" pitchFamily="34" charset="-122"/>
                <a:ea typeface="Microsoft YaHei" panose="020B0503020204020204" pitchFamily="34" charset="-122"/>
              </a:rPr>
              <a:t>Pregel</a:t>
            </a:r>
            <a:r>
              <a:rPr lang="zh-CN" altLang="en-US" dirty="0">
                <a:latin typeface="Microsoft YaHei" panose="020B0503020204020204" pitchFamily="34" charset="-122"/>
                <a:ea typeface="Microsoft YaHei" panose="020B0503020204020204" pitchFamily="34" charset="-122"/>
              </a:rPr>
              <a:t>系统也使用主</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从模型</a:t>
            </a:r>
            <a:endParaRPr lang="en-US" altLang="ko-KR" dirty="0">
              <a:latin typeface="Microsoft YaHei" panose="020B0503020204020204" pitchFamily="34" charset="-122"/>
              <a:ea typeface="Microsoft YaHei" panose="020B0503020204020204" pitchFamily="34" charset="-122"/>
            </a:endParaRPr>
          </a:p>
          <a:p>
            <a:pPr lvl="1"/>
            <a:r>
              <a:rPr lang="zh-CN" altLang="en-US" dirty="0">
                <a:latin typeface="Microsoft YaHei" panose="020B0503020204020204" pitchFamily="34" charset="-122"/>
                <a:ea typeface="Microsoft YaHei" panose="020B0503020204020204" pitchFamily="34" charset="-122"/>
              </a:rPr>
              <a:t>主节点</a:t>
            </a:r>
            <a:r>
              <a:rPr lang="en-US" altLang="ko-KR" dirty="0">
                <a:latin typeface="Microsoft YaHei" panose="020B0503020204020204" pitchFamily="34" charset="-122"/>
                <a:ea typeface="Microsoft YaHei" panose="020B0503020204020204" pitchFamily="34" charset="-122"/>
              </a:rPr>
              <a:t> </a:t>
            </a:r>
          </a:p>
          <a:p>
            <a:pPr lvl="2"/>
            <a:r>
              <a:rPr lang="zh-CN" altLang="en-US" dirty="0">
                <a:latin typeface="Microsoft YaHei" panose="020B0503020204020204" pitchFamily="34" charset="-122"/>
                <a:ea typeface="Microsoft YaHei" panose="020B0503020204020204" pitchFamily="34" charset="-122"/>
              </a:rPr>
              <a:t>调度从节点</a:t>
            </a:r>
            <a:endParaRPr lang="en-US" altLang="ko-KR"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恢复从节点的错误</a:t>
            </a:r>
            <a:endParaRPr lang="en-US" altLang="ko-KR" dirty="0">
              <a:latin typeface="Microsoft YaHei" panose="020B0503020204020204" pitchFamily="34" charset="-122"/>
              <a:ea typeface="Microsoft YaHei" panose="020B0503020204020204" pitchFamily="34" charset="-122"/>
            </a:endParaRPr>
          </a:p>
          <a:p>
            <a:pPr lvl="1"/>
            <a:r>
              <a:rPr lang="zh-CN" altLang="en-US" dirty="0">
                <a:latin typeface="Microsoft YaHei" panose="020B0503020204020204" pitchFamily="34" charset="-122"/>
                <a:ea typeface="Microsoft YaHei" panose="020B0503020204020204" pitchFamily="34" charset="-122"/>
              </a:rPr>
              <a:t>从节点</a:t>
            </a:r>
            <a:endParaRPr lang="en-US" altLang="ko-KR"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处理自己的任务</a:t>
            </a:r>
            <a:endParaRPr lang="en-US" altLang="ko-KR" dirty="0">
              <a:latin typeface="Microsoft YaHei" panose="020B0503020204020204" pitchFamily="34" charset="-122"/>
              <a:ea typeface="Microsoft YaHei" panose="020B0503020204020204" pitchFamily="34" charset="-122"/>
            </a:endParaRPr>
          </a:p>
          <a:p>
            <a:pPr lvl="2"/>
            <a:r>
              <a:rPr lang="zh-CN" altLang="en-US" dirty="0">
                <a:latin typeface="Microsoft YaHei" panose="020B0503020204020204" pitchFamily="34" charset="-122"/>
                <a:ea typeface="Microsoft YaHei" panose="020B0503020204020204" pitchFamily="34" charset="-122"/>
              </a:rPr>
              <a:t>与其他从节点通信</a:t>
            </a:r>
            <a:endParaRPr lang="en-US" altLang="ko-KR" dirty="0">
              <a:latin typeface="Microsoft YaHei" panose="020B0503020204020204" pitchFamily="34" charset="-122"/>
              <a:ea typeface="Microsoft YaHei" panose="020B0503020204020204" pitchFamily="34" charset="-122"/>
            </a:endParaRPr>
          </a:p>
          <a:p>
            <a:pPr>
              <a:lnSpc>
                <a:spcPts val="2700"/>
              </a:lnSpc>
              <a:spcBef>
                <a:spcPts val="500"/>
              </a:spcBef>
              <a:spcAft>
                <a:spcPts val="500"/>
              </a:spcAft>
            </a:pPr>
            <a:endParaRPr lang="en-US" altLang="ko-KR" dirty="0">
              <a:latin typeface="Microsoft YaHei" panose="020B0503020204020204" pitchFamily="34" charset="-122"/>
              <a:ea typeface="Microsoft YaHei" panose="020B0503020204020204" pitchFamily="34" charset="-122"/>
            </a:endParaRPr>
          </a:p>
          <a:p>
            <a:pPr>
              <a:lnSpc>
                <a:spcPts val="2700"/>
              </a:lnSpc>
              <a:spcBef>
                <a:spcPts val="500"/>
              </a:spcBef>
              <a:spcAft>
                <a:spcPts val="500"/>
              </a:spcAft>
            </a:pPr>
            <a:r>
              <a:rPr lang="zh-CN" altLang="en-US" sz="2800" dirty="0">
                <a:latin typeface="Microsoft YaHei" panose="020B0503020204020204" pitchFamily="34" charset="-122"/>
                <a:ea typeface="Microsoft YaHei" panose="020B0503020204020204" pitchFamily="34" charset="-122"/>
              </a:rPr>
              <a:t>持久化的数据位于分布式存储系统</a:t>
            </a:r>
            <a:r>
              <a:rPr lang="en-US" altLang="zh-CN"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如</a:t>
            </a:r>
            <a:r>
              <a:rPr lang="en-US" altLang="ko-KR" sz="2800" dirty="0">
                <a:latin typeface="Microsoft YaHei" panose="020B0503020204020204" pitchFamily="34" charset="-122"/>
                <a:ea typeface="Microsoft YaHei" panose="020B0503020204020204" pitchFamily="34" charset="-122"/>
              </a:rPr>
              <a:t>GFS</a:t>
            </a:r>
            <a:r>
              <a:rPr lang="zh-CN" altLang="en-US" sz="2800" dirty="0">
                <a:latin typeface="Microsoft YaHei" panose="020B0503020204020204" pitchFamily="34" charset="-122"/>
                <a:ea typeface="Microsoft YaHei" panose="020B0503020204020204" pitchFamily="34" charset="-122"/>
              </a:rPr>
              <a:t>或</a:t>
            </a:r>
            <a:r>
              <a:rPr lang="en-US" altLang="ko-KR" sz="2800" dirty="0" err="1">
                <a:latin typeface="Microsoft YaHei" panose="020B0503020204020204" pitchFamily="34" charset="-122"/>
                <a:ea typeface="Microsoft YaHei" panose="020B0503020204020204" pitchFamily="34" charset="-122"/>
              </a:rPr>
              <a:t>BigTable</a:t>
            </a:r>
            <a:r>
              <a:rPr lang="en-US" altLang="ko-KR" sz="2800" dirty="0">
                <a:latin typeface="Microsoft YaHei" panose="020B0503020204020204" pitchFamily="34" charset="-122"/>
                <a:ea typeface="Microsoft YaHei" panose="020B0503020204020204" pitchFamily="34" charset="-122"/>
              </a:rPr>
              <a:t>)</a:t>
            </a:r>
            <a:r>
              <a:rPr lang="zh-CN" altLang="en-US" sz="2800" dirty="0">
                <a:latin typeface="Microsoft YaHei" panose="020B0503020204020204" pitchFamily="34" charset="-122"/>
                <a:ea typeface="Microsoft YaHei" panose="020B0503020204020204" pitchFamily="34" charset="-122"/>
              </a:rPr>
              <a:t>中</a:t>
            </a:r>
            <a:endParaRPr lang="en-US" altLang="zh-CN" sz="2800" dirty="0">
              <a:latin typeface="Microsoft YaHei" panose="020B0503020204020204" pitchFamily="34" charset="-122"/>
              <a:ea typeface="Microsoft YaHei" panose="020B0503020204020204" pitchFamily="34" charset="-122"/>
            </a:endParaRPr>
          </a:p>
          <a:p>
            <a:pPr>
              <a:lnSpc>
                <a:spcPts val="2700"/>
              </a:lnSpc>
              <a:spcBef>
                <a:spcPts val="500"/>
              </a:spcBef>
              <a:spcAft>
                <a:spcPts val="500"/>
              </a:spcAft>
            </a:pPr>
            <a:r>
              <a:rPr lang="zh-CN" altLang="en-US" sz="2800" dirty="0">
                <a:latin typeface="Microsoft YaHei" panose="020B0503020204020204" pitchFamily="34" charset="-122"/>
                <a:ea typeface="Microsoft YaHei" panose="020B0503020204020204" pitchFamily="34" charset="-122"/>
              </a:rPr>
              <a:t>临时数据存储在本地磁盘中</a:t>
            </a:r>
            <a:endParaRPr lang="en-IN" sz="2800"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284A61B2-F4F7-7A4F-AE7C-16BC1C7F2EC8}"/>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B198C40C-BCF9-9145-AA20-F2ED98CB8BD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F9D6EDA9-320E-F643-B0D5-0E3FCE252B67}"/>
              </a:ext>
            </a:extLst>
          </p:cNvPr>
          <p:cNvGrpSpPr>
            <a:grpSpLocks/>
          </p:cNvGrpSpPr>
          <p:nvPr/>
        </p:nvGrpSpPr>
        <p:grpSpPr bwMode="auto">
          <a:xfrm>
            <a:off x="0" y="284163"/>
            <a:ext cx="3886200" cy="530225"/>
            <a:chOff x="2209799" y="284389"/>
            <a:chExt cx="2160388" cy="529772"/>
          </a:xfrm>
          <a:solidFill>
            <a:srgbClr val="024C89"/>
          </a:solidFill>
        </p:grpSpPr>
        <p:sp>
          <p:nvSpPr>
            <p:cNvPr id="7" name="矩形 6">
              <a:extLst>
                <a:ext uri="{FF2B5EF4-FFF2-40B4-BE49-F238E27FC236}">
                  <a16:creationId xmlns="" xmlns:a16="http://schemas.microsoft.com/office/drawing/2014/main" id="{13F7AD3A-6673-3748-8D78-5C73D7961917}"/>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系统架构</a:t>
              </a:r>
            </a:p>
          </p:txBody>
        </p:sp>
        <p:sp>
          <p:nvSpPr>
            <p:cNvPr id="8" name="矩形 7">
              <a:extLst>
                <a:ext uri="{FF2B5EF4-FFF2-40B4-BE49-F238E27FC236}">
                  <a16:creationId xmlns="" xmlns:a16="http://schemas.microsoft.com/office/drawing/2014/main" id="{9DFCDC3E-0983-ED42-A90D-CAAB5DD35030}"/>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21803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regel logo graph”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2296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9829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45091" y="577850"/>
            <a:ext cx="196453" cy="261938"/>
          </a:xfrm>
          <a:prstGeom prst="rect">
            <a:avLst/>
          </a:prstGeom>
          <a:solidFill>
            <a:srgbClr val="E72A2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矩形 11"/>
          <p:cNvSpPr/>
          <p:nvPr/>
        </p:nvSpPr>
        <p:spPr>
          <a:xfrm>
            <a:off x="8073628" y="577850"/>
            <a:ext cx="195263" cy="261938"/>
          </a:xfrm>
          <a:prstGeom prst="rect">
            <a:avLst/>
          </a:prstGeom>
          <a:solidFill>
            <a:srgbClr val="E72A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3" name="矩形 12"/>
          <p:cNvSpPr/>
          <p:nvPr/>
        </p:nvSpPr>
        <p:spPr>
          <a:xfrm>
            <a:off x="7800975" y="577850"/>
            <a:ext cx="196454" cy="261938"/>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4" name="矩形 13"/>
          <p:cNvSpPr/>
          <p:nvPr/>
        </p:nvSpPr>
        <p:spPr>
          <a:xfrm>
            <a:off x="7529512" y="577850"/>
            <a:ext cx="195263" cy="261938"/>
          </a:xfrm>
          <a:prstGeom prst="rect">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7" name="矩形 46"/>
          <p:cNvSpPr/>
          <p:nvPr/>
        </p:nvSpPr>
        <p:spPr>
          <a:xfrm>
            <a:off x="0" y="6634164"/>
            <a:ext cx="9144000" cy="223837"/>
          </a:xfrm>
          <a:prstGeom prst="rect">
            <a:avLst/>
          </a:prstGeom>
          <a:solidFill>
            <a:srgbClr val="E72A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cxnSp>
        <p:nvCxnSpPr>
          <p:cNvPr id="39" name="直接连接符 38"/>
          <p:cNvCxnSpPr/>
          <p:nvPr/>
        </p:nvCxnSpPr>
        <p:spPr>
          <a:xfrm>
            <a:off x="602456" y="1303338"/>
            <a:ext cx="1400175"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151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50939"/>
            <a:ext cx="7848600"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4">
            <a:extLst>
              <a:ext uri="{FF2B5EF4-FFF2-40B4-BE49-F238E27FC236}">
                <a16:creationId xmlns="" xmlns:a16="http://schemas.microsoft.com/office/drawing/2014/main" id="{02CE3B88-03D3-7744-9AEF-CC492E86572B}"/>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5" name="直接连接符 8">
            <a:extLst>
              <a:ext uri="{FF2B5EF4-FFF2-40B4-BE49-F238E27FC236}">
                <a16:creationId xmlns="" xmlns:a16="http://schemas.microsoft.com/office/drawing/2014/main" id="{775A9D7E-2109-B840-A68E-357743AE22AF}"/>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6" name="组合 46">
            <a:extLst>
              <a:ext uri="{FF2B5EF4-FFF2-40B4-BE49-F238E27FC236}">
                <a16:creationId xmlns="" xmlns:a16="http://schemas.microsoft.com/office/drawing/2014/main" id="{6C8739E8-6A36-B249-A1B8-BE751FC7A4E7}"/>
              </a:ext>
            </a:extLst>
          </p:cNvPr>
          <p:cNvGrpSpPr>
            <a:grpSpLocks/>
          </p:cNvGrpSpPr>
          <p:nvPr/>
        </p:nvGrpSpPr>
        <p:grpSpPr bwMode="auto">
          <a:xfrm>
            <a:off x="0" y="284163"/>
            <a:ext cx="3886200" cy="530225"/>
            <a:chOff x="2209799" y="284389"/>
            <a:chExt cx="2160388" cy="529772"/>
          </a:xfrm>
          <a:solidFill>
            <a:srgbClr val="024C89"/>
          </a:solidFill>
        </p:grpSpPr>
        <p:sp>
          <p:nvSpPr>
            <p:cNvPr id="17" name="矩形 16">
              <a:extLst>
                <a:ext uri="{FF2B5EF4-FFF2-40B4-BE49-F238E27FC236}">
                  <a16:creationId xmlns="" xmlns:a16="http://schemas.microsoft.com/office/drawing/2014/main" id="{031BE390-1B68-6F46-9D17-45FF1A87C90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GraphX</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框架</a:t>
              </a:r>
            </a:p>
          </p:txBody>
        </p:sp>
        <p:sp>
          <p:nvSpPr>
            <p:cNvPr id="18" name="矩形 17">
              <a:extLst>
                <a:ext uri="{FF2B5EF4-FFF2-40B4-BE49-F238E27FC236}">
                  <a16:creationId xmlns="" xmlns:a16="http://schemas.microsoft.com/office/drawing/2014/main" id="{93458E4A-878A-E847-903F-92DF05BA31C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976216739"/>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53340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大图计算框架的基本数据操作</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305178" y="1562100"/>
            <a:ext cx="7238622" cy="2324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包括哪些基本数据操作？</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并行还是串行实现？</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高效实现算法？</a:t>
            </a: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454684" y="4038600"/>
            <a:ext cx="4312089" cy="3030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有效支撑</a:t>
            </a:r>
            <a:r>
              <a:rPr lang="en-US" altLang="zh-CN" sz="2400" dirty="0">
                <a:latin typeface="微软雅黑" panose="020B0503020204020204" pitchFamily="34" charset="-122"/>
                <a:ea typeface="微软雅黑" panose="020B0503020204020204" pitchFamily="34" charset="-122"/>
              </a:rPr>
              <a:t>API</a:t>
            </a: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容易理解</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扩展性高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效率高</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404767" y="97155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476250" y="354330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40645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sp>
        <p:nvSpPr>
          <p:cNvPr id="4" name="AutoShape 2" descr="“pregel logo graph”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pregel logo graph”的图片搜索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2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399"/>
            <a:ext cx="57721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61097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l="-4428" r="-4428"/>
          <a:stretch>
            <a:fillRect/>
          </a:stretch>
        </p:blipFill>
        <p:spPr bwMode="auto">
          <a:xfrm>
            <a:off x="838200" y="2508956"/>
            <a:ext cx="7010400" cy="4349044"/>
          </a:xfrm>
          <a:prstGeom prst="rect">
            <a:avLst/>
          </a:prstGeom>
          <a:noFill/>
          <a:ln w="9525">
            <a:noFill/>
            <a:miter lim="800000"/>
            <a:headEnd/>
            <a:tailEnd/>
          </a:ln>
          <a:effectLst/>
        </p:spPr>
      </p:pic>
      <p:sp>
        <p:nvSpPr>
          <p:cNvPr id="8" name="Content Placeholder 7"/>
          <p:cNvSpPr>
            <a:spLocks noGrp="1"/>
          </p:cNvSpPr>
          <p:nvPr>
            <p:ph sz="half" idx="4294967295"/>
          </p:nvPr>
        </p:nvSpPr>
        <p:spPr>
          <a:xfrm>
            <a:off x="304800" y="914400"/>
            <a:ext cx="7410450" cy="1447800"/>
          </a:xfrm>
        </p:spPr>
        <p:txBody>
          <a:bodyPr>
            <a:normAutofit fontScale="92500" lnSpcReduction="10000"/>
          </a:bodyPr>
          <a:lstStyle/>
          <a:p>
            <a:r>
              <a:rPr lang="zh-CN" altLang="en-US" dirty="0">
                <a:latin typeface="Microsoft YaHei" panose="020B0503020204020204" pitchFamily="34" charset="-122"/>
                <a:ea typeface="Microsoft YaHei" panose="020B0503020204020204" pitchFamily="34" charset="-122"/>
              </a:rPr>
              <a:t>从节点可以聚合它的节点报告的消息并整合为一条消息发送</a:t>
            </a:r>
            <a:r>
              <a:rPr lang="en-US" dirty="0">
                <a:latin typeface="Microsoft YaHei" panose="020B0503020204020204" pitchFamily="34" charset="-122"/>
                <a:ea typeface="Microsoft YaHei" panose="020B0503020204020204" pitchFamily="34" charset="-122"/>
              </a:rPr>
              <a:t> </a:t>
            </a:r>
          </a:p>
          <a:p>
            <a:r>
              <a:rPr lang="zh-CN" altLang="en-US" dirty="0">
                <a:latin typeface="Microsoft YaHei" panose="020B0503020204020204" pitchFamily="34" charset="-122"/>
                <a:ea typeface="Microsoft YaHei" panose="020B0503020204020204" pitchFamily="34" charset="-122"/>
              </a:rPr>
              <a:t>减少消息流量和硬盘占用</a:t>
            </a:r>
            <a:endParaRPr lang="en-US" dirty="0">
              <a:latin typeface="Microsoft YaHei" panose="020B0503020204020204" pitchFamily="34" charset="-122"/>
              <a:ea typeface="Microsoft YaHei" panose="020B0503020204020204" pitchFamily="34" charset="-122"/>
            </a:endParaRPr>
          </a:p>
        </p:txBody>
      </p:sp>
      <p:sp>
        <p:nvSpPr>
          <p:cNvPr id="9" name="TextBox 8"/>
          <p:cNvSpPr txBox="1"/>
          <p:nvPr/>
        </p:nvSpPr>
        <p:spPr>
          <a:xfrm>
            <a:off x="6858000" y="6324600"/>
            <a:ext cx="2023311" cy="215444"/>
          </a:xfrm>
          <a:prstGeom prst="rect">
            <a:avLst/>
          </a:prstGeom>
          <a:noFill/>
        </p:spPr>
        <p:txBody>
          <a:bodyPr wrap="none" rtlCol="0">
            <a:spAutoFit/>
          </a:bodyPr>
          <a:lstStyle/>
          <a:p>
            <a:r>
              <a:rPr lang="en-US" sz="800" dirty="0">
                <a:latin typeface="Microsoft YaHei" panose="020B0503020204020204" pitchFamily="34" charset="-122"/>
                <a:ea typeface="Microsoft YaHei" panose="020B0503020204020204" pitchFamily="34" charset="-122"/>
              </a:rPr>
              <a:t>http://web.engr.illinois.edu/~pzhao4/</a:t>
            </a:r>
          </a:p>
        </p:txBody>
      </p:sp>
      <p:sp>
        <p:nvSpPr>
          <p:cNvPr id="6" name="Rectangle 4">
            <a:extLst>
              <a:ext uri="{FF2B5EF4-FFF2-40B4-BE49-F238E27FC236}">
                <a16:creationId xmlns="" xmlns:a16="http://schemas.microsoft.com/office/drawing/2014/main" id="{86F72EA3-0532-6A45-A91C-3E61DEBD5992}"/>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0" name="直接连接符 8">
            <a:extLst>
              <a:ext uri="{FF2B5EF4-FFF2-40B4-BE49-F238E27FC236}">
                <a16:creationId xmlns="" xmlns:a16="http://schemas.microsoft.com/office/drawing/2014/main" id="{6FEE4830-46F0-D34B-B3F4-4ECB806E80C3}"/>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1" name="组合 46">
            <a:extLst>
              <a:ext uri="{FF2B5EF4-FFF2-40B4-BE49-F238E27FC236}">
                <a16:creationId xmlns="" xmlns:a16="http://schemas.microsoft.com/office/drawing/2014/main" id="{794676CC-532E-B143-9894-99497B5BA489}"/>
              </a:ext>
            </a:extLst>
          </p:cNvPr>
          <p:cNvGrpSpPr>
            <a:grpSpLocks/>
          </p:cNvGrpSpPr>
          <p:nvPr/>
        </p:nvGrpSpPr>
        <p:grpSpPr bwMode="auto">
          <a:xfrm>
            <a:off x="0" y="284163"/>
            <a:ext cx="28956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0F051F1A-FEDC-614A-8CD8-BF346C0E740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聚合</a:t>
              </a:r>
            </a:p>
          </p:txBody>
        </p:sp>
        <p:sp>
          <p:nvSpPr>
            <p:cNvPr id="13" name="矩形 12">
              <a:extLst>
                <a:ext uri="{FF2B5EF4-FFF2-40B4-BE49-F238E27FC236}">
                  <a16:creationId xmlns="" xmlns:a16="http://schemas.microsoft.com/office/drawing/2014/main" id="{D895D3FA-E04F-494D-A9D6-9101FB7E111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15517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a:spLocks noGrp="1"/>
          </p:cNvSpPr>
          <p:nvPr>
            <p:ph idx="1"/>
          </p:nvPr>
        </p:nvSpPr>
        <p:spPr>
          <a:prstGeom prst="rect">
            <a:avLst/>
          </a:prstGeom>
        </p:spPr>
        <p:txBody>
          <a:bodyPr lIns="90000" tIns="45000" rIns="90000" bIns="45000">
            <a:normAutofit/>
          </a:bodyPr>
          <a:lstStyle/>
          <a:p>
            <a:r>
              <a:rPr lang="en-IN" sz="2200" b="1" dirty="0">
                <a:solidFill>
                  <a:srgbClr val="000000"/>
                </a:solidFill>
                <a:latin typeface="Microsoft YaHei" panose="020B0503020204020204" pitchFamily="34" charset="-122"/>
                <a:ea typeface="Microsoft YaHei" panose="020B0503020204020204" pitchFamily="34" charset="-122"/>
              </a:rPr>
              <a:t>Min Combiner</a:t>
            </a:r>
            <a:endParaRPr dirty="0">
              <a:latin typeface="Microsoft YaHei" panose="020B0503020204020204" pitchFamily="34" charset="-122"/>
              <a:ea typeface="Microsoft YaHei" panose="020B0503020204020204" pitchFamily="34" charset="-122"/>
            </a:endParaRPr>
          </a:p>
          <a:p>
            <a:pPr>
              <a:buNone/>
            </a:pPr>
            <a:endParaRPr dirty="0">
              <a:latin typeface="Microsoft YaHei" panose="020B0503020204020204" pitchFamily="34" charset="-122"/>
              <a:ea typeface="Microsoft YaHei" panose="020B0503020204020204" pitchFamily="34" charset="-122"/>
            </a:endParaRPr>
          </a:p>
          <a:p>
            <a:pPr>
              <a:buNone/>
            </a:pPr>
            <a:r>
              <a:rPr lang="en-IN" sz="1800" dirty="0">
                <a:solidFill>
                  <a:srgbClr val="000000"/>
                </a:solidFill>
                <a:latin typeface="Microsoft YaHei" panose="020B0503020204020204" pitchFamily="34" charset="-122"/>
                <a:ea typeface="Microsoft YaHei" panose="020B0503020204020204" pitchFamily="34" charset="-122"/>
              </a:rPr>
              <a:t>class </a:t>
            </a:r>
            <a:r>
              <a:rPr lang="en-IN" sz="1800" dirty="0" err="1">
                <a:solidFill>
                  <a:srgbClr val="000000"/>
                </a:solidFill>
                <a:latin typeface="Microsoft YaHei" panose="020B0503020204020204" pitchFamily="34" charset="-122"/>
                <a:ea typeface="Microsoft YaHei" panose="020B0503020204020204" pitchFamily="34" charset="-122"/>
              </a:rPr>
              <a:t>MinIntCombiner</a:t>
            </a:r>
            <a:r>
              <a:rPr lang="en-IN" sz="1800" dirty="0">
                <a:solidFill>
                  <a:srgbClr val="000000"/>
                </a:solidFill>
                <a:latin typeface="Microsoft YaHei" panose="020B0503020204020204" pitchFamily="34" charset="-122"/>
                <a:ea typeface="Microsoft YaHei" panose="020B0503020204020204" pitchFamily="34" charset="-122"/>
              </a:rPr>
              <a:t> : public Combiner&lt;</a:t>
            </a:r>
            <a:r>
              <a:rPr lang="en-IN" sz="1800" dirty="0" err="1">
                <a:solidFill>
                  <a:srgbClr val="000000"/>
                </a:solidFill>
                <a:latin typeface="Microsoft YaHei" panose="020B0503020204020204" pitchFamily="34" charset="-122"/>
                <a:ea typeface="Microsoft YaHei" panose="020B0503020204020204" pitchFamily="34" charset="-122"/>
              </a:rPr>
              <a:t>int</a:t>
            </a:r>
            <a:r>
              <a:rPr lang="en-IN" sz="1800" dirty="0">
                <a:solidFill>
                  <a:srgbClr val="000000"/>
                </a:solidFill>
                <a:latin typeface="Microsoft YaHei" panose="020B0503020204020204" pitchFamily="34" charset="-122"/>
                <a:ea typeface="Microsoft YaHei" panose="020B0503020204020204" pitchFamily="34" charset="-122"/>
              </a:rPr>
              <a:t>&gt; {</a:t>
            </a:r>
            <a:endParaRPr sz="1800" dirty="0">
              <a:latin typeface="Microsoft YaHei" panose="020B0503020204020204" pitchFamily="34" charset="-122"/>
              <a:ea typeface="Microsoft YaHei" panose="020B0503020204020204" pitchFamily="34" charset="-122"/>
            </a:endParaRPr>
          </a:p>
          <a:p>
            <a:pPr>
              <a:buNone/>
            </a:pPr>
            <a:r>
              <a:rPr lang="en-IN" sz="1800" dirty="0">
                <a:solidFill>
                  <a:srgbClr val="000000"/>
                </a:solidFill>
                <a:latin typeface="Microsoft YaHei" panose="020B0503020204020204" pitchFamily="34" charset="-122"/>
                <a:ea typeface="Microsoft YaHei" panose="020B0503020204020204" pitchFamily="34" charset="-122"/>
              </a:rPr>
              <a:t>	virtual void Combine(</a:t>
            </a:r>
            <a:r>
              <a:rPr lang="en-IN" sz="1800" dirty="0" err="1">
                <a:solidFill>
                  <a:srgbClr val="000000"/>
                </a:solidFill>
                <a:latin typeface="Microsoft YaHei" panose="020B0503020204020204" pitchFamily="34" charset="-122"/>
                <a:ea typeface="Microsoft YaHei" panose="020B0503020204020204" pitchFamily="34" charset="-122"/>
              </a:rPr>
              <a:t>MessageIterator</a:t>
            </a:r>
            <a:r>
              <a:rPr lang="en-IN" sz="1800" dirty="0">
                <a:solidFill>
                  <a:srgbClr val="000000"/>
                </a:solidFill>
                <a:latin typeface="Microsoft YaHei" panose="020B0503020204020204" pitchFamily="34" charset="-122"/>
                <a:ea typeface="Microsoft YaHei" panose="020B0503020204020204" pitchFamily="34" charset="-122"/>
              </a:rPr>
              <a:t>* </a:t>
            </a:r>
            <a:r>
              <a:rPr lang="en-IN" sz="1800" dirty="0" err="1">
                <a:solidFill>
                  <a:srgbClr val="000000"/>
                </a:solidFill>
                <a:latin typeface="Microsoft YaHei" panose="020B0503020204020204" pitchFamily="34" charset="-122"/>
                <a:ea typeface="Microsoft YaHei" panose="020B0503020204020204" pitchFamily="34" charset="-122"/>
              </a:rPr>
              <a:t>msgs</a:t>
            </a:r>
            <a:r>
              <a:rPr lang="en-IN" sz="1800" dirty="0">
                <a:solidFill>
                  <a:srgbClr val="000000"/>
                </a:solidFill>
                <a:latin typeface="Microsoft YaHei" panose="020B0503020204020204" pitchFamily="34" charset="-122"/>
                <a:ea typeface="Microsoft YaHei" panose="020B0503020204020204" pitchFamily="34" charset="-122"/>
              </a:rPr>
              <a:t>) {</a:t>
            </a:r>
            <a:endParaRPr sz="1800" dirty="0">
              <a:latin typeface="Microsoft YaHei" panose="020B0503020204020204" pitchFamily="34" charset="-122"/>
              <a:ea typeface="Microsoft YaHei" panose="020B0503020204020204" pitchFamily="34" charset="-122"/>
            </a:endParaRPr>
          </a:p>
          <a:p>
            <a:pPr>
              <a:buNone/>
            </a:pPr>
            <a:r>
              <a:rPr lang="en-IN" sz="1800" dirty="0">
                <a:solidFill>
                  <a:srgbClr val="000000"/>
                </a:solidFill>
                <a:latin typeface="Microsoft YaHei" panose="020B0503020204020204" pitchFamily="34" charset="-122"/>
                <a:ea typeface="Microsoft YaHei" panose="020B0503020204020204" pitchFamily="34" charset="-122"/>
              </a:rPr>
              <a:t>		</a:t>
            </a:r>
            <a:r>
              <a:rPr lang="en-IN" sz="1800" dirty="0" err="1">
                <a:solidFill>
                  <a:srgbClr val="000000"/>
                </a:solidFill>
                <a:latin typeface="Microsoft YaHei" panose="020B0503020204020204" pitchFamily="34" charset="-122"/>
                <a:ea typeface="Microsoft YaHei" panose="020B0503020204020204" pitchFamily="34" charset="-122"/>
              </a:rPr>
              <a:t>int</a:t>
            </a:r>
            <a:r>
              <a:rPr lang="en-IN" sz="1800" dirty="0">
                <a:solidFill>
                  <a:srgbClr val="000000"/>
                </a:solidFill>
                <a:latin typeface="Microsoft YaHei" panose="020B0503020204020204" pitchFamily="34" charset="-122"/>
                <a:ea typeface="Microsoft YaHei" panose="020B0503020204020204" pitchFamily="34" charset="-122"/>
              </a:rPr>
              <a:t> </a:t>
            </a:r>
            <a:r>
              <a:rPr lang="en-IN" sz="1800" dirty="0" err="1">
                <a:solidFill>
                  <a:srgbClr val="000000"/>
                </a:solidFill>
                <a:latin typeface="Microsoft YaHei" panose="020B0503020204020204" pitchFamily="34" charset="-122"/>
                <a:ea typeface="Microsoft YaHei" panose="020B0503020204020204" pitchFamily="34" charset="-122"/>
              </a:rPr>
              <a:t>mindist</a:t>
            </a:r>
            <a:r>
              <a:rPr lang="en-IN" sz="1800" dirty="0">
                <a:solidFill>
                  <a:srgbClr val="000000"/>
                </a:solidFill>
                <a:latin typeface="Microsoft YaHei" panose="020B0503020204020204" pitchFamily="34" charset="-122"/>
                <a:ea typeface="Microsoft YaHei" panose="020B0503020204020204" pitchFamily="34" charset="-122"/>
              </a:rPr>
              <a:t> = INF;</a:t>
            </a:r>
            <a:endParaRPr sz="1800" dirty="0">
              <a:latin typeface="Microsoft YaHei" panose="020B0503020204020204" pitchFamily="34" charset="-122"/>
              <a:ea typeface="Microsoft YaHei" panose="020B0503020204020204" pitchFamily="34" charset="-122"/>
            </a:endParaRPr>
          </a:p>
          <a:p>
            <a:pPr>
              <a:buNone/>
            </a:pPr>
            <a:r>
              <a:rPr lang="en-IN" sz="1800" dirty="0">
                <a:solidFill>
                  <a:srgbClr val="000000"/>
                </a:solidFill>
                <a:latin typeface="Microsoft YaHei" panose="020B0503020204020204" pitchFamily="34" charset="-122"/>
                <a:ea typeface="Microsoft YaHei" panose="020B0503020204020204" pitchFamily="34" charset="-122"/>
              </a:rPr>
              <a:t>		for (; !</a:t>
            </a:r>
            <a:r>
              <a:rPr lang="en-IN" sz="1800" dirty="0" err="1">
                <a:solidFill>
                  <a:srgbClr val="000000"/>
                </a:solidFill>
                <a:latin typeface="Microsoft YaHei" panose="020B0503020204020204" pitchFamily="34" charset="-122"/>
                <a:ea typeface="Microsoft YaHei" panose="020B0503020204020204" pitchFamily="34" charset="-122"/>
              </a:rPr>
              <a:t>msgs</a:t>
            </a:r>
            <a:r>
              <a:rPr lang="en-IN" sz="1800" dirty="0">
                <a:solidFill>
                  <a:srgbClr val="000000"/>
                </a:solidFill>
                <a:latin typeface="Microsoft YaHei" panose="020B0503020204020204" pitchFamily="34" charset="-122"/>
                <a:ea typeface="Microsoft YaHei" panose="020B0503020204020204" pitchFamily="34" charset="-122"/>
              </a:rPr>
              <a:t>-&gt;Done(); </a:t>
            </a:r>
            <a:r>
              <a:rPr lang="en-IN" sz="1800" dirty="0" err="1">
                <a:solidFill>
                  <a:srgbClr val="000000"/>
                </a:solidFill>
                <a:latin typeface="Microsoft YaHei" panose="020B0503020204020204" pitchFamily="34" charset="-122"/>
                <a:ea typeface="Microsoft YaHei" panose="020B0503020204020204" pitchFamily="34" charset="-122"/>
              </a:rPr>
              <a:t>msgs</a:t>
            </a:r>
            <a:r>
              <a:rPr lang="en-IN" sz="1800" dirty="0">
                <a:solidFill>
                  <a:srgbClr val="000000"/>
                </a:solidFill>
                <a:latin typeface="Microsoft YaHei" panose="020B0503020204020204" pitchFamily="34" charset="-122"/>
                <a:ea typeface="Microsoft YaHei" panose="020B0503020204020204" pitchFamily="34" charset="-122"/>
              </a:rPr>
              <a:t>-&gt;Next())</a:t>
            </a:r>
            <a:endParaRPr sz="1800" dirty="0">
              <a:latin typeface="Microsoft YaHei" panose="020B0503020204020204" pitchFamily="34" charset="-122"/>
              <a:ea typeface="Microsoft YaHei" panose="020B0503020204020204" pitchFamily="34" charset="-122"/>
            </a:endParaRPr>
          </a:p>
          <a:p>
            <a:pPr>
              <a:buNone/>
            </a:pPr>
            <a:r>
              <a:rPr lang="en-IN" sz="1800" dirty="0">
                <a:solidFill>
                  <a:srgbClr val="000000"/>
                </a:solidFill>
                <a:latin typeface="Microsoft YaHei" panose="020B0503020204020204" pitchFamily="34" charset="-122"/>
                <a:ea typeface="Microsoft YaHei" panose="020B0503020204020204" pitchFamily="34" charset="-122"/>
              </a:rPr>
              <a:t>			</a:t>
            </a:r>
            <a:r>
              <a:rPr lang="en-IN" sz="1800" dirty="0" err="1">
                <a:solidFill>
                  <a:srgbClr val="000000"/>
                </a:solidFill>
                <a:latin typeface="Microsoft YaHei" panose="020B0503020204020204" pitchFamily="34" charset="-122"/>
                <a:ea typeface="Microsoft YaHei" panose="020B0503020204020204" pitchFamily="34" charset="-122"/>
              </a:rPr>
              <a:t>mindist</a:t>
            </a:r>
            <a:r>
              <a:rPr lang="en-IN" sz="1800" dirty="0">
                <a:solidFill>
                  <a:srgbClr val="000000"/>
                </a:solidFill>
                <a:latin typeface="Microsoft YaHei" panose="020B0503020204020204" pitchFamily="34" charset="-122"/>
                <a:ea typeface="Microsoft YaHei" panose="020B0503020204020204" pitchFamily="34" charset="-122"/>
              </a:rPr>
              <a:t> = min(</a:t>
            </a:r>
            <a:r>
              <a:rPr lang="en-IN" sz="1800" dirty="0" err="1">
                <a:solidFill>
                  <a:srgbClr val="000000"/>
                </a:solidFill>
                <a:latin typeface="Microsoft YaHei" panose="020B0503020204020204" pitchFamily="34" charset="-122"/>
                <a:ea typeface="Microsoft YaHei" panose="020B0503020204020204" pitchFamily="34" charset="-122"/>
              </a:rPr>
              <a:t>mindist</a:t>
            </a:r>
            <a:r>
              <a:rPr lang="en-IN" sz="1800" dirty="0">
                <a:solidFill>
                  <a:srgbClr val="000000"/>
                </a:solidFill>
                <a:latin typeface="Microsoft YaHei" panose="020B0503020204020204" pitchFamily="34" charset="-122"/>
                <a:ea typeface="Microsoft YaHei" panose="020B0503020204020204" pitchFamily="34" charset="-122"/>
              </a:rPr>
              <a:t>, </a:t>
            </a:r>
            <a:r>
              <a:rPr lang="en-IN" sz="1800" dirty="0" err="1">
                <a:solidFill>
                  <a:srgbClr val="000000"/>
                </a:solidFill>
                <a:latin typeface="Microsoft YaHei" panose="020B0503020204020204" pitchFamily="34" charset="-122"/>
                <a:ea typeface="Microsoft YaHei" panose="020B0503020204020204" pitchFamily="34" charset="-122"/>
              </a:rPr>
              <a:t>msgs</a:t>
            </a:r>
            <a:r>
              <a:rPr lang="en-IN" sz="1800" dirty="0">
                <a:solidFill>
                  <a:srgbClr val="000000"/>
                </a:solidFill>
                <a:latin typeface="Microsoft YaHei" panose="020B0503020204020204" pitchFamily="34" charset="-122"/>
                <a:ea typeface="Microsoft YaHei" panose="020B0503020204020204" pitchFamily="34" charset="-122"/>
              </a:rPr>
              <a:t>-&gt;Value());</a:t>
            </a:r>
            <a:endParaRPr sz="1800" dirty="0">
              <a:latin typeface="Microsoft YaHei" panose="020B0503020204020204" pitchFamily="34" charset="-122"/>
              <a:ea typeface="Microsoft YaHei" panose="020B0503020204020204" pitchFamily="34" charset="-122"/>
            </a:endParaRPr>
          </a:p>
          <a:p>
            <a:pPr>
              <a:buNone/>
            </a:pPr>
            <a:r>
              <a:rPr lang="en-IN" sz="1800" dirty="0">
                <a:solidFill>
                  <a:srgbClr val="000000"/>
                </a:solidFill>
                <a:latin typeface="Microsoft YaHei" panose="020B0503020204020204" pitchFamily="34" charset="-122"/>
                <a:ea typeface="Microsoft YaHei" panose="020B0503020204020204" pitchFamily="34" charset="-122"/>
              </a:rPr>
              <a:t>		Output("</a:t>
            </a:r>
            <a:r>
              <a:rPr lang="en-IN" sz="1800" dirty="0" err="1">
                <a:solidFill>
                  <a:srgbClr val="000000"/>
                </a:solidFill>
                <a:latin typeface="Microsoft YaHei" panose="020B0503020204020204" pitchFamily="34" charset="-122"/>
                <a:ea typeface="Microsoft YaHei" panose="020B0503020204020204" pitchFamily="34" charset="-122"/>
              </a:rPr>
              <a:t>combined_source</a:t>
            </a:r>
            <a:r>
              <a:rPr lang="en-IN" sz="1800" dirty="0">
                <a:solidFill>
                  <a:srgbClr val="000000"/>
                </a:solidFill>
                <a:latin typeface="Microsoft YaHei" panose="020B0503020204020204" pitchFamily="34" charset="-122"/>
                <a:ea typeface="Microsoft YaHei" panose="020B0503020204020204" pitchFamily="34" charset="-122"/>
              </a:rPr>
              <a:t>", </a:t>
            </a:r>
            <a:r>
              <a:rPr lang="en-IN" sz="1800" dirty="0" err="1">
                <a:solidFill>
                  <a:srgbClr val="000000"/>
                </a:solidFill>
                <a:latin typeface="Microsoft YaHei" panose="020B0503020204020204" pitchFamily="34" charset="-122"/>
                <a:ea typeface="Microsoft YaHei" panose="020B0503020204020204" pitchFamily="34" charset="-122"/>
              </a:rPr>
              <a:t>mindist</a:t>
            </a:r>
            <a:r>
              <a:rPr lang="en-IN" sz="1800" dirty="0">
                <a:solidFill>
                  <a:srgbClr val="000000"/>
                </a:solidFill>
                <a:latin typeface="Microsoft YaHei" panose="020B0503020204020204" pitchFamily="34" charset="-122"/>
                <a:ea typeface="Microsoft YaHei" panose="020B0503020204020204" pitchFamily="34" charset="-122"/>
              </a:rPr>
              <a:t>);</a:t>
            </a:r>
            <a:endParaRPr sz="1800" dirty="0">
              <a:latin typeface="Microsoft YaHei" panose="020B0503020204020204" pitchFamily="34" charset="-122"/>
              <a:ea typeface="Microsoft YaHei" panose="020B0503020204020204" pitchFamily="34" charset="-122"/>
            </a:endParaRPr>
          </a:p>
          <a:p>
            <a:pPr>
              <a:buNone/>
            </a:pPr>
            <a:r>
              <a:rPr lang="en-IN" sz="1800" dirty="0">
                <a:solidFill>
                  <a:srgbClr val="000000"/>
                </a:solidFill>
                <a:latin typeface="Microsoft YaHei" panose="020B0503020204020204" pitchFamily="34" charset="-122"/>
                <a:ea typeface="Microsoft YaHei" panose="020B0503020204020204" pitchFamily="34" charset="-122"/>
              </a:rPr>
              <a:t>	}</a:t>
            </a:r>
            <a:endParaRPr sz="1800" dirty="0">
              <a:latin typeface="Microsoft YaHei" panose="020B0503020204020204" pitchFamily="34" charset="-122"/>
              <a:ea typeface="Microsoft YaHei" panose="020B0503020204020204" pitchFamily="34" charset="-122"/>
            </a:endParaRPr>
          </a:p>
          <a:p>
            <a:pPr>
              <a:buNone/>
            </a:pPr>
            <a:r>
              <a:rPr lang="en-IN" sz="1800" dirty="0">
                <a:solidFill>
                  <a:srgbClr val="000000"/>
                </a:solidFill>
                <a:latin typeface="Microsoft YaHei" panose="020B0503020204020204" pitchFamily="34" charset="-122"/>
                <a:ea typeface="Microsoft YaHei" panose="020B0503020204020204" pitchFamily="34" charset="-122"/>
              </a:rPr>
              <a:t>};</a:t>
            </a:r>
            <a:endParaRPr sz="1800" dirty="0">
              <a:latin typeface="Microsoft YaHei" panose="020B0503020204020204" pitchFamily="34" charset="-122"/>
              <a:ea typeface="Microsoft YaHei" panose="020B0503020204020204" pitchFamily="34" charset="-122"/>
            </a:endParaRPr>
          </a:p>
        </p:txBody>
      </p:sp>
      <p:sp>
        <p:nvSpPr>
          <p:cNvPr id="5" name="모서리가 둥근 직사각형 5"/>
          <p:cNvSpPr/>
          <p:nvPr/>
        </p:nvSpPr>
        <p:spPr>
          <a:xfrm>
            <a:off x="838200" y="3581400"/>
            <a:ext cx="5943600" cy="685800"/>
          </a:xfrm>
          <a:prstGeom prst="roundRect">
            <a:avLst/>
          </a:prstGeom>
          <a:solidFill>
            <a:srgbClr val="FF0000">
              <a:alpha val="10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latin typeface="Microsoft YaHei" panose="020B0503020204020204" pitchFamily="34" charset="-122"/>
            </a:endParaRPr>
          </a:p>
        </p:txBody>
      </p:sp>
      <p:sp>
        <p:nvSpPr>
          <p:cNvPr id="6" name="Rectangle 4">
            <a:extLst>
              <a:ext uri="{FF2B5EF4-FFF2-40B4-BE49-F238E27FC236}">
                <a16:creationId xmlns="" xmlns:a16="http://schemas.microsoft.com/office/drawing/2014/main" id="{CA1BC424-B5CF-794B-B468-3E6E4A8506D6}"/>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985B41AC-8B0E-0942-9918-D25EE87AB098}"/>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D90D5035-4E24-9E4F-80E4-42FE2D6721F3}"/>
              </a:ext>
            </a:extLst>
          </p:cNvPr>
          <p:cNvGrpSpPr>
            <a:grpSpLocks/>
          </p:cNvGrpSpPr>
          <p:nvPr/>
        </p:nvGrpSpPr>
        <p:grpSpPr bwMode="auto">
          <a:xfrm>
            <a:off x="0" y="284163"/>
            <a:ext cx="2895600" cy="530225"/>
            <a:chOff x="2209799" y="284389"/>
            <a:chExt cx="2160388" cy="529772"/>
          </a:xfrm>
          <a:solidFill>
            <a:srgbClr val="024C89"/>
          </a:solidFill>
        </p:grpSpPr>
        <p:sp>
          <p:nvSpPr>
            <p:cNvPr id="9" name="矩形 8">
              <a:extLst>
                <a:ext uri="{FF2B5EF4-FFF2-40B4-BE49-F238E27FC236}">
                  <a16:creationId xmlns="" xmlns:a16="http://schemas.microsoft.com/office/drawing/2014/main" id="{0D348C2C-1CAA-4244-A004-49217B662C1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SSSP</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中的聚合</a:t>
              </a:r>
            </a:p>
          </p:txBody>
        </p:sp>
        <p:sp>
          <p:nvSpPr>
            <p:cNvPr id="10" name="矩形 9">
              <a:extLst>
                <a:ext uri="{FF2B5EF4-FFF2-40B4-BE49-F238E27FC236}">
                  <a16:creationId xmlns="" xmlns:a16="http://schemas.microsoft.com/office/drawing/2014/main" id="{EE224FC3-DB7E-6741-A141-476AF57A99D6}"/>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0014333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zh-CN" altLang="en-US" sz="2400" dirty="0">
                <a:latin typeface="Microsoft YaHei" panose="020B0503020204020204" pitchFamily="34" charset="-122"/>
                <a:ea typeface="Microsoft YaHei" panose="020B0503020204020204" pitchFamily="34" charset="-122"/>
              </a:rPr>
              <a:t>用于全局通信、全局数据和监控</a:t>
            </a:r>
            <a:r>
              <a:rPr lang="en-US" sz="2400" dirty="0">
                <a:latin typeface="Microsoft YaHei" panose="020B0503020204020204" pitchFamily="34" charset="-122"/>
                <a:ea typeface="Microsoft YaHei" panose="020B0503020204020204" pitchFamily="34" charset="-122"/>
              </a:rPr>
              <a:t/>
            </a:r>
            <a:br>
              <a:rPr lang="en-US" sz="2400" dirty="0">
                <a:latin typeface="Microsoft YaHei" panose="020B0503020204020204" pitchFamily="34" charset="-122"/>
                <a:ea typeface="Microsoft YaHei" panose="020B0503020204020204" pitchFamily="34" charset="-122"/>
              </a:rPr>
            </a:br>
            <a:endParaRPr lang="en-US"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根据</a:t>
            </a:r>
            <a:r>
              <a:rPr lang="en-US" sz="2400" dirty="0">
                <a:latin typeface="Microsoft YaHei" panose="020B0503020204020204" pitchFamily="34" charset="-122"/>
                <a:ea typeface="Microsoft YaHei" panose="020B0503020204020204" pitchFamily="34" charset="-122"/>
              </a:rPr>
              <a:t>vertex</a:t>
            </a:r>
            <a:r>
              <a:rPr lang="zh-CN" altLang="en-US" sz="2400" dirty="0">
                <a:latin typeface="Microsoft YaHei" panose="020B0503020204020204" pitchFamily="34" charset="-122"/>
                <a:ea typeface="Microsoft YaHei" panose="020B0503020204020204" pitchFamily="34" charset="-122"/>
              </a:rPr>
              <a:t>报告的值计算聚合统计信息</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在一个</a:t>
            </a:r>
            <a:r>
              <a:rPr lang="en-US" altLang="zh-CN" sz="2400" dirty="0" err="1">
                <a:latin typeface="Microsoft YaHei" panose="020B0503020204020204" pitchFamily="34" charset="-122"/>
                <a:ea typeface="Microsoft YaHei" panose="020B0503020204020204" pitchFamily="34" charset="-122"/>
              </a:rPr>
              <a:t>superstep</a:t>
            </a:r>
            <a:r>
              <a:rPr lang="zh-CN" altLang="en-US" sz="2400" dirty="0">
                <a:latin typeface="Microsoft YaHei" panose="020B0503020204020204" pitchFamily="34" charset="-122"/>
                <a:ea typeface="Microsoft YaHei" panose="020B0503020204020204" pitchFamily="34" charset="-122"/>
              </a:rPr>
              <a:t>中，每个从节点从其顶点聚合值，形成部分聚合值</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在一个</a:t>
            </a:r>
            <a:r>
              <a:rPr lang="en-US" altLang="zh-CN" sz="2400" dirty="0" err="1">
                <a:latin typeface="Microsoft YaHei" panose="020B0503020204020204" pitchFamily="34" charset="-122"/>
                <a:ea typeface="Microsoft YaHei" panose="020B0503020204020204" pitchFamily="34" charset="-122"/>
              </a:rPr>
              <a:t>superstep</a:t>
            </a:r>
            <a:r>
              <a:rPr lang="zh-CN" altLang="en-US" sz="2400" dirty="0">
                <a:latin typeface="Microsoft YaHei" panose="020B0503020204020204" pitchFamily="34" charset="-122"/>
                <a:ea typeface="Microsoft YaHei" panose="020B0503020204020204" pitchFamily="34" charset="-122"/>
              </a:rPr>
              <a:t>的末尾，来自每个从节点的部分聚合值聚合在一个树结构中</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树结构支持并行计算</a:t>
            </a:r>
            <a:endParaRPr lang="en-US"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全局聚合被发送给主节点</a:t>
            </a:r>
            <a:endParaRPr lang="en-US" sz="2400"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A1D62914-2C43-144C-B7DB-8A807AACAFB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2AEB0592-DB68-2A42-A6DE-6BF387F074C4}"/>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D144C3F4-3684-0F4A-B812-85F38BDC555C}"/>
              </a:ext>
            </a:extLst>
          </p:cNvPr>
          <p:cNvGrpSpPr>
            <a:grpSpLocks/>
          </p:cNvGrpSpPr>
          <p:nvPr/>
        </p:nvGrpSpPr>
        <p:grpSpPr bwMode="auto">
          <a:xfrm>
            <a:off x="0" y="284163"/>
            <a:ext cx="2895600" cy="530225"/>
            <a:chOff x="2209799" y="284389"/>
            <a:chExt cx="2160388" cy="529772"/>
          </a:xfrm>
          <a:solidFill>
            <a:srgbClr val="024C89"/>
          </a:solidFill>
        </p:grpSpPr>
        <p:sp>
          <p:nvSpPr>
            <p:cNvPr id="8" name="矩形 7">
              <a:extLst>
                <a:ext uri="{FF2B5EF4-FFF2-40B4-BE49-F238E27FC236}">
                  <a16:creationId xmlns="" xmlns:a16="http://schemas.microsoft.com/office/drawing/2014/main" id="{5C279F8B-7186-484E-9F30-6FA5C7F881FE}"/>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聚合器</a:t>
              </a:r>
            </a:p>
          </p:txBody>
        </p:sp>
        <p:sp>
          <p:nvSpPr>
            <p:cNvPr id="9" name="矩形 8">
              <a:extLst>
                <a:ext uri="{FF2B5EF4-FFF2-40B4-BE49-F238E27FC236}">
                  <a16:creationId xmlns="" xmlns:a16="http://schemas.microsoft.com/office/drawing/2014/main" id="{BFF4EB57-DBC2-A84F-8DE7-9C42EDFAEE4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27044232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t="3793" b="3793"/>
          <a:stretch>
            <a:fillRect/>
          </a:stretch>
        </p:blipFill>
        <p:spPr bwMode="auto">
          <a:prstGeom prst="rect">
            <a:avLst/>
          </a:prstGeom>
          <a:noFill/>
          <a:ln w="9525">
            <a:noFill/>
            <a:miter lim="800000"/>
            <a:headEnd/>
            <a:tailEnd/>
          </a:ln>
          <a:effectLst/>
        </p:spPr>
      </p:pic>
      <p:sp>
        <p:nvSpPr>
          <p:cNvPr id="6" name="TextBox 5"/>
          <p:cNvSpPr txBox="1"/>
          <p:nvPr/>
        </p:nvSpPr>
        <p:spPr>
          <a:xfrm>
            <a:off x="6858000" y="6324600"/>
            <a:ext cx="1835759" cy="215444"/>
          </a:xfrm>
          <a:prstGeom prst="rect">
            <a:avLst/>
          </a:prstGeom>
          <a:noFill/>
        </p:spPr>
        <p:txBody>
          <a:bodyPr wrap="none" rtlCol="0">
            <a:spAutoFit/>
          </a:bodyPr>
          <a:lstStyle/>
          <a:p>
            <a:r>
              <a:rPr lang="en-US" sz="800" dirty="0"/>
              <a:t>http://web.engr.illinois.edu/~pzhao4/</a:t>
            </a:r>
          </a:p>
        </p:txBody>
      </p:sp>
      <p:sp>
        <p:nvSpPr>
          <p:cNvPr id="5" name="Rectangle 4">
            <a:extLst>
              <a:ext uri="{FF2B5EF4-FFF2-40B4-BE49-F238E27FC236}">
                <a16:creationId xmlns="" xmlns:a16="http://schemas.microsoft.com/office/drawing/2014/main" id="{272C1A80-50C2-FC46-A578-590E8E1540E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749B752C-66AA-9848-AEF2-7C0CEA0D9FD9}"/>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E2EEB686-B63B-3B41-800E-467C5D7F0A18}"/>
              </a:ext>
            </a:extLst>
          </p:cNvPr>
          <p:cNvGrpSpPr>
            <a:grpSpLocks/>
          </p:cNvGrpSpPr>
          <p:nvPr/>
        </p:nvGrpSpPr>
        <p:grpSpPr bwMode="auto">
          <a:xfrm>
            <a:off x="0" y="284163"/>
            <a:ext cx="2895600" cy="530225"/>
            <a:chOff x="2209799" y="284389"/>
            <a:chExt cx="2160388" cy="529772"/>
          </a:xfrm>
          <a:solidFill>
            <a:srgbClr val="024C89"/>
          </a:solidFill>
        </p:grpSpPr>
        <p:sp>
          <p:nvSpPr>
            <p:cNvPr id="9" name="矩形 8">
              <a:extLst>
                <a:ext uri="{FF2B5EF4-FFF2-40B4-BE49-F238E27FC236}">
                  <a16:creationId xmlns="" xmlns:a16="http://schemas.microsoft.com/office/drawing/2014/main" id="{220B0C5B-2915-304A-82F2-D7E099EA384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聚合器</a:t>
              </a:r>
            </a:p>
          </p:txBody>
        </p:sp>
        <p:sp>
          <p:nvSpPr>
            <p:cNvPr id="10" name="矩形 9">
              <a:extLst>
                <a:ext uri="{FF2B5EF4-FFF2-40B4-BE49-F238E27FC236}">
                  <a16:creationId xmlns="" xmlns:a16="http://schemas.microsoft.com/office/drawing/2014/main" id="{1DDB00FB-69F8-6146-BEFA-157852C9344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23678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990600"/>
            <a:ext cx="8839200" cy="5715000"/>
          </a:xfrm>
        </p:spPr>
        <p:txBody>
          <a:bodyPr>
            <a:normAutofit fontScale="85000" lnSpcReduction="10000"/>
          </a:bodyPr>
          <a:lstStyle/>
          <a:p>
            <a:pPr>
              <a:lnSpc>
                <a:spcPct val="120000"/>
              </a:lnSpc>
            </a:pPr>
            <a:r>
              <a:rPr lang="en-US" dirty="0">
                <a:latin typeface="Microsoft YaHei" panose="020B0503020204020204" pitchFamily="34" charset="-122"/>
                <a:ea typeface="Microsoft YaHei" panose="020B0503020204020204" pitchFamily="34" charset="-122"/>
              </a:rPr>
              <a:t>Storm</a:t>
            </a:r>
            <a:r>
              <a:rPr lang="zh-CN" altLang="en-US" dirty="0">
                <a:solidFill>
                  <a:srgbClr val="FF0000"/>
                </a:solidFill>
                <a:latin typeface="Microsoft YaHei" panose="020B0503020204020204" pitchFamily="34" charset="-122"/>
                <a:ea typeface="Microsoft YaHei" panose="020B0503020204020204" pitchFamily="34" charset="-122"/>
              </a:rPr>
              <a:t>是个实时的</a:t>
            </a:r>
            <a:r>
              <a:rPr lang="zh-CN" altLang="en-US" dirty="0">
                <a:solidFill>
                  <a:srgbClr val="0000FF"/>
                </a:solidFill>
                <a:latin typeface="Microsoft YaHei" panose="020B0503020204020204" pitchFamily="34" charset="-122"/>
                <a:ea typeface="Microsoft YaHei" panose="020B0503020204020204" pitchFamily="34" charset="-122"/>
              </a:rPr>
              <a:t>、</a:t>
            </a:r>
            <a:r>
              <a:rPr lang="zh-CN" altLang="en-US" dirty="0">
                <a:solidFill>
                  <a:srgbClr val="FF0000"/>
                </a:solidFill>
                <a:latin typeface="Microsoft YaHei" panose="020B0503020204020204" pitchFamily="34" charset="-122"/>
                <a:ea typeface="Microsoft YaHei" panose="020B0503020204020204" pitchFamily="34" charset="-122"/>
              </a:rPr>
              <a:t>分布式以及具备高容错</a:t>
            </a:r>
            <a:r>
              <a:rPr lang="zh-CN" altLang="en-US" dirty="0">
                <a:latin typeface="Microsoft YaHei" panose="020B0503020204020204" pitchFamily="34" charset="-122"/>
                <a:ea typeface="Microsoft YaHei" panose="020B0503020204020204" pitchFamily="34" charset="-122"/>
              </a:rPr>
              <a:t>的计算系统。</a:t>
            </a:r>
            <a:endParaRPr lang="en-US" altLang="zh-CN" dirty="0">
              <a:latin typeface="Microsoft YaHei" panose="020B0503020204020204" pitchFamily="34" charset="-122"/>
              <a:ea typeface="Microsoft YaHei" panose="020B0503020204020204" pitchFamily="34" charset="-122"/>
            </a:endParaRPr>
          </a:p>
          <a:p>
            <a:pPr marL="604838" lvl="1" indent="-284163" defTabSz="641350">
              <a:lnSpc>
                <a:spcPct val="120000"/>
              </a:lnSpc>
              <a:spcBef>
                <a:spcPts val="350"/>
              </a:spcBef>
            </a:pPr>
            <a:r>
              <a:rPr lang="zh-CN" altLang="en-US" sz="2400" dirty="0">
                <a:solidFill>
                  <a:srgbClr val="FF0000"/>
                </a:solidFill>
                <a:latin typeface="Microsoft YaHei" panose="020B0503020204020204" pitchFamily="34" charset="-122"/>
                <a:ea typeface="Microsoft YaHei" panose="020B0503020204020204" pitchFamily="34" charset="-122"/>
                <a:cs typeface="Arial" panose="020B0604020202020204" pitchFamily="34" charset="0"/>
              </a:rPr>
              <a:t>分布式</a:t>
            </a:r>
            <a:endParaRPr lang="en-US" altLang="zh-CN" sz="2400" dirty="0">
              <a:solidFill>
                <a:srgbClr val="FF0000"/>
              </a:solidFill>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66775" lvl="2" indent="-223838" defTabSz="641350">
              <a:lnSpc>
                <a:spcPct val="120000"/>
              </a:lnSpc>
              <a:spcBef>
                <a:spcPts val="275"/>
              </a:spcBef>
            </a:pPr>
            <a:r>
              <a:rPr lang="zh-CN" altLang="en-US" sz="2000" dirty="0">
                <a:latin typeface="Microsoft YaHei" panose="020B0503020204020204" pitchFamily="34" charset="-122"/>
                <a:ea typeface="Microsoft YaHei" panose="020B0503020204020204" pitchFamily="34" charset="-122"/>
                <a:cs typeface="Arial" panose="020B0604020202020204" pitchFamily="34" charset="0"/>
              </a:rPr>
              <a:t>水平扩展：通过加机器、提高并发数就提高处理能力</a:t>
            </a:r>
            <a:endParaRPr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66775" lvl="2" indent="-223838" defTabSz="641350">
              <a:lnSpc>
                <a:spcPct val="120000"/>
              </a:lnSpc>
              <a:spcBef>
                <a:spcPts val="275"/>
              </a:spcBef>
            </a:pPr>
            <a:r>
              <a:rPr lang="zh-CN" altLang="en-US" sz="2000" dirty="0">
                <a:latin typeface="Microsoft YaHei" panose="020B0503020204020204" pitchFamily="34" charset="-122"/>
                <a:ea typeface="Microsoft YaHei" panose="020B0503020204020204" pitchFamily="34" charset="-122"/>
                <a:cs typeface="Arial" panose="020B0604020202020204" pitchFamily="34" charset="0"/>
              </a:rPr>
              <a:t>自动容错：自动处理进程、机器、网络异常</a:t>
            </a:r>
            <a:endParaRPr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604838" lvl="1" indent="-284163" defTabSz="641350">
              <a:lnSpc>
                <a:spcPct val="120000"/>
              </a:lnSpc>
              <a:spcBef>
                <a:spcPts val="350"/>
              </a:spcBef>
            </a:pPr>
            <a:r>
              <a:rPr lang="zh-CN" altLang="en-US" sz="2400" dirty="0">
                <a:solidFill>
                  <a:srgbClr val="FF0000"/>
                </a:solidFill>
                <a:latin typeface="Microsoft YaHei" panose="020B0503020204020204" pitchFamily="34" charset="-122"/>
                <a:ea typeface="Microsoft YaHei" panose="020B0503020204020204" pitchFamily="34" charset="-122"/>
                <a:cs typeface="Arial" panose="020B0604020202020204" pitchFamily="34" charset="0"/>
              </a:rPr>
              <a:t>实时</a:t>
            </a:r>
            <a:r>
              <a:rPr lang="zh-CN" altLang="en-US" sz="2400" dirty="0">
                <a:latin typeface="Microsoft YaHei" panose="020B0503020204020204" pitchFamily="34" charset="-122"/>
                <a:ea typeface="Microsoft YaHei" panose="020B0503020204020204" pitchFamily="34" charset="-122"/>
                <a:cs typeface="Arial" panose="020B0604020202020204" pitchFamily="34" charset="0"/>
              </a:rPr>
              <a:t>：数据不写磁盘，延迟低（毫秒级）</a:t>
            </a:r>
            <a:endParaRPr lang="en-US" altLang="zh-CN" sz="24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604838" lvl="1" indent="-284163" defTabSz="641350">
              <a:lnSpc>
                <a:spcPct val="120000"/>
              </a:lnSpc>
              <a:spcBef>
                <a:spcPts val="350"/>
              </a:spcBef>
            </a:pPr>
            <a:r>
              <a:rPr lang="zh-CN" altLang="en-US" sz="2400" dirty="0">
                <a:solidFill>
                  <a:srgbClr val="FF0000"/>
                </a:solidFill>
                <a:latin typeface="Microsoft YaHei" panose="020B0503020204020204" pitchFamily="34" charset="-122"/>
                <a:ea typeface="Microsoft YaHei" panose="020B0503020204020204" pitchFamily="34" charset="-122"/>
                <a:cs typeface="Arial" panose="020B0604020202020204" pitchFamily="34" charset="0"/>
              </a:rPr>
              <a:t>流式</a:t>
            </a:r>
            <a:r>
              <a:rPr lang="zh-CN" altLang="en-US" sz="2400" dirty="0">
                <a:latin typeface="Microsoft YaHei" panose="020B0503020204020204" pitchFamily="34" charset="-122"/>
                <a:ea typeface="Microsoft YaHei" panose="020B0503020204020204" pitchFamily="34" charset="-122"/>
                <a:cs typeface="Arial" panose="020B0604020202020204" pitchFamily="34" charset="0"/>
              </a:rPr>
              <a:t>：不断有数据流入、处理、流出</a:t>
            </a:r>
            <a:endParaRPr lang="en-US" altLang="zh-CN" sz="24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604838" lvl="1" indent="-284163" defTabSz="641350">
              <a:lnSpc>
                <a:spcPct val="120000"/>
              </a:lnSpc>
              <a:spcBef>
                <a:spcPts val="350"/>
              </a:spcBef>
            </a:pPr>
            <a:r>
              <a:rPr lang="zh-CN" altLang="en-US" sz="2400" dirty="0">
                <a:solidFill>
                  <a:srgbClr val="FF0000"/>
                </a:solidFill>
                <a:latin typeface="Microsoft YaHei" panose="020B0503020204020204" pitchFamily="34" charset="-122"/>
                <a:ea typeface="Microsoft YaHei" panose="020B0503020204020204" pitchFamily="34" charset="-122"/>
                <a:cs typeface="Arial" panose="020B0604020202020204" pitchFamily="34" charset="0"/>
              </a:rPr>
              <a:t>开源</a:t>
            </a:r>
            <a:r>
              <a:rPr lang="zh-CN" altLang="en-US" sz="2400" dirty="0">
                <a:latin typeface="Microsoft YaHei" panose="020B0503020204020204" pitchFamily="34" charset="-122"/>
                <a:ea typeface="Microsoft YaHei" panose="020B0503020204020204" pitchFamily="34" charset="-122"/>
                <a:cs typeface="Arial" panose="020B0604020202020204" pitchFamily="34" charset="0"/>
              </a:rPr>
              <a:t>：</a:t>
            </a:r>
            <a:r>
              <a:rPr lang="en-US" altLang="zh-CN" sz="24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twitter</a:t>
            </a:r>
            <a:r>
              <a:rPr lang="zh-CN" altLang="en-US" sz="2400" dirty="0">
                <a:latin typeface="Microsoft YaHei" panose="020B0503020204020204" pitchFamily="34" charset="-122"/>
                <a:ea typeface="Microsoft YaHei" panose="020B0503020204020204" pitchFamily="34" charset="-122"/>
                <a:cs typeface="Arial" panose="020B0604020202020204" pitchFamily="34" charset="0"/>
              </a:rPr>
              <a:t>开源，社区很活跃</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zh-CN" altLang="en-US" dirty="0">
                <a:latin typeface="Microsoft YaHei" panose="020B0503020204020204" pitchFamily="34" charset="-122"/>
                <a:ea typeface="Microsoft YaHei" panose="020B0503020204020204" pitchFamily="34" charset="-122"/>
              </a:rPr>
              <a:t>同</a:t>
            </a:r>
            <a:r>
              <a:rPr lang="en-US" dirty="0" err="1">
                <a:latin typeface="Microsoft YaHei" panose="020B0503020204020204" pitchFamily="34" charset="-122"/>
                <a:ea typeface="Microsoft YaHei" panose="020B0503020204020204" pitchFamily="34" charset="-122"/>
              </a:rPr>
              <a:t>Hadoop</a:t>
            </a:r>
            <a:r>
              <a:rPr lang="zh-CN" altLang="en-US" dirty="0">
                <a:latin typeface="Microsoft YaHei" panose="020B0503020204020204" pitchFamily="34" charset="-122"/>
                <a:ea typeface="Microsoft YaHei" panose="020B0503020204020204" pitchFamily="34" charset="-122"/>
              </a:rPr>
              <a:t>一样</a:t>
            </a:r>
            <a:r>
              <a:rPr lang="en-US"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也可以处理大批量的数据，然而</a:t>
            </a:r>
            <a:r>
              <a:rPr lang="en-US"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在保证高可靠性的前提下还可以让处理进行的</a:t>
            </a:r>
            <a:r>
              <a:rPr lang="zh-CN" altLang="en-US" dirty="0">
                <a:solidFill>
                  <a:srgbClr val="FF0000"/>
                </a:solidFill>
                <a:latin typeface="Microsoft YaHei" panose="020B0503020204020204" pitchFamily="34" charset="-122"/>
                <a:ea typeface="Microsoft YaHei" panose="020B0503020204020204" pitchFamily="34" charset="-122"/>
              </a:rPr>
              <a:t>更加实时</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en-US"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同样还具备</a:t>
            </a:r>
            <a:r>
              <a:rPr lang="zh-CN" altLang="en-US" dirty="0">
                <a:solidFill>
                  <a:srgbClr val="FF0000"/>
                </a:solidFill>
                <a:latin typeface="Microsoft YaHei" panose="020B0503020204020204" pitchFamily="34" charset="-122"/>
                <a:ea typeface="Microsoft YaHei" panose="020B0503020204020204" pitchFamily="34" charset="-122"/>
              </a:rPr>
              <a:t>容错和分布</a:t>
            </a:r>
            <a:r>
              <a:rPr lang="zh-CN" altLang="en-US" dirty="0">
                <a:latin typeface="Microsoft YaHei" panose="020B0503020204020204" pitchFamily="34" charset="-122"/>
                <a:ea typeface="Microsoft YaHei" panose="020B0503020204020204" pitchFamily="34" charset="-122"/>
              </a:rPr>
              <a:t>计算这些特性，这就让</a:t>
            </a:r>
            <a:r>
              <a:rPr lang="en-US"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可以扩展到不同的机器上进行大批量的数据处理。</a:t>
            </a:r>
          </a:p>
        </p:txBody>
      </p:sp>
      <p:sp>
        <p:nvSpPr>
          <p:cNvPr id="4" name="Rectangle 4">
            <a:extLst>
              <a:ext uri="{FF2B5EF4-FFF2-40B4-BE49-F238E27FC236}">
                <a16:creationId xmlns="" xmlns:a16="http://schemas.microsoft.com/office/drawing/2014/main" id="{5E05D39D-428A-1E44-B3A6-7CF67D2AA1E7}"/>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5FA1CE6F-1604-8346-A14C-F6C63A61CFFE}"/>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B8A28C28-49A7-5E42-80C0-5E3795F84650}"/>
              </a:ext>
            </a:extLst>
          </p:cNvPr>
          <p:cNvGrpSpPr>
            <a:grpSpLocks/>
          </p:cNvGrpSpPr>
          <p:nvPr/>
        </p:nvGrpSpPr>
        <p:grpSpPr bwMode="auto">
          <a:xfrm>
            <a:off x="0" y="284163"/>
            <a:ext cx="3429000" cy="530225"/>
            <a:chOff x="2209799" y="284389"/>
            <a:chExt cx="2160388" cy="529772"/>
          </a:xfrm>
          <a:solidFill>
            <a:srgbClr val="024C89"/>
          </a:solidFill>
        </p:grpSpPr>
        <p:sp>
          <p:nvSpPr>
            <p:cNvPr id="7" name="矩形 6">
              <a:extLst>
                <a:ext uri="{FF2B5EF4-FFF2-40B4-BE49-F238E27FC236}">
                  <a16:creationId xmlns="" xmlns:a16="http://schemas.microsoft.com/office/drawing/2014/main" id="{46C384FD-05DF-A84D-A7AF-869930F2C8D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简介</a:t>
              </a:r>
            </a:p>
          </p:txBody>
        </p:sp>
        <p:sp>
          <p:nvSpPr>
            <p:cNvPr id="8" name="矩形 7">
              <a:extLst>
                <a:ext uri="{FF2B5EF4-FFF2-40B4-BE49-F238E27FC236}">
                  <a16:creationId xmlns="" xmlns:a16="http://schemas.microsoft.com/office/drawing/2014/main" id="{7C49E88C-42B2-284F-BBA2-36E20292660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pic>
        <p:nvPicPr>
          <p:cNvPr id="9" name="im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1752600"/>
            <a:ext cx="241275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1632576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1" y="284163"/>
            <a:ext cx="4419599"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大图计算框架的流程生成</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305178" y="1810469"/>
            <a:ext cx="7238622" cy="1162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基本数据操作和用户自定义逻辑的步骤划分</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基本数据操作和用户自定义逻辑的执行顺序</a:t>
            </a:r>
            <a:endParaRPr lang="en-US" altLang="zh-CN" sz="2400" dirty="0">
              <a:latin typeface="微软雅黑" panose="020B0503020204020204" pitchFamily="34" charset="-122"/>
              <a:ea typeface="微软雅黑" panose="020B0503020204020204" pitchFamily="34" charset="-122"/>
            </a:endParaRPr>
          </a:p>
          <a:p>
            <a:pPr marL="0" indent="0" algn="just">
              <a:spcBef>
                <a:spcPts val="600"/>
              </a:spcBef>
              <a:spcAft>
                <a:spcPts val="300"/>
              </a:spcAft>
              <a:buNone/>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454684" y="4038600"/>
            <a:ext cx="4312089"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可用性高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效率高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容易理解</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容易支持调试工具</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404767" y="1219919"/>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476250" y="354330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6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2" descr="“pregel logo graph”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2296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98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r>
              <a:rPr lang="zh-CN" altLang="en-US" dirty="0">
                <a:latin typeface="Microsoft YaHei" panose="020B0503020204020204" pitchFamily="34" charset="-122"/>
                <a:ea typeface="Microsoft YaHei" panose="020B0503020204020204" pitchFamily="34" charset="-122"/>
              </a:rPr>
              <a:t> 集群应用程序所需</a:t>
            </a:r>
            <a:endParaRPr lang="en-US" altLang="zh-CN" dirty="0">
              <a:latin typeface="Microsoft YaHei" panose="020B0503020204020204" pitchFamily="34" charset="-122"/>
              <a:ea typeface="Microsoft YaHei" panose="020B0503020204020204" pitchFamily="34" charset="-122"/>
            </a:endParaRPr>
          </a:p>
          <a:p>
            <a:pPr marL="0" indent="0"/>
            <a:r>
              <a:rPr lang="zh-CN" altLang="en-US" dirty="0">
                <a:latin typeface="Microsoft YaHei" panose="020B0503020204020204" pitchFamily="34" charset="-122"/>
                <a:ea typeface="Microsoft YaHei" panose="020B0503020204020204" pitchFamily="34" charset="-122"/>
              </a:rPr>
              <a:t> </a:t>
            </a:r>
            <a:r>
              <a:rPr lang="zh-CN" altLang="zh-CN" dirty="0">
                <a:latin typeface="Microsoft YaHei" panose="020B0503020204020204" pitchFamily="34" charset="-122"/>
                <a:ea typeface="Microsoft YaHei" panose="020B0503020204020204" pitchFamily="34" charset="-122"/>
              </a:rPr>
              <a:t>突变的排序</a:t>
            </a:r>
            <a:r>
              <a:rPr lang="en-US" dirty="0">
                <a:latin typeface="Microsoft YaHei" panose="020B0503020204020204" pitchFamily="34" charset="-122"/>
                <a:ea typeface="Microsoft YaHei" panose="020B0503020204020204" pitchFamily="34" charset="-122"/>
              </a:rPr>
              <a:t>: </a:t>
            </a:r>
          </a:p>
          <a:p>
            <a:pPr marL="400050" lvl="1" indent="0"/>
            <a:r>
              <a:rPr lang="zh-CN" altLang="en-US" dirty="0">
                <a:latin typeface="Microsoft YaHei" panose="020B0503020204020204" pitchFamily="34" charset="-122"/>
                <a:ea typeface="Microsoft YaHei" panose="020B0503020204020204" pitchFamily="34" charset="-122"/>
              </a:rPr>
              <a:t> 删除发生在添加之前的突变</a:t>
            </a:r>
            <a:r>
              <a:rPr lang="en-US" dirty="0">
                <a:latin typeface="Microsoft YaHei" panose="020B0503020204020204" pitchFamily="34" charset="-122"/>
                <a:ea typeface="Microsoft YaHei" panose="020B0503020204020204" pitchFamily="34" charset="-122"/>
              </a:rPr>
              <a:t>,</a:t>
            </a:r>
          </a:p>
          <a:p>
            <a:pPr marL="400050" lvl="1" indent="0"/>
            <a:r>
              <a:rPr lang="zh-CN" altLang="en-US" dirty="0">
                <a:latin typeface="Microsoft YaHei" panose="020B0503020204020204" pitchFamily="34" charset="-122"/>
                <a:ea typeface="Microsoft YaHei" panose="020B0503020204020204" pitchFamily="34" charset="-122"/>
              </a:rPr>
              <a:t> 删除顶点之前的边和添加顶点之前的边</a:t>
            </a:r>
            <a:endParaRPr lang="en-US" dirty="0">
              <a:latin typeface="Microsoft YaHei" panose="020B0503020204020204" pitchFamily="34" charset="-122"/>
              <a:ea typeface="Microsoft YaHei" panose="020B0503020204020204" pitchFamily="34" charset="-122"/>
            </a:endParaRPr>
          </a:p>
          <a:p>
            <a:pPr marL="0" indent="0"/>
            <a:r>
              <a:rPr lang="zh-CN" altLang="en-US" dirty="0">
                <a:latin typeface="Microsoft YaHei" panose="020B0503020204020204" pitchFamily="34" charset="-122"/>
                <a:ea typeface="Microsoft YaHei" panose="020B0503020204020204" pitchFamily="34" charset="-122"/>
              </a:rPr>
              <a:t> 通过用户定义的处理程序解决其余冲突。</a:t>
            </a:r>
            <a:endParaRPr lang="en-US"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253508DA-D0EB-0942-8480-B44959BC7E8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6" name="直接连接符 8">
            <a:extLst>
              <a:ext uri="{FF2B5EF4-FFF2-40B4-BE49-F238E27FC236}">
                <a16:creationId xmlns="" xmlns:a16="http://schemas.microsoft.com/office/drawing/2014/main" id="{C05C5719-90EB-0F42-B5F7-A7A9718C70A9}"/>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5119EE77-DDEA-2547-9AAB-D51DC46BA534}"/>
              </a:ext>
            </a:extLst>
          </p:cNvPr>
          <p:cNvGrpSpPr>
            <a:grpSpLocks/>
          </p:cNvGrpSpPr>
          <p:nvPr/>
        </p:nvGrpSpPr>
        <p:grpSpPr bwMode="auto">
          <a:xfrm>
            <a:off x="1" y="284163"/>
            <a:ext cx="3124199" cy="530225"/>
            <a:chOff x="2209799" y="284389"/>
            <a:chExt cx="2160388" cy="529772"/>
          </a:xfrm>
          <a:solidFill>
            <a:srgbClr val="024C89"/>
          </a:solidFill>
        </p:grpSpPr>
        <p:sp>
          <p:nvSpPr>
            <p:cNvPr id="8" name="矩形 7">
              <a:extLst>
                <a:ext uri="{FF2B5EF4-FFF2-40B4-BE49-F238E27FC236}">
                  <a16:creationId xmlns="" xmlns:a16="http://schemas.microsoft.com/office/drawing/2014/main" id="{26F54719-DFB9-7145-A8E7-C4200EA92BB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拓扑突变</a:t>
              </a:r>
            </a:p>
          </p:txBody>
        </p:sp>
        <p:sp>
          <p:nvSpPr>
            <p:cNvPr id="9" name="矩形 8">
              <a:extLst>
                <a:ext uri="{FF2B5EF4-FFF2-40B4-BE49-F238E27FC236}">
                  <a16:creationId xmlns="" xmlns:a16="http://schemas.microsoft.com/office/drawing/2014/main" id="{B2CA152D-3986-864B-8789-D26D6418F2D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37220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173764" y="3573959"/>
            <a:ext cx="1313180" cy="769441"/>
          </a:xfrm>
          <a:prstGeom prst="rect">
            <a:avLst/>
          </a:prstGeom>
          <a:noFill/>
        </p:spPr>
        <p:txBody>
          <a:bodyPr wrap="none" rtlCol="0">
            <a:spAutoFit/>
          </a:bodyPr>
          <a:lstStyle/>
          <a:p>
            <a:r>
              <a:rPr lang="zh-CN" altLang="en-US" sz="4400" dirty="0">
                <a:latin typeface="Microsoft YaHei" panose="020B0503020204020204" pitchFamily="34" charset="-122"/>
                <a:ea typeface="Microsoft YaHei" panose="020B0503020204020204" pitchFamily="34" charset="-122"/>
                <a:cs typeface="Gill Sans Light"/>
              </a:rPr>
              <a:t>优化</a:t>
            </a:r>
            <a:endParaRPr lang="en-US" sz="4400" dirty="0">
              <a:latin typeface="Microsoft YaHei" panose="020B0503020204020204" pitchFamily="34" charset="-122"/>
              <a:ea typeface="Microsoft YaHei" panose="020B0503020204020204" pitchFamily="34" charset="-122"/>
              <a:cs typeface="Gill Sans Light"/>
            </a:endParaRPr>
          </a:p>
        </p:txBody>
      </p:sp>
      <p:grpSp>
        <p:nvGrpSpPr>
          <p:cNvPr id="283" name="Group 282"/>
          <p:cNvGrpSpPr/>
          <p:nvPr/>
        </p:nvGrpSpPr>
        <p:grpSpPr>
          <a:xfrm>
            <a:off x="686451" y="1336358"/>
            <a:ext cx="3608701" cy="1601781"/>
            <a:chOff x="734699" y="1641158"/>
            <a:chExt cx="3608701" cy="1601781"/>
          </a:xfrm>
        </p:grpSpPr>
        <p:grpSp>
          <p:nvGrpSpPr>
            <p:cNvPr id="155" name="Group 154"/>
            <p:cNvGrpSpPr/>
            <p:nvPr/>
          </p:nvGrpSpPr>
          <p:grpSpPr>
            <a:xfrm>
              <a:off x="734699" y="1641158"/>
              <a:ext cx="3608701" cy="1483042"/>
              <a:chOff x="609600" y="1641158"/>
              <a:chExt cx="3608701" cy="1483042"/>
            </a:xfrm>
          </p:grpSpPr>
          <p:grpSp>
            <p:nvGrpSpPr>
              <p:cNvPr id="9" name="Group 8"/>
              <p:cNvGrpSpPr/>
              <p:nvPr/>
            </p:nvGrpSpPr>
            <p:grpSpPr>
              <a:xfrm>
                <a:off x="609600" y="1686938"/>
                <a:ext cx="1036376" cy="1096758"/>
                <a:chOff x="2013099" y="2147633"/>
                <a:chExt cx="1339701" cy="1417755"/>
              </a:xfrm>
            </p:grpSpPr>
            <p:cxnSp>
              <p:nvCxnSpPr>
                <p:cNvPr id="10" name="Straight Connector 9"/>
                <p:cNvCxnSpPr>
                  <a:stCxn id="17" idx="5"/>
                  <a:endCxn id="18"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11" name="Straight Connector 10"/>
                <p:cNvCxnSpPr>
                  <a:stCxn id="19" idx="3"/>
                  <a:endCxn id="18"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12" name="Straight Connector 11"/>
                <p:cNvCxnSpPr>
                  <a:stCxn id="17" idx="4"/>
                  <a:endCxn id="20"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13" name="Straight Connector 12"/>
                <p:cNvCxnSpPr>
                  <a:stCxn id="16" idx="5"/>
                  <a:endCxn id="20"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14" name="Straight Connector 13"/>
                <p:cNvCxnSpPr>
                  <a:stCxn id="17" idx="2"/>
                  <a:endCxn id="16"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15" name="Straight Connector 14"/>
                <p:cNvCxnSpPr>
                  <a:stCxn id="18" idx="3"/>
                  <a:endCxn id="20"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16" name="Oval 15"/>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 name="Oval 16"/>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8" name="Oval 17"/>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9" name="Oval 18"/>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0" name="Oval 19"/>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1" name="Oval 20"/>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cxnSp>
              <p:nvCxnSpPr>
                <p:cNvPr id="22" name="Straight Connector 21"/>
                <p:cNvCxnSpPr>
                  <a:stCxn id="21" idx="3"/>
                  <a:endCxn id="17"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23" name="Straight Connector 22"/>
                <p:cNvCxnSpPr>
                  <a:stCxn id="21" idx="5"/>
                  <a:endCxn id="19"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24" name="Straight Connector 23"/>
                <p:cNvCxnSpPr>
                  <a:stCxn id="20" idx="6"/>
                  <a:endCxn id="25"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25" name="Oval 24"/>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 name="Oval 25"/>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cxnSp>
              <p:nvCxnSpPr>
                <p:cNvPr id="27" name="Straight Connector 26"/>
                <p:cNvCxnSpPr>
                  <a:stCxn id="26" idx="6"/>
                  <a:endCxn id="19"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28" name="Straight Connector 27"/>
                <p:cNvCxnSpPr>
                  <a:stCxn id="19" idx="4"/>
                  <a:endCxn id="25"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29" name="Straight Connector 28"/>
                <p:cNvCxnSpPr>
                  <a:stCxn id="26" idx="3"/>
                  <a:endCxn id="16"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30" name="Straight Connector 29"/>
                <p:cNvCxnSpPr>
                  <a:stCxn id="26" idx="5"/>
                  <a:endCxn id="17"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nvGrpSpPr>
              <p:cNvPr id="110" name="Group 109"/>
              <p:cNvGrpSpPr/>
              <p:nvPr/>
            </p:nvGrpSpPr>
            <p:grpSpPr>
              <a:xfrm>
                <a:off x="2819400" y="1641158"/>
                <a:ext cx="1398901" cy="1483042"/>
                <a:chOff x="3477899" y="1517115"/>
                <a:chExt cx="1856101" cy="1967741"/>
              </a:xfrm>
            </p:grpSpPr>
            <p:grpSp>
              <p:nvGrpSpPr>
                <p:cNvPr id="33" name="Group 32"/>
                <p:cNvGrpSpPr/>
                <p:nvPr/>
              </p:nvGrpSpPr>
              <p:grpSpPr>
                <a:xfrm>
                  <a:off x="3997928" y="1530695"/>
                  <a:ext cx="609600" cy="1596444"/>
                  <a:chOff x="2286000" y="2667000"/>
                  <a:chExt cx="609600" cy="1596444"/>
                </a:xfrm>
              </p:grpSpPr>
              <p:sp>
                <p:nvSpPr>
                  <p:cNvPr id="80" name="Rectangle 79"/>
                  <p:cNvSpPr/>
                  <p:nvPr/>
                </p:nvSpPr>
                <p:spPr>
                  <a:xfrm>
                    <a:off x="2286000" y="2667000"/>
                    <a:ext cx="6096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81" name="Group 80"/>
                  <p:cNvGrpSpPr/>
                  <p:nvPr/>
                </p:nvGrpSpPr>
                <p:grpSpPr>
                  <a:xfrm>
                    <a:off x="2362195" y="2819400"/>
                    <a:ext cx="450670" cy="1268799"/>
                    <a:chOff x="2362195" y="2819400"/>
                    <a:chExt cx="450670" cy="1268799"/>
                  </a:xfrm>
                </p:grpSpPr>
                <p:grpSp>
                  <p:nvGrpSpPr>
                    <p:cNvPr id="82" name="Group 81"/>
                    <p:cNvGrpSpPr/>
                    <p:nvPr/>
                  </p:nvGrpSpPr>
                  <p:grpSpPr>
                    <a:xfrm>
                      <a:off x="2362200" y="2819400"/>
                      <a:ext cx="450665" cy="125799"/>
                      <a:chOff x="6172200" y="3773468"/>
                      <a:chExt cx="1219200" cy="340328"/>
                    </a:xfrm>
                  </p:grpSpPr>
                  <p:sp>
                    <p:nvSpPr>
                      <p:cNvPr id="92" name="Rectangle 91"/>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3" name="Rectangle 92"/>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4" name="Rectangle 93"/>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83" name="Group 82"/>
                    <p:cNvGrpSpPr/>
                    <p:nvPr/>
                  </p:nvGrpSpPr>
                  <p:grpSpPr>
                    <a:xfrm>
                      <a:off x="2362203" y="3105150"/>
                      <a:ext cx="281666" cy="125799"/>
                      <a:chOff x="6172200" y="3773468"/>
                      <a:chExt cx="762000" cy="340328"/>
                    </a:xfrm>
                  </p:grpSpPr>
                  <p:sp>
                    <p:nvSpPr>
                      <p:cNvPr id="90" name="Rectangle 89"/>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1" name="Rectangle 90"/>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84" name="Rectangle 83"/>
                    <p:cNvSpPr/>
                    <p:nvPr/>
                  </p:nvSpPr>
                  <p:spPr>
                    <a:xfrm>
                      <a:off x="2362195" y="33909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85" name="Group 84"/>
                    <p:cNvGrpSpPr/>
                    <p:nvPr/>
                  </p:nvGrpSpPr>
                  <p:grpSpPr>
                    <a:xfrm>
                      <a:off x="2362200" y="3676650"/>
                      <a:ext cx="450665" cy="125799"/>
                      <a:chOff x="6172200" y="3773468"/>
                      <a:chExt cx="1219200" cy="340328"/>
                    </a:xfrm>
                  </p:grpSpPr>
                  <p:sp>
                    <p:nvSpPr>
                      <p:cNvPr id="87" name="Rectangle 86"/>
                      <p:cNvSpPr/>
                      <p:nvPr/>
                    </p:nvSpPr>
                    <p:spPr>
                      <a:xfrm>
                        <a:off x="61722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88" name="Rectangle 87"/>
                      <p:cNvSpPr/>
                      <p:nvPr/>
                    </p:nvSpPr>
                    <p:spPr>
                      <a:xfrm>
                        <a:off x="66294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89" name="Rectangle 88"/>
                      <p:cNvSpPr/>
                      <p:nvPr/>
                    </p:nvSpPr>
                    <p:spPr>
                      <a:xfrm>
                        <a:off x="7086600" y="3773468"/>
                        <a:ext cx="304800" cy="340328"/>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86" name="Rectangle 85"/>
                    <p:cNvSpPr/>
                    <p:nvPr/>
                  </p:nvSpPr>
                  <p:spPr>
                    <a:xfrm>
                      <a:off x="2362195" y="3962400"/>
                      <a:ext cx="112666" cy="125799"/>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grpSp>
              <p:nvGrpSpPr>
                <p:cNvPr id="34" name="Group 33"/>
                <p:cNvGrpSpPr/>
                <p:nvPr/>
              </p:nvGrpSpPr>
              <p:grpSpPr>
                <a:xfrm>
                  <a:off x="4724400" y="1517115"/>
                  <a:ext cx="609600" cy="1967741"/>
                  <a:chOff x="3124200" y="2667000"/>
                  <a:chExt cx="685800" cy="2213707"/>
                </a:xfrm>
              </p:grpSpPr>
              <p:sp>
                <p:nvSpPr>
                  <p:cNvPr id="38" name="Rectangle 37"/>
                  <p:cNvSpPr/>
                  <p:nvPr/>
                </p:nvSpPr>
                <p:spPr>
                  <a:xfrm>
                    <a:off x="3124200" y="2667000"/>
                    <a:ext cx="685800" cy="2213707"/>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9" name="Group 38"/>
                  <p:cNvGrpSpPr/>
                  <p:nvPr/>
                </p:nvGrpSpPr>
                <p:grpSpPr>
                  <a:xfrm>
                    <a:off x="3188037" y="2733649"/>
                    <a:ext cx="549884" cy="2080409"/>
                    <a:chOff x="3188037" y="2740951"/>
                    <a:chExt cx="549884" cy="2080409"/>
                  </a:xfrm>
                </p:grpSpPr>
                <p:grpSp>
                  <p:nvGrpSpPr>
                    <p:cNvPr id="40" name="Group 39"/>
                    <p:cNvGrpSpPr/>
                    <p:nvPr/>
                  </p:nvGrpSpPr>
                  <p:grpSpPr>
                    <a:xfrm>
                      <a:off x="3188037" y="2740951"/>
                      <a:ext cx="549884" cy="168885"/>
                      <a:chOff x="2895600" y="3514599"/>
                      <a:chExt cx="549884" cy="168885"/>
                    </a:xfrm>
                  </p:grpSpPr>
                  <p:cxnSp>
                    <p:nvCxnSpPr>
                      <p:cNvPr id="77" name="Straight Connector 76"/>
                      <p:cNvCxnSpPr>
                        <a:stCxn id="78" idx="6"/>
                        <a:endCxn id="79"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8" name="Oval 77"/>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9" name="Oval 78"/>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1" name="Group 40"/>
                    <p:cNvGrpSpPr/>
                    <p:nvPr/>
                  </p:nvGrpSpPr>
                  <p:grpSpPr>
                    <a:xfrm>
                      <a:off x="3188037" y="2953343"/>
                      <a:ext cx="549884" cy="168885"/>
                      <a:chOff x="2895600" y="3514599"/>
                      <a:chExt cx="549884" cy="168885"/>
                    </a:xfrm>
                  </p:grpSpPr>
                  <p:cxnSp>
                    <p:nvCxnSpPr>
                      <p:cNvPr id="74" name="Straight Connector 73"/>
                      <p:cNvCxnSpPr>
                        <a:stCxn id="75" idx="6"/>
                        <a:endCxn id="76"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5" name="Oval 74"/>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6" name="Oval 75"/>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2" name="Group 41"/>
                    <p:cNvGrpSpPr/>
                    <p:nvPr/>
                  </p:nvGrpSpPr>
                  <p:grpSpPr>
                    <a:xfrm>
                      <a:off x="3188037" y="3165735"/>
                      <a:ext cx="549884" cy="168885"/>
                      <a:chOff x="2895600" y="3514599"/>
                      <a:chExt cx="549884" cy="168885"/>
                    </a:xfrm>
                  </p:grpSpPr>
                  <p:cxnSp>
                    <p:nvCxnSpPr>
                      <p:cNvPr id="71" name="Straight Connector 70"/>
                      <p:cNvCxnSpPr>
                        <a:stCxn id="72" idx="6"/>
                        <a:endCxn id="73"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72" name="Oval 71"/>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3" name="Oval 72"/>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3" name="Group 42"/>
                    <p:cNvGrpSpPr/>
                    <p:nvPr/>
                  </p:nvGrpSpPr>
                  <p:grpSpPr>
                    <a:xfrm>
                      <a:off x="3188037" y="3378127"/>
                      <a:ext cx="549884" cy="168885"/>
                      <a:chOff x="2895600" y="3514599"/>
                      <a:chExt cx="549884" cy="168885"/>
                    </a:xfrm>
                  </p:grpSpPr>
                  <p:cxnSp>
                    <p:nvCxnSpPr>
                      <p:cNvPr id="68" name="Straight Connector 67"/>
                      <p:cNvCxnSpPr>
                        <a:stCxn id="69" idx="6"/>
                        <a:endCxn id="70"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9" name="Oval 68"/>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0" name="Oval 69"/>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4" name="Group 43"/>
                    <p:cNvGrpSpPr/>
                    <p:nvPr/>
                  </p:nvGrpSpPr>
                  <p:grpSpPr>
                    <a:xfrm>
                      <a:off x="3188037" y="3590519"/>
                      <a:ext cx="549884" cy="168885"/>
                      <a:chOff x="2895600" y="3514599"/>
                      <a:chExt cx="549884" cy="168885"/>
                    </a:xfrm>
                  </p:grpSpPr>
                  <p:cxnSp>
                    <p:nvCxnSpPr>
                      <p:cNvPr id="65" name="Straight Connector 64"/>
                      <p:cNvCxnSpPr>
                        <a:stCxn id="66" idx="6"/>
                        <a:endCxn id="67"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6" name="Oval 65"/>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67" name="Oval 66"/>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5" name="Group 44"/>
                    <p:cNvGrpSpPr/>
                    <p:nvPr/>
                  </p:nvGrpSpPr>
                  <p:grpSpPr>
                    <a:xfrm>
                      <a:off x="3188037" y="3802911"/>
                      <a:ext cx="549884" cy="168885"/>
                      <a:chOff x="2895600" y="3514599"/>
                      <a:chExt cx="549884" cy="168885"/>
                    </a:xfrm>
                  </p:grpSpPr>
                  <p:cxnSp>
                    <p:nvCxnSpPr>
                      <p:cNvPr id="62" name="Straight Connector 61"/>
                      <p:cNvCxnSpPr>
                        <a:stCxn id="63" idx="6"/>
                        <a:endCxn id="64"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3" name="Oval 62"/>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64" name="Oval 63"/>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6" name="Group 45"/>
                    <p:cNvGrpSpPr/>
                    <p:nvPr/>
                  </p:nvGrpSpPr>
                  <p:grpSpPr>
                    <a:xfrm>
                      <a:off x="3188037" y="4015303"/>
                      <a:ext cx="549884" cy="168885"/>
                      <a:chOff x="2895600" y="3514599"/>
                      <a:chExt cx="549884" cy="168885"/>
                    </a:xfrm>
                  </p:grpSpPr>
                  <p:cxnSp>
                    <p:nvCxnSpPr>
                      <p:cNvPr id="59" name="Straight Connector 58"/>
                      <p:cNvCxnSpPr>
                        <a:stCxn id="60" idx="6"/>
                        <a:endCxn id="61"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60" name="Oval 59"/>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61" name="Oval 60"/>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7" name="Group 46"/>
                    <p:cNvGrpSpPr/>
                    <p:nvPr/>
                  </p:nvGrpSpPr>
                  <p:grpSpPr>
                    <a:xfrm>
                      <a:off x="3188037" y="4227695"/>
                      <a:ext cx="549884" cy="168885"/>
                      <a:chOff x="2895600" y="3514599"/>
                      <a:chExt cx="549884" cy="168885"/>
                    </a:xfrm>
                  </p:grpSpPr>
                  <p:cxnSp>
                    <p:nvCxnSpPr>
                      <p:cNvPr id="56" name="Straight Connector 55"/>
                      <p:cNvCxnSpPr>
                        <a:stCxn id="57" idx="6"/>
                        <a:endCxn id="58"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7" name="Oval 56"/>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8" name="Oval 57"/>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8" name="Group 47"/>
                    <p:cNvGrpSpPr/>
                    <p:nvPr/>
                  </p:nvGrpSpPr>
                  <p:grpSpPr>
                    <a:xfrm>
                      <a:off x="3188037" y="4440087"/>
                      <a:ext cx="549884" cy="168885"/>
                      <a:chOff x="2895600" y="3514599"/>
                      <a:chExt cx="549884" cy="168885"/>
                    </a:xfrm>
                  </p:grpSpPr>
                  <p:cxnSp>
                    <p:nvCxnSpPr>
                      <p:cNvPr id="53" name="Straight Connector 52"/>
                      <p:cNvCxnSpPr>
                        <a:stCxn id="54" idx="6"/>
                        <a:endCxn id="55"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4" name="Oval 53"/>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5" name="Oval 54"/>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9" name="Group 48"/>
                    <p:cNvGrpSpPr/>
                    <p:nvPr/>
                  </p:nvGrpSpPr>
                  <p:grpSpPr>
                    <a:xfrm>
                      <a:off x="3188037" y="4652475"/>
                      <a:ext cx="549884" cy="168885"/>
                      <a:chOff x="2895600" y="3514599"/>
                      <a:chExt cx="549884" cy="168885"/>
                    </a:xfrm>
                  </p:grpSpPr>
                  <p:cxnSp>
                    <p:nvCxnSpPr>
                      <p:cNvPr id="50" name="Straight Connector 49"/>
                      <p:cNvCxnSpPr>
                        <a:stCxn id="51" idx="6"/>
                        <a:endCxn id="52" idx="2"/>
                      </p:cNvCxnSpPr>
                      <p:nvPr/>
                    </p:nvCxnSpPr>
                    <p:spPr>
                      <a:xfrm>
                        <a:off x="3064484" y="3599042"/>
                        <a:ext cx="212116" cy="0"/>
                      </a:xfrm>
                      <a:prstGeom prst="line">
                        <a:avLst/>
                      </a:prstGeom>
                      <a:effectLst/>
                    </p:spPr>
                    <p:style>
                      <a:lnRef idx="2">
                        <a:schemeClr val="dk1"/>
                      </a:lnRef>
                      <a:fillRef idx="0">
                        <a:schemeClr val="dk1"/>
                      </a:fillRef>
                      <a:effectRef idx="1">
                        <a:schemeClr val="dk1"/>
                      </a:effectRef>
                      <a:fontRef idx="minor">
                        <a:schemeClr val="tx1"/>
                      </a:fontRef>
                    </p:style>
                  </p:cxnSp>
                  <p:sp>
                    <p:nvSpPr>
                      <p:cNvPr id="51" name="Oval 50"/>
                      <p:cNvSpPr/>
                      <p:nvPr/>
                    </p:nvSpPr>
                    <p:spPr>
                      <a:xfrm>
                        <a:off x="2895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52" name="Oval 51"/>
                      <p:cNvSpPr/>
                      <p:nvPr/>
                    </p:nvSpPr>
                    <p:spPr>
                      <a:xfrm>
                        <a:off x="3276600" y="3514599"/>
                        <a:ext cx="168884" cy="168885"/>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grpSp>
            <p:grpSp>
              <p:nvGrpSpPr>
                <p:cNvPr id="102" name="Group 101"/>
                <p:cNvGrpSpPr/>
                <p:nvPr/>
              </p:nvGrpSpPr>
              <p:grpSpPr>
                <a:xfrm>
                  <a:off x="3477899" y="1530695"/>
                  <a:ext cx="381000" cy="1596444"/>
                  <a:chOff x="2057400" y="3453148"/>
                  <a:chExt cx="381000" cy="1596444"/>
                </a:xfrm>
              </p:grpSpPr>
              <p:grpSp>
                <p:nvGrpSpPr>
                  <p:cNvPr id="103" name="Group 102"/>
                  <p:cNvGrpSpPr/>
                  <p:nvPr/>
                </p:nvGrpSpPr>
                <p:grpSpPr>
                  <a:xfrm>
                    <a:off x="2163458" y="3587055"/>
                    <a:ext cx="168884" cy="1311885"/>
                    <a:chOff x="1447310" y="4479315"/>
                    <a:chExt cx="168884" cy="1311885"/>
                  </a:xfrm>
                </p:grpSpPr>
                <p:sp>
                  <p:nvSpPr>
                    <p:cNvPr id="105" name="Oval 104"/>
                    <p:cNvSpPr/>
                    <p:nvPr/>
                  </p:nvSpPr>
                  <p:spPr>
                    <a:xfrm>
                      <a:off x="1447310" y="4765065"/>
                      <a:ext cx="168884" cy="168885"/>
                    </a:xfrm>
                    <a:prstGeom prst="ellipse">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6" name="Oval 105"/>
                    <p:cNvSpPr/>
                    <p:nvPr/>
                  </p:nvSpPr>
                  <p:spPr>
                    <a:xfrm>
                      <a:off x="1447310" y="5050815"/>
                      <a:ext cx="168884" cy="168885"/>
                    </a:xfrm>
                    <a:prstGeom prst="ellipse">
                      <a:avLst/>
                    </a:prstGeom>
                    <a:solidFill>
                      <a:srgbClr val="3366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7" name="Oval 106"/>
                    <p:cNvSpPr/>
                    <p:nvPr/>
                  </p:nvSpPr>
                  <p:spPr>
                    <a:xfrm>
                      <a:off x="1447310" y="5336565"/>
                      <a:ext cx="168884" cy="168885"/>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8" name="Oval 107"/>
                    <p:cNvSpPr/>
                    <p:nvPr/>
                  </p:nvSpPr>
                  <p:spPr>
                    <a:xfrm>
                      <a:off x="1447310" y="5622315"/>
                      <a:ext cx="168884" cy="168885"/>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9" name="Oval 108"/>
                    <p:cNvSpPr/>
                    <p:nvPr/>
                  </p:nvSpPr>
                  <p:spPr>
                    <a:xfrm>
                      <a:off x="1447310" y="4479315"/>
                      <a:ext cx="168884" cy="168885"/>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104" name="Rectangle 103"/>
                  <p:cNvSpPr/>
                  <p:nvPr/>
                </p:nvSpPr>
                <p:spPr>
                  <a:xfrm>
                    <a:off x="2057400" y="3453148"/>
                    <a:ext cx="381000" cy="1596444"/>
                  </a:xfrm>
                  <a:prstGeom prst="rect">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sp>
            <p:nvSpPr>
              <p:cNvPr id="111" name="Right Arrow 110"/>
              <p:cNvSpPr/>
              <p:nvPr/>
            </p:nvSpPr>
            <p:spPr>
              <a:xfrm>
                <a:off x="1905000" y="2004450"/>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277" name="TextBox 276"/>
            <p:cNvSpPr txBox="1"/>
            <p:nvPr/>
          </p:nvSpPr>
          <p:spPr>
            <a:xfrm>
              <a:off x="829489" y="2801548"/>
              <a:ext cx="1107996" cy="369332"/>
            </a:xfrm>
            <a:prstGeom prst="rect">
              <a:avLst/>
            </a:prstGeom>
            <a:noFill/>
          </p:spPr>
          <p:txBody>
            <a:bodyPr wrap="none" rtlCol="0">
              <a:spAutoFit/>
            </a:bodyPr>
            <a:lstStyle/>
            <a:p>
              <a:pPr algn="r"/>
              <a:r>
                <a:rPr lang="zh-CN" altLang="en-US" sz="1800" dirty="0">
                  <a:latin typeface="Microsoft YaHei" panose="020B0503020204020204" pitchFamily="34" charset="-122"/>
                  <a:ea typeface="Microsoft YaHei" panose="020B0503020204020204" pitchFamily="34" charset="-122"/>
                  <a:cs typeface="Gill Sans Light"/>
                </a:rPr>
                <a:t>分布式图</a:t>
              </a:r>
              <a:endParaRPr lang="en-US" sz="1800" dirty="0">
                <a:latin typeface="Microsoft YaHei" panose="020B0503020204020204" pitchFamily="34" charset="-122"/>
                <a:ea typeface="Microsoft YaHei" panose="020B0503020204020204" pitchFamily="34" charset="-122"/>
                <a:cs typeface="Gill Sans Light"/>
              </a:endParaRPr>
            </a:p>
          </p:txBody>
        </p:sp>
        <p:sp>
          <p:nvSpPr>
            <p:cNvPr id="278" name="TextBox 277"/>
            <p:cNvSpPr txBox="1"/>
            <p:nvPr/>
          </p:nvSpPr>
          <p:spPr>
            <a:xfrm>
              <a:off x="2592970" y="2873607"/>
              <a:ext cx="1338828"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水平分布表</a:t>
              </a:r>
              <a:endParaRPr lang="en-US" sz="1800" dirty="0">
                <a:latin typeface="Microsoft YaHei" panose="020B0503020204020204" pitchFamily="34" charset="-122"/>
                <a:ea typeface="Microsoft YaHei" panose="020B0503020204020204" pitchFamily="34" charset="-122"/>
                <a:cs typeface="Gill Sans Light"/>
              </a:endParaRPr>
            </a:p>
          </p:txBody>
        </p:sp>
      </p:grpSp>
      <p:grpSp>
        <p:nvGrpSpPr>
          <p:cNvPr id="284" name="Group 283"/>
          <p:cNvGrpSpPr/>
          <p:nvPr/>
        </p:nvGrpSpPr>
        <p:grpSpPr>
          <a:xfrm>
            <a:off x="4986200" y="1295400"/>
            <a:ext cx="3977042" cy="1691932"/>
            <a:chOff x="5034448" y="1600200"/>
            <a:chExt cx="3977042" cy="1691932"/>
          </a:xfrm>
        </p:grpSpPr>
        <p:grpSp>
          <p:nvGrpSpPr>
            <p:cNvPr id="154" name="Group 153"/>
            <p:cNvGrpSpPr/>
            <p:nvPr/>
          </p:nvGrpSpPr>
          <p:grpSpPr>
            <a:xfrm>
              <a:off x="5371992" y="1600200"/>
              <a:ext cx="3314808" cy="1340006"/>
              <a:chOff x="5110211" y="1600200"/>
              <a:chExt cx="3314808" cy="1340006"/>
            </a:xfrm>
          </p:grpSpPr>
          <p:grpSp>
            <p:nvGrpSpPr>
              <p:cNvPr id="146" name="Group 145"/>
              <p:cNvGrpSpPr/>
              <p:nvPr/>
            </p:nvGrpSpPr>
            <p:grpSpPr>
              <a:xfrm rot="13220780">
                <a:off x="5110211" y="1859129"/>
                <a:ext cx="1436387" cy="1081077"/>
                <a:chOff x="6110088" y="1796575"/>
                <a:chExt cx="2957716" cy="2226084"/>
              </a:xfrm>
            </p:grpSpPr>
            <p:sp>
              <p:nvSpPr>
                <p:cNvPr id="127" name="Freeform 126"/>
                <p:cNvSpPr/>
                <p:nvPr/>
              </p:nvSpPr>
              <p:spPr bwMode="auto">
                <a:xfrm>
                  <a:off x="6110088" y="1796575"/>
                  <a:ext cx="2957716" cy="2226084"/>
                </a:xfrm>
                <a:custGeom>
                  <a:avLst/>
                  <a:gdLst>
                    <a:gd name="connsiteX0" fmla="*/ 1930400 w 3149600"/>
                    <a:gd name="connsiteY0" fmla="*/ 159926 h 2455333"/>
                    <a:gd name="connsiteX1" fmla="*/ 237067 w 3149600"/>
                    <a:gd name="connsiteY1" fmla="*/ 193793 h 2455333"/>
                    <a:gd name="connsiteX2" fmla="*/ 508000 w 3149600"/>
                    <a:gd name="connsiteY2" fmla="*/ 1322682 h 2455333"/>
                    <a:gd name="connsiteX3" fmla="*/ 993423 w 3149600"/>
                    <a:gd name="connsiteY3" fmla="*/ 2304815 h 2455333"/>
                    <a:gd name="connsiteX4" fmla="*/ 1569156 w 3149600"/>
                    <a:gd name="connsiteY4" fmla="*/ 2225793 h 2455333"/>
                    <a:gd name="connsiteX5" fmla="*/ 1919111 w 3149600"/>
                    <a:gd name="connsiteY5" fmla="*/ 1175926 h 2455333"/>
                    <a:gd name="connsiteX6" fmla="*/ 2291645 w 3149600"/>
                    <a:gd name="connsiteY6" fmla="*/ 2135482 h 2455333"/>
                    <a:gd name="connsiteX7" fmla="*/ 2889956 w 3149600"/>
                    <a:gd name="connsiteY7" fmla="*/ 2304815 h 2455333"/>
                    <a:gd name="connsiteX8" fmla="*/ 3081867 w 3149600"/>
                    <a:gd name="connsiteY8" fmla="*/ 1841970 h 2455333"/>
                    <a:gd name="connsiteX9" fmla="*/ 2483556 w 3149600"/>
                    <a:gd name="connsiteY9" fmla="*/ 600193 h 2455333"/>
                    <a:gd name="connsiteX10" fmla="*/ 1930400 w 3149600"/>
                    <a:gd name="connsiteY10" fmla="*/ 159926 h 2455333"/>
                    <a:gd name="connsiteX0" fmla="*/ 1969911 w 3155244"/>
                    <a:gd name="connsiteY0" fmla="*/ 96426 h 2468033"/>
                    <a:gd name="connsiteX1" fmla="*/ 242711 w 3155244"/>
                    <a:gd name="connsiteY1" fmla="*/ 206493 h 2468033"/>
                    <a:gd name="connsiteX2" fmla="*/ 513644 w 3155244"/>
                    <a:gd name="connsiteY2" fmla="*/ 1335382 h 2468033"/>
                    <a:gd name="connsiteX3" fmla="*/ 999067 w 3155244"/>
                    <a:gd name="connsiteY3" fmla="*/ 2317515 h 2468033"/>
                    <a:gd name="connsiteX4" fmla="*/ 1574800 w 3155244"/>
                    <a:gd name="connsiteY4" fmla="*/ 2238493 h 2468033"/>
                    <a:gd name="connsiteX5" fmla="*/ 1924755 w 3155244"/>
                    <a:gd name="connsiteY5" fmla="*/ 1188626 h 2468033"/>
                    <a:gd name="connsiteX6" fmla="*/ 2297289 w 3155244"/>
                    <a:gd name="connsiteY6" fmla="*/ 2148182 h 2468033"/>
                    <a:gd name="connsiteX7" fmla="*/ 2895600 w 3155244"/>
                    <a:gd name="connsiteY7" fmla="*/ 2317515 h 2468033"/>
                    <a:gd name="connsiteX8" fmla="*/ 3087511 w 3155244"/>
                    <a:gd name="connsiteY8" fmla="*/ 1854670 h 2468033"/>
                    <a:gd name="connsiteX9" fmla="*/ 2489200 w 3155244"/>
                    <a:gd name="connsiteY9" fmla="*/ 612893 h 2468033"/>
                    <a:gd name="connsiteX10" fmla="*/ 1969911 w 3155244"/>
                    <a:gd name="connsiteY10" fmla="*/ 96426 h 2468033"/>
                    <a:gd name="connsiteX0" fmla="*/ 1969911 w 3165592"/>
                    <a:gd name="connsiteY0" fmla="*/ 96426 h 2468033"/>
                    <a:gd name="connsiteX1" fmla="*/ 242711 w 3165592"/>
                    <a:gd name="connsiteY1" fmla="*/ 206493 h 2468033"/>
                    <a:gd name="connsiteX2" fmla="*/ 513644 w 3165592"/>
                    <a:gd name="connsiteY2" fmla="*/ 1335382 h 2468033"/>
                    <a:gd name="connsiteX3" fmla="*/ 999067 w 3165592"/>
                    <a:gd name="connsiteY3" fmla="*/ 2317515 h 2468033"/>
                    <a:gd name="connsiteX4" fmla="*/ 1574800 w 3165592"/>
                    <a:gd name="connsiteY4" fmla="*/ 2238493 h 2468033"/>
                    <a:gd name="connsiteX5" fmla="*/ 1924755 w 3165592"/>
                    <a:gd name="connsiteY5" fmla="*/ 1188626 h 2468033"/>
                    <a:gd name="connsiteX6" fmla="*/ 2297289 w 3165592"/>
                    <a:gd name="connsiteY6" fmla="*/ 2148182 h 2468033"/>
                    <a:gd name="connsiteX7" fmla="*/ 2895600 w 3165592"/>
                    <a:gd name="connsiteY7" fmla="*/ 2317515 h 2468033"/>
                    <a:gd name="connsiteX8" fmla="*/ 3087511 w 3165592"/>
                    <a:gd name="connsiteY8" fmla="*/ 1854670 h 2468033"/>
                    <a:gd name="connsiteX9" fmla="*/ 2427111 w 3165592"/>
                    <a:gd name="connsiteY9" fmla="*/ 477426 h 2468033"/>
                    <a:gd name="connsiteX10" fmla="*/ 1969911 w 3165592"/>
                    <a:gd name="connsiteY10" fmla="*/ 96426 h 2468033"/>
                    <a:gd name="connsiteX0" fmla="*/ 1881011 w 3152892"/>
                    <a:gd name="connsiteY0" fmla="*/ 96426 h 2468033"/>
                    <a:gd name="connsiteX1" fmla="*/ 230011 w 3152892"/>
                    <a:gd name="connsiteY1" fmla="*/ 206493 h 2468033"/>
                    <a:gd name="connsiteX2" fmla="*/ 500944 w 3152892"/>
                    <a:gd name="connsiteY2" fmla="*/ 1335382 h 2468033"/>
                    <a:gd name="connsiteX3" fmla="*/ 986367 w 3152892"/>
                    <a:gd name="connsiteY3" fmla="*/ 2317515 h 2468033"/>
                    <a:gd name="connsiteX4" fmla="*/ 1562100 w 3152892"/>
                    <a:gd name="connsiteY4" fmla="*/ 2238493 h 2468033"/>
                    <a:gd name="connsiteX5" fmla="*/ 1912055 w 3152892"/>
                    <a:gd name="connsiteY5" fmla="*/ 1188626 h 2468033"/>
                    <a:gd name="connsiteX6" fmla="*/ 2284589 w 3152892"/>
                    <a:gd name="connsiteY6" fmla="*/ 2148182 h 2468033"/>
                    <a:gd name="connsiteX7" fmla="*/ 2882900 w 3152892"/>
                    <a:gd name="connsiteY7" fmla="*/ 2317515 h 2468033"/>
                    <a:gd name="connsiteX8" fmla="*/ 3074811 w 3152892"/>
                    <a:gd name="connsiteY8" fmla="*/ 1854670 h 2468033"/>
                    <a:gd name="connsiteX9" fmla="*/ 2414411 w 3152892"/>
                    <a:gd name="connsiteY9" fmla="*/ 477426 h 2468033"/>
                    <a:gd name="connsiteX10" fmla="*/ 1881011 w 3152892"/>
                    <a:gd name="connsiteY10" fmla="*/ 96426 h 24680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690511 w 2962392"/>
                    <a:gd name="connsiteY0" fmla="*/ 83726 h 2455333"/>
                    <a:gd name="connsiteX1" fmla="*/ 547511 w 2962392"/>
                    <a:gd name="connsiteY1" fmla="*/ 159926 h 2455333"/>
                    <a:gd name="connsiteX2" fmla="*/ 39511 w 2962392"/>
                    <a:gd name="connsiteY2" fmla="*/ 193793 h 2455333"/>
                    <a:gd name="connsiteX3" fmla="*/ 310444 w 2962392"/>
                    <a:gd name="connsiteY3" fmla="*/ 1322682 h 2455333"/>
                    <a:gd name="connsiteX4" fmla="*/ 795867 w 2962392"/>
                    <a:gd name="connsiteY4" fmla="*/ 2304815 h 2455333"/>
                    <a:gd name="connsiteX5" fmla="*/ 1371600 w 2962392"/>
                    <a:gd name="connsiteY5" fmla="*/ 2225793 h 2455333"/>
                    <a:gd name="connsiteX6" fmla="*/ 1721555 w 2962392"/>
                    <a:gd name="connsiteY6" fmla="*/ 1175926 h 2455333"/>
                    <a:gd name="connsiteX7" fmla="*/ 2094089 w 2962392"/>
                    <a:gd name="connsiteY7" fmla="*/ 2135482 h 2455333"/>
                    <a:gd name="connsiteX8" fmla="*/ 2692400 w 2962392"/>
                    <a:gd name="connsiteY8" fmla="*/ 2304815 h 2455333"/>
                    <a:gd name="connsiteX9" fmla="*/ 2884311 w 2962392"/>
                    <a:gd name="connsiteY9" fmla="*/ 1841970 h 2455333"/>
                    <a:gd name="connsiteX10" fmla="*/ 2223911 w 2962392"/>
                    <a:gd name="connsiteY10" fmla="*/ 464726 h 2455333"/>
                    <a:gd name="connsiteX11" fmla="*/ 1690511 w 2962392"/>
                    <a:gd name="connsiteY11" fmla="*/ 83726 h 2455333"/>
                    <a:gd name="connsiteX0" fmla="*/ 17921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92111 w 3063992"/>
                    <a:gd name="connsiteY11" fmla="*/ 50800 h 2422407"/>
                    <a:gd name="connsiteX0" fmla="*/ 1715911 w 3063992"/>
                    <a:gd name="connsiteY0" fmla="*/ 50800 h 2422407"/>
                    <a:gd name="connsiteX1" fmla="*/ 649111 w 3063992"/>
                    <a:gd name="connsiteY1" fmla="*/ 127000 h 2422407"/>
                    <a:gd name="connsiteX2" fmla="*/ 39511 w 3063992"/>
                    <a:gd name="connsiteY2" fmla="*/ 279400 h 2422407"/>
                    <a:gd name="connsiteX3" fmla="*/ 412044 w 3063992"/>
                    <a:gd name="connsiteY3" fmla="*/ 1289756 h 2422407"/>
                    <a:gd name="connsiteX4" fmla="*/ 897467 w 3063992"/>
                    <a:gd name="connsiteY4" fmla="*/ 2271889 h 2422407"/>
                    <a:gd name="connsiteX5" fmla="*/ 1473200 w 3063992"/>
                    <a:gd name="connsiteY5" fmla="*/ 2192867 h 2422407"/>
                    <a:gd name="connsiteX6" fmla="*/ 1823155 w 3063992"/>
                    <a:gd name="connsiteY6" fmla="*/ 1143000 h 2422407"/>
                    <a:gd name="connsiteX7" fmla="*/ 2195689 w 3063992"/>
                    <a:gd name="connsiteY7" fmla="*/ 2102556 h 2422407"/>
                    <a:gd name="connsiteX8" fmla="*/ 2794000 w 3063992"/>
                    <a:gd name="connsiteY8" fmla="*/ 2271889 h 2422407"/>
                    <a:gd name="connsiteX9" fmla="*/ 2985911 w 3063992"/>
                    <a:gd name="connsiteY9" fmla="*/ 1809044 h 2422407"/>
                    <a:gd name="connsiteX10" fmla="*/ 2325511 w 3063992"/>
                    <a:gd name="connsiteY10" fmla="*/ 431800 h 2422407"/>
                    <a:gd name="connsiteX11" fmla="*/ 1715911 w 3063992"/>
                    <a:gd name="connsiteY11" fmla="*/ 50800 h 2422407"/>
                    <a:gd name="connsiteX0" fmla="*/ 1779411 w 3127492"/>
                    <a:gd name="connsiteY0" fmla="*/ 38100 h 2409707"/>
                    <a:gd name="connsiteX1" fmla="*/ 1093611 w 3127492"/>
                    <a:gd name="connsiteY1" fmla="*/ 190500 h 2409707"/>
                    <a:gd name="connsiteX2" fmla="*/ 103011 w 3127492"/>
                    <a:gd name="connsiteY2" fmla="*/ 266700 h 2409707"/>
                    <a:gd name="connsiteX3" fmla="*/ 475544 w 3127492"/>
                    <a:gd name="connsiteY3" fmla="*/ 1277056 h 2409707"/>
                    <a:gd name="connsiteX4" fmla="*/ 960967 w 3127492"/>
                    <a:gd name="connsiteY4" fmla="*/ 2259189 h 2409707"/>
                    <a:gd name="connsiteX5" fmla="*/ 1536700 w 3127492"/>
                    <a:gd name="connsiteY5" fmla="*/ 2180167 h 2409707"/>
                    <a:gd name="connsiteX6" fmla="*/ 1886655 w 3127492"/>
                    <a:gd name="connsiteY6" fmla="*/ 1130300 h 2409707"/>
                    <a:gd name="connsiteX7" fmla="*/ 2259189 w 3127492"/>
                    <a:gd name="connsiteY7" fmla="*/ 2089856 h 2409707"/>
                    <a:gd name="connsiteX8" fmla="*/ 2857500 w 3127492"/>
                    <a:gd name="connsiteY8" fmla="*/ 2259189 h 2409707"/>
                    <a:gd name="connsiteX9" fmla="*/ 3049411 w 3127492"/>
                    <a:gd name="connsiteY9" fmla="*/ 1796344 h 2409707"/>
                    <a:gd name="connsiteX10" fmla="*/ 2389011 w 3127492"/>
                    <a:gd name="connsiteY10" fmla="*/ 419100 h 2409707"/>
                    <a:gd name="connsiteX11" fmla="*/ 1779411 w 3127492"/>
                    <a:gd name="connsiteY11" fmla="*/ 38100 h 2409707"/>
                    <a:gd name="connsiteX0" fmla="*/ 1855611 w 3127492"/>
                    <a:gd name="connsiteY0" fmla="*/ 38100 h 2333507"/>
                    <a:gd name="connsiteX1" fmla="*/ 1093611 w 3127492"/>
                    <a:gd name="connsiteY1" fmla="*/ 114300 h 2333507"/>
                    <a:gd name="connsiteX2" fmla="*/ 103011 w 3127492"/>
                    <a:gd name="connsiteY2" fmla="*/ 190500 h 2333507"/>
                    <a:gd name="connsiteX3" fmla="*/ 475544 w 3127492"/>
                    <a:gd name="connsiteY3" fmla="*/ 1200856 h 2333507"/>
                    <a:gd name="connsiteX4" fmla="*/ 960967 w 3127492"/>
                    <a:gd name="connsiteY4" fmla="*/ 2182989 h 2333507"/>
                    <a:gd name="connsiteX5" fmla="*/ 1536700 w 3127492"/>
                    <a:gd name="connsiteY5" fmla="*/ 2103967 h 2333507"/>
                    <a:gd name="connsiteX6" fmla="*/ 1886655 w 3127492"/>
                    <a:gd name="connsiteY6" fmla="*/ 1054100 h 2333507"/>
                    <a:gd name="connsiteX7" fmla="*/ 2259189 w 3127492"/>
                    <a:gd name="connsiteY7" fmla="*/ 2013656 h 2333507"/>
                    <a:gd name="connsiteX8" fmla="*/ 2857500 w 3127492"/>
                    <a:gd name="connsiteY8" fmla="*/ 2182989 h 2333507"/>
                    <a:gd name="connsiteX9" fmla="*/ 3049411 w 3127492"/>
                    <a:gd name="connsiteY9" fmla="*/ 1720144 h 2333507"/>
                    <a:gd name="connsiteX10" fmla="*/ 2389011 w 3127492"/>
                    <a:gd name="connsiteY10" fmla="*/ 342900 h 2333507"/>
                    <a:gd name="connsiteX11" fmla="*/ 1855611 w 3127492"/>
                    <a:gd name="connsiteY11" fmla="*/ 38100 h 2333507"/>
                    <a:gd name="connsiteX0" fmla="*/ 1765300 w 3037181"/>
                    <a:gd name="connsiteY0" fmla="*/ 38100 h 2374900"/>
                    <a:gd name="connsiteX1" fmla="*/ 1003300 w 3037181"/>
                    <a:gd name="connsiteY1" fmla="*/ 114300 h 2374900"/>
                    <a:gd name="connsiteX2" fmla="*/ 12700 w 3037181"/>
                    <a:gd name="connsiteY2" fmla="*/ 190500 h 2374900"/>
                    <a:gd name="connsiteX3" fmla="*/ 1079500 w 3037181"/>
                    <a:gd name="connsiteY3" fmla="*/ 952500 h 2374900"/>
                    <a:gd name="connsiteX4" fmla="*/ 870656 w 3037181"/>
                    <a:gd name="connsiteY4" fmla="*/ 2182989 h 2374900"/>
                    <a:gd name="connsiteX5" fmla="*/ 1446389 w 3037181"/>
                    <a:gd name="connsiteY5" fmla="*/ 2103967 h 2374900"/>
                    <a:gd name="connsiteX6" fmla="*/ 1796344 w 3037181"/>
                    <a:gd name="connsiteY6" fmla="*/ 1054100 h 2374900"/>
                    <a:gd name="connsiteX7" fmla="*/ 2168878 w 3037181"/>
                    <a:gd name="connsiteY7" fmla="*/ 2013656 h 2374900"/>
                    <a:gd name="connsiteX8" fmla="*/ 2767189 w 3037181"/>
                    <a:gd name="connsiteY8" fmla="*/ 2182989 h 2374900"/>
                    <a:gd name="connsiteX9" fmla="*/ 2959100 w 3037181"/>
                    <a:gd name="connsiteY9" fmla="*/ 1720144 h 2374900"/>
                    <a:gd name="connsiteX10" fmla="*/ 2298700 w 3037181"/>
                    <a:gd name="connsiteY10" fmla="*/ 342900 h 2374900"/>
                    <a:gd name="connsiteX11" fmla="*/ 1765300 w 3037181"/>
                    <a:gd name="connsiteY11" fmla="*/ 38100 h 2374900"/>
                    <a:gd name="connsiteX0" fmla="*/ 1765300 w 3037181"/>
                    <a:gd name="connsiteY0" fmla="*/ 38100 h 2239433"/>
                    <a:gd name="connsiteX1" fmla="*/ 1003300 w 3037181"/>
                    <a:gd name="connsiteY1" fmla="*/ 114300 h 2239433"/>
                    <a:gd name="connsiteX2" fmla="*/ 12700 w 3037181"/>
                    <a:gd name="connsiteY2" fmla="*/ 190500 h 2239433"/>
                    <a:gd name="connsiteX3" fmla="*/ 1079500 w 3037181"/>
                    <a:gd name="connsiteY3" fmla="*/ 952500 h 2239433"/>
                    <a:gd name="connsiteX4" fmla="*/ 698500 w 3037181"/>
                    <a:gd name="connsiteY4" fmla="*/ 1866899 h 2239433"/>
                    <a:gd name="connsiteX5" fmla="*/ 1446389 w 3037181"/>
                    <a:gd name="connsiteY5" fmla="*/ 2103967 h 2239433"/>
                    <a:gd name="connsiteX6" fmla="*/ 1796344 w 3037181"/>
                    <a:gd name="connsiteY6" fmla="*/ 1054100 h 2239433"/>
                    <a:gd name="connsiteX7" fmla="*/ 2168878 w 3037181"/>
                    <a:gd name="connsiteY7" fmla="*/ 2013656 h 2239433"/>
                    <a:gd name="connsiteX8" fmla="*/ 2767189 w 3037181"/>
                    <a:gd name="connsiteY8" fmla="*/ 2182989 h 2239433"/>
                    <a:gd name="connsiteX9" fmla="*/ 2959100 w 3037181"/>
                    <a:gd name="connsiteY9" fmla="*/ 1720144 h 2239433"/>
                    <a:gd name="connsiteX10" fmla="*/ 2298700 w 3037181"/>
                    <a:gd name="connsiteY10" fmla="*/ 342900 h 2239433"/>
                    <a:gd name="connsiteX11" fmla="*/ 1765300 w 3037181"/>
                    <a:gd name="connsiteY11" fmla="*/ 38100 h 2239433"/>
                    <a:gd name="connsiteX0" fmla="*/ 1765300 w 3037181"/>
                    <a:gd name="connsiteY0" fmla="*/ 38100 h 2231908"/>
                    <a:gd name="connsiteX1" fmla="*/ 1003300 w 3037181"/>
                    <a:gd name="connsiteY1" fmla="*/ 114300 h 2231908"/>
                    <a:gd name="connsiteX2" fmla="*/ 12700 w 3037181"/>
                    <a:gd name="connsiteY2" fmla="*/ 190500 h 2231908"/>
                    <a:gd name="connsiteX3" fmla="*/ 1079500 w 3037181"/>
                    <a:gd name="connsiteY3" fmla="*/ 952500 h 2231908"/>
                    <a:gd name="connsiteX4" fmla="*/ 698500 w 3037181"/>
                    <a:gd name="connsiteY4" fmla="*/ 1866899 h 2231908"/>
                    <a:gd name="connsiteX5" fmla="*/ 1384300 w 3037181"/>
                    <a:gd name="connsiteY5" fmla="*/ 2095500 h 2231908"/>
                    <a:gd name="connsiteX6" fmla="*/ 1796344 w 3037181"/>
                    <a:gd name="connsiteY6" fmla="*/ 1054100 h 2231908"/>
                    <a:gd name="connsiteX7" fmla="*/ 2168878 w 3037181"/>
                    <a:gd name="connsiteY7" fmla="*/ 2013656 h 2231908"/>
                    <a:gd name="connsiteX8" fmla="*/ 2767189 w 3037181"/>
                    <a:gd name="connsiteY8" fmla="*/ 2182989 h 2231908"/>
                    <a:gd name="connsiteX9" fmla="*/ 2959100 w 3037181"/>
                    <a:gd name="connsiteY9" fmla="*/ 1720144 h 2231908"/>
                    <a:gd name="connsiteX10" fmla="*/ 2298700 w 3037181"/>
                    <a:gd name="connsiteY10" fmla="*/ 342900 h 2231908"/>
                    <a:gd name="connsiteX11" fmla="*/ 1765300 w 3037181"/>
                    <a:gd name="connsiteY11"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38100 h 2231908"/>
                    <a:gd name="connsiteX1" fmla="*/ 1092200 w 3126081"/>
                    <a:gd name="connsiteY1" fmla="*/ 114300 h 2231908"/>
                    <a:gd name="connsiteX2" fmla="*/ 101600 w 3126081"/>
                    <a:gd name="connsiteY2" fmla="*/ 190500 h 2231908"/>
                    <a:gd name="connsiteX3" fmla="*/ 177800 w 3126081"/>
                    <a:gd name="connsiteY3" fmla="*/ 647700 h 2231908"/>
                    <a:gd name="connsiteX4" fmla="*/ 1168400 w 3126081"/>
                    <a:gd name="connsiteY4" fmla="*/ 952500 h 2231908"/>
                    <a:gd name="connsiteX5" fmla="*/ 787400 w 3126081"/>
                    <a:gd name="connsiteY5" fmla="*/ 1866899 h 2231908"/>
                    <a:gd name="connsiteX6" fmla="*/ 1473200 w 3126081"/>
                    <a:gd name="connsiteY6" fmla="*/ 2095500 h 2231908"/>
                    <a:gd name="connsiteX7" fmla="*/ 1885244 w 3126081"/>
                    <a:gd name="connsiteY7" fmla="*/ 1054100 h 2231908"/>
                    <a:gd name="connsiteX8" fmla="*/ 2257778 w 3126081"/>
                    <a:gd name="connsiteY8" fmla="*/ 2013656 h 2231908"/>
                    <a:gd name="connsiteX9" fmla="*/ 2856089 w 3126081"/>
                    <a:gd name="connsiteY9" fmla="*/ 2182989 h 2231908"/>
                    <a:gd name="connsiteX10" fmla="*/ 3048000 w 3126081"/>
                    <a:gd name="connsiteY10" fmla="*/ 1720144 h 2231908"/>
                    <a:gd name="connsiteX11" fmla="*/ 2387600 w 3126081"/>
                    <a:gd name="connsiteY11" fmla="*/ 342900 h 2231908"/>
                    <a:gd name="connsiteX12" fmla="*/ 1854200 w 3126081"/>
                    <a:gd name="connsiteY12" fmla="*/ 38100 h 2231908"/>
                    <a:gd name="connsiteX0" fmla="*/ 1854200 w 3126081"/>
                    <a:gd name="connsiteY0" fmla="*/ 51741 h 2245549"/>
                    <a:gd name="connsiteX1" fmla="*/ 1092200 w 3126081"/>
                    <a:gd name="connsiteY1" fmla="*/ 127941 h 2245549"/>
                    <a:gd name="connsiteX2" fmla="*/ 101600 w 3126081"/>
                    <a:gd name="connsiteY2" fmla="*/ 204141 h 2245549"/>
                    <a:gd name="connsiteX3" fmla="*/ 177800 w 3126081"/>
                    <a:gd name="connsiteY3" fmla="*/ 661341 h 2245549"/>
                    <a:gd name="connsiteX4" fmla="*/ 1168400 w 3126081"/>
                    <a:gd name="connsiteY4" fmla="*/ 966141 h 2245549"/>
                    <a:gd name="connsiteX5" fmla="*/ 787400 w 3126081"/>
                    <a:gd name="connsiteY5" fmla="*/ 1880540 h 2245549"/>
                    <a:gd name="connsiteX6" fmla="*/ 1473200 w 3126081"/>
                    <a:gd name="connsiteY6" fmla="*/ 2109141 h 2245549"/>
                    <a:gd name="connsiteX7" fmla="*/ 1885244 w 3126081"/>
                    <a:gd name="connsiteY7" fmla="*/ 1067741 h 2245549"/>
                    <a:gd name="connsiteX8" fmla="*/ 2257778 w 3126081"/>
                    <a:gd name="connsiteY8" fmla="*/ 2027297 h 2245549"/>
                    <a:gd name="connsiteX9" fmla="*/ 2856089 w 3126081"/>
                    <a:gd name="connsiteY9" fmla="*/ 2196630 h 2245549"/>
                    <a:gd name="connsiteX10" fmla="*/ 3048000 w 3126081"/>
                    <a:gd name="connsiteY10" fmla="*/ 1733785 h 2245549"/>
                    <a:gd name="connsiteX11" fmla="*/ 2387600 w 3126081"/>
                    <a:gd name="connsiteY11" fmla="*/ 280341 h 2245549"/>
                    <a:gd name="connsiteX12" fmla="*/ 1854200 w 3126081"/>
                    <a:gd name="connsiteY12" fmla="*/ 51741 h 2245549"/>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78000 w 3126081"/>
                    <a:gd name="connsiteY0" fmla="*/ 25400 h 2295407"/>
                    <a:gd name="connsiteX1" fmla="*/ 1092200 w 3126081"/>
                    <a:gd name="connsiteY1" fmla="*/ 177799 h 2295407"/>
                    <a:gd name="connsiteX2" fmla="*/ 101600 w 3126081"/>
                    <a:gd name="connsiteY2" fmla="*/ 253999 h 2295407"/>
                    <a:gd name="connsiteX3" fmla="*/ 177800 w 3126081"/>
                    <a:gd name="connsiteY3" fmla="*/ 711199 h 2295407"/>
                    <a:gd name="connsiteX4" fmla="*/ 1168400 w 3126081"/>
                    <a:gd name="connsiteY4" fmla="*/ 1015999 h 2295407"/>
                    <a:gd name="connsiteX5" fmla="*/ 787400 w 3126081"/>
                    <a:gd name="connsiteY5" fmla="*/ 1930398 h 2295407"/>
                    <a:gd name="connsiteX6" fmla="*/ 1473200 w 3126081"/>
                    <a:gd name="connsiteY6" fmla="*/ 2158999 h 2295407"/>
                    <a:gd name="connsiteX7" fmla="*/ 1885244 w 3126081"/>
                    <a:gd name="connsiteY7" fmla="*/ 1117599 h 2295407"/>
                    <a:gd name="connsiteX8" fmla="*/ 2257778 w 3126081"/>
                    <a:gd name="connsiteY8" fmla="*/ 2077155 h 2295407"/>
                    <a:gd name="connsiteX9" fmla="*/ 2856089 w 3126081"/>
                    <a:gd name="connsiteY9" fmla="*/ 2246488 h 2295407"/>
                    <a:gd name="connsiteX10" fmla="*/ 3048000 w 3126081"/>
                    <a:gd name="connsiteY10" fmla="*/ 1783643 h 2295407"/>
                    <a:gd name="connsiteX11" fmla="*/ 2387600 w 3126081"/>
                    <a:gd name="connsiteY11" fmla="*/ 330199 h 2295407"/>
                    <a:gd name="connsiteX12" fmla="*/ 1778000 w 3126081"/>
                    <a:gd name="connsiteY12" fmla="*/ 25400 h 2295407"/>
                    <a:gd name="connsiteX0" fmla="*/ 1798931 w 3147012"/>
                    <a:gd name="connsiteY0" fmla="*/ 25400 h 2295407"/>
                    <a:gd name="connsiteX1" fmla="*/ 1113131 w 3147012"/>
                    <a:gd name="connsiteY1" fmla="*/ 177799 h 2295407"/>
                    <a:gd name="connsiteX2" fmla="*/ 122531 w 3147012"/>
                    <a:gd name="connsiteY2" fmla="*/ 253999 h 2295407"/>
                    <a:gd name="connsiteX3" fmla="*/ 198731 w 3147012"/>
                    <a:gd name="connsiteY3" fmla="*/ 711199 h 2295407"/>
                    <a:gd name="connsiteX4" fmla="*/ 1189331 w 3147012"/>
                    <a:gd name="connsiteY4" fmla="*/ 1015999 h 2295407"/>
                    <a:gd name="connsiteX5" fmla="*/ 808331 w 3147012"/>
                    <a:gd name="connsiteY5" fmla="*/ 1930398 h 2295407"/>
                    <a:gd name="connsiteX6" fmla="*/ 1494131 w 3147012"/>
                    <a:gd name="connsiteY6" fmla="*/ 2158999 h 2295407"/>
                    <a:gd name="connsiteX7" fmla="*/ 1906175 w 3147012"/>
                    <a:gd name="connsiteY7" fmla="*/ 1117599 h 2295407"/>
                    <a:gd name="connsiteX8" fmla="*/ 2278709 w 3147012"/>
                    <a:gd name="connsiteY8" fmla="*/ 2077155 h 2295407"/>
                    <a:gd name="connsiteX9" fmla="*/ 2877020 w 3147012"/>
                    <a:gd name="connsiteY9" fmla="*/ 2246488 h 2295407"/>
                    <a:gd name="connsiteX10" fmla="*/ 3068931 w 3147012"/>
                    <a:gd name="connsiteY10" fmla="*/ 1783643 h 2295407"/>
                    <a:gd name="connsiteX11" fmla="*/ 2408531 w 3147012"/>
                    <a:gd name="connsiteY11" fmla="*/ 330199 h 2295407"/>
                    <a:gd name="connsiteX12" fmla="*/ 1798931 w 3147012"/>
                    <a:gd name="connsiteY12" fmla="*/ 25400 h 229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7012" h="2295407">
                      <a:moveTo>
                        <a:pt x="1798931" y="25400"/>
                      </a:moveTo>
                      <a:cubicBezTo>
                        <a:pt x="1583031" y="0"/>
                        <a:pt x="1467320" y="173566"/>
                        <a:pt x="1113131" y="177799"/>
                      </a:cubicBezTo>
                      <a:cubicBezTo>
                        <a:pt x="837964" y="196143"/>
                        <a:pt x="332081" y="76199"/>
                        <a:pt x="122531" y="253999"/>
                      </a:cubicBezTo>
                      <a:cubicBezTo>
                        <a:pt x="0" y="433210"/>
                        <a:pt x="20931" y="584199"/>
                        <a:pt x="198731" y="711199"/>
                      </a:cubicBezTo>
                      <a:cubicBezTo>
                        <a:pt x="376531" y="838199"/>
                        <a:pt x="1087731" y="812799"/>
                        <a:pt x="1189331" y="1015999"/>
                      </a:cubicBezTo>
                      <a:cubicBezTo>
                        <a:pt x="1290931" y="1219199"/>
                        <a:pt x="757531" y="1739898"/>
                        <a:pt x="808331" y="1930398"/>
                      </a:cubicBezTo>
                      <a:cubicBezTo>
                        <a:pt x="859131" y="2120898"/>
                        <a:pt x="1311157" y="2294465"/>
                        <a:pt x="1494131" y="2158999"/>
                      </a:cubicBezTo>
                      <a:cubicBezTo>
                        <a:pt x="1677105" y="2023533"/>
                        <a:pt x="1775412" y="1131240"/>
                        <a:pt x="1906175" y="1117599"/>
                      </a:cubicBezTo>
                      <a:cubicBezTo>
                        <a:pt x="2036938" y="1103958"/>
                        <a:pt x="2116902" y="1889007"/>
                        <a:pt x="2278709" y="2077155"/>
                      </a:cubicBezTo>
                      <a:cubicBezTo>
                        <a:pt x="2440516" y="2265303"/>
                        <a:pt x="2745316" y="2295407"/>
                        <a:pt x="2877020" y="2246488"/>
                      </a:cubicBezTo>
                      <a:cubicBezTo>
                        <a:pt x="3008724" y="2197569"/>
                        <a:pt x="3147012" y="2103024"/>
                        <a:pt x="3068931" y="1783643"/>
                      </a:cubicBezTo>
                      <a:cubicBezTo>
                        <a:pt x="2990850" y="1464262"/>
                        <a:pt x="2620198" y="623240"/>
                        <a:pt x="2408531" y="330199"/>
                      </a:cubicBezTo>
                      <a:cubicBezTo>
                        <a:pt x="2196864" y="37158"/>
                        <a:pt x="2014831" y="50800"/>
                        <a:pt x="1798931" y="25400"/>
                      </a:cubicBez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a:solidFill>
                      <a:prstClr val="black"/>
                    </a:solidFill>
                    <a:latin typeface="Microsoft YaHei" panose="020B0503020204020204" pitchFamily="34" charset="-122"/>
                    <a:ea typeface="Microsoft YaHei" panose="020B0503020204020204" pitchFamily="34" charset="-122"/>
                  </a:endParaRPr>
                </a:p>
              </p:txBody>
            </p:sp>
            <p:sp>
              <p:nvSpPr>
                <p:cNvPr id="128" name="Oval 127"/>
                <p:cNvSpPr/>
                <p:nvPr/>
              </p:nvSpPr>
              <p:spPr bwMode="auto">
                <a:xfrm>
                  <a:off x="7585958" y="1960813"/>
                  <a:ext cx="644548" cy="64454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a:endParaRPr lang="en-US" sz="2800">
                    <a:solidFill>
                      <a:prstClr val="black"/>
                    </a:solidFill>
                    <a:latin typeface="Microsoft YaHei" panose="020B0503020204020204" pitchFamily="34" charset="-122"/>
                    <a:ea typeface="Microsoft YaHei" panose="020B0503020204020204" pitchFamily="34" charset="-122"/>
                  </a:endParaRPr>
                </a:p>
              </p:txBody>
            </p:sp>
            <p:cxnSp>
              <p:nvCxnSpPr>
                <p:cNvPr id="135" name="Straight Arrow Connector 134"/>
                <p:cNvCxnSpPr>
                  <a:stCxn id="140" idx="6"/>
                  <a:endCxn id="141" idx="2"/>
                </p:cNvCxnSpPr>
                <p:nvPr/>
              </p:nvCxnSpPr>
              <p:spPr bwMode="auto">
                <a:xfrm>
                  <a:off x="6708669" y="2288485"/>
                  <a:ext cx="1027832" cy="1493"/>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37" name="Straight Arrow Connector 136"/>
                <p:cNvCxnSpPr>
                  <a:stCxn id="144" idx="1"/>
                  <a:endCxn id="141" idx="5"/>
                </p:cNvCxnSpPr>
                <p:nvPr/>
              </p:nvCxnSpPr>
              <p:spPr bwMode="auto">
                <a:xfrm rot="16200000" flipV="1">
                  <a:off x="7744806" y="2725455"/>
                  <a:ext cx="1057262" cy="444157"/>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cxnSp>
              <p:nvCxnSpPr>
                <p:cNvPr id="138" name="Straight Arrow Connector 137"/>
                <p:cNvCxnSpPr>
                  <a:stCxn id="143" idx="7"/>
                  <a:endCxn id="141" idx="3"/>
                </p:cNvCxnSpPr>
                <p:nvPr/>
              </p:nvCxnSpPr>
              <p:spPr bwMode="auto">
                <a:xfrm rot="5400000" flipH="1" flipV="1">
                  <a:off x="7046450" y="2732094"/>
                  <a:ext cx="1057262" cy="430881"/>
                </a:xfrm>
                <a:prstGeom prst="straightConnector1">
                  <a:avLst/>
                </a:prstGeom>
                <a:ln>
                  <a:headEnd type="none"/>
                  <a:tailEnd type="none"/>
                </a:ln>
              </p:spPr>
              <p:style>
                <a:lnRef idx="1">
                  <a:schemeClr val="dk1"/>
                </a:lnRef>
                <a:fillRef idx="2">
                  <a:schemeClr val="dk1"/>
                </a:fillRef>
                <a:effectRef idx="1">
                  <a:schemeClr val="dk1"/>
                </a:effectRef>
                <a:fontRef idx="minor">
                  <a:schemeClr val="dk1"/>
                </a:fontRef>
              </p:style>
            </p:cxnSp>
            <p:sp>
              <p:nvSpPr>
                <p:cNvPr id="140" name="Oval 139"/>
                <p:cNvSpPr/>
                <p:nvPr/>
              </p:nvSpPr>
              <p:spPr bwMode="auto">
                <a:xfrm>
                  <a:off x="6339791" y="2104046"/>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a:solidFill>
                      <a:prstClr val="black"/>
                    </a:solidFill>
                    <a:latin typeface="Microsoft YaHei" panose="020B0503020204020204" pitchFamily="34" charset="-122"/>
                    <a:ea typeface="Microsoft YaHei" panose="020B0503020204020204" pitchFamily="34" charset="-122"/>
                  </a:endParaRPr>
                </a:p>
              </p:txBody>
            </p:sp>
            <p:sp>
              <p:nvSpPr>
                <p:cNvPr id="141" name="Oval 140"/>
                <p:cNvSpPr/>
                <p:nvPr/>
              </p:nvSpPr>
              <p:spPr bwMode="auto">
                <a:xfrm>
                  <a:off x="7736501" y="2104046"/>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a:solidFill>
                      <a:prstClr val="black"/>
                    </a:solidFill>
                    <a:latin typeface="Microsoft YaHei" panose="020B0503020204020204" pitchFamily="34" charset="-122"/>
                    <a:ea typeface="Microsoft YaHei" panose="020B0503020204020204" pitchFamily="34" charset="-122"/>
                  </a:endParaRPr>
                </a:p>
              </p:txBody>
            </p:sp>
            <p:sp>
              <p:nvSpPr>
                <p:cNvPr id="143" name="Oval 142"/>
                <p:cNvSpPr/>
                <p:nvPr/>
              </p:nvSpPr>
              <p:spPr bwMode="auto">
                <a:xfrm>
                  <a:off x="7044784" y="3422144"/>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a:solidFill>
                      <a:prstClr val="black"/>
                    </a:solidFill>
                    <a:latin typeface="Microsoft YaHei" panose="020B0503020204020204" pitchFamily="34" charset="-122"/>
                    <a:ea typeface="Microsoft YaHei" panose="020B0503020204020204" pitchFamily="34" charset="-122"/>
                  </a:endParaRPr>
                </a:p>
              </p:txBody>
            </p:sp>
            <p:sp>
              <p:nvSpPr>
                <p:cNvPr id="144" name="Oval 143"/>
                <p:cNvSpPr/>
                <p:nvPr/>
              </p:nvSpPr>
              <p:spPr bwMode="auto">
                <a:xfrm>
                  <a:off x="8441494" y="3422144"/>
                  <a:ext cx="368878" cy="368877"/>
                </a:xfrm>
                <a:prstGeom prst="ellipse">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none" lIns="91440" tIns="45720" rIns="91440" bIns="45720" numCol="1" rtlCol="0" anchor="ctr" anchorCtr="0" compatLnSpc="1">
                  <a:prstTxWarp prst="textNoShape">
                    <a:avLst/>
                  </a:prstTxWarp>
                </a:bodyPr>
                <a:lstStyle/>
                <a:p>
                  <a:pPr algn="ctr" defTabSz="914400"/>
                  <a:endParaRPr lang="en-US" dirty="0">
                    <a:solidFill>
                      <a:prstClr val="black"/>
                    </a:solidFill>
                    <a:latin typeface="Microsoft YaHei" panose="020B0503020204020204" pitchFamily="34" charset="-122"/>
                    <a:ea typeface="Microsoft YaHei" panose="020B0503020204020204" pitchFamily="34" charset="-122"/>
                  </a:endParaRPr>
                </a:p>
              </p:txBody>
            </p:sp>
          </p:grpSp>
          <p:sp>
            <p:nvSpPr>
              <p:cNvPr id="147" name="Right Arrow 146"/>
              <p:cNvSpPr/>
              <p:nvPr/>
            </p:nvSpPr>
            <p:spPr>
              <a:xfrm>
                <a:off x="6629400" y="2004450"/>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153" name="Group 152"/>
              <p:cNvGrpSpPr/>
              <p:nvPr/>
            </p:nvGrpSpPr>
            <p:grpSpPr>
              <a:xfrm>
                <a:off x="7696200" y="1600200"/>
                <a:ext cx="728819" cy="980984"/>
                <a:chOff x="7696200" y="1581090"/>
                <a:chExt cx="728819" cy="980984"/>
              </a:xfrm>
            </p:grpSpPr>
            <p:sp>
              <p:nvSpPr>
                <p:cNvPr id="150" name="Collate 149"/>
                <p:cNvSpPr/>
                <p:nvPr/>
              </p:nvSpPr>
              <p:spPr>
                <a:xfrm rot="16200000">
                  <a:off x="7748258" y="1885313"/>
                  <a:ext cx="624703" cy="728819"/>
                </a:xfrm>
                <a:prstGeom prst="flowChartCollat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5400">
                    <a:solidFill>
                      <a:schemeClr val="tx1"/>
                    </a:solidFill>
                    <a:latin typeface="Microsoft YaHei" panose="020B0503020204020204" pitchFamily="34" charset="-122"/>
                    <a:ea typeface="Microsoft YaHei" panose="020B0503020204020204" pitchFamily="34" charset="-122"/>
                  </a:endParaRPr>
                </a:p>
              </p:txBody>
            </p:sp>
            <p:sp>
              <p:nvSpPr>
                <p:cNvPr id="152" name="TextBox 151"/>
                <p:cNvSpPr txBox="1"/>
                <p:nvPr/>
              </p:nvSpPr>
              <p:spPr>
                <a:xfrm>
                  <a:off x="7696200" y="1581090"/>
                  <a:ext cx="728819" cy="400110"/>
                </a:xfrm>
                <a:prstGeom prst="rect">
                  <a:avLst/>
                </a:prstGeom>
                <a:noFill/>
              </p:spPr>
              <p:txBody>
                <a:bodyPr wrap="square" rtlCol="0">
                  <a:spAutoFit/>
                </a:bodyPr>
                <a:lstStyle/>
                <a:p>
                  <a:pPr algn="ctr"/>
                  <a:r>
                    <a:rPr lang="zh-CN" altLang="en-US" sz="2000" dirty="0">
                      <a:latin typeface="Microsoft YaHei" panose="020B0503020204020204" pitchFamily="34" charset="-122"/>
                      <a:ea typeface="Microsoft YaHei" panose="020B0503020204020204" pitchFamily="34" charset="-122"/>
                      <a:cs typeface="Gill Sans Light"/>
                    </a:rPr>
                    <a:t>加入</a:t>
                  </a:r>
                  <a:endParaRPr lang="en-US" sz="2000" dirty="0">
                    <a:latin typeface="Microsoft YaHei" panose="020B0503020204020204" pitchFamily="34" charset="-122"/>
                    <a:ea typeface="Microsoft YaHei" panose="020B0503020204020204" pitchFamily="34" charset="-122"/>
                    <a:cs typeface="Gill Sans Light"/>
                  </a:endParaRPr>
                </a:p>
              </p:txBody>
            </p:sp>
          </p:grpSp>
        </p:grpSp>
        <p:sp>
          <p:nvSpPr>
            <p:cNvPr id="279" name="TextBox 278"/>
            <p:cNvSpPr txBox="1"/>
            <p:nvPr/>
          </p:nvSpPr>
          <p:spPr>
            <a:xfrm>
              <a:off x="5034448" y="2922800"/>
              <a:ext cx="1107996" cy="369332"/>
            </a:xfrm>
            <a:prstGeom prst="rect">
              <a:avLst/>
            </a:prstGeom>
            <a:noFill/>
          </p:spPr>
          <p:txBody>
            <a:bodyPr wrap="none" rtlCol="0">
              <a:spAutoFit/>
            </a:bodyPr>
            <a:lstStyle/>
            <a:p>
              <a:r>
                <a:rPr lang="zh-CN" altLang="en-US" sz="1800" dirty="0">
                  <a:latin typeface="Microsoft YaHei" panose="020B0503020204020204" pitchFamily="34" charset="-122"/>
                  <a:ea typeface="Microsoft YaHei" panose="020B0503020204020204" pitchFamily="34" charset="-122"/>
                  <a:cs typeface="Gill Sans Light"/>
                </a:rPr>
                <a:t>定点程序</a:t>
              </a:r>
              <a:endParaRPr lang="en-US" sz="1800" dirty="0">
                <a:latin typeface="Microsoft YaHei" panose="020B0503020204020204" pitchFamily="34" charset="-122"/>
                <a:ea typeface="Microsoft YaHei" panose="020B0503020204020204" pitchFamily="34" charset="-122"/>
                <a:cs typeface="Gill Sans Light"/>
              </a:endParaRPr>
            </a:p>
          </p:txBody>
        </p:sp>
        <p:sp>
          <p:nvSpPr>
            <p:cNvPr id="280" name="TextBox 279"/>
            <p:cNvSpPr txBox="1"/>
            <p:nvPr/>
          </p:nvSpPr>
          <p:spPr>
            <a:xfrm>
              <a:off x="7672662" y="2630269"/>
              <a:ext cx="1338828"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数据流操作</a:t>
              </a:r>
              <a:endParaRPr lang="en-US" sz="1800" dirty="0">
                <a:latin typeface="Microsoft YaHei" panose="020B0503020204020204" pitchFamily="34" charset="-122"/>
                <a:ea typeface="Microsoft YaHei" panose="020B0503020204020204" pitchFamily="34" charset="-122"/>
                <a:cs typeface="Gill Sans Light"/>
              </a:endParaRPr>
            </a:p>
          </p:txBody>
        </p:sp>
      </p:grpSp>
      <p:grpSp>
        <p:nvGrpSpPr>
          <p:cNvPr id="287" name="Group 286"/>
          <p:cNvGrpSpPr/>
          <p:nvPr/>
        </p:nvGrpSpPr>
        <p:grpSpPr>
          <a:xfrm>
            <a:off x="854741" y="4386895"/>
            <a:ext cx="7832059" cy="2113392"/>
            <a:chOff x="854741" y="4386895"/>
            <a:chExt cx="7832059" cy="2113392"/>
          </a:xfrm>
        </p:grpSpPr>
        <p:sp>
          <p:nvSpPr>
            <p:cNvPr id="276" name="Right Arrow 275"/>
            <p:cNvSpPr/>
            <p:nvPr/>
          </p:nvSpPr>
          <p:spPr>
            <a:xfrm>
              <a:off x="4953000" y="5329466"/>
              <a:ext cx="685800" cy="461734"/>
            </a:xfrm>
            <a:prstGeom prst="rightArrow">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286" name="Group 285"/>
            <p:cNvGrpSpPr/>
            <p:nvPr/>
          </p:nvGrpSpPr>
          <p:grpSpPr>
            <a:xfrm>
              <a:off x="854741" y="4386895"/>
              <a:ext cx="3530025" cy="2113392"/>
              <a:chOff x="854741" y="4386895"/>
              <a:chExt cx="3530025" cy="2113392"/>
            </a:xfrm>
          </p:grpSpPr>
          <p:grpSp>
            <p:nvGrpSpPr>
              <p:cNvPr id="157" name="Group 156"/>
              <p:cNvGrpSpPr/>
              <p:nvPr/>
            </p:nvGrpSpPr>
            <p:grpSpPr>
              <a:xfrm rot="16200000" flipH="1">
                <a:off x="1131352" y="4616001"/>
                <a:ext cx="581045" cy="1084617"/>
                <a:chOff x="1295400" y="1676400"/>
                <a:chExt cx="1143000" cy="2133600"/>
              </a:xfrm>
            </p:grpSpPr>
            <p:grpSp>
              <p:nvGrpSpPr>
                <p:cNvPr id="159" name="Group 158"/>
                <p:cNvGrpSpPr/>
                <p:nvPr/>
              </p:nvGrpSpPr>
              <p:grpSpPr>
                <a:xfrm>
                  <a:off x="1295400" y="1676400"/>
                  <a:ext cx="304800" cy="1219200"/>
                  <a:chOff x="1295400" y="1676400"/>
                  <a:chExt cx="304800" cy="1219200"/>
                </a:xfrm>
              </p:grpSpPr>
              <p:sp>
                <p:nvSpPr>
                  <p:cNvPr id="180" name="Rectangle 179"/>
                  <p:cNvSpPr/>
                  <p:nvPr/>
                </p:nvSpPr>
                <p:spPr>
                  <a:xfrm>
                    <a:off x="1295400" y="1676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81" name="Rectangle 180"/>
                  <p:cNvSpPr/>
                  <p:nvPr/>
                </p:nvSpPr>
                <p:spPr>
                  <a:xfrm>
                    <a:off x="1295400" y="1981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82" name="Rectangle 181"/>
                  <p:cNvSpPr/>
                  <p:nvPr/>
                </p:nvSpPr>
                <p:spPr>
                  <a:xfrm>
                    <a:off x="1295400" y="22860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83" name="Rectangle 182"/>
                  <p:cNvSpPr/>
                  <p:nvPr/>
                </p:nvSpPr>
                <p:spPr>
                  <a:xfrm>
                    <a:off x="1295400" y="25908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160" name="Group 159"/>
                <p:cNvGrpSpPr/>
                <p:nvPr/>
              </p:nvGrpSpPr>
              <p:grpSpPr>
                <a:xfrm>
                  <a:off x="1866900" y="1676400"/>
                  <a:ext cx="304800" cy="2133600"/>
                  <a:chOff x="1905000" y="1676400"/>
                  <a:chExt cx="304800" cy="2133600"/>
                </a:xfrm>
              </p:grpSpPr>
              <p:sp>
                <p:nvSpPr>
                  <p:cNvPr id="173" name="Rectangle 172"/>
                  <p:cNvSpPr/>
                  <p:nvPr/>
                </p:nvSpPr>
                <p:spPr>
                  <a:xfrm>
                    <a:off x="1905000" y="1676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74" name="Rectangle 173"/>
                  <p:cNvSpPr/>
                  <p:nvPr/>
                </p:nvSpPr>
                <p:spPr>
                  <a:xfrm>
                    <a:off x="1905000" y="1981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75" name="Rectangle 174"/>
                  <p:cNvSpPr/>
                  <p:nvPr/>
                </p:nvSpPr>
                <p:spPr>
                  <a:xfrm>
                    <a:off x="1905000" y="22860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76" name="Rectangle 175"/>
                  <p:cNvSpPr/>
                  <p:nvPr/>
                </p:nvSpPr>
                <p:spPr>
                  <a:xfrm>
                    <a:off x="1905000" y="25908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77" name="Rectangle 176"/>
                  <p:cNvSpPr/>
                  <p:nvPr/>
                </p:nvSpPr>
                <p:spPr>
                  <a:xfrm>
                    <a:off x="1905000" y="28956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78" name="Rectangle 177"/>
                  <p:cNvSpPr/>
                  <p:nvPr/>
                </p:nvSpPr>
                <p:spPr>
                  <a:xfrm>
                    <a:off x="1905000" y="3200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79" name="Rectangle 178"/>
                  <p:cNvSpPr/>
                  <p:nvPr/>
                </p:nvSpPr>
                <p:spPr>
                  <a:xfrm>
                    <a:off x="1905000" y="3505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161" name="Group 160"/>
                <p:cNvGrpSpPr/>
                <p:nvPr/>
              </p:nvGrpSpPr>
              <p:grpSpPr>
                <a:xfrm>
                  <a:off x="2286000" y="1676400"/>
                  <a:ext cx="152400" cy="2133600"/>
                  <a:chOff x="1905000" y="1676400"/>
                  <a:chExt cx="304800" cy="2133600"/>
                </a:xfrm>
              </p:grpSpPr>
              <p:sp>
                <p:nvSpPr>
                  <p:cNvPr id="166" name="Rectangle 165"/>
                  <p:cNvSpPr/>
                  <p:nvPr/>
                </p:nvSpPr>
                <p:spPr>
                  <a:xfrm>
                    <a:off x="1905000" y="1676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67" name="Rectangle 166"/>
                  <p:cNvSpPr/>
                  <p:nvPr/>
                </p:nvSpPr>
                <p:spPr>
                  <a:xfrm>
                    <a:off x="1905000" y="1981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68" name="Rectangle 167"/>
                  <p:cNvSpPr/>
                  <p:nvPr/>
                </p:nvSpPr>
                <p:spPr>
                  <a:xfrm>
                    <a:off x="1905000" y="22860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69" name="Rectangle 168"/>
                  <p:cNvSpPr/>
                  <p:nvPr/>
                </p:nvSpPr>
                <p:spPr>
                  <a:xfrm>
                    <a:off x="1905000" y="25908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70" name="Rectangle 169"/>
                  <p:cNvSpPr/>
                  <p:nvPr/>
                </p:nvSpPr>
                <p:spPr>
                  <a:xfrm>
                    <a:off x="1905000" y="28956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71" name="Rectangle 170"/>
                  <p:cNvSpPr/>
                  <p:nvPr/>
                </p:nvSpPr>
                <p:spPr>
                  <a:xfrm>
                    <a:off x="1905000" y="32004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72" name="Rectangle 171"/>
                  <p:cNvSpPr/>
                  <p:nvPr/>
                </p:nvSpPr>
                <p:spPr>
                  <a:xfrm>
                    <a:off x="1905000" y="3505200"/>
                    <a:ext cx="304800" cy="304800"/>
                  </a:xfrm>
                  <a:prstGeom prst="rect">
                    <a:avLst/>
                  </a:prstGeom>
                  <a:ln w="1905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cxnSp>
              <p:nvCxnSpPr>
                <p:cNvPr id="162" name="Straight Arrow Connector 161"/>
                <p:cNvCxnSpPr>
                  <a:endCxn id="173" idx="1"/>
                </p:cNvCxnSpPr>
                <p:nvPr/>
              </p:nvCxnSpPr>
              <p:spPr>
                <a:xfrm>
                  <a:off x="1447800" y="1828800"/>
                  <a:ext cx="419100" cy="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endCxn id="175" idx="1"/>
                </p:cNvCxnSpPr>
                <p:nvPr/>
              </p:nvCxnSpPr>
              <p:spPr>
                <a:xfrm>
                  <a:off x="1447800" y="2133600"/>
                  <a:ext cx="419100" cy="30480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a:endCxn id="177" idx="1"/>
                </p:cNvCxnSpPr>
                <p:nvPr/>
              </p:nvCxnSpPr>
              <p:spPr>
                <a:xfrm>
                  <a:off x="1447800" y="2438400"/>
                  <a:ext cx="419100" cy="60960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endCxn id="179" idx="1"/>
                </p:cNvCxnSpPr>
                <p:nvPr/>
              </p:nvCxnSpPr>
              <p:spPr>
                <a:xfrm>
                  <a:off x="1447800" y="2743200"/>
                  <a:ext cx="419100" cy="914400"/>
                </a:xfrm>
                <a:prstGeom prst="straightConnector1">
                  <a:avLst/>
                </a:prstGeom>
                <a:ln w="19050" cmpd="sng">
                  <a:solidFill>
                    <a:srgbClr val="C0504D"/>
                  </a:solidFill>
                  <a:headEnd type="oval" w="med" len="med"/>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86" name="Group 185"/>
              <p:cNvGrpSpPr/>
              <p:nvPr/>
            </p:nvGrpSpPr>
            <p:grpSpPr>
              <a:xfrm>
                <a:off x="2209984" y="4873348"/>
                <a:ext cx="803182" cy="575484"/>
                <a:chOff x="4345932" y="3071724"/>
                <a:chExt cx="2060770" cy="1476551"/>
              </a:xfrm>
            </p:grpSpPr>
            <p:grpSp>
              <p:nvGrpSpPr>
                <p:cNvPr id="187" name="Group 186"/>
                <p:cNvGrpSpPr/>
                <p:nvPr/>
              </p:nvGrpSpPr>
              <p:grpSpPr>
                <a:xfrm>
                  <a:off x="4345932" y="3071724"/>
                  <a:ext cx="2060770" cy="1476551"/>
                  <a:chOff x="4105808" y="2933700"/>
                  <a:chExt cx="2828392" cy="2026556"/>
                </a:xfrm>
              </p:grpSpPr>
              <p:sp>
                <p:nvSpPr>
                  <p:cNvPr id="189" name="Oval 188"/>
                  <p:cNvSpPr/>
                  <p:nvPr/>
                </p:nvSpPr>
                <p:spPr>
                  <a:xfrm>
                    <a:off x="4105808" y="3238500"/>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90" name="Oval 189"/>
                  <p:cNvSpPr/>
                  <p:nvPr/>
                </p:nvSpPr>
                <p:spPr>
                  <a:xfrm>
                    <a:off x="4189427" y="4366626"/>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91" name="Oval 190"/>
                  <p:cNvSpPr/>
                  <p:nvPr/>
                </p:nvSpPr>
                <p:spPr>
                  <a:xfrm>
                    <a:off x="6477000" y="2933700"/>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192" name="Group 191"/>
                  <p:cNvGrpSpPr/>
                  <p:nvPr/>
                </p:nvGrpSpPr>
                <p:grpSpPr>
                  <a:xfrm rot="20675283">
                    <a:off x="4953000" y="3537174"/>
                    <a:ext cx="1143000" cy="685800"/>
                    <a:chOff x="4953000" y="3537174"/>
                    <a:chExt cx="1143000" cy="685800"/>
                  </a:xfrm>
                </p:grpSpPr>
                <p:sp>
                  <p:nvSpPr>
                    <p:cNvPr id="198" name="Chord 197"/>
                    <p:cNvSpPr/>
                    <p:nvPr/>
                  </p:nvSpPr>
                  <p:spPr>
                    <a:xfrm>
                      <a:off x="4953000" y="3537174"/>
                      <a:ext cx="685800" cy="685800"/>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99" name="Chord 198"/>
                    <p:cNvSpPr/>
                    <p:nvPr/>
                  </p:nvSpPr>
                  <p:spPr>
                    <a:xfrm rot="10800000">
                      <a:off x="5410200" y="3537174"/>
                      <a:ext cx="685800" cy="685800"/>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193" name="Oval 192"/>
                  <p:cNvSpPr/>
                  <p:nvPr/>
                </p:nvSpPr>
                <p:spPr>
                  <a:xfrm>
                    <a:off x="6324600" y="4503056"/>
                    <a:ext cx="457200" cy="457200"/>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194" name="Straight Connector 193"/>
                  <p:cNvCxnSpPr>
                    <a:endCxn id="198" idx="2"/>
                  </p:cNvCxnSpPr>
                  <p:nvPr/>
                </p:nvCxnSpPr>
                <p:spPr>
                  <a:xfrm>
                    <a:off x="4343400" y="3505199"/>
                    <a:ext cx="950853" cy="438296"/>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a:endCxn id="198" idx="2"/>
                  </p:cNvCxnSpPr>
                  <p:nvPr/>
                </p:nvCxnSpPr>
                <p:spPr>
                  <a:xfrm flipV="1">
                    <a:off x="4495800" y="3943495"/>
                    <a:ext cx="798453" cy="62850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p:cNvCxnSpPr>
                    <a:stCxn id="199" idx="2"/>
                  </p:cNvCxnSpPr>
                  <p:nvPr/>
                </p:nvCxnSpPr>
                <p:spPr>
                  <a:xfrm flipV="1">
                    <a:off x="5754747" y="3238501"/>
                    <a:ext cx="950853" cy="578152"/>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197" name="Straight Connector 196"/>
                  <p:cNvCxnSpPr>
                    <a:stCxn id="199" idx="2"/>
                  </p:cNvCxnSpPr>
                  <p:nvPr/>
                </p:nvCxnSpPr>
                <p:spPr>
                  <a:xfrm>
                    <a:off x="5754747" y="3816653"/>
                    <a:ext cx="798453" cy="90774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grpSp>
            <p:cxnSp>
              <p:nvCxnSpPr>
                <p:cNvPr id="188" name="Straight Connector 187"/>
                <p:cNvCxnSpPr/>
                <p:nvPr/>
              </p:nvCxnSpPr>
              <p:spPr>
                <a:xfrm>
                  <a:off x="5181600" y="3086100"/>
                  <a:ext cx="441951" cy="1462175"/>
                </a:xfrm>
                <a:prstGeom prst="line">
                  <a:avLst/>
                </a:prstGeom>
                <a:ln w="38100" cmpd="sng">
                  <a:solidFill>
                    <a:srgbClr val="C0504D"/>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254437" y="5798989"/>
                <a:ext cx="1270621" cy="701298"/>
                <a:chOff x="620277" y="4876800"/>
                <a:chExt cx="3037323" cy="1676400"/>
              </a:xfrm>
            </p:grpSpPr>
            <p:cxnSp>
              <p:nvCxnSpPr>
                <p:cNvPr id="203" name="Straight Connector 202"/>
                <p:cNvCxnSpPr/>
                <p:nvPr/>
              </p:nvCxnSpPr>
              <p:spPr>
                <a:xfrm>
                  <a:off x="1838645" y="4988183"/>
                  <a:ext cx="386555" cy="1565017"/>
                </a:xfrm>
                <a:prstGeom prst="line">
                  <a:avLst/>
                </a:prstGeom>
                <a:ln w="38100" cmpd="sng">
                  <a:solidFill>
                    <a:schemeClr val="tx1"/>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nvGrpSpPr>
                <p:cNvPr id="204" name="Group 203"/>
                <p:cNvGrpSpPr/>
                <p:nvPr/>
              </p:nvGrpSpPr>
              <p:grpSpPr>
                <a:xfrm>
                  <a:off x="620277" y="5195885"/>
                  <a:ext cx="1132323" cy="1155070"/>
                  <a:chOff x="745002" y="5195885"/>
                  <a:chExt cx="1132323" cy="1155070"/>
                </a:xfrm>
              </p:grpSpPr>
              <p:sp>
                <p:nvSpPr>
                  <p:cNvPr id="217" name="Oval 216"/>
                  <p:cNvSpPr/>
                  <p:nvPr/>
                </p:nvSpPr>
                <p:spPr>
                  <a:xfrm>
                    <a:off x="745002" y="5195885"/>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18" name="Oval 217"/>
                  <p:cNvSpPr/>
                  <p:nvPr/>
                </p:nvSpPr>
                <p:spPr>
                  <a:xfrm>
                    <a:off x="805927" y="601783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19" name="Chord 218"/>
                  <p:cNvSpPr/>
                  <p:nvPr/>
                </p:nvSpPr>
                <p:spPr>
                  <a:xfrm rot="20675283">
                    <a:off x="1368256" y="5457763"/>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220" name="Straight Connector 219"/>
                  <p:cNvCxnSpPr>
                    <a:endCxn id="219" idx="2"/>
                  </p:cNvCxnSpPr>
                  <p:nvPr/>
                </p:nvCxnSpPr>
                <p:spPr>
                  <a:xfrm>
                    <a:off x="918112" y="5390202"/>
                    <a:ext cx="692793" cy="31934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21" name="Straight Connector 220"/>
                  <p:cNvCxnSpPr>
                    <a:endCxn id="219" idx="2"/>
                  </p:cNvCxnSpPr>
                  <p:nvPr/>
                </p:nvCxnSpPr>
                <p:spPr>
                  <a:xfrm flipV="1">
                    <a:off x="1029151" y="5709545"/>
                    <a:ext cx="581754" cy="457929"/>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22" name="Oval 221"/>
                  <p:cNvSpPr/>
                  <p:nvPr/>
                </p:nvSpPr>
                <p:spPr>
                  <a:xfrm>
                    <a:off x="1364960" y="5456943"/>
                    <a:ext cx="512365" cy="512365"/>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205" name="Oval 204"/>
                <p:cNvSpPr/>
                <p:nvPr/>
              </p:nvSpPr>
              <p:spPr>
                <a:xfrm>
                  <a:off x="3324483" y="4876800"/>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06" name="Chord 205"/>
                <p:cNvSpPr/>
                <p:nvPr/>
              </p:nvSpPr>
              <p:spPr>
                <a:xfrm rot="9875283">
                  <a:off x="2211816" y="5369235"/>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07" name="Oval 206"/>
                <p:cNvSpPr/>
                <p:nvPr/>
              </p:nvSpPr>
              <p:spPr>
                <a:xfrm>
                  <a:off x="3248283" y="6220084"/>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208" name="Straight Connector 207"/>
                <p:cNvCxnSpPr>
                  <a:stCxn id="206" idx="2"/>
                  <a:endCxn id="205" idx="3"/>
                </p:cNvCxnSpPr>
                <p:nvPr/>
              </p:nvCxnSpPr>
              <p:spPr>
                <a:xfrm flipV="1">
                  <a:off x="2468843" y="5161132"/>
                  <a:ext cx="904424" cy="45599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a:stCxn id="206" idx="2"/>
                  <a:endCxn id="207" idx="1"/>
                </p:cNvCxnSpPr>
                <p:nvPr/>
              </p:nvCxnSpPr>
              <p:spPr>
                <a:xfrm>
                  <a:off x="2468843" y="5617127"/>
                  <a:ext cx="828224" cy="651741"/>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10" name="Oval 209"/>
                <p:cNvSpPr/>
                <p:nvPr/>
              </p:nvSpPr>
              <p:spPr>
                <a:xfrm>
                  <a:off x="2209800" y="5363110"/>
                  <a:ext cx="512365" cy="512365"/>
                </a:xfrm>
                <a:prstGeom prst="ellipse">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211" name="Group 210"/>
                <p:cNvGrpSpPr/>
                <p:nvPr/>
              </p:nvGrpSpPr>
              <p:grpSpPr>
                <a:xfrm>
                  <a:off x="3096415" y="5534815"/>
                  <a:ext cx="332585" cy="332585"/>
                  <a:chOff x="5751878" y="4869572"/>
                  <a:chExt cx="1408941" cy="1408941"/>
                </a:xfrm>
              </p:grpSpPr>
              <p:sp>
                <p:nvSpPr>
                  <p:cNvPr id="215" name="Oval 214"/>
                  <p:cNvSpPr/>
                  <p:nvPr/>
                </p:nvSpPr>
                <p:spPr>
                  <a:xfrm>
                    <a:off x="5751878" y="4869572"/>
                    <a:ext cx="1408941" cy="1408941"/>
                  </a:xfrm>
                  <a:prstGeom prst="ellipse">
                    <a:avLst/>
                  </a:prstGeom>
                  <a:ln>
                    <a:headEnd type="none" w="med" len="med"/>
                    <a:tailEnd type="non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16" name="Plus 215"/>
                  <p:cNvSpPr/>
                  <p:nvPr/>
                </p:nvSpPr>
                <p:spPr>
                  <a:xfrm>
                    <a:off x="5751878" y="4869572"/>
                    <a:ext cx="1408941" cy="1408941"/>
                  </a:xfrm>
                  <a:prstGeom prst="mathPlus">
                    <a:avLst>
                      <a:gd name="adj1" fmla="val 8148"/>
                    </a:avLst>
                  </a:prstGeom>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cxnSp>
              <p:nvCxnSpPr>
                <p:cNvPr id="212" name="Straight Arrow Connector 211"/>
                <p:cNvCxnSpPr/>
                <p:nvPr/>
              </p:nvCxnSpPr>
              <p:spPr>
                <a:xfrm flipH="1">
                  <a:off x="2895600" y="5311823"/>
                  <a:ext cx="428883" cy="222992"/>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p:nvPr/>
              </p:nvCxnSpPr>
              <p:spPr>
                <a:xfrm flipH="1" flipV="1">
                  <a:off x="2895600" y="5787706"/>
                  <a:ext cx="352682" cy="308294"/>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14" name="Straight Arrow Connector 213"/>
                <p:cNvCxnSpPr/>
                <p:nvPr/>
              </p:nvCxnSpPr>
              <p:spPr>
                <a:xfrm flipH="1">
                  <a:off x="1733843" y="5672377"/>
                  <a:ext cx="472979" cy="74335"/>
                </a:xfrm>
                <a:prstGeom prst="straightConnector1">
                  <a:avLst/>
                </a:prstGeom>
                <a:ln w="38100" cmpd="sng">
                  <a:solidFill>
                    <a:schemeClr val="accent2"/>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45" name="Group 244"/>
              <p:cNvGrpSpPr/>
              <p:nvPr/>
            </p:nvGrpSpPr>
            <p:grpSpPr>
              <a:xfrm>
                <a:off x="3302717" y="4800600"/>
                <a:ext cx="1082049" cy="616682"/>
                <a:chOff x="6324600" y="2945864"/>
                <a:chExt cx="2590800" cy="1476551"/>
              </a:xfrm>
            </p:grpSpPr>
            <p:sp>
              <p:nvSpPr>
                <p:cNvPr id="246" name="Oval 245"/>
                <p:cNvSpPr/>
                <p:nvPr/>
              </p:nvSpPr>
              <p:spPr>
                <a:xfrm>
                  <a:off x="6944558" y="3429000"/>
                  <a:ext cx="512365" cy="512365"/>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7" name="Oval 246"/>
                <p:cNvSpPr/>
                <p:nvPr/>
              </p:nvSpPr>
              <p:spPr>
                <a:xfrm>
                  <a:off x="7797006" y="3335167"/>
                  <a:ext cx="512365" cy="512365"/>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8" name="Oval 247"/>
                <p:cNvSpPr/>
                <p:nvPr/>
              </p:nvSpPr>
              <p:spPr>
                <a:xfrm>
                  <a:off x="6324600" y="3167942"/>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9" name="Oval 248"/>
                <p:cNvSpPr/>
                <p:nvPr/>
              </p:nvSpPr>
              <p:spPr>
                <a:xfrm>
                  <a:off x="6385525" y="3989896"/>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50" name="Oval 249"/>
                <p:cNvSpPr/>
                <p:nvPr/>
              </p:nvSpPr>
              <p:spPr>
                <a:xfrm>
                  <a:off x="8582283" y="2945864"/>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51" name="Chord 250"/>
                <p:cNvSpPr/>
                <p:nvPr/>
              </p:nvSpPr>
              <p:spPr>
                <a:xfrm rot="20675283">
                  <a:off x="6947854" y="3429820"/>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52" name="Chord 251"/>
                <p:cNvSpPr/>
                <p:nvPr/>
              </p:nvSpPr>
              <p:spPr>
                <a:xfrm rot="9875283">
                  <a:off x="7799022" y="3341292"/>
                  <a:ext cx="499675" cy="499675"/>
                </a:xfrm>
                <a:prstGeom prst="chord">
                  <a:avLst>
                    <a:gd name="adj1" fmla="val 5518863"/>
                    <a:gd name="adj2" fmla="val 16113869"/>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53" name="Oval 252"/>
                <p:cNvSpPr/>
                <p:nvPr/>
              </p:nvSpPr>
              <p:spPr>
                <a:xfrm>
                  <a:off x="8471245" y="408929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254" name="Straight Connector 253"/>
                <p:cNvCxnSpPr>
                  <a:endCxn id="251" idx="2"/>
                </p:cNvCxnSpPr>
                <p:nvPr/>
              </p:nvCxnSpPr>
              <p:spPr>
                <a:xfrm>
                  <a:off x="6497710" y="3362259"/>
                  <a:ext cx="692793" cy="31934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5" name="Straight Connector 254"/>
                <p:cNvCxnSpPr>
                  <a:endCxn id="251" idx="2"/>
                </p:cNvCxnSpPr>
                <p:nvPr/>
              </p:nvCxnSpPr>
              <p:spPr>
                <a:xfrm flipV="1">
                  <a:off x="6608749" y="3681602"/>
                  <a:ext cx="581754" cy="457929"/>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p:cNvCxnSpPr>
                  <a:stCxn id="252" idx="2"/>
                </p:cNvCxnSpPr>
                <p:nvPr/>
              </p:nvCxnSpPr>
              <p:spPr>
                <a:xfrm flipV="1">
                  <a:off x="8056049" y="3167942"/>
                  <a:ext cx="692793" cy="421242"/>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a:stCxn id="252" idx="2"/>
                </p:cNvCxnSpPr>
                <p:nvPr/>
              </p:nvCxnSpPr>
              <p:spPr>
                <a:xfrm>
                  <a:off x="8056049" y="3589185"/>
                  <a:ext cx="581754" cy="661385"/>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7406649" y="2960240"/>
                  <a:ext cx="441951" cy="1462175"/>
                </a:xfrm>
                <a:prstGeom prst="line">
                  <a:avLst/>
                </a:prstGeom>
                <a:ln w="38100" cmpd="sng">
                  <a:solidFill>
                    <a:schemeClr val="tx1"/>
                  </a:solidFill>
                  <a:prstDash val="sysDash"/>
                  <a:headEnd type="none" w="med" len="med"/>
                  <a:tailEnd type="none"/>
                </a:ln>
                <a:effectLst/>
              </p:spPr>
              <p:style>
                <a:lnRef idx="2">
                  <a:schemeClr val="accent1"/>
                </a:lnRef>
                <a:fillRef idx="0">
                  <a:schemeClr val="accent1"/>
                </a:fillRef>
                <a:effectRef idx="1">
                  <a:schemeClr val="accent1"/>
                </a:effectRef>
                <a:fontRef idx="minor">
                  <a:schemeClr val="tx1"/>
                </a:fontRef>
              </p:style>
            </p:cxnSp>
          </p:grpSp>
          <p:grpSp>
            <p:nvGrpSpPr>
              <p:cNvPr id="260" name="Group 259"/>
              <p:cNvGrpSpPr/>
              <p:nvPr/>
            </p:nvGrpSpPr>
            <p:grpSpPr>
              <a:xfrm>
                <a:off x="2936966" y="5715000"/>
                <a:ext cx="1195455" cy="774784"/>
                <a:chOff x="5672524" y="4497644"/>
                <a:chExt cx="2593145" cy="1680639"/>
              </a:xfrm>
            </p:grpSpPr>
            <p:sp>
              <p:nvSpPr>
                <p:cNvPr id="262" name="Oval 261"/>
                <p:cNvSpPr/>
                <p:nvPr/>
              </p:nvSpPr>
              <p:spPr>
                <a:xfrm>
                  <a:off x="7932552" y="530399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63" name="Oval 262"/>
                <p:cNvSpPr/>
                <p:nvPr/>
              </p:nvSpPr>
              <p:spPr>
                <a:xfrm>
                  <a:off x="5987047" y="5702357"/>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64" name="Oval 263"/>
                <p:cNvSpPr/>
                <p:nvPr/>
              </p:nvSpPr>
              <p:spPr>
                <a:xfrm>
                  <a:off x="6724437" y="5113559"/>
                  <a:ext cx="333117" cy="333116"/>
                </a:xfrm>
                <a:prstGeom prst="ellipse">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cxnSp>
              <p:nvCxnSpPr>
                <p:cNvPr id="265" name="Straight Connector 264"/>
                <p:cNvCxnSpPr>
                  <a:stCxn id="264" idx="7"/>
                  <a:endCxn id="274" idx="3"/>
                </p:cNvCxnSpPr>
                <p:nvPr/>
              </p:nvCxnSpPr>
              <p:spPr>
                <a:xfrm flipV="1">
                  <a:off x="7008770" y="4781976"/>
                  <a:ext cx="351503" cy="38036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6" name="Straight Connector 265"/>
                <p:cNvCxnSpPr>
                  <a:stCxn id="273" idx="7"/>
                  <a:endCxn id="262" idx="3"/>
                </p:cNvCxnSpPr>
                <p:nvPr/>
              </p:nvCxnSpPr>
              <p:spPr>
                <a:xfrm flipV="1">
                  <a:off x="7470315" y="5588331"/>
                  <a:ext cx="511021" cy="30562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a:stCxn id="273" idx="1"/>
                  <a:endCxn id="264" idx="5"/>
                </p:cNvCxnSpPr>
                <p:nvPr/>
              </p:nvCxnSpPr>
              <p:spPr>
                <a:xfrm flipH="1" flipV="1">
                  <a:off x="7008770" y="5397891"/>
                  <a:ext cx="225996" cy="49606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p:cNvCxnSpPr>
                  <a:stCxn id="262" idx="1"/>
                  <a:endCxn id="274" idx="5"/>
                </p:cNvCxnSpPr>
                <p:nvPr/>
              </p:nvCxnSpPr>
              <p:spPr>
                <a:xfrm flipH="1" flipV="1">
                  <a:off x="7595822" y="4781976"/>
                  <a:ext cx="385514" cy="57080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a:stCxn id="264" idx="2"/>
                  <a:endCxn id="272" idx="6"/>
                </p:cNvCxnSpPr>
                <p:nvPr/>
              </p:nvCxnSpPr>
              <p:spPr>
                <a:xfrm flipH="1" flipV="1">
                  <a:off x="6005641" y="4979100"/>
                  <a:ext cx="718796" cy="301017"/>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a:stCxn id="273" idx="2"/>
                  <a:endCxn id="263" idx="6"/>
                </p:cNvCxnSpPr>
                <p:nvPr/>
              </p:nvCxnSpPr>
              <p:spPr>
                <a:xfrm flipH="1" flipV="1">
                  <a:off x="6320164" y="5868915"/>
                  <a:ext cx="865818" cy="142810"/>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a:stCxn id="272" idx="5"/>
                  <a:endCxn id="263" idx="0"/>
                </p:cNvCxnSpPr>
                <p:nvPr/>
              </p:nvCxnSpPr>
              <p:spPr>
                <a:xfrm>
                  <a:off x="5956857" y="5096874"/>
                  <a:ext cx="196749" cy="605483"/>
                </a:xfrm>
                <a:prstGeom prst="line">
                  <a:avLst/>
                </a:prstGeom>
                <a:ln w="381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cxnSp>
            <p:sp>
              <p:nvSpPr>
                <p:cNvPr id="272" name="Oval 271"/>
                <p:cNvSpPr/>
                <p:nvPr/>
              </p:nvSpPr>
              <p:spPr>
                <a:xfrm>
                  <a:off x="5672524" y="4812542"/>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73" name="Oval 272"/>
                <p:cNvSpPr/>
                <p:nvPr/>
              </p:nvSpPr>
              <p:spPr>
                <a:xfrm>
                  <a:off x="7185982" y="5845167"/>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74" name="Oval 273"/>
                <p:cNvSpPr/>
                <p:nvPr/>
              </p:nvSpPr>
              <p:spPr>
                <a:xfrm>
                  <a:off x="7311489" y="4497644"/>
                  <a:ext cx="333117" cy="333116"/>
                </a:xfrm>
                <a:prstGeom prst="ellipse">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281" name="TextBox 280"/>
              <p:cNvSpPr txBox="1"/>
              <p:nvPr/>
            </p:nvSpPr>
            <p:spPr>
              <a:xfrm>
                <a:off x="854741" y="4386895"/>
                <a:ext cx="2262158"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图形处理系统的进步</a:t>
                </a:r>
                <a:endParaRPr lang="en-US" sz="1800" dirty="0">
                  <a:latin typeface="Microsoft YaHei" panose="020B0503020204020204" pitchFamily="34" charset="-122"/>
                  <a:ea typeface="Microsoft YaHei" panose="020B0503020204020204" pitchFamily="34" charset="-122"/>
                  <a:cs typeface="Gill Sans Light"/>
                </a:endParaRPr>
              </a:p>
            </p:txBody>
          </p:sp>
        </p:grpSp>
        <p:sp>
          <p:nvSpPr>
            <p:cNvPr id="282" name="TextBox 281"/>
            <p:cNvSpPr txBox="1"/>
            <p:nvPr/>
          </p:nvSpPr>
          <p:spPr>
            <a:xfrm>
              <a:off x="5799243" y="4676507"/>
              <a:ext cx="2887557" cy="877163"/>
            </a:xfrm>
            <a:prstGeom prst="rect">
              <a:avLst/>
            </a:prstGeom>
            <a:noFill/>
          </p:spPr>
          <p:txBody>
            <a:bodyPr wrap="square" rtlCol="0">
              <a:spAutoFit/>
            </a:bodyPr>
            <a:lstStyle/>
            <a:p>
              <a:pPr algn="ctr">
                <a:spcAft>
                  <a:spcPts val="1800"/>
                </a:spcAft>
              </a:pPr>
              <a:r>
                <a:rPr lang="zh-CN" altLang="en-US" dirty="0">
                  <a:latin typeface="Microsoft YaHei" panose="020B0503020204020204" pitchFamily="34" charset="-122"/>
                  <a:ea typeface="Microsoft YaHei" panose="020B0503020204020204" pitchFamily="34" charset="-122"/>
                  <a:cs typeface="Gill Sans Light"/>
                </a:rPr>
                <a:t>分布式连接优化</a:t>
              </a:r>
              <a:endParaRPr lang="en-US" altLang="zh-CN" dirty="0">
                <a:latin typeface="Microsoft YaHei" panose="020B0503020204020204" pitchFamily="34" charset="-122"/>
                <a:ea typeface="Microsoft YaHei" panose="020B0503020204020204" pitchFamily="34" charset="-122"/>
                <a:cs typeface="Gill Sans Light"/>
              </a:endParaRPr>
            </a:p>
            <a:p>
              <a:pPr algn="ctr">
                <a:spcAft>
                  <a:spcPts val="1800"/>
                </a:spcAft>
              </a:pPr>
              <a:r>
                <a:rPr lang="zh-CN" altLang="en-US" dirty="0">
                  <a:latin typeface="Microsoft YaHei" panose="020B0503020204020204" pitchFamily="34" charset="-122"/>
                  <a:ea typeface="Microsoft YaHei" panose="020B0503020204020204" pitchFamily="34" charset="-122"/>
                  <a:cs typeface="Gill Sans Light"/>
                </a:rPr>
                <a:t>拟物化视图维护</a:t>
              </a:r>
              <a:endParaRPr lang="en-US" dirty="0">
                <a:latin typeface="Microsoft YaHei" panose="020B0503020204020204" pitchFamily="34" charset="-122"/>
                <a:ea typeface="Microsoft YaHei" panose="020B0503020204020204" pitchFamily="34" charset="-122"/>
                <a:cs typeface="Gill Sans Light"/>
              </a:endParaRPr>
            </a:p>
          </p:txBody>
        </p:sp>
      </p:grpSp>
      <p:sp>
        <p:nvSpPr>
          <p:cNvPr id="288" name="Rectangle 287"/>
          <p:cNvSpPr/>
          <p:nvPr/>
        </p:nvSpPr>
        <p:spPr>
          <a:xfrm>
            <a:off x="0" y="3368862"/>
            <a:ext cx="9144000" cy="3284041"/>
          </a:xfrm>
          <a:prstGeom prst="rect">
            <a:avLst/>
          </a:prstGeom>
          <a:solidFill>
            <a:srgbClr val="FFFFFF">
              <a:alpha val="7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Microsoft YaHei" panose="020B0503020204020204" pitchFamily="34" charset="-122"/>
              <a:ea typeface="Microsoft YaHei" panose="020B0503020204020204" pitchFamily="34" charset="-122"/>
            </a:endParaRPr>
          </a:p>
        </p:txBody>
      </p:sp>
      <p:sp>
        <p:nvSpPr>
          <p:cNvPr id="223" name="Rectangle 4">
            <a:extLst>
              <a:ext uri="{FF2B5EF4-FFF2-40B4-BE49-F238E27FC236}">
                <a16:creationId xmlns="" xmlns:a16="http://schemas.microsoft.com/office/drawing/2014/main" id="{0DC0A261-B357-1647-866C-69D8F685022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224" name="直接连接符 8">
            <a:extLst>
              <a:ext uri="{FF2B5EF4-FFF2-40B4-BE49-F238E27FC236}">
                <a16:creationId xmlns="" xmlns:a16="http://schemas.microsoft.com/office/drawing/2014/main" id="{B887E5C7-77CD-E041-A6CC-4E3AC5C0468E}"/>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225" name="组合 46">
            <a:extLst>
              <a:ext uri="{FF2B5EF4-FFF2-40B4-BE49-F238E27FC236}">
                <a16:creationId xmlns="" xmlns:a16="http://schemas.microsoft.com/office/drawing/2014/main" id="{33B4F746-DF3D-C141-B354-F92862CDA81F}"/>
              </a:ext>
            </a:extLst>
          </p:cNvPr>
          <p:cNvGrpSpPr>
            <a:grpSpLocks/>
          </p:cNvGrpSpPr>
          <p:nvPr/>
        </p:nvGrpSpPr>
        <p:grpSpPr bwMode="auto">
          <a:xfrm>
            <a:off x="1" y="284163"/>
            <a:ext cx="2544721" cy="530225"/>
            <a:chOff x="2209799" y="284389"/>
            <a:chExt cx="2160388" cy="529772"/>
          </a:xfrm>
          <a:solidFill>
            <a:srgbClr val="024C89"/>
          </a:solidFill>
        </p:grpSpPr>
        <p:sp>
          <p:nvSpPr>
            <p:cNvPr id="226" name="矩形 225">
              <a:extLst>
                <a:ext uri="{FF2B5EF4-FFF2-40B4-BE49-F238E27FC236}">
                  <a16:creationId xmlns="" xmlns:a16="http://schemas.microsoft.com/office/drawing/2014/main" id="{941A4E47-5814-884C-B8C1-9C650627A779}"/>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展示</a:t>
              </a:r>
            </a:p>
          </p:txBody>
        </p:sp>
        <p:sp>
          <p:nvSpPr>
            <p:cNvPr id="227" name="矩形 226">
              <a:extLst>
                <a:ext uri="{FF2B5EF4-FFF2-40B4-BE49-F238E27FC236}">
                  <a16:creationId xmlns="" xmlns:a16="http://schemas.microsoft.com/office/drawing/2014/main" id="{E4F340F4-C530-C642-9DFB-1E5D96AF974C}"/>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
        <p:nvSpPr>
          <p:cNvPr id="228" name="Rectangle 287">
            <a:extLst>
              <a:ext uri="{FF2B5EF4-FFF2-40B4-BE49-F238E27FC236}">
                <a16:creationId xmlns="" xmlns:a16="http://schemas.microsoft.com/office/drawing/2014/main" id="{79EC961C-8025-C24D-978D-9A698F7AB2FB}"/>
              </a:ext>
            </a:extLst>
          </p:cNvPr>
          <p:cNvSpPr/>
          <p:nvPr/>
        </p:nvSpPr>
        <p:spPr>
          <a:xfrm>
            <a:off x="-1" y="80542"/>
            <a:ext cx="9144000" cy="3284041"/>
          </a:xfrm>
          <a:prstGeom prst="rect">
            <a:avLst/>
          </a:prstGeom>
          <a:solidFill>
            <a:srgbClr val="FFFFFF">
              <a:alpha val="72000"/>
            </a:srgb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96554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wipe(left)">
                                      <p:cBhvr>
                                        <p:cTn id="7" dur="500"/>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wipe(left)">
                                      <p:cBhvr>
                                        <p:cTn id="12" dur="500"/>
                                        <p:tgtEl>
                                          <p:spTgt spid="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7"/>
                                        </p:tgtEl>
                                        <p:attrNameLst>
                                          <p:attrName>style.visibility</p:attrName>
                                        </p:attrNameLst>
                                      </p:cBhvr>
                                      <p:to>
                                        <p:strVal val="visible"/>
                                      </p:to>
                                    </p:set>
                                    <p:animEffect transition="in" filter="wipe(left)">
                                      <p:cBhvr>
                                        <p:cTn id="17" dur="500"/>
                                        <p:tgtEl>
                                          <p:spTgt spid="28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8"/>
                                        </p:tgtEl>
                                        <p:attrNameLst>
                                          <p:attrName>style.visibility</p:attrName>
                                        </p:attrNameLst>
                                      </p:cBhvr>
                                      <p:to>
                                        <p:strVal val="visible"/>
                                      </p:to>
                                    </p:set>
                                    <p:animEffect transition="in" filter="fade">
                                      <p:cBhvr>
                                        <p:cTn id="22" dur="500"/>
                                        <p:tgtEl>
                                          <p:spTgt spid="28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28" grpId="0" animBg="1"/>
    </p:bld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5" name="TextBox 224"/>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顶点表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240" name="Group 239"/>
          <p:cNvGrpSpPr/>
          <p:nvPr/>
        </p:nvGrpSpPr>
        <p:grpSpPr>
          <a:xfrm>
            <a:off x="5410200" y="990600"/>
            <a:ext cx="20574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1" name="TextBox 240"/>
            <p:cNvSpPr txBox="1"/>
            <p:nvPr/>
          </p:nvSpPr>
          <p:spPr>
            <a:xfrm>
              <a:off x="4191000" y="1220272"/>
              <a:ext cx="1752600" cy="622037"/>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边表</a:t>
              </a:r>
              <a:r>
                <a:rPr lang="en-US" dirty="0">
                  <a:solidFill>
                    <a:prstClr val="black"/>
                  </a:solidFill>
                  <a:latin typeface="Microsoft YaHei" panose="020B0503020204020204" pitchFamily="34" charset="-122"/>
                  <a:ea typeface="Microsoft YaHei" panose="020B0503020204020204" pitchFamily="34" charset="-122"/>
                  <a:cs typeface="Gill Sans Light"/>
                </a:rPr>
                <a:t> </a:t>
              </a:r>
            </a:p>
            <a:p>
              <a:pPr algn="ctr" defTabSz="914400" fontAlgn="auto">
                <a:spcBef>
                  <a:spcPts val="0"/>
                </a:spcBef>
                <a:spcAft>
                  <a:spcPts val="0"/>
                </a:spcAft>
              </a:pP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sp>
        <p:nvSpPr>
          <p:cNvPr id="296" name="Rounded Rectangle 295"/>
          <p:cNvSpPr/>
          <p:nvPr/>
        </p:nvSpPr>
        <p:spPr>
          <a:xfrm>
            <a:off x="5562600" y="1924484"/>
            <a:ext cx="1752600"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97" name="Rounded Rectangle 296"/>
          <p:cNvSpPr/>
          <p:nvPr/>
        </p:nvSpPr>
        <p:spPr>
          <a:xfrm>
            <a:off x="5562600" y="4367794"/>
            <a:ext cx="1752600"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19" name="Group 318"/>
          <p:cNvGrpSpPr/>
          <p:nvPr/>
        </p:nvGrpSpPr>
        <p:grpSpPr>
          <a:xfrm>
            <a:off x="5827594"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grpSp>
        <p:nvGrpSpPr>
          <p:cNvPr id="140" name="Group 139"/>
          <p:cNvGrpSpPr/>
          <p:nvPr/>
        </p:nvGrpSpPr>
        <p:grpSpPr>
          <a:xfrm>
            <a:off x="1911336" y="2346536"/>
            <a:ext cx="450864" cy="4284613"/>
            <a:chOff x="4844171" y="2209800"/>
            <a:chExt cx="450864" cy="4284613"/>
          </a:xfrm>
        </p:grpSpPr>
        <p:sp>
          <p:nvSpPr>
            <p:cNvPr id="141" name="Oval 140"/>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42" name="Can 141"/>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3" name="Oval 142"/>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44" name="Can 143"/>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5" name="Oval 144"/>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46" name="Can 145"/>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7" name="Oval 146"/>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48" name="Can 147"/>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9" name="Oval 148"/>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50" name="Can 149"/>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1" name="Oval 150"/>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52" name="Can 151"/>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26" name="Group 125"/>
          <p:cNvGrpSpPr/>
          <p:nvPr/>
        </p:nvGrpSpPr>
        <p:grpSpPr>
          <a:xfrm>
            <a:off x="76200" y="987156"/>
            <a:ext cx="1295400" cy="5791052"/>
            <a:chOff x="5791200" y="990600"/>
            <a:chExt cx="1295400" cy="5791052"/>
          </a:xfrm>
        </p:grpSpPr>
        <p:grpSp>
          <p:nvGrpSpPr>
            <p:cNvPr id="127" name="Group 126"/>
            <p:cNvGrpSpPr/>
            <p:nvPr/>
          </p:nvGrpSpPr>
          <p:grpSpPr>
            <a:xfrm>
              <a:off x="5791200" y="990600"/>
              <a:ext cx="1295400" cy="5791052"/>
              <a:chOff x="4191000" y="1138090"/>
              <a:chExt cx="1752600" cy="5567510"/>
            </a:xfrm>
          </p:grpSpPr>
          <p:sp>
            <p:nvSpPr>
              <p:cNvPr id="160" name="Rectangle 159"/>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61" name="TextBox 160"/>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路由表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128" name="Group 127"/>
            <p:cNvGrpSpPr/>
            <p:nvPr/>
          </p:nvGrpSpPr>
          <p:grpSpPr>
            <a:xfrm>
              <a:off x="5867400" y="2281090"/>
              <a:ext cx="1143000" cy="4424510"/>
              <a:chOff x="4495800" y="2133600"/>
              <a:chExt cx="1143000" cy="4424510"/>
            </a:xfrm>
          </p:grpSpPr>
          <p:sp>
            <p:nvSpPr>
              <p:cNvPr id="158" name="Rounded Rectangle 157"/>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59" name="Rounded Rectangle 158"/>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129" name="Oval 128"/>
            <p:cNvSpPr/>
            <p:nvPr/>
          </p:nvSpPr>
          <p:spPr>
            <a:xfrm>
              <a:off x="5979994" y="312277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30" name="Oval 129"/>
            <p:cNvSpPr/>
            <p:nvPr/>
          </p:nvSpPr>
          <p:spPr>
            <a:xfrm>
              <a:off x="5979994" y="388825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31" name="Oval 130"/>
            <p:cNvSpPr/>
            <p:nvPr/>
          </p:nvSpPr>
          <p:spPr>
            <a:xfrm>
              <a:off x="5979994"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32" name="Oval 131"/>
            <p:cNvSpPr/>
            <p:nvPr/>
          </p:nvSpPr>
          <p:spPr>
            <a:xfrm>
              <a:off x="5979994" y="541922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33" name="Oval 132"/>
            <p:cNvSpPr/>
            <p:nvPr/>
          </p:nvSpPr>
          <p:spPr>
            <a:xfrm>
              <a:off x="5979994"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34" name="Oval 133"/>
            <p:cNvSpPr/>
            <p:nvPr/>
          </p:nvSpPr>
          <p:spPr>
            <a:xfrm>
              <a:off x="5979994" y="618470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35" name="Rectangle 134"/>
            <p:cNvSpPr/>
            <p:nvPr/>
          </p:nvSpPr>
          <p:spPr>
            <a:xfrm>
              <a:off x="6453336" y="318010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136" name="Rectangle 135"/>
            <p:cNvSpPr/>
            <p:nvPr/>
          </p:nvSpPr>
          <p:spPr>
            <a:xfrm>
              <a:off x="6453336" y="5466101"/>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nvGrpSpPr>
            <p:cNvPr id="137" name="Group 136"/>
            <p:cNvGrpSpPr/>
            <p:nvPr/>
          </p:nvGrpSpPr>
          <p:grpSpPr>
            <a:xfrm>
              <a:off x="6453336" y="2418101"/>
              <a:ext cx="480864" cy="325099"/>
              <a:chOff x="9653736" y="3827467"/>
              <a:chExt cx="480864" cy="325099"/>
            </a:xfrm>
          </p:grpSpPr>
          <p:sp>
            <p:nvSpPr>
              <p:cNvPr id="156" name="Rectangle 155"/>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157" name="Rectangle 156"/>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grpSp>
          <p:nvGrpSpPr>
            <p:cNvPr id="138" name="Group 137"/>
            <p:cNvGrpSpPr/>
            <p:nvPr/>
          </p:nvGrpSpPr>
          <p:grpSpPr>
            <a:xfrm>
              <a:off x="6453336" y="4708929"/>
              <a:ext cx="480864" cy="325099"/>
              <a:chOff x="9653736" y="3827467"/>
              <a:chExt cx="480864" cy="325099"/>
            </a:xfrm>
          </p:grpSpPr>
          <p:sp>
            <p:nvSpPr>
              <p:cNvPr id="154" name="Rectangle 153"/>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155" name="Rectangle 154"/>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sp>
          <p:nvSpPr>
            <p:cNvPr id="139" name="Rectangle 138"/>
            <p:cNvSpPr/>
            <p:nvPr/>
          </p:nvSpPr>
          <p:spPr>
            <a:xfrm>
              <a:off x="6453336" y="393719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153" name="Rectangle 152"/>
            <p:cNvSpPr/>
            <p:nvPr/>
          </p:nvSpPr>
          <p:spPr>
            <a:xfrm>
              <a:off x="6453336" y="6248400"/>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grpSp>
        <p:nvGrpSpPr>
          <p:cNvPr id="25" name="Group 24"/>
          <p:cNvGrpSpPr/>
          <p:nvPr/>
        </p:nvGrpSpPr>
        <p:grpSpPr>
          <a:xfrm>
            <a:off x="2332142" y="2556940"/>
            <a:ext cx="3230458" cy="2979757"/>
            <a:chOff x="2332142" y="2556940"/>
            <a:chExt cx="3230458" cy="2979757"/>
          </a:xfrm>
        </p:grpSpPr>
        <p:cxnSp>
          <p:nvCxnSpPr>
            <p:cNvPr id="18" name="Straight Arrow Connector 17"/>
            <p:cNvCxnSpPr>
              <a:stCxn id="149" idx="6"/>
              <a:endCxn id="296" idx="1"/>
            </p:cNvCxnSpPr>
            <p:nvPr/>
          </p:nvCxnSpPr>
          <p:spPr>
            <a:xfrm>
              <a:off x="2332142" y="2556940"/>
              <a:ext cx="3230458" cy="53644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a:stCxn id="149" idx="6"/>
              <a:endCxn id="297" idx="1"/>
            </p:cNvCxnSpPr>
            <p:nvPr/>
          </p:nvCxnSpPr>
          <p:spPr>
            <a:xfrm>
              <a:off x="2332142" y="2556940"/>
              <a:ext cx="3230458" cy="29797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cxnSp>
        <p:nvCxnSpPr>
          <p:cNvPr id="163" name="Straight Arrow Connector 162"/>
          <p:cNvCxnSpPr>
            <a:stCxn id="141" idx="6"/>
          </p:cNvCxnSpPr>
          <p:nvPr/>
        </p:nvCxnSpPr>
        <p:spPr>
          <a:xfrm>
            <a:off x="2332142" y="3322423"/>
            <a:ext cx="3230458" cy="2120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147196" y="1526797"/>
            <a:ext cx="1800494" cy="369332"/>
          </a:xfrm>
          <a:prstGeom prst="rect">
            <a:avLst/>
          </a:prstGeom>
          <a:noFill/>
        </p:spPr>
        <p:txBody>
          <a:bodyPr wrap="none" rtlCol="0">
            <a:spAutoFit/>
          </a:bodyPr>
          <a:lstStyle/>
          <a:p>
            <a:pPr algn="ctr"/>
            <a:r>
              <a:rPr lang="zh-CN" altLang="en-US" dirty="0">
                <a:latin typeface="Microsoft YaHei" panose="020B0503020204020204" pitchFamily="34" charset="-122"/>
                <a:ea typeface="Microsoft YaHei" panose="020B0503020204020204" pitchFamily="34" charset="-122"/>
                <a:cs typeface="Gill Sans Light"/>
              </a:rPr>
              <a:t>不要给边排序！</a:t>
            </a:r>
            <a:endParaRPr lang="en-US" dirty="0">
              <a:latin typeface="Microsoft YaHei" panose="020B0503020204020204" pitchFamily="34" charset="-122"/>
              <a:ea typeface="Microsoft YaHei" panose="020B0503020204020204" pitchFamily="34" charset="-122"/>
              <a:cs typeface="Gill Sans Light"/>
            </a:endParaRPr>
          </a:p>
        </p:txBody>
      </p:sp>
      <p:sp>
        <p:nvSpPr>
          <p:cNvPr id="96" name="Rectangle 4">
            <a:extLst>
              <a:ext uri="{FF2B5EF4-FFF2-40B4-BE49-F238E27FC236}">
                <a16:creationId xmlns="" xmlns:a16="http://schemas.microsoft.com/office/drawing/2014/main" id="{6CB4F17C-B774-F743-8BC0-28DD07C3AB7B}"/>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7" name="直接连接符 8">
            <a:extLst>
              <a:ext uri="{FF2B5EF4-FFF2-40B4-BE49-F238E27FC236}">
                <a16:creationId xmlns="" xmlns:a16="http://schemas.microsoft.com/office/drawing/2014/main" id="{369BED2B-6EE3-0845-BA3E-B87F7CC50E24}"/>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8" name="组合 46">
            <a:extLst>
              <a:ext uri="{FF2B5EF4-FFF2-40B4-BE49-F238E27FC236}">
                <a16:creationId xmlns="" xmlns:a16="http://schemas.microsoft.com/office/drawing/2014/main" id="{0DFFDA01-C719-6040-B247-F6DB86C9AB48}"/>
              </a:ext>
            </a:extLst>
          </p:cNvPr>
          <p:cNvGrpSpPr>
            <a:grpSpLocks/>
          </p:cNvGrpSpPr>
          <p:nvPr/>
        </p:nvGrpSpPr>
        <p:grpSpPr bwMode="auto">
          <a:xfrm>
            <a:off x="1" y="284163"/>
            <a:ext cx="3962399" cy="530225"/>
            <a:chOff x="2209799" y="284389"/>
            <a:chExt cx="2160388" cy="529772"/>
          </a:xfrm>
          <a:solidFill>
            <a:srgbClr val="024C89"/>
          </a:solidFill>
        </p:grpSpPr>
        <p:sp>
          <p:nvSpPr>
            <p:cNvPr id="99" name="矩形 98">
              <a:extLst>
                <a:ext uri="{FF2B5EF4-FFF2-40B4-BE49-F238E27FC236}">
                  <a16:creationId xmlns="" xmlns:a16="http://schemas.microsoft.com/office/drawing/2014/main" id="{1DB77388-8478-A54B-B0AB-8945F97DCDD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使用路由表连接站点选择</a:t>
              </a:r>
            </a:p>
          </p:txBody>
        </p:sp>
        <p:sp>
          <p:nvSpPr>
            <p:cNvPr id="100" name="矩形 99">
              <a:extLst>
                <a:ext uri="{FF2B5EF4-FFF2-40B4-BE49-F238E27FC236}">
                  <a16:creationId xmlns="" xmlns:a16="http://schemas.microsoft.com/office/drawing/2014/main" id="{C431E6C6-203D-2443-B742-4F60F65165D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247574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wipe(left)">
                                      <p:cBhvr>
                                        <p:cTn id="12" dur="5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5" name="TextBox 224"/>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顶点表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240" name="Group 239"/>
          <p:cNvGrpSpPr/>
          <p:nvPr/>
        </p:nvGrpSpPr>
        <p:grpSpPr>
          <a:xfrm>
            <a:off x="5410200" y="990600"/>
            <a:ext cx="3124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1" name="TextBox 240"/>
            <p:cNvSpPr txBox="1"/>
            <p:nvPr/>
          </p:nvSpPr>
          <p:spPr>
            <a:xfrm>
              <a:off x="4191000" y="1220272"/>
              <a:ext cx="1752600" cy="355450"/>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sp>
        <p:nvSpPr>
          <p:cNvPr id="296" name="Rounded Rectangle 295"/>
          <p:cNvSpPr/>
          <p:nvPr/>
        </p:nvSpPr>
        <p:spPr>
          <a:xfrm>
            <a:off x="5562600" y="1924484"/>
            <a:ext cx="2875708"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97" name="Rounded Rectangle 296"/>
          <p:cNvSpPr/>
          <p:nvPr/>
        </p:nvSpPr>
        <p:spPr>
          <a:xfrm>
            <a:off x="5562600" y="4367794"/>
            <a:ext cx="2875708"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19" name="Group 318"/>
          <p:cNvGrpSpPr/>
          <p:nvPr/>
        </p:nvGrpSpPr>
        <p:grpSpPr>
          <a:xfrm>
            <a:off x="71047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sp>
        <p:nvSpPr>
          <p:cNvPr id="9" name="Rectangle 8"/>
          <p:cNvSpPr/>
          <p:nvPr/>
        </p:nvSpPr>
        <p:spPr>
          <a:xfrm>
            <a:off x="5715000" y="25146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0" name="TextBox 9"/>
          <p:cNvSpPr txBox="1"/>
          <p:nvPr/>
        </p:nvSpPr>
        <p:spPr>
          <a:xfrm>
            <a:off x="5699748" y="1905000"/>
            <a:ext cx="880306" cy="646331"/>
          </a:xfrm>
          <a:prstGeom prst="rect">
            <a:avLst/>
          </a:prstGeom>
          <a:noFill/>
        </p:spPr>
        <p:txBody>
          <a:bodyPr wrap="none" rtlCol="0">
            <a:spAutoFit/>
          </a:bodyPr>
          <a:lstStyle/>
          <a:p>
            <a:pPr algn="ctr"/>
            <a:r>
              <a:rPr lang="en-US" sz="1800" dirty="0">
                <a:latin typeface="Microsoft YaHei" panose="020B0503020204020204" pitchFamily="34" charset="-122"/>
                <a:ea typeface="Microsoft YaHei" panose="020B0503020204020204" pitchFamily="34" charset="-122"/>
                <a:cs typeface="Gill Sans Light"/>
              </a:rPr>
              <a:t>Mirror</a:t>
            </a:r>
          </a:p>
          <a:p>
            <a:pPr algn="ctr"/>
            <a:r>
              <a:rPr lang="en-US" sz="1800" dirty="0">
                <a:latin typeface="Microsoft YaHei" panose="020B0503020204020204" pitchFamily="34" charset="-122"/>
                <a:ea typeface="Microsoft YaHei" panose="020B0503020204020204" pitchFamily="34" charset="-122"/>
                <a:cs typeface="Gill Sans Light"/>
              </a:rPr>
              <a:t>Cache</a:t>
            </a:r>
          </a:p>
        </p:txBody>
      </p:sp>
      <p:grpSp>
        <p:nvGrpSpPr>
          <p:cNvPr id="8" name="Group 7"/>
          <p:cNvGrpSpPr/>
          <p:nvPr/>
        </p:nvGrpSpPr>
        <p:grpSpPr>
          <a:xfrm>
            <a:off x="5867400" y="2563342"/>
            <a:ext cx="533400" cy="1502662"/>
            <a:chOff x="7467600" y="3249169"/>
            <a:chExt cx="533400" cy="1502662"/>
          </a:xfrm>
        </p:grpSpPr>
        <p:grpSp>
          <p:nvGrpSpPr>
            <p:cNvPr id="6" name="Group 5"/>
            <p:cNvGrpSpPr/>
            <p:nvPr/>
          </p:nvGrpSpPr>
          <p:grpSpPr>
            <a:xfrm>
              <a:off x="7467600" y="3639313"/>
              <a:ext cx="533400" cy="332231"/>
              <a:chOff x="7467600" y="3491582"/>
              <a:chExt cx="533400" cy="332231"/>
            </a:xfrm>
          </p:grpSpPr>
          <p:sp>
            <p:nvSpPr>
              <p:cNvPr id="73" name="Oval 72"/>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74" name="Can 73"/>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5" name="Group 4"/>
            <p:cNvGrpSpPr/>
            <p:nvPr/>
          </p:nvGrpSpPr>
          <p:grpSpPr>
            <a:xfrm>
              <a:off x="7467600" y="4029457"/>
              <a:ext cx="533400" cy="332231"/>
              <a:chOff x="7467600" y="4095938"/>
              <a:chExt cx="533400" cy="332231"/>
            </a:xfrm>
          </p:grpSpPr>
          <p:sp>
            <p:nvSpPr>
              <p:cNvPr id="75" name="Oval 74"/>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76" name="Can 75"/>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 name="Group 3"/>
            <p:cNvGrpSpPr/>
            <p:nvPr/>
          </p:nvGrpSpPr>
          <p:grpSpPr>
            <a:xfrm>
              <a:off x="7467600" y="4419600"/>
              <a:ext cx="533400" cy="332231"/>
              <a:chOff x="7467600" y="4700294"/>
              <a:chExt cx="533400" cy="332231"/>
            </a:xfrm>
          </p:grpSpPr>
          <p:sp>
            <p:nvSpPr>
              <p:cNvPr id="77" name="Oval 76"/>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78" name="Can 77"/>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7" name="Group 6"/>
            <p:cNvGrpSpPr/>
            <p:nvPr/>
          </p:nvGrpSpPr>
          <p:grpSpPr>
            <a:xfrm>
              <a:off x="7467600" y="3249169"/>
              <a:ext cx="533400" cy="332231"/>
              <a:chOff x="7467600" y="2887226"/>
              <a:chExt cx="533400" cy="332231"/>
            </a:xfrm>
          </p:grpSpPr>
          <p:sp>
            <p:nvSpPr>
              <p:cNvPr id="79" name="Oval 78"/>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80" name="Can 79"/>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sp>
        <p:nvSpPr>
          <p:cNvPr id="89" name="Rectangle 88"/>
          <p:cNvSpPr/>
          <p:nvPr/>
        </p:nvSpPr>
        <p:spPr>
          <a:xfrm>
            <a:off x="5715000" y="49530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0" name="TextBox 89"/>
          <p:cNvSpPr txBox="1"/>
          <p:nvPr/>
        </p:nvSpPr>
        <p:spPr>
          <a:xfrm>
            <a:off x="5699748" y="4343400"/>
            <a:ext cx="880306" cy="646331"/>
          </a:xfrm>
          <a:prstGeom prst="rect">
            <a:avLst/>
          </a:prstGeom>
          <a:noFill/>
        </p:spPr>
        <p:txBody>
          <a:bodyPr wrap="none" rtlCol="0">
            <a:spAutoFit/>
          </a:bodyPr>
          <a:lstStyle/>
          <a:p>
            <a:pPr algn="ctr"/>
            <a:r>
              <a:rPr lang="en-US" sz="1800" dirty="0">
                <a:latin typeface="Microsoft YaHei" panose="020B0503020204020204" pitchFamily="34" charset="-122"/>
                <a:ea typeface="Microsoft YaHei" panose="020B0503020204020204" pitchFamily="34" charset="-122"/>
                <a:cs typeface="Gill Sans Light"/>
              </a:rPr>
              <a:t>Mirror</a:t>
            </a:r>
          </a:p>
          <a:p>
            <a:pPr algn="ctr"/>
            <a:r>
              <a:rPr lang="en-US" sz="1800" dirty="0">
                <a:latin typeface="Microsoft YaHei" panose="020B0503020204020204" pitchFamily="34" charset="-122"/>
                <a:ea typeface="Microsoft YaHei" panose="020B0503020204020204" pitchFamily="34" charset="-122"/>
                <a:cs typeface="Gill Sans Light"/>
              </a:rPr>
              <a:t>Cache</a:t>
            </a:r>
          </a:p>
        </p:txBody>
      </p:sp>
      <p:grpSp>
        <p:nvGrpSpPr>
          <p:cNvPr id="91" name="Group 90"/>
          <p:cNvGrpSpPr/>
          <p:nvPr/>
        </p:nvGrpSpPr>
        <p:grpSpPr>
          <a:xfrm>
            <a:off x="5867400" y="5001742"/>
            <a:ext cx="533400" cy="1502662"/>
            <a:chOff x="7467600" y="3249169"/>
            <a:chExt cx="533400" cy="1502662"/>
          </a:xfrm>
        </p:grpSpPr>
        <p:grpSp>
          <p:nvGrpSpPr>
            <p:cNvPr id="92" name="Group 91"/>
            <p:cNvGrpSpPr/>
            <p:nvPr/>
          </p:nvGrpSpPr>
          <p:grpSpPr>
            <a:xfrm>
              <a:off x="7467600" y="3639313"/>
              <a:ext cx="533400" cy="332231"/>
              <a:chOff x="7467600" y="3491582"/>
              <a:chExt cx="533400" cy="332231"/>
            </a:xfrm>
          </p:grpSpPr>
          <p:sp>
            <p:nvSpPr>
              <p:cNvPr id="102" name="Oval 101"/>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03" name="Can 102"/>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3" name="Group 92"/>
            <p:cNvGrpSpPr/>
            <p:nvPr/>
          </p:nvGrpSpPr>
          <p:grpSpPr>
            <a:xfrm>
              <a:off x="7467600" y="4029457"/>
              <a:ext cx="533400" cy="332231"/>
              <a:chOff x="7467600" y="4095938"/>
              <a:chExt cx="533400" cy="332231"/>
            </a:xfrm>
          </p:grpSpPr>
          <p:sp>
            <p:nvSpPr>
              <p:cNvPr id="100" name="Oval 99"/>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01" name="Can 100"/>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4" name="Group 93"/>
            <p:cNvGrpSpPr/>
            <p:nvPr/>
          </p:nvGrpSpPr>
          <p:grpSpPr>
            <a:xfrm>
              <a:off x="7467600" y="4419600"/>
              <a:ext cx="533400" cy="332231"/>
              <a:chOff x="7467600" y="4700294"/>
              <a:chExt cx="533400" cy="332231"/>
            </a:xfrm>
          </p:grpSpPr>
          <p:sp>
            <p:nvSpPr>
              <p:cNvPr id="98" name="Oval 97"/>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99" name="Can 98"/>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5" name="Group 94"/>
            <p:cNvGrpSpPr/>
            <p:nvPr/>
          </p:nvGrpSpPr>
          <p:grpSpPr>
            <a:xfrm>
              <a:off x="7467600" y="3249169"/>
              <a:ext cx="533400" cy="332231"/>
              <a:chOff x="7467600" y="2887226"/>
              <a:chExt cx="533400" cy="332231"/>
            </a:xfrm>
          </p:grpSpPr>
          <p:sp>
            <p:nvSpPr>
              <p:cNvPr id="96" name="Oval 95"/>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97" name="Can 96"/>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grpSp>
        <p:nvGrpSpPr>
          <p:cNvPr id="140" name="Group 139"/>
          <p:cNvGrpSpPr/>
          <p:nvPr/>
        </p:nvGrpSpPr>
        <p:grpSpPr>
          <a:xfrm>
            <a:off x="1911336" y="2346536"/>
            <a:ext cx="450864" cy="4284613"/>
            <a:chOff x="4844171" y="2209800"/>
            <a:chExt cx="450864" cy="4284613"/>
          </a:xfrm>
        </p:grpSpPr>
        <p:sp>
          <p:nvSpPr>
            <p:cNvPr id="141" name="Oval 140"/>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42" name="Can 141"/>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3" name="Oval 142"/>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44" name="Can 143"/>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5" name="Oval 144"/>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46" name="Can 145"/>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7" name="Oval 146"/>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48" name="Can 147"/>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9" name="Oval 148"/>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50" name="Can 149"/>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1" name="Oval 150"/>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52" name="Can 151"/>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2" name="Group 11"/>
          <p:cNvGrpSpPr/>
          <p:nvPr/>
        </p:nvGrpSpPr>
        <p:grpSpPr>
          <a:xfrm>
            <a:off x="1872371" y="3122773"/>
            <a:ext cx="450864" cy="457200"/>
            <a:chOff x="1491371" y="3122773"/>
            <a:chExt cx="450864" cy="457200"/>
          </a:xfrm>
        </p:grpSpPr>
        <p:sp>
          <p:nvSpPr>
            <p:cNvPr id="207" name="Oval 206"/>
            <p:cNvSpPr/>
            <p:nvPr/>
          </p:nvSpPr>
          <p:spPr>
            <a:xfrm>
              <a:off x="1491371" y="312277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208" name="Can 207"/>
            <p:cNvSpPr/>
            <p:nvPr/>
          </p:nvSpPr>
          <p:spPr>
            <a:xfrm>
              <a:off x="1741851" y="342968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3" name="Group 12"/>
          <p:cNvGrpSpPr/>
          <p:nvPr/>
        </p:nvGrpSpPr>
        <p:grpSpPr>
          <a:xfrm>
            <a:off x="1872371" y="3888256"/>
            <a:ext cx="450864" cy="457200"/>
            <a:chOff x="1491371" y="3888256"/>
            <a:chExt cx="450864" cy="457200"/>
          </a:xfrm>
        </p:grpSpPr>
        <p:sp>
          <p:nvSpPr>
            <p:cNvPr id="210" name="Oval 209"/>
            <p:cNvSpPr/>
            <p:nvPr/>
          </p:nvSpPr>
          <p:spPr>
            <a:xfrm>
              <a:off x="1491371" y="388825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211" name="Can 210"/>
            <p:cNvSpPr/>
            <p:nvPr/>
          </p:nvSpPr>
          <p:spPr>
            <a:xfrm>
              <a:off x="1741851" y="419516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4" name="Group 13"/>
          <p:cNvGrpSpPr/>
          <p:nvPr/>
        </p:nvGrpSpPr>
        <p:grpSpPr>
          <a:xfrm>
            <a:off x="1872371" y="4653739"/>
            <a:ext cx="450864" cy="457200"/>
            <a:chOff x="1491371" y="4653739"/>
            <a:chExt cx="450864" cy="457200"/>
          </a:xfrm>
        </p:grpSpPr>
        <p:sp>
          <p:nvSpPr>
            <p:cNvPr id="213" name="Oval 212"/>
            <p:cNvSpPr/>
            <p:nvPr/>
          </p:nvSpPr>
          <p:spPr>
            <a:xfrm>
              <a:off x="1491371"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214" name="Can 213"/>
            <p:cNvSpPr/>
            <p:nvPr/>
          </p:nvSpPr>
          <p:spPr>
            <a:xfrm>
              <a:off x="1741851" y="496065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5" name="Group 14"/>
          <p:cNvGrpSpPr/>
          <p:nvPr/>
        </p:nvGrpSpPr>
        <p:grpSpPr>
          <a:xfrm>
            <a:off x="1872371" y="5419222"/>
            <a:ext cx="450864" cy="457200"/>
            <a:chOff x="1491371" y="5419222"/>
            <a:chExt cx="450864" cy="457200"/>
          </a:xfrm>
        </p:grpSpPr>
        <p:sp>
          <p:nvSpPr>
            <p:cNvPr id="216" name="Oval 215"/>
            <p:cNvSpPr/>
            <p:nvPr/>
          </p:nvSpPr>
          <p:spPr>
            <a:xfrm>
              <a:off x="1491371" y="541922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217" name="Can 216"/>
            <p:cNvSpPr/>
            <p:nvPr/>
          </p:nvSpPr>
          <p:spPr>
            <a:xfrm>
              <a:off x="1741851" y="572613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1" name="Group 10"/>
          <p:cNvGrpSpPr/>
          <p:nvPr/>
        </p:nvGrpSpPr>
        <p:grpSpPr>
          <a:xfrm>
            <a:off x="1872371" y="2357290"/>
            <a:ext cx="450864" cy="457200"/>
            <a:chOff x="1491371" y="2357290"/>
            <a:chExt cx="450864" cy="457200"/>
          </a:xfrm>
        </p:grpSpPr>
        <p:sp>
          <p:nvSpPr>
            <p:cNvPr id="219" name="Oval 218"/>
            <p:cNvSpPr/>
            <p:nvPr/>
          </p:nvSpPr>
          <p:spPr>
            <a:xfrm>
              <a:off x="1491371"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220" name="Can 219"/>
            <p:cNvSpPr/>
            <p:nvPr/>
          </p:nvSpPr>
          <p:spPr>
            <a:xfrm>
              <a:off x="1741851" y="266420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6" name="Group 15"/>
          <p:cNvGrpSpPr/>
          <p:nvPr/>
        </p:nvGrpSpPr>
        <p:grpSpPr>
          <a:xfrm>
            <a:off x="1872371" y="6184703"/>
            <a:ext cx="450864" cy="457200"/>
            <a:chOff x="1491371" y="6184703"/>
            <a:chExt cx="450864" cy="457200"/>
          </a:xfrm>
        </p:grpSpPr>
        <p:sp>
          <p:nvSpPr>
            <p:cNvPr id="222" name="Oval 221"/>
            <p:cNvSpPr/>
            <p:nvPr/>
          </p:nvSpPr>
          <p:spPr>
            <a:xfrm>
              <a:off x="1491371" y="618470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223" name="Can 222"/>
            <p:cNvSpPr/>
            <p:nvPr/>
          </p:nvSpPr>
          <p:spPr>
            <a:xfrm>
              <a:off x="1741851" y="649161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10" name="Group 109"/>
          <p:cNvGrpSpPr/>
          <p:nvPr/>
        </p:nvGrpSpPr>
        <p:grpSpPr>
          <a:xfrm>
            <a:off x="1911336" y="2362200"/>
            <a:ext cx="450864" cy="457200"/>
            <a:chOff x="1491371" y="2357290"/>
            <a:chExt cx="450864" cy="457200"/>
          </a:xfrm>
        </p:grpSpPr>
        <p:sp>
          <p:nvSpPr>
            <p:cNvPr id="111" name="Oval 110"/>
            <p:cNvSpPr/>
            <p:nvPr/>
          </p:nvSpPr>
          <p:spPr>
            <a:xfrm>
              <a:off x="1491371"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12" name="Can 111"/>
            <p:cNvSpPr/>
            <p:nvPr/>
          </p:nvSpPr>
          <p:spPr>
            <a:xfrm>
              <a:off x="1741851" y="266420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13" name="Group 112"/>
          <p:cNvGrpSpPr/>
          <p:nvPr/>
        </p:nvGrpSpPr>
        <p:grpSpPr>
          <a:xfrm>
            <a:off x="1911336" y="4648200"/>
            <a:ext cx="450864" cy="457200"/>
            <a:chOff x="1491371" y="4653739"/>
            <a:chExt cx="450864" cy="457200"/>
          </a:xfrm>
        </p:grpSpPr>
        <p:sp>
          <p:nvSpPr>
            <p:cNvPr id="114" name="Oval 113"/>
            <p:cNvSpPr/>
            <p:nvPr/>
          </p:nvSpPr>
          <p:spPr>
            <a:xfrm>
              <a:off x="1491371"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15" name="Can 114"/>
            <p:cNvSpPr/>
            <p:nvPr/>
          </p:nvSpPr>
          <p:spPr>
            <a:xfrm>
              <a:off x="1741851" y="496065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122" name="Right Arrow 121"/>
          <p:cNvSpPr/>
          <p:nvPr/>
        </p:nvSpPr>
        <p:spPr>
          <a:xfrm rot="5400000">
            <a:off x="5872478" y="2891470"/>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a:solidFill>
                  <a:schemeClr val="bg1"/>
                </a:solidFill>
                <a:latin typeface="Microsoft YaHei" panose="020B0503020204020204" pitchFamily="34" charset="-122"/>
                <a:ea typeface="Microsoft YaHei" panose="020B0503020204020204" pitchFamily="34" charset="-122"/>
                <a:cs typeface="Gill Sans Light"/>
              </a:rPr>
              <a:t>Scan</a:t>
            </a:r>
          </a:p>
        </p:txBody>
      </p:sp>
      <p:sp>
        <p:nvSpPr>
          <p:cNvPr id="123" name="Right Arrow 122"/>
          <p:cNvSpPr/>
          <p:nvPr/>
        </p:nvSpPr>
        <p:spPr>
          <a:xfrm rot="5400000">
            <a:off x="5872478" y="5421385"/>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a:solidFill>
                  <a:schemeClr val="bg1"/>
                </a:solidFill>
                <a:latin typeface="Microsoft YaHei" panose="020B0503020204020204" pitchFamily="34" charset="-122"/>
                <a:ea typeface="Microsoft YaHei" panose="020B0503020204020204" pitchFamily="34" charset="-122"/>
                <a:cs typeface="Gill Sans Light"/>
              </a:rPr>
              <a:t>Scan</a:t>
            </a:r>
          </a:p>
        </p:txBody>
      </p:sp>
      <p:sp>
        <p:nvSpPr>
          <p:cNvPr id="3" name="TextBox 2"/>
          <p:cNvSpPr txBox="1"/>
          <p:nvPr/>
        </p:nvSpPr>
        <p:spPr>
          <a:xfrm>
            <a:off x="2920924" y="2826603"/>
            <a:ext cx="2492991" cy="369332"/>
          </a:xfrm>
          <a:prstGeom prst="rect">
            <a:avLst/>
          </a:prstGeom>
          <a:noFill/>
        </p:spPr>
        <p:txBody>
          <a:bodyPr wrap="none" rtlCol="0">
            <a:spAutoFit/>
          </a:bodyPr>
          <a:lstStyle/>
          <a:p>
            <a:pPr algn="r"/>
            <a:r>
              <a:rPr lang="zh-CN" altLang="en-US" dirty="0">
                <a:latin typeface="Microsoft YaHei" panose="020B0503020204020204" pitchFamily="34" charset="-122"/>
                <a:ea typeface="Microsoft YaHei" panose="020B0503020204020204" pitchFamily="34" charset="-122"/>
              </a:rPr>
              <a:t>可重复使用的散列索引</a:t>
            </a:r>
            <a:endParaRPr lang="en-US" dirty="0">
              <a:latin typeface="Microsoft YaHei" panose="020B0503020204020204" pitchFamily="34" charset="-122"/>
              <a:ea typeface="Microsoft YaHei" panose="020B0503020204020204" pitchFamily="34" charset="-122"/>
              <a:cs typeface="Gill Sans Light"/>
            </a:endParaRPr>
          </a:p>
        </p:txBody>
      </p:sp>
      <p:sp>
        <p:nvSpPr>
          <p:cNvPr id="125" name="TextBox 124"/>
          <p:cNvSpPr txBox="1"/>
          <p:nvPr/>
        </p:nvSpPr>
        <p:spPr>
          <a:xfrm>
            <a:off x="2920924" y="5366531"/>
            <a:ext cx="2492991" cy="369332"/>
          </a:xfrm>
          <a:prstGeom prst="rect">
            <a:avLst/>
          </a:prstGeom>
          <a:noFill/>
        </p:spPr>
        <p:txBody>
          <a:bodyPr wrap="none" rtlCol="0">
            <a:spAutoFit/>
          </a:bodyPr>
          <a:lstStyle/>
          <a:p>
            <a:pPr algn="r"/>
            <a:r>
              <a:rPr lang="zh-CN" altLang="en-US" dirty="0">
                <a:latin typeface="Microsoft YaHei" panose="020B0503020204020204" pitchFamily="34" charset="-122"/>
                <a:ea typeface="Microsoft YaHei" panose="020B0503020204020204" pitchFamily="34" charset="-122"/>
              </a:rPr>
              <a:t>可重复使用的散列索引</a:t>
            </a:r>
            <a:endParaRPr lang="en-US" dirty="0">
              <a:latin typeface="Microsoft YaHei" panose="020B0503020204020204" pitchFamily="34" charset="-122"/>
              <a:ea typeface="Microsoft YaHei" panose="020B0503020204020204" pitchFamily="34" charset="-122"/>
              <a:cs typeface="Gill Sans Light"/>
            </a:endParaRPr>
          </a:p>
        </p:txBody>
      </p:sp>
      <p:sp>
        <p:nvSpPr>
          <p:cNvPr id="126" name="Rectangle 4">
            <a:extLst>
              <a:ext uri="{FF2B5EF4-FFF2-40B4-BE49-F238E27FC236}">
                <a16:creationId xmlns="" xmlns:a16="http://schemas.microsoft.com/office/drawing/2014/main" id="{681D27DE-424E-BF49-9741-48C65F853A3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27" name="直接连接符 8">
            <a:extLst>
              <a:ext uri="{FF2B5EF4-FFF2-40B4-BE49-F238E27FC236}">
                <a16:creationId xmlns="" xmlns:a16="http://schemas.microsoft.com/office/drawing/2014/main" id="{248E4315-D357-C541-8FE3-F845E0C90543}"/>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28" name="组合 46">
            <a:extLst>
              <a:ext uri="{FF2B5EF4-FFF2-40B4-BE49-F238E27FC236}">
                <a16:creationId xmlns="" xmlns:a16="http://schemas.microsoft.com/office/drawing/2014/main" id="{0697CAF4-C389-9B4D-81DB-3F2B720A0C36}"/>
              </a:ext>
            </a:extLst>
          </p:cNvPr>
          <p:cNvGrpSpPr>
            <a:grpSpLocks/>
          </p:cNvGrpSpPr>
          <p:nvPr/>
        </p:nvGrpSpPr>
        <p:grpSpPr bwMode="auto">
          <a:xfrm>
            <a:off x="1" y="284163"/>
            <a:ext cx="3962399" cy="530225"/>
            <a:chOff x="2209799" y="284389"/>
            <a:chExt cx="2160388" cy="529772"/>
          </a:xfrm>
          <a:solidFill>
            <a:srgbClr val="024C89"/>
          </a:solidFill>
        </p:grpSpPr>
        <p:sp>
          <p:nvSpPr>
            <p:cNvPr id="129" name="矩形 128">
              <a:extLst>
                <a:ext uri="{FF2B5EF4-FFF2-40B4-BE49-F238E27FC236}">
                  <a16:creationId xmlns="" xmlns:a16="http://schemas.microsoft.com/office/drawing/2014/main" id="{5C344203-F09C-E042-8EBB-1A8FEF2D4B6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迭代</a:t>
              </a:r>
              <a:r>
                <a:rPr lang="en"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mrTriplets</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的缓存</a:t>
              </a:r>
            </a:p>
          </p:txBody>
        </p:sp>
        <p:sp>
          <p:nvSpPr>
            <p:cNvPr id="130" name="矩形 129">
              <a:extLst>
                <a:ext uri="{FF2B5EF4-FFF2-40B4-BE49-F238E27FC236}">
                  <a16:creationId xmlns="" xmlns:a16="http://schemas.microsoft.com/office/drawing/2014/main" id="{ABF9A085-47D2-054C-A68F-9AC114A4B07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1256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0" presetClass="path" presetSubtype="0" decel="50000" fill="hold" nodeType="withEffect">
                                  <p:stCondLst>
                                    <p:cond delay="0"/>
                                  </p:stCondLst>
                                  <p:childTnLst>
                                    <p:animMotion origin="layout" path="M -9.79337E-7 -3.74247E-6 L 0.42924 -0.03311 " pathEditMode="relative" rAng="0" ptsTypes="AA">
                                      <p:cBhvr>
                                        <p:cTn id="12" dur="2000" fill="hold"/>
                                        <p:tgtEl>
                                          <p:spTgt spid="12"/>
                                        </p:tgtEl>
                                        <p:attrNameLst>
                                          <p:attrName>ppt_x</p:attrName>
                                          <p:attrName>ppt_y</p:attrName>
                                        </p:attrNameLst>
                                      </p:cBhvr>
                                      <p:rCtr x="21462" y="-1667"/>
                                    </p:animMotion>
                                  </p:childTnLst>
                                </p:cTn>
                              </p:par>
                              <p:par>
                                <p:cTn id="13" presetID="0" presetClass="path" presetSubtype="0" decel="50000" fill="hold" nodeType="withEffect">
                                  <p:stCondLst>
                                    <p:cond delay="0"/>
                                  </p:stCondLst>
                                  <p:childTnLst>
                                    <p:animMotion origin="layout" path="M -9.79337E-7 5.04863E-7 L 0.42942 -0.08916 " pathEditMode="relative" rAng="0" ptsTypes="AA">
                                      <p:cBhvr>
                                        <p:cTn id="14" dur="2000" fill="hold"/>
                                        <p:tgtEl>
                                          <p:spTgt spid="13"/>
                                        </p:tgtEl>
                                        <p:attrNameLst>
                                          <p:attrName>ppt_x</p:attrName>
                                          <p:attrName>ppt_y</p:attrName>
                                        </p:attrNameLst>
                                      </p:cBhvr>
                                      <p:rCtr x="21462" y="-4470"/>
                                    </p:animMotion>
                                  </p:childTnLst>
                                </p:cTn>
                              </p:par>
                              <p:par>
                                <p:cTn id="15" presetID="0" presetClass="path" presetSubtype="0" decel="50000" fill="hold" nodeType="withEffect">
                                  <p:stCondLst>
                                    <p:cond delay="0"/>
                                  </p:stCondLst>
                                  <p:childTnLst>
                                    <p:animMotion origin="layout" path="M -9.79337E-7 4.7522E-6 L 0.42959 -0.14544 " pathEditMode="relative" rAng="0" ptsTypes="AA">
                                      <p:cBhvr>
                                        <p:cTn id="16" dur="2000" fill="hold"/>
                                        <p:tgtEl>
                                          <p:spTgt spid="14"/>
                                        </p:tgtEl>
                                        <p:attrNameLst>
                                          <p:attrName>ppt_x</p:attrName>
                                          <p:attrName>ppt_y</p:attrName>
                                        </p:attrNameLst>
                                      </p:cBhvr>
                                      <p:rCtr x="21479" y="-7272"/>
                                    </p:animMotion>
                                  </p:childTnLst>
                                </p:cTn>
                              </p:par>
                              <p:par>
                                <p:cTn id="17" presetID="0" presetClass="path" presetSubtype="0" decel="50000" fill="hold" nodeType="withEffect">
                                  <p:stCondLst>
                                    <p:cond delay="0"/>
                                  </p:stCondLst>
                                  <p:childTnLst>
                                    <p:animMotion origin="layout" path="M -9.79337E-7 -2.58916E-6 L 0.42994 0.04308 " pathEditMode="relative" rAng="0" ptsTypes="AA">
                                      <p:cBhvr>
                                        <p:cTn id="18" dur="2000" fill="hold"/>
                                        <p:tgtEl>
                                          <p:spTgt spid="15"/>
                                        </p:tgtEl>
                                        <p:attrNameLst>
                                          <p:attrName>ppt_x</p:attrName>
                                          <p:attrName>ppt_y</p:attrName>
                                        </p:attrNameLst>
                                      </p:cBhvr>
                                      <p:rCtr x="21497" y="2154"/>
                                    </p:animMotion>
                                  </p:childTnLst>
                                </p:cTn>
                              </p:par>
                              <p:par>
                                <p:cTn id="19" presetID="0" presetClass="path" presetSubtype="0" decel="50000" fill="hold" nodeType="withEffect">
                                  <p:stCondLst>
                                    <p:cond delay="0"/>
                                  </p:stCondLst>
                                  <p:childTnLst>
                                    <p:animMotion origin="layout" path="M -9.79337E-7 2.01019E-6 L 0.42976 0.38444 " pathEditMode="relative" rAng="0" ptsTypes="AA">
                                      <p:cBhvr>
                                        <p:cTn id="20" dur="2000" fill="hold"/>
                                        <p:tgtEl>
                                          <p:spTgt spid="11"/>
                                        </p:tgtEl>
                                        <p:attrNameLst>
                                          <p:attrName>ppt_x</p:attrName>
                                          <p:attrName>ppt_y</p:attrName>
                                        </p:attrNameLst>
                                      </p:cBhvr>
                                      <p:rCtr x="21479" y="19222"/>
                                    </p:animMotion>
                                  </p:childTnLst>
                                </p:cTn>
                              </p:par>
                              <p:par>
                                <p:cTn id="21" presetID="0" presetClass="path" presetSubtype="0" decel="50000" fill="hold" nodeType="withEffect">
                                  <p:stCondLst>
                                    <p:cond delay="0"/>
                                  </p:stCondLst>
                                  <p:childTnLst>
                                    <p:animMotion origin="layout" path="M -9.79337E-7 1.65818E-6 L 0.42924 -0.01297 " pathEditMode="relative" rAng="0" ptsTypes="AA">
                                      <p:cBhvr>
                                        <p:cTn id="22" dur="2000" fill="hold"/>
                                        <p:tgtEl>
                                          <p:spTgt spid="16"/>
                                        </p:tgtEl>
                                        <p:attrNameLst>
                                          <p:attrName>ppt_x</p:attrName>
                                          <p:attrName>ppt_y</p:attrName>
                                        </p:attrNameLst>
                                      </p:cBhvr>
                                      <p:rCtr x="21462" y="-648"/>
                                    </p:animMotion>
                                  </p:childTnLst>
                                </p:cTn>
                              </p:par>
                              <p:par>
                                <p:cTn id="23" presetID="0" presetClass="path" presetSubtype="0" decel="50000" fill="hold" nodeType="withEffect">
                                  <p:stCondLst>
                                    <p:cond delay="0"/>
                                  </p:stCondLst>
                                  <p:childTnLst>
                                    <p:animMotion origin="layout" path="M -2.01077E-6 -2.75591E-6 L 0.42473 0.02224 " pathEditMode="relative" rAng="0" ptsTypes="AA">
                                      <p:cBhvr>
                                        <p:cTn id="24" dur="2000" fill="hold"/>
                                        <p:tgtEl>
                                          <p:spTgt spid="110"/>
                                        </p:tgtEl>
                                        <p:attrNameLst>
                                          <p:attrName>ppt_x</p:attrName>
                                          <p:attrName>ppt_y</p:attrName>
                                        </p:attrNameLst>
                                      </p:cBhvr>
                                      <p:rCtr x="21236" y="1112"/>
                                    </p:animMotion>
                                  </p:childTnLst>
                                </p:cTn>
                              </p:par>
                              <p:par>
                                <p:cTn id="25" presetID="0" presetClass="path" presetSubtype="0" decel="50000" fill="hold" nodeType="withEffect">
                                  <p:stCondLst>
                                    <p:cond delay="0"/>
                                  </p:stCondLst>
                                  <p:childTnLst>
                                    <p:animMotion origin="layout" path="M -2.01077E-6 -4.81704E-7 L 0.42542 0.10005 " pathEditMode="relative" rAng="0" ptsTypes="AA">
                                      <p:cBhvr>
                                        <p:cTn id="26" dur="2000" fill="hold"/>
                                        <p:tgtEl>
                                          <p:spTgt spid="113"/>
                                        </p:tgtEl>
                                        <p:attrNameLst>
                                          <p:attrName>ppt_x</p:attrName>
                                          <p:attrName>ppt_y</p:attrName>
                                        </p:attrNameLst>
                                      </p:cBhvr>
                                      <p:rCtr x="21271" y="5002"/>
                                    </p:animMotion>
                                  </p:childTnLst>
                                </p:cTn>
                              </p:par>
                              <p:par>
                                <p:cTn id="27" presetID="23" presetClass="exit" presetSubtype="32" fill="hold" nodeType="withEffect">
                                  <p:stCondLst>
                                    <p:cond delay="1500"/>
                                  </p:stCondLst>
                                  <p:childTnLst>
                                    <p:anim calcmode="lin" valueType="num">
                                      <p:cBhvr>
                                        <p:cTn id="28" dur="500"/>
                                        <p:tgtEl>
                                          <p:spTgt spid="12"/>
                                        </p:tgtEl>
                                        <p:attrNameLst>
                                          <p:attrName>ppt_w</p:attrName>
                                        </p:attrNameLst>
                                      </p:cBhvr>
                                      <p:tavLst>
                                        <p:tav tm="0">
                                          <p:val>
                                            <p:strVal val="ppt_w"/>
                                          </p:val>
                                        </p:tav>
                                        <p:tav tm="100000">
                                          <p:val>
                                            <p:fltVal val="0"/>
                                          </p:val>
                                        </p:tav>
                                      </p:tavLst>
                                    </p:anim>
                                    <p:anim calcmode="lin" valueType="num">
                                      <p:cBhvr>
                                        <p:cTn id="29" dur="500"/>
                                        <p:tgtEl>
                                          <p:spTgt spid="12"/>
                                        </p:tgtEl>
                                        <p:attrNameLst>
                                          <p:attrName>ppt_h</p:attrName>
                                        </p:attrNameLst>
                                      </p:cBhvr>
                                      <p:tavLst>
                                        <p:tav tm="0">
                                          <p:val>
                                            <p:strVal val="ppt_h"/>
                                          </p:val>
                                        </p:tav>
                                        <p:tav tm="100000">
                                          <p:val>
                                            <p:fltVal val="0"/>
                                          </p:val>
                                        </p:tav>
                                      </p:tavLst>
                                    </p:anim>
                                    <p:set>
                                      <p:cBhvr>
                                        <p:cTn id="30" dur="1" fill="hold">
                                          <p:stCondLst>
                                            <p:cond delay="499"/>
                                          </p:stCondLst>
                                        </p:cTn>
                                        <p:tgtEl>
                                          <p:spTgt spid="12"/>
                                        </p:tgtEl>
                                        <p:attrNameLst>
                                          <p:attrName>style.visibility</p:attrName>
                                        </p:attrNameLst>
                                      </p:cBhvr>
                                      <p:to>
                                        <p:strVal val="hidden"/>
                                      </p:to>
                                    </p:set>
                                  </p:childTnLst>
                                </p:cTn>
                              </p:par>
                              <p:par>
                                <p:cTn id="31" presetID="23" presetClass="exit" presetSubtype="32" fill="hold" nodeType="withEffect">
                                  <p:stCondLst>
                                    <p:cond delay="1500"/>
                                  </p:stCondLst>
                                  <p:childTnLst>
                                    <p:anim calcmode="lin" valueType="num">
                                      <p:cBhvr>
                                        <p:cTn id="32" dur="500"/>
                                        <p:tgtEl>
                                          <p:spTgt spid="13"/>
                                        </p:tgtEl>
                                        <p:attrNameLst>
                                          <p:attrName>ppt_w</p:attrName>
                                        </p:attrNameLst>
                                      </p:cBhvr>
                                      <p:tavLst>
                                        <p:tav tm="0">
                                          <p:val>
                                            <p:strVal val="ppt_w"/>
                                          </p:val>
                                        </p:tav>
                                        <p:tav tm="100000">
                                          <p:val>
                                            <p:fltVal val="0"/>
                                          </p:val>
                                        </p:tav>
                                      </p:tavLst>
                                    </p:anim>
                                    <p:anim calcmode="lin" valueType="num">
                                      <p:cBhvr>
                                        <p:cTn id="33" dur="500"/>
                                        <p:tgtEl>
                                          <p:spTgt spid="13"/>
                                        </p:tgtEl>
                                        <p:attrNameLst>
                                          <p:attrName>ppt_h</p:attrName>
                                        </p:attrNameLst>
                                      </p:cBhvr>
                                      <p:tavLst>
                                        <p:tav tm="0">
                                          <p:val>
                                            <p:strVal val="ppt_h"/>
                                          </p:val>
                                        </p:tav>
                                        <p:tav tm="100000">
                                          <p:val>
                                            <p:fltVal val="0"/>
                                          </p:val>
                                        </p:tav>
                                      </p:tavLst>
                                    </p:anim>
                                    <p:set>
                                      <p:cBhvr>
                                        <p:cTn id="34" dur="1" fill="hold">
                                          <p:stCondLst>
                                            <p:cond delay="499"/>
                                          </p:stCondLst>
                                        </p:cTn>
                                        <p:tgtEl>
                                          <p:spTgt spid="13"/>
                                        </p:tgtEl>
                                        <p:attrNameLst>
                                          <p:attrName>style.visibility</p:attrName>
                                        </p:attrNameLst>
                                      </p:cBhvr>
                                      <p:to>
                                        <p:strVal val="hidden"/>
                                      </p:to>
                                    </p:set>
                                  </p:childTnLst>
                                </p:cTn>
                              </p:par>
                              <p:par>
                                <p:cTn id="35" presetID="23" presetClass="exit" presetSubtype="32" fill="hold" nodeType="withEffect">
                                  <p:stCondLst>
                                    <p:cond delay="1500"/>
                                  </p:stCondLst>
                                  <p:childTnLst>
                                    <p:anim calcmode="lin" valueType="num">
                                      <p:cBhvr>
                                        <p:cTn id="36" dur="500"/>
                                        <p:tgtEl>
                                          <p:spTgt spid="14"/>
                                        </p:tgtEl>
                                        <p:attrNameLst>
                                          <p:attrName>ppt_w</p:attrName>
                                        </p:attrNameLst>
                                      </p:cBhvr>
                                      <p:tavLst>
                                        <p:tav tm="0">
                                          <p:val>
                                            <p:strVal val="ppt_w"/>
                                          </p:val>
                                        </p:tav>
                                        <p:tav tm="100000">
                                          <p:val>
                                            <p:fltVal val="0"/>
                                          </p:val>
                                        </p:tav>
                                      </p:tavLst>
                                    </p:anim>
                                    <p:anim calcmode="lin" valueType="num">
                                      <p:cBhvr>
                                        <p:cTn id="37" dur="500"/>
                                        <p:tgtEl>
                                          <p:spTgt spid="14"/>
                                        </p:tgtEl>
                                        <p:attrNameLst>
                                          <p:attrName>ppt_h</p:attrName>
                                        </p:attrNameLst>
                                      </p:cBhvr>
                                      <p:tavLst>
                                        <p:tav tm="0">
                                          <p:val>
                                            <p:strVal val="ppt_h"/>
                                          </p:val>
                                        </p:tav>
                                        <p:tav tm="100000">
                                          <p:val>
                                            <p:fltVal val="0"/>
                                          </p:val>
                                        </p:tav>
                                      </p:tavLst>
                                    </p:anim>
                                    <p:set>
                                      <p:cBhvr>
                                        <p:cTn id="38" dur="1" fill="hold">
                                          <p:stCondLst>
                                            <p:cond delay="499"/>
                                          </p:stCondLst>
                                        </p:cTn>
                                        <p:tgtEl>
                                          <p:spTgt spid="14"/>
                                        </p:tgtEl>
                                        <p:attrNameLst>
                                          <p:attrName>style.visibility</p:attrName>
                                        </p:attrNameLst>
                                      </p:cBhvr>
                                      <p:to>
                                        <p:strVal val="hidden"/>
                                      </p:to>
                                    </p:set>
                                  </p:childTnLst>
                                </p:cTn>
                              </p:par>
                              <p:par>
                                <p:cTn id="39" presetID="23" presetClass="exit" presetSubtype="32" fill="hold" nodeType="withEffect">
                                  <p:stCondLst>
                                    <p:cond delay="1500"/>
                                  </p:stCondLst>
                                  <p:childTnLst>
                                    <p:anim calcmode="lin" valueType="num">
                                      <p:cBhvr>
                                        <p:cTn id="40" dur="500"/>
                                        <p:tgtEl>
                                          <p:spTgt spid="15"/>
                                        </p:tgtEl>
                                        <p:attrNameLst>
                                          <p:attrName>ppt_w</p:attrName>
                                        </p:attrNameLst>
                                      </p:cBhvr>
                                      <p:tavLst>
                                        <p:tav tm="0">
                                          <p:val>
                                            <p:strVal val="ppt_w"/>
                                          </p:val>
                                        </p:tav>
                                        <p:tav tm="100000">
                                          <p:val>
                                            <p:fltVal val="0"/>
                                          </p:val>
                                        </p:tav>
                                      </p:tavLst>
                                    </p:anim>
                                    <p:anim calcmode="lin" valueType="num">
                                      <p:cBhvr>
                                        <p:cTn id="41" dur="500"/>
                                        <p:tgtEl>
                                          <p:spTgt spid="15"/>
                                        </p:tgtEl>
                                        <p:attrNameLst>
                                          <p:attrName>ppt_h</p:attrName>
                                        </p:attrNameLst>
                                      </p:cBhvr>
                                      <p:tavLst>
                                        <p:tav tm="0">
                                          <p:val>
                                            <p:strVal val="ppt_h"/>
                                          </p:val>
                                        </p:tav>
                                        <p:tav tm="100000">
                                          <p:val>
                                            <p:fltVal val="0"/>
                                          </p:val>
                                        </p:tav>
                                      </p:tavLst>
                                    </p:anim>
                                    <p:set>
                                      <p:cBhvr>
                                        <p:cTn id="42" dur="1" fill="hold">
                                          <p:stCondLst>
                                            <p:cond delay="499"/>
                                          </p:stCondLst>
                                        </p:cTn>
                                        <p:tgtEl>
                                          <p:spTgt spid="15"/>
                                        </p:tgtEl>
                                        <p:attrNameLst>
                                          <p:attrName>style.visibility</p:attrName>
                                        </p:attrNameLst>
                                      </p:cBhvr>
                                      <p:to>
                                        <p:strVal val="hidden"/>
                                      </p:to>
                                    </p:set>
                                  </p:childTnLst>
                                </p:cTn>
                              </p:par>
                              <p:par>
                                <p:cTn id="43" presetID="23" presetClass="exit" presetSubtype="32" fill="hold" nodeType="withEffect">
                                  <p:stCondLst>
                                    <p:cond delay="1500"/>
                                  </p:stCondLst>
                                  <p:childTnLst>
                                    <p:anim calcmode="lin" valueType="num">
                                      <p:cBhvr>
                                        <p:cTn id="44" dur="500"/>
                                        <p:tgtEl>
                                          <p:spTgt spid="11"/>
                                        </p:tgtEl>
                                        <p:attrNameLst>
                                          <p:attrName>ppt_w</p:attrName>
                                        </p:attrNameLst>
                                      </p:cBhvr>
                                      <p:tavLst>
                                        <p:tav tm="0">
                                          <p:val>
                                            <p:strVal val="ppt_w"/>
                                          </p:val>
                                        </p:tav>
                                        <p:tav tm="100000">
                                          <p:val>
                                            <p:fltVal val="0"/>
                                          </p:val>
                                        </p:tav>
                                      </p:tavLst>
                                    </p:anim>
                                    <p:anim calcmode="lin" valueType="num">
                                      <p:cBhvr>
                                        <p:cTn id="45" dur="500"/>
                                        <p:tgtEl>
                                          <p:spTgt spid="11"/>
                                        </p:tgtEl>
                                        <p:attrNameLst>
                                          <p:attrName>ppt_h</p:attrName>
                                        </p:attrNameLst>
                                      </p:cBhvr>
                                      <p:tavLst>
                                        <p:tav tm="0">
                                          <p:val>
                                            <p:strVal val="ppt_h"/>
                                          </p:val>
                                        </p:tav>
                                        <p:tav tm="100000">
                                          <p:val>
                                            <p:fltVal val="0"/>
                                          </p:val>
                                        </p:tav>
                                      </p:tavLst>
                                    </p:anim>
                                    <p:set>
                                      <p:cBhvr>
                                        <p:cTn id="46" dur="1" fill="hold">
                                          <p:stCondLst>
                                            <p:cond delay="499"/>
                                          </p:stCondLst>
                                        </p:cTn>
                                        <p:tgtEl>
                                          <p:spTgt spid="11"/>
                                        </p:tgtEl>
                                        <p:attrNameLst>
                                          <p:attrName>style.visibility</p:attrName>
                                        </p:attrNameLst>
                                      </p:cBhvr>
                                      <p:to>
                                        <p:strVal val="hidden"/>
                                      </p:to>
                                    </p:set>
                                  </p:childTnLst>
                                </p:cTn>
                              </p:par>
                              <p:par>
                                <p:cTn id="47" presetID="23" presetClass="exit" presetSubtype="32" fill="hold" nodeType="withEffect">
                                  <p:stCondLst>
                                    <p:cond delay="1500"/>
                                  </p:stCondLst>
                                  <p:childTnLst>
                                    <p:anim calcmode="lin" valueType="num">
                                      <p:cBhvr>
                                        <p:cTn id="48" dur="500"/>
                                        <p:tgtEl>
                                          <p:spTgt spid="16"/>
                                        </p:tgtEl>
                                        <p:attrNameLst>
                                          <p:attrName>ppt_w</p:attrName>
                                        </p:attrNameLst>
                                      </p:cBhvr>
                                      <p:tavLst>
                                        <p:tav tm="0">
                                          <p:val>
                                            <p:strVal val="ppt_w"/>
                                          </p:val>
                                        </p:tav>
                                        <p:tav tm="100000">
                                          <p:val>
                                            <p:fltVal val="0"/>
                                          </p:val>
                                        </p:tav>
                                      </p:tavLst>
                                    </p:anim>
                                    <p:anim calcmode="lin" valueType="num">
                                      <p:cBhvr>
                                        <p:cTn id="49" dur="500"/>
                                        <p:tgtEl>
                                          <p:spTgt spid="16"/>
                                        </p:tgtEl>
                                        <p:attrNameLst>
                                          <p:attrName>ppt_h</p:attrName>
                                        </p:attrNameLst>
                                      </p:cBhvr>
                                      <p:tavLst>
                                        <p:tav tm="0">
                                          <p:val>
                                            <p:strVal val="ppt_h"/>
                                          </p:val>
                                        </p:tav>
                                        <p:tav tm="100000">
                                          <p:val>
                                            <p:fltVal val="0"/>
                                          </p:val>
                                        </p:tav>
                                      </p:tavLst>
                                    </p:anim>
                                    <p:set>
                                      <p:cBhvr>
                                        <p:cTn id="50" dur="1" fill="hold">
                                          <p:stCondLst>
                                            <p:cond delay="499"/>
                                          </p:stCondLst>
                                        </p:cTn>
                                        <p:tgtEl>
                                          <p:spTgt spid="16"/>
                                        </p:tgtEl>
                                        <p:attrNameLst>
                                          <p:attrName>style.visibility</p:attrName>
                                        </p:attrNameLst>
                                      </p:cBhvr>
                                      <p:to>
                                        <p:strVal val="hidden"/>
                                      </p:to>
                                    </p:set>
                                  </p:childTnLst>
                                </p:cTn>
                              </p:par>
                              <p:par>
                                <p:cTn id="51" presetID="23" presetClass="exit" presetSubtype="32" fill="hold" nodeType="withEffect">
                                  <p:stCondLst>
                                    <p:cond delay="1500"/>
                                  </p:stCondLst>
                                  <p:childTnLst>
                                    <p:anim calcmode="lin" valueType="num">
                                      <p:cBhvr>
                                        <p:cTn id="52" dur="500"/>
                                        <p:tgtEl>
                                          <p:spTgt spid="110"/>
                                        </p:tgtEl>
                                        <p:attrNameLst>
                                          <p:attrName>ppt_w</p:attrName>
                                        </p:attrNameLst>
                                      </p:cBhvr>
                                      <p:tavLst>
                                        <p:tav tm="0">
                                          <p:val>
                                            <p:strVal val="ppt_w"/>
                                          </p:val>
                                        </p:tav>
                                        <p:tav tm="100000">
                                          <p:val>
                                            <p:fltVal val="0"/>
                                          </p:val>
                                        </p:tav>
                                      </p:tavLst>
                                    </p:anim>
                                    <p:anim calcmode="lin" valueType="num">
                                      <p:cBhvr>
                                        <p:cTn id="53" dur="500"/>
                                        <p:tgtEl>
                                          <p:spTgt spid="110"/>
                                        </p:tgtEl>
                                        <p:attrNameLst>
                                          <p:attrName>ppt_h</p:attrName>
                                        </p:attrNameLst>
                                      </p:cBhvr>
                                      <p:tavLst>
                                        <p:tav tm="0">
                                          <p:val>
                                            <p:strVal val="ppt_h"/>
                                          </p:val>
                                        </p:tav>
                                        <p:tav tm="100000">
                                          <p:val>
                                            <p:fltVal val="0"/>
                                          </p:val>
                                        </p:tav>
                                      </p:tavLst>
                                    </p:anim>
                                    <p:set>
                                      <p:cBhvr>
                                        <p:cTn id="54" dur="1" fill="hold">
                                          <p:stCondLst>
                                            <p:cond delay="499"/>
                                          </p:stCondLst>
                                        </p:cTn>
                                        <p:tgtEl>
                                          <p:spTgt spid="110"/>
                                        </p:tgtEl>
                                        <p:attrNameLst>
                                          <p:attrName>style.visibility</p:attrName>
                                        </p:attrNameLst>
                                      </p:cBhvr>
                                      <p:to>
                                        <p:strVal val="hidden"/>
                                      </p:to>
                                    </p:set>
                                  </p:childTnLst>
                                </p:cTn>
                              </p:par>
                              <p:par>
                                <p:cTn id="55" presetID="23" presetClass="exit" presetSubtype="32" fill="hold" nodeType="withEffect">
                                  <p:stCondLst>
                                    <p:cond delay="1500"/>
                                  </p:stCondLst>
                                  <p:childTnLst>
                                    <p:anim calcmode="lin" valueType="num">
                                      <p:cBhvr>
                                        <p:cTn id="56" dur="500"/>
                                        <p:tgtEl>
                                          <p:spTgt spid="113"/>
                                        </p:tgtEl>
                                        <p:attrNameLst>
                                          <p:attrName>ppt_w</p:attrName>
                                        </p:attrNameLst>
                                      </p:cBhvr>
                                      <p:tavLst>
                                        <p:tav tm="0">
                                          <p:val>
                                            <p:strVal val="ppt_w"/>
                                          </p:val>
                                        </p:tav>
                                        <p:tav tm="100000">
                                          <p:val>
                                            <p:fltVal val="0"/>
                                          </p:val>
                                        </p:tav>
                                      </p:tavLst>
                                    </p:anim>
                                    <p:anim calcmode="lin" valueType="num">
                                      <p:cBhvr>
                                        <p:cTn id="57" dur="500"/>
                                        <p:tgtEl>
                                          <p:spTgt spid="113"/>
                                        </p:tgtEl>
                                        <p:attrNameLst>
                                          <p:attrName>ppt_h</p:attrName>
                                        </p:attrNameLst>
                                      </p:cBhvr>
                                      <p:tavLst>
                                        <p:tav tm="0">
                                          <p:val>
                                            <p:strVal val="ppt_h"/>
                                          </p:val>
                                        </p:tav>
                                        <p:tav tm="100000">
                                          <p:val>
                                            <p:fltVal val="0"/>
                                          </p:val>
                                        </p:tav>
                                      </p:tavLst>
                                    </p:anim>
                                    <p:set>
                                      <p:cBhvr>
                                        <p:cTn id="58" dur="1" fill="hold">
                                          <p:stCondLst>
                                            <p:cond delay="499"/>
                                          </p:stCondLst>
                                        </p:cTn>
                                        <p:tgtEl>
                                          <p:spTgt spid="113"/>
                                        </p:tgtEl>
                                        <p:attrNameLst>
                                          <p:attrName>style.visibility</p:attrName>
                                        </p:attrNameLst>
                                      </p:cBhvr>
                                      <p:to>
                                        <p:strVal val="hidden"/>
                                      </p:to>
                                    </p:set>
                                  </p:childTnLst>
                                </p:cTn>
                              </p:par>
                              <p:par>
                                <p:cTn id="59" presetID="1" presetClass="entr" presetSubtype="0" fill="hold" nodeType="withEffect">
                                  <p:stCondLst>
                                    <p:cond delay="180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1800"/>
                                  </p:stCondLst>
                                  <p:childTnLst>
                                    <p:set>
                                      <p:cBhvr>
                                        <p:cTn id="62" dur="1" fill="hold">
                                          <p:stCondLst>
                                            <p:cond delay="0"/>
                                          </p:stCondLst>
                                        </p:cTn>
                                        <p:tgtEl>
                                          <p:spTgt spid="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5"/>
                                        </p:tgtEl>
                                        <p:attrNameLst>
                                          <p:attrName>style.visibility</p:attrName>
                                        </p:attrNameLst>
                                      </p:cBhvr>
                                      <p:to>
                                        <p:strVal val="visible"/>
                                      </p:to>
                                    </p:set>
                                    <p:animEffect transition="in" filter="fade">
                                      <p:cBhvr>
                                        <p:cTn id="67" dur="500"/>
                                        <p:tgtEl>
                                          <p:spTgt spid="1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22"/>
                                        </p:tgtEl>
                                        <p:attrNameLst>
                                          <p:attrName>style.visibility</p:attrName>
                                        </p:attrNameLst>
                                      </p:cBhvr>
                                      <p:to>
                                        <p:strVal val="visible"/>
                                      </p:to>
                                    </p:set>
                                    <p:animEffect transition="in" filter="wipe(up)">
                                      <p:cBhvr>
                                        <p:cTn id="75" dur="500"/>
                                        <p:tgtEl>
                                          <p:spTgt spid="122"/>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23"/>
                                        </p:tgtEl>
                                        <p:attrNameLst>
                                          <p:attrName>style.visibility</p:attrName>
                                        </p:attrNameLst>
                                      </p:cBhvr>
                                      <p:to>
                                        <p:strVal val="visible"/>
                                      </p:to>
                                    </p:set>
                                    <p:animEffect transition="in" filter="wipe(up)">
                                      <p:cBhvr>
                                        <p:cTn id="78"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animBg="1"/>
      <p:bldP spid="3" grpId="0"/>
      <p:bldP spid="125" grpId="0"/>
    </p:bld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5" name="TextBox 224"/>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顶点表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240" name="Group 239"/>
          <p:cNvGrpSpPr/>
          <p:nvPr/>
        </p:nvGrpSpPr>
        <p:grpSpPr>
          <a:xfrm>
            <a:off x="5410200" y="990600"/>
            <a:ext cx="3124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1" name="TextBox 240"/>
            <p:cNvSpPr txBox="1"/>
            <p:nvPr/>
          </p:nvSpPr>
          <p:spPr>
            <a:xfrm>
              <a:off x="4191000" y="1220272"/>
              <a:ext cx="1752600" cy="622037"/>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边表</a:t>
              </a:r>
              <a:endParaRPr lang="en-US" altLang="zh-CN" dirty="0">
                <a:solidFill>
                  <a:prstClr val="black"/>
                </a:solidFill>
                <a:latin typeface="Microsoft YaHei" panose="020B0503020204020204" pitchFamily="34" charset="-122"/>
                <a:ea typeface="Microsoft YaHei" panose="020B0503020204020204" pitchFamily="34" charset="-122"/>
                <a:cs typeface="Gill Sans Light"/>
              </a:endParaRPr>
            </a:p>
            <a:p>
              <a:pPr algn="ctr" defTabSz="914400" fontAlgn="auto">
                <a:spcBef>
                  <a:spcPts val="0"/>
                </a:spcBef>
                <a:spcAft>
                  <a:spcPts val="0"/>
                </a:spcAft>
              </a:pP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sp>
        <p:nvSpPr>
          <p:cNvPr id="296" name="Rounded Rectangle 295"/>
          <p:cNvSpPr/>
          <p:nvPr/>
        </p:nvSpPr>
        <p:spPr>
          <a:xfrm>
            <a:off x="5562600" y="1924484"/>
            <a:ext cx="2875708"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97" name="Rounded Rectangle 296"/>
          <p:cNvSpPr/>
          <p:nvPr/>
        </p:nvSpPr>
        <p:spPr>
          <a:xfrm>
            <a:off x="5562600" y="4367794"/>
            <a:ext cx="2875708"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19" name="Group 318"/>
          <p:cNvGrpSpPr/>
          <p:nvPr/>
        </p:nvGrpSpPr>
        <p:grpSpPr>
          <a:xfrm>
            <a:off x="71047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sp>
        <p:nvSpPr>
          <p:cNvPr id="9" name="Rectangle 8"/>
          <p:cNvSpPr/>
          <p:nvPr/>
        </p:nvSpPr>
        <p:spPr>
          <a:xfrm>
            <a:off x="5715000" y="25146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0" name="TextBox 9"/>
          <p:cNvSpPr txBox="1"/>
          <p:nvPr/>
        </p:nvSpPr>
        <p:spPr>
          <a:xfrm>
            <a:off x="5585907" y="1905000"/>
            <a:ext cx="1107996"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镜像缓存</a:t>
            </a:r>
            <a:endParaRPr lang="en-US" sz="1800" dirty="0">
              <a:latin typeface="Microsoft YaHei" panose="020B0503020204020204" pitchFamily="34" charset="-122"/>
              <a:ea typeface="Microsoft YaHei" panose="020B0503020204020204" pitchFamily="34" charset="-122"/>
              <a:cs typeface="Gill Sans Light"/>
            </a:endParaRPr>
          </a:p>
        </p:txBody>
      </p:sp>
      <p:grpSp>
        <p:nvGrpSpPr>
          <p:cNvPr id="8" name="Group 7"/>
          <p:cNvGrpSpPr/>
          <p:nvPr/>
        </p:nvGrpSpPr>
        <p:grpSpPr>
          <a:xfrm>
            <a:off x="5867400" y="2563342"/>
            <a:ext cx="533400" cy="1502662"/>
            <a:chOff x="7467600" y="3249169"/>
            <a:chExt cx="533400" cy="1502662"/>
          </a:xfrm>
        </p:grpSpPr>
        <p:grpSp>
          <p:nvGrpSpPr>
            <p:cNvPr id="6" name="Group 5"/>
            <p:cNvGrpSpPr/>
            <p:nvPr/>
          </p:nvGrpSpPr>
          <p:grpSpPr>
            <a:xfrm>
              <a:off x="7467600" y="3639313"/>
              <a:ext cx="533400" cy="332231"/>
              <a:chOff x="7467600" y="3491582"/>
              <a:chExt cx="533400" cy="332231"/>
            </a:xfrm>
          </p:grpSpPr>
          <p:sp>
            <p:nvSpPr>
              <p:cNvPr id="73" name="Oval 72"/>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74" name="Can 73"/>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5" name="Group 4"/>
            <p:cNvGrpSpPr/>
            <p:nvPr/>
          </p:nvGrpSpPr>
          <p:grpSpPr>
            <a:xfrm>
              <a:off x="7467600" y="4029457"/>
              <a:ext cx="533400" cy="332231"/>
              <a:chOff x="7467600" y="4095938"/>
              <a:chExt cx="533400" cy="332231"/>
            </a:xfrm>
          </p:grpSpPr>
          <p:sp>
            <p:nvSpPr>
              <p:cNvPr id="75" name="Oval 74"/>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76" name="Can 75"/>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 name="Group 3"/>
            <p:cNvGrpSpPr/>
            <p:nvPr/>
          </p:nvGrpSpPr>
          <p:grpSpPr>
            <a:xfrm>
              <a:off x="7467600" y="4419600"/>
              <a:ext cx="533400" cy="332231"/>
              <a:chOff x="7467600" y="4700294"/>
              <a:chExt cx="533400" cy="332231"/>
            </a:xfrm>
          </p:grpSpPr>
          <p:sp>
            <p:nvSpPr>
              <p:cNvPr id="77" name="Oval 76"/>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78" name="Can 77"/>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7" name="Group 6"/>
            <p:cNvGrpSpPr/>
            <p:nvPr/>
          </p:nvGrpSpPr>
          <p:grpSpPr>
            <a:xfrm>
              <a:off x="7467600" y="3249169"/>
              <a:ext cx="533400" cy="332231"/>
              <a:chOff x="7467600" y="2887226"/>
              <a:chExt cx="533400" cy="332231"/>
            </a:xfrm>
          </p:grpSpPr>
          <p:sp>
            <p:nvSpPr>
              <p:cNvPr id="79" name="Oval 78"/>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80" name="Can 79"/>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sp>
        <p:nvSpPr>
          <p:cNvPr id="89" name="Rectangle 88"/>
          <p:cNvSpPr/>
          <p:nvPr/>
        </p:nvSpPr>
        <p:spPr>
          <a:xfrm>
            <a:off x="5715000" y="49530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0" name="TextBox 89"/>
          <p:cNvSpPr txBox="1"/>
          <p:nvPr/>
        </p:nvSpPr>
        <p:spPr>
          <a:xfrm>
            <a:off x="5585907" y="4343400"/>
            <a:ext cx="1107996"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镜像缓存</a:t>
            </a:r>
            <a:endParaRPr lang="en-US" sz="1800" dirty="0">
              <a:latin typeface="Microsoft YaHei" panose="020B0503020204020204" pitchFamily="34" charset="-122"/>
              <a:ea typeface="Microsoft YaHei" panose="020B0503020204020204" pitchFamily="34" charset="-122"/>
              <a:cs typeface="Gill Sans Light"/>
            </a:endParaRPr>
          </a:p>
        </p:txBody>
      </p:sp>
      <p:grpSp>
        <p:nvGrpSpPr>
          <p:cNvPr id="91" name="Group 90"/>
          <p:cNvGrpSpPr/>
          <p:nvPr/>
        </p:nvGrpSpPr>
        <p:grpSpPr>
          <a:xfrm>
            <a:off x="5867400" y="5001742"/>
            <a:ext cx="533400" cy="1502662"/>
            <a:chOff x="7467600" y="3249169"/>
            <a:chExt cx="533400" cy="1502662"/>
          </a:xfrm>
        </p:grpSpPr>
        <p:grpSp>
          <p:nvGrpSpPr>
            <p:cNvPr id="92" name="Group 91"/>
            <p:cNvGrpSpPr/>
            <p:nvPr/>
          </p:nvGrpSpPr>
          <p:grpSpPr>
            <a:xfrm>
              <a:off x="7467600" y="3639313"/>
              <a:ext cx="533400" cy="332231"/>
              <a:chOff x="7467600" y="3491582"/>
              <a:chExt cx="533400" cy="332231"/>
            </a:xfrm>
          </p:grpSpPr>
          <p:sp>
            <p:nvSpPr>
              <p:cNvPr id="102" name="Oval 101"/>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03" name="Can 102"/>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3" name="Group 92"/>
            <p:cNvGrpSpPr/>
            <p:nvPr/>
          </p:nvGrpSpPr>
          <p:grpSpPr>
            <a:xfrm>
              <a:off x="7467600" y="4029457"/>
              <a:ext cx="533400" cy="332231"/>
              <a:chOff x="7467600" y="4095938"/>
              <a:chExt cx="533400" cy="332231"/>
            </a:xfrm>
          </p:grpSpPr>
          <p:sp>
            <p:nvSpPr>
              <p:cNvPr id="100" name="Oval 99"/>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01" name="Can 100"/>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4" name="Group 93"/>
            <p:cNvGrpSpPr/>
            <p:nvPr/>
          </p:nvGrpSpPr>
          <p:grpSpPr>
            <a:xfrm>
              <a:off x="7467600" y="4419600"/>
              <a:ext cx="533400" cy="332231"/>
              <a:chOff x="7467600" y="4700294"/>
              <a:chExt cx="533400" cy="332231"/>
            </a:xfrm>
          </p:grpSpPr>
          <p:sp>
            <p:nvSpPr>
              <p:cNvPr id="98" name="Oval 97"/>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99" name="Can 98"/>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5" name="Group 94"/>
            <p:cNvGrpSpPr/>
            <p:nvPr/>
          </p:nvGrpSpPr>
          <p:grpSpPr>
            <a:xfrm>
              <a:off x="7467600" y="3249169"/>
              <a:ext cx="533400" cy="332231"/>
              <a:chOff x="7467600" y="2887226"/>
              <a:chExt cx="533400" cy="332231"/>
            </a:xfrm>
          </p:grpSpPr>
          <p:sp>
            <p:nvSpPr>
              <p:cNvPr id="96" name="Oval 95"/>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97" name="Can 96"/>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sp>
        <p:nvSpPr>
          <p:cNvPr id="139" name="Can 138"/>
          <p:cNvSpPr/>
          <p:nvPr/>
        </p:nvSpPr>
        <p:spPr>
          <a:xfrm>
            <a:off x="6231554" y="2697394"/>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3" name="Can 152"/>
          <p:cNvSpPr/>
          <p:nvPr/>
        </p:nvSpPr>
        <p:spPr>
          <a:xfrm>
            <a:off x="6231554" y="5135795"/>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4" name="Can 153"/>
          <p:cNvSpPr/>
          <p:nvPr/>
        </p:nvSpPr>
        <p:spPr>
          <a:xfrm>
            <a:off x="6231554" y="5916082"/>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156" name="Group 155"/>
          <p:cNvGrpSpPr/>
          <p:nvPr/>
        </p:nvGrpSpPr>
        <p:grpSpPr>
          <a:xfrm>
            <a:off x="1911336" y="2346536"/>
            <a:ext cx="450864" cy="4284613"/>
            <a:chOff x="4844171" y="2209800"/>
            <a:chExt cx="450864" cy="4284613"/>
          </a:xfrm>
        </p:grpSpPr>
        <p:sp>
          <p:nvSpPr>
            <p:cNvPr id="157" name="Oval 156"/>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58" name="Can 157"/>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9" name="Oval 158"/>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60" name="Can 159"/>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1" name="Oval 160"/>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62" name="Can 161"/>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3" name="Oval 162"/>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64" name="Can 163"/>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5" name="Oval 164"/>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66" name="Can 165"/>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7" name="Oval 166"/>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68" name="Can 167"/>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6" name="Group 25"/>
          <p:cNvGrpSpPr/>
          <p:nvPr/>
        </p:nvGrpSpPr>
        <p:grpSpPr>
          <a:xfrm>
            <a:off x="457200" y="2346628"/>
            <a:ext cx="2021112" cy="550221"/>
            <a:chOff x="152400" y="2346628"/>
            <a:chExt cx="2021112" cy="550221"/>
          </a:xfrm>
        </p:grpSpPr>
        <p:grpSp>
          <p:nvGrpSpPr>
            <p:cNvPr id="19" name="Group 18"/>
            <p:cNvGrpSpPr/>
            <p:nvPr/>
          </p:nvGrpSpPr>
          <p:grpSpPr>
            <a:xfrm>
              <a:off x="152400" y="2346628"/>
              <a:ext cx="1295400" cy="369332"/>
              <a:chOff x="152400" y="2346628"/>
              <a:chExt cx="1295400" cy="369332"/>
            </a:xfrm>
          </p:grpSpPr>
          <p:sp>
            <p:nvSpPr>
              <p:cNvPr id="3" name="TextBox 2"/>
              <p:cNvSpPr txBox="1"/>
              <p:nvPr/>
            </p:nvSpPr>
            <p:spPr>
              <a:xfrm>
                <a:off x="152400" y="2346628"/>
                <a:ext cx="646331" cy="369332"/>
              </a:xfrm>
              <a:prstGeom prst="rect">
                <a:avLst/>
              </a:prstGeom>
              <a:noFill/>
            </p:spPr>
            <p:txBody>
              <a:bodyPr wrap="none" rtlCol="0">
                <a:spAutoFit/>
              </a:bodyPr>
              <a:lstStyle/>
              <a:p>
                <a:r>
                  <a:rPr lang="zh-CN" altLang="en-US" sz="1800" dirty="0">
                    <a:latin typeface="Microsoft YaHei" panose="020B0503020204020204" pitchFamily="34" charset="-122"/>
                    <a:ea typeface="Microsoft YaHei" panose="020B0503020204020204" pitchFamily="34" charset="-122"/>
                    <a:cs typeface="Gill Sans Light"/>
                  </a:rPr>
                  <a:t>改变</a:t>
                </a:r>
                <a:endParaRPr lang="en-US" sz="1800" dirty="0">
                  <a:latin typeface="Microsoft YaHei" panose="020B0503020204020204" pitchFamily="34" charset="-122"/>
                  <a:ea typeface="Microsoft YaHei" panose="020B0503020204020204" pitchFamily="34" charset="-122"/>
                  <a:cs typeface="Gill Sans Light"/>
                </a:endParaRPr>
              </a:p>
            </p:txBody>
          </p:sp>
          <p:cxnSp>
            <p:nvCxnSpPr>
              <p:cNvPr id="18" name="Straight Arrow Connector 1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69" name="Can 168"/>
            <p:cNvSpPr/>
            <p:nvPr/>
          </p:nvSpPr>
          <p:spPr>
            <a:xfrm>
              <a:off x="1850679" y="2654724"/>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0" name="Group 19"/>
          <p:cNvGrpSpPr/>
          <p:nvPr/>
        </p:nvGrpSpPr>
        <p:grpSpPr>
          <a:xfrm>
            <a:off x="1911336" y="2364189"/>
            <a:ext cx="573312" cy="549036"/>
            <a:chOff x="2743200" y="2522265"/>
            <a:chExt cx="573312" cy="549036"/>
          </a:xfrm>
        </p:grpSpPr>
        <p:sp>
          <p:nvSpPr>
            <p:cNvPr id="129" name="Oval 128"/>
            <p:cNvSpPr/>
            <p:nvPr/>
          </p:nvSpPr>
          <p:spPr>
            <a:xfrm>
              <a:off x="2743200" y="2522265"/>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30" name="Can 129"/>
            <p:cNvSpPr/>
            <p:nvPr/>
          </p:nvSpPr>
          <p:spPr>
            <a:xfrm>
              <a:off x="2993679" y="2829176"/>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36" name="Group 135"/>
          <p:cNvGrpSpPr/>
          <p:nvPr/>
        </p:nvGrpSpPr>
        <p:grpSpPr>
          <a:xfrm>
            <a:off x="1905000" y="2362200"/>
            <a:ext cx="573312" cy="549036"/>
            <a:chOff x="2743200" y="2522265"/>
            <a:chExt cx="573312" cy="549036"/>
          </a:xfrm>
        </p:grpSpPr>
        <p:sp>
          <p:nvSpPr>
            <p:cNvPr id="137" name="Oval 136"/>
            <p:cNvSpPr/>
            <p:nvPr/>
          </p:nvSpPr>
          <p:spPr>
            <a:xfrm>
              <a:off x="2743200" y="2522265"/>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38" name="Can 137"/>
            <p:cNvSpPr/>
            <p:nvPr/>
          </p:nvSpPr>
          <p:spPr>
            <a:xfrm>
              <a:off x="2993679" y="2829176"/>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7" name="Group 26"/>
          <p:cNvGrpSpPr/>
          <p:nvPr/>
        </p:nvGrpSpPr>
        <p:grpSpPr>
          <a:xfrm>
            <a:off x="457200" y="5421868"/>
            <a:ext cx="2030022" cy="528056"/>
            <a:chOff x="152400" y="5421868"/>
            <a:chExt cx="2030022" cy="528056"/>
          </a:xfrm>
        </p:grpSpPr>
        <p:grpSp>
          <p:nvGrpSpPr>
            <p:cNvPr id="126" name="Group 125"/>
            <p:cNvGrpSpPr/>
            <p:nvPr/>
          </p:nvGrpSpPr>
          <p:grpSpPr>
            <a:xfrm>
              <a:off x="152400" y="5421868"/>
              <a:ext cx="1295400" cy="369332"/>
              <a:chOff x="152400" y="2346628"/>
              <a:chExt cx="1295400" cy="369332"/>
            </a:xfrm>
          </p:grpSpPr>
          <p:sp>
            <p:nvSpPr>
              <p:cNvPr id="127" name="TextBox 126"/>
              <p:cNvSpPr txBox="1"/>
              <p:nvPr/>
            </p:nvSpPr>
            <p:spPr>
              <a:xfrm>
                <a:off x="152400" y="2346628"/>
                <a:ext cx="646331" cy="369332"/>
              </a:xfrm>
              <a:prstGeom prst="rect">
                <a:avLst/>
              </a:prstGeom>
              <a:noFill/>
            </p:spPr>
            <p:txBody>
              <a:bodyPr wrap="none" rtlCol="0">
                <a:spAutoFit/>
              </a:bodyPr>
              <a:lstStyle/>
              <a:p>
                <a:r>
                  <a:rPr lang="zh-CN" altLang="en-US" sz="1800" dirty="0">
                    <a:latin typeface="Microsoft YaHei" panose="020B0503020204020204" pitchFamily="34" charset="-122"/>
                    <a:ea typeface="Microsoft YaHei" panose="020B0503020204020204" pitchFamily="34" charset="-122"/>
                    <a:cs typeface="Gill Sans Light"/>
                  </a:rPr>
                  <a:t>改变</a:t>
                </a:r>
                <a:endParaRPr lang="en-US" sz="1800" dirty="0">
                  <a:latin typeface="Microsoft YaHei" panose="020B0503020204020204" pitchFamily="34" charset="-122"/>
                  <a:ea typeface="Microsoft YaHei" panose="020B0503020204020204" pitchFamily="34" charset="-122"/>
                  <a:cs typeface="Gill Sans Light"/>
                </a:endParaRPr>
              </a:p>
            </p:txBody>
          </p:sp>
          <p:cxnSp>
            <p:nvCxnSpPr>
              <p:cNvPr id="128" name="Straight Arrow Connector 12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70" name="Can 169"/>
            <p:cNvSpPr/>
            <p:nvPr/>
          </p:nvSpPr>
          <p:spPr>
            <a:xfrm>
              <a:off x="1859589" y="5707799"/>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1" name="Group 20"/>
          <p:cNvGrpSpPr/>
          <p:nvPr/>
        </p:nvGrpSpPr>
        <p:grpSpPr>
          <a:xfrm>
            <a:off x="1911336" y="5424279"/>
            <a:ext cx="573312" cy="549036"/>
            <a:chOff x="1758936" y="5560868"/>
            <a:chExt cx="573312" cy="549036"/>
          </a:xfrm>
        </p:grpSpPr>
        <p:sp>
          <p:nvSpPr>
            <p:cNvPr id="132" name="Oval 131"/>
            <p:cNvSpPr/>
            <p:nvPr/>
          </p:nvSpPr>
          <p:spPr>
            <a:xfrm>
              <a:off x="1758936" y="5560868"/>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33" name="Can 132"/>
            <p:cNvSpPr/>
            <p:nvPr/>
          </p:nvSpPr>
          <p:spPr>
            <a:xfrm>
              <a:off x="2009415" y="5867779"/>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44" name="Group 243"/>
          <p:cNvGrpSpPr/>
          <p:nvPr/>
        </p:nvGrpSpPr>
        <p:grpSpPr>
          <a:xfrm>
            <a:off x="6535003" y="2346536"/>
            <a:ext cx="551597" cy="457200"/>
            <a:chOff x="6248400" y="2346536"/>
            <a:chExt cx="551597" cy="457200"/>
          </a:xfrm>
        </p:grpSpPr>
        <p:cxnSp>
          <p:nvCxnSpPr>
            <p:cNvPr id="29" name="Straight Arrow Connector 28"/>
            <p:cNvCxnSpPr/>
            <p:nvPr/>
          </p:nvCxnSpPr>
          <p:spPr>
            <a:xfrm flipV="1">
              <a:off x="6248400" y="2346536"/>
              <a:ext cx="551597" cy="4572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6248400" y="2784996"/>
              <a:ext cx="55159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43" name="Group 242"/>
          <p:cNvGrpSpPr/>
          <p:nvPr/>
        </p:nvGrpSpPr>
        <p:grpSpPr>
          <a:xfrm>
            <a:off x="6535003" y="4800158"/>
            <a:ext cx="569794" cy="1618839"/>
            <a:chOff x="6230203" y="4800158"/>
            <a:chExt cx="569794" cy="1618839"/>
          </a:xfrm>
        </p:grpSpPr>
        <p:cxnSp>
          <p:nvCxnSpPr>
            <p:cNvPr id="172" name="Straight Arrow Connector 171"/>
            <p:cNvCxnSpPr/>
            <p:nvPr/>
          </p:nvCxnSpPr>
          <p:spPr>
            <a:xfrm flipV="1">
              <a:off x="6248400" y="4800158"/>
              <a:ext cx="551597" cy="43974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6248400" y="5254714"/>
              <a:ext cx="55159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p:nvPr/>
          </p:nvCxnSpPr>
          <p:spPr>
            <a:xfrm flipV="1">
              <a:off x="6230203" y="5836856"/>
              <a:ext cx="551597" cy="21040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p:nvPr/>
          </p:nvCxnSpPr>
          <p:spPr>
            <a:xfrm>
              <a:off x="6230203" y="6047259"/>
              <a:ext cx="551597" cy="37173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45" name="Right Arrow 244"/>
          <p:cNvSpPr/>
          <p:nvPr/>
        </p:nvSpPr>
        <p:spPr>
          <a:xfrm rot="5400000">
            <a:off x="5868937" y="5405122"/>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a:solidFill>
                  <a:schemeClr val="bg1"/>
                </a:solidFill>
                <a:latin typeface="Microsoft YaHei" panose="020B0503020204020204" pitchFamily="34" charset="-122"/>
                <a:ea typeface="Microsoft YaHei" panose="020B0503020204020204" pitchFamily="34" charset="-122"/>
                <a:cs typeface="Gill Sans Light"/>
              </a:rPr>
              <a:t>Scan</a:t>
            </a:r>
          </a:p>
        </p:txBody>
      </p:sp>
      <p:sp>
        <p:nvSpPr>
          <p:cNvPr id="131" name="Rectangle 4">
            <a:extLst>
              <a:ext uri="{FF2B5EF4-FFF2-40B4-BE49-F238E27FC236}">
                <a16:creationId xmlns="" xmlns:a16="http://schemas.microsoft.com/office/drawing/2014/main" id="{926723CA-57B4-7443-9B24-B95F61A4D8DB}"/>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34" name="直接连接符 8">
            <a:extLst>
              <a:ext uri="{FF2B5EF4-FFF2-40B4-BE49-F238E27FC236}">
                <a16:creationId xmlns="" xmlns:a16="http://schemas.microsoft.com/office/drawing/2014/main" id="{8874598C-C1B0-554E-8E6D-331650AD676B}"/>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35" name="组合 46">
            <a:extLst>
              <a:ext uri="{FF2B5EF4-FFF2-40B4-BE49-F238E27FC236}">
                <a16:creationId xmlns="" xmlns:a16="http://schemas.microsoft.com/office/drawing/2014/main" id="{216607BE-6EBF-8F4C-BF24-69C44714B160}"/>
              </a:ext>
            </a:extLst>
          </p:cNvPr>
          <p:cNvGrpSpPr>
            <a:grpSpLocks/>
          </p:cNvGrpSpPr>
          <p:nvPr/>
        </p:nvGrpSpPr>
        <p:grpSpPr bwMode="auto">
          <a:xfrm>
            <a:off x="1" y="284163"/>
            <a:ext cx="3962399" cy="530225"/>
            <a:chOff x="2209799" y="284389"/>
            <a:chExt cx="2160388" cy="529772"/>
          </a:xfrm>
          <a:solidFill>
            <a:srgbClr val="024C89"/>
          </a:solidFill>
        </p:grpSpPr>
        <p:sp>
          <p:nvSpPr>
            <p:cNvPr id="140" name="矩形 139">
              <a:extLst>
                <a:ext uri="{FF2B5EF4-FFF2-40B4-BE49-F238E27FC236}">
                  <a16:creationId xmlns="" xmlns:a16="http://schemas.microsoft.com/office/drawing/2014/main" id="{153400CF-6139-014C-9505-F2698D56FAA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三元组视图的增量更新</a:t>
              </a:r>
            </a:p>
          </p:txBody>
        </p:sp>
        <p:sp>
          <p:nvSpPr>
            <p:cNvPr id="141" name="矩形 140">
              <a:extLst>
                <a:ext uri="{FF2B5EF4-FFF2-40B4-BE49-F238E27FC236}">
                  <a16:creationId xmlns="" xmlns:a16="http://schemas.microsoft.com/office/drawing/2014/main" id="{3D912DB7-45DD-844C-9266-5B30D6FDC9AE}"/>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648844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0" presetClass="path" presetSubtype="0" decel="50000" fill="hold" nodeType="withEffect">
                                  <p:stCondLst>
                                    <p:cond delay="0"/>
                                  </p:stCondLst>
                                  <p:childTnLst>
                                    <p:animMotion origin="layout" path="M -3.78538E-7 -4.1686E-7 L 0.41813 0.37101 " pathEditMode="relative" rAng="0" ptsTypes="AA">
                                      <p:cBhvr>
                                        <p:cTn id="20" dur="2000" fill="hold"/>
                                        <p:tgtEl>
                                          <p:spTgt spid="20"/>
                                        </p:tgtEl>
                                        <p:attrNameLst>
                                          <p:attrName>ppt_x</p:attrName>
                                          <p:attrName>ppt_y</p:attrName>
                                        </p:attrNameLst>
                                      </p:cBhvr>
                                      <p:rCtr x="20906" y="18550"/>
                                    </p:animMotion>
                                  </p:childTnLst>
                                </p:cTn>
                              </p:par>
                              <p:par>
                                <p:cTn id="21" presetID="0" presetClass="path" presetSubtype="0" decel="50000" fill="hold" nodeType="withEffect">
                                  <p:stCondLst>
                                    <p:cond delay="0"/>
                                  </p:stCondLst>
                                  <p:childTnLst>
                                    <p:animMotion origin="layout" path="M -3.78538E-7 -3.42751E-6 L 0.41813 0.03567 " pathEditMode="relative" rAng="0" ptsTypes="AA">
                                      <p:cBhvr>
                                        <p:cTn id="22" dur="2000" fill="hold"/>
                                        <p:tgtEl>
                                          <p:spTgt spid="21"/>
                                        </p:tgtEl>
                                        <p:attrNameLst>
                                          <p:attrName>ppt_x</p:attrName>
                                          <p:attrName>ppt_y</p:attrName>
                                        </p:attrNameLst>
                                      </p:cBhvr>
                                      <p:rCtr x="20906" y="1783"/>
                                    </p:animMotion>
                                  </p:childTnLst>
                                </p:cTn>
                              </p:par>
                              <p:par>
                                <p:cTn id="23" presetID="0" presetClass="path" presetSubtype="0" decel="50000" fill="hold" nodeType="withEffect">
                                  <p:stCondLst>
                                    <p:cond delay="0"/>
                                  </p:stCondLst>
                                  <p:childTnLst>
                                    <p:animMotion origin="layout" path="M 4.18649E-6 1.17184E-6 L 0.42715 0.01552 " pathEditMode="relative" rAng="0" ptsTypes="AA">
                                      <p:cBhvr>
                                        <p:cTn id="24" dur="2000" fill="hold"/>
                                        <p:tgtEl>
                                          <p:spTgt spid="136"/>
                                        </p:tgtEl>
                                        <p:attrNameLst>
                                          <p:attrName>ppt_x</p:attrName>
                                          <p:attrName>ppt_y</p:attrName>
                                        </p:attrNameLst>
                                      </p:cBhvr>
                                      <p:rCtr x="21358" y="764"/>
                                    </p:animMotion>
                                  </p:childTnLst>
                                </p:cTn>
                              </p:par>
                              <p:par>
                                <p:cTn id="25" presetID="23" presetClass="exit" presetSubtype="32" fill="hold" nodeType="withEffect">
                                  <p:stCondLst>
                                    <p:cond delay="1500"/>
                                  </p:stCondLst>
                                  <p:childTnLst>
                                    <p:anim calcmode="lin" valueType="num">
                                      <p:cBhvr>
                                        <p:cTn id="26" dur="500"/>
                                        <p:tgtEl>
                                          <p:spTgt spid="20"/>
                                        </p:tgtEl>
                                        <p:attrNameLst>
                                          <p:attrName>ppt_w</p:attrName>
                                        </p:attrNameLst>
                                      </p:cBhvr>
                                      <p:tavLst>
                                        <p:tav tm="0">
                                          <p:val>
                                            <p:strVal val="ppt_w"/>
                                          </p:val>
                                        </p:tav>
                                        <p:tav tm="100000">
                                          <p:val>
                                            <p:fltVal val="0"/>
                                          </p:val>
                                        </p:tav>
                                      </p:tavLst>
                                    </p:anim>
                                    <p:anim calcmode="lin" valueType="num">
                                      <p:cBhvr>
                                        <p:cTn id="27" dur="500"/>
                                        <p:tgtEl>
                                          <p:spTgt spid="20"/>
                                        </p:tgtEl>
                                        <p:attrNameLst>
                                          <p:attrName>ppt_h</p:attrName>
                                        </p:attrNameLst>
                                      </p:cBhvr>
                                      <p:tavLst>
                                        <p:tav tm="0">
                                          <p:val>
                                            <p:strVal val="ppt_h"/>
                                          </p:val>
                                        </p:tav>
                                        <p:tav tm="100000">
                                          <p:val>
                                            <p:fltVal val="0"/>
                                          </p:val>
                                        </p:tav>
                                      </p:tavLst>
                                    </p:anim>
                                    <p:set>
                                      <p:cBhvr>
                                        <p:cTn id="28" dur="1" fill="hold">
                                          <p:stCondLst>
                                            <p:cond delay="499"/>
                                          </p:stCondLst>
                                        </p:cTn>
                                        <p:tgtEl>
                                          <p:spTgt spid="20"/>
                                        </p:tgtEl>
                                        <p:attrNameLst>
                                          <p:attrName>style.visibility</p:attrName>
                                        </p:attrNameLst>
                                      </p:cBhvr>
                                      <p:to>
                                        <p:strVal val="hidden"/>
                                      </p:to>
                                    </p:set>
                                  </p:childTnLst>
                                </p:cTn>
                              </p:par>
                              <p:par>
                                <p:cTn id="29" presetID="23" presetClass="exit" presetSubtype="32" fill="hold" nodeType="withEffect">
                                  <p:stCondLst>
                                    <p:cond delay="1500"/>
                                  </p:stCondLst>
                                  <p:childTnLst>
                                    <p:anim calcmode="lin" valueType="num">
                                      <p:cBhvr>
                                        <p:cTn id="30" dur="500"/>
                                        <p:tgtEl>
                                          <p:spTgt spid="21"/>
                                        </p:tgtEl>
                                        <p:attrNameLst>
                                          <p:attrName>ppt_w</p:attrName>
                                        </p:attrNameLst>
                                      </p:cBhvr>
                                      <p:tavLst>
                                        <p:tav tm="0">
                                          <p:val>
                                            <p:strVal val="ppt_w"/>
                                          </p:val>
                                        </p:tav>
                                        <p:tav tm="100000">
                                          <p:val>
                                            <p:fltVal val="0"/>
                                          </p:val>
                                        </p:tav>
                                      </p:tavLst>
                                    </p:anim>
                                    <p:anim calcmode="lin" valueType="num">
                                      <p:cBhvr>
                                        <p:cTn id="31" dur="500"/>
                                        <p:tgtEl>
                                          <p:spTgt spid="21"/>
                                        </p:tgtEl>
                                        <p:attrNameLst>
                                          <p:attrName>ppt_h</p:attrName>
                                        </p:attrNameLst>
                                      </p:cBhvr>
                                      <p:tavLst>
                                        <p:tav tm="0">
                                          <p:val>
                                            <p:strVal val="ppt_h"/>
                                          </p:val>
                                        </p:tav>
                                        <p:tav tm="100000">
                                          <p:val>
                                            <p:fltVal val="0"/>
                                          </p:val>
                                        </p:tav>
                                      </p:tavLst>
                                    </p:anim>
                                    <p:set>
                                      <p:cBhvr>
                                        <p:cTn id="32" dur="1" fill="hold">
                                          <p:stCondLst>
                                            <p:cond delay="499"/>
                                          </p:stCondLst>
                                        </p:cTn>
                                        <p:tgtEl>
                                          <p:spTgt spid="21"/>
                                        </p:tgtEl>
                                        <p:attrNameLst>
                                          <p:attrName>style.visibility</p:attrName>
                                        </p:attrNameLst>
                                      </p:cBhvr>
                                      <p:to>
                                        <p:strVal val="hidden"/>
                                      </p:to>
                                    </p:set>
                                  </p:childTnLst>
                                </p:cTn>
                              </p:par>
                              <p:par>
                                <p:cTn id="33" presetID="23" presetClass="exit" presetSubtype="32" fill="hold" nodeType="withEffect">
                                  <p:stCondLst>
                                    <p:cond delay="1500"/>
                                  </p:stCondLst>
                                  <p:childTnLst>
                                    <p:anim calcmode="lin" valueType="num">
                                      <p:cBhvr>
                                        <p:cTn id="34" dur="500"/>
                                        <p:tgtEl>
                                          <p:spTgt spid="136"/>
                                        </p:tgtEl>
                                        <p:attrNameLst>
                                          <p:attrName>ppt_w</p:attrName>
                                        </p:attrNameLst>
                                      </p:cBhvr>
                                      <p:tavLst>
                                        <p:tav tm="0">
                                          <p:val>
                                            <p:strVal val="ppt_w"/>
                                          </p:val>
                                        </p:tav>
                                        <p:tav tm="100000">
                                          <p:val>
                                            <p:fltVal val="0"/>
                                          </p:val>
                                        </p:tav>
                                      </p:tavLst>
                                    </p:anim>
                                    <p:anim calcmode="lin" valueType="num">
                                      <p:cBhvr>
                                        <p:cTn id="35" dur="500"/>
                                        <p:tgtEl>
                                          <p:spTgt spid="136"/>
                                        </p:tgtEl>
                                        <p:attrNameLst>
                                          <p:attrName>ppt_h</p:attrName>
                                        </p:attrNameLst>
                                      </p:cBhvr>
                                      <p:tavLst>
                                        <p:tav tm="0">
                                          <p:val>
                                            <p:strVal val="ppt_h"/>
                                          </p:val>
                                        </p:tav>
                                        <p:tav tm="100000">
                                          <p:val>
                                            <p:fltVal val="0"/>
                                          </p:val>
                                        </p:tav>
                                      </p:tavLst>
                                    </p:anim>
                                    <p:set>
                                      <p:cBhvr>
                                        <p:cTn id="36" dur="1" fill="hold">
                                          <p:stCondLst>
                                            <p:cond delay="499"/>
                                          </p:stCondLst>
                                        </p:cTn>
                                        <p:tgtEl>
                                          <p:spTgt spid="136"/>
                                        </p:tgtEl>
                                        <p:attrNameLst>
                                          <p:attrName>style.visibility</p:attrName>
                                        </p:attrNameLst>
                                      </p:cBhvr>
                                      <p:to>
                                        <p:strVal val="hidden"/>
                                      </p:to>
                                    </p:set>
                                  </p:childTnLst>
                                </p:cTn>
                              </p:par>
                              <p:par>
                                <p:cTn id="37" presetID="10" presetClass="entr" presetSubtype="0" fill="hold" grpId="0" nodeType="withEffect">
                                  <p:stCondLst>
                                    <p:cond delay="1500"/>
                                  </p:stCondLst>
                                  <p:childTnLst>
                                    <p:set>
                                      <p:cBhvr>
                                        <p:cTn id="38" dur="1" fill="hold">
                                          <p:stCondLst>
                                            <p:cond delay="0"/>
                                          </p:stCondLst>
                                        </p:cTn>
                                        <p:tgtEl>
                                          <p:spTgt spid="139"/>
                                        </p:tgtEl>
                                        <p:attrNameLst>
                                          <p:attrName>style.visibility</p:attrName>
                                        </p:attrNameLst>
                                      </p:cBhvr>
                                      <p:to>
                                        <p:strVal val="visible"/>
                                      </p:to>
                                    </p:set>
                                    <p:animEffect transition="in" filter="fade">
                                      <p:cBhvr>
                                        <p:cTn id="39" dur="500"/>
                                        <p:tgtEl>
                                          <p:spTgt spid="139"/>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500"/>
                                        <p:tgtEl>
                                          <p:spTgt spid="153"/>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54"/>
                                        </p:tgtEl>
                                        <p:attrNameLst>
                                          <p:attrName>style.visibility</p:attrName>
                                        </p:attrNameLst>
                                      </p:cBhvr>
                                      <p:to>
                                        <p:strVal val="visible"/>
                                      </p:to>
                                    </p:set>
                                    <p:animEffect transition="in" filter="fade">
                                      <p:cBhvr>
                                        <p:cTn id="45" dur="500"/>
                                        <p:tgtEl>
                                          <p:spTgt spid="1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44"/>
                                        </p:tgtEl>
                                        <p:attrNameLst>
                                          <p:attrName>style.visibility</p:attrName>
                                        </p:attrNameLst>
                                      </p:cBhvr>
                                      <p:to>
                                        <p:strVal val="visible"/>
                                      </p:to>
                                    </p:set>
                                    <p:animEffect transition="in" filter="wipe(left)">
                                      <p:cBhvr>
                                        <p:cTn id="50" dur="500"/>
                                        <p:tgtEl>
                                          <p:spTgt spid="244"/>
                                        </p:tgtEl>
                                      </p:cBhvr>
                                    </p:animEffect>
                                  </p:childTnLst>
                                </p:cTn>
                              </p:par>
                              <p:par>
                                <p:cTn id="51" presetID="22" presetClass="entr" presetSubtype="8" fill="hold" nodeType="withEffect">
                                  <p:stCondLst>
                                    <p:cond delay="0"/>
                                  </p:stCondLst>
                                  <p:childTnLst>
                                    <p:set>
                                      <p:cBhvr>
                                        <p:cTn id="52" dur="1" fill="hold">
                                          <p:stCondLst>
                                            <p:cond delay="0"/>
                                          </p:stCondLst>
                                        </p:cTn>
                                        <p:tgtEl>
                                          <p:spTgt spid="243"/>
                                        </p:tgtEl>
                                        <p:attrNameLst>
                                          <p:attrName>style.visibility</p:attrName>
                                        </p:attrNameLst>
                                      </p:cBhvr>
                                      <p:to>
                                        <p:strVal val="visible"/>
                                      </p:to>
                                    </p:set>
                                    <p:animEffect transition="in" filter="wipe(left)">
                                      <p:cBhvr>
                                        <p:cTn id="53" dur="500"/>
                                        <p:tgtEl>
                                          <p:spTgt spid="2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43"/>
                                        </p:tgtEl>
                                        <p:attrNameLst>
                                          <p:attrName>style.visibility</p:attrName>
                                        </p:attrNameLst>
                                      </p:cBhvr>
                                      <p:to>
                                        <p:strVal val="hidden"/>
                                      </p:to>
                                    </p:set>
                                  </p:childTnLst>
                                </p:cTn>
                              </p:par>
                              <p:par>
                                <p:cTn id="58" presetID="22" presetClass="entr" presetSubtype="1" fill="hold" grpId="0" nodeType="withEffect">
                                  <p:stCondLst>
                                    <p:cond delay="0"/>
                                  </p:stCondLst>
                                  <p:childTnLst>
                                    <p:set>
                                      <p:cBhvr>
                                        <p:cTn id="59" dur="1" fill="hold">
                                          <p:stCondLst>
                                            <p:cond delay="0"/>
                                          </p:stCondLst>
                                        </p:cTn>
                                        <p:tgtEl>
                                          <p:spTgt spid="245"/>
                                        </p:tgtEl>
                                        <p:attrNameLst>
                                          <p:attrName>style.visibility</p:attrName>
                                        </p:attrNameLst>
                                      </p:cBhvr>
                                      <p:to>
                                        <p:strVal val="visible"/>
                                      </p:to>
                                    </p:set>
                                    <p:animEffect transition="in" filter="wipe(up)">
                                      <p:cBhvr>
                                        <p:cTn id="60"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53" grpId="0" animBg="1"/>
      <p:bldP spid="154" grpId="0" animBg="1"/>
      <p:bldP spid="245" grpId="0" animBg="1"/>
    </p:bld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5" name="TextBox 224"/>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顶点表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240" name="Group 239"/>
          <p:cNvGrpSpPr/>
          <p:nvPr/>
        </p:nvGrpSpPr>
        <p:grpSpPr>
          <a:xfrm>
            <a:off x="5410200" y="990600"/>
            <a:ext cx="3124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1" name="TextBox 240"/>
            <p:cNvSpPr txBox="1"/>
            <p:nvPr/>
          </p:nvSpPr>
          <p:spPr>
            <a:xfrm>
              <a:off x="4191000" y="1220272"/>
              <a:ext cx="1752600" cy="622037"/>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边表</a:t>
              </a:r>
              <a:endParaRPr lang="en-US" altLang="zh-CN" dirty="0">
                <a:solidFill>
                  <a:prstClr val="black"/>
                </a:solidFill>
                <a:latin typeface="Microsoft YaHei" panose="020B0503020204020204" pitchFamily="34" charset="-122"/>
                <a:ea typeface="Microsoft YaHei" panose="020B0503020204020204" pitchFamily="34" charset="-122"/>
                <a:cs typeface="Gill Sans Light"/>
              </a:endParaRPr>
            </a:p>
            <a:p>
              <a:pPr algn="ctr" defTabSz="914400" fontAlgn="auto">
                <a:spcBef>
                  <a:spcPts val="0"/>
                </a:spcBef>
                <a:spcAft>
                  <a:spcPts val="0"/>
                </a:spcAft>
              </a:pP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sp>
        <p:nvSpPr>
          <p:cNvPr id="296" name="Rounded Rectangle 295"/>
          <p:cNvSpPr/>
          <p:nvPr/>
        </p:nvSpPr>
        <p:spPr>
          <a:xfrm>
            <a:off x="5562600" y="1924484"/>
            <a:ext cx="2875708"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97" name="Rounded Rectangle 296"/>
          <p:cNvSpPr/>
          <p:nvPr/>
        </p:nvSpPr>
        <p:spPr>
          <a:xfrm>
            <a:off x="5562600" y="4367794"/>
            <a:ext cx="2875708"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19" name="Group 318"/>
          <p:cNvGrpSpPr/>
          <p:nvPr/>
        </p:nvGrpSpPr>
        <p:grpSpPr>
          <a:xfrm>
            <a:off x="71047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sp>
        <p:nvSpPr>
          <p:cNvPr id="9" name="Rectangle 8"/>
          <p:cNvSpPr/>
          <p:nvPr/>
        </p:nvSpPr>
        <p:spPr>
          <a:xfrm>
            <a:off x="5715000" y="25146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0" name="TextBox 9"/>
          <p:cNvSpPr txBox="1"/>
          <p:nvPr/>
        </p:nvSpPr>
        <p:spPr>
          <a:xfrm>
            <a:off x="5585907" y="1905000"/>
            <a:ext cx="1107996"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镜像缓存</a:t>
            </a:r>
            <a:endParaRPr lang="en-US" sz="1800" dirty="0">
              <a:latin typeface="Microsoft YaHei" panose="020B0503020204020204" pitchFamily="34" charset="-122"/>
              <a:ea typeface="Microsoft YaHei" panose="020B0503020204020204" pitchFamily="34" charset="-122"/>
              <a:cs typeface="Gill Sans Light"/>
            </a:endParaRPr>
          </a:p>
        </p:txBody>
      </p:sp>
      <p:grpSp>
        <p:nvGrpSpPr>
          <p:cNvPr id="6" name="Group 5"/>
          <p:cNvGrpSpPr/>
          <p:nvPr/>
        </p:nvGrpSpPr>
        <p:grpSpPr>
          <a:xfrm>
            <a:off x="5867400" y="2953486"/>
            <a:ext cx="533400" cy="332231"/>
            <a:chOff x="7467600" y="3491582"/>
            <a:chExt cx="533400" cy="332231"/>
          </a:xfrm>
        </p:grpSpPr>
        <p:sp>
          <p:nvSpPr>
            <p:cNvPr id="73" name="Oval 72"/>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74" name="Can 73"/>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5" name="Group 4"/>
          <p:cNvGrpSpPr/>
          <p:nvPr/>
        </p:nvGrpSpPr>
        <p:grpSpPr>
          <a:xfrm>
            <a:off x="5867400" y="3343630"/>
            <a:ext cx="533400" cy="332231"/>
            <a:chOff x="7467600" y="4095938"/>
            <a:chExt cx="533400" cy="332231"/>
          </a:xfrm>
        </p:grpSpPr>
        <p:sp>
          <p:nvSpPr>
            <p:cNvPr id="75" name="Oval 74"/>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76" name="Can 75"/>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 name="Group 3"/>
          <p:cNvGrpSpPr/>
          <p:nvPr/>
        </p:nvGrpSpPr>
        <p:grpSpPr>
          <a:xfrm>
            <a:off x="5867400" y="3733773"/>
            <a:ext cx="533400" cy="332231"/>
            <a:chOff x="7467600" y="4700294"/>
            <a:chExt cx="533400" cy="332231"/>
          </a:xfrm>
        </p:grpSpPr>
        <p:sp>
          <p:nvSpPr>
            <p:cNvPr id="77" name="Oval 76"/>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78" name="Can 77"/>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7" name="Group 6"/>
          <p:cNvGrpSpPr/>
          <p:nvPr/>
        </p:nvGrpSpPr>
        <p:grpSpPr>
          <a:xfrm>
            <a:off x="5867400" y="2563342"/>
            <a:ext cx="533400" cy="332231"/>
            <a:chOff x="7467600" y="2887226"/>
            <a:chExt cx="533400" cy="332231"/>
          </a:xfrm>
        </p:grpSpPr>
        <p:sp>
          <p:nvSpPr>
            <p:cNvPr id="79" name="Oval 78"/>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80" name="Can 79"/>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89" name="Rectangle 88"/>
          <p:cNvSpPr/>
          <p:nvPr/>
        </p:nvSpPr>
        <p:spPr>
          <a:xfrm>
            <a:off x="5715000" y="49530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0" name="TextBox 89"/>
          <p:cNvSpPr txBox="1"/>
          <p:nvPr/>
        </p:nvSpPr>
        <p:spPr>
          <a:xfrm>
            <a:off x="5585907" y="4343400"/>
            <a:ext cx="1107996"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镜像缓存</a:t>
            </a:r>
            <a:endParaRPr lang="en-US" sz="1800" dirty="0">
              <a:latin typeface="Microsoft YaHei" panose="020B0503020204020204" pitchFamily="34" charset="-122"/>
              <a:ea typeface="Microsoft YaHei" panose="020B0503020204020204" pitchFamily="34" charset="-122"/>
              <a:cs typeface="Gill Sans Light"/>
            </a:endParaRPr>
          </a:p>
        </p:txBody>
      </p:sp>
      <p:grpSp>
        <p:nvGrpSpPr>
          <p:cNvPr id="92" name="Group 91"/>
          <p:cNvGrpSpPr/>
          <p:nvPr/>
        </p:nvGrpSpPr>
        <p:grpSpPr>
          <a:xfrm>
            <a:off x="5867400" y="5391886"/>
            <a:ext cx="533400" cy="332231"/>
            <a:chOff x="7467600" y="3491582"/>
            <a:chExt cx="533400" cy="332231"/>
          </a:xfrm>
        </p:grpSpPr>
        <p:sp>
          <p:nvSpPr>
            <p:cNvPr id="102" name="Oval 101"/>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03" name="Can 102"/>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3" name="Group 92"/>
          <p:cNvGrpSpPr/>
          <p:nvPr/>
        </p:nvGrpSpPr>
        <p:grpSpPr>
          <a:xfrm>
            <a:off x="5867400" y="5782030"/>
            <a:ext cx="533400" cy="332231"/>
            <a:chOff x="7467600" y="4095938"/>
            <a:chExt cx="533400" cy="332231"/>
          </a:xfrm>
        </p:grpSpPr>
        <p:sp>
          <p:nvSpPr>
            <p:cNvPr id="100" name="Oval 99"/>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01" name="Can 100"/>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4" name="Group 93"/>
          <p:cNvGrpSpPr/>
          <p:nvPr/>
        </p:nvGrpSpPr>
        <p:grpSpPr>
          <a:xfrm>
            <a:off x="5867400" y="6172173"/>
            <a:ext cx="533400" cy="332231"/>
            <a:chOff x="7467600" y="4700294"/>
            <a:chExt cx="533400" cy="332231"/>
          </a:xfrm>
        </p:grpSpPr>
        <p:sp>
          <p:nvSpPr>
            <p:cNvPr id="98" name="Oval 97"/>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99" name="Can 98"/>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5" name="Group 94"/>
          <p:cNvGrpSpPr/>
          <p:nvPr/>
        </p:nvGrpSpPr>
        <p:grpSpPr>
          <a:xfrm>
            <a:off x="5867400" y="5001742"/>
            <a:ext cx="533400" cy="332231"/>
            <a:chOff x="7467600" y="2887226"/>
            <a:chExt cx="533400" cy="332231"/>
          </a:xfrm>
        </p:grpSpPr>
        <p:sp>
          <p:nvSpPr>
            <p:cNvPr id="96" name="Oval 95"/>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97" name="Can 96"/>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139" name="Can 138"/>
          <p:cNvSpPr/>
          <p:nvPr/>
        </p:nvSpPr>
        <p:spPr>
          <a:xfrm>
            <a:off x="6231554" y="2697394"/>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3" name="Can 152"/>
          <p:cNvSpPr/>
          <p:nvPr/>
        </p:nvSpPr>
        <p:spPr>
          <a:xfrm>
            <a:off x="6231554" y="5135795"/>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4" name="Can 153"/>
          <p:cNvSpPr/>
          <p:nvPr/>
        </p:nvSpPr>
        <p:spPr>
          <a:xfrm>
            <a:off x="6231554" y="5916082"/>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156" name="Group 155"/>
          <p:cNvGrpSpPr/>
          <p:nvPr/>
        </p:nvGrpSpPr>
        <p:grpSpPr>
          <a:xfrm>
            <a:off x="1911336" y="2346536"/>
            <a:ext cx="450864" cy="4284613"/>
            <a:chOff x="4844171" y="2209800"/>
            <a:chExt cx="450864" cy="4284613"/>
          </a:xfrm>
        </p:grpSpPr>
        <p:sp>
          <p:nvSpPr>
            <p:cNvPr id="157" name="Oval 156"/>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58" name="Can 157"/>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9" name="Oval 158"/>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60" name="Can 159"/>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1" name="Oval 160"/>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62" name="Can 161"/>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3" name="Oval 162"/>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64" name="Can 163"/>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5" name="Oval 164"/>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66" name="Can 165"/>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7" name="Oval 166"/>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68" name="Can 167"/>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9" name="Group 18"/>
          <p:cNvGrpSpPr/>
          <p:nvPr/>
        </p:nvGrpSpPr>
        <p:grpSpPr>
          <a:xfrm>
            <a:off x="457200" y="2346628"/>
            <a:ext cx="1295400" cy="369332"/>
            <a:chOff x="152400" y="2346628"/>
            <a:chExt cx="1295400" cy="369332"/>
          </a:xfrm>
        </p:grpSpPr>
        <p:sp>
          <p:nvSpPr>
            <p:cNvPr id="3" name="TextBox 2"/>
            <p:cNvSpPr txBox="1"/>
            <p:nvPr/>
          </p:nvSpPr>
          <p:spPr>
            <a:xfrm>
              <a:off x="152400" y="2346628"/>
              <a:ext cx="1031051"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Change</a:t>
              </a:r>
            </a:p>
          </p:txBody>
        </p:sp>
        <p:cxnSp>
          <p:nvCxnSpPr>
            <p:cNvPr id="18" name="Straight Arrow Connector 1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69" name="Can 168"/>
          <p:cNvSpPr/>
          <p:nvPr/>
        </p:nvSpPr>
        <p:spPr>
          <a:xfrm>
            <a:off x="2155479" y="2654724"/>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126" name="Group 125"/>
          <p:cNvGrpSpPr/>
          <p:nvPr/>
        </p:nvGrpSpPr>
        <p:grpSpPr>
          <a:xfrm>
            <a:off x="457200" y="5421868"/>
            <a:ext cx="1295400" cy="369332"/>
            <a:chOff x="152400" y="2346628"/>
            <a:chExt cx="1295400" cy="369332"/>
          </a:xfrm>
        </p:grpSpPr>
        <p:sp>
          <p:nvSpPr>
            <p:cNvPr id="127" name="TextBox 126"/>
            <p:cNvSpPr txBox="1"/>
            <p:nvPr/>
          </p:nvSpPr>
          <p:spPr>
            <a:xfrm>
              <a:off x="152400" y="2346628"/>
              <a:ext cx="1031051"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Change</a:t>
              </a:r>
            </a:p>
          </p:txBody>
        </p:sp>
        <p:cxnSp>
          <p:nvCxnSpPr>
            <p:cNvPr id="128" name="Straight Arrow Connector 12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70" name="Can 169"/>
          <p:cNvSpPr/>
          <p:nvPr/>
        </p:nvSpPr>
        <p:spPr>
          <a:xfrm>
            <a:off x="2164389" y="5707799"/>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244" name="Group 243"/>
          <p:cNvGrpSpPr/>
          <p:nvPr/>
        </p:nvGrpSpPr>
        <p:grpSpPr>
          <a:xfrm>
            <a:off x="6553200" y="2346536"/>
            <a:ext cx="551597" cy="457200"/>
            <a:chOff x="6248400" y="2346536"/>
            <a:chExt cx="551597" cy="457200"/>
          </a:xfrm>
        </p:grpSpPr>
        <p:cxnSp>
          <p:nvCxnSpPr>
            <p:cNvPr id="29" name="Straight Arrow Connector 28"/>
            <p:cNvCxnSpPr/>
            <p:nvPr/>
          </p:nvCxnSpPr>
          <p:spPr>
            <a:xfrm flipV="1">
              <a:off x="6248400" y="2346536"/>
              <a:ext cx="551597" cy="4572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6248400" y="2784996"/>
              <a:ext cx="55159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45" name="Right Arrow 244"/>
          <p:cNvSpPr/>
          <p:nvPr/>
        </p:nvSpPr>
        <p:spPr>
          <a:xfrm rot="5400000">
            <a:off x="5868937" y="5405122"/>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a:solidFill>
                  <a:schemeClr val="bg1"/>
                </a:solidFill>
                <a:latin typeface="Microsoft YaHei" panose="020B0503020204020204" pitchFamily="34" charset="-122"/>
                <a:ea typeface="Microsoft YaHei" panose="020B0503020204020204" pitchFamily="34" charset="-122"/>
                <a:cs typeface="Gill Sans Light"/>
              </a:rPr>
              <a:t>Scan</a:t>
            </a:r>
          </a:p>
        </p:txBody>
      </p:sp>
      <p:sp>
        <p:nvSpPr>
          <p:cNvPr id="152" name="Can 151"/>
          <p:cNvSpPr/>
          <p:nvPr/>
        </p:nvSpPr>
        <p:spPr>
          <a:xfrm>
            <a:off x="2155479" y="3401697"/>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5" name="Can 174"/>
          <p:cNvSpPr/>
          <p:nvPr/>
        </p:nvSpPr>
        <p:spPr>
          <a:xfrm>
            <a:off x="2155479" y="4125669"/>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6" name="Can 175"/>
          <p:cNvSpPr/>
          <p:nvPr/>
        </p:nvSpPr>
        <p:spPr>
          <a:xfrm>
            <a:off x="2164389" y="4911575"/>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8" name="Can 177"/>
          <p:cNvSpPr/>
          <p:nvPr/>
        </p:nvSpPr>
        <p:spPr>
          <a:xfrm>
            <a:off x="2155372" y="6450305"/>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179" name="Group 178"/>
          <p:cNvGrpSpPr/>
          <p:nvPr/>
        </p:nvGrpSpPr>
        <p:grpSpPr>
          <a:xfrm>
            <a:off x="457200" y="3135868"/>
            <a:ext cx="1295400" cy="369332"/>
            <a:chOff x="152400" y="2346628"/>
            <a:chExt cx="1295400" cy="369332"/>
          </a:xfrm>
        </p:grpSpPr>
        <p:sp>
          <p:nvSpPr>
            <p:cNvPr id="180" name="TextBox 179"/>
            <p:cNvSpPr txBox="1"/>
            <p:nvPr/>
          </p:nvSpPr>
          <p:spPr>
            <a:xfrm>
              <a:off x="152400" y="2346628"/>
              <a:ext cx="1031051"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Change</a:t>
              </a:r>
            </a:p>
          </p:txBody>
        </p:sp>
        <p:cxnSp>
          <p:nvCxnSpPr>
            <p:cNvPr id="181" name="Straight Arrow Connector 180"/>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457200" y="3897868"/>
            <a:ext cx="1295400" cy="369332"/>
            <a:chOff x="152400" y="2346628"/>
            <a:chExt cx="1295400" cy="369332"/>
          </a:xfrm>
        </p:grpSpPr>
        <p:sp>
          <p:nvSpPr>
            <p:cNvPr id="183" name="TextBox 182"/>
            <p:cNvSpPr txBox="1"/>
            <p:nvPr/>
          </p:nvSpPr>
          <p:spPr>
            <a:xfrm>
              <a:off x="152400" y="2346628"/>
              <a:ext cx="1031051"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Change</a:t>
              </a:r>
            </a:p>
          </p:txBody>
        </p:sp>
        <p:cxnSp>
          <p:nvCxnSpPr>
            <p:cNvPr id="184" name="Straight Arrow Connector 183"/>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185" name="Group 184"/>
          <p:cNvGrpSpPr/>
          <p:nvPr/>
        </p:nvGrpSpPr>
        <p:grpSpPr>
          <a:xfrm>
            <a:off x="457200" y="4659868"/>
            <a:ext cx="1295400" cy="369332"/>
            <a:chOff x="152400" y="2346628"/>
            <a:chExt cx="1295400" cy="369332"/>
          </a:xfrm>
        </p:grpSpPr>
        <p:sp>
          <p:nvSpPr>
            <p:cNvPr id="186" name="TextBox 185"/>
            <p:cNvSpPr txBox="1"/>
            <p:nvPr/>
          </p:nvSpPr>
          <p:spPr>
            <a:xfrm>
              <a:off x="152400" y="2346628"/>
              <a:ext cx="1031051"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Change</a:t>
              </a:r>
            </a:p>
          </p:txBody>
        </p:sp>
        <p:cxnSp>
          <p:nvCxnSpPr>
            <p:cNvPr id="187" name="Straight Arrow Connector 186"/>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188" name="Group 187"/>
          <p:cNvGrpSpPr/>
          <p:nvPr/>
        </p:nvGrpSpPr>
        <p:grpSpPr>
          <a:xfrm>
            <a:off x="457200" y="6172200"/>
            <a:ext cx="1295400" cy="369332"/>
            <a:chOff x="152400" y="2346628"/>
            <a:chExt cx="1295400" cy="369332"/>
          </a:xfrm>
        </p:grpSpPr>
        <p:sp>
          <p:nvSpPr>
            <p:cNvPr id="189" name="TextBox 188"/>
            <p:cNvSpPr txBox="1"/>
            <p:nvPr/>
          </p:nvSpPr>
          <p:spPr>
            <a:xfrm>
              <a:off x="152400" y="2346628"/>
              <a:ext cx="1031051"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Change</a:t>
              </a:r>
            </a:p>
          </p:txBody>
        </p:sp>
        <p:cxnSp>
          <p:nvCxnSpPr>
            <p:cNvPr id="190" name="Straight Arrow Connector 189"/>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3408266" y="2819400"/>
            <a:ext cx="2001934" cy="762000"/>
            <a:chOff x="3103466" y="2819400"/>
            <a:chExt cx="2001934" cy="762000"/>
          </a:xfrm>
        </p:grpSpPr>
        <p:sp>
          <p:nvSpPr>
            <p:cNvPr id="192" name="TextBox 191"/>
            <p:cNvSpPr txBox="1"/>
            <p:nvPr/>
          </p:nvSpPr>
          <p:spPr>
            <a:xfrm>
              <a:off x="3103466" y="2819400"/>
              <a:ext cx="1349665" cy="646331"/>
            </a:xfrm>
            <a:prstGeom prst="rect">
              <a:avLst/>
            </a:prstGeom>
            <a:noFill/>
          </p:spPr>
          <p:txBody>
            <a:bodyPr wrap="none" rtlCol="0">
              <a:spAutoFit/>
            </a:bodyPr>
            <a:lstStyle/>
            <a:p>
              <a:pPr algn="r"/>
              <a:r>
                <a:rPr lang="en-US" sz="1800" dirty="0">
                  <a:latin typeface="Microsoft YaHei" panose="020B0503020204020204" pitchFamily="34" charset="-122"/>
                  <a:ea typeface="Microsoft YaHei" panose="020B0503020204020204" pitchFamily="34" charset="-122"/>
                  <a:cs typeface="Gill Sans Light"/>
                </a:rPr>
                <a:t>Local</a:t>
              </a:r>
            </a:p>
            <a:p>
              <a:pPr algn="r"/>
              <a:r>
                <a:rPr lang="en-US" sz="1800" dirty="0">
                  <a:latin typeface="Microsoft YaHei" panose="020B0503020204020204" pitchFamily="34" charset="-122"/>
                  <a:ea typeface="Microsoft YaHei" panose="020B0503020204020204" pitchFamily="34" charset="-122"/>
                  <a:cs typeface="Gill Sans Light"/>
                </a:rPr>
                <a:t>Aggregate</a:t>
              </a:r>
            </a:p>
          </p:txBody>
        </p:sp>
        <p:cxnSp>
          <p:nvCxnSpPr>
            <p:cNvPr id="193" name="Straight Arrow Connector 192"/>
            <p:cNvCxnSpPr/>
            <p:nvPr/>
          </p:nvCxnSpPr>
          <p:spPr>
            <a:xfrm>
              <a:off x="4419600" y="3150272"/>
              <a:ext cx="6858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 name="Freeform 23"/>
            <p:cNvSpPr/>
            <p:nvPr/>
          </p:nvSpPr>
          <p:spPr>
            <a:xfrm>
              <a:off x="4701710" y="3150977"/>
              <a:ext cx="403690" cy="430423"/>
            </a:xfrm>
            <a:custGeom>
              <a:avLst/>
              <a:gdLst>
                <a:gd name="connsiteX0" fmla="*/ 0 w 403690"/>
                <a:gd name="connsiteY0" fmla="*/ 0 h 487830"/>
                <a:gd name="connsiteX1" fmla="*/ 0 w 403690"/>
                <a:gd name="connsiteY1" fmla="*/ 487830 h 487830"/>
                <a:gd name="connsiteX2" fmla="*/ 403690 w 403690"/>
                <a:gd name="connsiteY2" fmla="*/ 487830 h 487830"/>
              </a:gdLst>
              <a:ahLst/>
              <a:cxnLst>
                <a:cxn ang="0">
                  <a:pos x="connsiteX0" y="connsiteY0"/>
                </a:cxn>
                <a:cxn ang="0">
                  <a:pos x="connsiteX1" y="connsiteY1"/>
                </a:cxn>
                <a:cxn ang="0">
                  <a:pos x="connsiteX2" y="connsiteY2"/>
                </a:cxn>
              </a:cxnLst>
              <a:rect l="l" t="t" r="r" b="b"/>
              <a:pathLst>
                <a:path w="403690" h="487830">
                  <a:moveTo>
                    <a:pt x="0" y="0"/>
                  </a:moveTo>
                  <a:lnTo>
                    <a:pt x="0" y="487830"/>
                  </a:lnTo>
                  <a:lnTo>
                    <a:pt x="403690" y="487830"/>
                  </a:lnTo>
                </a:path>
              </a:pathLst>
            </a:cu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30" name="Group 29"/>
          <p:cNvGrpSpPr/>
          <p:nvPr/>
        </p:nvGrpSpPr>
        <p:grpSpPr>
          <a:xfrm>
            <a:off x="3408266" y="5257800"/>
            <a:ext cx="2001934" cy="1137319"/>
            <a:chOff x="3103466" y="5257800"/>
            <a:chExt cx="2001934" cy="1137319"/>
          </a:xfrm>
        </p:grpSpPr>
        <p:sp>
          <p:nvSpPr>
            <p:cNvPr id="195" name="TextBox 194"/>
            <p:cNvSpPr txBox="1"/>
            <p:nvPr/>
          </p:nvSpPr>
          <p:spPr>
            <a:xfrm>
              <a:off x="3103466" y="5257800"/>
              <a:ext cx="1349665" cy="646331"/>
            </a:xfrm>
            <a:prstGeom prst="rect">
              <a:avLst/>
            </a:prstGeom>
            <a:noFill/>
          </p:spPr>
          <p:txBody>
            <a:bodyPr wrap="none" rtlCol="0">
              <a:spAutoFit/>
            </a:bodyPr>
            <a:lstStyle/>
            <a:p>
              <a:pPr algn="r"/>
              <a:r>
                <a:rPr lang="en-US" sz="1800" dirty="0">
                  <a:latin typeface="Microsoft YaHei" panose="020B0503020204020204" pitchFamily="34" charset="-122"/>
                  <a:ea typeface="Microsoft YaHei" panose="020B0503020204020204" pitchFamily="34" charset="-122"/>
                  <a:cs typeface="Gill Sans Light"/>
                </a:rPr>
                <a:t>Local</a:t>
              </a:r>
            </a:p>
            <a:p>
              <a:pPr algn="r"/>
              <a:r>
                <a:rPr lang="en-US" sz="1800" dirty="0">
                  <a:latin typeface="Microsoft YaHei" panose="020B0503020204020204" pitchFamily="34" charset="-122"/>
                  <a:ea typeface="Microsoft YaHei" panose="020B0503020204020204" pitchFamily="34" charset="-122"/>
                  <a:cs typeface="Gill Sans Light"/>
                </a:rPr>
                <a:t>Aggregate</a:t>
              </a:r>
            </a:p>
          </p:txBody>
        </p:sp>
        <p:cxnSp>
          <p:nvCxnSpPr>
            <p:cNvPr id="196" name="Straight Arrow Connector 195"/>
            <p:cNvCxnSpPr/>
            <p:nvPr/>
          </p:nvCxnSpPr>
          <p:spPr>
            <a:xfrm>
              <a:off x="4419600" y="5588672"/>
              <a:ext cx="6858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00" name="Freeform 199"/>
            <p:cNvSpPr/>
            <p:nvPr/>
          </p:nvSpPr>
          <p:spPr>
            <a:xfrm>
              <a:off x="4701710" y="5588672"/>
              <a:ext cx="403690" cy="806447"/>
            </a:xfrm>
            <a:custGeom>
              <a:avLst/>
              <a:gdLst>
                <a:gd name="connsiteX0" fmla="*/ 0 w 403690"/>
                <a:gd name="connsiteY0" fmla="*/ 0 h 487830"/>
                <a:gd name="connsiteX1" fmla="*/ 0 w 403690"/>
                <a:gd name="connsiteY1" fmla="*/ 487830 h 487830"/>
                <a:gd name="connsiteX2" fmla="*/ 403690 w 403690"/>
                <a:gd name="connsiteY2" fmla="*/ 487830 h 487830"/>
              </a:gdLst>
              <a:ahLst/>
              <a:cxnLst>
                <a:cxn ang="0">
                  <a:pos x="connsiteX0" y="connsiteY0"/>
                </a:cxn>
                <a:cxn ang="0">
                  <a:pos x="connsiteX1" y="connsiteY1"/>
                </a:cxn>
                <a:cxn ang="0">
                  <a:pos x="connsiteX2" y="connsiteY2"/>
                </a:cxn>
              </a:cxnLst>
              <a:rect l="l" t="t" r="r" b="b"/>
              <a:pathLst>
                <a:path w="403690" h="487830">
                  <a:moveTo>
                    <a:pt x="0" y="0"/>
                  </a:moveTo>
                  <a:lnTo>
                    <a:pt x="0" y="487830"/>
                  </a:lnTo>
                  <a:lnTo>
                    <a:pt x="403690" y="487830"/>
                  </a:lnTo>
                </a:path>
              </a:pathLst>
            </a:cu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13" name="Group 12"/>
          <p:cNvGrpSpPr/>
          <p:nvPr/>
        </p:nvGrpSpPr>
        <p:grpSpPr>
          <a:xfrm>
            <a:off x="5562600" y="2953486"/>
            <a:ext cx="637030" cy="332231"/>
            <a:chOff x="5257800" y="2953486"/>
            <a:chExt cx="637030" cy="332231"/>
          </a:xfrm>
        </p:grpSpPr>
        <p:sp>
          <p:nvSpPr>
            <p:cNvPr id="142" name="Can 141"/>
            <p:cNvSpPr/>
            <p:nvPr/>
          </p:nvSpPr>
          <p:spPr>
            <a:xfrm>
              <a:off x="5257800" y="3056411"/>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7" name="Oval 146"/>
            <p:cNvSpPr/>
            <p:nvPr/>
          </p:nvSpPr>
          <p:spPr>
            <a:xfrm>
              <a:off x="5562600" y="295348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B</a:t>
              </a:r>
            </a:p>
          </p:txBody>
        </p:sp>
      </p:grpSp>
      <p:grpSp>
        <p:nvGrpSpPr>
          <p:cNvPr id="12" name="Group 11"/>
          <p:cNvGrpSpPr/>
          <p:nvPr/>
        </p:nvGrpSpPr>
        <p:grpSpPr>
          <a:xfrm>
            <a:off x="5562600" y="3332292"/>
            <a:ext cx="637030" cy="332231"/>
            <a:chOff x="5257800" y="3332292"/>
            <a:chExt cx="637030" cy="332231"/>
          </a:xfrm>
        </p:grpSpPr>
        <p:sp>
          <p:nvSpPr>
            <p:cNvPr id="143" name="Can 142"/>
            <p:cNvSpPr/>
            <p:nvPr/>
          </p:nvSpPr>
          <p:spPr>
            <a:xfrm>
              <a:off x="5257800" y="3406373"/>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8" name="Oval 147"/>
            <p:cNvSpPr/>
            <p:nvPr/>
          </p:nvSpPr>
          <p:spPr>
            <a:xfrm>
              <a:off x="5562600" y="333229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C</a:t>
              </a:r>
            </a:p>
          </p:txBody>
        </p:sp>
      </p:grpSp>
      <p:grpSp>
        <p:nvGrpSpPr>
          <p:cNvPr id="14" name="Group 13"/>
          <p:cNvGrpSpPr/>
          <p:nvPr/>
        </p:nvGrpSpPr>
        <p:grpSpPr>
          <a:xfrm>
            <a:off x="5562600" y="5408468"/>
            <a:ext cx="637030" cy="332231"/>
            <a:chOff x="5257800" y="5408468"/>
            <a:chExt cx="637030" cy="332231"/>
          </a:xfrm>
        </p:grpSpPr>
        <p:sp>
          <p:nvSpPr>
            <p:cNvPr id="145" name="Can 144"/>
            <p:cNvSpPr/>
            <p:nvPr/>
          </p:nvSpPr>
          <p:spPr>
            <a:xfrm>
              <a:off x="5257800" y="5483281"/>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9" name="Oval 148"/>
            <p:cNvSpPr/>
            <p:nvPr/>
          </p:nvSpPr>
          <p:spPr>
            <a:xfrm>
              <a:off x="5562600" y="540846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grpSp>
      <p:grpSp>
        <p:nvGrpSpPr>
          <p:cNvPr id="15" name="Group 14"/>
          <p:cNvGrpSpPr/>
          <p:nvPr/>
        </p:nvGrpSpPr>
        <p:grpSpPr>
          <a:xfrm>
            <a:off x="5562600" y="6172200"/>
            <a:ext cx="637030" cy="332231"/>
            <a:chOff x="5257800" y="6172200"/>
            <a:chExt cx="637030" cy="332231"/>
          </a:xfrm>
        </p:grpSpPr>
        <p:sp>
          <p:nvSpPr>
            <p:cNvPr id="146" name="Can 145"/>
            <p:cNvSpPr/>
            <p:nvPr/>
          </p:nvSpPr>
          <p:spPr>
            <a:xfrm>
              <a:off x="5257800" y="6278723"/>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0" name="Oval 149"/>
            <p:cNvSpPr/>
            <p:nvPr/>
          </p:nvSpPr>
          <p:spPr>
            <a:xfrm>
              <a:off x="5562600" y="6172200"/>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F</a:t>
              </a:r>
            </a:p>
          </p:txBody>
        </p:sp>
      </p:grpSp>
      <p:sp>
        <p:nvSpPr>
          <p:cNvPr id="151" name="Rectangle 4">
            <a:extLst>
              <a:ext uri="{FF2B5EF4-FFF2-40B4-BE49-F238E27FC236}">
                <a16:creationId xmlns="" xmlns:a16="http://schemas.microsoft.com/office/drawing/2014/main" id="{283C26AC-BE40-5E46-94D4-F25BC1C473FD}"/>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72" name="直接连接符 8">
            <a:extLst>
              <a:ext uri="{FF2B5EF4-FFF2-40B4-BE49-F238E27FC236}">
                <a16:creationId xmlns="" xmlns:a16="http://schemas.microsoft.com/office/drawing/2014/main" id="{DDCDE4FF-96B5-574F-911B-49B9D85525E9}"/>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73" name="组合 46">
            <a:extLst>
              <a:ext uri="{FF2B5EF4-FFF2-40B4-BE49-F238E27FC236}">
                <a16:creationId xmlns="" xmlns:a16="http://schemas.microsoft.com/office/drawing/2014/main" id="{C9A7CBAF-6ACF-0441-8B3E-76C7266EA12D}"/>
              </a:ext>
            </a:extLst>
          </p:cNvPr>
          <p:cNvGrpSpPr>
            <a:grpSpLocks/>
          </p:cNvGrpSpPr>
          <p:nvPr/>
        </p:nvGrpSpPr>
        <p:grpSpPr bwMode="auto">
          <a:xfrm>
            <a:off x="1" y="284163"/>
            <a:ext cx="3962399" cy="530225"/>
            <a:chOff x="2209799" y="284389"/>
            <a:chExt cx="2160388" cy="529772"/>
          </a:xfrm>
          <a:solidFill>
            <a:srgbClr val="024C89"/>
          </a:solidFill>
        </p:grpSpPr>
        <p:sp>
          <p:nvSpPr>
            <p:cNvPr id="174" name="矩形 173">
              <a:extLst>
                <a:ext uri="{FF2B5EF4-FFF2-40B4-BE49-F238E27FC236}">
                  <a16:creationId xmlns="" xmlns:a16="http://schemas.microsoft.com/office/drawing/2014/main" id="{5CD55C07-5277-8B4D-AC6E-24D31C6602E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迭代</a:t>
              </a:r>
              <a:r>
                <a:rPr lang="en"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mrTriplets</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的聚合</a:t>
              </a:r>
            </a:p>
          </p:txBody>
        </p:sp>
        <p:sp>
          <p:nvSpPr>
            <p:cNvPr id="177" name="矩形 176">
              <a:extLst>
                <a:ext uri="{FF2B5EF4-FFF2-40B4-BE49-F238E27FC236}">
                  <a16:creationId xmlns="" xmlns:a16="http://schemas.microsoft.com/office/drawing/2014/main" id="{A0436018-7D03-E34A-8850-CB72C334D197}"/>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223868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decel="50000" fill="hold" nodeType="clickEffect">
                                  <p:stCondLst>
                                    <p:cond delay="0"/>
                                  </p:stCondLst>
                                  <p:childTnLst>
                                    <p:animMotion origin="layout" path="M 1.90484E-6 -1.7925E-6 L -0.4098 0.03405 " pathEditMode="relative" rAng="0" ptsTypes="AA">
                                      <p:cBhvr>
                                        <p:cTn id="26" dur="2000" fill="hold"/>
                                        <p:tgtEl>
                                          <p:spTgt spid="13"/>
                                        </p:tgtEl>
                                        <p:attrNameLst>
                                          <p:attrName>ppt_x</p:attrName>
                                          <p:attrName>ppt_y</p:attrName>
                                        </p:attrNameLst>
                                      </p:cBhvr>
                                      <p:rCtr x="-20490" y="1691"/>
                                    </p:animMotion>
                                  </p:childTnLst>
                                </p:cTn>
                              </p:par>
                              <p:par>
                                <p:cTn id="27" presetID="0" presetClass="path" presetSubtype="0" decel="50000" fill="hold" nodeType="withEffect">
                                  <p:stCondLst>
                                    <p:cond delay="0"/>
                                  </p:stCondLst>
                                  <p:childTnLst>
                                    <p:animMotion origin="layout" path="M 1.90484E-6 9.72673E-8 L -0.4098 0.09009 " pathEditMode="relative" rAng="0" ptsTypes="AA">
                                      <p:cBhvr>
                                        <p:cTn id="28" dur="2000" fill="hold"/>
                                        <p:tgtEl>
                                          <p:spTgt spid="12"/>
                                        </p:tgtEl>
                                        <p:attrNameLst>
                                          <p:attrName>ppt_x</p:attrName>
                                          <p:attrName>ppt_y</p:attrName>
                                        </p:attrNameLst>
                                      </p:cBhvr>
                                      <p:rCtr x="-20490" y="4493"/>
                                    </p:animMotion>
                                  </p:childTnLst>
                                </p:cTn>
                              </p:par>
                              <p:par>
                                <p:cTn id="29" presetID="0" presetClass="path" presetSubtype="0" decel="50000" fill="hold" nodeType="withEffect">
                                  <p:stCondLst>
                                    <p:cond delay="0"/>
                                  </p:stCondLst>
                                  <p:childTnLst>
                                    <p:animMotion origin="layout" path="M 1.90484E-6 2.07967E-6 L -0.4098 -0.10167 " pathEditMode="relative" rAng="0" ptsTypes="AA">
                                      <p:cBhvr>
                                        <p:cTn id="30" dur="2000" fill="hold"/>
                                        <p:tgtEl>
                                          <p:spTgt spid="14"/>
                                        </p:tgtEl>
                                        <p:attrNameLst>
                                          <p:attrName>ppt_x</p:attrName>
                                          <p:attrName>ppt_y</p:attrName>
                                        </p:attrNameLst>
                                      </p:cBhvr>
                                      <p:rCtr x="-20490" y="-5095"/>
                                    </p:animMotion>
                                  </p:childTnLst>
                                </p:cTn>
                              </p:par>
                              <p:par>
                                <p:cTn id="31" presetID="0" presetClass="path" presetSubtype="0" decel="50000" fill="hold" nodeType="withEffect">
                                  <p:stCondLst>
                                    <p:cond delay="0"/>
                                  </p:stCondLst>
                                  <p:childTnLst>
                                    <p:animMotion origin="layout" path="M 1.90484E-6 -2.0843E-6 L -0.4098 0.00927 " pathEditMode="relative" rAng="0" ptsTypes="AA">
                                      <p:cBhvr>
                                        <p:cTn id="32" dur="2000" fill="hold"/>
                                        <p:tgtEl>
                                          <p:spTgt spid="15"/>
                                        </p:tgtEl>
                                        <p:attrNameLst>
                                          <p:attrName>ppt_x</p:attrName>
                                          <p:attrName>ppt_y</p:attrName>
                                        </p:attrNameLst>
                                      </p:cBhvr>
                                      <p:rCtr x="-20490" y="463"/>
                                    </p:animMotion>
                                  </p:childTnLst>
                                </p:cTn>
                              </p:par>
                              <p:par>
                                <p:cTn id="33" presetID="23" presetClass="exit" presetSubtype="32" fill="hold" nodeType="withEffect">
                                  <p:stCondLst>
                                    <p:cond delay="1500"/>
                                  </p:stCondLst>
                                  <p:childTnLst>
                                    <p:anim calcmode="lin" valueType="num">
                                      <p:cBhvr>
                                        <p:cTn id="34" dur="500"/>
                                        <p:tgtEl>
                                          <p:spTgt spid="13"/>
                                        </p:tgtEl>
                                        <p:attrNameLst>
                                          <p:attrName>ppt_w</p:attrName>
                                        </p:attrNameLst>
                                      </p:cBhvr>
                                      <p:tavLst>
                                        <p:tav tm="0">
                                          <p:val>
                                            <p:strVal val="ppt_w"/>
                                          </p:val>
                                        </p:tav>
                                        <p:tav tm="100000">
                                          <p:val>
                                            <p:fltVal val="0"/>
                                          </p:val>
                                        </p:tav>
                                      </p:tavLst>
                                    </p:anim>
                                    <p:anim calcmode="lin" valueType="num">
                                      <p:cBhvr>
                                        <p:cTn id="35" dur="500"/>
                                        <p:tgtEl>
                                          <p:spTgt spid="13"/>
                                        </p:tgtEl>
                                        <p:attrNameLst>
                                          <p:attrName>ppt_h</p:attrName>
                                        </p:attrNameLst>
                                      </p:cBhvr>
                                      <p:tavLst>
                                        <p:tav tm="0">
                                          <p:val>
                                            <p:strVal val="ppt_h"/>
                                          </p:val>
                                        </p:tav>
                                        <p:tav tm="100000">
                                          <p:val>
                                            <p:fltVal val="0"/>
                                          </p:val>
                                        </p:tav>
                                      </p:tavLst>
                                    </p:anim>
                                    <p:set>
                                      <p:cBhvr>
                                        <p:cTn id="36" dur="1" fill="hold">
                                          <p:stCondLst>
                                            <p:cond delay="499"/>
                                          </p:stCondLst>
                                        </p:cTn>
                                        <p:tgtEl>
                                          <p:spTgt spid="13"/>
                                        </p:tgtEl>
                                        <p:attrNameLst>
                                          <p:attrName>style.visibility</p:attrName>
                                        </p:attrNameLst>
                                      </p:cBhvr>
                                      <p:to>
                                        <p:strVal val="hidden"/>
                                      </p:to>
                                    </p:set>
                                  </p:childTnLst>
                                </p:cTn>
                              </p:par>
                              <p:par>
                                <p:cTn id="37" presetID="23" presetClass="exit" presetSubtype="32" fill="hold" nodeType="withEffect">
                                  <p:stCondLst>
                                    <p:cond delay="1500"/>
                                  </p:stCondLst>
                                  <p:childTnLst>
                                    <p:anim calcmode="lin" valueType="num">
                                      <p:cBhvr>
                                        <p:cTn id="38" dur="500"/>
                                        <p:tgtEl>
                                          <p:spTgt spid="12"/>
                                        </p:tgtEl>
                                        <p:attrNameLst>
                                          <p:attrName>ppt_w</p:attrName>
                                        </p:attrNameLst>
                                      </p:cBhvr>
                                      <p:tavLst>
                                        <p:tav tm="0">
                                          <p:val>
                                            <p:strVal val="ppt_w"/>
                                          </p:val>
                                        </p:tav>
                                        <p:tav tm="100000">
                                          <p:val>
                                            <p:fltVal val="0"/>
                                          </p:val>
                                        </p:tav>
                                      </p:tavLst>
                                    </p:anim>
                                    <p:anim calcmode="lin" valueType="num">
                                      <p:cBhvr>
                                        <p:cTn id="39" dur="500"/>
                                        <p:tgtEl>
                                          <p:spTgt spid="12"/>
                                        </p:tgtEl>
                                        <p:attrNameLst>
                                          <p:attrName>ppt_h</p:attrName>
                                        </p:attrNameLst>
                                      </p:cBhvr>
                                      <p:tavLst>
                                        <p:tav tm="0">
                                          <p:val>
                                            <p:strVal val="ppt_h"/>
                                          </p:val>
                                        </p:tav>
                                        <p:tav tm="100000">
                                          <p:val>
                                            <p:fltVal val="0"/>
                                          </p:val>
                                        </p:tav>
                                      </p:tavLst>
                                    </p:anim>
                                    <p:set>
                                      <p:cBhvr>
                                        <p:cTn id="40" dur="1" fill="hold">
                                          <p:stCondLst>
                                            <p:cond delay="499"/>
                                          </p:stCondLst>
                                        </p:cTn>
                                        <p:tgtEl>
                                          <p:spTgt spid="12"/>
                                        </p:tgtEl>
                                        <p:attrNameLst>
                                          <p:attrName>style.visibility</p:attrName>
                                        </p:attrNameLst>
                                      </p:cBhvr>
                                      <p:to>
                                        <p:strVal val="hidden"/>
                                      </p:to>
                                    </p:set>
                                  </p:childTnLst>
                                </p:cTn>
                              </p:par>
                              <p:par>
                                <p:cTn id="41" presetID="23" presetClass="exit" presetSubtype="32" fill="hold" nodeType="withEffect">
                                  <p:stCondLst>
                                    <p:cond delay="1500"/>
                                  </p:stCondLst>
                                  <p:childTnLst>
                                    <p:anim calcmode="lin" valueType="num">
                                      <p:cBhvr>
                                        <p:cTn id="42" dur="500"/>
                                        <p:tgtEl>
                                          <p:spTgt spid="14"/>
                                        </p:tgtEl>
                                        <p:attrNameLst>
                                          <p:attrName>ppt_w</p:attrName>
                                        </p:attrNameLst>
                                      </p:cBhvr>
                                      <p:tavLst>
                                        <p:tav tm="0">
                                          <p:val>
                                            <p:strVal val="ppt_w"/>
                                          </p:val>
                                        </p:tav>
                                        <p:tav tm="100000">
                                          <p:val>
                                            <p:fltVal val="0"/>
                                          </p:val>
                                        </p:tav>
                                      </p:tavLst>
                                    </p:anim>
                                    <p:anim calcmode="lin" valueType="num">
                                      <p:cBhvr>
                                        <p:cTn id="43" dur="500"/>
                                        <p:tgtEl>
                                          <p:spTgt spid="14"/>
                                        </p:tgtEl>
                                        <p:attrNameLst>
                                          <p:attrName>ppt_h</p:attrName>
                                        </p:attrNameLst>
                                      </p:cBhvr>
                                      <p:tavLst>
                                        <p:tav tm="0">
                                          <p:val>
                                            <p:strVal val="ppt_h"/>
                                          </p:val>
                                        </p:tav>
                                        <p:tav tm="100000">
                                          <p:val>
                                            <p:fltVal val="0"/>
                                          </p:val>
                                        </p:tav>
                                      </p:tavLst>
                                    </p:anim>
                                    <p:set>
                                      <p:cBhvr>
                                        <p:cTn id="44" dur="1" fill="hold">
                                          <p:stCondLst>
                                            <p:cond delay="499"/>
                                          </p:stCondLst>
                                        </p:cTn>
                                        <p:tgtEl>
                                          <p:spTgt spid="14"/>
                                        </p:tgtEl>
                                        <p:attrNameLst>
                                          <p:attrName>style.visibility</p:attrName>
                                        </p:attrNameLst>
                                      </p:cBhvr>
                                      <p:to>
                                        <p:strVal val="hidden"/>
                                      </p:to>
                                    </p:set>
                                  </p:childTnLst>
                                </p:cTn>
                              </p:par>
                              <p:par>
                                <p:cTn id="45" presetID="23" presetClass="exit" presetSubtype="32" fill="hold" nodeType="withEffect">
                                  <p:stCondLst>
                                    <p:cond delay="1500"/>
                                  </p:stCondLst>
                                  <p:childTnLst>
                                    <p:anim calcmode="lin" valueType="num">
                                      <p:cBhvr>
                                        <p:cTn id="46" dur="500"/>
                                        <p:tgtEl>
                                          <p:spTgt spid="15"/>
                                        </p:tgtEl>
                                        <p:attrNameLst>
                                          <p:attrName>ppt_w</p:attrName>
                                        </p:attrNameLst>
                                      </p:cBhvr>
                                      <p:tavLst>
                                        <p:tav tm="0">
                                          <p:val>
                                            <p:strVal val="ppt_w"/>
                                          </p:val>
                                        </p:tav>
                                        <p:tav tm="100000">
                                          <p:val>
                                            <p:fltVal val="0"/>
                                          </p:val>
                                        </p:tav>
                                      </p:tavLst>
                                    </p:anim>
                                    <p:anim calcmode="lin" valueType="num">
                                      <p:cBhvr>
                                        <p:cTn id="47" dur="500"/>
                                        <p:tgtEl>
                                          <p:spTgt spid="15"/>
                                        </p:tgtEl>
                                        <p:attrNameLst>
                                          <p:attrName>ppt_h</p:attrName>
                                        </p:attrNameLst>
                                      </p:cBhvr>
                                      <p:tavLst>
                                        <p:tav tm="0">
                                          <p:val>
                                            <p:strVal val="ppt_h"/>
                                          </p:val>
                                        </p:tav>
                                        <p:tav tm="100000">
                                          <p:val>
                                            <p:fltVal val="0"/>
                                          </p:val>
                                        </p:tav>
                                      </p:tavLst>
                                    </p:anim>
                                    <p:set>
                                      <p:cBhvr>
                                        <p:cTn id="48" dur="1" fill="hold">
                                          <p:stCondLst>
                                            <p:cond delay="499"/>
                                          </p:stCondLst>
                                        </p:cTn>
                                        <p:tgtEl>
                                          <p:spTgt spid="15"/>
                                        </p:tgtEl>
                                        <p:attrNameLst>
                                          <p:attrName>style.visibility</p:attrName>
                                        </p:attrNameLst>
                                      </p:cBhvr>
                                      <p:to>
                                        <p:strVal val="hidden"/>
                                      </p:to>
                                    </p:set>
                                  </p:childTnLst>
                                </p:cTn>
                              </p:par>
                              <p:par>
                                <p:cTn id="49" presetID="53" presetClass="entr" presetSubtype="16" fill="hold" grpId="0" nodeType="withEffect">
                                  <p:stCondLst>
                                    <p:cond delay="1500"/>
                                  </p:stCondLst>
                                  <p:childTnLst>
                                    <p:set>
                                      <p:cBhvr>
                                        <p:cTn id="50" dur="1" fill="hold">
                                          <p:stCondLst>
                                            <p:cond delay="0"/>
                                          </p:stCondLst>
                                        </p:cTn>
                                        <p:tgtEl>
                                          <p:spTgt spid="152"/>
                                        </p:tgtEl>
                                        <p:attrNameLst>
                                          <p:attrName>style.visibility</p:attrName>
                                        </p:attrNameLst>
                                      </p:cBhvr>
                                      <p:to>
                                        <p:strVal val="visible"/>
                                      </p:to>
                                    </p:set>
                                    <p:anim calcmode="lin" valueType="num">
                                      <p:cBhvr>
                                        <p:cTn id="51" dur="500" fill="hold"/>
                                        <p:tgtEl>
                                          <p:spTgt spid="152"/>
                                        </p:tgtEl>
                                        <p:attrNameLst>
                                          <p:attrName>ppt_w</p:attrName>
                                        </p:attrNameLst>
                                      </p:cBhvr>
                                      <p:tavLst>
                                        <p:tav tm="0">
                                          <p:val>
                                            <p:fltVal val="0"/>
                                          </p:val>
                                        </p:tav>
                                        <p:tav tm="100000">
                                          <p:val>
                                            <p:strVal val="#ppt_w"/>
                                          </p:val>
                                        </p:tav>
                                      </p:tavLst>
                                    </p:anim>
                                    <p:anim calcmode="lin" valueType="num">
                                      <p:cBhvr>
                                        <p:cTn id="52" dur="500" fill="hold"/>
                                        <p:tgtEl>
                                          <p:spTgt spid="152"/>
                                        </p:tgtEl>
                                        <p:attrNameLst>
                                          <p:attrName>ppt_h</p:attrName>
                                        </p:attrNameLst>
                                      </p:cBhvr>
                                      <p:tavLst>
                                        <p:tav tm="0">
                                          <p:val>
                                            <p:fltVal val="0"/>
                                          </p:val>
                                        </p:tav>
                                        <p:tav tm="100000">
                                          <p:val>
                                            <p:strVal val="#ppt_h"/>
                                          </p:val>
                                        </p:tav>
                                      </p:tavLst>
                                    </p:anim>
                                    <p:animEffect transition="in" filter="fade">
                                      <p:cBhvr>
                                        <p:cTn id="53" dur="500"/>
                                        <p:tgtEl>
                                          <p:spTgt spid="152"/>
                                        </p:tgtEl>
                                      </p:cBhvr>
                                    </p:animEffect>
                                  </p:childTnLst>
                                </p:cTn>
                              </p:par>
                              <p:par>
                                <p:cTn id="54" presetID="53" presetClass="entr" presetSubtype="16" fill="hold" grpId="0" nodeType="withEffect">
                                  <p:stCondLst>
                                    <p:cond delay="1500"/>
                                  </p:stCondLst>
                                  <p:childTnLst>
                                    <p:set>
                                      <p:cBhvr>
                                        <p:cTn id="55" dur="1" fill="hold">
                                          <p:stCondLst>
                                            <p:cond delay="0"/>
                                          </p:stCondLst>
                                        </p:cTn>
                                        <p:tgtEl>
                                          <p:spTgt spid="175"/>
                                        </p:tgtEl>
                                        <p:attrNameLst>
                                          <p:attrName>style.visibility</p:attrName>
                                        </p:attrNameLst>
                                      </p:cBhvr>
                                      <p:to>
                                        <p:strVal val="visible"/>
                                      </p:to>
                                    </p:set>
                                    <p:anim calcmode="lin" valueType="num">
                                      <p:cBhvr>
                                        <p:cTn id="56" dur="500" fill="hold"/>
                                        <p:tgtEl>
                                          <p:spTgt spid="175"/>
                                        </p:tgtEl>
                                        <p:attrNameLst>
                                          <p:attrName>ppt_w</p:attrName>
                                        </p:attrNameLst>
                                      </p:cBhvr>
                                      <p:tavLst>
                                        <p:tav tm="0">
                                          <p:val>
                                            <p:fltVal val="0"/>
                                          </p:val>
                                        </p:tav>
                                        <p:tav tm="100000">
                                          <p:val>
                                            <p:strVal val="#ppt_w"/>
                                          </p:val>
                                        </p:tav>
                                      </p:tavLst>
                                    </p:anim>
                                    <p:anim calcmode="lin" valueType="num">
                                      <p:cBhvr>
                                        <p:cTn id="57" dur="500" fill="hold"/>
                                        <p:tgtEl>
                                          <p:spTgt spid="175"/>
                                        </p:tgtEl>
                                        <p:attrNameLst>
                                          <p:attrName>ppt_h</p:attrName>
                                        </p:attrNameLst>
                                      </p:cBhvr>
                                      <p:tavLst>
                                        <p:tav tm="0">
                                          <p:val>
                                            <p:fltVal val="0"/>
                                          </p:val>
                                        </p:tav>
                                        <p:tav tm="100000">
                                          <p:val>
                                            <p:strVal val="#ppt_h"/>
                                          </p:val>
                                        </p:tav>
                                      </p:tavLst>
                                    </p:anim>
                                    <p:animEffect transition="in" filter="fade">
                                      <p:cBhvr>
                                        <p:cTn id="58" dur="500"/>
                                        <p:tgtEl>
                                          <p:spTgt spid="175"/>
                                        </p:tgtEl>
                                      </p:cBhvr>
                                    </p:animEffect>
                                  </p:childTnLst>
                                </p:cTn>
                              </p:par>
                              <p:par>
                                <p:cTn id="59" presetID="53" presetClass="entr" presetSubtype="16" fill="hold" grpId="0" nodeType="withEffect">
                                  <p:stCondLst>
                                    <p:cond delay="1500"/>
                                  </p:stCondLst>
                                  <p:childTnLst>
                                    <p:set>
                                      <p:cBhvr>
                                        <p:cTn id="60" dur="1" fill="hold">
                                          <p:stCondLst>
                                            <p:cond delay="0"/>
                                          </p:stCondLst>
                                        </p:cTn>
                                        <p:tgtEl>
                                          <p:spTgt spid="176"/>
                                        </p:tgtEl>
                                        <p:attrNameLst>
                                          <p:attrName>style.visibility</p:attrName>
                                        </p:attrNameLst>
                                      </p:cBhvr>
                                      <p:to>
                                        <p:strVal val="visible"/>
                                      </p:to>
                                    </p:set>
                                    <p:anim calcmode="lin" valueType="num">
                                      <p:cBhvr>
                                        <p:cTn id="61" dur="500" fill="hold"/>
                                        <p:tgtEl>
                                          <p:spTgt spid="176"/>
                                        </p:tgtEl>
                                        <p:attrNameLst>
                                          <p:attrName>ppt_w</p:attrName>
                                        </p:attrNameLst>
                                      </p:cBhvr>
                                      <p:tavLst>
                                        <p:tav tm="0">
                                          <p:val>
                                            <p:fltVal val="0"/>
                                          </p:val>
                                        </p:tav>
                                        <p:tav tm="100000">
                                          <p:val>
                                            <p:strVal val="#ppt_w"/>
                                          </p:val>
                                        </p:tav>
                                      </p:tavLst>
                                    </p:anim>
                                    <p:anim calcmode="lin" valueType="num">
                                      <p:cBhvr>
                                        <p:cTn id="62" dur="500" fill="hold"/>
                                        <p:tgtEl>
                                          <p:spTgt spid="176"/>
                                        </p:tgtEl>
                                        <p:attrNameLst>
                                          <p:attrName>ppt_h</p:attrName>
                                        </p:attrNameLst>
                                      </p:cBhvr>
                                      <p:tavLst>
                                        <p:tav tm="0">
                                          <p:val>
                                            <p:fltVal val="0"/>
                                          </p:val>
                                        </p:tav>
                                        <p:tav tm="100000">
                                          <p:val>
                                            <p:strVal val="#ppt_h"/>
                                          </p:val>
                                        </p:tav>
                                      </p:tavLst>
                                    </p:anim>
                                    <p:animEffect transition="in" filter="fade">
                                      <p:cBhvr>
                                        <p:cTn id="63" dur="500"/>
                                        <p:tgtEl>
                                          <p:spTgt spid="176"/>
                                        </p:tgtEl>
                                      </p:cBhvr>
                                    </p:animEffect>
                                  </p:childTnLst>
                                </p:cTn>
                              </p:par>
                              <p:par>
                                <p:cTn id="64" presetID="53" presetClass="entr" presetSubtype="16" fill="hold" grpId="0" nodeType="withEffect">
                                  <p:stCondLst>
                                    <p:cond delay="1500"/>
                                  </p:stCondLst>
                                  <p:childTnLst>
                                    <p:set>
                                      <p:cBhvr>
                                        <p:cTn id="65" dur="1" fill="hold">
                                          <p:stCondLst>
                                            <p:cond delay="0"/>
                                          </p:stCondLst>
                                        </p:cTn>
                                        <p:tgtEl>
                                          <p:spTgt spid="178"/>
                                        </p:tgtEl>
                                        <p:attrNameLst>
                                          <p:attrName>style.visibility</p:attrName>
                                        </p:attrNameLst>
                                      </p:cBhvr>
                                      <p:to>
                                        <p:strVal val="visible"/>
                                      </p:to>
                                    </p:set>
                                    <p:anim calcmode="lin" valueType="num">
                                      <p:cBhvr>
                                        <p:cTn id="66" dur="500" fill="hold"/>
                                        <p:tgtEl>
                                          <p:spTgt spid="178"/>
                                        </p:tgtEl>
                                        <p:attrNameLst>
                                          <p:attrName>ppt_w</p:attrName>
                                        </p:attrNameLst>
                                      </p:cBhvr>
                                      <p:tavLst>
                                        <p:tav tm="0">
                                          <p:val>
                                            <p:fltVal val="0"/>
                                          </p:val>
                                        </p:tav>
                                        <p:tav tm="100000">
                                          <p:val>
                                            <p:strVal val="#ppt_w"/>
                                          </p:val>
                                        </p:tav>
                                      </p:tavLst>
                                    </p:anim>
                                    <p:anim calcmode="lin" valueType="num">
                                      <p:cBhvr>
                                        <p:cTn id="67" dur="500" fill="hold"/>
                                        <p:tgtEl>
                                          <p:spTgt spid="178"/>
                                        </p:tgtEl>
                                        <p:attrNameLst>
                                          <p:attrName>ppt_h</p:attrName>
                                        </p:attrNameLst>
                                      </p:cBhvr>
                                      <p:tavLst>
                                        <p:tav tm="0">
                                          <p:val>
                                            <p:fltVal val="0"/>
                                          </p:val>
                                        </p:tav>
                                        <p:tav tm="100000">
                                          <p:val>
                                            <p:strVal val="#ppt_h"/>
                                          </p:val>
                                        </p:tav>
                                      </p:tavLst>
                                    </p:anim>
                                    <p:animEffect transition="in" filter="fade">
                                      <p:cBhvr>
                                        <p:cTn id="68" dur="500"/>
                                        <p:tgtEl>
                                          <p:spTgt spid="178"/>
                                        </p:tgtEl>
                                      </p:cBhvr>
                                    </p:animEffec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500"/>
                                        <p:tgtEl>
                                          <p:spTgt spid="19"/>
                                        </p:tgtEl>
                                      </p:cBhvr>
                                    </p:animEffect>
                                    <p:set>
                                      <p:cBhvr>
                                        <p:cTn id="72" dur="1" fill="hold">
                                          <p:stCondLst>
                                            <p:cond delay="499"/>
                                          </p:stCondLst>
                                        </p:cTn>
                                        <p:tgtEl>
                                          <p:spTgt spid="19"/>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26"/>
                                        </p:tgtEl>
                                      </p:cBhvr>
                                    </p:animEffect>
                                    <p:set>
                                      <p:cBhvr>
                                        <p:cTn id="75" dur="1" fill="hold">
                                          <p:stCondLst>
                                            <p:cond delay="499"/>
                                          </p:stCondLst>
                                        </p:cTn>
                                        <p:tgtEl>
                                          <p:spTgt spid="126"/>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fade">
                                      <p:cBhvr>
                                        <p:cTn id="78" dur="500"/>
                                        <p:tgtEl>
                                          <p:spTgt spid="179"/>
                                        </p:tgtEl>
                                      </p:cBhvr>
                                    </p:animEffect>
                                  </p:childTnLst>
                                </p:cTn>
                              </p:par>
                              <p:par>
                                <p:cTn id="79" presetID="10"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animEffect transition="in" filter="fade">
                                      <p:cBhvr>
                                        <p:cTn id="81" dur="500"/>
                                        <p:tgtEl>
                                          <p:spTgt spid="182"/>
                                        </p:tgtEl>
                                      </p:cBhvr>
                                    </p:animEffect>
                                  </p:childTnLst>
                                </p:cTn>
                              </p:par>
                              <p:par>
                                <p:cTn id="82" presetID="10" presetClass="entr" presetSubtype="0" fill="hold" nodeType="withEffect">
                                  <p:stCondLst>
                                    <p:cond delay="0"/>
                                  </p:stCondLst>
                                  <p:childTnLst>
                                    <p:set>
                                      <p:cBhvr>
                                        <p:cTn id="83" dur="1" fill="hold">
                                          <p:stCondLst>
                                            <p:cond delay="0"/>
                                          </p:stCondLst>
                                        </p:cTn>
                                        <p:tgtEl>
                                          <p:spTgt spid="185"/>
                                        </p:tgtEl>
                                        <p:attrNameLst>
                                          <p:attrName>style.visibility</p:attrName>
                                        </p:attrNameLst>
                                      </p:cBhvr>
                                      <p:to>
                                        <p:strVal val="visible"/>
                                      </p:to>
                                    </p:set>
                                    <p:animEffect transition="in" filter="fade">
                                      <p:cBhvr>
                                        <p:cTn id="84" dur="500"/>
                                        <p:tgtEl>
                                          <p:spTgt spid="185"/>
                                        </p:tgtEl>
                                      </p:cBhvr>
                                    </p:animEffect>
                                  </p:childTnLst>
                                </p:cTn>
                              </p:par>
                              <p:par>
                                <p:cTn id="85" presetID="10" presetClass="entr" presetSubtype="0" fill="hold" nodeType="withEffect">
                                  <p:stCondLst>
                                    <p:cond delay="0"/>
                                  </p:stCondLst>
                                  <p:childTnLst>
                                    <p:set>
                                      <p:cBhvr>
                                        <p:cTn id="86" dur="1" fill="hold">
                                          <p:stCondLst>
                                            <p:cond delay="0"/>
                                          </p:stCondLst>
                                        </p:cTn>
                                        <p:tgtEl>
                                          <p:spTgt spid="188"/>
                                        </p:tgtEl>
                                        <p:attrNameLst>
                                          <p:attrName>style.visibility</p:attrName>
                                        </p:attrNameLst>
                                      </p:cBhvr>
                                      <p:to>
                                        <p:strVal val="visible"/>
                                      </p:to>
                                    </p:set>
                                    <p:animEffect transition="in" filter="fade">
                                      <p:cBhvr>
                                        <p:cTn id="87"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75" grpId="0" animBg="1"/>
      <p:bldP spid="176" grpId="0" animBg="1"/>
      <p:bldP spid="178"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4766773"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大图计算框架的流程调度</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305178" y="1810469"/>
            <a:ext cx="7238622" cy="1162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执行过程中如何执行操作？</a:t>
            </a:r>
            <a:endParaRPr lang="en-US" altLang="zh-CN" sz="2400" dirty="0">
              <a:latin typeface="微软雅黑" panose="020B0503020204020204" pitchFamily="34" charset="-122"/>
              <a:ea typeface="微软雅黑" panose="020B0503020204020204" pitchFamily="34" charset="-122"/>
            </a:endParaRPr>
          </a:p>
          <a:p>
            <a:pPr marL="0" indent="0" algn="just">
              <a:spcBef>
                <a:spcPts val="600"/>
              </a:spcBef>
              <a:spcAft>
                <a:spcPts val="300"/>
              </a:spcAft>
              <a:buNone/>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454684" y="4038600"/>
            <a:ext cx="4312089"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可扩展性高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效率高</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404767" y="1219919"/>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476250" y="354330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744039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dirty="0"/>
          </a:p>
        </p:txBody>
      </p:sp>
      <p:sp>
        <p:nvSpPr>
          <p:cNvPr id="4" name="AutoShape 2" descr="“pregel logo graph”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pregel logo graph”的图片搜索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2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399"/>
            <a:ext cx="57721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610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Shape 79"/>
          <p:cNvSpPr>
            <a:spLocks noGrp="1"/>
          </p:cNvSpPr>
          <p:nvPr>
            <p:ph idx="1"/>
          </p:nvPr>
        </p:nvSpPr>
        <p:spPr/>
        <p:txBody>
          <a:bodyPr lIns="45718" tIns="45718" rIns="45718" bIns="45718"/>
          <a:lstStyle/>
          <a:p>
            <a:pPr marL="319088" indent="-319088" defTabSz="628650" eaLnBrk="1" hangingPunct="1">
              <a:spcBef>
                <a:spcPts val="425"/>
              </a:spcBef>
            </a:pPr>
            <a:r>
              <a:rPr kumimoji="0" lang="en-US" altLang="zh-CN" sz="26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Storm vs. MapReduce</a:t>
            </a:r>
          </a:p>
          <a:p>
            <a:pPr marL="593725" lvl="1" indent="-277813" defTabSz="628650" eaLnBrk="1" hangingPunct="1">
              <a:spcBef>
                <a:spcPts val="350"/>
              </a:spcBef>
            </a:pPr>
            <a:r>
              <a:rPr kumimoji="0" lang="zh-CN" altLang="en-US" sz="2300">
                <a:latin typeface="Microsoft YaHei" panose="020B0503020204020204" pitchFamily="34" charset="-122"/>
                <a:ea typeface="Microsoft YaHei" panose="020B0503020204020204" pitchFamily="34" charset="-122"/>
                <a:cs typeface="Arial" panose="020B0604020202020204" pitchFamily="34" charset="0"/>
              </a:rPr>
              <a:t>常驻运行</a:t>
            </a:r>
            <a:endPar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93725" lvl="1" indent="-277813" defTabSz="628650" eaLnBrk="1" hangingPunct="1">
              <a:spcBef>
                <a:spcPts val="350"/>
              </a:spcBef>
            </a:pPr>
            <a:r>
              <a:rPr kumimoji="0" lang="zh-CN" altLang="en-US" sz="2300">
                <a:latin typeface="Microsoft YaHei" panose="020B0503020204020204" pitchFamily="34" charset="-122"/>
                <a:ea typeface="Microsoft YaHei" panose="020B0503020204020204" pitchFamily="34" charset="-122"/>
                <a:cs typeface="Arial" panose="020B0604020202020204" pitchFamily="34" charset="0"/>
              </a:rPr>
              <a:t>流式处理：数据来一点处理一点</a:t>
            </a:r>
            <a:endPar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93725" lvl="1" indent="-277813" defTabSz="628650" eaLnBrk="1" hangingPunct="1">
              <a:spcBef>
                <a:spcPts val="350"/>
              </a:spcBef>
            </a:pPr>
            <a:r>
              <a:rPr kumimoji="0" lang="zh-CN" altLang="en-US" sz="2300">
                <a:latin typeface="Microsoft YaHei" panose="020B0503020204020204" pitchFamily="34" charset="-122"/>
                <a:ea typeface="Microsoft YaHei" panose="020B0503020204020204" pitchFamily="34" charset="-122"/>
                <a:cs typeface="Arial" panose="020B0604020202020204" pitchFamily="34" charset="0"/>
              </a:rPr>
              <a:t>实时处理：数据在内存中不写磁盘</a:t>
            </a:r>
            <a:endPar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93725" lvl="1" indent="-277813" defTabSz="628650" eaLnBrk="1" hangingPunct="1">
              <a:spcBef>
                <a:spcPts val="350"/>
              </a:spcBef>
            </a:pPr>
            <a:r>
              <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DAG</a:t>
            </a:r>
            <a:r>
              <a:rPr kumimoji="0" lang="zh-CN" altLang="en-US" sz="2300">
                <a:latin typeface="Microsoft YaHei" panose="020B0503020204020204" pitchFamily="34" charset="-122"/>
                <a:ea typeface="Microsoft YaHei" panose="020B0503020204020204" pitchFamily="34" charset="-122"/>
                <a:cs typeface="Arial" panose="020B0604020202020204" pitchFamily="34" charset="0"/>
              </a:rPr>
              <a:t>模型：可以组合多个阶段</a:t>
            </a:r>
            <a:endPar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319088" indent="-319088" defTabSz="628650" eaLnBrk="1" hangingPunct="1">
              <a:spcBef>
                <a:spcPts val="425"/>
              </a:spcBef>
            </a:pPr>
            <a:endPar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319088" indent="-319088" defTabSz="628650" eaLnBrk="1" hangingPunct="1">
              <a:spcBef>
                <a:spcPts val="425"/>
              </a:spcBef>
            </a:pPr>
            <a:r>
              <a:rPr kumimoji="0" lang="en-US" altLang="zh-CN" sz="26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Storm vs. queue+worker</a:t>
            </a:r>
            <a:r>
              <a:rPr kumimoji="0" lang="zh-CN" altLang="en-US" sz="2600">
                <a:latin typeface="Microsoft YaHei" panose="020B0503020204020204" pitchFamily="34" charset="-122"/>
                <a:ea typeface="Microsoft YaHei" panose="020B0503020204020204" pitchFamily="34" charset="-122"/>
              </a:rPr>
              <a:t>系统</a:t>
            </a:r>
            <a:endParaRPr kumimoji="0" lang="en-US" altLang="zh-CN" sz="2600">
              <a:latin typeface="Microsoft YaHei" panose="020B0503020204020204" pitchFamily="34" charset="-122"/>
              <a:ea typeface="Microsoft YaHei" panose="020B0503020204020204" pitchFamily="34" charset="-122"/>
            </a:endParaRPr>
          </a:p>
          <a:p>
            <a:pPr marL="593725" lvl="1" indent="-277813" defTabSz="628650" eaLnBrk="1" hangingPunct="1">
              <a:spcBef>
                <a:spcPts val="350"/>
              </a:spcBef>
            </a:pPr>
            <a:r>
              <a:rPr kumimoji="0" lang="zh-CN" altLang="en-US" sz="2300">
                <a:latin typeface="Microsoft YaHei" panose="020B0503020204020204" pitchFamily="34" charset="-122"/>
                <a:ea typeface="Microsoft YaHei" panose="020B0503020204020204" pitchFamily="34" charset="-122"/>
              </a:rPr>
              <a:t>维护简单：无需维护</a:t>
            </a:r>
            <a:r>
              <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queue</a:t>
            </a:r>
            <a:r>
              <a:rPr kumimoji="0" lang="zh-CN" altLang="en-US" sz="2300">
                <a:latin typeface="Microsoft YaHei" panose="020B0503020204020204" pitchFamily="34" charset="-122"/>
                <a:ea typeface="Microsoft YaHei" panose="020B0503020204020204" pitchFamily="34" charset="-122"/>
              </a:rPr>
              <a:t>，</a:t>
            </a:r>
            <a:r>
              <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queue</a:t>
            </a:r>
            <a:r>
              <a:rPr kumimoji="0" lang="zh-CN" altLang="en-US" sz="2300">
                <a:latin typeface="Microsoft YaHei" panose="020B0503020204020204" pitchFamily="34" charset="-122"/>
                <a:ea typeface="Microsoft YaHei" panose="020B0503020204020204" pitchFamily="34" charset="-122"/>
              </a:rPr>
              <a:t>和</a:t>
            </a:r>
            <a:r>
              <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worker</a:t>
            </a:r>
            <a:r>
              <a:rPr kumimoji="0" lang="zh-CN" altLang="en-US" sz="2300">
                <a:latin typeface="Microsoft YaHei" panose="020B0503020204020204" pitchFamily="34" charset="-122"/>
                <a:ea typeface="Microsoft YaHei" panose="020B0503020204020204" pitchFamily="34" charset="-122"/>
              </a:rPr>
              <a:t>对应关系</a:t>
            </a:r>
            <a:endPar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93725" lvl="1" indent="-277813" defTabSz="628650" eaLnBrk="1" hangingPunct="1">
              <a:spcBef>
                <a:spcPts val="350"/>
              </a:spcBef>
            </a:pPr>
            <a:r>
              <a:rPr kumimoji="0" lang="zh-CN" altLang="en-US" sz="2300">
                <a:latin typeface="Microsoft YaHei" panose="020B0503020204020204" pitchFamily="34" charset="-122"/>
                <a:ea typeface="Microsoft YaHei" panose="020B0503020204020204" pitchFamily="34" charset="-122"/>
              </a:rPr>
              <a:t>扩展简单：加机器，提高并发，重新提交</a:t>
            </a:r>
            <a:endParaRPr kumimoji="0" lang="en-US" altLang="zh-CN" sz="23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93725" lvl="1" indent="-277813" defTabSz="628650" eaLnBrk="1" hangingPunct="1">
              <a:spcBef>
                <a:spcPts val="350"/>
              </a:spcBef>
            </a:pPr>
            <a:r>
              <a:rPr kumimoji="0" lang="zh-CN" altLang="en-US" sz="2300">
                <a:latin typeface="Microsoft YaHei" panose="020B0503020204020204" pitchFamily="34" charset="-122"/>
                <a:ea typeface="Microsoft YaHei" panose="020B0503020204020204" pitchFamily="34" charset="-122"/>
              </a:rPr>
              <a:t>自动容错：进程、机器、网络异常，消息可重发</a:t>
            </a:r>
          </a:p>
        </p:txBody>
      </p:sp>
      <p:sp>
        <p:nvSpPr>
          <p:cNvPr id="4" name="Rectangle 4">
            <a:extLst>
              <a:ext uri="{FF2B5EF4-FFF2-40B4-BE49-F238E27FC236}">
                <a16:creationId xmlns="" xmlns:a16="http://schemas.microsoft.com/office/drawing/2014/main" id="{11F78FFF-6019-5F46-847F-23AFBEBCBF5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DDA2E583-5FFE-D949-AC81-819B68F5F093}"/>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9A628DEB-53CA-F349-822A-D2DAD5C16EA9}"/>
              </a:ext>
            </a:extLst>
          </p:cNvPr>
          <p:cNvGrpSpPr>
            <a:grpSpLocks/>
          </p:cNvGrpSpPr>
          <p:nvPr/>
        </p:nvGrpSpPr>
        <p:grpSpPr bwMode="auto">
          <a:xfrm>
            <a:off x="0" y="284163"/>
            <a:ext cx="6248400" cy="530225"/>
            <a:chOff x="2209799" y="284389"/>
            <a:chExt cx="2160388" cy="529772"/>
          </a:xfrm>
          <a:solidFill>
            <a:srgbClr val="024C89"/>
          </a:solidFill>
        </p:grpSpPr>
        <p:sp>
          <p:nvSpPr>
            <p:cNvPr id="7" name="矩形 6">
              <a:extLst>
                <a:ext uri="{FF2B5EF4-FFF2-40B4-BE49-F238E27FC236}">
                  <a16:creationId xmlns="" xmlns:a16="http://schemas.microsoft.com/office/drawing/2014/main" id="{0D318223-5E3F-E640-A891-1564D5B687FF}"/>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和其他大数据计算平台对比</a:t>
              </a:r>
            </a:p>
          </p:txBody>
        </p:sp>
        <p:sp>
          <p:nvSpPr>
            <p:cNvPr id="8" name="矩形 7">
              <a:extLst>
                <a:ext uri="{FF2B5EF4-FFF2-40B4-BE49-F238E27FC236}">
                  <a16:creationId xmlns="" xmlns:a16="http://schemas.microsoft.com/office/drawing/2014/main" id="{27EBF552-5FDB-DE45-AD3E-E905D0E291D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33829789"/>
      </p:ext>
    </p:extLst>
  </p:cSld>
  <p:clrMapOvr>
    <a:masterClrMapping/>
  </p:clrMapOvr>
  <p:transition spd="slow"/>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내용 개체 틀 2"/>
          <p:cNvSpPr>
            <a:spLocks noGrp="1"/>
          </p:cNvSpPr>
          <p:nvPr>
            <p:ph idx="1"/>
          </p:nvPr>
        </p:nvSpPr>
        <p:spPr/>
        <p:txBody>
          <a:bodyPr>
            <a:normAutofit/>
          </a:bodyPr>
          <a:lstStyle/>
          <a:p>
            <a:pPr marL="457200" indent="-457200">
              <a:lnSpc>
                <a:spcPts val="3300"/>
              </a:lnSpc>
              <a:spcBef>
                <a:spcPts val="500"/>
              </a:spcBef>
              <a:spcAft>
                <a:spcPts val="500"/>
              </a:spcAft>
              <a:buFont typeface="+mj-lt"/>
              <a:buAutoNum type="arabicPeriod"/>
            </a:pPr>
            <a:r>
              <a:rPr lang="zh-CN" altLang="en-US" dirty="0">
                <a:latin typeface="Microsoft YaHei" panose="020B0503020204020204" pitchFamily="34" charset="-122"/>
                <a:ea typeface="Microsoft YaHei" panose="020B0503020204020204" pitchFamily="34" charset="-122"/>
              </a:rPr>
              <a:t>程序的许多副本开始在机器集群上执行</a:t>
            </a:r>
            <a:endParaRPr lang="en-US" altLang="zh-CN" dirty="0">
              <a:latin typeface="Microsoft YaHei" panose="020B0503020204020204" pitchFamily="34" charset="-122"/>
              <a:ea typeface="Microsoft YaHei" panose="020B0503020204020204" pitchFamily="34" charset="-122"/>
            </a:endParaRPr>
          </a:p>
          <a:p>
            <a:pPr marL="457200" indent="-457200">
              <a:lnSpc>
                <a:spcPts val="3300"/>
              </a:lnSpc>
              <a:spcBef>
                <a:spcPts val="500"/>
              </a:spcBef>
              <a:spcAft>
                <a:spcPts val="500"/>
              </a:spcAft>
              <a:buFont typeface="+mj-lt"/>
              <a:buAutoNum type="arabicPeriod"/>
            </a:pPr>
            <a:r>
              <a:rPr lang="zh-CN" altLang="en-US" dirty="0">
                <a:latin typeface="Microsoft YaHei" panose="020B0503020204020204" pitchFamily="34" charset="-122"/>
                <a:ea typeface="Microsoft YaHei" panose="020B0503020204020204" pitchFamily="34" charset="-122"/>
              </a:rPr>
              <a:t>主节点分割图并给每个从节点分配一个或多个部分。</a:t>
            </a:r>
            <a:endParaRPr lang="en-US" altLang="ko-KR" dirty="0">
              <a:latin typeface="Microsoft YaHei" panose="020B0503020204020204" pitchFamily="34" charset="-122"/>
              <a:ea typeface="Microsoft YaHei" panose="020B0503020204020204" pitchFamily="34" charset="-122"/>
            </a:endParaRPr>
          </a:p>
          <a:p>
            <a:pPr marL="457200" indent="-457200">
              <a:lnSpc>
                <a:spcPts val="3300"/>
              </a:lnSpc>
              <a:spcBef>
                <a:spcPts val="500"/>
              </a:spcBef>
              <a:spcAft>
                <a:spcPts val="500"/>
              </a:spcAft>
              <a:buFont typeface="+mj-lt"/>
              <a:buAutoNum type="arabicPeriod"/>
            </a:pPr>
            <a:r>
              <a:rPr lang="zh-CN" altLang="en" dirty="0">
                <a:latin typeface="Microsoft YaHei" panose="020B0503020204020204" pitchFamily="34" charset="-122"/>
                <a:ea typeface="Microsoft YaHei" panose="020B0503020204020204" pitchFamily="34" charset="-122"/>
              </a:rPr>
              <a:t>主节点</a:t>
            </a:r>
            <a:r>
              <a:rPr lang="zh-CN" altLang="en-US" dirty="0">
                <a:latin typeface="Microsoft YaHei" panose="020B0503020204020204" pitchFamily="34" charset="-122"/>
                <a:ea typeface="Microsoft YaHei" panose="020B0503020204020204" pitchFamily="34" charset="-122"/>
              </a:rPr>
              <a:t>还为每个</a:t>
            </a:r>
            <a:r>
              <a:rPr lang="zh-CN" altLang="en" dirty="0">
                <a:latin typeface="Microsoft YaHei" panose="020B0503020204020204" pitchFamily="34" charset="-122"/>
                <a:ea typeface="Microsoft YaHei" panose="020B0503020204020204" pitchFamily="34" charset="-122"/>
              </a:rPr>
              <a:t>从节点</a:t>
            </a:r>
            <a:r>
              <a:rPr lang="zh-CN" altLang="en-US" dirty="0">
                <a:latin typeface="Microsoft YaHei" panose="020B0503020204020204" pitchFamily="34" charset="-122"/>
                <a:ea typeface="Microsoft YaHei" panose="020B0503020204020204" pitchFamily="34" charset="-122"/>
              </a:rPr>
              <a:t>分配一个输入分区</a:t>
            </a:r>
            <a:endParaRPr lang="en-US" altLang="zh-CN" dirty="0">
              <a:latin typeface="Microsoft YaHei" panose="020B0503020204020204" pitchFamily="34" charset="-122"/>
              <a:ea typeface="Microsoft YaHei" panose="020B0503020204020204" pitchFamily="34" charset="-122"/>
            </a:endParaRPr>
          </a:p>
          <a:p>
            <a:pPr marL="857250" lvl="1" indent="-457200">
              <a:lnSpc>
                <a:spcPts val="3300"/>
              </a:lnSpc>
              <a:spcBef>
                <a:spcPts val="500"/>
              </a:spcBef>
              <a:spcAft>
                <a:spcPts val="500"/>
              </a:spcAft>
              <a:buFont typeface="+mj-lt"/>
              <a:buAutoNum type="arabicPeriod"/>
            </a:pPr>
            <a:r>
              <a:rPr lang="zh-CN" altLang="en-US" dirty="0">
                <a:latin typeface="Microsoft YaHei" panose="020B0503020204020204" pitchFamily="34" charset="-122"/>
                <a:ea typeface="Microsoft YaHei" panose="020B0503020204020204" pitchFamily="34" charset="-122"/>
              </a:rPr>
              <a:t>每个</a:t>
            </a:r>
            <a:r>
              <a:rPr lang="zh-CN" altLang="en" dirty="0">
                <a:latin typeface="Microsoft YaHei" panose="020B0503020204020204" pitchFamily="34" charset="-122"/>
                <a:ea typeface="Microsoft YaHei" panose="020B0503020204020204" pitchFamily="34" charset="-122"/>
              </a:rPr>
              <a:t>从节点</a:t>
            </a:r>
            <a:r>
              <a:rPr lang="zh-CN" altLang="en-US" dirty="0">
                <a:latin typeface="Microsoft YaHei" panose="020B0503020204020204" pitchFamily="34" charset="-122"/>
                <a:ea typeface="Microsoft YaHei" panose="020B0503020204020204" pitchFamily="34" charset="-122"/>
              </a:rPr>
              <a:t>加载顶点并将它们标记为活动的</a:t>
            </a:r>
            <a:endParaRPr lang="en-US" altLang="ko-KR" dirty="0">
              <a:latin typeface="Microsoft YaHei" panose="020B0503020204020204" pitchFamily="34" charset="-122"/>
              <a:ea typeface="Microsoft YaHei" panose="020B0503020204020204" pitchFamily="34" charset="-122"/>
            </a:endParaRPr>
          </a:p>
        </p:txBody>
      </p:sp>
      <p:pic>
        <p:nvPicPr>
          <p:cNvPr id="6" name="Content Placeholder 7" descr="graph.jpg"/>
          <p:cNvPicPr>
            <a:picLocks noGrp="1" noChangeAspect="1"/>
          </p:cNvPicPr>
          <p:nvPr>
            <p:ph sz="half" idx="4294967295"/>
          </p:nvPr>
        </p:nvPicPr>
        <p:blipFill>
          <a:blip r:embed="rId2"/>
          <a:stretch>
            <a:fillRect/>
          </a:stretch>
        </p:blipFill>
        <p:spPr>
          <a:xfrm>
            <a:off x="4114800" y="4114800"/>
            <a:ext cx="5029200" cy="2454275"/>
          </a:xfrm>
        </p:spPr>
      </p:pic>
      <p:sp>
        <p:nvSpPr>
          <p:cNvPr id="5" name="Rectangle 4">
            <a:extLst>
              <a:ext uri="{FF2B5EF4-FFF2-40B4-BE49-F238E27FC236}">
                <a16:creationId xmlns="" xmlns:a16="http://schemas.microsoft.com/office/drawing/2014/main" id="{5ECC490C-DF03-9548-AC2E-E81C3B10BB7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539FB7A8-ADF4-8B45-87D5-83DCE4F58DE6}"/>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46">
            <a:extLst>
              <a:ext uri="{FF2B5EF4-FFF2-40B4-BE49-F238E27FC236}">
                <a16:creationId xmlns="" xmlns:a16="http://schemas.microsoft.com/office/drawing/2014/main" id="{35B421C8-B0A1-2841-9713-A585C26163B2}"/>
              </a:ext>
            </a:extLst>
          </p:cNvPr>
          <p:cNvGrpSpPr>
            <a:grpSpLocks/>
          </p:cNvGrpSpPr>
          <p:nvPr/>
        </p:nvGrpSpPr>
        <p:grpSpPr bwMode="auto">
          <a:xfrm>
            <a:off x="1" y="284163"/>
            <a:ext cx="3429000" cy="530225"/>
            <a:chOff x="2209799" y="284389"/>
            <a:chExt cx="2160388" cy="529772"/>
          </a:xfrm>
          <a:solidFill>
            <a:srgbClr val="024C89"/>
          </a:solidFill>
        </p:grpSpPr>
        <p:sp>
          <p:nvSpPr>
            <p:cNvPr id="10" name="矩形 9">
              <a:extLst>
                <a:ext uri="{FF2B5EF4-FFF2-40B4-BE49-F238E27FC236}">
                  <a16:creationId xmlns="" xmlns:a16="http://schemas.microsoft.com/office/drawing/2014/main" id="{3CE06366-B2BD-D24C-B864-DE2F6188503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Pregel</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执行</a:t>
              </a:r>
            </a:p>
          </p:txBody>
        </p:sp>
        <p:sp>
          <p:nvSpPr>
            <p:cNvPr id="11" name="矩形 10">
              <a:extLst>
                <a:ext uri="{FF2B5EF4-FFF2-40B4-BE49-F238E27FC236}">
                  <a16:creationId xmlns="" xmlns:a16="http://schemas.microsoft.com/office/drawing/2014/main" id="{8AFE48B9-4FC5-BA48-B544-E7FD3A86ED20}"/>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029179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내용 개체 틀 2"/>
          <p:cNvSpPr>
            <a:spLocks noGrp="1"/>
          </p:cNvSpPr>
          <p:nvPr>
            <p:ph idx="1"/>
          </p:nvPr>
        </p:nvSpPr>
        <p:spPr/>
        <p:txBody>
          <a:bodyPr>
            <a:normAutofit/>
          </a:bodyPr>
          <a:lstStyle/>
          <a:p>
            <a:pPr marL="457200" indent="-457200">
              <a:lnSpc>
                <a:spcPts val="2700"/>
              </a:lnSpc>
              <a:spcBef>
                <a:spcPts val="500"/>
              </a:spcBef>
              <a:spcAft>
                <a:spcPts val="500"/>
              </a:spcAft>
              <a:buFont typeface="+mj-lt"/>
              <a:buAutoNum type="arabicPeriod" startAt="4"/>
            </a:pPr>
            <a:r>
              <a:rPr lang="zh-CN" altLang="en-US" sz="2400" dirty="0">
                <a:latin typeface="Microsoft YaHei" panose="020B0503020204020204" pitchFamily="34" charset="-122"/>
                <a:ea typeface="Microsoft YaHei" panose="020B0503020204020204" pitchFamily="34" charset="-122"/>
              </a:rPr>
              <a:t>主节点指导每个从节点执行一个</a:t>
            </a:r>
            <a:r>
              <a:rPr lang="en-US" altLang="zh-CN" sz="2400" dirty="0" err="1">
                <a:latin typeface="Microsoft YaHei" panose="020B0503020204020204" pitchFamily="34" charset="-122"/>
                <a:ea typeface="Microsoft YaHei" panose="020B0503020204020204" pitchFamily="34" charset="-122"/>
              </a:rPr>
              <a:t>superstep</a:t>
            </a:r>
            <a:endParaRPr lang="en-US" altLang="ko-KR" sz="2400" dirty="0">
              <a:latin typeface="Microsoft YaHei" panose="020B0503020204020204" pitchFamily="34" charset="-122"/>
              <a:ea typeface="Microsoft YaHei" panose="020B0503020204020204" pitchFamily="34" charset="-122"/>
            </a:endParaRPr>
          </a:p>
          <a:p>
            <a:pPr lvl="1">
              <a:lnSpc>
                <a:spcPts val="2700"/>
              </a:lnSpc>
              <a:spcBef>
                <a:spcPts val="500"/>
              </a:spcBef>
              <a:spcAft>
                <a:spcPts val="500"/>
              </a:spcAft>
            </a:pPr>
            <a:r>
              <a:rPr lang="zh-CN" altLang="en-US" sz="2000" dirty="0">
                <a:solidFill>
                  <a:prstClr val="black"/>
                </a:solidFill>
                <a:latin typeface="Microsoft YaHei" panose="020B0503020204020204" pitchFamily="34" charset="-122"/>
                <a:ea typeface="Microsoft YaHei" panose="020B0503020204020204" pitchFamily="34" charset="-122"/>
              </a:rPr>
              <a:t>每个从节点循环其活动顶点并计算每个顶点</a:t>
            </a:r>
            <a:endParaRPr lang="en-US" altLang="ko-KR" sz="2000" dirty="0">
              <a:solidFill>
                <a:prstClr val="black"/>
              </a:solidFill>
              <a:latin typeface="Microsoft YaHei" panose="020B0503020204020204" pitchFamily="34" charset="-122"/>
              <a:ea typeface="Microsoft YaHei" panose="020B0503020204020204" pitchFamily="34" charset="-122"/>
            </a:endParaRPr>
          </a:p>
          <a:p>
            <a:pPr lvl="1">
              <a:lnSpc>
                <a:spcPts val="2700"/>
              </a:lnSpc>
              <a:spcBef>
                <a:spcPts val="500"/>
              </a:spcBef>
              <a:spcAft>
                <a:spcPts val="500"/>
              </a:spcAft>
            </a:pPr>
            <a:r>
              <a:rPr lang="zh-CN" altLang="en-US" sz="2000" dirty="0">
                <a:solidFill>
                  <a:prstClr val="black"/>
                </a:solidFill>
                <a:latin typeface="Microsoft YaHei" panose="020B0503020204020204" pitchFamily="34" charset="-122"/>
                <a:ea typeface="Microsoft YaHei" panose="020B0503020204020204" pitchFamily="34" charset="-122"/>
              </a:rPr>
              <a:t>消息是异步发送的，但是在</a:t>
            </a:r>
            <a:r>
              <a:rPr lang="en-US" altLang="zh-CN" sz="2000" dirty="0" err="1">
                <a:solidFill>
                  <a:prstClr val="black"/>
                </a:solidFill>
                <a:latin typeface="Microsoft YaHei" panose="020B0503020204020204" pitchFamily="34" charset="-122"/>
                <a:ea typeface="Microsoft YaHei" panose="020B0503020204020204" pitchFamily="34" charset="-122"/>
              </a:rPr>
              <a:t>superstep</a:t>
            </a:r>
            <a:r>
              <a:rPr lang="zh-CN" altLang="en-US" sz="2000" dirty="0">
                <a:solidFill>
                  <a:prstClr val="black"/>
                </a:solidFill>
                <a:latin typeface="Microsoft YaHei" panose="020B0503020204020204" pitchFamily="34" charset="-122"/>
                <a:ea typeface="Microsoft YaHei" panose="020B0503020204020204" pitchFamily="34" charset="-122"/>
              </a:rPr>
              <a:t>结束之前送达</a:t>
            </a:r>
            <a:endParaRPr lang="en-US" altLang="ko-KR" sz="2000" dirty="0">
              <a:solidFill>
                <a:prstClr val="black"/>
              </a:solidFill>
              <a:latin typeface="Microsoft YaHei" panose="020B0503020204020204" pitchFamily="34" charset="-122"/>
              <a:ea typeface="Microsoft YaHei" panose="020B0503020204020204" pitchFamily="34" charset="-122"/>
            </a:endParaRPr>
          </a:p>
          <a:p>
            <a:pPr lvl="1">
              <a:lnSpc>
                <a:spcPts val="2700"/>
              </a:lnSpc>
              <a:spcBef>
                <a:spcPts val="500"/>
              </a:spcBef>
              <a:spcAft>
                <a:spcPts val="500"/>
              </a:spcAft>
            </a:pPr>
            <a:r>
              <a:rPr lang="zh-CN" altLang="en-US" sz="2000" dirty="0">
                <a:latin typeface="Microsoft YaHei" panose="020B0503020204020204" pitchFamily="34" charset="-122"/>
                <a:ea typeface="Microsoft YaHei" panose="020B0503020204020204" pitchFamily="34" charset="-122"/>
              </a:rPr>
              <a:t>只要任何顶点处于活动状态，或者任何消息处于传输状态，就会重复此步骤</a:t>
            </a:r>
            <a:endParaRPr lang="en-US" altLang="ko-KR" sz="2000" dirty="0">
              <a:latin typeface="Microsoft YaHei" panose="020B0503020204020204" pitchFamily="34" charset="-122"/>
              <a:ea typeface="Microsoft YaHei" panose="020B0503020204020204" pitchFamily="34" charset="-122"/>
            </a:endParaRPr>
          </a:p>
          <a:p>
            <a:pPr marL="457200" indent="-457200">
              <a:lnSpc>
                <a:spcPts val="2700"/>
              </a:lnSpc>
              <a:spcBef>
                <a:spcPts val="500"/>
              </a:spcBef>
              <a:spcAft>
                <a:spcPts val="500"/>
              </a:spcAft>
              <a:buFont typeface="+mj-lt"/>
              <a:buAutoNum type="arabicPeriod" startAt="5"/>
            </a:pPr>
            <a:r>
              <a:rPr lang="zh-CN" altLang="en-US" sz="2400" dirty="0">
                <a:latin typeface="Microsoft YaHei" panose="020B0503020204020204" pitchFamily="34" charset="-122"/>
                <a:ea typeface="Microsoft YaHei" panose="020B0503020204020204" pitchFamily="34" charset="-122"/>
              </a:rPr>
              <a:t>在计算停止后，主节点可以指示每个从节点保存各自部分的图</a:t>
            </a:r>
            <a:endParaRPr lang="en-US" altLang="ko-KR" sz="2400"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A130BBFE-9BEE-CC48-8DBB-7650A4CC444E}"/>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F6A07ACE-9F99-AA48-BFB7-6AD2F229040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6AA1B08B-9135-CA47-ABDF-71D64E6C0F37}"/>
              </a:ext>
            </a:extLst>
          </p:cNvPr>
          <p:cNvGrpSpPr>
            <a:grpSpLocks/>
          </p:cNvGrpSpPr>
          <p:nvPr/>
        </p:nvGrpSpPr>
        <p:grpSpPr bwMode="auto">
          <a:xfrm>
            <a:off x="1" y="284163"/>
            <a:ext cx="3429000" cy="530225"/>
            <a:chOff x="2209799" y="284389"/>
            <a:chExt cx="2160388" cy="529772"/>
          </a:xfrm>
          <a:solidFill>
            <a:srgbClr val="024C89"/>
          </a:solidFill>
        </p:grpSpPr>
        <p:sp>
          <p:nvSpPr>
            <p:cNvPr id="8" name="矩形 7">
              <a:extLst>
                <a:ext uri="{FF2B5EF4-FFF2-40B4-BE49-F238E27FC236}">
                  <a16:creationId xmlns="" xmlns:a16="http://schemas.microsoft.com/office/drawing/2014/main" id="{2820BDCF-2FD3-1644-922F-FF413F079A3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Pregel</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执行</a:t>
              </a:r>
            </a:p>
          </p:txBody>
        </p:sp>
        <p:sp>
          <p:nvSpPr>
            <p:cNvPr id="9" name="矩形 8">
              <a:extLst>
                <a:ext uri="{FF2B5EF4-FFF2-40B4-BE49-F238E27FC236}">
                  <a16:creationId xmlns="" xmlns:a16="http://schemas.microsoft.com/office/drawing/2014/main" id="{AEF39689-DE6D-664B-B98E-500DB40F0ADE}"/>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755654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P4.jpg"/>
          <p:cNvPicPr>
            <a:picLocks noGrp="1" noChangeAspect="1"/>
          </p:cNvPicPr>
          <p:nvPr>
            <p:ph idx="1"/>
          </p:nvPr>
        </p:nvPicPr>
        <p:blipFill>
          <a:blip r:embed="rId3"/>
          <a:srcRect t="-930" b="-930"/>
          <a:stretch>
            <a:fillRect/>
          </a:stretch>
        </p:blipFill>
        <p:spPr/>
      </p:pic>
      <p:sp>
        <p:nvSpPr>
          <p:cNvPr id="4" name="Rectangle 3"/>
          <p:cNvSpPr/>
          <p:nvPr/>
        </p:nvSpPr>
        <p:spPr>
          <a:xfrm>
            <a:off x="5181600" y="6324600"/>
            <a:ext cx="3962400" cy="215444"/>
          </a:xfrm>
          <a:prstGeom prst="rect">
            <a:avLst/>
          </a:prstGeom>
        </p:spPr>
        <p:txBody>
          <a:bodyPr wrap="square">
            <a:spAutoFit/>
          </a:bodyPr>
          <a:lstStyle/>
          <a:p>
            <a:r>
              <a:rPr lang="en-US" sz="800" dirty="0"/>
              <a:t>http://java.dzone.com/news/google-pregel-graph-processing</a:t>
            </a:r>
          </a:p>
        </p:txBody>
      </p:sp>
      <p:sp>
        <p:nvSpPr>
          <p:cNvPr id="5" name="Rectangle 4">
            <a:extLst>
              <a:ext uri="{FF2B5EF4-FFF2-40B4-BE49-F238E27FC236}">
                <a16:creationId xmlns="" xmlns:a16="http://schemas.microsoft.com/office/drawing/2014/main" id="{BE0F500A-B044-9844-87EF-364BB3EF482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33AA764F-BC86-5F4D-9156-9CDCF7B9D2D0}"/>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E7312CD2-7443-A041-ADC4-C8248D4BEA3C}"/>
              </a:ext>
            </a:extLst>
          </p:cNvPr>
          <p:cNvGrpSpPr>
            <a:grpSpLocks/>
          </p:cNvGrpSpPr>
          <p:nvPr/>
        </p:nvGrpSpPr>
        <p:grpSpPr bwMode="auto">
          <a:xfrm>
            <a:off x="1" y="284163"/>
            <a:ext cx="3429000" cy="530225"/>
            <a:chOff x="2209799" y="284389"/>
            <a:chExt cx="2160388" cy="529772"/>
          </a:xfrm>
          <a:solidFill>
            <a:srgbClr val="024C89"/>
          </a:solidFill>
        </p:grpSpPr>
        <p:sp>
          <p:nvSpPr>
            <p:cNvPr id="8" name="矩形 7">
              <a:extLst>
                <a:ext uri="{FF2B5EF4-FFF2-40B4-BE49-F238E27FC236}">
                  <a16:creationId xmlns="" xmlns:a16="http://schemas.microsoft.com/office/drawing/2014/main" id="{B6CA9523-EAA6-D741-B585-4FA9B3F7320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Pregel</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执行</a:t>
              </a:r>
            </a:p>
          </p:txBody>
        </p:sp>
        <p:sp>
          <p:nvSpPr>
            <p:cNvPr id="9" name="矩形 8">
              <a:extLst>
                <a:ext uri="{FF2B5EF4-FFF2-40B4-BE49-F238E27FC236}">
                  <a16:creationId xmlns="" xmlns:a16="http://schemas.microsoft.com/office/drawing/2014/main" id="{E3289FCF-42B8-4D44-969A-CD7019022D5F}"/>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80710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81600" y="6248400"/>
            <a:ext cx="3962400" cy="215444"/>
          </a:xfrm>
          <a:prstGeom prst="rect">
            <a:avLst/>
          </a:prstGeom>
        </p:spPr>
        <p:txBody>
          <a:bodyPr wrap="square">
            <a:spAutoFit/>
          </a:bodyPr>
          <a:lstStyle/>
          <a:p>
            <a:r>
              <a:rPr lang="en-US" sz="800" dirty="0"/>
              <a:t>http://java.dzone.com/news/google-pregel-graph-processing</a:t>
            </a:r>
          </a:p>
        </p:txBody>
      </p:sp>
      <p:sp>
        <p:nvSpPr>
          <p:cNvPr id="6" name="Rectangle 4">
            <a:extLst>
              <a:ext uri="{FF2B5EF4-FFF2-40B4-BE49-F238E27FC236}">
                <a16:creationId xmlns="" xmlns:a16="http://schemas.microsoft.com/office/drawing/2014/main" id="{1DDA9DD2-04FF-7346-81B3-9E2E5F0D967A}"/>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4FD284B8-5588-494F-A35D-5885C74FFC3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AC12493D-0A0B-164D-B4FB-1411C4BAF172}"/>
              </a:ext>
            </a:extLst>
          </p:cNvPr>
          <p:cNvGrpSpPr>
            <a:grpSpLocks/>
          </p:cNvGrpSpPr>
          <p:nvPr/>
        </p:nvGrpSpPr>
        <p:grpSpPr bwMode="auto">
          <a:xfrm>
            <a:off x="1" y="284163"/>
            <a:ext cx="3429000" cy="530225"/>
            <a:chOff x="2209799" y="284389"/>
            <a:chExt cx="2160388" cy="529772"/>
          </a:xfrm>
          <a:solidFill>
            <a:srgbClr val="024C89"/>
          </a:solidFill>
        </p:grpSpPr>
        <p:sp>
          <p:nvSpPr>
            <p:cNvPr id="11" name="矩形 10">
              <a:extLst>
                <a:ext uri="{FF2B5EF4-FFF2-40B4-BE49-F238E27FC236}">
                  <a16:creationId xmlns="" xmlns:a16="http://schemas.microsoft.com/office/drawing/2014/main" id="{D5F81838-CA8F-C946-AFEF-5166D9C1C8DF}"/>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Pregel</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执行</a:t>
              </a:r>
            </a:p>
          </p:txBody>
        </p:sp>
        <p:sp>
          <p:nvSpPr>
            <p:cNvPr id="12" name="矩形 11">
              <a:extLst>
                <a:ext uri="{FF2B5EF4-FFF2-40B4-BE49-F238E27FC236}">
                  <a16:creationId xmlns="" xmlns:a16="http://schemas.microsoft.com/office/drawing/2014/main" id="{5104B47D-BCFA-5D47-9F7D-2FEFBECC7A85}"/>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pic>
        <p:nvPicPr>
          <p:cNvPr id="16" name="图片 15">
            <a:extLst>
              <a:ext uri="{FF2B5EF4-FFF2-40B4-BE49-F238E27FC236}">
                <a16:creationId xmlns="" xmlns:a16="http://schemas.microsoft.com/office/drawing/2014/main" id="{5964F505-09E9-0543-8DFC-6DBE35965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74750"/>
            <a:ext cx="8229600" cy="4508500"/>
          </a:xfrm>
          <a:prstGeom prst="rect">
            <a:avLst/>
          </a:prstGeom>
        </p:spPr>
      </p:pic>
    </p:spTree>
    <p:extLst>
      <p:ext uri="{BB962C8B-B14F-4D97-AF65-F5344CB8AC3E}">
        <p14:creationId xmlns:p14="http://schemas.microsoft.com/office/powerpoint/2010/main" val="176360323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regel logo graph”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229600"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9829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5" name="TextBox 224"/>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顶点表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240" name="Group 239"/>
          <p:cNvGrpSpPr/>
          <p:nvPr/>
        </p:nvGrpSpPr>
        <p:grpSpPr>
          <a:xfrm>
            <a:off x="5410200" y="990600"/>
            <a:ext cx="20574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1" name="TextBox 240"/>
            <p:cNvSpPr txBox="1"/>
            <p:nvPr/>
          </p:nvSpPr>
          <p:spPr>
            <a:xfrm>
              <a:off x="4191000" y="1220272"/>
              <a:ext cx="1752600" cy="622037"/>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边表</a:t>
              </a:r>
              <a:r>
                <a:rPr lang="en-US" dirty="0">
                  <a:solidFill>
                    <a:prstClr val="black"/>
                  </a:solidFill>
                  <a:latin typeface="Microsoft YaHei" panose="020B0503020204020204" pitchFamily="34" charset="-122"/>
                  <a:ea typeface="Microsoft YaHei" panose="020B0503020204020204" pitchFamily="34" charset="-122"/>
                  <a:cs typeface="Gill Sans Light"/>
                </a:rPr>
                <a:t> </a:t>
              </a:r>
            </a:p>
            <a:p>
              <a:pPr algn="ctr" defTabSz="914400" fontAlgn="auto">
                <a:spcBef>
                  <a:spcPts val="0"/>
                </a:spcBef>
                <a:spcAft>
                  <a:spcPts val="0"/>
                </a:spcAft>
              </a:pP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sp>
        <p:nvSpPr>
          <p:cNvPr id="296" name="Rounded Rectangle 295"/>
          <p:cNvSpPr/>
          <p:nvPr/>
        </p:nvSpPr>
        <p:spPr>
          <a:xfrm>
            <a:off x="5562600" y="1924484"/>
            <a:ext cx="1752600"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97" name="Rounded Rectangle 296"/>
          <p:cNvSpPr/>
          <p:nvPr/>
        </p:nvSpPr>
        <p:spPr>
          <a:xfrm>
            <a:off x="5562600" y="4367794"/>
            <a:ext cx="1752600"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19" name="Group 318"/>
          <p:cNvGrpSpPr/>
          <p:nvPr/>
        </p:nvGrpSpPr>
        <p:grpSpPr>
          <a:xfrm>
            <a:off x="5827594"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grpSp>
        <p:nvGrpSpPr>
          <p:cNvPr id="140" name="Group 139"/>
          <p:cNvGrpSpPr/>
          <p:nvPr/>
        </p:nvGrpSpPr>
        <p:grpSpPr>
          <a:xfrm>
            <a:off x="1911336" y="2346536"/>
            <a:ext cx="450864" cy="4284613"/>
            <a:chOff x="4844171" y="2209800"/>
            <a:chExt cx="450864" cy="4284613"/>
          </a:xfrm>
        </p:grpSpPr>
        <p:sp>
          <p:nvSpPr>
            <p:cNvPr id="141" name="Oval 140"/>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42" name="Can 141"/>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3" name="Oval 142"/>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44" name="Can 143"/>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5" name="Oval 144"/>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46" name="Can 145"/>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7" name="Oval 146"/>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48" name="Can 147"/>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9" name="Oval 148"/>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50" name="Can 149"/>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1" name="Oval 150"/>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52" name="Can 151"/>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26" name="Group 125"/>
          <p:cNvGrpSpPr/>
          <p:nvPr/>
        </p:nvGrpSpPr>
        <p:grpSpPr>
          <a:xfrm>
            <a:off x="76200" y="987156"/>
            <a:ext cx="1295400" cy="5791052"/>
            <a:chOff x="5791200" y="990600"/>
            <a:chExt cx="1295400" cy="5791052"/>
          </a:xfrm>
        </p:grpSpPr>
        <p:grpSp>
          <p:nvGrpSpPr>
            <p:cNvPr id="127" name="Group 126"/>
            <p:cNvGrpSpPr/>
            <p:nvPr/>
          </p:nvGrpSpPr>
          <p:grpSpPr>
            <a:xfrm>
              <a:off x="5791200" y="990600"/>
              <a:ext cx="1295400" cy="5791052"/>
              <a:chOff x="4191000" y="1138090"/>
              <a:chExt cx="1752600" cy="5567510"/>
            </a:xfrm>
          </p:grpSpPr>
          <p:sp>
            <p:nvSpPr>
              <p:cNvPr id="160" name="Rectangle 159"/>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61" name="TextBox 160"/>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路由表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128" name="Group 127"/>
            <p:cNvGrpSpPr/>
            <p:nvPr/>
          </p:nvGrpSpPr>
          <p:grpSpPr>
            <a:xfrm>
              <a:off x="5867400" y="2281090"/>
              <a:ext cx="1143000" cy="4424510"/>
              <a:chOff x="4495800" y="2133600"/>
              <a:chExt cx="1143000" cy="4424510"/>
            </a:xfrm>
          </p:grpSpPr>
          <p:sp>
            <p:nvSpPr>
              <p:cNvPr id="158" name="Rounded Rectangle 157"/>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59" name="Rounded Rectangle 158"/>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129" name="Oval 128"/>
            <p:cNvSpPr/>
            <p:nvPr/>
          </p:nvSpPr>
          <p:spPr>
            <a:xfrm>
              <a:off x="5979994" y="312277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30" name="Oval 129"/>
            <p:cNvSpPr/>
            <p:nvPr/>
          </p:nvSpPr>
          <p:spPr>
            <a:xfrm>
              <a:off x="5979994" y="388825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31" name="Oval 130"/>
            <p:cNvSpPr/>
            <p:nvPr/>
          </p:nvSpPr>
          <p:spPr>
            <a:xfrm>
              <a:off x="5979994"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32" name="Oval 131"/>
            <p:cNvSpPr/>
            <p:nvPr/>
          </p:nvSpPr>
          <p:spPr>
            <a:xfrm>
              <a:off x="5979994" y="541922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33" name="Oval 132"/>
            <p:cNvSpPr/>
            <p:nvPr/>
          </p:nvSpPr>
          <p:spPr>
            <a:xfrm>
              <a:off x="5979994"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34" name="Oval 133"/>
            <p:cNvSpPr/>
            <p:nvPr/>
          </p:nvSpPr>
          <p:spPr>
            <a:xfrm>
              <a:off x="5979994" y="618470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35" name="Rectangle 134"/>
            <p:cNvSpPr/>
            <p:nvPr/>
          </p:nvSpPr>
          <p:spPr>
            <a:xfrm>
              <a:off x="6453336" y="318010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136" name="Rectangle 135"/>
            <p:cNvSpPr/>
            <p:nvPr/>
          </p:nvSpPr>
          <p:spPr>
            <a:xfrm>
              <a:off x="6453336" y="5466101"/>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nvGrpSpPr>
            <p:cNvPr id="137" name="Group 136"/>
            <p:cNvGrpSpPr/>
            <p:nvPr/>
          </p:nvGrpSpPr>
          <p:grpSpPr>
            <a:xfrm>
              <a:off x="6453336" y="2418101"/>
              <a:ext cx="480864" cy="325099"/>
              <a:chOff x="9653736" y="3827467"/>
              <a:chExt cx="480864" cy="325099"/>
            </a:xfrm>
          </p:grpSpPr>
          <p:sp>
            <p:nvSpPr>
              <p:cNvPr id="156" name="Rectangle 155"/>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157" name="Rectangle 156"/>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grpSp>
          <p:nvGrpSpPr>
            <p:cNvPr id="138" name="Group 137"/>
            <p:cNvGrpSpPr/>
            <p:nvPr/>
          </p:nvGrpSpPr>
          <p:grpSpPr>
            <a:xfrm>
              <a:off x="6453336" y="4708929"/>
              <a:ext cx="480864" cy="325099"/>
              <a:chOff x="9653736" y="3827467"/>
              <a:chExt cx="480864" cy="325099"/>
            </a:xfrm>
          </p:grpSpPr>
          <p:sp>
            <p:nvSpPr>
              <p:cNvPr id="154" name="Rectangle 153"/>
              <p:cNvSpPr/>
              <p:nvPr/>
            </p:nvSpPr>
            <p:spPr>
              <a:xfrm>
                <a:off x="9653736" y="3827467"/>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155" name="Rectangle 154"/>
              <p:cNvSpPr/>
              <p:nvPr/>
            </p:nvSpPr>
            <p:spPr>
              <a:xfrm>
                <a:off x="9906000" y="3827467"/>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sp>
          <p:nvSpPr>
            <p:cNvPr id="139" name="Rectangle 138"/>
            <p:cNvSpPr/>
            <p:nvPr/>
          </p:nvSpPr>
          <p:spPr>
            <a:xfrm>
              <a:off x="6453336" y="3937191"/>
              <a:ext cx="228600" cy="325099"/>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1</a:t>
              </a:r>
            </a:p>
          </p:txBody>
        </p:sp>
        <p:sp>
          <p:nvSpPr>
            <p:cNvPr id="153" name="Rectangle 152"/>
            <p:cNvSpPr/>
            <p:nvPr/>
          </p:nvSpPr>
          <p:spPr>
            <a:xfrm>
              <a:off x="6453336" y="6248400"/>
              <a:ext cx="228600" cy="325099"/>
            </a:xfrm>
            <a:prstGeom prst="rect">
              <a:avLst/>
            </a:prstGeom>
            <a:ln>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lIns="0" tIns="0" rIns="0" bIns="91440" rtlCol="0" anchor="ctr"/>
            <a:lstStyle/>
            <a:p>
              <a:pPr algn="ctr"/>
              <a:r>
                <a:rPr lang="en-US" dirty="0">
                  <a:latin typeface="Microsoft YaHei" panose="020B0503020204020204" pitchFamily="34" charset="-122"/>
                  <a:ea typeface="Microsoft YaHei" panose="020B0503020204020204" pitchFamily="34" charset="-122"/>
                  <a:cs typeface="Corbel"/>
                </a:rPr>
                <a:t>2</a:t>
              </a:r>
            </a:p>
          </p:txBody>
        </p:sp>
      </p:grpSp>
      <p:grpSp>
        <p:nvGrpSpPr>
          <p:cNvPr id="25" name="Group 24"/>
          <p:cNvGrpSpPr/>
          <p:nvPr/>
        </p:nvGrpSpPr>
        <p:grpSpPr>
          <a:xfrm>
            <a:off x="2332142" y="2556940"/>
            <a:ext cx="3230458" cy="2979757"/>
            <a:chOff x="2332142" y="2556940"/>
            <a:chExt cx="3230458" cy="2979757"/>
          </a:xfrm>
        </p:grpSpPr>
        <p:cxnSp>
          <p:nvCxnSpPr>
            <p:cNvPr id="18" name="Straight Arrow Connector 17"/>
            <p:cNvCxnSpPr>
              <a:stCxn id="149" idx="6"/>
              <a:endCxn id="296" idx="1"/>
            </p:cNvCxnSpPr>
            <p:nvPr/>
          </p:nvCxnSpPr>
          <p:spPr>
            <a:xfrm>
              <a:off x="2332142" y="2556940"/>
              <a:ext cx="3230458" cy="53644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a:stCxn id="149" idx="6"/>
              <a:endCxn id="297" idx="1"/>
            </p:cNvCxnSpPr>
            <p:nvPr/>
          </p:nvCxnSpPr>
          <p:spPr>
            <a:xfrm>
              <a:off x="2332142" y="2556940"/>
              <a:ext cx="3230458" cy="297975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cxnSp>
        <p:nvCxnSpPr>
          <p:cNvPr id="163" name="Straight Arrow Connector 162"/>
          <p:cNvCxnSpPr>
            <a:stCxn id="141" idx="6"/>
          </p:cNvCxnSpPr>
          <p:nvPr/>
        </p:nvCxnSpPr>
        <p:spPr>
          <a:xfrm>
            <a:off x="2332142" y="3322423"/>
            <a:ext cx="3230458" cy="2120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147196" y="1526797"/>
            <a:ext cx="1800494" cy="369332"/>
          </a:xfrm>
          <a:prstGeom prst="rect">
            <a:avLst/>
          </a:prstGeom>
          <a:noFill/>
        </p:spPr>
        <p:txBody>
          <a:bodyPr wrap="none" rtlCol="0">
            <a:spAutoFit/>
          </a:bodyPr>
          <a:lstStyle/>
          <a:p>
            <a:pPr algn="ctr"/>
            <a:r>
              <a:rPr lang="zh-CN" altLang="en-US" dirty="0">
                <a:latin typeface="Microsoft YaHei" panose="020B0503020204020204" pitchFamily="34" charset="-122"/>
                <a:ea typeface="Microsoft YaHei" panose="020B0503020204020204" pitchFamily="34" charset="-122"/>
                <a:cs typeface="Gill Sans Light"/>
              </a:rPr>
              <a:t>不要给边排序！</a:t>
            </a:r>
            <a:endParaRPr lang="en-US" dirty="0">
              <a:latin typeface="Microsoft YaHei" panose="020B0503020204020204" pitchFamily="34" charset="-122"/>
              <a:ea typeface="Microsoft YaHei" panose="020B0503020204020204" pitchFamily="34" charset="-122"/>
              <a:cs typeface="Gill Sans Light"/>
            </a:endParaRPr>
          </a:p>
        </p:txBody>
      </p:sp>
      <p:sp>
        <p:nvSpPr>
          <p:cNvPr id="96" name="Rectangle 4">
            <a:extLst>
              <a:ext uri="{FF2B5EF4-FFF2-40B4-BE49-F238E27FC236}">
                <a16:creationId xmlns="" xmlns:a16="http://schemas.microsoft.com/office/drawing/2014/main" id="{6CB4F17C-B774-F743-8BC0-28DD07C3AB7B}"/>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7" name="直接连接符 8">
            <a:extLst>
              <a:ext uri="{FF2B5EF4-FFF2-40B4-BE49-F238E27FC236}">
                <a16:creationId xmlns="" xmlns:a16="http://schemas.microsoft.com/office/drawing/2014/main" id="{369BED2B-6EE3-0845-BA3E-B87F7CC50E24}"/>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8" name="组合 46">
            <a:extLst>
              <a:ext uri="{FF2B5EF4-FFF2-40B4-BE49-F238E27FC236}">
                <a16:creationId xmlns="" xmlns:a16="http://schemas.microsoft.com/office/drawing/2014/main" id="{0DFFDA01-C719-6040-B247-F6DB86C9AB48}"/>
              </a:ext>
            </a:extLst>
          </p:cNvPr>
          <p:cNvGrpSpPr>
            <a:grpSpLocks/>
          </p:cNvGrpSpPr>
          <p:nvPr/>
        </p:nvGrpSpPr>
        <p:grpSpPr bwMode="auto">
          <a:xfrm>
            <a:off x="1" y="284163"/>
            <a:ext cx="3962399" cy="530225"/>
            <a:chOff x="2209799" y="284389"/>
            <a:chExt cx="2160388" cy="529772"/>
          </a:xfrm>
          <a:solidFill>
            <a:srgbClr val="024C89"/>
          </a:solidFill>
        </p:grpSpPr>
        <p:sp>
          <p:nvSpPr>
            <p:cNvPr id="99" name="矩形 98">
              <a:extLst>
                <a:ext uri="{FF2B5EF4-FFF2-40B4-BE49-F238E27FC236}">
                  <a16:creationId xmlns="" xmlns:a16="http://schemas.microsoft.com/office/drawing/2014/main" id="{1DB77388-8478-A54B-B0AB-8945F97DCDD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使用路由表连接站点选择</a:t>
              </a:r>
            </a:p>
          </p:txBody>
        </p:sp>
        <p:sp>
          <p:nvSpPr>
            <p:cNvPr id="100" name="矩形 99">
              <a:extLst>
                <a:ext uri="{FF2B5EF4-FFF2-40B4-BE49-F238E27FC236}">
                  <a16:creationId xmlns="" xmlns:a16="http://schemas.microsoft.com/office/drawing/2014/main" id="{C431E6C6-203D-2443-B742-4F60F65165D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81433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wipe(left)">
                                      <p:cBhvr>
                                        <p:cTn id="12" dur="5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5" name="TextBox 224"/>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顶点表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240" name="Group 239"/>
          <p:cNvGrpSpPr/>
          <p:nvPr/>
        </p:nvGrpSpPr>
        <p:grpSpPr>
          <a:xfrm>
            <a:off x="5410200" y="990600"/>
            <a:ext cx="3124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1" name="TextBox 240"/>
            <p:cNvSpPr txBox="1"/>
            <p:nvPr/>
          </p:nvSpPr>
          <p:spPr>
            <a:xfrm>
              <a:off x="4191000" y="1220272"/>
              <a:ext cx="1752600" cy="355450"/>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sp>
        <p:nvSpPr>
          <p:cNvPr id="296" name="Rounded Rectangle 295"/>
          <p:cNvSpPr/>
          <p:nvPr/>
        </p:nvSpPr>
        <p:spPr>
          <a:xfrm>
            <a:off x="5562600" y="1924484"/>
            <a:ext cx="2875708"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97" name="Rounded Rectangle 296"/>
          <p:cNvSpPr/>
          <p:nvPr/>
        </p:nvSpPr>
        <p:spPr>
          <a:xfrm>
            <a:off x="5562600" y="4367794"/>
            <a:ext cx="2875708"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19" name="Group 318"/>
          <p:cNvGrpSpPr/>
          <p:nvPr/>
        </p:nvGrpSpPr>
        <p:grpSpPr>
          <a:xfrm>
            <a:off x="71047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sp>
        <p:nvSpPr>
          <p:cNvPr id="9" name="Rectangle 8"/>
          <p:cNvSpPr/>
          <p:nvPr/>
        </p:nvSpPr>
        <p:spPr>
          <a:xfrm>
            <a:off x="5715000" y="25146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0" name="TextBox 9"/>
          <p:cNvSpPr txBox="1"/>
          <p:nvPr/>
        </p:nvSpPr>
        <p:spPr>
          <a:xfrm>
            <a:off x="5699748" y="1905000"/>
            <a:ext cx="880306" cy="646331"/>
          </a:xfrm>
          <a:prstGeom prst="rect">
            <a:avLst/>
          </a:prstGeom>
          <a:noFill/>
        </p:spPr>
        <p:txBody>
          <a:bodyPr wrap="none" rtlCol="0">
            <a:spAutoFit/>
          </a:bodyPr>
          <a:lstStyle/>
          <a:p>
            <a:pPr algn="ctr"/>
            <a:r>
              <a:rPr lang="en-US" sz="1800" dirty="0">
                <a:latin typeface="Microsoft YaHei" panose="020B0503020204020204" pitchFamily="34" charset="-122"/>
                <a:ea typeface="Microsoft YaHei" panose="020B0503020204020204" pitchFamily="34" charset="-122"/>
                <a:cs typeface="Gill Sans Light"/>
              </a:rPr>
              <a:t>Mirror</a:t>
            </a:r>
          </a:p>
          <a:p>
            <a:pPr algn="ctr"/>
            <a:r>
              <a:rPr lang="en-US" sz="1800" dirty="0">
                <a:latin typeface="Microsoft YaHei" panose="020B0503020204020204" pitchFamily="34" charset="-122"/>
                <a:ea typeface="Microsoft YaHei" panose="020B0503020204020204" pitchFamily="34" charset="-122"/>
                <a:cs typeface="Gill Sans Light"/>
              </a:rPr>
              <a:t>Cache</a:t>
            </a:r>
          </a:p>
        </p:txBody>
      </p:sp>
      <p:grpSp>
        <p:nvGrpSpPr>
          <p:cNvPr id="8" name="Group 7"/>
          <p:cNvGrpSpPr/>
          <p:nvPr/>
        </p:nvGrpSpPr>
        <p:grpSpPr>
          <a:xfrm>
            <a:off x="5867400" y="2563342"/>
            <a:ext cx="533400" cy="1502662"/>
            <a:chOff x="7467600" y="3249169"/>
            <a:chExt cx="533400" cy="1502662"/>
          </a:xfrm>
        </p:grpSpPr>
        <p:grpSp>
          <p:nvGrpSpPr>
            <p:cNvPr id="6" name="Group 5"/>
            <p:cNvGrpSpPr/>
            <p:nvPr/>
          </p:nvGrpSpPr>
          <p:grpSpPr>
            <a:xfrm>
              <a:off x="7467600" y="3639313"/>
              <a:ext cx="533400" cy="332231"/>
              <a:chOff x="7467600" y="3491582"/>
              <a:chExt cx="533400" cy="332231"/>
            </a:xfrm>
          </p:grpSpPr>
          <p:sp>
            <p:nvSpPr>
              <p:cNvPr id="73" name="Oval 72"/>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74" name="Can 73"/>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5" name="Group 4"/>
            <p:cNvGrpSpPr/>
            <p:nvPr/>
          </p:nvGrpSpPr>
          <p:grpSpPr>
            <a:xfrm>
              <a:off x="7467600" y="4029457"/>
              <a:ext cx="533400" cy="332231"/>
              <a:chOff x="7467600" y="4095938"/>
              <a:chExt cx="533400" cy="332231"/>
            </a:xfrm>
          </p:grpSpPr>
          <p:sp>
            <p:nvSpPr>
              <p:cNvPr id="75" name="Oval 74"/>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76" name="Can 75"/>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 name="Group 3"/>
            <p:cNvGrpSpPr/>
            <p:nvPr/>
          </p:nvGrpSpPr>
          <p:grpSpPr>
            <a:xfrm>
              <a:off x="7467600" y="4419600"/>
              <a:ext cx="533400" cy="332231"/>
              <a:chOff x="7467600" y="4700294"/>
              <a:chExt cx="533400" cy="332231"/>
            </a:xfrm>
          </p:grpSpPr>
          <p:sp>
            <p:nvSpPr>
              <p:cNvPr id="77" name="Oval 76"/>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78" name="Can 77"/>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7" name="Group 6"/>
            <p:cNvGrpSpPr/>
            <p:nvPr/>
          </p:nvGrpSpPr>
          <p:grpSpPr>
            <a:xfrm>
              <a:off x="7467600" y="3249169"/>
              <a:ext cx="533400" cy="332231"/>
              <a:chOff x="7467600" y="2887226"/>
              <a:chExt cx="533400" cy="332231"/>
            </a:xfrm>
          </p:grpSpPr>
          <p:sp>
            <p:nvSpPr>
              <p:cNvPr id="79" name="Oval 78"/>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80" name="Can 79"/>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sp>
        <p:nvSpPr>
          <p:cNvPr id="89" name="Rectangle 88"/>
          <p:cNvSpPr/>
          <p:nvPr/>
        </p:nvSpPr>
        <p:spPr>
          <a:xfrm>
            <a:off x="5715000" y="49530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0" name="TextBox 89"/>
          <p:cNvSpPr txBox="1"/>
          <p:nvPr/>
        </p:nvSpPr>
        <p:spPr>
          <a:xfrm>
            <a:off x="5699748" y="4343400"/>
            <a:ext cx="880306" cy="646331"/>
          </a:xfrm>
          <a:prstGeom prst="rect">
            <a:avLst/>
          </a:prstGeom>
          <a:noFill/>
        </p:spPr>
        <p:txBody>
          <a:bodyPr wrap="none" rtlCol="0">
            <a:spAutoFit/>
          </a:bodyPr>
          <a:lstStyle/>
          <a:p>
            <a:pPr algn="ctr"/>
            <a:r>
              <a:rPr lang="en-US" sz="1800" dirty="0">
                <a:latin typeface="Microsoft YaHei" panose="020B0503020204020204" pitchFamily="34" charset="-122"/>
                <a:ea typeface="Microsoft YaHei" panose="020B0503020204020204" pitchFamily="34" charset="-122"/>
                <a:cs typeface="Gill Sans Light"/>
              </a:rPr>
              <a:t>Mirror</a:t>
            </a:r>
          </a:p>
          <a:p>
            <a:pPr algn="ctr"/>
            <a:r>
              <a:rPr lang="en-US" sz="1800" dirty="0">
                <a:latin typeface="Microsoft YaHei" panose="020B0503020204020204" pitchFamily="34" charset="-122"/>
                <a:ea typeface="Microsoft YaHei" panose="020B0503020204020204" pitchFamily="34" charset="-122"/>
                <a:cs typeface="Gill Sans Light"/>
              </a:rPr>
              <a:t>Cache</a:t>
            </a:r>
          </a:p>
        </p:txBody>
      </p:sp>
      <p:grpSp>
        <p:nvGrpSpPr>
          <p:cNvPr id="91" name="Group 90"/>
          <p:cNvGrpSpPr/>
          <p:nvPr/>
        </p:nvGrpSpPr>
        <p:grpSpPr>
          <a:xfrm>
            <a:off x="5867400" y="5001742"/>
            <a:ext cx="533400" cy="1502662"/>
            <a:chOff x="7467600" y="3249169"/>
            <a:chExt cx="533400" cy="1502662"/>
          </a:xfrm>
        </p:grpSpPr>
        <p:grpSp>
          <p:nvGrpSpPr>
            <p:cNvPr id="92" name="Group 91"/>
            <p:cNvGrpSpPr/>
            <p:nvPr/>
          </p:nvGrpSpPr>
          <p:grpSpPr>
            <a:xfrm>
              <a:off x="7467600" y="3639313"/>
              <a:ext cx="533400" cy="332231"/>
              <a:chOff x="7467600" y="3491582"/>
              <a:chExt cx="533400" cy="332231"/>
            </a:xfrm>
          </p:grpSpPr>
          <p:sp>
            <p:nvSpPr>
              <p:cNvPr id="102" name="Oval 101"/>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03" name="Can 102"/>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3" name="Group 92"/>
            <p:cNvGrpSpPr/>
            <p:nvPr/>
          </p:nvGrpSpPr>
          <p:grpSpPr>
            <a:xfrm>
              <a:off x="7467600" y="4029457"/>
              <a:ext cx="533400" cy="332231"/>
              <a:chOff x="7467600" y="4095938"/>
              <a:chExt cx="533400" cy="332231"/>
            </a:xfrm>
          </p:grpSpPr>
          <p:sp>
            <p:nvSpPr>
              <p:cNvPr id="100" name="Oval 99"/>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01" name="Can 100"/>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4" name="Group 93"/>
            <p:cNvGrpSpPr/>
            <p:nvPr/>
          </p:nvGrpSpPr>
          <p:grpSpPr>
            <a:xfrm>
              <a:off x="7467600" y="4419600"/>
              <a:ext cx="533400" cy="332231"/>
              <a:chOff x="7467600" y="4700294"/>
              <a:chExt cx="533400" cy="332231"/>
            </a:xfrm>
          </p:grpSpPr>
          <p:sp>
            <p:nvSpPr>
              <p:cNvPr id="98" name="Oval 97"/>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99" name="Can 98"/>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5" name="Group 94"/>
            <p:cNvGrpSpPr/>
            <p:nvPr/>
          </p:nvGrpSpPr>
          <p:grpSpPr>
            <a:xfrm>
              <a:off x="7467600" y="3249169"/>
              <a:ext cx="533400" cy="332231"/>
              <a:chOff x="7467600" y="2887226"/>
              <a:chExt cx="533400" cy="332231"/>
            </a:xfrm>
          </p:grpSpPr>
          <p:sp>
            <p:nvSpPr>
              <p:cNvPr id="96" name="Oval 95"/>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97" name="Can 96"/>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grpSp>
        <p:nvGrpSpPr>
          <p:cNvPr id="140" name="Group 139"/>
          <p:cNvGrpSpPr/>
          <p:nvPr/>
        </p:nvGrpSpPr>
        <p:grpSpPr>
          <a:xfrm>
            <a:off x="1911336" y="2346536"/>
            <a:ext cx="450864" cy="4284613"/>
            <a:chOff x="4844171" y="2209800"/>
            <a:chExt cx="450864" cy="4284613"/>
          </a:xfrm>
        </p:grpSpPr>
        <p:sp>
          <p:nvSpPr>
            <p:cNvPr id="141" name="Oval 140"/>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42" name="Can 141"/>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3" name="Oval 142"/>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44" name="Can 143"/>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5" name="Oval 144"/>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46" name="Can 145"/>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7" name="Oval 146"/>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48" name="Can 147"/>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9" name="Oval 148"/>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50" name="Can 149"/>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1" name="Oval 150"/>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52" name="Can 151"/>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2" name="Group 11"/>
          <p:cNvGrpSpPr/>
          <p:nvPr/>
        </p:nvGrpSpPr>
        <p:grpSpPr>
          <a:xfrm>
            <a:off x="1872371" y="3122773"/>
            <a:ext cx="450864" cy="457200"/>
            <a:chOff x="1491371" y="3122773"/>
            <a:chExt cx="450864" cy="457200"/>
          </a:xfrm>
        </p:grpSpPr>
        <p:sp>
          <p:nvSpPr>
            <p:cNvPr id="207" name="Oval 206"/>
            <p:cNvSpPr/>
            <p:nvPr/>
          </p:nvSpPr>
          <p:spPr>
            <a:xfrm>
              <a:off x="1491371" y="312277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208" name="Can 207"/>
            <p:cNvSpPr/>
            <p:nvPr/>
          </p:nvSpPr>
          <p:spPr>
            <a:xfrm>
              <a:off x="1741851" y="342968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3" name="Group 12"/>
          <p:cNvGrpSpPr/>
          <p:nvPr/>
        </p:nvGrpSpPr>
        <p:grpSpPr>
          <a:xfrm>
            <a:off x="1872371" y="3888256"/>
            <a:ext cx="450864" cy="457200"/>
            <a:chOff x="1491371" y="3888256"/>
            <a:chExt cx="450864" cy="457200"/>
          </a:xfrm>
        </p:grpSpPr>
        <p:sp>
          <p:nvSpPr>
            <p:cNvPr id="210" name="Oval 209"/>
            <p:cNvSpPr/>
            <p:nvPr/>
          </p:nvSpPr>
          <p:spPr>
            <a:xfrm>
              <a:off x="1491371" y="388825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211" name="Can 210"/>
            <p:cNvSpPr/>
            <p:nvPr/>
          </p:nvSpPr>
          <p:spPr>
            <a:xfrm>
              <a:off x="1741851" y="419516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4" name="Group 13"/>
          <p:cNvGrpSpPr/>
          <p:nvPr/>
        </p:nvGrpSpPr>
        <p:grpSpPr>
          <a:xfrm>
            <a:off x="1872371" y="4653739"/>
            <a:ext cx="450864" cy="457200"/>
            <a:chOff x="1491371" y="4653739"/>
            <a:chExt cx="450864" cy="457200"/>
          </a:xfrm>
        </p:grpSpPr>
        <p:sp>
          <p:nvSpPr>
            <p:cNvPr id="213" name="Oval 212"/>
            <p:cNvSpPr/>
            <p:nvPr/>
          </p:nvSpPr>
          <p:spPr>
            <a:xfrm>
              <a:off x="1491371"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214" name="Can 213"/>
            <p:cNvSpPr/>
            <p:nvPr/>
          </p:nvSpPr>
          <p:spPr>
            <a:xfrm>
              <a:off x="1741851" y="496065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5" name="Group 14"/>
          <p:cNvGrpSpPr/>
          <p:nvPr/>
        </p:nvGrpSpPr>
        <p:grpSpPr>
          <a:xfrm>
            <a:off x="1872371" y="5419222"/>
            <a:ext cx="450864" cy="457200"/>
            <a:chOff x="1491371" y="5419222"/>
            <a:chExt cx="450864" cy="457200"/>
          </a:xfrm>
        </p:grpSpPr>
        <p:sp>
          <p:nvSpPr>
            <p:cNvPr id="216" name="Oval 215"/>
            <p:cNvSpPr/>
            <p:nvPr/>
          </p:nvSpPr>
          <p:spPr>
            <a:xfrm>
              <a:off x="1491371" y="541922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217" name="Can 216"/>
            <p:cNvSpPr/>
            <p:nvPr/>
          </p:nvSpPr>
          <p:spPr>
            <a:xfrm>
              <a:off x="1741851" y="572613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1" name="Group 10"/>
          <p:cNvGrpSpPr/>
          <p:nvPr/>
        </p:nvGrpSpPr>
        <p:grpSpPr>
          <a:xfrm>
            <a:off x="1872371" y="2357290"/>
            <a:ext cx="450864" cy="457200"/>
            <a:chOff x="1491371" y="2357290"/>
            <a:chExt cx="450864" cy="457200"/>
          </a:xfrm>
        </p:grpSpPr>
        <p:sp>
          <p:nvSpPr>
            <p:cNvPr id="219" name="Oval 218"/>
            <p:cNvSpPr/>
            <p:nvPr/>
          </p:nvSpPr>
          <p:spPr>
            <a:xfrm>
              <a:off x="1491371"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220" name="Can 219"/>
            <p:cNvSpPr/>
            <p:nvPr/>
          </p:nvSpPr>
          <p:spPr>
            <a:xfrm>
              <a:off x="1741851" y="266420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6" name="Group 15"/>
          <p:cNvGrpSpPr/>
          <p:nvPr/>
        </p:nvGrpSpPr>
        <p:grpSpPr>
          <a:xfrm>
            <a:off x="1872371" y="6184703"/>
            <a:ext cx="450864" cy="457200"/>
            <a:chOff x="1491371" y="6184703"/>
            <a:chExt cx="450864" cy="457200"/>
          </a:xfrm>
        </p:grpSpPr>
        <p:sp>
          <p:nvSpPr>
            <p:cNvPr id="222" name="Oval 221"/>
            <p:cNvSpPr/>
            <p:nvPr/>
          </p:nvSpPr>
          <p:spPr>
            <a:xfrm>
              <a:off x="1491371" y="618470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223" name="Can 222"/>
            <p:cNvSpPr/>
            <p:nvPr/>
          </p:nvSpPr>
          <p:spPr>
            <a:xfrm>
              <a:off x="1741851" y="649161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10" name="Group 109"/>
          <p:cNvGrpSpPr/>
          <p:nvPr/>
        </p:nvGrpSpPr>
        <p:grpSpPr>
          <a:xfrm>
            <a:off x="1911336" y="2362200"/>
            <a:ext cx="450864" cy="457200"/>
            <a:chOff x="1491371" y="2357290"/>
            <a:chExt cx="450864" cy="457200"/>
          </a:xfrm>
        </p:grpSpPr>
        <p:sp>
          <p:nvSpPr>
            <p:cNvPr id="111" name="Oval 110"/>
            <p:cNvSpPr/>
            <p:nvPr/>
          </p:nvSpPr>
          <p:spPr>
            <a:xfrm>
              <a:off x="1491371" y="235729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12" name="Can 111"/>
            <p:cNvSpPr/>
            <p:nvPr/>
          </p:nvSpPr>
          <p:spPr>
            <a:xfrm>
              <a:off x="1741851" y="266420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13" name="Group 112"/>
          <p:cNvGrpSpPr/>
          <p:nvPr/>
        </p:nvGrpSpPr>
        <p:grpSpPr>
          <a:xfrm>
            <a:off x="1911336" y="4648200"/>
            <a:ext cx="450864" cy="457200"/>
            <a:chOff x="1491371" y="4653739"/>
            <a:chExt cx="450864" cy="457200"/>
          </a:xfrm>
        </p:grpSpPr>
        <p:sp>
          <p:nvSpPr>
            <p:cNvPr id="114" name="Oval 113"/>
            <p:cNvSpPr/>
            <p:nvPr/>
          </p:nvSpPr>
          <p:spPr>
            <a:xfrm>
              <a:off x="1491371" y="465373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15" name="Can 114"/>
            <p:cNvSpPr/>
            <p:nvPr/>
          </p:nvSpPr>
          <p:spPr>
            <a:xfrm>
              <a:off x="1741851" y="496065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122" name="Right Arrow 121"/>
          <p:cNvSpPr/>
          <p:nvPr/>
        </p:nvSpPr>
        <p:spPr>
          <a:xfrm rot="5400000">
            <a:off x="5872478" y="2891470"/>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a:solidFill>
                  <a:schemeClr val="bg1"/>
                </a:solidFill>
                <a:latin typeface="Microsoft YaHei" panose="020B0503020204020204" pitchFamily="34" charset="-122"/>
                <a:ea typeface="Microsoft YaHei" panose="020B0503020204020204" pitchFamily="34" charset="-122"/>
                <a:cs typeface="Gill Sans Light"/>
              </a:rPr>
              <a:t>Scan</a:t>
            </a:r>
          </a:p>
        </p:txBody>
      </p:sp>
      <p:sp>
        <p:nvSpPr>
          <p:cNvPr id="123" name="Right Arrow 122"/>
          <p:cNvSpPr/>
          <p:nvPr/>
        </p:nvSpPr>
        <p:spPr>
          <a:xfrm rot="5400000">
            <a:off x="5872478" y="5421385"/>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a:solidFill>
                  <a:schemeClr val="bg1"/>
                </a:solidFill>
                <a:latin typeface="Microsoft YaHei" panose="020B0503020204020204" pitchFamily="34" charset="-122"/>
                <a:ea typeface="Microsoft YaHei" panose="020B0503020204020204" pitchFamily="34" charset="-122"/>
                <a:cs typeface="Gill Sans Light"/>
              </a:rPr>
              <a:t>Scan</a:t>
            </a:r>
          </a:p>
        </p:txBody>
      </p:sp>
      <p:sp>
        <p:nvSpPr>
          <p:cNvPr id="3" name="TextBox 2"/>
          <p:cNvSpPr txBox="1"/>
          <p:nvPr/>
        </p:nvSpPr>
        <p:spPr>
          <a:xfrm>
            <a:off x="2920924" y="2826603"/>
            <a:ext cx="2492991" cy="369332"/>
          </a:xfrm>
          <a:prstGeom prst="rect">
            <a:avLst/>
          </a:prstGeom>
          <a:noFill/>
        </p:spPr>
        <p:txBody>
          <a:bodyPr wrap="none" rtlCol="0">
            <a:spAutoFit/>
          </a:bodyPr>
          <a:lstStyle/>
          <a:p>
            <a:pPr algn="r"/>
            <a:r>
              <a:rPr lang="zh-CN" altLang="en-US" dirty="0">
                <a:latin typeface="Microsoft YaHei" panose="020B0503020204020204" pitchFamily="34" charset="-122"/>
                <a:ea typeface="Microsoft YaHei" panose="020B0503020204020204" pitchFamily="34" charset="-122"/>
              </a:rPr>
              <a:t>可重复使用的散列索引</a:t>
            </a:r>
            <a:endParaRPr lang="en-US" dirty="0">
              <a:latin typeface="Microsoft YaHei" panose="020B0503020204020204" pitchFamily="34" charset="-122"/>
              <a:ea typeface="Microsoft YaHei" panose="020B0503020204020204" pitchFamily="34" charset="-122"/>
              <a:cs typeface="Gill Sans Light"/>
            </a:endParaRPr>
          </a:p>
        </p:txBody>
      </p:sp>
      <p:sp>
        <p:nvSpPr>
          <p:cNvPr id="125" name="TextBox 124"/>
          <p:cNvSpPr txBox="1"/>
          <p:nvPr/>
        </p:nvSpPr>
        <p:spPr>
          <a:xfrm>
            <a:off x="2920924" y="5366531"/>
            <a:ext cx="2492991" cy="369332"/>
          </a:xfrm>
          <a:prstGeom prst="rect">
            <a:avLst/>
          </a:prstGeom>
          <a:noFill/>
        </p:spPr>
        <p:txBody>
          <a:bodyPr wrap="none" rtlCol="0">
            <a:spAutoFit/>
          </a:bodyPr>
          <a:lstStyle/>
          <a:p>
            <a:pPr algn="r"/>
            <a:r>
              <a:rPr lang="zh-CN" altLang="en-US" dirty="0">
                <a:latin typeface="Microsoft YaHei" panose="020B0503020204020204" pitchFamily="34" charset="-122"/>
                <a:ea typeface="Microsoft YaHei" panose="020B0503020204020204" pitchFamily="34" charset="-122"/>
              </a:rPr>
              <a:t>可重复使用的散列索引</a:t>
            </a:r>
            <a:endParaRPr lang="en-US" dirty="0">
              <a:latin typeface="Microsoft YaHei" panose="020B0503020204020204" pitchFamily="34" charset="-122"/>
              <a:ea typeface="Microsoft YaHei" panose="020B0503020204020204" pitchFamily="34" charset="-122"/>
              <a:cs typeface="Gill Sans Light"/>
            </a:endParaRPr>
          </a:p>
        </p:txBody>
      </p:sp>
      <p:sp>
        <p:nvSpPr>
          <p:cNvPr id="126" name="Rectangle 4">
            <a:extLst>
              <a:ext uri="{FF2B5EF4-FFF2-40B4-BE49-F238E27FC236}">
                <a16:creationId xmlns="" xmlns:a16="http://schemas.microsoft.com/office/drawing/2014/main" id="{681D27DE-424E-BF49-9741-48C65F853A3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27" name="直接连接符 8">
            <a:extLst>
              <a:ext uri="{FF2B5EF4-FFF2-40B4-BE49-F238E27FC236}">
                <a16:creationId xmlns="" xmlns:a16="http://schemas.microsoft.com/office/drawing/2014/main" id="{248E4315-D357-C541-8FE3-F845E0C90543}"/>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28" name="组合 46">
            <a:extLst>
              <a:ext uri="{FF2B5EF4-FFF2-40B4-BE49-F238E27FC236}">
                <a16:creationId xmlns="" xmlns:a16="http://schemas.microsoft.com/office/drawing/2014/main" id="{0697CAF4-C389-9B4D-81DB-3F2B720A0C36}"/>
              </a:ext>
            </a:extLst>
          </p:cNvPr>
          <p:cNvGrpSpPr>
            <a:grpSpLocks/>
          </p:cNvGrpSpPr>
          <p:nvPr/>
        </p:nvGrpSpPr>
        <p:grpSpPr bwMode="auto">
          <a:xfrm>
            <a:off x="1" y="284163"/>
            <a:ext cx="3962399" cy="530225"/>
            <a:chOff x="2209799" y="284389"/>
            <a:chExt cx="2160388" cy="529772"/>
          </a:xfrm>
          <a:solidFill>
            <a:srgbClr val="024C89"/>
          </a:solidFill>
        </p:grpSpPr>
        <p:sp>
          <p:nvSpPr>
            <p:cNvPr id="129" name="矩形 128">
              <a:extLst>
                <a:ext uri="{FF2B5EF4-FFF2-40B4-BE49-F238E27FC236}">
                  <a16:creationId xmlns="" xmlns:a16="http://schemas.microsoft.com/office/drawing/2014/main" id="{5C344203-F09C-E042-8EBB-1A8FEF2D4B6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迭代</a:t>
              </a:r>
              <a:r>
                <a:rPr lang="en"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mrTriplets</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的缓存</a:t>
              </a:r>
            </a:p>
          </p:txBody>
        </p:sp>
        <p:sp>
          <p:nvSpPr>
            <p:cNvPr id="130" name="矩形 129">
              <a:extLst>
                <a:ext uri="{FF2B5EF4-FFF2-40B4-BE49-F238E27FC236}">
                  <a16:creationId xmlns="" xmlns:a16="http://schemas.microsoft.com/office/drawing/2014/main" id="{ABF9A085-47D2-054C-A68F-9AC114A4B07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24730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0" presetClass="path" presetSubtype="0" decel="50000" fill="hold" nodeType="withEffect">
                                  <p:stCondLst>
                                    <p:cond delay="0"/>
                                  </p:stCondLst>
                                  <p:childTnLst>
                                    <p:animMotion origin="layout" path="M -9.79337E-7 -3.74247E-6 L 0.42924 -0.03311 " pathEditMode="relative" rAng="0" ptsTypes="AA">
                                      <p:cBhvr>
                                        <p:cTn id="12" dur="2000" fill="hold"/>
                                        <p:tgtEl>
                                          <p:spTgt spid="12"/>
                                        </p:tgtEl>
                                        <p:attrNameLst>
                                          <p:attrName>ppt_x</p:attrName>
                                          <p:attrName>ppt_y</p:attrName>
                                        </p:attrNameLst>
                                      </p:cBhvr>
                                      <p:rCtr x="21462" y="-1667"/>
                                    </p:animMotion>
                                  </p:childTnLst>
                                </p:cTn>
                              </p:par>
                              <p:par>
                                <p:cTn id="13" presetID="0" presetClass="path" presetSubtype="0" decel="50000" fill="hold" nodeType="withEffect">
                                  <p:stCondLst>
                                    <p:cond delay="0"/>
                                  </p:stCondLst>
                                  <p:childTnLst>
                                    <p:animMotion origin="layout" path="M -9.79337E-7 5.04863E-7 L 0.42942 -0.08916 " pathEditMode="relative" rAng="0" ptsTypes="AA">
                                      <p:cBhvr>
                                        <p:cTn id="14" dur="2000" fill="hold"/>
                                        <p:tgtEl>
                                          <p:spTgt spid="13"/>
                                        </p:tgtEl>
                                        <p:attrNameLst>
                                          <p:attrName>ppt_x</p:attrName>
                                          <p:attrName>ppt_y</p:attrName>
                                        </p:attrNameLst>
                                      </p:cBhvr>
                                      <p:rCtr x="21462" y="-4470"/>
                                    </p:animMotion>
                                  </p:childTnLst>
                                </p:cTn>
                              </p:par>
                              <p:par>
                                <p:cTn id="15" presetID="0" presetClass="path" presetSubtype="0" decel="50000" fill="hold" nodeType="withEffect">
                                  <p:stCondLst>
                                    <p:cond delay="0"/>
                                  </p:stCondLst>
                                  <p:childTnLst>
                                    <p:animMotion origin="layout" path="M -9.79337E-7 4.7522E-6 L 0.42959 -0.14544 " pathEditMode="relative" rAng="0" ptsTypes="AA">
                                      <p:cBhvr>
                                        <p:cTn id="16" dur="2000" fill="hold"/>
                                        <p:tgtEl>
                                          <p:spTgt spid="14"/>
                                        </p:tgtEl>
                                        <p:attrNameLst>
                                          <p:attrName>ppt_x</p:attrName>
                                          <p:attrName>ppt_y</p:attrName>
                                        </p:attrNameLst>
                                      </p:cBhvr>
                                      <p:rCtr x="21479" y="-7272"/>
                                    </p:animMotion>
                                  </p:childTnLst>
                                </p:cTn>
                              </p:par>
                              <p:par>
                                <p:cTn id="17" presetID="0" presetClass="path" presetSubtype="0" decel="50000" fill="hold" nodeType="withEffect">
                                  <p:stCondLst>
                                    <p:cond delay="0"/>
                                  </p:stCondLst>
                                  <p:childTnLst>
                                    <p:animMotion origin="layout" path="M -9.79337E-7 -2.58916E-6 L 0.42994 0.04308 " pathEditMode="relative" rAng="0" ptsTypes="AA">
                                      <p:cBhvr>
                                        <p:cTn id="18" dur="2000" fill="hold"/>
                                        <p:tgtEl>
                                          <p:spTgt spid="15"/>
                                        </p:tgtEl>
                                        <p:attrNameLst>
                                          <p:attrName>ppt_x</p:attrName>
                                          <p:attrName>ppt_y</p:attrName>
                                        </p:attrNameLst>
                                      </p:cBhvr>
                                      <p:rCtr x="21497" y="2154"/>
                                    </p:animMotion>
                                  </p:childTnLst>
                                </p:cTn>
                              </p:par>
                              <p:par>
                                <p:cTn id="19" presetID="0" presetClass="path" presetSubtype="0" decel="50000" fill="hold" nodeType="withEffect">
                                  <p:stCondLst>
                                    <p:cond delay="0"/>
                                  </p:stCondLst>
                                  <p:childTnLst>
                                    <p:animMotion origin="layout" path="M -9.79337E-7 2.01019E-6 L 0.42976 0.38444 " pathEditMode="relative" rAng="0" ptsTypes="AA">
                                      <p:cBhvr>
                                        <p:cTn id="20" dur="2000" fill="hold"/>
                                        <p:tgtEl>
                                          <p:spTgt spid="11"/>
                                        </p:tgtEl>
                                        <p:attrNameLst>
                                          <p:attrName>ppt_x</p:attrName>
                                          <p:attrName>ppt_y</p:attrName>
                                        </p:attrNameLst>
                                      </p:cBhvr>
                                      <p:rCtr x="21479" y="19222"/>
                                    </p:animMotion>
                                  </p:childTnLst>
                                </p:cTn>
                              </p:par>
                              <p:par>
                                <p:cTn id="21" presetID="0" presetClass="path" presetSubtype="0" decel="50000" fill="hold" nodeType="withEffect">
                                  <p:stCondLst>
                                    <p:cond delay="0"/>
                                  </p:stCondLst>
                                  <p:childTnLst>
                                    <p:animMotion origin="layout" path="M -9.79337E-7 1.65818E-6 L 0.42924 -0.01297 " pathEditMode="relative" rAng="0" ptsTypes="AA">
                                      <p:cBhvr>
                                        <p:cTn id="22" dur="2000" fill="hold"/>
                                        <p:tgtEl>
                                          <p:spTgt spid="16"/>
                                        </p:tgtEl>
                                        <p:attrNameLst>
                                          <p:attrName>ppt_x</p:attrName>
                                          <p:attrName>ppt_y</p:attrName>
                                        </p:attrNameLst>
                                      </p:cBhvr>
                                      <p:rCtr x="21462" y="-648"/>
                                    </p:animMotion>
                                  </p:childTnLst>
                                </p:cTn>
                              </p:par>
                              <p:par>
                                <p:cTn id="23" presetID="0" presetClass="path" presetSubtype="0" decel="50000" fill="hold" nodeType="withEffect">
                                  <p:stCondLst>
                                    <p:cond delay="0"/>
                                  </p:stCondLst>
                                  <p:childTnLst>
                                    <p:animMotion origin="layout" path="M -2.01077E-6 -2.75591E-6 L 0.42473 0.02224 " pathEditMode="relative" rAng="0" ptsTypes="AA">
                                      <p:cBhvr>
                                        <p:cTn id="24" dur="2000" fill="hold"/>
                                        <p:tgtEl>
                                          <p:spTgt spid="110"/>
                                        </p:tgtEl>
                                        <p:attrNameLst>
                                          <p:attrName>ppt_x</p:attrName>
                                          <p:attrName>ppt_y</p:attrName>
                                        </p:attrNameLst>
                                      </p:cBhvr>
                                      <p:rCtr x="21236" y="1112"/>
                                    </p:animMotion>
                                  </p:childTnLst>
                                </p:cTn>
                              </p:par>
                              <p:par>
                                <p:cTn id="25" presetID="0" presetClass="path" presetSubtype="0" decel="50000" fill="hold" nodeType="withEffect">
                                  <p:stCondLst>
                                    <p:cond delay="0"/>
                                  </p:stCondLst>
                                  <p:childTnLst>
                                    <p:animMotion origin="layout" path="M -2.01077E-6 -4.81704E-7 L 0.42542 0.10005 " pathEditMode="relative" rAng="0" ptsTypes="AA">
                                      <p:cBhvr>
                                        <p:cTn id="26" dur="2000" fill="hold"/>
                                        <p:tgtEl>
                                          <p:spTgt spid="113"/>
                                        </p:tgtEl>
                                        <p:attrNameLst>
                                          <p:attrName>ppt_x</p:attrName>
                                          <p:attrName>ppt_y</p:attrName>
                                        </p:attrNameLst>
                                      </p:cBhvr>
                                      <p:rCtr x="21271" y="5002"/>
                                    </p:animMotion>
                                  </p:childTnLst>
                                </p:cTn>
                              </p:par>
                              <p:par>
                                <p:cTn id="27" presetID="23" presetClass="exit" presetSubtype="32" fill="hold" nodeType="withEffect">
                                  <p:stCondLst>
                                    <p:cond delay="1500"/>
                                  </p:stCondLst>
                                  <p:childTnLst>
                                    <p:anim calcmode="lin" valueType="num">
                                      <p:cBhvr>
                                        <p:cTn id="28" dur="500"/>
                                        <p:tgtEl>
                                          <p:spTgt spid="12"/>
                                        </p:tgtEl>
                                        <p:attrNameLst>
                                          <p:attrName>ppt_w</p:attrName>
                                        </p:attrNameLst>
                                      </p:cBhvr>
                                      <p:tavLst>
                                        <p:tav tm="0">
                                          <p:val>
                                            <p:strVal val="ppt_w"/>
                                          </p:val>
                                        </p:tav>
                                        <p:tav tm="100000">
                                          <p:val>
                                            <p:fltVal val="0"/>
                                          </p:val>
                                        </p:tav>
                                      </p:tavLst>
                                    </p:anim>
                                    <p:anim calcmode="lin" valueType="num">
                                      <p:cBhvr>
                                        <p:cTn id="29" dur="500"/>
                                        <p:tgtEl>
                                          <p:spTgt spid="12"/>
                                        </p:tgtEl>
                                        <p:attrNameLst>
                                          <p:attrName>ppt_h</p:attrName>
                                        </p:attrNameLst>
                                      </p:cBhvr>
                                      <p:tavLst>
                                        <p:tav tm="0">
                                          <p:val>
                                            <p:strVal val="ppt_h"/>
                                          </p:val>
                                        </p:tav>
                                        <p:tav tm="100000">
                                          <p:val>
                                            <p:fltVal val="0"/>
                                          </p:val>
                                        </p:tav>
                                      </p:tavLst>
                                    </p:anim>
                                    <p:set>
                                      <p:cBhvr>
                                        <p:cTn id="30" dur="1" fill="hold">
                                          <p:stCondLst>
                                            <p:cond delay="499"/>
                                          </p:stCondLst>
                                        </p:cTn>
                                        <p:tgtEl>
                                          <p:spTgt spid="12"/>
                                        </p:tgtEl>
                                        <p:attrNameLst>
                                          <p:attrName>style.visibility</p:attrName>
                                        </p:attrNameLst>
                                      </p:cBhvr>
                                      <p:to>
                                        <p:strVal val="hidden"/>
                                      </p:to>
                                    </p:set>
                                  </p:childTnLst>
                                </p:cTn>
                              </p:par>
                              <p:par>
                                <p:cTn id="31" presetID="23" presetClass="exit" presetSubtype="32" fill="hold" nodeType="withEffect">
                                  <p:stCondLst>
                                    <p:cond delay="1500"/>
                                  </p:stCondLst>
                                  <p:childTnLst>
                                    <p:anim calcmode="lin" valueType="num">
                                      <p:cBhvr>
                                        <p:cTn id="32" dur="500"/>
                                        <p:tgtEl>
                                          <p:spTgt spid="13"/>
                                        </p:tgtEl>
                                        <p:attrNameLst>
                                          <p:attrName>ppt_w</p:attrName>
                                        </p:attrNameLst>
                                      </p:cBhvr>
                                      <p:tavLst>
                                        <p:tav tm="0">
                                          <p:val>
                                            <p:strVal val="ppt_w"/>
                                          </p:val>
                                        </p:tav>
                                        <p:tav tm="100000">
                                          <p:val>
                                            <p:fltVal val="0"/>
                                          </p:val>
                                        </p:tav>
                                      </p:tavLst>
                                    </p:anim>
                                    <p:anim calcmode="lin" valueType="num">
                                      <p:cBhvr>
                                        <p:cTn id="33" dur="500"/>
                                        <p:tgtEl>
                                          <p:spTgt spid="13"/>
                                        </p:tgtEl>
                                        <p:attrNameLst>
                                          <p:attrName>ppt_h</p:attrName>
                                        </p:attrNameLst>
                                      </p:cBhvr>
                                      <p:tavLst>
                                        <p:tav tm="0">
                                          <p:val>
                                            <p:strVal val="ppt_h"/>
                                          </p:val>
                                        </p:tav>
                                        <p:tav tm="100000">
                                          <p:val>
                                            <p:fltVal val="0"/>
                                          </p:val>
                                        </p:tav>
                                      </p:tavLst>
                                    </p:anim>
                                    <p:set>
                                      <p:cBhvr>
                                        <p:cTn id="34" dur="1" fill="hold">
                                          <p:stCondLst>
                                            <p:cond delay="499"/>
                                          </p:stCondLst>
                                        </p:cTn>
                                        <p:tgtEl>
                                          <p:spTgt spid="13"/>
                                        </p:tgtEl>
                                        <p:attrNameLst>
                                          <p:attrName>style.visibility</p:attrName>
                                        </p:attrNameLst>
                                      </p:cBhvr>
                                      <p:to>
                                        <p:strVal val="hidden"/>
                                      </p:to>
                                    </p:set>
                                  </p:childTnLst>
                                </p:cTn>
                              </p:par>
                              <p:par>
                                <p:cTn id="35" presetID="23" presetClass="exit" presetSubtype="32" fill="hold" nodeType="withEffect">
                                  <p:stCondLst>
                                    <p:cond delay="1500"/>
                                  </p:stCondLst>
                                  <p:childTnLst>
                                    <p:anim calcmode="lin" valueType="num">
                                      <p:cBhvr>
                                        <p:cTn id="36" dur="500"/>
                                        <p:tgtEl>
                                          <p:spTgt spid="14"/>
                                        </p:tgtEl>
                                        <p:attrNameLst>
                                          <p:attrName>ppt_w</p:attrName>
                                        </p:attrNameLst>
                                      </p:cBhvr>
                                      <p:tavLst>
                                        <p:tav tm="0">
                                          <p:val>
                                            <p:strVal val="ppt_w"/>
                                          </p:val>
                                        </p:tav>
                                        <p:tav tm="100000">
                                          <p:val>
                                            <p:fltVal val="0"/>
                                          </p:val>
                                        </p:tav>
                                      </p:tavLst>
                                    </p:anim>
                                    <p:anim calcmode="lin" valueType="num">
                                      <p:cBhvr>
                                        <p:cTn id="37" dur="500"/>
                                        <p:tgtEl>
                                          <p:spTgt spid="14"/>
                                        </p:tgtEl>
                                        <p:attrNameLst>
                                          <p:attrName>ppt_h</p:attrName>
                                        </p:attrNameLst>
                                      </p:cBhvr>
                                      <p:tavLst>
                                        <p:tav tm="0">
                                          <p:val>
                                            <p:strVal val="ppt_h"/>
                                          </p:val>
                                        </p:tav>
                                        <p:tav tm="100000">
                                          <p:val>
                                            <p:fltVal val="0"/>
                                          </p:val>
                                        </p:tav>
                                      </p:tavLst>
                                    </p:anim>
                                    <p:set>
                                      <p:cBhvr>
                                        <p:cTn id="38" dur="1" fill="hold">
                                          <p:stCondLst>
                                            <p:cond delay="499"/>
                                          </p:stCondLst>
                                        </p:cTn>
                                        <p:tgtEl>
                                          <p:spTgt spid="14"/>
                                        </p:tgtEl>
                                        <p:attrNameLst>
                                          <p:attrName>style.visibility</p:attrName>
                                        </p:attrNameLst>
                                      </p:cBhvr>
                                      <p:to>
                                        <p:strVal val="hidden"/>
                                      </p:to>
                                    </p:set>
                                  </p:childTnLst>
                                </p:cTn>
                              </p:par>
                              <p:par>
                                <p:cTn id="39" presetID="23" presetClass="exit" presetSubtype="32" fill="hold" nodeType="withEffect">
                                  <p:stCondLst>
                                    <p:cond delay="1500"/>
                                  </p:stCondLst>
                                  <p:childTnLst>
                                    <p:anim calcmode="lin" valueType="num">
                                      <p:cBhvr>
                                        <p:cTn id="40" dur="500"/>
                                        <p:tgtEl>
                                          <p:spTgt spid="15"/>
                                        </p:tgtEl>
                                        <p:attrNameLst>
                                          <p:attrName>ppt_w</p:attrName>
                                        </p:attrNameLst>
                                      </p:cBhvr>
                                      <p:tavLst>
                                        <p:tav tm="0">
                                          <p:val>
                                            <p:strVal val="ppt_w"/>
                                          </p:val>
                                        </p:tav>
                                        <p:tav tm="100000">
                                          <p:val>
                                            <p:fltVal val="0"/>
                                          </p:val>
                                        </p:tav>
                                      </p:tavLst>
                                    </p:anim>
                                    <p:anim calcmode="lin" valueType="num">
                                      <p:cBhvr>
                                        <p:cTn id="41" dur="500"/>
                                        <p:tgtEl>
                                          <p:spTgt spid="15"/>
                                        </p:tgtEl>
                                        <p:attrNameLst>
                                          <p:attrName>ppt_h</p:attrName>
                                        </p:attrNameLst>
                                      </p:cBhvr>
                                      <p:tavLst>
                                        <p:tav tm="0">
                                          <p:val>
                                            <p:strVal val="ppt_h"/>
                                          </p:val>
                                        </p:tav>
                                        <p:tav tm="100000">
                                          <p:val>
                                            <p:fltVal val="0"/>
                                          </p:val>
                                        </p:tav>
                                      </p:tavLst>
                                    </p:anim>
                                    <p:set>
                                      <p:cBhvr>
                                        <p:cTn id="42" dur="1" fill="hold">
                                          <p:stCondLst>
                                            <p:cond delay="499"/>
                                          </p:stCondLst>
                                        </p:cTn>
                                        <p:tgtEl>
                                          <p:spTgt spid="15"/>
                                        </p:tgtEl>
                                        <p:attrNameLst>
                                          <p:attrName>style.visibility</p:attrName>
                                        </p:attrNameLst>
                                      </p:cBhvr>
                                      <p:to>
                                        <p:strVal val="hidden"/>
                                      </p:to>
                                    </p:set>
                                  </p:childTnLst>
                                </p:cTn>
                              </p:par>
                              <p:par>
                                <p:cTn id="43" presetID="23" presetClass="exit" presetSubtype="32" fill="hold" nodeType="withEffect">
                                  <p:stCondLst>
                                    <p:cond delay="1500"/>
                                  </p:stCondLst>
                                  <p:childTnLst>
                                    <p:anim calcmode="lin" valueType="num">
                                      <p:cBhvr>
                                        <p:cTn id="44" dur="500"/>
                                        <p:tgtEl>
                                          <p:spTgt spid="11"/>
                                        </p:tgtEl>
                                        <p:attrNameLst>
                                          <p:attrName>ppt_w</p:attrName>
                                        </p:attrNameLst>
                                      </p:cBhvr>
                                      <p:tavLst>
                                        <p:tav tm="0">
                                          <p:val>
                                            <p:strVal val="ppt_w"/>
                                          </p:val>
                                        </p:tav>
                                        <p:tav tm="100000">
                                          <p:val>
                                            <p:fltVal val="0"/>
                                          </p:val>
                                        </p:tav>
                                      </p:tavLst>
                                    </p:anim>
                                    <p:anim calcmode="lin" valueType="num">
                                      <p:cBhvr>
                                        <p:cTn id="45" dur="500"/>
                                        <p:tgtEl>
                                          <p:spTgt spid="11"/>
                                        </p:tgtEl>
                                        <p:attrNameLst>
                                          <p:attrName>ppt_h</p:attrName>
                                        </p:attrNameLst>
                                      </p:cBhvr>
                                      <p:tavLst>
                                        <p:tav tm="0">
                                          <p:val>
                                            <p:strVal val="ppt_h"/>
                                          </p:val>
                                        </p:tav>
                                        <p:tav tm="100000">
                                          <p:val>
                                            <p:fltVal val="0"/>
                                          </p:val>
                                        </p:tav>
                                      </p:tavLst>
                                    </p:anim>
                                    <p:set>
                                      <p:cBhvr>
                                        <p:cTn id="46" dur="1" fill="hold">
                                          <p:stCondLst>
                                            <p:cond delay="499"/>
                                          </p:stCondLst>
                                        </p:cTn>
                                        <p:tgtEl>
                                          <p:spTgt spid="11"/>
                                        </p:tgtEl>
                                        <p:attrNameLst>
                                          <p:attrName>style.visibility</p:attrName>
                                        </p:attrNameLst>
                                      </p:cBhvr>
                                      <p:to>
                                        <p:strVal val="hidden"/>
                                      </p:to>
                                    </p:set>
                                  </p:childTnLst>
                                </p:cTn>
                              </p:par>
                              <p:par>
                                <p:cTn id="47" presetID="23" presetClass="exit" presetSubtype="32" fill="hold" nodeType="withEffect">
                                  <p:stCondLst>
                                    <p:cond delay="1500"/>
                                  </p:stCondLst>
                                  <p:childTnLst>
                                    <p:anim calcmode="lin" valueType="num">
                                      <p:cBhvr>
                                        <p:cTn id="48" dur="500"/>
                                        <p:tgtEl>
                                          <p:spTgt spid="16"/>
                                        </p:tgtEl>
                                        <p:attrNameLst>
                                          <p:attrName>ppt_w</p:attrName>
                                        </p:attrNameLst>
                                      </p:cBhvr>
                                      <p:tavLst>
                                        <p:tav tm="0">
                                          <p:val>
                                            <p:strVal val="ppt_w"/>
                                          </p:val>
                                        </p:tav>
                                        <p:tav tm="100000">
                                          <p:val>
                                            <p:fltVal val="0"/>
                                          </p:val>
                                        </p:tav>
                                      </p:tavLst>
                                    </p:anim>
                                    <p:anim calcmode="lin" valueType="num">
                                      <p:cBhvr>
                                        <p:cTn id="49" dur="500"/>
                                        <p:tgtEl>
                                          <p:spTgt spid="16"/>
                                        </p:tgtEl>
                                        <p:attrNameLst>
                                          <p:attrName>ppt_h</p:attrName>
                                        </p:attrNameLst>
                                      </p:cBhvr>
                                      <p:tavLst>
                                        <p:tav tm="0">
                                          <p:val>
                                            <p:strVal val="ppt_h"/>
                                          </p:val>
                                        </p:tav>
                                        <p:tav tm="100000">
                                          <p:val>
                                            <p:fltVal val="0"/>
                                          </p:val>
                                        </p:tav>
                                      </p:tavLst>
                                    </p:anim>
                                    <p:set>
                                      <p:cBhvr>
                                        <p:cTn id="50" dur="1" fill="hold">
                                          <p:stCondLst>
                                            <p:cond delay="499"/>
                                          </p:stCondLst>
                                        </p:cTn>
                                        <p:tgtEl>
                                          <p:spTgt spid="16"/>
                                        </p:tgtEl>
                                        <p:attrNameLst>
                                          <p:attrName>style.visibility</p:attrName>
                                        </p:attrNameLst>
                                      </p:cBhvr>
                                      <p:to>
                                        <p:strVal val="hidden"/>
                                      </p:to>
                                    </p:set>
                                  </p:childTnLst>
                                </p:cTn>
                              </p:par>
                              <p:par>
                                <p:cTn id="51" presetID="23" presetClass="exit" presetSubtype="32" fill="hold" nodeType="withEffect">
                                  <p:stCondLst>
                                    <p:cond delay="1500"/>
                                  </p:stCondLst>
                                  <p:childTnLst>
                                    <p:anim calcmode="lin" valueType="num">
                                      <p:cBhvr>
                                        <p:cTn id="52" dur="500"/>
                                        <p:tgtEl>
                                          <p:spTgt spid="110"/>
                                        </p:tgtEl>
                                        <p:attrNameLst>
                                          <p:attrName>ppt_w</p:attrName>
                                        </p:attrNameLst>
                                      </p:cBhvr>
                                      <p:tavLst>
                                        <p:tav tm="0">
                                          <p:val>
                                            <p:strVal val="ppt_w"/>
                                          </p:val>
                                        </p:tav>
                                        <p:tav tm="100000">
                                          <p:val>
                                            <p:fltVal val="0"/>
                                          </p:val>
                                        </p:tav>
                                      </p:tavLst>
                                    </p:anim>
                                    <p:anim calcmode="lin" valueType="num">
                                      <p:cBhvr>
                                        <p:cTn id="53" dur="500"/>
                                        <p:tgtEl>
                                          <p:spTgt spid="110"/>
                                        </p:tgtEl>
                                        <p:attrNameLst>
                                          <p:attrName>ppt_h</p:attrName>
                                        </p:attrNameLst>
                                      </p:cBhvr>
                                      <p:tavLst>
                                        <p:tav tm="0">
                                          <p:val>
                                            <p:strVal val="ppt_h"/>
                                          </p:val>
                                        </p:tav>
                                        <p:tav tm="100000">
                                          <p:val>
                                            <p:fltVal val="0"/>
                                          </p:val>
                                        </p:tav>
                                      </p:tavLst>
                                    </p:anim>
                                    <p:set>
                                      <p:cBhvr>
                                        <p:cTn id="54" dur="1" fill="hold">
                                          <p:stCondLst>
                                            <p:cond delay="499"/>
                                          </p:stCondLst>
                                        </p:cTn>
                                        <p:tgtEl>
                                          <p:spTgt spid="110"/>
                                        </p:tgtEl>
                                        <p:attrNameLst>
                                          <p:attrName>style.visibility</p:attrName>
                                        </p:attrNameLst>
                                      </p:cBhvr>
                                      <p:to>
                                        <p:strVal val="hidden"/>
                                      </p:to>
                                    </p:set>
                                  </p:childTnLst>
                                </p:cTn>
                              </p:par>
                              <p:par>
                                <p:cTn id="55" presetID="23" presetClass="exit" presetSubtype="32" fill="hold" nodeType="withEffect">
                                  <p:stCondLst>
                                    <p:cond delay="1500"/>
                                  </p:stCondLst>
                                  <p:childTnLst>
                                    <p:anim calcmode="lin" valueType="num">
                                      <p:cBhvr>
                                        <p:cTn id="56" dur="500"/>
                                        <p:tgtEl>
                                          <p:spTgt spid="113"/>
                                        </p:tgtEl>
                                        <p:attrNameLst>
                                          <p:attrName>ppt_w</p:attrName>
                                        </p:attrNameLst>
                                      </p:cBhvr>
                                      <p:tavLst>
                                        <p:tav tm="0">
                                          <p:val>
                                            <p:strVal val="ppt_w"/>
                                          </p:val>
                                        </p:tav>
                                        <p:tav tm="100000">
                                          <p:val>
                                            <p:fltVal val="0"/>
                                          </p:val>
                                        </p:tav>
                                      </p:tavLst>
                                    </p:anim>
                                    <p:anim calcmode="lin" valueType="num">
                                      <p:cBhvr>
                                        <p:cTn id="57" dur="500"/>
                                        <p:tgtEl>
                                          <p:spTgt spid="113"/>
                                        </p:tgtEl>
                                        <p:attrNameLst>
                                          <p:attrName>ppt_h</p:attrName>
                                        </p:attrNameLst>
                                      </p:cBhvr>
                                      <p:tavLst>
                                        <p:tav tm="0">
                                          <p:val>
                                            <p:strVal val="ppt_h"/>
                                          </p:val>
                                        </p:tav>
                                        <p:tav tm="100000">
                                          <p:val>
                                            <p:fltVal val="0"/>
                                          </p:val>
                                        </p:tav>
                                      </p:tavLst>
                                    </p:anim>
                                    <p:set>
                                      <p:cBhvr>
                                        <p:cTn id="58" dur="1" fill="hold">
                                          <p:stCondLst>
                                            <p:cond delay="499"/>
                                          </p:stCondLst>
                                        </p:cTn>
                                        <p:tgtEl>
                                          <p:spTgt spid="113"/>
                                        </p:tgtEl>
                                        <p:attrNameLst>
                                          <p:attrName>style.visibility</p:attrName>
                                        </p:attrNameLst>
                                      </p:cBhvr>
                                      <p:to>
                                        <p:strVal val="hidden"/>
                                      </p:to>
                                    </p:set>
                                  </p:childTnLst>
                                </p:cTn>
                              </p:par>
                              <p:par>
                                <p:cTn id="59" presetID="1" presetClass="entr" presetSubtype="0" fill="hold" nodeType="withEffect">
                                  <p:stCondLst>
                                    <p:cond delay="180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nodeType="withEffect">
                                  <p:stCondLst>
                                    <p:cond delay="1800"/>
                                  </p:stCondLst>
                                  <p:childTnLst>
                                    <p:set>
                                      <p:cBhvr>
                                        <p:cTn id="62" dur="1" fill="hold">
                                          <p:stCondLst>
                                            <p:cond delay="0"/>
                                          </p:stCondLst>
                                        </p:cTn>
                                        <p:tgtEl>
                                          <p:spTgt spid="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5"/>
                                        </p:tgtEl>
                                        <p:attrNameLst>
                                          <p:attrName>style.visibility</p:attrName>
                                        </p:attrNameLst>
                                      </p:cBhvr>
                                      <p:to>
                                        <p:strVal val="visible"/>
                                      </p:to>
                                    </p:set>
                                    <p:animEffect transition="in" filter="fade">
                                      <p:cBhvr>
                                        <p:cTn id="67" dur="500"/>
                                        <p:tgtEl>
                                          <p:spTgt spid="12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22"/>
                                        </p:tgtEl>
                                        <p:attrNameLst>
                                          <p:attrName>style.visibility</p:attrName>
                                        </p:attrNameLst>
                                      </p:cBhvr>
                                      <p:to>
                                        <p:strVal val="visible"/>
                                      </p:to>
                                    </p:set>
                                    <p:animEffect transition="in" filter="wipe(up)">
                                      <p:cBhvr>
                                        <p:cTn id="75" dur="500"/>
                                        <p:tgtEl>
                                          <p:spTgt spid="122"/>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23"/>
                                        </p:tgtEl>
                                        <p:attrNameLst>
                                          <p:attrName>style.visibility</p:attrName>
                                        </p:attrNameLst>
                                      </p:cBhvr>
                                      <p:to>
                                        <p:strVal val="visible"/>
                                      </p:to>
                                    </p:set>
                                    <p:animEffect transition="in" filter="wipe(up)">
                                      <p:cBhvr>
                                        <p:cTn id="78"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animBg="1"/>
      <p:bldP spid="3" grpId="0"/>
      <p:bldP spid="125"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5" name="TextBox 224"/>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顶点表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240" name="Group 239"/>
          <p:cNvGrpSpPr/>
          <p:nvPr/>
        </p:nvGrpSpPr>
        <p:grpSpPr>
          <a:xfrm>
            <a:off x="5410200" y="990600"/>
            <a:ext cx="3124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1" name="TextBox 240"/>
            <p:cNvSpPr txBox="1"/>
            <p:nvPr/>
          </p:nvSpPr>
          <p:spPr>
            <a:xfrm>
              <a:off x="4191000" y="1220272"/>
              <a:ext cx="1752600" cy="622037"/>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边表</a:t>
              </a:r>
              <a:endParaRPr lang="en-US" altLang="zh-CN" dirty="0">
                <a:solidFill>
                  <a:prstClr val="black"/>
                </a:solidFill>
                <a:latin typeface="Microsoft YaHei" panose="020B0503020204020204" pitchFamily="34" charset="-122"/>
                <a:ea typeface="Microsoft YaHei" panose="020B0503020204020204" pitchFamily="34" charset="-122"/>
                <a:cs typeface="Gill Sans Light"/>
              </a:endParaRPr>
            </a:p>
            <a:p>
              <a:pPr algn="ctr" defTabSz="914400" fontAlgn="auto">
                <a:spcBef>
                  <a:spcPts val="0"/>
                </a:spcBef>
                <a:spcAft>
                  <a:spcPts val="0"/>
                </a:spcAft>
              </a:pP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sp>
        <p:nvSpPr>
          <p:cNvPr id="296" name="Rounded Rectangle 295"/>
          <p:cNvSpPr/>
          <p:nvPr/>
        </p:nvSpPr>
        <p:spPr>
          <a:xfrm>
            <a:off x="5562600" y="1924484"/>
            <a:ext cx="2875708"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97" name="Rounded Rectangle 296"/>
          <p:cNvSpPr/>
          <p:nvPr/>
        </p:nvSpPr>
        <p:spPr>
          <a:xfrm>
            <a:off x="5562600" y="4367794"/>
            <a:ext cx="2875708"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19" name="Group 318"/>
          <p:cNvGrpSpPr/>
          <p:nvPr/>
        </p:nvGrpSpPr>
        <p:grpSpPr>
          <a:xfrm>
            <a:off x="71047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sp>
        <p:nvSpPr>
          <p:cNvPr id="9" name="Rectangle 8"/>
          <p:cNvSpPr/>
          <p:nvPr/>
        </p:nvSpPr>
        <p:spPr>
          <a:xfrm>
            <a:off x="5715000" y="25146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0" name="TextBox 9"/>
          <p:cNvSpPr txBox="1"/>
          <p:nvPr/>
        </p:nvSpPr>
        <p:spPr>
          <a:xfrm>
            <a:off x="5585907" y="1905000"/>
            <a:ext cx="1107996"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镜像缓存</a:t>
            </a:r>
            <a:endParaRPr lang="en-US" sz="1800" dirty="0">
              <a:latin typeface="Microsoft YaHei" panose="020B0503020204020204" pitchFamily="34" charset="-122"/>
              <a:ea typeface="Microsoft YaHei" panose="020B0503020204020204" pitchFamily="34" charset="-122"/>
              <a:cs typeface="Gill Sans Light"/>
            </a:endParaRPr>
          </a:p>
        </p:txBody>
      </p:sp>
      <p:grpSp>
        <p:nvGrpSpPr>
          <p:cNvPr id="8" name="Group 7"/>
          <p:cNvGrpSpPr/>
          <p:nvPr/>
        </p:nvGrpSpPr>
        <p:grpSpPr>
          <a:xfrm>
            <a:off x="5867400" y="2563342"/>
            <a:ext cx="533400" cy="1502662"/>
            <a:chOff x="7467600" y="3249169"/>
            <a:chExt cx="533400" cy="1502662"/>
          </a:xfrm>
        </p:grpSpPr>
        <p:grpSp>
          <p:nvGrpSpPr>
            <p:cNvPr id="6" name="Group 5"/>
            <p:cNvGrpSpPr/>
            <p:nvPr/>
          </p:nvGrpSpPr>
          <p:grpSpPr>
            <a:xfrm>
              <a:off x="7467600" y="3639313"/>
              <a:ext cx="533400" cy="332231"/>
              <a:chOff x="7467600" y="3491582"/>
              <a:chExt cx="533400" cy="332231"/>
            </a:xfrm>
          </p:grpSpPr>
          <p:sp>
            <p:nvSpPr>
              <p:cNvPr id="73" name="Oval 72"/>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74" name="Can 73"/>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5" name="Group 4"/>
            <p:cNvGrpSpPr/>
            <p:nvPr/>
          </p:nvGrpSpPr>
          <p:grpSpPr>
            <a:xfrm>
              <a:off x="7467600" y="4029457"/>
              <a:ext cx="533400" cy="332231"/>
              <a:chOff x="7467600" y="4095938"/>
              <a:chExt cx="533400" cy="332231"/>
            </a:xfrm>
          </p:grpSpPr>
          <p:sp>
            <p:nvSpPr>
              <p:cNvPr id="75" name="Oval 74"/>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76" name="Can 75"/>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 name="Group 3"/>
            <p:cNvGrpSpPr/>
            <p:nvPr/>
          </p:nvGrpSpPr>
          <p:grpSpPr>
            <a:xfrm>
              <a:off x="7467600" y="4419600"/>
              <a:ext cx="533400" cy="332231"/>
              <a:chOff x="7467600" y="4700294"/>
              <a:chExt cx="533400" cy="332231"/>
            </a:xfrm>
          </p:grpSpPr>
          <p:sp>
            <p:nvSpPr>
              <p:cNvPr id="77" name="Oval 76"/>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78" name="Can 77"/>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7" name="Group 6"/>
            <p:cNvGrpSpPr/>
            <p:nvPr/>
          </p:nvGrpSpPr>
          <p:grpSpPr>
            <a:xfrm>
              <a:off x="7467600" y="3249169"/>
              <a:ext cx="533400" cy="332231"/>
              <a:chOff x="7467600" y="2887226"/>
              <a:chExt cx="533400" cy="332231"/>
            </a:xfrm>
          </p:grpSpPr>
          <p:sp>
            <p:nvSpPr>
              <p:cNvPr id="79" name="Oval 78"/>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80" name="Can 79"/>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sp>
        <p:nvSpPr>
          <p:cNvPr id="89" name="Rectangle 88"/>
          <p:cNvSpPr/>
          <p:nvPr/>
        </p:nvSpPr>
        <p:spPr>
          <a:xfrm>
            <a:off x="5715000" y="49530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0" name="TextBox 89"/>
          <p:cNvSpPr txBox="1"/>
          <p:nvPr/>
        </p:nvSpPr>
        <p:spPr>
          <a:xfrm>
            <a:off x="5585907" y="4343400"/>
            <a:ext cx="1107996"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镜像缓存</a:t>
            </a:r>
            <a:endParaRPr lang="en-US" sz="1800" dirty="0">
              <a:latin typeface="Microsoft YaHei" panose="020B0503020204020204" pitchFamily="34" charset="-122"/>
              <a:ea typeface="Microsoft YaHei" panose="020B0503020204020204" pitchFamily="34" charset="-122"/>
              <a:cs typeface="Gill Sans Light"/>
            </a:endParaRPr>
          </a:p>
        </p:txBody>
      </p:sp>
      <p:grpSp>
        <p:nvGrpSpPr>
          <p:cNvPr id="91" name="Group 90"/>
          <p:cNvGrpSpPr/>
          <p:nvPr/>
        </p:nvGrpSpPr>
        <p:grpSpPr>
          <a:xfrm>
            <a:off x="5867400" y="5001742"/>
            <a:ext cx="533400" cy="1502662"/>
            <a:chOff x="7467600" y="3249169"/>
            <a:chExt cx="533400" cy="1502662"/>
          </a:xfrm>
        </p:grpSpPr>
        <p:grpSp>
          <p:nvGrpSpPr>
            <p:cNvPr id="92" name="Group 91"/>
            <p:cNvGrpSpPr/>
            <p:nvPr/>
          </p:nvGrpSpPr>
          <p:grpSpPr>
            <a:xfrm>
              <a:off x="7467600" y="3639313"/>
              <a:ext cx="533400" cy="332231"/>
              <a:chOff x="7467600" y="3491582"/>
              <a:chExt cx="533400" cy="332231"/>
            </a:xfrm>
          </p:grpSpPr>
          <p:sp>
            <p:nvSpPr>
              <p:cNvPr id="102" name="Oval 101"/>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03" name="Can 102"/>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3" name="Group 92"/>
            <p:cNvGrpSpPr/>
            <p:nvPr/>
          </p:nvGrpSpPr>
          <p:grpSpPr>
            <a:xfrm>
              <a:off x="7467600" y="4029457"/>
              <a:ext cx="533400" cy="332231"/>
              <a:chOff x="7467600" y="4095938"/>
              <a:chExt cx="533400" cy="332231"/>
            </a:xfrm>
          </p:grpSpPr>
          <p:sp>
            <p:nvSpPr>
              <p:cNvPr id="100" name="Oval 99"/>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01" name="Can 100"/>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4" name="Group 93"/>
            <p:cNvGrpSpPr/>
            <p:nvPr/>
          </p:nvGrpSpPr>
          <p:grpSpPr>
            <a:xfrm>
              <a:off x="7467600" y="4419600"/>
              <a:ext cx="533400" cy="332231"/>
              <a:chOff x="7467600" y="4700294"/>
              <a:chExt cx="533400" cy="332231"/>
            </a:xfrm>
          </p:grpSpPr>
          <p:sp>
            <p:nvSpPr>
              <p:cNvPr id="98" name="Oval 97"/>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99" name="Can 98"/>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5" name="Group 94"/>
            <p:cNvGrpSpPr/>
            <p:nvPr/>
          </p:nvGrpSpPr>
          <p:grpSpPr>
            <a:xfrm>
              <a:off x="7467600" y="3249169"/>
              <a:ext cx="533400" cy="332231"/>
              <a:chOff x="7467600" y="2887226"/>
              <a:chExt cx="533400" cy="332231"/>
            </a:xfrm>
          </p:grpSpPr>
          <p:sp>
            <p:nvSpPr>
              <p:cNvPr id="96" name="Oval 95"/>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97" name="Can 96"/>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sp>
        <p:nvSpPr>
          <p:cNvPr id="139" name="Can 138"/>
          <p:cNvSpPr/>
          <p:nvPr/>
        </p:nvSpPr>
        <p:spPr>
          <a:xfrm>
            <a:off x="6231554" y="2697394"/>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3" name="Can 152"/>
          <p:cNvSpPr/>
          <p:nvPr/>
        </p:nvSpPr>
        <p:spPr>
          <a:xfrm>
            <a:off x="6231554" y="5135795"/>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4" name="Can 153"/>
          <p:cNvSpPr/>
          <p:nvPr/>
        </p:nvSpPr>
        <p:spPr>
          <a:xfrm>
            <a:off x="6231554" y="5916082"/>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156" name="Group 155"/>
          <p:cNvGrpSpPr/>
          <p:nvPr/>
        </p:nvGrpSpPr>
        <p:grpSpPr>
          <a:xfrm>
            <a:off x="1911336" y="2346536"/>
            <a:ext cx="450864" cy="4284613"/>
            <a:chOff x="4844171" y="2209800"/>
            <a:chExt cx="450864" cy="4284613"/>
          </a:xfrm>
        </p:grpSpPr>
        <p:sp>
          <p:nvSpPr>
            <p:cNvPr id="157" name="Oval 156"/>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58" name="Can 157"/>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9" name="Oval 158"/>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60" name="Can 159"/>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1" name="Oval 160"/>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62" name="Can 161"/>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3" name="Oval 162"/>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64" name="Can 163"/>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5" name="Oval 164"/>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66" name="Can 165"/>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7" name="Oval 166"/>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68" name="Can 167"/>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6" name="Group 25"/>
          <p:cNvGrpSpPr/>
          <p:nvPr/>
        </p:nvGrpSpPr>
        <p:grpSpPr>
          <a:xfrm>
            <a:off x="457200" y="2346628"/>
            <a:ext cx="2021112" cy="550221"/>
            <a:chOff x="152400" y="2346628"/>
            <a:chExt cx="2021112" cy="550221"/>
          </a:xfrm>
        </p:grpSpPr>
        <p:grpSp>
          <p:nvGrpSpPr>
            <p:cNvPr id="19" name="Group 18"/>
            <p:cNvGrpSpPr/>
            <p:nvPr/>
          </p:nvGrpSpPr>
          <p:grpSpPr>
            <a:xfrm>
              <a:off x="152400" y="2346628"/>
              <a:ext cx="1295400" cy="369332"/>
              <a:chOff x="152400" y="2346628"/>
              <a:chExt cx="1295400" cy="369332"/>
            </a:xfrm>
          </p:grpSpPr>
          <p:sp>
            <p:nvSpPr>
              <p:cNvPr id="3" name="TextBox 2"/>
              <p:cNvSpPr txBox="1"/>
              <p:nvPr/>
            </p:nvSpPr>
            <p:spPr>
              <a:xfrm>
                <a:off x="152400" y="2346628"/>
                <a:ext cx="646331" cy="369332"/>
              </a:xfrm>
              <a:prstGeom prst="rect">
                <a:avLst/>
              </a:prstGeom>
              <a:noFill/>
            </p:spPr>
            <p:txBody>
              <a:bodyPr wrap="none" rtlCol="0">
                <a:spAutoFit/>
              </a:bodyPr>
              <a:lstStyle/>
              <a:p>
                <a:r>
                  <a:rPr lang="zh-CN" altLang="en-US" sz="1800" dirty="0">
                    <a:latin typeface="Microsoft YaHei" panose="020B0503020204020204" pitchFamily="34" charset="-122"/>
                    <a:ea typeface="Microsoft YaHei" panose="020B0503020204020204" pitchFamily="34" charset="-122"/>
                    <a:cs typeface="Gill Sans Light"/>
                  </a:rPr>
                  <a:t>改变</a:t>
                </a:r>
                <a:endParaRPr lang="en-US" sz="1800" dirty="0">
                  <a:latin typeface="Microsoft YaHei" panose="020B0503020204020204" pitchFamily="34" charset="-122"/>
                  <a:ea typeface="Microsoft YaHei" panose="020B0503020204020204" pitchFamily="34" charset="-122"/>
                  <a:cs typeface="Gill Sans Light"/>
                </a:endParaRPr>
              </a:p>
            </p:txBody>
          </p:sp>
          <p:cxnSp>
            <p:nvCxnSpPr>
              <p:cNvPr id="18" name="Straight Arrow Connector 1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69" name="Can 168"/>
            <p:cNvSpPr/>
            <p:nvPr/>
          </p:nvSpPr>
          <p:spPr>
            <a:xfrm>
              <a:off x="1850679" y="2654724"/>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0" name="Group 19"/>
          <p:cNvGrpSpPr/>
          <p:nvPr/>
        </p:nvGrpSpPr>
        <p:grpSpPr>
          <a:xfrm>
            <a:off x="1911336" y="2364189"/>
            <a:ext cx="573312" cy="549036"/>
            <a:chOff x="2743200" y="2522265"/>
            <a:chExt cx="573312" cy="549036"/>
          </a:xfrm>
        </p:grpSpPr>
        <p:sp>
          <p:nvSpPr>
            <p:cNvPr id="129" name="Oval 128"/>
            <p:cNvSpPr/>
            <p:nvPr/>
          </p:nvSpPr>
          <p:spPr>
            <a:xfrm>
              <a:off x="2743200" y="2522265"/>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30" name="Can 129"/>
            <p:cNvSpPr/>
            <p:nvPr/>
          </p:nvSpPr>
          <p:spPr>
            <a:xfrm>
              <a:off x="2993679" y="2829176"/>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36" name="Group 135"/>
          <p:cNvGrpSpPr/>
          <p:nvPr/>
        </p:nvGrpSpPr>
        <p:grpSpPr>
          <a:xfrm>
            <a:off x="1905000" y="2362200"/>
            <a:ext cx="573312" cy="549036"/>
            <a:chOff x="2743200" y="2522265"/>
            <a:chExt cx="573312" cy="549036"/>
          </a:xfrm>
        </p:grpSpPr>
        <p:sp>
          <p:nvSpPr>
            <p:cNvPr id="137" name="Oval 136"/>
            <p:cNvSpPr/>
            <p:nvPr/>
          </p:nvSpPr>
          <p:spPr>
            <a:xfrm>
              <a:off x="2743200" y="2522265"/>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38" name="Can 137"/>
            <p:cNvSpPr/>
            <p:nvPr/>
          </p:nvSpPr>
          <p:spPr>
            <a:xfrm>
              <a:off x="2993679" y="2829176"/>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7" name="Group 26"/>
          <p:cNvGrpSpPr/>
          <p:nvPr/>
        </p:nvGrpSpPr>
        <p:grpSpPr>
          <a:xfrm>
            <a:off x="457200" y="5421868"/>
            <a:ext cx="2030022" cy="528056"/>
            <a:chOff x="152400" y="5421868"/>
            <a:chExt cx="2030022" cy="528056"/>
          </a:xfrm>
        </p:grpSpPr>
        <p:grpSp>
          <p:nvGrpSpPr>
            <p:cNvPr id="126" name="Group 125"/>
            <p:cNvGrpSpPr/>
            <p:nvPr/>
          </p:nvGrpSpPr>
          <p:grpSpPr>
            <a:xfrm>
              <a:off x="152400" y="5421868"/>
              <a:ext cx="1295400" cy="369332"/>
              <a:chOff x="152400" y="2346628"/>
              <a:chExt cx="1295400" cy="369332"/>
            </a:xfrm>
          </p:grpSpPr>
          <p:sp>
            <p:nvSpPr>
              <p:cNvPr id="127" name="TextBox 126"/>
              <p:cNvSpPr txBox="1"/>
              <p:nvPr/>
            </p:nvSpPr>
            <p:spPr>
              <a:xfrm>
                <a:off x="152400" y="2346628"/>
                <a:ext cx="646331" cy="369332"/>
              </a:xfrm>
              <a:prstGeom prst="rect">
                <a:avLst/>
              </a:prstGeom>
              <a:noFill/>
            </p:spPr>
            <p:txBody>
              <a:bodyPr wrap="none" rtlCol="0">
                <a:spAutoFit/>
              </a:bodyPr>
              <a:lstStyle/>
              <a:p>
                <a:r>
                  <a:rPr lang="zh-CN" altLang="en-US" sz="1800" dirty="0">
                    <a:latin typeface="Microsoft YaHei" panose="020B0503020204020204" pitchFamily="34" charset="-122"/>
                    <a:ea typeface="Microsoft YaHei" panose="020B0503020204020204" pitchFamily="34" charset="-122"/>
                    <a:cs typeface="Gill Sans Light"/>
                  </a:rPr>
                  <a:t>改变</a:t>
                </a:r>
                <a:endParaRPr lang="en-US" sz="1800" dirty="0">
                  <a:latin typeface="Microsoft YaHei" panose="020B0503020204020204" pitchFamily="34" charset="-122"/>
                  <a:ea typeface="Microsoft YaHei" panose="020B0503020204020204" pitchFamily="34" charset="-122"/>
                  <a:cs typeface="Gill Sans Light"/>
                </a:endParaRPr>
              </a:p>
            </p:txBody>
          </p:sp>
          <p:cxnSp>
            <p:nvCxnSpPr>
              <p:cNvPr id="128" name="Straight Arrow Connector 12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70" name="Can 169"/>
            <p:cNvSpPr/>
            <p:nvPr/>
          </p:nvSpPr>
          <p:spPr>
            <a:xfrm>
              <a:off x="1859589" y="5707799"/>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1" name="Group 20"/>
          <p:cNvGrpSpPr/>
          <p:nvPr/>
        </p:nvGrpSpPr>
        <p:grpSpPr>
          <a:xfrm>
            <a:off x="1911336" y="5424279"/>
            <a:ext cx="573312" cy="549036"/>
            <a:chOff x="1758936" y="5560868"/>
            <a:chExt cx="573312" cy="549036"/>
          </a:xfrm>
        </p:grpSpPr>
        <p:sp>
          <p:nvSpPr>
            <p:cNvPr id="132" name="Oval 131"/>
            <p:cNvSpPr/>
            <p:nvPr/>
          </p:nvSpPr>
          <p:spPr>
            <a:xfrm>
              <a:off x="1758936" y="5560868"/>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33" name="Can 132"/>
            <p:cNvSpPr/>
            <p:nvPr/>
          </p:nvSpPr>
          <p:spPr>
            <a:xfrm>
              <a:off x="2009415" y="5867779"/>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244" name="Group 243"/>
          <p:cNvGrpSpPr/>
          <p:nvPr/>
        </p:nvGrpSpPr>
        <p:grpSpPr>
          <a:xfrm>
            <a:off x="6535003" y="2346536"/>
            <a:ext cx="551597" cy="457200"/>
            <a:chOff x="6248400" y="2346536"/>
            <a:chExt cx="551597" cy="457200"/>
          </a:xfrm>
        </p:grpSpPr>
        <p:cxnSp>
          <p:nvCxnSpPr>
            <p:cNvPr id="29" name="Straight Arrow Connector 28"/>
            <p:cNvCxnSpPr/>
            <p:nvPr/>
          </p:nvCxnSpPr>
          <p:spPr>
            <a:xfrm flipV="1">
              <a:off x="6248400" y="2346536"/>
              <a:ext cx="551597" cy="4572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6248400" y="2784996"/>
              <a:ext cx="55159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43" name="Group 242"/>
          <p:cNvGrpSpPr/>
          <p:nvPr/>
        </p:nvGrpSpPr>
        <p:grpSpPr>
          <a:xfrm>
            <a:off x="6535003" y="4800158"/>
            <a:ext cx="569794" cy="1618839"/>
            <a:chOff x="6230203" y="4800158"/>
            <a:chExt cx="569794" cy="1618839"/>
          </a:xfrm>
        </p:grpSpPr>
        <p:cxnSp>
          <p:nvCxnSpPr>
            <p:cNvPr id="172" name="Straight Arrow Connector 171"/>
            <p:cNvCxnSpPr/>
            <p:nvPr/>
          </p:nvCxnSpPr>
          <p:spPr>
            <a:xfrm flipV="1">
              <a:off x="6248400" y="4800158"/>
              <a:ext cx="551597" cy="43974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6248400" y="5254714"/>
              <a:ext cx="55159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p:nvPr/>
          </p:nvCxnSpPr>
          <p:spPr>
            <a:xfrm flipV="1">
              <a:off x="6230203" y="5836856"/>
              <a:ext cx="551597" cy="21040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p:cNvCxnSpPr/>
            <p:nvPr/>
          </p:nvCxnSpPr>
          <p:spPr>
            <a:xfrm>
              <a:off x="6230203" y="6047259"/>
              <a:ext cx="551597" cy="371738"/>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45" name="Right Arrow 244"/>
          <p:cNvSpPr/>
          <p:nvPr/>
        </p:nvSpPr>
        <p:spPr>
          <a:xfrm rot="5400000">
            <a:off x="5868937" y="5405122"/>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a:solidFill>
                  <a:schemeClr val="bg1"/>
                </a:solidFill>
                <a:latin typeface="Microsoft YaHei" panose="020B0503020204020204" pitchFamily="34" charset="-122"/>
                <a:ea typeface="Microsoft YaHei" panose="020B0503020204020204" pitchFamily="34" charset="-122"/>
                <a:cs typeface="Gill Sans Light"/>
              </a:rPr>
              <a:t>Scan</a:t>
            </a:r>
          </a:p>
        </p:txBody>
      </p:sp>
      <p:sp>
        <p:nvSpPr>
          <p:cNvPr id="131" name="Rectangle 4">
            <a:extLst>
              <a:ext uri="{FF2B5EF4-FFF2-40B4-BE49-F238E27FC236}">
                <a16:creationId xmlns="" xmlns:a16="http://schemas.microsoft.com/office/drawing/2014/main" id="{926723CA-57B4-7443-9B24-B95F61A4D8DB}"/>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34" name="直接连接符 8">
            <a:extLst>
              <a:ext uri="{FF2B5EF4-FFF2-40B4-BE49-F238E27FC236}">
                <a16:creationId xmlns="" xmlns:a16="http://schemas.microsoft.com/office/drawing/2014/main" id="{8874598C-C1B0-554E-8E6D-331650AD676B}"/>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35" name="组合 46">
            <a:extLst>
              <a:ext uri="{FF2B5EF4-FFF2-40B4-BE49-F238E27FC236}">
                <a16:creationId xmlns="" xmlns:a16="http://schemas.microsoft.com/office/drawing/2014/main" id="{216607BE-6EBF-8F4C-BF24-69C44714B160}"/>
              </a:ext>
            </a:extLst>
          </p:cNvPr>
          <p:cNvGrpSpPr>
            <a:grpSpLocks/>
          </p:cNvGrpSpPr>
          <p:nvPr/>
        </p:nvGrpSpPr>
        <p:grpSpPr bwMode="auto">
          <a:xfrm>
            <a:off x="1" y="284163"/>
            <a:ext cx="3962399" cy="530225"/>
            <a:chOff x="2209799" y="284389"/>
            <a:chExt cx="2160388" cy="529772"/>
          </a:xfrm>
          <a:solidFill>
            <a:srgbClr val="024C89"/>
          </a:solidFill>
        </p:grpSpPr>
        <p:sp>
          <p:nvSpPr>
            <p:cNvPr id="140" name="矩形 139">
              <a:extLst>
                <a:ext uri="{FF2B5EF4-FFF2-40B4-BE49-F238E27FC236}">
                  <a16:creationId xmlns="" xmlns:a16="http://schemas.microsoft.com/office/drawing/2014/main" id="{153400CF-6139-014C-9505-F2698D56FAA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三元组视图的增量更新</a:t>
              </a:r>
            </a:p>
          </p:txBody>
        </p:sp>
        <p:sp>
          <p:nvSpPr>
            <p:cNvPr id="141" name="矩形 140">
              <a:extLst>
                <a:ext uri="{FF2B5EF4-FFF2-40B4-BE49-F238E27FC236}">
                  <a16:creationId xmlns="" xmlns:a16="http://schemas.microsoft.com/office/drawing/2014/main" id="{3D912DB7-45DD-844C-9266-5B30D6FDC9AE}"/>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543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0" presetClass="path" presetSubtype="0" decel="50000" fill="hold" nodeType="withEffect">
                                  <p:stCondLst>
                                    <p:cond delay="0"/>
                                  </p:stCondLst>
                                  <p:childTnLst>
                                    <p:animMotion origin="layout" path="M -3.78538E-7 -4.1686E-7 L 0.41813 0.37101 " pathEditMode="relative" rAng="0" ptsTypes="AA">
                                      <p:cBhvr>
                                        <p:cTn id="20" dur="2000" fill="hold"/>
                                        <p:tgtEl>
                                          <p:spTgt spid="20"/>
                                        </p:tgtEl>
                                        <p:attrNameLst>
                                          <p:attrName>ppt_x</p:attrName>
                                          <p:attrName>ppt_y</p:attrName>
                                        </p:attrNameLst>
                                      </p:cBhvr>
                                      <p:rCtr x="20906" y="18550"/>
                                    </p:animMotion>
                                  </p:childTnLst>
                                </p:cTn>
                              </p:par>
                              <p:par>
                                <p:cTn id="21" presetID="0" presetClass="path" presetSubtype="0" decel="50000" fill="hold" nodeType="withEffect">
                                  <p:stCondLst>
                                    <p:cond delay="0"/>
                                  </p:stCondLst>
                                  <p:childTnLst>
                                    <p:animMotion origin="layout" path="M -3.78538E-7 -3.42751E-6 L 0.41813 0.03567 " pathEditMode="relative" rAng="0" ptsTypes="AA">
                                      <p:cBhvr>
                                        <p:cTn id="22" dur="2000" fill="hold"/>
                                        <p:tgtEl>
                                          <p:spTgt spid="21"/>
                                        </p:tgtEl>
                                        <p:attrNameLst>
                                          <p:attrName>ppt_x</p:attrName>
                                          <p:attrName>ppt_y</p:attrName>
                                        </p:attrNameLst>
                                      </p:cBhvr>
                                      <p:rCtr x="20906" y="1783"/>
                                    </p:animMotion>
                                  </p:childTnLst>
                                </p:cTn>
                              </p:par>
                              <p:par>
                                <p:cTn id="23" presetID="0" presetClass="path" presetSubtype="0" decel="50000" fill="hold" nodeType="withEffect">
                                  <p:stCondLst>
                                    <p:cond delay="0"/>
                                  </p:stCondLst>
                                  <p:childTnLst>
                                    <p:animMotion origin="layout" path="M 4.18649E-6 1.17184E-6 L 0.42715 0.01552 " pathEditMode="relative" rAng="0" ptsTypes="AA">
                                      <p:cBhvr>
                                        <p:cTn id="24" dur="2000" fill="hold"/>
                                        <p:tgtEl>
                                          <p:spTgt spid="136"/>
                                        </p:tgtEl>
                                        <p:attrNameLst>
                                          <p:attrName>ppt_x</p:attrName>
                                          <p:attrName>ppt_y</p:attrName>
                                        </p:attrNameLst>
                                      </p:cBhvr>
                                      <p:rCtr x="21358" y="764"/>
                                    </p:animMotion>
                                  </p:childTnLst>
                                </p:cTn>
                              </p:par>
                              <p:par>
                                <p:cTn id="25" presetID="23" presetClass="exit" presetSubtype="32" fill="hold" nodeType="withEffect">
                                  <p:stCondLst>
                                    <p:cond delay="1500"/>
                                  </p:stCondLst>
                                  <p:childTnLst>
                                    <p:anim calcmode="lin" valueType="num">
                                      <p:cBhvr>
                                        <p:cTn id="26" dur="500"/>
                                        <p:tgtEl>
                                          <p:spTgt spid="20"/>
                                        </p:tgtEl>
                                        <p:attrNameLst>
                                          <p:attrName>ppt_w</p:attrName>
                                        </p:attrNameLst>
                                      </p:cBhvr>
                                      <p:tavLst>
                                        <p:tav tm="0">
                                          <p:val>
                                            <p:strVal val="ppt_w"/>
                                          </p:val>
                                        </p:tav>
                                        <p:tav tm="100000">
                                          <p:val>
                                            <p:fltVal val="0"/>
                                          </p:val>
                                        </p:tav>
                                      </p:tavLst>
                                    </p:anim>
                                    <p:anim calcmode="lin" valueType="num">
                                      <p:cBhvr>
                                        <p:cTn id="27" dur="500"/>
                                        <p:tgtEl>
                                          <p:spTgt spid="20"/>
                                        </p:tgtEl>
                                        <p:attrNameLst>
                                          <p:attrName>ppt_h</p:attrName>
                                        </p:attrNameLst>
                                      </p:cBhvr>
                                      <p:tavLst>
                                        <p:tav tm="0">
                                          <p:val>
                                            <p:strVal val="ppt_h"/>
                                          </p:val>
                                        </p:tav>
                                        <p:tav tm="100000">
                                          <p:val>
                                            <p:fltVal val="0"/>
                                          </p:val>
                                        </p:tav>
                                      </p:tavLst>
                                    </p:anim>
                                    <p:set>
                                      <p:cBhvr>
                                        <p:cTn id="28" dur="1" fill="hold">
                                          <p:stCondLst>
                                            <p:cond delay="499"/>
                                          </p:stCondLst>
                                        </p:cTn>
                                        <p:tgtEl>
                                          <p:spTgt spid="20"/>
                                        </p:tgtEl>
                                        <p:attrNameLst>
                                          <p:attrName>style.visibility</p:attrName>
                                        </p:attrNameLst>
                                      </p:cBhvr>
                                      <p:to>
                                        <p:strVal val="hidden"/>
                                      </p:to>
                                    </p:set>
                                  </p:childTnLst>
                                </p:cTn>
                              </p:par>
                              <p:par>
                                <p:cTn id="29" presetID="23" presetClass="exit" presetSubtype="32" fill="hold" nodeType="withEffect">
                                  <p:stCondLst>
                                    <p:cond delay="1500"/>
                                  </p:stCondLst>
                                  <p:childTnLst>
                                    <p:anim calcmode="lin" valueType="num">
                                      <p:cBhvr>
                                        <p:cTn id="30" dur="500"/>
                                        <p:tgtEl>
                                          <p:spTgt spid="21"/>
                                        </p:tgtEl>
                                        <p:attrNameLst>
                                          <p:attrName>ppt_w</p:attrName>
                                        </p:attrNameLst>
                                      </p:cBhvr>
                                      <p:tavLst>
                                        <p:tav tm="0">
                                          <p:val>
                                            <p:strVal val="ppt_w"/>
                                          </p:val>
                                        </p:tav>
                                        <p:tav tm="100000">
                                          <p:val>
                                            <p:fltVal val="0"/>
                                          </p:val>
                                        </p:tav>
                                      </p:tavLst>
                                    </p:anim>
                                    <p:anim calcmode="lin" valueType="num">
                                      <p:cBhvr>
                                        <p:cTn id="31" dur="500"/>
                                        <p:tgtEl>
                                          <p:spTgt spid="21"/>
                                        </p:tgtEl>
                                        <p:attrNameLst>
                                          <p:attrName>ppt_h</p:attrName>
                                        </p:attrNameLst>
                                      </p:cBhvr>
                                      <p:tavLst>
                                        <p:tav tm="0">
                                          <p:val>
                                            <p:strVal val="ppt_h"/>
                                          </p:val>
                                        </p:tav>
                                        <p:tav tm="100000">
                                          <p:val>
                                            <p:fltVal val="0"/>
                                          </p:val>
                                        </p:tav>
                                      </p:tavLst>
                                    </p:anim>
                                    <p:set>
                                      <p:cBhvr>
                                        <p:cTn id="32" dur="1" fill="hold">
                                          <p:stCondLst>
                                            <p:cond delay="499"/>
                                          </p:stCondLst>
                                        </p:cTn>
                                        <p:tgtEl>
                                          <p:spTgt spid="21"/>
                                        </p:tgtEl>
                                        <p:attrNameLst>
                                          <p:attrName>style.visibility</p:attrName>
                                        </p:attrNameLst>
                                      </p:cBhvr>
                                      <p:to>
                                        <p:strVal val="hidden"/>
                                      </p:to>
                                    </p:set>
                                  </p:childTnLst>
                                </p:cTn>
                              </p:par>
                              <p:par>
                                <p:cTn id="33" presetID="23" presetClass="exit" presetSubtype="32" fill="hold" nodeType="withEffect">
                                  <p:stCondLst>
                                    <p:cond delay="1500"/>
                                  </p:stCondLst>
                                  <p:childTnLst>
                                    <p:anim calcmode="lin" valueType="num">
                                      <p:cBhvr>
                                        <p:cTn id="34" dur="500"/>
                                        <p:tgtEl>
                                          <p:spTgt spid="136"/>
                                        </p:tgtEl>
                                        <p:attrNameLst>
                                          <p:attrName>ppt_w</p:attrName>
                                        </p:attrNameLst>
                                      </p:cBhvr>
                                      <p:tavLst>
                                        <p:tav tm="0">
                                          <p:val>
                                            <p:strVal val="ppt_w"/>
                                          </p:val>
                                        </p:tav>
                                        <p:tav tm="100000">
                                          <p:val>
                                            <p:fltVal val="0"/>
                                          </p:val>
                                        </p:tav>
                                      </p:tavLst>
                                    </p:anim>
                                    <p:anim calcmode="lin" valueType="num">
                                      <p:cBhvr>
                                        <p:cTn id="35" dur="500"/>
                                        <p:tgtEl>
                                          <p:spTgt spid="136"/>
                                        </p:tgtEl>
                                        <p:attrNameLst>
                                          <p:attrName>ppt_h</p:attrName>
                                        </p:attrNameLst>
                                      </p:cBhvr>
                                      <p:tavLst>
                                        <p:tav tm="0">
                                          <p:val>
                                            <p:strVal val="ppt_h"/>
                                          </p:val>
                                        </p:tav>
                                        <p:tav tm="100000">
                                          <p:val>
                                            <p:fltVal val="0"/>
                                          </p:val>
                                        </p:tav>
                                      </p:tavLst>
                                    </p:anim>
                                    <p:set>
                                      <p:cBhvr>
                                        <p:cTn id="36" dur="1" fill="hold">
                                          <p:stCondLst>
                                            <p:cond delay="499"/>
                                          </p:stCondLst>
                                        </p:cTn>
                                        <p:tgtEl>
                                          <p:spTgt spid="136"/>
                                        </p:tgtEl>
                                        <p:attrNameLst>
                                          <p:attrName>style.visibility</p:attrName>
                                        </p:attrNameLst>
                                      </p:cBhvr>
                                      <p:to>
                                        <p:strVal val="hidden"/>
                                      </p:to>
                                    </p:set>
                                  </p:childTnLst>
                                </p:cTn>
                              </p:par>
                              <p:par>
                                <p:cTn id="37" presetID="10" presetClass="entr" presetSubtype="0" fill="hold" grpId="0" nodeType="withEffect">
                                  <p:stCondLst>
                                    <p:cond delay="1500"/>
                                  </p:stCondLst>
                                  <p:childTnLst>
                                    <p:set>
                                      <p:cBhvr>
                                        <p:cTn id="38" dur="1" fill="hold">
                                          <p:stCondLst>
                                            <p:cond delay="0"/>
                                          </p:stCondLst>
                                        </p:cTn>
                                        <p:tgtEl>
                                          <p:spTgt spid="139"/>
                                        </p:tgtEl>
                                        <p:attrNameLst>
                                          <p:attrName>style.visibility</p:attrName>
                                        </p:attrNameLst>
                                      </p:cBhvr>
                                      <p:to>
                                        <p:strVal val="visible"/>
                                      </p:to>
                                    </p:set>
                                    <p:animEffect transition="in" filter="fade">
                                      <p:cBhvr>
                                        <p:cTn id="39" dur="500"/>
                                        <p:tgtEl>
                                          <p:spTgt spid="139"/>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500"/>
                                        <p:tgtEl>
                                          <p:spTgt spid="153"/>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54"/>
                                        </p:tgtEl>
                                        <p:attrNameLst>
                                          <p:attrName>style.visibility</p:attrName>
                                        </p:attrNameLst>
                                      </p:cBhvr>
                                      <p:to>
                                        <p:strVal val="visible"/>
                                      </p:to>
                                    </p:set>
                                    <p:animEffect transition="in" filter="fade">
                                      <p:cBhvr>
                                        <p:cTn id="45" dur="500"/>
                                        <p:tgtEl>
                                          <p:spTgt spid="1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44"/>
                                        </p:tgtEl>
                                        <p:attrNameLst>
                                          <p:attrName>style.visibility</p:attrName>
                                        </p:attrNameLst>
                                      </p:cBhvr>
                                      <p:to>
                                        <p:strVal val="visible"/>
                                      </p:to>
                                    </p:set>
                                    <p:animEffect transition="in" filter="wipe(left)">
                                      <p:cBhvr>
                                        <p:cTn id="50" dur="500"/>
                                        <p:tgtEl>
                                          <p:spTgt spid="244"/>
                                        </p:tgtEl>
                                      </p:cBhvr>
                                    </p:animEffect>
                                  </p:childTnLst>
                                </p:cTn>
                              </p:par>
                              <p:par>
                                <p:cTn id="51" presetID="22" presetClass="entr" presetSubtype="8" fill="hold" nodeType="withEffect">
                                  <p:stCondLst>
                                    <p:cond delay="0"/>
                                  </p:stCondLst>
                                  <p:childTnLst>
                                    <p:set>
                                      <p:cBhvr>
                                        <p:cTn id="52" dur="1" fill="hold">
                                          <p:stCondLst>
                                            <p:cond delay="0"/>
                                          </p:stCondLst>
                                        </p:cTn>
                                        <p:tgtEl>
                                          <p:spTgt spid="243"/>
                                        </p:tgtEl>
                                        <p:attrNameLst>
                                          <p:attrName>style.visibility</p:attrName>
                                        </p:attrNameLst>
                                      </p:cBhvr>
                                      <p:to>
                                        <p:strVal val="visible"/>
                                      </p:to>
                                    </p:set>
                                    <p:animEffect transition="in" filter="wipe(left)">
                                      <p:cBhvr>
                                        <p:cTn id="53" dur="500"/>
                                        <p:tgtEl>
                                          <p:spTgt spid="2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243"/>
                                        </p:tgtEl>
                                        <p:attrNameLst>
                                          <p:attrName>style.visibility</p:attrName>
                                        </p:attrNameLst>
                                      </p:cBhvr>
                                      <p:to>
                                        <p:strVal val="hidden"/>
                                      </p:to>
                                    </p:set>
                                  </p:childTnLst>
                                </p:cTn>
                              </p:par>
                              <p:par>
                                <p:cTn id="58" presetID="22" presetClass="entr" presetSubtype="1" fill="hold" grpId="0" nodeType="withEffect">
                                  <p:stCondLst>
                                    <p:cond delay="0"/>
                                  </p:stCondLst>
                                  <p:childTnLst>
                                    <p:set>
                                      <p:cBhvr>
                                        <p:cTn id="59" dur="1" fill="hold">
                                          <p:stCondLst>
                                            <p:cond delay="0"/>
                                          </p:stCondLst>
                                        </p:cTn>
                                        <p:tgtEl>
                                          <p:spTgt spid="245"/>
                                        </p:tgtEl>
                                        <p:attrNameLst>
                                          <p:attrName>style.visibility</p:attrName>
                                        </p:attrNameLst>
                                      </p:cBhvr>
                                      <p:to>
                                        <p:strVal val="visible"/>
                                      </p:to>
                                    </p:set>
                                    <p:animEffect transition="in" filter="wipe(up)">
                                      <p:cBhvr>
                                        <p:cTn id="60"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53" grpId="0" animBg="1"/>
      <p:bldP spid="154" grpId="0" animBg="1"/>
      <p:bldP spid="245"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 name="Group 236"/>
          <p:cNvGrpSpPr/>
          <p:nvPr/>
        </p:nvGrpSpPr>
        <p:grpSpPr>
          <a:xfrm>
            <a:off x="1447800" y="990600"/>
            <a:ext cx="1295400" cy="5791052"/>
            <a:chOff x="4191000" y="1138090"/>
            <a:chExt cx="1752600" cy="5567510"/>
          </a:xfrm>
        </p:grpSpPr>
        <p:sp>
          <p:nvSpPr>
            <p:cNvPr id="227" name="Rectangle 226"/>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5" name="TextBox 224"/>
            <p:cNvSpPr txBox="1"/>
            <p:nvPr/>
          </p:nvSpPr>
          <p:spPr>
            <a:xfrm>
              <a:off x="4191000" y="1138090"/>
              <a:ext cx="1752600" cy="621382"/>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顶点表</a:t>
              </a: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grpSp>
        <p:nvGrpSpPr>
          <p:cNvPr id="236" name="Group 235"/>
          <p:cNvGrpSpPr/>
          <p:nvPr/>
        </p:nvGrpSpPr>
        <p:grpSpPr>
          <a:xfrm>
            <a:off x="1524000" y="2281090"/>
            <a:ext cx="1143000" cy="4424510"/>
            <a:chOff x="4495800" y="2133600"/>
            <a:chExt cx="1143000" cy="4424510"/>
          </a:xfrm>
        </p:grpSpPr>
        <p:sp>
          <p:nvSpPr>
            <p:cNvPr id="226" name="Rounded Rectangle 225"/>
            <p:cNvSpPr/>
            <p:nvPr/>
          </p:nvSpPr>
          <p:spPr>
            <a:xfrm>
              <a:off x="4495800" y="2133600"/>
              <a:ext cx="1143000" cy="2181078"/>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28" name="Rounded Rectangle 227"/>
            <p:cNvSpPr/>
            <p:nvPr/>
          </p:nvSpPr>
          <p:spPr>
            <a:xfrm>
              <a:off x="4495800" y="4424510"/>
              <a:ext cx="1143000" cy="2133600"/>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240" name="Group 239"/>
          <p:cNvGrpSpPr/>
          <p:nvPr/>
        </p:nvGrpSpPr>
        <p:grpSpPr>
          <a:xfrm>
            <a:off x="5410200" y="990600"/>
            <a:ext cx="3124200" cy="5779852"/>
            <a:chOff x="4191000" y="1143000"/>
            <a:chExt cx="1752600" cy="5562600"/>
          </a:xfrm>
        </p:grpSpPr>
        <p:sp>
          <p:nvSpPr>
            <p:cNvPr id="242" name="Rectangle 241"/>
            <p:cNvSpPr/>
            <p:nvPr/>
          </p:nvSpPr>
          <p:spPr>
            <a:xfrm>
              <a:off x="4191000" y="1143000"/>
              <a:ext cx="1752600" cy="5562600"/>
            </a:xfrm>
            <a:prstGeom prst="rect">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41" name="TextBox 240"/>
            <p:cNvSpPr txBox="1"/>
            <p:nvPr/>
          </p:nvSpPr>
          <p:spPr>
            <a:xfrm>
              <a:off x="4191000" y="1220272"/>
              <a:ext cx="1752600" cy="622037"/>
            </a:xfrm>
            <a:prstGeom prst="rect">
              <a:avLst/>
            </a:prstGeom>
            <a:noFill/>
          </p:spPr>
          <p:txBody>
            <a:bodyPr wrap="square" rtlCol="0">
              <a:spAutoFit/>
            </a:bodyPr>
            <a:lstStyle/>
            <a:p>
              <a:pPr algn="ctr" defTabSz="914400" fontAlgn="auto">
                <a:spcBef>
                  <a:spcPts val="0"/>
                </a:spcBef>
                <a:spcAft>
                  <a:spcPts val="0"/>
                </a:spcAft>
              </a:pPr>
              <a:r>
                <a:rPr lang="zh-CN" altLang="en-US" dirty="0">
                  <a:solidFill>
                    <a:prstClr val="black"/>
                  </a:solidFill>
                  <a:latin typeface="Microsoft YaHei" panose="020B0503020204020204" pitchFamily="34" charset="-122"/>
                  <a:ea typeface="Microsoft YaHei" panose="020B0503020204020204" pitchFamily="34" charset="-122"/>
                  <a:cs typeface="Gill Sans Light"/>
                </a:rPr>
                <a:t>边表</a:t>
              </a:r>
              <a:endParaRPr lang="en-US" altLang="zh-CN" dirty="0">
                <a:solidFill>
                  <a:prstClr val="black"/>
                </a:solidFill>
                <a:latin typeface="Microsoft YaHei" panose="020B0503020204020204" pitchFamily="34" charset="-122"/>
                <a:ea typeface="Microsoft YaHei" panose="020B0503020204020204" pitchFamily="34" charset="-122"/>
                <a:cs typeface="Gill Sans Light"/>
              </a:endParaRPr>
            </a:p>
            <a:p>
              <a:pPr algn="ctr" defTabSz="914400" fontAlgn="auto">
                <a:spcBef>
                  <a:spcPts val="0"/>
                </a:spcBef>
                <a:spcAft>
                  <a:spcPts val="0"/>
                </a:spcAft>
              </a:pPr>
              <a:r>
                <a:rPr lang="en-US" dirty="0">
                  <a:solidFill>
                    <a:prstClr val="black"/>
                  </a:solidFill>
                  <a:latin typeface="Microsoft YaHei" panose="020B0503020204020204" pitchFamily="34" charset="-122"/>
                  <a:ea typeface="Microsoft YaHei" panose="020B0503020204020204" pitchFamily="34" charset="-122"/>
                  <a:cs typeface="Gill Sans Light"/>
                </a:rPr>
                <a:t>(RDD)</a:t>
              </a:r>
            </a:p>
          </p:txBody>
        </p:sp>
      </p:grpSp>
      <p:sp>
        <p:nvSpPr>
          <p:cNvPr id="296" name="Rounded Rectangle 295"/>
          <p:cNvSpPr/>
          <p:nvPr/>
        </p:nvSpPr>
        <p:spPr>
          <a:xfrm>
            <a:off x="5562600" y="1924484"/>
            <a:ext cx="2875708" cy="2337806"/>
          </a:xfrm>
          <a:prstGeom prst="roundRect">
            <a:avLst>
              <a:gd name="adj" fmla="val 12081"/>
            </a:avLst>
          </a:prstGeom>
          <a:ln>
            <a:headEnd type="none" w="med" len="med"/>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297" name="Rounded Rectangle 296"/>
          <p:cNvSpPr/>
          <p:nvPr/>
        </p:nvSpPr>
        <p:spPr>
          <a:xfrm>
            <a:off x="5562600" y="4367794"/>
            <a:ext cx="2875708" cy="2337806"/>
          </a:xfrm>
          <a:prstGeom prst="roundRect">
            <a:avLst>
              <a:gd name="adj" fmla="val 12081"/>
            </a:avLst>
          </a:prstGeom>
          <a:ln>
            <a:headEnd type="none" w="med" len="med"/>
            <a:tailEnd type="none"/>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nvGrpSpPr>
          <p:cNvPr id="319" name="Group 318"/>
          <p:cNvGrpSpPr/>
          <p:nvPr/>
        </p:nvGrpSpPr>
        <p:grpSpPr>
          <a:xfrm>
            <a:off x="7104797" y="1981200"/>
            <a:ext cx="1259006" cy="4648200"/>
            <a:chOff x="7581878" y="1981200"/>
            <a:chExt cx="1259006" cy="4648200"/>
          </a:xfrm>
        </p:grpSpPr>
        <p:grpSp>
          <p:nvGrpSpPr>
            <p:cNvPr id="260" name="Group 259"/>
            <p:cNvGrpSpPr/>
            <p:nvPr/>
          </p:nvGrpSpPr>
          <p:grpSpPr>
            <a:xfrm>
              <a:off x="7581878" y="1981200"/>
              <a:ext cx="1259006" cy="420807"/>
              <a:chOff x="7656394" y="2057400"/>
              <a:chExt cx="1259006" cy="420807"/>
            </a:xfrm>
          </p:grpSpPr>
          <p:cxnSp>
            <p:nvCxnSpPr>
              <p:cNvPr id="246" name="Straight Connector 245"/>
              <p:cNvCxnSpPr>
                <a:stCxn id="256" idx="6"/>
                <a:endCxn id="257"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52" name="Can 251"/>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56" name="Oval 255"/>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57" name="Oval 256"/>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grpSp>
        <p:grpSp>
          <p:nvGrpSpPr>
            <p:cNvPr id="261" name="Group 260"/>
            <p:cNvGrpSpPr/>
            <p:nvPr/>
          </p:nvGrpSpPr>
          <p:grpSpPr>
            <a:xfrm>
              <a:off x="7581878" y="2563342"/>
              <a:ext cx="1259006" cy="420807"/>
              <a:chOff x="7656394" y="2057400"/>
              <a:chExt cx="1259006" cy="420807"/>
            </a:xfrm>
          </p:grpSpPr>
          <p:cxnSp>
            <p:nvCxnSpPr>
              <p:cNvPr id="262" name="Straight Connector 261"/>
              <p:cNvCxnSpPr>
                <a:stCxn id="264" idx="6"/>
                <a:endCxn id="26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3" name="Can 26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4" name="Oval 26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65" name="Oval 26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66" name="Group 265"/>
            <p:cNvGrpSpPr/>
            <p:nvPr/>
          </p:nvGrpSpPr>
          <p:grpSpPr>
            <a:xfrm>
              <a:off x="7581878" y="3727626"/>
              <a:ext cx="1259006" cy="420807"/>
              <a:chOff x="7656394" y="2057400"/>
              <a:chExt cx="1259006" cy="420807"/>
            </a:xfrm>
          </p:grpSpPr>
          <p:cxnSp>
            <p:nvCxnSpPr>
              <p:cNvPr id="267" name="Straight Connector 266"/>
              <p:cNvCxnSpPr>
                <a:stCxn id="269" idx="6"/>
                <a:endCxn id="27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68" name="Can 26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69" name="Oval 26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sp>
            <p:nvSpPr>
              <p:cNvPr id="270" name="Oval 26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nvGrpSpPr>
            <p:cNvPr id="271" name="Group 270"/>
            <p:cNvGrpSpPr/>
            <p:nvPr/>
          </p:nvGrpSpPr>
          <p:grpSpPr>
            <a:xfrm>
              <a:off x="7581878" y="3145484"/>
              <a:ext cx="1259006" cy="420807"/>
              <a:chOff x="7656394" y="2057400"/>
              <a:chExt cx="1259006" cy="420807"/>
            </a:xfrm>
          </p:grpSpPr>
          <p:cxnSp>
            <p:nvCxnSpPr>
              <p:cNvPr id="272" name="Straight Connector 271"/>
              <p:cNvCxnSpPr>
                <a:stCxn id="274" idx="6"/>
                <a:endCxn id="27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3" name="Can 27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4" name="Oval 27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B</a:t>
                </a:r>
              </a:p>
            </p:txBody>
          </p:sp>
          <p:sp>
            <p:nvSpPr>
              <p:cNvPr id="275" name="Oval 27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C</a:t>
                </a:r>
              </a:p>
            </p:txBody>
          </p:sp>
        </p:grpSp>
        <p:grpSp>
          <p:nvGrpSpPr>
            <p:cNvPr id="276" name="Group 275"/>
            <p:cNvGrpSpPr/>
            <p:nvPr/>
          </p:nvGrpSpPr>
          <p:grpSpPr>
            <a:xfrm>
              <a:off x="7581878" y="4462168"/>
              <a:ext cx="1259006" cy="420807"/>
              <a:chOff x="7656394" y="2057400"/>
              <a:chExt cx="1259006" cy="420807"/>
            </a:xfrm>
          </p:grpSpPr>
          <p:cxnSp>
            <p:nvCxnSpPr>
              <p:cNvPr id="277" name="Straight Connector 276"/>
              <p:cNvCxnSpPr>
                <a:stCxn id="279" idx="6"/>
                <a:endCxn id="28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78" name="Can 27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79" name="Oval 27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0" name="Oval 27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grpSp>
        <p:grpSp>
          <p:nvGrpSpPr>
            <p:cNvPr id="281" name="Group 280"/>
            <p:cNvGrpSpPr/>
            <p:nvPr/>
          </p:nvGrpSpPr>
          <p:grpSpPr>
            <a:xfrm>
              <a:off x="7581878" y="5044310"/>
              <a:ext cx="1259006" cy="420807"/>
              <a:chOff x="7656394" y="2057400"/>
              <a:chExt cx="1259006" cy="420807"/>
            </a:xfrm>
          </p:grpSpPr>
          <p:cxnSp>
            <p:nvCxnSpPr>
              <p:cNvPr id="282" name="Straight Connector 281"/>
              <p:cNvCxnSpPr>
                <a:stCxn id="284" idx="6"/>
                <a:endCxn id="28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3" name="Can 28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4" name="Oval 28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A</a:t>
                </a:r>
              </a:p>
            </p:txBody>
          </p:sp>
          <p:sp>
            <p:nvSpPr>
              <p:cNvPr id="285" name="Oval 28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86" name="Group 285"/>
            <p:cNvGrpSpPr/>
            <p:nvPr/>
          </p:nvGrpSpPr>
          <p:grpSpPr>
            <a:xfrm>
              <a:off x="7581878" y="6208593"/>
              <a:ext cx="1259006" cy="420807"/>
              <a:chOff x="7656394" y="2057400"/>
              <a:chExt cx="1259006" cy="420807"/>
            </a:xfrm>
          </p:grpSpPr>
          <p:cxnSp>
            <p:nvCxnSpPr>
              <p:cNvPr id="287" name="Straight Connector 286"/>
              <p:cNvCxnSpPr>
                <a:stCxn id="289" idx="6"/>
                <a:endCxn id="290"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88" name="Can 287"/>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89" name="Oval 288"/>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0" name="Oval 289"/>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F</a:t>
                </a:r>
              </a:p>
            </p:txBody>
          </p:sp>
        </p:grpSp>
        <p:grpSp>
          <p:nvGrpSpPr>
            <p:cNvPr id="291" name="Group 290"/>
            <p:cNvGrpSpPr/>
            <p:nvPr/>
          </p:nvGrpSpPr>
          <p:grpSpPr>
            <a:xfrm>
              <a:off x="7581878" y="5626452"/>
              <a:ext cx="1259006" cy="420807"/>
              <a:chOff x="7656394" y="2057400"/>
              <a:chExt cx="1259006" cy="420807"/>
            </a:xfrm>
          </p:grpSpPr>
          <p:cxnSp>
            <p:nvCxnSpPr>
              <p:cNvPr id="292" name="Straight Connector 291"/>
              <p:cNvCxnSpPr>
                <a:stCxn id="294" idx="6"/>
                <a:endCxn id="295" idx="2"/>
              </p:cNvCxnSpPr>
              <p:nvPr/>
            </p:nvCxnSpPr>
            <p:spPr>
              <a:xfrm>
                <a:off x="8077200" y="2267804"/>
                <a:ext cx="417394" cy="0"/>
              </a:xfrm>
              <a:prstGeom prst="line">
                <a:avLst/>
              </a:prstGeom>
            </p:spPr>
            <p:style>
              <a:lnRef idx="3">
                <a:schemeClr val="dk1"/>
              </a:lnRef>
              <a:fillRef idx="0">
                <a:schemeClr val="dk1"/>
              </a:fillRef>
              <a:effectRef idx="2">
                <a:schemeClr val="dk1"/>
              </a:effectRef>
              <a:fontRef idx="minor">
                <a:schemeClr val="tx1"/>
              </a:fontRef>
            </p:style>
          </p:cxnSp>
          <p:sp>
            <p:nvSpPr>
              <p:cNvPr id="293" name="Can 292"/>
              <p:cNvSpPr/>
              <p:nvPr/>
            </p:nvSpPr>
            <p:spPr>
              <a:xfrm>
                <a:off x="8153400" y="2166790"/>
                <a:ext cx="228600" cy="228600"/>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294" name="Oval 293"/>
              <p:cNvSpPr/>
              <p:nvPr/>
            </p:nvSpPr>
            <p:spPr>
              <a:xfrm>
                <a:off x="76563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E</a:t>
                </a:r>
              </a:p>
            </p:txBody>
          </p:sp>
          <p:sp>
            <p:nvSpPr>
              <p:cNvPr id="295" name="Oval 294"/>
              <p:cNvSpPr/>
              <p:nvPr/>
            </p:nvSpPr>
            <p:spPr>
              <a:xfrm>
                <a:off x="8494594" y="2057400"/>
                <a:ext cx="420806" cy="420807"/>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srgbClr val="000000"/>
                    </a:solidFill>
                    <a:latin typeface="Microsoft YaHei" panose="020B0503020204020204" pitchFamily="34" charset="-122"/>
                    <a:ea typeface="Microsoft YaHei" panose="020B0503020204020204" pitchFamily="34" charset="-122"/>
                    <a:cs typeface="Gill Sans Light"/>
                  </a:rPr>
                  <a:t>D</a:t>
                </a:r>
              </a:p>
            </p:txBody>
          </p:sp>
        </p:grpSp>
      </p:grpSp>
      <p:sp>
        <p:nvSpPr>
          <p:cNvPr id="9" name="Rectangle 8"/>
          <p:cNvSpPr/>
          <p:nvPr/>
        </p:nvSpPr>
        <p:spPr>
          <a:xfrm>
            <a:off x="5715000" y="25146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0" name="TextBox 9"/>
          <p:cNvSpPr txBox="1"/>
          <p:nvPr/>
        </p:nvSpPr>
        <p:spPr>
          <a:xfrm>
            <a:off x="5585907" y="1905000"/>
            <a:ext cx="1107996"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镜像缓存</a:t>
            </a:r>
            <a:endParaRPr lang="en-US" sz="1800" dirty="0">
              <a:latin typeface="Microsoft YaHei" panose="020B0503020204020204" pitchFamily="34" charset="-122"/>
              <a:ea typeface="Microsoft YaHei" panose="020B0503020204020204" pitchFamily="34" charset="-122"/>
              <a:cs typeface="Gill Sans Light"/>
            </a:endParaRPr>
          </a:p>
        </p:txBody>
      </p:sp>
      <p:grpSp>
        <p:nvGrpSpPr>
          <p:cNvPr id="6" name="Group 5"/>
          <p:cNvGrpSpPr/>
          <p:nvPr/>
        </p:nvGrpSpPr>
        <p:grpSpPr>
          <a:xfrm>
            <a:off x="5867400" y="2953486"/>
            <a:ext cx="533400" cy="332231"/>
            <a:chOff x="7467600" y="3491582"/>
            <a:chExt cx="533400" cy="332231"/>
          </a:xfrm>
        </p:grpSpPr>
        <p:sp>
          <p:nvSpPr>
            <p:cNvPr id="73" name="Oval 72"/>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74" name="Can 73"/>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5" name="Group 4"/>
          <p:cNvGrpSpPr/>
          <p:nvPr/>
        </p:nvGrpSpPr>
        <p:grpSpPr>
          <a:xfrm>
            <a:off x="5867400" y="3343630"/>
            <a:ext cx="533400" cy="332231"/>
            <a:chOff x="7467600" y="4095938"/>
            <a:chExt cx="533400" cy="332231"/>
          </a:xfrm>
        </p:grpSpPr>
        <p:sp>
          <p:nvSpPr>
            <p:cNvPr id="75" name="Oval 74"/>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76" name="Can 75"/>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4" name="Group 3"/>
          <p:cNvGrpSpPr/>
          <p:nvPr/>
        </p:nvGrpSpPr>
        <p:grpSpPr>
          <a:xfrm>
            <a:off x="5867400" y="3733773"/>
            <a:ext cx="533400" cy="332231"/>
            <a:chOff x="7467600" y="4700294"/>
            <a:chExt cx="533400" cy="332231"/>
          </a:xfrm>
        </p:grpSpPr>
        <p:sp>
          <p:nvSpPr>
            <p:cNvPr id="77" name="Oval 76"/>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78" name="Can 77"/>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7" name="Group 6"/>
          <p:cNvGrpSpPr/>
          <p:nvPr/>
        </p:nvGrpSpPr>
        <p:grpSpPr>
          <a:xfrm>
            <a:off x="5867400" y="2563342"/>
            <a:ext cx="533400" cy="332231"/>
            <a:chOff x="7467600" y="2887226"/>
            <a:chExt cx="533400" cy="332231"/>
          </a:xfrm>
        </p:grpSpPr>
        <p:sp>
          <p:nvSpPr>
            <p:cNvPr id="79" name="Oval 78"/>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80" name="Can 79"/>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89" name="Rectangle 88"/>
          <p:cNvSpPr/>
          <p:nvPr/>
        </p:nvSpPr>
        <p:spPr>
          <a:xfrm>
            <a:off x="5715000" y="4953000"/>
            <a:ext cx="838200" cy="1633832"/>
          </a:xfrm>
          <a:prstGeom prst="rect">
            <a:avLst/>
          </a:prstGeom>
          <a:noFill/>
          <a:ln>
            <a:solidFill>
              <a:schemeClr val="tx1"/>
            </a:solidFill>
            <a:headEnd type="none" w="med" len="med"/>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90" name="TextBox 89"/>
          <p:cNvSpPr txBox="1"/>
          <p:nvPr/>
        </p:nvSpPr>
        <p:spPr>
          <a:xfrm>
            <a:off x="5585907" y="4343400"/>
            <a:ext cx="1107996" cy="369332"/>
          </a:xfrm>
          <a:prstGeom prst="rect">
            <a:avLst/>
          </a:prstGeom>
          <a:noFill/>
        </p:spPr>
        <p:txBody>
          <a:bodyPr wrap="none" rtlCol="0">
            <a:spAutoFit/>
          </a:bodyPr>
          <a:lstStyle/>
          <a:p>
            <a:pPr algn="ctr"/>
            <a:r>
              <a:rPr lang="zh-CN" altLang="en-US" sz="1800" dirty="0">
                <a:latin typeface="Microsoft YaHei" panose="020B0503020204020204" pitchFamily="34" charset="-122"/>
                <a:ea typeface="Microsoft YaHei" panose="020B0503020204020204" pitchFamily="34" charset="-122"/>
                <a:cs typeface="Gill Sans Light"/>
              </a:rPr>
              <a:t>镜像缓存</a:t>
            </a:r>
            <a:endParaRPr lang="en-US" sz="1800" dirty="0">
              <a:latin typeface="Microsoft YaHei" panose="020B0503020204020204" pitchFamily="34" charset="-122"/>
              <a:ea typeface="Microsoft YaHei" panose="020B0503020204020204" pitchFamily="34" charset="-122"/>
              <a:cs typeface="Gill Sans Light"/>
            </a:endParaRPr>
          </a:p>
        </p:txBody>
      </p:sp>
      <p:grpSp>
        <p:nvGrpSpPr>
          <p:cNvPr id="92" name="Group 91"/>
          <p:cNvGrpSpPr/>
          <p:nvPr/>
        </p:nvGrpSpPr>
        <p:grpSpPr>
          <a:xfrm>
            <a:off x="5867400" y="5391886"/>
            <a:ext cx="533400" cy="332231"/>
            <a:chOff x="7467600" y="3491582"/>
            <a:chExt cx="533400" cy="332231"/>
          </a:xfrm>
        </p:grpSpPr>
        <p:sp>
          <p:nvSpPr>
            <p:cNvPr id="102" name="Oval 101"/>
            <p:cNvSpPr/>
            <p:nvPr/>
          </p:nvSpPr>
          <p:spPr>
            <a:xfrm>
              <a:off x="7467600" y="349158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03" name="Can 102"/>
            <p:cNvSpPr/>
            <p:nvPr/>
          </p:nvSpPr>
          <p:spPr>
            <a:xfrm>
              <a:off x="7842795" y="3625634"/>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3" name="Group 92"/>
          <p:cNvGrpSpPr/>
          <p:nvPr/>
        </p:nvGrpSpPr>
        <p:grpSpPr>
          <a:xfrm>
            <a:off x="5867400" y="5782030"/>
            <a:ext cx="533400" cy="332231"/>
            <a:chOff x="7467600" y="4095938"/>
            <a:chExt cx="533400" cy="332231"/>
          </a:xfrm>
        </p:grpSpPr>
        <p:sp>
          <p:nvSpPr>
            <p:cNvPr id="100" name="Oval 99"/>
            <p:cNvSpPr/>
            <p:nvPr/>
          </p:nvSpPr>
          <p:spPr>
            <a:xfrm>
              <a:off x="7467600" y="409593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01" name="Can 100"/>
            <p:cNvSpPr/>
            <p:nvPr/>
          </p:nvSpPr>
          <p:spPr>
            <a:xfrm>
              <a:off x="7842795" y="4229990"/>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4" name="Group 93"/>
          <p:cNvGrpSpPr/>
          <p:nvPr/>
        </p:nvGrpSpPr>
        <p:grpSpPr>
          <a:xfrm>
            <a:off x="5867400" y="6172173"/>
            <a:ext cx="533400" cy="332231"/>
            <a:chOff x="7467600" y="4700294"/>
            <a:chExt cx="533400" cy="332231"/>
          </a:xfrm>
        </p:grpSpPr>
        <p:sp>
          <p:nvSpPr>
            <p:cNvPr id="98" name="Oval 97"/>
            <p:cNvSpPr/>
            <p:nvPr/>
          </p:nvSpPr>
          <p:spPr>
            <a:xfrm>
              <a:off x="7467600" y="4700294"/>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99" name="Can 98"/>
            <p:cNvSpPr/>
            <p:nvPr/>
          </p:nvSpPr>
          <p:spPr>
            <a:xfrm>
              <a:off x="7842795" y="4834346"/>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95" name="Group 94"/>
          <p:cNvGrpSpPr/>
          <p:nvPr/>
        </p:nvGrpSpPr>
        <p:grpSpPr>
          <a:xfrm>
            <a:off x="5867400" y="5001742"/>
            <a:ext cx="533400" cy="332231"/>
            <a:chOff x="7467600" y="2887226"/>
            <a:chExt cx="533400" cy="332231"/>
          </a:xfrm>
        </p:grpSpPr>
        <p:sp>
          <p:nvSpPr>
            <p:cNvPr id="96" name="Oval 95"/>
            <p:cNvSpPr/>
            <p:nvPr/>
          </p:nvSpPr>
          <p:spPr>
            <a:xfrm>
              <a:off x="7467600" y="288722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97" name="Can 96"/>
            <p:cNvSpPr/>
            <p:nvPr/>
          </p:nvSpPr>
          <p:spPr>
            <a:xfrm>
              <a:off x="7842795" y="3021278"/>
              <a:ext cx="158205" cy="118654"/>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600">
                <a:solidFill>
                  <a:prstClr val="white"/>
                </a:solidFill>
                <a:latin typeface="Microsoft YaHei" panose="020B0503020204020204" pitchFamily="34" charset="-122"/>
                <a:ea typeface="Microsoft YaHei" panose="020B0503020204020204" pitchFamily="34" charset="-122"/>
                <a:cs typeface="Gill Sans Light"/>
              </a:endParaRPr>
            </a:p>
          </p:txBody>
        </p:sp>
      </p:grpSp>
      <p:sp>
        <p:nvSpPr>
          <p:cNvPr id="139" name="Can 138"/>
          <p:cNvSpPr/>
          <p:nvPr/>
        </p:nvSpPr>
        <p:spPr>
          <a:xfrm>
            <a:off x="6231554" y="2697394"/>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3" name="Can 152"/>
          <p:cNvSpPr/>
          <p:nvPr/>
        </p:nvSpPr>
        <p:spPr>
          <a:xfrm>
            <a:off x="6231554" y="5135795"/>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4" name="Can 153"/>
          <p:cNvSpPr/>
          <p:nvPr/>
        </p:nvSpPr>
        <p:spPr>
          <a:xfrm>
            <a:off x="6231554" y="5916082"/>
            <a:ext cx="264237" cy="198178"/>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156" name="Group 155"/>
          <p:cNvGrpSpPr/>
          <p:nvPr/>
        </p:nvGrpSpPr>
        <p:grpSpPr>
          <a:xfrm>
            <a:off x="1911336" y="2346536"/>
            <a:ext cx="450864" cy="4284613"/>
            <a:chOff x="4844171" y="2209800"/>
            <a:chExt cx="450864" cy="4284613"/>
          </a:xfrm>
        </p:grpSpPr>
        <p:sp>
          <p:nvSpPr>
            <p:cNvPr id="157" name="Oval 156"/>
            <p:cNvSpPr/>
            <p:nvPr/>
          </p:nvSpPr>
          <p:spPr>
            <a:xfrm>
              <a:off x="4844171" y="297528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B</a:t>
              </a:r>
            </a:p>
          </p:txBody>
        </p:sp>
        <p:sp>
          <p:nvSpPr>
            <p:cNvPr id="158" name="Can 157"/>
            <p:cNvSpPr/>
            <p:nvPr/>
          </p:nvSpPr>
          <p:spPr>
            <a:xfrm>
              <a:off x="5094651" y="328219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9" name="Oval 158"/>
            <p:cNvSpPr/>
            <p:nvPr/>
          </p:nvSpPr>
          <p:spPr>
            <a:xfrm>
              <a:off x="4844171" y="3740766"/>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C</a:t>
              </a:r>
            </a:p>
          </p:txBody>
        </p:sp>
        <p:sp>
          <p:nvSpPr>
            <p:cNvPr id="160" name="Can 159"/>
            <p:cNvSpPr/>
            <p:nvPr/>
          </p:nvSpPr>
          <p:spPr>
            <a:xfrm>
              <a:off x="5094651" y="4047678"/>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1" name="Oval 160"/>
            <p:cNvSpPr/>
            <p:nvPr/>
          </p:nvSpPr>
          <p:spPr>
            <a:xfrm>
              <a:off x="4844171" y="4506249"/>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D</a:t>
              </a:r>
            </a:p>
          </p:txBody>
        </p:sp>
        <p:sp>
          <p:nvSpPr>
            <p:cNvPr id="162" name="Can 161"/>
            <p:cNvSpPr/>
            <p:nvPr/>
          </p:nvSpPr>
          <p:spPr>
            <a:xfrm>
              <a:off x="5094651" y="4813161"/>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3" name="Oval 162"/>
            <p:cNvSpPr/>
            <p:nvPr/>
          </p:nvSpPr>
          <p:spPr>
            <a:xfrm>
              <a:off x="4844171" y="5271732"/>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E</a:t>
              </a:r>
            </a:p>
          </p:txBody>
        </p:sp>
        <p:sp>
          <p:nvSpPr>
            <p:cNvPr id="164" name="Can 163"/>
            <p:cNvSpPr/>
            <p:nvPr/>
          </p:nvSpPr>
          <p:spPr>
            <a:xfrm>
              <a:off x="5094651" y="5578644"/>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5" name="Oval 164"/>
            <p:cNvSpPr/>
            <p:nvPr/>
          </p:nvSpPr>
          <p:spPr>
            <a:xfrm>
              <a:off x="4844171" y="2209800"/>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A</a:t>
              </a:r>
            </a:p>
          </p:txBody>
        </p:sp>
        <p:sp>
          <p:nvSpPr>
            <p:cNvPr id="166" name="Can 165"/>
            <p:cNvSpPr/>
            <p:nvPr/>
          </p:nvSpPr>
          <p:spPr>
            <a:xfrm>
              <a:off x="5094651" y="2516712"/>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67" name="Oval 166"/>
            <p:cNvSpPr/>
            <p:nvPr/>
          </p:nvSpPr>
          <p:spPr>
            <a:xfrm>
              <a:off x="4844171" y="6037213"/>
              <a:ext cx="420806" cy="420807"/>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2000" dirty="0">
                  <a:solidFill>
                    <a:prstClr val="white"/>
                  </a:solidFill>
                  <a:latin typeface="Microsoft YaHei" panose="020B0503020204020204" pitchFamily="34" charset="-122"/>
                  <a:ea typeface="Microsoft YaHei" panose="020B0503020204020204" pitchFamily="34" charset="-122"/>
                  <a:cs typeface="Gill Sans Light"/>
                </a:rPr>
                <a:t>F</a:t>
              </a:r>
            </a:p>
          </p:txBody>
        </p:sp>
        <p:sp>
          <p:nvSpPr>
            <p:cNvPr id="168" name="Can 167"/>
            <p:cNvSpPr/>
            <p:nvPr/>
          </p:nvSpPr>
          <p:spPr>
            <a:xfrm>
              <a:off x="5094651" y="6344125"/>
              <a:ext cx="200384" cy="150288"/>
            </a:xfrm>
            <a:prstGeom prst="can">
              <a:avLst>
                <a:gd name="adj" fmla="val 2845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grpSp>
        <p:nvGrpSpPr>
          <p:cNvPr id="19" name="Group 18"/>
          <p:cNvGrpSpPr/>
          <p:nvPr/>
        </p:nvGrpSpPr>
        <p:grpSpPr>
          <a:xfrm>
            <a:off x="457200" y="2346628"/>
            <a:ext cx="1295400" cy="369332"/>
            <a:chOff x="152400" y="2346628"/>
            <a:chExt cx="1295400" cy="369332"/>
          </a:xfrm>
        </p:grpSpPr>
        <p:sp>
          <p:nvSpPr>
            <p:cNvPr id="3" name="TextBox 2"/>
            <p:cNvSpPr txBox="1"/>
            <p:nvPr/>
          </p:nvSpPr>
          <p:spPr>
            <a:xfrm>
              <a:off x="152400" y="2346628"/>
              <a:ext cx="646331"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更改</a:t>
              </a:r>
              <a:endParaRPr lang="en-US" sz="1800" dirty="0">
                <a:latin typeface="Microsoft YaHei" panose="020B0503020204020204" pitchFamily="34" charset="-122"/>
                <a:ea typeface="Microsoft YaHei" panose="020B0503020204020204" pitchFamily="34" charset="-122"/>
                <a:cs typeface="Gill Sans Light"/>
              </a:endParaRPr>
            </a:p>
          </p:txBody>
        </p:sp>
        <p:cxnSp>
          <p:nvCxnSpPr>
            <p:cNvPr id="18" name="Straight Arrow Connector 1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69" name="Can 168"/>
          <p:cNvSpPr/>
          <p:nvPr/>
        </p:nvSpPr>
        <p:spPr>
          <a:xfrm>
            <a:off x="2155479" y="2654724"/>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126" name="Group 125"/>
          <p:cNvGrpSpPr/>
          <p:nvPr/>
        </p:nvGrpSpPr>
        <p:grpSpPr>
          <a:xfrm>
            <a:off x="457200" y="5421868"/>
            <a:ext cx="1295400" cy="369332"/>
            <a:chOff x="152400" y="2346628"/>
            <a:chExt cx="1295400" cy="369332"/>
          </a:xfrm>
        </p:grpSpPr>
        <p:sp>
          <p:nvSpPr>
            <p:cNvPr id="127" name="TextBox 126"/>
            <p:cNvSpPr txBox="1"/>
            <p:nvPr/>
          </p:nvSpPr>
          <p:spPr>
            <a:xfrm>
              <a:off x="152400" y="2346628"/>
              <a:ext cx="646331"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更改</a:t>
              </a:r>
              <a:endParaRPr lang="en-US" altLang="zh-CN" dirty="0">
                <a:latin typeface="Microsoft YaHei" panose="020B0503020204020204" pitchFamily="34" charset="-122"/>
                <a:ea typeface="Microsoft YaHei" panose="020B0503020204020204" pitchFamily="34" charset="-122"/>
                <a:cs typeface="Gill Sans Light"/>
              </a:endParaRPr>
            </a:p>
          </p:txBody>
        </p:sp>
        <p:cxnSp>
          <p:nvCxnSpPr>
            <p:cNvPr id="128" name="Straight Arrow Connector 127"/>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170" name="Can 169"/>
          <p:cNvSpPr/>
          <p:nvPr/>
        </p:nvSpPr>
        <p:spPr>
          <a:xfrm>
            <a:off x="2164389" y="5707799"/>
            <a:ext cx="322833" cy="242125"/>
          </a:xfrm>
          <a:prstGeom prst="can">
            <a:avLst>
              <a:gd name="adj" fmla="val 28451"/>
            </a:avLst>
          </a:prstGeom>
          <a:ln>
            <a:solidFill>
              <a:srgbClr val="00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244" name="Group 243"/>
          <p:cNvGrpSpPr/>
          <p:nvPr/>
        </p:nvGrpSpPr>
        <p:grpSpPr>
          <a:xfrm>
            <a:off x="6553200" y="2346536"/>
            <a:ext cx="551597" cy="457200"/>
            <a:chOff x="6248400" y="2346536"/>
            <a:chExt cx="551597" cy="457200"/>
          </a:xfrm>
        </p:grpSpPr>
        <p:cxnSp>
          <p:nvCxnSpPr>
            <p:cNvPr id="29" name="Straight Arrow Connector 28"/>
            <p:cNvCxnSpPr/>
            <p:nvPr/>
          </p:nvCxnSpPr>
          <p:spPr>
            <a:xfrm flipV="1">
              <a:off x="6248400" y="2346536"/>
              <a:ext cx="551597" cy="45720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6248400" y="2784996"/>
              <a:ext cx="55159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
        <p:nvSpPr>
          <p:cNvPr id="245" name="Right Arrow 244"/>
          <p:cNvSpPr/>
          <p:nvPr/>
        </p:nvSpPr>
        <p:spPr>
          <a:xfrm rot="5400000">
            <a:off x="5868937" y="5405122"/>
            <a:ext cx="1898384" cy="384541"/>
          </a:xfrm>
          <a:prstGeom prst="rightArrow">
            <a:avLst/>
          </a:prstGeom>
          <a:solidFill>
            <a:schemeClr val="tx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tIns="0" rtlCol="0" anchor="ctr"/>
          <a:lstStyle/>
          <a:p>
            <a:pPr algn="ctr"/>
            <a:r>
              <a:rPr lang="en-US" sz="1800" dirty="0">
                <a:solidFill>
                  <a:schemeClr val="bg1"/>
                </a:solidFill>
                <a:latin typeface="Microsoft YaHei" panose="020B0503020204020204" pitchFamily="34" charset="-122"/>
                <a:ea typeface="Microsoft YaHei" panose="020B0503020204020204" pitchFamily="34" charset="-122"/>
                <a:cs typeface="Gill Sans Light"/>
              </a:rPr>
              <a:t>Scan</a:t>
            </a:r>
          </a:p>
        </p:txBody>
      </p:sp>
      <p:sp>
        <p:nvSpPr>
          <p:cNvPr id="152" name="Can 151"/>
          <p:cNvSpPr/>
          <p:nvPr/>
        </p:nvSpPr>
        <p:spPr>
          <a:xfrm>
            <a:off x="2155479" y="3401697"/>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5" name="Can 174"/>
          <p:cNvSpPr/>
          <p:nvPr/>
        </p:nvSpPr>
        <p:spPr>
          <a:xfrm>
            <a:off x="2155479" y="4125669"/>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6" name="Can 175"/>
          <p:cNvSpPr/>
          <p:nvPr/>
        </p:nvSpPr>
        <p:spPr>
          <a:xfrm>
            <a:off x="2164389" y="4911575"/>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78" name="Can 177"/>
          <p:cNvSpPr/>
          <p:nvPr/>
        </p:nvSpPr>
        <p:spPr>
          <a:xfrm>
            <a:off x="2155372" y="6450305"/>
            <a:ext cx="322833" cy="242125"/>
          </a:xfrm>
          <a:prstGeom prst="can">
            <a:avLst>
              <a:gd name="adj" fmla="val 28451"/>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grpSp>
        <p:nvGrpSpPr>
          <p:cNvPr id="179" name="Group 178"/>
          <p:cNvGrpSpPr/>
          <p:nvPr/>
        </p:nvGrpSpPr>
        <p:grpSpPr>
          <a:xfrm>
            <a:off x="457200" y="3135868"/>
            <a:ext cx="1295400" cy="369332"/>
            <a:chOff x="152400" y="2346628"/>
            <a:chExt cx="1295400" cy="369332"/>
          </a:xfrm>
        </p:grpSpPr>
        <p:sp>
          <p:nvSpPr>
            <p:cNvPr id="180" name="TextBox 179"/>
            <p:cNvSpPr txBox="1"/>
            <p:nvPr/>
          </p:nvSpPr>
          <p:spPr>
            <a:xfrm>
              <a:off x="152400" y="2346628"/>
              <a:ext cx="646331"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更改</a:t>
              </a:r>
              <a:endParaRPr lang="en-US" altLang="zh-CN" dirty="0">
                <a:latin typeface="Microsoft YaHei" panose="020B0503020204020204" pitchFamily="34" charset="-122"/>
                <a:ea typeface="Microsoft YaHei" panose="020B0503020204020204" pitchFamily="34" charset="-122"/>
                <a:cs typeface="Gill Sans Light"/>
              </a:endParaRPr>
            </a:p>
          </p:txBody>
        </p:sp>
        <p:cxnSp>
          <p:nvCxnSpPr>
            <p:cNvPr id="181" name="Straight Arrow Connector 180"/>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457200" y="3897868"/>
            <a:ext cx="1295400" cy="369332"/>
            <a:chOff x="152400" y="2346628"/>
            <a:chExt cx="1295400" cy="369332"/>
          </a:xfrm>
        </p:grpSpPr>
        <p:sp>
          <p:nvSpPr>
            <p:cNvPr id="183" name="TextBox 182"/>
            <p:cNvSpPr txBox="1"/>
            <p:nvPr/>
          </p:nvSpPr>
          <p:spPr>
            <a:xfrm>
              <a:off x="152400" y="2346628"/>
              <a:ext cx="646331"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更改</a:t>
              </a:r>
              <a:endParaRPr lang="en-US" altLang="zh-CN" dirty="0">
                <a:latin typeface="Microsoft YaHei" panose="020B0503020204020204" pitchFamily="34" charset="-122"/>
                <a:ea typeface="Microsoft YaHei" panose="020B0503020204020204" pitchFamily="34" charset="-122"/>
                <a:cs typeface="Gill Sans Light"/>
              </a:endParaRPr>
            </a:p>
          </p:txBody>
        </p:sp>
        <p:cxnSp>
          <p:nvCxnSpPr>
            <p:cNvPr id="184" name="Straight Arrow Connector 183"/>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185" name="Group 184"/>
          <p:cNvGrpSpPr/>
          <p:nvPr/>
        </p:nvGrpSpPr>
        <p:grpSpPr>
          <a:xfrm>
            <a:off x="457200" y="4659868"/>
            <a:ext cx="1295400" cy="369332"/>
            <a:chOff x="152400" y="2346628"/>
            <a:chExt cx="1295400" cy="369332"/>
          </a:xfrm>
        </p:grpSpPr>
        <p:sp>
          <p:nvSpPr>
            <p:cNvPr id="186" name="TextBox 185"/>
            <p:cNvSpPr txBox="1"/>
            <p:nvPr/>
          </p:nvSpPr>
          <p:spPr>
            <a:xfrm>
              <a:off x="152400" y="2346628"/>
              <a:ext cx="646331"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更改</a:t>
              </a:r>
              <a:endParaRPr lang="en-US" altLang="zh-CN" dirty="0">
                <a:latin typeface="Microsoft YaHei" panose="020B0503020204020204" pitchFamily="34" charset="-122"/>
                <a:ea typeface="Microsoft YaHei" panose="020B0503020204020204" pitchFamily="34" charset="-122"/>
                <a:cs typeface="Gill Sans Light"/>
              </a:endParaRPr>
            </a:p>
          </p:txBody>
        </p:sp>
        <p:cxnSp>
          <p:nvCxnSpPr>
            <p:cNvPr id="187" name="Straight Arrow Connector 186"/>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188" name="Group 187"/>
          <p:cNvGrpSpPr/>
          <p:nvPr/>
        </p:nvGrpSpPr>
        <p:grpSpPr>
          <a:xfrm>
            <a:off x="457200" y="6172200"/>
            <a:ext cx="1295400" cy="369332"/>
            <a:chOff x="152400" y="2346628"/>
            <a:chExt cx="1295400" cy="369332"/>
          </a:xfrm>
        </p:grpSpPr>
        <p:sp>
          <p:nvSpPr>
            <p:cNvPr id="189" name="TextBox 188"/>
            <p:cNvSpPr txBox="1"/>
            <p:nvPr/>
          </p:nvSpPr>
          <p:spPr>
            <a:xfrm>
              <a:off x="152400" y="2346628"/>
              <a:ext cx="646331"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更改</a:t>
              </a:r>
              <a:endParaRPr lang="en-US" altLang="zh-CN" dirty="0">
                <a:latin typeface="Microsoft YaHei" panose="020B0503020204020204" pitchFamily="34" charset="-122"/>
                <a:ea typeface="Microsoft YaHei" panose="020B0503020204020204" pitchFamily="34" charset="-122"/>
                <a:cs typeface="Gill Sans Light"/>
              </a:endParaRPr>
            </a:p>
          </p:txBody>
        </p:sp>
        <p:cxnSp>
          <p:nvCxnSpPr>
            <p:cNvPr id="190" name="Straight Arrow Connector 189"/>
            <p:cNvCxnSpPr/>
            <p:nvPr/>
          </p:nvCxnSpPr>
          <p:spPr>
            <a:xfrm>
              <a:off x="990600" y="2569547"/>
              <a:ext cx="4572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3649935" y="2819400"/>
            <a:ext cx="1760265" cy="762000"/>
            <a:chOff x="3345135" y="2819400"/>
            <a:chExt cx="1760265" cy="762000"/>
          </a:xfrm>
        </p:grpSpPr>
        <p:sp>
          <p:nvSpPr>
            <p:cNvPr id="192" name="TextBox 191"/>
            <p:cNvSpPr txBox="1"/>
            <p:nvPr/>
          </p:nvSpPr>
          <p:spPr>
            <a:xfrm>
              <a:off x="3345135" y="2819400"/>
              <a:ext cx="1107996" cy="369332"/>
            </a:xfrm>
            <a:prstGeom prst="rect">
              <a:avLst/>
            </a:prstGeom>
            <a:noFill/>
          </p:spPr>
          <p:txBody>
            <a:bodyPr wrap="none" rtlCol="0">
              <a:spAutoFit/>
            </a:bodyPr>
            <a:lstStyle/>
            <a:p>
              <a:pPr algn="r"/>
              <a:r>
                <a:rPr lang="zh-CN" altLang="en-US" sz="1800" dirty="0">
                  <a:latin typeface="Microsoft YaHei" panose="020B0503020204020204" pitchFamily="34" charset="-122"/>
                  <a:ea typeface="Microsoft YaHei" panose="020B0503020204020204" pitchFamily="34" charset="-122"/>
                  <a:cs typeface="Gill Sans Light"/>
                </a:rPr>
                <a:t>本地聚集</a:t>
              </a:r>
              <a:endParaRPr lang="en-US" sz="1800" dirty="0">
                <a:latin typeface="Microsoft YaHei" panose="020B0503020204020204" pitchFamily="34" charset="-122"/>
                <a:ea typeface="Microsoft YaHei" panose="020B0503020204020204" pitchFamily="34" charset="-122"/>
                <a:cs typeface="Gill Sans Light"/>
              </a:endParaRPr>
            </a:p>
          </p:txBody>
        </p:sp>
        <p:cxnSp>
          <p:nvCxnSpPr>
            <p:cNvPr id="193" name="Straight Arrow Connector 192"/>
            <p:cNvCxnSpPr/>
            <p:nvPr/>
          </p:nvCxnSpPr>
          <p:spPr>
            <a:xfrm>
              <a:off x="4419600" y="3150272"/>
              <a:ext cx="6858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 name="Freeform 23"/>
            <p:cNvSpPr/>
            <p:nvPr/>
          </p:nvSpPr>
          <p:spPr>
            <a:xfrm>
              <a:off x="4701710" y="3150977"/>
              <a:ext cx="403690" cy="430423"/>
            </a:xfrm>
            <a:custGeom>
              <a:avLst/>
              <a:gdLst>
                <a:gd name="connsiteX0" fmla="*/ 0 w 403690"/>
                <a:gd name="connsiteY0" fmla="*/ 0 h 487830"/>
                <a:gd name="connsiteX1" fmla="*/ 0 w 403690"/>
                <a:gd name="connsiteY1" fmla="*/ 487830 h 487830"/>
                <a:gd name="connsiteX2" fmla="*/ 403690 w 403690"/>
                <a:gd name="connsiteY2" fmla="*/ 487830 h 487830"/>
              </a:gdLst>
              <a:ahLst/>
              <a:cxnLst>
                <a:cxn ang="0">
                  <a:pos x="connsiteX0" y="connsiteY0"/>
                </a:cxn>
                <a:cxn ang="0">
                  <a:pos x="connsiteX1" y="connsiteY1"/>
                </a:cxn>
                <a:cxn ang="0">
                  <a:pos x="connsiteX2" y="connsiteY2"/>
                </a:cxn>
              </a:cxnLst>
              <a:rect l="l" t="t" r="r" b="b"/>
              <a:pathLst>
                <a:path w="403690" h="487830">
                  <a:moveTo>
                    <a:pt x="0" y="0"/>
                  </a:moveTo>
                  <a:lnTo>
                    <a:pt x="0" y="487830"/>
                  </a:lnTo>
                  <a:lnTo>
                    <a:pt x="403690" y="487830"/>
                  </a:lnTo>
                </a:path>
              </a:pathLst>
            </a:cu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30" name="Group 29"/>
          <p:cNvGrpSpPr/>
          <p:nvPr/>
        </p:nvGrpSpPr>
        <p:grpSpPr>
          <a:xfrm>
            <a:off x="3649935" y="5257800"/>
            <a:ext cx="1760265" cy="1137319"/>
            <a:chOff x="3345135" y="5257800"/>
            <a:chExt cx="1760265" cy="1137319"/>
          </a:xfrm>
        </p:grpSpPr>
        <p:sp>
          <p:nvSpPr>
            <p:cNvPr id="195" name="TextBox 194"/>
            <p:cNvSpPr txBox="1"/>
            <p:nvPr/>
          </p:nvSpPr>
          <p:spPr>
            <a:xfrm>
              <a:off x="3345135" y="5257800"/>
              <a:ext cx="1107996" cy="369332"/>
            </a:xfrm>
            <a:prstGeom prst="rect">
              <a:avLst/>
            </a:prstGeom>
            <a:noFill/>
          </p:spPr>
          <p:txBody>
            <a:bodyPr wrap="none" rtlCol="0">
              <a:spAutoFit/>
            </a:bodyPr>
            <a:lstStyle/>
            <a:p>
              <a:pPr algn="r"/>
              <a:r>
                <a:rPr lang="zh-CN" altLang="en-US" sz="1800" dirty="0">
                  <a:latin typeface="Microsoft YaHei" panose="020B0503020204020204" pitchFamily="34" charset="-122"/>
                  <a:ea typeface="Microsoft YaHei" panose="020B0503020204020204" pitchFamily="34" charset="-122"/>
                  <a:cs typeface="Gill Sans Light"/>
                </a:rPr>
                <a:t>本地聚集</a:t>
              </a:r>
              <a:endParaRPr lang="en-US" sz="1800" dirty="0">
                <a:latin typeface="Microsoft YaHei" panose="020B0503020204020204" pitchFamily="34" charset="-122"/>
                <a:ea typeface="Microsoft YaHei" panose="020B0503020204020204" pitchFamily="34" charset="-122"/>
                <a:cs typeface="Gill Sans Light"/>
              </a:endParaRPr>
            </a:p>
          </p:txBody>
        </p:sp>
        <p:cxnSp>
          <p:nvCxnSpPr>
            <p:cNvPr id="196" name="Straight Arrow Connector 195"/>
            <p:cNvCxnSpPr/>
            <p:nvPr/>
          </p:nvCxnSpPr>
          <p:spPr>
            <a:xfrm>
              <a:off x="4419600" y="5588672"/>
              <a:ext cx="685800"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00" name="Freeform 199"/>
            <p:cNvSpPr/>
            <p:nvPr/>
          </p:nvSpPr>
          <p:spPr>
            <a:xfrm>
              <a:off x="4701710" y="5588672"/>
              <a:ext cx="403690" cy="806447"/>
            </a:xfrm>
            <a:custGeom>
              <a:avLst/>
              <a:gdLst>
                <a:gd name="connsiteX0" fmla="*/ 0 w 403690"/>
                <a:gd name="connsiteY0" fmla="*/ 0 h 487830"/>
                <a:gd name="connsiteX1" fmla="*/ 0 w 403690"/>
                <a:gd name="connsiteY1" fmla="*/ 487830 h 487830"/>
                <a:gd name="connsiteX2" fmla="*/ 403690 w 403690"/>
                <a:gd name="connsiteY2" fmla="*/ 487830 h 487830"/>
              </a:gdLst>
              <a:ahLst/>
              <a:cxnLst>
                <a:cxn ang="0">
                  <a:pos x="connsiteX0" y="connsiteY0"/>
                </a:cxn>
                <a:cxn ang="0">
                  <a:pos x="connsiteX1" y="connsiteY1"/>
                </a:cxn>
                <a:cxn ang="0">
                  <a:pos x="connsiteX2" y="connsiteY2"/>
                </a:cxn>
              </a:cxnLst>
              <a:rect l="l" t="t" r="r" b="b"/>
              <a:pathLst>
                <a:path w="403690" h="487830">
                  <a:moveTo>
                    <a:pt x="0" y="0"/>
                  </a:moveTo>
                  <a:lnTo>
                    <a:pt x="0" y="487830"/>
                  </a:lnTo>
                  <a:lnTo>
                    <a:pt x="403690" y="487830"/>
                  </a:lnTo>
                </a:path>
              </a:pathLst>
            </a:cu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grpSp>
        <p:nvGrpSpPr>
          <p:cNvPr id="13" name="Group 12"/>
          <p:cNvGrpSpPr/>
          <p:nvPr/>
        </p:nvGrpSpPr>
        <p:grpSpPr>
          <a:xfrm>
            <a:off x="5562600" y="2953486"/>
            <a:ext cx="637030" cy="332231"/>
            <a:chOff x="5257800" y="2953486"/>
            <a:chExt cx="637030" cy="332231"/>
          </a:xfrm>
        </p:grpSpPr>
        <p:sp>
          <p:nvSpPr>
            <p:cNvPr id="142" name="Can 141"/>
            <p:cNvSpPr/>
            <p:nvPr/>
          </p:nvSpPr>
          <p:spPr>
            <a:xfrm>
              <a:off x="5257800" y="3056411"/>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7" name="Oval 146"/>
            <p:cNvSpPr/>
            <p:nvPr/>
          </p:nvSpPr>
          <p:spPr>
            <a:xfrm>
              <a:off x="5562600" y="2953486"/>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B</a:t>
              </a:r>
            </a:p>
          </p:txBody>
        </p:sp>
      </p:grpSp>
      <p:grpSp>
        <p:nvGrpSpPr>
          <p:cNvPr id="12" name="Group 11"/>
          <p:cNvGrpSpPr/>
          <p:nvPr/>
        </p:nvGrpSpPr>
        <p:grpSpPr>
          <a:xfrm>
            <a:off x="5562600" y="3332292"/>
            <a:ext cx="637030" cy="332231"/>
            <a:chOff x="5257800" y="3332292"/>
            <a:chExt cx="637030" cy="332231"/>
          </a:xfrm>
        </p:grpSpPr>
        <p:sp>
          <p:nvSpPr>
            <p:cNvPr id="143" name="Can 142"/>
            <p:cNvSpPr/>
            <p:nvPr/>
          </p:nvSpPr>
          <p:spPr>
            <a:xfrm>
              <a:off x="5257800" y="3406373"/>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8" name="Oval 147"/>
            <p:cNvSpPr/>
            <p:nvPr/>
          </p:nvSpPr>
          <p:spPr>
            <a:xfrm>
              <a:off x="5562600" y="3332292"/>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C</a:t>
              </a:r>
            </a:p>
          </p:txBody>
        </p:sp>
      </p:grpSp>
      <p:grpSp>
        <p:nvGrpSpPr>
          <p:cNvPr id="14" name="Group 13"/>
          <p:cNvGrpSpPr/>
          <p:nvPr/>
        </p:nvGrpSpPr>
        <p:grpSpPr>
          <a:xfrm>
            <a:off x="5562600" y="5408468"/>
            <a:ext cx="637030" cy="332231"/>
            <a:chOff x="5257800" y="5408468"/>
            <a:chExt cx="637030" cy="332231"/>
          </a:xfrm>
        </p:grpSpPr>
        <p:sp>
          <p:nvSpPr>
            <p:cNvPr id="145" name="Can 144"/>
            <p:cNvSpPr/>
            <p:nvPr/>
          </p:nvSpPr>
          <p:spPr>
            <a:xfrm>
              <a:off x="5257800" y="5483281"/>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49" name="Oval 148"/>
            <p:cNvSpPr/>
            <p:nvPr/>
          </p:nvSpPr>
          <p:spPr>
            <a:xfrm>
              <a:off x="5562600" y="5408468"/>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D</a:t>
              </a:r>
            </a:p>
          </p:txBody>
        </p:sp>
      </p:grpSp>
      <p:grpSp>
        <p:nvGrpSpPr>
          <p:cNvPr id="15" name="Group 14"/>
          <p:cNvGrpSpPr/>
          <p:nvPr/>
        </p:nvGrpSpPr>
        <p:grpSpPr>
          <a:xfrm>
            <a:off x="5562600" y="6172200"/>
            <a:ext cx="637030" cy="332231"/>
            <a:chOff x="5257800" y="6172200"/>
            <a:chExt cx="637030" cy="332231"/>
          </a:xfrm>
        </p:grpSpPr>
        <p:sp>
          <p:nvSpPr>
            <p:cNvPr id="146" name="Can 145"/>
            <p:cNvSpPr/>
            <p:nvPr/>
          </p:nvSpPr>
          <p:spPr>
            <a:xfrm>
              <a:off x="5257800" y="6278723"/>
              <a:ext cx="264237" cy="198178"/>
            </a:xfrm>
            <a:prstGeom prst="can">
              <a:avLst>
                <a:gd name="adj" fmla="val 28451"/>
              </a:avLst>
            </a:prstGeom>
            <a:ln>
              <a:solidFill>
                <a:srgbClr val="00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914400"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50" name="Oval 149"/>
            <p:cNvSpPr/>
            <p:nvPr/>
          </p:nvSpPr>
          <p:spPr>
            <a:xfrm>
              <a:off x="5562600" y="6172200"/>
              <a:ext cx="332230" cy="332231"/>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defTabSz="914400" fontAlgn="auto">
                <a:spcBef>
                  <a:spcPts val="0"/>
                </a:spcBef>
                <a:spcAft>
                  <a:spcPts val="0"/>
                </a:spcAft>
              </a:pPr>
              <a:r>
                <a:rPr lang="en-US" sz="1800" dirty="0">
                  <a:solidFill>
                    <a:prstClr val="white"/>
                  </a:solidFill>
                  <a:latin typeface="Microsoft YaHei" panose="020B0503020204020204" pitchFamily="34" charset="-122"/>
                  <a:ea typeface="Microsoft YaHei" panose="020B0503020204020204" pitchFamily="34" charset="-122"/>
                  <a:cs typeface="Gill Sans Light"/>
                </a:rPr>
                <a:t>F</a:t>
              </a:r>
            </a:p>
          </p:txBody>
        </p:sp>
      </p:grpSp>
      <p:sp>
        <p:nvSpPr>
          <p:cNvPr id="151" name="Rectangle 4">
            <a:extLst>
              <a:ext uri="{FF2B5EF4-FFF2-40B4-BE49-F238E27FC236}">
                <a16:creationId xmlns="" xmlns:a16="http://schemas.microsoft.com/office/drawing/2014/main" id="{283C26AC-BE40-5E46-94D4-F25BC1C473FD}"/>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72" name="直接连接符 8">
            <a:extLst>
              <a:ext uri="{FF2B5EF4-FFF2-40B4-BE49-F238E27FC236}">
                <a16:creationId xmlns="" xmlns:a16="http://schemas.microsoft.com/office/drawing/2014/main" id="{DDCDE4FF-96B5-574F-911B-49B9D85525E9}"/>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73" name="组合 46">
            <a:extLst>
              <a:ext uri="{FF2B5EF4-FFF2-40B4-BE49-F238E27FC236}">
                <a16:creationId xmlns="" xmlns:a16="http://schemas.microsoft.com/office/drawing/2014/main" id="{C9A7CBAF-6ACF-0441-8B3E-76C7266EA12D}"/>
              </a:ext>
            </a:extLst>
          </p:cNvPr>
          <p:cNvGrpSpPr>
            <a:grpSpLocks/>
          </p:cNvGrpSpPr>
          <p:nvPr/>
        </p:nvGrpSpPr>
        <p:grpSpPr bwMode="auto">
          <a:xfrm>
            <a:off x="1" y="284163"/>
            <a:ext cx="3962399" cy="530225"/>
            <a:chOff x="2209799" y="284389"/>
            <a:chExt cx="2160388" cy="529772"/>
          </a:xfrm>
          <a:solidFill>
            <a:srgbClr val="024C89"/>
          </a:solidFill>
        </p:grpSpPr>
        <p:sp>
          <p:nvSpPr>
            <p:cNvPr id="174" name="矩形 173">
              <a:extLst>
                <a:ext uri="{FF2B5EF4-FFF2-40B4-BE49-F238E27FC236}">
                  <a16:creationId xmlns="" xmlns:a16="http://schemas.microsoft.com/office/drawing/2014/main" id="{5CD55C07-5277-8B4D-AC6E-24D31C6602E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迭代</a:t>
              </a:r>
              <a:r>
                <a:rPr lang="en"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mrTriplets</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的聚合</a:t>
              </a:r>
            </a:p>
          </p:txBody>
        </p:sp>
        <p:sp>
          <p:nvSpPr>
            <p:cNvPr id="177" name="矩形 176">
              <a:extLst>
                <a:ext uri="{FF2B5EF4-FFF2-40B4-BE49-F238E27FC236}">
                  <a16:creationId xmlns="" xmlns:a16="http://schemas.microsoft.com/office/drawing/2014/main" id="{A0436018-7D03-E34A-8850-CB72C334D197}"/>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80209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decel="50000" fill="hold" nodeType="clickEffect">
                                  <p:stCondLst>
                                    <p:cond delay="0"/>
                                  </p:stCondLst>
                                  <p:childTnLst>
                                    <p:animMotion origin="layout" path="M 1.90484E-6 -1.7925E-6 L -0.4098 0.03405 " pathEditMode="relative" rAng="0" ptsTypes="AA">
                                      <p:cBhvr>
                                        <p:cTn id="26" dur="2000" fill="hold"/>
                                        <p:tgtEl>
                                          <p:spTgt spid="13"/>
                                        </p:tgtEl>
                                        <p:attrNameLst>
                                          <p:attrName>ppt_x</p:attrName>
                                          <p:attrName>ppt_y</p:attrName>
                                        </p:attrNameLst>
                                      </p:cBhvr>
                                      <p:rCtr x="-20490" y="1691"/>
                                    </p:animMotion>
                                  </p:childTnLst>
                                </p:cTn>
                              </p:par>
                              <p:par>
                                <p:cTn id="27" presetID="0" presetClass="path" presetSubtype="0" decel="50000" fill="hold" nodeType="withEffect">
                                  <p:stCondLst>
                                    <p:cond delay="0"/>
                                  </p:stCondLst>
                                  <p:childTnLst>
                                    <p:animMotion origin="layout" path="M 1.90484E-6 9.72673E-8 L -0.4098 0.09009 " pathEditMode="relative" rAng="0" ptsTypes="AA">
                                      <p:cBhvr>
                                        <p:cTn id="28" dur="2000" fill="hold"/>
                                        <p:tgtEl>
                                          <p:spTgt spid="12"/>
                                        </p:tgtEl>
                                        <p:attrNameLst>
                                          <p:attrName>ppt_x</p:attrName>
                                          <p:attrName>ppt_y</p:attrName>
                                        </p:attrNameLst>
                                      </p:cBhvr>
                                      <p:rCtr x="-20490" y="4493"/>
                                    </p:animMotion>
                                  </p:childTnLst>
                                </p:cTn>
                              </p:par>
                              <p:par>
                                <p:cTn id="29" presetID="0" presetClass="path" presetSubtype="0" decel="50000" fill="hold" nodeType="withEffect">
                                  <p:stCondLst>
                                    <p:cond delay="0"/>
                                  </p:stCondLst>
                                  <p:childTnLst>
                                    <p:animMotion origin="layout" path="M 1.90484E-6 2.07967E-6 L -0.4098 -0.10167 " pathEditMode="relative" rAng="0" ptsTypes="AA">
                                      <p:cBhvr>
                                        <p:cTn id="30" dur="2000" fill="hold"/>
                                        <p:tgtEl>
                                          <p:spTgt spid="14"/>
                                        </p:tgtEl>
                                        <p:attrNameLst>
                                          <p:attrName>ppt_x</p:attrName>
                                          <p:attrName>ppt_y</p:attrName>
                                        </p:attrNameLst>
                                      </p:cBhvr>
                                      <p:rCtr x="-20490" y="-5095"/>
                                    </p:animMotion>
                                  </p:childTnLst>
                                </p:cTn>
                              </p:par>
                              <p:par>
                                <p:cTn id="31" presetID="0" presetClass="path" presetSubtype="0" decel="50000" fill="hold" nodeType="withEffect">
                                  <p:stCondLst>
                                    <p:cond delay="0"/>
                                  </p:stCondLst>
                                  <p:childTnLst>
                                    <p:animMotion origin="layout" path="M 1.90484E-6 -2.0843E-6 L -0.4098 0.00927 " pathEditMode="relative" rAng="0" ptsTypes="AA">
                                      <p:cBhvr>
                                        <p:cTn id="32" dur="2000" fill="hold"/>
                                        <p:tgtEl>
                                          <p:spTgt spid="15"/>
                                        </p:tgtEl>
                                        <p:attrNameLst>
                                          <p:attrName>ppt_x</p:attrName>
                                          <p:attrName>ppt_y</p:attrName>
                                        </p:attrNameLst>
                                      </p:cBhvr>
                                      <p:rCtr x="-20490" y="463"/>
                                    </p:animMotion>
                                  </p:childTnLst>
                                </p:cTn>
                              </p:par>
                              <p:par>
                                <p:cTn id="33" presetID="23" presetClass="exit" presetSubtype="32" fill="hold" nodeType="withEffect">
                                  <p:stCondLst>
                                    <p:cond delay="1500"/>
                                  </p:stCondLst>
                                  <p:childTnLst>
                                    <p:anim calcmode="lin" valueType="num">
                                      <p:cBhvr>
                                        <p:cTn id="34" dur="500"/>
                                        <p:tgtEl>
                                          <p:spTgt spid="13"/>
                                        </p:tgtEl>
                                        <p:attrNameLst>
                                          <p:attrName>ppt_w</p:attrName>
                                        </p:attrNameLst>
                                      </p:cBhvr>
                                      <p:tavLst>
                                        <p:tav tm="0">
                                          <p:val>
                                            <p:strVal val="ppt_w"/>
                                          </p:val>
                                        </p:tav>
                                        <p:tav tm="100000">
                                          <p:val>
                                            <p:fltVal val="0"/>
                                          </p:val>
                                        </p:tav>
                                      </p:tavLst>
                                    </p:anim>
                                    <p:anim calcmode="lin" valueType="num">
                                      <p:cBhvr>
                                        <p:cTn id="35" dur="500"/>
                                        <p:tgtEl>
                                          <p:spTgt spid="13"/>
                                        </p:tgtEl>
                                        <p:attrNameLst>
                                          <p:attrName>ppt_h</p:attrName>
                                        </p:attrNameLst>
                                      </p:cBhvr>
                                      <p:tavLst>
                                        <p:tav tm="0">
                                          <p:val>
                                            <p:strVal val="ppt_h"/>
                                          </p:val>
                                        </p:tav>
                                        <p:tav tm="100000">
                                          <p:val>
                                            <p:fltVal val="0"/>
                                          </p:val>
                                        </p:tav>
                                      </p:tavLst>
                                    </p:anim>
                                    <p:set>
                                      <p:cBhvr>
                                        <p:cTn id="36" dur="1" fill="hold">
                                          <p:stCondLst>
                                            <p:cond delay="499"/>
                                          </p:stCondLst>
                                        </p:cTn>
                                        <p:tgtEl>
                                          <p:spTgt spid="13"/>
                                        </p:tgtEl>
                                        <p:attrNameLst>
                                          <p:attrName>style.visibility</p:attrName>
                                        </p:attrNameLst>
                                      </p:cBhvr>
                                      <p:to>
                                        <p:strVal val="hidden"/>
                                      </p:to>
                                    </p:set>
                                  </p:childTnLst>
                                </p:cTn>
                              </p:par>
                              <p:par>
                                <p:cTn id="37" presetID="23" presetClass="exit" presetSubtype="32" fill="hold" nodeType="withEffect">
                                  <p:stCondLst>
                                    <p:cond delay="1500"/>
                                  </p:stCondLst>
                                  <p:childTnLst>
                                    <p:anim calcmode="lin" valueType="num">
                                      <p:cBhvr>
                                        <p:cTn id="38" dur="500"/>
                                        <p:tgtEl>
                                          <p:spTgt spid="12"/>
                                        </p:tgtEl>
                                        <p:attrNameLst>
                                          <p:attrName>ppt_w</p:attrName>
                                        </p:attrNameLst>
                                      </p:cBhvr>
                                      <p:tavLst>
                                        <p:tav tm="0">
                                          <p:val>
                                            <p:strVal val="ppt_w"/>
                                          </p:val>
                                        </p:tav>
                                        <p:tav tm="100000">
                                          <p:val>
                                            <p:fltVal val="0"/>
                                          </p:val>
                                        </p:tav>
                                      </p:tavLst>
                                    </p:anim>
                                    <p:anim calcmode="lin" valueType="num">
                                      <p:cBhvr>
                                        <p:cTn id="39" dur="500"/>
                                        <p:tgtEl>
                                          <p:spTgt spid="12"/>
                                        </p:tgtEl>
                                        <p:attrNameLst>
                                          <p:attrName>ppt_h</p:attrName>
                                        </p:attrNameLst>
                                      </p:cBhvr>
                                      <p:tavLst>
                                        <p:tav tm="0">
                                          <p:val>
                                            <p:strVal val="ppt_h"/>
                                          </p:val>
                                        </p:tav>
                                        <p:tav tm="100000">
                                          <p:val>
                                            <p:fltVal val="0"/>
                                          </p:val>
                                        </p:tav>
                                      </p:tavLst>
                                    </p:anim>
                                    <p:set>
                                      <p:cBhvr>
                                        <p:cTn id="40" dur="1" fill="hold">
                                          <p:stCondLst>
                                            <p:cond delay="499"/>
                                          </p:stCondLst>
                                        </p:cTn>
                                        <p:tgtEl>
                                          <p:spTgt spid="12"/>
                                        </p:tgtEl>
                                        <p:attrNameLst>
                                          <p:attrName>style.visibility</p:attrName>
                                        </p:attrNameLst>
                                      </p:cBhvr>
                                      <p:to>
                                        <p:strVal val="hidden"/>
                                      </p:to>
                                    </p:set>
                                  </p:childTnLst>
                                </p:cTn>
                              </p:par>
                              <p:par>
                                <p:cTn id="41" presetID="23" presetClass="exit" presetSubtype="32" fill="hold" nodeType="withEffect">
                                  <p:stCondLst>
                                    <p:cond delay="1500"/>
                                  </p:stCondLst>
                                  <p:childTnLst>
                                    <p:anim calcmode="lin" valueType="num">
                                      <p:cBhvr>
                                        <p:cTn id="42" dur="500"/>
                                        <p:tgtEl>
                                          <p:spTgt spid="14"/>
                                        </p:tgtEl>
                                        <p:attrNameLst>
                                          <p:attrName>ppt_w</p:attrName>
                                        </p:attrNameLst>
                                      </p:cBhvr>
                                      <p:tavLst>
                                        <p:tav tm="0">
                                          <p:val>
                                            <p:strVal val="ppt_w"/>
                                          </p:val>
                                        </p:tav>
                                        <p:tav tm="100000">
                                          <p:val>
                                            <p:fltVal val="0"/>
                                          </p:val>
                                        </p:tav>
                                      </p:tavLst>
                                    </p:anim>
                                    <p:anim calcmode="lin" valueType="num">
                                      <p:cBhvr>
                                        <p:cTn id="43" dur="500"/>
                                        <p:tgtEl>
                                          <p:spTgt spid="14"/>
                                        </p:tgtEl>
                                        <p:attrNameLst>
                                          <p:attrName>ppt_h</p:attrName>
                                        </p:attrNameLst>
                                      </p:cBhvr>
                                      <p:tavLst>
                                        <p:tav tm="0">
                                          <p:val>
                                            <p:strVal val="ppt_h"/>
                                          </p:val>
                                        </p:tav>
                                        <p:tav tm="100000">
                                          <p:val>
                                            <p:fltVal val="0"/>
                                          </p:val>
                                        </p:tav>
                                      </p:tavLst>
                                    </p:anim>
                                    <p:set>
                                      <p:cBhvr>
                                        <p:cTn id="44" dur="1" fill="hold">
                                          <p:stCondLst>
                                            <p:cond delay="499"/>
                                          </p:stCondLst>
                                        </p:cTn>
                                        <p:tgtEl>
                                          <p:spTgt spid="14"/>
                                        </p:tgtEl>
                                        <p:attrNameLst>
                                          <p:attrName>style.visibility</p:attrName>
                                        </p:attrNameLst>
                                      </p:cBhvr>
                                      <p:to>
                                        <p:strVal val="hidden"/>
                                      </p:to>
                                    </p:set>
                                  </p:childTnLst>
                                </p:cTn>
                              </p:par>
                              <p:par>
                                <p:cTn id="45" presetID="23" presetClass="exit" presetSubtype="32" fill="hold" nodeType="withEffect">
                                  <p:stCondLst>
                                    <p:cond delay="1500"/>
                                  </p:stCondLst>
                                  <p:childTnLst>
                                    <p:anim calcmode="lin" valueType="num">
                                      <p:cBhvr>
                                        <p:cTn id="46" dur="500"/>
                                        <p:tgtEl>
                                          <p:spTgt spid="15"/>
                                        </p:tgtEl>
                                        <p:attrNameLst>
                                          <p:attrName>ppt_w</p:attrName>
                                        </p:attrNameLst>
                                      </p:cBhvr>
                                      <p:tavLst>
                                        <p:tav tm="0">
                                          <p:val>
                                            <p:strVal val="ppt_w"/>
                                          </p:val>
                                        </p:tav>
                                        <p:tav tm="100000">
                                          <p:val>
                                            <p:fltVal val="0"/>
                                          </p:val>
                                        </p:tav>
                                      </p:tavLst>
                                    </p:anim>
                                    <p:anim calcmode="lin" valueType="num">
                                      <p:cBhvr>
                                        <p:cTn id="47" dur="500"/>
                                        <p:tgtEl>
                                          <p:spTgt spid="15"/>
                                        </p:tgtEl>
                                        <p:attrNameLst>
                                          <p:attrName>ppt_h</p:attrName>
                                        </p:attrNameLst>
                                      </p:cBhvr>
                                      <p:tavLst>
                                        <p:tav tm="0">
                                          <p:val>
                                            <p:strVal val="ppt_h"/>
                                          </p:val>
                                        </p:tav>
                                        <p:tav tm="100000">
                                          <p:val>
                                            <p:fltVal val="0"/>
                                          </p:val>
                                        </p:tav>
                                      </p:tavLst>
                                    </p:anim>
                                    <p:set>
                                      <p:cBhvr>
                                        <p:cTn id="48" dur="1" fill="hold">
                                          <p:stCondLst>
                                            <p:cond delay="499"/>
                                          </p:stCondLst>
                                        </p:cTn>
                                        <p:tgtEl>
                                          <p:spTgt spid="15"/>
                                        </p:tgtEl>
                                        <p:attrNameLst>
                                          <p:attrName>style.visibility</p:attrName>
                                        </p:attrNameLst>
                                      </p:cBhvr>
                                      <p:to>
                                        <p:strVal val="hidden"/>
                                      </p:to>
                                    </p:set>
                                  </p:childTnLst>
                                </p:cTn>
                              </p:par>
                              <p:par>
                                <p:cTn id="49" presetID="53" presetClass="entr" presetSubtype="16" fill="hold" grpId="0" nodeType="withEffect">
                                  <p:stCondLst>
                                    <p:cond delay="1500"/>
                                  </p:stCondLst>
                                  <p:childTnLst>
                                    <p:set>
                                      <p:cBhvr>
                                        <p:cTn id="50" dur="1" fill="hold">
                                          <p:stCondLst>
                                            <p:cond delay="0"/>
                                          </p:stCondLst>
                                        </p:cTn>
                                        <p:tgtEl>
                                          <p:spTgt spid="152"/>
                                        </p:tgtEl>
                                        <p:attrNameLst>
                                          <p:attrName>style.visibility</p:attrName>
                                        </p:attrNameLst>
                                      </p:cBhvr>
                                      <p:to>
                                        <p:strVal val="visible"/>
                                      </p:to>
                                    </p:set>
                                    <p:anim calcmode="lin" valueType="num">
                                      <p:cBhvr>
                                        <p:cTn id="51" dur="500" fill="hold"/>
                                        <p:tgtEl>
                                          <p:spTgt spid="152"/>
                                        </p:tgtEl>
                                        <p:attrNameLst>
                                          <p:attrName>ppt_w</p:attrName>
                                        </p:attrNameLst>
                                      </p:cBhvr>
                                      <p:tavLst>
                                        <p:tav tm="0">
                                          <p:val>
                                            <p:fltVal val="0"/>
                                          </p:val>
                                        </p:tav>
                                        <p:tav tm="100000">
                                          <p:val>
                                            <p:strVal val="#ppt_w"/>
                                          </p:val>
                                        </p:tav>
                                      </p:tavLst>
                                    </p:anim>
                                    <p:anim calcmode="lin" valueType="num">
                                      <p:cBhvr>
                                        <p:cTn id="52" dur="500" fill="hold"/>
                                        <p:tgtEl>
                                          <p:spTgt spid="152"/>
                                        </p:tgtEl>
                                        <p:attrNameLst>
                                          <p:attrName>ppt_h</p:attrName>
                                        </p:attrNameLst>
                                      </p:cBhvr>
                                      <p:tavLst>
                                        <p:tav tm="0">
                                          <p:val>
                                            <p:fltVal val="0"/>
                                          </p:val>
                                        </p:tav>
                                        <p:tav tm="100000">
                                          <p:val>
                                            <p:strVal val="#ppt_h"/>
                                          </p:val>
                                        </p:tav>
                                      </p:tavLst>
                                    </p:anim>
                                    <p:animEffect transition="in" filter="fade">
                                      <p:cBhvr>
                                        <p:cTn id="53" dur="500"/>
                                        <p:tgtEl>
                                          <p:spTgt spid="152"/>
                                        </p:tgtEl>
                                      </p:cBhvr>
                                    </p:animEffect>
                                  </p:childTnLst>
                                </p:cTn>
                              </p:par>
                              <p:par>
                                <p:cTn id="54" presetID="53" presetClass="entr" presetSubtype="16" fill="hold" grpId="0" nodeType="withEffect">
                                  <p:stCondLst>
                                    <p:cond delay="1500"/>
                                  </p:stCondLst>
                                  <p:childTnLst>
                                    <p:set>
                                      <p:cBhvr>
                                        <p:cTn id="55" dur="1" fill="hold">
                                          <p:stCondLst>
                                            <p:cond delay="0"/>
                                          </p:stCondLst>
                                        </p:cTn>
                                        <p:tgtEl>
                                          <p:spTgt spid="175"/>
                                        </p:tgtEl>
                                        <p:attrNameLst>
                                          <p:attrName>style.visibility</p:attrName>
                                        </p:attrNameLst>
                                      </p:cBhvr>
                                      <p:to>
                                        <p:strVal val="visible"/>
                                      </p:to>
                                    </p:set>
                                    <p:anim calcmode="lin" valueType="num">
                                      <p:cBhvr>
                                        <p:cTn id="56" dur="500" fill="hold"/>
                                        <p:tgtEl>
                                          <p:spTgt spid="175"/>
                                        </p:tgtEl>
                                        <p:attrNameLst>
                                          <p:attrName>ppt_w</p:attrName>
                                        </p:attrNameLst>
                                      </p:cBhvr>
                                      <p:tavLst>
                                        <p:tav tm="0">
                                          <p:val>
                                            <p:fltVal val="0"/>
                                          </p:val>
                                        </p:tav>
                                        <p:tav tm="100000">
                                          <p:val>
                                            <p:strVal val="#ppt_w"/>
                                          </p:val>
                                        </p:tav>
                                      </p:tavLst>
                                    </p:anim>
                                    <p:anim calcmode="lin" valueType="num">
                                      <p:cBhvr>
                                        <p:cTn id="57" dur="500" fill="hold"/>
                                        <p:tgtEl>
                                          <p:spTgt spid="175"/>
                                        </p:tgtEl>
                                        <p:attrNameLst>
                                          <p:attrName>ppt_h</p:attrName>
                                        </p:attrNameLst>
                                      </p:cBhvr>
                                      <p:tavLst>
                                        <p:tav tm="0">
                                          <p:val>
                                            <p:fltVal val="0"/>
                                          </p:val>
                                        </p:tav>
                                        <p:tav tm="100000">
                                          <p:val>
                                            <p:strVal val="#ppt_h"/>
                                          </p:val>
                                        </p:tav>
                                      </p:tavLst>
                                    </p:anim>
                                    <p:animEffect transition="in" filter="fade">
                                      <p:cBhvr>
                                        <p:cTn id="58" dur="500"/>
                                        <p:tgtEl>
                                          <p:spTgt spid="175"/>
                                        </p:tgtEl>
                                      </p:cBhvr>
                                    </p:animEffect>
                                  </p:childTnLst>
                                </p:cTn>
                              </p:par>
                              <p:par>
                                <p:cTn id="59" presetID="53" presetClass="entr" presetSubtype="16" fill="hold" grpId="0" nodeType="withEffect">
                                  <p:stCondLst>
                                    <p:cond delay="1500"/>
                                  </p:stCondLst>
                                  <p:childTnLst>
                                    <p:set>
                                      <p:cBhvr>
                                        <p:cTn id="60" dur="1" fill="hold">
                                          <p:stCondLst>
                                            <p:cond delay="0"/>
                                          </p:stCondLst>
                                        </p:cTn>
                                        <p:tgtEl>
                                          <p:spTgt spid="176"/>
                                        </p:tgtEl>
                                        <p:attrNameLst>
                                          <p:attrName>style.visibility</p:attrName>
                                        </p:attrNameLst>
                                      </p:cBhvr>
                                      <p:to>
                                        <p:strVal val="visible"/>
                                      </p:to>
                                    </p:set>
                                    <p:anim calcmode="lin" valueType="num">
                                      <p:cBhvr>
                                        <p:cTn id="61" dur="500" fill="hold"/>
                                        <p:tgtEl>
                                          <p:spTgt spid="176"/>
                                        </p:tgtEl>
                                        <p:attrNameLst>
                                          <p:attrName>ppt_w</p:attrName>
                                        </p:attrNameLst>
                                      </p:cBhvr>
                                      <p:tavLst>
                                        <p:tav tm="0">
                                          <p:val>
                                            <p:fltVal val="0"/>
                                          </p:val>
                                        </p:tav>
                                        <p:tav tm="100000">
                                          <p:val>
                                            <p:strVal val="#ppt_w"/>
                                          </p:val>
                                        </p:tav>
                                      </p:tavLst>
                                    </p:anim>
                                    <p:anim calcmode="lin" valueType="num">
                                      <p:cBhvr>
                                        <p:cTn id="62" dur="500" fill="hold"/>
                                        <p:tgtEl>
                                          <p:spTgt spid="176"/>
                                        </p:tgtEl>
                                        <p:attrNameLst>
                                          <p:attrName>ppt_h</p:attrName>
                                        </p:attrNameLst>
                                      </p:cBhvr>
                                      <p:tavLst>
                                        <p:tav tm="0">
                                          <p:val>
                                            <p:fltVal val="0"/>
                                          </p:val>
                                        </p:tav>
                                        <p:tav tm="100000">
                                          <p:val>
                                            <p:strVal val="#ppt_h"/>
                                          </p:val>
                                        </p:tav>
                                      </p:tavLst>
                                    </p:anim>
                                    <p:animEffect transition="in" filter="fade">
                                      <p:cBhvr>
                                        <p:cTn id="63" dur="500"/>
                                        <p:tgtEl>
                                          <p:spTgt spid="176"/>
                                        </p:tgtEl>
                                      </p:cBhvr>
                                    </p:animEffect>
                                  </p:childTnLst>
                                </p:cTn>
                              </p:par>
                              <p:par>
                                <p:cTn id="64" presetID="53" presetClass="entr" presetSubtype="16" fill="hold" grpId="0" nodeType="withEffect">
                                  <p:stCondLst>
                                    <p:cond delay="1500"/>
                                  </p:stCondLst>
                                  <p:childTnLst>
                                    <p:set>
                                      <p:cBhvr>
                                        <p:cTn id="65" dur="1" fill="hold">
                                          <p:stCondLst>
                                            <p:cond delay="0"/>
                                          </p:stCondLst>
                                        </p:cTn>
                                        <p:tgtEl>
                                          <p:spTgt spid="178"/>
                                        </p:tgtEl>
                                        <p:attrNameLst>
                                          <p:attrName>style.visibility</p:attrName>
                                        </p:attrNameLst>
                                      </p:cBhvr>
                                      <p:to>
                                        <p:strVal val="visible"/>
                                      </p:to>
                                    </p:set>
                                    <p:anim calcmode="lin" valueType="num">
                                      <p:cBhvr>
                                        <p:cTn id="66" dur="500" fill="hold"/>
                                        <p:tgtEl>
                                          <p:spTgt spid="178"/>
                                        </p:tgtEl>
                                        <p:attrNameLst>
                                          <p:attrName>ppt_w</p:attrName>
                                        </p:attrNameLst>
                                      </p:cBhvr>
                                      <p:tavLst>
                                        <p:tav tm="0">
                                          <p:val>
                                            <p:fltVal val="0"/>
                                          </p:val>
                                        </p:tav>
                                        <p:tav tm="100000">
                                          <p:val>
                                            <p:strVal val="#ppt_w"/>
                                          </p:val>
                                        </p:tav>
                                      </p:tavLst>
                                    </p:anim>
                                    <p:anim calcmode="lin" valueType="num">
                                      <p:cBhvr>
                                        <p:cTn id="67" dur="500" fill="hold"/>
                                        <p:tgtEl>
                                          <p:spTgt spid="178"/>
                                        </p:tgtEl>
                                        <p:attrNameLst>
                                          <p:attrName>ppt_h</p:attrName>
                                        </p:attrNameLst>
                                      </p:cBhvr>
                                      <p:tavLst>
                                        <p:tav tm="0">
                                          <p:val>
                                            <p:fltVal val="0"/>
                                          </p:val>
                                        </p:tav>
                                        <p:tav tm="100000">
                                          <p:val>
                                            <p:strVal val="#ppt_h"/>
                                          </p:val>
                                        </p:tav>
                                      </p:tavLst>
                                    </p:anim>
                                    <p:animEffect transition="in" filter="fade">
                                      <p:cBhvr>
                                        <p:cTn id="68" dur="500"/>
                                        <p:tgtEl>
                                          <p:spTgt spid="178"/>
                                        </p:tgtEl>
                                      </p:cBhvr>
                                    </p:animEffec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500"/>
                                        <p:tgtEl>
                                          <p:spTgt spid="19"/>
                                        </p:tgtEl>
                                      </p:cBhvr>
                                    </p:animEffect>
                                    <p:set>
                                      <p:cBhvr>
                                        <p:cTn id="72" dur="1" fill="hold">
                                          <p:stCondLst>
                                            <p:cond delay="499"/>
                                          </p:stCondLst>
                                        </p:cTn>
                                        <p:tgtEl>
                                          <p:spTgt spid="19"/>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26"/>
                                        </p:tgtEl>
                                      </p:cBhvr>
                                    </p:animEffect>
                                    <p:set>
                                      <p:cBhvr>
                                        <p:cTn id="75" dur="1" fill="hold">
                                          <p:stCondLst>
                                            <p:cond delay="499"/>
                                          </p:stCondLst>
                                        </p:cTn>
                                        <p:tgtEl>
                                          <p:spTgt spid="126"/>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179"/>
                                        </p:tgtEl>
                                        <p:attrNameLst>
                                          <p:attrName>style.visibility</p:attrName>
                                        </p:attrNameLst>
                                      </p:cBhvr>
                                      <p:to>
                                        <p:strVal val="visible"/>
                                      </p:to>
                                    </p:set>
                                    <p:animEffect transition="in" filter="fade">
                                      <p:cBhvr>
                                        <p:cTn id="78" dur="500"/>
                                        <p:tgtEl>
                                          <p:spTgt spid="179"/>
                                        </p:tgtEl>
                                      </p:cBhvr>
                                    </p:animEffect>
                                  </p:childTnLst>
                                </p:cTn>
                              </p:par>
                              <p:par>
                                <p:cTn id="79" presetID="10"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animEffect transition="in" filter="fade">
                                      <p:cBhvr>
                                        <p:cTn id="81" dur="500"/>
                                        <p:tgtEl>
                                          <p:spTgt spid="182"/>
                                        </p:tgtEl>
                                      </p:cBhvr>
                                    </p:animEffect>
                                  </p:childTnLst>
                                </p:cTn>
                              </p:par>
                              <p:par>
                                <p:cTn id="82" presetID="10" presetClass="entr" presetSubtype="0" fill="hold" nodeType="withEffect">
                                  <p:stCondLst>
                                    <p:cond delay="0"/>
                                  </p:stCondLst>
                                  <p:childTnLst>
                                    <p:set>
                                      <p:cBhvr>
                                        <p:cTn id="83" dur="1" fill="hold">
                                          <p:stCondLst>
                                            <p:cond delay="0"/>
                                          </p:stCondLst>
                                        </p:cTn>
                                        <p:tgtEl>
                                          <p:spTgt spid="185"/>
                                        </p:tgtEl>
                                        <p:attrNameLst>
                                          <p:attrName>style.visibility</p:attrName>
                                        </p:attrNameLst>
                                      </p:cBhvr>
                                      <p:to>
                                        <p:strVal val="visible"/>
                                      </p:to>
                                    </p:set>
                                    <p:animEffect transition="in" filter="fade">
                                      <p:cBhvr>
                                        <p:cTn id="84" dur="500"/>
                                        <p:tgtEl>
                                          <p:spTgt spid="185"/>
                                        </p:tgtEl>
                                      </p:cBhvr>
                                    </p:animEffect>
                                  </p:childTnLst>
                                </p:cTn>
                              </p:par>
                              <p:par>
                                <p:cTn id="85" presetID="10" presetClass="entr" presetSubtype="0" fill="hold" nodeType="withEffect">
                                  <p:stCondLst>
                                    <p:cond delay="0"/>
                                  </p:stCondLst>
                                  <p:childTnLst>
                                    <p:set>
                                      <p:cBhvr>
                                        <p:cTn id="86" dur="1" fill="hold">
                                          <p:stCondLst>
                                            <p:cond delay="0"/>
                                          </p:stCondLst>
                                        </p:cTn>
                                        <p:tgtEl>
                                          <p:spTgt spid="188"/>
                                        </p:tgtEl>
                                        <p:attrNameLst>
                                          <p:attrName>style.visibility</p:attrName>
                                        </p:attrNameLst>
                                      </p:cBhvr>
                                      <p:to>
                                        <p:strVal val="visible"/>
                                      </p:to>
                                    </p:set>
                                    <p:animEffect transition="in" filter="fade">
                                      <p:cBhvr>
                                        <p:cTn id="87"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75" grpId="0" animBg="1"/>
      <p:bldP spid="176" grpId="0" animBg="1"/>
      <p:bldP spid="178"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953787" y="2302931"/>
            <a:ext cx="7733013" cy="1278469"/>
            <a:chOff x="953787" y="2302931"/>
            <a:chExt cx="7733013" cy="1278469"/>
          </a:xfrm>
        </p:grpSpPr>
        <p:sp>
          <p:nvSpPr>
            <p:cNvPr id="124" name="Can 123"/>
            <p:cNvSpPr/>
            <p:nvPr/>
          </p:nvSpPr>
          <p:spPr>
            <a:xfrm>
              <a:off x="6422324" y="2319868"/>
              <a:ext cx="894882" cy="533400"/>
            </a:xfrm>
            <a:prstGeom prst="can">
              <a:avLst>
                <a:gd name="adj" fmla="val 36111"/>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Microsoft YaHei" panose="020B0503020204020204" pitchFamily="34" charset="-122"/>
                  <a:ea typeface="Microsoft YaHei" panose="020B0503020204020204" pitchFamily="34" charset="-122"/>
                  <a:cs typeface="Gill Sans Light"/>
                </a:rPr>
                <a:t>HDFS</a:t>
              </a:r>
            </a:p>
          </p:txBody>
        </p:sp>
        <p:sp>
          <p:nvSpPr>
            <p:cNvPr id="3" name="Can 2"/>
            <p:cNvSpPr/>
            <p:nvPr/>
          </p:nvSpPr>
          <p:spPr>
            <a:xfrm>
              <a:off x="4180934" y="2302931"/>
              <a:ext cx="894882" cy="533400"/>
            </a:xfrm>
            <a:prstGeom prst="can">
              <a:avLst>
                <a:gd name="adj" fmla="val 37698"/>
              </a:avLst>
            </a:prstGeom>
            <a:ln>
              <a:headEnd type="none" w="med" len="med"/>
              <a:tailEnd type="none"/>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Microsoft YaHei" panose="020B0503020204020204" pitchFamily="34" charset="-122"/>
                  <a:ea typeface="Microsoft YaHei" panose="020B0503020204020204" pitchFamily="34" charset="-122"/>
                  <a:cs typeface="Gill Sans Light"/>
                </a:rPr>
                <a:t>HDFS</a:t>
              </a:r>
            </a:p>
          </p:txBody>
        </p:sp>
        <p:sp>
          <p:nvSpPr>
            <p:cNvPr id="19" name="Right Arrow 18"/>
            <p:cNvSpPr/>
            <p:nvPr/>
          </p:nvSpPr>
          <p:spPr>
            <a:xfrm>
              <a:off x="4724399" y="2895600"/>
              <a:ext cx="2125377" cy="685800"/>
            </a:xfrm>
            <a:prstGeom prst="rightArrow">
              <a:avLst>
                <a:gd name="adj1" fmla="val 52470"/>
                <a:gd name="adj2" fmla="val 38889"/>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lIns="0" tIns="0" rIns="0" rtlCol="0" anchor="ctr"/>
            <a:lstStyle/>
            <a:p>
              <a:pPr algn="ctr"/>
              <a:r>
                <a:rPr lang="en-US" dirty="0">
                  <a:latin typeface="Microsoft YaHei" panose="020B0503020204020204" pitchFamily="34" charset="-122"/>
                  <a:ea typeface="Microsoft YaHei" panose="020B0503020204020204" pitchFamily="34" charset="-122"/>
                  <a:cs typeface="Gill Sans Light"/>
                </a:rPr>
                <a:t>Compute</a:t>
              </a:r>
            </a:p>
          </p:txBody>
        </p:sp>
        <p:sp>
          <p:nvSpPr>
            <p:cNvPr id="128" name="Right Arrow 127"/>
            <p:cNvSpPr/>
            <p:nvPr/>
          </p:nvSpPr>
          <p:spPr>
            <a:xfrm>
              <a:off x="953787" y="2895600"/>
              <a:ext cx="3770613" cy="685800"/>
            </a:xfrm>
            <a:prstGeom prst="rightArrow">
              <a:avLst>
                <a:gd name="adj1" fmla="val 52470"/>
                <a:gd name="adj2" fmla="val 38889"/>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dirty="0">
                  <a:latin typeface="Microsoft YaHei" panose="020B0503020204020204" pitchFamily="34" charset="-122"/>
                  <a:ea typeface="Microsoft YaHei" panose="020B0503020204020204" pitchFamily="34" charset="-122"/>
                  <a:cs typeface="Gill Sans Light"/>
                </a:rPr>
                <a:t>Spark Preprocess</a:t>
              </a:r>
            </a:p>
          </p:txBody>
        </p:sp>
        <p:sp>
          <p:nvSpPr>
            <p:cNvPr id="129" name="Right Arrow 128"/>
            <p:cNvSpPr/>
            <p:nvPr/>
          </p:nvSpPr>
          <p:spPr>
            <a:xfrm>
              <a:off x="6849777" y="2895600"/>
              <a:ext cx="1837023" cy="685800"/>
            </a:xfrm>
            <a:prstGeom prst="rightArrow">
              <a:avLst>
                <a:gd name="adj1" fmla="val 52470"/>
                <a:gd name="adj2" fmla="val 38889"/>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tIns="0" rIns="0" rtlCol="0" anchor="ctr"/>
            <a:lstStyle/>
            <a:p>
              <a:pPr algn="ctr"/>
              <a:r>
                <a:rPr lang="en-US" dirty="0">
                  <a:latin typeface="Microsoft YaHei" panose="020B0503020204020204" pitchFamily="34" charset="-122"/>
                  <a:ea typeface="Microsoft YaHei" panose="020B0503020204020204" pitchFamily="34" charset="-122"/>
                  <a:cs typeface="Gill Sans Light"/>
                </a:rPr>
                <a:t>Spark Post.</a:t>
              </a:r>
            </a:p>
          </p:txBody>
        </p:sp>
      </p:grpSp>
      <p:sp>
        <p:nvSpPr>
          <p:cNvPr id="2" name="TextBox 1"/>
          <p:cNvSpPr txBox="1"/>
          <p:nvPr/>
        </p:nvSpPr>
        <p:spPr>
          <a:xfrm>
            <a:off x="0" y="6044624"/>
            <a:ext cx="9144000" cy="584775"/>
          </a:xfrm>
          <a:prstGeom prst="rect">
            <a:avLst/>
          </a:prstGeom>
          <a:noFill/>
        </p:spPr>
        <p:txBody>
          <a:bodyPr wrap="square" rtlCol="0">
            <a:spAutoFit/>
          </a:bodyPr>
          <a:lstStyle/>
          <a:p>
            <a:pPr algn="ctr"/>
            <a:r>
              <a:rPr lang="zh-CN" altLang="en-US" sz="3200" dirty="0">
                <a:latin typeface="Microsoft YaHei" panose="020B0503020204020204" pitchFamily="34" charset="-122"/>
                <a:ea typeface="Microsoft YaHei" panose="020B0503020204020204" pitchFamily="34" charset="-122"/>
                <a:cs typeface="Gill Sans Light"/>
              </a:rPr>
              <a:t>端到端处理</a:t>
            </a:r>
            <a:r>
              <a:rPr lang="en-US" sz="3200" dirty="0" err="1">
                <a:latin typeface="Microsoft YaHei" panose="020B0503020204020204" pitchFamily="34" charset="-122"/>
                <a:ea typeface="Microsoft YaHei" panose="020B0503020204020204" pitchFamily="34" charset="-122"/>
                <a:cs typeface="Gill Sans Light"/>
              </a:rPr>
              <a:t>GraphX</a:t>
            </a:r>
            <a:r>
              <a:rPr lang="zh-CN" altLang="en-US" sz="3200" dirty="0">
                <a:latin typeface="Microsoft YaHei" panose="020B0503020204020204" pitchFamily="34" charset="-122"/>
                <a:ea typeface="Microsoft YaHei" panose="020B0503020204020204" pitchFamily="34" charset="-122"/>
                <a:cs typeface="Gill Sans Light"/>
              </a:rPr>
              <a:t>是最快的</a:t>
            </a:r>
            <a:endParaRPr lang="en-US" sz="3200" dirty="0">
              <a:latin typeface="Microsoft YaHei" panose="020B0503020204020204" pitchFamily="34" charset="-122"/>
              <a:ea typeface="Microsoft YaHei" panose="020B0503020204020204" pitchFamily="34" charset="-122"/>
              <a:cs typeface="Gill Sans Light"/>
            </a:endParaRPr>
          </a:p>
        </p:txBody>
      </p:sp>
      <p:grpSp>
        <p:nvGrpSpPr>
          <p:cNvPr id="117" name="Group 116"/>
          <p:cNvGrpSpPr/>
          <p:nvPr/>
        </p:nvGrpSpPr>
        <p:grpSpPr>
          <a:xfrm>
            <a:off x="381000" y="1371600"/>
            <a:ext cx="1455415" cy="1481448"/>
            <a:chOff x="381000" y="1371600"/>
            <a:chExt cx="1455415" cy="1481448"/>
          </a:xfrm>
        </p:grpSpPr>
        <p:sp>
          <p:nvSpPr>
            <p:cNvPr id="6" name="TextBox 5"/>
            <p:cNvSpPr txBox="1"/>
            <p:nvPr/>
          </p:nvSpPr>
          <p:spPr>
            <a:xfrm>
              <a:off x="381000" y="1371600"/>
              <a:ext cx="1306768"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原始的</a:t>
              </a:r>
              <a:r>
                <a:rPr lang="en-US" altLang="zh-CN" dirty="0">
                  <a:latin typeface="Microsoft YaHei" panose="020B0503020204020204" pitchFamily="34" charset="-122"/>
                  <a:ea typeface="Microsoft YaHei" panose="020B0503020204020204" pitchFamily="34" charset="-122"/>
                  <a:cs typeface="Gill Sans Light"/>
                </a:rPr>
                <a:t>wiki</a:t>
              </a:r>
              <a:endParaRPr lang="en-US" dirty="0">
                <a:latin typeface="Microsoft YaHei" panose="020B0503020204020204" pitchFamily="34" charset="-122"/>
                <a:ea typeface="Microsoft YaHei" panose="020B0503020204020204" pitchFamily="34" charset="-122"/>
                <a:cs typeface="Gill Sans Light"/>
              </a:endParaRPr>
            </a:p>
          </p:txBody>
        </p:sp>
        <p:grpSp>
          <p:nvGrpSpPr>
            <p:cNvPr id="9" name="Group 8"/>
            <p:cNvGrpSpPr/>
            <p:nvPr/>
          </p:nvGrpSpPr>
          <p:grpSpPr>
            <a:xfrm>
              <a:off x="858409" y="1875042"/>
              <a:ext cx="978006" cy="978006"/>
              <a:chOff x="473540" y="2519906"/>
              <a:chExt cx="1166725" cy="1166725"/>
            </a:xfrm>
          </p:grpSpPr>
          <p:sp>
            <p:nvSpPr>
              <p:cNvPr id="10" name="Folded Corner 9"/>
              <p:cNvSpPr/>
              <p:nvPr/>
            </p:nvSpPr>
            <p:spPr>
              <a:xfrm>
                <a:off x="473540" y="2519906"/>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Microsoft YaHei" panose="020B0503020204020204" pitchFamily="34" charset="-122"/>
                    <a:ea typeface="Microsoft YaHei" panose="020B0503020204020204" pitchFamily="34" charset="-122"/>
                    <a:cs typeface="Helvetica"/>
                  </a:rPr>
                  <a:t>&lt; / &gt;</a:t>
                </a:r>
              </a:p>
            </p:txBody>
          </p:sp>
          <p:sp>
            <p:nvSpPr>
              <p:cNvPr id="11" name="Folded Corner 10"/>
              <p:cNvSpPr/>
              <p:nvPr/>
            </p:nvSpPr>
            <p:spPr>
              <a:xfrm>
                <a:off x="587323" y="2633689"/>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Microsoft YaHei" panose="020B0503020204020204" pitchFamily="34" charset="-122"/>
                    <a:ea typeface="Microsoft YaHei" panose="020B0503020204020204" pitchFamily="34" charset="-122"/>
                    <a:cs typeface="Helvetica"/>
                  </a:rPr>
                  <a:t>&lt; / &gt;</a:t>
                </a:r>
              </a:p>
            </p:txBody>
          </p:sp>
          <p:sp>
            <p:nvSpPr>
              <p:cNvPr id="12" name="Folded Corner 11"/>
              <p:cNvSpPr/>
              <p:nvPr/>
            </p:nvSpPr>
            <p:spPr>
              <a:xfrm>
                <a:off x="701106" y="2747472"/>
                <a:ext cx="939159" cy="939159"/>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Microsoft YaHei" panose="020B0503020204020204" pitchFamily="34" charset="-122"/>
                    <a:ea typeface="Microsoft YaHei" panose="020B0503020204020204" pitchFamily="34" charset="-122"/>
                    <a:cs typeface="Helvetica"/>
                  </a:rPr>
                  <a:t>&lt; / &gt;</a:t>
                </a:r>
              </a:p>
            </p:txBody>
          </p:sp>
          <p:sp>
            <p:nvSpPr>
              <p:cNvPr id="13" name="Rectangle 12"/>
              <p:cNvSpPr/>
              <p:nvPr/>
            </p:nvSpPr>
            <p:spPr>
              <a:xfrm>
                <a:off x="701105" y="3385784"/>
                <a:ext cx="711594" cy="291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latin typeface="Microsoft YaHei" panose="020B0503020204020204" pitchFamily="34" charset="-122"/>
                    <a:ea typeface="Microsoft YaHei" panose="020B0503020204020204" pitchFamily="34" charset="-122"/>
                    <a:cs typeface="Helvetica"/>
                  </a:rPr>
                  <a:t>XML</a:t>
                </a:r>
              </a:p>
            </p:txBody>
          </p:sp>
        </p:grpSp>
      </p:grpSp>
      <p:grpSp>
        <p:nvGrpSpPr>
          <p:cNvPr id="116" name="Group 115"/>
          <p:cNvGrpSpPr/>
          <p:nvPr/>
        </p:nvGrpSpPr>
        <p:grpSpPr>
          <a:xfrm>
            <a:off x="2819400" y="1371600"/>
            <a:ext cx="1207462" cy="1600200"/>
            <a:chOff x="2648314" y="1371600"/>
            <a:chExt cx="1207462" cy="1600200"/>
          </a:xfrm>
        </p:grpSpPr>
        <p:sp>
          <p:nvSpPr>
            <p:cNvPr id="67" name="TextBox 66"/>
            <p:cNvSpPr txBox="1"/>
            <p:nvPr/>
          </p:nvSpPr>
          <p:spPr>
            <a:xfrm>
              <a:off x="2648314" y="1371600"/>
              <a:ext cx="877163"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超链接</a:t>
              </a:r>
              <a:endParaRPr lang="en-US" dirty="0">
                <a:latin typeface="Microsoft YaHei" panose="020B0503020204020204" pitchFamily="34" charset="-122"/>
                <a:ea typeface="Microsoft YaHei" panose="020B0503020204020204" pitchFamily="34" charset="-122"/>
                <a:cs typeface="Gill Sans Light"/>
              </a:endParaRPr>
            </a:p>
          </p:txBody>
        </p:sp>
        <p:grpSp>
          <p:nvGrpSpPr>
            <p:cNvPr id="68" name="Group 67"/>
            <p:cNvGrpSpPr/>
            <p:nvPr/>
          </p:nvGrpSpPr>
          <p:grpSpPr>
            <a:xfrm>
              <a:off x="2819400" y="1875042"/>
              <a:ext cx="1036376" cy="1096758"/>
              <a:chOff x="2013099" y="2147633"/>
              <a:chExt cx="1339701" cy="1417755"/>
            </a:xfrm>
          </p:grpSpPr>
          <p:cxnSp>
            <p:nvCxnSpPr>
              <p:cNvPr id="69" name="Straight Connector 68"/>
              <p:cNvCxnSpPr>
                <a:stCxn id="77" idx="5"/>
                <a:endCxn id="78"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70" name="Straight Connector 69"/>
              <p:cNvCxnSpPr>
                <a:stCxn id="79" idx="3"/>
                <a:endCxn id="78"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72" name="Straight Connector 71"/>
              <p:cNvCxnSpPr>
                <a:stCxn id="77" idx="4"/>
                <a:endCxn id="80"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73" name="Straight Connector 72"/>
              <p:cNvCxnSpPr>
                <a:stCxn id="76" idx="5"/>
                <a:endCxn id="80"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74" name="Straight Connector 73"/>
              <p:cNvCxnSpPr>
                <a:stCxn id="77" idx="2"/>
                <a:endCxn id="76"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75" name="Straight Connector 74"/>
              <p:cNvCxnSpPr>
                <a:stCxn id="78" idx="3"/>
                <a:endCxn id="80"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76" name="Oval 75"/>
              <p:cNvSpPr/>
              <p:nvPr/>
            </p:nvSpPr>
            <p:spPr>
              <a:xfrm>
                <a:off x="2013099" y="2850000"/>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7" name="Oval 76"/>
              <p:cNvSpPr/>
              <p:nvPr/>
            </p:nvSpPr>
            <p:spPr>
              <a:xfrm>
                <a:off x="2468710" y="263168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8" name="Oval 77"/>
              <p:cNvSpPr/>
              <p:nvPr/>
            </p:nvSpPr>
            <p:spPr>
              <a:xfrm>
                <a:off x="2749972" y="2991128"/>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79" name="Oval 78"/>
              <p:cNvSpPr/>
              <p:nvPr/>
            </p:nvSpPr>
            <p:spPr>
              <a:xfrm>
                <a:off x="3099922" y="2679151"/>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80" name="Oval 79"/>
              <p:cNvSpPr/>
              <p:nvPr/>
            </p:nvSpPr>
            <p:spPr>
              <a:xfrm>
                <a:off x="2431993" y="3347074"/>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82" name="Oval 81"/>
              <p:cNvSpPr/>
              <p:nvPr/>
            </p:nvSpPr>
            <p:spPr>
              <a:xfrm>
                <a:off x="2655052" y="2147633"/>
                <a:ext cx="218313" cy="218314"/>
              </a:xfrm>
              <a:prstGeom prst="ellipse">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cxnSp>
            <p:nvCxnSpPr>
              <p:cNvPr id="83" name="Straight Connector 82"/>
              <p:cNvCxnSpPr>
                <a:stCxn id="82" idx="3"/>
                <a:endCxn id="77"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84" name="Straight Connector 83"/>
              <p:cNvCxnSpPr>
                <a:stCxn id="82" idx="5"/>
                <a:endCxn id="79"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85" name="Straight Connector 84"/>
              <p:cNvCxnSpPr>
                <a:stCxn id="80" idx="6"/>
                <a:endCxn id="86"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86" name="Oval 85"/>
              <p:cNvSpPr/>
              <p:nvPr/>
            </p:nvSpPr>
            <p:spPr>
              <a:xfrm>
                <a:off x="3134487" y="3096666"/>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87" name="Oval 86"/>
              <p:cNvSpPr/>
              <p:nvPr/>
            </p:nvSpPr>
            <p:spPr>
              <a:xfrm>
                <a:off x="2122255" y="2224818"/>
                <a:ext cx="218313" cy="2183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cxnSp>
            <p:nvCxnSpPr>
              <p:cNvPr id="88" name="Straight Connector 87"/>
              <p:cNvCxnSpPr>
                <a:stCxn id="87" idx="6"/>
                <a:endCxn id="79"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89" name="Straight Connector 88"/>
              <p:cNvCxnSpPr>
                <a:stCxn id="79" idx="4"/>
                <a:endCxn id="86"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90" name="Straight Connector 89"/>
              <p:cNvCxnSpPr>
                <a:stCxn id="87" idx="3"/>
                <a:endCxn id="76"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91" name="Straight Connector 90"/>
              <p:cNvCxnSpPr>
                <a:stCxn id="87" idx="5"/>
                <a:endCxn id="77"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5" name="Group 4"/>
          <p:cNvGrpSpPr/>
          <p:nvPr/>
        </p:nvGrpSpPr>
        <p:grpSpPr>
          <a:xfrm>
            <a:off x="5019558" y="1371600"/>
            <a:ext cx="1207462" cy="1600200"/>
            <a:chOff x="4248514" y="1371600"/>
            <a:chExt cx="1207462" cy="1600200"/>
          </a:xfrm>
        </p:grpSpPr>
        <p:sp>
          <p:nvSpPr>
            <p:cNvPr id="92" name="TextBox 91"/>
            <p:cNvSpPr txBox="1"/>
            <p:nvPr/>
          </p:nvSpPr>
          <p:spPr>
            <a:xfrm>
              <a:off x="4248514" y="1371600"/>
              <a:ext cx="1107996" cy="369332"/>
            </a:xfrm>
            <a:prstGeom prst="rect">
              <a:avLst/>
            </a:prstGeom>
            <a:noFill/>
          </p:spPr>
          <p:txBody>
            <a:bodyPr wrap="none" rtlCol="0">
              <a:spAutoFit/>
            </a:bodyPr>
            <a:lstStyle/>
            <a:p>
              <a:r>
                <a:rPr lang="zh-CN" altLang="en-US" dirty="0">
                  <a:latin typeface="Microsoft YaHei" panose="020B0503020204020204" pitchFamily="34" charset="-122"/>
                  <a:ea typeface="Microsoft YaHei" panose="020B0503020204020204" pitchFamily="34" charset="-122"/>
                  <a:cs typeface="Gill Sans Light"/>
                </a:rPr>
                <a:t>页面排名</a:t>
              </a:r>
              <a:endParaRPr lang="en-US" dirty="0">
                <a:latin typeface="Microsoft YaHei" panose="020B0503020204020204" pitchFamily="34" charset="-122"/>
                <a:ea typeface="Microsoft YaHei" panose="020B0503020204020204" pitchFamily="34" charset="-122"/>
                <a:cs typeface="Gill Sans Light"/>
              </a:endParaRPr>
            </a:p>
          </p:txBody>
        </p:sp>
        <p:grpSp>
          <p:nvGrpSpPr>
            <p:cNvPr id="93" name="Group 92"/>
            <p:cNvGrpSpPr/>
            <p:nvPr/>
          </p:nvGrpSpPr>
          <p:grpSpPr>
            <a:xfrm>
              <a:off x="4419600" y="1875042"/>
              <a:ext cx="1036376" cy="1096758"/>
              <a:chOff x="2013099" y="2147633"/>
              <a:chExt cx="1339701" cy="1417755"/>
            </a:xfrm>
          </p:grpSpPr>
          <p:cxnSp>
            <p:nvCxnSpPr>
              <p:cNvPr id="94" name="Straight Connector 93"/>
              <p:cNvCxnSpPr>
                <a:stCxn id="101" idx="5"/>
                <a:endCxn id="102" idx="1"/>
              </p:cNvCxnSpPr>
              <p:nvPr/>
            </p:nvCxnSpPr>
            <p:spPr>
              <a:xfrm>
                <a:off x="2655052" y="2818029"/>
                <a:ext cx="126891" cy="205070"/>
              </a:xfrm>
              <a:prstGeom prst="line">
                <a:avLst/>
              </a:prstGeom>
              <a:effectLst/>
            </p:spPr>
            <p:style>
              <a:lnRef idx="2">
                <a:schemeClr val="dk1"/>
              </a:lnRef>
              <a:fillRef idx="0">
                <a:schemeClr val="dk1"/>
              </a:fillRef>
              <a:effectRef idx="1">
                <a:schemeClr val="dk1"/>
              </a:effectRef>
              <a:fontRef idx="minor">
                <a:schemeClr val="tx1"/>
              </a:fontRef>
            </p:style>
          </p:cxnSp>
          <p:cxnSp>
            <p:nvCxnSpPr>
              <p:cNvPr id="95" name="Straight Connector 94"/>
              <p:cNvCxnSpPr>
                <a:stCxn id="103" idx="3"/>
                <a:endCxn id="102" idx="7"/>
              </p:cNvCxnSpPr>
              <p:nvPr/>
            </p:nvCxnSpPr>
            <p:spPr>
              <a:xfrm flipH="1">
                <a:off x="2936315" y="2865494"/>
                <a:ext cx="195578" cy="157605"/>
              </a:xfrm>
              <a:prstGeom prst="line">
                <a:avLst/>
              </a:prstGeom>
              <a:effectLst/>
            </p:spPr>
            <p:style>
              <a:lnRef idx="2">
                <a:schemeClr val="dk1"/>
              </a:lnRef>
              <a:fillRef idx="0">
                <a:schemeClr val="dk1"/>
              </a:fillRef>
              <a:effectRef idx="1">
                <a:schemeClr val="dk1"/>
              </a:effectRef>
              <a:fontRef idx="minor">
                <a:schemeClr val="tx1"/>
              </a:fontRef>
            </p:style>
          </p:cxnSp>
          <p:cxnSp>
            <p:nvCxnSpPr>
              <p:cNvPr id="96" name="Straight Connector 95"/>
              <p:cNvCxnSpPr>
                <a:stCxn id="101" idx="4"/>
                <a:endCxn id="104" idx="0"/>
              </p:cNvCxnSpPr>
              <p:nvPr/>
            </p:nvCxnSpPr>
            <p:spPr>
              <a:xfrm flipH="1">
                <a:off x="2541151" y="2850000"/>
                <a:ext cx="36716" cy="497074"/>
              </a:xfrm>
              <a:prstGeom prst="line">
                <a:avLst/>
              </a:prstGeom>
              <a:effectLst/>
            </p:spPr>
            <p:style>
              <a:lnRef idx="2">
                <a:schemeClr val="dk1"/>
              </a:lnRef>
              <a:fillRef idx="0">
                <a:schemeClr val="dk1"/>
              </a:fillRef>
              <a:effectRef idx="1">
                <a:schemeClr val="dk1"/>
              </a:effectRef>
              <a:fontRef idx="minor">
                <a:schemeClr val="tx1"/>
              </a:fontRef>
            </p:style>
          </p:cxnSp>
          <p:cxnSp>
            <p:nvCxnSpPr>
              <p:cNvPr id="97" name="Straight Connector 96"/>
              <p:cNvCxnSpPr>
                <a:stCxn id="100" idx="5"/>
                <a:endCxn id="104" idx="1"/>
              </p:cNvCxnSpPr>
              <p:nvPr/>
            </p:nvCxnSpPr>
            <p:spPr>
              <a:xfrm>
                <a:off x="2199441" y="3036342"/>
                <a:ext cx="264524" cy="342704"/>
              </a:xfrm>
              <a:prstGeom prst="line">
                <a:avLst/>
              </a:prstGeom>
              <a:effectLst/>
            </p:spPr>
            <p:style>
              <a:lnRef idx="2">
                <a:schemeClr val="dk1"/>
              </a:lnRef>
              <a:fillRef idx="0">
                <a:schemeClr val="dk1"/>
              </a:fillRef>
              <a:effectRef idx="1">
                <a:schemeClr val="dk1"/>
              </a:effectRef>
              <a:fontRef idx="minor">
                <a:schemeClr val="tx1"/>
              </a:fontRef>
            </p:style>
          </p:cxnSp>
          <p:cxnSp>
            <p:nvCxnSpPr>
              <p:cNvPr id="98" name="Straight Connector 97"/>
              <p:cNvCxnSpPr>
                <a:stCxn id="101" idx="2"/>
                <a:endCxn id="100" idx="7"/>
              </p:cNvCxnSpPr>
              <p:nvPr/>
            </p:nvCxnSpPr>
            <p:spPr>
              <a:xfrm flipH="1">
                <a:off x="2199442" y="2740843"/>
                <a:ext cx="269268" cy="141128"/>
              </a:xfrm>
              <a:prstGeom prst="line">
                <a:avLst/>
              </a:prstGeom>
              <a:effectLst/>
            </p:spPr>
            <p:style>
              <a:lnRef idx="2">
                <a:schemeClr val="dk1"/>
              </a:lnRef>
              <a:fillRef idx="0">
                <a:schemeClr val="dk1"/>
              </a:fillRef>
              <a:effectRef idx="1">
                <a:schemeClr val="dk1"/>
              </a:effectRef>
              <a:fontRef idx="minor">
                <a:schemeClr val="tx1"/>
              </a:fontRef>
            </p:style>
          </p:cxnSp>
          <p:cxnSp>
            <p:nvCxnSpPr>
              <p:cNvPr id="99" name="Straight Connector 98"/>
              <p:cNvCxnSpPr>
                <a:stCxn id="102" idx="3"/>
                <a:endCxn id="104" idx="7"/>
              </p:cNvCxnSpPr>
              <p:nvPr/>
            </p:nvCxnSpPr>
            <p:spPr>
              <a:xfrm flipH="1">
                <a:off x="2618335" y="3177470"/>
                <a:ext cx="163609" cy="201576"/>
              </a:xfrm>
              <a:prstGeom prst="line">
                <a:avLst/>
              </a:prstGeom>
              <a:effectLst/>
            </p:spPr>
            <p:style>
              <a:lnRef idx="2">
                <a:schemeClr val="dk1"/>
              </a:lnRef>
              <a:fillRef idx="0">
                <a:schemeClr val="dk1"/>
              </a:fillRef>
              <a:effectRef idx="1">
                <a:schemeClr val="dk1"/>
              </a:effectRef>
              <a:fontRef idx="minor">
                <a:schemeClr val="tx1"/>
              </a:fontRef>
            </p:style>
          </p:cxnSp>
          <p:sp>
            <p:nvSpPr>
              <p:cNvPr id="100" name="Oval 99"/>
              <p:cNvSpPr/>
              <p:nvPr/>
            </p:nvSpPr>
            <p:spPr>
              <a:xfrm>
                <a:off x="2013099" y="2850000"/>
                <a:ext cx="218313" cy="218314"/>
              </a:xfrm>
              <a:prstGeom prst="ellipse">
                <a:avLst/>
              </a:prstGeom>
              <a:solidFill>
                <a:schemeClr val="accent3">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1" name="Oval 100"/>
              <p:cNvSpPr/>
              <p:nvPr/>
            </p:nvSpPr>
            <p:spPr>
              <a:xfrm>
                <a:off x="2468710" y="2631686"/>
                <a:ext cx="218313" cy="218314"/>
              </a:xfrm>
              <a:prstGeom prst="ellipse">
                <a:avLst/>
              </a:prstGeom>
              <a:solidFill>
                <a:srgbClr val="00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2" name="Oval 101"/>
              <p:cNvSpPr/>
              <p:nvPr/>
            </p:nvSpPr>
            <p:spPr>
              <a:xfrm>
                <a:off x="2749972" y="2991128"/>
                <a:ext cx="218313" cy="218314"/>
              </a:xfrm>
              <a:prstGeom prst="ellipse">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3" name="Oval 102"/>
              <p:cNvSpPr/>
              <p:nvPr/>
            </p:nvSpPr>
            <p:spPr>
              <a:xfrm>
                <a:off x="3099922" y="2679151"/>
                <a:ext cx="218313" cy="218314"/>
              </a:xfrm>
              <a:prstGeom prst="ellipse">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4" name="Oval 103"/>
              <p:cNvSpPr/>
              <p:nvPr/>
            </p:nvSpPr>
            <p:spPr>
              <a:xfrm>
                <a:off x="2431993" y="3347074"/>
                <a:ext cx="218313" cy="218314"/>
              </a:xfrm>
              <a:prstGeom prst="ellipse">
                <a:avLst/>
              </a:prstGeom>
              <a:solidFill>
                <a:schemeClr val="accent6">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05" name="Oval 104"/>
              <p:cNvSpPr/>
              <p:nvPr/>
            </p:nvSpPr>
            <p:spPr>
              <a:xfrm>
                <a:off x="2655052" y="2147633"/>
                <a:ext cx="218313" cy="218314"/>
              </a:xfrm>
              <a:prstGeom prst="ellipse">
                <a:avLst/>
              </a:prstGeom>
              <a:solidFill>
                <a:srgbClr val="9BBB5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cxnSp>
            <p:nvCxnSpPr>
              <p:cNvPr id="106" name="Straight Connector 105"/>
              <p:cNvCxnSpPr>
                <a:stCxn id="105" idx="3"/>
                <a:endCxn id="101" idx="0"/>
              </p:cNvCxnSpPr>
              <p:nvPr/>
            </p:nvCxnSpPr>
            <p:spPr>
              <a:xfrm flipH="1">
                <a:off x="2577867" y="2333975"/>
                <a:ext cx="109157" cy="297711"/>
              </a:xfrm>
              <a:prstGeom prst="line">
                <a:avLst/>
              </a:prstGeom>
              <a:effectLst/>
            </p:spPr>
            <p:style>
              <a:lnRef idx="2">
                <a:schemeClr val="dk1"/>
              </a:lnRef>
              <a:fillRef idx="0">
                <a:schemeClr val="dk1"/>
              </a:fillRef>
              <a:effectRef idx="1">
                <a:schemeClr val="dk1"/>
              </a:effectRef>
              <a:fontRef idx="minor">
                <a:schemeClr val="tx1"/>
              </a:fontRef>
            </p:style>
          </p:cxnSp>
          <p:cxnSp>
            <p:nvCxnSpPr>
              <p:cNvPr id="107" name="Straight Connector 106"/>
              <p:cNvCxnSpPr>
                <a:stCxn id="105" idx="5"/>
                <a:endCxn id="103" idx="1"/>
              </p:cNvCxnSpPr>
              <p:nvPr/>
            </p:nvCxnSpPr>
            <p:spPr>
              <a:xfrm>
                <a:off x="2841394" y="2333975"/>
                <a:ext cx="290499" cy="377148"/>
              </a:xfrm>
              <a:prstGeom prst="line">
                <a:avLst/>
              </a:prstGeom>
              <a:effectLst/>
            </p:spPr>
            <p:style>
              <a:lnRef idx="2">
                <a:schemeClr val="dk1"/>
              </a:lnRef>
              <a:fillRef idx="0">
                <a:schemeClr val="dk1"/>
              </a:fillRef>
              <a:effectRef idx="1">
                <a:schemeClr val="dk1"/>
              </a:effectRef>
              <a:fontRef idx="minor">
                <a:schemeClr val="tx1"/>
              </a:fontRef>
            </p:style>
          </p:cxnSp>
          <p:cxnSp>
            <p:nvCxnSpPr>
              <p:cNvPr id="108" name="Straight Connector 107"/>
              <p:cNvCxnSpPr>
                <a:stCxn id="104" idx="6"/>
                <a:endCxn id="109" idx="3"/>
              </p:cNvCxnSpPr>
              <p:nvPr/>
            </p:nvCxnSpPr>
            <p:spPr>
              <a:xfrm flipV="1">
                <a:off x="2650305" y="3283008"/>
                <a:ext cx="516152" cy="173224"/>
              </a:xfrm>
              <a:prstGeom prst="line">
                <a:avLst/>
              </a:prstGeom>
              <a:effectLst/>
            </p:spPr>
            <p:style>
              <a:lnRef idx="2">
                <a:schemeClr val="dk1"/>
              </a:lnRef>
              <a:fillRef idx="0">
                <a:schemeClr val="dk1"/>
              </a:fillRef>
              <a:effectRef idx="1">
                <a:schemeClr val="dk1"/>
              </a:effectRef>
              <a:fontRef idx="minor">
                <a:schemeClr val="tx1"/>
              </a:fontRef>
            </p:style>
          </p:cxnSp>
          <p:sp>
            <p:nvSpPr>
              <p:cNvPr id="109" name="Oval 108"/>
              <p:cNvSpPr/>
              <p:nvPr/>
            </p:nvSpPr>
            <p:spPr>
              <a:xfrm>
                <a:off x="3134487" y="3096666"/>
                <a:ext cx="218313" cy="218314"/>
              </a:xfrm>
              <a:prstGeom prst="ellipse">
                <a:avLst/>
              </a:prstGeom>
              <a:solidFill>
                <a:schemeClr val="accent4"/>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sp>
            <p:nvSpPr>
              <p:cNvPr id="110" name="Oval 109"/>
              <p:cNvSpPr/>
              <p:nvPr/>
            </p:nvSpPr>
            <p:spPr>
              <a:xfrm>
                <a:off x="2122255" y="2224818"/>
                <a:ext cx="218313" cy="218314"/>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Microsoft YaHei" panose="020B0503020204020204" pitchFamily="34" charset="-122"/>
                  <a:ea typeface="Microsoft YaHei" panose="020B0503020204020204" pitchFamily="34" charset="-122"/>
                  <a:cs typeface="Gill Sans Light"/>
                </a:endParaRPr>
              </a:p>
            </p:txBody>
          </p:sp>
          <p:cxnSp>
            <p:nvCxnSpPr>
              <p:cNvPr id="111" name="Straight Connector 110"/>
              <p:cNvCxnSpPr>
                <a:stCxn id="110" idx="6"/>
                <a:endCxn id="103" idx="2"/>
              </p:cNvCxnSpPr>
              <p:nvPr/>
            </p:nvCxnSpPr>
            <p:spPr>
              <a:xfrm>
                <a:off x="2340568" y="2333975"/>
                <a:ext cx="759354" cy="454333"/>
              </a:xfrm>
              <a:prstGeom prst="line">
                <a:avLst/>
              </a:prstGeom>
              <a:effectLst/>
            </p:spPr>
            <p:style>
              <a:lnRef idx="2">
                <a:schemeClr val="dk1"/>
              </a:lnRef>
              <a:fillRef idx="0">
                <a:schemeClr val="dk1"/>
              </a:fillRef>
              <a:effectRef idx="1">
                <a:schemeClr val="dk1"/>
              </a:effectRef>
              <a:fontRef idx="minor">
                <a:schemeClr val="tx1"/>
              </a:fontRef>
            </p:style>
          </p:cxnSp>
          <p:cxnSp>
            <p:nvCxnSpPr>
              <p:cNvPr id="112" name="Straight Connector 111"/>
              <p:cNvCxnSpPr>
                <a:stCxn id="103" idx="4"/>
                <a:endCxn id="109" idx="0"/>
              </p:cNvCxnSpPr>
              <p:nvPr/>
            </p:nvCxnSpPr>
            <p:spPr>
              <a:xfrm>
                <a:off x="3209079" y="2897465"/>
                <a:ext cx="34565" cy="199201"/>
              </a:xfrm>
              <a:prstGeom prst="line">
                <a:avLst/>
              </a:prstGeom>
              <a:effectLst/>
            </p:spPr>
            <p:style>
              <a:lnRef idx="2">
                <a:schemeClr val="dk1"/>
              </a:lnRef>
              <a:fillRef idx="0">
                <a:schemeClr val="dk1"/>
              </a:fillRef>
              <a:effectRef idx="1">
                <a:schemeClr val="dk1"/>
              </a:effectRef>
              <a:fontRef idx="minor">
                <a:schemeClr val="tx1"/>
              </a:fontRef>
            </p:style>
          </p:cxnSp>
          <p:cxnSp>
            <p:nvCxnSpPr>
              <p:cNvPr id="113" name="Straight Connector 112"/>
              <p:cNvCxnSpPr>
                <a:stCxn id="110" idx="3"/>
                <a:endCxn id="100" idx="1"/>
              </p:cNvCxnSpPr>
              <p:nvPr/>
            </p:nvCxnSpPr>
            <p:spPr>
              <a:xfrm flipH="1">
                <a:off x="2045070" y="2411161"/>
                <a:ext cx="109156" cy="470810"/>
              </a:xfrm>
              <a:prstGeom prst="line">
                <a:avLst/>
              </a:prstGeom>
              <a:effectLst/>
            </p:spPr>
            <p:style>
              <a:lnRef idx="2">
                <a:schemeClr val="dk1"/>
              </a:lnRef>
              <a:fillRef idx="0">
                <a:schemeClr val="dk1"/>
              </a:fillRef>
              <a:effectRef idx="1">
                <a:schemeClr val="dk1"/>
              </a:effectRef>
              <a:fontRef idx="minor">
                <a:schemeClr val="tx1"/>
              </a:fontRef>
            </p:style>
          </p:cxnSp>
          <p:cxnSp>
            <p:nvCxnSpPr>
              <p:cNvPr id="114" name="Straight Connector 113"/>
              <p:cNvCxnSpPr>
                <a:stCxn id="110" idx="5"/>
                <a:endCxn id="101" idx="1"/>
              </p:cNvCxnSpPr>
              <p:nvPr/>
            </p:nvCxnSpPr>
            <p:spPr>
              <a:xfrm>
                <a:off x="2308597" y="2411161"/>
                <a:ext cx="192084" cy="252496"/>
              </a:xfrm>
              <a:prstGeom prst="line">
                <a:avLst/>
              </a:prstGeom>
              <a:effectLst/>
            </p:spPr>
            <p:style>
              <a:lnRef idx="2">
                <a:schemeClr val="dk1"/>
              </a:lnRef>
              <a:fillRef idx="0">
                <a:schemeClr val="dk1"/>
              </a:fillRef>
              <a:effectRef idx="1">
                <a:schemeClr val="dk1"/>
              </a:effectRef>
              <a:fontRef idx="minor">
                <a:schemeClr val="tx1"/>
              </a:fontRef>
            </p:style>
          </p:cxnSp>
        </p:grpSp>
      </p:grpSp>
      <p:grpSp>
        <p:nvGrpSpPr>
          <p:cNvPr id="4" name="Group 3"/>
          <p:cNvGrpSpPr/>
          <p:nvPr/>
        </p:nvGrpSpPr>
        <p:grpSpPr>
          <a:xfrm>
            <a:off x="7048926" y="1371600"/>
            <a:ext cx="1455783" cy="1456573"/>
            <a:chOff x="6052246" y="1371600"/>
            <a:chExt cx="1455783" cy="1456573"/>
          </a:xfrm>
        </p:grpSpPr>
        <p:grpSp>
          <p:nvGrpSpPr>
            <p:cNvPr id="44" name="Group 43"/>
            <p:cNvGrpSpPr/>
            <p:nvPr/>
          </p:nvGrpSpPr>
          <p:grpSpPr>
            <a:xfrm>
              <a:off x="6528283" y="1875042"/>
              <a:ext cx="838200" cy="953131"/>
              <a:chOff x="5181600" y="3312504"/>
              <a:chExt cx="1273220" cy="1447800"/>
            </a:xfrm>
          </p:grpSpPr>
          <p:sp>
            <p:nvSpPr>
              <p:cNvPr id="46" name="Folded Corner 45"/>
              <p:cNvSpPr/>
              <p:nvPr/>
            </p:nvSpPr>
            <p:spPr>
              <a:xfrm>
                <a:off x="5183042" y="3312504"/>
                <a:ext cx="1271778" cy="1447800"/>
              </a:xfrm>
              <a:prstGeom prst="foldedCorner">
                <a:avLst>
                  <a:gd name="adj" fmla="val 133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7" name="Rectangle 46"/>
              <p:cNvSpPr/>
              <p:nvPr/>
            </p:nvSpPr>
            <p:spPr>
              <a:xfrm>
                <a:off x="5183043" y="3748423"/>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8" name="Rectangle 47"/>
              <p:cNvSpPr/>
              <p:nvPr/>
            </p:nvSpPr>
            <p:spPr>
              <a:xfrm>
                <a:off x="5514662" y="374842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49" name="Rectangle 48"/>
              <p:cNvSpPr/>
              <p:nvPr/>
            </p:nvSpPr>
            <p:spPr>
              <a:xfrm>
                <a:off x="5828048" y="374842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0" name="Rectangle 49"/>
              <p:cNvSpPr/>
              <p:nvPr/>
            </p:nvSpPr>
            <p:spPr>
              <a:xfrm>
                <a:off x="6141434" y="374842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1" name="Rectangle 50"/>
              <p:cNvSpPr/>
              <p:nvPr/>
            </p:nvSpPr>
            <p:spPr>
              <a:xfrm>
                <a:off x="5181600" y="3487834"/>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2" name="Rectangle 51"/>
              <p:cNvSpPr/>
              <p:nvPr/>
            </p:nvSpPr>
            <p:spPr>
              <a:xfrm>
                <a:off x="5513219" y="3487834"/>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3" name="Rectangle 52"/>
              <p:cNvSpPr/>
              <p:nvPr/>
            </p:nvSpPr>
            <p:spPr>
              <a:xfrm>
                <a:off x="5826605" y="3487834"/>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4" name="Rectangle 53"/>
              <p:cNvSpPr/>
              <p:nvPr/>
            </p:nvSpPr>
            <p:spPr>
              <a:xfrm>
                <a:off x="6139991" y="3487834"/>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5" name="Rectangle 54"/>
              <p:cNvSpPr/>
              <p:nvPr/>
            </p:nvSpPr>
            <p:spPr>
              <a:xfrm>
                <a:off x="5181600" y="3994883"/>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6" name="Rectangle 55"/>
              <p:cNvSpPr/>
              <p:nvPr/>
            </p:nvSpPr>
            <p:spPr>
              <a:xfrm>
                <a:off x="5513219" y="399488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7" name="Rectangle 56"/>
              <p:cNvSpPr/>
              <p:nvPr/>
            </p:nvSpPr>
            <p:spPr>
              <a:xfrm>
                <a:off x="5826605" y="399488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8" name="Rectangle 57"/>
              <p:cNvSpPr/>
              <p:nvPr/>
            </p:nvSpPr>
            <p:spPr>
              <a:xfrm>
                <a:off x="6139991" y="3994883"/>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59" name="Rectangle 58"/>
              <p:cNvSpPr/>
              <p:nvPr/>
            </p:nvSpPr>
            <p:spPr>
              <a:xfrm>
                <a:off x="5183043" y="4242138"/>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0" name="Rectangle 59"/>
              <p:cNvSpPr/>
              <p:nvPr/>
            </p:nvSpPr>
            <p:spPr>
              <a:xfrm>
                <a:off x="5514662" y="4242138"/>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1" name="Rectangle 60"/>
              <p:cNvSpPr/>
              <p:nvPr/>
            </p:nvSpPr>
            <p:spPr>
              <a:xfrm>
                <a:off x="5828048" y="4242138"/>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2" name="Rectangle 61"/>
              <p:cNvSpPr/>
              <p:nvPr/>
            </p:nvSpPr>
            <p:spPr>
              <a:xfrm>
                <a:off x="6141434" y="4242138"/>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3" name="Rectangle 62"/>
              <p:cNvSpPr/>
              <p:nvPr/>
            </p:nvSpPr>
            <p:spPr>
              <a:xfrm>
                <a:off x="5181600" y="4495800"/>
                <a:ext cx="331619"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4" name="Rectangle 63"/>
              <p:cNvSpPr/>
              <p:nvPr/>
            </p:nvSpPr>
            <p:spPr>
              <a:xfrm>
                <a:off x="5513219" y="4495800"/>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5" name="Rectangle 64"/>
              <p:cNvSpPr/>
              <p:nvPr/>
            </p:nvSpPr>
            <p:spPr>
              <a:xfrm>
                <a:off x="5826605" y="4495800"/>
                <a:ext cx="313386" cy="254951"/>
              </a:xfrm>
              <a:prstGeom prst="rect">
                <a:avLst/>
              </a:prstGeom>
              <a:solidFill>
                <a:schemeClr val="bg1"/>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66" name="Rectangle 65"/>
              <p:cNvSpPr/>
              <p:nvPr/>
            </p:nvSpPr>
            <p:spPr>
              <a:xfrm>
                <a:off x="5183044" y="3319041"/>
                <a:ext cx="1270334" cy="168793"/>
              </a:xfrm>
              <a:prstGeom prst="rect">
                <a:avLst/>
              </a:prstGeom>
              <a:solidFill>
                <a:schemeClr val="tx1">
                  <a:lumMod val="50000"/>
                  <a:lumOff val="50000"/>
                </a:schemeClr>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grpSp>
        <p:sp>
          <p:nvSpPr>
            <p:cNvPr id="115" name="TextBox 114"/>
            <p:cNvSpPr txBox="1"/>
            <p:nvPr/>
          </p:nvSpPr>
          <p:spPr>
            <a:xfrm>
              <a:off x="6052246" y="1371600"/>
              <a:ext cx="1455783" cy="369332"/>
            </a:xfrm>
            <a:prstGeom prst="rect">
              <a:avLst/>
            </a:prstGeom>
            <a:noFill/>
          </p:spPr>
          <p:txBody>
            <a:bodyPr wrap="none" rtlCol="0">
              <a:spAutoFit/>
            </a:bodyPr>
            <a:lstStyle/>
            <a:p>
              <a:r>
                <a:rPr lang="en-US" dirty="0">
                  <a:latin typeface="Microsoft YaHei" panose="020B0503020204020204" pitchFamily="34" charset="-122"/>
                  <a:ea typeface="Microsoft YaHei" panose="020B0503020204020204" pitchFamily="34" charset="-122"/>
                  <a:cs typeface="Gill Sans Light"/>
                </a:rPr>
                <a:t>Top 20 </a:t>
              </a:r>
              <a:r>
                <a:rPr lang="zh-CN" altLang="en-US" dirty="0">
                  <a:latin typeface="Microsoft YaHei" panose="020B0503020204020204" pitchFamily="34" charset="-122"/>
                  <a:ea typeface="Microsoft YaHei" panose="020B0503020204020204" pitchFamily="34" charset="-122"/>
                  <a:cs typeface="Gill Sans Light"/>
                </a:rPr>
                <a:t>页面</a:t>
              </a:r>
              <a:endParaRPr lang="en-US" dirty="0">
                <a:latin typeface="Microsoft YaHei" panose="020B0503020204020204" pitchFamily="34" charset="-122"/>
                <a:ea typeface="Microsoft YaHei" panose="020B0503020204020204" pitchFamily="34" charset="-122"/>
                <a:cs typeface="Gill Sans Light"/>
              </a:endParaRPr>
            </a:p>
          </p:txBody>
        </p:sp>
      </p:grpSp>
      <p:graphicFrame>
        <p:nvGraphicFramePr>
          <p:cNvPr id="8" name="Chart 7"/>
          <p:cNvGraphicFramePr/>
          <p:nvPr>
            <p:extLst>
              <p:ext uri="{D42A27DB-BD31-4B8C-83A1-F6EECF244321}">
                <p14:modId xmlns:p14="http://schemas.microsoft.com/office/powerpoint/2010/main" val="879990959"/>
              </p:ext>
            </p:extLst>
          </p:nvPr>
        </p:nvGraphicFramePr>
        <p:xfrm>
          <a:off x="685800" y="3151590"/>
          <a:ext cx="7772400" cy="302061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4803085" y="4038600"/>
            <a:ext cx="588623"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605</a:t>
            </a:r>
          </a:p>
        </p:txBody>
      </p:sp>
      <p:sp>
        <p:nvSpPr>
          <p:cNvPr id="121" name="TextBox 120"/>
          <p:cNvSpPr txBox="1"/>
          <p:nvPr/>
        </p:nvSpPr>
        <p:spPr>
          <a:xfrm>
            <a:off x="4028175" y="4419551"/>
            <a:ext cx="588623"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375</a:t>
            </a:r>
          </a:p>
        </p:txBody>
      </p:sp>
      <p:sp>
        <p:nvSpPr>
          <p:cNvPr id="118" name="Right Arrow 117"/>
          <p:cNvSpPr/>
          <p:nvPr/>
        </p:nvSpPr>
        <p:spPr>
          <a:xfrm>
            <a:off x="2209800" y="2324100"/>
            <a:ext cx="457200" cy="156899"/>
          </a:xfrm>
          <a:prstGeom prst="rightArrow">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19" name="Right Arrow 118"/>
          <p:cNvSpPr/>
          <p:nvPr/>
        </p:nvSpPr>
        <p:spPr>
          <a:xfrm>
            <a:off x="4375900" y="2324100"/>
            <a:ext cx="457200" cy="156899"/>
          </a:xfrm>
          <a:prstGeom prst="rightArrow">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20" name="Right Arrow 119"/>
          <p:cNvSpPr/>
          <p:nvPr/>
        </p:nvSpPr>
        <p:spPr>
          <a:xfrm>
            <a:off x="6629400" y="2324100"/>
            <a:ext cx="457200" cy="156899"/>
          </a:xfrm>
          <a:prstGeom prst="rightArrow">
            <a:avLst/>
          </a:prstGeom>
          <a:ln>
            <a:headEnd type="none" w="med" len="med"/>
            <a:tailEnd type="non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22" name="TextBox 121"/>
          <p:cNvSpPr txBox="1"/>
          <p:nvPr/>
        </p:nvSpPr>
        <p:spPr>
          <a:xfrm>
            <a:off x="7735669" y="3657600"/>
            <a:ext cx="723275"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1492</a:t>
            </a:r>
          </a:p>
        </p:txBody>
      </p:sp>
      <p:sp>
        <p:nvSpPr>
          <p:cNvPr id="123" name="TextBox 122"/>
          <p:cNvSpPr txBox="1"/>
          <p:nvPr/>
        </p:nvSpPr>
        <p:spPr>
          <a:xfrm>
            <a:off x="3886200" y="4788883"/>
            <a:ext cx="588623" cy="369332"/>
          </a:xfrm>
          <a:prstGeom prst="rect">
            <a:avLst/>
          </a:prstGeom>
          <a:noFill/>
        </p:spPr>
        <p:txBody>
          <a:bodyPr wrap="none" rtlCol="0">
            <a:spAutoFit/>
          </a:bodyPr>
          <a:lstStyle/>
          <a:p>
            <a:r>
              <a:rPr lang="en-US" sz="1800" dirty="0">
                <a:latin typeface="Microsoft YaHei" panose="020B0503020204020204" pitchFamily="34" charset="-122"/>
                <a:ea typeface="Microsoft YaHei" panose="020B0503020204020204" pitchFamily="34" charset="-122"/>
                <a:cs typeface="Gill Sans Light"/>
              </a:rPr>
              <a:t>342</a:t>
            </a:r>
          </a:p>
        </p:txBody>
      </p:sp>
      <p:sp>
        <p:nvSpPr>
          <p:cNvPr id="15" name="Rectangle 14"/>
          <p:cNvSpPr/>
          <p:nvPr/>
        </p:nvSpPr>
        <p:spPr>
          <a:xfrm>
            <a:off x="1836416" y="3581400"/>
            <a:ext cx="6525798" cy="533400"/>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25" name="Rectangle 124"/>
          <p:cNvSpPr/>
          <p:nvPr/>
        </p:nvSpPr>
        <p:spPr>
          <a:xfrm>
            <a:off x="858409" y="4055386"/>
            <a:ext cx="7465793" cy="745213"/>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27" name="Rectangle 126"/>
          <p:cNvSpPr/>
          <p:nvPr/>
        </p:nvSpPr>
        <p:spPr>
          <a:xfrm>
            <a:off x="999571" y="4800600"/>
            <a:ext cx="7486002" cy="335756"/>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icrosoft YaHei" panose="020B0503020204020204" pitchFamily="34" charset="-122"/>
              <a:ea typeface="Microsoft YaHei" panose="020B0503020204020204" pitchFamily="34" charset="-122"/>
            </a:endParaRPr>
          </a:p>
        </p:txBody>
      </p:sp>
      <p:sp>
        <p:nvSpPr>
          <p:cNvPr id="126" name="Rectangle 4">
            <a:extLst>
              <a:ext uri="{FF2B5EF4-FFF2-40B4-BE49-F238E27FC236}">
                <a16:creationId xmlns="" xmlns:a16="http://schemas.microsoft.com/office/drawing/2014/main" id="{90ECC14B-46C1-2144-BAD8-13B8307BC5E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30" name="直接连接符 8">
            <a:extLst>
              <a:ext uri="{FF2B5EF4-FFF2-40B4-BE49-F238E27FC236}">
                <a16:creationId xmlns="" xmlns:a16="http://schemas.microsoft.com/office/drawing/2014/main" id="{8A394D04-5121-FF44-9FC0-F377AF08EB3D}"/>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31" name="组合 46">
            <a:extLst>
              <a:ext uri="{FF2B5EF4-FFF2-40B4-BE49-F238E27FC236}">
                <a16:creationId xmlns="" xmlns:a16="http://schemas.microsoft.com/office/drawing/2014/main" id="{66489014-92A6-B049-888F-C70FAA51E250}"/>
              </a:ext>
            </a:extLst>
          </p:cNvPr>
          <p:cNvGrpSpPr>
            <a:grpSpLocks/>
          </p:cNvGrpSpPr>
          <p:nvPr/>
        </p:nvGrpSpPr>
        <p:grpSpPr bwMode="auto">
          <a:xfrm>
            <a:off x="0" y="284163"/>
            <a:ext cx="4026861" cy="530225"/>
            <a:chOff x="2209799" y="284389"/>
            <a:chExt cx="2160388" cy="529772"/>
          </a:xfrm>
          <a:solidFill>
            <a:srgbClr val="024C89"/>
          </a:solidFill>
        </p:grpSpPr>
        <p:sp>
          <p:nvSpPr>
            <p:cNvPr id="132" name="矩形 131">
              <a:extLst>
                <a:ext uri="{FF2B5EF4-FFF2-40B4-BE49-F238E27FC236}">
                  <a16:creationId xmlns="" xmlns:a16="http://schemas.microsoft.com/office/drawing/2014/main" id="{24C79D7B-1B4B-B84E-B091-7E096E2154C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GraphX</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中的一个流水</a:t>
              </a:r>
            </a:p>
          </p:txBody>
        </p:sp>
        <p:sp>
          <p:nvSpPr>
            <p:cNvPr id="133" name="矩形 132">
              <a:extLst>
                <a:ext uri="{FF2B5EF4-FFF2-40B4-BE49-F238E27FC236}">
                  <a16:creationId xmlns="" xmlns:a16="http://schemas.microsoft.com/office/drawing/2014/main" id="{432FBA11-3A9C-1541-BD56-5585B2C76B1D}"/>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60980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25"/>
                                        </p:tgtEl>
                                      </p:cBhvr>
                                    </p:animEffect>
                                    <p:set>
                                      <p:cBhvr>
                                        <p:cTn id="17" dur="1" fill="hold">
                                          <p:stCondLst>
                                            <p:cond delay="499"/>
                                          </p:stCondLst>
                                        </p:cTn>
                                        <p:tgtEl>
                                          <p:spTgt spid="12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7"/>
                                        </p:tgtEl>
                                      </p:cBhvr>
                                    </p:animEffect>
                                    <p:set>
                                      <p:cBhvr>
                                        <p:cTn id="22" dur="1" fill="hold">
                                          <p:stCondLst>
                                            <p:cond delay="499"/>
                                          </p:stCondLst>
                                        </p:cTn>
                                        <p:tgtEl>
                                          <p:spTgt spid="127"/>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25" grpId="0" animBg="1"/>
      <p:bldP spid="1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Shape 82"/>
          <p:cNvSpPr>
            <a:spLocks noGrp="1"/>
          </p:cNvSpPr>
          <p:nvPr>
            <p:ph idx="1"/>
          </p:nvPr>
        </p:nvSpPr>
        <p:spPr>
          <a:xfrm>
            <a:off x="0" y="1351309"/>
            <a:ext cx="8229600" cy="4525963"/>
          </a:xfrm>
        </p:spPr>
        <p:txBody>
          <a:bodyPr>
            <a:noAutofit/>
          </a:bodyPr>
          <a:lstStyle/>
          <a:p>
            <a:pPr marL="239713" indent="-239713" defTabSz="641350" eaLnBrk="1" hangingPunct="1">
              <a:spcBef>
                <a:spcPts val="425"/>
              </a:spcBef>
            </a:pPr>
            <a:r>
              <a:rPr kumimoji="0" lang="zh-CN" altLang="en-US" dirty="0">
                <a:latin typeface="Microsoft YaHei" panose="020B0503020204020204" pitchFamily="34" charset="-122"/>
                <a:ea typeface="Microsoft YaHei" panose="020B0503020204020204" pitchFamily="34" charset="-122"/>
              </a:rPr>
              <a:t>请求应答（同步）</a:t>
            </a:r>
            <a:endParaRPr kumimoji="0" lang="en-US" altLang="zh-CN" dirty="0">
              <a:latin typeface="Microsoft YaHei" panose="020B0503020204020204" pitchFamily="34" charset="-122"/>
              <a:ea typeface="Microsoft YaHei" panose="020B0503020204020204" pitchFamily="34" charset="-122"/>
            </a:endParaRPr>
          </a:p>
          <a:p>
            <a:pPr marL="522288" lvl="1" indent="-200025" defTabSz="641350" eaLnBrk="1" hangingPunct="1">
              <a:spcBef>
                <a:spcPts val="350"/>
              </a:spcBef>
              <a:buFontTx/>
              <a:buChar char="–"/>
            </a:pPr>
            <a:r>
              <a:rPr kumimoji="0" lang="en-US" altLang="zh-CN" sz="24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DRPC</a:t>
            </a:r>
          </a:p>
          <a:p>
            <a:pPr marL="803275" lvl="2" indent="-160338" defTabSz="641350" eaLnBrk="1" hangingPunct="1">
              <a:spcBef>
                <a:spcPts val="275"/>
              </a:spcBef>
            </a:pPr>
            <a:r>
              <a:rPr kumimoji="0" lang="zh-CN" altLang="en-US" sz="2000" dirty="0">
                <a:latin typeface="Microsoft YaHei" panose="020B0503020204020204" pitchFamily="34" charset="-122"/>
                <a:ea typeface="Microsoft YaHei" panose="020B0503020204020204" pitchFamily="34" charset="-122"/>
              </a:rPr>
              <a:t>实时图片处理</a:t>
            </a:r>
            <a:endPar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03275" lvl="2" indent="-160338" defTabSz="641350" eaLnBrk="1" hangingPunct="1">
              <a:spcBef>
                <a:spcPts val="275"/>
              </a:spcBef>
            </a:pPr>
            <a:r>
              <a:rPr kumimoji="0" lang="zh-CN" altLang="en-US" sz="2000" dirty="0">
                <a:latin typeface="Microsoft YaHei" panose="020B0503020204020204" pitchFamily="34" charset="-122"/>
                <a:ea typeface="Microsoft YaHei" panose="020B0503020204020204" pitchFamily="34" charset="-122"/>
              </a:rPr>
              <a:t>实时网页分析</a:t>
            </a:r>
            <a:endParaRPr kumimoji="0" lang="en-US" altLang="zh-CN" sz="2000" dirty="0">
              <a:latin typeface="Microsoft YaHei" panose="020B0503020204020204" pitchFamily="34" charset="-122"/>
              <a:ea typeface="Microsoft YaHei" panose="020B0503020204020204" pitchFamily="34" charset="-122"/>
            </a:endParaRPr>
          </a:p>
          <a:p>
            <a:pPr marL="803275" lvl="2" indent="-160338" defTabSz="641350" eaLnBrk="1" hangingPunct="1">
              <a:spcBef>
                <a:spcPts val="275"/>
              </a:spcBef>
            </a:pPr>
            <a:endParaRPr kumimoji="0" lang="en-US" altLang="zh-CN" sz="2000" dirty="0">
              <a:latin typeface="Microsoft YaHei" panose="020B0503020204020204" pitchFamily="34" charset="-122"/>
              <a:ea typeface="Microsoft YaHei" panose="020B0503020204020204" pitchFamily="34" charset="-122"/>
            </a:endParaRPr>
          </a:p>
          <a:p>
            <a:pPr marL="642937" lvl="2" indent="0" defTabSz="641350" eaLnBrk="1" hangingPunct="1">
              <a:spcBef>
                <a:spcPts val="275"/>
              </a:spcBef>
              <a:buNone/>
            </a:pPr>
            <a:endPar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239713" indent="-239713" defTabSz="641350" eaLnBrk="1" hangingPunct="1">
              <a:spcBef>
                <a:spcPts val="425"/>
              </a:spcBef>
            </a:pPr>
            <a:r>
              <a:rPr kumimoji="0" lang="zh-CN" altLang="en-US" dirty="0">
                <a:latin typeface="Microsoft YaHei" panose="020B0503020204020204" pitchFamily="34" charset="-122"/>
                <a:ea typeface="Microsoft YaHei" panose="020B0503020204020204" pitchFamily="34" charset="-122"/>
              </a:rPr>
              <a:t>流式处理（异步）</a:t>
            </a:r>
            <a:endParaRPr kumimoji="0" lang="en-US" altLang="zh-CN" dirty="0">
              <a:latin typeface="Microsoft YaHei" panose="020B0503020204020204" pitchFamily="34" charset="-122"/>
              <a:ea typeface="Microsoft YaHei" panose="020B0503020204020204" pitchFamily="34" charset="-122"/>
            </a:endParaRPr>
          </a:p>
          <a:p>
            <a:pPr marL="522288" lvl="1" indent="-200025" defTabSz="641350" eaLnBrk="1" hangingPunct="1">
              <a:spcBef>
                <a:spcPts val="350"/>
              </a:spcBef>
              <a:buFontTx/>
              <a:buChar char="–"/>
            </a:pPr>
            <a:r>
              <a:rPr kumimoji="0" lang="zh-CN" altLang="en-US" sz="2400" dirty="0">
                <a:latin typeface="Microsoft YaHei" panose="020B0503020204020204" pitchFamily="34" charset="-122"/>
                <a:ea typeface="Microsoft YaHei" panose="020B0503020204020204" pitchFamily="34" charset="-122"/>
              </a:rPr>
              <a:t>逐条处理</a:t>
            </a:r>
            <a:endParaRPr kumimoji="0" lang="en-US" altLang="zh-CN" sz="24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03275" lvl="2" indent="-160338" defTabSz="641350" eaLnBrk="1" hangingPunct="1">
              <a:spcBef>
                <a:spcPts val="275"/>
              </a:spcBef>
            </a:pPr>
            <a:r>
              <a:rPr kumimoji="0" lang="zh-CN" altLang="en-US" sz="2000" dirty="0">
                <a:latin typeface="Microsoft YaHei" panose="020B0503020204020204" pitchFamily="34" charset="-122"/>
                <a:ea typeface="Microsoft YaHei" panose="020B0503020204020204" pitchFamily="34" charset="-122"/>
              </a:rPr>
              <a:t>数据之间无关系：如实时日志格式标准化入库</a:t>
            </a:r>
            <a:endPar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522288" lvl="1" indent="-200025" defTabSz="641350" eaLnBrk="1" hangingPunct="1">
              <a:spcBef>
                <a:spcPts val="350"/>
              </a:spcBef>
              <a:buFontTx/>
              <a:buChar char="–"/>
            </a:pPr>
            <a:r>
              <a:rPr kumimoji="0" lang="zh-CN" altLang="en-US" sz="2400" dirty="0">
                <a:latin typeface="Microsoft YaHei" panose="020B0503020204020204" pitchFamily="34" charset="-122"/>
                <a:ea typeface="Microsoft YaHei" panose="020B0503020204020204" pitchFamily="34" charset="-122"/>
              </a:rPr>
              <a:t>分析统计</a:t>
            </a:r>
            <a:endParaRPr kumimoji="0" lang="en-US" altLang="zh-CN" sz="24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03275" lvl="2" indent="-160338" defTabSz="641350" eaLnBrk="1" hangingPunct="1">
              <a:spcBef>
                <a:spcPts val="275"/>
              </a:spcBef>
            </a:pPr>
            <a:r>
              <a:rPr kumimoji="0" lang="zh-CN" altLang="en-US" sz="2000" dirty="0">
                <a:latin typeface="Microsoft YaHei" panose="020B0503020204020204" pitchFamily="34" charset="-122"/>
                <a:ea typeface="Microsoft YaHei" panose="020B0503020204020204" pitchFamily="34" charset="-122"/>
              </a:rPr>
              <a:t>数据之间有关系（聚合等）：如日志</a:t>
            </a:r>
            <a:r>
              <a:rPr kumimoji="0" lang="en-US" altLang="zh-CN" sz="20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pv</a:t>
            </a: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a:t>
            </a:r>
            <a:r>
              <a:rPr kumimoji="0" lang="en-US" altLang="zh-CN" sz="20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uv</a:t>
            </a:r>
            <a:r>
              <a:rPr kumimoji="0" lang="zh-CN" altLang="en-US" sz="2000" dirty="0">
                <a:latin typeface="Microsoft YaHei" panose="020B0503020204020204" pitchFamily="34" charset="-122"/>
                <a:ea typeface="Microsoft YaHei" panose="020B0503020204020204" pitchFamily="34" charset="-122"/>
              </a:rPr>
              <a:t>统计、访问热点统计</a:t>
            </a:r>
          </a:p>
        </p:txBody>
      </p:sp>
      <p:grpSp>
        <p:nvGrpSpPr>
          <p:cNvPr id="2" name="Group 86"/>
          <p:cNvGrpSpPr>
            <a:grpSpLocks/>
          </p:cNvGrpSpPr>
          <p:nvPr/>
        </p:nvGrpSpPr>
        <p:grpSpPr bwMode="auto">
          <a:xfrm>
            <a:off x="2128465" y="3045197"/>
            <a:ext cx="909637" cy="506412"/>
            <a:chOff x="0" y="0"/>
            <a:chExt cx="1295401" cy="720726"/>
          </a:xfrm>
        </p:grpSpPr>
        <p:sp>
          <p:nvSpPr>
            <p:cNvPr id="84" name="Shape 84"/>
            <p:cNvSpPr>
              <a:spLocks/>
            </p:cNvSpPr>
            <p:nvPr/>
          </p:nvSpPr>
          <p:spPr bwMode="auto">
            <a:xfrm>
              <a:off x="0" y="0"/>
              <a:ext cx="1295401" cy="720726"/>
            </a:xfrm>
            <a:custGeom>
              <a:avLst/>
              <a:gdLst>
                <a:gd name="T0" fmla="*/ 42635933 w 19679"/>
                <a:gd name="T1" fmla="*/ 13197977 h 19679"/>
                <a:gd name="T2" fmla="*/ 42635933 w 19679"/>
                <a:gd name="T3" fmla="*/ 13197977 h 19679"/>
                <a:gd name="T4" fmla="*/ 42635933 w 19679"/>
                <a:gd name="T5" fmla="*/ 13197977 h 19679"/>
                <a:gd name="T6" fmla="*/ 42635933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70" name="Shape 85"/>
            <p:cNvSpPr>
              <a:spLocks noChangeArrowheads="1"/>
            </p:cNvSpPr>
            <p:nvPr/>
          </p:nvSpPr>
          <p:spPr bwMode="auto">
            <a:xfrm>
              <a:off x="189691" y="141500"/>
              <a:ext cx="916015" cy="43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Client</a:t>
              </a:r>
            </a:p>
          </p:txBody>
        </p:sp>
      </p:grpSp>
      <p:grpSp>
        <p:nvGrpSpPr>
          <p:cNvPr id="3" name="Group 89"/>
          <p:cNvGrpSpPr>
            <a:grpSpLocks/>
          </p:cNvGrpSpPr>
          <p:nvPr/>
        </p:nvGrpSpPr>
        <p:grpSpPr bwMode="auto">
          <a:xfrm>
            <a:off x="3469902" y="3045197"/>
            <a:ext cx="911225" cy="506412"/>
            <a:chOff x="0" y="0"/>
            <a:chExt cx="1295401" cy="720726"/>
          </a:xfrm>
        </p:grpSpPr>
        <p:sp>
          <p:nvSpPr>
            <p:cNvPr id="87" name="Shape 87"/>
            <p:cNvSpPr>
              <a:spLocks/>
            </p:cNvSpPr>
            <p:nvPr/>
          </p:nvSpPr>
          <p:spPr bwMode="auto">
            <a:xfrm>
              <a:off x="0" y="0"/>
              <a:ext cx="1295401" cy="720726"/>
            </a:xfrm>
            <a:custGeom>
              <a:avLst/>
              <a:gdLst>
                <a:gd name="T0" fmla="*/ 42635933 w 19679"/>
                <a:gd name="T1" fmla="*/ 13197977 h 19679"/>
                <a:gd name="T2" fmla="*/ 42635933 w 19679"/>
                <a:gd name="T3" fmla="*/ 13197977 h 19679"/>
                <a:gd name="T4" fmla="*/ 42635933 w 19679"/>
                <a:gd name="T5" fmla="*/ 13197977 h 19679"/>
                <a:gd name="T6" fmla="*/ 42635933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68" name="Shape 88"/>
            <p:cNvSpPr>
              <a:spLocks noChangeArrowheads="1"/>
            </p:cNvSpPr>
            <p:nvPr/>
          </p:nvSpPr>
          <p:spPr bwMode="auto">
            <a:xfrm>
              <a:off x="189691" y="32069"/>
              <a:ext cx="916015" cy="65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defTabSz="64135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6413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64135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DRPC</a:t>
              </a:r>
            </a:p>
            <a:p>
              <a:pPr eaLnBrk="1" hangingPunct="1">
                <a:spcBef>
                  <a:spcPct val="0"/>
                </a:spcBef>
                <a:buFontTx/>
                <a:buNone/>
              </a:pPr>
              <a:r>
                <a:rPr lang="en-US" altLang="zh-CN" sz="12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Server</a:t>
              </a:r>
            </a:p>
          </p:txBody>
        </p:sp>
      </p:grpSp>
      <p:grpSp>
        <p:nvGrpSpPr>
          <p:cNvPr id="4" name="Group 92"/>
          <p:cNvGrpSpPr>
            <a:grpSpLocks/>
          </p:cNvGrpSpPr>
          <p:nvPr/>
        </p:nvGrpSpPr>
        <p:grpSpPr bwMode="auto">
          <a:xfrm>
            <a:off x="4887540" y="3045197"/>
            <a:ext cx="911225" cy="506412"/>
            <a:chOff x="0" y="0"/>
            <a:chExt cx="1295401" cy="720726"/>
          </a:xfrm>
        </p:grpSpPr>
        <p:sp>
          <p:nvSpPr>
            <p:cNvPr id="90" name="Shape 90"/>
            <p:cNvSpPr>
              <a:spLocks/>
            </p:cNvSpPr>
            <p:nvPr/>
          </p:nvSpPr>
          <p:spPr bwMode="auto">
            <a:xfrm>
              <a:off x="0" y="0"/>
              <a:ext cx="1295401" cy="720726"/>
            </a:xfrm>
            <a:custGeom>
              <a:avLst/>
              <a:gdLst>
                <a:gd name="T0" fmla="*/ 42635933 w 19679"/>
                <a:gd name="T1" fmla="*/ 13197977 h 19679"/>
                <a:gd name="T2" fmla="*/ 42635933 w 19679"/>
                <a:gd name="T3" fmla="*/ 13197977 h 19679"/>
                <a:gd name="T4" fmla="*/ 42635933 w 19679"/>
                <a:gd name="T5" fmla="*/ 13197977 h 19679"/>
                <a:gd name="T6" fmla="*/ 42635933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66" name="Shape 91"/>
            <p:cNvSpPr>
              <a:spLocks noChangeArrowheads="1"/>
            </p:cNvSpPr>
            <p:nvPr/>
          </p:nvSpPr>
          <p:spPr bwMode="auto">
            <a:xfrm>
              <a:off x="189691" y="141500"/>
              <a:ext cx="916015" cy="43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Spout</a:t>
              </a:r>
            </a:p>
          </p:txBody>
        </p:sp>
      </p:grpSp>
      <p:grpSp>
        <p:nvGrpSpPr>
          <p:cNvPr id="5" name="Group 95"/>
          <p:cNvGrpSpPr>
            <a:grpSpLocks/>
          </p:cNvGrpSpPr>
          <p:nvPr/>
        </p:nvGrpSpPr>
        <p:grpSpPr bwMode="auto">
          <a:xfrm>
            <a:off x="6252790" y="3045197"/>
            <a:ext cx="912812" cy="506412"/>
            <a:chOff x="-1" y="0"/>
            <a:chExt cx="1296989" cy="720726"/>
          </a:xfrm>
        </p:grpSpPr>
        <p:sp>
          <p:nvSpPr>
            <p:cNvPr id="93" name="Shape 93"/>
            <p:cNvSpPr>
              <a:spLocks/>
            </p:cNvSpPr>
            <p:nvPr/>
          </p:nvSpPr>
          <p:spPr bwMode="auto">
            <a:xfrm>
              <a:off x="-1" y="0"/>
              <a:ext cx="1296989" cy="720726"/>
            </a:xfrm>
            <a:custGeom>
              <a:avLst/>
              <a:gdLst>
                <a:gd name="T0" fmla="*/ 42740530 w 19679"/>
                <a:gd name="T1" fmla="*/ 13197977 h 19679"/>
                <a:gd name="T2" fmla="*/ 42740530 w 19679"/>
                <a:gd name="T3" fmla="*/ 13197977 h 19679"/>
                <a:gd name="T4" fmla="*/ 42740530 w 19679"/>
                <a:gd name="T5" fmla="*/ 13197977 h 19679"/>
                <a:gd name="T6" fmla="*/ 42740530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64" name="Shape 94"/>
            <p:cNvSpPr>
              <a:spLocks noChangeArrowheads="1"/>
            </p:cNvSpPr>
            <p:nvPr/>
          </p:nvSpPr>
          <p:spPr bwMode="auto">
            <a:xfrm>
              <a:off x="189924" y="141500"/>
              <a:ext cx="917139" cy="437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Bolt</a:t>
              </a:r>
            </a:p>
          </p:txBody>
        </p:sp>
      </p:grpSp>
      <p:grpSp>
        <p:nvGrpSpPr>
          <p:cNvPr id="6" name="Group 98"/>
          <p:cNvGrpSpPr>
            <a:grpSpLocks/>
          </p:cNvGrpSpPr>
          <p:nvPr/>
        </p:nvGrpSpPr>
        <p:grpSpPr bwMode="auto">
          <a:xfrm>
            <a:off x="7595322" y="3065352"/>
            <a:ext cx="1141785" cy="523218"/>
            <a:chOff x="-1" y="-11959"/>
            <a:chExt cx="1296989" cy="744644"/>
          </a:xfrm>
        </p:grpSpPr>
        <p:sp>
          <p:nvSpPr>
            <p:cNvPr id="96" name="Shape 96"/>
            <p:cNvSpPr>
              <a:spLocks/>
            </p:cNvSpPr>
            <p:nvPr/>
          </p:nvSpPr>
          <p:spPr bwMode="auto">
            <a:xfrm>
              <a:off x="-1" y="0"/>
              <a:ext cx="1296989" cy="720726"/>
            </a:xfrm>
            <a:custGeom>
              <a:avLst/>
              <a:gdLst>
                <a:gd name="T0" fmla="*/ 42740530 w 19679"/>
                <a:gd name="T1" fmla="*/ 13197977 h 19679"/>
                <a:gd name="T2" fmla="*/ 42740530 w 19679"/>
                <a:gd name="T3" fmla="*/ 13197977 h 19679"/>
                <a:gd name="T4" fmla="*/ 42740530 w 19679"/>
                <a:gd name="T5" fmla="*/ 13197977 h 19679"/>
                <a:gd name="T6" fmla="*/ 42740530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62" name="Shape 97"/>
            <p:cNvSpPr>
              <a:spLocks noChangeArrowheads="1"/>
            </p:cNvSpPr>
            <p:nvPr/>
          </p:nvSpPr>
          <p:spPr bwMode="auto">
            <a:xfrm>
              <a:off x="189925" y="-11959"/>
              <a:ext cx="917139" cy="74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Return</a:t>
              </a:r>
            </a:p>
          </p:txBody>
        </p:sp>
      </p:grpSp>
      <p:grpSp>
        <p:nvGrpSpPr>
          <p:cNvPr id="7" name="Group 101"/>
          <p:cNvGrpSpPr>
            <a:grpSpLocks/>
          </p:cNvGrpSpPr>
          <p:nvPr/>
        </p:nvGrpSpPr>
        <p:grpSpPr bwMode="auto">
          <a:xfrm>
            <a:off x="2906340" y="2853109"/>
            <a:ext cx="696912" cy="266700"/>
            <a:chOff x="0" y="-1"/>
            <a:chExt cx="990600" cy="379414"/>
          </a:xfrm>
        </p:grpSpPr>
        <p:sp>
          <p:nvSpPr>
            <p:cNvPr id="99" name="Shape 99"/>
            <p:cNvSpPr>
              <a:spLocks noChangeShapeType="1"/>
            </p:cNvSpPr>
            <p:nvPr/>
          </p:nvSpPr>
          <p:spPr bwMode="auto">
            <a:xfrm>
              <a:off x="0" y="379413"/>
              <a:ext cx="990600" cy="0"/>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60" name="Shape 100"/>
            <p:cNvSpPr>
              <a:spLocks noChangeArrowheads="1"/>
            </p:cNvSpPr>
            <p:nvPr/>
          </p:nvSpPr>
          <p:spPr bwMode="auto">
            <a:xfrm>
              <a:off x="36487" y="-1"/>
              <a:ext cx="785820" cy="26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defTabSz="64135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6413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64135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600">
                  <a:latin typeface="Microsoft YaHei" panose="020B0503020204020204" pitchFamily="34" charset="-122"/>
                  <a:ea typeface="Microsoft YaHei" panose="020B0503020204020204" pitchFamily="34" charset="-122"/>
                  <a:sym typeface="微软雅黑" panose="020B0503020204020204" pitchFamily="34" charset="-122"/>
                </a:rPr>
                <a:t>图片</a:t>
              </a:r>
              <a:r>
                <a:rPr lang="en-US" altLang="zh-CN" sz="600">
                  <a:latin typeface="Microsoft YaHei" panose="020B0503020204020204" pitchFamily="34" charset="-122"/>
                  <a:ea typeface="Microsoft YaHei" panose="020B0503020204020204" pitchFamily="34" charset="-122"/>
                  <a:sym typeface="微软雅黑" panose="020B0503020204020204" pitchFamily="34" charset="-122"/>
                </a:rPr>
                <a:t>X</a:t>
              </a:r>
            </a:p>
          </p:txBody>
        </p:sp>
      </p:grpSp>
      <p:grpSp>
        <p:nvGrpSpPr>
          <p:cNvPr id="8" name="Group 104"/>
          <p:cNvGrpSpPr>
            <a:grpSpLocks/>
          </p:cNvGrpSpPr>
          <p:nvPr/>
        </p:nvGrpSpPr>
        <p:grpSpPr bwMode="auto">
          <a:xfrm>
            <a:off x="4338265" y="3003922"/>
            <a:ext cx="552450" cy="301625"/>
            <a:chOff x="0" y="-1"/>
            <a:chExt cx="785813" cy="430214"/>
          </a:xfrm>
        </p:grpSpPr>
        <p:sp>
          <p:nvSpPr>
            <p:cNvPr id="102" name="Shape 102"/>
            <p:cNvSpPr>
              <a:spLocks noChangeShapeType="1"/>
            </p:cNvSpPr>
            <p:nvPr/>
          </p:nvSpPr>
          <p:spPr bwMode="auto">
            <a:xfrm>
              <a:off x="72259" y="427948"/>
              <a:ext cx="713554" cy="2265"/>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58" name="Shape 103"/>
            <p:cNvSpPr>
              <a:spLocks noChangeArrowheads="1"/>
            </p:cNvSpPr>
            <p:nvPr/>
          </p:nvSpPr>
          <p:spPr bwMode="auto">
            <a:xfrm>
              <a:off x="0" y="-1"/>
              <a:ext cx="785813" cy="26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defTabSz="64135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6413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64135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600">
                  <a:latin typeface="Microsoft YaHei" panose="020B0503020204020204" pitchFamily="34" charset="-122"/>
                  <a:ea typeface="Microsoft YaHei" panose="020B0503020204020204" pitchFamily="34" charset="-122"/>
                  <a:sym typeface="微软雅黑" panose="020B0503020204020204" pitchFamily="34" charset="-122"/>
                </a:rPr>
                <a:t>图片</a:t>
              </a:r>
              <a:r>
                <a:rPr lang="en-US" altLang="zh-CN" sz="600">
                  <a:latin typeface="Microsoft YaHei" panose="020B0503020204020204" pitchFamily="34" charset="-122"/>
                  <a:ea typeface="Microsoft YaHei" panose="020B0503020204020204" pitchFamily="34" charset="-122"/>
                  <a:sym typeface="微软雅黑" panose="020B0503020204020204" pitchFamily="34" charset="-122"/>
                </a:rPr>
                <a:t>X</a:t>
              </a:r>
            </a:p>
          </p:txBody>
        </p:sp>
      </p:grpSp>
      <p:grpSp>
        <p:nvGrpSpPr>
          <p:cNvPr id="9" name="Group 107"/>
          <p:cNvGrpSpPr>
            <a:grpSpLocks/>
          </p:cNvGrpSpPr>
          <p:nvPr/>
        </p:nvGrpSpPr>
        <p:grpSpPr bwMode="auto">
          <a:xfrm>
            <a:off x="5744790" y="3003922"/>
            <a:ext cx="552450" cy="293687"/>
            <a:chOff x="0" y="-1"/>
            <a:chExt cx="785813" cy="419101"/>
          </a:xfrm>
        </p:grpSpPr>
        <p:sp>
          <p:nvSpPr>
            <p:cNvPr id="105" name="Shape 105"/>
            <p:cNvSpPr>
              <a:spLocks noChangeShapeType="1"/>
            </p:cNvSpPr>
            <p:nvPr/>
          </p:nvSpPr>
          <p:spPr bwMode="auto">
            <a:xfrm>
              <a:off x="76775" y="419100"/>
              <a:ext cx="648069" cy="0"/>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56" name="Shape 106"/>
            <p:cNvSpPr>
              <a:spLocks noChangeArrowheads="1"/>
            </p:cNvSpPr>
            <p:nvPr/>
          </p:nvSpPr>
          <p:spPr bwMode="auto">
            <a:xfrm>
              <a:off x="0" y="-1"/>
              <a:ext cx="785813" cy="26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defTabSz="64135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6413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64135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600">
                  <a:latin typeface="Microsoft YaHei" panose="020B0503020204020204" pitchFamily="34" charset="-122"/>
                  <a:ea typeface="Microsoft YaHei" panose="020B0503020204020204" pitchFamily="34" charset="-122"/>
                  <a:sym typeface="微软雅黑" panose="020B0503020204020204" pitchFamily="34" charset="-122"/>
                </a:rPr>
                <a:t>图片</a:t>
              </a:r>
              <a:r>
                <a:rPr lang="en-US" altLang="zh-CN" sz="600">
                  <a:latin typeface="Microsoft YaHei" panose="020B0503020204020204" pitchFamily="34" charset="-122"/>
                  <a:ea typeface="Microsoft YaHei" panose="020B0503020204020204" pitchFamily="34" charset="-122"/>
                  <a:sym typeface="微软雅黑" panose="020B0503020204020204" pitchFamily="34" charset="-122"/>
                </a:rPr>
                <a:t>X</a:t>
              </a:r>
            </a:p>
          </p:txBody>
        </p:sp>
      </p:grpSp>
      <p:grpSp>
        <p:nvGrpSpPr>
          <p:cNvPr id="10" name="Group 110"/>
          <p:cNvGrpSpPr>
            <a:grpSpLocks/>
          </p:cNvGrpSpPr>
          <p:nvPr/>
        </p:nvGrpSpPr>
        <p:grpSpPr bwMode="auto">
          <a:xfrm>
            <a:off x="7100515" y="3003922"/>
            <a:ext cx="552450" cy="293687"/>
            <a:chOff x="0" y="-1"/>
            <a:chExt cx="785813" cy="419101"/>
          </a:xfrm>
        </p:grpSpPr>
        <p:sp>
          <p:nvSpPr>
            <p:cNvPr id="108" name="Shape 108"/>
            <p:cNvSpPr>
              <a:spLocks noChangeShapeType="1"/>
            </p:cNvSpPr>
            <p:nvPr/>
          </p:nvSpPr>
          <p:spPr bwMode="auto">
            <a:xfrm>
              <a:off x="92581" y="419100"/>
              <a:ext cx="648071" cy="0"/>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54" name="Shape 109"/>
            <p:cNvSpPr>
              <a:spLocks noChangeArrowheads="1"/>
            </p:cNvSpPr>
            <p:nvPr/>
          </p:nvSpPr>
          <p:spPr bwMode="auto">
            <a:xfrm>
              <a:off x="0" y="-1"/>
              <a:ext cx="785813" cy="30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8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图片</a:t>
              </a:r>
              <a:r>
                <a:rPr lang="en-US" altLang="zh-CN" sz="8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Y</a:t>
              </a:r>
            </a:p>
          </p:txBody>
        </p:sp>
      </p:grpSp>
      <p:grpSp>
        <p:nvGrpSpPr>
          <p:cNvPr id="11" name="Group 113"/>
          <p:cNvGrpSpPr>
            <a:grpSpLocks/>
          </p:cNvGrpSpPr>
          <p:nvPr/>
        </p:nvGrpSpPr>
        <p:grpSpPr bwMode="auto">
          <a:xfrm>
            <a:off x="3930277" y="3546847"/>
            <a:ext cx="4151313" cy="530225"/>
            <a:chOff x="0" y="0"/>
            <a:chExt cx="5903913" cy="754745"/>
          </a:xfrm>
        </p:grpSpPr>
        <p:sp>
          <p:nvSpPr>
            <p:cNvPr id="111" name="Shape 111"/>
            <p:cNvSpPr>
              <a:spLocks/>
            </p:cNvSpPr>
            <p:nvPr/>
          </p:nvSpPr>
          <p:spPr bwMode="auto">
            <a:xfrm rot="5400000">
              <a:off x="2574584" y="-2574584"/>
              <a:ext cx="754745" cy="5903913"/>
            </a:xfrm>
            <a:custGeom>
              <a:avLst/>
              <a:gdLst>
                <a:gd name="T0" fmla="*/ 13186129 w 21600"/>
                <a:gd name="T1" fmla="*/ 806856357 h 21600"/>
                <a:gd name="T2" fmla="*/ 13186129 w 21600"/>
                <a:gd name="T3" fmla="*/ 806856357 h 21600"/>
                <a:gd name="T4" fmla="*/ 13186129 w 21600"/>
                <a:gd name="T5" fmla="*/ 806856357 h 21600"/>
                <a:gd name="T6" fmla="*/ 13186129 w 21600"/>
                <a:gd name="T7" fmla="*/ 806856357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0"/>
                  </a:moveTo>
                  <a:cubicBezTo>
                    <a:pt x="10800" y="0"/>
                    <a:pt x="21600" y="5400"/>
                    <a:pt x="21600" y="10800"/>
                  </a:cubicBezTo>
                  <a:cubicBezTo>
                    <a:pt x="21600" y="16200"/>
                    <a:pt x="10982" y="21600"/>
                    <a:pt x="364" y="21600"/>
                  </a:cubicBezTo>
                </a:path>
              </a:pathLst>
            </a:custGeom>
            <a:noFill/>
            <a:ln w="38100" cap="flat">
              <a:solidFill>
                <a:srgbClr val="2D2D8A"/>
              </a:solidFill>
              <a:prstDash val="solid"/>
              <a:round/>
              <a:headEnd/>
              <a:tailEnd type="triangle" w="med" len="med"/>
            </a:ln>
            <a:effectLst>
              <a:outerShdw blurRad="635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52" name="Shape 112"/>
            <p:cNvSpPr>
              <a:spLocks noChangeArrowheads="1"/>
            </p:cNvSpPr>
            <p:nvPr/>
          </p:nvSpPr>
          <p:spPr bwMode="auto">
            <a:xfrm>
              <a:off x="2652716" y="441535"/>
              <a:ext cx="785819" cy="30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800">
                  <a:latin typeface="Microsoft YaHei" panose="020B0503020204020204" pitchFamily="34" charset="-122"/>
                  <a:ea typeface="Microsoft YaHei" panose="020B0503020204020204" pitchFamily="34" charset="-122"/>
                  <a:sym typeface="微软雅黑" panose="020B0503020204020204" pitchFamily="34" charset="-122"/>
                </a:rPr>
                <a:t>图片</a:t>
              </a:r>
              <a:r>
                <a:rPr lang="en-US" altLang="zh-CN" sz="800">
                  <a:latin typeface="Microsoft YaHei" panose="020B0503020204020204" pitchFamily="34" charset="-122"/>
                  <a:ea typeface="Microsoft YaHei" panose="020B0503020204020204" pitchFamily="34" charset="-122"/>
                  <a:sym typeface="微软雅黑" panose="020B0503020204020204" pitchFamily="34" charset="-122"/>
                </a:rPr>
                <a:t>Y</a:t>
              </a:r>
            </a:p>
          </p:txBody>
        </p:sp>
      </p:grpSp>
      <p:grpSp>
        <p:nvGrpSpPr>
          <p:cNvPr id="12" name="Group 116"/>
          <p:cNvGrpSpPr>
            <a:grpSpLocks/>
          </p:cNvGrpSpPr>
          <p:nvPr/>
        </p:nvGrpSpPr>
        <p:grpSpPr bwMode="auto">
          <a:xfrm>
            <a:off x="2906340" y="3476997"/>
            <a:ext cx="728662" cy="212725"/>
            <a:chOff x="0" y="-1"/>
            <a:chExt cx="1036639" cy="302373"/>
          </a:xfrm>
        </p:grpSpPr>
        <p:sp>
          <p:nvSpPr>
            <p:cNvPr id="114" name="Shape 114"/>
            <p:cNvSpPr>
              <a:spLocks noChangeShapeType="1"/>
            </p:cNvSpPr>
            <p:nvPr/>
          </p:nvSpPr>
          <p:spPr bwMode="auto">
            <a:xfrm flipH="1" flipV="1">
              <a:off x="0" y="-1"/>
              <a:ext cx="991470" cy="0"/>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50" name="Shape 115"/>
            <p:cNvSpPr>
              <a:spLocks noChangeArrowheads="1"/>
            </p:cNvSpPr>
            <p:nvPr/>
          </p:nvSpPr>
          <p:spPr bwMode="auto">
            <a:xfrm>
              <a:off x="250806" y="39740"/>
              <a:ext cx="785833" cy="26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600">
                  <a:latin typeface="Microsoft YaHei" panose="020B0503020204020204" pitchFamily="34" charset="-122"/>
                  <a:ea typeface="Microsoft YaHei" panose="020B0503020204020204" pitchFamily="34" charset="-122"/>
                  <a:sym typeface="微软雅黑" panose="020B0503020204020204" pitchFamily="34" charset="-122"/>
                </a:rPr>
                <a:t>图片</a:t>
              </a:r>
              <a:r>
                <a:rPr lang="en-US" altLang="zh-CN" sz="600">
                  <a:latin typeface="Microsoft YaHei" panose="020B0503020204020204" pitchFamily="34" charset="-122"/>
                  <a:ea typeface="Microsoft YaHei" panose="020B0503020204020204" pitchFamily="34" charset="-122"/>
                  <a:sym typeface="微软雅黑" panose="020B0503020204020204" pitchFamily="34" charset="-122"/>
                </a:rPr>
                <a:t>Y</a:t>
              </a:r>
            </a:p>
          </p:txBody>
        </p:sp>
      </p:grpSp>
      <p:grpSp>
        <p:nvGrpSpPr>
          <p:cNvPr id="13" name="Group 119"/>
          <p:cNvGrpSpPr>
            <a:grpSpLocks/>
          </p:cNvGrpSpPr>
          <p:nvPr/>
        </p:nvGrpSpPr>
        <p:grpSpPr bwMode="auto">
          <a:xfrm>
            <a:off x="1600201" y="5984682"/>
            <a:ext cx="1018108" cy="523218"/>
            <a:chOff x="-1" y="-11959"/>
            <a:chExt cx="1143002" cy="744644"/>
          </a:xfrm>
        </p:grpSpPr>
        <p:sp>
          <p:nvSpPr>
            <p:cNvPr id="117" name="Shape 117"/>
            <p:cNvSpPr>
              <a:spLocks/>
            </p:cNvSpPr>
            <p:nvPr/>
          </p:nvSpPr>
          <p:spPr bwMode="auto">
            <a:xfrm>
              <a:off x="-1" y="0"/>
              <a:ext cx="1143002" cy="720726"/>
            </a:xfrm>
            <a:custGeom>
              <a:avLst/>
              <a:gdLst>
                <a:gd name="T0" fmla="*/ 33194105 w 19679"/>
                <a:gd name="T1" fmla="*/ 13197977 h 19679"/>
                <a:gd name="T2" fmla="*/ 33194105 w 19679"/>
                <a:gd name="T3" fmla="*/ 13197977 h 19679"/>
                <a:gd name="T4" fmla="*/ 33194105 w 19679"/>
                <a:gd name="T5" fmla="*/ 13197977 h 19679"/>
                <a:gd name="T6" fmla="*/ 33194105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48" name="Shape 118"/>
            <p:cNvSpPr>
              <a:spLocks noChangeArrowheads="1"/>
            </p:cNvSpPr>
            <p:nvPr/>
          </p:nvSpPr>
          <p:spPr bwMode="auto">
            <a:xfrm>
              <a:off x="167377" y="-11959"/>
              <a:ext cx="808251" cy="74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Client</a:t>
              </a:r>
            </a:p>
          </p:txBody>
        </p:sp>
      </p:grpSp>
      <p:grpSp>
        <p:nvGrpSpPr>
          <p:cNvPr id="14" name="Group 122"/>
          <p:cNvGrpSpPr>
            <a:grpSpLocks/>
          </p:cNvGrpSpPr>
          <p:nvPr/>
        </p:nvGrpSpPr>
        <p:grpSpPr bwMode="auto">
          <a:xfrm>
            <a:off x="2969144" y="5962636"/>
            <a:ext cx="764655" cy="584773"/>
            <a:chOff x="0" y="-54460"/>
            <a:chExt cx="877888" cy="829648"/>
          </a:xfrm>
        </p:grpSpPr>
        <p:sp>
          <p:nvSpPr>
            <p:cNvPr id="120" name="Shape 120"/>
            <p:cNvSpPr>
              <a:spLocks/>
            </p:cNvSpPr>
            <p:nvPr/>
          </p:nvSpPr>
          <p:spPr bwMode="auto">
            <a:xfrm>
              <a:off x="0" y="0"/>
              <a:ext cx="877888" cy="720726"/>
            </a:xfrm>
            <a:custGeom>
              <a:avLst/>
              <a:gdLst>
                <a:gd name="T0" fmla="*/ 19581466 w 19679"/>
                <a:gd name="T1" fmla="*/ 13197977 h 19679"/>
                <a:gd name="T2" fmla="*/ 19581466 w 19679"/>
                <a:gd name="T3" fmla="*/ 13197977 h 19679"/>
                <a:gd name="T4" fmla="*/ 19581466 w 19679"/>
                <a:gd name="T5" fmla="*/ 13197977 h 19679"/>
                <a:gd name="T6" fmla="*/ 19581466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46" name="Shape 121"/>
            <p:cNvSpPr>
              <a:spLocks noChangeArrowheads="1"/>
            </p:cNvSpPr>
            <p:nvPr/>
          </p:nvSpPr>
          <p:spPr bwMode="auto">
            <a:xfrm>
              <a:off x="128553" y="-54460"/>
              <a:ext cx="620781" cy="8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MQ</a:t>
              </a:r>
            </a:p>
          </p:txBody>
        </p:sp>
      </p:grpSp>
      <p:grpSp>
        <p:nvGrpSpPr>
          <p:cNvPr id="15" name="Group 125"/>
          <p:cNvGrpSpPr>
            <a:grpSpLocks/>
          </p:cNvGrpSpPr>
          <p:nvPr/>
        </p:nvGrpSpPr>
        <p:grpSpPr bwMode="auto">
          <a:xfrm>
            <a:off x="4070870" y="5984682"/>
            <a:ext cx="950104" cy="523218"/>
            <a:chOff x="0" y="-11959"/>
            <a:chExt cx="1147763" cy="744644"/>
          </a:xfrm>
        </p:grpSpPr>
        <p:sp>
          <p:nvSpPr>
            <p:cNvPr id="123" name="Shape 123"/>
            <p:cNvSpPr>
              <a:spLocks/>
            </p:cNvSpPr>
            <p:nvPr/>
          </p:nvSpPr>
          <p:spPr bwMode="auto">
            <a:xfrm>
              <a:off x="0" y="0"/>
              <a:ext cx="1147763" cy="720726"/>
            </a:xfrm>
            <a:custGeom>
              <a:avLst/>
              <a:gdLst>
                <a:gd name="T0" fmla="*/ 33471240 w 19679"/>
                <a:gd name="T1" fmla="*/ 13197977 h 19679"/>
                <a:gd name="T2" fmla="*/ 33471240 w 19679"/>
                <a:gd name="T3" fmla="*/ 13197977 h 19679"/>
                <a:gd name="T4" fmla="*/ 33471240 w 19679"/>
                <a:gd name="T5" fmla="*/ 13197977 h 19679"/>
                <a:gd name="T6" fmla="*/ 33471240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44" name="Shape 124"/>
            <p:cNvSpPr>
              <a:spLocks noChangeArrowheads="1"/>
            </p:cNvSpPr>
            <p:nvPr/>
          </p:nvSpPr>
          <p:spPr bwMode="auto">
            <a:xfrm>
              <a:off x="168073" y="-11959"/>
              <a:ext cx="811618" cy="74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Spout</a:t>
              </a:r>
              <a:endParaRPr lang="en-US" altLang="zh-CN" sz="2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p:txBody>
        </p:sp>
      </p:grpSp>
      <p:grpSp>
        <p:nvGrpSpPr>
          <p:cNvPr id="16" name="Group 128"/>
          <p:cNvGrpSpPr>
            <a:grpSpLocks/>
          </p:cNvGrpSpPr>
          <p:nvPr/>
        </p:nvGrpSpPr>
        <p:grpSpPr bwMode="auto">
          <a:xfrm>
            <a:off x="5331345" y="5984682"/>
            <a:ext cx="840855" cy="523218"/>
            <a:chOff x="0" y="-11959"/>
            <a:chExt cx="1062038" cy="744644"/>
          </a:xfrm>
        </p:grpSpPr>
        <p:sp>
          <p:nvSpPr>
            <p:cNvPr id="126" name="Shape 126"/>
            <p:cNvSpPr>
              <a:spLocks/>
            </p:cNvSpPr>
            <p:nvPr/>
          </p:nvSpPr>
          <p:spPr bwMode="auto">
            <a:xfrm>
              <a:off x="0" y="0"/>
              <a:ext cx="1062038" cy="720726"/>
            </a:xfrm>
            <a:custGeom>
              <a:avLst/>
              <a:gdLst>
                <a:gd name="T0" fmla="*/ 28658080 w 19679"/>
                <a:gd name="T1" fmla="*/ 13197977 h 19679"/>
                <a:gd name="T2" fmla="*/ 28658080 w 19679"/>
                <a:gd name="T3" fmla="*/ 13197977 h 19679"/>
                <a:gd name="T4" fmla="*/ 28658080 w 19679"/>
                <a:gd name="T5" fmla="*/ 13197977 h 19679"/>
                <a:gd name="T6" fmla="*/ 28658080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42" name="Shape 127"/>
            <p:cNvSpPr>
              <a:spLocks noChangeArrowheads="1"/>
            </p:cNvSpPr>
            <p:nvPr/>
          </p:nvSpPr>
          <p:spPr bwMode="auto">
            <a:xfrm>
              <a:off x="155518" y="-11959"/>
              <a:ext cx="750998" cy="74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Bolt1</a:t>
              </a:r>
            </a:p>
          </p:txBody>
        </p:sp>
      </p:grpSp>
      <p:grpSp>
        <p:nvGrpSpPr>
          <p:cNvPr id="17" name="Group 132"/>
          <p:cNvGrpSpPr>
            <a:grpSpLocks/>
          </p:cNvGrpSpPr>
          <p:nvPr/>
        </p:nvGrpSpPr>
        <p:grpSpPr bwMode="auto">
          <a:xfrm>
            <a:off x="7541145" y="5851797"/>
            <a:ext cx="703263" cy="752475"/>
            <a:chOff x="0" y="0"/>
            <a:chExt cx="1000125" cy="1071563"/>
          </a:xfrm>
        </p:grpSpPr>
        <p:sp>
          <p:nvSpPr>
            <p:cNvPr id="129" name="Shape 129"/>
            <p:cNvSpPr>
              <a:spLocks/>
            </p:cNvSpPr>
            <p:nvPr/>
          </p:nvSpPr>
          <p:spPr bwMode="auto">
            <a:xfrm>
              <a:off x="0" y="0"/>
              <a:ext cx="1000125" cy="1071563"/>
            </a:xfrm>
            <a:custGeom>
              <a:avLst/>
              <a:gdLst>
                <a:gd name="T0" fmla="*/ 23153959 w 21600"/>
                <a:gd name="T1" fmla="*/ 26579823 h 21600"/>
                <a:gd name="T2" fmla="*/ 23153959 w 21600"/>
                <a:gd name="T3" fmla="*/ 26579823 h 21600"/>
                <a:gd name="T4" fmla="*/ 23153959 w 21600"/>
                <a:gd name="T5" fmla="*/ 26579823 h 21600"/>
                <a:gd name="T6" fmla="*/ 23153959 w 21600"/>
                <a:gd name="T7" fmla="*/ 26579823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10800" y="0"/>
                  </a:moveTo>
                  <a:lnTo>
                    <a:pt x="10800" y="0"/>
                  </a:lnTo>
                  <a:cubicBezTo>
                    <a:pt x="4835" y="0"/>
                    <a:pt x="0" y="1518"/>
                    <a:pt x="0" y="3391"/>
                  </a:cubicBezTo>
                  <a:lnTo>
                    <a:pt x="0" y="18209"/>
                  </a:lnTo>
                  <a:cubicBezTo>
                    <a:pt x="0" y="20082"/>
                    <a:pt x="4835" y="21600"/>
                    <a:pt x="10800" y="21600"/>
                  </a:cubicBezTo>
                  <a:cubicBezTo>
                    <a:pt x="16765" y="21600"/>
                    <a:pt x="21600" y="20082"/>
                    <a:pt x="21600" y="18209"/>
                  </a:cubicBezTo>
                  <a:lnTo>
                    <a:pt x="21600" y="3391"/>
                  </a:lnTo>
                  <a:cubicBezTo>
                    <a:pt x="21600" y="1518"/>
                    <a:pt x="16765" y="0"/>
                    <a:pt x="10800" y="0"/>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39" name="Shape 130"/>
            <p:cNvSpPr>
              <a:spLocks/>
            </p:cNvSpPr>
            <p:nvPr/>
          </p:nvSpPr>
          <p:spPr bwMode="auto">
            <a:xfrm>
              <a:off x="0" y="168225"/>
              <a:ext cx="1000125" cy="168226"/>
            </a:xfrm>
            <a:custGeom>
              <a:avLst/>
              <a:gdLst>
                <a:gd name="T0" fmla="*/ 2147483646 w 21600"/>
                <a:gd name="T1" fmla="*/ 39735713 h 21600"/>
                <a:gd name="T2" fmla="*/ 2147483646 w 21600"/>
                <a:gd name="T3" fmla="*/ 39735713 h 21600"/>
                <a:gd name="T4" fmla="*/ 2147483646 w 21600"/>
                <a:gd name="T5" fmla="*/ 39735713 h 21600"/>
                <a:gd name="T6" fmla="*/ 2147483646 w 21600"/>
                <a:gd name="T7" fmla="*/ 39735713 h 21600"/>
                <a:gd name="T8" fmla="*/ 0 60000 65536"/>
                <a:gd name="T9" fmla="*/ 5898240 60000 65536"/>
                <a:gd name="T10" fmla="*/ 11796480 60000 65536"/>
                <a:gd name="T11" fmla="*/ 1769472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extrusionOk="0">
                  <a:moveTo>
                    <a:pt x="0" y="0"/>
                  </a:moveTo>
                  <a:lnTo>
                    <a:pt x="0" y="0"/>
                  </a:lnTo>
                  <a:cubicBezTo>
                    <a:pt x="0" y="11929"/>
                    <a:pt x="4835" y="21600"/>
                    <a:pt x="10800" y="21600"/>
                  </a:cubicBezTo>
                  <a:cubicBezTo>
                    <a:pt x="16765" y="21600"/>
                    <a:pt x="21600" y="11929"/>
                    <a:pt x="21600" y="0"/>
                  </a:cubicBezTo>
                </a:path>
              </a:pathLst>
            </a:custGeom>
            <a:noFill/>
            <a:ln w="9525" cap="flat">
              <a:solidFill>
                <a:srgbClr val="292989"/>
              </a:solidFill>
              <a:prstDash val="solid"/>
              <a:round/>
              <a:headEnd/>
              <a:tailEnd/>
            </a:ln>
            <a:extLst>
              <a:ext uri="{909E8E84-426E-40DD-AFC4-6F175D3DCCD1}">
                <a14:hiddenFill xmlns:a14="http://schemas.microsoft.com/office/drawing/2010/main">
                  <a:solidFill>
                    <a:srgbClr val="FFFFFF"/>
                  </a:solidFill>
                </a14:hiddenFill>
              </a:ext>
            </a:extLst>
          </p:spPr>
          <p:txBody>
            <a:bodyPr lIns="45719" tIns="45719" rIns="45719" bIns="45719" anchor="ctr"/>
            <a:lstStyle/>
            <a:p>
              <a:endParaRPr lang="zh-CN" altLang="en-US">
                <a:latin typeface="Microsoft YaHei" panose="020B0503020204020204" pitchFamily="34" charset="-122"/>
                <a:ea typeface="Microsoft YaHei" panose="020B0503020204020204" pitchFamily="34" charset="-122"/>
              </a:endParaRPr>
            </a:p>
          </p:txBody>
        </p:sp>
        <p:sp>
          <p:nvSpPr>
            <p:cNvPr id="80940" name="Shape 131"/>
            <p:cNvSpPr>
              <a:spLocks noChangeArrowheads="1"/>
            </p:cNvSpPr>
            <p:nvPr/>
          </p:nvSpPr>
          <p:spPr bwMode="auto">
            <a:xfrm>
              <a:off x="0" y="422918"/>
              <a:ext cx="1000125" cy="39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Storage</a:t>
              </a:r>
            </a:p>
          </p:txBody>
        </p:sp>
      </p:grpSp>
      <p:grpSp>
        <p:nvGrpSpPr>
          <p:cNvPr id="18" name="Group 135"/>
          <p:cNvGrpSpPr>
            <a:grpSpLocks/>
          </p:cNvGrpSpPr>
          <p:nvPr/>
        </p:nvGrpSpPr>
        <p:grpSpPr bwMode="auto">
          <a:xfrm>
            <a:off x="2467495" y="5800997"/>
            <a:ext cx="592138" cy="274638"/>
            <a:chOff x="-1" y="0"/>
            <a:chExt cx="842964" cy="390525"/>
          </a:xfrm>
        </p:grpSpPr>
        <p:sp>
          <p:nvSpPr>
            <p:cNvPr id="133" name="Shape 133"/>
            <p:cNvSpPr>
              <a:spLocks noChangeShapeType="1"/>
            </p:cNvSpPr>
            <p:nvPr/>
          </p:nvSpPr>
          <p:spPr bwMode="auto">
            <a:xfrm>
              <a:off x="47459" y="376981"/>
              <a:ext cx="795504" cy="13544"/>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37" name="Shape 134"/>
            <p:cNvSpPr>
              <a:spLocks noChangeArrowheads="1"/>
            </p:cNvSpPr>
            <p:nvPr/>
          </p:nvSpPr>
          <p:spPr bwMode="auto">
            <a:xfrm>
              <a:off x="-1" y="0"/>
              <a:ext cx="785835" cy="306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defTabSz="64135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6413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64135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N</a:t>
              </a:r>
              <a:r>
                <a:rPr lang="zh-CN" altLang="en-US" sz="800">
                  <a:latin typeface="Microsoft YaHei" panose="020B0503020204020204" pitchFamily="34" charset="-122"/>
                  <a:ea typeface="Microsoft YaHei" panose="020B0503020204020204" pitchFamily="34" charset="-122"/>
                  <a:sym typeface="微软雅黑" panose="020B0503020204020204" pitchFamily="34" charset="-122"/>
                </a:rPr>
                <a:t>行日志</a:t>
              </a:r>
            </a:p>
          </p:txBody>
        </p:sp>
      </p:grpSp>
      <p:grpSp>
        <p:nvGrpSpPr>
          <p:cNvPr id="19" name="Group 138"/>
          <p:cNvGrpSpPr>
            <a:grpSpLocks/>
          </p:cNvGrpSpPr>
          <p:nvPr/>
        </p:nvGrpSpPr>
        <p:grpSpPr bwMode="auto">
          <a:xfrm>
            <a:off x="3647670" y="5951810"/>
            <a:ext cx="625288" cy="303212"/>
            <a:chOff x="0" y="-1"/>
            <a:chExt cx="785813" cy="431801"/>
          </a:xfrm>
        </p:grpSpPr>
        <p:sp>
          <p:nvSpPr>
            <p:cNvPr id="136" name="Shape 136"/>
            <p:cNvSpPr>
              <a:spLocks noChangeShapeType="1"/>
            </p:cNvSpPr>
            <p:nvPr/>
          </p:nvSpPr>
          <p:spPr bwMode="auto">
            <a:xfrm flipV="1">
              <a:off x="20323" y="418236"/>
              <a:ext cx="688715" cy="13564"/>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35" name="Shape 137"/>
            <p:cNvSpPr>
              <a:spLocks noChangeArrowheads="1"/>
            </p:cNvSpPr>
            <p:nvPr/>
          </p:nvSpPr>
          <p:spPr bwMode="auto">
            <a:xfrm>
              <a:off x="0" y="-1"/>
              <a:ext cx="785813" cy="30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defTabSz="64135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6413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64135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N</a:t>
              </a:r>
              <a:r>
                <a:rPr lang="zh-CN" altLang="en-US" sz="800" dirty="0">
                  <a:latin typeface="Microsoft YaHei" panose="020B0503020204020204" pitchFamily="34" charset="-122"/>
                  <a:ea typeface="Microsoft YaHei" panose="020B0503020204020204" pitchFamily="34" charset="-122"/>
                  <a:sym typeface="微软雅黑" panose="020B0503020204020204" pitchFamily="34" charset="-122"/>
                </a:rPr>
                <a:t>行日志</a:t>
              </a:r>
            </a:p>
          </p:txBody>
        </p:sp>
      </p:grpSp>
      <p:grpSp>
        <p:nvGrpSpPr>
          <p:cNvPr id="20" name="Group 141"/>
          <p:cNvGrpSpPr>
            <a:grpSpLocks/>
          </p:cNvGrpSpPr>
          <p:nvPr/>
        </p:nvGrpSpPr>
        <p:grpSpPr bwMode="auto">
          <a:xfrm>
            <a:off x="4953000" y="5951810"/>
            <a:ext cx="609600" cy="301625"/>
            <a:chOff x="0" y="-1"/>
            <a:chExt cx="785813" cy="430214"/>
          </a:xfrm>
        </p:grpSpPr>
        <p:sp>
          <p:nvSpPr>
            <p:cNvPr id="139" name="Shape 139"/>
            <p:cNvSpPr>
              <a:spLocks noChangeShapeType="1"/>
            </p:cNvSpPr>
            <p:nvPr/>
          </p:nvSpPr>
          <p:spPr bwMode="auto">
            <a:xfrm>
              <a:off x="0" y="427948"/>
              <a:ext cx="643553" cy="2265"/>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33" name="Shape 140"/>
            <p:cNvSpPr>
              <a:spLocks noChangeArrowheads="1"/>
            </p:cNvSpPr>
            <p:nvPr/>
          </p:nvSpPr>
          <p:spPr bwMode="auto">
            <a:xfrm>
              <a:off x="0" y="-1"/>
              <a:ext cx="785813" cy="30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defTabSz="64135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6413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64135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64135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64135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N</a:t>
              </a:r>
              <a:r>
                <a:rPr lang="zh-CN" altLang="en-US" sz="800" dirty="0">
                  <a:latin typeface="Microsoft YaHei" panose="020B0503020204020204" pitchFamily="34" charset="-122"/>
                  <a:ea typeface="Microsoft YaHei" panose="020B0503020204020204" pitchFamily="34" charset="-122"/>
                  <a:sym typeface="微软雅黑" panose="020B0503020204020204" pitchFamily="34" charset="-122"/>
                </a:rPr>
                <a:t>行日志</a:t>
              </a:r>
            </a:p>
          </p:txBody>
        </p:sp>
      </p:grpSp>
      <p:grpSp>
        <p:nvGrpSpPr>
          <p:cNvPr id="21" name="Group 144"/>
          <p:cNvGrpSpPr>
            <a:grpSpLocks/>
          </p:cNvGrpSpPr>
          <p:nvPr/>
        </p:nvGrpSpPr>
        <p:grpSpPr bwMode="auto">
          <a:xfrm>
            <a:off x="6485457" y="5989445"/>
            <a:ext cx="901699" cy="523218"/>
            <a:chOff x="0" y="-11958"/>
            <a:chExt cx="1062038" cy="744643"/>
          </a:xfrm>
        </p:grpSpPr>
        <p:sp>
          <p:nvSpPr>
            <p:cNvPr id="142" name="Shape 142"/>
            <p:cNvSpPr>
              <a:spLocks/>
            </p:cNvSpPr>
            <p:nvPr/>
          </p:nvSpPr>
          <p:spPr bwMode="auto">
            <a:xfrm>
              <a:off x="0" y="0"/>
              <a:ext cx="1062038" cy="720726"/>
            </a:xfrm>
            <a:custGeom>
              <a:avLst/>
              <a:gdLst>
                <a:gd name="T0" fmla="*/ 28658080 w 19679"/>
                <a:gd name="T1" fmla="*/ 13197977 h 19679"/>
                <a:gd name="T2" fmla="*/ 28658080 w 19679"/>
                <a:gd name="T3" fmla="*/ 13197977 h 19679"/>
                <a:gd name="T4" fmla="*/ 28658080 w 19679"/>
                <a:gd name="T5" fmla="*/ 13197977 h 19679"/>
                <a:gd name="T6" fmla="*/ 28658080 w 19679"/>
                <a:gd name="T7" fmla="*/ 1319797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E9E9F7"/>
                </a:gs>
                <a:gs pos="64999">
                  <a:srgbClr val="C5C5E9"/>
                </a:gs>
                <a:gs pos="100000">
                  <a:srgbClr val="ACACE1"/>
                </a:gs>
              </a:gsLst>
              <a:lin ang="5400000"/>
            </a:gradFill>
            <a:ln w="9525" cap="flat">
              <a:solidFill>
                <a:srgbClr val="292989"/>
              </a:solidFill>
              <a:prstDash val="solid"/>
              <a:round/>
              <a:headEnd/>
              <a:tailEnd/>
            </a:ln>
            <a:effectLst>
              <a:outerShdw blurRad="63500" dist="20000" dir="5400000" rotWithShape="0">
                <a:srgbClr val="000000">
                  <a:alpha val="37996"/>
                </a:srgbClr>
              </a:outerShdw>
            </a:effectLst>
          </p:spPr>
          <p:txBody>
            <a:bodyPr lIns="45719" tIns="45719" rIns="45719" bIns="45719"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0931" name="Shape 143"/>
            <p:cNvSpPr>
              <a:spLocks noChangeArrowheads="1"/>
            </p:cNvSpPr>
            <p:nvPr/>
          </p:nvSpPr>
          <p:spPr bwMode="auto">
            <a:xfrm>
              <a:off x="155518" y="-11958"/>
              <a:ext cx="750998" cy="74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Bolt2</a:t>
              </a:r>
            </a:p>
          </p:txBody>
        </p:sp>
      </p:grpSp>
      <p:grpSp>
        <p:nvGrpSpPr>
          <p:cNvPr id="22" name="Group 147"/>
          <p:cNvGrpSpPr>
            <a:grpSpLocks/>
          </p:cNvGrpSpPr>
          <p:nvPr/>
        </p:nvGrpSpPr>
        <p:grpSpPr bwMode="auto">
          <a:xfrm>
            <a:off x="6096000" y="5951810"/>
            <a:ext cx="552450" cy="307975"/>
            <a:chOff x="0" y="-1"/>
            <a:chExt cx="785813" cy="438151"/>
          </a:xfrm>
        </p:grpSpPr>
        <p:sp>
          <p:nvSpPr>
            <p:cNvPr id="145" name="Shape 145"/>
            <p:cNvSpPr>
              <a:spLocks noChangeShapeType="1"/>
            </p:cNvSpPr>
            <p:nvPr/>
          </p:nvSpPr>
          <p:spPr bwMode="auto">
            <a:xfrm>
              <a:off x="72259" y="429116"/>
              <a:ext cx="571294" cy="9034"/>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29" name="Shape 146"/>
            <p:cNvSpPr>
              <a:spLocks noChangeArrowheads="1"/>
            </p:cNvSpPr>
            <p:nvPr/>
          </p:nvSpPr>
          <p:spPr bwMode="auto">
            <a:xfrm>
              <a:off x="0" y="-1"/>
              <a:ext cx="785813" cy="30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8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ip</a:t>
              </a:r>
              <a:endParaRPr lang="en-US" altLang="zh-CN" sz="8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p:txBody>
        </p:sp>
      </p:grpSp>
      <p:grpSp>
        <p:nvGrpSpPr>
          <p:cNvPr id="23" name="Group 150"/>
          <p:cNvGrpSpPr>
            <a:grpSpLocks/>
          </p:cNvGrpSpPr>
          <p:nvPr/>
        </p:nvGrpSpPr>
        <p:grpSpPr bwMode="auto">
          <a:xfrm>
            <a:off x="7219950" y="5932940"/>
            <a:ext cx="552450" cy="301625"/>
            <a:chOff x="0" y="-1"/>
            <a:chExt cx="785813" cy="428626"/>
          </a:xfrm>
        </p:grpSpPr>
        <p:sp>
          <p:nvSpPr>
            <p:cNvPr id="148" name="Shape 148"/>
            <p:cNvSpPr>
              <a:spLocks noChangeShapeType="1"/>
            </p:cNvSpPr>
            <p:nvPr/>
          </p:nvSpPr>
          <p:spPr bwMode="auto">
            <a:xfrm>
              <a:off x="205485" y="426368"/>
              <a:ext cx="438068" cy="2257"/>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27" name="Shape 149"/>
            <p:cNvSpPr>
              <a:spLocks noChangeArrowheads="1"/>
            </p:cNvSpPr>
            <p:nvPr/>
          </p:nvSpPr>
          <p:spPr bwMode="auto">
            <a:xfrm>
              <a:off x="0" y="-1"/>
              <a:ext cx="785813" cy="30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pv</a:t>
              </a:r>
              <a:r>
                <a:rPr lang="en-US" altLang="zh-CN" sz="8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a:t>
              </a:r>
              <a:r>
                <a:rPr lang="en-US" altLang="zh-CN" sz="8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uv</a:t>
              </a:r>
              <a:endParaRPr lang="en-US" altLang="zh-CN" sz="8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p:txBody>
        </p:sp>
      </p:grpSp>
      <p:grpSp>
        <p:nvGrpSpPr>
          <p:cNvPr id="24" name="Group 153"/>
          <p:cNvGrpSpPr>
            <a:grpSpLocks/>
          </p:cNvGrpSpPr>
          <p:nvPr/>
        </p:nvGrpSpPr>
        <p:grpSpPr bwMode="auto">
          <a:xfrm>
            <a:off x="2500833" y="6426472"/>
            <a:ext cx="619125" cy="242888"/>
            <a:chOff x="-1" y="0"/>
            <a:chExt cx="881063" cy="346804"/>
          </a:xfrm>
        </p:grpSpPr>
        <p:sp>
          <p:nvSpPr>
            <p:cNvPr id="151" name="Shape 151"/>
            <p:cNvSpPr>
              <a:spLocks noChangeShapeType="1"/>
            </p:cNvSpPr>
            <p:nvPr/>
          </p:nvSpPr>
          <p:spPr bwMode="auto">
            <a:xfrm flipH="1" flipV="1">
              <a:off x="-1" y="0"/>
              <a:ext cx="795216" cy="13600"/>
            </a:xfrm>
            <a:prstGeom prst="line">
              <a:avLst/>
            </a:prstGeom>
            <a:noFill/>
            <a:ln w="38100">
              <a:solidFill>
                <a:srgbClr val="2D2D8A"/>
              </a:solidFill>
              <a:round/>
              <a:headEnd/>
              <a:tailEnd type="triangle" w="med" len="med"/>
            </a:ln>
            <a:effectLst>
              <a:outerShdw blurRad="63500" dist="23000" dir="5400000" rotWithShape="0">
                <a:srgbClr val="000000">
                  <a:alpha val="34998"/>
                </a:srgbClr>
              </a:outerShdw>
            </a:effectLst>
            <a:extLst/>
          </p:spPr>
          <p:txBody>
            <a:bodyPr lIns="45719" tIns="45719" rIns="45719" bIns="45719"/>
            <a:lstStyle/>
            <a:p>
              <a:pPr eaLnBrk="1" hangingPunct="1">
                <a:defRPr/>
              </a:pPr>
              <a:endParaRPr lang="zh-CN" altLang="en-US">
                <a:latin typeface="Microsoft YaHei" panose="020B0503020204020204" pitchFamily="34" charset="-122"/>
                <a:ea typeface="Microsoft YaHei" panose="020B0503020204020204" pitchFamily="34" charset="-122"/>
                <a:cs typeface="宋体" charset="0"/>
              </a:endParaRPr>
            </a:p>
          </p:txBody>
        </p:sp>
        <p:sp>
          <p:nvSpPr>
            <p:cNvPr id="80925" name="Shape 152"/>
            <p:cNvSpPr>
              <a:spLocks noChangeArrowheads="1"/>
            </p:cNvSpPr>
            <p:nvPr/>
          </p:nvSpPr>
          <p:spPr bwMode="auto">
            <a:xfrm>
              <a:off x="167255" y="40398"/>
              <a:ext cx="713807" cy="30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80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received</a:t>
              </a:r>
            </a:p>
          </p:txBody>
        </p:sp>
      </p:grpSp>
      <p:sp>
        <p:nvSpPr>
          <p:cNvPr id="75" name="Rectangle 4">
            <a:extLst>
              <a:ext uri="{FF2B5EF4-FFF2-40B4-BE49-F238E27FC236}">
                <a16:creationId xmlns="" xmlns:a16="http://schemas.microsoft.com/office/drawing/2014/main" id="{8118E5BA-A318-244B-AB2D-02374AB422FA}"/>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6" name="直接连接符 8">
            <a:extLst>
              <a:ext uri="{FF2B5EF4-FFF2-40B4-BE49-F238E27FC236}">
                <a16:creationId xmlns="" xmlns:a16="http://schemas.microsoft.com/office/drawing/2014/main" id="{90ECC301-839B-0940-921C-BA321910ADD5}"/>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7" name="组合 46">
            <a:extLst>
              <a:ext uri="{FF2B5EF4-FFF2-40B4-BE49-F238E27FC236}">
                <a16:creationId xmlns="" xmlns:a16="http://schemas.microsoft.com/office/drawing/2014/main" id="{AD6F6E7F-2BAD-F04F-ACDE-BA83F9CE3E0D}"/>
              </a:ext>
            </a:extLst>
          </p:cNvPr>
          <p:cNvGrpSpPr>
            <a:grpSpLocks/>
          </p:cNvGrpSpPr>
          <p:nvPr/>
        </p:nvGrpSpPr>
        <p:grpSpPr bwMode="auto">
          <a:xfrm>
            <a:off x="0" y="284163"/>
            <a:ext cx="4389065" cy="530225"/>
            <a:chOff x="2209799" y="284389"/>
            <a:chExt cx="2160388" cy="529772"/>
          </a:xfrm>
          <a:solidFill>
            <a:srgbClr val="024C89"/>
          </a:solidFill>
        </p:grpSpPr>
        <p:sp>
          <p:nvSpPr>
            <p:cNvPr id="78" name="矩形 77">
              <a:extLst>
                <a:ext uri="{FF2B5EF4-FFF2-40B4-BE49-F238E27FC236}">
                  <a16:creationId xmlns="" xmlns:a16="http://schemas.microsoft.com/office/drawing/2014/main" id="{49935FB4-90E7-DC41-98BE-3E441E21870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的典型应用场景</a:t>
              </a:r>
            </a:p>
          </p:txBody>
        </p:sp>
        <p:sp>
          <p:nvSpPr>
            <p:cNvPr id="79" name="矩形 78">
              <a:extLst>
                <a:ext uri="{FF2B5EF4-FFF2-40B4-BE49-F238E27FC236}">
                  <a16:creationId xmlns="" xmlns:a16="http://schemas.microsoft.com/office/drawing/2014/main" id="{FA6B0BD6-61B5-FD4E-954C-2E976063B11E}"/>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67924495"/>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iterate>
                                    <p:tmAbs val="0"/>
                                  </p:iterate>
                                  <p:childTnLst>
                                    <p:set>
                                      <p:cBhvr>
                                        <p:cTn id="6" fill="hold"/>
                                        <p:tgtEl>
                                          <p:spTgt spid="2"/>
                                        </p:tgtEl>
                                        <p:attrNameLst>
                                          <p:attrName>style.visibility</p:attrName>
                                        </p:attrNameLst>
                                      </p:cBhvr>
                                      <p:to>
                                        <p:strVal val="visible"/>
                                      </p:to>
                                    </p:set>
                                    <p:animEffect transition="in" filter="fade">
                                      <p:cBhvr>
                                        <p:cTn id="7" dur="2000"/>
                                        <p:tgtEl>
                                          <p:spTgt spid="2"/>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iterate>
                                    <p:tmAbs val="0"/>
                                  </p:iterate>
                                  <p:childTnLst>
                                    <p:set>
                                      <p:cBhvr>
                                        <p:cTn id="10" fill="hold"/>
                                        <p:tgtEl>
                                          <p:spTgt spid="3"/>
                                        </p:tgtEl>
                                        <p:attrNameLst>
                                          <p:attrName>style.visibility</p:attrName>
                                        </p:attrNameLst>
                                      </p:cBhvr>
                                      <p:to>
                                        <p:strVal val="visible"/>
                                      </p:to>
                                    </p:set>
                                    <p:animEffect transition="in" filter="fade">
                                      <p:cBhvr>
                                        <p:cTn id="11" dur="2000"/>
                                        <p:tgtEl>
                                          <p:spTgt spid="3"/>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iterate>
                                    <p:tmAbs val="0"/>
                                  </p:iterate>
                                  <p:childTnLst>
                                    <p:set>
                                      <p:cBhvr>
                                        <p:cTn id="14" fill="hold"/>
                                        <p:tgtEl>
                                          <p:spTgt spid="4"/>
                                        </p:tgtEl>
                                        <p:attrNameLst>
                                          <p:attrName>style.visibility</p:attrName>
                                        </p:attrNameLst>
                                      </p:cBhvr>
                                      <p:to>
                                        <p:strVal val="visible"/>
                                      </p:to>
                                    </p:set>
                                    <p:animEffect transition="in" filter="fade">
                                      <p:cBhvr>
                                        <p:cTn id="15" dur="2000"/>
                                        <p:tgtEl>
                                          <p:spTgt spid="4"/>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iterate>
                                    <p:tmAbs val="0"/>
                                  </p:iterate>
                                  <p:childTnLst>
                                    <p:set>
                                      <p:cBhvr>
                                        <p:cTn id="18" fill="hold"/>
                                        <p:tgtEl>
                                          <p:spTgt spid="5"/>
                                        </p:tgtEl>
                                        <p:attrNameLst>
                                          <p:attrName>style.visibility</p:attrName>
                                        </p:attrNameLst>
                                      </p:cBhvr>
                                      <p:to>
                                        <p:strVal val="visible"/>
                                      </p:to>
                                    </p:set>
                                    <p:animEffect transition="in" filter="fade">
                                      <p:cBhvr>
                                        <p:cTn id="19" dur="2000"/>
                                        <p:tgtEl>
                                          <p:spTgt spid="5"/>
                                        </p:tgtEl>
                                      </p:cBhvr>
                                    </p:animEffect>
                                  </p:childTnLst>
                                </p:cTn>
                              </p:par>
                            </p:childTnLst>
                          </p:cTn>
                        </p:par>
                        <p:par>
                          <p:cTn id="20" fill="hold" nodeType="afterGroup">
                            <p:stCondLst>
                              <p:cond delay="8000"/>
                            </p:stCondLst>
                            <p:childTnLst>
                              <p:par>
                                <p:cTn id="21" presetID="10" presetClass="entr" presetSubtype="0" fill="hold" grpId="0" nodeType="afterEffect">
                                  <p:stCondLst>
                                    <p:cond delay="0"/>
                                  </p:stCondLst>
                                  <p:iterate>
                                    <p:tmAbs val="0"/>
                                  </p:iterate>
                                  <p:childTnLst>
                                    <p:set>
                                      <p:cBhvr>
                                        <p:cTn id="22" fill="hold"/>
                                        <p:tgtEl>
                                          <p:spTgt spid="6"/>
                                        </p:tgtEl>
                                        <p:attrNameLst>
                                          <p:attrName>style.visibility</p:attrName>
                                        </p:attrNameLst>
                                      </p:cBhvr>
                                      <p:to>
                                        <p:strVal val="visible"/>
                                      </p:to>
                                    </p:set>
                                    <p:animEffect transition="in" filter="fade">
                                      <p:cBhvr>
                                        <p:cTn id="23" dur="20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iterate>
                                    <p:tmAbs val="0"/>
                                  </p:iterate>
                                  <p:childTnLst>
                                    <p:set>
                                      <p:cBhvr>
                                        <p:cTn id="27" fill="hold"/>
                                        <p:tgtEl>
                                          <p:spTgt spid="7"/>
                                        </p:tgtEl>
                                        <p:attrNameLst>
                                          <p:attrName>style.visibility</p:attrName>
                                        </p:attrNameLst>
                                      </p:cBhvr>
                                      <p:to>
                                        <p:strVal val="visible"/>
                                      </p:to>
                                    </p:set>
                                    <p:animEffect transition="in" filter="fade">
                                      <p:cBhvr>
                                        <p:cTn id="28" dur="20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iterate>
                                    <p:tmAbs val="0"/>
                                  </p:iterate>
                                  <p:childTnLst>
                                    <p:set>
                                      <p:cBhvr>
                                        <p:cTn id="32" fill="hold"/>
                                        <p:tgtEl>
                                          <p:spTgt spid="8"/>
                                        </p:tgtEl>
                                        <p:attrNameLst>
                                          <p:attrName>style.visibility</p:attrName>
                                        </p:attrNameLst>
                                      </p:cBhvr>
                                      <p:to>
                                        <p:strVal val="visible"/>
                                      </p:to>
                                    </p:set>
                                    <p:animEffect transition="in" filter="fade">
                                      <p:cBhvr>
                                        <p:cTn id="33" dur="20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iterate>
                                    <p:tmAbs val="0"/>
                                  </p:iterate>
                                  <p:childTnLst>
                                    <p:set>
                                      <p:cBhvr>
                                        <p:cTn id="37" fill="hold"/>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iterate>
                                    <p:tmAbs val="0"/>
                                  </p:iterate>
                                  <p:childTnLst>
                                    <p:set>
                                      <p:cBhvr>
                                        <p:cTn id="42" fill="hold"/>
                                        <p:tgtEl>
                                          <p:spTgt spid="10"/>
                                        </p:tgtEl>
                                        <p:attrNameLst>
                                          <p:attrName>style.visibility</p:attrName>
                                        </p:attrNameLst>
                                      </p:cBhvr>
                                      <p:to>
                                        <p:strVal val="visible"/>
                                      </p:to>
                                    </p:set>
                                    <p:animEffect transition="in" filter="fade">
                                      <p:cBhvr>
                                        <p:cTn id="43" dur="2000"/>
                                        <p:tgtEl>
                                          <p:spTgt spid="1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iterate>
                                    <p:tmAbs val="0"/>
                                  </p:iterate>
                                  <p:childTnLst>
                                    <p:set>
                                      <p:cBhvr>
                                        <p:cTn id="47" fill="hold"/>
                                        <p:tgtEl>
                                          <p:spTgt spid="11"/>
                                        </p:tgtEl>
                                        <p:attrNameLst>
                                          <p:attrName>style.visibility</p:attrName>
                                        </p:attrNameLst>
                                      </p:cBhvr>
                                      <p:to>
                                        <p:strVal val="visible"/>
                                      </p:to>
                                    </p:set>
                                    <p:animEffect transition="in" filter="fade">
                                      <p:cBhvr>
                                        <p:cTn id="48" dur="2000"/>
                                        <p:tgtEl>
                                          <p:spTgt spid="1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iterate>
                                    <p:tmAbs val="0"/>
                                  </p:iterate>
                                  <p:childTnLst>
                                    <p:set>
                                      <p:cBhvr>
                                        <p:cTn id="52" fill="hold"/>
                                        <p:tgtEl>
                                          <p:spTgt spid="12"/>
                                        </p:tgtEl>
                                        <p:attrNameLst>
                                          <p:attrName>style.visibility</p:attrName>
                                        </p:attrNameLst>
                                      </p:cBhvr>
                                      <p:to>
                                        <p:strVal val="visible"/>
                                      </p:to>
                                    </p:set>
                                    <p:animEffect transition="in" filter="fade">
                                      <p:cBhvr>
                                        <p:cTn id="53" dur="2000"/>
                                        <p:tgtEl>
                                          <p:spTgt spid="1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iterate>
                                    <p:tmAbs val="0"/>
                                  </p:iterate>
                                  <p:childTnLst>
                                    <p:set>
                                      <p:cBhvr>
                                        <p:cTn id="57" fill="hold"/>
                                        <p:tgtEl>
                                          <p:spTgt spid="13"/>
                                        </p:tgtEl>
                                        <p:attrNameLst>
                                          <p:attrName>style.visibility</p:attrName>
                                        </p:attrNameLst>
                                      </p:cBhvr>
                                      <p:to>
                                        <p:strVal val="visible"/>
                                      </p:to>
                                    </p:set>
                                    <p:animEffect transition="in" filter="fade">
                                      <p:cBhvr>
                                        <p:cTn id="58" dur="2000"/>
                                        <p:tgtEl>
                                          <p:spTgt spid="13"/>
                                        </p:tgtEl>
                                      </p:cBhvr>
                                    </p:animEffect>
                                  </p:childTnLst>
                                </p:cTn>
                              </p:par>
                            </p:childTnLst>
                          </p:cTn>
                        </p:par>
                        <p:par>
                          <p:cTn id="59" fill="hold" nodeType="afterGroup">
                            <p:stCondLst>
                              <p:cond delay="2000"/>
                            </p:stCondLst>
                            <p:childTnLst>
                              <p:par>
                                <p:cTn id="60" presetID="10" presetClass="entr" presetSubtype="0" fill="hold" grpId="0" nodeType="afterEffect">
                                  <p:stCondLst>
                                    <p:cond delay="0"/>
                                  </p:stCondLst>
                                  <p:iterate>
                                    <p:tmAbs val="0"/>
                                  </p:iterate>
                                  <p:childTnLst>
                                    <p:set>
                                      <p:cBhvr>
                                        <p:cTn id="61" fill="hold"/>
                                        <p:tgtEl>
                                          <p:spTgt spid="14"/>
                                        </p:tgtEl>
                                        <p:attrNameLst>
                                          <p:attrName>style.visibility</p:attrName>
                                        </p:attrNameLst>
                                      </p:cBhvr>
                                      <p:to>
                                        <p:strVal val="visible"/>
                                      </p:to>
                                    </p:set>
                                    <p:animEffect transition="in" filter="fade">
                                      <p:cBhvr>
                                        <p:cTn id="62" dur="2000"/>
                                        <p:tgtEl>
                                          <p:spTgt spid="14"/>
                                        </p:tgtEl>
                                      </p:cBhvr>
                                    </p:animEffect>
                                  </p:childTnLst>
                                </p:cTn>
                              </p:par>
                            </p:childTnLst>
                          </p:cTn>
                        </p:par>
                        <p:par>
                          <p:cTn id="63" fill="hold" nodeType="afterGroup">
                            <p:stCondLst>
                              <p:cond delay="4000"/>
                            </p:stCondLst>
                            <p:childTnLst>
                              <p:par>
                                <p:cTn id="64" presetID="10" presetClass="entr" presetSubtype="0" fill="hold" grpId="0" nodeType="afterEffect">
                                  <p:stCondLst>
                                    <p:cond delay="0"/>
                                  </p:stCondLst>
                                  <p:iterate>
                                    <p:tmAbs val="0"/>
                                  </p:iterate>
                                  <p:childTnLst>
                                    <p:set>
                                      <p:cBhvr>
                                        <p:cTn id="65" fill="hold"/>
                                        <p:tgtEl>
                                          <p:spTgt spid="15"/>
                                        </p:tgtEl>
                                        <p:attrNameLst>
                                          <p:attrName>style.visibility</p:attrName>
                                        </p:attrNameLst>
                                      </p:cBhvr>
                                      <p:to>
                                        <p:strVal val="visible"/>
                                      </p:to>
                                    </p:set>
                                    <p:animEffect transition="in" filter="fade">
                                      <p:cBhvr>
                                        <p:cTn id="66" dur="2000"/>
                                        <p:tgtEl>
                                          <p:spTgt spid="15"/>
                                        </p:tgtEl>
                                      </p:cBhvr>
                                    </p:animEffect>
                                  </p:childTnLst>
                                </p:cTn>
                              </p:par>
                            </p:childTnLst>
                          </p:cTn>
                        </p:par>
                        <p:par>
                          <p:cTn id="67" fill="hold" nodeType="afterGroup">
                            <p:stCondLst>
                              <p:cond delay="6000"/>
                            </p:stCondLst>
                            <p:childTnLst>
                              <p:par>
                                <p:cTn id="68" presetID="10" presetClass="entr" presetSubtype="0" fill="hold" grpId="0" nodeType="afterEffect">
                                  <p:stCondLst>
                                    <p:cond delay="0"/>
                                  </p:stCondLst>
                                  <p:iterate>
                                    <p:tmAbs val="0"/>
                                  </p:iterate>
                                  <p:childTnLst>
                                    <p:set>
                                      <p:cBhvr>
                                        <p:cTn id="69" fill="hold"/>
                                        <p:tgtEl>
                                          <p:spTgt spid="16"/>
                                        </p:tgtEl>
                                        <p:attrNameLst>
                                          <p:attrName>style.visibility</p:attrName>
                                        </p:attrNameLst>
                                      </p:cBhvr>
                                      <p:to>
                                        <p:strVal val="visible"/>
                                      </p:to>
                                    </p:set>
                                    <p:animEffect transition="in" filter="fade">
                                      <p:cBhvr>
                                        <p:cTn id="70" dur="2000"/>
                                        <p:tgtEl>
                                          <p:spTgt spid="16"/>
                                        </p:tgtEl>
                                      </p:cBhvr>
                                    </p:animEffect>
                                  </p:childTnLst>
                                </p:cTn>
                              </p:par>
                            </p:childTnLst>
                          </p:cTn>
                        </p:par>
                        <p:par>
                          <p:cTn id="71" fill="hold" nodeType="afterGroup">
                            <p:stCondLst>
                              <p:cond delay="8000"/>
                            </p:stCondLst>
                            <p:childTnLst>
                              <p:par>
                                <p:cTn id="72" presetID="10" presetClass="entr" presetSubtype="0" fill="hold" grpId="0" nodeType="afterEffect">
                                  <p:stCondLst>
                                    <p:cond delay="0"/>
                                  </p:stCondLst>
                                  <p:iterate>
                                    <p:tmAbs val="0"/>
                                  </p:iterate>
                                  <p:childTnLst>
                                    <p:set>
                                      <p:cBhvr>
                                        <p:cTn id="73" fill="hold"/>
                                        <p:tgtEl>
                                          <p:spTgt spid="21"/>
                                        </p:tgtEl>
                                        <p:attrNameLst>
                                          <p:attrName>style.visibility</p:attrName>
                                        </p:attrNameLst>
                                      </p:cBhvr>
                                      <p:to>
                                        <p:strVal val="visible"/>
                                      </p:to>
                                    </p:set>
                                    <p:animEffect transition="in" filter="fade">
                                      <p:cBhvr>
                                        <p:cTn id="74" dur="2000"/>
                                        <p:tgtEl>
                                          <p:spTgt spid="21"/>
                                        </p:tgtEl>
                                      </p:cBhvr>
                                    </p:animEffect>
                                  </p:childTnLst>
                                </p:cTn>
                              </p:par>
                            </p:childTnLst>
                          </p:cTn>
                        </p:par>
                        <p:par>
                          <p:cTn id="75" fill="hold" nodeType="afterGroup">
                            <p:stCondLst>
                              <p:cond delay="10000"/>
                            </p:stCondLst>
                            <p:childTnLst>
                              <p:par>
                                <p:cTn id="76" presetID="10" presetClass="entr" presetSubtype="0" fill="hold" grpId="0" nodeType="afterEffect">
                                  <p:stCondLst>
                                    <p:cond delay="0"/>
                                  </p:stCondLst>
                                  <p:iterate>
                                    <p:tmAbs val="0"/>
                                  </p:iterate>
                                  <p:childTnLst>
                                    <p:set>
                                      <p:cBhvr>
                                        <p:cTn id="77" fill="hold"/>
                                        <p:tgtEl>
                                          <p:spTgt spid="17"/>
                                        </p:tgtEl>
                                        <p:attrNameLst>
                                          <p:attrName>style.visibility</p:attrName>
                                        </p:attrNameLst>
                                      </p:cBhvr>
                                      <p:to>
                                        <p:strVal val="visible"/>
                                      </p:to>
                                    </p:set>
                                    <p:animEffect transition="in" filter="fade">
                                      <p:cBhvr>
                                        <p:cTn id="78" dur="2000"/>
                                        <p:tgtEl>
                                          <p:spTgt spid="1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0" presetClass="entr" presetSubtype="0" fill="hold" grpId="0" nodeType="clickEffect">
                                  <p:stCondLst>
                                    <p:cond delay="0"/>
                                  </p:stCondLst>
                                  <p:iterate>
                                    <p:tmAbs val="0"/>
                                  </p:iterate>
                                  <p:childTnLst>
                                    <p:set>
                                      <p:cBhvr>
                                        <p:cTn id="82" fill="hold"/>
                                        <p:tgtEl>
                                          <p:spTgt spid="18"/>
                                        </p:tgtEl>
                                        <p:attrNameLst>
                                          <p:attrName>style.visibility</p:attrName>
                                        </p:attrNameLst>
                                      </p:cBhvr>
                                      <p:to>
                                        <p:strVal val="visible"/>
                                      </p:to>
                                    </p:set>
                                    <p:animEffect transition="in" filter="fade">
                                      <p:cBhvr>
                                        <p:cTn id="83" dur="2000"/>
                                        <p:tgtEl>
                                          <p:spTgt spid="1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grpId="0" nodeType="clickEffect">
                                  <p:stCondLst>
                                    <p:cond delay="0"/>
                                  </p:stCondLst>
                                  <p:iterate>
                                    <p:tmAbs val="0"/>
                                  </p:iterate>
                                  <p:childTnLst>
                                    <p:set>
                                      <p:cBhvr>
                                        <p:cTn id="87" fill="hold"/>
                                        <p:tgtEl>
                                          <p:spTgt spid="24"/>
                                        </p:tgtEl>
                                        <p:attrNameLst>
                                          <p:attrName>style.visibility</p:attrName>
                                        </p:attrNameLst>
                                      </p:cBhvr>
                                      <p:to>
                                        <p:strVal val="visible"/>
                                      </p:to>
                                    </p:set>
                                    <p:animEffect transition="in" filter="fade">
                                      <p:cBhvr>
                                        <p:cTn id="88" dur="2000"/>
                                        <p:tgtEl>
                                          <p:spTgt spid="2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presetSubtype="0" fill="hold" grpId="0" nodeType="clickEffect">
                                  <p:stCondLst>
                                    <p:cond delay="0"/>
                                  </p:stCondLst>
                                  <p:iterate>
                                    <p:tmAbs val="0"/>
                                  </p:iterate>
                                  <p:childTnLst>
                                    <p:set>
                                      <p:cBhvr>
                                        <p:cTn id="92" fill="hold"/>
                                        <p:tgtEl>
                                          <p:spTgt spid="19"/>
                                        </p:tgtEl>
                                        <p:attrNameLst>
                                          <p:attrName>style.visibility</p:attrName>
                                        </p:attrNameLst>
                                      </p:cBhvr>
                                      <p:to>
                                        <p:strVal val="visible"/>
                                      </p:to>
                                    </p:set>
                                    <p:animEffect transition="in" filter="fade">
                                      <p:cBhvr>
                                        <p:cTn id="93" dur="2000"/>
                                        <p:tgtEl>
                                          <p:spTgt spid="1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0" presetClass="entr" presetSubtype="0" fill="hold" grpId="0" nodeType="clickEffect">
                                  <p:stCondLst>
                                    <p:cond delay="0"/>
                                  </p:stCondLst>
                                  <p:iterate>
                                    <p:tmAbs val="0"/>
                                  </p:iterate>
                                  <p:childTnLst>
                                    <p:set>
                                      <p:cBhvr>
                                        <p:cTn id="97" fill="hold"/>
                                        <p:tgtEl>
                                          <p:spTgt spid="20"/>
                                        </p:tgtEl>
                                        <p:attrNameLst>
                                          <p:attrName>style.visibility</p:attrName>
                                        </p:attrNameLst>
                                      </p:cBhvr>
                                      <p:to>
                                        <p:strVal val="visible"/>
                                      </p:to>
                                    </p:set>
                                    <p:animEffect transition="in" filter="fade">
                                      <p:cBhvr>
                                        <p:cTn id="98" dur="2000"/>
                                        <p:tgtEl>
                                          <p:spTgt spid="2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grpId="0" nodeType="clickEffect">
                                  <p:stCondLst>
                                    <p:cond delay="0"/>
                                  </p:stCondLst>
                                  <p:iterate>
                                    <p:tmAbs val="0"/>
                                  </p:iterate>
                                  <p:childTnLst>
                                    <p:set>
                                      <p:cBhvr>
                                        <p:cTn id="102" fill="hold"/>
                                        <p:tgtEl>
                                          <p:spTgt spid="22"/>
                                        </p:tgtEl>
                                        <p:attrNameLst>
                                          <p:attrName>style.visibility</p:attrName>
                                        </p:attrNameLst>
                                      </p:cBhvr>
                                      <p:to>
                                        <p:strVal val="visible"/>
                                      </p:to>
                                    </p:set>
                                    <p:animEffect transition="in" filter="fade">
                                      <p:cBhvr>
                                        <p:cTn id="103" dur="2000"/>
                                        <p:tgtEl>
                                          <p:spTgt spid="22"/>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0" presetClass="entr" presetSubtype="0" fill="hold" grpId="0" nodeType="clickEffect">
                                  <p:stCondLst>
                                    <p:cond delay="0"/>
                                  </p:stCondLst>
                                  <p:iterate>
                                    <p:tmAbs val="0"/>
                                  </p:iterate>
                                  <p:childTnLst>
                                    <p:set>
                                      <p:cBhvr>
                                        <p:cTn id="107" fill="hold"/>
                                        <p:tgtEl>
                                          <p:spTgt spid="23"/>
                                        </p:tgtEl>
                                        <p:attrNameLst>
                                          <p:attrName>style.visibility</p:attrName>
                                        </p:attrNameLst>
                                      </p:cBhvr>
                                      <p:to>
                                        <p:strVal val="visible"/>
                                      </p:to>
                                    </p:set>
                                    <p:animEffect transition="in" filter="fade">
                                      <p:cBhvr>
                                        <p:cTn id="108"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P spid="4" grpId="0" animBg="1" advAuto="0"/>
      <p:bldP spid="5" grpId="0" animBg="1" advAuto="0"/>
      <p:bldP spid="6" grpId="0" animBg="1" advAuto="0"/>
      <p:bldP spid="7" grpId="0" animBg="1" advAuto="0"/>
      <p:bldP spid="8" grpId="0" animBg="1" advAuto="0"/>
      <p:bldP spid="9" grpId="0" animBg="1" advAuto="0"/>
      <p:bldP spid="10" grpId="0" animBg="1" advAuto="0"/>
      <p:bldP spid="11" grpId="0" animBg="1" advAuto="0"/>
      <p:bldP spid="12" grpId="0" animBg="1" advAuto="0"/>
      <p:bldP spid="13" grpId="0" animBg="1" advAuto="0"/>
      <p:bldP spid="14" grpId="0" animBg="1" advAuto="0"/>
      <p:bldP spid="15" grpId="0" animBg="1" advAuto="0"/>
      <p:bldP spid="16" grpId="0" animBg="1" advAuto="0"/>
      <p:bldP spid="17" grpId="0" animBg="1" advAuto="0"/>
      <p:bldP spid="18" grpId="0" animBg="1" advAuto="0"/>
      <p:bldP spid="19" grpId="0" animBg="1" advAuto="0"/>
      <p:bldP spid="20" grpId="0" animBg="1" advAuto="0"/>
      <p:bldP spid="21" grpId="0" animBg="1" advAuto="0"/>
      <p:bldP spid="22" grpId="0" animBg="1" advAuto="0"/>
      <p:bldP spid="23" grpId="0" animBg="1" advAuto="0"/>
      <p:bldP spid="24" grpId="0" animBg="1" advAuto="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1" y="284163"/>
            <a:ext cx="49530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大图计算框架的事务处理</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305178" y="1810469"/>
            <a:ext cx="7238622" cy="1162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400" dirty="0">
                <a:latin typeface="微软雅黑" panose="020B0503020204020204" pitchFamily="34" charset="-122"/>
                <a:ea typeface="微软雅黑" panose="020B0503020204020204" pitchFamily="34" charset="-122"/>
              </a:rPr>
              <a:t>如何保证执行的正确性</a:t>
            </a: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454684" y="4038600"/>
            <a:ext cx="6327116"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结点出错怎么办？</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分布式系统出现读脏写脏怎么办？</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404767" y="1219919"/>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476250" y="354330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14595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내용 개체 틀 2"/>
          <p:cNvSpPr>
            <a:spLocks noGrp="1"/>
          </p:cNvSpPr>
          <p:nvPr>
            <p:ph idx="1"/>
          </p:nvPr>
        </p:nvSpPr>
        <p:spPr/>
        <p:txBody>
          <a:bodyPr>
            <a:normAutofit/>
          </a:bodyPr>
          <a:lstStyle/>
          <a:p>
            <a:pPr>
              <a:lnSpc>
                <a:spcPts val="384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检查点</a:t>
            </a:r>
            <a:endParaRPr lang="en-US" altLang="ko-KR" dirty="0">
              <a:latin typeface="Microsoft YaHei" panose="020B0503020204020204" pitchFamily="34" charset="-122"/>
              <a:ea typeface="Microsoft YaHei" panose="020B0503020204020204" pitchFamily="34" charset="-122"/>
            </a:endParaRPr>
          </a:p>
          <a:p>
            <a:pPr lvl="1">
              <a:lnSpc>
                <a:spcPts val="384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主节点定期指示从节点将分区的状态保存到持久化存储中</a:t>
            </a:r>
            <a:endParaRPr lang="en-US" altLang="ko-KR" dirty="0">
              <a:latin typeface="Microsoft YaHei" panose="020B0503020204020204" pitchFamily="34" charset="-122"/>
              <a:ea typeface="Microsoft YaHei" panose="020B0503020204020204" pitchFamily="34" charset="-122"/>
            </a:endParaRPr>
          </a:p>
          <a:p>
            <a:pPr lvl="2">
              <a:lnSpc>
                <a:spcPts val="384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例如：顶点数值，边数值，信息内容</a:t>
            </a:r>
            <a:endParaRPr lang="en-US" altLang="ko-KR" dirty="0">
              <a:latin typeface="Microsoft YaHei" panose="020B0503020204020204" pitchFamily="34" charset="-122"/>
              <a:ea typeface="Microsoft YaHei" panose="020B0503020204020204" pitchFamily="34" charset="-122"/>
            </a:endParaRPr>
          </a:p>
          <a:p>
            <a:pPr>
              <a:lnSpc>
                <a:spcPts val="384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错误检测</a:t>
            </a:r>
            <a:endParaRPr lang="en-US" altLang="ko-KR" dirty="0">
              <a:latin typeface="Microsoft YaHei" panose="020B0503020204020204" pitchFamily="34" charset="-122"/>
              <a:ea typeface="Microsoft YaHei" panose="020B0503020204020204" pitchFamily="34" charset="-122"/>
            </a:endParaRPr>
          </a:p>
          <a:p>
            <a:pPr lvl="1">
              <a:lnSpc>
                <a:spcPts val="384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定时使用“</a:t>
            </a:r>
            <a:r>
              <a:rPr lang="en-US" altLang="zh-CN" dirty="0">
                <a:latin typeface="Microsoft YaHei" panose="020B0503020204020204" pitchFamily="34" charset="-122"/>
                <a:ea typeface="Microsoft YaHei" panose="020B0503020204020204" pitchFamily="34" charset="-122"/>
              </a:rPr>
              <a:t>ping</a:t>
            </a:r>
            <a:r>
              <a:rPr lang="zh-CN" altLang="en-US" dirty="0">
                <a:latin typeface="Microsoft YaHei" panose="020B0503020204020204" pitchFamily="34" charset="-122"/>
                <a:ea typeface="Microsoft YaHei" panose="020B0503020204020204" pitchFamily="34" charset="-122"/>
              </a:rPr>
              <a:t>”信息</a:t>
            </a:r>
            <a:endParaRPr lang="en-US" altLang="ko-KR"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1E63F19C-DC43-F84E-932B-75D018985DCD}"/>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5" name="直接连接符 8">
            <a:extLst>
              <a:ext uri="{FF2B5EF4-FFF2-40B4-BE49-F238E27FC236}">
                <a16:creationId xmlns="" xmlns:a16="http://schemas.microsoft.com/office/drawing/2014/main" id="{D09BAEEB-388B-034B-8EE4-A4E2B8B7575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61D87180-B75C-B345-99DA-E3A493A2BE47}"/>
              </a:ext>
            </a:extLst>
          </p:cNvPr>
          <p:cNvGrpSpPr>
            <a:grpSpLocks/>
          </p:cNvGrpSpPr>
          <p:nvPr/>
        </p:nvGrpSpPr>
        <p:grpSpPr bwMode="auto">
          <a:xfrm>
            <a:off x="1" y="284163"/>
            <a:ext cx="3047999" cy="530225"/>
            <a:chOff x="2209799" y="284389"/>
            <a:chExt cx="2160388" cy="529772"/>
          </a:xfrm>
          <a:solidFill>
            <a:srgbClr val="024C89"/>
          </a:solidFill>
        </p:grpSpPr>
        <p:sp>
          <p:nvSpPr>
            <p:cNvPr id="8" name="矩形 7">
              <a:extLst>
                <a:ext uri="{FF2B5EF4-FFF2-40B4-BE49-F238E27FC236}">
                  <a16:creationId xmlns="" xmlns:a16="http://schemas.microsoft.com/office/drawing/2014/main" id="{B155DBB1-96FD-204B-8D53-0AB72713F60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容错</a:t>
              </a:r>
            </a:p>
          </p:txBody>
        </p:sp>
        <p:sp>
          <p:nvSpPr>
            <p:cNvPr id="9" name="矩形 8">
              <a:extLst>
                <a:ext uri="{FF2B5EF4-FFF2-40B4-BE49-F238E27FC236}">
                  <a16:creationId xmlns="" xmlns:a16="http://schemas.microsoft.com/office/drawing/2014/main" id="{6C10B47A-78EC-4B4B-96DA-E038A2B9AB0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30446313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내용 개체 틀 2"/>
          <p:cNvSpPr>
            <a:spLocks noGrp="1"/>
          </p:cNvSpPr>
          <p:nvPr>
            <p:ph idx="1"/>
          </p:nvPr>
        </p:nvSpPr>
        <p:spPr/>
        <p:txBody>
          <a:bodyPr>
            <a:normAutofit/>
          </a:bodyPr>
          <a:lstStyle/>
          <a:p>
            <a:pPr>
              <a:lnSpc>
                <a:spcPts val="320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恢复</a:t>
            </a:r>
            <a:endParaRPr lang="en-US" altLang="ko-KR" dirty="0">
              <a:latin typeface="Microsoft YaHei" panose="020B0503020204020204" pitchFamily="34" charset="-122"/>
              <a:ea typeface="Microsoft YaHei" panose="020B0503020204020204" pitchFamily="34" charset="-122"/>
            </a:endParaRPr>
          </a:p>
          <a:p>
            <a:pPr lvl="1">
              <a:lnSpc>
                <a:spcPts val="320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主节点将图形分区重新分配给当前可用的从节点</a:t>
            </a:r>
            <a:endParaRPr lang="en-US" altLang="ko-KR" dirty="0">
              <a:latin typeface="Microsoft YaHei" panose="020B0503020204020204" pitchFamily="34" charset="-122"/>
              <a:ea typeface="Microsoft YaHei" panose="020B0503020204020204" pitchFamily="34" charset="-122"/>
            </a:endParaRPr>
          </a:p>
          <a:p>
            <a:pPr lvl="1">
              <a:lnSpc>
                <a:spcPts val="320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所有工作人员都从最近可用的检查点重新加载分区状态</a:t>
            </a:r>
            <a:endParaRPr lang="en-US" altLang="ko-KR" dirty="0">
              <a:latin typeface="Microsoft YaHei" panose="020B0503020204020204" pitchFamily="34" charset="-122"/>
              <a:ea typeface="Microsoft YaHei" panose="020B0503020204020204" pitchFamily="34" charset="-122"/>
            </a:endParaRPr>
          </a:p>
          <a:p>
            <a:pPr>
              <a:lnSpc>
                <a:spcPts val="320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局部恢复</a:t>
            </a:r>
            <a:endParaRPr lang="en-US" altLang="ko-KR" dirty="0">
              <a:latin typeface="Microsoft YaHei" panose="020B0503020204020204" pitchFamily="34" charset="-122"/>
              <a:ea typeface="Microsoft YaHei" panose="020B0503020204020204" pitchFamily="34" charset="-122"/>
            </a:endParaRPr>
          </a:p>
          <a:p>
            <a:pPr lvl="1">
              <a:lnSpc>
                <a:spcPts val="320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记录传出的信息</a:t>
            </a:r>
            <a:endParaRPr lang="en-US" altLang="ko-KR" dirty="0">
              <a:latin typeface="Microsoft YaHei" panose="020B0503020204020204" pitchFamily="34" charset="-122"/>
              <a:ea typeface="Microsoft YaHei" panose="020B0503020204020204" pitchFamily="34" charset="-122"/>
            </a:endParaRPr>
          </a:p>
          <a:p>
            <a:pPr lvl="1">
              <a:lnSpc>
                <a:spcPts val="3200"/>
              </a:lnSpc>
              <a:spcBef>
                <a:spcPts val="500"/>
              </a:spcBef>
              <a:spcAft>
                <a:spcPts val="500"/>
              </a:spcAft>
            </a:pPr>
            <a:r>
              <a:rPr lang="zh-CN" altLang="en-US" dirty="0">
                <a:latin typeface="Microsoft YaHei" panose="020B0503020204020204" pitchFamily="34" charset="-122"/>
                <a:ea typeface="Microsoft YaHei" panose="020B0503020204020204" pitchFamily="34" charset="-122"/>
              </a:rPr>
              <a:t>只涉及恢复分区</a:t>
            </a:r>
            <a:endParaRPr lang="en-US" altLang="ko-KR"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B388FB0A-6588-064D-8F4D-9BC0B34ABA8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F8541F12-A99F-D048-A119-8C5898144602}"/>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17EA2C31-81CB-AC4F-A2E6-F16449D20A77}"/>
              </a:ext>
            </a:extLst>
          </p:cNvPr>
          <p:cNvGrpSpPr>
            <a:grpSpLocks/>
          </p:cNvGrpSpPr>
          <p:nvPr/>
        </p:nvGrpSpPr>
        <p:grpSpPr bwMode="auto">
          <a:xfrm>
            <a:off x="1" y="284163"/>
            <a:ext cx="3047999" cy="530225"/>
            <a:chOff x="2209799" y="284389"/>
            <a:chExt cx="2160388" cy="529772"/>
          </a:xfrm>
          <a:solidFill>
            <a:srgbClr val="024C89"/>
          </a:solidFill>
        </p:grpSpPr>
        <p:sp>
          <p:nvSpPr>
            <p:cNvPr id="8" name="矩形 7">
              <a:extLst>
                <a:ext uri="{FF2B5EF4-FFF2-40B4-BE49-F238E27FC236}">
                  <a16:creationId xmlns="" xmlns:a16="http://schemas.microsoft.com/office/drawing/2014/main" id="{6EC3E864-081B-2F44-84BB-A4EA08A1CBD9}"/>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容错</a:t>
              </a:r>
            </a:p>
          </p:txBody>
        </p:sp>
        <p:sp>
          <p:nvSpPr>
            <p:cNvPr id="9" name="矩形 8">
              <a:extLst>
                <a:ext uri="{FF2B5EF4-FFF2-40B4-BE49-F238E27FC236}">
                  <a16:creationId xmlns="" xmlns:a16="http://schemas.microsoft.com/office/drawing/2014/main" id="{181D8523-9E90-5F42-B1AF-9AFD6B7F95CD}"/>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7248450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pregelix logo graph”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pregelix logo graph”的图片搜索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5367759"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48716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1" y="284163"/>
            <a:ext cx="49530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err="1">
                  <a:solidFill>
                    <a:schemeClr val="bg1"/>
                  </a:solidFill>
                  <a:latin typeface="Arial" panose="020B0604020202020204" pitchFamily="34" charset="0"/>
                  <a:ea typeface="微软雅黑" panose="020B0503020204020204" pitchFamily="34" charset="-122"/>
                  <a:sym typeface="Arial" panose="020B0604020202020204" pitchFamily="34" charset="0"/>
                </a:rPr>
                <a:t>Pregelix</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一种</a:t>
              </a:r>
              <a:r>
                <a:rPr lang="en-US" altLang="zh-CN" sz="2400" b="1" dirty="0" err="1">
                  <a:solidFill>
                    <a:schemeClr val="bg1"/>
                  </a:solidFill>
                  <a:latin typeface="Arial" panose="020B0604020202020204" pitchFamily="34" charset="0"/>
                  <a:ea typeface="微软雅黑" panose="020B0503020204020204" pitchFamily="34" charset="-122"/>
                  <a:sym typeface="Arial" panose="020B0604020202020204" pitchFamily="34" charset="0"/>
                </a:rPr>
                <a:t>Pregel</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的高效实现</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8" name="Shape 248"/>
          <p:cNvPicPr preferRelativeResize="0"/>
          <p:nvPr/>
        </p:nvPicPr>
        <p:blipFill>
          <a:blip r:embed="rId2"/>
          <a:stretch>
            <a:fillRect/>
          </a:stretch>
        </p:blipFill>
        <p:spPr>
          <a:xfrm rot="5400000">
            <a:off x="3405687" y="4809999"/>
            <a:ext cx="610200" cy="262975"/>
          </a:xfrm>
          <a:prstGeom prst="rect">
            <a:avLst/>
          </a:prstGeom>
        </p:spPr>
      </p:pic>
      <p:sp>
        <p:nvSpPr>
          <p:cNvPr id="19" name="Shape 249"/>
          <p:cNvSpPr/>
          <p:nvPr/>
        </p:nvSpPr>
        <p:spPr>
          <a:xfrm>
            <a:off x="2048199" y="3695700"/>
            <a:ext cx="901639" cy="1071900"/>
          </a:xfrm>
          <a:prstGeom prst="rect">
            <a:avLst/>
          </a:prstGeom>
          <a:solidFill>
            <a:srgbClr val="FFE599"/>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 name="Shape 250"/>
          <p:cNvSpPr txBox="1"/>
          <p:nvPr/>
        </p:nvSpPr>
        <p:spPr>
          <a:xfrm>
            <a:off x="2367650" y="4129324"/>
            <a:ext cx="632251" cy="299675"/>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1.0</a:t>
            </a:r>
          </a:p>
        </p:txBody>
      </p:sp>
      <p:sp>
        <p:nvSpPr>
          <p:cNvPr id="21" name="Shape 251"/>
          <p:cNvSpPr txBox="1"/>
          <p:nvPr/>
        </p:nvSpPr>
        <p:spPr>
          <a:xfrm>
            <a:off x="1192100" y="5059110"/>
            <a:ext cx="501562" cy="379689"/>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vid</a:t>
            </a:r>
          </a:p>
        </p:txBody>
      </p:sp>
      <p:sp>
        <p:nvSpPr>
          <p:cNvPr id="22" name="Shape 252"/>
          <p:cNvSpPr txBox="1"/>
          <p:nvPr/>
        </p:nvSpPr>
        <p:spPr>
          <a:xfrm>
            <a:off x="2533061" y="5010414"/>
            <a:ext cx="818713" cy="441735"/>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edges</a:t>
            </a:r>
          </a:p>
        </p:txBody>
      </p:sp>
      <p:sp>
        <p:nvSpPr>
          <p:cNvPr id="23" name="Shape 253"/>
          <p:cNvSpPr txBox="1"/>
          <p:nvPr/>
        </p:nvSpPr>
        <p:spPr>
          <a:xfrm>
            <a:off x="1826850" y="3345425"/>
            <a:ext cx="501999" cy="344099"/>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vid</a:t>
            </a:r>
          </a:p>
        </p:txBody>
      </p:sp>
      <p:sp>
        <p:nvSpPr>
          <p:cNvPr id="24" name="Shape 254"/>
          <p:cNvSpPr txBox="1"/>
          <p:nvPr/>
        </p:nvSpPr>
        <p:spPr>
          <a:xfrm>
            <a:off x="2195625" y="3351600"/>
            <a:ext cx="979950" cy="344099"/>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payload</a:t>
            </a:r>
          </a:p>
        </p:txBody>
      </p:sp>
      <p:cxnSp>
        <p:nvCxnSpPr>
          <p:cNvPr id="25" name="Shape 255"/>
          <p:cNvCxnSpPr/>
          <p:nvPr/>
        </p:nvCxnSpPr>
        <p:spPr>
          <a:xfrm rot="10800000" flipH="1">
            <a:off x="3803612" y="4904100"/>
            <a:ext cx="392100" cy="3299"/>
          </a:xfrm>
          <a:prstGeom prst="straightConnector1">
            <a:avLst/>
          </a:prstGeom>
          <a:noFill/>
          <a:ln w="19050" cap="flat">
            <a:solidFill>
              <a:srgbClr val="51535D"/>
            </a:solidFill>
            <a:prstDash val="solid"/>
            <a:round/>
            <a:headEnd type="none" w="lg" len="lg"/>
            <a:tailEnd type="triangle" w="lg" len="lg"/>
          </a:ln>
        </p:spPr>
      </p:cxnSp>
      <p:sp>
        <p:nvSpPr>
          <p:cNvPr id="26" name="Shape 256"/>
          <p:cNvSpPr txBox="1"/>
          <p:nvPr/>
        </p:nvSpPr>
        <p:spPr>
          <a:xfrm rot="5400000">
            <a:off x="3018375" y="4739099"/>
            <a:ext cx="821399" cy="333300"/>
          </a:xfrm>
          <a:prstGeom prst="rect">
            <a:avLst/>
          </a:prstGeom>
          <a:noFill/>
        </p:spPr>
        <p:txBody>
          <a:bodyPr lIns="91425" tIns="91425" rIns="91425" bIns="91425" anchor="t" anchorCtr="0">
            <a:noAutofit/>
          </a:bodyPr>
          <a:lstStyle/>
          <a:p>
            <a:pPr lvl="0" rtl="0">
              <a:spcBef>
                <a:spcPts val="0"/>
              </a:spcBef>
              <a:buNone/>
            </a:pPr>
            <a:r>
              <a:rPr lang="en" b="1">
                <a:latin typeface="Times New Roman"/>
                <a:ea typeface="Times New Roman"/>
                <a:cs typeface="Times New Roman"/>
                <a:sym typeface="Times New Roman"/>
              </a:rPr>
              <a:t>vid=vid</a:t>
            </a:r>
          </a:p>
        </p:txBody>
      </p:sp>
      <p:cxnSp>
        <p:nvCxnSpPr>
          <p:cNvPr id="27" name="Shape 257"/>
          <p:cNvCxnSpPr/>
          <p:nvPr/>
        </p:nvCxnSpPr>
        <p:spPr>
          <a:xfrm>
            <a:off x="2855850" y="4140087"/>
            <a:ext cx="723900" cy="531000"/>
          </a:xfrm>
          <a:prstGeom prst="straightConnector1">
            <a:avLst/>
          </a:prstGeom>
          <a:noFill/>
          <a:ln w="19050" cap="flat">
            <a:solidFill>
              <a:srgbClr val="51535D"/>
            </a:solidFill>
            <a:prstDash val="solid"/>
            <a:round/>
            <a:headEnd type="none" w="lg" len="lg"/>
            <a:tailEnd type="triangle" w="lg" len="lg"/>
          </a:ln>
        </p:spPr>
      </p:cxnSp>
      <p:cxnSp>
        <p:nvCxnSpPr>
          <p:cNvPr id="28" name="Shape 258"/>
          <p:cNvCxnSpPr/>
          <p:nvPr/>
        </p:nvCxnSpPr>
        <p:spPr>
          <a:xfrm rot="10800000" flipH="1">
            <a:off x="3287475" y="5118450"/>
            <a:ext cx="293999" cy="250499"/>
          </a:xfrm>
          <a:prstGeom prst="straightConnector1">
            <a:avLst/>
          </a:prstGeom>
          <a:noFill/>
          <a:ln w="19050" cap="flat">
            <a:solidFill>
              <a:srgbClr val="51535D"/>
            </a:solidFill>
            <a:prstDash val="solid"/>
            <a:round/>
            <a:headEnd type="none" w="lg" len="lg"/>
            <a:tailEnd type="triangle" w="lg" len="lg"/>
          </a:ln>
        </p:spPr>
      </p:cxnSp>
      <p:sp>
        <p:nvSpPr>
          <p:cNvPr id="29" name="Shape 259"/>
          <p:cNvSpPr/>
          <p:nvPr/>
        </p:nvSpPr>
        <p:spPr>
          <a:xfrm>
            <a:off x="1277775" y="5411950"/>
            <a:ext cx="2411799" cy="1071599"/>
          </a:xfrm>
          <a:prstGeom prst="rect">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30" name="Shape 260"/>
          <p:cNvCxnSpPr>
            <a:cxnSpLocks/>
            <a:stCxn id="19" idx="1"/>
            <a:endCxn id="19" idx="3"/>
          </p:cNvCxnSpPr>
          <p:nvPr/>
        </p:nvCxnSpPr>
        <p:spPr>
          <a:xfrm>
            <a:off x="2048199" y="4231650"/>
            <a:ext cx="901639" cy="0"/>
          </a:xfrm>
          <a:prstGeom prst="straightConnector1">
            <a:avLst/>
          </a:prstGeom>
          <a:noFill/>
          <a:ln w="19050" cap="flat">
            <a:solidFill>
              <a:srgbClr val="000000"/>
            </a:solidFill>
            <a:prstDash val="solid"/>
            <a:round/>
            <a:headEnd type="none" w="lg" len="lg"/>
            <a:tailEnd type="none" w="lg" len="lg"/>
          </a:ln>
        </p:spPr>
      </p:cxnSp>
      <p:cxnSp>
        <p:nvCxnSpPr>
          <p:cNvPr id="31" name="Shape 261"/>
          <p:cNvCxnSpPr>
            <a:cxnSpLocks/>
            <a:stCxn id="29" idx="1"/>
            <a:endCxn id="29" idx="3"/>
          </p:cNvCxnSpPr>
          <p:nvPr/>
        </p:nvCxnSpPr>
        <p:spPr>
          <a:xfrm>
            <a:off x="1277775" y="5947750"/>
            <a:ext cx="2411799" cy="0"/>
          </a:xfrm>
          <a:prstGeom prst="straightConnector1">
            <a:avLst/>
          </a:prstGeom>
          <a:noFill/>
          <a:ln w="19050" cap="flat">
            <a:solidFill>
              <a:srgbClr val="000000"/>
            </a:solidFill>
            <a:prstDash val="solid"/>
            <a:round/>
            <a:headEnd type="none" w="lg" len="lg"/>
            <a:tailEnd type="none" w="lg" len="lg"/>
          </a:ln>
        </p:spPr>
      </p:cxnSp>
      <p:cxnSp>
        <p:nvCxnSpPr>
          <p:cNvPr id="32" name="Shape 262"/>
          <p:cNvCxnSpPr/>
          <p:nvPr/>
        </p:nvCxnSpPr>
        <p:spPr>
          <a:xfrm>
            <a:off x="1553600" y="5417175"/>
            <a:ext cx="3900" cy="1072800"/>
          </a:xfrm>
          <a:prstGeom prst="straightConnector1">
            <a:avLst/>
          </a:prstGeom>
          <a:noFill/>
          <a:ln w="19050" cap="flat">
            <a:solidFill>
              <a:srgbClr val="000000"/>
            </a:solidFill>
            <a:prstDash val="solid"/>
            <a:round/>
            <a:headEnd type="none" w="lg" len="lg"/>
            <a:tailEnd type="none" w="lg" len="lg"/>
          </a:ln>
        </p:spPr>
      </p:cxnSp>
      <p:cxnSp>
        <p:nvCxnSpPr>
          <p:cNvPr id="33" name="Shape 263"/>
          <p:cNvCxnSpPr/>
          <p:nvPr/>
        </p:nvCxnSpPr>
        <p:spPr>
          <a:xfrm>
            <a:off x="2000150" y="5412675"/>
            <a:ext cx="4799" cy="1077300"/>
          </a:xfrm>
          <a:prstGeom prst="straightConnector1">
            <a:avLst/>
          </a:prstGeom>
          <a:noFill/>
          <a:ln w="19050" cap="flat">
            <a:solidFill>
              <a:srgbClr val="000000"/>
            </a:solidFill>
            <a:prstDash val="solid"/>
            <a:round/>
            <a:headEnd type="none" w="lg" len="lg"/>
            <a:tailEnd type="none" w="lg" len="lg"/>
          </a:ln>
        </p:spPr>
      </p:cxnSp>
      <p:sp>
        <p:nvSpPr>
          <p:cNvPr id="34" name="Shape 264"/>
          <p:cNvSpPr txBox="1"/>
          <p:nvPr/>
        </p:nvSpPr>
        <p:spPr>
          <a:xfrm>
            <a:off x="1277775" y="5365200"/>
            <a:ext cx="262499" cy="2631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2</a:t>
            </a:r>
          </a:p>
        </p:txBody>
      </p:sp>
      <p:sp>
        <p:nvSpPr>
          <p:cNvPr id="35" name="Shape 265"/>
          <p:cNvSpPr txBox="1"/>
          <p:nvPr/>
        </p:nvSpPr>
        <p:spPr>
          <a:xfrm>
            <a:off x="1277775" y="5628300"/>
            <a:ext cx="262499" cy="2631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4</a:t>
            </a:r>
          </a:p>
        </p:txBody>
      </p:sp>
      <p:cxnSp>
        <p:nvCxnSpPr>
          <p:cNvPr id="36" name="Shape 266"/>
          <p:cNvCxnSpPr/>
          <p:nvPr/>
        </p:nvCxnSpPr>
        <p:spPr>
          <a:xfrm>
            <a:off x="2351100" y="3686850"/>
            <a:ext cx="1500" cy="1071599"/>
          </a:xfrm>
          <a:prstGeom prst="straightConnector1">
            <a:avLst/>
          </a:prstGeom>
          <a:noFill/>
          <a:ln w="19050" cap="flat">
            <a:solidFill>
              <a:srgbClr val="000000"/>
            </a:solidFill>
            <a:prstDash val="solid"/>
            <a:round/>
            <a:headEnd type="none" w="lg" len="lg"/>
            <a:tailEnd type="none" w="lg" len="lg"/>
          </a:ln>
        </p:spPr>
      </p:cxnSp>
      <p:sp>
        <p:nvSpPr>
          <p:cNvPr id="37" name="Shape 267"/>
          <p:cNvSpPr txBox="1"/>
          <p:nvPr/>
        </p:nvSpPr>
        <p:spPr>
          <a:xfrm>
            <a:off x="1534999" y="5073690"/>
            <a:ext cx="724801" cy="365109"/>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halt</a:t>
            </a:r>
          </a:p>
        </p:txBody>
      </p:sp>
      <p:sp>
        <p:nvSpPr>
          <p:cNvPr id="38" name="Shape 268"/>
          <p:cNvSpPr txBox="1"/>
          <p:nvPr/>
        </p:nvSpPr>
        <p:spPr>
          <a:xfrm>
            <a:off x="1447800" y="5331299"/>
            <a:ext cx="702175" cy="315101"/>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false</a:t>
            </a:r>
          </a:p>
        </p:txBody>
      </p:sp>
      <p:sp>
        <p:nvSpPr>
          <p:cNvPr id="39" name="Shape 269"/>
          <p:cNvSpPr txBox="1"/>
          <p:nvPr/>
        </p:nvSpPr>
        <p:spPr>
          <a:xfrm>
            <a:off x="1520300" y="5608125"/>
            <a:ext cx="636788" cy="283275"/>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false</a:t>
            </a:r>
          </a:p>
        </p:txBody>
      </p:sp>
      <p:sp>
        <p:nvSpPr>
          <p:cNvPr id="40" name="Shape 270"/>
          <p:cNvSpPr txBox="1"/>
          <p:nvPr/>
        </p:nvSpPr>
        <p:spPr>
          <a:xfrm>
            <a:off x="1882150" y="5058500"/>
            <a:ext cx="727286" cy="380300"/>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value</a:t>
            </a:r>
          </a:p>
        </p:txBody>
      </p:sp>
      <p:cxnSp>
        <p:nvCxnSpPr>
          <p:cNvPr id="41" name="Shape 271"/>
          <p:cNvCxnSpPr/>
          <p:nvPr/>
        </p:nvCxnSpPr>
        <p:spPr>
          <a:xfrm>
            <a:off x="2331525" y="5417050"/>
            <a:ext cx="6900" cy="1058699"/>
          </a:xfrm>
          <a:prstGeom prst="straightConnector1">
            <a:avLst/>
          </a:prstGeom>
          <a:noFill/>
          <a:ln w="19050" cap="flat">
            <a:solidFill>
              <a:srgbClr val="000000"/>
            </a:solidFill>
            <a:prstDash val="solid"/>
            <a:round/>
            <a:headEnd type="none" w="lg" len="lg"/>
            <a:tailEnd type="none" w="lg" len="lg"/>
          </a:ln>
        </p:spPr>
      </p:cxnSp>
      <p:sp>
        <p:nvSpPr>
          <p:cNvPr id="42" name="Shape 272"/>
          <p:cNvSpPr txBox="1"/>
          <p:nvPr/>
        </p:nvSpPr>
        <p:spPr>
          <a:xfrm>
            <a:off x="1960600" y="5329063"/>
            <a:ext cx="544635" cy="299237"/>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2.0</a:t>
            </a:r>
          </a:p>
        </p:txBody>
      </p:sp>
      <p:sp>
        <p:nvSpPr>
          <p:cNvPr id="43" name="Shape 273"/>
          <p:cNvSpPr txBox="1"/>
          <p:nvPr/>
        </p:nvSpPr>
        <p:spPr>
          <a:xfrm>
            <a:off x="1960600" y="5608125"/>
            <a:ext cx="529800" cy="283275"/>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1.0</a:t>
            </a:r>
          </a:p>
        </p:txBody>
      </p:sp>
      <p:sp>
        <p:nvSpPr>
          <p:cNvPr id="44" name="Shape 274"/>
          <p:cNvSpPr txBox="1"/>
          <p:nvPr/>
        </p:nvSpPr>
        <p:spPr>
          <a:xfrm>
            <a:off x="2268275" y="5417050"/>
            <a:ext cx="1673638" cy="265575"/>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(3,1.0),(4,1.0)</a:t>
            </a:r>
          </a:p>
        </p:txBody>
      </p:sp>
      <p:sp>
        <p:nvSpPr>
          <p:cNvPr id="45" name="Shape 275"/>
          <p:cNvSpPr txBox="1"/>
          <p:nvPr/>
        </p:nvSpPr>
        <p:spPr>
          <a:xfrm>
            <a:off x="2478137" y="5682625"/>
            <a:ext cx="1050326" cy="275887"/>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(1,1.0)</a:t>
            </a:r>
          </a:p>
        </p:txBody>
      </p:sp>
      <p:sp>
        <p:nvSpPr>
          <p:cNvPr id="46" name="Shape 276"/>
          <p:cNvSpPr txBox="1"/>
          <p:nvPr/>
        </p:nvSpPr>
        <p:spPr>
          <a:xfrm>
            <a:off x="2066350" y="3667050"/>
            <a:ext cx="262499" cy="2631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2</a:t>
            </a:r>
          </a:p>
        </p:txBody>
      </p:sp>
      <p:sp>
        <p:nvSpPr>
          <p:cNvPr id="47" name="Shape 277"/>
          <p:cNvSpPr txBox="1"/>
          <p:nvPr/>
        </p:nvSpPr>
        <p:spPr>
          <a:xfrm>
            <a:off x="2066350" y="3912050"/>
            <a:ext cx="262499" cy="2631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4</a:t>
            </a:r>
          </a:p>
        </p:txBody>
      </p:sp>
      <p:sp>
        <p:nvSpPr>
          <p:cNvPr id="48" name="Shape 278"/>
          <p:cNvSpPr txBox="1"/>
          <p:nvPr/>
        </p:nvSpPr>
        <p:spPr>
          <a:xfrm>
            <a:off x="2367650" y="3900975"/>
            <a:ext cx="582188" cy="274175"/>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3.0</a:t>
            </a:r>
          </a:p>
        </p:txBody>
      </p:sp>
      <p:sp>
        <p:nvSpPr>
          <p:cNvPr id="49" name="Shape 279"/>
          <p:cNvSpPr txBox="1"/>
          <p:nvPr/>
        </p:nvSpPr>
        <p:spPr>
          <a:xfrm>
            <a:off x="2093850" y="4696300"/>
            <a:ext cx="1007700" cy="344099"/>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Msg</a:t>
            </a:r>
          </a:p>
        </p:txBody>
      </p:sp>
      <p:sp>
        <p:nvSpPr>
          <p:cNvPr id="50" name="Shape 280"/>
          <p:cNvSpPr txBox="1"/>
          <p:nvPr/>
        </p:nvSpPr>
        <p:spPr>
          <a:xfrm>
            <a:off x="1709925" y="6407250"/>
            <a:ext cx="1007700" cy="3333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Vertex</a:t>
            </a:r>
          </a:p>
        </p:txBody>
      </p:sp>
      <p:cxnSp>
        <p:nvCxnSpPr>
          <p:cNvPr id="51" name="Shape 281"/>
          <p:cNvCxnSpPr/>
          <p:nvPr/>
        </p:nvCxnSpPr>
        <p:spPr>
          <a:xfrm>
            <a:off x="2048200" y="3976925"/>
            <a:ext cx="768900" cy="0"/>
          </a:xfrm>
          <a:prstGeom prst="straightConnector1">
            <a:avLst/>
          </a:prstGeom>
          <a:noFill/>
          <a:ln w="19050" cap="flat">
            <a:solidFill>
              <a:srgbClr val="000000"/>
            </a:solidFill>
            <a:prstDash val="solid"/>
            <a:round/>
            <a:headEnd type="none" w="lg" len="lg"/>
            <a:tailEnd type="none" w="lg" len="lg"/>
          </a:ln>
        </p:spPr>
      </p:cxnSp>
      <p:cxnSp>
        <p:nvCxnSpPr>
          <p:cNvPr id="52" name="Shape 282"/>
          <p:cNvCxnSpPr/>
          <p:nvPr/>
        </p:nvCxnSpPr>
        <p:spPr>
          <a:xfrm>
            <a:off x="2033325" y="4452250"/>
            <a:ext cx="768900" cy="0"/>
          </a:xfrm>
          <a:prstGeom prst="straightConnector1">
            <a:avLst/>
          </a:prstGeom>
          <a:noFill/>
          <a:ln w="19050" cap="flat">
            <a:solidFill>
              <a:srgbClr val="000000"/>
            </a:solidFill>
            <a:prstDash val="solid"/>
            <a:round/>
            <a:headEnd type="none" w="lg" len="lg"/>
            <a:tailEnd type="none" w="lg" len="lg"/>
          </a:ln>
        </p:spPr>
      </p:cxnSp>
      <p:sp>
        <p:nvSpPr>
          <p:cNvPr id="53" name="Shape 283"/>
          <p:cNvSpPr txBox="1"/>
          <p:nvPr/>
        </p:nvSpPr>
        <p:spPr>
          <a:xfrm>
            <a:off x="2073550" y="4165900"/>
            <a:ext cx="262499" cy="2631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5</a:t>
            </a:r>
          </a:p>
        </p:txBody>
      </p:sp>
      <p:sp>
        <p:nvSpPr>
          <p:cNvPr id="54" name="Shape 284"/>
          <p:cNvSpPr txBox="1"/>
          <p:nvPr/>
        </p:nvSpPr>
        <p:spPr>
          <a:xfrm>
            <a:off x="2066350" y="4405625"/>
            <a:ext cx="262499" cy="2631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1</a:t>
            </a:r>
          </a:p>
        </p:txBody>
      </p:sp>
      <p:sp>
        <p:nvSpPr>
          <p:cNvPr id="55" name="Shape 285"/>
          <p:cNvSpPr txBox="1"/>
          <p:nvPr/>
        </p:nvSpPr>
        <p:spPr>
          <a:xfrm>
            <a:off x="2374850" y="3653700"/>
            <a:ext cx="578674" cy="333300"/>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3.0</a:t>
            </a:r>
          </a:p>
        </p:txBody>
      </p:sp>
      <p:sp>
        <p:nvSpPr>
          <p:cNvPr id="56" name="Shape 286"/>
          <p:cNvSpPr txBox="1"/>
          <p:nvPr/>
        </p:nvSpPr>
        <p:spPr>
          <a:xfrm>
            <a:off x="2367650" y="4403499"/>
            <a:ext cx="611201" cy="293476"/>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1.0</a:t>
            </a:r>
          </a:p>
        </p:txBody>
      </p:sp>
      <p:cxnSp>
        <p:nvCxnSpPr>
          <p:cNvPr id="57" name="Shape 287"/>
          <p:cNvCxnSpPr/>
          <p:nvPr/>
        </p:nvCxnSpPr>
        <p:spPr>
          <a:xfrm>
            <a:off x="1277775" y="5693175"/>
            <a:ext cx="2151899" cy="0"/>
          </a:xfrm>
          <a:prstGeom prst="straightConnector1">
            <a:avLst/>
          </a:prstGeom>
          <a:noFill/>
          <a:ln w="19050" cap="flat">
            <a:solidFill>
              <a:srgbClr val="000000"/>
            </a:solidFill>
            <a:prstDash val="solid"/>
            <a:round/>
            <a:headEnd type="none" w="lg" len="lg"/>
            <a:tailEnd type="none" w="lg" len="lg"/>
          </a:ln>
        </p:spPr>
      </p:cxnSp>
      <p:cxnSp>
        <p:nvCxnSpPr>
          <p:cNvPr id="58" name="Shape 288"/>
          <p:cNvCxnSpPr/>
          <p:nvPr/>
        </p:nvCxnSpPr>
        <p:spPr>
          <a:xfrm>
            <a:off x="1277775" y="6215125"/>
            <a:ext cx="2151899" cy="0"/>
          </a:xfrm>
          <a:prstGeom prst="straightConnector1">
            <a:avLst/>
          </a:prstGeom>
          <a:noFill/>
          <a:ln w="19050" cap="flat">
            <a:solidFill>
              <a:srgbClr val="000000"/>
            </a:solidFill>
            <a:prstDash val="solid"/>
            <a:round/>
            <a:headEnd type="none" w="lg" len="lg"/>
            <a:tailEnd type="none" w="lg" len="lg"/>
          </a:ln>
        </p:spPr>
      </p:cxnSp>
      <p:sp>
        <p:nvSpPr>
          <p:cNvPr id="59" name="Shape 289"/>
          <p:cNvSpPr txBox="1"/>
          <p:nvPr/>
        </p:nvSpPr>
        <p:spPr>
          <a:xfrm>
            <a:off x="1277762" y="5880825"/>
            <a:ext cx="262499" cy="2631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1</a:t>
            </a:r>
          </a:p>
        </p:txBody>
      </p:sp>
      <p:sp>
        <p:nvSpPr>
          <p:cNvPr id="60" name="Shape 290"/>
          <p:cNvSpPr txBox="1"/>
          <p:nvPr/>
        </p:nvSpPr>
        <p:spPr>
          <a:xfrm>
            <a:off x="1520286" y="5904009"/>
            <a:ext cx="636801" cy="239916"/>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false</a:t>
            </a:r>
          </a:p>
        </p:txBody>
      </p:sp>
      <p:sp>
        <p:nvSpPr>
          <p:cNvPr id="61" name="Shape 291"/>
          <p:cNvSpPr txBox="1"/>
          <p:nvPr/>
        </p:nvSpPr>
        <p:spPr>
          <a:xfrm>
            <a:off x="1960587" y="5836417"/>
            <a:ext cx="505199" cy="307508"/>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3.0</a:t>
            </a:r>
          </a:p>
        </p:txBody>
      </p:sp>
      <p:sp>
        <p:nvSpPr>
          <p:cNvPr id="62" name="Shape 292"/>
          <p:cNvSpPr txBox="1"/>
          <p:nvPr/>
        </p:nvSpPr>
        <p:spPr>
          <a:xfrm>
            <a:off x="2268275" y="5954650"/>
            <a:ext cx="1673413" cy="256000"/>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(3,1.0),(4,1.0)</a:t>
            </a:r>
          </a:p>
        </p:txBody>
      </p:sp>
      <p:sp>
        <p:nvSpPr>
          <p:cNvPr id="63" name="Shape 293"/>
          <p:cNvSpPr txBox="1"/>
          <p:nvPr/>
        </p:nvSpPr>
        <p:spPr>
          <a:xfrm>
            <a:off x="1277775" y="6124175"/>
            <a:ext cx="262499" cy="2631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3</a:t>
            </a:r>
          </a:p>
        </p:txBody>
      </p:sp>
      <p:sp>
        <p:nvSpPr>
          <p:cNvPr id="64" name="Shape 294"/>
          <p:cNvSpPr txBox="1"/>
          <p:nvPr/>
        </p:nvSpPr>
        <p:spPr>
          <a:xfrm>
            <a:off x="1520300" y="6120525"/>
            <a:ext cx="657224" cy="284850"/>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false</a:t>
            </a:r>
          </a:p>
        </p:txBody>
      </p:sp>
      <p:sp>
        <p:nvSpPr>
          <p:cNvPr id="65" name="Shape 295"/>
          <p:cNvSpPr txBox="1"/>
          <p:nvPr/>
        </p:nvSpPr>
        <p:spPr>
          <a:xfrm>
            <a:off x="1960600" y="6127425"/>
            <a:ext cx="492749" cy="259850"/>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3.0</a:t>
            </a:r>
          </a:p>
        </p:txBody>
      </p:sp>
      <p:sp>
        <p:nvSpPr>
          <p:cNvPr id="66" name="Shape 296"/>
          <p:cNvSpPr txBox="1"/>
          <p:nvPr/>
        </p:nvSpPr>
        <p:spPr>
          <a:xfrm>
            <a:off x="2268274" y="6230536"/>
            <a:ext cx="1564499" cy="211063"/>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(2,1.0),(3,1.0)</a:t>
            </a:r>
          </a:p>
        </p:txBody>
      </p:sp>
      <p:sp>
        <p:nvSpPr>
          <p:cNvPr id="67" name="Shape 297"/>
          <p:cNvSpPr/>
          <p:nvPr/>
        </p:nvSpPr>
        <p:spPr>
          <a:xfrm>
            <a:off x="4273725" y="4783950"/>
            <a:ext cx="3097800" cy="1394400"/>
          </a:xfrm>
          <a:prstGeom prst="rect">
            <a:avLst/>
          </a:prstGeom>
          <a:solidFill>
            <a:srgbClr val="B4A7D6"/>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68" name="Shape 298"/>
          <p:cNvSpPr txBox="1"/>
          <p:nvPr/>
        </p:nvSpPr>
        <p:spPr>
          <a:xfrm>
            <a:off x="4275987" y="5010414"/>
            <a:ext cx="262499" cy="3333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3</a:t>
            </a:r>
          </a:p>
        </p:txBody>
      </p:sp>
      <p:sp>
        <p:nvSpPr>
          <p:cNvPr id="69" name="Shape 299"/>
          <p:cNvSpPr txBox="1"/>
          <p:nvPr/>
        </p:nvSpPr>
        <p:spPr>
          <a:xfrm>
            <a:off x="4195725" y="4446350"/>
            <a:ext cx="426599" cy="344099"/>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vid</a:t>
            </a:r>
          </a:p>
        </p:txBody>
      </p:sp>
      <p:sp>
        <p:nvSpPr>
          <p:cNvPr id="70" name="Shape 300"/>
          <p:cNvSpPr txBox="1"/>
          <p:nvPr/>
        </p:nvSpPr>
        <p:spPr>
          <a:xfrm>
            <a:off x="6290399" y="4403499"/>
            <a:ext cx="813626" cy="386125"/>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edges</a:t>
            </a:r>
          </a:p>
        </p:txBody>
      </p:sp>
      <p:cxnSp>
        <p:nvCxnSpPr>
          <p:cNvPr id="71" name="Shape 301"/>
          <p:cNvCxnSpPr/>
          <p:nvPr/>
        </p:nvCxnSpPr>
        <p:spPr>
          <a:xfrm>
            <a:off x="4282725" y="5078812"/>
            <a:ext cx="3070799" cy="4500"/>
          </a:xfrm>
          <a:prstGeom prst="straightConnector1">
            <a:avLst/>
          </a:prstGeom>
          <a:noFill/>
          <a:ln w="19050" cap="flat">
            <a:solidFill>
              <a:srgbClr val="000000"/>
            </a:solidFill>
            <a:prstDash val="solid"/>
            <a:round/>
            <a:headEnd type="none" w="lg" len="lg"/>
            <a:tailEnd type="none" w="lg" len="lg"/>
          </a:ln>
        </p:spPr>
      </p:cxnSp>
      <p:cxnSp>
        <p:nvCxnSpPr>
          <p:cNvPr id="72" name="Shape 302"/>
          <p:cNvCxnSpPr/>
          <p:nvPr/>
        </p:nvCxnSpPr>
        <p:spPr>
          <a:xfrm>
            <a:off x="5119200" y="4782475"/>
            <a:ext cx="599" cy="1393199"/>
          </a:xfrm>
          <a:prstGeom prst="straightConnector1">
            <a:avLst/>
          </a:prstGeom>
          <a:noFill/>
          <a:ln w="19050" cap="flat">
            <a:solidFill>
              <a:srgbClr val="000000"/>
            </a:solidFill>
            <a:prstDash val="solid"/>
            <a:round/>
            <a:headEnd type="none" w="lg" len="lg"/>
            <a:tailEnd type="none" w="lg" len="lg"/>
          </a:ln>
        </p:spPr>
      </p:cxnSp>
      <p:sp>
        <p:nvSpPr>
          <p:cNvPr id="73" name="Shape 303"/>
          <p:cNvSpPr txBox="1"/>
          <p:nvPr/>
        </p:nvSpPr>
        <p:spPr>
          <a:xfrm>
            <a:off x="4288475" y="4755287"/>
            <a:ext cx="262499" cy="2919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1</a:t>
            </a:r>
          </a:p>
        </p:txBody>
      </p:sp>
      <p:sp>
        <p:nvSpPr>
          <p:cNvPr id="74" name="Shape 304"/>
          <p:cNvSpPr txBox="1"/>
          <p:nvPr/>
        </p:nvSpPr>
        <p:spPr>
          <a:xfrm>
            <a:off x="5110600" y="4439825"/>
            <a:ext cx="531600" cy="344099"/>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halt</a:t>
            </a:r>
          </a:p>
        </p:txBody>
      </p:sp>
      <p:sp>
        <p:nvSpPr>
          <p:cNvPr id="75" name="Shape 305"/>
          <p:cNvSpPr txBox="1"/>
          <p:nvPr/>
        </p:nvSpPr>
        <p:spPr>
          <a:xfrm>
            <a:off x="5095899" y="4719250"/>
            <a:ext cx="673049" cy="299125"/>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false</a:t>
            </a:r>
          </a:p>
        </p:txBody>
      </p:sp>
      <p:sp>
        <p:nvSpPr>
          <p:cNvPr id="76" name="Shape 306"/>
          <p:cNvSpPr txBox="1"/>
          <p:nvPr/>
        </p:nvSpPr>
        <p:spPr>
          <a:xfrm>
            <a:off x="5095899" y="4983826"/>
            <a:ext cx="652575" cy="279549"/>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false</a:t>
            </a:r>
          </a:p>
        </p:txBody>
      </p:sp>
      <p:sp>
        <p:nvSpPr>
          <p:cNvPr id="77" name="Shape 307"/>
          <p:cNvSpPr txBox="1"/>
          <p:nvPr/>
        </p:nvSpPr>
        <p:spPr>
          <a:xfrm>
            <a:off x="5592699" y="4429000"/>
            <a:ext cx="712399" cy="348100"/>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value</a:t>
            </a:r>
          </a:p>
        </p:txBody>
      </p:sp>
      <p:sp>
        <p:nvSpPr>
          <p:cNvPr id="78" name="Shape 308"/>
          <p:cNvSpPr txBox="1"/>
          <p:nvPr/>
        </p:nvSpPr>
        <p:spPr>
          <a:xfrm>
            <a:off x="5701062" y="4688538"/>
            <a:ext cx="554538" cy="311737"/>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3.0</a:t>
            </a:r>
          </a:p>
        </p:txBody>
      </p:sp>
      <p:sp>
        <p:nvSpPr>
          <p:cNvPr id="79" name="Shape 309"/>
          <p:cNvSpPr txBox="1"/>
          <p:nvPr/>
        </p:nvSpPr>
        <p:spPr>
          <a:xfrm>
            <a:off x="5712937" y="5003426"/>
            <a:ext cx="640188" cy="287474"/>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3.0</a:t>
            </a:r>
          </a:p>
        </p:txBody>
      </p:sp>
      <p:sp>
        <p:nvSpPr>
          <p:cNvPr id="80" name="Shape 310"/>
          <p:cNvSpPr txBox="1"/>
          <p:nvPr/>
        </p:nvSpPr>
        <p:spPr>
          <a:xfrm>
            <a:off x="6201825" y="4737175"/>
            <a:ext cx="1778974" cy="321935"/>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(3,1.0),(4,1.0)</a:t>
            </a:r>
          </a:p>
        </p:txBody>
      </p:sp>
      <p:sp>
        <p:nvSpPr>
          <p:cNvPr id="81" name="Shape 311"/>
          <p:cNvSpPr txBox="1"/>
          <p:nvPr/>
        </p:nvSpPr>
        <p:spPr>
          <a:xfrm>
            <a:off x="6201849" y="5078112"/>
            <a:ext cx="1717813" cy="278375"/>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(2,1.0),(3,1.0)</a:t>
            </a:r>
          </a:p>
        </p:txBody>
      </p:sp>
      <p:cxnSp>
        <p:nvCxnSpPr>
          <p:cNvPr id="82" name="Shape 312"/>
          <p:cNvCxnSpPr/>
          <p:nvPr/>
        </p:nvCxnSpPr>
        <p:spPr>
          <a:xfrm>
            <a:off x="4550962" y="4784675"/>
            <a:ext cx="2099" cy="1395600"/>
          </a:xfrm>
          <a:prstGeom prst="straightConnector1">
            <a:avLst/>
          </a:prstGeom>
          <a:noFill/>
          <a:ln w="19050" cap="flat">
            <a:solidFill>
              <a:srgbClr val="000000"/>
            </a:solidFill>
            <a:prstDash val="solid"/>
            <a:round/>
            <a:headEnd type="none" w="lg" len="lg"/>
            <a:tailEnd type="none" w="lg" len="lg"/>
          </a:ln>
        </p:spPr>
      </p:cxnSp>
      <p:sp>
        <p:nvSpPr>
          <p:cNvPr id="83" name="Shape 313"/>
          <p:cNvSpPr txBox="1"/>
          <p:nvPr/>
        </p:nvSpPr>
        <p:spPr>
          <a:xfrm>
            <a:off x="4546175" y="4433000"/>
            <a:ext cx="613500" cy="370799"/>
          </a:xfrm>
          <a:prstGeom prst="rect">
            <a:avLst/>
          </a:prstGeom>
        </p:spPr>
        <p:txBody>
          <a:bodyPr lIns="91425" tIns="91425" rIns="91425" bIns="91425" anchor="t" anchorCtr="0">
            <a:noAutofit/>
          </a:bodyPr>
          <a:lstStyle/>
          <a:p>
            <a:pPr lvl="0" algn="l" rtl="0">
              <a:spcBef>
                <a:spcPts val="0"/>
              </a:spcBef>
              <a:buNone/>
            </a:pPr>
            <a:r>
              <a:rPr lang="en" dirty="0" err="1">
                <a:latin typeface="Times New Roman"/>
                <a:ea typeface="Times New Roman"/>
                <a:cs typeface="Times New Roman"/>
                <a:sym typeface="Times New Roman"/>
              </a:rPr>
              <a:t>msg</a:t>
            </a:r>
            <a:endParaRPr lang="en" dirty="0">
              <a:latin typeface="Times New Roman"/>
              <a:ea typeface="Times New Roman"/>
              <a:cs typeface="Times New Roman"/>
              <a:sym typeface="Times New Roman"/>
            </a:endParaRPr>
          </a:p>
        </p:txBody>
      </p:sp>
      <p:sp>
        <p:nvSpPr>
          <p:cNvPr id="84" name="Shape 314"/>
          <p:cNvSpPr txBox="1"/>
          <p:nvPr/>
        </p:nvSpPr>
        <p:spPr>
          <a:xfrm>
            <a:off x="4464852" y="4729389"/>
            <a:ext cx="945348" cy="294886"/>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NULL</a:t>
            </a:r>
          </a:p>
        </p:txBody>
      </p:sp>
      <p:sp>
        <p:nvSpPr>
          <p:cNvPr id="85" name="Shape 315"/>
          <p:cNvSpPr txBox="1"/>
          <p:nvPr/>
        </p:nvSpPr>
        <p:spPr>
          <a:xfrm>
            <a:off x="4557325" y="5010414"/>
            <a:ext cx="774049" cy="288398"/>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1.0</a:t>
            </a:r>
          </a:p>
        </p:txBody>
      </p:sp>
      <p:cxnSp>
        <p:nvCxnSpPr>
          <p:cNvPr id="86" name="Shape 316"/>
          <p:cNvCxnSpPr/>
          <p:nvPr/>
        </p:nvCxnSpPr>
        <p:spPr>
          <a:xfrm rot="10800000" flipH="1">
            <a:off x="4282725" y="5366562"/>
            <a:ext cx="3088800" cy="4500"/>
          </a:xfrm>
          <a:prstGeom prst="straightConnector1">
            <a:avLst/>
          </a:prstGeom>
          <a:noFill/>
          <a:ln w="19050" cap="flat">
            <a:solidFill>
              <a:srgbClr val="000000"/>
            </a:solidFill>
            <a:prstDash val="solid"/>
            <a:round/>
            <a:headEnd type="none" w="lg" len="lg"/>
            <a:tailEnd type="none" w="lg" len="lg"/>
          </a:ln>
        </p:spPr>
      </p:cxnSp>
      <p:cxnSp>
        <p:nvCxnSpPr>
          <p:cNvPr id="87" name="Shape 317"/>
          <p:cNvCxnSpPr/>
          <p:nvPr/>
        </p:nvCxnSpPr>
        <p:spPr>
          <a:xfrm>
            <a:off x="5677337" y="4782475"/>
            <a:ext cx="4500" cy="1397999"/>
          </a:xfrm>
          <a:prstGeom prst="straightConnector1">
            <a:avLst/>
          </a:prstGeom>
          <a:noFill/>
          <a:ln w="19050" cap="flat">
            <a:solidFill>
              <a:srgbClr val="000000"/>
            </a:solidFill>
            <a:prstDash val="solid"/>
            <a:round/>
            <a:headEnd type="none" w="lg" len="lg"/>
            <a:tailEnd type="none" w="lg" len="lg"/>
          </a:ln>
        </p:spPr>
      </p:cxnSp>
      <p:sp>
        <p:nvSpPr>
          <p:cNvPr id="88" name="Shape 318"/>
          <p:cNvSpPr txBox="1"/>
          <p:nvPr/>
        </p:nvSpPr>
        <p:spPr>
          <a:xfrm>
            <a:off x="4281350" y="5322475"/>
            <a:ext cx="262499" cy="2919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5</a:t>
            </a:r>
          </a:p>
        </p:txBody>
      </p:sp>
      <p:sp>
        <p:nvSpPr>
          <p:cNvPr id="89" name="Shape 319"/>
          <p:cNvSpPr txBox="1"/>
          <p:nvPr/>
        </p:nvSpPr>
        <p:spPr>
          <a:xfrm>
            <a:off x="4580887" y="5304625"/>
            <a:ext cx="639200" cy="274650"/>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1.0</a:t>
            </a:r>
          </a:p>
        </p:txBody>
      </p:sp>
      <p:sp>
        <p:nvSpPr>
          <p:cNvPr id="90" name="Shape 320"/>
          <p:cNvSpPr txBox="1"/>
          <p:nvPr/>
        </p:nvSpPr>
        <p:spPr>
          <a:xfrm>
            <a:off x="5029200" y="5259813"/>
            <a:ext cx="794438" cy="321699"/>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NULL</a:t>
            </a:r>
          </a:p>
        </p:txBody>
      </p:sp>
      <p:sp>
        <p:nvSpPr>
          <p:cNvPr id="91" name="Shape 321"/>
          <p:cNvSpPr txBox="1"/>
          <p:nvPr/>
        </p:nvSpPr>
        <p:spPr>
          <a:xfrm>
            <a:off x="5562600" y="5255586"/>
            <a:ext cx="841025" cy="325926"/>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NULL</a:t>
            </a:r>
          </a:p>
        </p:txBody>
      </p:sp>
      <p:cxnSp>
        <p:nvCxnSpPr>
          <p:cNvPr id="92" name="Shape 322"/>
          <p:cNvCxnSpPr/>
          <p:nvPr/>
        </p:nvCxnSpPr>
        <p:spPr>
          <a:xfrm>
            <a:off x="6256450" y="4780225"/>
            <a:ext cx="15899" cy="1390800"/>
          </a:xfrm>
          <a:prstGeom prst="straightConnector1">
            <a:avLst/>
          </a:prstGeom>
          <a:noFill/>
          <a:ln w="19050" cap="flat">
            <a:solidFill>
              <a:srgbClr val="000000"/>
            </a:solidFill>
            <a:prstDash val="solid"/>
            <a:round/>
            <a:headEnd type="none" w="lg" len="lg"/>
            <a:tailEnd type="none" w="lg" len="lg"/>
          </a:ln>
        </p:spPr>
      </p:cxnSp>
      <p:sp>
        <p:nvSpPr>
          <p:cNvPr id="93" name="Shape 323"/>
          <p:cNvSpPr txBox="1"/>
          <p:nvPr/>
        </p:nvSpPr>
        <p:spPr>
          <a:xfrm>
            <a:off x="6235500" y="5263362"/>
            <a:ext cx="1136025" cy="315913"/>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NULL</a:t>
            </a:r>
          </a:p>
        </p:txBody>
      </p:sp>
      <p:cxnSp>
        <p:nvCxnSpPr>
          <p:cNvPr id="94" name="Shape 324"/>
          <p:cNvCxnSpPr/>
          <p:nvPr/>
        </p:nvCxnSpPr>
        <p:spPr>
          <a:xfrm>
            <a:off x="4274875" y="5636562"/>
            <a:ext cx="3097500" cy="900"/>
          </a:xfrm>
          <a:prstGeom prst="straightConnector1">
            <a:avLst/>
          </a:prstGeom>
          <a:noFill/>
          <a:ln w="19050" cap="flat">
            <a:solidFill>
              <a:srgbClr val="000000"/>
            </a:solidFill>
            <a:prstDash val="solid"/>
            <a:round/>
            <a:headEnd type="none" w="lg" len="lg"/>
            <a:tailEnd type="none" w="lg" len="lg"/>
          </a:ln>
        </p:spPr>
      </p:cxnSp>
      <p:cxnSp>
        <p:nvCxnSpPr>
          <p:cNvPr id="95" name="Shape 325"/>
          <p:cNvCxnSpPr/>
          <p:nvPr/>
        </p:nvCxnSpPr>
        <p:spPr>
          <a:xfrm>
            <a:off x="4274875" y="5918487"/>
            <a:ext cx="3102300" cy="0"/>
          </a:xfrm>
          <a:prstGeom prst="straightConnector1">
            <a:avLst/>
          </a:prstGeom>
          <a:noFill/>
          <a:ln w="19050" cap="flat">
            <a:solidFill>
              <a:srgbClr val="000000"/>
            </a:solidFill>
            <a:prstDash val="solid"/>
            <a:round/>
            <a:headEnd type="none" w="lg" len="lg"/>
            <a:tailEnd type="none" w="lg" len="lg"/>
          </a:ln>
        </p:spPr>
      </p:cxnSp>
      <p:sp>
        <p:nvSpPr>
          <p:cNvPr id="96" name="Shape 326"/>
          <p:cNvSpPr txBox="1"/>
          <p:nvPr/>
        </p:nvSpPr>
        <p:spPr>
          <a:xfrm>
            <a:off x="4274875" y="5606037"/>
            <a:ext cx="262499" cy="2919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2</a:t>
            </a:r>
          </a:p>
        </p:txBody>
      </p:sp>
      <p:sp>
        <p:nvSpPr>
          <p:cNvPr id="97" name="Shape 327"/>
          <p:cNvSpPr txBox="1"/>
          <p:nvPr/>
        </p:nvSpPr>
        <p:spPr>
          <a:xfrm>
            <a:off x="5082300" y="5535662"/>
            <a:ext cx="666174" cy="333463"/>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false</a:t>
            </a:r>
          </a:p>
        </p:txBody>
      </p:sp>
      <p:sp>
        <p:nvSpPr>
          <p:cNvPr id="98" name="Shape 328"/>
          <p:cNvSpPr txBox="1"/>
          <p:nvPr/>
        </p:nvSpPr>
        <p:spPr>
          <a:xfrm>
            <a:off x="5687462" y="5536537"/>
            <a:ext cx="665663" cy="314488"/>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2.0</a:t>
            </a:r>
          </a:p>
        </p:txBody>
      </p:sp>
      <p:sp>
        <p:nvSpPr>
          <p:cNvPr id="99" name="Shape 329"/>
          <p:cNvSpPr txBox="1"/>
          <p:nvPr/>
        </p:nvSpPr>
        <p:spPr>
          <a:xfrm>
            <a:off x="6205724" y="5627912"/>
            <a:ext cx="1562513" cy="269486"/>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(3,1.0),(4,1.0)</a:t>
            </a:r>
          </a:p>
        </p:txBody>
      </p:sp>
      <p:sp>
        <p:nvSpPr>
          <p:cNvPr id="100" name="Shape 330"/>
          <p:cNvSpPr txBox="1"/>
          <p:nvPr/>
        </p:nvSpPr>
        <p:spPr>
          <a:xfrm>
            <a:off x="4589387" y="5585739"/>
            <a:ext cx="546573" cy="294698"/>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3.0</a:t>
            </a:r>
          </a:p>
        </p:txBody>
      </p:sp>
      <p:sp>
        <p:nvSpPr>
          <p:cNvPr id="101" name="Shape 331"/>
          <p:cNvSpPr txBox="1"/>
          <p:nvPr/>
        </p:nvSpPr>
        <p:spPr>
          <a:xfrm>
            <a:off x="4264187" y="5853512"/>
            <a:ext cx="262499" cy="291900"/>
          </a:xfrm>
          <a:prstGeom prst="rect">
            <a:avLst/>
          </a:prstGeom>
        </p:spPr>
        <p:txBody>
          <a:bodyPr lIns="91425" tIns="91425" rIns="91425" bIns="91425" anchor="t" anchorCtr="0">
            <a:noAutofit/>
          </a:bodyPr>
          <a:lstStyle/>
          <a:p>
            <a:pPr lvl="0" algn="l" rtl="0">
              <a:spcBef>
                <a:spcPts val="0"/>
              </a:spcBef>
              <a:buNone/>
            </a:pPr>
            <a:r>
              <a:rPr lang="en">
                <a:latin typeface="Times New Roman"/>
                <a:ea typeface="Times New Roman"/>
                <a:cs typeface="Times New Roman"/>
                <a:sym typeface="Times New Roman"/>
              </a:rPr>
              <a:t>4</a:t>
            </a:r>
          </a:p>
        </p:txBody>
      </p:sp>
      <p:sp>
        <p:nvSpPr>
          <p:cNvPr id="102" name="Shape 332"/>
          <p:cNvSpPr txBox="1"/>
          <p:nvPr/>
        </p:nvSpPr>
        <p:spPr>
          <a:xfrm>
            <a:off x="5065074" y="5836417"/>
            <a:ext cx="743937" cy="302208"/>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false</a:t>
            </a:r>
          </a:p>
        </p:txBody>
      </p:sp>
      <p:sp>
        <p:nvSpPr>
          <p:cNvPr id="103" name="Shape 333"/>
          <p:cNvSpPr txBox="1"/>
          <p:nvPr/>
        </p:nvSpPr>
        <p:spPr>
          <a:xfrm>
            <a:off x="5694188" y="5857425"/>
            <a:ext cx="499200" cy="263100"/>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1.0</a:t>
            </a:r>
          </a:p>
        </p:txBody>
      </p:sp>
      <p:sp>
        <p:nvSpPr>
          <p:cNvPr id="104" name="Shape 334"/>
          <p:cNvSpPr txBox="1"/>
          <p:nvPr/>
        </p:nvSpPr>
        <p:spPr>
          <a:xfrm>
            <a:off x="6216675" y="5918525"/>
            <a:ext cx="1278600" cy="260700"/>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(1,1.0)</a:t>
            </a:r>
          </a:p>
        </p:txBody>
      </p:sp>
      <p:sp>
        <p:nvSpPr>
          <p:cNvPr id="105" name="Shape 335"/>
          <p:cNvSpPr txBox="1"/>
          <p:nvPr/>
        </p:nvSpPr>
        <p:spPr>
          <a:xfrm>
            <a:off x="4580762" y="5833741"/>
            <a:ext cx="576512" cy="300534"/>
          </a:xfrm>
          <a:prstGeom prst="rect">
            <a:avLst/>
          </a:prstGeom>
        </p:spPr>
        <p:txBody>
          <a:bodyPr lIns="91425" tIns="91425" rIns="91425" bIns="91425" anchor="t" anchorCtr="0">
            <a:noAutofit/>
          </a:bodyPr>
          <a:lstStyle/>
          <a:p>
            <a:pPr lvl="0" algn="l" rtl="0">
              <a:spcBef>
                <a:spcPts val="0"/>
              </a:spcBef>
              <a:buNone/>
            </a:pPr>
            <a:r>
              <a:rPr lang="en" dirty="0">
                <a:latin typeface="Times New Roman"/>
                <a:ea typeface="Times New Roman"/>
                <a:cs typeface="Times New Roman"/>
                <a:sym typeface="Times New Roman"/>
              </a:rPr>
              <a:t>3.0</a:t>
            </a:r>
          </a:p>
        </p:txBody>
      </p:sp>
      <p:sp>
        <p:nvSpPr>
          <p:cNvPr id="106" name="Shape 336"/>
          <p:cNvSpPr/>
          <p:nvPr/>
        </p:nvSpPr>
        <p:spPr>
          <a:xfrm>
            <a:off x="764375" y="1643062"/>
            <a:ext cx="4118399" cy="1696200"/>
          </a:xfrm>
          <a:prstGeom prst="rect">
            <a:avLst/>
          </a:prstGeom>
          <a:solidFill>
            <a:srgbClr val="CFE2F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107" name="Shape 337"/>
          <p:cNvCxnSpPr/>
          <p:nvPr/>
        </p:nvCxnSpPr>
        <p:spPr>
          <a:xfrm rot="10800000" flipH="1">
            <a:off x="765275" y="2477637"/>
            <a:ext cx="4116600" cy="18600"/>
          </a:xfrm>
          <a:prstGeom prst="straightConnector1">
            <a:avLst/>
          </a:prstGeom>
          <a:noFill/>
          <a:ln w="19050" cap="flat">
            <a:solidFill>
              <a:schemeClr val="dk2"/>
            </a:solidFill>
            <a:prstDash val="solid"/>
            <a:round/>
            <a:headEnd type="none" w="lg" len="lg"/>
            <a:tailEnd type="none" w="lg" len="lg"/>
          </a:ln>
        </p:spPr>
      </p:cxnSp>
      <p:cxnSp>
        <p:nvCxnSpPr>
          <p:cNvPr id="108" name="Shape 338"/>
          <p:cNvCxnSpPr/>
          <p:nvPr/>
        </p:nvCxnSpPr>
        <p:spPr>
          <a:xfrm rot="10800000" flipH="1">
            <a:off x="769925" y="2905174"/>
            <a:ext cx="4107299" cy="37500"/>
          </a:xfrm>
          <a:prstGeom prst="straightConnector1">
            <a:avLst/>
          </a:prstGeom>
          <a:noFill/>
          <a:ln w="19050" cap="flat">
            <a:solidFill>
              <a:schemeClr val="dk2"/>
            </a:solidFill>
            <a:prstDash val="solid"/>
            <a:round/>
            <a:headEnd type="none" w="lg" len="lg"/>
            <a:tailEnd type="none" w="lg" len="lg"/>
          </a:ln>
        </p:spPr>
      </p:cxnSp>
      <p:cxnSp>
        <p:nvCxnSpPr>
          <p:cNvPr id="109" name="Shape 339"/>
          <p:cNvCxnSpPr/>
          <p:nvPr/>
        </p:nvCxnSpPr>
        <p:spPr>
          <a:xfrm>
            <a:off x="1589550" y="1935800"/>
            <a:ext cx="0" cy="0"/>
          </a:xfrm>
          <a:prstGeom prst="straightConnector1">
            <a:avLst/>
          </a:prstGeom>
          <a:noFill/>
          <a:ln w="19050" cap="flat">
            <a:solidFill>
              <a:schemeClr val="dk2"/>
            </a:solidFill>
            <a:prstDash val="solid"/>
            <a:round/>
            <a:headEnd type="none" w="lg" len="lg"/>
            <a:tailEnd type="none" w="lg" len="lg"/>
          </a:ln>
        </p:spPr>
      </p:cxnSp>
      <p:cxnSp>
        <p:nvCxnSpPr>
          <p:cNvPr id="110" name="Shape 340"/>
          <p:cNvCxnSpPr/>
          <p:nvPr/>
        </p:nvCxnSpPr>
        <p:spPr>
          <a:xfrm rot="10800000" flipH="1">
            <a:off x="769925" y="2020124"/>
            <a:ext cx="4107299" cy="37500"/>
          </a:xfrm>
          <a:prstGeom prst="straightConnector1">
            <a:avLst/>
          </a:prstGeom>
          <a:noFill/>
          <a:ln w="19050" cap="flat">
            <a:solidFill>
              <a:schemeClr val="dk2"/>
            </a:solidFill>
            <a:prstDash val="solid"/>
            <a:round/>
            <a:headEnd type="none" w="lg" len="lg"/>
            <a:tailEnd type="none" w="lg" len="lg"/>
          </a:ln>
        </p:spPr>
      </p:cxnSp>
      <p:cxnSp>
        <p:nvCxnSpPr>
          <p:cNvPr id="111" name="Shape 341"/>
          <p:cNvCxnSpPr/>
          <p:nvPr/>
        </p:nvCxnSpPr>
        <p:spPr>
          <a:xfrm>
            <a:off x="1898300" y="1645750"/>
            <a:ext cx="0" cy="1693499"/>
          </a:xfrm>
          <a:prstGeom prst="straightConnector1">
            <a:avLst/>
          </a:prstGeom>
          <a:noFill/>
          <a:ln w="19050" cap="flat">
            <a:solidFill>
              <a:schemeClr val="dk2"/>
            </a:solidFill>
            <a:prstDash val="solid"/>
            <a:round/>
            <a:headEnd type="none" w="lg" len="lg"/>
            <a:tailEnd type="none" w="lg" len="lg"/>
          </a:ln>
        </p:spPr>
      </p:cxnSp>
      <p:sp>
        <p:nvSpPr>
          <p:cNvPr id="112" name="Shape 342"/>
          <p:cNvSpPr txBox="1"/>
          <p:nvPr/>
        </p:nvSpPr>
        <p:spPr>
          <a:xfrm>
            <a:off x="822200" y="1601025"/>
            <a:ext cx="1076100" cy="467700"/>
          </a:xfrm>
          <a:prstGeom prst="rect">
            <a:avLst/>
          </a:prstGeom>
        </p:spPr>
        <p:txBody>
          <a:bodyPr lIns="91425" tIns="91425" rIns="91425" bIns="91425" anchor="t" anchorCtr="0">
            <a:noAutofit/>
          </a:bodyPr>
          <a:lstStyle/>
          <a:p>
            <a:pPr>
              <a:spcBef>
                <a:spcPts val="0"/>
              </a:spcBef>
              <a:buNone/>
            </a:pPr>
            <a:r>
              <a:rPr lang="en" sz="1700"/>
              <a:t>Relation</a:t>
            </a:r>
          </a:p>
        </p:txBody>
      </p:sp>
      <p:sp>
        <p:nvSpPr>
          <p:cNvPr id="113" name="Shape 343"/>
          <p:cNvSpPr txBox="1"/>
          <p:nvPr/>
        </p:nvSpPr>
        <p:spPr>
          <a:xfrm>
            <a:off x="2000150" y="1601025"/>
            <a:ext cx="1076100" cy="467700"/>
          </a:xfrm>
          <a:prstGeom prst="rect">
            <a:avLst/>
          </a:prstGeom>
        </p:spPr>
        <p:txBody>
          <a:bodyPr lIns="91425" tIns="91425" rIns="91425" bIns="91425" anchor="t" anchorCtr="0">
            <a:noAutofit/>
          </a:bodyPr>
          <a:lstStyle/>
          <a:p>
            <a:pPr lvl="0" rtl="0">
              <a:spcBef>
                <a:spcPts val="0"/>
              </a:spcBef>
              <a:buNone/>
            </a:pPr>
            <a:r>
              <a:rPr lang="en" sz="1700"/>
              <a:t>Schema</a:t>
            </a:r>
          </a:p>
        </p:txBody>
      </p:sp>
      <p:sp>
        <p:nvSpPr>
          <p:cNvPr id="114" name="Shape 344"/>
          <p:cNvSpPr txBox="1"/>
          <p:nvPr/>
        </p:nvSpPr>
        <p:spPr>
          <a:xfrm>
            <a:off x="822200" y="2018787"/>
            <a:ext cx="1076100" cy="467700"/>
          </a:xfrm>
          <a:prstGeom prst="rect">
            <a:avLst/>
          </a:prstGeom>
        </p:spPr>
        <p:txBody>
          <a:bodyPr lIns="91425" tIns="91425" rIns="91425" bIns="91425" anchor="t" anchorCtr="0">
            <a:noAutofit/>
          </a:bodyPr>
          <a:lstStyle/>
          <a:p>
            <a:pPr lvl="0" rtl="0">
              <a:spcBef>
                <a:spcPts val="0"/>
              </a:spcBef>
              <a:buNone/>
            </a:pPr>
            <a:r>
              <a:rPr lang="en" sz="1700"/>
              <a:t>Vertex</a:t>
            </a:r>
          </a:p>
        </p:txBody>
      </p:sp>
      <p:sp>
        <p:nvSpPr>
          <p:cNvPr id="115" name="Shape 345"/>
          <p:cNvSpPr txBox="1"/>
          <p:nvPr/>
        </p:nvSpPr>
        <p:spPr>
          <a:xfrm>
            <a:off x="822200" y="2477637"/>
            <a:ext cx="1076100" cy="467700"/>
          </a:xfrm>
          <a:prstGeom prst="rect">
            <a:avLst/>
          </a:prstGeom>
        </p:spPr>
        <p:txBody>
          <a:bodyPr lIns="91425" tIns="91425" rIns="91425" bIns="91425" anchor="t" anchorCtr="0">
            <a:noAutofit/>
          </a:bodyPr>
          <a:lstStyle/>
          <a:p>
            <a:pPr lvl="0" rtl="0">
              <a:spcBef>
                <a:spcPts val="0"/>
              </a:spcBef>
              <a:buNone/>
            </a:pPr>
            <a:r>
              <a:rPr lang="en" sz="1700"/>
              <a:t>Msg</a:t>
            </a:r>
          </a:p>
        </p:txBody>
      </p:sp>
      <p:sp>
        <p:nvSpPr>
          <p:cNvPr id="116" name="Shape 346"/>
          <p:cNvSpPr txBox="1"/>
          <p:nvPr/>
        </p:nvSpPr>
        <p:spPr>
          <a:xfrm>
            <a:off x="822200" y="2883887"/>
            <a:ext cx="1076100" cy="467700"/>
          </a:xfrm>
          <a:prstGeom prst="rect">
            <a:avLst/>
          </a:prstGeom>
        </p:spPr>
        <p:txBody>
          <a:bodyPr lIns="91425" tIns="91425" rIns="91425" bIns="91425" anchor="t" anchorCtr="0">
            <a:noAutofit/>
          </a:bodyPr>
          <a:lstStyle/>
          <a:p>
            <a:pPr lvl="0" rtl="0">
              <a:spcBef>
                <a:spcPts val="0"/>
              </a:spcBef>
              <a:buNone/>
            </a:pPr>
            <a:r>
              <a:rPr lang="en" sz="1700"/>
              <a:t>GS</a:t>
            </a:r>
          </a:p>
        </p:txBody>
      </p:sp>
      <p:sp>
        <p:nvSpPr>
          <p:cNvPr id="117" name="Shape 347"/>
          <p:cNvSpPr txBox="1"/>
          <p:nvPr/>
        </p:nvSpPr>
        <p:spPr>
          <a:xfrm>
            <a:off x="2033325" y="2018775"/>
            <a:ext cx="2690399" cy="467700"/>
          </a:xfrm>
          <a:prstGeom prst="rect">
            <a:avLst/>
          </a:prstGeom>
        </p:spPr>
        <p:txBody>
          <a:bodyPr lIns="91425" tIns="91425" rIns="91425" bIns="91425" anchor="t" anchorCtr="0">
            <a:noAutofit/>
          </a:bodyPr>
          <a:lstStyle/>
          <a:p>
            <a:pPr lvl="0" rtl="0">
              <a:spcBef>
                <a:spcPts val="0"/>
              </a:spcBef>
              <a:buNone/>
            </a:pPr>
            <a:r>
              <a:rPr lang="en" sz="1700"/>
              <a:t>(vid, halt, value, edges)</a:t>
            </a:r>
          </a:p>
        </p:txBody>
      </p:sp>
      <p:sp>
        <p:nvSpPr>
          <p:cNvPr id="118" name="Shape 348"/>
          <p:cNvSpPr txBox="1"/>
          <p:nvPr/>
        </p:nvSpPr>
        <p:spPr>
          <a:xfrm>
            <a:off x="2033325" y="2476312"/>
            <a:ext cx="2690399" cy="467700"/>
          </a:xfrm>
          <a:prstGeom prst="rect">
            <a:avLst/>
          </a:prstGeom>
        </p:spPr>
        <p:txBody>
          <a:bodyPr lIns="91425" tIns="91425" rIns="91425" bIns="91425" anchor="t" anchorCtr="0">
            <a:noAutofit/>
          </a:bodyPr>
          <a:lstStyle/>
          <a:p>
            <a:pPr lvl="0" rtl="0">
              <a:spcBef>
                <a:spcPts val="0"/>
              </a:spcBef>
              <a:buNone/>
            </a:pPr>
            <a:r>
              <a:rPr lang="en" sz="1700"/>
              <a:t>(vid, payload)</a:t>
            </a:r>
          </a:p>
        </p:txBody>
      </p:sp>
      <p:sp>
        <p:nvSpPr>
          <p:cNvPr id="119" name="Shape 349"/>
          <p:cNvSpPr txBox="1"/>
          <p:nvPr/>
        </p:nvSpPr>
        <p:spPr>
          <a:xfrm>
            <a:off x="2033325" y="2862125"/>
            <a:ext cx="3070799" cy="467700"/>
          </a:xfrm>
          <a:prstGeom prst="rect">
            <a:avLst/>
          </a:prstGeom>
        </p:spPr>
        <p:txBody>
          <a:bodyPr lIns="91425" tIns="91425" rIns="91425" bIns="91425" anchor="t" anchorCtr="0">
            <a:noAutofit/>
          </a:bodyPr>
          <a:lstStyle/>
          <a:p>
            <a:pPr lvl="0" rtl="0">
              <a:spcBef>
                <a:spcPts val="0"/>
              </a:spcBef>
              <a:buNone/>
            </a:pPr>
            <a:r>
              <a:rPr lang="en" sz="1700"/>
              <a:t>(halt, aggregate, superstep)</a:t>
            </a:r>
          </a:p>
        </p:txBody>
      </p:sp>
      <p:sp>
        <p:nvSpPr>
          <p:cNvPr id="120" name="Shape 350"/>
          <p:cNvSpPr/>
          <p:nvPr/>
        </p:nvSpPr>
        <p:spPr>
          <a:xfrm>
            <a:off x="3175575" y="4139625"/>
            <a:ext cx="723299" cy="1243800"/>
          </a:xfrm>
          <a:prstGeom prst="flowChartAlternateProcess">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222117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1000"/>
                                        <p:tgtEl>
                                          <p:spTgt spid="107"/>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10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1000"/>
                                        <p:tgtEl>
                                          <p:spTgt spid="109"/>
                                        </p:tgtEl>
                                      </p:cBhvr>
                                    </p:animEffect>
                                  </p:childTnLst>
                                </p:cTn>
                              </p:par>
                              <p:par>
                                <p:cTn id="17" presetID="10" presetClass="entr" presetSubtype="0" fill="hold"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1000"/>
                                        <p:tgtEl>
                                          <p:spTgt spid="110"/>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1000"/>
                                        <p:tgtEl>
                                          <p:spTgt spid="111"/>
                                        </p:tgtEl>
                                      </p:cBhvr>
                                    </p:animEffect>
                                  </p:childTnLst>
                                </p:cTn>
                              </p:par>
                              <p:par>
                                <p:cTn id="23" presetID="10"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1000"/>
                                        <p:tgtEl>
                                          <p:spTgt spid="112"/>
                                        </p:tgtEl>
                                      </p:cBhvr>
                                    </p:animEffect>
                                  </p:childTnLst>
                                </p:cTn>
                              </p:par>
                              <p:par>
                                <p:cTn id="26" presetID="10" presetClass="entr" presetSubtype="0" fill="hold"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1000"/>
                                        <p:tgtEl>
                                          <p:spTgt spid="113"/>
                                        </p:tgtEl>
                                      </p:cBhvr>
                                    </p:animEffect>
                                  </p:childTnLst>
                                </p:cTn>
                              </p:par>
                              <p:par>
                                <p:cTn id="29" presetID="10" presetClass="entr" presetSubtype="0"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1000"/>
                                        <p:tgtEl>
                                          <p:spTgt spid="114"/>
                                        </p:tgtEl>
                                      </p:cBhvr>
                                    </p:animEffect>
                                  </p:childTnLst>
                                </p:cTn>
                              </p:par>
                              <p:par>
                                <p:cTn id="32" presetID="10" presetClass="entr" presetSubtype="0" fill="hold"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1000"/>
                                        <p:tgtEl>
                                          <p:spTgt spid="115"/>
                                        </p:tgtEl>
                                      </p:cBhvr>
                                    </p:animEffect>
                                  </p:childTnLst>
                                </p:cTn>
                              </p:par>
                              <p:par>
                                <p:cTn id="35" presetID="10" presetClass="entr" presetSubtype="0" fill="hold" nodeType="with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fade">
                                      <p:cBhvr>
                                        <p:cTn id="37" dur="1000"/>
                                        <p:tgtEl>
                                          <p:spTgt spid="116"/>
                                        </p:tgtEl>
                                      </p:cBhvr>
                                    </p:animEffect>
                                  </p:childTnLst>
                                </p:cTn>
                              </p:par>
                              <p:par>
                                <p:cTn id="38" presetID="10" presetClass="entr" presetSubtype="0" fill="hold" nodeType="with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fade">
                                      <p:cBhvr>
                                        <p:cTn id="40" dur="1000"/>
                                        <p:tgtEl>
                                          <p:spTgt spid="117"/>
                                        </p:tgtEl>
                                      </p:cBhvr>
                                    </p:animEffect>
                                  </p:childTnLst>
                                </p:cTn>
                              </p:par>
                              <p:par>
                                <p:cTn id="41" presetID="10" presetClass="entr" presetSubtype="0" fill="hold" nodeType="withEffect">
                                  <p:stCondLst>
                                    <p:cond delay="0"/>
                                  </p:stCondLst>
                                  <p:childTnLst>
                                    <p:set>
                                      <p:cBhvr>
                                        <p:cTn id="42" dur="1" fill="hold">
                                          <p:stCondLst>
                                            <p:cond delay="0"/>
                                          </p:stCondLst>
                                        </p:cTn>
                                        <p:tgtEl>
                                          <p:spTgt spid="118"/>
                                        </p:tgtEl>
                                        <p:attrNameLst>
                                          <p:attrName>style.visibility</p:attrName>
                                        </p:attrNameLst>
                                      </p:cBhvr>
                                      <p:to>
                                        <p:strVal val="visible"/>
                                      </p:to>
                                    </p:set>
                                    <p:animEffect transition="in" filter="fade">
                                      <p:cBhvr>
                                        <p:cTn id="43" dur="1000"/>
                                        <p:tgtEl>
                                          <p:spTgt spid="118"/>
                                        </p:tgtEl>
                                      </p:cBhvr>
                                    </p:animEffect>
                                  </p:childTnLst>
                                </p:cTn>
                              </p:par>
                              <p:par>
                                <p:cTn id="44" presetID="10" presetClass="entr" presetSubtype="0" fill="hold" nodeType="withEffect">
                                  <p:stCondLst>
                                    <p:cond delay="0"/>
                                  </p:stCondLst>
                                  <p:childTnLst>
                                    <p:set>
                                      <p:cBhvr>
                                        <p:cTn id="45" dur="1" fill="hold">
                                          <p:stCondLst>
                                            <p:cond delay="0"/>
                                          </p:stCondLst>
                                        </p:cTn>
                                        <p:tgtEl>
                                          <p:spTgt spid="119"/>
                                        </p:tgtEl>
                                        <p:attrNameLst>
                                          <p:attrName>style.visibility</p:attrName>
                                        </p:attrNameLst>
                                      </p:cBhvr>
                                      <p:to>
                                        <p:strVal val="visible"/>
                                      </p:to>
                                    </p:set>
                                    <p:animEffect transition="in" filter="fade">
                                      <p:cBhvr>
                                        <p:cTn id="46" dur="1000"/>
                                        <p:tgtEl>
                                          <p:spTgt spid="1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childTnLst>
                                </p:cTn>
                              </p:par>
                              <p:par>
                                <p:cTn id="52" presetID="10"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1000"/>
                                        <p:tgtEl>
                                          <p:spTgt spid="19"/>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childTnLst>
                                </p:cTn>
                              </p:par>
                              <p:par>
                                <p:cTn id="67" presetID="10"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childTnLst>
                                </p:cTn>
                              </p:par>
                              <p:par>
                                <p:cTn id="79" presetID="10"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childTnLst>
                                </p:cTn>
                              </p:par>
                              <p:par>
                                <p:cTn id="82" presetID="10"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childTnLst>
                                </p:cTn>
                              </p:par>
                              <p:par>
                                <p:cTn id="85" presetID="10" presetClass="entr" presetSubtype="0" fill="hold"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childTnLst>
                                </p:cTn>
                              </p:par>
                              <p:par>
                                <p:cTn id="88" presetID="10" presetClass="entr" presetSubtype="0"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1000"/>
                                        <p:tgtEl>
                                          <p:spTgt spid="31"/>
                                        </p:tgtEl>
                                      </p:cBhvr>
                                    </p:animEffect>
                                  </p:childTnLst>
                                </p:cTn>
                              </p:par>
                              <p:par>
                                <p:cTn id="91" presetID="10"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childTnLst>
                                </p:cTn>
                              </p:par>
                              <p:par>
                                <p:cTn id="94" presetID="10" presetClass="entr" presetSubtype="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1000"/>
                                        <p:tgtEl>
                                          <p:spTgt spid="33"/>
                                        </p:tgtEl>
                                      </p:cBhvr>
                                    </p:animEffect>
                                  </p:childTnLst>
                                </p:cTn>
                              </p:par>
                              <p:par>
                                <p:cTn id="97" presetID="10" presetClass="entr" presetSubtype="0"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1000"/>
                                        <p:tgtEl>
                                          <p:spTgt spid="34"/>
                                        </p:tgtEl>
                                      </p:cBhvr>
                                    </p:animEffect>
                                  </p:childTnLst>
                                </p:cTn>
                              </p:par>
                              <p:par>
                                <p:cTn id="100" presetID="10" presetClass="entr" presetSubtype="0" fill="hold" nodeType="with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1000"/>
                                        <p:tgtEl>
                                          <p:spTgt spid="35"/>
                                        </p:tgtEl>
                                      </p:cBhvr>
                                    </p:animEffect>
                                  </p:childTnLst>
                                </p:cTn>
                              </p:par>
                              <p:par>
                                <p:cTn id="103" presetID="10"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1000"/>
                                        <p:tgtEl>
                                          <p:spTgt spid="36"/>
                                        </p:tgtEl>
                                      </p:cBhvr>
                                    </p:animEffect>
                                  </p:childTnLst>
                                </p:cTn>
                              </p:par>
                              <p:par>
                                <p:cTn id="106" presetID="10" presetClass="entr" presetSubtype="0" fill="hold"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childTnLst>
                                </p:cTn>
                              </p:par>
                              <p:par>
                                <p:cTn id="109" presetID="10" presetClass="entr" presetSubtype="0"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1000"/>
                                        <p:tgtEl>
                                          <p:spTgt spid="38"/>
                                        </p:tgtEl>
                                      </p:cBhvr>
                                    </p:animEffect>
                                  </p:childTnLst>
                                </p:cTn>
                              </p:par>
                              <p:par>
                                <p:cTn id="112" presetID="10" presetClass="entr" presetSubtype="0" fill="hold"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1000"/>
                                        <p:tgtEl>
                                          <p:spTgt spid="39"/>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1000"/>
                                        <p:tgtEl>
                                          <p:spTgt spid="40"/>
                                        </p:tgtEl>
                                      </p:cBhvr>
                                    </p:animEffect>
                                  </p:childTnLst>
                                </p:cTn>
                              </p:par>
                              <p:par>
                                <p:cTn id="118" presetID="10" presetClass="entr" presetSubtype="0" fill="hold"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1000"/>
                                        <p:tgtEl>
                                          <p:spTgt spid="41"/>
                                        </p:tgtEl>
                                      </p:cBhvr>
                                    </p:animEffect>
                                  </p:childTnLst>
                                </p:cTn>
                              </p:par>
                              <p:par>
                                <p:cTn id="121" presetID="10" presetClass="entr" presetSubtype="0" fill="hold" nodeType="with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fade">
                                      <p:cBhvr>
                                        <p:cTn id="123" dur="1000"/>
                                        <p:tgtEl>
                                          <p:spTgt spid="42"/>
                                        </p:tgtEl>
                                      </p:cBhvr>
                                    </p:animEffect>
                                  </p:childTnLst>
                                </p:cTn>
                              </p:par>
                              <p:par>
                                <p:cTn id="124" presetID="10" presetClass="entr" presetSubtype="0" fill="hold"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1000"/>
                                        <p:tgtEl>
                                          <p:spTgt spid="43"/>
                                        </p:tgtEl>
                                      </p:cBhvr>
                                    </p:animEffect>
                                  </p:childTnLst>
                                </p:cTn>
                              </p:par>
                              <p:par>
                                <p:cTn id="127" presetID="10" presetClass="entr" presetSubtype="0" fill="hold"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fade">
                                      <p:cBhvr>
                                        <p:cTn id="129" dur="1000"/>
                                        <p:tgtEl>
                                          <p:spTgt spid="44"/>
                                        </p:tgtEl>
                                      </p:cBhvr>
                                    </p:animEffect>
                                  </p:childTnLst>
                                </p:cTn>
                              </p:par>
                              <p:par>
                                <p:cTn id="130" presetID="10" presetClass="entr" presetSubtype="0" fill="hold"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fade">
                                      <p:cBhvr>
                                        <p:cTn id="132" dur="1000"/>
                                        <p:tgtEl>
                                          <p:spTgt spid="45"/>
                                        </p:tgtEl>
                                      </p:cBhvr>
                                    </p:animEffect>
                                  </p:childTnLst>
                                </p:cTn>
                              </p:par>
                              <p:par>
                                <p:cTn id="133" presetID="10" presetClass="entr" presetSubtype="0" fill="hold"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1000"/>
                                        <p:tgtEl>
                                          <p:spTgt spid="46"/>
                                        </p:tgtEl>
                                      </p:cBhvr>
                                    </p:animEffect>
                                  </p:childTnLst>
                                </p:cTn>
                              </p:par>
                              <p:par>
                                <p:cTn id="136" presetID="10" presetClass="entr" presetSubtype="0" fill="hold"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fade">
                                      <p:cBhvr>
                                        <p:cTn id="138" dur="1000"/>
                                        <p:tgtEl>
                                          <p:spTgt spid="47"/>
                                        </p:tgtEl>
                                      </p:cBhvr>
                                    </p:animEffect>
                                  </p:childTnLst>
                                </p:cTn>
                              </p:par>
                              <p:par>
                                <p:cTn id="139" presetID="10" presetClass="entr" presetSubtype="0" fill="hold"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fade">
                                      <p:cBhvr>
                                        <p:cTn id="141" dur="1000"/>
                                        <p:tgtEl>
                                          <p:spTgt spid="48"/>
                                        </p:tgtEl>
                                      </p:cBhvr>
                                    </p:animEffect>
                                  </p:childTnLst>
                                </p:cTn>
                              </p:par>
                              <p:par>
                                <p:cTn id="142" presetID="10" presetClass="entr" presetSubtype="0" fill="hold"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fade">
                                      <p:cBhvr>
                                        <p:cTn id="144" dur="1000"/>
                                        <p:tgtEl>
                                          <p:spTgt spid="49"/>
                                        </p:tgtEl>
                                      </p:cBhvr>
                                    </p:animEffect>
                                  </p:childTnLst>
                                </p:cTn>
                              </p:par>
                              <p:par>
                                <p:cTn id="145" presetID="10" presetClass="entr" presetSubtype="0" fill="hold"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fade">
                                      <p:cBhvr>
                                        <p:cTn id="147" dur="1000"/>
                                        <p:tgtEl>
                                          <p:spTgt spid="50"/>
                                        </p:tgtEl>
                                      </p:cBhvr>
                                    </p:animEffect>
                                  </p:childTnLst>
                                </p:cTn>
                              </p:par>
                              <p:par>
                                <p:cTn id="148" presetID="10" presetClass="entr" presetSubtype="0" fill="hold"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fade">
                                      <p:cBhvr>
                                        <p:cTn id="150" dur="1000"/>
                                        <p:tgtEl>
                                          <p:spTgt spid="51"/>
                                        </p:tgtEl>
                                      </p:cBhvr>
                                    </p:animEffect>
                                  </p:childTnLst>
                                </p:cTn>
                              </p:par>
                              <p:par>
                                <p:cTn id="151" presetID="10" presetClass="entr" presetSubtype="0" fill="hold"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fade">
                                      <p:cBhvr>
                                        <p:cTn id="153" dur="1000"/>
                                        <p:tgtEl>
                                          <p:spTgt spid="52"/>
                                        </p:tgtEl>
                                      </p:cBhvr>
                                    </p:animEffect>
                                  </p:childTnLst>
                                </p:cTn>
                              </p:par>
                              <p:par>
                                <p:cTn id="154" presetID="10" presetClass="entr" presetSubtype="0" fill="hold"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fade">
                                      <p:cBhvr>
                                        <p:cTn id="156" dur="1000"/>
                                        <p:tgtEl>
                                          <p:spTgt spid="53"/>
                                        </p:tgtEl>
                                      </p:cBhvr>
                                    </p:animEffect>
                                  </p:childTnLst>
                                </p:cTn>
                              </p:par>
                              <p:par>
                                <p:cTn id="157" presetID="10" presetClass="entr" presetSubtype="0" fill="hold"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fade">
                                      <p:cBhvr>
                                        <p:cTn id="159" dur="1000"/>
                                        <p:tgtEl>
                                          <p:spTgt spid="54"/>
                                        </p:tgtEl>
                                      </p:cBhvr>
                                    </p:animEffect>
                                  </p:childTnLst>
                                </p:cTn>
                              </p:par>
                              <p:par>
                                <p:cTn id="160" presetID="10" presetClass="entr" presetSubtype="0" fill="hold"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fade">
                                      <p:cBhvr>
                                        <p:cTn id="162" dur="1000"/>
                                        <p:tgtEl>
                                          <p:spTgt spid="55"/>
                                        </p:tgtEl>
                                      </p:cBhvr>
                                    </p:animEffect>
                                  </p:childTnLst>
                                </p:cTn>
                              </p:par>
                              <p:par>
                                <p:cTn id="163" presetID="10" presetClass="entr" presetSubtype="0" fill="hold"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1000"/>
                                        <p:tgtEl>
                                          <p:spTgt spid="56"/>
                                        </p:tgtEl>
                                      </p:cBhvr>
                                    </p:animEffect>
                                  </p:childTnLst>
                                </p:cTn>
                              </p:par>
                              <p:par>
                                <p:cTn id="166" presetID="10" presetClass="entr" presetSubtype="0" fill="hold"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fade">
                                      <p:cBhvr>
                                        <p:cTn id="168" dur="1000"/>
                                        <p:tgtEl>
                                          <p:spTgt spid="57"/>
                                        </p:tgtEl>
                                      </p:cBhvr>
                                    </p:animEffect>
                                  </p:childTnLst>
                                </p:cTn>
                              </p:par>
                              <p:par>
                                <p:cTn id="169" presetID="10" presetClass="entr" presetSubtype="0" fill="hold"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fade">
                                      <p:cBhvr>
                                        <p:cTn id="171" dur="1000"/>
                                        <p:tgtEl>
                                          <p:spTgt spid="58"/>
                                        </p:tgtEl>
                                      </p:cBhvr>
                                    </p:animEffect>
                                  </p:childTnLst>
                                </p:cTn>
                              </p:par>
                              <p:par>
                                <p:cTn id="172" presetID="10" presetClass="entr" presetSubtype="0" fill="hold"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fade">
                                      <p:cBhvr>
                                        <p:cTn id="174" dur="1000"/>
                                        <p:tgtEl>
                                          <p:spTgt spid="59"/>
                                        </p:tgtEl>
                                      </p:cBhvr>
                                    </p:animEffect>
                                  </p:childTnLst>
                                </p:cTn>
                              </p:par>
                              <p:par>
                                <p:cTn id="175" presetID="10" presetClass="entr" presetSubtype="0" fill="hold"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fade">
                                      <p:cBhvr>
                                        <p:cTn id="177" dur="1000"/>
                                        <p:tgtEl>
                                          <p:spTgt spid="60"/>
                                        </p:tgtEl>
                                      </p:cBhvr>
                                    </p:animEffect>
                                  </p:childTnLst>
                                </p:cTn>
                              </p:par>
                              <p:par>
                                <p:cTn id="178" presetID="10" presetClass="entr" presetSubtype="0" fill="hold"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fade">
                                      <p:cBhvr>
                                        <p:cTn id="180" dur="1000"/>
                                        <p:tgtEl>
                                          <p:spTgt spid="61"/>
                                        </p:tgtEl>
                                      </p:cBhvr>
                                    </p:animEffect>
                                  </p:childTnLst>
                                </p:cTn>
                              </p:par>
                              <p:par>
                                <p:cTn id="181" presetID="10" presetClass="entr" presetSubtype="0" fill="hold" nodeType="withEffect">
                                  <p:stCondLst>
                                    <p:cond delay="0"/>
                                  </p:stCondLst>
                                  <p:childTnLst>
                                    <p:set>
                                      <p:cBhvr>
                                        <p:cTn id="182" dur="1" fill="hold">
                                          <p:stCondLst>
                                            <p:cond delay="0"/>
                                          </p:stCondLst>
                                        </p:cTn>
                                        <p:tgtEl>
                                          <p:spTgt spid="62"/>
                                        </p:tgtEl>
                                        <p:attrNameLst>
                                          <p:attrName>style.visibility</p:attrName>
                                        </p:attrNameLst>
                                      </p:cBhvr>
                                      <p:to>
                                        <p:strVal val="visible"/>
                                      </p:to>
                                    </p:set>
                                    <p:animEffect transition="in" filter="fade">
                                      <p:cBhvr>
                                        <p:cTn id="183" dur="1000"/>
                                        <p:tgtEl>
                                          <p:spTgt spid="62"/>
                                        </p:tgtEl>
                                      </p:cBhvr>
                                    </p:animEffect>
                                  </p:childTnLst>
                                </p:cTn>
                              </p:par>
                              <p:par>
                                <p:cTn id="184" presetID="10" presetClass="entr" presetSubtype="0" fill="hold" nodeType="with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fade">
                                      <p:cBhvr>
                                        <p:cTn id="186" dur="1000"/>
                                        <p:tgtEl>
                                          <p:spTgt spid="63"/>
                                        </p:tgtEl>
                                      </p:cBhvr>
                                    </p:animEffect>
                                  </p:childTnLst>
                                </p:cTn>
                              </p:par>
                              <p:par>
                                <p:cTn id="187" presetID="10" presetClass="entr" presetSubtype="0" fill="hold" nodeType="withEffect">
                                  <p:stCondLst>
                                    <p:cond delay="0"/>
                                  </p:stCondLst>
                                  <p:childTnLst>
                                    <p:set>
                                      <p:cBhvr>
                                        <p:cTn id="188" dur="1" fill="hold">
                                          <p:stCondLst>
                                            <p:cond delay="0"/>
                                          </p:stCondLst>
                                        </p:cTn>
                                        <p:tgtEl>
                                          <p:spTgt spid="64"/>
                                        </p:tgtEl>
                                        <p:attrNameLst>
                                          <p:attrName>style.visibility</p:attrName>
                                        </p:attrNameLst>
                                      </p:cBhvr>
                                      <p:to>
                                        <p:strVal val="visible"/>
                                      </p:to>
                                    </p:set>
                                    <p:animEffect transition="in" filter="fade">
                                      <p:cBhvr>
                                        <p:cTn id="189" dur="1000"/>
                                        <p:tgtEl>
                                          <p:spTgt spid="64"/>
                                        </p:tgtEl>
                                      </p:cBhvr>
                                    </p:animEffect>
                                  </p:childTnLst>
                                </p:cTn>
                              </p:par>
                              <p:par>
                                <p:cTn id="190" presetID="10" presetClass="entr" presetSubtype="0" fill="hold" nodeType="withEffect">
                                  <p:stCondLst>
                                    <p:cond delay="0"/>
                                  </p:stCondLst>
                                  <p:childTnLst>
                                    <p:set>
                                      <p:cBhvr>
                                        <p:cTn id="191" dur="1" fill="hold">
                                          <p:stCondLst>
                                            <p:cond delay="0"/>
                                          </p:stCondLst>
                                        </p:cTn>
                                        <p:tgtEl>
                                          <p:spTgt spid="65"/>
                                        </p:tgtEl>
                                        <p:attrNameLst>
                                          <p:attrName>style.visibility</p:attrName>
                                        </p:attrNameLst>
                                      </p:cBhvr>
                                      <p:to>
                                        <p:strVal val="visible"/>
                                      </p:to>
                                    </p:set>
                                    <p:animEffect transition="in" filter="fade">
                                      <p:cBhvr>
                                        <p:cTn id="192" dur="1000"/>
                                        <p:tgtEl>
                                          <p:spTgt spid="65"/>
                                        </p:tgtEl>
                                      </p:cBhvr>
                                    </p:animEffect>
                                  </p:childTnLst>
                                </p:cTn>
                              </p:par>
                              <p:par>
                                <p:cTn id="193" presetID="10" presetClass="entr" presetSubtype="0" fill="hold" nodeType="withEffect">
                                  <p:stCondLst>
                                    <p:cond delay="0"/>
                                  </p:stCondLst>
                                  <p:childTnLst>
                                    <p:set>
                                      <p:cBhvr>
                                        <p:cTn id="194" dur="1" fill="hold">
                                          <p:stCondLst>
                                            <p:cond delay="0"/>
                                          </p:stCondLst>
                                        </p:cTn>
                                        <p:tgtEl>
                                          <p:spTgt spid="66"/>
                                        </p:tgtEl>
                                        <p:attrNameLst>
                                          <p:attrName>style.visibility</p:attrName>
                                        </p:attrNameLst>
                                      </p:cBhvr>
                                      <p:to>
                                        <p:strVal val="visible"/>
                                      </p:to>
                                    </p:set>
                                    <p:animEffect transition="in" filter="fade">
                                      <p:cBhvr>
                                        <p:cTn id="195" dur="1000"/>
                                        <p:tgtEl>
                                          <p:spTgt spid="66"/>
                                        </p:tgtEl>
                                      </p:cBhvr>
                                    </p:animEffect>
                                  </p:childTnLst>
                                </p:cTn>
                              </p:par>
                              <p:par>
                                <p:cTn id="196" presetID="10" presetClass="entr" presetSubtype="0" fill="hold" nodeType="withEffect">
                                  <p:stCondLst>
                                    <p:cond delay="0"/>
                                  </p:stCondLst>
                                  <p:childTnLst>
                                    <p:set>
                                      <p:cBhvr>
                                        <p:cTn id="197" dur="1" fill="hold">
                                          <p:stCondLst>
                                            <p:cond delay="0"/>
                                          </p:stCondLst>
                                        </p:cTn>
                                        <p:tgtEl>
                                          <p:spTgt spid="67"/>
                                        </p:tgtEl>
                                        <p:attrNameLst>
                                          <p:attrName>style.visibility</p:attrName>
                                        </p:attrNameLst>
                                      </p:cBhvr>
                                      <p:to>
                                        <p:strVal val="visible"/>
                                      </p:to>
                                    </p:set>
                                    <p:animEffect transition="in" filter="fade">
                                      <p:cBhvr>
                                        <p:cTn id="198" dur="1000"/>
                                        <p:tgtEl>
                                          <p:spTgt spid="67"/>
                                        </p:tgtEl>
                                      </p:cBhvr>
                                    </p:animEffect>
                                  </p:childTnLst>
                                </p:cTn>
                              </p:par>
                              <p:par>
                                <p:cTn id="199" presetID="10" presetClass="entr" presetSubtype="0" fill="hold" nodeType="withEffect">
                                  <p:stCondLst>
                                    <p:cond delay="0"/>
                                  </p:stCondLst>
                                  <p:childTnLst>
                                    <p:set>
                                      <p:cBhvr>
                                        <p:cTn id="200" dur="1" fill="hold">
                                          <p:stCondLst>
                                            <p:cond delay="0"/>
                                          </p:stCondLst>
                                        </p:cTn>
                                        <p:tgtEl>
                                          <p:spTgt spid="68"/>
                                        </p:tgtEl>
                                        <p:attrNameLst>
                                          <p:attrName>style.visibility</p:attrName>
                                        </p:attrNameLst>
                                      </p:cBhvr>
                                      <p:to>
                                        <p:strVal val="visible"/>
                                      </p:to>
                                    </p:set>
                                    <p:animEffect transition="in" filter="fade">
                                      <p:cBhvr>
                                        <p:cTn id="201" dur="1000"/>
                                        <p:tgtEl>
                                          <p:spTgt spid="68"/>
                                        </p:tgtEl>
                                      </p:cBhvr>
                                    </p:animEffect>
                                  </p:childTnLst>
                                </p:cTn>
                              </p:par>
                              <p:par>
                                <p:cTn id="202" presetID="10" presetClass="entr" presetSubtype="0"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fade">
                                      <p:cBhvr>
                                        <p:cTn id="204" dur="1000"/>
                                        <p:tgtEl>
                                          <p:spTgt spid="69"/>
                                        </p:tgtEl>
                                      </p:cBhvr>
                                    </p:animEffect>
                                  </p:childTnLst>
                                </p:cTn>
                              </p:par>
                              <p:par>
                                <p:cTn id="205" presetID="10" presetClass="entr" presetSubtype="0" fill="hold" nodeType="withEffect">
                                  <p:stCondLst>
                                    <p:cond delay="0"/>
                                  </p:stCondLst>
                                  <p:childTnLst>
                                    <p:set>
                                      <p:cBhvr>
                                        <p:cTn id="206" dur="1" fill="hold">
                                          <p:stCondLst>
                                            <p:cond delay="0"/>
                                          </p:stCondLst>
                                        </p:cTn>
                                        <p:tgtEl>
                                          <p:spTgt spid="70"/>
                                        </p:tgtEl>
                                        <p:attrNameLst>
                                          <p:attrName>style.visibility</p:attrName>
                                        </p:attrNameLst>
                                      </p:cBhvr>
                                      <p:to>
                                        <p:strVal val="visible"/>
                                      </p:to>
                                    </p:set>
                                    <p:animEffect transition="in" filter="fade">
                                      <p:cBhvr>
                                        <p:cTn id="207" dur="1000"/>
                                        <p:tgtEl>
                                          <p:spTgt spid="70"/>
                                        </p:tgtEl>
                                      </p:cBhvr>
                                    </p:animEffect>
                                  </p:childTnLst>
                                </p:cTn>
                              </p:par>
                              <p:par>
                                <p:cTn id="208" presetID="10" presetClass="entr" presetSubtype="0" fill="hold" nodeType="withEffect">
                                  <p:stCondLst>
                                    <p:cond delay="0"/>
                                  </p:stCondLst>
                                  <p:childTnLst>
                                    <p:set>
                                      <p:cBhvr>
                                        <p:cTn id="209" dur="1" fill="hold">
                                          <p:stCondLst>
                                            <p:cond delay="0"/>
                                          </p:stCondLst>
                                        </p:cTn>
                                        <p:tgtEl>
                                          <p:spTgt spid="71"/>
                                        </p:tgtEl>
                                        <p:attrNameLst>
                                          <p:attrName>style.visibility</p:attrName>
                                        </p:attrNameLst>
                                      </p:cBhvr>
                                      <p:to>
                                        <p:strVal val="visible"/>
                                      </p:to>
                                    </p:set>
                                    <p:animEffect transition="in" filter="fade">
                                      <p:cBhvr>
                                        <p:cTn id="210" dur="1000"/>
                                        <p:tgtEl>
                                          <p:spTgt spid="71"/>
                                        </p:tgtEl>
                                      </p:cBhvr>
                                    </p:animEffect>
                                  </p:childTnLst>
                                </p:cTn>
                              </p:par>
                              <p:par>
                                <p:cTn id="211" presetID="10" presetClass="entr" presetSubtype="0" fill="hold" nodeType="withEffect">
                                  <p:stCondLst>
                                    <p:cond delay="0"/>
                                  </p:stCondLst>
                                  <p:childTnLst>
                                    <p:set>
                                      <p:cBhvr>
                                        <p:cTn id="212" dur="1" fill="hold">
                                          <p:stCondLst>
                                            <p:cond delay="0"/>
                                          </p:stCondLst>
                                        </p:cTn>
                                        <p:tgtEl>
                                          <p:spTgt spid="72"/>
                                        </p:tgtEl>
                                        <p:attrNameLst>
                                          <p:attrName>style.visibility</p:attrName>
                                        </p:attrNameLst>
                                      </p:cBhvr>
                                      <p:to>
                                        <p:strVal val="visible"/>
                                      </p:to>
                                    </p:set>
                                    <p:animEffect transition="in" filter="fade">
                                      <p:cBhvr>
                                        <p:cTn id="213" dur="1000"/>
                                        <p:tgtEl>
                                          <p:spTgt spid="72"/>
                                        </p:tgtEl>
                                      </p:cBhvr>
                                    </p:animEffect>
                                  </p:childTnLst>
                                </p:cTn>
                              </p:par>
                              <p:par>
                                <p:cTn id="214" presetID="10" presetClass="entr" presetSubtype="0" fill="hold" nodeType="withEffect">
                                  <p:stCondLst>
                                    <p:cond delay="0"/>
                                  </p:stCondLst>
                                  <p:childTnLst>
                                    <p:set>
                                      <p:cBhvr>
                                        <p:cTn id="215" dur="1" fill="hold">
                                          <p:stCondLst>
                                            <p:cond delay="0"/>
                                          </p:stCondLst>
                                        </p:cTn>
                                        <p:tgtEl>
                                          <p:spTgt spid="73"/>
                                        </p:tgtEl>
                                        <p:attrNameLst>
                                          <p:attrName>style.visibility</p:attrName>
                                        </p:attrNameLst>
                                      </p:cBhvr>
                                      <p:to>
                                        <p:strVal val="visible"/>
                                      </p:to>
                                    </p:set>
                                    <p:animEffect transition="in" filter="fade">
                                      <p:cBhvr>
                                        <p:cTn id="216" dur="1000"/>
                                        <p:tgtEl>
                                          <p:spTgt spid="73"/>
                                        </p:tgtEl>
                                      </p:cBhvr>
                                    </p:animEffect>
                                  </p:childTnLst>
                                </p:cTn>
                              </p:par>
                              <p:par>
                                <p:cTn id="217" presetID="10" presetClass="entr" presetSubtype="0" fill="hold" nodeType="withEffect">
                                  <p:stCondLst>
                                    <p:cond delay="0"/>
                                  </p:stCondLst>
                                  <p:childTnLst>
                                    <p:set>
                                      <p:cBhvr>
                                        <p:cTn id="218" dur="1" fill="hold">
                                          <p:stCondLst>
                                            <p:cond delay="0"/>
                                          </p:stCondLst>
                                        </p:cTn>
                                        <p:tgtEl>
                                          <p:spTgt spid="74"/>
                                        </p:tgtEl>
                                        <p:attrNameLst>
                                          <p:attrName>style.visibility</p:attrName>
                                        </p:attrNameLst>
                                      </p:cBhvr>
                                      <p:to>
                                        <p:strVal val="visible"/>
                                      </p:to>
                                    </p:set>
                                    <p:animEffect transition="in" filter="fade">
                                      <p:cBhvr>
                                        <p:cTn id="219" dur="1000"/>
                                        <p:tgtEl>
                                          <p:spTgt spid="74"/>
                                        </p:tgtEl>
                                      </p:cBhvr>
                                    </p:animEffect>
                                  </p:childTnLst>
                                </p:cTn>
                              </p:par>
                              <p:par>
                                <p:cTn id="220" presetID="10" presetClass="entr" presetSubtype="0" fill="hold" nodeType="withEffect">
                                  <p:stCondLst>
                                    <p:cond delay="0"/>
                                  </p:stCondLst>
                                  <p:childTnLst>
                                    <p:set>
                                      <p:cBhvr>
                                        <p:cTn id="221" dur="1" fill="hold">
                                          <p:stCondLst>
                                            <p:cond delay="0"/>
                                          </p:stCondLst>
                                        </p:cTn>
                                        <p:tgtEl>
                                          <p:spTgt spid="75"/>
                                        </p:tgtEl>
                                        <p:attrNameLst>
                                          <p:attrName>style.visibility</p:attrName>
                                        </p:attrNameLst>
                                      </p:cBhvr>
                                      <p:to>
                                        <p:strVal val="visible"/>
                                      </p:to>
                                    </p:set>
                                    <p:animEffect transition="in" filter="fade">
                                      <p:cBhvr>
                                        <p:cTn id="222" dur="1000"/>
                                        <p:tgtEl>
                                          <p:spTgt spid="75"/>
                                        </p:tgtEl>
                                      </p:cBhvr>
                                    </p:animEffect>
                                  </p:childTnLst>
                                </p:cTn>
                              </p:par>
                              <p:par>
                                <p:cTn id="223" presetID="10" presetClass="entr" presetSubtype="0" fill="hold" nodeType="withEffect">
                                  <p:stCondLst>
                                    <p:cond delay="0"/>
                                  </p:stCondLst>
                                  <p:childTnLst>
                                    <p:set>
                                      <p:cBhvr>
                                        <p:cTn id="224" dur="1" fill="hold">
                                          <p:stCondLst>
                                            <p:cond delay="0"/>
                                          </p:stCondLst>
                                        </p:cTn>
                                        <p:tgtEl>
                                          <p:spTgt spid="76"/>
                                        </p:tgtEl>
                                        <p:attrNameLst>
                                          <p:attrName>style.visibility</p:attrName>
                                        </p:attrNameLst>
                                      </p:cBhvr>
                                      <p:to>
                                        <p:strVal val="visible"/>
                                      </p:to>
                                    </p:set>
                                    <p:animEffect transition="in" filter="fade">
                                      <p:cBhvr>
                                        <p:cTn id="225" dur="1000"/>
                                        <p:tgtEl>
                                          <p:spTgt spid="76"/>
                                        </p:tgtEl>
                                      </p:cBhvr>
                                    </p:animEffect>
                                  </p:childTnLst>
                                </p:cTn>
                              </p:par>
                              <p:par>
                                <p:cTn id="226" presetID="10" presetClass="entr" presetSubtype="0" fill="hold" nodeType="withEffect">
                                  <p:stCondLst>
                                    <p:cond delay="0"/>
                                  </p:stCondLst>
                                  <p:childTnLst>
                                    <p:set>
                                      <p:cBhvr>
                                        <p:cTn id="227" dur="1" fill="hold">
                                          <p:stCondLst>
                                            <p:cond delay="0"/>
                                          </p:stCondLst>
                                        </p:cTn>
                                        <p:tgtEl>
                                          <p:spTgt spid="77"/>
                                        </p:tgtEl>
                                        <p:attrNameLst>
                                          <p:attrName>style.visibility</p:attrName>
                                        </p:attrNameLst>
                                      </p:cBhvr>
                                      <p:to>
                                        <p:strVal val="visible"/>
                                      </p:to>
                                    </p:set>
                                    <p:animEffect transition="in" filter="fade">
                                      <p:cBhvr>
                                        <p:cTn id="228" dur="1000"/>
                                        <p:tgtEl>
                                          <p:spTgt spid="77"/>
                                        </p:tgtEl>
                                      </p:cBhvr>
                                    </p:animEffect>
                                  </p:childTnLst>
                                </p:cTn>
                              </p:par>
                              <p:par>
                                <p:cTn id="229" presetID="10" presetClass="entr" presetSubtype="0" fill="hold" nodeType="withEffect">
                                  <p:stCondLst>
                                    <p:cond delay="0"/>
                                  </p:stCondLst>
                                  <p:childTnLst>
                                    <p:set>
                                      <p:cBhvr>
                                        <p:cTn id="230" dur="1" fill="hold">
                                          <p:stCondLst>
                                            <p:cond delay="0"/>
                                          </p:stCondLst>
                                        </p:cTn>
                                        <p:tgtEl>
                                          <p:spTgt spid="78"/>
                                        </p:tgtEl>
                                        <p:attrNameLst>
                                          <p:attrName>style.visibility</p:attrName>
                                        </p:attrNameLst>
                                      </p:cBhvr>
                                      <p:to>
                                        <p:strVal val="visible"/>
                                      </p:to>
                                    </p:set>
                                    <p:animEffect transition="in" filter="fade">
                                      <p:cBhvr>
                                        <p:cTn id="231" dur="1000"/>
                                        <p:tgtEl>
                                          <p:spTgt spid="78"/>
                                        </p:tgtEl>
                                      </p:cBhvr>
                                    </p:animEffect>
                                  </p:childTnLst>
                                </p:cTn>
                              </p:par>
                              <p:par>
                                <p:cTn id="232" presetID="10" presetClass="entr" presetSubtype="0" fill="hold" nodeType="withEffect">
                                  <p:stCondLst>
                                    <p:cond delay="0"/>
                                  </p:stCondLst>
                                  <p:childTnLst>
                                    <p:set>
                                      <p:cBhvr>
                                        <p:cTn id="233" dur="1" fill="hold">
                                          <p:stCondLst>
                                            <p:cond delay="0"/>
                                          </p:stCondLst>
                                        </p:cTn>
                                        <p:tgtEl>
                                          <p:spTgt spid="79"/>
                                        </p:tgtEl>
                                        <p:attrNameLst>
                                          <p:attrName>style.visibility</p:attrName>
                                        </p:attrNameLst>
                                      </p:cBhvr>
                                      <p:to>
                                        <p:strVal val="visible"/>
                                      </p:to>
                                    </p:set>
                                    <p:animEffect transition="in" filter="fade">
                                      <p:cBhvr>
                                        <p:cTn id="234" dur="1000"/>
                                        <p:tgtEl>
                                          <p:spTgt spid="79"/>
                                        </p:tgtEl>
                                      </p:cBhvr>
                                    </p:animEffect>
                                  </p:childTnLst>
                                </p:cTn>
                              </p:par>
                              <p:par>
                                <p:cTn id="235" presetID="10" presetClass="entr" presetSubtype="0" fill="hold" nodeType="with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fade">
                                      <p:cBhvr>
                                        <p:cTn id="237" dur="1000"/>
                                        <p:tgtEl>
                                          <p:spTgt spid="80"/>
                                        </p:tgtEl>
                                      </p:cBhvr>
                                    </p:animEffect>
                                  </p:childTnLst>
                                </p:cTn>
                              </p:par>
                              <p:par>
                                <p:cTn id="238" presetID="10" presetClass="entr" presetSubtype="0" fill="hold" nodeType="withEffect">
                                  <p:stCondLst>
                                    <p:cond delay="0"/>
                                  </p:stCondLst>
                                  <p:childTnLst>
                                    <p:set>
                                      <p:cBhvr>
                                        <p:cTn id="239" dur="1" fill="hold">
                                          <p:stCondLst>
                                            <p:cond delay="0"/>
                                          </p:stCondLst>
                                        </p:cTn>
                                        <p:tgtEl>
                                          <p:spTgt spid="81"/>
                                        </p:tgtEl>
                                        <p:attrNameLst>
                                          <p:attrName>style.visibility</p:attrName>
                                        </p:attrNameLst>
                                      </p:cBhvr>
                                      <p:to>
                                        <p:strVal val="visible"/>
                                      </p:to>
                                    </p:set>
                                    <p:animEffect transition="in" filter="fade">
                                      <p:cBhvr>
                                        <p:cTn id="240" dur="1000"/>
                                        <p:tgtEl>
                                          <p:spTgt spid="81"/>
                                        </p:tgtEl>
                                      </p:cBhvr>
                                    </p:animEffect>
                                  </p:childTnLst>
                                </p:cTn>
                              </p:par>
                              <p:par>
                                <p:cTn id="241" presetID="10" presetClass="entr" presetSubtype="0" fill="hold" nodeType="withEffect">
                                  <p:stCondLst>
                                    <p:cond delay="0"/>
                                  </p:stCondLst>
                                  <p:childTnLst>
                                    <p:set>
                                      <p:cBhvr>
                                        <p:cTn id="242" dur="1" fill="hold">
                                          <p:stCondLst>
                                            <p:cond delay="0"/>
                                          </p:stCondLst>
                                        </p:cTn>
                                        <p:tgtEl>
                                          <p:spTgt spid="82"/>
                                        </p:tgtEl>
                                        <p:attrNameLst>
                                          <p:attrName>style.visibility</p:attrName>
                                        </p:attrNameLst>
                                      </p:cBhvr>
                                      <p:to>
                                        <p:strVal val="visible"/>
                                      </p:to>
                                    </p:set>
                                    <p:animEffect transition="in" filter="fade">
                                      <p:cBhvr>
                                        <p:cTn id="243" dur="1000"/>
                                        <p:tgtEl>
                                          <p:spTgt spid="82"/>
                                        </p:tgtEl>
                                      </p:cBhvr>
                                    </p:animEffect>
                                  </p:childTnLst>
                                </p:cTn>
                              </p:par>
                              <p:par>
                                <p:cTn id="244" presetID="10" presetClass="entr" presetSubtype="0" fill="hold" nodeType="withEffect">
                                  <p:stCondLst>
                                    <p:cond delay="0"/>
                                  </p:stCondLst>
                                  <p:childTnLst>
                                    <p:set>
                                      <p:cBhvr>
                                        <p:cTn id="245" dur="1" fill="hold">
                                          <p:stCondLst>
                                            <p:cond delay="0"/>
                                          </p:stCondLst>
                                        </p:cTn>
                                        <p:tgtEl>
                                          <p:spTgt spid="83"/>
                                        </p:tgtEl>
                                        <p:attrNameLst>
                                          <p:attrName>style.visibility</p:attrName>
                                        </p:attrNameLst>
                                      </p:cBhvr>
                                      <p:to>
                                        <p:strVal val="visible"/>
                                      </p:to>
                                    </p:set>
                                    <p:animEffect transition="in" filter="fade">
                                      <p:cBhvr>
                                        <p:cTn id="246" dur="1000"/>
                                        <p:tgtEl>
                                          <p:spTgt spid="83"/>
                                        </p:tgtEl>
                                      </p:cBhvr>
                                    </p:animEffect>
                                  </p:childTnLst>
                                </p:cTn>
                              </p:par>
                              <p:par>
                                <p:cTn id="247" presetID="10" presetClass="entr" presetSubtype="0" fill="hold" nodeType="withEffect">
                                  <p:stCondLst>
                                    <p:cond delay="0"/>
                                  </p:stCondLst>
                                  <p:childTnLst>
                                    <p:set>
                                      <p:cBhvr>
                                        <p:cTn id="248" dur="1" fill="hold">
                                          <p:stCondLst>
                                            <p:cond delay="0"/>
                                          </p:stCondLst>
                                        </p:cTn>
                                        <p:tgtEl>
                                          <p:spTgt spid="84"/>
                                        </p:tgtEl>
                                        <p:attrNameLst>
                                          <p:attrName>style.visibility</p:attrName>
                                        </p:attrNameLst>
                                      </p:cBhvr>
                                      <p:to>
                                        <p:strVal val="visible"/>
                                      </p:to>
                                    </p:set>
                                    <p:animEffect transition="in" filter="fade">
                                      <p:cBhvr>
                                        <p:cTn id="249" dur="1000"/>
                                        <p:tgtEl>
                                          <p:spTgt spid="84"/>
                                        </p:tgtEl>
                                      </p:cBhvr>
                                    </p:animEffect>
                                  </p:childTnLst>
                                </p:cTn>
                              </p:par>
                              <p:par>
                                <p:cTn id="250" presetID="10" presetClass="entr" presetSubtype="0" fill="hold" nodeType="withEffect">
                                  <p:stCondLst>
                                    <p:cond delay="0"/>
                                  </p:stCondLst>
                                  <p:childTnLst>
                                    <p:set>
                                      <p:cBhvr>
                                        <p:cTn id="251" dur="1" fill="hold">
                                          <p:stCondLst>
                                            <p:cond delay="0"/>
                                          </p:stCondLst>
                                        </p:cTn>
                                        <p:tgtEl>
                                          <p:spTgt spid="85"/>
                                        </p:tgtEl>
                                        <p:attrNameLst>
                                          <p:attrName>style.visibility</p:attrName>
                                        </p:attrNameLst>
                                      </p:cBhvr>
                                      <p:to>
                                        <p:strVal val="visible"/>
                                      </p:to>
                                    </p:set>
                                    <p:animEffect transition="in" filter="fade">
                                      <p:cBhvr>
                                        <p:cTn id="252" dur="1000"/>
                                        <p:tgtEl>
                                          <p:spTgt spid="85"/>
                                        </p:tgtEl>
                                      </p:cBhvr>
                                    </p:animEffect>
                                  </p:childTnLst>
                                </p:cTn>
                              </p:par>
                              <p:par>
                                <p:cTn id="253" presetID="10" presetClass="entr" presetSubtype="0" fill="hold" nodeType="withEffect">
                                  <p:stCondLst>
                                    <p:cond delay="0"/>
                                  </p:stCondLst>
                                  <p:childTnLst>
                                    <p:set>
                                      <p:cBhvr>
                                        <p:cTn id="254" dur="1" fill="hold">
                                          <p:stCondLst>
                                            <p:cond delay="0"/>
                                          </p:stCondLst>
                                        </p:cTn>
                                        <p:tgtEl>
                                          <p:spTgt spid="86"/>
                                        </p:tgtEl>
                                        <p:attrNameLst>
                                          <p:attrName>style.visibility</p:attrName>
                                        </p:attrNameLst>
                                      </p:cBhvr>
                                      <p:to>
                                        <p:strVal val="visible"/>
                                      </p:to>
                                    </p:set>
                                    <p:animEffect transition="in" filter="fade">
                                      <p:cBhvr>
                                        <p:cTn id="255" dur="1000"/>
                                        <p:tgtEl>
                                          <p:spTgt spid="86"/>
                                        </p:tgtEl>
                                      </p:cBhvr>
                                    </p:animEffect>
                                  </p:childTnLst>
                                </p:cTn>
                              </p:par>
                              <p:par>
                                <p:cTn id="256" presetID="10" presetClass="entr" presetSubtype="0" fill="hold" nodeType="withEffect">
                                  <p:stCondLst>
                                    <p:cond delay="0"/>
                                  </p:stCondLst>
                                  <p:childTnLst>
                                    <p:set>
                                      <p:cBhvr>
                                        <p:cTn id="257" dur="1" fill="hold">
                                          <p:stCondLst>
                                            <p:cond delay="0"/>
                                          </p:stCondLst>
                                        </p:cTn>
                                        <p:tgtEl>
                                          <p:spTgt spid="87"/>
                                        </p:tgtEl>
                                        <p:attrNameLst>
                                          <p:attrName>style.visibility</p:attrName>
                                        </p:attrNameLst>
                                      </p:cBhvr>
                                      <p:to>
                                        <p:strVal val="visible"/>
                                      </p:to>
                                    </p:set>
                                    <p:animEffect transition="in" filter="fade">
                                      <p:cBhvr>
                                        <p:cTn id="258" dur="1000"/>
                                        <p:tgtEl>
                                          <p:spTgt spid="87"/>
                                        </p:tgtEl>
                                      </p:cBhvr>
                                    </p:animEffect>
                                  </p:childTnLst>
                                </p:cTn>
                              </p:par>
                              <p:par>
                                <p:cTn id="259" presetID="10" presetClass="entr" presetSubtype="0" fill="hold" nodeType="withEffect">
                                  <p:stCondLst>
                                    <p:cond delay="0"/>
                                  </p:stCondLst>
                                  <p:childTnLst>
                                    <p:set>
                                      <p:cBhvr>
                                        <p:cTn id="260" dur="1" fill="hold">
                                          <p:stCondLst>
                                            <p:cond delay="0"/>
                                          </p:stCondLst>
                                        </p:cTn>
                                        <p:tgtEl>
                                          <p:spTgt spid="88"/>
                                        </p:tgtEl>
                                        <p:attrNameLst>
                                          <p:attrName>style.visibility</p:attrName>
                                        </p:attrNameLst>
                                      </p:cBhvr>
                                      <p:to>
                                        <p:strVal val="visible"/>
                                      </p:to>
                                    </p:set>
                                    <p:animEffect transition="in" filter="fade">
                                      <p:cBhvr>
                                        <p:cTn id="261" dur="1000"/>
                                        <p:tgtEl>
                                          <p:spTgt spid="88"/>
                                        </p:tgtEl>
                                      </p:cBhvr>
                                    </p:animEffect>
                                  </p:childTnLst>
                                </p:cTn>
                              </p:par>
                              <p:par>
                                <p:cTn id="262" presetID="10" presetClass="entr" presetSubtype="0" fill="hold" nodeType="withEffect">
                                  <p:stCondLst>
                                    <p:cond delay="0"/>
                                  </p:stCondLst>
                                  <p:childTnLst>
                                    <p:set>
                                      <p:cBhvr>
                                        <p:cTn id="263" dur="1" fill="hold">
                                          <p:stCondLst>
                                            <p:cond delay="0"/>
                                          </p:stCondLst>
                                        </p:cTn>
                                        <p:tgtEl>
                                          <p:spTgt spid="89"/>
                                        </p:tgtEl>
                                        <p:attrNameLst>
                                          <p:attrName>style.visibility</p:attrName>
                                        </p:attrNameLst>
                                      </p:cBhvr>
                                      <p:to>
                                        <p:strVal val="visible"/>
                                      </p:to>
                                    </p:set>
                                    <p:animEffect transition="in" filter="fade">
                                      <p:cBhvr>
                                        <p:cTn id="264" dur="1000"/>
                                        <p:tgtEl>
                                          <p:spTgt spid="89"/>
                                        </p:tgtEl>
                                      </p:cBhvr>
                                    </p:animEffect>
                                  </p:childTnLst>
                                </p:cTn>
                              </p:par>
                              <p:par>
                                <p:cTn id="265" presetID="10" presetClass="entr" presetSubtype="0" fill="hold" nodeType="withEffect">
                                  <p:stCondLst>
                                    <p:cond delay="0"/>
                                  </p:stCondLst>
                                  <p:childTnLst>
                                    <p:set>
                                      <p:cBhvr>
                                        <p:cTn id="266" dur="1" fill="hold">
                                          <p:stCondLst>
                                            <p:cond delay="0"/>
                                          </p:stCondLst>
                                        </p:cTn>
                                        <p:tgtEl>
                                          <p:spTgt spid="90"/>
                                        </p:tgtEl>
                                        <p:attrNameLst>
                                          <p:attrName>style.visibility</p:attrName>
                                        </p:attrNameLst>
                                      </p:cBhvr>
                                      <p:to>
                                        <p:strVal val="visible"/>
                                      </p:to>
                                    </p:set>
                                    <p:animEffect transition="in" filter="fade">
                                      <p:cBhvr>
                                        <p:cTn id="267" dur="1000"/>
                                        <p:tgtEl>
                                          <p:spTgt spid="90"/>
                                        </p:tgtEl>
                                      </p:cBhvr>
                                    </p:animEffect>
                                  </p:childTnLst>
                                </p:cTn>
                              </p:par>
                              <p:par>
                                <p:cTn id="268" presetID="10" presetClass="entr" presetSubtype="0" fill="hold" nodeType="withEffect">
                                  <p:stCondLst>
                                    <p:cond delay="0"/>
                                  </p:stCondLst>
                                  <p:childTnLst>
                                    <p:set>
                                      <p:cBhvr>
                                        <p:cTn id="269" dur="1" fill="hold">
                                          <p:stCondLst>
                                            <p:cond delay="0"/>
                                          </p:stCondLst>
                                        </p:cTn>
                                        <p:tgtEl>
                                          <p:spTgt spid="91"/>
                                        </p:tgtEl>
                                        <p:attrNameLst>
                                          <p:attrName>style.visibility</p:attrName>
                                        </p:attrNameLst>
                                      </p:cBhvr>
                                      <p:to>
                                        <p:strVal val="visible"/>
                                      </p:to>
                                    </p:set>
                                    <p:animEffect transition="in" filter="fade">
                                      <p:cBhvr>
                                        <p:cTn id="270" dur="1000"/>
                                        <p:tgtEl>
                                          <p:spTgt spid="91"/>
                                        </p:tgtEl>
                                      </p:cBhvr>
                                    </p:animEffect>
                                  </p:childTnLst>
                                </p:cTn>
                              </p:par>
                              <p:par>
                                <p:cTn id="271" presetID="10" presetClass="entr" presetSubtype="0" fill="hold" nodeType="withEffect">
                                  <p:stCondLst>
                                    <p:cond delay="0"/>
                                  </p:stCondLst>
                                  <p:childTnLst>
                                    <p:set>
                                      <p:cBhvr>
                                        <p:cTn id="272" dur="1" fill="hold">
                                          <p:stCondLst>
                                            <p:cond delay="0"/>
                                          </p:stCondLst>
                                        </p:cTn>
                                        <p:tgtEl>
                                          <p:spTgt spid="92"/>
                                        </p:tgtEl>
                                        <p:attrNameLst>
                                          <p:attrName>style.visibility</p:attrName>
                                        </p:attrNameLst>
                                      </p:cBhvr>
                                      <p:to>
                                        <p:strVal val="visible"/>
                                      </p:to>
                                    </p:set>
                                    <p:animEffect transition="in" filter="fade">
                                      <p:cBhvr>
                                        <p:cTn id="273" dur="1000"/>
                                        <p:tgtEl>
                                          <p:spTgt spid="92"/>
                                        </p:tgtEl>
                                      </p:cBhvr>
                                    </p:animEffect>
                                  </p:childTnLst>
                                </p:cTn>
                              </p:par>
                              <p:par>
                                <p:cTn id="274" presetID="10" presetClass="entr" presetSubtype="0" fill="hold" nodeType="withEffect">
                                  <p:stCondLst>
                                    <p:cond delay="0"/>
                                  </p:stCondLst>
                                  <p:childTnLst>
                                    <p:set>
                                      <p:cBhvr>
                                        <p:cTn id="275" dur="1" fill="hold">
                                          <p:stCondLst>
                                            <p:cond delay="0"/>
                                          </p:stCondLst>
                                        </p:cTn>
                                        <p:tgtEl>
                                          <p:spTgt spid="93"/>
                                        </p:tgtEl>
                                        <p:attrNameLst>
                                          <p:attrName>style.visibility</p:attrName>
                                        </p:attrNameLst>
                                      </p:cBhvr>
                                      <p:to>
                                        <p:strVal val="visible"/>
                                      </p:to>
                                    </p:set>
                                    <p:animEffect transition="in" filter="fade">
                                      <p:cBhvr>
                                        <p:cTn id="276" dur="1000"/>
                                        <p:tgtEl>
                                          <p:spTgt spid="93"/>
                                        </p:tgtEl>
                                      </p:cBhvr>
                                    </p:animEffect>
                                  </p:childTnLst>
                                </p:cTn>
                              </p:par>
                              <p:par>
                                <p:cTn id="277" presetID="10" presetClass="entr" presetSubtype="0" fill="hold" nodeType="withEffect">
                                  <p:stCondLst>
                                    <p:cond delay="0"/>
                                  </p:stCondLst>
                                  <p:childTnLst>
                                    <p:set>
                                      <p:cBhvr>
                                        <p:cTn id="278" dur="1" fill="hold">
                                          <p:stCondLst>
                                            <p:cond delay="0"/>
                                          </p:stCondLst>
                                        </p:cTn>
                                        <p:tgtEl>
                                          <p:spTgt spid="94"/>
                                        </p:tgtEl>
                                        <p:attrNameLst>
                                          <p:attrName>style.visibility</p:attrName>
                                        </p:attrNameLst>
                                      </p:cBhvr>
                                      <p:to>
                                        <p:strVal val="visible"/>
                                      </p:to>
                                    </p:set>
                                    <p:animEffect transition="in" filter="fade">
                                      <p:cBhvr>
                                        <p:cTn id="279" dur="1000"/>
                                        <p:tgtEl>
                                          <p:spTgt spid="94"/>
                                        </p:tgtEl>
                                      </p:cBhvr>
                                    </p:animEffect>
                                  </p:childTnLst>
                                </p:cTn>
                              </p:par>
                              <p:par>
                                <p:cTn id="280" presetID="10" presetClass="entr" presetSubtype="0" fill="hold" nodeType="withEffect">
                                  <p:stCondLst>
                                    <p:cond delay="0"/>
                                  </p:stCondLst>
                                  <p:childTnLst>
                                    <p:set>
                                      <p:cBhvr>
                                        <p:cTn id="281" dur="1" fill="hold">
                                          <p:stCondLst>
                                            <p:cond delay="0"/>
                                          </p:stCondLst>
                                        </p:cTn>
                                        <p:tgtEl>
                                          <p:spTgt spid="95"/>
                                        </p:tgtEl>
                                        <p:attrNameLst>
                                          <p:attrName>style.visibility</p:attrName>
                                        </p:attrNameLst>
                                      </p:cBhvr>
                                      <p:to>
                                        <p:strVal val="visible"/>
                                      </p:to>
                                    </p:set>
                                    <p:animEffect transition="in" filter="fade">
                                      <p:cBhvr>
                                        <p:cTn id="282" dur="1000"/>
                                        <p:tgtEl>
                                          <p:spTgt spid="95"/>
                                        </p:tgtEl>
                                      </p:cBhvr>
                                    </p:animEffect>
                                  </p:childTnLst>
                                </p:cTn>
                              </p:par>
                              <p:par>
                                <p:cTn id="283" presetID="10" presetClass="entr" presetSubtype="0" fill="hold" nodeType="withEffect">
                                  <p:stCondLst>
                                    <p:cond delay="0"/>
                                  </p:stCondLst>
                                  <p:childTnLst>
                                    <p:set>
                                      <p:cBhvr>
                                        <p:cTn id="284" dur="1" fill="hold">
                                          <p:stCondLst>
                                            <p:cond delay="0"/>
                                          </p:stCondLst>
                                        </p:cTn>
                                        <p:tgtEl>
                                          <p:spTgt spid="96"/>
                                        </p:tgtEl>
                                        <p:attrNameLst>
                                          <p:attrName>style.visibility</p:attrName>
                                        </p:attrNameLst>
                                      </p:cBhvr>
                                      <p:to>
                                        <p:strVal val="visible"/>
                                      </p:to>
                                    </p:set>
                                    <p:animEffect transition="in" filter="fade">
                                      <p:cBhvr>
                                        <p:cTn id="285" dur="1000"/>
                                        <p:tgtEl>
                                          <p:spTgt spid="96"/>
                                        </p:tgtEl>
                                      </p:cBhvr>
                                    </p:animEffect>
                                  </p:childTnLst>
                                </p:cTn>
                              </p:par>
                              <p:par>
                                <p:cTn id="286" presetID="10" presetClass="entr" presetSubtype="0" fill="hold" nodeType="withEffect">
                                  <p:stCondLst>
                                    <p:cond delay="0"/>
                                  </p:stCondLst>
                                  <p:childTnLst>
                                    <p:set>
                                      <p:cBhvr>
                                        <p:cTn id="287" dur="1" fill="hold">
                                          <p:stCondLst>
                                            <p:cond delay="0"/>
                                          </p:stCondLst>
                                        </p:cTn>
                                        <p:tgtEl>
                                          <p:spTgt spid="97"/>
                                        </p:tgtEl>
                                        <p:attrNameLst>
                                          <p:attrName>style.visibility</p:attrName>
                                        </p:attrNameLst>
                                      </p:cBhvr>
                                      <p:to>
                                        <p:strVal val="visible"/>
                                      </p:to>
                                    </p:set>
                                    <p:animEffect transition="in" filter="fade">
                                      <p:cBhvr>
                                        <p:cTn id="288" dur="1000"/>
                                        <p:tgtEl>
                                          <p:spTgt spid="97"/>
                                        </p:tgtEl>
                                      </p:cBhvr>
                                    </p:animEffect>
                                  </p:childTnLst>
                                </p:cTn>
                              </p:par>
                              <p:par>
                                <p:cTn id="289" presetID="10" presetClass="entr" presetSubtype="0" fill="hold" nodeType="withEffect">
                                  <p:stCondLst>
                                    <p:cond delay="0"/>
                                  </p:stCondLst>
                                  <p:childTnLst>
                                    <p:set>
                                      <p:cBhvr>
                                        <p:cTn id="290" dur="1" fill="hold">
                                          <p:stCondLst>
                                            <p:cond delay="0"/>
                                          </p:stCondLst>
                                        </p:cTn>
                                        <p:tgtEl>
                                          <p:spTgt spid="98"/>
                                        </p:tgtEl>
                                        <p:attrNameLst>
                                          <p:attrName>style.visibility</p:attrName>
                                        </p:attrNameLst>
                                      </p:cBhvr>
                                      <p:to>
                                        <p:strVal val="visible"/>
                                      </p:to>
                                    </p:set>
                                    <p:animEffect transition="in" filter="fade">
                                      <p:cBhvr>
                                        <p:cTn id="291" dur="1000"/>
                                        <p:tgtEl>
                                          <p:spTgt spid="98"/>
                                        </p:tgtEl>
                                      </p:cBhvr>
                                    </p:animEffect>
                                  </p:childTnLst>
                                </p:cTn>
                              </p:par>
                              <p:par>
                                <p:cTn id="292" presetID="10" presetClass="entr" presetSubtype="0" fill="hold" nodeType="withEffect">
                                  <p:stCondLst>
                                    <p:cond delay="0"/>
                                  </p:stCondLst>
                                  <p:childTnLst>
                                    <p:set>
                                      <p:cBhvr>
                                        <p:cTn id="293" dur="1" fill="hold">
                                          <p:stCondLst>
                                            <p:cond delay="0"/>
                                          </p:stCondLst>
                                        </p:cTn>
                                        <p:tgtEl>
                                          <p:spTgt spid="99"/>
                                        </p:tgtEl>
                                        <p:attrNameLst>
                                          <p:attrName>style.visibility</p:attrName>
                                        </p:attrNameLst>
                                      </p:cBhvr>
                                      <p:to>
                                        <p:strVal val="visible"/>
                                      </p:to>
                                    </p:set>
                                    <p:animEffect transition="in" filter="fade">
                                      <p:cBhvr>
                                        <p:cTn id="294" dur="1000"/>
                                        <p:tgtEl>
                                          <p:spTgt spid="99"/>
                                        </p:tgtEl>
                                      </p:cBhvr>
                                    </p:animEffect>
                                  </p:childTnLst>
                                </p:cTn>
                              </p:par>
                              <p:par>
                                <p:cTn id="295" presetID="10" presetClass="entr" presetSubtype="0" fill="hold" nodeType="withEffect">
                                  <p:stCondLst>
                                    <p:cond delay="0"/>
                                  </p:stCondLst>
                                  <p:childTnLst>
                                    <p:set>
                                      <p:cBhvr>
                                        <p:cTn id="296" dur="1" fill="hold">
                                          <p:stCondLst>
                                            <p:cond delay="0"/>
                                          </p:stCondLst>
                                        </p:cTn>
                                        <p:tgtEl>
                                          <p:spTgt spid="100"/>
                                        </p:tgtEl>
                                        <p:attrNameLst>
                                          <p:attrName>style.visibility</p:attrName>
                                        </p:attrNameLst>
                                      </p:cBhvr>
                                      <p:to>
                                        <p:strVal val="visible"/>
                                      </p:to>
                                    </p:set>
                                    <p:animEffect transition="in" filter="fade">
                                      <p:cBhvr>
                                        <p:cTn id="297" dur="1000"/>
                                        <p:tgtEl>
                                          <p:spTgt spid="100"/>
                                        </p:tgtEl>
                                      </p:cBhvr>
                                    </p:animEffect>
                                  </p:childTnLst>
                                </p:cTn>
                              </p:par>
                              <p:par>
                                <p:cTn id="298" presetID="10" presetClass="entr" presetSubtype="0" fill="hold" nodeType="withEffect">
                                  <p:stCondLst>
                                    <p:cond delay="0"/>
                                  </p:stCondLst>
                                  <p:childTnLst>
                                    <p:set>
                                      <p:cBhvr>
                                        <p:cTn id="299" dur="1" fill="hold">
                                          <p:stCondLst>
                                            <p:cond delay="0"/>
                                          </p:stCondLst>
                                        </p:cTn>
                                        <p:tgtEl>
                                          <p:spTgt spid="101"/>
                                        </p:tgtEl>
                                        <p:attrNameLst>
                                          <p:attrName>style.visibility</p:attrName>
                                        </p:attrNameLst>
                                      </p:cBhvr>
                                      <p:to>
                                        <p:strVal val="visible"/>
                                      </p:to>
                                    </p:set>
                                    <p:animEffect transition="in" filter="fade">
                                      <p:cBhvr>
                                        <p:cTn id="300" dur="1000"/>
                                        <p:tgtEl>
                                          <p:spTgt spid="101"/>
                                        </p:tgtEl>
                                      </p:cBhvr>
                                    </p:animEffect>
                                  </p:childTnLst>
                                </p:cTn>
                              </p:par>
                              <p:par>
                                <p:cTn id="301" presetID="10" presetClass="entr" presetSubtype="0" fill="hold" nodeType="withEffect">
                                  <p:stCondLst>
                                    <p:cond delay="0"/>
                                  </p:stCondLst>
                                  <p:childTnLst>
                                    <p:set>
                                      <p:cBhvr>
                                        <p:cTn id="302" dur="1" fill="hold">
                                          <p:stCondLst>
                                            <p:cond delay="0"/>
                                          </p:stCondLst>
                                        </p:cTn>
                                        <p:tgtEl>
                                          <p:spTgt spid="102"/>
                                        </p:tgtEl>
                                        <p:attrNameLst>
                                          <p:attrName>style.visibility</p:attrName>
                                        </p:attrNameLst>
                                      </p:cBhvr>
                                      <p:to>
                                        <p:strVal val="visible"/>
                                      </p:to>
                                    </p:set>
                                    <p:animEffect transition="in" filter="fade">
                                      <p:cBhvr>
                                        <p:cTn id="303" dur="1000"/>
                                        <p:tgtEl>
                                          <p:spTgt spid="102"/>
                                        </p:tgtEl>
                                      </p:cBhvr>
                                    </p:animEffect>
                                  </p:childTnLst>
                                </p:cTn>
                              </p:par>
                              <p:par>
                                <p:cTn id="304" presetID="10" presetClass="entr" presetSubtype="0" fill="hold" nodeType="withEffect">
                                  <p:stCondLst>
                                    <p:cond delay="0"/>
                                  </p:stCondLst>
                                  <p:childTnLst>
                                    <p:set>
                                      <p:cBhvr>
                                        <p:cTn id="305" dur="1" fill="hold">
                                          <p:stCondLst>
                                            <p:cond delay="0"/>
                                          </p:stCondLst>
                                        </p:cTn>
                                        <p:tgtEl>
                                          <p:spTgt spid="103"/>
                                        </p:tgtEl>
                                        <p:attrNameLst>
                                          <p:attrName>style.visibility</p:attrName>
                                        </p:attrNameLst>
                                      </p:cBhvr>
                                      <p:to>
                                        <p:strVal val="visible"/>
                                      </p:to>
                                    </p:set>
                                    <p:animEffect transition="in" filter="fade">
                                      <p:cBhvr>
                                        <p:cTn id="306" dur="1000"/>
                                        <p:tgtEl>
                                          <p:spTgt spid="103"/>
                                        </p:tgtEl>
                                      </p:cBhvr>
                                    </p:animEffect>
                                  </p:childTnLst>
                                </p:cTn>
                              </p:par>
                              <p:par>
                                <p:cTn id="307" presetID="10" presetClass="entr" presetSubtype="0" fill="hold" nodeType="withEffect">
                                  <p:stCondLst>
                                    <p:cond delay="0"/>
                                  </p:stCondLst>
                                  <p:childTnLst>
                                    <p:set>
                                      <p:cBhvr>
                                        <p:cTn id="308" dur="1" fill="hold">
                                          <p:stCondLst>
                                            <p:cond delay="0"/>
                                          </p:stCondLst>
                                        </p:cTn>
                                        <p:tgtEl>
                                          <p:spTgt spid="104"/>
                                        </p:tgtEl>
                                        <p:attrNameLst>
                                          <p:attrName>style.visibility</p:attrName>
                                        </p:attrNameLst>
                                      </p:cBhvr>
                                      <p:to>
                                        <p:strVal val="visible"/>
                                      </p:to>
                                    </p:set>
                                    <p:animEffect transition="in" filter="fade">
                                      <p:cBhvr>
                                        <p:cTn id="309" dur="1000"/>
                                        <p:tgtEl>
                                          <p:spTgt spid="104"/>
                                        </p:tgtEl>
                                      </p:cBhvr>
                                    </p:animEffect>
                                  </p:childTnLst>
                                </p:cTn>
                              </p:par>
                              <p:par>
                                <p:cTn id="310" presetID="10" presetClass="entr" presetSubtype="0" fill="hold" nodeType="withEffect">
                                  <p:stCondLst>
                                    <p:cond delay="0"/>
                                  </p:stCondLst>
                                  <p:childTnLst>
                                    <p:set>
                                      <p:cBhvr>
                                        <p:cTn id="311" dur="1" fill="hold">
                                          <p:stCondLst>
                                            <p:cond delay="0"/>
                                          </p:stCondLst>
                                        </p:cTn>
                                        <p:tgtEl>
                                          <p:spTgt spid="105"/>
                                        </p:tgtEl>
                                        <p:attrNameLst>
                                          <p:attrName>style.visibility</p:attrName>
                                        </p:attrNameLst>
                                      </p:cBhvr>
                                      <p:to>
                                        <p:strVal val="visible"/>
                                      </p:to>
                                    </p:set>
                                    <p:animEffect transition="in" filter="fade">
                                      <p:cBhvr>
                                        <p:cTn id="312" dur="1000"/>
                                        <p:tgtEl>
                                          <p:spTgt spid="105"/>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nodeType="clickEffect">
                                  <p:stCondLst>
                                    <p:cond delay="0"/>
                                  </p:stCondLst>
                                  <p:childTnLst>
                                    <p:set>
                                      <p:cBhvr>
                                        <p:cTn id="316" dur="1" fill="hold">
                                          <p:stCondLst>
                                            <p:cond delay="0"/>
                                          </p:stCondLst>
                                        </p:cTn>
                                        <p:tgtEl>
                                          <p:spTgt spid="120"/>
                                        </p:tgtEl>
                                        <p:attrNameLst>
                                          <p:attrName>style.visibility</p:attrName>
                                        </p:attrNameLst>
                                      </p:cBhvr>
                                      <p:to>
                                        <p:strVal val="visible"/>
                                      </p:to>
                                    </p:set>
                                    <p:animEffect transition="in" filter="fade">
                                      <p:cBhvr>
                                        <p:cTn id="317"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6" name="Shape 356"/>
          <p:cNvSpPr txBox="1">
            <a:spLocks noGrp="1"/>
          </p:cNvSpPr>
          <p:nvPr>
            <p:ph type="body" idx="1"/>
          </p:nvPr>
        </p:nvSpPr>
        <p:spPr>
          <a:xfrm>
            <a:off x="457200" y="1730374"/>
            <a:ext cx="8229600" cy="48374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zh-CN" altLang="en" dirty="0">
                <a:latin typeface="Microsoft YaHei" panose="020B0503020204020204" pitchFamily="34" charset="-122"/>
                <a:ea typeface="Microsoft YaHei" panose="020B0503020204020204" pitchFamily="34" charset="-122"/>
              </a:rPr>
              <a:t>计算</a:t>
            </a:r>
            <a:endParaRPr lang="en" dirty="0">
              <a:latin typeface="Microsoft YaHei" panose="020B0503020204020204" pitchFamily="34" charset="-122"/>
              <a:ea typeface="Microsoft YaHei" panose="020B0503020204020204" pitchFamily="34" charset="-122"/>
            </a:endParaRPr>
          </a:p>
          <a:p>
            <a:pPr marL="914400" lvl="1" indent="-381000">
              <a:buClr>
                <a:schemeClr val="dk2"/>
              </a:buClr>
              <a:buSzPct val="80000"/>
              <a:buFont typeface="Courier New"/>
              <a:buChar char="o"/>
            </a:pPr>
            <a:r>
              <a:rPr lang="zh-CN" altLang="en-US" dirty="0">
                <a:latin typeface="Microsoft YaHei" panose="020B0503020204020204" pitchFamily="34" charset="-122"/>
                <a:ea typeface="Microsoft YaHei" panose="020B0503020204020204" pitchFamily="34" charset="-122"/>
              </a:rPr>
              <a:t>在每个</a:t>
            </a:r>
            <a:r>
              <a:rPr lang="en-US" altLang="zh-CN" dirty="0" err="1">
                <a:latin typeface="Microsoft YaHei" panose="020B0503020204020204" pitchFamily="34" charset="-122"/>
                <a:ea typeface="Microsoft YaHei" panose="020B0503020204020204" pitchFamily="34" charset="-122"/>
              </a:rPr>
              <a:t>superstep</a:t>
            </a:r>
            <a:r>
              <a:rPr lang="zh-CN" altLang="en-US" dirty="0">
                <a:latin typeface="Microsoft YaHei" panose="020B0503020204020204" pitchFamily="34" charset="-122"/>
                <a:ea typeface="Microsoft YaHei" panose="020B0503020204020204" pitchFamily="34" charset="-122"/>
              </a:rPr>
              <a:t>的每个活动顶点执行</a:t>
            </a:r>
            <a:endParaRPr lang="en-US" altLang="zh-CN" dirty="0">
              <a:latin typeface="Microsoft YaHei" panose="020B0503020204020204" pitchFamily="34" charset="-122"/>
              <a:ea typeface="Microsoft YaHei" panose="020B0503020204020204" pitchFamily="34" charset="-122"/>
            </a:endParaRPr>
          </a:p>
          <a:p>
            <a:pPr marL="914400" lvl="1" indent="-381000">
              <a:buClr>
                <a:schemeClr val="dk2"/>
              </a:buClr>
              <a:buSzPct val="80000"/>
              <a:buFont typeface="Courier New"/>
              <a:buChar char="o"/>
            </a:pPr>
            <a:r>
              <a:rPr lang="zh-CN" altLang="en-US" dirty="0">
                <a:latin typeface="Microsoft YaHei" panose="020B0503020204020204" pitchFamily="34" charset="-122"/>
                <a:ea typeface="Microsoft YaHei" panose="020B0503020204020204" pitchFamily="34" charset="-122"/>
              </a:rPr>
              <a:t>聚合</a:t>
            </a:r>
            <a:endParaRPr lang="en" dirty="0">
              <a:latin typeface="Microsoft YaHei" panose="020B0503020204020204" pitchFamily="34" charset="-122"/>
              <a:ea typeface="Microsoft YaHei" panose="020B0503020204020204" pitchFamily="34" charset="-122"/>
            </a:endParaRPr>
          </a:p>
          <a:p>
            <a:pPr marL="914400" lvl="1" indent="-381000">
              <a:buClr>
                <a:schemeClr val="dk2"/>
              </a:buClr>
              <a:buSzPct val="80000"/>
              <a:buFont typeface="Courier New"/>
              <a:buChar char="o"/>
            </a:pPr>
            <a:r>
              <a:rPr lang="zh-CN" altLang="en-US" dirty="0">
                <a:latin typeface="Microsoft YaHei" panose="020B0503020204020204" pitchFamily="34" charset="-122"/>
                <a:ea typeface="Microsoft YaHei" panose="020B0503020204020204" pitchFamily="34" charset="-122"/>
              </a:rPr>
              <a:t>消息聚合函数</a:t>
            </a:r>
            <a:endParaRPr lang="en" dirty="0">
              <a:latin typeface="Microsoft YaHei" panose="020B0503020204020204" pitchFamily="34" charset="-122"/>
              <a:ea typeface="Microsoft YaHei" panose="020B0503020204020204" pitchFamily="34" charset="-122"/>
            </a:endParaRPr>
          </a:p>
          <a:p>
            <a:pPr marL="457200" lvl="0" indent="-419100" rtl="0">
              <a:spcBef>
                <a:spcPts val="0"/>
              </a:spcBef>
              <a:buClr>
                <a:schemeClr val="dk2"/>
              </a:buClr>
              <a:buSzPct val="100000"/>
              <a:buFont typeface="Arial"/>
              <a:buChar char="●"/>
            </a:pPr>
            <a:r>
              <a:rPr lang="zh-CN" altLang="en" dirty="0">
                <a:latin typeface="Microsoft YaHei" panose="020B0503020204020204" pitchFamily="34" charset="-122"/>
                <a:ea typeface="Microsoft YaHei" panose="020B0503020204020204" pitchFamily="34" charset="-122"/>
              </a:rPr>
              <a:t>聚合</a:t>
            </a:r>
            <a:endParaRPr lang="en"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全局</a:t>
            </a:r>
            <a:r>
              <a:rPr lang="zh-CN" altLang="en-US" dirty="0">
                <a:latin typeface="Microsoft YaHei" panose="020B0503020204020204" pitchFamily="34" charset="-122"/>
                <a:ea typeface="Microsoft YaHei" panose="020B0503020204020204" pitchFamily="34" charset="-122"/>
              </a:rPr>
              <a:t>状态的聚合函数</a:t>
            </a:r>
            <a:endParaRPr lang="en" dirty="0">
              <a:latin typeface="Microsoft YaHei" panose="020B0503020204020204" pitchFamily="34" charset="-122"/>
              <a:ea typeface="Microsoft YaHei" panose="020B0503020204020204" pitchFamily="34" charset="-122"/>
            </a:endParaRPr>
          </a:p>
          <a:p>
            <a:pPr marL="457200" lvl="0" indent="-419100" rtl="0">
              <a:spcBef>
                <a:spcPts val="0"/>
              </a:spcBef>
              <a:buClr>
                <a:schemeClr val="dk2"/>
              </a:buClr>
              <a:buSzPct val="100000"/>
              <a:buFont typeface="Arial"/>
              <a:buChar char="●"/>
            </a:pPr>
            <a:r>
              <a:rPr lang="zh-CN" altLang="en" dirty="0">
                <a:latin typeface="Microsoft YaHei" panose="020B0503020204020204" pitchFamily="34" charset="-122"/>
                <a:ea typeface="Microsoft YaHei" panose="020B0503020204020204" pitchFamily="34" charset="-122"/>
              </a:rPr>
              <a:t>分解</a:t>
            </a:r>
            <a:endParaRPr lang="en" dirty="0">
              <a:latin typeface="Microsoft YaHei" panose="020B0503020204020204" pitchFamily="34" charset="-122"/>
              <a:ea typeface="Microsoft YaHei" panose="020B0503020204020204" pitchFamily="34" charset="-122"/>
            </a:endParaRPr>
          </a:p>
          <a:p>
            <a:pPr marL="914400" lvl="1" indent="-381000">
              <a:buClr>
                <a:schemeClr val="dk2"/>
              </a:buClr>
              <a:buSzPct val="80000"/>
              <a:buFont typeface="Courier New"/>
              <a:buChar char="o"/>
            </a:pPr>
            <a:r>
              <a:rPr lang="zh-CN" altLang="en-US" dirty="0">
                <a:latin typeface="Microsoft YaHei" panose="020B0503020204020204" pitchFamily="34" charset="-122"/>
                <a:ea typeface="Microsoft YaHei" panose="020B0503020204020204" pitchFamily="34" charset="-122"/>
              </a:rPr>
              <a:t>用于解决图形突变</a:t>
            </a:r>
            <a:endParaRPr lang="en"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8E7241EC-6C9C-2743-B074-0F5390384B0E}"/>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F5F7D33E-13E0-1145-9B3E-6F4D2AC00EF7}"/>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948CA651-A00E-7841-B87E-B54B9DB4419E}"/>
              </a:ext>
            </a:extLst>
          </p:cNvPr>
          <p:cNvGrpSpPr>
            <a:grpSpLocks/>
          </p:cNvGrpSpPr>
          <p:nvPr/>
        </p:nvGrpSpPr>
        <p:grpSpPr bwMode="auto">
          <a:xfrm>
            <a:off x="1" y="284163"/>
            <a:ext cx="3047999" cy="530225"/>
            <a:chOff x="2209799" y="284389"/>
            <a:chExt cx="2160388" cy="529772"/>
          </a:xfrm>
          <a:solidFill>
            <a:srgbClr val="024C89"/>
          </a:solidFill>
        </p:grpSpPr>
        <p:sp>
          <p:nvSpPr>
            <p:cNvPr id="7" name="矩形 6">
              <a:extLst>
                <a:ext uri="{FF2B5EF4-FFF2-40B4-BE49-F238E27FC236}">
                  <a16:creationId xmlns="" xmlns:a16="http://schemas.microsoft.com/office/drawing/2014/main" id="{B45E9721-92C8-CF43-AA4A-DEFA4ADD2D7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Pregel</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UDF</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8" name="矩形 7">
              <a:extLst>
                <a:ext uri="{FF2B5EF4-FFF2-40B4-BE49-F238E27FC236}">
                  <a16:creationId xmlns="" xmlns:a16="http://schemas.microsoft.com/office/drawing/2014/main" id="{80B4CB3C-74E5-4840-8C6D-272E3739053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26689720"/>
      </p:ext>
    </p:extLst>
  </p:cSld>
  <p:clrMapOvr>
    <a:masterClrMapping/>
  </p:clrMapOvr>
  <p:transition spd="slow">
    <p:cut/>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2" name="Shape 362"/>
          <p:cNvSpPr txBox="1"/>
          <p:nvPr/>
        </p:nvSpPr>
        <p:spPr>
          <a:xfrm>
            <a:off x="4773250" y="3254887"/>
            <a:ext cx="667499" cy="482399"/>
          </a:xfrm>
          <a:prstGeom prst="rect">
            <a:avLst/>
          </a:prstGeom>
          <a:noFill/>
        </p:spPr>
        <p:txBody>
          <a:bodyPr lIns="91425" tIns="91425" rIns="91425" bIns="91425" anchor="t" anchorCtr="0">
            <a:noAutofit/>
          </a:bodyPr>
          <a:lstStyle/>
          <a:p>
            <a:pPr lvl="0" rtl="0">
              <a:spcBef>
                <a:spcPts val="0"/>
              </a:spcBef>
              <a:buNone/>
            </a:pPr>
            <a:r>
              <a:rPr lang="en" sz="1800"/>
              <a:t>…</a:t>
            </a:r>
          </a:p>
        </p:txBody>
      </p:sp>
      <p:sp>
        <p:nvSpPr>
          <p:cNvPr id="363" name="Shape 363"/>
          <p:cNvSpPr txBox="1"/>
          <p:nvPr/>
        </p:nvSpPr>
        <p:spPr>
          <a:xfrm>
            <a:off x="1692225" y="2939062"/>
            <a:ext cx="479100" cy="333300"/>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Microsoft YaHei" panose="020B0503020204020204" pitchFamily="34" charset="-122"/>
                <a:cs typeface="Times New Roman"/>
                <a:sym typeface="Times New Roman"/>
              </a:rPr>
              <a:t>D2</a:t>
            </a:r>
          </a:p>
        </p:txBody>
      </p:sp>
      <p:sp>
        <p:nvSpPr>
          <p:cNvPr id="364" name="Shape 364"/>
          <p:cNvSpPr txBox="1"/>
          <p:nvPr/>
        </p:nvSpPr>
        <p:spPr>
          <a:xfrm>
            <a:off x="3980225" y="3217150"/>
            <a:ext cx="914699" cy="327299"/>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Microsoft YaHei" panose="020B0503020204020204" pitchFamily="34" charset="-122"/>
                <a:cs typeface="Times New Roman"/>
                <a:sym typeface="Times New Roman"/>
              </a:rPr>
              <a:t>D4,D5,D6</a:t>
            </a:r>
          </a:p>
        </p:txBody>
      </p:sp>
      <p:pic>
        <p:nvPicPr>
          <p:cNvPr id="365" name="Shape 365"/>
          <p:cNvPicPr preferRelativeResize="0"/>
          <p:nvPr/>
        </p:nvPicPr>
        <p:blipFill>
          <a:blip r:embed="rId3"/>
          <a:stretch>
            <a:fillRect/>
          </a:stretch>
        </p:blipFill>
        <p:spPr>
          <a:xfrm>
            <a:off x="2684675" y="4964650"/>
            <a:ext cx="667500" cy="262975"/>
          </a:xfrm>
          <a:prstGeom prst="rect">
            <a:avLst/>
          </a:prstGeom>
        </p:spPr>
      </p:pic>
      <p:pic>
        <p:nvPicPr>
          <p:cNvPr id="366" name="Shape 366"/>
          <p:cNvPicPr preferRelativeResize="0"/>
          <p:nvPr/>
        </p:nvPicPr>
        <p:blipFill>
          <a:blip r:embed="rId4"/>
          <a:stretch>
            <a:fillRect/>
          </a:stretch>
        </p:blipFill>
        <p:spPr>
          <a:xfrm>
            <a:off x="2637307" y="2351835"/>
            <a:ext cx="381000" cy="333375"/>
          </a:xfrm>
          <a:prstGeom prst="rect">
            <a:avLst/>
          </a:prstGeom>
        </p:spPr>
      </p:pic>
      <p:sp>
        <p:nvSpPr>
          <p:cNvPr id="367" name="Shape 367"/>
          <p:cNvSpPr txBox="1"/>
          <p:nvPr/>
        </p:nvSpPr>
        <p:spPr>
          <a:xfrm>
            <a:off x="2816638" y="2429503"/>
            <a:ext cx="2086249" cy="420300"/>
          </a:xfrm>
          <a:prstGeom prst="rect">
            <a:avLst/>
          </a:prstGeom>
          <a:noFill/>
        </p:spPr>
        <p:txBody>
          <a:bodyPr lIns="91425" tIns="91425" rIns="91425" bIns="91425" anchor="t" anchorCtr="0">
            <a:noAutofit/>
          </a:bodyPr>
          <a:lstStyle/>
          <a:p>
            <a:pPr lvl="0" rtl="0">
              <a:spcBef>
                <a:spcPts val="0"/>
              </a:spcBef>
              <a:buNone/>
            </a:pPr>
            <a:r>
              <a:rPr lang="en" sz="1800" baseline="-25000" dirty="0">
                <a:latin typeface="Times New Roman"/>
                <a:ea typeface="Microsoft YaHei" panose="020B0503020204020204" pitchFamily="34" charset="-122"/>
                <a:cs typeface="Times New Roman"/>
                <a:sym typeface="Times New Roman"/>
              </a:rPr>
              <a:t>vid</a:t>
            </a:r>
            <a:r>
              <a:rPr lang="en" sz="1300" i="1" dirty="0">
                <a:latin typeface="Times New Roman"/>
                <a:ea typeface="Microsoft YaHei" panose="020B0503020204020204" pitchFamily="34" charset="-122"/>
                <a:cs typeface="Times New Roman"/>
                <a:sym typeface="Times New Roman"/>
              </a:rPr>
              <a:t> </a:t>
            </a:r>
            <a:r>
              <a:rPr lang="en" i="1" dirty="0">
                <a:latin typeface="Times New Roman"/>
                <a:ea typeface="Microsoft YaHei" panose="020B0503020204020204" pitchFamily="34" charset="-122"/>
                <a:cs typeface="Times New Roman"/>
                <a:sym typeface="Times New Roman"/>
              </a:rPr>
              <a:t>combine</a:t>
            </a:r>
          </a:p>
        </p:txBody>
      </p:sp>
      <p:cxnSp>
        <p:nvCxnSpPr>
          <p:cNvPr id="368" name="Shape 368"/>
          <p:cNvCxnSpPr/>
          <p:nvPr/>
        </p:nvCxnSpPr>
        <p:spPr>
          <a:xfrm rot="10800000" flipH="1">
            <a:off x="2992825" y="4471362"/>
            <a:ext cx="299" cy="512700"/>
          </a:xfrm>
          <a:prstGeom prst="straightConnector1">
            <a:avLst/>
          </a:prstGeom>
          <a:noFill/>
          <a:ln w="19050" cap="flat">
            <a:solidFill>
              <a:srgbClr val="51535D"/>
            </a:solidFill>
            <a:prstDash val="solid"/>
            <a:round/>
            <a:headEnd type="none" w="lg" len="lg"/>
            <a:tailEnd type="triangle" w="lg" len="lg"/>
          </a:ln>
        </p:spPr>
      </p:cxnSp>
      <p:sp>
        <p:nvSpPr>
          <p:cNvPr id="369" name="Shape 369"/>
          <p:cNvSpPr txBox="1"/>
          <p:nvPr/>
        </p:nvSpPr>
        <p:spPr>
          <a:xfrm>
            <a:off x="2367612" y="3366987"/>
            <a:ext cx="2204387" cy="420300"/>
          </a:xfrm>
          <a:prstGeom prst="rect">
            <a:avLst/>
          </a:prstGeom>
          <a:noFill/>
        </p:spPr>
        <p:txBody>
          <a:bodyPr lIns="91425" tIns="91425" rIns="91425" bIns="91425" anchor="t" anchorCtr="0">
            <a:noAutofit/>
          </a:bodyPr>
          <a:lstStyle/>
          <a:p>
            <a:pPr lvl="0" rtl="0">
              <a:spcBef>
                <a:spcPts val="0"/>
              </a:spcBef>
              <a:buNone/>
            </a:pPr>
            <a:r>
              <a:rPr lang="en" i="1" dirty="0">
                <a:latin typeface="Times New Roman"/>
                <a:ea typeface="Microsoft YaHei" panose="020B0503020204020204" pitchFamily="34" charset="-122"/>
                <a:cs typeface="Times New Roman"/>
                <a:sym typeface="Times New Roman"/>
              </a:rPr>
              <a:t>UDF</a:t>
            </a:r>
            <a:r>
              <a:rPr lang="en" dirty="0">
                <a:latin typeface="Times New Roman"/>
                <a:ea typeface="Microsoft YaHei" panose="020B0503020204020204" pitchFamily="34" charset="-122"/>
                <a:cs typeface="Times New Roman"/>
                <a:sym typeface="Times New Roman"/>
              </a:rPr>
              <a:t> Call (</a:t>
            </a:r>
            <a:r>
              <a:rPr lang="en" i="1" dirty="0">
                <a:latin typeface="Times New Roman"/>
                <a:ea typeface="Microsoft YaHei" panose="020B0503020204020204" pitchFamily="34" charset="-122"/>
                <a:cs typeface="Times New Roman"/>
                <a:sym typeface="Times New Roman"/>
              </a:rPr>
              <a:t>compute</a:t>
            </a:r>
            <a:r>
              <a:rPr lang="en" dirty="0">
                <a:latin typeface="Times New Roman"/>
                <a:ea typeface="Microsoft YaHei" panose="020B0503020204020204" pitchFamily="34" charset="-122"/>
                <a:cs typeface="Times New Roman"/>
                <a:sym typeface="Times New Roman"/>
              </a:rPr>
              <a:t>)</a:t>
            </a:r>
          </a:p>
        </p:txBody>
      </p:sp>
      <p:cxnSp>
        <p:nvCxnSpPr>
          <p:cNvPr id="370" name="Shape 370"/>
          <p:cNvCxnSpPr>
            <a:stCxn id="369" idx="0"/>
          </p:cNvCxnSpPr>
          <p:nvPr/>
        </p:nvCxnSpPr>
        <p:spPr>
          <a:xfrm flipV="1">
            <a:off x="3469806" y="2805689"/>
            <a:ext cx="68856" cy="561298"/>
          </a:xfrm>
          <a:prstGeom prst="straightConnector1">
            <a:avLst/>
          </a:prstGeom>
          <a:noFill/>
          <a:ln w="19050" cap="flat">
            <a:solidFill>
              <a:srgbClr val="51535D"/>
            </a:solidFill>
            <a:prstDash val="solid"/>
            <a:round/>
            <a:headEnd type="none" w="lg" len="lg"/>
            <a:tailEnd type="triangle" w="lg" len="lg"/>
          </a:ln>
        </p:spPr>
      </p:cxnSp>
      <p:cxnSp>
        <p:nvCxnSpPr>
          <p:cNvPr id="371" name="Shape 371"/>
          <p:cNvCxnSpPr>
            <a:endCxn id="372" idx="3"/>
          </p:cNvCxnSpPr>
          <p:nvPr/>
        </p:nvCxnSpPr>
        <p:spPr>
          <a:xfrm rot="10800000">
            <a:off x="1712750" y="2813175"/>
            <a:ext cx="1139999" cy="619499"/>
          </a:xfrm>
          <a:prstGeom prst="straightConnector1">
            <a:avLst/>
          </a:prstGeom>
          <a:noFill/>
          <a:ln w="19050" cap="flat">
            <a:solidFill>
              <a:srgbClr val="51535D"/>
            </a:solidFill>
            <a:prstDash val="solid"/>
            <a:round/>
            <a:headEnd type="none" w="lg" len="lg"/>
            <a:tailEnd type="triangle" w="lg" len="lg"/>
          </a:ln>
        </p:spPr>
      </p:cxnSp>
      <p:sp>
        <p:nvSpPr>
          <p:cNvPr id="373" name="Shape 373"/>
          <p:cNvSpPr/>
          <p:nvPr/>
        </p:nvSpPr>
        <p:spPr>
          <a:xfrm>
            <a:off x="3606824" y="5351525"/>
            <a:ext cx="965175" cy="482400"/>
          </a:xfrm>
          <a:prstGeom prst="flowChartMagneticDisk">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sz="1100"/>
          </a:p>
        </p:txBody>
      </p:sp>
      <p:sp>
        <p:nvSpPr>
          <p:cNvPr id="374" name="Shape 374"/>
          <p:cNvSpPr/>
          <p:nvPr/>
        </p:nvSpPr>
        <p:spPr>
          <a:xfrm>
            <a:off x="1697375" y="5391723"/>
            <a:ext cx="814500" cy="457525"/>
          </a:xfrm>
          <a:prstGeom prst="flowChartMagneticDisk">
            <a:avLst/>
          </a:prstGeom>
          <a:solidFill>
            <a:srgbClr val="FFE599"/>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baseline="-25000"/>
          </a:p>
        </p:txBody>
      </p:sp>
      <p:sp>
        <p:nvSpPr>
          <p:cNvPr id="372" name="Shape 372"/>
          <p:cNvSpPr/>
          <p:nvPr/>
        </p:nvSpPr>
        <p:spPr>
          <a:xfrm>
            <a:off x="1299200" y="2330775"/>
            <a:ext cx="827100" cy="482400"/>
          </a:xfrm>
          <a:prstGeom prst="flowChartMagneticDisk">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100"/>
          </a:p>
        </p:txBody>
      </p:sp>
      <p:sp>
        <p:nvSpPr>
          <p:cNvPr id="375" name="Shape 375"/>
          <p:cNvSpPr/>
          <p:nvPr/>
        </p:nvSpPr>
        <p:spPr>
          <a:xfrm>
            <a:off x="4347450" y="2334250"/>
            <a:ext cx="741375" cy="498300"/>
          </a:xfrm>
          <a:prstGeom prst="flowChartMagneticDisk">
            <a:avLst/>
          </a:prstGeom>
          <a:solidFill>
            <a:srgbClr val="F9CB9C"/>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baseline="-25000"/>
          </a:p>
        </p:txBody>
      </p:sp>
      <p:cxnSp>
        <p:nvCxnSpPr>
          <p:cNvPr id="376" name="Shape 376"/>
          <p:cNvCxnSpPr/>
          <p:nvPr/>
        </p:nvCxnSpPr>
        <p:spPr>
          <a:xfrm rot="10800000" flipH="1">
            <a:off x="3938200" y="2623599"/>
            <a:ext cx="409199" cy="6000"/>
          </a:xfrm>
          <a:prstGeom prst="straightConnector1">
            <a:avLst/>
          </a:prstGeom>
          <a:noFill/>
          <a:ln w="19050" cap="flat">
            <a:solidFill>
              <a:srgbClr val="51535D"/>
            </a:solidFill>
            <a:prstDash val="solid"/>
            <a:round/>
            <a:headEnd type="none" w="lg" len="lg"/>
            <a:tailEnd type="triangle" w="lg" len="lg"/>
          </a:ln>
        </p:spPr>
      </p:cxnSp>
      <p:cxnSp>
        <p:nvCxnSpPr>
          <p:cNvPr id="377" name="Shape 377"/>
          <p:cNvCxnSpPr/>
          <p:nvPr/>
        </p:nvCxnSpPr>
        <p:spPr>
          <a:xfrm rot="10800000" flipH="1">
            <a:off x="2992525" y="3713575"/>
            <a:ext cx="299" cy="467099"/>
          </a:xfrm>
          <a:prstGeom prst="straightConnector1">
            <a:avLst/>
          </a:prstGeom>
          <a:noFill/>
          <a:ln w="19050" cap="flat">
            <a:solidFill>
              <a:srgbClr val="51535D"/>
            </a:solidFill>
            <a:prstDash val="solid"/>
            <a:round/>
            <a:headEnd type="none" w="lg" len="lg"/>
            <a:tailEnd type="triangle" w="lg" len="lg"/>
          </a:ln>
        </p:spPr>
      </p:cxnSp>
      <p:sp>
        <p:nvSpPr>
          <p:cNvPr id="378" name="Shape 378"/>
          <p:cNvSpPr txBox="1"/>
          <p:nvPr/>
        </p:nvSpPr>
        <p:spPr>
          <a:xfrm>
            <a:off x="2444500" y="5098312"/>
            <a:ext cx="1415262" cy="333300"/>
          </a:xfrm>
          <a:prstGeom prst="rect">
            <a:avLst/>
          </a:prstGeom>
          <a:noFill/>
        </p:spPr>
        <p:txBody>
          <a:bodyPr lIns="91425" tIns="91425" rIns="91425" bIns="91425" anchor="t" anchorCtr="0">
            <a:noAutofit/>
          </a:bodyPr>
          <a:lstStyle/>
          <a:p>
            <a:pPr lvl="0" rtl="0">
              <a:spcBef>
                <a:spcPts val="0"/>
              </a:spcBef>
              <a:buNone/>
            </a:pPr>
            <a:r>
              <a:rPr lang="en" dirty="0">
                <a:latin typeface="Times New Roman"/>
                <a:ea typeface="Microsoft YaHei" panose="020B0503020204020204" pitchFamily="34" charset="-122"/>
                <a:cs typeface="Times New Roman"/>
                <a:sym typeface="Times New Roman"/>
              </a:rPr>
              <a:t>M.vid=V.vid</a:t>
            </a:r>
          </a:p>
        </p:txBody>
      </p:sp>
      <p:sp>
        <p:nvSpPr>
          <p:cNvPr id="379" name="Shape 379"/>
          <p:cNvSpPr txBox="1"/>
          <p:nvPr/>
        </p:nvSpPr>
        <p:spPr>
          <a:xfrm>
            <a:off x="3508525" y="5526125"/>
            <a:ext cx="1150799" cy="188699"/>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Microsoft YaHei" panose="020B0503020204020204" pitchFamily="34" charset="-122"/>
                <a:cs typeface="Times New Roman"/>
                <a:sym typeface="Times New Roman"/>
              </a:rPr>
              <a:t>Vertex</a:t>
            </a:r>
            <a:r>
              <a:rPr lang="en" sz="1800" baseline="-25000" dirty="0">
                <a:latin typeface="Times New Roman"/>
                <a:ea typeface="Microsoft YaHei" panose="020B0503020204020204" pitchFamily="34" charset="-122"/>
                <a:cs typeface="Times New Roman"/>
                <a:sym typeface="Times New Roman"/>
              </a:rPr>
              <a:t>i</a:t>
            </a:r>
            <a:r>
              <a:rPr lang="en" dirty="0">
                <a:latin typeface="Times New Roman"/>
                <a:ea typeface="Microsoft YaHei" panose="020B0503020204020204" pitchFamily="34" charset="-122"/>
                <a:cs typeface="Times New Roman"/>
                <a:sym typeface="Times New Roman"/>
              </a:rPr>
              <a:t>(V)</a:t>
            </a:r>
          </a:p>
        </p:txBody>
      </p:sp>
      <p:sp>
        <p:nvSpPr>
          <p:cNvPr id="380" name="Shape 380"/>
          <p:cNvSpPr txBox="1"/>
          <p:nvPr/>
        </p:nvSpPr>
        <p:spPr>
          <a:xfrm>
            <a:off x="1600200" y="5526125"/>
            <a:ext cx="1072464" cy="188699"/>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Microsoft YaHei" panose="020B0503020204020204" pitchFamily="34" charset="-122"/>
                <a:cs typeface="Times New Roman"/>
                <a:sym typeface="Times New Roman"/>
              </a:rPr>
              <a:t>Msg</a:t>
            </a:r>
            <a:r>
              <a:rPr lang="en" sz="1800" baseline="-25000" dirty="0">
                <a:latin typeface="Times New Roman"/>
                <a:ea typeface="Microsoft YaHei" panose="020B0503020204020204" pitchFamily="34" charset="-122"/>
                <a:cs typeface="Times New Roman"/>
                <a:sym typeface="Times New Roman"/>
              </a:rPr>
              <a:t>i</a:t>
            </a:r>
            <a:r>
              <a:rPr lang="en" dirty="0">
                <a:latin typeface="Times New Roman"/>
                <a:ea typeface="Microsoft YaHei" panose="020B0503020204020204" pitchFamily="34" charset="-122"/>
                <a:cs typeface="Times New Roman"/>
                <a:sym typeface="Times New Roman"/>
              </a:rPr>
              <a:t>(M)</a:t>
            </a:r>
          </a:p>
        </p:txBody>
      </p:sp>
      <p:sp>
        <p:nvSpPr>
          <p:cNvPr id="381" name="Shape 381"/>
          <p:cNvSpPr txBox="1"/>
          <p:nvPr/>
        </p:nvSpPr>
        <p:spPr>
          <a:xfrm>
            <a:off x="1198294" y="2485076"/>
            <a:ext cx="1068412" cy="200134"/>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Microsoft YaHei" panose="020B0503020204020204" pitchFamily="34" charset="-122"/>
                <a:cs typeface="Times New Roman"/>
                <a:sym typeface="Times New Roman"/>
              </a:rPr>
              <a:t>Vertex</a:t>
            </a:r>
            <a:r>
              <a:rPr lang="en" sz="1800" baseline="-25000" dirty="0">
                <a:latin typeface="Times New Roman"/>
                <a:ea typeface="Microsoft YaHei" panose="020B0503020204020204" pitchFamily="34" charset="-122"/>
                <a:cs typeface="Times New Roman"/>
                <a:sym typeface="Times New Roman"/>
              </a:rPr>
              <a:t>i+1</a:t>
            </a:r>
          </a:p>
        </p:txBody>
      </p:sp>
      <p:sp>
        <p:nvSpPr>
          <p:cNvPr id="382" name="Shape 382"/>
          <p:cNvSpPr txBox="1"/>
          <p:nvPr/>
        </p:nvSpPr>
        <p:spPr>
          <a:xfrm>
            <a:off x="4395575" y="2489050"/>
            <a:ext cx="1014625" cy="196160"/>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Microsoft YaHei" panose="020B0503020204020204" pitchFamily="34" charset="-122"/>
                <a:cs typeface="Times New Roman"/>
                <a:sym typeface="Times New Roman"/>
              </a:rPr>
              <a:t>Msg</a:t>
            </a:r>
            <a:r>
              <a:rPr lang="en" sz="1800" baseline="-25000" dirty="0">
                <a:latin typeface="Times New Roman"/>
                <a:ea typeface="Microsoft YaHei" panose="020B0503020204020204" pitchFamily="34" charset="-122"/>
                <a:cs typeface="Times New Roman"/>
                <a:sym typeface="Times New Roman"/>
              </a:rPr>
              <a:t>i+1</a:t>
            </a:r>
          </a:p>
        </p:txBody>
      </p:sp>
      <p:sp>
        <p:nvSpPr>
          <p:cNvPr id="383" name="Shape 383"/>
          <p:cNvSpPr txBox="1"/>
          <p:nvPr/>
        </p:nvSpPr>
        <p:spPr>
          <a:xfrm>
            <a:off x="1935425" y="4121900"/>
            <a:ext cx="4516499" cy="420300"/>
          </a:xfrm>
          <a:prstGeom prst="rect">
            <a:avLst/>
          </a:prstGeom>
        </p:spPr>
        <p:txBody>
          <a:bodyPr lIns="91425" tIns="91425" rIns="91425" bIns="91425" anchor="ctr" anchorCtr="0">
            <a:noAutofit/>
          </a:bodyPr>
          <a:lstStyle/>
          <a:p>
            <a:pPr lvl="0" rtl="0">
              <a:spcBef>
                <a:spcPts val="0"/>
              </a:spcBef>
              <a:buNone/>
            </a:pPr>
            <a:r>
              <a:rPr lang="en">
                <a:latin typeface="Times New Roman"/>
                <a:ea typeface="Microsoft YaHei" panose="020B0503020204020204" pitchFamily="34" charset="-122"/>
                <a:cs typeface="Times New Roman"/>
                <a:sym typeface="Times New Roman"/>
              </a:rPr>
              <a:t>(</a:t>
            </a:r>
            <a:r>
              <a:rPr lang="en" i="1">
                <a:latin typeface="Times New Roman"/>
                <a:ea typeface="Microsoft YaHei" panose="020B0503020204020204" pitchFamily="34" charset="-122"/>
                <a:cs typeface="Times New Roman"/>
                <a:sym typeface="Times New Roman"/>
              </a:rPr>
              <a:t>V.halt =false || M.payload != NULL</a:t>
            </a:r>
            <a:r>
              <a:rPr lang="en">
                <a:latin typeface="Times New Roman"/>
                <a:ea typeface="Microsoft YaHei" panose="020B0503020204020204" pitchFamily="34" charset="-122"/>
                <a:cs typeface="Times New Roman"/>
                <a:sym typeface="Times New Roman"/>
              </a:rPr>
              <a:t>)</a:t>
            </a:r>
          </a:p>
        </p:txBody>
      </p:sp>
      <p:cxnSp>
        <p:nvCxnSpPr>
          <p:cNvPr id="384" name="Shape 384"/>
          <p:cNvCxnSpPr>
            <a:stCxn id="374" idx="1"/>
          </p:cNvCxnSpPr>
          <p:nvPr/>
        </p:nvCxnSpPr>
        <p:spPr>
          <a:xfrm rot="10800000" flipH="1">
            <a:off x="2104625" y="5121723"/>
            <a:ext cx="621900" cy="270000"/>
          </a:xfrm>
          <a:prstGeom prst="straightConnector1">
            <a:avLst/>
          </a:prstGeom>
          <a:noFill/>
          <a:ln w="19050" cap="flat">
            <a:solidFill>
              <a:srgbClr val="51535D"/>
            </a:solidFill>
            <a:prstDash val="solid"/>
            <a:round/>
            <a:headEnd type="none" w="lg" len="lg"/>
            <a:tailEnd type="triangle" w="lg" len="lg"/>
          </a:ln>
        </p:spPr>
      </p:cxnSp>
      <p:cxnSp>
        <p:nvCxnSpPr>
          <p:cNvPr id="385" name="Shape 385"/>
          <p:cNvCxnSpPr>
            <a:stCxn id="373" idx="1"/>
          </p:cNvCxnSpPr>
          <p:nvPr/>
        </p:nvCxnSpPr>
        <p:spPr>
          <a:xfrm flipH="1" flipV="1">
            <a:off x="3340502" y="5094725"/>
            <a:ext cx="748910" cy="256800"/>
          </a:xfrm>
          <a:prstGeom prst="straightConnector1">
            <a:avLst/>
          </a:prstGeom>
          <a:noFill/>
          <a:ln w="19050" cap="flat">
            <a:solidFill>
              <a:srgbClr val="51535D"/>
            </a:solidFill>
            <a:prstDash val="solid"/>
            <a:round/>
            <a:headEnd type="none" w="lg" len="lg"/>
            <a:tailEnd type="triangle" w="lg" len="lg"/>
          </a:ln>
        </p:spPr>
      </p:cxnSp>
      <p:sp>
        <p:nvSpPr>
          <p:cNvPr id="386" name="Shape 386"/>
          <p:cNvSpPr txBox="1"/>
          <p:nvPr/>
        </p:nvSpPr>
        <p:spPr>
          <a:xfrm>
            <a:off x="3065842" y="2874428"/>
            <a:ext cx="479100" cy="327299"/>
          </a:xfrm>
          <a:prstGeom prst="rect">
            <a:avLst/>
          </a:prstGeom>
        </p:spPr>
        <p:txBody>
          <a:bodyPr lIns="91425" tIns="91425" rIns="91425" bIns="91425" anchor="ctr" anchorCtr="0">
            <a:noAutofit/>
          </a:bodyPr>
          <a:lstStyle/>
          <a:p>
            <a:pPr lvl="0" rtl="0">
              <a:spcBef>
                <a:spcPts val="0"/>
              </a:spcBef>
              <a:buNone/>
            </a:pPr>
            <a:r>
              <a:rPr lang="en" sz="1300" i="1" dirty="0">
                <a:latin typeface="Times New Roman"/>
                <a:ea typeface="Microsoft YaHei" panose="020B0503020204020204" pitchFamily="34" charset="-122"/>
                <a:cs typeface="Times New Roman"/>
                <a:sym typeface="Times New Roman"/>
              </a:rPr>
              <a:t>D3</a:t>
            </a:r>
          </a:p>
        </p:txBody>
      </p:sp>
      <p:sp>
        <p:nvSpPr>
          <p:cNvPr id="387" name="Shape 387"/>
          <p:cNvSpPr txBox="1"/>
          <p:nvPr/>
        </p:nvSpPr>
        <p:spPr>
          <a:xfrm>
            <a:off x="3868350" y="2342197"/>
            <a:ext cx="479100" cy="263100"/>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Microsoft YaHei" panose="020B0503020204020204" pitchFamily="34" charset="-122"/>
                <a:cs typeface="Times New Roman"/>
                <a:sym typeface="Times New Roman"/>
              </a:rPr>
              <a:t>D7</a:t>
            </a:r>
          </a:p>
        </p:txBody>
      </p:sp>
      <p:graphicFrame>
        <p:nvGraphicFramePr>
          <p:cNvPr id="388" name="Shape 388"/>
          <p:cNvGraphicFramePr/>
          <p:nvPr/>
        </p:nvGraphicFramePr>
        <p:xfrm>
          <a:off x="6250625" y="2586059"/>
          <a:ext cx="1561150" cy="1828680"/>
        </p:xfrm>
        <a:graphic>
          <a:graphicData uri="http://schemas.openxmlformats.org/drawingml/2006/table">
            <a:tbl>
              <a:tblPr>
                <a:noFill/>
              </a:tblPr>
              <a:tblGrid>
                <a:gridCol w="498350">
                  <a:extLst>
                    <a:ext uri="{9D8B030D-6E8A-4147-A177-3AD203B41FA5}">
                      <a16:colId xmlns="" xmlns:a16="http://schemas.microsoft.com/office/drawing/2014/main" val="20000"/>
                    </a:ext>
                  </a:extLst>
                </a:gridCol>
                <a:gridCol w="1062800">
                  <a:extLst>
                    <a:ext uri="{9D8B030D-6E8A-4147-A177-3AD203B41FA5}">
                      <a16:colId xmlns="" xmlns:a16="http://schemas.microsoft.com/office/drawing/2014/main" val="20001"/>
                    </a:ext>
                  </a:extLst>
                </a:gridCol>
              </a:tblGrid>
              <a:tr h="318200">
                <a:tc>
                  <a:txBody>
                    <a:bodyPr/>
                    <a:lstStyle/>
                    <a:p>
                      <a:pPr>
                        <a:spcBef>
                          <a:spcPts val="0"/>
                        </a:spcBef>
                        <a:buNone/>
                      </a:pPr>
                      <a:r>
                        <a:rPr lang="en" sz="1200">
                          <a:latin typeface="Times New Roman"/>
                          <a:ea typeface="Times New Roman"/>
                          <a:cs typeface="Times New Roman"/>
                          <a:sym typeface="Times New Roman"/>
                        </a:rPr>
                        <a:t>Flow</a:t>
                      </a:r>
                    </a:p>
                  </a:txBody>
                  <a:tcPr marL="91425" marR="91425" marT="91425" marB="91425">
                    <a:solidFill>
                      <a:srgbClr val="D5A6BD"/>
                    </a:solidFill>
                  </a:tcPr>
                </a:tc>
                <a:tc>
                  <a:txBody>
                    <a:bodyPr/>
                    <a:lstStyle/>
                    <a:p>
                      <a:pPr>
                        <a:spcBef>
                          <a:spcPts val="0"/>
                        </a:spcBef>
                        <a:buNone/>
                      </a:pPr>
                      <a:r>
                        <a:rPr lang="en" sz="1200">
                          <a:latin typeface="Times New Roman"/>
                          <a:ea typeface="Times New Roman"/>
                          <a:cs typeface="Times New Roman"/>
                          <a:sym typeface="Times New Roman"/>
                        </a:rPr>
                        <a:t>Data</a:t>
                      </a:r>
                    </a:p>
                  </a:txBody>
                  <a:tcPr marL="91425" marR="91425" marT="91425" marB="91425">
                    <a:solidFill>
                      <a:srgbClr val="D5A6BD"/>
                    </a:solidFill>
                  </a:tcPr>
                </a:tc>
                <a:extLst>
                  <a:ext uri="{0D108BD9-81ED-4DB2-BD59-A6C34878D82A}">
                    <a16:rowId xmlns="" xmlns:a16="http://schemas.microsoft.com/office/drawing/2014/main" val="10000"/>
                  </a:ext>
                </a:extLst>
              </a:tr>
              <a:tr h="365250">
                <a:tc>
                  <a:txBody>
                    <a:bodyPr/>
                    <a:lstStyle/>
                    <a:p>
                      <a:pPr>
                        <a:spcBef>
                          <a:spcPts val="0"/>
                        </a:spcBef>
                        <a:buNone/>
                      </a:pPr>
                      <a:r>
                        <a:rPr lang="en" sz="1200">
                          <a:latin typeface="Times New Roman"/>
                          <a:ea typeface="Times New Roman"/>
                          <a:cs typeface="Times New Roman"/>
                          <a:sym typeface="Times New Roman"/>
                        </a:rPr>
                        <a:t>D2</a:t>
                      </a:r>
                    </a:p>
                  </a:txBody>
                  <a:tcPr marL="91425" marR="91425" marT="91425" marB="91425">
                    <a:solidFill>
                      <a:srgbClr val="D5A6BD"/>
                    </a:solidFill>
                  </a:tcPr>
                </a:tc>
                <a:tc>
                  <a:txBody>
                    <a:bodyPr/>
                    <a:lstStyle/>
                    <a:p>
                      <a:pPr>
                        <a:spcBef>
                          <a:spcPts val="0"/>
                        </a:spcBef>
                        <a:buNone/>
                      </a:pPr>
                      <a:r>
                        <a:rPr lang="en" sz="1200">
                          <a:latin typeface="Times New Roman"/>
                          <a:ea typeface="Times New Roman"/>
                          <a:cs typeface="Times New Roman"/>
                          <a:sym typeface="Times New Roman"/>
                        </a:rPr>
                        <a:t>Vertex tuples</a:t>
                      </a:r>
                    </a:p>
                  </a:txBody>
                  <a:tcPr marL="91425" marR="91425" marT="91425" marB="91425">
                    <a:solidFill>
                      <a:srgbClr val="D5A6BD"/>
                    </a:solidFill>
                  </a:tcPr>
                </a:tc>
                <a:extLst>
                  <a:ext uri="{0D108BD9-81ED-4DB2-BD59-A6C34878D82A}">
                    <a16:rowId xmlns="" xmlns:a16="http://schemas.microsoft.com/office/drawing/2014/main" val="10001"/>
                  </a:ext>
                </a:extLst>
              </a:tr>
              <a:tr h="365250">
                <a:tc>
                  <a:txBody>
                    <a:bodyPr/>
                    <a:lstStyle/>
                    <a:p>
                      <a:pPr>
                        <a:spcBef>
                          <a:spcPts val="0"/>
                        </a:spcBef>
                        <a:buNone/>
                      </a:pPr>
                      <a:r>
                        <a:rPr lang="en" sz="1200">
                          <a:latin typeface="Times New Roman"/>
                          <a:ea typeface="Times New Roman"/>
                          <a:cs typeface="Times New Roman"/>
                          <a:sym typeface="Times New Roman"/>
                        </a:rPr>
                        <a:t>D3</a:t>
                      </a:r>
                    </a:p>
                  </a:txBody>
                  <a:tcPr marL="91425" marR="91425" marT="91425" marB="91425">
                    <a:solidFill>
                      <a:srgbClr val="D5A6BD"/>
                    </a:solidFill>
                  </a:tcPr>
                </a:tc>
                <a:tc>
                  <a:txBody>
                    <a:bodyPr/>
                    <a:lstStyle/>
                    <a:p>
                      <a:pPr lvl="0" rtl="0">
                        <a:spcBef>
                          <a:spcPts val="0"/>
                        </a:spcBef>
                        <a:buNone/>
                      </a:pPr>
                      <a:r>
                        <a:rPr lang="en" sz="1200">
                          <a:latin typeface="Times New Roman"/>
                          <a:ea typeface="Times New Roman"/>
                          <a:cs typeface="Times New Roman"/>
                          <a:sym typeface="Times New Roman"/>
                        </a:rPr>
                        <a:t>Msg tuples</a:t>
                      </a:r>
                    </a:p>
                  </a:txBody>
                  <a:tcPr marL="91425" marR="91425" marT="91425" marB="91425">
                    <a:solidFill>
                      <a:srgbClr val="D5A6BD"/>
                    </a:solidFill>
                  </a:tcPr>
                </a:tc>
                <a:extLst>
                  <a:ext uri="{0D108BD9-81ED-4DB2-BD59-A6C34878D82A}">
                    <a16:rowId xmlns="" xmlns:a16="http://schemas.microsoft.com/office/drawing/2014/main" val="10002"/>
                  </a:ext>
                </a:extLst>
              </a:tr>
              <a:tr h="365250">
                <a:tc>
                  <a:txBody>
                    <a:bodyPr/>
                    <a:lstStyle/>
                    <a:p>
                      <a:pPr>
                        <a:spcBef>
                          <a:spcPts val="0"/>
                        </a:spcBef>
                        <a:buNone/>
                      </a:pPr>
                      <a:r>
                        <a:rPr lang="en" sz="1200">
                          <a:latin typeface="Times New Roman"/>
                          <a:ea typeface="Times New Roman"/>
                          <a:cs typeface="Times New Roman"/>
                          <a:sym typeface="Times New Roman"/>
                        </a:rPr>
                        <a:t>D7</a:t>
                      </a:r>
                    </a:p>
                  </a:txBody>
                  <a:tcPr marL="91425" marR="91425" marT="91425" marB="91425">
                    <a:solidFill>
                      <a:srgbClr val="D5A6BD"/>
                    </a:solidFill>
                  </a:tcPr>
                </a:tc>
                <a:tc>
                  <a:txBody>
                    <a:bodyPr/>
                    <a:lstStyle/>
                    <a:p>
                      <a:pPr>
                        <a:spcBef>
                          <a:spcPts val="0"/>
                        </a:spcBef>
                        <a:buNone/>
                      </a:pPr>
                      <a:r>
                        <a:rPr lang="en" sz="1200">
                          <a:latin typeface="Times New Roman"/>
                          <a:ea typeface="Times New Roman"/>
                          <a:cs typeface="Times New Roman"/>
                          <a:sym typeface="Times New Roman"/>
                        </a:rPr>
                        <a:t>Msg tuples after combination</a:t>
                      </a:r>
                    </a:p>
                  </a:txBody>
                  <a:tcPr marL="91425" marR="91425" marT="91425" marB="91425">
                    <a:solidFill>
                      <a:srgbClr val="D5A6BD"/>
                    </a:solidFill>
                  </a:tcPr>
                </a:tc>
                <a:extLst>
                  <a:ext uri="{0D108BD9-81ED-4DB2-BD59-A6C34878D82A}">
                    <a16:rowId xmlns="" xmlns:a16="http://schemas.microsoft.com/office/drawing/2014/main" val="10003"/>
                  </a:ext>
                </a:extLst>
              </a:tr>
            </a:tbl>
          </a:graphicData>
        </a:graphic>
      </p:graphicFrame>
      <p:pic>
        <p:nvPicPr>
          <p:cNvPr id="389" name="Shape 389"/>
          <p:cNvPicPr preferRelativeResize="0"/>
          <p:nvPr/>
        </p:nvPicPr>
        <p:blipFill>
          <a:blip r:embed="rId5"/>
          <a:stretch>
            <a:fillRect/>
          </a:stretch>
        </p:blipFill>
        <p:spPr>
          <a:xfrm>
            <a:off x="1826400" y="4232600"/>
            <a:ext cx="210766" cy="198899"/>
          </a:xfrm>
          <a:prstGeom prst="rect">
            <a:avLst/>
          </a:prstGeom>
        </p:spPr>
      </p:pic>
      <p:sp>
        <p:nvSpPr>
          <p:cNvPr id="390" name="Shape 390"/>
          <p:cNvSpPr txBox="1"/>
          <p:nvPr/>
        </p:nvSpPr>
        <p:spPr>
          <a:xfrm>
            <a:off x="2538625" y="3785362"/>
            <a:ext cx="454199" cy="333300"/>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Microsoft YaHei" panose="020B0503020204020204" pitchFamily="34" charset="-122"/>
                <a:cs typeface="Times New Roman"/>
                <a:sym typeface="Times New Roman"/>
              </a:rPr>
              <a:t>D1</a:t>
            </a:r>
          </a:p>
        </p:txBody>
      </p:sp>
      <p:cxnSp>
        <p:nvCxnSpPr>
          <p:cNvPr id="391" name="Shape 391"/>
          <p:cNvCxnSpPr/>
          <p:nvPr/>
        </p:nvCxnSpPr>
        <p:spPr>
          <a:xfrm rot="10800000" flipH="1">
            <a:off x="4083925" y="3555599"/>
            <a:ext cx="744599" cy="3900"/>
          </a:xfrm>
          <a:prstGeom prst="straightConnector1">
            <a:avLst/>
          </a:prstGeom>
          <a:noFill/>
          <a:ln w="19050" cap="flat">
            <a:solidFill>
              <a:srgbClr val="51535D"/>
            </a:solidFill>
            <a:prstDash val="solid"/>
            <a:round/>
            <a:headEnd type="none" w="lg" len="lg"/>
            <a:tailEnd type="triangle" w="lg" len="lg"/>
          </a:ln>
        </p:spPr>
      </p:cxnSp>
      <p:sp>
        <p:nvSpPr>
          <p:cNvPr id="33" name="Rectangle 4">
            <a:extLst>
              <a:ext uri="{FF2B5EF4-FFF2-40B4-BE49-F238E27FC236}">
                <a16:creationId xmlns="" xmlns:a16="http://schemas.microsoft.com/office/drawing/2014/main" id="{EA369223-215D-994C-8959-EE9A22250F53}"/>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34" name="直接连接符 8">
            <a:extLst>
              <a:ext uri="{FF2B5EF4-FFF2-40B4-BE49-F238E27FC236}">
                <a16:creationId xmlns="" xmlns:a16="http://schemas.microsoft.com/office/drawing/2014/main" id="{83B13140-B292-7E45-A48C-7D4B3367186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35" name="组合 46">
            <a:extLst>
              <a:ext uri="{FF2B5EF4-FFF2-40B4-BE49-F238E27FC236}">
                <a16:creationId xmlns="" xmlns:a16="http://schemas.microsoft.com/office/drawing/2014/main" id="{3D4A296A-75AC-FC4B-BED7-215A0C6FF1E5}"/>
              </a:ext>
            </a:extLst>
          </p:cNvPr>
          <p:cNvGrpSpPr>
            <a:grpSpLocks/>
          </p:cNvGrpSpPr>
          <p:nvPr/>
        </p:nvGrpSpPr>
        <p:grpSpPr bwMode="auto">
          <a:xfrm>
            <a:off x="1" y="284163"/>
            <a:ext cx="3047999" cy="530225"/>
            <a:chOff x="2209799" y="284389"/>
            <a:chExt cx="2160388" cy="529772"/>
          </a:xfrm>
          <a:solidFill>
            <a:srgbClr val="024C89"/>
          </a:solidFill>
        </p:grpSpPr>
        <p:sp>
          <p:nvSpPr>
            <p:cNvPr id="36" name="矩形 35">
              <a:extLst>
                <a:ext uri="{FF2B5EF4-FFF2-40B4-BE49-F238E27FC236}">
                  <a16:creationId xmlns="" xmlns:a16="http://schemas.microsoft.com/office/drawing/2014/main" id="{52CFD0BB-9868-FD4E-8742-5426A5DDBB2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逻辑流程</a:t>
              </a:r>
            </a:p>
          </p:txBody>
        </p:sp>
        <p:sp>
          <p:nvSpPr>
            <p:cNvPr id="37" name="矩形 36">
              <a:extLst>
                <a:ext uri="{FF2B5EF4-FFF2-40B4-BE49-F238E27FC236}">
                  <a16:creationId xmlns="" xmlns:a16="http://schemas.microsoft.com/office/drawing/2014/main" id="{318E1F42-44BE-984C-B4B3-9A1358B2256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8255464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1000"/>
                                        <p:tgtEl>
                                          <p:spTgt spid="374"/>
                                        </p:tgtEl>
                                      </p:cBhvr>
                                    </p:animEffect>
                                  </p:childTnLst>
                                </p:cTn>
                              </p:par>
                              <p:par>
                                <p:cTn id="8" presetID="10" presetClass="entr" presetSubtype="0" fill="hold" nodeType="withEffect">
                                  <p:stCondLst>
                                    <p:cond delay="0"/>
                                  </p:stCondLst>
                                  <p:childTnLst>
                                    <p:set>
                                      <p:cBhvr>
                                        <p:cTn id="9" dur="1" fill="hold">
                                          <p:stCondLst>
                                            <p:cond delay="0"/>
                                          </p:stCondLst>
                                        </p:cTn>
                                        <p:tgtEl>
                                          <p:spTgt spid="379"/>
                                        </p:tgtEl>
                                        <p:attrNameLst>
                                          <p:attrName>style.visibility</p:attrName>
                                        </p:attrNameLst>
                                      </p:cBhvr>
                                      <p:to>
                                        <p:strVal val="visible"/>
                                      </p:to>
                                    </p:set>
                                    <p:animEffect transition="in" filter="fade">
                                      <p:cBhvr>
                                        <p:cTn id="10" dur="1000"/>
                                        <p:tgtEl>
                                          <p:spTgt spid="379"/>
                                        </p:tgtEl>
                                      </p:cBhvr>
                                    </p:animEffect>
                                  </p:childTnLst>
                                </p:cTn>
                              </p:par>
                              <p:par>
                                <p:cTn id="11" presetID="10" presetClass="entr" presetSubtype="0" fill="hold" nodeType="withEffect">
                                  <p:stCondLst>
                                    <p:cond delay="0"/>
                                  </p:stCondLst>
                                  <p:childTnLst>
                                    <p:set>
                                      <p:cBhvr>
                                        <p:cTn id="12" dur="1" fill="hold">
                                          <p:stCondLst>
                                            <p:cond delay="0"/>
                                          </p:stCondLst>
                                        </p:cTn>
                                        <p:tgtEl>
                                          <p:spTgt spid="380"/>
                                        </p:tgtEl>
                                        <p:attrNameLst>
                                          <p:attrName>style.visibility</p:attrName>
                                        </p:attrNameLst>
                                      </p:cBhvr>
                                      <p:to>
                                        <p:strVal val="visible"/>
                                      </p:to>
                                    </p:set>
                                    <p:animEffect transition="in" filter="fade">
                                      <p:cBhvr>
                                        <p:cTn id="13" dur="1000"/>
                                        <p:tgtEl>
                                          <p:spTgt spid="380"/>
                                        </p:tgtEl>
                                      </p:cBhvr>
                                    </p:animEffect>
                                  </p:childTnLst>
                                </p:cTn>
                              </p:par>
                              <p:par>
                                <p:cTn id="14" presetID="10" presetClass="entr" presetSubtype="0" fill="hold" nodeType="withEffect">
                                  <p:stCondLst>
                                    <p:cond delay="0"/>
                                  </p:stCondLst>
                                  <p:childTnLst>
                                    <p:set>
                                      <p:cBhvr>
                                        <p:cTn id="15" dur="1" fill="hold">
                                          <p:stCondLst>
                                            <p:cond delay="0"/>
                                          </p:stCondLst>
                                        </p:cTn>
                                        <p:tgtEl>
                                          <p:spTgt spid="373"/>
                                        </p:tgtEl>
                                        <p:attrNameLst>
                                          <p:attrName>style.visibility</p:attrName>
                                        </p:attrNameLst>
                                      </p:cBhvr>
                                      <p:to>
                                        <p:strVal val="visible"/>
                                      </p:to>
                                    </p:set>
                                    <p:animEffect transition="in" filter="fade">
                                      <p:cBhvr>
                                        <p:cTn id="16" dur="1000"/>
                                        <p:tgtEl>
                                          <p:spTgt spid="37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5"/>
                                        </p:tgtEl>
                                        <p:attrNameLst>
                                          <p:attrName>style.visibility</p:attrName>
                                        </p:attrNameLst>
                                      </p:cBhvr>
                                      <p:to>
                                        <p:strVal val="visible"/>
                                      </p:to>
                                    </p:set>
                                    <p:animEffect transition="in" filter="fade">
                                      <p:cBhvr>
                                        <p:cTn id="21" dur="1000"/>
                                        <p:tgtEl>
                                          <p:spTgt spid="365"/>
                                        </p:tgtEl>
                                      </p:cBhvr>
                                    </p:animEffect>
                                  </p:childTnLst>
                                </p:cTn>
                              </p:par>
                              <p:par>
                                <p:cTn id="22" presetID="10" presetClass="entr" presetSubtype="0" fill="hold" nodeType="withEffect">
                                  <p:stCondLst>
                                    <p:cond delay="0"/>
                                  </p:stCondLst>
                                  <p:childTnLst>
                                    <p:set>
                                      <p:cBhvr>
                                        <p:cTn id="23" dur="1" fill="hold">
                                          <p:stCondLst>
                                            <p:cond delay="0"/>
                                          </p:stCondLst>
                                        </p:cTn>
                                        <p:tgtEl>
                                          <p:spTgt spid="378"/>
                                        </p:tgtEl>
                                        <p:attrNameLst>
                                          <p:attrName>style.visibility</p:attrName>
                                        </p:attrNameLst>
                                      </p:cBhvr>
                                      <p:to>
                                        <p:strVal val="visible"/>
                                      </p:to>
                                    </p:set>
                                    <p:animEffect transition="in" filter="fade">
                                      <p:cBhvr>
                                        <p:cTn id="24" dur="1000"/>
                                        <p:tgtEl>
                                          <p:spTgt spid="378"/>
                                        </p:tgtEl>
                                      </p:cBhvr>
                                    </p:animEffect>
                                  </p:childTnLst>
                                </p:cTn>
                              </p:par>
                              <p:par>
                                <p:cTn id="25" presetID="10" presetClass="entr" presetSubtype="0" fill="hold" nodeType="withEffect">
                                  <p:stCondLst>
                                    <p:cond delay="0"/>
                                  </p:stCondLst>
                                  <p:childTnLst>
                                    <p:set>
                                      <p:cBhvr>
                                        <p:cTn id="26" dur="1" fill="hold">
                                          <p:stCondLst>
                                            <p:cond delay="0"/>
                                          </p:stCondLst>
                                        </p:cTn>
                                        <p:tgtEl>
                                          <p:spTgt spid="384"/>
                                        </p:tgtEl>
                                        <p:attrNameLst>
                                          <p:attrName>style.visibility</p:attrName>
                                        </p:attrNameLst>
                                      </p:cBhvr>
                                      <p:to>
                                        <p:strVal val="visible"/>
                                      </p:to>
                                    </p:set>
                                    <p:animEffect transition="in" filter="fade">
                                      <p:cBhvr>
                                        <p:cTn id="27" dur="1000"/>
                                        <p:tgtEl>
                                          <p:spTgt spid="384"/>
                                        </p:tgtEl>
                                      </p:cBhvr>
                                    </p:animEffect>
                                  </p:childTnLst>
                                </p:cTn>
                              </p:par>
                              <p:par>
                                <p:cTn id="28" presetID="10" presetClass="entr" presetSubtype="0" fill="hold" nodeType="withEffect">
                                  <p:stCondLst>
                                    <p:cond delay="0"/>
                                  </p:stCondLst>
                                  <p:childTnLst>
                                    <p:set>
                                      <p:cBhvr>
                                        <p:cTn id="29" dur="1" fill="hold">
                                          <p:stCondLst>
                                            <p:cond delay="0"/>
                                          </p:stCondLst>
                                        </p:cTn>
                                        <p:tgtEl>
                                          <p:spTgt spid="385"/>
                                        </p:tgtEl>
                                        <p:attrNameLst>
                                          <p:attrName>style.visibility</p:attrName>
                                        </p:attrNameLst>
                                      </p:cBhvr>
                                      <p:to>
                                        <p:strVal val="visible"/>
                                      </p:to>
                                    </p:set>
                                    <p:animEffect transition="in" filter="fade">
                                      <p:cBhvr>
                                        <p:cTn id="30" dur="1000"/>
                                        <p:tgtEl>
                                          <p:spTgt spid="38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8"/>
                                        </p:tgtEl>
                                        <p:attrNameLst>
                                          <p:attrName>style.visibility</p:attrName>
                                        </p:attrNameLst>
                                      </p:cBhvr>
                                      <p:to>
                                        <p:strVal val="visible"/>
                                      </p:to>
                                    </p:set>
                                    <p:animEffect transition="in" filter="fade">
                                      <p:cBhvr>
                                        <p:cTn id="35" dur="1000"/>
                                        <p:tgtEl>
                                          <p:spTgt spid="368"/>
                                        </p:tgtEl>
                                      </p:cBhvr>
                                    </p:animEffect>
                                  </p:childTnLst>
                                </p:cTn>
                              </p:par>
                              <p:par>
                                <p:cTn id="36" presetID="10" presetClass="entr" presetSubtype="0" fill="hold" nodeType="withEffect">
                                  <p:stCondLst>
                                    <p:cond delay="0"/>
                                  </p:stCondLst>
                                  <p:childTnLst>
                                    <p:set>
                                      <p:cBhvr>
                                        <p:cTn id="37" dur="1" fill="hold">
                                          <p:stCondLst>
                                            <p:cond delay="0"/>
                                          </p:stCondLst>
                                        </p:cTn>
                                        <p:tgtEl>
                                          <p:spTgt spid="383"/>
                                        </p:tgtEl>
                                        <p:attrNameLst>
                                          <p:attrName>style.visibility</p:attrName>
                                        </p:attrNameLst>
                                      </p:cBhvr>
                                      <p:to>
                                        <p:strVal val="visible"/>
                                      </p:to>
                                    </p:set>
                                    <p:animEffect transition="in" filter="fade">
                                      <p:cBhvr>
                                        <p:cTn id="38" dur="1000"/>
                                        <p:tgtEl>
                                          <p:spTgt spid="383"/>
                                        </p:tgtEl>
                                      </p:cBhvr>
                                    </p:animEffect>
                                  </p:childTnLst>
                                </p:cTn>
                              </p:par>
                              <p:par>
                                <p:cTn id="39" presetID="10" presetClass="entr" presetSubtype="0" fill="hold" nodeType="withEffect">
                                  <p:stCondLst>
                                    <p:cond delay="0"/>
                                  </p:stCondLst>
                                  <p:childTnLst>
                                    <p:set>
                                      <p:cBhvr>
                                        <p:cTn id="40" dur="1" fill="hold">
                                          <p:stCondLst>
                                            <p:cond delay="0"/>
                                          </p:stCondLst>
                                        </p:cTn>
                                        <p:tgtEl>
                                          <p:spTgt spid="389"/>
                                        </p:tgtEl>
                                        <p:attrNameLst>
                                          <p:attrName>style.visibility</p:attrName>
                                        </p:attrNameLst>
                                      </p:cBhvr>
                                      <p:to>
                                        <p:strVal val="visible"/>
                                      </p:to>
                                    </p:set>
                                    <p:animEffect transition="in" filter="fade">
                                      <p:cBhvr>
                                        <p:cTn id="41" dur="1000"/>
                                        <p:tgtEl>
                                          <p:spTgt spid="38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69"/>
                                        </p:tgtEl>
                                        <p:attrNameLst>
                                          <p:attrName>style.visibility</p:attrName>
                                        </p:attrNameLst>
                                      </p:cBhvr>
                                      <p:to>
                                        <p:strVal val="visible"/>
                                      </p:to>
                                    </p:set>
                                    <p:animEffect transition="in" filter="fade">
                                      <p:cBhvr>
                                        <p:cTn id="46" dur="1000"/>
                                        <p:tgtEl>
                                          <p:spTgt spid="369"/>
                                        </p:tgtEl>
                                      </p:cBhvr>
                                    </p:animEffect>
                                  </p:childTnLst>
                                </p:cTn>
                              </p:par>
                              <p:par>
                                <p:cTn id="47" presetID="10" presetClass="entr" presetSubtype="0" fill="hold" nodeType="withEffect">
                                  <p:stCondLst>
                                    <p:cond delay="0"/>
                                  </p:stCondLst>
                                  <p:childTnLst>
                                    <p:set>
                                      <p:cBhvr>
                                        <p:cTn id="48" dur="1" fill="hold">
                                          <p:stCondLst>
                                            <p:cond delay="0"/>
                                          </p:stCondLst>
                                        </p:cTn>
                                        <p:tgtEl>
                                          <p:spTgt spid="377"/>
                                        </p:tgtEl>
                                        <p:attrNameLst>
                                          <p:attrName>style.visibility</p:attrName>
                                        </p:attrNameLst>
                                      </p:cBhvr>
                                      <p:to>
                                        <p:strVal val="visible"/>
                                      </p:to>
                                    </p:set>
                                    <p:animEffect transition="in" filter="fade">
                                      <p:cBhvr>
                                        <p:cTn id="49" dur="1000"/>
                                        <p:tgtEl>
                                          <p:spTgt spid="377"/>
                                        </p:tgtEl>
                                      </p:cBhvr>
                                    </p:animEffect>
                                  </p:childTnLst>
                                </p:cTn>
                              </p:par>
                              <p:par>
                                <p:cTn id="50" presetID="10" presetClass="entr" presetSubtype="0" fill="hold" nodeType="withEffect">
                                  <p:stCondLst>
                                    <p:cond delay="0"/>
                                  </p:stCondLst>
                                  <p:childTnLst>
                                    <p:set>
                                      <p:cBhvr>
                                        <p:cTn id="51" dur="1" fill="hold">
                                          <p:stCondLst>
                                            <p:cond delay="0"/>
                                          </p:stCondLst>
                                        </p:cTn>
                                        <p:tgtEl>
                                          <p:spTgt spid="390"/>
                                        </p:tgtEl>
                                        <p:attrNameLst>
                                          <p:attrName>style.visibility</p:attrName>
                                        </p:attrNameLst>
                                      </p:cBhvr>
                                      <p:to>
                                        <p:strVal val="visible"/>
                                      </p:to>
                                    </p:set>
                                    <p:animEffect transition="in" filter="fade">
                                      <p:cBhvr>
                                        <p:cTn id="52" dur="1000"/>
                                        <p:tgtEl>
                                          <p:spTgt spid="39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62"/>
                                        </p:tgtEl>
                                        <p:attrNameLst>
                                          <p:attrName>style.visibility</p:attrName>
                                        </p:attrNameLst>
                                      </p:cBhvr>
                                      <p:to>
                                        <p:strVal val="visible"/>
                                      </p:to>
                                    </p:set>
                                    <p:animEffect transition="in" filter="fade">
                                      <p:cBhvr>
                                        <p:cTn id="57" dur="1000"/>
                                        <p:tgtEl>
                                          <p:spTgt spid="362"/>
                                        </p:tgtEl>
                                      </p:cBhvr>
                                    </p:animEffect>
                                  </p:childTnLst>
                                </p:cTn>
                              </p:par>
                              <p:par>
                                <p:cTn id="58" presetID="10" presetClass="entr" presetSubtype="0" fill="hold" nodeType="withEffect">
                                  <p:stCondLst>
                                    <p:cond delay="0"/>
                                  </p:stCondLst>
                                  <p:childTnLst>
                                    <p:set>
                                      <p:cBhvr>
                                        <p:cTn id="59" dur="1" fill="hold">
                                          <p:stCondLst>
                                            <p:cond delay="0"/>
                                          </p:stCondLst>
                                        </p:cTn>
                                        <p:tgtEl>
                                          <p:spTgt spid="364"/>
                                        </p:tgtEl>
                                        <p:attrNameLst>
                                          <p:attrName>style.visibility</p:attrName>
                                        </p:attrNameLst>
                                      </p:cBhvr>
                                      <p:to>
                                        <p:strVal val="visible"/>
                                      </p:to>
                                    </p:set>
                                    <p:animEffect transition="in" filter="fade">
                                      <p:cBhvr>
                                        <p:cTn id="60" dur="1000"/>
                                        <p:tgtEl>
                                          <p:spTgt spid="364"/>
                                        </p:tgtEl>
                                      </p:cBhvr>
                                    </p:animEffect>
                                  </p:childTnLst>
                                </p:cTn>
                              </p:par>
                              <p:par>
                                <p:cTn id="61" presetID="10" presetClass="entr" presetSubtype="0" fill="hold" nodeType="withEffect">
                                  <p:stCondLst>
                                    <p:cond delay="0"/>
                                  </p:stCondLst>
                                  <p:childTnLst>
                                    <p:set>
                                      <p:cBhvr>
                                        <p:cTn id="62" dur="1" fill="hold">
                                          <p:stCondLst>
                                            <p:cond delay="0"/>
                                          </p:stCondLst>
                                        </p:cTn>
                                        <p:tgtEl>
                                          <p:spTgt spid="370"/>
                                        </p:tgtEl>
                                        <p:attrNameLst>
                                          <p:attrName>style.visibility</p:attrName>
                                        </p:attrNameLst>
                                      </p:cBhvr>
                                      <p:to>
                                        <p:strVal val="visible"/>
                                      </p:to>
                                    </p:set>
                                    <p:animEffect transition="in" filter="fade">
                                      <p:cBhvr>
                                        <p:cTn id="63" dur="1000"/>
                                        <p:tgtEl>
                                          <p:spTgt spid="370"/>
                                        </p:tgtEl>
                                      </p:cBhvr>
                                    </p:animEffect>
                                  </p:childTnLst>
                                </p:cTn>
                              </p:par>
                              <p:par>
                                <p:cTn id="64" presetID="10" presetClass="entr" presetSubtype="0" fill="hold" nodeType="withEffect">
                                  <p:stCondLst>
                                    <p:cond delay="0"/>
                                  </p:stCondLst>
                                  <p:childTnLst>
                                    <p:set>
                                      <p:cBhvr>
                                        <p:cTn id="65" dur="1" fill="hold">
                                          <p:stCondLst>
                                            <p:cond delay="0"/>
                                          </p:stCondLst>
                                        </p:cTn>
                                        <p:tgtEl>
                                          <p:spTgt spid="371"/>
                                        </p:tgtEl>
                                        <p:attrNameLst>
                                          <p:attrName>style.visibility</p:attrName>
                                        </p:attrNameLst>
                                      </p:cBhvr>
                                      <p:to>
                                        <p:strVal val="visible"/>
                                      </p:to>
                                    </p:set>
                                    <p:animEffect transition="in" filter="fade">
                                      <p:cBhvr>
                                        <p:cTn id="66" dur="1000"/>
                                        <p:tgtEl>
                                          <p:spTgt spid="371"/>
                                        </p:tgtEl>
                                      </p:cBhvr>
                                    </p:animEffect>
                                  </p:childTnLst>
                                </p:cTn>
                              </p:par>
                              <p:par>
                                <p:cTn id="67" presetID="10" presetClass="entr" presetSubtype="0" fill="hold" nodeType="withEffect">
                                  <p:stCondLst>
                                    <p:cond delay="0"/>
                                  </p:stCondLst>
                                  <p:childTnLst>
                                    <p:set>
                                      <p:cBhvr>
                                        <p:cTn id="68" dur="1" fill="hold">
                                          <p:stCondLst>
                                            <p:cond delay="0"/>
                                          </p:stCondLst>
                                        </p:cTn>
                                        <p:tgtEl>
                                          <p:spTgt spid="386"/>
                                        </p:tgtEl>
                                        <p:attrNameLst>
                                          <p:attrName>style.visibility</p:attrName>
                                        </p:attrNameLst>
                                      </p:cBhvr>
                                      <p:to>
                                        <p:strVal val="visible"/>
                                      </p:to>
                                    </p:set>
                                    <p:animEffect transition="in" filter="fade">
                                      <p:cBhvr>
                                        <p:cTn id="69" dur="1000"/>
                                        <p:tgtEl>
                                          <p:spTgt spid="386"/>
                                        </p:tgtEl>
                                      </p:cBhvr>
                                    </p:animEffect>
                                  </p:childTnLst>
                                </p:cTn>
                              </p:par>
                              <p:par>
                                <p:cTn id="70" presetID="10" presetClass="entr" presetSubtype="0" fill="hold" nodeType="withEffect">
                                  <p:stCondLst>
                                    <p:cond delay="0"/>
                                  </p:stCondLst>
                                  <p:childTnLst>
                                    <p:set>
                                      <p:cBhvr>
                                        <p:cTn id="71" dur="1" fill="hold">
                                          <p:stCondLst>
                                            <p:cond delay="0"/>
                                          </p:stCondLst>
                                        </p:cTn>
                                        <p:tgtEl>
                                          <p:spTgt spid="391"/>
                                        </p:tgtEl>
                                        <p:attrNameLst>
                                          <p:attrName>style.visibility</p:attrName>
                                        </p:attrNameLst>
                                      </p:cBhvr>
                                      <p:to>
                                        <p:strVal val="visible"/>
                                      </p:to>
                                    </p:set>
                                    <p:animEffect transition="in" filter="fade">
                                      <p:cBhvr>
                                        <p:cTn id="72" dur="1000"/>
                                        <p:tgtEl>
                                          <p:spTgt spid="391"/>
                                        </p:tgtEl>
                                      </p:cBhvr>
                                    </p:animEffect>
                                  </p:childTnLst>
                                </p:cTn>
                              </p:par>
                              <p:par>
                                <p:cTn id="73" presetID="10" presetClass="entr" presetSubtype="0" fill="hold" nodeType="withEffect">
                                  <p:stCondLst>
                                    <p:cond delay="0"/>
                                  </p:stCondLst>
                                  <p:childTnLst>
                                    <p:set>
                                      <p:cBhvr>
                                        <p:cTn id="74" dur="1" fill="hold">
                                          <p:stCondLst>
                                            <p:cond delay="0"/>
                                          </p:stCondLst>
                                        </p:cTn>
                                        <p:tgtEl>
                                          <p:spTgt spid="363"/>
                                        </p:tgtEl>
                                        <p:attrNameLst>
                                          <p:attrName>style.visibility</p:attrName>
                                        </p:attrNameLst>
                                      </p:cBhvr>
                                      <p:to>
                                        <p:strVal val="visible"/>
                                      </p:to>
                                    </p:set>
                                    <p:animEffect transition="in" filter="fade">
                                      <p:cBhvr>
                                        <p:cTn id="75" dur="1000"/>
                                        <p:tgtEl>
                                          <p:spTgt spid="36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72"/>
                                        </p:tgtEl>
                                        <p:attrNameLst>
                                          <p:attrName>style.visibility</p:attrName>
                                        </p:attrNameLst>
                                      </p:cBhvr>
                                      <p:to>
                                        <p:strVal val="visible"/>
                                      </p:to>
                                    </p:set>
                                    <p:animEffect transition="in" filter="fade">
                                      <p:cBhvr>
                                        <p:cTn id="80" dur="1000"/>
                                        <p:tgtEl>
                                          <p:spTgt spid="372"/>
                                        </p:tgtEl>
                                      </p:cBhvr>
                                    </p:animEffect>
                                  </p:childTnLst>
                                </p:cTn>
                              </p:par>
                              <p:par>
                                <p:cTn id="81" presetID="10" presetClass="entr" presetSubtype="0" fill="hold" nodeType="withEffect">
                                  <p:stCondLst>
                                    <p:cond delay="0"/>
                                  </p:stCondLst>
                                  <p:childTnLst>
                                    <p:set>
                                      <p:cBhvr>
                                        <p:cTn id="82" dur="1" fill="hold">
                                          <p:stCondLst>
                                            <p:cond delay="0"/>
                                          </p:stCondLst>
                                        </p:cTn>
                                        <p:tgtEl>
                                          <p:spTgt spid="381"/>
                                        </p:tgtEl>
                                        <p:attrNameLst>
                                          <p:attrName>style.visibility</p:attrName>
                                        </p:attrNameLst>
                                      </p:cBhvr>
                                      <p:to>
                                        <p:strVal val="visible"/>
                                      </p:to>
                                    </p:set>
                                    <p:animEffect transition="in" filter="fade">
                                      <p:cBhvr>
                                        <p:cTn id="83" dur="1000"/>
                                        <p:tgtEl>
                                          <p:spTgt spid="38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66"/>
                                        </p:tgtEl>
                                        <p:attrNameLst>
                                          <p:attrName>style.visibility</p:attrName>
                                        </p:attrNameLst>
                                      </p:cBhvr>
                                      <p:to>
                                        <p:strVal val="visible"/>
                                      </p:to>
                                    </p:set>
                                    <p:animEffect transition="in" filter="fade">
                                      <p:cBhvr>
                                        <p:cTn id="88" dur="1000"/>
                                        <p:tgtEl>
                                          <p:spTgt spid="366"/>
                                        </p:tgtEl>
                                      </p:cBhvr>
                                    </p:animEffect>
                                  </p:childTnLst>
                                </p:cTn>
                              </p:par>
                              <p:par>
                                <p:cTn id="89" presetID="10" presetClass="entr" presetSubtype="0" fill="hold" nodeType="withEffect">
                                  <p:stCondLst>
                                    <p:cond delay="0"/>
                                  </p:stCondLst>
                                  <p:childTnLst>
                                    <p:set>
                                      <p:cBhvr>
                                        <p:cTn id="90" dur="1" fill="hold">
                                          <p:stCondLst>
                                            <p:cond delay="0"/>
                                          </p:stCondLst>
                                        </p:cTn>
                                        <p:tgtEl>
                                          <p:spTgt spid="367"/>
                                        </p:tgtEl>
                                        <p:attrNameLst>
                                          <p:attrName>style.visibility</p:attrName>
                                        </p:attrNameLst>
                                      </p:cBhvr>
                                      <p:to>
                                        <p:strVal val="visible"/>
                                      </p:to>
                                    </p:set>
                                    <p:animEffect transition="in" filter="fade">
                                      <p:cBhvr>
                                        <p:cTn id="91" dur="1000"/>
                                        <p:tgtEl>
                                          <p:spTgt spid="36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75"/>
                                        </p:tgtEl>
                                        <p:attrNameLst>
                                          <p:attrName>style.visibility</p:attrName>
                                        </p:attrNameLst>
                                      </p:cBhvr>
                                      <p:to>
                                        <p:strVal val="visible"/>
                                      </p:to>
                                    </p:set>
                                    <p:animEffect transition="in" filter="fade">
                                      <p:cBhvr>
                                        <p:cTn id="96" dur="1000"/>
                                        <p:tgtEl>
                                          <p:spTgt spid="375"/>
                                        </p:tgtEl>
                                      </p:cBhvr>
                                    </p:animEffect>
                                  </p:childTnLst>
                                </p:cTn>
                              </p:par>
                              <p:par>
                                <p:cTn id="97" presetID="10" presetClass="entr" presetSubtype="0" fill="hold" nodeType="withEffect">
                                  <p:stCondLst>
                                    <p:cond delay="0"/>
                                  </p:stCondLst>
                                  <p:childTnLst>
                                    <p:set>
                                      <p:cBhvr>
                                        <p:cTn id="98" dur="1" fill="hold">
                                          <p:stCondLst>
                                            <p:cond delay="0"/>
                                          </p:stCondLst>
                                        </p:cTn>
                                        <p:tgtEl>
                                          <p:spTgt spid="376"/>
                                        </p:tgtEl>
                                        <p:attrNameLst>
                                          <p:attrName>style.visibility</p:attrName>
                                        </p:attrNameLst>
                                      </p:cBhvr>
                                      <p:to>
                                        <p:strVal val="visible"/>
                                      </p:to>
                                    </p:set>
                                    <p:animEffect transition="in" filter="fade">
                                      <p:cBhvr>
                                        <p:cTn id="99" dur="1000"/>
                                        <p:tgtEl>
                                          <p:spTgt spid="376"/>
                                        </p:tgtEl>
                                      </p:cBhvr>
                                    </p:animEffect>
                                  </p:childTnLst>
                                </p:cTn>
                              </p:par>
                              <p:par>
                                <p:cTn id="100" presetID="10" presetClass="entr" presetSubtype="0" fill="hold" nodeType="withEffect">
                                  <p:stCondLst>
                                    <p:cond delay="0"/>
                                  </p:stCondLst>
                                  <p:childTnLst>
                                    <p:set>
                                      <p:cBhvr>
                                        <p:cTn id="101" dur="1" fill="hold">
                                          <p:stCondLst>
                                            <p:cond delay="0"/>
                                          </p:stCondLst>
                                        </p:cTn>
                                        <p:tgtEl>
                                          <p:spTgt spid="382"/>
                                        </p:tgtEl>
                                        <p:attrNameLst>
                                          <p:attrName>style.visibility</p:attrName>
                                        </p:attrNameLst>
                                      </p:cBhvr>
                                      <p:to>
                                        <p:strVal val="visible"/>
                                      </p:to>
                                    </p:set>
                                    <p:animEffect transition="in" filter="fade">
                                      <p:cBhvr>
                                        <p:cTn id="102" dur="1000"/>
                                        <p:tgtEl>
                                          <p:spTgt spid="382"/>
                                        </p:tgtEl>
                                      </p:cBhvr>
                                    </p:animEffect>
                                  </p:childTnLst>
                                </p:cTn>
                              </p:par>
                              <p:par>
                                <p:cTn id="103" presetID="10" presetClass="entr" presetSubtype="0" fill="hold" nodeType="withEffect">
                                  <p:stCondLst>
                                    <p:cond delay="0"/>
                                  </p:stCondLst>
                                  <p:childTnLst>
                                    <p:set>
                                      <p:cBhvr>
                                        <p:cTn id="104" dur="1" fill="hold">
                                          <p:stCondLst>
                                            <p:cond delay="0"/>
                                          </p:stCondLst>
                                        </p:cTn>
                                        <p:tgtEl>
                                          <p:spTgt spid="387"/>
                                        </p:tgtEl>
                                        <p:attrNameLst>
                                          <p:attrName>style.visibility</p:attrName>
                                        </p:attrNameLst>
                                      </p:cBhvr>
                                      <p:to>
                                        <p:strVal val="visible"/>
                                      </p:to>
                                    </p:set>
                                    <p:animEffect transition="in" filter="fade">
                                      <p:cBhvr>
                                        <p:cTn id="105" dur="1000"/>
                                        <p:tgtEl>
                                          <p:spTgt spid="38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388"/>
                                        </p:tgtEl>
                                        <p:attrNameLst>
                                          <p:attrName>style.visibility</p:attrName>
                                        </p:attrNameLst>
                                      </p:cBhvr>
                                      <p:to>
                                        <p:strVal val="visible"/>
                                      </p:to>
                                    </p:set>
                                    <p:animEffect transition="in" filter="fade">
                                      <p:cBhvr>
                                        <p:cTn id="110" dur="10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Shape 397"/>
          <p:cNvSpPr txBox="1"/>
          <p:nvPr/>
        </p:nvSpPr>
        <p:spPr>
          <a:xfrm>
            <a:off x="892774" y="4105088"/>
            <a:ext cx="479100" cy="333300"/>
          </a:xfrm>
          <a:prstGeom prst="rect">
            <a:avLst/>
          </a:prstGeom>
        </p:spPr>
        <p:txBody>
          <a:bodyPr lIns="91425" tIns="91425" rIns="91425" bIns="91425" anchor="ctr" anchorCtr="0">
            <a:noAutofit/>
          </a:bodyPr>
          <a:lstStyle/>
          <a:p>
            <a:pPr lvl="0" rtl="0">
              <a:spcBef>
                <a:spcPts val="0"/>
              </a:spcBef>
              <a:buNone/>
            </a:pPr>
            <a:r>
              <a:rPr lang="en" sz="1300" i="1" dirty="0">
                <a:latin typeface="Times New Roman"/>
                <a:ea typeface="Times New Roman"/>
                <a:cs typeface="Times New Roman"/>
                <a:sym typeface="Times New Roman"/>
              </a:rPr>
              <a:t>D1</a:t>
            </a:r>
          </a:p>
        </p:txBody>
      </p:sp>
      <p:sp>
        <p:nvSpPr>
          <p:cNvPr id="398" name="Shape 398"/>
          <p:cNvSpPr/>
          <p:nvPr/>
        </p:nvSpPr>
        <p:spPr>
          <a:xfrm>
            <a:off x="1164700" y="1740237"/>
            <a:ext cx="806850" cy="786425"/>
          </a:xfrm>
          <a:prstGeom prst="flowChartMagneticDisk">
            <a:avLst/>
          </a:prstGeom>
          <a:solidFill>
            <a:srgbClr val="DD7E6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baseline="-25000"/>
          </a:p>
        </p:txBody>
      </p:sp>
      <p:cxnSp>
        <p:nvCxnSpPr>
          <p:cNvPr id="399" name="Shape 399"/>
          <p:cNvCxnSpPr/>
          <p:nvPr/>
        </p:nvCxnSpPr>
        <p:spPr>
          <a:xfrm rot="10800000" flipH="1">
            <a:off x="1679650" y="3304112"/>
            <a:ext cx="272699" cy="384899"/>
          </a:xfrm>
          <a:prstGeom prst="straightConnector1">
            <a:avLst/>
          </a:prstGeom>
          <a:noFill/>
          <a:ln w="19050" cap="flat">
            <a:solidFill>
              <a:srgbClr val="51535D"/>
            </a:solidFill>
            <a:prstDash val="solid"/>
            <a:round/>
            <a:headEnd type="none" w="lg" len="lg"/>
            <a:tailEnd type="triangle" w="lg" len="lg"/>
          </a:ln>
        </p:spPr>
      </p:cxnSp>
      <p:sp>
        <p:nvSpPr>
          <p:cNvPr id="400" name="Shape 400"/>
          <p:cNvSpPr txBox="1"/>
          <p:nvPr/>
        </p:nvSpPr>
        <p:spPr>
          <a:xfrm>
            <a:off x="1601700" y="2972300"/>
            <a:ext cx="1697500" cy="320399"/>
          </a:xfrm>
          <a:prstGeom prst="rect">
            <a:avLst/>
          </a:prstGeom>
        </p:spPr>
        <p:txBody>
          <a:bodyPr lIns="91425" tIns="91425" rIns="91425" bIns="91425" anchor="ctr" anchorCtr="0">
            <a:noAutofit/>
          </a:bodyPr>
          <a:lstStyle/>
          <a:p>
            <a:pPr lvl="0" rtl="0">
              <a:spcBef>
                <a:spcPts val="0"/>
              </a:spcBef>
              <a:buNone/>
            </a:pPr>
            <a:r>
              <a:rPr lang="en" i="1" dirty="0">
                <a:latin typeface="Times New Roman"/>
                <a:ea typeface="Times New Roman"/>
                <a:cs typeface="Times New Roman"/>
                <a:sym typeface="Times New Roman"/>
              </a:rPr>
              <a:t>Agg(aggregate)</a:t>
            </a:r>
          </a:p>
        </p:txBody>
      </p:sp>
      <p:cxnSp>
        <p:nvCxnSpPr>
          <p:cNvPr id="401" name="Shape 401"/>
          <p:cNvCxnSpPr/>
          <p:nvPr/>
        </p:nvCxnSpPr>
        <p:spPr>
          <a:xfrm rot="10800000" flipH="1">
            <a:off x="747800" y="2333562"/>
            <a:ext cx="618600" cy="717299"/>
          </a:xfrm>
          <a:prstGeom prst="straightConnector1">
            <a:avLst/>
          </a:prstGeom>
          <a:noFill/>
          <a:ln w="19050" cap="flat">
            <a:solidFill>
              <a:srgbClr val="51535D"/>
            </a:solidFill>
            <a:prstDash val="solid"/>
            <a:round/>
            <a:headEnd type="none" w="lg" len="lg"/>
            <a:tailEnd type="triangle" w="lg" len="lg"/>
          </a:ln>
        </p:spPr>
      </p:cxnSp>
      <p:cxnSp>
        <p:nvCxnSpPr>
          <p:cNvPr id="402" name="Shape 402"/>
          <p:cNvCxnSpPr>
            <a:endCxn id="403" idx="2"/>
          </p:cNvCxnSpPr>
          <p:nvPr/>
        </p:nvCxnSpPr>
        <p:spPr>
          <a:xfrm rot="10800000">
            <a:off x="1524050" y="2398512"/>
            <a:ext cx="402899" cy="643799"/>
          </a:xfrm>
          <a:prstGeom prst="straightConnector1">
            <a:avLst/>
          </a:prstGeom>
          <a:noFill/>
          <a:ln w="19050" cap="flat">
            <a:solidFill>
              <a:srgbClr val="51535D"/>
            </a:solidFill>
            <a:prstDash val="solid"/>
            <a:round/>
            <a:headEnd type="none" w="lg" len="lg"/>
            <a:tailEnd type="triangle" w="lg" len="lg"/>
          </a:ln>
        </p:spPr>
      </p:cxnSp>
      <p:sp>
        <p:nvSpPr>
          <p:cNvPr id="404" name="Shape 404"/>
          <p:cNvSpPr txBox="1"/>
          <p:nvPr/>
        </p:nvSpPr>
        <p:spPr>
          <a:xfrm>
            <a:off x="66488" y="3000900"/>
            <a:ext cx="1603700" cy="333300"/>
          </a:xfrm>
          <a:prstGeom prst="rect">
            <a:avLst/>
          </a:prstGeom>
        </p:spPr>
        <p:txBody>
          <a:bodyPr lIns="91425" tIns="91425" rIns="91425" bIns="91425" anchor="ctr" anchorCtr="0">
            <a:noAutofit/>
          </a:bodyPr>
          <a:lstStyle/>
          <a:p>
            <a:pPr lvl="0" rtl="0">
              <a:spcBef>
                <a:spcPts val="0"/>
              </a:spcBef>
              <a:buNone/>
            </a:pPr>
            <a:r>
              <a:rPr lang="en" i="1" dirty="0">
                <a:latin typeface="Times New Roman"/>
                <a:ea typeface="Times New Roman"/>
                <a:cs typeface="Times New Roman"/>
                <a:sym typeface="Times New Roman"/>
              </a:rPr>
              <a:t>Agg(bool-and)</a:t>
            </a:r>
          </a:p>
        </p:txBody>
      </p:sp>
      <p:sp>
        <p:nvSpPr>
          <p:cNvPr id="405" name="Shape 405"/>
          <p:cNvSpPr txBox="1"/>
          <p:nvPr/>
        </p:nvSpPr>
        <p:spPr>
          <a:xfrm>
            <a:off x="592050" y="3251950"/>
            <a:ext cx="479100" cy="333300"/>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Times New Roman"/>
                <a:cs typeface="Times New Roman"/>
                <a:sym typeface="Times New Roman"/>
              </a:rPr>
              <a:t>D4</a:t>
            </a:r>
          </a:p>
        </p:txBody>
      </p:sp>
      <p:sp>
        <p:nvSpPr>
          <p:cNvPr id="406" name="Shape 406"/>
          <p:cNvSpPr txBox="1"/>
          <p:nvPr/>
        </p:nvSpPr>
        <p:spPr>
          <a:xfrm>
            <a:off x="1485950" y="3251962"/>
            <a:ext cx="479100" cy="333300"/>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Times New Roman"/>
                <a:cs typeface="Times New Roman"/>
                <a:sym typeface="Times New Roman"/>
              </a:rPr>
              <a:t>D5</a:t>
            </a:r>
          </a:p>
        </p:txBody>
      </p:sp>
      <p:cxnSp>
        <p:nvCxnSpPr>
          <p:cNvPr id="407" name="Shape 407"/>
          <p:cNvCxnSpPr/>
          <p:nvPr/>
        </p:nvCxnSpPr>
        <p:spPr>
          <a:xfrm rot="10800000">
            <a:off x="892774" y="3281037"/>
            <a:ext cx="123600" cy="375000"/>
          </a:xfrm>
          <a:prstGeom prst="straightConnector1">
            <a:avLst/>
          </a:prstGeom>
          <a:noFill/>
          <a:ln w="19050" cap="flat">
            <a:solidFill>
              <a:srgbClr val="51535D"/>
            </a:solidFill>
            <a:prstDash val="solid"/>
            <a:round/>
            <a:headEnd type="none" w="lg" len="lg"/>
            <a:tailEnd type="triangle" w="lg" len="lg"/>
          </a:ln>
        </p:spPr>
      </p:cxnSp>
      <p:sp>
        <p:nvSpPr>
          <p:cNvPr id="408" name="Shape 408"/>
          <p:cNvSpPr txBox="1"/>
          <p:nvPr/>
        </p:nvSpPr>
        <p:spPr>
          <a:xfrm>
            <a:off x="277498" y="3585250"/>
            <a:ext cx="2238837" cy="420300"/>
          </a:xfrm>
          <a:prstGeom prst="rect">
            <a:avLst/>
          </a:prstGeom>
          <a:noFill/>
        </p:spPr>
        <p:txBody>
          <a:bodyPr lIns="91425" tIns="91425" rIns="91425" bIns="91425" anchor="t" anchorCtr="0">
            <a:noAutofit/>
          </a:bodyPr>
          <a:lstStyle/>
          <a:p>
            <a:pPr lvl="0" rtl="0">
              <a:spcBef>
                <a:spcPts val="0"/>
              </a:spcBef>
              <a:buNone/>
            </a:pPr>
            <a:r>
              <a:rPr lang="en" i="1" dirty="0">
                <a:latin typeface="Times New Roman"/>
                <a:ea typeface="Times New Roman"/>
                <a:cs typeface="Times New Roman"/>
                <a:sym typeface="Times New Roman"/>
              </a:rPr>
              <a:t>UDF</a:t>
            </a:r>
            <a:r>
              <a:rPr lang="en" dirty="0">
                <a:latin typeface="Times New Roman"/>
                <a:ea typeface="Times New Roman"/>
                <a:cs typeface="Times New Roman"/>
                <a:sym typeface="Times New Roman"/>
              </a:rPr>
              <a:t> Call (</a:t>
            </a:r>
            <a:r>
              <a:rPr lang="en" i="1" dirty="0">
                <a:latin typeface="Times New Roman"/>
                <a:ea typeface="Times New Roman"/>
                <a:cs typeface="Times New Roman"/>
                <a:sym typeface="Times New Roman"/>
              </a:rPr>
              <a:t>compute</a:t>
            </a:r>
            <a:r>
              <a:rPr lang="en" dirty="0">
                <a:latin typeface="Times New Roman"/>
                <a:ea typeface="Times New Roman"/>
                <a:cs typeface="Times New Roman"/>
                <a:sym typeface="Times New Roman"/>
              </a:rPr>
              <a:t>)</a:t>
            </a:r>
          </a:p>
        </p:txBody>
      </p:sp>
      <p:sp>
        <p:nvSpPr>
          <p:cNvPr id="409" name="Shape 409"/>
          <p:cNvSpPr/>
          <p:nvPr/>
        </p:nvSpPr>
        <p:spPr>
          <a:xfrm>
            <a:off x="3607650" y="3578750"/>
            <a:ext cx="588000" cy="482400"/>
          </a:xfrm>
          <a:prstGeom prst="flowChartMagneticDisk">
            <a:avLst/>
          </a:prstGeom>
          <a:solidFill>
            <a:srgbClr val="DD7E6B"/>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baseline="-25000"/>
          </a:p>
        </p:txBody>
      </p:sp>
      <p:sp>
        <p:nvSpPr>
          <p:cNvPr id="410" name="Shape 410"/>
          <p:cNvSpPr txBox="1"/>
          <p:nvPr/>
        </p:nvSpPr>
        <p:spPr>
          <a:xfrm>
            <a:off x="1252287" y="1901887"/>
            <a:ext cx="972475" cy="320399"/>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GS</a:t>
            </a:r>
            <a:r>
              <a:rPr lang="en" sz="1800" baseline="-25000" dirty="0">
                <a:latin typeface="Times New Roman"/>
                <a:ea typeface="Times New Roman"/>
                <a:cs typeface="Times New Roman"/>
                <a:sym typeface="Times New Roman"/>
              </a:rPr>
              <a:t>i+1</a:t>
            </a:r>
          </a:p>
        </p:txBody>
      </p:sp>
      <p:sp>
        <p:nvSpPr>
          <p:cNvPr id="411" name="Shape 411"/>
          <p:cNvSpPr txBox="1"/>
          <p:nvPr/>
        </p:nvSpPr>
        <p:spPr>
          <a:xfrm>
            <a:off x="3565625" y="3659762"/>
            <a:ext cx="884400" cy="320399"/>
          </a:xfrm>
          <a:prstGeom prst="rect">
            <a:avLst/>
          </a:prstGeom>
        </p:spPr>
        <p:txBody>
          <a:bodyPr lIns="91425" tIns="91425" rIns="91425" bIns="91425" anchor="ctr" anchorCtr="0">
            <a:noAutofit/>
          </a:bodyPr>
          <a:lstStyle/>
          <a:p>
            <a:pPr lvl="0" rtl="0">
              <a:spcBef>
                <a:spcPts val="0"/>
              </a:spcBef>
              <a:buNone/>
            </a:pPr>
            <a:r>
              <a:rPr lang="en" sz="1300">
                <a:latin typeface="Times New Roman"/>
                <a:ea typeface="Times New Roman"/>
                <a:cs typeface="Times New Roman"/>
                <a:sym typeface="Times New Roman"/>
              </a:rPr>
              <a:t>GS</a:t>
            </a:r>
            <a:r>
              <a:rPr lang="en" sz="1800" baseline="-25000">
                <a:latin typeface="Times New Roman"/>
                <a:ea typeface="Times New Roman"/>
                <a:cs typeface="Times New Roman"/>
                <a:sym typeface="Times New Roman"/>
              </a:rPr>
              <a:t>i</a:t>
            </a:r>
            <a:r>
              <a:rPr lang="en" sz="1300">
                <a:latin typeface="Times New Roman"/>
                <a:ea typeface="Times New Roman"/>
                <a:cs typeface="Times New Roman"/>
                <a:sym typeface="Times New Roman"/>
              </a:rPr>
              <a:t>(G)</a:t>
            </a:r>
          </a:p>
        </p:txBody>
      </p:sp>
      <p:cxnSp>
        <p:nvCxnSpPr>
          <p:cNvPr id="412" name="Shape 412"/>
          <p:cNvCxnSpPr/>
          <p:nvPr/>
        </p:nvCxnSpPr>
        <p:spPr>
          <a:xfrm rot="10800000" flipH="1">
            <a:off x="3858875" y="2931950"/>
            <a:ext cx="2699" cy="646799"/>
          </a:xfrm>
          <a:prstGeom prst="straightConnector1">
            <a:avLst/>
          </a:prstGeom>
          <a:noFill/>
          <a:ln w="19050" cap="flat">
            <a:solidFill>
              <a:srgbClr val="51535D"/>
            </a:solidFill>
            <a:prstDash val="solid"/>
            <a:round/>
            <a:headEnd type="none" w="lg" len="lg"/>
            <a:tailEnd type="triangle" w="lg" len="lg"/>
          </a:ln>
        </p:spPr>
      </p:cxnSp>
      <p:sp>
        <p:nvSpPr>
          <p:cNvPr id="413" name="Shape 413"/>
          <p:cNvSpPr txBox="1"/>
          <p:nvPr/>
        </p:nvSpPr>
        <p:spPr>
          <a:xfrm>
            <a:off x="2279250" y="2622237"/>
            <a:ext cx="2647800" cy="320399"/>
          </a:xfrm>
          <a:prstGeom prst="rect">
            <a:avLst/>
          </a:prstGeom>
        </p:spPr>
        <p:txBody>
          <a:bodyPr lIns="91425" tIns="91425" rIns="91425" bIns="91425" anchor="ctr" anchorCtr="0">
            <a:noAutofit/>
          </a:bodyPr>
          <a:lstStyle/>
          <a:p>
            <a:pPr lvl="0" rtl="0">
              <a:spcBef>
                <a:spcPts val="0"/>
              </a:spcBef>
              <a:buNone/>
            </a:pPr>
            <a:r>
              <a:rPr lang="en">
                <a:latin typeface="Times New Roman"/>
                <a:ea typeface="Times New Roman"/>
                <a:cs typeface="Times New Roman"/>
                <a:sym typeface="Times New Roman"/>
              </a:rPr>
              <a:t>superstep=G.superstep+1</a:t>
            </a:r>
          </a:p>
        </p:txBody>
      </p:sp>
      <p:cxnSp>
        <p:nvCxnSpPr>
          <p:cNvPr id="414" name="Shape 414"/>
          <p:cNvCxnSpPr/>
          <p:nvPr/>
        </p:nvCxnSpPr>
        <p:spPr>
          <a:xfrm rot="10800000">
            <a:off x="1675575" y="2350037"/>
            <a:ext cx="1346399" cy="371400"/>
          </a:xfrm>
          <a:prstGeom prst="straightConnector1">
            <a:avLst/>
          </a:prstGeom>
          <a:noFill/>
          <a:ln w="19050" cap="flat">
            <a:solidFill>
              <a:srgbClr val="51535D"/>
            </a:solidFill>
            <a:prstDash val="solid"/>
            <a:round/>
            <a:headEnd type="none" w="lg" len="lg"/>
            <a:tailEnd type="triangle" w="lg" len="lg"/>
          </a:ln>
        </p:spPr>
      </p:cxnSp>
      <p:sp>
        <p:nvSpPr>
          <p:cNvPr id="415" name="Shape 415"/>
          <p:cNvSpPr txBox="1"/>
          <p:nvPr/>
        </p:nvSpPr>
        <p:spPr>
          <a:xfrm>
            <a:off x="1971550" y="2441462"/>
            <a:ext cx="479100" cy="327299"/>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Times New Roman"/>
                <a:cs typeface="Times New Roman"/>
                <a:sym typeface="Times New Roman"/>
              </a:rPr>
              <a:t>D10</a:t>
            </a:r>
          </a:p>
        </p:txBody>
      </p:sp>
      <p:graphicFrame>
        <p:nvGraphicFramePr>
          <p:cNvPr id="416" name="Shape 416"/>
          <p:cNvGraphicFramePr/>
          <p:nvPr>
            <p:extLst>
              <p:ext uri="{D42A27DB-BD31-4B8C-83A1-F6EECF244321}">
                <p14:modId xmlns:p14="http://schemas.microsoft.com/office/powerpoint/2010/main" val="4026879897"/>
              </p:ext>
            </p:extLst>
          </p:nvPr>
        </p:nvGraphicFramePr>
        <p:xfrm>
          <a:off x="5638800" y="1756528"/>
          <a:ext cx="2422675" cy="2377260"/>
        </p:xfrm>
        <a:graphic>
          <a:graphicData uri="http://schemas.openxmlformats.org/drawingml/2006/table">
            <a:tbl>
              <a:tblPr>
                <a:noFill/>
              </a:tblPr>
              <a:tblGrid>
                <a:gridCol w="548150">
                  <a:extLst>
                    <a:ext uri="{9D8B030D-6E8A-4147-A177-3AD203B41FA5}">
                      <a16:colId xmlns="" xmlns:a16="http://schemas.microsoft.com/office/drawing/2014/main" val="20000"/>
                    </a:ext>
                  </a:extLst>
                </a:gridCol>
                <a:gridCol w="1874525">
                  <a:extLst>
                    <a:ext uri="{9D8B030D-6E8A-4147-A177-3AD203B41FA5}">
                      <a16:colId xmlns="" xmlns:a16="http://schemas.microsoft.com/office/drawing/2014/main" val="20001"/>
                    </a:ext>
                  </a:extLst>
                </a:gridCol>
              </a:tblGrid>
              <a:tr h="365250">
                <a:tc>
                  <a:txBody>
                    <a:bodyPr/>
                    <a:lstStyle/>
                    <a:p>
                      <a:pPr lvl="0" rtl="0">
                        <a:spcBef>
                          <a:spcPts val="0"/>
                        </a:spcBef>
                        <a:buNone/>
                      </a:pPr>
                      <a:r>
                        <a:rPr lang="en" sz="1200" dirty="0">
                          <a:latin typeface="Times New Roman"/>
                          <a:ea typeface="Times New Roman"/>
                          <a:cs typeface="Times New Roman"/>
                          <a:sym typeface="Times New Roman"/>
                        </a:rPr>
                        <a:t>Flow</a:t>
                      </a:r>
                    </a:p>
                  </a:txBody>
                  <a:tcPr marL="91425" marR="91425" marT="91425" marB="91425">
                    <a:solidFill>
                      <a:srgbClr val="D5A6BD"/>
                    </a:solidFill>
                  </a:tcPr>
                </a:tc>
                <a:tc>
                  <a:txBody>
                    <a:bodyPr/>
                    <a:lstStyle/>
                    <a:p>
                      <a:pPr lvl="0" rtl="0">
                        <a:spcBef>
                          <a:spcPts val="0"/>
                        </a:spcBef>
                        <a:buNone/>
                      </a:pPr>
                      <a:r>
                        <a:rPr lang="en" sz="1200">
                          <a:latin typeface="Times New Roman"/>
                          <a:ea typeface="Times New Roman"/>
                          <a:cs typeface="Times New Roman"/>
                          <a:sym typeface="Times New Roman"/>
                        </a:rPr>
                        <a:t>Data</a:t>
                      </a:r>
                    </a:p>
                  </a:txBody>
                  <a:tcPr marL="91425" marR="91425" marT="91425" marB="91425">
                    <a:solidFill>
                      <a:srgbClr val="D5A6BD"/>
                    </a:solidFill>
                  </a:tcPr>
                </a:tc>
                <a:extLst>
                  <a:ext uri="{0D108BD9-81ED-4DB2-BD59-A6C34878D82A}">
                    <a16:rowId xmlns="" xmlns:a16="http://schemas.microsoft.com/office/drawing/2014/main" val="10000"/>
                  </a:ext>
                </a:extLst>
              </a:tr>
              <a:tr h="365250">
                <a:tc>
                  <a:txBody>
                    <a:bodyPr/>
                    <a:lstStyle/>
                    <a:p>
                      <a:pPr lvl="0" rtl="0">
                        <a:spcBef>
                          <a:spcPts val="0"/>
                        </a:spcBef>
                        <a:buNone/>
                      </a:pPr>
                      <a:r>
                        <a:rPr lang="en" sz="1200">
                          <a:latin typeface="Times New Roman"/>
                          <a:ea typeface="Times New Roman"/>
                          <a:cs typeface="Times New Roman"/>
                          <a:sym typeface="Times New Roman"/>
                        </a:rPr>
                        <a:t>D4</a:t>
                      </a:r>
                    </a:p>
                  </a:txBody>
                  <a:tcPr marL="91425" marR="91425" marT="91425" marB="91425">
                    <a:solidFill>
                      <a:srgbClr val="D5A6BD"/>
                    </a:solidFill>
                  </a:tcPr>
                </a:tc>
                <a:tc>
                  <a:txBody>
                    <a:bodyPr/>
                    <a:lstStyle/>
                    <a:p>
                      <a:pPr lvl="0" rtl="0">
                        <a:spcBef>
                          <a:spcPts val="0"/>
                        </a:spcBef>
                        <a:buNone/>
                      </a:pPr>
                      <a:r>
                        <a:rPr lang="en" sz="1200">
                          <a:latin typeface="Times New Roman"/>
                          <a:ea typeface="Times New Roman"/>
                          <a:cs typeface="Times New Roman"/>
                          <a:sym typeface="Times New Roman"/>
                        </a:rPr>
                        <a:t>The global halting state contribution</a:t>
                      </a:r>
                    </a:p>
                  </a:txBody>
                  <a:tcPr marL="91425" marR="91425" marT="91425" marB="91425">
                    <a:solidFill>
                      <a:srgbClr val="D5A6BD"/>
                    </a:solidFill>
                  </a:tcPr>
                </a:tc>
                <a:extLst>
                  <a:ext uri="{0D108BD9-81ED-4DB2-BD59-A6C34878D82A}">
                    <a16:rowId xmlns="" xmlns:a16="http://schemas.microsoft.com/office/drawing/2014/main" val="10001"/>
                  </a:ext>
                </a:extLst>
              </a:tr>
              <a:tr h="365250">
                <a:tc>
                  <a:txBody>
                    <a:bodyPr/>
                    <a:lstStyle/>
                    <a:p>
                      <a:pPr lvl="0" rtl="0">
                        <a:spcBef>
                          <a:spcPts val="0"/>
                        </a:spcBef>
                        <a:buNone/>
                      </a:pPr>
                      <a:r>
                        <a:rPr lang="en" sz="1200">
                          <a:latin typeface="Times New Roman"/>
                          <a:ea typeface="Times New Roman"/>
                          <a:cs typeface="Times New Roman"/>
                          <a:sym typeface="Times New Roman"/>
                        </a:rPr>
                        <a:t>D5</a:t>
                      </a:r>
                    </a:p>
                  </a:txBody>
                  <a:tcPr marL="91425" marR="91425" marT="91425" marB="91425">
                    <a:solidFill>
                      <a:srgbClr val="D5A6BD"/>
                    </a:solidFill>
                  </a:tcPr>
                </a:tc>
                <a:tc>
                  <a:txBody>
                    <a:bodyPr/>
                    <a:lstStyle/>
                    <a:p>
                      <a:pPr lvl="0" rtl="0">
                        <a:spcBef>
                          <a:spcPts val="0"/>
                        </a:spcBef>
                        <a:buNone/>
                      </a:pPr>
                      <a:r>
                        <a:rPr lang="en" sz="1200" dirty="0">
                          <a:latin typeface="Times New Roman"/>
                          <a:ea typeface="Times New Roman"/>
                          <a:cs typeface="Times New Roman"/>
                          <a:sym typeface="Times New Roman"/>
                        </a:rPr>
                        <a:t>Values for </a:t>
                      </a:r>
                      <a:r>
                        <a:rPr lang="en" sz="1200" i="1" dirty="0">
                          <a:latin typeface="Times New Roman"/>
                          <a:ea typeface="Times New Roman"/>
                          <a:cs typeface="Times New Roman"/>
                          <a:sym typeface="Times New Roman"/>
                        </a:rPr>
                        <a:t>aggregate</a:t>
                      </a:r>
                    </a:p>
                  </a:txBody>
                  <a:tcPr marL="91425" marR="91425" marT="91425" marB="91425">
                    <a:solidFill>
                      <a:srgbClr val="D5A6BD"/>
                    </a:solidFill>
                  </a:tcPr>
                </a:tc>
                <a:extLst>
                  <a:ext uri="{0D108BD9-81ED-4DB2-BD59-A6C34878D82A}">
                    <a16:rowId xmlns="" xmlns:a16="http://schemas.microsoft.com/office/drawing/2014/main" val="10002"/>
                  </a:ext>
                </a:extLst>
              </a:tr>
              <a:tr h="365250">
                <a:tc>
                  <a:txBody>
                    <a:bodyPr/>
                    <a:lstStyle/>
                    <a:p>
                      <a:pPr lvl="0" rtl="0">
                        <a:spcBef>
                          <a:spcPts val="0"/>
                        </a:spcBef>
                        <a:buNone/>
                      </a:pPr>
                      <a:r>
                        <a:rPr lang="en" sz="1200">
                          <a:latin typeface="Times New Roman"/>
                          <a:ea typeface="Times New Roman"/>
                          <a:cs typeface="Times New Roman"/>
                          <a:sym typeface="Times New Roman"/>
                        </a:rPr>
                        <a:t>D8</a:t>
                      </a:r>
                    </a:p>
                  </a:txBody>
                  <a:tcPr marL="91425" marR="91425" marT="91425" marB="91425">
                    <a:solidFill>
                      <a:srgbClr val="D5A6BD"/>
                    </a:solidFill>
                  </a:tcPr>
                </a:tc>
                <a:tc>
                  <a:txBody>
                    <a:bodyPr/>
                    <a:lstStyle/>
                    <a:p>
                      <a:pPr lvl="0" rtl="0">
                        <a:spcBef>
                          <a:spcPts val="0"/>
                        </a:spcBef>
                        <a:buNone/>
                      </a:pPr>
                      <a:r>
                        <a:rPr lang="en" sz="1200" dirty="0">
                          <a:latin typeface="Times New Roman"/>
                          <a:ea typeface="Times New Roman"/>
                          <a:cs typeface="Times New Roman"/>
                          <a:sym typeface="Times New Roman"/>
                        </a:rPr>
                        <a:t>The global halt state</a:t>
                      </a:r>
                    </a:p>
                  </a:txBody>
                  <a:tcPr marL="91425" marR="91425" marT="91425" marB="91425">
                    <a:solidFill>
                      <a:srgbClr val="D5A6BD"/>
                    </a:solidFill>
                  </a:tcPr>
                </a:tc>
                <a:extLst>
                  <a:ext uri="{0D108BD9-81ED-4DB2-BD59-A6C34878D82A}">
                    <a16:rowId xmlns="" xmlns:a16="http://schemas.microsoft.com/office/drawing/2014/main" val="10003"/>
                  </a:ext>
                </a:extLst>
              </a:tr>
              <a:tr h="365250">
                <a:tc>
                  <a:txBody>
                    <a:bodyPr/>
                    <a:lstStyle/>
                    <a:p>
                      <a:pPr lvl="0" rtl="0">
                        <a:spcBef>
                          <a:spcPts val="0"/>
                        </a:spcBef>
                        <a:buNone/>
                      </a:pPr>
                      <a:r>
                        <a:rPr lang="en" sz="1200">
                          <a:latin typeface="Times New Roman"/>
                          <a:ea typeface="Times New Roman"/>
                          <a:cs typeface="Times New Roman"/>
                          <a:sym typeface="Times New Roman"/>
                        </a:rPr>
                        <a:t>D9</a:t>
                      </a:r>
                    </a:p>
                  </a:txBody>
                  <a:tcPr marL="91425" marR="91425" marT="91425" marB="91425">
                    <a:solidFill>
                      <a:srgbClr val="D5A6BD"/>
                    </a:solidFill>
                  </a:tcPr>
                </a:tc>
                <a:tc>
                  <a:txBody>
                    <a:bodyPr/>
                    <a:lstStyle/>
                    <a:p>
                      <a:pPr lvl="0" rtl="0">
                        <a:spcBef>
                          <a:spcPts val="0"/>
                        </a:spcBef>
                        <a:buNone/>
                      </a:pPr>
                      <a:r>
                        <a:rPr lang="en" sz="1200">
                          <a:latin typeface="Times New Roman"/>
                          <a:ea typeface="Times New Roman"/>
                          <a:cs typeface="Times New Roman"/>
                          <a:sym typeface="Times New Roman"/>
                        </a:rPr>
                        <a:t>The global aggregate value</a:t>
                      </a:r>
                    </a:p>
                  </a:txBody>
                  <a:tcPr marL="91425" marR="91425" marT="91425" marB="91425">
                    <a:solidFill>
                      <a:srgbClr val="D5A6BD"/>
                    </a:solidFill>
                  </a:tcPr>
                </a:tc>
                <a:extLst>
                  <a:ext uri="{0D108BD9-81ED-4DB2-BD59-A6C34878D82A}">
                    <a16:rowId xmlns="" xmlns:a16="http://schemas.microsoft.com/office/drawing/2014/main" val="10004"/>
                  </a:ext>
                </a:extLst>
              </a:tr>
              <a:tr h="365250">
                <a:tc>
                  <a:txBody>
                    <a:bodyPr/>
                    <a:lstStyle/>
                    <a:p>
                      <a:pPr lvl="0" rtl="0">
                        <a:spcBef>
                          <a:spcPts val="0"/>
                        </a:spcBef>
                        <a:buNone/>
                      </a:pPr>
                      <a:r>
                        <a:rPr lang="en" sz="1200">
                          <a:latin typeface="Times New Roman"/>
                          <a:ea typeface="Times New Roman"/>
                          <a:cs typeface="Times New Roman"/>
                          <a:sym typeface="Times New Roman"/>
                        </a:rPr>
                        <a:t>D10</a:t>
                      </a:r>
                    </a:p>
                  </a:txBody>
                  <a:tcPr marL="91425" marR="91425" marT="91425" marB="91425">
                    <a:solidFill>
                      <a:srgbClr val="D5A6BD"/>
                    </a:solidFill>
                  </a:tcPr>
                </a:tc>
                <a:tc>
                  <a:txBody>
                    <a:bodyPr/>
                    <a:lstStyle/>
                    <a:p>
                      <a:pPr lvl="0" rtl="0">
                        <a:spcBef>
                          <a:spcPts val="0"/>
                        </a:spcBef>
                        <a:buNone/>
                      </a:pPr>
                      <a:r>
                        <a:rPr lang="en" sz="1200" dirty="0">
                          <a:latin typeface="Times New Roman"/>
                          <a:ea typeface="Times New Roman"/>
                          <a:cs typeface="Times New Roman"/>
                          <a:sym typeface="Times New Roman"/>
                        </a:rPr>
                        <a:t>The increased superstep</a:t>
                      </a:r>
                    </a:p>
                  </a:txBody>
                  <a:tcPr marL="91425" marR="91425" marT="91425" marB="91425">
                    <a:solidFill>
                      <a:srgbClr val="D5A6BD"/>
                    </a:solidFill>
                  </a:tcPr>
                </a:tc>
                <a:extLst>
                  <a:ext uri="{0D108BD9-81ED-4DB2-BD59-A6C34878D82A}">
                    <a16:rowId xmlns="" xmlns:a16="http://schemas.microsoft.com/office/drawing/2014/main" val="10005"/>
                  </a:ext>
                </a:extLst>
              </a:tr>
            </a:tbl>
          </a:graphicData>
        </a:graphic>
      </p:graphicFrame>
      <p:sp>
        <p:nvSpPr>
          <p:cNvPr id="403" name="Shape 403"/>
          <p:cNvSpPr/>
          <p:nvPr/>
        </p:nvSpPr>
        <p:spPr>
          <a:xfrm>
            <a:off x="1284500" y="2270412"/>
            <a:ext cx="479100" cy="128100"/>
          </a:xfrm>
          <a:prstGeom prst="rect">
            <a:avLst/>
          </a:prstGeom>
          <a:no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cxnSp>
        <p:nvCxnSpPr>
          <p:cNvPr id="417" name="Shape 417"/>
          <p:cNvCxnSpPr/>
          <p:nvPr/>
        </p:nvCxnSpPr>
        <p:spPr>
          <a:xfrm>
            <a:off x="1424225" y="2277412"/>
            <a:ext cx="0" cy="111299"/>
          </a:xfrm>
          <a:prstGeom prst="straightConnector1">
            <a:avLst/>
          </a:prstGeom>
          <a:noFill/>
          <a:ln w="19050" cap="flat">
            <a:solidFill>
              <a:srgbClr val="000000"/>
            </a:solidFill>
            <a:prstDash val="solid"/>
            <a:round/>
            <a:headEnd type="none" w="lg" len="lg"/>
            <a:tailEnd type="none" w="lg" len="lg"/>
          </a:ln>
        </p:spPr>
      </p:cxnSp>
      <p:cxnSp>
        <p:nvCxnSpPr>
          <p:cNvPr id="418" name="Shape 418"/>
          <p:cNvCxnSpPr/>
          <p:nvPr/>
        </p:nvCxnSpPr>
        <p:spPr>
          <a:xfrm>
            <a:off x="1601700" y="2271262"/>
            <a:ext cx="4199" cy="123600"/>
          </a:xfrm>
          <a:prstGeom prst="straightConnector1">
            <a:avLst/>
          </a:prstGeom>
          <a:noFill/>
          <a:ln w="19050" cap="flat">
            <a:solidFill>
              <a:srgbClr val="000000"/>
            </a:solidFill>
            <a:prstDash val="solid"/>
            <a:round/>
            <a:headEnd type="none" w="lg" len="lg"/>
            <a:tailEnd type="none" w="lg" len="lg"/>
          </a:ln>
        </p:spPr>
      </p:cxnSp>
      <p:sp>
        <p:nvSpPr>
          <p:cNvPr id="419" name="Shape 419"/>
          <p:cNvSpPr txBox="1"/>
          <p:nvPr/>
        </p:nvSpPr>
        <p:spPr>
          <a:xfrm>
            <a:off x="1328575" y="2585837"/>
            <a:ext cx="479100" cy="327299"/>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Times New Roman"/>
                <a:cs typeface="Times New Roman"/>
                <a:sym typeface="Times New Roman"/>
              </a:rPr>
              <a:t>D9</a:t>
            </a:r>
          </a:p>
        </p:txBody>
      </p:sp>
      <p:sp>
        <p:nvSpPr>
          <p:cNvPr id="420" name="Shape 420"/>
          <p:cNvSpPr txBox="1"/>
          <p:nvPr/>
        </p:nvSpPr>
        <p:spPr>
          <a:xfrm>
            <a:off x="620900" y="2553625"/>
            <a:ext cx="479100" cy="327299"/>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Times New Roman"/>
                <a:cs typeface="Times New Roman"/>
                <a:sym typeface="Times New Roman"/>
              </a:rPr>
              <a:t>D8</a:t>
            </a:r>
          </a:p>
        </p:txBody>
      </p:sp>
      <p:cxnSp>
        <p:nvCxnSpPr>
          <p:cNvPr id="421" name="Shape 421"/>
          <p:cNvCxnSpPr/>
          <p:nvPr/>
        </p:nvCxnSpPr>
        <p:spPr>
          <a:xfrm rot="10800000" flipH="1">
            <a:off x="1423389" y="4133788"/>
            <a:ext cx="8399" cy="299099"/>
          </a:xfrm>
          <a:prstGeom prst="straightConnector1">
            <a:avLst/>
          </a:prstGeom>
          <a:noFill/>
          <a:ln w="19050" cap="flat">
            <a:solidFill>
              <a:srgbClr val="51535D"/>
            </a:solidFill>
            <a:prstDash val="solid"/>
            <a:round/>
            <a:headEnd type="none" w="lg" len="lg"/>
            <a:tailEnd type="triangle" w="lg" len="lg"/>
          </a:ln>
        </p:spPr>
      </p:cxnSp>
      <p:sp>
        <p:nvSpPr>
          <p:cNvPr id="422" name="Shape 422"/>
          <p:cNvSpPr txBox="1"/>
          <p:nvPr/>
        </p:nvSpPr>
        <p:spPr>
          <a:xfrm>
            <a:off x="2243487" y="3496250"/>
            <a:ext cx="926400" cy="333300"/>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Times New Roman"/>
                <a:cs typeface="Times New Roman"/>
                <a:sym typeface="Times New Roman"/>
              </a:rPr>
              <a:t>D2,D3,D6</a:t>
            </a:r>
          </a:p>
        </p:txBody>
      </p:sp>
      <p:cxnSp>
        <p:nvCxnSpPr>
          <p:cNvPr id="423" name="Shape 423"/>
          <p:cNvCxnSpPr/>
          <p:nvPr/>
        </p:nvCxnSpPr>
        <p:spPr>
          <a:xfrm>
            <a:off x="2314037" y="3809750"/>
            <a:ext cx="729300" cy="2699"/>
          </a:xfrm>
          <a:prstGeom prst="straightConnector1">
            <a:avLst/>
          </a:prstGeom>
          <a:noFill/>
          <a:ln w="19050" cap="flat">
            <a:solidFill>
              <a:srgbClr val="51535D"/>
            </a:solidFill>
            <a:prstDash val="solid"/>
            <a:round/>
            <a:headEnd type="none" w="lg" len="lg"/>
            <a:tailEnd type="triangle" w="lg" len="lg"/>
          </a:ln>
        </p:spPr>
      </p:cxnSp>
      <p:sp>
        <p:nvSpPr>
          <p:cNvPr id="424" name="Shape 424"/>
          <p:cNvSpPr txBox="1"/>
          <p:nvPr/>
        </p:nvSpPr>
        <p:spPr>
          <a:xfrm>
            <a:off x="2997987" y="3496237"/>
            <a:ext cx="667499" cy="482399"/>
          </a:xfrm>
          <a:prstGeom prst="rect">
            <a:avLst/>
          </a:prstGeom>
          <a:noFill/>
        </p:spPr>
        <p:txBody>
          <a:bodyPr lIns="91425" tIns="91425" rIns="91425" bIns="91425" anchor="t" anchorCtr="0">
            <a:noAutofit/>
          </a:bodyPr>
          <a:lstStyle/>
          <a:p>
            <a:pPr lvl="0" rtl="0">
              <a:spcBef>
                <a:spcPts val="0"/>
              </a:spcBef>
              <a:buNone/>
            </a:pPr>
            <a:r>
              <a:rPr lang="en" sz="1800"/>
              <a:t>…</a:t>
            </a:r>
          </a:p>
        </p:txBody>
      </p:sp>
      <p:sp>
        <p:nvSpPr>
          <p:cNvPr id="425" name="Shape 425"/>
          <p:cNvSpPr txBox="1"/>
          <p:nvPr/>
        </p:nvSpPr>
        <p:spPr>
          <a:xfrm>
            <a:off x="2335125" y="5731200"/>
            <a:ext cx="1398675" cy="333300"/>
          </a:xfrm>
          <a:prstGeom prst="rect">
            <a:avLst/>
          </a:prstGeom>
        </p:spPr>
        <p:txBody>
          <a:bodyPr lIns="91425" tIns="91425" rIns="91425" bIns="91425" anchor="ctr" anchorCtr="0">
            <a:noAutofit/>
          </a:bodyPr>
          <a:lstStyle/>
          <a:p>
            <a:pPr lvl="0" rtl="0">
              <a:spcBef>
                <a:spcPts val="0"/>
              </a:spcBef>
              <a:buNone/>
            </a:pPr>
            <a:r>
              <a:rPr lang="en" sz="1300" i="1" dirty="0">
                <a:latin typeface="Times New Roman"/>
                <a:ea typeface="Times New Roman"/>
                <a:cs typeface="Times New Roman"/>
                <a:sym typeface="Times New Roman"/>
              </a:rPr>
              <a:t>D2,D3,D4,D5</a:t>
            </a:r>
          </a:p>
        </p:txBody>
      </p:sp>
      <p:pic>
        <p:nvPicPr>
          <p:cNvPr id="426" name="Shape 426"/>
          <p:cNvPicPr preferRelativeResize="0"/>
          <p:nvPr/>
        </p:nvPicPr>
        <p:blipFill>
          <a:blip r:embed="rId3"/>
          <a:stretch>
            <a:fillRect/>
          </a:stretch>
        </p:blipFill>
        <p:spPr>
          <a:xfrm>
            <a:off x="782158" y="5213617"/>
            <a:ext cx="381000" cy="333375"/>
          </a:xfrm>
          <a:prstGeom prst="rect">
            <a:avLst/>
          </a:prstGeom>
        </p:spPr>
      </p:pic>
      <p:sp>
        <p:nvSpPr>
          <p:cNvPr id="427" name="Shape 427"/>
          <p:cNvSpPr txBox="1"/>
          <p:nvPr/>
        </p:nvSpPr>
        <p:spPr>
          <a:xfrm>
            <a:off x="1076375" y="6145037"/>
            <a:ext cx="479100" cy="333300"/>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Times New Roman"/>
                <a:cs typeface="Times New Roman"/>
                <a:sym typeface="Times New Roman"/>
              </a:rPr>
              <a:t>D1</a:t>
            </a:r>
          </a:p>
        </p:txBody>
      </p:sp>
      <p:sp>
        <p:nvSpPr>
          <p:cNvPr id="428" name="Shape 428"/>
          <p:cNvSpPr txBox="1"/>
          <p:nvPr/>
        </p:nvSpPr>
        <p:spPr>
          <a:xfrm>
            <a:off x="916496" y="5244888"/>
            <a:ext cx="1423786" cy="284100"/>
          </a:xfrm>
          <a:prstGeom prst="rect">
            <a:avLst/>
          </a:prstGeom>
          <a:noFill/>
        </p:spPr>
        <p:txBody>
          <a:bodyPr lIns="91425" tIns="91425" rIns="91425" bIns="91425" anchor="t" anchorCtr="0">
            <a:noAutofit/>
          </a:bodyPr>
          <a:lstStyle/>
          <a:p>
            <a:pPr lvl="0" rtl="0">
              <a:spcBef>
                <a:spcPts val="0"/>
              </a:spcBef>
              <a:buNone/>
            </a:pPr>
            <a:r>
              <a:rPr lang="en" sz="1800" baseline="-25000" dirty="0">
                <a:latin typeface="Times New Roman"/>
                <a:ea typeface="Times New Roman"/>
                <a:cs typeface="Times New Roman"/>
                <a:sym typeface="Times New Roman"/>
              </a:rPr>
              <a:t>vid</a:t>
            </a:r>
            <a:r>
              <a:rPr lang="en" dirty="0">
                <a:latin typeface="Times New Roman"/>
                <a:ea typeface="Times New Roman"/>
                <a:cs typeface="Times New Roman"/>
                <a:sym typeface="Times New Roman"/>
              </a:rPr>
              <a:t>(</a:t>
            </a:r>
            <a:r>
              <a:rPr lang="en" i="1" dirty="0">
                <a:latin typeface="Times New Roman"/>
                <a:ea typeface="Times New Roman"/>
                <a:cs typeface="Times New Roman"/>
                <a:sym typeface="Times New Roman"/>
              </a:rPr>
              <a:t>resolve</a:t>
            </a:r>
            <a:r>
              <a:rPr lang="en" dirty="0">
                <a:latin typeface="Times New Roman"/>
                <a:ea typeface="Times New Roman"/>
                <a:cs typeface="Times New Roman"/>
                <a:sym typeface="Times New Roman"/>
              </a:rPr>
              <a:t>)</a:t>
            </a:r>
          </a:p>
        </p:txBody>
      </p:sp>
      <p:sp>
        <p:nvSpPr>
          <p:cNvPr id="429" name="Shape 429"/>
          <p:cNvSpPr txBox="1"/>
          <p:nvPr/>
        </p:nvSpPr>
        <p:spPr>
          <a:xfrm>
            <a:off x="368572" y="5854350"/>
            <a:ext cx="2640199" cy="420300"/>
          </a:xfrm>
          <a:prstGeom prst="rect">
            <a:avLst/>
          </a:prstGeom>
          <a:noFill/>
        </p:spPr>
        <p:txBody>
          <a:bodyPr lIns="91425" tIns="91425" rIns="91425" bIns="91425" anchor="t" anchorCtr="0">
            <a:noAutofit/>
          </a:bodyPr>
          <a:lstStyle/>
          <a:p>
            <a:pPr lvl="0" rtl="0">
              <a:spcBef>
                <a:spcPts val="0"/>
              </a:spcBef>
              <a:buNone/>
            </a:pPr>
            <a:r>
              <a:rPr lang="en" i="1" dirty="0">
                <a:latin typeface="Times New Roman"/>
                <a:ea typeface="Times New Roman"/>
                <a:cs typeface="Times New Roman"/>
                <a:sym typeface="Times New Roman"/>
              </a:rPr>
              <a:t>UDF</a:t>
            </a:r>
            <a:r>
              <a:rPr lang="en" dirty="0">
                <a:latin typeface="Times New Roman"/>
                <a:ea typeface="Times New Roman"/>
                <a:cs typeface="Times New Roman"/>
                <a:sym typeface="Times New Roman"/>
              </a:rPr>
              <a:t> Call (</a:t>
            </a:r>
            <a:r>
              <a:rPr lang="en" i="1" dirty="0">
                <a:latin typeface="Times New Roman"/>
                <a:ea typeface="Times New Roman"/>
                <a:cs typeface="Times New Roman"/>
                <a:sym typeface="Times New Roman"/>
              </a:rPr>
              <a:t>compute</a:t>
            </a:r>
            <a:r>
              <a:rPr lang="en" dirty="0">
                <a:latin typeface="Times New Roman"/>
                <a:ea typeface="Times New Roman"/>
                <a:cs typeface="Times New Roman"/>
                <a:sym typeface="Times New Roman"/>
              </a:rPr>
              <a:t>)</a:t>
            </a:r>
          </a:p>
        </p:txBody>
      </p:sp>
      <p:sp>
        <p:nvSpPr>
          <p:cNvPr id="430" name="Shape 430"/>
          <p:cNvSpPr/>
          <p:nvPr/>
        </p:nvSpPr>
        <p:spPr>
          <a:xfrm>
            <a:off x="1112725" y="4432887"/>
            <a:ext cx="827100" cy="482400"/>
          </a:xfrm>
          <a:prstGeom prst="flowChartMagneticDisk">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100"/>
          </a:p>
        </p:txBody>
      </p:sp>
      <p:sp>
        <p:nvSpPr>
          <p:cNvPr id="431" name="Shape 431"/>
          <p:cNvSpPr txBox="1"/>
          <p:nvPr/>
        </p:nvSpPr>
        <p:spPr>
          <a:xfrm>
            <a:off x="1033512" y="4655948"/>
            <a:ext cx="1069225" cy="188699"/>
          </a:xfrm>
          <a:prstGeom prst="rect">
            <a:avLst/>
          </a:prstGeom>
        </p:spPr>
        <p:txBody>
          <a:bodyPr lIns="91425" tIns="91425" rIns="91425" bIns="91425" anchor="ctr" anchorCtr="0">
            <a:noAutofit/>
          </a:bodyPr>
          <a:lstStyle/>
          <a:p>
            <a:pPr lvl="0" rtl="0">
              <a:spcBef>
                <a:spcPts val="0"/>
              </a:spcBef>
              <a:buNone/>
            </a:pPr>
            <a:r>
              <a:rPr lang="en" dirty="0">
                <a:latin typeface="Times New Roman"/>
                <a:ea typeface="Times New Roman"/>
                <a:cs typeface="Times New Roman"/>
                <a:sym typeface="Times New Roman"/>
              </a:rPr>
              <a:t>Vertex</a:t>
            </a:r>
            <a:r>
              <a:rPr lang="en" sz="1800" baseline="-25000" dirty="0">
                <a:latin typeface="Times New Roman"/>
                <a:ea typeface="Times New Roman"/>
                <a:cs typeface="Times New Roman"/>
                <a:sym typeface="Times New Roman"/>
              </a:rPr>
              <a:t>i+1</a:t>
            </a:r>
          </a:p>
        </p:txBody>
      </p:sp>
      <p:graphicFrame>
        <p:nvGraphicFramePr>
          <p:cNvPr id="432" name="Shape 432"/>
          <p:cNvGraphicFramePr/>
          <p:nvPr/>
        </p:nvGraphicFramePr>
        <p:xfrm>
          <a:off x="2528125" y="4505384"/>
          <a:ext cx="2038650" cy="1097220"/>
        </p:xfrm>
        <a:graphic>
          <a:graphicData uri="http://schemas.openxmlformats.org/drawingml/2006/table">
            <a:tbl>
              <a:tblPr>
                <a:noFill/>
              </a:tblPr>
              <a:tblGrid>
                <a:gridCol w="520050">
                  <a:extLst>
                    <a:ext uri="{9D8B030D-6E8A-4147-A177-3AD203B41FA5}">
                      <a16:colId xmlns="" xmlns:a16="http://schemas.microsoft.com/office/drawing/2014/main" val="20000"/>
                    </a:ext>
                  </a:extLst>
                </a:gridCol>
                <a:gridCol w="1518600">
                  <a:extLst>
                    <a:ext uri="{9D8B030D-6E8A-4147-A177-3AD203B41FA5}">
                      <a16:colId xmlns="" xmlns:a16="http://schemas.microsoft.com/office/drawing/2014/main" val="20001"/>
                    </a:ext>
                  </a:extLst>
                </a:gridCol>
              </a:tblGrid>
              <a:tr h="347675">
                <a:tc>
                  <a:txBody>
                    <a:bodyPr/>
                    <a:lstStyle/>
                    <a:p>
                      <a:pPr lvl="0" rtl="0">
                        <a:spcBef>
                          <a:spcPts val="0"/>
                        </a:spcBef>
                        <a:buNone/>
                      </a:pPr>
                      <a:r>
                        <a:rPr lang="en" sz="1200" dirty="0">
                          <a:latin typeface="Times New Roman"/>
                          <a:ea typeface="Times New Roman"/>
                          <a:cs typeface="Times New Roman"/>
                          <a:sym typeface="Times New Roman"/>
                        </a:rPr>
                        <a:t>Flow</a:t>
                      </a:r>
                    </a:p>
                  </a:txBody>
                  <a:tcPr marL="91425" marR="91425" marT="91425" marB="91425">
                    <a:solidFill>
                      <a:srgbClr val="B4A7D6"/>
                    </a:solidFill>
                  </a:tcPr>
                </a:tc>
                <a:tc>
                  <a:txBody>
                    <a:bodyPr/>
                    <a:lstStyle/>
                    <a:p>
                      <a:pPr lvl="0" rtl="0">
                        <a:spcBef>
                          <a:spcPts val="0"/>
                        </a:spcBef>
                        <a:buNone/>
                      </a:pPr>
                      <a:r>
                        <a:rPr lang="en" sz="1200">
                          <a:latin typeface="Times New Roman"/>
                          <a:ea typeface="Times New Roman"/>
                          <a:cs typeface="Times New Roman"/>
                          <a:sym typeface="Times New Roman"/>
                        </a:rPr>
                        <a:t>Data</a:t>
                      </a:r>
                    </a:p>
                  </a:txBody>
                  <a:tcPr marL="91425" marR="91425" marT="91425" marB="91425">
                    <a:solidFill>
                      <a:srgbClr val="B4A7D6"/>
                    </a:solidFill>
                  </a:tcPr>
                </a:tc>
                <a:extLst>
                  <a:ext uri="{0D108BD9-81ED-4DB2-BD59-A6C34878D82A}">
                    <a16:rowId xmlns="" xmlns:a16="http://schemas.microsoft.com/office/drawing/2014/main" val="10000"/>
                  </a:ext>
                </a:extLst>
              </a:tr>
              <a:tr h="347675">
                <a:tc>
                  <a:txBody>
                    <a:bodyPr/>
                    <a:lstStyle/>
                    <a:p>
                      <a:pPr lvl="0" rtl="0">
                        <a:spcBef>
                          <a:spcPts val="0"/>
                        </a:spcBef>
                        <a:buNone/>
                      </a:pPr>
                      <a:r>
                        <a:rPr lang="en" sz="1200">
                          <a:latin typeface="Times New Roman"/>
                          <a:ea typeface="Times New Roman"/>
                          <a:cs typeface="Times New Roman"/>
                          <a:sym typeface="Times New Roman"/>
                        </a:rPr>
                        <a:t>D6</a:t>
                      </a:r>
                    </a:p>
                  </a:txBody>
                  <a:tcPr marL="91425" marR="91425" marT="91425" marB="91425">
                    <a:solidFill>
                      <a:srgbClr val="B4A7D6"/>
                    </a:solidFill>
                  </a:tcPr>
                </a:tc>
                <a:tc>
                  <a:txBody>
                    <a:bodyPr/>
                    <a:lstStyle/>
                    <a:p>
                      <a:pPr lvl="0" rtl="0">
                        <a:spcBef>
                          <a:spcPts val="0"/>
                        </a:spcBef>
                        <a:buNone/>
                      </a:pPr>
                      <a:r>
                        <a:rPr lang="en" sz="1200" dirty="0">
                          <a:latin typeface="Times New Roman"/>
                          <a:ea typeface="Times New Roman"/>
                          <a:cs typeface="Times New Roman"/>
                          <a:sym typeface="Times New Roman"/>
                        </a:rPr>
                        <a:t>Vertex tuples for deletions and insertions</a:t>
                      </a:r>
                    </a:p>
                  </a:txBody>
                  <a:tcPr marL="91425" marR="91425" marT="91425" marB="91425">
                    <a:solidFill>
                      <a:srgbClr val="B4A7D6"/>
                    </a:solidFill>
                  </a:tcPr>
                </a:tc>
                <a:extLst>
                  <a:ext uri="{0D108BD9-81ED-4DB2-BD59-A6C34878D82A}">
                    <a16:rowId xmlns="" xmlns:a16="http://schemas.microsoft.com/office/drawing/2014/main" val="10001"/>
                  </a:ext>
                </a:extLst>
              </a:tr>
            </a:tbl>
          </a:graphicData>
        </a:graphic>
      </p:graphicFrame>
      <p:cxnSp>
        <p:nvCxnSpPr>
          <p:cNvPr id="433" name="Shape 433"/>
          <p:cNvCxnSpPr/>
          <p:nvPr/>
        </p:nvCxnSpPr>
        <p:spPr>
          <a:xfrm rot="10800000">
            <a:off x="1457200" y="5525462"/>
            <a:ext cx="2399" cy="444300"/>
          </a:xfrm>
          <a:prstGeom prst="straightConnector1">
            <a:avLst/>
          </a:prstGeom>
          <a:noFill/>
          <a:ln w="19050" cap="flat">
            <a:solidFill>
              <a:srgbClr val="51535D"/>
            </a:solidFill>
            <a:prstDash val="solid"/>
            <a:round/>
            <a:headEnd type="none" w="lg" len="lg"/>
            <a:tailEnd type="triangle" w="lg" len="lg"/>
          </a:ln>
        </p:spPr>
      </p:cxnSp>
      <p:sp>
        <p:nvSpPr>
          <p:cNvPr id="434" name="Shape 434"/>
          <p:cNvSpPr txBox="1"/>
          <p:nvPr/>
        </p:nvSpPr>
        <p:spPr>
          <a:xfrm>
            <a:off x="1076375" y="5594962"/>
            <a:ext cx="479100" cy="333300"/>
          </a:xfrm>
          <a:prstGeom prst="rect">
            <a:avLst/>
          </a:prstGeom>
        </p:spPr>
        <p:txBody>
          <a:bodyPr lIns="91425" tIns="91425" rIns="91425" bIns="91425" anchor="ctr" anchorCtr="0">
            <a:noAutofit/>
          </a:bodyPr>
          <a:lstStyle/>
          <a:p>
            <a:pPr lvl="0" rtl="0">
              <a:spcBef>
                <a:spcPts val="0"/>
              </a:spcBef>
              <a:buNone/>
            </a:pPr>
            <a:r>
              <a:rPr lang="en" sz="1300" i="1">
                <a:latin typeface="Times New Roman"/>
                <a:ea typeface="Times New Roman"/>
                <a:cs typeface="Times New Roman"/>
                <a:sym typeface="Times New Roman"/>
              </a:rPr>
              <a:t>D6</a:t>
            </a:r>
          </a:p>
        </p:txBody>
      </p:sp>
      <p:cxnSp>
        <p:nvCxnSpPr>
          <p:cNvPr id="435" name="Shape 435"/>
          <p:cNvCxnSpPr/>
          <p:nvPr/>
        </p:nvCxnSpPr>
        <p:spPr>
          <a:xfrm rot="10800000" flipH="1">
            <a:off x="1456300" y="6152850"/>
            <a:ext cx="4199" cy="307199"/>
          </a:xfrm>
          <a:prstGeom prst="straightConnector1">
            <a:avLst/>
          </a:prstGeom>
          <a:noFill/>
          <a:ln w="19050" cap="flat">
            <a:solidFill>
              <a:srgbClr val="51535D"/>
            </a:solidFill>
            <a:prstDash val="solid"/>
            <a:round/>
            <a:headEnd type="none" w="lg" len="lg"/>
            <a:tailEnd type="triangle" w="lg" len="lg"/>
          </a:ln>
        </p:spPr>
      </p:cxnSp>
      <p:sp>
        <p:nvSpPr>
          <p:cNvPr id="436" name="Shape 436"/>
          <p:cNvSpPr txBox="1"/>
          <p:nvPr/>
        </p:nvSpPr>
        <p:spPr>
          <a:xfrm>
            <a:off x="3213700" y="5731187"/>
            <a:ext cx="667499" cy="482399"/>
          </a:xfrm>
          <a:prstGeom prst="rect">
            <a:avLst/>
          </a:prstGeom>
          <a:noFill/>
        </p:spPr>
        <p:txBody>
          <a:bodyPr lIns="91425" tIns="91425" rIns="91425" bIns="91425" anchor="t" anchorCtr="0">
            <a:noAutofit/>
          </a:bodyPr>
          <a:lstStyle/>
          <a:p>
            <a:pPr lvl="0" rtl="0">
              <a:spcBef>
                <a:spcPts val="0"/>
              </a:spcBef>
              <a:buNone/>
            </a:pPr>
            <a:r>
              <a:rPr lang="en" sz="1800"/>
              <a:t>…</a:t>
            </a:r>
          </a:p>
        </p:txBody>
      </p:sp>
      <p:cxnSp>
        <p:nvCxnSpPr>
          <p:cNvPr id="437" name="Shape 437"/>
          <p:cNvCxnSpPr/>
          <p:nvPr/>
        </p:nvCxnSpPr>
        <p:spPr>
          <a:xfrm>
            <a:off x="2402500" y="6027375"/>
            <a:ext cx="896700" cy="8699"/>
          </a:xfrm>
          <a:prstGeom prst="straightConnector1">
            <a:avLst/>
          </a:prstGeom>
          <a:noFill/>
          <a:ln w="19050" cap="flat">
            <a:solidFill>
              <a:srgbClr val="51535D"/>
            </a:solidFill>
            <a:prstDash val="solid"/>
            <a:round/>
            <a:headEnd type="none" w="lg" len="lg"/>
            <a:tailEnd type="triangle" w="lg" len="lg"/>
          </a:ln>
        </p:spPr>
      </p:cxnSp>
      <p:cxnSp>
        <p:nvCxnSpPr>
          <p:cNvPr id="438" name="Shape 438"/>
          <p:cNvCxnSpPr/>
          <p:nvPr/>
        </p:nvCxnSpPr>
        <p:spPr>
          <a:xfrm rot="10800000" flipH="1">
            <a:off x="1457200" y="4956987"/>
            <a:ext cx="2399" cy="278099"/>
          </a:xfrm>
          <a:prstGeom prst="straightConnector1">
            <a:avLst/>
          </a:prstGeom>
          <a:noFill/>
          <a:ln w="19050" cap="flat">
            <a:solidFill>
              <a:srgbClr val="51535D"/>
            </a:solidFill>
            <a:prstDash val="solid"/>
            <a:round/>
            <a:headEnd type="none" w="lg" len="lg"/>
            <a:tailEnd type="triangle" w="lg" len="lg"/>
          </a:ln>
        </p:spPr>
      </p:cxnSp>
      <p:sp>
        <p:nvSpPr>
          <p:cNvPr id="45" name="Rectangle 4">
            <a:extLst>
              <a:ext uri="{FF2B5EF4-FFF2-40B4-BE49-F238E27FC236}">
                <a16:creationId xmlns="" xmlns:a16="http://schemas.microsoft.com/office/drawing/2014/main" id="{63FDA923-4DEE-2B41-8710-04817E8DCF6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46" name="直接连接符 8">
            <a:extLst>
              <a:ext uri="{FF2B5EF4-FFF2-40B4-BE49-F238E27FC236}">
                <a16:creationId xmlns="" xmlns:a16="http://schemas.microsoft.com/office/drawing/2014/main" id="{77102AB2-FC84-CF41-8C45-723C4D269EAC}"/>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 xmlns:a16="http://schemas.microsoft.com/office/drawing/2014/main" id="{C141474D-599F-024F-8C7E-28555A6BF976}"/>
              </a:ext>
            </a:extLst>
          </p:cNvPr>
          <p:cNvGrpSpPr>
            <a:grpSpLocks/>
          </p:cNvGrpSpPr>
          <p:nvPr/>
        </p:nvGrpSpPr>
        <p:grpSpPr bwMode="auto">
          <a:xfrm>
            <a:off x="1" y="284163"/>
            <a:ext cx="3047999" cy="530225"/>
            <a:chOff x="2209799" y="284389"/>
            <a:chExt cx="2160388" cy="529772"/>
          </a:xfrm>
          <a:solidFill>
            <a:srgbClr val="024C89"/>
          </a:solidFill>
        </p:grpSpPr>
        <p:sp>
          <p:nvSpPr>
            <p:cNvPr id="48" name="矩形 47">
              <a:extLst>
                <a:ext uri="{FF2B5EF4-FFF2-40B4-BE49-F238E27FC236}">
                  <a16:creationId xmlns="" xmlns:a16="http://schemas.microsoft.com/office/drawing/2014/main" id="{D953CA5E-77AA-C340-AC78-77031F7E4DE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逻辑流程</a:t>
              </a:r>
            </a:p>
          </p:txBody>
        </p:sp>
        <p:sp>
          <p:nvSpPr>
            <p:cNvPr id="49" name="矩形 48">
              <a:extLst>
                <a:ext uri="{FF2B5EF4-FFF2-40B4-BE49-F238E27FC236}">
                  <a16:creationId xmlns="" xmlns:a16="http://schemas.microsoft.com/office/drawing/2014/main" id="{18D2855F-205E-A54E-9086-EA6BF3C0424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50265076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1000"/>
                                        <p:tgtEl>
                                          <p:spTgt spid="427"/>
                                        </p:tgtEl>
                                      </p:cBhvr>
                                    </p:animEffect>
                                  </p:childTnLst>
                                </p:cTn>
                              </p:par>
                              <p:par>
                                <p:cTn id="8" presetID="10" presetClass="entr" presetSubtype="0" fill="hold" nodeType="withEffect">
                                  <p:stCondLst>
                                    <p:cond delay="0"/>
                                  </p:stCondLst>
                                  <p:childTnLst>
                                    <p:set>
                                      <p:cBhvr>
                                        <p:cTn id="9" dur="1" fill="hold">
                                          <p:stCondLst>
                                            <p:cond delay="0"/>
                                          </p:stCondLst>
                                        </p:cTn>
                                        <p:tgtEl>
                                          <p:spTgt spid="425"/>
                                        </p:tgtEl>
                                        <p:attrNameLst>
                                          <p:attrName>style.visibility</p:attrName>
                                        </p:attrNameLst>
                                      </p:cBhvr>
                                      <p:to>
                                        <p:strVal val="visible"/>
                                      </p:to>
                                    </p:set>
                                    <p:animEffect transition="in" filter="fade">
                                      <p:cBhvr>
                                        <p:cTn id="10" dur="1000"/>
                                        <p:tgtEl>
                                          <p:spTgt spid="425"/>
                                        </p:tgtEl>
                                      </p:cBhvr>
                                    </p:animEffect>
                                  </p:childTnLst>
                                </p:cTn>
                              </p:par>
                              <p:par>
                                <p:cTn id="11" presetID="10" presetClass="entr" presetSubtype="0" fill="hold" nodeType="withEffect">
                                  <p:stCondLst>
                                    <p:cond delay="0"/>
                                  </p:stCondLst>
                                  <p:childTnLst>
                                    <p:set>
                                      <p:cBhvr>
                                        <p:cTn id="12" dur="1" fill="hold">
                                          <p:stCondLst>
                                            <p:cond delay="0"/>
                                          </p:stCondLst>
                                        </p:cTn>
                                        <p:tgtEl>
                                          <p:spTgt spid="436"/>
                                        </p:tgtEl>
                                        <p:attrNameLst>
                                          <p:attrName>style.visibility</p:attrName>
                                        </p:attrNameLst>
                                      </p:cBhvr>
                                      <p:to>
                                        <p:strVal val="visible"/>
                                      </p:to>
                                    </p:set>
                                    <p:animEffect transition="in" filter="fade">
                                      <p:cBhvr>
                                        <p:cTn id="13" dur="1000"/>
                                        <p:tgtEl>
                                          <p:spTgt spid="436"/>
                                        </p:tgtEl>
                                      </p:cBhvr>
                                    </p:animEffect>
                                  </p:childTnLst>
                                </p:cTn>
                              </p:par>
                              <p:par>
                                <p:cTn id="14" presetID="10" presetClass="entr" presetSubtype="0" fill="hold" nodeType="withEffect">
                                  <p:stCondLst>
                                    <p:cond delay="0"/>
                                  </p:stCondLst>
                                  <p:childTnLst>
                                    <p:set>
                                      <p:cBhvr>
                                        <p:cTn id="15" dur="1" fill="hold">
                                          <p:stCondLst>
                                            <p:cond delay="0"/>
                                          </p:stCondLst>
                                        </p:cTn>
                                        <p:tgtEl>
                                          <p:spTgt spid="429"/>
                                        </p:tgtEl>
                                        <p:attrNameLst>
                                          <p:attrName>style.visibility</p:attrName>
                                        </p:attrNameLst>
                                      </p:cBhvr>
                                      <p:to>
                                        <p:strVal val="visible"/>
                                      </p:to>
                                    </p:set>
                                    <p:animEffect transition="in" filter="fade">
                                      <p:cBhvr>
                                        <p:cTn id="16" dur="1000"/>
                                        <p:tgtEl>
                                          <p:spTgt spid="429"/>
                                        </p:tgtEl>
                                      </p:cBhvr>
                                    </p:animEffect>
                                  </p:childTnLst>
                                </p:cTn>
                              </p:par>
                              <p:par>
                                <p:cTn id="17" presetID="10" presetClass="entr" presetSubtype="0" fill="hold" nodeType="withEffect">
                                  <p:stCondLst>
                                    <p:cond delay="0"/>
                                  </p:stCondLst>
                                  <p:childTnLst>
                                    <p:set>
                                      <p:cBhvr>
                                        <p:cTn id="18" dur="1" fill="hold">
                                          <p:stCondLst>
                                            <p:cond delay="0"/>
                                          </p:stCondLst>
                                        </p:cTn>
                                        <p:tgtEl>
                                          <p:spTgt spid="435"/>
                                        </p:tgtEl>
                                        <p:attrNameLst>
                                          <p:attrName>style.visibility</p:attrName>
                                        </p:attrNameLst>
                                      </p:cBhvr>
                                      <p:to>
                                        <p:strVal val="visible"/>
                                      </p:to>
                                    </p:set>
                                    <p:animEffect transition="in" filter="fade">
                                      <p:cBhvr>
                                        <p:cTn id="19" dur="1000"/>
                                        <p:tgtEl>
                                          <p:spTgt spid="435"/>
                                        </p:tgtEl>
                                      </p:cBhvr>
                                    </p:animEffect>
                                  </p:childTnLst>
                                </p:cTn>
                              </p:par>
                              <p:par>
                                <p:cTn id="20" presetID="10" presetClass="entr" presetSubtype="0" fill="hold" nodeType="withEffect">
                                  <p:stCondLst>
                                    <p:cond delay="0"/>
                                  </p:stCondLst>
                                  <p:childTnLst>
                                    <p:set>
                                      <p:cBhvr>
                                        <p:cTn id="21" dur="1" fill="hold">
                                          <p:stCondLst>
                                            <p:cond delay="0"/>
                                          </p:stCondLst>
                                        </p:cTn>
                                        <p:tgtEl>
                                          <p:spTgt spid="437"/>
                                        </p:tgtEl>
                                        <p:attrNameLst>
                                          <p:attrName>style.visibility</p:attrName>
                                        </p:attrNameLst>
                                      </p:cBhvr>
                                      <p:to>
                                        <p:strVal val="visible"/>
                                      </p:to>
                                    </p:set>
                                    <p:animEffect transition="in" filter="fade">
                                      <p:cBhvr>
                                        <p:cTn id="22" dur="1000"/>
                                        <p:tgtEl>
                                          <p:spTgt spid="437"/>
                                        </p:tgtEl>
                                      </p:cBhvr>
                                    </p:animEffect>
                                  </p:childTnLst>
                                </p:cTn>
                              </p:par>
                              <p:par>
                                <p:cTn id="23" presetID="10" presetClass="entr" presetSubtype="0" fill="hold" nodeType="withEffect">
                                  <p:stCondLst>
                                    <p:cond delay="0"/>
                                  </p:stCondLst>
                                  <p:childTnLst>
                                    <p:set>
                                      <p:cBhvr>
                                        <p:cTn id="24" dur="1" fill="hold">
                                          <p:stCondLst>
                                            <p:cond delay="0"/>
                                          </p:stCondLst>
                                        </p:cTn>
                                        <p:tgtEl>
                                          <p:spTgt spid="434"/>
                                        </p:tgtEl>
                                        <p:attrNameLst>
                                          <p:attrName>style.visibility</p:attrName>
                                        </p:attrNameLst>
                                      </p:cBhvr>
                                      <p:to>
                                        <p:strVal val="visible"/>
                                      </p:to>
                                    </p:set>
                                    <p:animEffect transition="in" filter="fade">
                                      <p:cBhvr>
                                        <p:cTn id="25" dur="1000"/>
                                        <p:tgtEl>
                                          <p:spTgt spid="4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26"/>
                                        </p:tgtEl>
                                        <p:attrNameLst>
                                          <p:attrName>style.visibility</p:attrName>
                                        </p:attrNameLst>
                                      </p:cBhvr>
                                      <p:to>
                                        <p:strVal val="visible"/>
                                      </p:to>
                                    </p:set>
                                    <p:animEffect transition="in" filter="fade">
                                      <p:cBhvr>
                                        <p:cTn id="30" dur="1000"/>
                                        <p:tgtEl>
                                          <p:spTgt spid="426"/>
                                        </p:tgtEl>
                                      </p:cBhvr>
                                    </p:animEffect>
                                  </p:childTnLst>
                                </p:cTn>
                              </p:par>
                              <p:par>
                                <p:cTn id="31" presetID="10" presetClass="entr" presetSubtype="0" fill="hold" nodeType="withEffect">
                                  <p:stCondLst>
                                    <p:cond delay="0"/>
                                  </p:stCondLst>
                                  <p:childTnLst>
                                    <p:set>
                                      <p:cBhvr>
                                        <p:cTn id="32" dur="1" fill="hold">
                                          <p:stCondLst>
                                            <p:cond delay="0"/>
                                          </p:stCondLst>
                                        </p:cTn>
                                        <p:tgtEl>
                                          <p:spTgt spid="428"/>
                                        </p:tgtEl>
                                        <p:attrNameLst>
                                          <p:attrName>style.visibility</p:attrName>
                                        </p:attrNameLst>
                                      </p:cBhvr>
                                      <p:to>
                                        <p:strVal val="visible"/>
                                      </p:to>
                                    </p:set>
                                    <p:animEffect transition="in" filter="fade">
                                      <p:cBhvr>
                                        <p:cTn id="33" dur="1000"/>
                                        <p:tgtEl>
                                          <p:spTgt spid="428"/>
                                        </p:tgtEl>
                                      </p:cBhvr>
                                    </p:animEffect>
                                  </p:childTnLst>
                                </p:cTn>
                              </p:par>
                              <p:par>
                                <p:cTn id="34" presetID="10" presetClass="entr" presetSubtype="0" fill="hold" nodeType="withEffect">
                                  <p:stCondLst>
                                    <p:cond delay="0"/>
                                  </p:stCondLst>
                                  <p:childTnLst>
                                    <p:set>
                                      <p:cBhvr>
                                        <p:cTn id="35" dur="1" fill="hold">
                                          <p:stCondLst>
                                            <p:cond delay="0"/>
                                          </p:stCondLst>
                                        </p:cTn>
                                        <p:tgtEl>
                                          <p:spTgt spid="433"/>
                                        </p:tgtEl>
                                        <p:attrNameLst>
                                          <p:attrName>style.visibility</p:attrName>
                                        </p:attrNameLst>
                                      </p:cBhvr>
                                      <p:to>
                                        <p:strVal val="visible"/>
                                      </p:to>
                                    </p:set>
                                    <p:animEffect transition="in" filter="fade">
                                      <p:cBhvr>
                                        <p:cTn id="36" dur="1000"/>
                                        <p:tgtEl>
                                          <p:spTgt spid="43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30"/>
                                        </p:tgtEl>
                                        <p:attrNameLst>
                                          <p:attrName>style.visibility</p:attrName>
                                        </p:attrNameLst>
                                      </p:cBhvr>
                                      <p:to>
                                        <p:strVal val="visible"/>
                                      </p:to>
                                    </p:set>
                                    <p:animEffect transition="in" filter="fade">
                                      <p:cBhvr>
                                        <p:cTn id="41" dur="1000"/>
                                        <p:tgtEl>
                                          <p:spTgt spid="430"/>
                                        </p:tgtEl>
                                      </p:cBhvr>
                                    </p:animEffect>
                                  </p:childTnLst>
                                </p:cTn>
                              </p:par>
                              <p:par>
                                <p:cTn id="42" presetID="10" presetClass="entr" presetSubtype="0" fill="hold" nodeType="withEffect">
                                  <p:stCondLst>
                                    <p:cond delay="0"/>
                                  </p:stCondLst>
                                  <p:childTnLst>
                                    <p:set>
                                      <p:cBhvr>
                                        <p:cTn id="43" dur="1" fill="hold">
                                          <p:stCondLst>
                                            <p:cond delay="0"/>
                                          </p:stCondLst>
                                        </p:cTn>
                                        <p:tgtEl>
                                          <p:spTgt spid="431"/>
                                        </p:tgtEl>
                                        <p:attrNameLst>
                                          <p:attrName>style.visibility</p:attrName>
                                        </p:attrNameLst>
                                      </p:cBhvr>
                                      <p:to>
                                        <p:strVal val="visible"/>
                                      </p:to>
                                    </p:set>
                                    <p:animEffect transition="in" filter="fade">
                                      <p:cBhvr>
                                        <p:cTn id="44" dur="1000"/>
                                        <p:tgtEl>
                                          <p:spTgt spid="431"/>
                                        </p:tgtEl>
                                      </p:cBhvr>
                                    </p:animEffect>
                                  </p:childTnLst>
                                </p:cTn>
                              </p:par>
                              <p:par>
                                <p:cTn id="45" presetID="10" presetClass="entr" presetSubtype="0" fill="hold" nodeType="withEffect">
                                  <p:stCondLst>
                                    <p:cond delay="0"/>
                                  </p:stCondLst>
                                  <p:childTnLst>
                                    <p:set>
                                      <p:cBhvr>
                                        <p:cTn id="46" dur="1" fill="hold">
                                          <p:stCondLst>
                                            <p:cond delay="0"/>
                                          </p:stCondLst>
                                        </p:cTn>
                                        <p:tgtEl>
                                          <p:spTgt spid="438"/>
                                        </p:tgtEl>
                                        <p:attrNameLst>
                                          <p:attrName>style.visibility</p:attrName>
                                        </p:attrNameLst>
                                      </p:cBhvr>
                                      <p:to>
                                        <p:strVal val="visible"/>
                                      </p:to>
                                    </p:set>
                                    <p:animEffect transition="in" filter="fade">
                                      <p:cBhvr>
                                        <p:cTn id="47" dur="1000"/>
                                        <p:tgtEl>
                                          <p:spTgt spid="43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2"/>
                                        </p:tgtEl>
                                        <p:attrNameLst>
                                          <p:attrName>style.visibility</p:attrName>
                                        </p:attrNameLst>
                                      </p:cBhvr>
                                      <p:to>
                                        <p:strVal val="visible"/>
                                      </p:to>
                                    </p:set>
                                    <p:animEffect transition="in" filter="fade">
                                      <p:cBhvr>
                                        <p:cTn id="52" dur="1000"/>
                                        <p:tgtEl>
                                          <p:spTgt spid="4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97"/>
                                        </p:tgtEl>
                                        <p:attrNameLst>
                                          <p:attrName>style.visibility</p:attrName>
                                        </p:attrNameLst>
                                      </p:cBhvr>
                                      <p:to>
                                        <p:strVal val="visible"/>
                                      </p:to>
                                    </p:set>
                                    <p:animEffect transition="in" filter="fade">
                                      <p:cBhvr>
                                        <p:cTn id="57" dur="1000"/>
                                        <p:tgtEl>
                                          <p:spTgt spid="397"/>
                                        </p:tgtEl>
                                      </p:cBhvr>
                                    </p:animEffect>
                                  </p:childTnLst>
                                </p:cTn>
                              </p:par>
                              <p:par>
                                <p:cTn id="58" presetID="10" presetClass="entr" presetSubtype="0" fill="hold" nodeType="withEffect">
                                  <p:stCondLst>
                                    <p:cond delay="0"/>
                                  </p:stCondLst>
                                  <p:childTnLst>
                                    <p:set>
                                      <p:cBhvr>
                                        <p:cTn id="59" dur="1" fill="hold">
                                          <p:stCondLst>
                                            <p:cond delay="0"/>
                                          </p:stCondLst>
                                        </p:cTn>
                                        <p:tgtEl>
                                          <p:spTgt spid="408"/>
                                        </p:tgtEl>
                                        <p:attrNameLst>
                                          <p:attrName>style.visibility</p:attrName>
                                        </p:attrNameLst>
                                      </p:cBhvr>
                                      <p:to>
                                        <p:strVal val="visible"/>
                                      </p:to>
                                    </p:set>
                                    <p:animEffect transition="in" filter="fade">
                                      <p:cBhvr>
                                        <p:cTn id="60" dur="1000"/>
                                        <p:tgtEl>
                                          <p:spTgt spid="408"/>
                                        </p:tgtEl>
                                      </p:cBhvr>
                                    </p:animEffect>
                                  </p:childTnLst>
                                </p:cTn>
                              </p:par>
                              <p:par>
                                <p:cTn id="61" presetID="10" presetClass="entr" presetSubtype="0" fill="hold" nodeType="withEffect">
                                  <p:stCondLst>
                                    <p:cond delay="0"/>
                                  </p:stCondLst>
                                  <p:childTnLst>
                                    <p:set>
                                      <p:cBhvr>
                                        <p:cTn id="62" dur="1" fill="hold">
                                          <p:stCondLst>
                                            <p:cond delay="0"/>
                                          </p:stCondLst>
                                        </p:cTn>
                                        <p:tgtEl>
                                          <p:spTgt spid="421"/>
                                        </p:tgtEl>
                                        <p:attrNameLst>
                                          <p:attrName>style.visibility</p:attrName>
                                        </p:attrNameLst>
                                      </p:cBhvr>
                                      <p:to>
                                        <p:strVal val="visible"/>
                                      </p:to>
                                    </p:set>
                                    <p:animEffect transition="in" filter="fade">
                                      <p:cBhvr>
                                        <p:cTn id="63" dur="1000"/>
                                        <p:tgtEl>
                                          <p:spTgt spid="4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99"/>
                                        </p:tgtEl>
                                        <p:attrNameLst>
                                          <p:attrName>style.visibility</p:attrName>
                                        </p:attrNameLst>
                                      </p:cBhvr>
                                      <p:to>
                                        <p:strVal val="visible"/>
                                      </p:to>
                                    </p:set>
                                    <p:animEffect transition="in" filter="fade">
                                      <p:cBhvr>
                                        <p:cTn id="68" dur="1000"/>
                                        <p:tgtEl>
                                          <p:spTgt spid="399"/>
                                        </p:tgtEl>
                                      </p:cBhvr>
                                    </p:animEffect>
                                  </p:childTnLst>
                                </p:cTn>
                              </p:par>
                              <p:par>
                                <p:cTn id="69" presetID="10" presetClass="entr" presetSubtype="0" fill="hold" nodeType="withEffect">
                                  <p:stCondLst>
                                    <p:cond delay="0"/>
                                  </p:stCondLst>
                                  <p:childTnLst>
                                    <p:set>
                                      <p:cBhvr>
                                        <p:cTn id="70" dur="1" fill="hold">
                                          <p:stCondLst>
                                            <p:cond delay="0"/>
                                          </p:stCondLst>
                                        </p:cTn>
                                        <p:tgtEl>
                                          <p:spTgt spid="422"/>
                                        </p:tgtEl>
                                        <p:attrNameLst>
                                          <p:attrName>style.visibility</p:attrName>
                                        </p:attrNameLst>
                                      </p:cBhvr>
                                      <p:to>
                                        <p:strVal val="visible"/>
                                      </p:to>
                                    </p:set>
                                    <p:animEffect transition="in" filter="fade">
                                      <p:cBhvr>
                                        <p:cTn id="71" dur="1000"/>
                                        <p:tgtEl>
                                          <p:spTgt spid="422"/>
                                        </p:tgtEl>
                                      </p:cBhvr>
                                    </p:animEffect>
                                  </p:childTnLst>
                                </p:cTn>
                              </p:par>
                              <p:par>
                                <p:cTn id="72" presetID="10" presetClass="entr" presetSubtype="0" fill="hold" nodeType="withEffect">
                                  <p:stCondLst>
                                    <p:cond delay="0"/>
                                  </p:stCondLst>
                                  <p:childTnLst>
                                    <p:set>
                                      <p:cBhvr>
                                        <p:cTn id="73" dur="1" fill="hold">
                                          <p:stCondLst>
                                            <p:cond delay="0"/>
                                          </p:stCondLst>
                                        </p:cTn>
                                        <p:tgtEl>
                                          <p:spTgt spid="400"/>
                                        </p:tgtEl>
                                        <p:attrNameLst>
                                          <p:attrName>style.visibility</p:attrName>
                                        </p:attrNameLst>
                                      </p:cBhvr>
                                      <p:to>
                                        <p:strVal val="visible"/>
                                      </p:to>
                                    </p:set>
                                    <p:animEffect transition="in" filter="fade">
                                      <p:cBhvr>
                                        <p:cTn id="74" dur="1000"/>
                                        <p:tgtEl>
                                          <p:spTgt spid="400"/>
                                        </p:tgtEl>
                                      </p:cBhvr>
                                    </p:animEffect>
                                  </p:childTnLst>
                                </p:cTn>
                              </p:par>
                              <p:par>
                                <p:cTn id="75" presetID="10" presetClass="entr" presetSubtype="0" fill="hold" nodeType="withEffect">
                                  <p:stCondLst>
                                    <p:cond delay="0"/>
                                  </p:stCondLst>
                                  <p:childTnLst>
                                    <p:set>
                                      <p:cBhvr>
                                        <p:cTn id="76" dur="1" fill="hold">
                                          <p:stCondLst>
                                            <p:cond delay="0"/>
                                          </p:stCondLst>
                                        </p:cTn>
                                        <p:tgtEl>
                                          <p:spTgt spid="404"/>
                                        </p:tgtEl>
                                        <p:attrNameLst>
                                          <p:attrName>style.visibility</p:attrName>
                                        </p:attrNameLst>
                                      </p:cBhvr>
                                      <p:to>
                                        <p:strVal val="visible"/>
                                      </p:to>
                                    </p:set>
                                    <p:animEffect transition="in" filter="fade">
                                      <p:cBhvr>
                                        <p:cTn id="77" dur="1000"/>
                                        <p:tgtEl>
                                          <p:spTgt spid="404"/>
                                        </p:tgtEl>
                                      </p:cBhvr>
                                    </p:animEffect>
                                  </p:childTnLst>
                                </p:cTn>
                              </p:par>
                              <p:par>
                                <p:cTn id="78" presetID="10" presetClass="entr" presetSubtype="0" fill="hold" nodeType="withEffect">
                                  <p:stCondLst>
                                    <p:cond delay="0"/>
                                  </p:stCondLst>
                                  <p:childTnLst>
                                    <p:set>
                                      <p:cBhvr>
                                        <p:cTn id="79" dur="1" fill="hold">
                                          <p:stCondLst>
                                            <p:cond delay="0"/>
                                          </p:stCondLst>
                                        </p:cTn>
                                        <p:tgtEl>
                                          <p:spTgt spid="405"/>
                                        </p:tgtEl>
                                        <p:attrNameLst>
                                          <p:attrName>style.visibility</p:attrName>
                                        </p:attrNameLst>
                                      </p:cBhvr>
                                      <p:to>
                                        <p:strVal val="visible"/>
                                      </p:to>
                                    </p:set>
                                    <p:animEffect transition="in" filter="fade">
                                      <p:cBhvr>
                                        <p:cTn id="80" dur="1000"/>
                                        <p:tgtEl>
                                          <p:spTgt spid="405"/>
                                        </p:tgtEl>
                                      </p:cBhvr>
                                    </p:animEffect>
                                  </p:childTnLst>
                                </p:cTn>
                              </p:par>
                              <p:par>
                                <p:cTn id="81" presetID="10" presetClass="entr" presetSubtype="0" fill="hold" nodeType="withEffect">
                                  <p:stCondLst>
                                    <p:cond delay="0"/>
                                  </p:stCondLst>
                                  <p:childTnLst>
                                    <p:set>
                                      <p:cBhvr>
                                        <p:cTn id="82" dur="1" fill="hold">
                                          <p:stCondLst>
                                            <p:cond delay="0"/>
                                          </p:stCondLst>
                                        </p:cTn>
                                        <p:tgtEl>
                                          <p:spTgt spid="406"/>
                                        </p:tgtEl>
                                        <p:attrNameLst>
                                          <p:attrName>style.visibility</p:attrName>
                                        </p:attrNameLst>
                                      </p:cBhvr>
                                      <p:to>
                                        <p:strVal val="visible"/>
                                      </p:to>
                                    </p:set>
                                    <p:animEffect transition="in" filter="fade">
                                      <p:cBhvr>
                                        <p:cTn id="83" dur="1000"/>
                                        <p:tgtEl>
                                          <p:spTgt spid="406"/>
                                        </p:tgtEl>
                                      </p:cBhvr>
                                    </p:animEffect>
                                  </p:childTnLst>
                                </p:cTn>
                              </p:par>
                              <p:par>
                                <p:cTn id="84" presetID="10" presetClass="entr" presetSubtype="0" fill="hold" nodeType="withEffect">
                                  <p:stCondLst>
                                    <p:cond delay="0"/>
                                  </p:stCondLst>
                                  <p:childTnLst>
                                    <p:set>
                                      <p:cBhvr>
                                        <p:cTn id="85" dur="1" fill="hold">
                                          <p:stCondLst>
                                            <p:cond delay="0"/>
                                          </p:stCondLst>
                                        </p:cTn>
                                        <p:tgtEl>
                                          <p:spTgt spid="424"/>
                                        </p:tgtEl>
                                        <p:attrNameLst>
                                          <p:attrName>style.visibility</p:attrName>
                                        </p:attrNameLst>
                                      </p:cBhvr>
                                      <p:to>
                                        <p:strVal val="visible"/>
                                      </p:to>
                                    </p:set>
                                    <p:animEffect transition="in" filter="fade">
                                      <p:cBhvr>
                                        <p:cTn id="86" dur="1000"/>
                                        <p:tgtEl>
                                          <p:spTgt spid="424"/>
                                        </p:tgtEl>
                                      </p:cBhvr>
                                    </p:animEffect>
                                  </p:childTnLst>
                                </p:cTn>
                              </p:par>
                              <p:par>
                                <p:cTn id="87" presetID="10" presetClass="entr" presetSubtype="0" fill="hold" nodeType="withEffect">
                                  <p:stCondLst>
                                    <p:cond delay="0"/>
                                  </p:stCondLst>
                                  <p:childTnLst>
                                    <p:set>
                                      <p:cBhvr>
                                        <p:cTn id="88" dur="1" fill="hold">
                                          <p:stCondLst>
                                            <p:cond delay="0"/>
                                          </p:stCondLst>
                                        </p:cTn>
                                        <p:tgtEl>
                                          <p:spTgt spid="423"/>
                                        </p:tgtEl>
                                        <p:attrNameLst>
                                          <p:attrName>style.visibility</p:attrName>
                                        </p:attrNameLst>
                                      </p:cBhvr>
                                      <p:to>
                                        <p:strVal val="visible"/>
                                      </p:to>
                                    </p:set>
                                    <p:animEffect transition="in" filter="fade">
                                      <p:cBhvr>
                                        <p:cTn id="89" dur="1000"/>
                                        <p:tgtEl>
                                          <p:spTgt spid="423"/>
                                        </p:tgtEl>
                                      </p:cBhvr>
                                    </p:animEffect>
                                  </p:childTnLst>
                                </p:cTn>
                              </p:par>
                              <p:par>
                                <p:cTn id="90" presetID="10" presetClass="entr" presetSubtype="0" fill="hold" nodeType="withEffect">
                                  <p:stCondLst>
                                    <p:cond delay="0"/>
                                  </p:stCondLst>
                                  <p:childTnLst>
                                    <p:set>
                                      <p:cBhvr>
                                        <p:cTn id="91" dur="1" fill="hold">
                                          <p:stCondLst>
                                            <p:cond delay="0"/>
                                          </p:stCondLst>
                                        </p:cTn>
                                        <p:tgtEl>
                                          <p:spTgt spid="407"/>
                                        </p:tgtEl>
                                        <p:attrNameLst>
                                          <p:attrName>style.visibility</p:attrName>
                                        </p:attrNameLst>
                                      </p:cBhvr>
                                      <p:to>
                                        <p:strVal val="visible"/>
                                      </p:to>
                                    </p:set>
                                    <p:animEffect transition="in" filter="fade">
                                      <p:cBhvr>
                                        <p:cTn id="92" dur="1000"/>
                                        <p:tgtEl>
                                          <p:spTgt spid="40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98"/>
                                        </p:tgtEl>
                                        <p:attrNameLst>
                                          <p:attrName>style.visibility</p:attrName>
                                        </p:attrNameLst>
                                      </p:cBhvr>
                                      <p:to>
                                        <p:strVal val="visible"/>
                                      </p:to>
                                    </p:set>
                                    <p:animEffect transition="in" filter="fade">
                                      <p:cBhvr>
                                        <p:cTn id="97" dur="1000"/>
                                        <p:tgtEl>
                                          <p:spTgt spid="398"/>
                                        </p:tgtEl>
                                      </p:cBhvr>
                                    </p:animEffect>
                                  </p:childTnLst>
                                </p:cTn>
                              </p:par>
                              <p:par>
                                <p:cTn id="98" presetID="10" presetClass="entr" presetSubtype="0" fill="hold" nodeType="withEffect">
                                  <p:stCondLst>
                                    <p:cond delay="0"/>
                                  </p:stCondLst>
                                  <p:childTnLst>
                                    <p:set>
                                      <p:cBhvr>
                                        <p:cTn id="99" dur="1" fill="hold">
                                          <p:stCondLst>
                                            <p:cond delay="0"/>
                                          </p:stCondLst>
                                        </p:cTn>
                                        <p:tgtEl>
                                          <p:spTgt spid="401"/>
                                        </p:tgtEl>
                                        <p:attrNameLst>
                                          <p:attrName>style.visibility</p:attrName>
                                        </p:attrNameLst>
                                      </p:cBhvr>
                                      <p:to>
                                        <p:strVal val="visible"/>
                                      </p:to>
                                    </p:set>
                                    <p:animEffect transition="in" filter="fade">
                                      <p:cBhvr>
                                        <p:cTn id="100" dur="1000"/>
                                        <p:tgtEl>
                                          <p:spTgt spid="401"/>
                                        </p:tgtEl>
                                      </p:cBhvr>
                                    </p:animEffect>
                                  </p:childTnLst>
                                </p:cTn>
                              </p:par>
                              <p:par>
                                <p:cTn id="101" presetID="10" presetClass="entr" presetSubtype="0" fill="hold" nodeType="withEffect">
                                  <p:stCondLst>
                                    <p:cond delay="0"/>
                                  </p:stCondLst>
                                  <p:childTnLst>
                                    <p:set>
                                      <p:cBhvr>
                                        <p:cTn id="102" dur="1" fill="hold">
                                          <p:stCondLst>
                                            <p:cond delay="0"/>
                                          </p:stCondLst>
                                        </p:cTn>
                                        <p:tgtEl>
                                          <p:spTgt spid="402"/>
                                        </p:tgtEl>
                                        <p:attrNameLst>
                                          <p:attrName>style.visibility</p:attrName>
                                        </p:attrNameLst>
                                      </p:cBhvr>
                                      <p:to>
                                        <p:strVal val="visible"/>
                                      </p:to>
                                    </p:set>
                                    <p:animEffect transition="in" filter="fade">
                                      <p:cBhvr>
                                        <p:cTn id="103" dur="1000"/>
                                        <p:tgtEl>
                                          <p:spTgt spid="402"/>
                                        </p:tgtEl>
                                      </p:cBhvr>
                                    </p:animEffect>
                                  </p:childTnLst>
                                </p:cTn>
                              </p:par>
                              <p:par>
                                <p:cTn id="104" presetID="10" presetClass="entr" presetSubtype="0" fill="hold" nodeType="withEffect">
                                  <p:stCondLst>
                                    <p:cond delay="0"/>
                                  </p:stCondLst>
                                  <p:childTnLst>
                                    <p:set>
                                      <p:cBhvr>
                                        <p:cTn id="105" dur="1" fill="hold">
                                          <p:stCondLst>
                                            <p:cond delay="0"/>
                                          </p:stCondLst>
                                        </p:cTn>
                                        <p:tgtEl>
                                          <p:spTgt spid="410"/>
                                        </p:tgtEl>
                                        <p:attrNameLst>
                                          <p:attrName>style.visibility</p:attrName>
                                        </p:attrNameLst>
                                      </p:cBhvr>
                                      <p:to>
                                        <p:strVal val="visible"/>
                                      </p:to>
                                    </p:set>
                                    <p:animEffect transition="in" filter="fade">
                                      <p:cBhvr>
                                        <p:cTn id="106" dur="1000"/>
                                        <p:tgtEl>
                                          <p:spTgt spid="410"/>
                                        </p:tgtEl>
                                      </p:cBhvr>
                                    </p:animEffect>
                                  </p:childTnLst>
                                </p:cTn>
                              </p:par>
                              <p:par>
                                <p:cTn id="107" presetID="10" presetClass="entr" presetSubtype="0" fill="hold" nodeType="withEffect">
                                  <p:stCondLst>
                                    <p:cond delay="0"/>
                                  </p:stCondLst>
                                  <p:childTnLst>
                                    <p:set>
                                      <p:cBhvr>
                                        <p:cTn id="108" dur="1" fill="hold">
                                          <p:stCondLst>
                                            <p:cond delay="0"/>
                                          </p:stCondLst>
                                        </p:cTn>
                                        <p:tgtEl>
                                          <p:spTgt spid="403"/>
                                        </p:tgtEl>
                                        <p:attrNameLst>
                                          <p:attrName>style.visibility</p:attrName>
                                        </p:attrNameLst>
                                      </p:cBhvr>
                                      <p:to>
                                        <p:strVal val="visible"/>
                                      </p:to>
                                    </p:set>
                                    <p:animEffect transition="in" filter="fade">
                                      <p:cBhvr>
                                        <p:cTn id="109" dur="1000"/>
                                        <p:tgtEl>
                                          <p:spTgt spid="403"/>
                                        </p:tgtEl>
                                      </p:cBhvr>
                                    </p:animEffect>
                                  </p:childTnLst>
                                </p:cTn>
                              </p:par>
                              <p:par>
                                <p:cTn id="110" presetID="10" presetClass="entr" presetSubtype="0" fill="hold" nodeType="withEffect">
                                  <p:stCondLst>
                                    <p:cond delay="0"/>
                                  </p:stCondLst>
                                  <p:childTnLst>
                                    <p:set>
                                      <p:cBhvr>
                                        <p:cTn id="111" dur="1" fill="hold">
                                          <p:stCondLst>
                                            <p:cond delay="0"/>
                                          </p:stCondLst>
                                        </p:cTn>
                                        <p:tgtEl>
                                          <p:spTgt spid="417"/>
                                        </p:tgtEl>
                                        <p:attrNameLst>
                                          <p:attrName>style.visibility</p:attrName>
                                        </p:attrNameLst>
                                      </p:cBhvr>
                                      <p:to>
                                        <p:strVal val="visible"/>
                                      </p:to>
                                    </p:set>
                                    <p:animEffect transition="in" filter="fade">
                                      <p:cBhvr>
                                        <p:cTn id="112" dur="1000"/>
                                        <p:tgtEl>
                                          <p:spTgt spid="417"/>
                                        </p:tgtEl>
                                      </p:cBhvr>
                                    </p:animEffect>
                                  </p:childTnLst>
                                </p:cTn>
                              </p:par>
                              <p:par>
                                <p:cTn id="113" presetID="10" presetClass="entr" presetSubtype="0" fill="hold" nodeType="withEffect">
                                  <p:stCondLst>
                                    <p:cond delay="0"/>
                                  </p:stCondLst>
                                  <p:childTnLst>
                                    <p:set>
                                      <p:cBhvr>
                                        <p:cTn id="114" dur="1" fill="hold">
                                          <p:stCondLst>
                                            <p:cond delay="0"/>
                                          </p:stCondLst>
                                        </p:cTn>
                                        <p:tgtEl>
                                          <p:spTgt spid="418"/>
                                        </p:tgtEl>
                                        <p:attrNameLst>
                                          <p:attrName>style.visibility</p:attrName>
                                        </p:attrNameLst>
                                      </p:cBhvr>
                                      <p:to>
                                        <p:strVal val="visible"/>
                                      </p:to>
                                    </p:set>
                                    <p:animEffect transition="in" filter="fade">
                                      <p:cBhvr>
                                        <p:cTn id="115" dur="1000"/>
                                        <p:tgtEl>
                                          <p:spTgt spid="418"/>
                                        </p:tgtEl>
                                      </p:cBhvr>
                                    </p:animEffect>
                                  </p:childTnLst>
                                </p:cTn>
                              </p:par>
                              <p:par>
                                <p:cTn id="116" presetID="10" presetClass="entr" presetSubtype="0" fill="hold" nodeType="withEffect">
                                  <p:stCondLst>
                                    <p:cond delay="0"/>
                                  </p:stCondLst>
                                  <p:childTnLst>
                                    <p:set>
                                      <p:cBhvr>
                                        <p:cTn id="117" dur="1" fill="hold">
                                          <p:stCondLst>
                                            <p:cond delay="0"/>
                                          </p:stCondLst>
                                        </p:cTn>
                                        <p:tgtEl>
                                          <p:spTgt spid="419"/>
                                        </p:tgtEl>
                                        <p:attrNameLst>
                                          <p:attrName>style.visibility</p:attrName>
                                        </p:attrNameLst>
                                      </p:cBhvr>
                                      <p:to>
                                        <p:strVal val="visible"/>
                                      </p:to>
                                    </p:set>
                                    <p:animEffect transition="in" filter="fade">
                                      <p:cBhvr>
                                        <p:cTn id="118" dur="1000"/>
                                        <p:tgtEl>
                                          <p:spTgt spid="419"/>
                                        </p:tgtEl>
                                      </p:cBhvr>
                                    </p:animEffect>
                                  </p:childTnLst>
                                </p:cTn>
                              </p:par>
                              <p:par>
                                <p:cTn id="119" presetID="10" presetClass="entr" presetSubtype="0" fill="hold" nodeType="withEffect">
                                  <p:stCondLst>
                                    <p:cond delay="0"/>
                                  </p:stCondLst>
                                  <p:childTnLst>
                                    <p:set>
                                      <p:cBhvr>
                                        <p:cTn id="120" dur="1" fill="hold">
                                          <p:stCondLst>
                                            <p:cond delay="0"/>
                                          </p:stCondLst>
                                        </p:cTn>
                                        <p:tgtEl>
                                          <p:spTgt spid="420"/>
                                        </p:tgtEl>
                                        <p:attrNameLst>
                                          <p:attrName>style.visibility</p:attrName>
                                        </p:attrNameLst>
                                      </p:cBhvr>
                                      <p:to>
                                        <p:strVal val="visible"/>
                                      </p:to>
                                    </p:set>
                                    <p:animEffect transition="in" filter="fade">
                                      <p:cBhvr>
                                        <p:cTn id="121" dur="1000"/>
                                        <p:tgtEl>
                                          <p:spTgt spid="420"/>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409"/>
                                        </p:tgtEl>
                                        <p:attrNameLst>
                                          <p:attrName>style.visibility</p:attrName>
                                        </p:attrNameLst>
                                      </p:cBhvr>
                                      <p:to>
                                        <p:strVal val="visible"/>
                                      </p:to>
                                    </p:set>
                                    <p:animEffect transition="in" filter="fade">
                                      <p:cBhvr>
                                        <p:cTn id="126" dur="1000"/>
                                        <p:tgtEl>
                                          <p:spTgt spid="409"/>
                                        </p:tgtEl>
                                      </p:cBhvr>
                                    </p:animEffect>
                                  </p:childTnLst>
                                </p:cTn>
                              </p:par>
                              <p:par>
                                <p:cTn id="127" presetID="10" presetClass="entr" presetSubtype="0" fill="hold" nodeType="withEffect">
                                  <p:stCondLst>
                                    <p:cond delay="0"/>
                                  </p:stCondLst>
                                  <p:childTnLst>
                                    <p:set>
                                      <p:cBhvr>
                                        <p:cTn id="128" dur="1" fill="hold">
                                          <p:stCondLst>
                                            <p:cond delay="0"/>
                                          </p:stCondLst>
                                        </p:cTn>
                                        <p:tgtEl>
                                          <p:spTgt spid="411"/>
                                        </p:tgtEl>
                                        <p:attrNameLst>
                                          <p:attrName>style.visibility</p:attrName>
                                        </p:attrNameLst>
                                      </p:cBhvr>
                                      <p:to>
                                        <p:strVal val="visible"/>
                                      </p:to>
                                    </p:set>
                                    <p:animEffect transition="in" filter="fade">
                                      <p:cBhvr>
                                        <p:cTn id="129" dur="1000"/>
                                        <p:tgtEl>
                                          <p:spTgt spid="411"/>
                                        </p:tgtEl>
                                      </p:cBhvr>
                                    </p:animEffect>
                                  </p:childTnLst>
                                </p:cTn>
                              </p:par>
                              <p:par>
                                <p:cTn id="130" presetID="10" presetClass="entr" presetSubtype="0" fill="hold" nodeType="withEffect">
                                  <p:stCondLst>
                                    <p:cond delay="0"/>
                                  </p:stCondLst>
                                  <p:childTnLst>
                                    <p:set>
                                      <p:cBhvr>
                                        <p:cTn id="131" dur="1" fill="hold">
                                          <p:stCondLst>
                                            <p:cond delay="0"/>
                                          </p:stCondLst>
                                        </p:cTn>
                                        <p:tgtEl>
                                          <p:spTgt spid="412"/>
                                        </p:tgtEl>
                                        <p:attrNameLst>
                                          <p:attrName>style.visibility</p:attrName>
                                        </p:attrNameLst>
                                      </p:cBhvr>
                                      <p:to>
                                        <p:strVal val="visible"/>
                                      </p:to>
                                    </p:set>
                                    <p:animEffect transition="in" filter="fade">
                                      <p:cBhvr>
                                        <p:cTn id="132" dur="1000"/>
                                        <p:tgtEl>
                                          <p:spTgt spid="412"/>
                                        </p:tgtEl>
                                      </p:cBhvr>
                                    </p:animEffect>
                                  </p:childTnLst>
                                </p:cTn>
                              </p:par>
                              <p:par>
                                <p:cTn id="133" presetID="10" presetClass="entr" presetSubtype="0" fill="hold" nodeType="withEffect">
                                  <p:stCondLst>
                                    <p:cond delay="0"/>
                                  </p:stCondLst>
                                  <p:childTnLst>
                                    <p:set>
                                      <p:cBhvr>
                                        <p:cTn id="134" dur="1" fill="hold">
                                          <p:stCondLst>
                                            <p:cond delay="0"/>
                                          </p:stCondLst>
                                        </p:cTn>
                                        <p:tgtEl>
                                          <p:spTgt spid="413"/>
                                        </p:tgtEl>
                                        <p:attrNameLst>
                                          <p:attrName>style.visibility</p:attrName>
                                        </p:attrNameLst>
                                      </p:cBhvr>
                                      <p:to>
                                        <p:strVal val="visible"/>
                                      </p:to>
                                    </p:set>
                                    <p:animEffect transition="in" filter="fade">
                                      <p:cBhvr>
                                        <p:cTn id="135" dur="1000"/>
                                        <p:tgtEl>
                                          <p:spTgt spid="413"/>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415"/>
                                        </p:tgtEl>
                                        <p:attrNameLst>
                                          <p:attrName>style.visibility</p:attrName>
                                        </p:attrNameLst>
                                      </p:cBhvr>
                                      <p:to>
                                        <p:strVal val="visible"/>
                                      </p:to>
                                    </p:set>
                                    <p:animEffect transition="in" filter="fade">
                                      <p:cBhvr>
                                        <p:cTn id="140" dur="1000"/>
                                        <p:tgtEl>
                                          <p:spTgt spid="415"/>
                                        </p:tgtEl>
                                      </p:cBhvr>
                                    </p:animEffect>
                                  </p:childTnLst>
                                </p:cTn>
                              </p:par>
                              <p:par>
                                <p:cTn id="141" presetID="10" presetClass="entr" presetSubtype="0" fill="hold" nodeType="withEffect">
                                  <p:stCondLst>
                                    <p:cond delay="0"/>
                                  </p:stCondLst>
                                  <p:childTnLst>
                                    <p:set>
                                      <p:cBhvr>
                                        <p:cTn id="142" dur="1" fill="hold">
                                          <p:stCondLst>
                                            <p:cond delay="0"/>
                                          </p:stCondLst>
                                        </p:cTn>
                                        <p:tgtEl>
                                          <p:spTgt spid="414"/>
                                        </p:tgtEl>
                                        <p:attrNameLst>
                                          <p:attrName>style.visibility</p:attrName>
                                        </p:attrNameLst>
                                      </p:cBhvr>
                                      <p:to>
                                        <p:strVal val="visible"/>
                                      </p:to>
                                    </p:set>
                                    <p:animEffect transition="in" filter="fade">
                                      <p:cBhvr>
                                        <p:cTn id="143" dur="1000"/>
                                        <p:tgtEl>
                                          <p:spTgt spid="41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416"/>
                                        </p:tgtEl>
                                        <p:attrNameLst>
                                          <p:attrName>style.visibility</p:attrName>
                                        </p:attrNameLst>
                                      </p:cBhvr>
                                      <p:to>
                                        <p:strVal val="visible"/>
                                      </p:to>
                                    </p:set>
                                    <p:animEffect transition="in" filter="fade">
                                      <p:cBhvr>
                                        <p:cTn id="148" dur="10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p:nvPr/>
        </p:nvSpPr>
        <p:spPr>
          <a:xfrm>
            <a:off x="4894500" y="1524000"/>
            <a:ext cx="3652199" cy="762299"/>
          </a:xfrm>
          <a:prstGeom prst="roundRect">
            <a:avLst>
              <a:gd name="adj" fmla="val 16667"/>
            </a:avLst>
          </a:prstGeom>
          <a:solidFill>
            <a:srgbClr val="EAD1DC"/>
          </a:solidFill>
          <a:ln w="19050" cap="flat">
            <a:solidFill>
              <a:srgbClr val="EAD1DC"/>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latin typeface="Microsoft YaHei" panose="020B0503020204020204" pitchFamily="34" charset="-122"/>
              <a:ea typeface="Microsoft YaHei" panose="020B0503020204020204" pitchFamily="34" charset="-122"/>
            </a:endParaRPr>
          </a:p>
        </p:txBody>
      </p:sp>
      <p:sp>
        <p:nvSpPr>
          <p:cNvPr id="444" name="Shape 444"/>
          <p:cNvSpPr/>
          <p:nvPr/>
        </p:nvSpPr>
        <p:spPr>
          <a:xfrm>
            <a:off x="4745550" y="2440900"/>
            <a:ext cx="3950099" cy="3788399"/>
          </a:xfrm>
          <a:prstGeom prst="roundRect">
            <a:avLst>
              <a:gd name="adj" fmla="val 16667"/>
            </a:avLst>
          </a:prstGeom>
          <a:solidFill>
            <a:schemeClr val="lt2"/>
          </a:solidFill>
          <a:ln w="19050" cap="flat">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latin typeface="Microsoft YaHei" panose="020B0503020204020204" pitchFamily="34" charset="-122"/>
              <a:ea typeface="Microsoft YaHei" panose="020B0503020204020204" pitchFamily="34" charset="-122"/>
            </a:endParaRPr>
          </a:p>
        </p:txBody>
      </p:sp>
      <p:sp>
        <p:nvSpPr>
          <p:cNvPr id="446" name="Shape 446"/>
          <p:cNvSpPr/>
          <p:nvPr/>
        </p:nvSpPr>
        <p:spPr>
          <a:xfrm>
            <a:off x="311549" y="5203400"/>
            <a:ext cx="2064599" cy="540299"/>
          </a:xfrm>
          <a:prstGeom prst="roundRect">
            <a:avLst>
              <a:gd name="adj" fmla="val 16667"/>
            </a:avLst>
          </a:prstGeom>
          <a:solidFill>
            <a:srgbClr val="FFE599"/>
          </a:solidFill>
          <a:ln w="19050" cap="flat">
            <a:solidFill>
              <a:srgbClr val="FFE5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zh-CN" altLang="en" dirty="0">
                <a:latin typeface="Microsoft YaHei" panose="020B0503020204020204" pitchFamily="34" charset="-122"/>
                <a:ea typeface="Microsoft YaHei" panose="020B0503020204020204" pitchFamily="34" charset="-122"/>
              </a:rPr>
              <a:t>网络管理</a:t>
            </a:r>
            <a:endParaRPr lang="en" dirty="0">
              <a:latin typeface="Microsoft YaHei" panose="020B0503020204020204" pitchFamily="34" charset="-122"/>
              <a:ea typeface="Microsoft YaHei" panose="020B0503020204020204" pitchFamily="34" charset="-122"/>
            </a:endParaRPr>
          </a:p>
        </p:txBody>
      </p:sp>
      <p:sp>
        <p:nvSpPr>
          <p:cNvPr id="447" name="Shape 447"/>
          <p:cNvSpPr/>
          <p:nvPr/>
        </p:nvSpPr>
        <p:spPr>
          <a:xfrm>
            <a:off x="643100" y="4509725"/>
            <a:ext cx="2348400" cy="577499"/>
          </a:xfrm>
          <a:prstGeom prst="roundRect">
            <a:avLst>
              <a:gd name="adj" fmla="val 16667"/>
            </a:avLst>
          </a:prstGeom>
          <a:solidFill>
            <a:srgbClr val="B6D7A8"/>
          </a:solidFill>
          <a:ln w="19050" cap="flat">
            <a:solidFill>
              <a:srgbClr val="B6D7A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信息</a:t>
            </a:r>
            <a:r>
              <a:rPr lang="zh-CN" altLang="en-US" dirty="0">
                <a:latin typeface="Microsoft YaHei" panose="020B0503020204020204" pitchFamily="34" charset="-122"/>
                <a:ea typeface="Microsoft YaHei" panose="020B0503020204020204" pitchFamily="34" charset="-122"/>
              </a:rPr>
              <a:t>传送</a:t>
            </a:r>
            <a:endParaRPr lang="en" dirty="0">
              <a:latin typeface="Microsoft YaHei" panose="020B0503020204020204" pitchFamily="34" charset="-122"/>
              <a:ea typeface="Microsoft YaHei" panose="020B0503020204020204" pitchFamily="34" charset="-122"/>
            </a:endParaRPr>
          </a:p>
        </p:txBody>
      </p:sp>
      <p:sp>
        <p:nvSpPr>
          <p:cNvPr id="448" name="Shape 448"/>
          <p:cNvSpPr/>
          <p:nvPr/>
        </p:nvSpPr>
        <p:spPr>
          <a:xfrm>
            <a:off x="950200" y="3793875"/>
            <a:ext cx="2348400" cy="577499"/>
          </a:xfrm>
          <a:prstGeom prst="roundRect">
            <a:avLst>
              <a:gd name="adj" fmla="val 16667"/>
            </a:avLst>
          </a:prstGeom>
          <a:solidFill>
            <a:srgbClr val="6FA8DC"/>
          </a:solidFill>
          <a:ln w="19050" cap="flat">
            <a:solidFill>
              <a:srgbClr val="9FC5E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内存</a:t>
            </a:r>
            <a:r>
              <a:rPr lang="zh-CN" altLang="en-US" dirty="0">
                <a:latin typeface="Microsoft YaHei" panose="020B0503020204020204" pitchFamily="34" charset="-122"/>
                <a:ea typeface="Microsoft YaHei" panose="020B0503020204020204" pitchFamily="34" charset="-122"/>
              </a:rPr>
              <a:t>管理</a:t>
            </a:r>
            <a:endParaRPr lang="en" dirty="0">
              <a:latin typeface="Microsoft YaHei" panose="020B0503020204020204" pitchFamily="34" charset="-122"/>
              <a:ea typeface="Microsoft YaHei" panose="020B0503020204020204" pitchFamily="34" charset="-122"/>
            </a:endParaRPr>
          </a:p>
        </p:txBody>
      </p:sp>
      <p:sp>
        <p:nvSpPr>
          <p:cNvPr id="449" name="Shape 449"/>
          <p:cNvSpPr/>
          <p:nvPr/>
        </p:nvSpPr>
        <p:spPr>
          <a:xfrm>
            <a:off x="1286700" y="3110250"/>
            <a:ext cx="2348400" cy="577499"/>
          </a:xfrm>
          <a:prstGeom prst="roundRect">
            <a:avLst>
              <a:gd name="adj" fmla="val 16667"/>
            </a:avLst>
          </a:prstGeom>
          <a:solidFill>
            <a:srgbClr val="B4A7D6"/>
          </a:solidFill>
          <a:ln w="19050" cap="flat">
            <a:solidFill>
              <a:srgbClr val="B4A7D6"/>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任务调度</a:t>
            </a:r>
            <a:endParaRPr lang="en" dirty="0">
              <a:latin typeface="Microsoft YaHei" panose="020B0503020204020204" pitchFamily="34" charset="-122"/>
              <a:ea typeface="Microsoft YaHei" panose="020B0503020204020204" pitchFamily="34" charset="-122"/>
            </a:endParaRPr>
          </a:p>
        </p:txBody>
      </p:sp>
      <p:sp>
        <p:nvSpPr>
          <p:cNvPr id="450" name="Shape 450"/>
          <p:cNvSpPr/>
          <p:nvPr/>
        </p:nvSpPr>
        <p:spPr>
          <a:xfrm>
            <a:off x="1824450" y="2382450"/>
            <a:ext cx="2348400" cy="577499"/>
          </a:xfrm>
          <a:prstGeom prst="roundRect">
            <a:avLst>
              <a:gd name="adj" fmla="val 16667"/>
            </a:avLst>
          </a:prstGeom>
          <a:solidFill>
            <a:srgbClr val="EA9999"/>
          </a:solidFill>
          <a:ln w="19050" cap="flat">
            <a:solidFill>
              <a:srgbClr val="EA9999"/>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顶点</a:t>
            </a:r>
            <a:r>
              <a:rPr lang="en" dirty="0">
                <a:latin typeface="Microsoft YaHei" panose="020B0503020204020204" pitchFamily="34" charset="-122"/>
                <a:ea typeface="Microsoft YaHei" panose="020B0503020204020204" pitchFamily="34" charset="-122"/>
              </a:rPr>
              <a:t>/</a:t>
            </a:r>
            <a:r>
              <a:rPr lang="zh-CN" altLang="en" dirty="0">
                <a:latin typeface="Microsoft YaHei" panose="020B0503020204020204" pitchFamily="34" charset="-122"/>
                <a:ea typeface="Microsoft YaHei" panose="020B0503020204020204" pitchFamily="34" charset="-122"/>
              </a:rPr>
              <a:t>映射</a:t>
            </a:r>
            <a:r>
              <a:rPr lang="en" dirty="0">
                <a:latin typeface="Microsoft YaHei" panose="020B0503020204020204" pitchFamily="34" charset="-122"/>
                <a:ea typeface="Microsoft YaHei" panose="020B0503020204020204" pitchFamily="34" charset="-122"/>
              </a:rPr>
              <a:t>/</a:t>
            </a:r>
            <a:r>
              <a:rPr lang="en" dirty="0" err="1">
                <a:latin typeface="Microsoft YaHei" panose="020B0503020204020204" pitchFamily="34" charset="-122"/>
                <a:ea typeface="Microsoft YaHei" panose="020B0503020204020204" pitchFamily="34" charset="-122"/>
              </a:rPr>
              <a:t>msg</a:t>
            </a:r>
            <a:r>
              <a:rPr lang="en" dirty="0">
                <a:latin typeface="Microsoft YaHei" panose="020B0503020204020204" pitchFamily="34" charset="-122"/>
                <a:ea typeface="Microsoft YaHei" panose="020B0503020204020204" pitchFamily="34" charset="-122"/>
              </a:rPr>
              <a:t> data </a:t>
            </a:r>
            <a:r>
              <a:rPr lang="zh-CN" altLang="en" dirty="0">
                <a:latin typeface="Microsoft YaHei" panose="020B0503020204020204" pitchFamily="34" charset="-122"/>
                <a:ea typeface="Microsoft YaHei" panose="020B0503020204020204" pitchFamily="34" charset="-122"/>
              </a:rPr>
              <a:t>结构</a:t>
            </a:r>
            <a:endParaRPr lang="en" dirty="0">
              <a:latin typeface="Microsoft YaHei" panose="020B0503020204020204" pitchFamily="34" charset="-122"/>
              <a:ea typeface="Microsoft YaHei" panose="020B0503020204020204" pitchFamily="34" charset="-122"/>
            </a:endParaRPr>
          </a:p>
        </p:txBody>
      </p:sp>
      <p:sp>
        <p:nvSpPr>
          <p:cNvPr id="451" name="Shape 451"/>
          <p:cNvSpPr/>
          <p:nvPr/>
        </p:nvSpPr>
        <p:spPr>
          <a:xfrm>
            <a:off x="3610437" y="3868135"/>
            <a:ext cx="980999" cy="429000"/>
          </a:xfrm>
          <a:prstGeom prst="rightArrow">
            <a:avLst>
              <a:gd name="adj1" fmla="val 50000"/>
              <a:gd name="adj2" fmla="val 50000"/>
            </a:avLst>
          </a:prstGeom>
          <a:solidFill>
            <a:srgbClr val="F6B26B"/>
          </a:solidFill>
          <a:ln w="19050" cap="flat">
            <a:solidFill>
              <a:srgbClr val="F6B26B"/>
            </a:solidFill>
            <a:prstDash val="solid"/>
            <a:round/>
            <a:headEnd type="none" w="med" len="med"/>
            <a:tailEnd type="none" w="med" len="med"/>
          </a:ln>
        </p:spPr>
        <p:txBody>
          <a:bodyPr lIns="91425" tIns="91425" rIns="91425" bIns="91425" anchor="ctr" anchorCtr="0">
            <a:noAutofit/>
          </a:bodyPr>
          <a:lstStyle/>
          <a:p>
            <a:pPr>
              <a:spcBef>
                <a:spcPts val="0"/>
              </a:spcBef>
              <a:buNone/>
            </a:pPr>
            <a:endParaRPr>
              <a:latin typeface="Microsoft YaHei" panose="020B0503020204020204" pitchFamily="34" charset="-122"/>
              <a:ea typeface="Microsoft YaHei" panose="020B0503020204020204" pitchFamily="34" charset="-122"/>
            </a:endParaRPr>
          </a:p>
        </p:txBody>
      </p:sp>
      <p:sp>
        <p:nvSpPr>
          <p:cNvPr id="452" name="Shape 452"/>
          <p:cNvSpPr/>
          <p:nvPr/>
        </p:nvSpPr>
        <p:spPr>
          <a:xfrm>
            <a:off x="4903275" y="5058550"/>
            <a:ext cx="2756399" cy="540299"/>
          </a:xfrm>
          <a:prstGeom prst="roundRect">
            <a:avLst>
              <a:gd name="adj" fmla="val 16667"/>
            </a:avLst>
          </a:prstGeom>
          <a:solidFill>
            <a:srgbClr val="FFE599"/>
          </a:solidFill>
          <a:ln w="19050" cap="flat">
            <a:solidFill>
              <a:srgbClr val="FFE5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zh-CN" altLang="en-US" dirty="0">
                <a:latin typeface="Microsoft YaHei" panose="020B0503020204020204" pitchFamily="34" charset="-122"/>
                <a:ea typeface="Microsoft YaHei" panose="020B0503020204020204" pitchFamily="34" charset="-122"/>
              </a:rPr>
              <a:t>连接管理</a:t>
            </a:r>
            <a:endParaRPr lang="en" dirty="0">
              <a:latin typeface="Microsoft YaHei" panose="020B0503020204020204" pitchFamily="34" charset="-122"/>
              <a:ea typeface="Microsoft YaHei" panose="020B0503020204020204" pitchFamily="34" charset="-122"/>
            </a:endParaRPr>
          </a:p>
        </p:txBody>
      </p:sp>
      <p:sp>
        <p:nvSpPr>
          <p:cNvPr id="453" name="Shape 453"/>
          <p:cNvSpPr/>
          <p:nvPr/>
        </p:nvSpPr>
        <p:spPr>
          <a:xfrm>
            <a:off x="4903275" y="4268000"/>
            <a:ext cx="1822799" cy="577499"/>
          </a:xfrm>
          <a:prstGeom prst="roundRect">
            <a:avLst>
              <a:gd name="adj" fmla="val 16667"/>
            </a:avLst>
          </a:prstGeom>
          <a:solidFill>
            <a:srgbClr val="B6D7A8"/>
          </a:solidFill>
          <a:ln w="19050" cap="flat">
            <a:solidFill>
              <a:srgbClr val="B6D7A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数据</a:t>
            </a:r>
            <a:r>
              <a:rPr lang="zh-CN" altLang="en-US" dirty="0">
                <a:latin typeface="Microsoft YaHei" panose="020B0503020204020204" pitchFamily="34" charset="-122"/>
                <a:ea typeface="Microsoft YaHei" panose="020B0503020204020204" pitchFamily="34" charset="-122"/>
              </a:rPr>
              <a:t>交换</a:t>
            </a:r>
            <a:endParaRPr lang="en" dirty="0">
              <a:latin typeface="Microsoft YaHei" panose="020B0503020204020204" pitchFamily="34" charset="-122"/>
              <a:ea typeface="Microsoft YaHei" panose="020B0503020204020204" pitchFamily="34" charset="-122"/>
            </a:endParaRPr>
          </a:p>
        </p:txBody>
      </p:sp>
      <p:sp>
        <p:nvSpPr>
          <p:cNvPr id="454" name="Shape 454"/>
          <p:cNvSpPr/>
          <p:nvPr/>
        </p:nvSpPr>
        <p:spPr>
          <a:xfrm>
            <a:off x="6839475" y="4268000"/>
            <a:ext cx="1674000" cy="560100"/>
          </a:xfrm>
          <a:prstGeom prst="roundRect">
            <a:avLst>
              <a:gd name="adj" fmla="val 16667"/>
            </a:avLst>
          </a:prstGeom>
          <a:solidFill>
            <a:srgbClr val="6FA8DC"/>
          </a:solidFill>
          <a:ln w="19050" cap="flat">
            <a:solidFill>
              <a:srgbClr val="9FC5E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缓冲</a:t>
            </a:r>
            <a:r>
              <a:rPr lang="zh-CN" altLang="en-US" dirty="0">
                <a:latin typeface="Microsoft YaHei" panose="020B0503020204020204" pitchFamily="34" charset="-122"/>
                <a:ea typeface="Microsoft YaHei" panose="020B0503020204020204" pitchFamily="34" charset="-122"/>
              </a:rPr>
              <a:t>管理</a:t>
            </a:r>
            <a:endParaRPr lang="en" dirty="0">
              <a:latin typeface="Microsoft YaHei" panose="020B0503020204020204" pitchFamily="34" charset="-122"/>
              <a:ea typeface="Microsoft YaHei" panose="020B0503020204020204" pitchFamily="34" charset="-122"/>
            </a:endParaRPr>
          </a:p>
        </p:txBody>
      </p:sp>
      <p:sp>
        <p:nvSpPr>
          <p:cNvPr id="455" name="Shape 455"/>
          <p:cNvSpPr/>
          <p:nvPr/>
        </p:nvSpPr>
        <p:spPr>
          <a:xfrm>
            <a:off x="4903275" y="3505400"/>
            <a:ext cx="1744199" cy="577499"/>
          </a:xfrm>
          <a:prstGeom prst="roundRect">
            <a:avLst>
              <a:gd name="adj" fmla="val 16667"/>
            </a:avLst>
          </a:prstGeom>
          <a:solidFill>
            <a:srgbClr val="B4A7D6"/>
          </a:solidFill>
          <a:ln w="19050" cap="flat">
            <a:solidFill>
              <a:srgbClr val="B4A7D6"/>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任务</a:t>
            </a:r>
            <a:r>
              <a:rPr lang="zh-CN" altLang="en-US" dirty="0">
                <a:latin typeface="Microsoft YaHei" panose="020B0503020204020204" pitchFamily="34" charset="-122"/>
                <a:ea typeface="Microsoft YaHei" panose="020B0503020204020204" pitchFamily="34" charset="-122"/>
              </a:rPr>
              <a:t>调度</a:t>
            </a:r>
            <a:endParaRPr lang="en" dirty="0">
              <a:latin typeface="Microsoft YaHei" panose="020B0503020204020204" pitchFamily="34" charset="-122"/>
              <a:ea typeface="Microsoft YaHei" panose="020B0503020204020204" pitchFamily="34" charset="-122"/>
            </a:endParaRPr>
          </a:p>
        </p:txBody>
      </p:sp>
      <p:sp>
        <p:nvSpPr>
          <p:cNvPr id="456" name="Shape 456"/>
          <p:cNvSpPr/>
          <p:nvPr/>
        </p:nvSpPr>
        <p:spPr>
          <a:xfrm>
            <a:off x="6802850" y="3505400"/>
            <a:ext cx="1612799" cy="577499"/>
          </a:xfrm>
          <a:prstGeom prst="roundRect">
            <a:avLst>
              <a:gd name="adj" fmla="val 16667"/>
            </a:avLst>
          </a:prstGeom>
          <a:solidFill>
            <a:srgbClr val="EA9999"/>
          </a:solidFill>
          <a:ln w="19050" cap="flat">
            <a:solidFill>
              <a:srgbClr val="EA9999"/>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索引</a:t>
            </a:r>
            <a:r>
              <a:rPr lang="zh-CN" altLang="en-US" dirty="0">
                <a:latin typeface="Microsoft YaHei" panose="020B0503020204020204" pitchFamily="34" charset="-122"/>
                <a:ea typeface="Microsoft YaHei" panose="020B0503020204020204" pitchFamily="34" charset="-122"/>
              </a:rPr>
              <a:t>管理</a:t>
            </a:r>
            <a:endParaRPr lang="en" dirty="0">
              <a:latin typeface="Microsoft YaHei" panose="020B0503020204020204" pitchFamily="34" charset="-122"/>
              <a:ea typeface="Microsoft YaHei" panose="020B0503020204020204" pitchFamily="34" charset="-122"/>
            </a:endParaRPr>
          </a:p>
        </p:txBody>
      </p:sp>
      <p:sp>
        <p:nvSpPr>
          <p:cNvPr id="457" name="Shape 457"/>
          <p:cNvSpPr txBox="1"/>
          <p:nvPr/>
        </p:nvSpPr>
        <p:spPr>
          <a:xfrm>
            <a:off x="4872198" y="5743700"/>
            <a:ext cx="3757500" cy="420300"/>
          </a:xfrm>
          <a:prstGeom prst="rect">
            <a:avLst/>
          </a:prstGeom>
          <a:noFill/>
        </p:spPr>
        <p:txBody>
          <a:bodyPr lIns="91425" tIns="91425" rIns="91425" bIns="91425" anchor="t" anchorCtr="0">
            <a:noAutofit/>
          </a:bodyPr>
          <a:lstStyle/>
          <a:p>
            <a:pPr>
              <a:spcBef>
                <a:spcPts val="0"/>
              </a:spcBef>
              <a:buNone/>
            </a:pPr>
            <a:r>
              <a:rPr lang="zh-CN" altLang="en-US" dirty="0">
                <a:latin typeface="Microsoft YaHei" panose="020B0503020204020204" pitchFamily="34" charset="-122"/>
                <a:ea typeface="Microsoft YaHei" panose="020B0503020204020204" pitchFamily="34" charset="-122"/>
              </a:rPr>
              <a:t>通用并行数据流引擎</a:t>
            </a:r>
            <a:endParaRPr lang="en" dirty="0">
              <a:latin typeface="Microsoft YaHei" panose="020B0503020204020204" pitchFamily="34" charset="-122"/>
              <a:ea typeface="Microsoft YaHei" panose="020B0503020204020204" pitchFamily="34" charset="-122"/>
            </a:endParaRPr>
          </a:p>
        </p:txBody>
      </p:sp>
      <p:sp>
        <p:nvSpPr>
          <p:cNvPr id="458" name="Shape 458"/>
          <p:cNvSpPr/>
          <p:nvPr/>
        </p:nvSpPr>
        <p:spPr>
          <a:xfrm>
            <a:off x="4903275" y="2742800"/>
            <a:ext cx="1822799" cy="577499"/>
          </a:xfrm>
          <a:prstGeom prst="roundRect">
            <a:avLst>
              <a:gd name="adj" fmla="val 16667"/>
            </a:avLst>
          </a:prstGeom>
          <a:solidFill>
            <a:srgbClr val="B6D7A8"/>
          </a:solidFill>
          <a:ln w="19050" cap="flat">
            <a:solidFill>
              <a:srgbClr val="B6D7A8"/>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操作</a:t>
            </a:r>
            <a:r>
              <a:rPr lang="zh-CN" altLang="en-US" dirty="0">
                <a:latin typeface="Microsoft YaHei" panose="020B0503020204020204" pitchFamily="34" charset="-122"/>
                <a:ea typeface="Microsoft YaHei" panose="020B0503020204020204" pitchFamily="34" charset="-122"/>
              </a:rPr>
              <a:t>符</a:t>
            </a:r>
            <a:endParaRPr lang="en" dirty="0">
              <a:latin typeface="Microsoft YaHei" panose="020B0503020204020204" pitchFamily="34" charset="-122"/>
              <a:ea typeface="Microsoft YaHei" panose="020B0503020204020204" pitchFamily="34" charset="-122"/>
            </a:endParaRPr>
          </a:p>
        </p:txBody>
      </p:sp>
      <p:sp>
        <p:nvSpPr>
          <p:cNvPr id="459" name="Shape 459"/>
          <p:cNvSpPr/>
          <p:nvPr/>
        </p:nvSpPr>
        <p:spPr>
          <a:xfrm>
            <a:off x="6870075" y="2742800"/>
            <a:ext cx="1612799" cy="577499"/>
          </a:xfrm>
          <a:prstGeom prst="roundRect">
            <a:avLst>
              <a:gd name="adj" fmla="val 16667"/>
            </a:avLst>
          </a:prstGeom>
          <a:solidFill>
            <a:srgbClr val="EA9999"/>
          </a:solidFill>
          <a:ln w="19050" cap="flat">
            <a:solidFill>
              <a:srgbClr val="EA9999"/>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zh-CN" altLang="en" dirty="0">
                <a:latin typeface="Microsoft YaHei" panose="020B0503020204020204" pitchFamily="34" charset="-122"/>
                <a:ea typeface="Microsoft YaHei" panose="020B0503020204020204" pitchFamily="34" charset="-122"/>
              </a:rPr>
              <a:t>存取</a:t>
            </a:r>
            <a:r>
              <a:rPr lang="zh-CN" altLang="en-US" dirty="0">
                <a:latin typeface="Microsoft YaHei" panose="020B0503020204020204" pitchFamily="34" charset="-122"/>
                <a:ea typeface="Microsoft YaHei" panose="020B0503020204020204" pitchFamily="34" charset="-122"/>
              </a:rPr>
              <a:t>方法</a:t>
            </a:r>
            <a:endParaRPr lang="en" dirty="0">
              <a:latin typeface="Microsoft YaHei" panose="020B0503020204020204" pitchFamily="34" charset="-122"/>
              <a:ea typeface="Microsoft YaHei" panose="020B0503020204020204" pitchFamily="34" charset="-122"/>
            </a:endParaRPr>
          </a:p>
        </p:txBody>
      </p:sp>
      <p:sp>
        <p:nvSpPr>
          <p:cNvPr id="460" name="Shape 460"/>
          <p:cNvSpPr txBox="1"/>
          <p:nvPr/>
        </p:nvSpPr>
        <p:spPr>
          <a:xfrm>
            <a:off x="5256450" y="1675425"/>
            <a:ext cx="2928300" cy="540299"/>
          </a:xfrm>
          <a:prstGeom prst="rect">
            <a:avLst/>
          </a:prstGeom>
        </p:spPr>
        <p:txBody>
          <a:bodyPr lIns="91425" tIns="91425" rIns="91425" bIns="91425" anchor="t" anchorCtr="0">
            <a:noAutofit/>
          </a:bodyPr>
          <a:lstStyle/>
          <a:p>
            <a:pPr>
              <a:spcBef>
                <a:spcPts val="0"/>
              </a:spcBef>
              <a:buNone/>
            </a:pPr>
            <a:r>
              <a:rPr lang="en" sz="2000" dirty="0">
                <a:latin typeface="Microsoft YaHei" panose="020B0503020204020204" pitchFamily="34" charset="-122"/>
                <a:ea typeface="Microsoft YaHei" panose="020B0503020204020204" pitchFamily="34" charset="-122"/>
              </a:rPr>
              <a:t>Pregel</a:t>
            </a:r>
            <a:r>
              <a:rPr lang="zh-CN" altLang="en" sz="2000" dirty="0">
                <a:latin typeface="Microsoft YaHei" panose="020B0503020204020204" pitchFamily="34" charset="-122"/>
                <a:ea typeface="Microsoft YaHei" panose="020B0503020204020204" pitchFamily="34" charset="-122"/>
              </a:rPr>
              <a:t>物理计划</a:t>
            </a:r>
            <a:endParaRPr lang="en" sz="2000" dirty="0">
              <a:latin typeface="Microsoft YaHei" panose="020B0503020204020204" pitchFamily="34" charset="-122"/>
              <a:ea typeface="Microsoft YaHei" panose="020B0503020204020204" pitchFamily="34" charset="-122"/>
            </a:endParaRPr>
          </a:p>
        </p:txBody>
      </p:sp>
      <p:sp>
        <p:nvSpPr>
          <p:cNvPr id="20" name="Rectangle 4">
            <a:extLst>
              <a:ext uri="{FF2B5EF4-FFF2-40B4-BE49-F238E27FC236}">
                <a16:creationId xmlns="" xmlns:a16="http://schemas.microsoft.com/office/drawing/2014/main" id="{6BB64E72-B5DC-8B4B-8C3F-678233DAE0E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21" name="直接连接符 8">
            <a:extLst>
              <a:ext uri="{FF2B5EF4-FFF2-40B4-BE49-F238E27FC236}">
                <a16:creationId xmlns="" xmlns:a16="http://schemas.microsoft.com/office/drawing/2014/main" id="{A16C6D06-5478-AA41-9AF2-6DE5FE6CBD00}"/>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 xmlns:a16="http://schemas.microsoft.com/office/drawing/2014/main" id="{242EB77B-8C80-7F40-BA8D-F1CAEA5095B9}"/>
              </a:ext>
            </a:extLst>
          </p:cNvPr>
          <p:cNvGrpSpPr>
            <a:grpSpLocks/>
          </p:cNvGrpSpPr>
          <p:nvPr/>
        </p:nvGrpSpPr>
        <p:grpSpPr bwMode="auto">
          <a:xfrm>
            <a:off x="1" y="284163"/>
            <a:ext cx="3047999" cy="530225"/>
            <a:chOff x="2209799" y="284389"/>
            <a:chExt cx="2160388" cy="529772"/>
          </a:xfrm>
          <a:solidFill>
            <a:srgbClr val="024C89"/>
          </a:solidFill>
        </p:grpSpPr>
        <p:sp>
          <p:nvSpPr>
            <p:cNvPr id="23" name="矩形 22">
              <a:extLst>
                <a:ext uri="{FF2B5EF4-FFF2-40B4-BE49-F238E27FC236}">
                  <a16:creationId xmlns="" xmlns:a16="http://schemas.microsoft.com/office/drawing/2014/main" id="{159515D9-DB80-314F-9608-DD0BF7C3796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Pregelix</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系统</a:t>
              </a:r>
            </a:p>
          </p:txBody>
        </p:sp>
        <p:sp>
          <p:nvSpPr>
            <p:cNvPr id="24" name="矩形 23">
              <a:extLst>
                <a:ext uri="{FF2B5EF4-FFF2-40B4-BE49-F238E27FC236}">
                  <a16:creationId xmlns="" xmlns:a16="http://schemas.microsoft.com/office/drawing/2014/main" id="{8ABD8860-A5D0-384F-9466-8788089D6767}"/>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140841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anim calcmode="lin" valueType="num">
                                      <p:cBhvr additive="base">
                                        <p:cTn id="7" dur="1000"/>
                                        <p:tgtEl>
                                          <p:spTgt spid="447"/>
                                        </p:tgtEl>
                                        <p:attrNameLst>
                                          <p:attrName>ppt_w</p:attrName>
                                        </p:attrNameLst>
                                      </p:cBhvr>
                                      <p:tavLst>
                                        <p:tav tm="0">
                                          <p:val>
                                            <p:strVal val="0"/>
                                          </p:val>
                                        </p:tav>
                                        <p:tav tm="100000">
                                          <p:val>
                                            <p:strVal val="#ppt_w"/>
                                          </p:val>
                                        </p:tav>
                                      </p:tavLst>
                                    </p:anim>
                                    <p:anim calcmode="lin" valueType="num">
                                      <p:cBhvr additive="base">
                                        <p:cTn id="8" dur="1000"/>
                                        <p:tgtEl>
                                          <p:spTgt spid="447"/>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48"/>
                                        </p:tgtEl>
                                        <p:attrNameLst>
                                          <p:attrName>style.visibility</p:attrName>
                                        </p:attrNameLst>
                                      </p:cBhvr>
                                      <p:to>
                                        <p:strVal val="visible"/>
                                      </p:to>
                                    </p:set>
                                    <p:anim calcmode="lin" valueType="num">
                                      <p:cBhvr additive="base">
                                        <p:cTn id="11" dur="1000"/>
                                        <p:tgtEl>
                                          <p:spTgt spid="448"/>
                                        </p:tgtEl>
                                        <p:attrNameLst>
                                          <p:attrName>ppt_w</p:attrName>
                                        </p:attrNameLst>
                                      </p:cBhvr>
                                      <p:tavLst>
                                        <p:tav tm="0">
                                          <p:val>
                                            <p:strVal val="0"/>
                                          </p:val>
                                        </p:tav>
                                        <p:tav tm="100000">
                                          <p:val>
                                            <p:strVal val="#ppt_w"/>
                                          </p:val>
                                        </p:tav>
                                      </p:tavLst>
                                    </p:anim>
                                    <p:anim calcmode="lin" valueType="num">
                                      <p:cBhvr additive="base">
                                        <p:cTn id="12" dur="1000"/>
                                        <p:tgtEl>
                                          <p:spTgt spid="44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449"/>
                                        </p:tgtEl>
                                        <p:attrNameLst>
                                          <p:attrName>style.visibility</p:attrName>
                                        </p:attrNameLst>
                                      </p:cBhvr>
                                      <p:to>
                                        <p:strVal val="visible"/>
                                      </p:to>
                                    </p:set>
                                    <p:anim calcmode="lin" valueType="num">
                                      <p:cBhvr additive="base">
                                        <p:cTn id="15" dur="1000"/>
                                        <p:tgtEl>
                                          <p:spTgt spid="449"/>
                                        </p:tgtEl>
                                        <p:attrNameLst>
                                          <p:attrName>ppt_w</p:attrName>
                                        </p:attrNameLst>
                                      </p:cBhvr>
                                      <p:tavLst>
                                        <p:tav tm="0">
                                          <p:val>
                                            <p:strVal val="0"/>
                                          </p:val>
                                        </p:tav>
                                        <p:tav tm="100000">
                                          <p:val>
                                            <p:strVal val="#ppt_w"/>
                                          </p:val>
                                        </p:tav>
                                      </p:tavLst>
                                    </p:anim>
                                    <p:anim calcmode="lin" valueType="num">
                                      <p:cBhvr additive="base">
                                        <p:cTn id="16" dur="1000"/>
                                        <p:tgtEl>
                                          <p:spTgt spid="44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450"/>
                                        </p:tgtEl>
                                        <p:attrNameLst>
                                          <p:attrName>style.visibility</p:attrName>
                                        </p:attrNameLst>
                                      </p:cBhvr>
                                      <p:to>
                                        <p:strVal val="visible"/>
                                      </p:to>
                                    </p:set>
                                    <p:anim calcmode="lin" valueType="num">
                                      <p:cBhvr additive="base">
                                        <p:cTn id="19" dur="1000"/>
                                        <p:tgtEl>
                                          <p:spTgt spid="450"/>
                                        </p:tgtEl>
                                        <p:attrNameLst>
                                          <p:attrName>ppt_w</p:attrName>
                                        </p:attrNameLst>
                                      </p:cBhvr>
                                      <p:tavLst>
                                        <p:tav tm="0">
                                          <p:val>
                                            <p:strVal val="0"/>
                                          </p:val>
                                        </p:tav>
                                        <p:tav tm="100000">
                                          <p:val>
                                            <p:strVal val="#ppt_w"/>
                                          </p:val>
                                        </p:tav>
                                      </p:tavLst>
                                    </p:anim>
                                    <p:anim calcmode="lin" valueType="num">
                                      <p:cBhvr additive="base">
                                        <p:cTn id="20" dur="1000"/>
                                        <p:tgtEl>
                                          <p:spTgt spid="450"/>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446"/>
                                        </p:tgtEl>
                                        <p:attrNameLst>
                                          <p:attrName>style.visibility</p:attrName>
                                        </p:attrNameLst>
                                      </p:cBhvr>
                                      <p:to>
                                        <p:strVal val="visible"/>
                                      </p:to>
                                    </p:set>
                                    <p:anim calcmode="lin" valueType="num">
                                      <p:cBhvr additive="base">
                                        <p:cTn id="23" dur="1000"/>
                                        <p:tgtEl>
                                          <p:spTgt spid="446"/>
                                        </p:tgtEl>
                                        <p:attrNameLst>
                                          <p:attrName>ppt_w</p:attrName>
                                        </p:attrNameLst>
                                      </p:cBhvr>
                                      <p:tavLst>
                                        <p:tav tm="0">
                                          <p:val>
                                            <p:strVal val="0"/>
                                          </p:val>
                                        </p:tav>
                                        <p:tav tm="100000">
                                          <p:val>
                                            <p:strVal val="#ppt_w"/>
                                          </p:val>
                                        </p:tav>
                                      </p:tavLst>
                                    </p:anim>
                                    <p:anim calcmode="lin" valueType="num">
                                      <p:cBhvr additive="base">
                                        <p:cTn id="24" dur="1000"/>
                                        <p:tgtEl>
                                          <p:spTgt spid="446"/>
                                        </p:tgtEl>
                                        <p:attrNameLst>
                                          <p:attrName>ppt_h</p:attrName>
                                        </p:attrNameLst>
                                      </p:cBhvr>
                                      <p:tavLst>
                                        <p:tav tm="0">
                                          <p:val>
                                            <p:str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51"/>
                                        </p:tgtEl>
                                        <p:attrNameLst>
                                          <p:attrName>style.visibility</p:attrName>
                                        </p:attrNameLst>
                                      </p:cBhvr>
                                      <p:to>
                                        <p:strVal val="visible"/>
                                      </p:to>
                                    </p:set>
                                    <p:animEffect transition="in" filter="fade">
                                      <p:cBhvr>
                                        <p:cTn id="29" dur="1000"/>
                                        <p:tgtEl>
                                          <p:spTgt spid="451"/>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nodeType="clickEffect">
                                  <p:stCondLst>
                                    <p:cond delay="0"/>
                                  </p:stCondLst>
                                  <p:childTnLst>
                                    <p:set>
                                      <p:cBhvr>
                                        <p:cTn id="33" dur="1" fill="hold">
                                          <p:stCondLst>
                                            <p:cond delay="0"/>
                                          </p:stCondLst>
                                        </p:cTn>
                                        <p:tgtEl>
                                          <p:spTgt spid="444"/>
                                        </p:tgtEl>
                                        <p:attrNameLst>
                                          <p:attrName>style.visibility</p:attrName>
                                        </p:attrNameLst>
                                      </p:cBhvr>
                                      <p:to>
                                        <p:strVal val="visible"/>
                                      </p:to>
                                    </p:set>
                                    <p:anim calcmode="lin" valueType="num">
                                      <p:cBhvr additive="base">
                                        <p:cTn id="34" dur="1000"/>
                                        <p:tgtEl>
                                          <p:spTgt spid="444"/>
                                        </p:tgtEl>
                                        <p:attrNameLst>
                                          <p:attrName>ppt_w</p:attrName>
                                        </p:attrNameLst>
                                      </p:cBhvr>
                                      <p:tavLst>
                                        <p:tav tm="0">
                                          <p:val>
                                            <p:strVal val="0"/>
                                          </p:val>
                                        </p:tav>
                                        <p:tav tm="100000">
                                          <p:val>
                                            <p:strVal val="#ppt_w"/>
                                          </p:val>
                                        </p:tav>
                                      </p:tavLst>
                                    </p:anim>
                                    <p:anim calcmode="lin" valueType="num">
                                      <p:cBhvr additive="base">
                                        <p:cTn id="35" dur="1000"/>
                                        <p:tgtEl>
                                          <p:spTgt spid="444"/>
                                        </p:tgtEl>
                                        <p:attrNameLst>
                                          <p:attrName>ppt_h</p:attrName>
                                        </p:attrNameLst>
                                      </p:cBhvr>
                                      <p:tavLst>
                                        <p:tav tm="0">
                                          <p:val>
                                            <p:str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452"/>
                                        </p:tgtEl>
                                        <p:attrNameLst>
                                          <p:attrName>style.visibility</p:attrName>
                                        </p:attrNameLst>
                                      </p:cBhvr>
                                      <p:to>
                                        <p:strVal val="visible"/>
                                      </p:to>
                                    </p:set>
                                    <p:anim calcmode="lin" valueType="num">
                                      <p:cBhvr additive="base">
                                        <p:cTn id="38" dur="1000"/>
                                        <p:tgtEl>
                                          <p:spTgt spid="452"/>
                                        </p:tgtEl>
                                        <p:attrNameLst>
                                          <p:attrName>ppt_w</p:attrName>
                                        </p:attrNameLst>
                                      </p:cBhvr>
                                      <p:tavLst>
                                        <p:tav tm="0">
                                          <p:val>
                                            <p:strVal val="0"/>
                                          </p:val>
                                        </p:tav>
                                        <p:tav tm="100000">
                                          <p:val>
                                            <p:strVal val="#ppt_w"/>
                                          </p:val>
                                        </p:tav>
                                      </p:tavLst>
                                    </p:anim>
                                    <p:anim calcmode="lin" valueType="num">
                                      <p:cBhvr additive="base">
                                        <p:cTn id="39" dur="1000"/>
                                        <p:tgtEl>
                                          <p:spTgt spid="452"/>
                                        </p:tgtEl>
                                        <p:attrNameLst>
                                          <p:attrName>ppt_h</p:attrName>
                                        </p:attrNameLst>
                                      </p:cBhvr>
                                      <p:tavLst>
                                        <p:tav tm="0">
                                          <p:val>
                                            <p:strVal val="0"/>
                                          </p:val>
                                        </p:tav>
                                        <p:tav tm="100000">
                                          <p:val>
                                            <p:strVal val="#ppt_h"/>
                                          </p:val>
                                        </p:tav>
                                      </p:tavLst>
                                    </p:anim>
                                  </p:childTnLst>
                                </p:cTn>
                              </p:par>
                              <p:par>
                                <p:cTn id="40" presetID="23" presetClass="entr" presetSubtype="16" fill="hold" nodeType="withEffect">
                                  <p:stCondLst>
                                    <p:cond delay="0"/>
                                  </p:stCondLst>
                                  <p:childTnLst>
                                    <p:set>
                                      <p:cBhvr>
                                        <p:cTn id="41" dur="1" fill="hold">
                                          <p:stCondLst>
                                            <p:cond delay="0"/>
                                          </p:stCondLst>
                                        </p:cTn>
                                        <p:tgtEl>
                                          <p:spTgt spid="453"/>
                                        </p:tgtEl>
                                        <p:attrNameLst>
                                          <p:attrName>style.visibility</p:attrName>
                                        </p:attrNameLst>
                                      </p:cBhvr>
                                      <p:to>
                                        <p:strVal val="visible"/>
                                      </p:to>
                                    </p:set>
                                    <p:anim calcmode="lin" valueType="num">
                                      <p:cBhvr additive="base">
                                        <p:cTn id="42" dur="1000"/>
                                        <p:tgtEl>
                                          <p:spTgt spid="453"/>
                                        </p:tgtEl>
                                        <p:attrNameLst>
                                          <p:attrName>ppt_w</p:attrName>
                                        </p:attrNameLst>
                                      </p:cBhvr>
                                      <p:tavLst>
                                        <p:tav tm="0">
                                          <p:val>
                                            <p:strVal val="0"/>
                                          </p:val>
                                        </p:tav>
                                        <p:tav tm="100000">
                                          <p:val>
                                            <p:strVal val="#ppt_w"/>
                                          </p:val>
                                        </p:tav>
                                      </p:tavLst>
                                    </p:anim>
                                    <p:anim calcmode="lin" valueType="num">
                                      <p:cBhvr additive="base">
                                        <p:cTn id="43" dur="1000"/>
                                        <p:tgtEl>
                                          <p:spTgt spid="453"/>
                                        </p:tgtEl>
                                        <p:attrNameLst>
                                          <p:attrName>ppt_h</p:attrName>
                                        </p:attrNameLst>
                                      </p:cBhvr>
                                      <p:tavLst>
                                        <p:tav tm="0">
                                          <p:val>
                                            <p:strVal val="0"/>
                                          </p:val>
                                        </p:tav>
                                        <p:tav tm="100000">
                                          <p:val>
                                            <p:strVal val="#ppt_h"/>
                                          </p:val>
                                        </p:tav>
                                      </p:tavLst>
                                    </p:anim>
                                  </p:childTnLst>
                                </p:cTn>
                              </p:par>
                              <p:par>
                                <p:cTn id="44" presetID="23" presetClass="entr" presetSubtype="16" fill="hold" nodeType="withEffect">
                                  <p:stCondLst>
                                    <p:cond delay="0"/>
                                  </p:stCondLst>
                                  <p:childTnLst>
                                    <p:set>
                                      <p:cBhvr>
                                        <p:cTn id="45" dur="1" fill="hold">
                                          <p:stCondLst>
                                            <p:cond delay="0"/>
                                          </p:stCondLst>
                                        </p:cTn>
                                        <p:tgtEl>
                                          <p:spTgt spid="458"/>
                                        </p:tgtEl>
                                        <p:attrNameLst>
                                          <p:attrName>style.visibility</p:attrName>
                                        </p:attrNameLst>
                                      </p:cBhvr>
                                      <p:to>
                                        <p:strVal val="visible"/>
                                      </p:to>
                                    </p:set>
                                    <p:anim calcmode="lin" valueType="num">
                                      <p:cBhvr additive="base">
                                        <p:cTn id="46" dur="1000"/>
                                        <p:tgtEl>
                                          <p:spTgt spid="458"/>
                                        </p:tgtEl>
                                        <p:attrNameLst>
                                          <p:attrName>ppt_w</p:attrName>
                                        </p:attrNameLst>
                                      </p:cBhvr>
                                      <p:tavLst>
                                        <p:tav tm="0">
                                          <p:val>
                                            <p:strVal val="0"/>
                                          </p:val>
                                        </p:tav>
                                        <p:tav tm="100000">
                                          <p:val>
                                            <p:strVal val="#ppt_w"/>
                                          </p:val>
                                        </p:tav>
                                      </p:tavLst>
                                    </p:anim>
                                    <p:anim calcmode="lin" valueType="num">
                                      <p:cBhvr additive="base">
                                        <p:cTn id="47" dur="1000"/>
                                        <p:tgtEl>
                                          <p:spTgt spid="458"/>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454"/>
                                        </p:tgtEl>
                                        <p:attrNameLst>
                                          <p:attrName>style.visibility</p:attrName>
                                        </p:attrNameLst>
                                      </p:cBhvr>
                                      <p:to>
                                        <p:strVal val="visible"/>
                                      </p:to>
                                    </p:set>
                                    <p:anim calcmode="lin" valueType="num">
                                      <p:cBhvr additive="base">
                                        <p:cTn id="50" dur="1000"/>
                                        <p:tgtEl>
                                          <p:spTgt spid="454"/>
                                        </p:tgtEl>
                                        <p:attrNameLst>
                                          <p:attrName>ppt_w</p:attrName>
                                        </p:attrNameLst>
                                      </p:cBhvr>
                                      <p:tavLst>
                                        <p:tav tm="0">
                                          <p:val>
                                            <p:strVal val="0"/>
                                          </p:val>
                                        </p:tav>
                                        <p:tav tm="100000">
                                          <p:val>
                                            <p:strVal val="#ppt_w"/>
                                          </p:val>
                                        </p:tav>
                                      </p:tavLst>
                                    </p:anim>
                                    <p:anim calcmode="lin" valueType="num">
                                      <p:cBhvr additive="base">
                                        <p:cTn id="51" dur="1000"/>
                                        <p:tgtEl>
                                          <p:spTgt spid="454"/>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0"/>
                                  </p:stCondLst>
                                  <p:childTnLst>
                                    <p:set>
                                      <p:cBhvr>
                                        <p:cTn id="53" dur="1" fill="hold">
                                          <p:stCondLst>
                                            <p:cond delay="0"/>
                                          </p:stCondLst>
                                        </p:cTn>
                                        <p:tgtEl>
                                          <p:spTgt spid="459"/>
                                        </p:tgtEl>
                                        <p:attrNameLst>
                                          <p:attrName>style.visibility</p:attrName>
                                        </p:attrNameLst>
                                      </p:cBhvr>
                                      <p:to>
                                        <p:strVal val="visible"/>
                                      </p:to>
                                    </p:set>
                                    <p:anim calcmode="lin" valueType="num">
                                      <p:cBhvr additive="base">
                                        <p:cTn id="54" dur="1000"/>
                                        <p:tgtEl>
                                          <p:spTgt spid="459"/>
                                        </p:tgtEl>
                                        <p:attrNameLst>
                                          <p:attrName>ppt_w</p:attrName>
                                        </p:attrNameLst>
                                      </p:cBhvr>
                                      <p:tavLst>
                                        <p:tav tm="0">
                                          <p:val>
                                            <p:strVal val="0"/>
                                          </p:val>
                                        </p:tav>
                                        <p:tav tm="100000">
                                          <p:val>
                                            <p:strVal val="#ppt_w"/>
                                          </p:val>
                                        </p:tav>
                                      </p:tavLst>
                                    </p:anim>
                                    <p:anim calcmode="lin" valueType="num">
                                      <p:cBhvr additive="base">
                                        <p:cTn id="55" dur="1000"/>
                                        <p:tgtEl>
                                          <p:spTgt spid="459"/>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0"/>
                                  </p:stCondLst>
                                  <p:childTnLst>
                                    <p:set>
                                      <p:cBhvr>
                                        <p:cTn id="57" dur="1" fill="hold">
                                          <p:stCondLst>
                                            <p:cond delay="0"/>
                                          </p:stCondLst>
                                        </p:cTn>
                                        <p:tgtEl>
                                          <p:spTgt spid="455"/>
                                        </p:tgtEl>
                                        <p:attrNameLst>
                                          <p:attrName>style.visibility</p:attrName>
                                        </p:attrNameLst>
                                      </p:cBhvr>
                                      <p:to>
                                        <p:strVal val="visible"/>
                                      </p:to>
                                    </p:set>
                                    <p:anim calcmode="lin" valueType="num">
                                      <p:cBhvr additive="base">
                                        <p:cTn id="58" dur="1000"/>
                                        <p:tgtEl>
                                          <p:spTgt spid="455"/>
                                        </p:tgtEl>
                                        <p:attrNameLst>
                                          <p:attrName>ppt_w</p:attrName>
                                        </p:attrNameLst>
                                      </p:cBhvr>
                                      <p:tavLst>
                                        <p:tav tm="0">
                                          <p:val>
                                            <p:strVal val="0"/>
                                          </p:val>
                                        </p:tav>
                                        <p:tav tm="100000">
                                          <p:val>
                                            <p:strVal val="#ppt_w"/>
                                          </p:val>
                                        </p:tav>
                                      </p:tavLst>
                                    </p:anim>
                                    <p:anim calcmode="lin" valueType="num">
                                      <p:cBhvr additive="base">
                                        <p:cTn id="59" dur="1000"/>
                                        <p:tgtEl>
                                          <p:spTgt spid="455"/>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0"/>
                                  </p:stCondLst>
                                  <p:childTnLst>
                                    <p:set>
                                      <p:cBhvr>
                                        <p:cTn id="61" dur="1" fill="hold">
                                          <p:stCondLst>
                                            <p:cond delay="0"/>
                                          </p:stCondLst>
                                        </p:cTn>
                                        <p:tgtEl>
                                          <p:spTgt spid="456"/>
                                        </p:tgtEl>
                                        <p:attrNameLst>
                                          <p:attrName>style.visibility</p:attrName>
                                        </p:attrNameLst>
                                      </p:cBhvr>
                                      <p:to>
                                        <p:strVal val="visible"/>
                                      </p:to>
                                    </p:set>
                                    <p:anim calcmode="lin" valueType="num">
                                      <p:cBhvr additive="base">
                                        <p:cTn id="62" dur="1000"/>
                                        <p:tgtEl>
                                          <p:spTgt spid="456"/>
                                        </p:tgtEl>
                                        <p:attrNameLst>
                                          <p:attrName>ppt_w</p:attrName>
                                        </p:attrNameLst>
                                      </p:cBhvr>
                                      <p:tavLst>
                                        <p:tav tm="0">
                                          <p:val>
                                            <p:strVal val="0"/>
                                          </p:val>
                                        </p:tav>
                                        <p:tav tm="100000">
                                          <p:val>
                                            <p:strVal val="#ppt_w"/>
                                          </p:val>
                                        </p:tav>
                                      </p:tavLst>
                                    </p:anim>
                                    <p:anim calcmode="lin" valueType="num">
                                      <p:cBhvr additive="base">
                                        <p:cTn id="63" dur="1000"/>
                                        <p:tgtEl>
                                          <p:spTgt spid="456"/>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0"/>
                                  </p:stCondLst>
                                  <p:childTnLst>
                                    <p:set>
                                      <p:cBhvr>
                                        <p:cTn id="65" dur="1" fill="hold">
                                          <p:stCondLst>
                                            <p:cond delay="0"/>
                                          </p:stCondLst>
                                        </p:cTn>
                                        <p:tgtEl>
                                          <p:spTgt spid="457"/>
                                        </p:tgtEl>
                                        <p:attrNameLst>
                                          <p:attrName>style.visibility</p:attrName>
                                        </p:attrNameLst>
                                      </p:cBhvr>
                                      <p:to>
                                        <p:strVal val="visible"/>
                                      </p:to>
                                    </p:set>
                                    <p:anim calcmode="lin" valueType="num">
                                      <p:cBhvr additive="base">
                                        <p:cTn id="66" dur="1000"/>
                                        <p:tgtEl>
                                          <p:spTgt spid="457"/>
                                        </p:tgtEl>
                                        <p:attrNameLst>
                                          <p:attrName>ppt_w</p:attrName>
                                        </p:attrNameLst>
                                      </p:cBhvr>
                                      <p:tavLst>
                                        <p:tav tm="0">
                                          <p:val>
                                            <p:strVal val="0"/>
                                          </p:val>
                                        </p:tav>
                                        <p:tav tm="100000">
                                          <p:val>
                                            <p:strVal val="#ppt_w"/>
                                          </p:val>
                                        </p:tav>
                                      </p:tavLst>
                                    </p:anim>
                                    <p:anim calcmode="lin" valueType="num">
                                      <p:cBhvr additive="base">
                                        <p:cTn id="67" dur="1000"/>
                                        <p:tgtEl>
                                          <p:spTgt spid="457"/>
                                        </p:tgtEl>
                                        <p:attrNameLst>
                                          <p:attrName>ppt_h</p:attrName>
                                        </p:attrNameLst>
                                      </p:cBhvr>
                                      <p:tavLst>
                                        <p:tav tm="0">
                                          <p:val>
                                            <p:str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43"/>
                                        </p:tgtEl>
                                        <p:attrNameLst>
                                          <p:attrName>style.visibility</p:attrName>
                                        </p:attrNameLst>
                                      </p:cBhvr>
                                      <p:to>
                                        <p:strVal val="visible"/>
                                      </p:to>
                                    </p:set>
                                    <p:animEffect transition="in" filter="fade">
                                      <p:cBhvr>
                                        <p:cTn id="72" dur="1000"/>
                                        <p:tgtEl>
                                          <p:spTgt spid="443"/>
                                        </p:tgtEl>
                                      </p:cBhvr>
                                    </p:animEffect>
                                  </p:childTnLst>
                                </p:cTn>
                              </p:par>
                              <p:par>
                                <p:cTn id="73" presetID="10" presetClass="entr" presetSubtype="0" fill="hold" nodeType="withEffect">
                                  <p:stCondLst>
                                    <p:cond delay="0"/>
                                  </p:stCondLst>
                                  <p:childTnLst>
                                    <p:set>
                                      <p:cBhvr>
                                        <p:cTn id="74" dur="1" fill="hold">
                                          <p:stCondLst>
                                            <p:cond delay="0"/>
                                          </p:stCondLst>
                                        </p:cTn>
                                        <p:tgtEl>
                                          <p:spTgt spid="460"/>
                                        </p:tgtEl>
                                        <p:attrNameLst>
                                          <p:attrName>style.visibility</p:attrName>
                                        </p:attrNameLst>
                                      </p:cBhvr>
                                      <p:to>
                                        <p:strVal val="visible"/>
                                      </p:to>
                                    </p:set>
                                    <p:animEffect transition="in" filter="fade">
                                      <p:cBhvr>
                                        <p:cTn id="75" dur="1000"/>
                                        <p:tgtEl>
                                          <p:spTgt spid="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Shape 466"/>
          <p:cNvSpPr txBox="1">
            <a:spLocks noGrp="1"/>
          </p:cNvSpPr>
          <p:nvPr>
            <p:ph type="body" idx="1"/>
          </p:nvPr>
        </p:nvSpPr>
        <p:spPr>
          <a:xfrm>
            <a:off x="555075" y="3664139"/>
            <a:ext cx="8229600" cy="2516400"/>
          </a:xfrm>
          <a:prstGeom prst="rect">
            <a:avLst/>
          </a:prstGeom>
        </p:spPr>
        <p:txBody>
          <a:bodyPr lIns="91425" tIns="91425" rIns="91425" bIns="91425" anchor="t" anchorCtr="0">
            <a:noAutofit/>
          </a:bodyPr>
          <a:lstStyle/>
          <a:p>
            <a:pPr marL="457200" lvl="0" indent="-419100">
              <a:buClr>
                <a:schemeClr val="dk2"/>
              </a:buClr>
              <a:buSzPct val="100000"/>
              <a:buFont typeface="Arial"/>
              <a:buChar char="●"/>
            </a:pPr>
            <a:r>
              <a:rPr lang="en" altLang="zh-CN" dirty="0" err="1">
                <a:latin typeface="Microsoft YaHei" panose="020B0503020204020204" pitchFamily="34" charset="-122"/>
                <a:ea typeface="Microsoft YaHei" panose="020B0503020204020204" pitchFamily="34" charset="-122"/>
              </a:rPr>
              <a:t>hyrack</a:t>
            </a:r>
            <a:r>
              <a:rPr lang="zh-CN" altLang="en-US" dirty="0">
                <a:latin typeface="Microsoft YaHei" panose="020B0503020204020204" pitchFamily="34" charset="-122"/>
                <a:ea typeface="Microsoft YaHei" panose="020B0503020204020204" pitchFamily="34" charset="-122"/>
              </a:rPr>
              <a:t>数据并行执行引擎</a:t>
            </a:r>
            <a:endParaRPr lang="en"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核心外</a:t>
            </a:r>
            <a:r>
              <a:rPr lang="zh-CN" altLang="en-US" dirty="0">
                <a:latin typeface="Microsoft YaHei" panose="020B0503020204020204" pitchFamily="34" charset="-122"/>
                <a:ea typeface="Microsoft YaHei" panose="020B0503020204020204" pitchFamily="34" charset="-122"/>
              </a:rPr>
              <a:t>操作</a:t>
            </a:r>
            <a:endParaRPr lang="en"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连接</a:t>
            </a:r>
            <a:endParaRPr lang="en"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存取方法</a:t>
            </a:r>
            <a:endParaRPr lang="en"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用户</a:t>
            </a:r>
            <a:r>
              <a:rPr lang="zh-CN" altLang="en-US" dirty="0">
                <a:latin typeface="Microsoft YaHei" panose="020B0503020204020204" pitchFamily="34" charset="-122"/>
                <a:ea typeface="Microsoft YaHei" panose="020B0503020204020204" pitchFamily="34" charset="-122"/>
              </a:rPr>
              <a:t>可配置的任务调度</a:t>
            </a:r>
            <a:endParaRPr lang="en"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可扩展性</a:t>
            </a:r>
            <a:endParaRPr lang="en" dirty="0">
              <a:latin typeface="Microsoft YaHei" panose="020B0503020204020204" pitchFamily="34" charset="-122"/>
              <a:ea typeface="Microsoft YaHei" panose="020B0503020204020204" pitchFamily="34" charset="-122"/>
            </a:endParaRPr>
          </a:p>
          <a:p>
            <a:pPr>
              <a:spcBef>
                <a:spcPts val="0"/>
              </a:spcBef>
              <a:buNone/>
            </a:pPr>
            <a:r>
              <a:rPr lang="en" dirty="0">
                <a:latin typeface="Microsoft YaHei" panose="020B0503020204020204" pitchFamily="34" charset="-122"/>
                <a:ea typeface="Microsoft YaHei" panose="020B0503020204020204" pitchFamily="34" charset="-122"/>
              </a:rPr>
              <a:t>     </a:t>
            </a:r>
          </a:p>
        </p:txBody>
      </p:sp>
      <p:sp>
        <p:nvSpPr>
          <p:cNvPr id="467" name="Shape 467"/>
          <p:cNvSpPr txBox="1">
            <a:spLocks noGrp="1"/>
          </p:cNvSpPr>
          <p:nvPr>
            <p:ph type="body" idx="4294967295"/>
          </p:nvPr>
        </p:nvSpPr>
        <p:spPr>
          <a:xfrm>
            <a:off x="486961" y="1532414"/>
            <a:ext cx="6556800" cy="668400"/>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zh-CN" altLang="en" dirty="0">
                <a:latin typeface="Microsoft YaHei" panose="020B0503020204020204" pitchFamily="34" charset="-122"/>
                <a:ea typeface="Microsoft YaHei" panose="020B0503020204020204" pitchFamily="34" charset="-122"/>
              </a:rPr>
              <a:t>运行环境</a:t>
            </a:r>
            <a:r>
              <a:rPr lang="zh-CN" altLang="en-US" dirty="0">
                <a:latin typeface="Microsoft YaHei" panose="020B0503020204020204" pitchFamily="34" charset="-122"/>
                <a:ea typeface="Microsoft YaHei" panose="020B0503020204020204" pitchFamily="34" charset="-122"/>
              </a:rPr>
              <a:t>的选择</a:t>
            </a:r>
            <a:r>
              <a:rPr lang="en" dirty="0">
                <a:latin typeface="Microsoft YaHei" panose="020B0503020204020204" pitchFamily="34" charset="-122"/>
                <a:ea typeface="Microsoft YaHei" panose="020B0503020204020204" pitchFamily="34" charset="-122"/>
              </a:rPr>
              <a:t>?</a:t>
            </a:r>
          </a:p>
          <a:p>
            <a:pPr lvl="0" rtl="0">
              <a:spcBef>
                <a:spcPts val="0"/>
              </a:spcBef>
              <a:buNone/>
            </a:pPr>
            <a:r>
              <a:rPr lang="en" dirty="0">
                <a:latin typeface="Microsoft YaHei" panose="020B0503020204020204" pitchFamily="34" charset="-122"/>
                <a:ea typeface="Microsoft YaHei" panose="020B0503020204020204" pitchFamily="34" charset="-122"/>
              </a:rPr>
              <a:t>     </a:t>
            </a:r>
          </a:p>
        </p:txBody>
      </p:sp>
      <p:pic>
        <p:nvPicPr>
          <p:cNvPr id="468" name="Shape 468"/>
          <p:cNvPicPr preferRelativeResize="0"/>
          <p:nvPr/>
        </p:nvPicPr>
        <p:blipFill>
          <a:blip r:embed="rId3"/>
          <a:stretch>
            <a:fillRect/>
          </a:stretch>
        </p:blipFill>
        <p:spPr>
          <a:xfrm>
            <a:off x="3245700" y="2114879"/>
            <a:ext cx="1428406" cy="1447158"/>
          </a:xfrm>
          <a:prstGeom prst="rect">
            <a:avLst/>
          </a:prstGeom>
        </p:spPr>
      </p:pic>
      <p:sp>
        <p:nvSpPr>
          <p:cNvPr id="469" name="Shape 469"/>
          <p:cNvSpPr txBox="1"/>
          <p:nvPr/>
        </p:nvSpPr>
        <p:spPr>
          <a:xfrm>
            <a:off x="304801" y="2452425"/>
            <a:ext cx="1607786" cy="402899"/>
          </a:xfrm>
          <a:prstGeom prst="rect">
            <a:avLst/>
          </a:prstGeom>
          <a:noFill/>
        </p:spPr>
        <p:txBody>
          <a:bodyPr lIns="91425" tIns="91425" rIns="91425" bIns="91425" anchor="t" anchorCtr="0">
            <a:noAutofit/>
          </a:bodyPr>
          <a:lstStyle/>
          <a:p>
            <a:pPr>
              <a:spcBef>
                <a:spcPts val="0"/>
              </a:spcBef>
              <a:buNone/>
            </a:pPr>
            <a:r>
              <a:rPr lang="en" sz="2400" b="1" i="1" dirty="0" err="1">
                <a:solidFill>
                  <a:srgbClr val="1155CC"/>
                </a:solidFill>
                <a:latin typeface="Microsoft YaHei" panose="020B0503020204020204" pitchFamily="34" charset="-122"/>
                <a:ea typeface="Microsoft YaHei" panose="020B0503020204020204" pitchFamily="34" charset="-122"/>
                <a:cs typeface="Ubuntu"/>
                <a:sym typeface="Ubuntu"/>
              </a:rPr>
              <a:t>Hyracks</a:t>
            </a:r>
            <a:endParaRPr lang="en" sz="2400" b="1" i="1" dirty="0">
              <a:solidFill>
                <a:srgbClr val="1155CC"/>
              </a:solidFill>
              <a:latin typeface="Microsoft YaHei" panose="020B0503020204020204" pitchFamily="34" charset="-122"/>
              <a:ea typeface="Microsoft YaHei" panose="020B0503020204020204" pitchFamily="34" charset="-122"/>
              <a:cs typeface="Ubuntu"/>
              <a:sym typeface="Ubuntu"/>
            </a:endParaRPr>
          </a:p>
        </p:txBody>
      </p:sp>
      <p:sp>
        <p:nvSpPr>
          <p:cNvPr id="470" name="Shape 470"/>
          <p:cNvSpPr txBox="1"/>
          <p:nvPr/>
        </p:nvSpPr>
        <p:spPr>
          <a:xfrm>
            <a:off x="4568381" y="2452425"/>
            <a:ext cx="1552669" cy="402899"/>
          </a:xfrm>
          <a:prstGeom prst="rect">
            <a:avLst/>
          </a:prstGeom>
          <a:noFill/>
        </p:spPr>
        <p:txBody>
          <a:bodyPr lIns="91425" tIns="91425" rIns="91425" bIns="91425" anchor="t" anchorCtr="0">
            <a:noAutofit/>
          </a:bodyPr>
          <a:lstStyle/>
          <a:p>
            <a:pPr lvl="0" rtl="0">
              <a:spcBef>
                <a:spcPts val="0"/>
              </a:spcBef>
              <a:buNone/>
            </a:pPr>
            <a:r>
              <a:rPr lang="en" sz="2400" b="1" i="1" dirty="0">
                <a:solidFill>
                  <a:srgbClr val="1155CC"/>
                </a:solidFill>
                <a:latin typeface="Microsoft YaHei" panose="020B0503020204020204" pitchFamily="34" charset="-122"/>
                <a:ea typeface="Microsoft YaHei" panose="020B0503020204020204" pitchFamily="34" charset="-122"/>
                <a:cs typeface="Ubuntu"/>
                <a:sym typeface="Ubuntu"/>
              </a:rPr>
              <a:t>Hadoop</a:t>
            </a:r>
          </a:p>
        </p:txBody>
      </p:sp>
      <p:pic>
        <p:nvPicPr>
          <p:cNvPr id="471" name="Shape 471"/>
          <p:cNvPicPr preferRelativeResize="0"/>
          <p:nvPr/>
        </p:nvPicPr>
        <p:blipFill>
          <a:blip r:embed="rId4"/>
          <a:stretch>
            <a:fillRect/>
          </a:stretch>
        </p:blipFill>
        <p:spPr>
          <a:xfrm>
            <a:off x="1912575" y="2575875"/>
            <a:ext cx="1061300" cy="525174"/>
          </a:xfrm>
          <a:prstGeom prst="rect">
            <a:avLst/>
          </a:prstGeom>
        </p:spPr>
      </p:pic>
      <p:pic>
        <p:nvPicPr>
          <p:cNvPr id="472" name="Shape 472"/>
          <p:cNvPicPr preferRelativeResize="0"/>
          <p:nvPr/>
        </p:nvPicPr>
        <p:blipFill>
          <a:blip r:embed="rId5"/>
          <a:stretch>
            <a:fillRect/>
          </a:stretch>
        </p:blipFill>
        <p:spPr>
          <a:xfrm>
            <a:off x="6043900" y="1890075"/>
            <a:ext cx="1895475" cy="685800"/>
          </a:xfrm>
          <a:prstGeom prst="rect">
            <a:avLst/>
          </a:prstGeom>
        </p:spPr>
      </p:pic>
      <p:pic>
        <p:nvPicPr>
          <p:cNvPr id="473" name="Shape 473"/>
          <p:cNvPicPr preferRelativeResize="0"/>
          <p:nvPr/>
        </p:nvPicPr>
        <p:blipFill>
          <a:blip r:embed="rId6"/>
          <a:stretch>
            <a:fillRect/>
          </a:stretch>
        </p:blipFill>
        <p:spPr>
          <a:xfrm>
            <a:off x="6121050" y="2771462"/>
            <a:ext cx="1357500" cy="697095"/>
          </a:xfrm>
          <a:prstGeom prst="rect">
            <a:avLst/>
          </a:prstGeom>
        </p:spPr>
      </p:pic>
      <p:sp>
        <p:nvSpPr>
          <p:cNvPr id="11" name="Rectangle 4">
            <a:extLst>
              <a:ext uri="{FF2B5EF4-FFF2-40B4-BE49-F238E27FC236}">
                <a16:creationId xmlns="" xmlns:a16="http://schemas.microsoft.com/office/drawing/2014/main" id="{C5E52407-C037-5C43-B48F-4F4DFE665CB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2" name="直接连接符 8">
            <a:extLst>
              <a:ext uri="{FF2B5EF4-FFF2-40B4-BE49-F238E27FC236}">
                <a16:creationId xmlns="" xmlns:a16="http://schemas.microsoft.com/office/drawing/2014/main" id="{2DC255A9-BF9F-624A-8DB1-E2331E9F1BE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 xmlns:a16="http://schemas.microsoft.com/office/drawing/2014/main" id="{62CF629A-0B14-8146-9A62-CCB05C61F265}"/>
              </a:ext>
            </a:extLst>
          </p:cNvPr>
          <p:cNvGrpSpPr>
            <a:grpSpLocks/>
          </p:cNvGrpSpPr>
          <p:nvPr/>
        </p:nvGrpSpPr>
        <p:grpSpPr bwMode="auto">
          <a:xfrm>
            <a:off x="1" y="284163"/>
            <a:ext cx="3047999" cy="530225"/>
            <a:chOff x="2209799" y="284389"/>
            <a:chExt cx="2160388" cy="529772"/>
          </a:xfrm>
          <a:solidFill>
            <a:srgbClr val="024C89"/>
          </a:solidFill>
        </p:grpSpPr>
        <p:sp>
          <p:nvSpPr>
            <p:cNvPr id="14" name="矩形 13">
              <a:extLst>
                <a:ext uri="{FF2B5EF4-FFF2-40B4-BE49-F238E27FC236}">
                  <a16:creationId xmlns="" xmlns:a16="http://schemas.microsoft.com/office/drawing/2014/main" id="{6EFCA2D2-3537-CB42-AE08-FA922E9E050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运行环境</a:t>
              </a:r>
            </a:p>
          </p:txBody>
        </p:sp>
        <p:sp>
          <p:nvSpPr>
            <p:cNvPr id="15" name="矩形 14">
              <a:extLst>
                <a:ext uri="{FF2B5EF4-FFF2-40B4-BE49-F238E27FC236}">
                  <a16:creationId xmlns="" xmlns:a16="http://schemas.microsoft.com/office/drawing/2014/main" id="{B0CEEBEC-7C7D-F54F-BE5A-47727A2B15AD}"/>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006447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1000"/>
                                        <p:tgtEl>
                                          <p:spTgt spid="467"/>
                                        </p:tgtEl>
                                      </p:cBhvr>
                                    </p:animEffect>
                                  </p:childTnLst>
                                </p:cTn>
                              </p:par>
                              <p:par>
                                <p:cTn id="8" presetID="10" presetClass="entr" presetSubtype="0" fill="hold" nodeType="withEffect">
                                  <p:stCondLst>
                                    <p:cond delay="0"/>
                                  </p:stCondLst>
                                  <p:childTnLst>
                                    <p:set>
                                      <p:cBhvr>
                                        <p:cTn id="9" dur="1" fill="hold">
                                          <p:stCondLst>
                                            <p:cond delay="0"/>
                                          </p:stCondLst>
                                        </p:cTn>
                                        <p:tgtEl>
                                          <p:spTgt spid="468"/>
                                        </p:tgtEl>
                                        <p:attrNameLst>
                                          <p:attrName>style.visibility</p:attrName>
                                        </p:attrNameLst>
                                      </p:cBhvr>
                                      <p:to>
                                        <p:strVal val="visible"/>
                                      </p:to>
                                    </p:set>
                                    <p:animEffect transition="in" filter="fade">
                                      <p:cBhvr>
                                        <p:cTn id="10" dur="1000"/>
                                        <p:tgtEl>
                                          <p:spTgt spid="468"/>
                                        </p:tgtEl>
                                      </p:cBhvr>
                                    </p:animEffect>
                                  </p:childTnLst>
                                </p:cTn>
                              </p:par>
                              <p:par>
                                <p:cTn id="11" presetID="10" presetClass="entr" presetSubtype="0" fill="hold" nodeType="withEffect">
                                  <p:stCondLst>
                                    <p:cond delay="0"/>
                                  </p:stCondLst>
                                  <p:childTnLst>
                                    <p:set>
                                      <p:cBhvr>
                                        <p:cTn id="12" dur="1" fill="hold">
                                          <p:stCondLst>
                                            <p:cond delay="0"/>
                                          </p:stCondLst>
                                        </p:cTn>
                                        <p:tgtEl>
                                          <p:spTgt spid="469"/>
                                        </p:tgtEl>
                                        <p:attrNameLst>
                                          <p:attrName>style.visibility</p:attrName>
                                        </p:attrNameLst>
                                      </p:cBhvr>
                                      <p:to>
                                        <p:strVal val="visible"/>
                                      </p:to>
                                    </p:set>
                                    <p:animEffect transition="in" filter="fade">
                                      <p:cBhvr>
                                        <p:cTn id="13" dur="1000"/>
                                        <p:tgtEl>
                                          <p:spTgt spid="469"/>
                                        </p:tgtEl>
                                      </p:cBhvr>
                                    </p:animEffect>
                                  </p:childTnLst>
                                </p:cTn>
                              </p:par>
                              <p:par>
                                <p:cTn id="14" presetID="10" presetClass="entr" presetSubtype="0" fill="hold" nodeType="withEffect">
                                  <p:stCondLst>
                                    <p:cond delay="0"/>
                                  </p:stCondLst>
                                  <p:childTnLst>
                                    <p:set>
                                      <p:cBhvr>
                                        <p:cTn id="15" dur="1" fill="hold">
                                          <p:stCondLst>
                                            <p:cond delay="0"/>
                                          </p:stCondLst>
                                        </p:cTn>
                                        <p:tgtEl>
                                          <p:spTgt spid="470"/>
                                        </p:tgtEl>
                                        <p:attrNameLst>
                                          <p:attrName>style.visibility</p:attrName>
                                        </p:attrNameLst>
                                      </p:cBhvr>
                                      <p:to>
                                        <p:strVal val="visible"/>
                                      </p:to>
                                    </p:set>
                                    <p:animEffect transition="in" filter="fade">
                                      <p:cBhvr>
                                        <p:cTn id="16" dur="1000"/>
                                        <p:tgtEl>
                                          <p:spTgt spid="470"/>
                                        </p:tgtEl>
                                      </p:cBhvr>
                                    </p:animEffect>
                                  </p:childTnLst>
                                </p:cTn>
                              </p:par>
                              <p:par>
                                <p:cTn id="17" presetID="10" presetClass="entr" presetSubtype="0" fill="hold" nodeType="withEffect">
                                  <p:stCondLst>
                                    <p:cond delay="0"/>
                                  </p:stCondLst>
                                  <p:childTnLst>
                                    <p:set>
                                      <p:cBhvr>
                                        <p:cTn id="18" dur="1" fill="hold">
                                          <p:stCondLst>
                                            <p:cond delay="0"/>
                                          </p:stCondLst>
                                        </p:cTn>
                                        <p:tgtEl>
                                          <p:spTgt spid="471"/>
                                        </p:tgtEl>
                                        <p:attrNameLst>
                                          <p:attrName>style.visibility</p:attrName>
                                        </p:attrNameLst>
                                      </p:cBhvr>
                                      <p:to>
                                        <p:strVal val="visible"/>
                                      </p:to>
                                    </p:set>
                                    <p:animEffect transition="in" filter="fade">
                                      <p:cBhvr>
                                        <p:cTn id="19" dur="1000"/>
                                        <p:tgtEl>
                                          <p:spTgt spid="471"/>
                                        </p:tgtEl>
                                      </p:cBhvr>
                                    </p:animEffect>
                                  </p:childTnLst>
                                </p:cTn>
                              </p:par>
                              <p:par>
                                <p:cTn id="20" presetID="10" presetClass="entr" presetSubtype="0" fill="hold" nodeType="withEffect">
                                  <p:stCondLst>
                                    <p:cond delay="0"/>
                                  </p:stCondLst>
                                  <p:childTnLst>
                                    <p:set>
                                      <p:cBhvr>
                                        <p:cTn id="21" dur="1" fill="hold">
                                          <p:stCondLst>
                                            <p:cond delay="0"/>
                                          </p:stCondLst>
                                        </p:cTn>
                                        <p:tgtEl>
                                          <p:spTgt spid="473"/>
                                        </p:tgtEl>
                                        <p:attrNameLst>
                                          <p:attrName>style.visibility</p:attrName>
                                        </p:attrNameLst>
                                      </p:cBhvr>
                                      <p:to>
                                        <p:strVal val="visible"/>
                                      </p:to>
                                    </p:set>
                                    <p:animEffect transition="in" filter="fade">
                                      <p:cBhvr>
                                        <p:cTn id="22" dur="1000"/>
                                        <p:tgtEl>
                                          <p:spTgt spid="473"/>
                                        </p:tgtEl>
                                      </p:cBhvr>
                                    </p:animEffect>
                                  </p:childTnLst>
                                </p:cTn>
                              </p:par>
                              <p:par>
                                <p:cTn id="23" presetID="10" presetClass="entr" presetSubtype="0" fill="hold" nodeType="withEffect">
                                  <p:stCondLst>
                                    <p:cond delay="0"/>
                                  </p:stCondLst>
                                  <p:childTnLst>
                                    <p:set>
                                      <p:cBhvr>
                                        <p:cTn id="24" dur="1" fill="hold">
                                          <p:stCondLst>
                                            <p:cond delay="0"/>
                                          </p:stCondLst>
                                        </p:cTn>
                                        <p:tgtEl>
                                          <p:spTgt spid="472"/>
                                        </p:tgtEl>
                                        <p:attrNameLst>
                                          <p:attrName>style.visibility</p:attrName>
                                        </p:attrNameLst>
                                      </p:cBhvr>
                                      <p:to>
                                        <p:strVal val="visible"/>
                                      </p:to>
                                    </p:set>
                                    <p:animEffect transition="in" filter="fade">
                                      <p:cBhvr>
                                        <p:cTn id="25" dur="1000"/>
                                        <p:tgtEl>
                                          <p:spTgt spid="47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66"/>
                                        </p:tgtEl>
                                        <p:attrNameLst>
                                          <p:attrName>style.visibility</p:attrName>
                                        </p:attrNameLst>
                                      </p:cBhvr>
                                      <p:to>
                                        <p:strVal val="visible"/>
                                      </p:to>
                                    </p:set>
                                    <p:animEffect transition="in" filter="fade">
                                      <p:cBhvr>
                                        <p:cTn id="30" dur="1000"/>
                                        <p:tgtEl>
                                          <p:spTgt spid="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0000" y="1066800"/>
            <a:ext cx="8229600" cy="5410200"/>
          </a:xfrm>
        </p:spPr>
        <p:txBody>
          <a:bodyPr>
            <a:normAutofit fontScale="85000" lnSpcReduction="20000"/>
          </a:bodyPr>
          <a:lstStyle/>
          <a:p>
            <a:pPr marL="0" indent="0">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数据流处理</a:t>
            </a:r>
            <a:r>
              <a:rPr lang="en-US" dirty="0">
                <a:latin typeface="Microsoft YaHei" panose="020B0503020204020204" pitchFamily="34" charset="-122"/>
                <a:ea typeface="Microsoft YaHei" panose="020B0503020204020204" pitchFamily="34" charset="-122"/>
              </a:rPr>
              <a:t/>
            </a:r>
            <a:br>
              <a:rPr lang="en-US" dirty="0">
                <a:latin typeface="Microsoft YaHei" panose="020B0503020204020204" pitchFamily="34" charset="-122"/>
                <a:ea typeface="Microsoft YaHei" panose="020B0503020204020204" pitchFamily="34" charset="-122"/>
              </a:rPr>
            </a:br>
            <a:r>
              <a:rPr lang="zh-CN" altLang="en-US" dirty="0">
                <a:latin typeface="Microsoft YaHei" panose="020B0503020204020204" pitchFamily="34" charset="-122"/>
                <a:ea typeface="Microsoft YaHei" panose="020B0503020204020204" pitchFamily="34" charset="-122"/>
              </a:rPr>
              <a:t>可用来实时处理新数据和更新数据库，兼具容错性和可扩展性。</a:t>
            </a:r>
            <a:endParaRPr lang="en-US" altLang="zh-CN" dirty="0">
              <a:latin typeface="Microsoft YaHei" panose="020B0503020204020204" pitchFamily="34" charset="-122"/>
              <a:ea typeface="Microsoft YaHei" panose="020B0503020204020204" pitchFamily="34" charset="-122"/>
            </a:endParaRPr>
          </a:p>
          <a:p>
            <a:pPr marL="0" indent="0">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连续计算</a:t>
            </a:r>
            <a:r>
              <a:rPr lang="en-US" altLang="zh-CN" dirty="0">
                <a:latin typeface="Microsoft YaHei" panose="020B0503020204020204" pitchFamily="34" charset="-122"/>
                <a:ea typeface="Microsoft YaHei" panose="020B0503020204020204" pitchFamily="34" charset="-122"/>
              </a:rPr>
              <a:t/>
            </a:r>
            <a:br>
              <a:rPr lang="en-US" altLang="zh-CN" dirty="0">
                <a:latin typeface="Microsoft YaHei" panose="020B0503020204020204" pitchFamily="34" charset="-122"/>
                <a:ea typeface="Microsoft YaHei" panose="020B0503020204020204" pitchFamily="34" charset="-122"/>
              </a:rPr>
            </a:br>
            <a:r>
              <a:rPr lang="zh-CN" altLang="en-US" dirty="0">
                <a:latin typeface="Microsoft YaHei" panose="020B0503020204020204" pitchFamily="34" charset="-122"/>
                <a:ea typeface="Microsoft YaHei" panose="020B0503020204020204" pitchFamily="34" charset="-122"/>
              </a:rPr>
              <a:t>可进行连续查询并把结果即时反馈给客户端。</a:t>
            </a:r>
            <a:endParaRPr lang="en-US" altLang="zh-CN" dirty="0">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例如：把</a:t>
            </a:r>
            <a:r>
              <a:rPr lang="en-US" altLang="zh-CN" dirty="0">
                <a:latin typeface="Microsoft YaHei" panose="020B0503020204020204" pitchFamily="34" charset="-122"/>
                <a:ea typeface="Microsoft YaHei" panose="020B0503020204020204" pitchFamily="34" charset="-122"/>
              </a:rPr>
              <a:t>Twitter</a:t>
            </a:r>
            <a:r>
              <a:rPr lang="zh-CN" altLang="en-US" dirty="0">
                <a:latin typeface="Microsoft YaHei" panose="020B0503020204020204" pitchFamily="34" charset="-122"/>
                <a:ea typeface="Microsoft YaHei" panose="020B0503020204020204" pitchFamily="34" charset="-122"/>
              </a:rPr>
              <a:t>上的热门话题发送到浏览器中。</a:t>
            </a:r>
            <a:endParaRPr lang="en-US" altLang="zh-CN" dirty="0">
              <a:latin typeface="Microsoft YaHei" panose="020B0503020204020204" pitchFamily="34" charset="-122"/>
              <a:ea typeface="Microsoft YaHei" panose="020B0503020204020204" pitchFamily="34" charset="-122"/>
            </a:endParaRPr>
          </a:p>
          <a:p>
            <a:pPr marL="0" indent="0">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分布式远程程序调用</a:t>
            </a:r>
            <a:endParaRPr lang="en-US" altLang="zh-CN" dirty="0">
              <a:solidFill>
                <a:srgbClr val="FF0000"/>
              </a:solidFill>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可用来并行处理密集查询。其拓扑结构是一个等待调用信息的分布函数，当它收到一条调用信息后，会对查询进行计算，并返回查询结果。</a:t>
            </a:r>
            <a:endParaRPr lang="en-US" altLang="zh-CN" dirty="0">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例如：可以做并行搜索或者处理大集合的数据。</a:t>
            </a:r>
          </a:p>
          <a:p>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766AFF91-9DD5-0B45-8516-A8D68F07F39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8B23D5E3-9064-7E42-9373-4508D07FFB45}"/>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CB7B15EA-7DA5-D748-8DF4-417A2F02E8FA}"/>
              </a:ext>
            </a:extLst>
          </p:cNvPr>
          <p:cNvGrpSpPr>
            <a:grpSpLocks/>
          </p:cNvGrpSpPr>
          <p:nvPr/>
        </p:nvGrpSpPr>
        <p:grpSpPr bwMode="auto">
          <a:xfrm>
            <a:off x="1" y="284163"/>
            <a:ext cx="2971800" cy="530225"/>
            <a:chOff x="2209799" y="284389"/>
            <a:chExt cx="2160388" cy="529772"/>
          </a:xfrm>
          <a:solidFill>
            <a:srgbClr val="024C89"/>
          </a:solidFill>
        </p:grpSpPr>
        <p:sp>
          <p:nvSpPr>
            <p:cNvPr id="7" name="矩形 6">
              <a:extLst>
                <a:ext uri="{FF2B5EF4-FFF2-40B4-BE49-F238E27FC236}">
                  <a16:creationId xmlns="" xmlns:a16="http://schemas.microsoft.com/office/drawing/2014/main" id="{A221D19F-75F6-C142-ADD7-A1792AEBE6D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应用场景</a:t>
              </a:r>
            </a:p>
          </p:txBody>
        </p:sp>
        <p:sp>
          <p:nvSpPr>
            <p:cNvPr id="8" name="矩形 7">
              <a:extLst>
                <a:ext uri="{FF2B5EF4-FFF2-40B4-BE49-F238E27FC236}">
                  <a16:creationId xmlns="" xmlns:a16="http://schemas.microsoft.com/office/drawing/2014/main" id="{308816F3-4342-914E-B18C-5801C918D540}"/>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95711275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147" name="Rectangle 4">
            <a:extLst>
              <a:ext uri="{FF2B5EF4-FFF2-40B4-BE49-F238E27FC236}">
                <a16:creationId xmlns="" xmlns:a16="http://schemas.microsoft.com/office/drawing/2014/main" id="{A7C841BC-3843-0D48-8056-EB6CF31EFA8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48" name="直接连接符 8">
            <a:extLst>
              <a:ext uri="{FF2B5EF4-FFF2-40B4-BE49-F238E27FC236}">
                <a16:creationId xmlns="" xmlns:a16="http://schemas.microsoft.com/office/drawing/2014/main" id="{2EF170D0-F43B-6B4F-8C6C-3838CBE6738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49" name="组合 148">
            <a:extLst>
              <a:ext uri="{FF2B5EF4-FFF2-40B4-BE49-F238E27FC236}">
                <a16:creationId xmlns="" xmlns:a16="http://schemas.microsoft.com/office/drawing/2014/main" id="{10B375AA-EC6B-9141-A071-CC51EF2505EF}"/>
              </a:ext>
            </a:extLst>
          </p:cNvPr>
          <p:cNvGrpSpPr>
            <a:grpSpLocks/>
          </p:cNvGrpSpPr>
          <p:nvPr/>
        </p:nvGrpSpPr>
        <p:grpSpPr bwMode="auto">
          <a:xfrm>
            <a:off x="1" y="284163"/>
            <a:ext cx="3047999" cy="530225"/>
            <a:chOff x="2209799" y="284389"/>
            <a:chExt cx="2160388" cy="529772"/>
          </a:xfrm>
          <a:solidFill>
            <a:srgbClr val="024C89"/>
          </a:solidFill>
        </p:grpSpPr>
        <p:sp>
          <p:nvSpPr>
            <p:cNvPr id="150" name="矩形 149">
              <a:extLst>
                <a:ext uri="{FF2B5EF4-FFF2-40B4-BE49-F238E27FC236}">
                  <a16:creationId xmlns="" xmlns:a16="http://schemas.microsoft.com/office/drawing/2014/main" id="{E9F4EAE5-360D-0C46-9029-6465C388775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并行</a:t>
              </a:r>
            </a:p>
          </p:txBody>
        </p:sp>
        <p:sp>
          <p:nvSpPr>
            <p:cNvPr id="151" name="矩形 150">
              <a:extLst>
                <a:ext uri="{FF2B5EF4-FFF2-40B4-BE49-F238E27FC236}">
                  <a16:creationId xmlns="" xmlns:a16="http://schemas.microsoft.com/office/drawing/2014/main" id="{FECAC602-49F6-8442-9881-19924F93340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
        <p:nvSpPr>
          <p:cNvPr id="298" name="Shape 478"/>
          <p:cNvSpPr/>
          <p:nvPr/>
        </p:nvSpPr>
        <p:spPr>
          <a:xfrm>
            <a:off x="1000287" y="1481599"/>
            <a:ext cx="3455400" cy="4526100"/>
          </a:xfrm>
          <a:prstGeom prst="rect">
            <a:avLst/>
          </a:prstGeom>
          <a:noFill/>
          <a:ln w="19050" cap="flat">
            <a:solidFill>
              <a:srgbClr val="000000"/>
            </a:solidFill>
            <a:prstDash val="dash"/>
            <a:round/>
            <a:headEnd type="none" w="med" len="med"/>
            <a:tailEnd type="none" w="med" len="med"/>
          </a:ln>
        </p:spPr>
        <p:txBody>
          <a:bodyPr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rtl val="0"/>
            </a:endParaRPr>
          </a:p>
        </p:txBody>
      </p:sp>
      <p:sp>
        <p:nvSpPr>
          <p:cNvPr id="299" name="Shape 479"/>
          <p:cNvSpPr/>
          <p:nvPr/>
        </p:nvSpPr>
        <p:spPr>
          <a:xfrm>
            <a:off x="4560962" y="1481749"/>
            <a:ext cx="3626999" cy="4525799"/>
          </a:xfrm>
          <a:prstGeom prst="rect">
            <a:avLst/>
          </a:prstGeom>
          <a:noFill/>
          <a:ln w="19050" cap="flat">
            <a:solidFill>
              <a:srgbClr val="000000"/>
            </a:solidFill>
            <a:prstDash val="dash"/>
            <a:round/>
            <a:headEnd type="none" w="med" len="med"/>
            <a:tailEnd type="none" w="med" len="med"/>
          </a:ln>
        </p:spPr>
        <p:txBody>
          <a:bodyPr lIns="91425" tIns="91425" rIns="91425" bIns="91425" anchor="ctr" anchorCtr="0">
            <a:noAutofit/>
          </a:bodyPr>
          <a:lstStyle/>
          <a:p>
            <a:endParaRPr sz="1400" kern="0">
              <a:solidFill>
                <a:srgbClr val="000000"/>
              </a:solidFill>
              <a:latin typeface="Arial"/>
              <a:cs typeface="Arial"/>
              <a:sym typeface="Arial"/>
              <a:rtl val="0"/>
            </a:endParaRPr>
          </a:p>
        </p:txBody>
      </p:sp>
      <p:sp>
        <p:nvSpPr>
          <p:cNvPr id="300" name="Shape 481"/>
          <p:cNvSpPr txBox="1"/>
          <p:nvPr/>
        </p:nvSpPr>
        <p:spPr>
          <a:xfrm>
            <a:off x="4826112" y="4057074"/>
            <a:ext cx="10077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Msg-2</a:t>
            </a:r>
          </a:p>
        </p:txBody>
      </p:sp>
      <p:pic>
        <p:nvPicPr>
          <p:cNvPr id="301" name="Shape 482"/>
          <p:cNvPicPr preferRelativeResize="0"/>
          <p:nvPr/>
        </p:nvPicPr>
        <p:blipFill>
          <a:blip r:embed="rId3"/>
          <a:stretch>
            <a:fillRect/>
          </a:stretch>
        </p:blipFill>
        <p:spPr>
          <a:xfrm>
            <a:off x="1739774" y="2942361"/>
            <a:ext cx="610200" cy="262975"/>
          </a:xfrm>
          <a:prstGeom prst="rect">
            <a:avLst/>
          </a:prstGeom>
        </p:spPr>
      </p:pic>
      <p:pic>
        <p:nvPicPr>
          <p:cNvPr id="302" name="Shape 483"/>
          <p:cNvPicPr preferRelativeResize="0"/>
          <p:nvPr/>
        </p:nvPicPr>
        <p:blipFill>
          <a:blip r:embed="rId3"/>
          <a:stretch>
            <a:fillRect/>
          </a:stretch>
        </p:blipFill>
        <p:spPr>
          <a:xfrm>
            <a:off x="5336349" y="2942349"/>
            <a:ext cx="610200" cy="262975"/>
          </a:xfrm>
          <a:prstGeom prst="rect">
            <a:avLst/>
          </a:prstGeom>
        </p:spPr>
      </p:pic>
      <p:sp>
        <p:nvSpPr>
          <p:cNvPr id="303" name="Shape 484"/>
          <p:cNvSpPr/>
          <p:nvPr/>
        </p:nvSpPr>
        <p:spPr>
          <a:xfrm>
            <a:off x="4739699" y="1791224"/>
            <a:ext cx="3084300" cy="869100"/>
          </a:xfrm>
          <a:prstGeom prst="rect">
            <a:avLst/>
          </a:prstGeom>
          <a:solidFill>
            <a:srgbClr val="F9CB9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cs typeface="Arial"/>
              <a:sym typeface="Arial"/>
              <a:rtl val="0"/>
            </a:endParaRPr>
          </a:p>
        </p:txBody>
      </p:sp>
      <p:sp>
        <p:nvSpPr>
          <p:cNvPr id="304" name="Shape 485"/>
          <p:cNvSpPr txBox="1"/>
          <p:nvPr/>
        </p:nvSpPr>
        <p:spPr>
          <a:xfrm>
            <a:off x="4741962" y="2017701"/>
            <a:ext cx="262499" cy="3333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a:t>
            </a:r>
          </a:p>
        </p:txBody>
      </p:sp>
      <p:sp>
        <p:nvSpPr>
          <p:cNvPr id="305" name="Shape 486"/>
          <p:cNvSpPr txBox="1"/>
          <p:nvPr/>
        </p:nvSpPr>
        <p:spPr>
          <a:xfrm>
            <a:off x="2103762" y="3289774"/>
            <a:ext cx="456599"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a:t>
            </a:r>
          </a:p>
        </p:txBody>
      </p:sp>
      <p:sp>
        <p:nvSpPr>
          <p:cNvPr id="306" name="Shape 487"/>
          <p:cNvSpPr txBox="1"/>
          <p:nvPr/>
        </p:nvSpPr>
        <p:spPr>
          <a:xfrm>
            <a:off x="3461424" y="3261424"/>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edges</a:t>
            </a:r>
          </a:p>
        </p:txBody>
      </p:sp>
      <p:sp>
        <p:nvSpPr>
          <p:cNvPr id="307" name="Shape 488"/>
          <p:cNvSpPr txBox="1"/>
          <p:nvPr/>
        </p:nvSpPr>
        <p:spPr>
          <a:xfrm>
            <a:off x="1040663" y="3261424"/>
            <a:ext cx="454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a:t>
            </a:r>
          </a:p>
        </p:txBody>
      </p:sp>
      <p:sp>
        <p:nvSpPr>
          <p:cNvPr id="308" name="Shape 489"/>
          <p:cNvSpPr txBox="1"/>
          <p:nvPr/>
        </p:nvSpPr>
        <p:spPr>
          <a:xfrm>
            <a:off x="1453999" y="3261411"/>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msg</a:t>
            </a:r>
          </a:p>
        </p:txBody>
      </p:sp>
      <p:cxnSp>
        <p:nvCxnSpPr>
          <p:cNvPr id="309" name="Shape 490"/>
          <p:cNvCxnSpPr/>
          <p:nvPr/>
        </p:nvCxnSpPr>
        <p:spPr>
          <a:xfrm rot="10800000" flipH="1">
            <a:off x="2063899" y="2474923"/>
            <a:ext cx="3900" cy="393900"/>
          </a:xfrm>
          <a:prstGeom prst="straightConnector1">
            <a:avLst/>
          </a:prstGeom>
          <a:noFill/>
          <a:ln w="19050" cap="flat">
            <a:solidFill>
              <a:srgbClr val="51535D"/>
            </a:solidFill>
            <a:prstDash val="solid"/>
            <a:round/>
            <a:headEnd type="none" w="lg" len="lg"/>
            <a:tailEnd type="triangle" w="lg" len="lg"/>
          </a:ln>
        </p:spPr>
      </p:cxnSp>
      <p:sp>
        <p:nvSpPr>
          <p:cNvPr id="310" name="Shape 491"/>
          <p:cNvSpPr txBox="1"/>
          <p:nvPr/>
        </p:nvSpPr>
        <p:spPr>
          <a:xfrm>
            <a:off x="1681411" y="3065474"/>
            <a:ext cx="768900" cy="333300"/>
          </a:xfrm>
          <a:prstGeom prst="rect">
            <a:avLst/>
          </a:prstGeom>
          <a:noFill/>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vid=vid</a:t>
            </a:r>
          </a:p>
        </p:txBody>
      </p:sp>
      <p:cxnSp>
        <p:nvCxnSpPr>
          <p:cNvPr id="311" name="Shape 492"/>
          <p:cNvCxnSpPr/>
          <p:nvPr/>
        </p:nvCxnSpPr>
        <p:spPr>
          <a:xfrm rot="10800000" flipH="1">
            <a:off x="1452749" y="3216861"/>
            <a:ext cx="306900" cy="172199"/>
          </a:xfrm>
          <a:prstGeom prst="straightConnector1">
            <a:avLst/>
          </a:prstGeom>
          <a:noFill/>
          <a:ln w="19050" cap="flat">
            <a:solidFill>
              <a:srgbClr val="51535D"/>
            </a:solidFill>
            <a:prstDash val="solid"/>
            <a:round/>
            <a:headEnd type="none" w="lg" len="lg"/>
            <a:tailEnd type="triangle" w="lg" len="lg"/>
          </a:ln>
        </p:spPr>
      </p:cxnSp>
      <p:cxnSp>
        <p:nvCxnSpPr>
          <p:cNvPr id="312" name="Shape 493"/>
          <p:cNvCxnSpPr/>
          <p:nvPr/>
        </p:nvCxnSpPr>
        <p:spPr>
          <a:xfrm rot="10800000">
            <a:off x="2374149" y="3106248"/>
            <a:ext cx="454500" cy="260700"/>
          </a:xfrm>
          <a:prstGeom prst="straightConnector1">
            <a:avLst/>
          </a:prstGeom>
          <a:noFill/>
          <a:ln w="19050" cap="flat">
            <a:solidFill>
              <a:srgbClr val="51535D"/>
            </a:solidFill>
            <a:prstDash val="solid"/>
            <a:round/>
            <a:headEnd type="none" w="lg" len="lg"/>
            <a:tailEnd type="triangle" w="lg" len="lg"/>
          </a:ln>
        </p:spPr>
      </p:cxnSp>
      <p:sp>
        <p:nvSpPr>
          <p:cNvPr id="313" name="Shape 494"/>
          <p:cNvSpPr/>
          <p:nvPr/>
        </p:nvSpPr>
        <p:spPr>
          <a:xfrm>
            <a:off x="2186574" y="3605524"/>
            <a:ext cx="2151899" cy="556499"/>
          </a:xfrm>
          <a:prstGeom prst="rect">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cs typeface="Arial"/>
              <a:sym typeface="Arial"/>
              <a:rtl val="0"/>
            </a:endParaRPr>
          </a:p>
        </p:txBody>
      </p:sp>
      <p:sp>
        <p:nvSpPr>
          <p:cNvPr id="314" name="Shape 495"/>
          <p:cNvSpPr/>
          <p:nvPr/>
        </p:nvSpPr>
        <p:spPr>
          <a:xfrm>
            <a:off x="1104249" y="3605524"/>
            <a:ext cx="768900" cy="556499"/>
          </a:xfrm>
          <a:prstGeom prst="rect">
            <a:avLst/>
          </a:prstGeom>
          <a:solidFill>
            <a:srgbClr val="D5A6BD"/>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cs typeface="Arial"/>
              <a:sym typeface="Arial"/>
              <a:rtl val="0"/>
            </a:endParaRPr>
          </a:p>
        </p:txBody>
      </p:sp>
      <p:cxnSp>
        <p:nvCxnSpPr>
          <p:cNvPr id="315" name="Shape 496"/>
          <p:cNvCxnSpPr>
            <a:stCxn id="314" idx="1"/>
            <a:endCxn id="314" idx="3"/>
          </p:cNvCxnSpPr>
          <p:nvPr/>
        </p:nvCxnSpPr>
        <p:spPr>
          <a:xfrm>
            <a:off x="1104249" y="3883773"/>
            <a:ext cx="768900" cy="0"/>
          </a:xfrm>
          <a:prstGeom prst="straightConnector1">
            <a:avLst/>
          </a:prstGeom>
          <a:noFill/>
          <a:ln w="19050" cap="flat">
            <a:solidFill>
              <a:srgbClr val="000000"/>
            </a:solidFill>
            <a:prstDash val="solid"/>
            <a:round/>
            <a:headEnd type="none" w="lg" len="lg"/>
            <a:tailEnd type="none" w="lg" len="lg"/>
          </a:ln>
        </p:spPr>
      </p:cxnSp>
      <p:cxnSp>
        <p:nvCxnSpPr>
          <p:cNvPr id="316" name="Shape 497"/>
          <p:cNvCxnSpPr>
            <a:stCxn id="313" idx="1"/>
            <a:endCxn id="313" idx="3"/>
          </p:cNvCxnSpPr>
          <p:nvPr/>
        </p:nvCxnSpPr>
        <p:spPr>
          <a:xfrm>
            <a:off x="2186574" y="3883773"/>
            <a:ext cx="2151899" cy="0"/>
          </a:xfrm>
          <a:prstGeom prst="straightConnector1">
            <a:avLst/>
          </a:prstGeom>
          <a:noFill/>
          <a:ln w="19050" cap="flat">
            <a:solidFill>
              <a:srgbClr val="000000"/>
            </a:solidFill>
            <a:prstDash val="solid"/>
            <a:round/>
            <a:headEnd type="none" w="lg" len="lg"/>
            <a:tailEnd type="none" w="lg" len="lg"/>
          </a:ln>
        </p:spPr>
      </p:cxnSp>
      <p:cxnSp>
        <p:nvCxnSpPr>
          <p:cNvPr id="317" name="Shape 498"/>
          <p:cNvCxnSpPr/>
          <p:nvPr/>
        </p:nvCxnSpPr>
        <p:spPr>
          <a:xfrm flipH="1">
            <a:off x="2457899" y="3610749"/>
            <a:ext cx="4500" cy="552000"/>
          </a:xfrm>
          <a:prstGeom prst="straightConnector1">
            <a:avLst/>
          </a:prstGeom>
          <a:noFill/>
          <a:ln w="19050" cap="flat">
            <a:solidFill>
              <a:srgbClr val="000000"/>
            </a:solidFill>
            <a:prstDash val="solid"/>
            <a:round/>
            <a:headEnd type="none" w="lg" len="lg"/>
            <a:tailEnd type="none" w="lg" len="lg"/>
          </a:ln>
        </p:spPr>
      </p:cxnSp>
      <p:cxnSp>
        <p:nvCxnSpPr>
          <p:cNvPr id="318" name="Shape 499"/>
          <p:cNvCxnSpPr/>
          <p:nvPr/>
        </p:nvCxnSpPr>
        <p:spPr>
          <a:xfrm flipH="1">
            <a:off x="2904449" y="3606249"/>
            <a:ext cx="4500" cy="561000"/>
          </a:xfrm>
          <a:prstGeom prst="straightConnector1">
            <a:avLst/>
          </a:prstGeom>
          <a:noFill/>
          <a:ln w="19050" cap="flat">
            <a:solidFill>
              <a:srgbClr val="000000"/>
            </a:solidFill>
            <a:prstDash val="solid"/>
            <a:round/>
            <a:headEnd type="none" w="lg" len="lg"/>
            <a:tailEnd type="none" w="lg" len="lg"/>
          </a:ln>
        </p:spPr>
      </p:cxnSp>
      <p:sp>
        <p:nvSpPr>
          <p:cNvPr id="319" name="Shape 500"/>
          <p:cNvSpPr txBox="1"/>
          <p:nvPr/>
        </p:nvSpPr>
        <p:spPr>
          <a:xfrm>
            <a:off x="2186574" y="3558774"/>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2</a:t>
            </a:r>
          </a:p>
        </p:txBody>
      </p:sp>
      <p:sp>
        <p:nvSpPr>
          <p:cNvPr id="320" name="Shape 501"/>
          <p:cNvSpPr txBox="1"/>
          <p:nvPr/>
        </p:nvSpPr>
        <p:spPr>
          <a:xfrm>
            <a:off x="2186574" y="3821874"/>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4</a:t>
            </a:r>
          </a:p>
        </p:txBody>
      </p:sp>
      <p:cxnSp>
        <p:nvCxnSpPr>
          <p:cNvPr id="321" name="Shape 502"/>
          <p:cNvCxnSpPr/>
          <p:nvPr/>
        </p:nvCxnSpPr>
        <p:spPr>
          <a:xfrm flipH="1">
            <a:off x="1423699" y="3607774"/>
            <a:ext cx="4500" cy="552000"/>
          </a:xfrm>
          <a:prstGeom prst="straightConnector1">
            <a:avLst/>
          </a:prstGeom>
          <a:noFill/>
          <a:ln w="19050" cap="flat">
            <a:solidFill>
              <a:srgbClr val="000000"/>
            </a:solidFill>
            <a:prstDash val="solid"/>
            <a:round/>
            <a:headEnd type="none" w="lg" len="lg"/>
            <a:tailEnd type="none" w="lg" len="lg"/>
          </a:ln>
        </p:spPr>
      </p:cxnSp>
      <p:sp>
        <p:nvSpPr>
          <p:cNvPr id="322" name="Shape 503"/>
          <p:cNvSpPr txBox="1"/>
          <p:nvPr/>
        </p:nvSpPr>
        <p:spPr>
          <a:xfrm>
            <a:off x="2443799" y="3288274"/>
            <a:ext cx="5316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halt</a:t>
            </a:r>
          </a:p>
        </p:txBody>
      </p:sp>
      <p:sp>
        <p:nvSpPr>
          <p:cNvPr id="323" name="Shape 504"/>
          <p:cNvSpPr txBox="1"/>
          <p:nvPr/>
        </p:nvSpPr>
        <p:spPr>
          <a:xfrm>
            <a:off x="2429099" y="3576874"/>
            <a:ext cx="561000"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false</a:t>
            </a:r>
          </a:p>
        </p:txBody>
      </p:sp>
      <p:sp>
        <p:nvSpPr>
          <p:cNvPr id="324" name="Shape 505"/>
          <p:cNvSpPr txBox="1"/>
          <p:nvPr/>
        </p:nvSpPr>
        <p:spPr>
          <a:xfrm>
            <a:off x="2429099" y="3821874"/>
            <a:ext cx="561000"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false</a:t>
            </a:r>
          </a:p>
        </p:txBody>
      </p:sp>
      <p:sp>
        <p:nvSpPr>
          <p:cNvPr id="325" name="Shape 506"/>
          <p:cNvSpPr txBox="1"/>
          <p:nvPr/>
        </p:nvSpPr>
        <p:spPr>
          <a:xfrm>
            <a:off x="2790949" y="3288274"/>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value</a:t>
            </a:r>
          </a:p>
        </p:txBody>
      </p:sp>
      <p:cxnSp>
        <p:nvCxnSpPr>
          <p:cNvPr id="326" name="Shape 507"/>
          <p:cNvCxnSpPr/>
          <p:nvPr/>
        </p:nvCxnSpPr>
        <p:spPr>
          <a:xfrm flipH="1">
            <a:off x="3235899" y="3610749"/>
            <a:ext cx="4500" cy="552000"/>
          </a:xfrm>
          <a:prstGeom prst="straightConnector1">
            <a:avLst/>
          </a:prstGeom>
          <a:noFill/>
          <a:ln w="19050" cap="flat">
            <a:solidFill>
              <a:srgbClr val="000000"/>
            </a:solidFill>
            <a:prstDash val="solid"/>
            <a:round/>
            <a:headEnd type="none" w="lg" len="lg"/>
            <a:tailEnd type="none" w="lg" len="lg"/>
          </a:ln>
        </p:spPr>
      </p:cxnSp>
      <p:sp>
        <p:nvSpPr>
          <p:cNvPr id="327" name="Shape 508"/>
          <p:cNvSpPr txBox="1"/>
          <p:nvPr/>
        </p:nvSpPr>
        <p:spPr>
          <a:xfrm>
            <a:off x="2869399" y="355877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2.0</a:t>
            </a:r>
          </a:p>
        </p:txBody>
      </p:sp>
      <p:sp>
        <p:nvSpPr>
          <p:cNvPr id="328" name="Shape 509"/>
          <p:cNvSpPr txBox="1"/>
          <p:nvPr/>
        </p:nvSpPr>
        <p:spPr>
          <a:xfrm>
            <a:off x="2869399" y="382187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1.0</a:t>
            </a:r>
          </a:p>
        </p:txBody>
      </p:sp>
      <p:sp>
        <p:nvSpPr>
          <p:cNvPr id="329" name="Shape 510"/>
          <p:cNvSpPr txBox="1"/>
          <p:nvPr/>
        </p:nvSpPr>
        <p:spPr>
          <a:xfrm>
            <a:off x="3177074" y="3613099"/>
            <a:ext cx="1278600" cy="263100"/>
          </a:xfrm>
          <a:prstGeom prst="rect">
            <a:avLst/>
          </a:prstGeom>
        </p:spPr>
        <p:txBody>
          <a:bodyPr lIns="91425" tIns="91425" rIns="91425" bIns="91425" anchor="ctr" anchorCtr="0">
            <a:noAutofit/>
          </a:bodyPr>
          <a:lstStyle/>
          <a:p>
            <a:r>
              <a:rPr lang="en" sz="1400" kern="0">
                <a:solidFill>
                  <a:srgbClr val="000000"/>
                </a:solidFill>
                <a:latin typeface="Times New Roman"/>
                <a:ea typeface="Times New Roman"/>
                <a:cs typeface="Times New Roman"/>
                <a:sym typeface="Times New Roman"/>
                <a:rtl val="0"/>
              </a:rPr>
              <a:t>(3,1.0) (4,1.0)</a:t>
            </a:r>
          </a:p>
        </p:txBody>
      </p:sp>
      <p:sp>
        <p:nvSpPr>
          <p:cNvPr id="330" name="Shape 511"/>
          <p:cNvSpPr txBox="1"/>
          <p:nvPr/>
        </p:nvSpPr>
        <p:spPr>
          <a:xfrm>
            <a:off x="3177074" y="3883774"/>
            <a:ext cx="723299" cy="263100"/>
          </a:xfrm>
          <a:prstGeom prst="rect">
            <a:avLst/>
          </a:prstGeom>
        </p:spPr>
        <p:txBody>
          <a:bodyPr lIns="91425" tIns="91425" rIns="91425" bIns="91425" anchor="ctr" anchorCtr="0">
            <a:noAutofit/>
          </a:bodyPr>
          <a:lstStyle/>
          <a:p>
            <a:r>
              <a:rPr lang="en" sz="1400" kern="0">
                <a:solidFill>
                  <a:srgbClr val="000000"/>
                </a:solidFill>
                <a:latin typeface="Times New Roman"/>
                <a:ea typeface="Times New Roman"/>
                <a:cs typeface="Times New Roman"/>
                <a:sym typeface="Times New Roman"/>
                <a:rtl val="0"/>
              </a:rPr>
              <a:t>(1,1.0)</a:t>
            </a:r>
          </a:p>
        </p:txBody>
      </p:sp>
      <p:sp>
        <p:nvSpPr>
          <p:cNvPr id="331" name="Shape 512"/>
          <p:cNvSpPr txBox="1"/>
          <p:nvPr/>
        </p:nvSpPr>
        <p:spPr>
          <a:xfrm>
            <a:off x="1122399" y="3576874"/>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2</a:t>
            </a:r>
          </a:p>
        </p:txBody>
      </p:sp>
      <p:sp>
        <p:nvSpPr>
          <p:cNvPr id="332" name="Shape 513"/>
          <p:cNvSpPr txBox="1"/>
          <p:nvPr/>
        </p:nvSpPr>
        <p:spPr>
          <a:xfrm>
            <a:off x="1122399" y="3821874"/>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4</a:t>
            </a:r>
          </a:p>
        </p:txBody>
      </p:sp>
      <p:sp>
        <p:nvSpPr>
          <p:cNvPr id="333" name="Shape 514"/>
          <p:cNvSpPr txBox="1"/>
          <p:nvPr/>
        </p:nvSpPr>
        <p:spPr>
          <a:xfrm>
            <a:off x="1423699" y="355877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334" name="Shape 515"/>
          <p:cNvSpPr txBox="1"/>
          <p:nvPr/>
        </p:nvSpPr>
        <p:spPr>
          <a:xfrm>
            <a:off x="1423699" y="382187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335" name="Shape 516"/>
          <p:cNvSpPr txBox="1"/>
          <p:nvPr/>
        </p:nvSpPr>
        <p:spPr>
          <a:xfrm>
            <a:off x="1112538" y="1510824"/>
            <a:ext cx="454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a:t>
            </a:r>
          </a:p>
        </p:txBody>
      </p:sp>
      <p:sp>
        <p:nvSpPr>
          <p:cNvPr id="336" name="Shape 517"/>
          <p:cNvSpPr txBox="1"/>
          <p:nvPr/>
        </p:nvSpPr>
        <p:spPr>
          <a:xfrm>
            <a:off x="2815824" y="1497474"/>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edges</a:t>
            </a:r>
          </a:p>
        </p:txBody>
      </p:sp>
      <p:sp>
        <p:nvSpPr>
          <p:cNvPr id="337" name="Shape 518"/>
          <p:cNvSpPr/>
          <p:nvPr/>
        </p:nvSpPr>
        <p:spPr>
          <a:xfrm>
            <a:off x="1228749" y="1841574"/>
            <a:ext cx="2464199" cy="556499"/>
          </a:xfrm>
          <a:prstGeom prst="rect">
            <a:avLst/>
          </a:prstGeom>
          <a:solidFill>
            <a:srgbClr val="F9CB9C"/>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cs typeface="Arial"/>
              <a:sym typeface="Arial"/>
              <a:rtl val="0"/>
            </a:endParaRPr>
          </a:p>
        </p:txBody>
      </p:sp>
      <p:cxnSp>
        <p:nvCxnSpPr>
          <p:cNvPr id="338" name="Shape 519"/>
          <p:cNvCxnSpPr>
            <a:stCxn id="337" idx="1"/>
            <a:endCxn id="337" idx="3"/>
          </p:cNvCxnSpPr>
          <p:nvPr/>
        </p:nvCxnSpPr>
        <p:spPr>
          <a:xfrm>
            <a:off x="1228749" y="2119823"/>
            <a:ext cx="2464199" cy="0"/>
          </a:xfrm>
          <a:prstGeom prst="straightConnector1">
            <a:avLst/>
          </a:prstGeom>
          <a:noFill/>
          <a:ln w="19050" cap="flat">
            <a:solidFill>
              <a:srgbClr val="000000"/>
            </a:solidFill>
            <a:prstDash val="solid"/>
            <a:round/>
            <a:headEnd type="none" w="lg" len="lg"/>
            <a:tailEnd type="none" w="lg" len="lg"/>
          </a:ln>
        </p:spPr>
      </p:cxnSp>
      <p:cxnSp>
        <p:nvCxnSpPr>
          <p:cNvPr id="339" name="Shape 520"/>
          <p:cNvCxnSpPr/>
          <p:nvPr/>
        </p:nvCxnSpPr>
        <p:spPr>
          <a:xfrm flipH="1">
            <a:off x="1812299" y="1846799"/>
            <a:ext cx="4500" cy="552000"/>
          </a:xfrm>
          <a:prstGeom prst="straightConnector1">
            <a:avLst/>
          </a:prstGeom>
          <a:noFill/>
          <a:ln w="19050" cap="flat">
            <a:solidFill>
              <a:srgbClr val="000000"/>
            </a:solidFill>
            <a:prstDash val="solid"/>
            <a:round/>
            <a:headEnd type="none" w="lg" len="lg"/>
            <a:tailEnd type="none" w="lg" len="lg"/>
          </a:ln>
        </p:spPr>
      </p:cxnSp>
      <p:cxnSp>
        <p:nvCxnSpPr>
          <p:cNvPr id="340" name="Shape 521"/>
          <p:cNvCxnSpPr/>
          <p:nvPr/>
        </p:nvCxnSpPr>
        <p:spPr>
          <a:xfrm flipH="1">
            <a:off x="2258849" y="1842299"/>
            <a:ext cx="4500" cy="561000"/>
          </a:xfrm>
          <a:prstGeom prst="straightConnector1">
            <a:avLst/>
          </a:prstGeom>
          <a:noFill/>
          <a:ln w="19050" cap="flat">
            <a:solidFill>
              <a:srgbClr val="000000"/>
            </a:solidFill>
            <a:prstDash val="solid"/>
            <a:round/>
            <a:headEnd type="none" w="lg" len="lg"/>
            <a:tailEnd type="none" w="lg" len="lg"/>
          </a:ln>
        </p:spPr>
      </p:cxnSp>
      <p:sp>
        <p:nvSpPr>
          <p:cNvPr id="341" name="Shape 522"/>
          <p:cNvSpPr txBox="1"/>
          <p:nvPr/>
        </p:nvSpPr>
        <p:spPr>
          <a:xfrm>
            <a:off x="1221249" y="1794824"/>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2</a:t>
            </a:r>
          </a:p>
        </p:txBody>
      </p:sp>
      <p:sp>
        <p:nvSpPr>
          <p:cNvPr id="342" name="Shape 523"/>
          <p:cNvSpPr txBox="1"/>
          <p:nvPr/>
        </p:nvSpPr>
        <p:spPr>
          <a:xfrm>
            <a:off x="1221249" y="2057924"/>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4</a:t>
            </a:r>
          </a:p>
        </p:txBody>
      </p:sp>
      <p:sp>
        <p:nvSpPr>
          <p:cNvPr id="343" name="Shape 524"/>
          <p:cNvSpPr txBox="1"/>
          <p:nvPr/>
        </p:nvSpPr>
        <p:spPr>
          <a:xfrm>
            <a:off x="1798199" y="1497474"/>
            <a:ext cx="5316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halt</a:t>
            </a:r>
          </a:p>
        </p:txBody>
      </p:sp>
      <p:sp>
        <p:nvSpPr>
          <p:cNvPr id="344" name="Shape 525"/>
          <p:cNvSpPr txBox="1"/>
          <p:nvPr/>
        </p:nvSpPr>
        <p:spPr>
          <a:xfrm>
            <a:off x="1783499" y="1812924"/>
            <a:ext cx="561000"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false</a:t>
            </a:r>
          </a:p>
        </p:txBody>
      </p:sp>
      <p:sp>
        <p:nvSpPr>
          <p:cNvPr id="345" name="Shape 526"/>
          <p:cNvSpPr txBox="1"/>
          <p:nvPr/>
        </p:nvSpPr>
        <p:spPr>
          <a:xfrm>
            <a:off x="1783499" y="2057924"/>
            <a:ext cx="561000"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false</a:t>
            </a:r>
          </a:p>
        </p:txBody>
      </p:sp>
      <p:sp>
        <p:nvSpPr>
          <p:cNvPr id="346" name="Shape 527"/>
          <p:cNvSpPr txBox="1"/>
          <p:nvPr/>
        </p:nvSpPr>
        <p:spPr>
          <a:xfrm>
            <a:off x="2154099" y="1497474"/>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value</a:t>
            </a:r>
          </a:p>
        </p:txBody>
      </p:sp>
      <p:cxnSp>
        <p:nvCxnSpPr>
          <p:cNvPr id="347" name="Shape 528"/>
          <p:cNvCxnSpPr/>
          <p:nvPr/>
        </p:nvCxnSpPr>
        <p:spPr>
          <a:xfrm flipH="1">
            <a:off x="2590299" y="1846799"/>
            <a:ext cx="4500" cy="552000"/>
          </a:xfrm>
          <a:prstGeom prst="straightConnector1">
            <a:avLst/>
          </a:prstGeom>
          <a:noFill/>
          <a:ln w="19050" cap="flat">
            <a:solidFill>
              <a:srgbClr val="000000"/>
            </a:solidFill>
            <a:prstDash val="solid"/>
            <a:round/>
            <a:headEnd type="none" w="lg" len="lg"/>
            <a:tailEnd type="none" w="lg" len="lg"/>
          </a:ln>
        </p:spPr>
      </p:cxnSp>
      <p:sp>
        <p:nvSpPr>
          <p:cNvPr id="348" name="Shape 529"/>
          <p:cNvSpPr txBox="1"/>
          <p:nvPr/>
        </p:nvSpPr>
        <p:spPr>
          <a:xfrm>
            <a:off x="2223799" y="179482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2.0</a:t>
            </a:r>
          </a:p>
        </p:txBody>
      </p:sp>
      <p:sp>
        <p:nvSpPr>
          <p:cNvPr id="349" name="Shape 530"/>
          <p:cNvSpPr txBox="1"/>
          <p:nvPr/>
        </p:nvSpPr>
        <p:spPr>
          <a:xfrm>
            <a:off x="2223799" y="205792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1.0</a:t>
            </a:r>
          </a:p>
        </p:txBody>
      </p:sp>
      <p:sp>
        <p:nvSpPr>
          <p:cNvPr id="350" name="Shape 531"/>
          <p:cNvSpPr txBox="1"/>
          <p:nvPr/>
        </p:nvSpPr>
        <p:spPr>
          <a:xfrm>
            <a:off x="2531474" y="1849149"/>
            <a:ext cx="1278600" cy="263100"/>
          </a:xfrm>
          <a:prstGeom prst="rect">
            <a:avLst/>
          </a:prstGeom>
        </p:spPr>
        <p:txBody>
          <a:bodyPr lIns="91425" tIns="91425" rIns="91425" bIns="91425" anchor="ctr" anchorCtr="0">
            <a:noAutofit/>
          </a:bodyPr>
          <a:lstStyle/>
          <a:p>
            <a:r>
              <a:rPr lang="en" sz="1400" kern="0">
                <a:solidFill>
                  <a:srgbClr val="000000"/>
                </a:solidFill>
                <a:latin typeface="Times New Roman"/>
                <a:ea typeface="Times New Roman"/>
                <a:cs typeface="Times New Roman"/>
                <a:sym typeface="Times New Roman"/>
                <a:rtl val="0"/>
              </a:rPr>
              <a:t>(3,1.0),(4,1.0)</a:t>
            </a:r>
          </a:p>
        </p:txBody>
      </p:sp>
      <p:sp>
        <p:nvSpPr>
          <p:cNvPr id="351" name="Shape 532"/>
          <p:cNvSpPr txBox="1"/>
          <p:nvPr/>
        </p:nvSpPr>
        <p:spPr>
          <a:xfrm>
            <a:off x="2531474" y="2119824"/>
            <a:ext cx="723299" cy="263100"/>
          </a:xfrm>
          <a:prstGeom prst="rect">
            <a:avLst/>
          </a:prstGeom>
        </p:spPr>
        <p:txBody>
          <a:bodyPr lIns="91425" tIns="91425" rIns="91425" bIns="91425" anchor="ctr" anchorCtr="0">
            <a:noAutofit/>
          </a:bodyPr>
          <a:lstStyle/>
          <a:p>
            <a:r>
              <a:rPr lang="en" sz="1400" kern="0">
                <a:solidFill>
                  <a:srgbClr val="000000"/>
                </a:solidFill>
                <a:latin typeface="Times New Roman"/>
                <a:ea typeface="Times New Roman"/>
                <a:cs typeface="Times New Roman"/>
                <a:sym typeface="Times New Roman"/>
                <a:rtl val="0"/>
              </a:rPr>
              <a:t>(1,1.0)</a:t>
            </a:r>
          </a:p>
        </p:txBody>
      </p:sp>
      <p:cxnSp>
        <p:nvCxnSpPr>
          <p:cNvPr id="352" name="Shape 533"/>
          <p:cNvCxnSpPr/>
          <p:nvPr/>
        </p:nvCxnSpPr>
        <p:spPr>
          <a:xfrm flipH="1">
            <a:off x="1468424" y="1849149"/>
            <a:ext cx="10799" cy="549900"/>
          </a:xfrm>
          <a:prstGeom prst="straightConnector1">
            <a:avLst/>
          </a:prstGeom>
          <a:noFill/>
          <a:ln w="19050" cap="flat">
            <a:solidFill>
              <a:srgbClr val="000000"/>
            </a:solidFill>
            <a:prstDash val="solid"/>
            <a:round/>
            <a:headEnd type="none" w="lg" len="lg"/>
            <a:tailEnd type="none" w="lg" len="lg"/>
          </a:ln>
        </p:spPr>
      </p:cxnSp>
      <p:sp>
        <p:nvSpPr>
          <p:cNvPr id="353" name="Shape 534"/>
          <p:cNvSpPr txBox="1"/>
          <p:nvPr/>
        </p:nvSpPr>
        <p:spPr>
          <a:xfrm>
            <a:off x="1425224" y="1497474"/>
            <a:ext cx="613500" cy="3707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msg</a:t>
            </a:r>
          </a:p>
        </p:txBody>
      </p:sp>
      <p:sp>
        <p:nvSpPr>
          <p:cNvPr id="354" name="Shape 535"/>
          <p:cNvSpPr txBox="1"/>
          <p:nvPr/>
        </p:nvSpPr>
        <p:spPr>
          <a:xfrm>
            <a:off x="1425974" y="179482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355" name="Shape 536"/>
          <p:cNvSpPr txBox="1"/>
          <p:nvPr/>
        </p:nvSpPr>
        <p:spPr>
          <a:xfrm>
            <a:off x="1425974" y="205792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356" name="Shape 537"/>
          <p:cNvSpPr txBox="1"/>
          <p:nvPr/>
        </p:nvSpPr>
        <p:spPr>
          <a:xfrm>
            <a:off x="5701387" y="3298224"/>
            <a:ext cx="454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a:t>
            </a:r>
          </a:p>
        </p:txBody>
      </p:sp>
      <p:sp>
        <p:nvSpPr>
          <p:cNvPr id="357" name="Shape 538"/>
          <p:cNvSpPr txBox="1"/>
          <p:nvPr/>
        </p:nvSpPr>
        <p:spPr>
          <a:xfrm>
            <a:off x="7057999" y="3261411"/>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edges</a:t>
            </a:r>
          </a:p>
        </p:txBody>
      </p:sp>
      <p:sp>
        <p:nvSpPr>
          <p:cNvPr id="358" name="Shape 539"/>
          <p:cNvSpPr txBox="1"/>
          <p:nvPr/>
        </p:nvSpPr>
        <p:spPr>
          <a:xfrm>
            <a:off x="4637237" y="3272199"/>
            <a:ext cx="454500" cy="3333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a:t>
            </a:r>
          </a:p>
        </p:txBody>
      </p:sp>
      <p:sp>
        <p:nvSpPr>
          <p:cNvPr id="359" name="Shape 540"/>
          <p:cNvSpPr txBox="1"/>
          <p:nvPr/>
        </p:nvSpPr>
        <p:spPr>
          <a:xfrm>
            <a:off x="5050574" y="3261399"/>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msg</a:t>
            </a:r>
          </a:p>
        </p:txBody>
      </p:sp>
      <p:cxnSp>
        <p:nvCxnSpPr>
          <p:cNvPr id="360" name="Shape 541"/>
          <p:cNvCxnSpPr/>
          <p:nvPr/>
        </p:nvCxnSpPr>
        <p:spPr>
          <a:xfrm rot="10800000" flipH="1">
            <a:off x="5611824" y="2732936"/>
            <a:ext cx="2099" cy="235200"/>
          </a:xfrm>
          <a:prstGeom prst="straightConnector1">
            <a:avLst/>
          </a:prstGeom>
          <a:noFill/>
          <a:ln w="19050" cap="flat">
            <a:solidFill>
              <a:srgbClr val="51535D"/>
            </a:solidFill>
            <a:prstDash val="solid"/>
            <a:round/>
            <a:headEnd type="none" w="lg" len="lg"/>
            <a:tailEnd type="triangle" w="lg" len="lg"/>
          </a:ln>
        </p:spPr>
      </p:cxnSp>
      <p:sp>
        <p:nvSpPr>
          <p:cNvPr id="361" name="Shape 542"/>
          <p:cNvSpPr txBox="1"/>
          <p:nvPr/>
        </p:nvSpPr>
        <p:spPr>
          <a:xfrm>
            <a:off x="5332374" y="3086024"/>
            <a:ext cx="814499" cy="344099"/>
          </a:xfrm>
          <a:prstGeom prst="rect">
            <a:avLst/>
          </a:prstGeom>
          <a:noFill/>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vid=vid</a:t>
            </a:r>
          </a:p>
        </p:txBody>
      </p:sp>
      <p:cxnSp>
        <p:nvCxnSpPr>
          <p:cNvPr id="362" name="Shape 543"/>
          <p:cNvCxnSpPr/>
          <p:nvPr/>
        </p:nvCxnSpPr>
        <p:spPr>
          <a:xfrm rot="10800000" flipH="1">
            <a:off x="5049324" y="3216849"/>
            <a:ext cx="306900" cy="172199"/>
          </a:xfrm>
          <a:prstGeom prst="straightConnector1">
            <a:avLst/>
          </a:prstGeom>
          <a:noFill/>
          <a:ln w="19050" cap="flat">
            <a:solidFill>
              <a:srgbClr val="51535D"/>
            </a:solidFill>
            <a:prstDash val="solid"/>
            <a:round/>
            <a:headEnd type="none" w="lg" len="lg"/>
            <a:tailEnd type="triangle" w="lg" len="lg"/>
          </a:ln>
        </p:spPr>
      </p:cxnSp>
      <p:cxnSp>
        <p:nvCxnSpPr>
          <p:cNvPr id="363" name="Shape 544"/>
          <p:cNvCxnSpPr/>
          <p:nvPr/>
        </p:nvCxnSpPr>
        <p:spPr>
          <a:xfrm rot="10800000">
            <a:off x="5970699" y="3106248"/>
            <a:ext cx="526800" cy="269700"/>
          </a:xfrm>
          <a:prstGeom prst="straightConnector1">
            <a:avLst/>
          </a:prstGeom>
          <a:noFill/>
          <a:ln w="19050" cap="flat">
            <a:solidFill>
              <a:srgbClr val="51535D"/>
            </a:solidFill>
            <a:prstDash val="solid"/>
            <a:round/>
            <a:headEnd type="none" w="lg" len="lg"/>
            <a:tailEnd type="triangle" w="lg" len="lg"/>
          </a:ln>
        </p:spPr>
      </p:cxnSp>
      <p:sp>
        <p:nvSpPr>
          <p:cNvPr id="364" name="Shape 545"/>
          <p:cNvSpPr/>
          <p:nvPr/>
        </p:nvSpPr>
        <p:spPr>
          <a:xfrm>
            <a:off x="5783149" y="3605511"/>
            <a:ext cx="2151899" cy="556499"/>
          </a:xfrm>
          <a:prstGeom prst="rect">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cs typeface="Arial"/>
              <a:sym typeface="Arial"/>
              <a:rtl val="0"/>
            </a:endParaRPr>
          </a:p>
        </p:txBody>
      </p:sp>
      <p:sp>
        <p:nvSpPr>
          <p:cNvPr id="365" name="Shape 546"/>
          <p:cNvSpPr/>
          <p:nvPr/>
        </p:nvSpPr>
        <p:spPr>
          <a:xfrm>
            <a:off x="4700824" y="3605511"/>
            <a:ext cx="768900" cy="556499"/>
          </a:xfrm>
          <a:prstGeom prst="rect">
            <a:avLst/>
          </a:prstGeom>
          <a:solidFill>
            <a:srgbClr val="D5A6BD"/>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cs typeface="Arial"/>
              <a:sym typeface="Arial"/>
              <a:rtl val="0"/>
            </a:endParaRPr>
          </a:p>
        </p:txBody>
      </p:sp>
      <p:cxnSp>
        <p:nvCxnSpPr>
          <p:cNvPr id="366" name="Shape 547"/>
          <p:cNvCxnSpPr>
            <a:stCxn id="365" idx="1"/>
            <a:endCxn id="365" idx="3"/>
          </p:cNvCxnSpPr>
          <p:nvPr/>
        </p:nvCxnSpPr>
        <p:spPr>
          <a:xfrm>
            <a:off x="4700824" y="3883761"/>
            <a:ext cx="768900" cy="0"/>
          </a:xfrm>
          <a:prstGeom prst="straightConnector1">
            <a:avLst/>
          </a:prstGeom>
          <a:noFill/>
          <a:ln w="19050" cap="flat">
            <a:solidFill>
              <a:srgbClr val="000000"/>
            </a:solidFill>
            <a:prstDash val="solid"/>
            <a:round/>
            <a:headEnd type="none" w="lg" len="lg"/>
            <a:tailEnd type="none" w="lg" len="lg"/>
          </a:ln>
        </p:spPr>
      </p:cxnSp>
      <p:cxnSp>
        <p:nvCxnSpPr>
          <p:cNvPr id="367" name="Shape 548"/>
          <p:cNvCxnSpPr>
            <a:stCxn id="364" idx="1"/>
            <a:endCxn id="364" idx="3"/>
          </p:cNvCxnSpPr>
          <p:nvPr/>
        </p:nvCxnSpPr>
        <p:spPr>
          <a:xfrm>
            <a:off x="5783149" y="3883761"/>
            <a:ext cx="2151899" cy="0"/>
          </a:xfrm>
          <a:prstGeom prst="straightConnector1">
            <a:avLst/>
          </a:prstGeom>
          <a:noFill/>
          <a:ln w="19050" cap="flat">
            <a:solidFill>
              <a:srgbClr val="000000"/>
            </a:solidFill>
            <a:prstDash val="solid"/>
            <a:round/>
            <a:headEnd type="none" w="lg" len="lg"/>
            <a:tailEnd type="none" w="lg" len="lg"/>
          </a:ln>
        </p:spPr>
      </p:cxnSp>
      <p:cxnSp>
        <p:nvCxnSpPr>
          <p:cNvPr id="368" name="Shape 549"/>
          <p:cNvCxnSpPr/>
          <p:nvPr/>
        </p:nvCxnSpPr>
        <p:spPr>
          <a:xfrm flipH="1">
            <a:off x="6054474" y="3610736"/>
            <a:ext cx="4500" cy="552000"/>
          </a:xfrm>
          <a:prstGeom prst="straightConnector1">
            <a:avLst/>
          </a:prstGeom>
          <a:noFill/>
          <a:ln w="19050" cap="flat">
            <a:solidFill>
              <a:srgbClr val="000000"/>
            </a:solidFill>
            <a:prstDash val="solid"/>
            <a:round/>
            <a:headEnd type="none" w="lg" len="lg"/>
            <a:tailEnd type="none" w="lg" len="lg"/>
          </a:ln>
        </p:spPr>
      </p:cxnSp>
      <p:cxnSp>
        <p:nvCxnSpPr>
          <p:cNvPr id="369" name="Shape 550"/>
          <p:cNvCxnSpPr/>
          <p:nvPr/>
        </p:nvCxnSpPr>
        <p:spPr>
          <a:xfrm flipH="1">
            <a:off x="6501024" y="3606236"/>
            <a:ext cx="4500" cy="561000"/>
          </a:xfrm>
          <a:prstGeom prst="straightConnector1">
            <a:avLst/>
          </a:prstGeom>
          <a:noFill/>
          <a:ln w="19050" cap="flat">
            <a:solidFill>
              <a:srgbClr val="000000"/>
            </a:solidFill>
            <a:prstDash val="solid"/>
            <a:round/>
            <a:headEnd type="none" w="lg" len="lg"/>
            <a:tailEnd type="none" w="lg" len="lg"/>
          </a:ln>
        </p:spPr>
      </p:cxnSp>
      <p:sp>
        <p:nvSpPr>
          <p:cNvPr id="370" name="Shape 551"/>
          <p:cNvSpPr txBox="1"/>
          <p:nvPr/>
        </p:nvSpPr>
        <p:spPr>
          <a:xfrm>
            <a:off x="5783149" y="3558761"/>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a:t>
            </a:r>
          </a:p>
        </p:txBody>
      </p:sp>
      <p:sp>
        <p:nvSpPr>
          <p:cNvPr id="371" name="Shape 552"/>
          <p:cNvSpPr txBox="1"/>
          <p:nvPr/>
        </p:nvSpPr>
        <p:spPr>
          <a:xfrm>
            <a:off x="5783149" y="3821861"/>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a:t>
            </a:r>
          </a:p>
        </p:txBody>
      </p:sp>
      <p:cxnSp>
        <p:nvCxnSpPr>
          <p:cNvPr id="372" name="Shape 553"/>
          <p:cNvCxnSpPr/>
          <p:nvPr/>
        </p:nvCxnSpPr>
        <p:spPr>
          <a:xfrm flipH="1">
            <a:off x="5020274" y="3607761"/>
            <a:ext cx="4500" cy="552000"/>
          </a:xfrm>
          <a:prstGeom prst="straightConnector1">
            <a:avLst/>
          </a:prstGeom>
          <a:noFill/>
          <a:ln w="19050" cap="flat">
            <a:solidFill>
              <a:srgbClr val="000000"/>
            </a:solidFill>
            <a:prstDash val="solid"/>
            <a:round/>
            <a:headEnd type="none" w="lg" len="lg"/>
            <a:tailEnd type="none" w="lg" len="lg"/>
          </a:ln>
        </p:spPr>
      </p:cxnSp>
      <p:sp>
        <p:nvSpPr>
          <p:cNvPr id="373" name="Shape 554"/>
          <p:cNvSpPr txBox="1"/>
          <p:nvPr/>
        </p:nvSpPr>
        <p:spPr>
          <a:xfrm>
            <a:off x="6041474" y="3288261"/>
            <a:ext cx="5316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halt</a:t>
            </a:r>
          </a:p>
        </p:txBody>
      </p:sp>
      <p:sp>
        <p:nvSpPr>
          <p:cNvPr id="374" name="Shape 555"/>
          <p:cNvSpPr txBox="1"/>
          <p:nvPr/>
        </p:nvSpPr>
        <p:spPr>
          <a:xfrm>
            <a:off x="6025674" y="3576861"/>
            <a:ext cx="561000"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false</a:t>
            </a:r>
          </a:p>
        </p:txBody>
      </p:sp>
      <p:sp>
        <p:nvSpPr>
          <p:cNvPr id="375" name="Shape 556"/>
          <p:cNvSpPr txBox="1"/>
          <p:nvPr/>
        </p:nvSpPr>
        <p:spPr>
          <a:xfrm>
            <a:off x="6025674" y="3821861"/>
            <a:ext cx="561000"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false</a:t>
            </a:r>
          </a:p>
        </p:txBody>
      </p:sp>
      <p:sp>
        <p:nvSpPr>
          <p:cNvPr id="376" name="Shape 557"/>
          <p:cNvSpPr txBox="1"/>
          <p:nvPr/>
        </p:nvSpPr>
        <p:spPr>
          <a:xfrm>
            <a:off x="6387524" y="3288261"/>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value</a:t>
            </a:r>
          </a:p>
        </p:txBody>
      </p:sp>
      <p:cxnSp>
        <p:nvCxnSpPr>
          <p:cNvPr id="377" name="Shape 558"/>
          <p:cNvCxnSpPr/>
          <p:nvPr/>
        </p:nvCxnSpPr>
        <p:spPr>
          <a:xfrm flipH="1">
            <a:off x="6832474" y="3610736"/>
            <a:ext cx="4500" cy="552000"/>
          </a:xfrm>
          <a:prstGeom prst="straightConnector1">
            <a:avLst/>
          </a:prstGeom>
          <a:noFill/>
          <a:ln w="19050" cap="flat">
            <a:solidFill>
              <a:srgbClr val="000000"/>
            </a:solidFill>
            <a:prstDash val="solid"/>
            <a:round/>
            <a:headEnd type="none" w="lg" len="lg"/>
            <a:tailEnd type="none" w="lg" len="lg"/>
          </a:ln>
        </p:spPr>
      </p:cxnSp>
      <p:sp>
        <p:nvSpPr>
          <p:cNvPr id="378" name="Shape 559"/>
          <p:cNvSpPr txBox="1"/>
          <p:nvPr/>
        </p:nvSpPr>
        <p:spPr>
          <a:xfrm>
            <a:off x="6465974" y="3558761"/>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379" name="Shape 560"/>
          <p:cNvSpPr txBox="1"/>
          <p:nvPr/>
        </p:nvSpPr>
        <p:spPr>
          <a:xfrm>
            <a:off x="6465974" y="3821861"/>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380" name="Shape 561"/>
          <p:cNvSpPr txBox="1"/>
          <p:nvPr/>
        </p:nvSpPr>
        <p:spPr>
          <a:xfrm>
            <a:off x="6773649" y="3613086"/>
            <a:ext cx="1278600" cy="263100"/>
          </a:xfrm>
          <a:prstGeom prst="rect">
            <a:avLst/>
          </a:prstGeom>
        </p:spPr>
        <p:txBody>
          <a:bodyPr lIns="91425" tIns="91425" rIns="91425" bIns="91425" anchor="ctr" anchorCtr="0">
            <a:noAutofit/>
          </a:bodyPr>
          <a:lstStyle/>
          <a:p>
            <a:r>
              <a:rPr lang="en" sz="1400" kern="0">
                <a:solidFill>
                  <a:srgbClr val="000000"/>
                </a:solidFill>
                <a:latin typeface="Times New Roman"/>
                <a:ea typeface="Times New Roman"/>
                <a:cs typeface="Times New Roman"/>
                <a:sym typeface="Times New Roman"/>
                <a:rtl val="0"/>
              </a:rPr>
              <a:t>(3,1.0) (4,1.0)</a:t>
            </a:r>
          </a:p>
        </p:txBody>
      </p:sp>
      <p:sp>
        <p:nvSpPr>
          <p:cNvPr id="381" name="Shape 562"/>
          <p:cNvSpPr txBox="1"/>
          <p:nvPr/>
        </p:nvSpPr>
        <p:spPr>
          <a:xfrm>
            <a:off x="4718974" y="3576861"/>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a:t>
            </a:r>
          </a:p>
        </p:txBody>
      </p:sp>
      <p:sp>
        <p:nvSpPr>
          <p:cNvPr id="382" name="Shape 563"/>
          <p:cNvSpPr txBox="1"/>
          <p:nvPr/>
        </p:nvSpPr>
        <p:spPr>
          <a:xfrm>
            <a:off x="5020274" y="3558761"/>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1.0</a:t>
            </a:r>
          </a:p>
        </p:txBody>
      </p:sp>
      <p:sp>
        <p:nvSpPr>
          <p:cNvPr id="383" name="Shape 564"/>
          <p:cNvSpPr txBox="1"/>
          <p:nvPr/>
        </p:nvSpPr>
        <p:spPr>
          <a:xfrm>
            <a:off x="5012324" y="3855811"/>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1.0</a:t>
            </a:r>
          </a:p>
        </p:txBody>
      </p:sp>
      <p:sp>
        <p:nvSpPr>
          <p:cNvPr id="384" name="Shape 565"/>
          <p:cNvSpPr txBox="1"/>
          <p:nvPr/>
        </p:nvSpPr>
        <p:spPr>
          <a:xfrm>
            <a:off x="4678137" y="1458749"/>
            <a:ext cx="456599"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a:t>
            </a:r>
          </a:p>
        </p:txBody>
      </p:sp>
      <p:sp>
        <p:nvSpPr>
          <p:cNvPr id="385" name="Shape 566"/>
          <p:cNvSpPr txBox="1"/>
          <p:nvPr/>
        </p:nvSpPr>
        <p:spPr>
          <a:xfrm>
            <a:off x="6756374" y="1452811"/>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edges</a:t>
            </a:r>
          </a:p>
        </p:txBody>
      </p:sp>
      <p:cxnSp>
        <p:nvCxnSpPr>
          <p:cNvPr id="386" name="Shape 567"/>
          <p:cNvCxnSpPr/>
          <p:nvPr/>
        </p:nvCxnSpPr>
        <p:spPr>
          <a:xfrm>
            <a:off x="4748699" y="2086099"/>
            <a:ext cx="3070799" cy="4500"/>
          </a:xfrm>
          <a:prstGeom prst="straightConnector1">
            <a:avLst/>
          </a:prstGeom>
          <a:noFill/>
          <a:ln w="19050" cap="flat">
            <a:solidFill>
              <a:srgbClr val="000000"/>
            </a:solidFill>
            <a:prstDash val="solid"/>
            <a:round/>
            <a:headEnd type="none" w="lg" len="lg"/>
            <a:tailEnd type="none" w="lg" len="lg"/>
          </a:ln>
        </p:spPr>
      </p:cxnSp>
      <p:cxnSp>
        <p:nvCxnSpPr>
          <p:cNvPr id="387" name="Shape 568"/>
          <p:cNvCxnSpPr/>
          <p:nvPr/>
        </p:nvCxnSpPr>
        <p:spPr>
          <a:xfrm>
            <a:off x="5585174" y="1789761"/>
            <a:ext cx="3299" cy="860700"/>
          </a:xfrm>
          <a:prstGeom prst="straightConnector1">
            <a:avLst/>
          </a:prstGeom>
          <a:noFill/>
          <a:ln w="19050" cap="flat">
            <a:solidFill>
              <a:srgbClr val="000000"/>
            </a:solidFill>
            <a:prstDash val="solid"/>
            <a:round/>
            <a:headEnd type="none" w="lg" len="lg"/>
            <a:tailEnd type="none" w="lg" len="lg"/>
          </a:ln>
        </p:spPr>
      </p:cxnSp>
      <p:sp>
        <p:nvSpPr>
          <p:cNvPr id="388" name="Shape 569"/>
          <p:cNvSpPr txBox="1"/>
          <p:nvPr/>
        </p:nvSpPr>
        <p:spPr>
          <a:xfrm>
            <a:off x="4754449" y="1762574"/>
            <a:ext cx="262499" cy="2919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a:t>
            </a:r>
          </a:p>
        </p:txBody>
      </p:sp>
      <p:sp>
        <p:nvSpPr>
          <p:cNvPr id="389" name="Shape 570"/>
          <p:cNvSpPr txBox="1"/>
          <p:nvPr/>
        </p:nvSpPr>
        <p:spPr>
          <a:xfrm>
            <a:off x="5576574" y="1447111"/>
            <a:ext cx="5316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halt</a:t>
            </a:r>
          </a:p>
        </p:txBody>
      </p:sp>
      <p:sp>
        <p:nvSpPr>
          <p:cNvPr id="390" name="Shape 571"/>
          <p:cNvSpPr txBox="1"/>
          <p:nvPr/>
        </p:nvSpPr>
        <p:spPr>
          <a:xfrm>
            <a:off x="5561874" y="1762561"/>
            <a:ext cx="561000"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false</a:t>
            </a:r>
          </a:p>
        </p:txBody>
      </p:sp>
      <p:sp>
        <p:nvSpPr>
          <p:cNvPr id="391" name="Shape 572"/>
          <p:cNvSpPr txBox="1"/>
          <p:nvPr/>
        </p:nvSpPr>
        <p:spPr>
          <a:xfrm>
            <a:off x="5561874" y="2007561"/>
            <a:ext cx="561000"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false</a:t>
            </a:r>
          </a:p>
        </p:txBody>
      </p:sp>
      <p:sp>
        <p:nvSpPr>
          <p:cNvPr id="392" name="Shape 573"/>
          <p:cNvSpPr txBox="1"/>
          <p:nvPr/>
        </p:nvSpPr>
        <p:spPr>
          <a:xfrm>
            <a:off x="6058674" y="1440286"/>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value</a:t>
            </a:r>
          </a:p>
        </p:txBody>
      </p:sp>
      <p:sp>
        <p:nvSpPr>
          <p:cNvPr id="393" name="Shape 574"/>
          <p:cNvSpPr txBox="1"/>
          <p:nvPr/>
        </p:nvSpPr>
        <p:spPr>
          <a:xfrm>
            <a:off x="6167037" y="1744461"/>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394" name="Shape 575"/>
          <p:cNvSpPr txBox="1"/>
          <p:nvPr/>
        </p:nvSpPr>
        <p:spPr>
          <a:xfrm>
            <a:off x="6178912" y="2035086"/>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395" name="Shape 576"/>
          <p:cNvSpPr txBox="1"/>
          <p:nvPr/>
        </p:nvSpPr>
        <p:spPr>
          <a:xfrm>
            <a:off x="6667799" y="1831197"/>
            <a:ext cx="1278600" cy="235200"/>
          </a:xfrm>
          <a:prstGeom prst="rect">
            <a:avLst/>
          </a:prstGeom>
        </p:spPr>
        <p:txBody>
          <a:bodyPr lIns="91425" tIns="91425" rIns="91425" bIns="91425" anchor="ctr" anchorCtr="0">
            <a:noAutofit/>
          </a:bodyPr>
          <a:lstStyle/>
          <a:p>
            <a:r>
              <a:rPr lang="en" sz="1400" kern="0">
                <a:solidFill>
                  <a:srgbClr val="000000"/>
                </a:solidFill>
                <a:latin typeface="Times New Roman"/>
                <a:ea typeface="Times New Roman"/>
                <a:cs typeface="Times New Roman"/>
                <a:sym typeface="Times New Roman"/>
                <a:rtl val="0"/>
              </a:rPr>
              <a:t>(3,1.0),(4,1.0)</a:t>
            </a:r>
          </a:p>
        </p:txBody>
      </p:sp>
      <p:sp>
        <p:nvSpPr>
          <p:cNvPr id="396" name="Shape 577"/>
          <p:cNvSpPr txBox="1"/>
          <p:nvPr/>
        </p:nvSpPr>
        <p:spPr>
          <a:xfrm>
            <a:off x="6667824" y="2100674"/>
            <a:ext cx="1306800" cy="263100"/>
          </a:xfrm>
          <a:prstGeom prst="rect">
            <a:avLst/>
          </a:prstGeom>
        </p:spPr>
        <p:txBody>
          <a:bodyPr lIns="91425" tIns="91425" rIns="91425" bIns="91425" anchor="ctr" anchorCtr="0">
            <a:noAutofit/>
          </a:bodyPr>
          <a:lstStyle/>
          <a:p>
            <a:r>
              <a:rPr lang="en" sz="1400" kern="0">
                <a:solidFill>
                  <a:srgbClr val="000000"/>
                </a:solidFill>
                <a:latin typeface="Times New Roman"/>
                <a:ea typeface="Times New Roman"/>
                <a:cs typeface="Times New Roman"/>
                <a:sym typeface="Times New Roman"/>
                <a:rtl val="0"/>
              </a:rPr>
              <a:t>(2,1.0),(3,1.0)</a:t>
            </a:r>
          </a:p>
        </p:txBody>
      </p:sp>
      <p:cxnSp>
        <p:nvCxnSpPr>
          <p:cNvPr id="397" name="Shape 578"/>
          <p:cNvCxnSpPr/>
          <p:nvPr/>
        </p:nvCxnSpPr>
        <p:spPr>
          <a:xfrm flipH="1">
            <a:off x="5012137" y="1791961"/>
            <a:ext cx="4799" cy="867600"/>
          </a:xfrm>
          <a:prstGeom prst="straightConnector1">
            <a:avLst/>
          </a:prstGeom>
          <a:noFill/>
          <a:ln w="19050" cap="flat">
            <a:solidFill>
              <a:srgbClr val="000000"/>
            </a:solidFill>
            <a:prstDash val="solid"/>
            <a:round/>
            <a:headEnd type="none" w="lg" len="lg"/>
            <a:tailEnd type="none" w="lg" len="lg"/>
          </a:ln>
        </p:spPr>
      </p:cxnSp>
      <p:sp>
        <p:nvSpPr>
          <p:cNvPr id="398" name="Shape 579"/>
          <p:cNvSpPr txBox="1"/>
          <p:nvPr/>
        </p:nvSpPr>
        <p:spPr>
          <a:xfrm>
            <a:off x="5012149" y="1440286"/>
            <a:ext cx="613500" cy="3707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msg</a:t>
            </a:r>
          </a:p>
        </p:txBody>
      </p:sp>
      <p:sp>
        <p:nvSpPr>
          <p:cNvPr id="399" name="Shape 580"/>
          <p:cNvSpPr txBox="1"/>
          <p:nvPr/>
        </p:nvSpPr>
        <p:spPr>
          <a:xfrm>
            <a:off x="4959812" y="1768474"/>
            <a:ext cx="7040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NULL</a:t>
            </a:r>
          </a:p>
        </p:txBody>
      </p:sp>
      <p:sp>
        <p:nvSpPr>
          <p:cNvPr id="400" name="Shape 581"/>
          <p:cNvSpPr txBox="1"/>
          <p:nvPr/>
        </p:nvSpPr>
        <p:spPr>
          <a:xfrm>
            <a:off x="5012149" y="2043024"/>
            <a:ext cx="7232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1.0</a:t>
            </a:r>
          </a:p>
        </p:txBody>
      </p:sp>
      <p:cxnSp>
        <p:nvCxnSpPr>
          <p:cNvPr id="401" name="Shape 582"/>
          <p:cNvCxnSpPr/>
          <p:nvPr/>
        </p:nvCxnSpPr>
        <p:spPr>
          <a:xfrm rot="10800000" flipH="1">
            <a:off x="4748699" y="2373848"/>
            <a:ext cx="3088800" cy="4500"/>
          </a:xfrm>
          <a:prstGeom prst="straightConnector1">
            <a:avLst/>
          </a:prstGeom>
          <a:noFill/>
          <a:ln w="19050" cap="flat">
            <a:solidFill>
              <a:srgbClr val="000000"/>
            </a:solidFill>
            <a:prstDash val="solid"/>
            <a:round/>
            <a:headEnd type="none" w="lg" len="lg"/>
            <a:tailEnd type="none" w="lg" len="lg"/>
          </a:ln>
        </p:spPr>
      </p:cxnSp>
      <p:cxnSp>
        <p:nvCxnSpPr>
          <p:cNvPr id="402" name="Shape 583"/>
          <p:cNvCxnSpPr/>
          <p:nvPr/>
        </p:nvCxnSpPr>
        <p:spPr>
          <a:xfrm>
            <a:off x="6143312" y="1789761"/>
            <a:ext cx="3299" cy="860700"/>
          </a:xfrm>
          <a:prstGeom prst="straightConnector1">
            <a:avLst/>
          </a:prstGeom>
          <a:noFill/>
          <a:ln w="19050" cap="flat">
            <a:solidFill>
              <a:srgbClr val="000000"/>
            </a:solidFill>
            <a:prstDash val="solid"/>
            <a:round/>
            <a:headEnd type="none" w="lg" len="lg"/>
            <a:tailEnd type="none" w="lg" len="lg"/>
          </a:ln>
        </p:spPr>
      </p:cxnSp>
      <p:sp>
        <p:nvSpPr>
          <p:cNvPr id="403" name="Shape 584"/>
          <p:cNvSpPr txBox="1"/>
          <p:nvPr/>
        </p:nvSpPr>
        <p:spPr>
          <a:xfrm>
            <a:off x="4754437" y="2323476"/>
            <a:ext cx="262499" cy="3333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5</a:t>
            </a:r>
          </a:p>
        </p:txBody>
      </p:sp>
      <p:sp>
        <p:nvSpPr>
          <p:cNvPr id="404" name="Shape 585"/>
          <p:cNvSpPr txBox="1"/>
          <p:nvPr/>
        </p:nvSpPr>
        <p:spPr>
          <a:xfrm>
            <a:off x="5018549" y="232347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1.0</a:t>
            </a:r>
          </a:p>
        </p:txBody>
      </p:sp>
      <p:sp>
        <p:nvSpPr>
          <p:cNvPr id="405" name="Shape 586"/>
          <p:cNvSpPr txBox="1"/>
          <p:nvPr/>
        </p:nvSpPr>
        <p:spPr>
          <a:xfrm>
            <a:off x="5531274" y="2325699"/>
            <a:ext cx="7232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NULL</a:t>
            </a:r>
          </a:p>
        </p:txBody>
      </p:sp>
      <p:sp>
        <p:nvSpPr>
          <p:cNvPr id="406" name="Shape 587"/>
          <p:cNvSpPr txBox="1"/>
          <p:nvPr/>
        </p:nvSpPr>
        <p:spPr>
          <a:xfrm>
            <a:off x="6101949" y="2325699"/>
            <a:ext cx="7232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NULL</a:t>
            </a:r>
          </a:p>
        </p:txBody>
      </p:sp>
      <p:cxnSp>
        <p:nvCxnSpPr>
          <p:cNvPr id="407" name="Shape 588"/>
          <p:cNvCxnSpPr/>
          <p:nvPr/>
        </p:nvCxnSpPr>
        <p:spPr>
          <a:xfrm>
            <a:off x="6722424" y="1787511"/>
            <a:ext cx="7499" cy="865199"/>
          </a:xfrm>
          <a:prstGeom prst="straightConnector1">
            <a:avLst/>
          </a:prstGeom>
          <a:noFill/>
          <a:ln w="19050" cap="flat">
            <a:solidFill>
              <a:srgbClr val="000000"/>
            </a:solidFill>
            <a:prstDash val="solid"/>
            <a:round/>
            <a:headEnd type="none" w="lg" len="lg"/>
            <a:tailEnd type="none" w="lg" len="lg"/>
          </a:ln>
        </p:spPr>
      </p:cxnSp>
      <p:sp>
        <p:nvSpPr>
          <p:cNvPr id="408" name="Shape 589"/>
          <p:cNvSpPr txBox="1"/>
          <p:nvPr/>
        </p:nvSpPr>
        <p:spPr>
          <a:xfrm>
            <a:off x="6701474" y="2323461"/>
            <a:ext cx="7232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NULL</a:t>
            </a:r>
          </a:p>
        </p:txBody>
      </p:sp>
      <p:sp>
        <p:nvSpPr>
          <p:cNvPr id="409" name="Shape 590"/>
          <p:cNvSpPr txBox="1"/>
          <p:nvPr/>
        </p:nvSpPr>
        <p:spPr>
          <a:xfrm>
            <a:off x="1102362" y="5532474"/>
            <a:ext cx="10077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Worker-1</a:t>
            </a:r>
          </a:p>
        </p:txBody>
      </p:sp>
      <p:sp>
        <p:nvSpPr>
          <p:cNvPr id="410" name="Shape 591"/>
          <p:cNvSpPr txBox="1"/>
          <p:nvPr/>
        </p:nvSpPr>
        <p:spPr>
          <a:xfrm>
            <a:off x="7091974" y="5551474"/>
            <a:ext cx="10077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Worker-2</a:t>
            </a:r>
          </a:p>
        </p:txBody>
      </p:sp>
      <p:sp>
        <p:nvSpPr>
          <p:cNvPr id="411" name="Shape 592"/>
          <p:cNvSpPr txBox="1"/>
          <p:nvPr/>
        </p:nvSpPr>
        <p:spPr>
          <a:xfrm>
            <a:off x="1221249" y="4066174"/>
            <a:ext cx="10077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Msg-1</a:t>
            </a:r>
          </a:p>
        </p:txBody>
      </p:sp>
      <p:sp>
        <p:nvSpPr>
          <p:cNvPr id="412" name="Shape 593"/>
          <p:cNvSpPr txBox="1"/>
          <p:nvPr/>
        </p:nvSpPr>
        <p:spPr>
          <a:xfrm>
            <a:off x="2661824" y="4075124"/>
            <a:ext cx="10077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Vertex-1</a:t>
            </a:r>
          </a:p>
        </p:txBody>
      </p:sp>
      <p:sp>
        <p:nvSpPr>
          <p:cNvPr id="413" name="Shape 594"/>
          <p:cNvSpPr txBox="1"/>
          <p:nvPr/>
        </p:nvSpPr>
        <p:spPr>
          <a:xfrm>
            <a:off x="6270174" y="4071699"/>
            <a:ext cx="10077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Vertex-2</a:t>
            </a:r>
          </a:p>
        </p:txBody>
      </p:sp>
      <p:sp>
        <p:nvSpPr>
          <p:cNvPr id="414" name="Shape 595"/>
          <p:cNvSpPr txBox="1"/>
          <p:nvPr/>
        </p:nvSpPr>
        <p:spPr>
          <a:xfrm>
            <a:off x="6759549" y="3883774"/>
            <a:ext cx="1306800" cy="263100"/>
          </a:xfrm>
          <a:prstGeom prst="rect">
            <a:avLst/>
          </a:prstGeom>
        </p:spPr>
        <p:txBody>
          <a:bodyPr lIns="91425" tIns="91425" rIns="91425" bIns="91425" anchor="ctr" anchorCtr="0">
            <a:noAutofit/>
          </a:bodyPr>
          <a:lstStyle/>
          <a:p>
            <a:r>
              <a:rPr lang="en" sz="1400" kern="0">
                <a:solidFill>
                  <a:srgbClr val="000000"/>
                </a:solidFill>
                <a:latin typeface="Times New Roman"/>
                <a:ea typeface="Times New Roman"/>
                <a:cs typeface="Times New Roman"/>
                <a:sym typeface="Times New Roman"/>
                <a:rtl val="0"/>
              </a:rPr>
              <a:t>(2,1.0),(3,1.0)</a:t>
            </a:r>
          </a:p>
        </p:txBody>
      </p:sp>
      <p:sp>
        <p:nvSpPr>
          <p:cNvPr id="415" name="Shape 596"/>
          <p:cNvSpPr/>
          <p:nvPr/>
        </p:nvSpPr>
        <p:spPr>
          <a:xfrm>
            <a:off x="2498999" y="4909199"/>
            <a:ext cx="768900" cy="556499"/>
          </a:xfrm>
          <a:prstGeom prst="rect">
            <a:avLst/>
          </a:prstGeom>
          <a:solidFill>
            <a:srgbClr val="D5A6BD"/>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cs typeface="Arial"/>
              <a:sym typeface="Arial"/>
              <a:rtl val="0"/>
            </a:endParaRPr>
          </a:p>
        </p:txBody>
      </p:sp>
      <p:sp>
        <p:nvSpPr>
          <p:cNvPr id="416" name="Shape 597"/>
          <p:cNvSpPr txBox="1"/>
          <p:nvPr/>
        </p:nvSpPr>
        <p:spPr>
          <a:xfrm>
            <a:off x="2517149" y="4880549"/>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2</a:t>
            </a:r>
          </a:p>
        </p:txBody>
      </p:sp>
      <p:sp>
        <p:nvSpPr>
          <p:cNvPr id="417" name="Shape 598"/>
          <p:cNvSpPr txBox="1"/>
          <p:nvPr/>
        </p:nvSpPr>
        <p:spPr>
          <a:xfrm>
            <a:off x="2517149" y="5125549"/>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5</a:t>
            </a:r>
          </a:p>
        </p:txBody>
      </p:sp>
      <p:sp>
        <p:nvSpPr>
          <p:cNvPr id="418" name="Shape 599"/>
          <p:cNvSpPr txBox="1"/>
          <p:nvPr/>
        </p:nvSpPr>
        <p:spPr>
          <a:xfrm>
            <a:off x="2818449" y="4862449"/>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419" name="Shape 600"/>
          <p:cNvSpPr txBox="1"/>
          <p:nvPr/>
        </p:nvSpPr>
        <p:spPr>
          <a:xfrm>
            <a:off x="2818449" y="5125549"/>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1.0</a:t>
            </a:r>
          </a:p>
        </p:txBody>
      </p:sp>
      <p:sp>
        <p:nvSpPr>
          <p:cNvPr id="420" name="Shape 601"/>
          <p:cNvSpPr txBox="1"/>
          <p:nvPr/>
        </p:nvSpPr>
        <p:spPr>
          <a:xfrm>
            <a:off x="2303562" y="5376161"/>
            <a:ext cx="14058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output-Msg-1</a:t>
            </a:r>
          </a:p>
        </p:txBody>
      </p:sp>
      <p:cxnSp>
        <p:nvCxnSpPr>
          <p:cNvPr id="421" name="Shape 602"/>
          <p:cNvCxnSpPr/>
          <p:nvPr/>
        </p:nvCxnSpPr>
        <p:spPr>
          <a:xfrm>
            <a:off x="2498999" y="5187474"/>
            <a:ext cx="768900" cy="0"/>
          </a:xfrm>
          <a:prstGeom prst="straightConnector1">
            <a:avLst/>
          </a:prstGeom>
          <a:noFill/>
          <a:ln w="19050" cap="flat">
            <a:solidFill>
              <a:srgbClr val="000000"/>
            </a:solidFill>
            <a:prstDash val="solid"/>
            <a:round/>
            <a:headEnd type="none" w="lg" len="lg"/>
            <a:tailEnd type="none" w="lg" len="lg"/>
          </a:ln>
        </p:spPr>
      </p:cxnSp>
      <p:cxnSp>
        <p:nvCxnSpPr>
          <p:cNvPr id="422" name="Shape 603"/>
          <p:cNvCxnSpPr/>
          <p:nvPr/>
        </p:nvCxnSpPr>
        <p:spPr>
          <a:xfrm flipH="1">
            <a:off x="2796799" y="4916149"/>
            <a:ext cx="4500" cy="552000"/>
          </a:xfrm>
          <a:prstGeom prst="straightConnector1">
            <a:avLst/>
          </a:prstGeom>
          <a:noFill/>
          <a:ln w="19050" cap="flat">
            <a:solidFill>
              <a:srgbClr val="000000"/>
            </a:solidFill>
            <a:prstDash val="solid"/>
            <a:round/>
            <a:headEnd type="none" w="lg" len="lg"/>
            <a:tailEnd type="none" w="lg" len="lg"/>
          </a:ln>
        </p:spPr>
      </p:cxnSp>
      <p:sp>
        <p:nvSpPr>
          <p:cNvPr id="423" name="Shape 604"/>
          <p:cNvSpPr/>
          <p:nvPr/>
        </p:nvSpPr>
        <p:spPr>
          <a:xfrm>
            <a:off x="4949899" y="4898324"/>
            <a:ext cx="768900" cy="556499"/>
          </a:xfrm>
          <a:prstGeom prst="rect">
            <a:avLst/>
          </a:prstGeom>
          <a:solidFill>
            <a:srgbClr val="D5A6BD"/>
          </a:solidFill>
          <a:ln w="19050" cap="flat">
            <a:solidFill>
              <a:srgbClr val="000000"/>
            </a:solidFill>
            <a:prstDash val="solid"/>
            <a:round/>
            <a:headEnd type="none" w="med" len="med"/>
            <a:tailEnd type="none" w="med" len="med"/>
          </a:ln>
        </p:spPr>
        <p:txBody>
          <a:bodyPr lIns="91425" tIns="91425" rIns="91425" bIns="91425" anchor="ctr" anchorCtr="0">
            <a:noAutofit/>
          </a:bodyPr>
          <a:lstStyle/>
          <a:p>
            <a:endParaRPr sz="1400" kern="0">
              <a:solidFill>
                <a:srgbClr val="000000"/>
              </a:solidFill>
              <a:latin typeface="Arial"/>
              <a:cs typeface="Arial"/>
              <a:sym typeface="Arial"/>
              <a:rtl val="0"/>
            </a:endParaRPr>
          </a:p>
        </p:txBody>
      </p:sp>
      <p:sp>
        <p:nvSpPr>
          <p:cNvPr id="424" name="Shape 605"/>
          <p:cNvSpPr txBox="1"/>
          <p:nvPr/>
        </p:nvSpPr>
        <p:spPr>
          <a:xfrm>
            <a:off x="4968049" y="4869674"/>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a:t>
            </a:r>
          </a:p>
        </p:txBody>
      </p:sp>
      <p:sp>
        <p:nvSpPr>
          <p:cNvPr id="425" name="Shape 606"/>
          <p:cNvSpPr txBox="1"/>
          <p:nvPr/>
        </p:nvSpPr>
        <p:spPr>
          <a:xfrm>
            <a:off x="4968049" y="5114674"/>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4</a:t>
            </a:r>
          </a:p>
        </p:txBody>
      </p:sp>
      <p:sp>
        <p:nvSpPr>
          <p:cNvPr id="426" name="Shape 607"/>
          <p:cNvSpPr txBox="1"/>
          <p:nvPr/>
        </p:nvSpPr>
        <p:spPr>
          <a:xfrm>
            <a:off x="5269349" y="485157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1.0</a:t>
            </a:r>
          </a:p>
        </p:txBody>
      </p:sp>
      <p:sp>
        <p:nvSpPr>
          <p:cNvPr id="427" name="Shape 608"/>
          <p:cNvSpPr txBox="1"/>
          <p:nvPr/>
        </p:nvSpPr>
        <p:spPr>
          <a:xfrm>
            <a:off x="5269349" y="5114674"/>
            <a:ext cx="4565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3.0</a:t>
            </a:r>
          </a:p>
        </p:txBody>
      </p:sp>
      <p:sp>
        <p:nvSpPr>
          <p:cNvPr id="428" name="Shape 609"/>
          <p:cNvSpPr txBox="1"/>
          <p:nvPr/>
        </p:nvSpPr>
        <p:spPr>
          <a:xfrm>
            <a:off x="4754462" y="5365286"/>
            <a:ext cx="14058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output-Msg-2</a:t>
            </a:r>
          </a:p>
        </p:txBody>
      </p:sp>
      <p:cxnSp>
        <p:nvCxnSpPr>
          <p:cNvPr id="429" name="Shape 610"/>
          <p:cNvCxnSpPr/>
          <p:nvPr/>
        </p:nvCxnSpPr>
        <p:spPr>
          <a:xfrm>
            <a:off x="4949899" y="5176599"/>
            <a:ext cx="768900" cy="0"/>
          </a:xfrm>
          <a:prstGeom prst="straightConnector1">
            <a:avLst/>
          </a:prstGeom>
          <a:noFill/>
          <a:ln w="19050" cap="flat">
            <a:solidFill>
              <a:srgbClr val="000000"/>
            </a:solidFill>
            <a:prstDash val="solid"/>
            <a:round/>
            <a:headEnd type="none" w="lg" len="lg"/>
            <a:tailEnd type="none" w="lg" len="lg"/>
          </a:ln>
        </p:spPr>
      </p:cxnSp>
      <p:cxnSp>
        <p:nvCxnSpPr>
          <p:cNvPr id="430" name="Shape 611"/>
          <p:cNvCxnSpPr/>
          <p:nvPr/>
        </p:nvCxnSpPr>
        <p:spPr>
          <a:xfrm flipH="1">
            <a:off x="5247699" y="4905274"/>
            <a:ext cx="4500" cy="552000"/>
          </a:xfrm>
          <a:prstGeom prst="straightConnector1">
            <a:avLst/>
          </a:prstGeom>
          <a:noFill/>
          <a:ln w="19050" cap="flat">
            <a:solidFill>
              <a:srgbClr val="000000"/>
            </a:solidFill>
            <a:prstDash val="solid"/>
            <a:round/>
            <a:headEnd type="none" w="lg" len="lg"/>
            <a:tailEnd type="none" w="lg" len="lg"/>
          </a:ln>
        </p:spPr>
      </p:cxnSp>
      <p:cxnSp>
        <p:nvCxnSpPr>
          <p:cNvPr id="431" name="Shape 612"/>
          <p:cNvCxnSpPr/>
          <p:nvPr/>
        </p:nvCxnSpPr>
        <p:spPr>
          <a:xfrm rot="10800000" flipH="1">
            <a:off x="2934687" y="4357374"/>
            <a:ext cx="1964099" cy="365399"/>
          </a:xfrm>
          <a:prstGeom prst="straightConnector1">
            <a:avLst/>
          </a:prstGeom>
          <a:noFill/>
          <a:ln w="19050" cap="flat">
            <a:solidFill>
              <a:srgbClr val="51535D"/>
            </a:solidFill>
            <a:prstDash val="solid"/>
            <a:round/>
            <a:headEnd type="none" w="lg" len="lg"/>
            <a:tailEnd type="triangle" w="lg" len="lg"/>
          </a:ln>
        </p:spPr>
      </p:cxnSp>
      <p:cxnSp>
        <p:nvCxnSpPr>
          <p:cNvPr id="432" name="Shape 613"/>
          <p:cNvCxnSpPr/>
          <p:nvPr/>
        </p:nvCxnSpPr>
        <p:spPr>
          <a:xfrm rot="10800000">
            <a:off x="1832737" y="4219773"/>
            <a:ext cx="3124799" cy="491700"/>
          </a:xfrm>
          <a:prstGeom prst="straightConnector1">
            <a:avLst/>
          </a:prstGeom>
          <a:noFill/>
          <a:ln w="19050" cap="flat">
            <a:solidFill>
              <a:srgbClr val="51535D"/>
            </a:solidFill>
            <a:prstDash val="solid"/>
            <a:round/>
            <a:headEnd type="none" w="lg" len="lg"/>
            <a:tailEnd type="triangle" w="lg" len="lg"/>
          </a:ln>
        </p:spPr>
      </p:cxnSp>
      <p:cxnSp>
        <p:nvCxnSpPr>
          <p:cNvPr id="433" name="Shape 614"/>
          <p:cNvCxnSpPr/>
          <p:nvPr/>
        </p:nvCxnSpPr>
        <p:spPr>
          <a:xfrm rot="10800000" flipH="1">
            <a:off x="2797862" y="5677761"/>
            <a:ext cx="2399" cy="217799"/>
          </a:xfrm>
          <a:prstGeom prst="straightConnector1">
            <a:avLst/>
          </a:prstGeom>
          <a:noFill/>
          <a:ln w="19050" cap="flat">
            <a:solidFill>
              <a:srgbClr val="51535D"/>
            </a:solidFill>
            <a:prstDash val="solid"/>
            <a:round/>
            <a:headEnd type="none" w="lg" len="lg"/>
            <a:tailEnd type="triangle" w="lg" len="lg"/>
          </a:ln>
        </p:spPr>
      </p:cxnSp>
      <p:cxnSp>
        <p:nvCxnSpPr>
          <p:cNvPr id="434" name="Shape 615"/>
          <p:cNvCxnSpPr/>
          <p:nvPr/>
        </p:nvCxnSpPr>
        <p:spPr>
          <a:xfrm rot="10800000" flipH="1">
            <a:off x="5248762" y="5662624"/>
            <a:ext cx="2399" cy="217799"/>
          </a:xfrm>
          <a:prstGeom prst="straightConnector1">
            <a:avLst/>
          </a:prstGeom>
          <a:noFill/>
          <a:ln w="19050" cap="flat">
            <a:solidFill>
              <a:srgbClr val="51535D"/>
            </a:solidFill>
            <a:prstDash val="solid"/>
            <a:round/>
            <a:headEnd type="none" w="lg" len="lg"/>
            <a:tailEnd type="triangle" w="lg" len="lg"/>
          </a:ln>
        </p:spPr>
      </p:cxnSp>
      <p:sp>
        <p:nvSpPr>
          <p:cNvPr id="435" name="Shape 616"/>
          <p:cNvSpPr txBox="1"/>
          <p:nvPr/>
        </p:nvSpPr>
        <p:spPr>
          <a:xfrm>
            <a:off x="2421163" y="4610699"/>
            <a:ext cx="454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a:t>
            </a:r>
          </a:p>
        </p:txBody>
      </p:sp>
      <p:sp>
        <p:nvSpPr>
          <p:cNvPr id="436" name="Shape 617"/>
          <p:cNvSpPr txBox="1"/>
          <p:nvPr/>
        </p:nvSpPr>
        <p:spPr>
          <a:xfrm>
            <a:off x="2740012" y="4588424"/>
            <a:ext cx="613500" cy="3939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msg</a:t>
            </a:r>
          </a:p>
        </p:txBody>
      </p:sp>
      <p:sp>
        <p:nvSpPr>
          <p:cNvPr id="437" name="Shape 618"/>
          <p:cNvSpPr txBox="1"/>
          <p:nvPr/>
        </p:nvSpPr>
        <p:spPr>
          <a:xfrm>
            <a:off x="4843224" y="4583249"/>
            <a:ext cx="454500" cy="3333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vid</a:t>
            </a:r>
          </a:p>
        </p:txBody>
      </p:sp>
      <p:sp>
        <p:nvSpPr>
          <p:cNvPr id="438" name="Shape 619"/>
          <p:cNvSpPr txBox="1"/>
          <p:nvPr/>
        </p:nvSpPr>
        <p:spPr>
          <a:xfrm>
            <a:off x="5256562" y="4572449"/>
            <a:ext cx="613500" cy="344099"/>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msg</a:t>
            </a:r>
          </a:p>
        </p:txBody>
      </p:sp>
      <p:cxnSp>
        <p:nvCxnSpPr>
          <p:cNvPr id="439" name="Shape 620"/>
          <p:cNvCxnSpPr/>
          <p:nvPr/>
        </p:nvCxnSpPr>
        <p:spPr>
          <a:xfrm rot="10800000">
            <a:off x="1821699" y="4248274"/>
            <a:ext cx="1062000" cy="480299"/>
          </a:xfrm>
          <a:prstGeom prst="straightConnector1">
            <a:avLst/>
          </a:prstGeom>
          <a:noFill/>
          <a:ln w="19050" cap="flat">
            <a:solidFill>
              <a:srgbClr val="51535D"/>
            </a:solidFill>
            <a:prstDash val="solid"/>
            <a:round/>
            <a:headEnd type="none" w="lg" len="lg"/>
            <a:tailEnd type="triangle" w="lg" len="lg"/>
          </a:ln>
        </p:spPr>
      </p:cxnSp>
      <p:cxnSp>
        <p:nvCxnSpPr>
          <p:cNvPr id="440" name="Shape 621"/>
          <p:cNvCxnSpPr>
            <a:stCxn id="438" idx="1"/>
          </p:cNvCxnSpPr>
          <p:nvPr/>
        </p:nvCxnSpPr>
        <p:spPr>
          <a:xfrm rot="10800000">
            <a:off x="4980261" y="4366798"/>
            <a:ext cx="276300" cy="377700"/>
          </a:xfrm>
          <a:prstGeom prst="straightConnector1">
            <a:avLst/>
          </a:prstGeom>
          <a:noFill/>
          <a:ln w="19050" cap="flat">
            <a:solidFill>
              <a:srgbClr val="51535D"/>
            </a:solidFill>
            <a:prstDash val="solid"/>
            <a:round/>
            <a:headEnd type="none" w="lg" len="lg"/>
            <a:tailEnd type="triangle" w="lg" len="lg"/>
          </a:ln>
        </p:spPr>
      </p:cxnSp>
      <p:sp>
        <p:nvSpPr>
          <p:cNvPr id="441" name="Shape 622"/>
          <p:cNvSpPr txBox="1"/>
          <p:nvPr/>
        </p:nvSpPr>
        <p:spPr>
          <a:xfrm>
            <a:off x="4718974" y="3821861"/>
            <a:ext cx="262499" cy="263100"/>
          </a:xfrm>
          <a:prstGeom prst="rect">
            <a:avLst/>
          </a:prstGeom>
        </p:spPr>
        <p:txBody>
          <a:bodyPr lIns="91425" tIns="91425" rIns="91425" bIns="91425" anchor="t" anchorCtr="0">
            <a:noAutofit/>
          </a:bodyPr>
          <a:lstStyle/>
          <a:p>
            <a:r>
              <a:rPr lang="en" sz="1400" kern="0">
                <a:solidFill>
                  <a:srgbClr val="000000"/>
                </a:solidFill>
                <a:latin typeface="Times New Roman"/>
                <a:ea typeface="Times New Roman"/>
                <a:cs typeface="Times New Roman"/>
                <a:sym typeface="Times New Roman"/>
                <a:rtl val="0"/>
              </a:rPr>
              <a:t>5</a:t>
            </a:r>
          </a:p>
        </p:txBody>
      </p:sp>
    </p:spTree>
    <p:extLst>
      <p:ext uri="{BB962C8B-B14F-4D97-AF65-F5344CB8AC3E}">
        <p14:creationId xmlns:p14="http://schemas.microsoft.com/office/powerpoint/2010/main" val="250680510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000"/>
                                        <p:tgtEl>
                                          <p:spTgt spid="29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299"/>
                                        </p:tgtEl>
                                        <p:attrNameLst>
                                          <p:attrName>style.visibility</p:attrName>
                                        </p:attrNameLst>
                                      </p:cBhvr>
                                      <p:to>
                                        <p:strVal val="visible"/>
                                      </p:to>
                                    </p:set>
                                    <p:animEffect transition="in" filter="fade">
                                      <p:cBhvr>
                                        <p:cTn id="16" dur="1000"/>
                                        <p:tgtEl>
                                          <p:spTgt spid="29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5"/>
                                        </p:tgtEl>
                                        <p:attrNameLst>
                                          <p:attrName>style.visibility</p:attrName>
                                        </p:attrNameLst>
                                      </p:cBhvr>
                                      <p:to>
                                        <p:strVal val="visible"/>
                                      </p:to>
                                    </p:set>
                                    <p:animEffect transition="in" filter="fade">
                                      <p:cBhvr>
                                        <p:cTn id="21" dur="1000"/>
                                        <p:tgtEl>
                                          <p:spTgt spid="415"/>
                                        </p:tgtEl>
                                      </p:cBhvr>
                                    </p:animEffect>
                                  </p:childTnLst>
                                </p:cTn>
                              </p:par>
                              <p:par>
                                <p:cTn id="22" presetID="10" presetClass="entr" presetSubtype="0" fill="hold" nodeType="withEffect">
                                  <p:stCondLst>
                                    <p:cond delay="0"/>
                                  </p:stCondLst>
                                  <p:childTnLst>
                                    <p:set>
                                      <p:cBhvr>
                                        <p:cTn id="23" dur="1" fill="hold">
                                          <p:stCondLst>
                                            <p:cond delay="0"/>
                                          </p:stCondLst>
                                        </p:cTn>
                                        <p:tgtEl>
                                          <p:spTgt spid="416"/>
                                        </p:tgtEl>
                                        <p:attrNameLst>
                                          <p:attrName>style.visibility</p:attrName>
                                        </p:attrNameLst>
                                      </p:cBhvr>
                                      <p:to>
                                        <p:strVal val="visible"/>
                                      </p:to>
                                    </p:set>
                                    <p:animEffect transition="in" filter="fade">
                                      <p:cBhvr>
                                        <p:cTn id="24" dur="1000"/>
                                        <p:tgtEl>
                                          <p:spTgt spid="416"/>
                                        </p:tgtEl>
                                      </p:cBhvr>
                                    </p:animEffect>
                                  </p:childTnLst>
                                </p:cTn>
                              </p:par>
                              <p:par>
                                <p:cTn id="25" presetID="10" presetClass="entr" presetSubtype="0" fill="hold" nodeType="withEffect">
                                  <p:stCondLst>
                                    <p:cond delay="0"/>
                                  </p:stCondLst>
                                  <p:childTnLst>
                                    <p:set>
                                      <p:cBhvr>
                                        <p:cTn id="26" dur="1" fill="hold">
                                          <p:stCondLst>
                                            <p:cond delay="0"/>
                                          </p:stCondLst>
                                        </p:cTn>
                                        <p:tgtEl>
                                          <p:spTgt spid="417"/>
                                        </p:tgtEl>
                                        <p:attrNameLst>
                                          <p:attrName>style.visibility</p:attrName>
                                        </p:attrNameLst>
                                      </p:cBhvr>
                                      <p:to>
                                        <p:strVal val="visible"/>
                                      </p:to>
                                    </p:set>
                                    <p:animEffect transition="in" filter="fade">
                                      <p:cBhvr>
                                        <p:cTn id="27" dur="1000"/>
                                        <p:tgtEl>
                                          <p:spTgt spid="417"/>
                                        </p:tgtEl>
                                      </p:cBhvr>
                                    </p:animEffect>
                                  </p:childTnLst>
                                </p:cTn>
                              </p:par>
                              <p:par>
                                <p:cTn id="28" presetID="10" presetClass="entr" presetSubtype="0" fill="hold" nodeType="withEffect">
                                  <p:stCondLst>
                                    <p:cond delay="0"/>
                                  </p:stCondLst>
                                  <p:childTnLst>
                                    <p:set>
                                      <p:cBhvr>
                                        <p:cTn id="29" dur="1" fill="hold">
                                          <p:stCondLst>
                                            <p:cond delay="0"/>
                                          </p:stCondLst>
                                        </p:cTn>
                                        <p:tgtEl>
                                          <p:spTgt spid="418"/>
                                        </p:tgtEl>
                                        <p:attrNameLst>
                                          <p:attrName>style.visibility</p:attrName>
                                        </p:attrNameLst>
                                      </p:cBhvr>
                                      <p:to>
                                        <p:strVal val="visible"/>
                                      </p:to>
                                    </p:set>
                                    <p:animEffect transition="in" filter="fade">
                                      <p:cBhvr>
                                        <p:cTn id="30" dur="1000"/>
                                        <p:tgtEl>
                                          <p:spTgt spid="418"/>
                                        </p:tgtEl>
                                      </p:cBhvr>
                                    </p:animEffect>
                                  </p:childTnLst>
                                </p:cTn>
                              </p:par>
                              <p:par>
                                <p:cTn id="31" presetID="10" presetClass="entr" presetSubtype="0" fill="hold" nodeType="withEffect">
                                  <p:stCondLst>
                                    <p:cond delay="0"/>
                                  </p:stCondLst>
                                  <p:childTnLst>
                                    <p:set>
                                      <p:cBhvr>
                                        <p:cTn id="32" dur="1" fill="hold">
                                          <p:stCondLst>
                                            <p:cond delay="0"/>
                                          </p:stCondLst>
                                        </p:cTn>
                                        <p:tgtEl>
                                          <p:spTgt spid="419"/>
                                        </p:tgtEl>
                                        <p:attrNameLst>
                                          <p:attrName>style.visibility</p:attrName>
                                        </p:attrNameLst>
                                      </p:cBhvr>
                                      <p:to>
                                        <p:strVal val="visible"/>
                                      </p:to>
                                    </p:set>
                                    <p:animEffect transition="in" filter="fade">
                                      <p:cBhvr>
                                        <p:cTn id="33" dur="1000"/>
                                        <p:tgtEl>
                                          <p:spTgt spid="419"/>
                                        </p:tgtEl>
                                      </p:cBhvr>
                                    </p:animEffect>
                                  </p:childTnLst>
                                </p:cTn>
                              </p:par>
                              <p:par>
                                <p:cTn id="34" presetID="10" presetClass="entr" presetSubtype="0" fill="hold" nodeType="withEffect">
                                  <p:stCondLst>
                                    <p:cond delay="0"/>
                                  </p:stCondLst>
                                  <p:childTnLst>
                                    <p:set>
                                      <p:cBhvr>
                                        <p:cTn id="35" dur="1" fill="hold">
                                          <p:stCondLst>
                                            <p:cond delay="0"/>
                                          </p:stCondLst>
                                        </p:cTn>
                                        <p:tgtEl>
                                          <p:spTgt spid="420"/>
                                        </p:tgtEl>
                                        <p:attrNameLst>
                                          <p:attrName>style.visibility</p:attrName>
                                        </p:attrNameLst>
                                      </p:cBhvr>
                                      <p:to>
                                        <p:strVal val="visible"/>
                                      </p:to>
                                    </p:set>
                                    <p:animEffect transition="in" filter="fade">
                                      <p:cBhvr>
                                        <p:cTn id="36" dur="1000"/>
                                        <p:tgtEl>
                                          <p:spTgt spid="420"/>
                                        </p:tgtEl>
                                      </p:cBhvr>
                                    </p:animEffect>
                                  </p:childTnLst>
                                </p:cTn>
                              </p:par>
                              <p:par>
                                <p:cTn id="37" presetID="10" presetClass="entr" presetSubtype="0" fill="hold" nodeType="withEffect">
                                  <p:stCondLst>
                                    <p:cond delay="0"/>
                                  </p:stCondLst>
                                  <p:childTnLst>
                                    <p:set>
                                      <p:cBhvr>
                                        <p:cTn id="38" dur="1" fill="hold">
                                          <p:stCondLst>
                                            <p:cond delay="0"/>
                                          </p:stCondLst>
                                        </p:cTn>
                                        <p:tgtEl>
                                          <p:spTgt spid="421"/>
                                        </p:tgtEl>
                                        <p:attrNameLst>
                                          <p:attrName>style.visibility</p:attrName>
                                        </p:attrNameLst>
                                      </p:cBhvr>
                                      <p:to>
                                        <p:strVal val="visible"/>
                                      </p:to>
                                    </p:set>
                                    <p:animEffect transition="in" filter="fade">
                                      <p:cBhvr>
                                        <p:cTn id="39" dur="1000"/>
                                        <p:tgtEl>
                                          <p:spTgt spid="421"/>
                                        </p:tgtEl>
                                      </p:cBhvr>
                                    </p:animEffect>
                                  </p:childTnLst>
                                </p:cTn>
                              </p:par>
                              <p:par>
                                <p:cTn id="40" presetID="10" presetClass="entr" presetSubtype="0" fill="hold" nodeType="withEffect">
                                  <p:stCondLst>
                                    <p:cond delay="0"/>
                                  </p:stCondLst>
                                  <p:childTnLst>
                                    <p:set>
                                      <p:cBhvr>
                                        <p:cTn id="41" dur="1" fill="hold">
                                          <p:stCondLst>
                                            <p:cond delay="0"/>
                                          </p:stCondLst>
                                        </p:cTn>
                                        <p:tgtEl>
                                          <p:spTgt spid="422"/>
                                        </p:tgtEl>
                                        <p:attrNameLst>
                                          <p:attrName>style.visibility</p:attrName>
                                        </p:attrNameLst>
                                      </p:cBhvr>
                                      <p:to>
                                        <p:strVal val="visible"/>
                                      </p:to>
                                    </p:set>
                                    <p:animEffect transition="in" filter="fade">
                                      <p:cBhvr>
                                        <p:cTn id="42" dur="1000"/>
                                        <p:tgtEl>
                                          <p:spTgt spid="422"/>
                                        </p:tgtEl>
                                      </p:cBhvr>
                                    </p:animEffect>
                                  </p:childTnLst>
                                </p:cTn>
                              </p:par>
                              <p:par>
                                <p:cTn id="43" presetID="10" presetClass="entr" presetSubtype="0" fill="hold" nodeType="withEffect">
                                  <p:stCondLst>
                                    <p:cond delay="0"/>
                                  </p:stCondLst>
                                  <p:childTnLst>
                                    <p:set>
                                      <p:cBhvr>
                                        <p:cTn id="44" dur="1" fill="hold">
                                          <p:stCondLst>
                                            <p:cond delay="0"/>
                                          </p:stCondLst>
                                        </p:cTn>
                                        <p:tgtEl>
                                          <p:spTgt spid="423"/>
                                        </p:tgtEl>
                                        <p:attrNameLst>
                                          <p:attrName>style.visibility</p:attrName>
                                        </p:attrNameLst>
                                      </p:cBhvr>
                                      <p:to>
                                        <p:strVal val="visible"/>
                                      </p:to>
                                    </p:set>
                                    <p:animEffect transition="in" filter="fade">
                                      <p:cBhvr>
                                        <p:cTn id="45" dur="1000"/>
                                        <p:tgtEl>
                                          <p:spTgt spid="423"/>
                                        </p:tgtEl>
                                      </p:cBhvr>
                                    </p:animEffect>
                                  </p:childTnLst>
                                </p:cTn>
                              </p:par>
                              <p:par>
                                <p:cTn id="46" presetID="10" presetClass="entr" presetSubtype="0" fill="hold" nodeType="withEffect">
                                  <p:stCondLst>
                                    <p:cond delay="0"/>
                                  </p:stCondLst>
                                  <p:childTnLst>
                                    <p:set>
                                      <p:cBhvr>
                                        <p:cTn id="47" dur="1" fill="hold">
                                          <p:stCondLst>
                                            <p:cond delay="0"/>
                                          </p:stCondLst>
                                        </p:cTn>
                                        <p:tgtEl>
                                          <p:spTgt spid="424"/>
                                        </p:tgtEl>
                                        <p:attrNameLst>
                                          <p:attrName>style.visibility</p:attrName>
                                        </p:attrNameLst>
                                      </p:cBhvr>
                                      <p:to>
                                        <p:strVal val="visible"/>
                                      </p:to>
                                    </p:set>
                                    <p:animEffect transition="in" filter="fade">
                                      <p:cBhvr>
                                        <p:cTn id="48" dur="1000"/>
                                        <p:tgtEl>
                                          <p:spTgt spid="424"/>
                                        </p:tgtEl>
                                      </p:cBhvr>
                                    </p:animEffect>
                                  </p:childTnLst>
                                </p:cTn>
                              </p:par>
                              <p:par>
                                <p:cTn id="49" presetID="10" presetClass="entr" presetSubtype="0" fill="hold" nodeType="withEffect">
                                  <p:stCondLst>
                                    <p:cond delay="0"/>
                                  </p:stCondLst>
                                  <p:childTnLst>
                                    <p:set>
                                      <p:cBhvr>
                                        <p:cTn id="50" dur="1" fill="hold">
                                          <p:stCondLst>
                                            <p:cond delay="0"/>
                                          </p:stCondLst>
                                        </p:cTn>
                                        <p:tgtEl>
                                          <p:spTgt spid="425"/>
                                        </p:tgtEl>
                                        <p:attrNameLst>
                                          <p:attrName>style.visibility</p:attrName>
                                        </p:attrNameLst>
                                      </p:cBhvr>
                                      <p:to>
                                        <p:strVal val="visible"/>
                                      </p:to>
                                    </p:set>
                                    <p:animEffect transition="in" filter="fade">
                                      <p:cBhvr>
                                        <p:cTn id="51" dur="1000"/>
                                        <p:tgtEl>
                                          <p:spTgt spid="425"/>
                                        </p:tgtEl>
                                      </p:cBhvr>
                                    </p:animEffect>
                                  </p:childTnLst>
                                </p:cTn>
                              </p:par>
                              <p:par>
                                <p:cTn id="52" presetID="10" presetClass="entr" presetSubtype="0" fill="hold" nodeType="withEffect">
                                  <p:stCondLst>
                                    <p:cond delay="0"/>
                                  </p:stCondLst>
                                  <p:childTnLst>
                                    <p:set>
                                      <p:cBhvr>
                                        <p:cTn id="53" dur="1" fill="hold">
                                          <p:stCondLst>
                                            <p:cond delay="0"/>
                                          </p:stCondLst>
                                        </p:cTn>
                                        <p:tgtEl>
                                          <p:spTgt spid="426"/>
                                        </p:tgtEl>
                                        <p:attrNameLst>
                                          <p:attrName>style.visibility</p:attrName>
                                        </p:attrNameLst>
                                      </p:cBhvr>
                                      <p:to>
                                        <p:strVal val="visible"/>
                                      </p:to>
                                    </p:set>
                                    <p:animEffect transition="in" filter="fade">
                                      <p:cBhvr>
                                        <p:cTn id="54" dur="1000"/>
                                        <p:tgtEl>
                                          <p:spTgt spid="426"/>
                                        </p:tgtEl>
                                      </p:cBhvr>
                                    </p:animEffect>
                                  </p:childTnLst>
                                </p:cTn>
                              </p:par>
                              <p:par>
                                <p:cTn id="55" presetID="10" presetClass="entr" presetSubtype="0" fill="hold" nodeType="withEffect">
                                  <p:stCondLst>
                                    <p:cond delay="0"/>
                                  </p:stCondLst>
                                  <p:childTnLst>
                                    <p:set>
                                      <p:cBhvr>
                                        <p:cTn id="56" dur="1" fill="hold">
                                          <p:stCondLst>
                                            <p:cond delay="0"/>
                                          </p:stCondLst>
                                        </p:cTn>
                                        <p:tgtEl>
                                          <p:spTgt spid="427"/>
                                        </p:tgtEl>
                                        <p:attrNameLst>
                                          <p:attrName>style.visibility</p:attrName>
                                        </p:attrNameLst>
                                      </p:cBhvr>
                                      <p:to>
                                        <p:strVal val="visible"/>
                                      </p:to>
                                    </p:set>
                                    <p:animEffect transition="in" filter="fade">
                                      <p:cBhvr>
                                        <p:cTn id="57" dur="1000"/>
                                        <p:tgtEl>
                                          <p:spTgt spid="427"/>
                                        </p:tgtEl>
                                      </p:cBhvr>
                                    </p:animEffect>
                                  </p:childTnLst>
                                </p:cTn>
                              </p:par>
                              <p:par>
                                <p:cTn id="58" presetID="10" presetClass="entr" presetSubtype="0" fill="hold" nodeType="withEffect">
                                  <p:stCondLst>
                                    <p:cond delay="0"/>
                                  </p:stCondLst>
                                  <p:childTnLst>
                                    <p:set>
                                      <p:cBhvr>
                                        <p:cTn id="59" dur="1" fill="hold">
                                          <p:stCondLst>
                                            <p:cond delay="0"/>
                                          </p:stCondLst>
                                        </p:cTn>
                                        <p:tgtEl>
                                          <p:spTgt spid="428"/>
                                        </p:tgtEl>
                                        <p:attrNameLst>
                                          <p:attrName>style.visibility</p:attrName>
                                        </p:attrNameLst>
                                      </p:cBhvr>
                                      <p:to>
                                        <p:strVal val="visible"/>
                                      </p:to>
                                    </p:set>
                                    <p:animEffect transition="in" filter="fade">
                                      <p:cBhvr>
                                        <p:cTn id="60" dur="1000"/>
                                        <p:tgtEl>
                                          <p:spTgt spid="428"/>
                                        </p:tgtEl>
                                      </p:cBhvr>
                                    </p:animEffect>
                                  </p:childTnLst>
                                </p:cTn>
                              </p:par>
                              <p:par>
                                <p:cTn id="61" presetID="10" presetClass="entr" presetSubtype="0" fill="hold" nodeType="withEffect">
                                  <p:stCondLst>
                                    <p:cond delay="0"/>
                                  </p:stCondLst>
                                  <p:childTnLst>
                                    <p:set>
                                      <p:cBhvr>
                                        <p:cTn id="62" dur="1" fill="hold">
                                          <p:stCondLst>
                                            <p:cond delay="0"/>
                                          </p:stCondLst>
                                        </p:cTn>
                                        <p:tgtEl>
                                          <p:spTgt spid="429"/>
                                        </p:tgtEl>
                                        <p:attrNameLst>
                                          <p:attrName>style.visibility</p:attrName>
                                        </p:attrNameLst>
                                      </p:cBhvr>
                                      <p:to>
                                        <p:strVal val="visible"/>
                                      </p:to>
                                    </p:set>
                                    <p:animEffect transition="in" filter="fade">
                                      <p:cBhvr>
                                        <p:cTn id="63" dur="1000"/>
                                        <p:tgtEl>
                                          <p:spTgt spid="429"/>
                                        </p:tgtEl>
                                      </p:cBhvr>
                                    </p:animEffect>
                                  </p:childTnLst>
                                </p:cTn>
                              </p:par>
                              <p:par>
                                <p:cTn id="64" presetID="10" presetClass="entr" presetSubtype="0" fill="hold" nodeType="withEffect">
                                  <p:stCondLst>
                                    <p:cond delay="0"/>
                                  </p:stCondLst>
                                  <p:childTnLst>
                                    <p:set>
                                      <p:cBhvr>
                                        <p:cTn id="65" dur="1" fill="hold">
                                          <p:stCondLst>
                                            <p:cond delay="0"/>
                                          </p:stCondLst>
                                        </p:cTn>
                                        <p:tgtEl>
                                          <p:spTgt spid="430"/>
                                        </p:tgtEl>
                                        <p:attrNameLst>
                                          <p:attrName>style.visibility</p:attrName>
                                        </p:attrNameLst>
                                      </p:cBhvr>
                                      <p:to>
                                        <p:strVal val="visible"/>
                                      </p:to>
                                    </p:set>
                                    <p:animEffect transition="in" filter="fade">
                                      <p:cBhvr>
                                        <p:cTn id="66" dur="1000"/>
                                        <p:tgtEl>
                                          <p:spTgt spid="430"/>
                                        </p:tgtEl>
                                      </p:cBhvr>
                                    </p:animEffect>
                                  </p:childTnLst>
                                </p:cTn>
                              </p:par>
                              <p:par>
                                <p:cTn id="67" presetID="10" presetClass="entr" presetSubtype="0" fill="hold" nodeType="withEffect">
                                  <p:stCondLst>
                                    <p:cond delay="0"/>
                                  </p:stCondLst>
                                  <p:childTnLst>
                                    <p:set>
                                      <p:cBhvr>
                                        <p:cTn id="68" dur="1" fill="hold">
                                          <p:stCondLst>
                                            <p:cond delay="0"/>
                                          </p:stCondLst>
                                        </p:cTn>
                                        <p:tgtEl>
                                          <p:spTgt spid="433"/>
                                        </p:tgtEl>
                                        <p:attrNameLst>
                                          <p:attrName>style.visibility</p:attrName>
                                        </p:attrNameLst>
                                      </p:cBhvr>
                                      <p:to>
                                        <p:strVal val="visible"/>
                                      </p:to>
                                    </p:set>
                                    <p:animEffect transition="in" filter="fade">
                                      <p:cBhvr>
                                        <p:cTn id="69" dur="1000"/>
                                        <p:tgtEl>
                                          <p:spTgt spid="433"/>
                                        </p:tgtEl>
                                      </p:cBhvr>
                                    </p:animEffect>
                                  </p:childTnLst>
                                </p:cTn>
                              </p:par>
                              <p:par>
                                <p:cTn id="70" presetID="10" presetClass="entr" presetSubtype="0" fill="hold" nodeType="withEffect">
                                  <p:stCondLst>
                                    <p:cond delay="0"/>
                                  </p:stCondLst>
                                  <p:childTnLst>
                                    <p:set>
                                      <p:cBhvr>
                                        <p:cTn id="71" dur="1" fill="hold">
                                          <p:stCondLst>
                                            <p:cond delay="0"/>
                                          </p:stCondLst>
                                        </p:cTn>
                                        <p:tgtEl>
                                          <p:spTgt spid="434"/>
                                        </p:tgtEl>
                                        <p:attrNameLst>
                                          <p:attrName>style.visibility</p:attrName>
                                        </p:attrNameLst>
                                      </p:cBhvr>
                                      <p:to>
                                        <p:strVal val="visible"/>
                                      </p:to>
                                    </p:set>
                                    <p:animEffect transition="in" filter="fade">
                                      <p:cBhvr>
                                        <p:cTn id="72" dur="1000"/>
                                        <p:tgtEl>
                                          <p:spTgt spid="434"/>
                                        </p:tgtEl>
                                      </p:cBhvr>
                                    </p:animEffect>
                                  </p:childTnLst>
                                </p:cTn>
                              </p:par>
                              <p:par>
                                <p:cTn id="73" presetID="10" presetClass="entr" presetSubtype="0" fill="hold" nodeType="withEffect">
                                  <p:stCondLst>
                                    <p:cond delay="0"/>
                                  </p:stCondLst>
                                  <p:childTnLst>
                                    <p:set>
                                      <p:cBhvr>
                                        <p:cTn id="74" dur="1" fill="hold">
                                          <p:stCondLst>
                                            <p:cond delay="0"/>
                                          </p:stCondLst>
                                        </p:cTn>
                                        <p:tgtEl>
                                          <p:spTgt spid="435"/>
                                        </p:tgtEl>
                                        <p:attrNameLst>
                                          <p:attrName>style.visibility</p:attrName>
                                        </p:attrNameLst>
                                      </p:cBhvr>
                                      <p:to>
                                        <p:strVal val="visible"/>
                                      </p:to>
                                    </p:set>
                                    <p:animEffect transition="in" filter="fade">
                                      <p:cBhvr>
                                        <p:cTn id="75" dur="1000"/>
                                        <p:tgtEl>
                                          <p:spTgt spid="435"/>
                                        </p:tgtEl>
                                      </p:cBhvr>
                                    </p:animEffect>
                                  </p:childTnLst>
                                </p:cTn>
                              </p:par>
                              <p:par>
                                <p:cTn id="76" presetID="10" presetClass="entr" presetSubtype="0" fill="hold" nodeType="withEffect">
                                  <p:stCondLst>
                                    <p:cond delay="0"/>
                                  </p:stCondLst>
                                  <p:childTnLst>
                                    <p:set>
                                      <p:cBhvr>
                                        <p:cTn id="77" dur="1" fill="hold">
                                          <p:stCondLst>
                                            <p:cond delay="0"/>
                                          </p:stCondLst>
                                        </p:cTn>
                                        <p:tgtEl>
                                          <p:spTgt spid="436"/>
                                        </p:tgtEl>
                                        <p:attrNameLst>
                                          <p:attrName>style.visibility</p:attrName>
                                        </p:attrNameLst>
                                      </p:cBhvr>
                                      <p:to>
                                        <p:strVal val="visible"/>
                                      </p:to>
                                    </p:set>
                                    <p:animEffect transition="in" filter="fade">
                                      <p:cBhvr>
                                        <p:cTn id="78" dur="1000"/>
                                        <p:tgtEl>
                                          <p:spTgt spid="436"/>
                                        </p:tgtEl>
                                      </p:cBhvr>
                                    </p:animEffect>
                                  </p:childTnLst>
                                </p:cTn>
                              </p:par>
                              <p:par>
                                <p:cTn id="79" presetID="10" presetClass="entr" presetSubtype="0" fill="hold" nodeType="withEffect">
                                  <p:stCondLst>
                                    <p:cond delay="0"/>
                                  </p:stCondLst>
                                  <p:childTnLst>
                                    <p:set>
                                      <p:cBhvr>
                                        <p:cTn id="80" dur="1" fill="hold">
                                          <p:stCondLst>
                                            <p:cond delay="0"/>
                                          </p:stCondLst>
                                        </p:cTn>
                                        <p:tgtEl>
                                          <p:spTgt spid="437"/>
                                        </p:tgtEl>
                                        <p:attrNameLst>
                                          <p:attrName>style.visibility</p:attrName>
                                        </p:attrNameLst>
                                      </p:cBhvr>
                                      <p:to>
                                        <p:strVal val="visible"/>
                                      </p:to>
                                    </p:set>
                                    <p:animEffect transition="in" filter="fade">
                                      <p:cBhvr>
                                        <p:cTn id="81" dur="1000"/>
                                        <p:tgtEl>
                                          <p:spTgt spid="437"/>
                                        </p:tgtEl>
                                      </p:cBhvr>
                                    </p:animEffect>
                                  </p:childTnLst>
                                </p:cTn>
                              </p:par>
                              <p:par>
                                <p:cTn id="82" presetID="10" presetClass="entr" presetSubtype="0" fill="hold" nodeType="withEffect">
                                  <p:stCondLst>
                                    <p:cond delay="0"/>
                                  </p:stCondLst>
                                  <p:childTnLst>
                                    <p:set>
                                      <p:cBhvr>
                                        <p:cTn id="83" dur="1" fill="hold">
                                          <p:stCondLst>
                                            <p:cond delay="0"/>
                                          </p:stCondLst>
                                        </p:cTn>
                                        <p:tgtEl>
                                          <p:spTgt spid="438"/>
                                        </p:tgtEl>
                                        <p:attrNameLst>
                                          <p:attrName>style.visibility</p:attrName>
                                        </p:attrNameLst>
                                      </p:cBhvr>
                                      <p:to>
                                        <p:strVal val="visible"/>
                                      </p:to>
                                    </p:set>
                                    <p:animEffect transition="in" filter="fade">
                                      <p:cBhvr>
                                        <p:cTn id="84" dur="1000"/>
                                        <p:tgtEl>
                                          <p:spTgt spid="438"/>
                                        </p:tgtEl>
                                      </p:cBhvr>
                                    </p:animEffect>
                                  </p:childTnLst>
                                </p:cTn>
                              </p:par>
                              <p:par>
                                <p:cTn id="85" presetID="10" presetClass="entr" presetSubtype="0" fill="hold" nodeType="withEffect">
                                  <p:stCondLst>
                                    <p:cond delay="0"/>
                                  </p:stCondLst>
                                  <p:childTnLst>
                                    <p:set>
                                      <p:cBhvr>
                                        <p:cTn id="86" dur="1" fill="hold">
                                          <p:stCondLst>
                                            <p:cond delay="0"/>
                                          </p:stCondLst>
                                        </p:cTn>
                                        <p:tgtEl>
                                          <p:spTgt spid="307"/>
                                        </p:tgtEl>
                                        <p:attrNameLst>
                                          <p:attrName>style.visibility</p:attrName>
                                        </p:attrNameLst>
                                      </p:cBhvr>
                                      <p:to>
                                        <p:strVal val="visible"/>
                                      </p:to>
                                    </p:set>
                                    <p:animEffect transition="in" filter="fade">
                                      <p:cBhvr>
                                        <p:cTn id="87" dur="1000"/>
                                        <p:tgtEl>
                                          <p:spTgt spid="307"/>
                                        </p:tgtEl>
                                      </p:cBhvr>
                                    </p:animEffect>
                                  </p:childTnLst>
                                </p:cTn>
                              </p:par>
                              <p:par>
                                <p:cTn id="88" presetID="10" presetClass="entr" presetSubtype="0" fill="hold" nodeType="withEffect">
                                  <p:stCondLst>
                                    <p:cond delay="0"/>
                                  </p:stCondLst>
                                  <p:childTnLst>
                                    <p:set>
                                      <p:cBhvr>
                                        <p:cTn id="89" dur="1" fill="hold">
                                          <p:stCondLst>
                                            <p:cond delay="0"/>
                                          </p:stCondLst>
                                        </p:cTn>
                                        <p:tgtEl>
                                          <p:spTgt spid="308"/>
                                        </p:tgtEl>
                                        <p:attrNameLst>
                                          <p:attrName>style.visibility</p:attrName>
                                        </p:attrNameLst>
                                      </p:cBhvr>
                                      <p:to>
                                        <p:strVal val="visible"/>
                                      </p:to>
                                    </p:set>
                                    <p:animEffect transition="in" filter="fade">
                                      <p:cBhvr>
                                        <p:cTn id="90" dur="1000"/>
                                        <p:tgtEl>
                                          <p:spTgt spid="30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00"/>
                                        </p:tgtEl>
                                        <p:attrNameLst>
                                          <p:attrName>style.visibility</p:attrName>
                                        </p:attrNameLst>
                                      </p:cBhvr>
                                      <p:to>
                                        <p:strVal val="visible"/>
                                      </p:to>
                                    </p:set>
                                    <p:animEffect transition="in" filter="fade">
                                      <p:cBhvr>
                                        <p:cTn id="95" dur="1000"/>
                                        <p:tgtEl>
                                          <p:spTgt spid="300"/>
                                        </p:tgtEl>
                                      </p:cBhvr>
                                    </p:animEffect>
                                  </p:childTnLst>
                                </p:cTn>
                              </p:par>
                              <p:par>
                                <p:cTn id="96" presetID="10" presetClass="entr" presetSubtype="0" fill="hold" nodeType="withEffect">
                                  <p:stCondLst>
                                    <p:cond delay="0"/>
                                  </p:stCondLst>
                                  <p:childTnLst>
                                    <p:set>
                                      <p:cBhvr>
                                        <p:cTn id="97" dur="1" fill="hold">
                                          <p:stCondLst>
                                            <p:cond delay="0"/>
                                          </p:stCondLst>
                                        </p:cTn>
                                        <p:tgtEl>
                                          <p:spTgt spid="307"/>
                                        </p:tgtEl>
                                        <p:attrNameLst>
                                          <p:attrName>style.visibility</p:attrName>
                                        </p:attrNameLst>
                                      </p:cBhvr>
                                      <p:to>
                                        <p:strVal val="visible"/>
                                      </p:to>
                                    </p:set>
                                    <p:animEffect transition="in" filter="fade">
                                      <p:cBhvr>
                                        <p:cTn id="98" dur="1000"/>
                                        <p:tgtEl>
                                          <p:spTgt spid="307"/>
                                        </p:tgtEl>
                                      </p:cBhvr>
                                    </p:animEffect>
                                  </p:childTnLst>
                                </p:cTn>
                              </p:par>
                              <p:par>
                                <p:cTn id="99" presetID="10" presetClass="entr" presetSubtype="0" fill="hold" nodeType="withEffect">
                                  <p:stCondLst>
                                    <p:cond delay="0"/>
                                  </p:stCondLst>
                                  <p:childTnLst>
                                    <p:set>
                                      <p:cBhvr>
                                        <p:cTn id="100" dur="1" fill="hold">
                                          <p:stCondLst>
                                            <p:cond delay="0"/>
                                          </p:stCondLst>
                                        </p:cTn>
                                        <p:tgtEl>
                                          <p:spTgt spid="308"/>
                                        </p:tgtEl>
                                        <p:attrNameLst>
                                          <p:attrName>style.visibility</p:attrName>
                                        </p:attrNameLst>
                                      </p:cBhvr>
                                      <p:to>
                                        <p:strVal val="visible"/>
                                      </p:to>
                                    </p:set>
                                    <p:animEffect transition="in" filter="fade">
                                      <p:cBhvr>
                                        <p:cTn id="101" dur="1000"/>
                                        <p:tgtEl>
                                          <p:spTgt spid="308"/>
                                        </p:tgtEl>
                                      </p:cBhvr>
                                    </p:animEffect>
                                  </p:childTnLst>
                                </p:cTn>
                              </p:par>
                              <p:par>
                                <p:cTn id="102" presetID="10" presetClass="entr" presetSubtype="0" fill="hold" nodeType="withEffect">
                                  <p:stCondLst>
                                    <p:cond delay="0"/>
                                  </p:stCondLst>
                                  <p:childTnLst>
                                    <p:set>
                                      <p:cBhvr>
                                        <p:cTn id="103" dur="1" fill="hold">
                                          <p:stCondLst>
                                            <p:cond delay="0"/>
                                          </p:stCondLst>
                                        </p:cTn>
                                        <p:tgtEl>
                                          <p:spTgt spid="314"/>
                                        </p:tgtEl>
                                        <p:attrNameLst>
                                          <p:attrName>style.visibility</p:attrName>
                                        </p:attrNameLst>
                                      </p:cBhvr>
                                      <p:to>
                                        <p:strVal val="visible"/>
                                      </p:to>
                                    </p:set>
                                    <p:animEffect transition="in" filter="fade">
                                      <p:cBhvr>
                                        <p:cTn id="104" dur="1000"/>
                                        <p:tgtEl>
                                          <p:spTgt spid="314"/>
                                        </p:tgtEl>
                                      </p:cBhvr>
                                    </p:animEffect>
                                  </p:childTnLst>
                                </p:cTn>
                              </p:par>
                              <p:par>
                                <p:cTn id="105" presetID="10" presetClass="entr" presetSubtype="0" fill="hold" nodeType="withEffect">
                                  <p:stCondLst>
                                    <p:cond delay="0"/>
                                  </p:stCondLst>
                                  <p:childTnLst>
                                    <p:set>
                                      <p:cBhvr>
                                        <p:cTn id="106" dur="1" fill="hold">
                                          <p:stCondLst>
                                            <p:cond delay="0"/>
                                          </p:stCondLst>
                                        </p:cTn>
                                        <p:tgtEl>
                                          <p:spTgt spid="315"/>
                                        </p:tgtEl>
                                        <p:attrNameLst>
                                          <p:attrName>style.visibility</p:attrName>
                                        </p:attrNameLst>
                                      </p:cBhvr>
                                      <p:to>
                                        <p:strVal val="visible"/>
                                      </p:to>
                                    </p:set>
                                    <p:animEffect transition="in" filter="fade">
                                      <p:cBhvr>
                                        <p:cTn id="107" dur="1000"/>
                                        <p:tgtEl>
                                          <p:spTgt spid="315"/>
                                        </p:tgtEl>
                                      </p:cBhvr>
                                    </p:animEffect>
                                  </p:childTnLst>
                                </p:cTn>
                              </p:par>
                              <p:par>
                                <p:cTn id="108" presetID="10" presetClass="entr" presetSubtype="0" fill="hold" nodeType="withEffect">
                                  <p:stCondLst>
                                    <p:cond delay="0"/>
                                  </p:stCondLst>
                                  <p:childTnLst>
                                    <p:set>
                                      <p:cBhvr>
                                        <p:cTn id="109" dur="1" fill="hold">
                                          <p:stCondLst>
                                            <p:cond delay="0"/>
                                          </p:stCondLst>
                                        </p:cTn>
                                        <p:tgtEl>
                                          <p:spTgt spid="321"/>
                                        </p:tgtEl>
                                        <p:attrNameLst>
                                          <p:attrName>style.visibility</p:attrName>
                                        </p:attrNameLst>
                                      </p:cBhvr>
                                      <p:to>
                                        <p:strVal val="visible"/>
                                      </p:to>
                                    </p:set>
                                    <p:animEffect transition="in" filter="fade">
                                      <p:cBhvr>
                                        <p:cTn id="110" dur="1000"/>
                                        <p:tgtEl>
                                          <p:spTgt spid="321"/>
                                        </p:tgtEl>
                                      </p:cBhvr>
                                    </p:animEffect>
                                  </p:childTnLst>
                                </p:cTn>
                              </p:par>
                              <p:par>
                                <p:cTn id="111" presetID="10" presetClass="entr" presetSubtype="0" fill="hold" nodeType="withEffect">
                                  <p:stCondLst>
                                    <p:cond delay="0"/>
                                  </p:stCondLst>
                                  <p:childTnLst>
                                    <p:set>
                                      <p:cBhvr>
                                        <p:cTn id="112" dur="1" fill="hold">
                                          <p:stCondLst>
                                            <p:cond delay="0"/>
                                          </p:stCondLst>
                                        </p:cTn>
                                        <p:tgtEl>
                                          <p:spTgt spid="331"/>
                                        </p:tgtEl>
                                        <p:attrNameLst>
                                          <p:attrName>style.visibility</p:attrName>
                                        </p:attrNameLst>
                                      </p:cBhvr>
                                      <p:to>
                                        <p:strVal val="visible"/>
                                      </p:to>
                                    </p:set>
                                    <p:animEffect transition="in" filter="fade">
                                      <p:cBhvr>
                                        <p:cTn id="113" dur="1000"/>
                                        <p:tgtEl>
                                          <p:spTgt spid="331"/>
                                        </p:tgtEl>
                                      </p:cBhvr>
                                    </p:animEffect>
                                  </p:childTnLst>
                                </p:cTn>
                              </p:par>
                              <p:par>
                                <p:cTn id="114" presetID="10" presetClass="entr" presetSubtype="0" fill="hold" nodeType="with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10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3"/>
                                        </p:tgtEl>
                                        <p:attrNameLst>
                                          <p:attrName>style.visibility</p:attrName>
                                        </p:attrNameLst>
                                      </p:cBhvr>
                                      <p:to>
                                        <p:strVal val="visible"/>
                                      </p:to>
                                    </p:set>
                                    <p:animEffect transition="in" filter="fade">
                                      <p:cBhvr>
                                        <p:cTn id="119" dur="1000"/>
                                        <p:tgtEl>
                                          <p:spTgt spid="333"/>
                                        </p:tgtEl>
                                      </p:cBhvr>
                                    </p:animEffect>
                                  </p:childTnLst>
                                </p:cTn>
                              </p:par>
                              <p:par>
                                <p:cTn id="120" presetID="10" presetClass="entr" presetSubtype="0" fill="hold" nodeType="withEffect">
                                  <p:stCondLst>
                                    <p:cond delay="0"/>
                                  </p:stCondLst>
                                  <p:childTnLst>
                                    <p:set>
                                      <p:cBhvr>
                                        <p:cTn id="121" dur="1" fill="hold">
                                          <p:stCondLst>
                                            <p:cond delay="0"/>
                                          </p:stCondLst>
                                        </p:cTn>
                                        <p:tgtEl>
                                          <p:spTgt spid="334"/>
                                        </p:tgtEl>
                                        <p:attrNameLst>
                                          <p:attrName>style.visibility</p:attrName>
                                        </p:attrNameLst>
                                      </p:cBhvr>
                                      <p:to>
                                        <p:strVal val="visible"/>
                                      </p:to>
                                    </p:set>
                                    <p:animEffect transition="in" filter="fade">
                                      <p:cBhvr>
                                        <p:cTn id="122" dur="1000"/>
                                        <p:tgtEl>
                                          <p:spTgt spid="334"/>
                                        </p:tgtEl>
                                      </p:cBhvr>
                                    </p:animEffect>
                                  </p:childTnLst>
                                </p:cTn>
                              </p:par>
                              <p:par>
                                <p:cTn id="123" presetID="10" presetClass="entr" presetSubtype="0" fill="hold" nodeType="withEffect">
                                  <p:stCondLst>
                                    <p:cond delay="0"/>
                                  </p:stCondLst>
                                  <p:childTnLst>
                                    <p:set>
                                      <p:cBhvr>
                                        <p:cTn id="124" dur="1" fill="hold">
                                          <p:stCondLst>
                                            <p:cond delay="0"/>
                                          </p:stCondLst>
                                        </p:cTn>
                                        <p:tgtEl>
                                          <p:spTgt spid="358"/>
                                        </p:tgtEl>
                                        <p:attrNameLst>
                                          <p:attrName>style.visibility</p:attrName>
                                        </p:attrNameLst>
                                      </p:cBhvr>
                                      <p:to>
                                        <p:strVal val="visible"/>
                                      </p:to>
                                    </p:set>
                                    <p:animEffect transition="in" filter="fade">
                                      <p:cBhvr>
                                        <p:cTn id="125" dur="1000"/>
                                        <p:tgtEl>
                                          <p:spTgt spid="358"/>
                                        </p:tgtEl>
                                      </p:cBhvr>
                                    </p:animEffect>
                                  </p:childTnLst>
                                </p:cTn>
                              </p:par>
                              <p:par>
                                <p:cTn id="126" presetID="10" presetClass="entr" presetSubtype="0" fill="hold" nodeType="withEffect">
                                  <p:stCondLst>
                                    <p:cond delay="0"/>
                                  </p:stCondLst>
                                  <p:childTnLst>
                                    <p:set>
                                      <p:cBhvr>
                                        <p:cTn id="127" dur="1" fill="hold">
                                          <p:stCondLst>
                                            <p:cond delay="0"/>
                                          </p:stCondLst>
                                        </p:cTn>
                                        <p:tgtEl>
                                          <p:spTgt spid="359"/>
                                        </p:tgtEl>
                                        <p:attrNameLst>
                                          <p:attrName>style.visibility</p:attrName>
                                        </p:attrNameLst>
                                      </p:cBhvr>
                                      <p:to>
                                        <p:strVal val="visible"/>
                                      </p:to>
                                    </p:set>
                                    <p:animEffect transition="in" filter="fade">
                                      <p:cBhvr>
                                        <p:cTn id="128" dur="1000"/>
                                        <p:tgtEl>
                                          <p:spTgt spid="359"/>
                                        </p:tgtEl>
                                      </p:cBhvr>
                                    </p:animEffect>
                                  </p:childTnLst>
                                </p:cTn>
                              </p:par>
                              <p:par>
                                <p:cTn id="129" presetID="10" presetClass="entr" presetSubtype="0" fill="hold" nodeType="withEffect">
                                  <p:stCondLst>
                                    <p:cond delay="0"/>
                                  </p:stCondLst>
                                  <p:childTnLst>
                                    <p:set>
                                      <p:cBhvr>
                                        <p:cTn id="130" dur="1" fill="hold">
                                          <p:stCondLst>
                                            <p:cond delay="0"/>
                                          </p:stCondLst>
                                        </p:cTn>
                                        <p:tgtEl>
                                          <p:spTgt spid="365"/>
                                        </p:tgtEl>
                                        <p:attrNameLst>
                                          <p:attrName>style.visibility</p:attrName>
                                        </p:attrNameLst>
                                      </p:cBhvr>
                                      <p:to>
                                        <p:strVal val="visible"/>
                                      </p:to>
                                    </p:set>
                                    <p:animEffect transition="in" filter="fade">
                                      <p:cBhvr>
                                        <p:cTn id="131" dur="1000"/>
                                        <p:tgtEl>
                                          <p:spTgt spid="365"/>
                                        </p:tgtEl>
                                      </p:cBhvr>
                                    </p:animEffect>
                                  </p:childTnLst>
                                </p:cTn>
                              </p:par>
                              <p:par>
                                <p:cTn id="132" presetID="10" presetClass="entr" presetSubtype="0" fill="hold" nodeType="withEffect">
                                  <p:stCondLst>
                                    <p:cond delay="0"/>
                                  </p:stCondLst>
                                  <p:childTnLst>
                                    <p:set>
                                      <p:cBhvr>
                                        <p:cTn id="133" dur="1" fill="hold">
                                          <p:stCondLst>
                                            <p:cond delay="0"/>
                                          </p:stCondLst>
                                        </p:cTn>
                                        <p:tgtEl>
                                          <p:spTgt spid="366"/>
                                        </p:tgtEl>
                                        <p:attrNameLst>
                                          <p:attrName>style.visibility</p:attrName>
                                        </p:attrNameLst>
                                      </p:cBhvr>
                                      <p:to>
                                        <p:strVal val="visible"/>
                                      </p:to>
                                    </p:set>
                                    <p:animEffect transition="in" filter="fade">
                                      <p:cBhvr>
                                        <p:cTn id="134" dur="1000"/>
                                        <p:tgtEl>
                                          <p:spTgt spid="366"/>
                                        </p:tgtEl>
                                      </p:cBhvr>
                                    </p:animEffect>
                                  </p:childTnLst>
                                </p:cTn>
                              </p:par>
                              <p:par>
                                <p:cTn id="135" presetID="10" presetClass="entr" presetSubtype="0" fill="hold" nodeType="withEffect">
                                  <p:stCondLst>
                                    <p:cond delay="0"/>
                                  </p:stCondLst>
                                  <p:childTnLst>
                                    <p:set>
                                      <p:cBhvr>
                                        <p:cTn id="136" dur="1" fill="hold">
                                          <p:stCondLst>
                                            <p:cond delay="0"/>
                                          </p:stCondLst>
                                        </p:cTn>
                                        <p:tgtEl>
                                          <p:spTgt spid="372"/>
                                        </p:tgtEl>
                                        <p:attrNameLst>
                                          <p:attrName>style.visibility</p:attrName>
                                        </p:attrNameLst>
                                      </p:cBhvr>
                                      <p:to>
                                        <p:strVal val="visible"/>
                                      </p:to>
                                    </p:set>
                                    <p:animEffect transition="in" filter="fade">
                                      <p:cBhvr>
                                        <p:cTn id="137" dur="1000"/>
                                        <p:tgtEl>
                                          <p:spTgt spid="372"/>
                                        </p:tgtEl>
                                      </p:cBhvr>
                                    </p:animEffect>
                                  </p:childTnLst>
                                </p:cTn>
                              </p:par>
                              <p:par>
                                <p:cTn id="138" presetID="10" presetClass="entr" presetSubtype="0" fill="hold" nodeType="withEffect">
                                  <p:stCondLst>
                                    <p:cond delay="0"/>
                                  </p:stCondLst>
                                  <p:childTnLst>
                                    <p:set>
                                      <p:cBhvr>
                                        <p:cTn id="139" dur="1" fill="hold">
                                          <p:stCondLst>
                                            <p:cond delay="0"/>
                                          </p:stCondLst>
                                        </p:cTn>
                                        <p:tgtEl>
                                          <p:spTgt spid="381"/>
                                        </p:tgtEl>
                                        <p:attrNameLst>
                                          <p:attrName>style.visibility</p:attrName>
                                        </p:attrNameLst>
                                      </p:cBhvr>
                                      <p:to>
                                        <p:strVal val="visible"/>
                                      </p:to>
                                    </p:set>
                                    <p:animEffect transition="in" filter="fade">
                                      <p:cBhvr>
                                        <p:cTn id="140" dur="1000"/>
                                        <p:tgtEl>
                                          <p:spTgt spid="381"/>
                                        </p:tgtEl>
                                      </p:cBhvr>
                                    </p:animEffect>
                                  </p:childTnLst>
                                </p:cTn>
                              </p:par>
                              <p:par>
                                <p:cTn id="141" presetID="10" presetClass="entr" presetSubtype="0" fill="hold" nodeType="withEffect">
                                  <p:stCondLst>
                                    <p:cond delay="0"/>
                                  </p:stCondLst>
                                  <p:childTnLst>
                                    <p:set>
                                      <p:cBhvr>
                                        <p:cTn id="142" dur="1" fill="hold">
                                          <p:stCondLst>
                                            <p:cond delay="0"/>
                                          </p:stCondLst>
                                        </p:cTn>
                                        <p:tgtEl>
                                          <p:spTgt spid="382"/>
                                        </p:tgtEl>
                                        <p:attrNameLst>
                                          <p:attrName>style.visibility</p:attrName>
                                        </p:attrNameLst>
                                      </p:cBhvr>
                                      <p:to>
                                        <p:strVal val="visible"/>
                                      </p:to>
                                    </p:set>
                                    <p:animEffect transition="in" filter="fade">
                                      <p:cBhvr>
                                        <p:cTn id="143" dur="1000"/>
                                        <p:tgtEl>
                                          <p:spTgt spid="382"/>
                                        </p:tgtEl>
                                      </p:cBhvr>
                                    </p:animEffect>
                                  </p:childTnLst>
                                </p:cTn>
                              </p:par>
                              <p:par>
                                <p:cTn id="144" presetID="10" presetClass="entr" presetSubtype="0" fill="hold" nodeType="withEffect">
                                  <p:stCondLst>
                                    <p:cond delay="0"/>
                                  </p:stCondLst>
                                  <p:childTnLst>
                                    <p:set>
                                      <p:cBhvr>
                                        <p:cTn id="145" dur="1" fill="hold">
                                          <p:stCondLst>
                                            <p:cond delay="0"/>
                                          </p:stCondLst>
                                        </p:cTn>
                                        <p:tgtEl>
                                          <p:spTgt spid="383"/>
                                        </p:tgtEl>
                                        <p:attrNameLst>
                                          <p:attrName>style.visibility</p:attrName>
                                        </p:attrNameLst>
                                      </p:cBhvr>
                                      <p:to>
                                        <p:strVal val="visible"/>
                                      </p:to>
                                    </p:set>
                                    <p:animEffect transition="in" filter="fade">
                                      <p:cBhvr>
                                        <p:cTn id="146" dur="1000"/>
                                        <p:tgtEl>
                                          <p:spTgt spid="383"/>
                                        </p:tgtEl>
                                      </p:cBhvr>
                                    </p:animEffect>
                                  </p:childTnLst>
                                </p:cTn>
                              </p:par>
                              <p:par>
                                <p:cTn id="147" presetID="10" presetClass="entr" presetSubtype="0" fill="hold" nodeType="withEffect">
                                  <p:stCondLst>
                                    <p:cond delay="0"/>
                                  </p:stCondLst>
                                  <p:childTnLst>
                                    <p:set>
                                      <p:cBhvr>
                                        <p:cTn id="148" dur="1" fill="hold">
                                          <p:stCondLst>
                                            <p:cond delay="0"/>
                                          </p:stCondLst>
                                        </p:cTn>
                                        <p:tgtEl>
                                          <p:spTgt spid="411"/>
                                        </p:tgtEl>
                                        <p:attrNameLst>
                                          <p:attrName>style.visibility</p:attrName>
                                        </p:attrNameLst>
                                      </p:cBhvr>
                                      <p:to>
                                        <p:strVal val="visible"/>
                                      </p:to>
                                    </p:set>
                                    <p:animEffect transition="in" filter="fade">
                                      <p:cBhvr>
                                        <p:cTn id="149" dur="1000"/>
                                        <p:tgtEl>
                                          <p:spTgt spid="411"/>
                                        </p:tgtEl>
                                      </p:cBhvr>
                                    </p:animEffect>
                                  </p:childTnLst>
                                </p:cTn>
                              </p:par>
                              <p:par>
                                <p:cTn id="150" presetID="10" presetClass="entr" presetSubtype="0" fill="hold" nodeType="withEffect">
                                  <p:stCondLst>
                                    <p:cond delay="0"/>
                                  </p:stCondLst>
                                  <p:childTnLst>
                                    <p:set>
                                      <p:cBhvr>
                                        <p:cTn id="151" dur="1" fill="hold">
                                          <p:stCondLst>
                                            <p:cond delay="0"/>
                                          </p:stCondLst>
                                        </p:cTn>
                                        <p:tgtEl>
                                          <p:spTgt spid="431"/>
                                        </p:tgtEl>
                                        <p:attrNameLst>
                                          <p:attrName>style.visibility</p:attrName>
                                        </p:attrNameLst>
                                      </p:cBhvr>
                                      <p:to>
                                        <p:strVal val="visible"/>
                                      </p:to>
                                    </p:set>
                                    <p:animEffect transition="in" filter="fade">
                                      <p:cBhvr>
                                        <p:cTn id="152" dur="1000"/>
                                        <p:tgtEl>
                                          <p:spTgt spid="431"/>
                                        </p:tgtEl>
                                      </p:cBhvr>
                                    </p:animEffect>
                                  </p:childTnLst>
                                </p:cTn>
                              </p:par>
                              <p:par>
                                <p:cTn id="153" presetID="10" presetClass="entr" presetSubtype="0" fill="hold" nodeType="withEffect">
                                  <p:stCondLst>
                                    <p:cond delay="0"/>
                                  </p:stCondLst>
                                  <p:childTnLst>
                                    <p:set>
                                      <p:cBhvr>
                                        <p:cTn id="154" dur="1" fill="hold">
                                          <p:stCondLst>
                                            <p:cond delay="0"/>
                                          </p:stCondLst>
                                        </p:cTn>
                                        <p:tgtEl>
                                          <p:spTgt spid="432"/>
                                        </p:tgtEl>
                                        <p:attrNameLst>
                                          <p:attrName>style.visibility</p:attrName>
                                        </p:attrNameLst>
                                      </p:cBhvr>
                                      <p:to>
                                        <p:strVal val="visible"/>
                                      </p:to>
                                    </p:set>
                                    <p:animEffect transition="in" filter="fade">
                                      <p:cBhvr>
                                        <p:cTn id="155" dur="1000"/>
                                        <p:tgtEl>
                                          <p:spTgt spid="432"/>
                                        </p:tgtEl>
                                      </p:cBhvr>
                                    </p:animEffect>
                                  </p:childTnLst>
                                </p:cTn>
                              </p:par>
                              <p:par>
                                <p:cTn id="156" presetID="10" presetClass="entr" presetSubtype="0" fill="hold" nodeType="withEffect">
                                  <p:stCondLst>
                                    <p:cond delay="0"/>
                                  </p:stCondLst>
                                  <p:childTnLst>
                                    <p:set>
                                      <p:cBhvr>
                                        <p:cTn id="157" dur="1" fill="hold">
                                          <p:stCondLst>
                                            <p:cond delay="0"/>
                                          </p:stCondLst>
                                        </p:cTn>
                                        <p:tgtEl>
                                          <p:spTgt spid="439"/>
                                        </p:tgtEl>
                                        <p:attrNameLst>
                                          <p:attrName>style.visibility</p:attrName>
                                        </p:attrNameLst>
                                      </p:cBhvr>
                                      <p:to>
                                        <p:strVal val="visible"/>
                                      </p:to>
                                    </p:set>
                                    <p:animEffect transition="in" filter="fade">
                                      <p:cBhvr>
                                        <p:cTn id="158" dur="1000"/>
                                        <p:tgtEl>
                                          <p:spTgt spid="439"/>
                                        </p:tgtEl>
                                      </p:cBhvr>
                                    </p:animEffect>
                                  </p:childTnLst>
                                </p:cTn>
                              </p:par>
                              <p:par>
                                <p:cTn id="159" presetID="10" presetClass="entr" presetSubtype="0" fill="hold" nodeType="withEffect">
                                  <p:stCondLst>
                                    <p:cond delay="0"/>
                                  </p:stCondLst>
                                  <p:childTnLst>
                                    <p:set>
                                      <p:cBhvr>
                                        <p:cTn id="160" dur="1" fill="hold">
                                          <p:stCondLst>
                                            <p:cond delay="0"/>
                                          </p:stCondLst>
                                        </p:cTn>
                                        <p:tgtEl>
                                          <p:spTgt spid="441"/>
                                        </p:tgtEl>
                                        <p:attrNameLst>
                                          <p:attrName>style.visibility</p:attrName>
                                        </p:attrNameLst>
                                      </p:cBhvr>
                                      <p:to>
                                        <p:strVal val="visible"/>
                                      </p:to>
                                    </p:set>
                                    <p:animEffect transition="in" filter="fade">
                                      <p:cBhvr>
                                        <p:cTn id="161" dur="1000"/>
                                        <p:tgtEl>
                                          <p:spTgt spid="441"/>
                                        </p:tgtEl>
                                      </p:cBhvr>
                                    </p:animEffect>
                                  </p:childTnLst>
                                </p:cTn>
                              </p:par>
                              <p:par>
                                <p:cTn id="162" presetID="10" presetClass="entr" presetSubtype="0" fill="hold" nodeType="withEffect">
                                  <p:stCondLst>
                                    <p:cond delay="0"/>
                                  </p:stCondLst>
                                  <p:childTnLst>
                                    <p:set>
                                      <p:cBhvr>
                                        <p:cTn id="163" dur="1" fill="hold">
                                          <p:stCondLst>
                                            <p:cond delay="0"/>
                                          </p:stCondLst>
                                        </p:cTn>
                                        <p:tgtEl>
                                          <p:spTgt spid="440"/>
                                        </p:tgtEl>
                                        <p:attrNameLst>
                                          <p:attrName>style.visibility</p:attrName>
                                        </p:attrNameLst>
                                      </p:cBhvr>
                                      <p:to>
                                        <p:strVal val="visible"/>
                                      </p:to>
                                    </p:set>
                                    <p:animEffect transition="in" filter="fade">
                                      <p:cBhvr>
                                        <p:cTn id="164" dur="1000"/>
                                        <p:tgtEl>
                                          <p:spTgt spid="440"/>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305"/>
                                        </p:tgtEl>
                                        <p:attrNameLst>
                                          <p:attrName>style.visibility</p:attrName>
                                        </p:attrNameLst>
                                      </p:cBhvr>
                                      <p:to>
                                        <p:strVal val="visible"/>
                                      </p:to>
                                    </p:set>
                                    <p:animEffect transition="in" filter="fade">
                                      <p:cBhvr>
                                        <p:cTn id="169" dur="1000"/>
                                        <p:tgtEl>
                                          <p:spTgt spid="305"/>
                                        </p:tgtEl>
                                      </p:cBhvr>
                                    </p:animEffect>
                                  </p:childTnLst>
                                </p:cTn>
                              </p:par>
                              <p:par>
                                <p:cTn id="170" presetID="10" presetClass="entr" presetSubtype="0" fill="hold" nodeType="withEffect">
                                  <p:stCondLst>
                                    <p:cond delay="0"/>
                                  </p:stCondLst>
                                  <p:childTnLst>
                                    <p:set>
                                      <p:cBhvr>
                                        <p:cTn id="171" dur="1" fill="hold">
                                          <p:stCondLst>
                                            <p:cond delay="0"/>
                                          </p:stCondLst>
                                        </p:cTn>
                                        <p:tgtEl>
                                          <p:spTgt spid="306"/>
                                        </p:tgtEl>
                                        <p:attrNameLst>
                                          <p:attrName>style.visibility</p:attrName>
                                        </p:attrNameLst>
                                      </p:cBhvr>
                                      <p:to>
                                        <p:strVal val="visible"/>
                                      </p:to>
                                    </p:set>
                                    <p:animEffect transition="in" filter="fade">
                                      <p:cBhvr>
                                        <p:cTn id="172" dur="1000"/>
                                        <p:tgtEl>
                                          <p:spTgt spid="306"/>
                                        </p:tgtEl>
                                      </p:cBhvr>
                                    </p:animEffect>
                                  </p:childTnLst>
                                </p:cTn>
                              </p:par>
                              <p:par>
                                <p:cTn id="173" presetID="10" presetClass="entr" presetSubtype="0" fill="hold" nodeType="withEffect">
                                  <p:stCondLst>
                                    <p:cond delay="0"/>
                                  </p:stCondLst>
                                  <p:childTnLst>
                                    <p:set>
                                      <p:cBhvr>
                                        <p:cTn id="174" dur="1" fill="hold">
                                          <p:stCondLst>
                                            <p:cond delay="0"/>
                                          </p:stCondLst>
                                        </p:cTn>
                                        <p:tgtEl>
                                          <p:spTgt spid="313"/>
                                        </p:tgtEl>
                                        <p:attrNameLst>
                                          <p:attrName>style.visibility</p:attrName>
                                        </p:attrNameLst>
                                      </p:cBhvr>
                                      <p:to>
                                        <p:strVal val="visible"/>
                                      </p:to>
                                    </p:set>
                                    <p:animEffect transition="in" filter="fade">
                                      <p:cBhvr>
                                        <p:cTn id="175" dur="1000"/>
                                        <p:tgtEl>
                                          <p:spTgt spid="313"/>
                                        </p:tgtEl>
                                      </p:cBhvr>
                                    </p:animEffect>
                                  </p:childTnLst>
                                </p:cTn>
                              </p:par>
                              <p:par>
                                <p:cTn id="176" presetID="10" presetClass="entr" presetSubtype="0" fill="hold" nodeType="withEffect">
                                  <p:stCondLst>
                                    <p:cond delay="0"/>
                                  </p:stCondLst>
                                  <p:childTnLst>
                                    <p:set>
                                      <p:cBhvr>
                                        <p:cTn id="177" dur="1" fill="hold">
                                          <p:stCondLst>
                                            <p:cond delay="0"/>
                                          </p:stCondLst>
                                        </p:cTn>
                                        <p:tgtEl>
                                          <p:spTgt spid="316"/>
                                        </p:tgtEl>
                                        <p:attrNameLst>
                                          <p:attrName>style.visibility</p:attrName>
                                        </p:attrNameLst>
                                      </p:cBhvr>
                                      <p:to>
                                        <p:strVal val="visible"/>
                                      </p:to>
                                    </p:set>
                                    <p:animEffect transition="in" filter="fade">
                                      <p:cBhvr>
                                        <p:cTn id="178" dur="1000"/>
                                        <p:tgtEl>
                                          <p:spTgt spid="316"/>
                                        </p:tgtEl>
                                      </p:cBhvr>
                                    </p:animEffect>
                                  </p:childTnLst>
                                </p:cTn>
                              </p:par>
                              <p:par>
                                <p:cTn id="179" presetID="10" presetClass="entr" presetSubtype="0" fill="hold" nodeType="withEffect">
                                  <p:stCondLst>
                                    <p:cond delay="0"/>
                                  </p:stCondLst>
                                  <p:childTnLst>
                                    <p:set>
                                      <p:cBhvr>
                                        <p:cTn id="180" dur="1" fill="hold">
                                          <p:stCondLst>
                                            <p:cond delay="0"/>
                                          </p:stCondLst>
                                        </p:cTn>
                                        <p:tgtEl>
                                          <p:spTgt spid="317"/>
                                        </p:tgtEl>
                                        <p:attrNameLst>
                                          <p:attrName>style.visibility</p:attrName>
                                        </p:attrNameLst>
                                      </p:cBhvr>
                                      <p:to>
                                        <p:strVal val="visible"/>
                                      </p:to>
                                    </p:set>
                                    <p:animEffect transition="in" filter="fade">
                                      <p:cBhvr>
                                        <p:cTn id="181" dur="1000"/>
                                        <p:tgtEl>
                                          <p:spTgt spid="317"/>
                                        </p:tgtEl>
                                      </p:cBhvr>
                                    </p:animEffect>
                                  </p:childTnLst>
                                </p:cTn>
                              </p:par>
                              <p:par>
                                <p:cTn id="182" presetID="10" presetClass="entr" presetSubtype="0" fill="hold" nodeType="withEffect">
                                  <p:stCondLst>
                                    <p:cond delay="0"/>
                                  </p:stCondLst>
                                  <p:childTnLst>
                                    <p:set>
                                      <p:cBhvr>
                                        <p:cTn id="183" dur="1" fill="hold">
                                          <p:stCondLst>
                                            <p:cond delay="0"/>
                                          </p:stCondLst>
                                        </p:cTn>
                                        <p:tgtEl>
                                          <p:spTgt spid="318"/>
                                        </p:tgtEl>
                                        <p:attrNameLst>
                                          <p:attrName>style.visibility</p:attrName>
                                        </p:attrNameLst>
                                      </p:cBhvr>
                                      <p:to>
                                        <p:strVal val="visible"/>
                                      </p:to>
                                    </p:set>
                                    <p:animEffect transition="in" filter="fade">
                                      <p:cBhvr>
                                        <p:cTn id="184" dur="1000"/>
                                        <p:tgtEl>
                                          <p:spTgt spid="318"/>
                                        </p:tgtEl>
                                      </p:cBhvr>
                                    </p:animEffect>
                                  </p:childTnLst>
                                </p:cTn>
                              </p:par>
                              <p:par>
                                <p:cTn id="185" presetID="10" presetClass="entr" presetSubtype="0" fill="hold" nodeType="withEffect">
                                  <p:stCondLst>
                                    <p:cond delay="0"/>
                                  </p:stCondLst>
                                  <p:childTnLst>
                                    <p:set>
                                      <p:cBhvr>
                                        <p:cTn id="186" dur="1" fill="hold">
                                          <p:stCondLst>
                                            <p:cond delay="0"/>
                                          </p:stCondLst>
                                        </p:cTn>
                                        <p:tgtEl>
                                          <p:spTgt spid="319"/>
                                        </p:tgtEl>
                                        <p:attrNameLst>
                                          <p:attrName>style.visibility</p:attrName>
                                        </p:attrNameLst>
                                      </p:cBhvr>
                                      <p:to>
                                        <p:strVal val="visible"/>
                                      </p:to>
                                    </p:set>
                                    <p:animEffect transition="in" filter="fade">
                                      <p:cBhvr>
                                        <p:cTn id="187" dur="1000"/>
                                        <p:tgtEl>
                                          <p:spTgt spid="319"/>
                                        </p:tgtEl>
                                      </p:cBhvr>
                                    </p:animEffect>
                                  </p:childTnLst>
                                </p:cTn>
                              </p:par>
                              <p:par>
                                <p:cTn id="188" presetID="10" presetClass="entr" presetSubtype="0" fill="hold" nodeType="withEffect">
                                  <p:stCondLst>
                                    <p:cond delay="0"/>
                                  </p:stCondLst>
                                  <p:childTnLst>
                                    <p:set>
                                      <p:cBhvr>
                                        <p:cTn id="189" dur="1" fill="hold">
                                          <p:stCondLst>
                                            <p:cond delay="0"/>
                                          </p:stCondLst>
                                        </p:cTn>
                                        <p:tgtEl>
                                          <p:spTgt spid="320"/>
                                        </p:tgtEl>
                                        <p:attrNameLst>
                                          <p:attrName>style.visibility</p:attrName>
                                        </p:attrNameLst>
                                      </p:cBhvr>
                                      <p:to>
                                        <p:strVal val="visible"/>
                                      </p:to>
                                    </p:set>
                                    <p:animEffect transition="in" filter="fade">
                                      <p:cBhvr>
                                        <p:cTn id="190" dur="1000"/>
                                        <p:tgtEl>
                                          <p:spTgt spid="320"/>
                                        </p:tgtEl>
                                      </p:cBhvr>
                                    </p:animEffect>
                                  </p:childTnLst>
                                </p:cTn>
                              </p:par>
                              <p:par>
                                <p:cTn id="191" presetID="10" presetClass="entr" presetSubtype="0" fill="hold" nodeType="withEffect">
                                  <p:stCondLst>
                                    <p:cond delay="0"/>
                                  </p:stCondLst>
                                  <p:childTnLst>
                                    <p:set>
                                      <p:cBhvr>
                                        <p:cTn id="192" dur="1" fill="hold">
                                          <p:stCondLst>
                                            <p:cond delay="0"/>
                                          </p:stCondLst>
                                        </p:cTn>
                                        <p:tgtEl>
                                          <p:spTgt spid="322"/>
                                        </p:tgtEl>
                                        <p:attrNameLst>
                                          <p:attrName>style.visibility</p:attrName>
                                        </p:attrNameLst>
                                      </p:cBhvr>
                                      <p:to>
                                        <p:strVal val="visible"/>
                                      </p:to>
                                    </p:set>
                                    <p:animEffect transition="in" filter="fade">
                                      <p:cBhvr>
                                        <p:cTn id="193" dur="1000"/>
                                        <p:tgtEl>
                                          <p:spTgt spid="322"/>
                                        </p:tgtEl>
                                      </p:cBhvr>
                                    </p:animEffect>
                                  </p:childTnLst>
                                </p:cTn>
                              </p:par>
                              <p:par>
                                <p:cTn id="194" presetID="10" presetClass="entr" presetSubtype="0" fill="hold" nodeType="withEffect">
                                  <p:stCondLst>
                                    <p:cond delay="0"/>
                                  </p:stCondLst>
                                  <p:childTnLst>
                                    <p:set>
                                      <p:cBhvr>
                                        <p:cTn id="195" dur="1" fill="hold">
                                          <p:stCondLst>
                                            <p:cond delay="0"/>
                                          </p:stCondLst>
                                        </p:cTn>
                                        <p:tgtEl>
                                          <p:spTgt spid="323"/>
                                        </p:tgtEl>
                                        <p:attrNameLst>
                                          <p:attrName>style.visibility</p:attrName>
                                        </p:attrNameLst>
                                      </p:cBhvr>
                                      <p:to>
                                        <p:strVal val="visible"/>
                                      </p:to>
                                    </p:set>
                                    <p:animEffect transition="in" filter="fade">
                                      <p:cBhvr>
                                        <p:cTn id="196" dur="1000"/>
                                        <p:tgtEl>
                                          <p:spTgt spid="323"/>
                                        </p:tgtEl>
                                      </p:cBhvr>
                                    </p:animEffect>
                                  </p:childTnLst>
                                </p:cTn>
                              </p:par>
                              <p:par>
                                <p:cTn id="197" presetID="10" presetClass="entr" presetSubtype="0" fill="hold" nodeType="withEffect">
                                  <p:stCondLst>
                                    <p:cond delay="0"/>
                                  </p:stCondLst>
                                  <p:childTnLst>
                                    <p:set>
                                      <p:cBhvr>
                                        <p:cTn id="198" dur="1" fill="hold">
                                          <p:stCondLst>
                                            <p:cond delay="0"/>
                                          </p:stCondLst>
                                        </p:cTn>
                                        <p:tgtEl>
                                          <p:spTgt spid="324"/>
                                        </p:tgtEl>
                                        <p:attrNameLst>
                                          <p:attrName>style.visibility</p:attrName>
                                        </p:attrNameLst>
                                      </p:cBhvr>
                                      <p:to>
                                        <p:strVal val="visible"/>
                                      </p:to>
                                    </p:set>
                                    <p:animEffect transition="in" filter="fade">
                                      <p:cBhvr>
                                        <p:cTn id="199" dur="1000"/>
                                        <p:tgtEl>
                                          <p:spTgt spid="324"/>
                                        </p:tgtEl>
                                      </p:cBhvr>
                                    </p:animEffect>
                                  </p:childTnLst>
                                </p:cTn>
                              </p:par>
                              <p:par>
                                <p:cTn id="200" presetID="10" presetClass="entr" presetSubtype="0" fill="hold" nodeType="withEffect">
                                  <p:stCondLst>
                                    <p:cond delay="0"/>
                                  </p:stCondLst>
                                  <p:childTnLst>
                                    <p:set>
                                      <p:cBhvr>
                                        <p:cTn id="201" dur="1" fill="hold">
                                          <p:stCondLst>
                                            <p:cond delay="0"/>
                                          </p:stCondLst>
                                        </p:cTn>
                                        <p:tgtEl>
                                          <p:spTgt spid="325"/>
                                        </p:tgtEl>
                                        <p:attrNameLst>
                                          <p:attrName>style.visibility</p:attrName>
                                        </p:attrNameLst>
                                      </p:cBhvr>
                                      <p:to>
                                        <p:strVal val="visible"/>
                                      </p:to>
                                    </p:set>
                                    <p:animEffect transition="in" filter="fade">
                                      <p:cBhvr>
                                        <p:cTn id="202" dur="1000"/>
                                        <p:tgtEl>
                                          <p:spTgt spid="325"/>
                                        </p:tgtEl>
                                      </p:cBhvr>
                                    </p:animEffect>
                                  </p:childTnLst>
                                </p:cTn>
                              </p:par>
                              <p:par>
                                <p:cTn id="203" presetID="10" presetClass="entr" presetSubtype="0" fill="hold" nodeType="withEffect">
                                  <p:stCondLst>
                                    <p:cond delay="0"/>
                                  </p:stCondLst>
                                  <p:childTnLst>
                                    <p:set>
                                      <p:cBhvr>
                                        <p:cTn id="204" dur="1" fill="hold">
                                          <p:stCondLst>
                                            <p:cond delay="0"/>
                                          </p:stCondLst>
                                        </p:cTn>
                                        <p:tgtEl>
                                          <p:spTgt spid="326"/>
                                        </p:tgtEl>
                                        <p:attrNameLst>
                                          <p:attrName>style.visibility</p:attrName>
                                        </p:attrNameLst>
                                      </p:cBhvr>
                                      <p:to>
                                        <p:strVal val="visible"/>
                                      </p:to>
                                    </p:set>
                                    <p:animEffect transition="in" filter="fade">
                                      <p:cBhvr>
                                        <p:cTn id="205" dur="1000"/>
                                        <p:tgtEl>
                                          <p:spTgt spid="326"/>
                                        </p:tgtEl>
                                      </p:cBhvr>
                                    </p:animEffect>
                                  </p:childTnLst>
                                </p:cTn>
                              </p:par>
                              <p:par>
                                <p:cTn id="206" presetID="10" presetClass="entr" presetSubtype="0" fill="hold" nodeType="withEffect">
                                  <p:stCondLst>
                                    <p:cond delay="0"/>
                                  </p:stCondLst>
                                  <p:childTnLst>
                                    <p:set>
                                      <p:cBhvr>
                                        <p:cTn id="207" dur="1" fill="hold">
                                          <p:stCondLst>
                                            <p:cond delay="0"/>
                                          </p:stCondLst>
                                        </p:cTn>
                                        <p:tgtEl>
                                          <p:spTgt spid="327"/>
                                        </p:tgtEl>
                                        <p:attrNameLst>
                                          <p:attrName>style.visibility</p:attrName>
                                        </p:attrNameLst>
                                      </p:cBhvr>
                                      <p:to>
                                        <p:strVal val="visible"/>
                                      </p:to>
                                    </p:set>
                                    <p:animEffect transition="in" filter="fade">
                                      <p:cBhvr>
                                        <p:cTn id="208" dur="1000"/>
                                        <p:tgtEl>
                                          <p:spTgt spid="327"/>
                                        </p:tgtEl>
                                      </p:cBhvr>
                                    </p:animEffect>
                                  </p:childTnLst>
                                </p:cTn>
                              </p:par>
                              <p:par>
                                <p:cTn id="209" presetID="10" presetClass="entr" presetSubtype="0" fill="hold" nodeType="withEffect">
                                  <p:stCondLst>
                                    <p:cond delay="0"/>
                                  </p:stCondLst>
                                  <p:childTnLst>
                                    <p:set>
                                      <p:cBhvr>
                                        <p:cTn id="210" dur="1" fill="hold">
                                          <p:stCondLst>
                                            <p:cond delay="0"/>
                                          </p:stCondLst>
                                        </p:cTn>
                                        <p:tgtEl>
                                          <p:spTgt spid="328"/>
                                        </p:tgtEl>
                                        <p:attrNameLst>
                                          <p:attrName>style.visibility</p:attrName>
                                        </p:attrNameLst>
                                      </p:cBhvr>
                                      <p:to>
                                        <p:strVal val="visible"/>
                                      </p:to>
                                    </p:set>
                                    <p:animEffect transition="in" filter="fade">
                                      <p:cBhvr>
                                        <p:cTn id="211" dur="1000"/>
                                        <p:tgtEl>
                                          <p:spTgt spid="328"/>
                                        </p:tgtEl>
                                      </p:cBhvr>
                                    </p:animEffect>
                                  </p:childTnLst>
                                </p:cTn>
                              </p:par>
                              <p:par>
                                <p:cTn id="212" presetID="10" presetClass="entr" presetSubtype="0" fill="hold" nodeType="withEffect">
                                  <p:stCondLst>
                                    <p:cond delay="0"/>
                                  </p:stCondLst>
                                  <p:childTnLst>
                                    <p:set>
                                      <p:cBhvr>
                                        <p:cTn id="213" dur="1" fill="hold">
                                          <p:stCondLst>
                                            <p:cond delay="0"/>
                                          </p:stCondLst>
                                        </p:cTn>
                                        <p:tgtEl>
                                          <p:spTgt spid="329"/>
                                        </p:tgtEl>
                                        <p:attrNameLst>
                                          <p:attrName>style.visibility</p:attrName>
                                        </p:attrNameLst>
                                      </p:cBhvr>
                                      <p:to>
                                        <p:strVal val="visible"/>
                                      </p:to>
                                    </p:set>
                                    <p:animEffect transition="in" filter="fade">
                                      <p:cBhvr>
                                        <p:cTn id="214" dur="1000"/>
                                        <p:tgtEl>
                                          <p:spTgt spid="329"/>
                                        </p:tgtEl>
                                      </p:cBhvr>
                                    </p:animEffect>
                                  </p:childTnLst>
                                </p:cTn>
                              </p:par>
                              <p:par>
                                <p:cTn id="215" presetID="10" presetClass="entr" presetSubtype="0" fill="hold" nodeType="withEffect">
                                  <p:stCondLst>
                                    <p:cond delay="0"/>
                                  </p:stCondLst>
                                  <p:childTnLst>
                                    <p:set>
                                      <p:cBhvr>
                                        <p:cTn id="216" dur="1" fill="hold">
                                          <p:stCondLst>
                                            <p:cond delay="0"/>
                                          </p:stCondLst>
                                        </p:cTn>
                                        <p:tgtEl>
                                          <p:spTgt spid="330"/>
                                        </p:tgtEl>
                                        <p:attrNameLst>
                                          <p:attrName>style.visibility</p:attrName>
                                        </p:attrNameLst>
                                      </p:cBhvr>
                                      <p:to>
                                        <p:strVal val="visible"/>
                                      </p:to>
                                    </p:set>
                                    <p:animEffect transition="in" filter="fade">
                                      <p:cBhvr>
                                        <p:cTn id="217" dur="1000"/>
                                        <p:tgtEl>
                                          <p:spTgt spid="330"/>
                                        </p:tgtEl>
                                      </p:cBhvr>
                                    </p:animEffect>
                                  </p:childTnLst>
                                </p:cTn>
                              </p:par>
                              <p:par>
                                <p:cTn id="218" presetID="10" presetClass="entr" presetSubtype="0" fill="hold" nodeType="withEffect">
                                  <p:stCondLst>
                                    <p:cond delay="0"/>
                                  </p:stCondLst>
                                  <p:childTnLst>
                                    <p:set>
                                      <p:cBhvr>
                                        <p:cTn id="219" dur="1" fill="hold">
                                          <p:stCondLst>
                                            <p:cond delay="0"/>
                                          </p:stCondLst>
                                        </p:cTn>
                                        <p:tgtEl>
                                          <p:spTgt spid="412"/>
                                        </p:tgtEl>
                                        <p:attrNameLst>
                                          <p:attrName>style.visibility</p:attrName>
                                        </p:attrNameLst>
                                      </p:cBhvr>
                                      <p:to>
                                        <p:strVal val="visible"/>
                                      </p:to>
                                    </p:set>
                                    <p:animEffect transition="in" filter="fade">
                                      <p:cBhvr>
                                        <p:cTn id="220" dur="1000"/>
                                        <p:tgtEl>
                                          <p:spTgt spid="412"/>
                                        </p:tgtEl>
                                      </p:cBhvr>
                                    </p:animEffect>
                                  </p:childTnLst>
                                </p:cTn>
                              </p:par>
                              <p:par>
                                <p:cTn id="221" presetID="10" presetClass="entr" presetSubtype="0" fill="hold" nodeType="withEffect">
                                  <p:stCondLst>
                                    <p:cond delay="0"/>
                                  </p:stCondLst>
                                  <p:childTnLst>
                                    <p:set>
                                      <p:cBhvr>
                                        <p:cTn id="222" dur="1" fill="hold">
                                          <p:stCondLst>
                                            <p:cond delay="0"/>
                                          </p:stCondLst>
                                        </p:cTn>
                                        <p:tgtEl>
                                          <p:spTgt spid="356"/>
                                        </p:tgtEl>
                                        <p:attrNameLst>
                                          <p:attrName>style.visibility</p:attrName>
                                        </p:attrNameLst>
                                      </p:cBhvr>
                                      <p:to>
                                        <p:strVal val="visible"/>
                                      </p:to>
                                    </p:set>
                                    <p:animEffect transition="in" filter="fade">
                                      <p:cBhvr>
                                        <p:cTn id="223" dur="1000"/>
                                        <p:tgtEl>
                                          <p:spTgt spid="356"/>
                                        </p:tgtEl>
                                      </p:cBhvr>
                                    </p:animEffect>
                                  </p:childTnLst>
                                </p:cTn>
                              </p:par>
                              <p:par>
                                <p:cTn id="224" presetID="10" presetClass="entr" presetSubtype="0" fill="hold" nodeType="withEffect">
                                  <p:stCondLst>
                                    <p:cond delay="0"/>
                                  </p:stCondLst>
                                  <p:childTnLst>
                                    <p:set>
                                      <p:cBhvr>
                                        <p:cTn id="225" dur="1" fill="hold">
                                          <p:stCondLst>
                                            <p:cond delay="0"/>
                                          </p:stCondLst>
                                        </p:cTn>
                                        <p:tgtEl>
                                          <p:spTgt spid="357"/>
                                        </p:tgtEl>
                                        <p:attrNameLst>
                                          <p:attrName>style.visibility</p:attrName>
                                        </p:attrNameLst>
                                      </p:cBhvr>
                                      <p:to>
                                        <p:strVal val="visible"/>
                                      </p:to>
                                    </p:set>
                                    <p:animEffect transition="in" filter="fade">
                                      <p:cBhvr>
                                        <p:cTn id="226" dur="1000"/>
                                        <p:tgtEl>
                                          <p:spTgt spid="357"/>
                                        </p:tgtEl>
                                      </p:cBhvr>
                                    </p:animEffect>
                                  </p:childTnLst>
                                </p:cTn>
                              </p:par>
                              <p:par>
                                <p:cTn id="227" presetID="10" presetClass="entr" presetSubtype="0" fill="hold" nodeType="withEffect">
                                  <p:stCondLst>
                                    <p:cond delay="0"/>
                                  </p:stCondLst>
                                  <p:childTnLst>
                                    <p:set>
                                      <p:cBhvr>
                                        <p:cTn id="228" dur="1" fill="hold">
                                          <p:stCondLst>
                                            <p:cond delay="0"/>
                                          </p:stCondLst>
                                        </p:cTn>
                                        <p:tgtEl>
                                          <p:spTgt spid="364"/>
                                        </p:tgtEl>
                                        <p:attrNameLst>
                                          <p:attrName>style.visibility</p:attrName>
                                        </p:attrNameLst>
                                      </p:cBhvr>
                                      <p:to>
                                        <p:strVal val="visible"/>
                                      </p:to>
                                    </p:set>
                                    <p:animEffect transition="in" filter="fade">
                                      <p:cBhvr>
                                        <p:cTn id="229" dur="1000"/>
                                        <p:tgtEl>
                                          <p:spTgt spid="364"/>
                                        </p:tgtEl>
                                      </p:cBhvr>
                                    </p:animEffect>
                                  </p:childTnLst>
                                </p:cTn>
                              </p:par>
                              <p:par>
                                <p:cTn id="230" presetID="10" presetClass="entr" presetSubtype="0" fill="hold" nodeType="withEffect">
                                  <p:stCondLst>
                                    <p:cond delay="0"/>
                                  </p:stCondLst>
                                  <p:childTnLst>
                                    <p:set>
                                      <p:cBhvr>
                                        <p:cTn id="231" dur="1" fill="hold">
                                          <p:stCondLst>
                                            <p:cond delay="0"/>
                                          </p:stCondLst>
                                        </p:cTn>
                                        <p:tgtEl>
                                          <p:spTgt spid="367"/>
                                        </p:tgtEl>
                                        <p:attrNameLst>
                                          <p:attrName>style.visibility</p:attrName>
                                        </p:attrNameLst>
                                      </p:cBhvr>
                                      <p:to>
                                        <p:strVal val="visible"/>
                                      </p:to>
                                    </p:set>
                                    <p:animEffect transition="in" filter="fade">
                                      <p:cBhvr>
                                        <p:cTn id="232" dur="1000"/>
                                        <p:tgtEl>
                                          <p:spTgt spid="367"/>
                                        </p:tgtEl>
                                      </p:cBhvr>
                                    </p:animEffect>
                                  </p:childTnLst>
                                </p:cTn>
                              </p:par>
                              <p:par>
                                <p:cTn id="233" presetID="10" presetClass="entr" presetSubtype="0" fill="hold" nodeType="withEffect">
                                  <p:stCondLst>
                                    <p:cond delay="0"/>
                                  </p:stCondLst>
                                  <p:childTnLst>
                                    <p:set>
                                      <p:cBhvr>
                                        <p:cTn id="234" dur="1" fill="hold">
                                          <p:stCondLst>
                                            <p:cond delay="0"/>
                                          </p:stCondLst>
                                        </p:cTn>
                                        <p:tgtEl>
                                          <p:spTgt spid="368"/>
                                        </p:tgtEl>
                                        <p:attrNameLst>
                                          <p:attrName>style.visibility</p:attrName>
                                        </p:attrNameLst>
                                      </p:cBhvr>
                                      <p:to>
                                        <p:strVal val="visible"/>
                                      </p:to>
                                    </p:set>
                                    <p:animEffect transition="in" filter="fade">
                                      <p:cBhvr>
                                        <p:cTn id="235" dur="1000"/>
                                        <p:tgtEl>
                                          <p:spTgt spid="368"/>
                                        </p:tgtEl>
                                      </p:cBhvr>
                                    </p:animEffect>
                                  </p:childTnLst>
                                </p:cTn>
                              </p:par>
                              <p:par>
                                <p:cTn id="236" presetID="10" presetClass="entr" presetSubtype="0" fill="hold" nodeType="withEffect">
                                  <p:stCondLst>
                                    <p:cond delay="0"/>
                                  </p:stCondLst>
                                  <p:childTnLst>
                                    <p:set>
                                      <p:cBhvr>
                                        <p:cTn id="237" dur="1" fill="hold">
                                          <p:stCondLst>
                                            <p:cond delay="0"/>
                                          </p:stCondLst>
                                        </p:cTn>
                                        <p:tgtEl>
                                          <p:spTgt spid="369"/>
                                        </p:tgtEl>
                                        <p:attrNameLst>
                                          <p:attrName>style.visibility</p:attrName>
                                        </p:attrNameLst>
                                      </p:cBhvr>
                                      <p:to>
                                        <p:strVal val="visible"/>
                                      </p:to>
                                    </p:set>
                                    <p:animEffect transition="in" filter="fade">
                                      <p:cBhvr>
                                        <p:cTn id="238" dur="1000"/>
                                        <p:tgtEl>
                                          <p:spTgt spid="369"/>
                                        </p:tgtEl>
                                      </p:cBhvr>
                                    </p:animEffect>
                                  </p:childTnLst>
                                </p:cTn>
                              </p:par>
                              <p:par>
                                <p:cTn id="239" presetID="10" presetClass="entr" presetSubtype="0" fill="hold" nodeType="withEffect">
                                  <p:stCondLst>
                                    <p:cond delay="0"/>
                                  </p:stCondLst>
                                  <p:childTnLst>
                                    <p:set>
                                      <p:cBhvr>
                                        <p:cTn id="240" dur="1" fill="hold">
                                          <p:stCondLst>
                                            <p:cond delay="0"/>
                                          </p:stCondLst>
                                        </p:cTn>
                                        <p:tgtEl>
                                          <p:spTgt spid="370"/>
                                        </p:tgtEl>
                                        <p:attrNameLst>
                                          <p:attrName>style.visibility</p:attrName>
                                        </p:attrNameLst>
                                      </p:cBhvr>
                                      <p:to>
                                        <p:strVal val="visible"/>
                                      </p:to>
                                    </p:set>
                                    <p:animEffect transition="in" filter="fade">
                                      <p:cBhvr>
                                        <p:cTn id="241" dur="1000"/>
                                        <p:tgtEl>
                                          <p:spTgt spid="370"/>
                                        </p:tgtEl>
                                      </p:cBhvr>
                                    </p:animEffect>
                                  </p:childTnLst>
                                </p:cTn>
                              </p:par>
                              <p:par>
                                <p:cTn id="242" presetID="10" presetClass="entr" presetSubtype="0" fill="hold" nodeType="withEffect">
                                  <p:stCondLst>
                                    <p:cond delay="0"/>
                                  </p:stCondLst>
                                  <p:childTnLst>
                                    <p:set>
                                      <p:cBhvr>
                                        <p:cTn id="243" dur="1" fill="hold">
                                          <p:stCondLst>
                                            <p:cond delay="0"/>
                                          </p:stCondLst>
                                        </p:cTn>
                                        <p:tgtEl>
                                          <p:spTgt spid="371"/>
                                        </p:tgtEl>
                                        <p:attrNameLst>
                                          <p:attrName>style.visibility</p:attrName>
                                        </p:attrNameLst>
                                      </p:cBhvr>
                                      <p:to>
                                        <p:strVal val="visible"/>
                                      </p:to>
                                    </p:set>
                                    <p:animEffect transition="in" filter="fade">
                                      <p:cBhvr>
                                        <p:cTn id="244" dur="1000"/>
                                        <p:tgtEl>
                                          <p:spTgt spid="371"/>
                                        </p:tgtEl>
                                      </p:cBhvr>
                                    </p:animEffect>
                                  </p:childTnLst>
                                </p:cTn>
                              </p:par>
                              <p:par>
                                <p:cTn id="245" presetID="10" presetClass="entr" presetSubtype="0" fill="hold" nodeType="withEffect">
                                  <p:stCondLst>
                                    <p:cond delay="0"/>
                                  </p:stCondLst>
                                  <p:childTnLst>
                                    <p:set>
                                      <p:cBhvr>
                                        <p:cTn id="246" dur="1" fill="hold">
                                          <p:stCondLst>
                                            <p:cond delay="0"/>
                                          </p:stCondLst>
                                        </p:cTn>
                                        <p:tgtEl>
                                          <p:spTgt spid="373"/>
                                        </p:tgtEl>
                                        <p:attrNameLst>
                                          <p:attrName>style.visibility</p:attrName>
                                        </p:attrNameLst>
                                      </p:cBhvr>
                                      <p:to>
                                        <p:strVal val="visible"/>
                                      </p:to>
                                    </p:set>
                                    <p:animEffect transition="in" filter="fade">
                                      <p:cBhvr>
                                        <p:cTn id="247" dur="1000"/>
                                        <p:tgtEl>
                                          <p:spTgt spid="373"/>
                                        </p:tgtEl>
                                      </p:cBhvr>
                                    </p:animEffect>
                                  </p:childTnLst>
                                </p:cTn>
                              </p:par>
                              <p:par>
                                <p:cTn id="248" presetID="10" presetClass="entr" presetSubtype="0" fill="hold" nodeType="withEffect">
                                  <p:stCondLst>
                                    <p:cond delay="0"/>
                                  </p:stCondLst>
                                  <p:childTnLst>
                                    <p:set>
                                      <p:cBhvr>
                                        <p:cTn id="249" dur="1" fill="hold">
                                          <p:stCondLst>
                                            <p:cond delay="0"/>
                                          </p:stCondLst>
                                        </p:cTn>
                                        <p:tgtEl>
                                          <p:spTgt spid="374"/>
                                        </p:tgtEl>
                                        <p:attrNameLst>
                                          <p:attrName>style.visibility</p:attrName>
                                        </p:attrNameLst>
                                      </p:cBhvr>
                                      <p:to>
                                        <p:strVal val="visible"/>
                                      </p:to>
                                    </p:set>
                                    <p:animEffect transition="in" filter="fade">
                                      <p:cBhvr>
                                        <p:cTn id="250" dur="1000"/>
                                        <p:tgtEl>
                                          <p:spTgt spid="374"/>
                                        </p:tgtEl>
                                      </p:cBhvr>
                                    </p:animEffect>
                                  </p:childTnLst>
                                </p:cTn>
                              </p:par>
                              <p:par>
                                <p:cTn id="251" presetID="10" presetClass="entr" presetSubtype="0" fill="hold" nodeType="withEffect">
                                  <p:stCondLst>
                                    <p:cond delay="0"/>
                                  </p:stCondLst>
                                  <p:childTnLst>
                                    <p:set>
                                      <p:cBhvr>
                                        <p:cTn id="252" dur="1" fill="hold">
                                          <p:stCondLst>
                                            <p:cond delay="0"/>
                                          </p:stCondLst>
                                        </p:cTn>
                                        <p:tgtEl>
                                          <p:spTgt spid="375"/>
                                        </p:tgtEl>
                                        <p:attrNameLst>
                                          <p:attrName>style.visibility</p:attrName>
                                        </p:attrNameLst>
                                      </p:cBhvr>
                                      <p:to>
                                        <p:strVal val="visible"/>
                                      </p:to>
                                    </p:set>
                                    <p:animEffect transition="in" filter="fade">
                                      <p:cBhvr>
                                        <p:cTn id="253" dur="1000"/>
                                        <p:tgtEl>
                                          <p:spTgt spid="375"/>
                                        </p:tgtEl>
                                      </p:cBhvr>
                                    </p:animEffect>
                                  </p:childTnLst>
                                </p:cTn>
                              </p:par>
                              <p:par>
                                <p:cTn id="254" presetID="10" presetClass="entr" presetSubtype="0" fill="hold" nodeType="withEffect">
                                  <p:stCondLst>
                                    <p:cond delay="0"/>
                                  </p:stCondLst>
                                  <p:childTnLst>
                                    <p:set>
                                      <p:cBhvr>
                                        <p:cTn id="255" dur="1" fill="hold">
                                          <p:stCondLst>
                                            <p:cond delay="0"/>
                                          </p:stCondLst>
                                        </p:cTn>
                                        <p:tgtEl>
                                          <p:spTgt spid="376"/>
                                        </p:tgtEl>
                                        <p:attrNameLst>
                                          <p:attrName>style.visibility</p:attrName>
                                        </p:attrNameLst>
                                      </p:cBhvr>
                                      <p:to>
                                        <p:strVal val="visible"/>
                                      </p:to>
                                    </p:set>
                                    <p:animEffect transition="in" filter="fade">
                                      <p:cBhvr>
                                        <p:cTn id="256" dur="1000"/>
                                        <p:tgtEl>
                                          <p:spTgt spid="376"/>
                                        </p:tgtEl>
                                      </p:cBhvr>
                                    </p:animEffect>
                                  </p:childTnLst>
                                </p:cTn>
                              </p:par>
                              <p:par>
                                <p:cTn id="257" presetID="10" presetClass="entr" presetSubtype="0" fill="hold" nodeType="withEffect">
                                  <p:stCondLst>
                                    <p:cond delay="0"/>
                                  </p:stCondLst>
                                  <p:childTnLst>
                                    <p:set>
                                      <p:cBhvr>
                                        <p:cTn id="258" dur="1" fill="hold">
                                          <p:stCondLst>
                                            <p:cond delay="0"/>
                                          </p:stCondLst>
                                        </p:cTn>
                                        <p:tgtEl>
                                          <p:spTgt spid="377"/>
                                        </p:tgtEl>
                                        <p:attrNameLst>
                                          <p:attrName>style.visibility</p:attrName>
                                        </p:attrNameLst>
                                      </p:cBhvr>
                                      <p:to>
                                        <p:strVal val="visible"/>
                                      </p:to>
                                    </p:set>
                                    <p:animEffect transition="in" filter="fade">
                                      <p:cBhvr>
                                        <p:cTn id="259" dur="1000"/>
                                        <p:tgtEl>
                                          <p:spTgt spid="377"/>
                                        </p:tgtEl>
                                      </p:cBhvr>
                                    </p:animEffect>
                                  </p:childTnLst>
                                </p:cTn>
                              </p:par>
                              <p:par>
                                <p:cTn id="260" presetID="10" presetClass="entr" presetSubtype="0" fill="hold" nodeType="withEffect">
                                  <p:stCondLst>
                                    <p:cond delay="0"/>
                                  </p:stCondLst>
                                  <p:childTnLst>
                                    <p:set>
                                      <p:cBhvr>
                                        <p:cTn id="261" dur="1" fill="hold">
                                          <p:stCondLst>
                                            <p:cond delay="0"/>
                                          </p:stCondLst>
                                        </p:cTn>
                                        <p:tgtEl>
                                          <p:spTgt spid="378"/>
                                        </p:tgtEl>
                                        <p:attrNameLst>
                                          <p:attrName>style.visibility</p:attrName>
                                        </p:attrNameLst>
                                      </p:cBhvr>
                                      <p:to>
                                        <p:strVal val="visible"/>
                                      </p:to>
                                    </p:set>
                                    <p:animEffect transition="in" filter="fade">
                                      <p:cBhvr>
                                        <p:cTn id="262" dur="1000"/>
                                        <p:tgtEl>
                                          <p:spTgt spid="378"/>
                                        </p:tgtEl>
                                      </p:cBhvr>
                                    </p:animEffect>
                                  </p:childTnLst>
                                </p:cTn>
                              </p:par>
                              <p:par>
                                <p:cTn id="263" presetID="10" presetClass="entr" presetSubtype="0" fill="hold" nodeType="withEffect">
                                  <p:stCondLst>
                                    <p:cond delay="0"/>
                                  </p:stCondLst>
                                  <p:childTnLst>
                                    <p:set>
                                      <p:cBhvr>
                                        <p:cTn id="264" dur="1" fill="hold">
                                          <p:stCondLst>
                                            <p:cond delay="0"/>
                                          </p:stCondLst>
                                        </p:cTn>
                                        <p:tgtEl>
                                          <p:spTgt spid="379"/>
                                        </p:tgtEl>
                                        <p:attrNameLst>
                                          <p:attrName>style.visibility</p:attrName>
                                        </p:attrNameLst>
                                      </p:cBhvr>
                                      <p:to>
                                        <p:strVal val="visible"/>
                                      </p:to>
                                    </p:set>
                                    <p:animEffect transition="in" filter="fade">
                                      <p:cBhvr>
                                        <p:cTn id="265" dur="1000"/>
                                        <p:tgtEl>
                                          <p:spTgt spid="379"/>
                                        </p:tgtEl>
                                      </p:cBhvr>
                                    </p:animEffect>
                                  </p:childTnLst>
                                </p:cTn>
                              </p:par>
                              <p:par>
                                <p:cTn id="266" presetID="10" presetClass="entr" presetSubtype="0" fill="hold" nodeType="withEffect">
                                  <p:stCondLst>
                                    <p:cond delay="0"/>
                                  </p:stCondLst>
                                  <p:childTnLst>
                                    <p:set>
                                      <p:cBhvr>
                                        <p:cTn id="267" dur="1" fill="hold">
                                          <p:stCondLst>
                                            <p:cond delay="0"/>
                                          </p:stCondLst>
                                        </p:cTn>
                                        <p:tgtEl>
                                          <p:spTgt spid="380"/>
                                        </p:tgtEl>
                                        <p:attrNameLst>
                                          <p:attrName>style.visibility</p:attrName>
                                        </p:attrNameLst>
                                      </p:cBhvr>
                                      <p:to>
                                        <p:strVal val="visible"/>
                                      </p:to>
                                    </p:set>
                                    <p:animEffect transition="in" filter="fade">
                                      <p:cBhvr>
                                        <p:cTn id="268" dur="1000"/>
                                        <p:tgtEl>
                                          <p:spTgt spid="380"/>
                                        </p:tgtEl>
                                      </p:cBhvr>
                                    </p:animEffect>
                                  </p:childTnLst>
                                </p:cTn>
                              </p:par>
                              <p:par>
                                <p:cTn id="269" presetID="10" presetClass="entr" presetSubtype="0" fill="hold" nodeType="withEffect">
                                  <p:stCondLst>
                                    <p:cond delay="0"/>
                                  </p:stCondLst>
                                  <p:childTnLst>
                                    <p:set>
                                      <p:cBhvr>
                                        <p:cTn id="270" dur="1" fill="hold">
                                          <p:stCondLst>
                                            <p:cond delay="0"/>
                                          </p:stCondLst>
                                        </p:cTn>
                                        <p:tgtEl>
                                          <p:spTgt spid="413"/>
                                        </p:tgtEl>
                                        <p:attrNameLst>
                                          <p:attrName>style.visibility</p:attrName>
                                        </p:attrNameLst>
                                      </p:cBhvr>
                                      <p:to>
                                        <p:strVal val="visible"/>
                                      </p:to>
                                    </p:set>
                                    <p:animEffect transition="in" filter="fade">
                                      <p:cBhvr>
                                        <p:cTn id="271" dur="1000"/>
                                        <p:tgtEl>
                                          <p:spTgt spid="413"/>
                                        </p:tgtEl>
                                      </p:cBhvr>
                                    </p:animEffect>
                                  </p:childTnLst>
                                </p:cTn>
                              </p:par>
                              <p:par>
                                <p:cTn id="272" presetID="10" presetClass="entr" presetSubtype="0" fill="hold" nodeType="withEffect">
                                  <p:stCondLst>
                                    <p:cond delay="0"/>
                                  </p:stCondLst>
                                  <p:childTnLst>
                                    <p:set>
                                      <p:cBhvr>
                                        <p:cTn id="273" dur="1" fill="hold">
                                          <p:stCondLst>
                                            <p:cond delay="0"/>
                                          </p:stCondLst>
                                        </p:cTn>
                                        <p:tgtEl>
                                          <p:spTgt spid="414"/>
                                        </p:tgtEl>
                                        <p:attrNameLst>
                                          <p:attrName>style.visibility</p:attrName>
                                        </p:attrNameLst>
                                      </p:cBhvr>
                                      <p:to>
                                        <p:strVal val="visible"/>
                                      </p:to>
                                    </p:set>
                                    <p:animEffect transition="in" filter="fade">
                                      <p:cBhvr>
                                        <p:cTn id="274" dur="1000"/>
                                        <p:tgtEl>
                                          <p:spTgt spid="414"/>
                                        </p:tgtEl>
                                      </p:cBhvr>
                                    </p:animEffect>
                                  </p:childTnLst>
                                </p:cTn>
                              </p:par>
                            </p:childTnLst>
                          </p:cTn>
                        </p:par>
                      </p:childTnLst>
                    </p:cTn>
                  </p:par>
                  <p:par>
                    <p:cTn id="275" fill="hold">
                      <p:stCondLst>
                        <p:cond delay="indefinite"/>
                      </p:stCondLst>
                      <p:childTnLst>
                        <p:par>
                          <p:cTn id="276" fill="hold">
                            <p:stCondLst>
                              <p:cond delay="0"/>
                            </p:stCondLst>
                            <p:childTnLst>
                              <p:par>
                                <p:cTn id="277" presetID="10" presetClass="entr" presetSubtype="0" fill="hold" nodeType="clickEffect">
                                  <p:stCondLst>
                                    <p:cond delay="0"/>
                                  </p:stCondLst>
                                  <p:childTnLst>
                                    <p:set>
                                      <p:cBhvr>
                                        <p:cTn id="278" dur="1" fill="hold">
                                          <p:stCondLst>
                                            <p:cond delay="0"/>
                                          </p:stCondLst>
                                        </p:cTn>
                                        <p:tgtEl>
                                          <p:spTgt spid="301"/>
                                        </p:tgtEl>
                                        <p:attrNameLst>
                                          <p:attrName>style.visibility</p:attrName>
                                        </p:attrNameLst>
                                      </p:cBhvr>
                                      <p:to>
                                        <p:strVal val="visible"/>
                                      </p:to>
                                    </p:set>
                                    <p:animEffect transition="in" filter="fade">
                                      <p:cBhvr>
                                        <p:cTn id="279" dur="1000"/>
                                        <p:tgtEl>
                                          <p:spTgt spid="301"/>
                                        </p:tgtEl>
                                      </p:cBhvr>
                                    </p:animEffect>
                                  </p:childTnLst>
                                </p:cTn>
                              </p:par>
                              <p:par>
                                <p:cTn id="280" presetID="10" presetClass="entr" presetSubtype="0" fill="hold" nodeType="withEffect">
                                  <p:stCondLst>
                                    <p:cond delay="0"/>
                                  </p:stCondLst>
                                  <p:childTnLst>
                                    <p:set>
                                      <p:cBhvr>
                                        <p:cTn id="281" dur="1" fill="hold">
                                          <p:stCondLst>
                                            <p:cond delay="0"/>
                                          </p:stCondLst>
                                        </p:cTn>
                                        <p:tgtEl>
                                          <p:spTgt spid="310"/>
                                        </p:tgtEl>
                                        <p:attrNameLst>
                                          <p:attrName>style.visibility</p:attrName>
                                        </p:attrNameLst>
                                      </p:cBhvr>
                                      <p:to>
                                        <p:strVal val="visible"/>
                                      </p:to>
                                    </p:set>
                                    <p:animEffect transition="in" filter="fade">
                                      <p:cBhvr>
                                        <p:cTn id="282" dur="1000"/>
                                        <p:tgtEl>
                                          <p:spTgt spid="310"/>
                                        </p:tgtEl>
                                      </p:cBhvr>
                                    </p:animEffect>
                                  </p:childTnLst>
                                </p:cTn>
                              </p:par>
                              <p:par>
                                <p:cTn id="283" presetID="10" presetClass="entr" presetSubtype="0" fill="hold" nodeType="withEffect">
                                  <p:stCondLst>
                                    <p:cond delay="0"/>
                                  </p:stCondLst>
                                  <p:childTnLst>
                                    <p:set>
                                      <p:cBhvr>
                                        <p:cTn id="284" dur="1" fill="hold">
                                          <p:stCondLst>
                                            <p:cond delay="0"/>
                                          </p:stCondLst>
                                        </p:cTn>
                                        <p:tgtEl>
                                          <p:spTgt spid="311"/>
                                        </p:tgtEl>
                                        <p:attrNameLst>
                                          <p:attrName>style.visibility</p:attrName>
                                        </p:attrNameLst>
                                      </p:cBhvr>
                                      <p:to>
                                        <p:strVal val="visible"/>
                                      </p:to>
                                    </p:set>
                                    <p:animEffect transition="in" filter="fade">
                                      <p:cBhvr>
                                        <p:cTn id="285" dur="1000"/>
                                        <p:tgtEl>
                                          <p:spTgt spid="311"/>
                                        </p:tgtEl>
                                      </p:cBhvr>
                                    </p:animEffect>
                                  </p:childTnLst>
                                </p:cTn>
                              </p:par>
                              <p:par>
                                <p:cTn id="286" presetID="10" presetClass="entr" presetSubtype="0" fill="hold" nodeType="withEffect">
                                  <p:stCondLst>
                                    <p:cond delay="0"/>
                                  </p:stCondLst>
                                  <p:childTnLst>
                                    <p:set>
                                      <p:cBhvr>
                                        <p:cTn id="287" dur="1" fill="hold">
                                          <p:stCondLst>
                                            <p:cond delay="0"/>
                                          </p:stCondLst>
                                        </p:cTn>
                                        <p:tgtEl>
                                          <p:spTgt spid="312"/>
                                        </p:tgtEl>
                                        <p:attrNameLst>
                                          <p:attrName>style.visibility</p:attrName>
                                        </p:attrNameLst>
                                      </p:cBhvr>
                                      <p:to>
                                        <p:strVal val="visible"/>
                                      </p:to>
                                    </p:set>
                                    <p:animEffect transition="in" filter="fade">
                                      <p:cBhvr>
                                        <p:cTn id="288" dur="1000"/>
                                        <p:tgtEl>
                                          <p:spTgt spid="312"/>
                                        </p:tgtEl>
                                      </p:cBhvr>
                                    </p:animEffect>
                                  </p:childTnLst>
                                </p:cTn>
                              </p:par>
                              <p:par>
                                <p:cTn id="289" presetID="10" presetClass="entr" presetSubtype="0" fill="hold" nodeType="withEffect">
                                  <p:stCondLst>
                                    <p:cond delay="0"/>
                                  </p:stCondLst>
                                  <p:childTnLst>
                                    <p:set>
                                      <p:cBhvr>
                                        <p:cTn id="290" dur="1" fill="hold">
                                          <p:stCondLst>
                                            <p:cond delay="0"/>
                                          </p:stCondLst>
                                        </p:cTn>
                                        <p:tgtEl>
                                          <p:spTgt spid="302"/>
                                        </p:tgtEl>
                                        <p:attrNameLst>
                                          <p:attrName>style.visibility</p:attrName>
                                        </p:attrNameLst>
                                      </p:cBhvr>
                                      <p:to>
                                        <p:strVal val="visible"/>
                                      </p:to>
                                    </p:set>
                                    <p:animEffect transition="in" filter="fade">
                                      <p:cBhvr>
                                        <p:cTn id="291" dur="1000"/>
                                        <p:tgtEl>
                                          <p:spTgt spid="302"/>
                                        </p:tgtEl>
                                      </p:cBhvr>
                                    </p:animEffect>
                                  </p:childTnLst>
                                </p:cTn>
                              </p:par>
                              <p:par>
                                <p:cTn id="292" presetID="10" presetClass="entr" presetSubtype="0" fill="hold" nodeType="withEffect">
                                  <p:stCondLst>
                                    <p:cond delay="0"/>
                                  </p:stCondLst>
                                  <p:childTnLst>
                                    <p:set>
                                      <p:cBhvr>
                                        <p:cTn id="293" dur="1" fill="hold">
                                          <p:stCondLst>
                                            <p:cond delay="0"/>
                                          </p:stCondLst>
                                        </p:cTn>
                                        <p:tgtEl>
                                          <p:spTgt spid="361"/>
                                        </p:tgtEl>
                                        <p:attrNameLst>
                                          <p:attrName>style.visibility</p:attrName>
                                        </p:attrNameLst>
                                      </p:cBhvr>
                                      <p:to>
                                        <p:strVal val="visible"/>
                                      </p:to>
                                    </p:set>
                                    <p:animEffect transition="in" filter="fade">
                                      <p:cBhvr>
                                        <p:cTn id="294" dur="1000"/>
                                        <p:tgtEl>
                                          <p:spTgt spid="361"/>
                                        </p:tgtEl>
                                      </p:cBhvr>
                                    </p:animEffect>
                                  </p:childTnLst>
                                </p:cTn>
                              </p:par>
                              <p:par>
                                <p:cTn id="295" presetID="10" presetClass="entr" presetSubtype="0" fill="hold" nodeType="withEffect">
                                  <p:stCondLst>
                                    <p:cond delay="0"/>
                                  </p:stCondLst>
                                  <p:childTnLst>
                                    <p:set>
                                      <p:cBhvr>
                                        <p:cTn id="296" dur="1" fill="hold">
                                          <p:stCondLst>
                                            <p:cond delay="0"/>
                                          </p:stCondLst>
                                        </p:cTn>
                                        <p:tgtEl>
                                          <p:spTgt spid="362"/>
                                        </p:tgtEl>
                                        <p:attrNameLst>
                                          <p:attrName>style.visibility</p:attrName>
                                        </p:attrNameLst>
                                      </p:cBhvr>
                                      <p:to>
                                        <p:strVal val="visible"/>
                                      </p:to>
                                    </p:set>
                                    <p:animEffect transition="in" filter="fade">
                                      <p:cBhvr>
                                        <p:cTn id="297" dur="1000"/>
                                        <p:tgtEl>
                                          <p:spTgt spid="362"/>
                                        </p:tgtEl>
                                      </p:cBhvr>
                                    </p:animEffect>
                                  </p:childTnLst>
                                </p:cTn>
                              </p:par>
                              <p:par>
                                <p:cTn id="298" presetID="10" presetClass="entr" presetSubtype="0" fill="hold" nodeType="withEffect">
                                  <p:stCondLst>
                                    <p:cond delay="0"/>
                                  </p:stCondLst>
                                  <p:childTnLst>
                                    <p:set>
                                      <p:cBhvr>
                                        <p:cTn id="299" dur="1" fill="hold">
                                          <p:stCondLst>
                                            <p:cond delay="0"/>
                                          </p:stCondLst>
                                        </p:cTn>
                                        <p:tgtEl>
                                          <p:spTgt spid="363"/>
                                        </p:tgtEl>
                                        <p:attrNameLst>
                                          <p:attrName>style.visibility</p:attrName>
                                        </p:attrNameLst>
                                      </p:cBhvr>
                                      <p:to>
                                        <p:strVal val="visible"/>
                                      </p:to>
                                    </p:set>
                                    <p:animEffect transition="in" filter="fade">
                                      <p:cBhvr>
                                        <p:cTn id="300" dur="1000"/>
                                        <p:tgtEl>
                                          <p:spTgt spid="363"/>
                                        </p:tgtEl>
                                      </p:cBhvr>
                                    </p:animEffect>
                                  </p:childTnLst>
                                </p:cTn>
                              </p:par>
                            </p:childTnLst>
                          </p:cTn>
                        </p:par>
                      </p:childTnLst>
                    </p:cTn>
                  </p:par>
                  <p:par>
                    <p:cTn id="301" fill="hold">
                      <p:stCondLst>
                        <p:cond delay="indefinite"/>
                      </p:stCondLst>
                      <p:childTnLst>
                        <p:par>
                          <p:cTn id="302" fill="hold">
                            <p:stCondLst>
                              <p:cond delay="0"/>
                            </p:stCondLst>
                            <p:childTnLst>
                              <p:par>
                                <p:cTn id="303" presetID="10" presetClass="entr" presetSubtype="0" fill="hold" nodeType="clickEffect">
                                  <p:stCondLst>
                                    <p:cond delay="0"/>
                                  </p:stCondLst>
                                  <p:childTnLst>
                                    <p:set>
                                      <p:cBhvr>
                                        <p:cTn id="304" dur="1" fill="hold">
                                          <p:stCondLst>
                                            <p:cond delay="0"/>
                                          </p:stCondLst>
                                        </p:cTn>
                                        <p:tgtEl>
                                          <p:spTgt spid="303"/>
                                        </p:tgtEl>
                                        <p:attrNameLst>
                                          <p:attrName>style.visibility</p:attrName>
                                        </p:attrNameLst>
                                      </p:cBhvr>
                                      <p:to>
                                        <p:strVal val="visible"/>
                                      </p:to>
                                    </p:set>
                                    <p:animEffect transition="in" filter="fade">
                                      <p:cBhvr>
                                        <p:cTn id="305" dur="1000"/>
                                        <p:tgtEl>
                                          <p:spTgt spid="303"/>
                                        </p:tgtEl>
                                      </p:cBhvr>
                                    </p:animEffect>
                                  </p:childTnLst>
                                </p:cTn>
                              </p:par>
                              <p:par>
                                <p:cTn id="306" presetID="10" presetClass="entr" presetSubtype="0" fill="hold" nodeType="withEffect">
                                  <p:stCondLst>
                                    <p:cond delay="0"/>
                                  </p:stCondLst>
                                  <p:childTnLst>
                                    <p:set>
                                      <p:cBhvr>
                                        <p:cTn id="307" dur="1" fill="hold">
                                          <p:stCondLst>
                                            <p:cond delay="0"/>
                                          </p:stCondLst>
                                        </p:cTn>
                                        <p:tgtEl>
                                          <p:spTgt spid="304"/>
                                        </p:tgtEl>
                                        <p:attrNameLst>
                                          <p:attrName>style.visibility</p:attrName>
                                        </p:attrNameLst>
                                      </p:cBhvr>
                                      <p:to>
                                        <p:strVal val="visible"/>
                                      </p:to>
                                    </p:set>
                                    <p:animEffect transition="in" filter="fade">
                                      <p:cBhvr>
                                        <p:cTn id="308" dur="1000"/>
                                        <p:tgtEl>
                                          <p:spTgt spid="304"/>
                                        </p:tgtEl>
                                      </p:cBhvr>
                                    </p:animEffect>
                                  </p:childTnLst>
                                </p:cTn>
                              </p:par>
                              <p:par>
                                <p:cTn id="309" presetID="10" presetClass="entr" presetSubtype="0" fill="hold" nodeType="withEffect">
                                  <p:stCondLst>
                                    <p:cond delay="0"/>
                                  </p:stCondLst>
                                  <p:childTnLst>
                                    <p:set>
                                      <p:cBhvr>
                                        <p:cTn id="310" dur="1" fill="hold">
                                          <p:stCondLst>
                                            <p:cond delay="0"/>
                                          </p:stCondLst>
                                        </p:cTn>
                                        <p:tgtEl>
                                          <p:spTgt spid="309"/>
                                        </p:tgtEl>
                                        <p:attrNameLst>
                                          <p:attrName>style.visibility</p:attrName>
                                        </p:attrNameLst>
                                      </p:cBhvr>
                                      <p:to>
                                        <p:strVal val="visible"/>
                                      </p:to>
                                    </p:set>
                                    <p:animEffect transition="in" filter="fade">
                                      <p:cBhvr>
                                        <p:cTn id="311" dur="1000"/>
                                        <p:tgtEl>
                                          <p:spTgt spid="309"/>
                                        </p:tgtEl>
                                      </p:cBhvr>
                                    </p:animEffect>
                                  </p:childTnLst>
                                </p:cTn>
                              </p:par>
                              <p:par>
                                <p:cTn id="312" presetID="10" presetClass="entr" presetSubtype="0" fill="hold" nodeType="withEffect">
                                  <p:stCondLst>
                                    <p:cond delay="0"/>
                                  </p:stCondLst>
                                  <p:childTnLst>
                                    <p:set>
                                      <p:cBhvr>
                                        <p:cTn id="313" dur="1" fill="hold">
                                          <p:stCondLst>
                                            <p:cond delay="0"/>
                                          </p:stCondLst>
                                        </p:cTn>
                                        <p:tgtEl>
                                          <p:spTgt spid="335"/>
                                        </p:tgtEl>
                                        <p:attrNameLst>
                                          <p:attrName>style.visibility</p:attrName>
                                        </p:attrNameLst>
                                      </p:cBhvr>
                                      <p:to>
                                        <p:strVal val="visible"/>
                                      </p:to>
                                    </p:set>
                                    <p:animEffect transition="in" filter="fade">
                                      <p:cBhvr>
                                        <p:cTn id="314" dur="1000"/>
                                        <p:tgtEl>
                                          <p:spTgt spid="335"/>
                                        </p:tgtEl>
                                      </p:cBhvr>
                                    </p:animEffect>
                                  </p:childTnLst>
                                </p:cTn>
                              </p:par>
                              <p:par>
                                <p:cTn id="315" presetID="10" presetClass="entr" presetSubtype="0" fill="hold" nodeType="withEffect">
                                  <p:stCondLst>
                                    <p:cond delay="0"/>
                                  </p:stCondLst>
                                  <p:childTnLst>
                                    <p:set>
                                      <p:cBhvr>
                                        <p:cTn id="316" dur="1" fill="hold">
                                          <p:stCondLst>
                                            <p:cond delay="0"/>
                                          </p:stCondLst>
                                        </p:cTn>
                                        <p:tgtEl>
                                          <p:spTgt spid="336"/>
                                        </p:tgtEl>
                                        <p:attrNameLst>
                                          <p:attrName>style.visibility</p:attrName>
                                        </p:attrNameLst>
                                      </p:cBhvr>
                                      <p:to>
                                        <p:strVal val="visible"/>
                                      </p:to>
                                    </p:set>
                                    <p:animEffect transition="in" filter="fade">
                                      <p:cBhvr>
                                        <p:cTn id="317" dur="1000"/>
                                        <p:tgtEl>
                                          <p:spTgt spid="336"/>
                                        </p:tgtEl>
                                      </p:cBhvr>
                                    </p:animEffect>
                                  </p:childTnLst>
                                </p:cTn>
                              </p:par>
                              <p:par>
                                <p:cTn id="318" presetID="10" presetClass="entr" presetSubtype="0" fill="hold" nodeType="withEffect">
                                  <p:stCondLst>
                                    <p:cond delay="0"/>
                                  </p:stCondLst>
                                  <p:childTnLst>
                                    <p:set>
                                      <p:cBhvr>
                                        <p:cTn id="319" dur="1" fill="hold">
                                          <p:stCondLst>
                                            <p:cond delay="0"/>
                                          </p:stCondLst>
                                        </p:cTn>
                                        <p:tgtEl>
                                          <p:spTgt spid="337"/>
                                        </p:tgtEl>
                                        <p:attrNameLst>
                                          <p:attrName>style.visibility</p:attrName>
                                        </p:attrNameLst>
                                      </p:cBhvr>
                                      <p:to>
                                        <p:strVal val="visible"/>
                                      </p:to>
                                    </p:set>
                                    <p:animEffect transition="in" filter="fade">
                                      <p:cBhvr>
                                        <p:cTn id="320" dur="1000"/>
                                        <p:tgtEl>
                                          <p:spTgt spid="337"/>
                                        </p:tgtEl>
                                      </p:cBhvr>
                                    </p:animEffect>
                                  </p:childTnLst>
                                </p:cTn>
                              </p:par>
                              <p:par>
                                <p:cTn id="321" presetID="10" presetClass="entr" presetSubtype="0" fill="hold" nodeType="withEffect">
                                  <p:stCondLst>
                                    <p:cond delay="0"/>
                                  </p:stCondLst>
                                  <p:childTnLst>
                                    <p:set>
                                      <p:cBhvr>
                                        <p:cTn id="322" dur="1" fill="hold">
                                          <p:stCondLst>
                                            <p:cond delay="0"/>
                                          </p:stCondLst>
                                        </p:cTn>
                                        <p:tgtEl>
                                          <p:spTgt spid="338"/>
                                        </p:tgtEl>
                                        <p:attrNameLst>
                                          <p:attrName>style.visibility</p:attrName>
                                        </p:attrNameLst>
                                      </p:cBhvr>
                                      <p:to>
                                        <p:strVal val="visible"/>
                                      </p:to>
                                    </p:set>
                                    <p:animEffect transition="in" filter="fade">
                                      <p:cBhvr>
                                        <p:cTn id="323" dur="1000"/>
                                        <p:tgtEl>
                                          <p:spTgt spid="338"/>
                                        </p:tgtEl>
                                      </p:cBhvr>
                                    </p:animEffect>
                                  </p:childTnLst>
                                </p:cTn>
                              </p:par>
                              <p:par>
                                <p:cTn id="324" presetID="10" presetClass="entr" presetSubtype="0" fill="hold" nodeType="withEffect">
                                  <p:stCondLst>
                                    <p:cond delay="0"/>
                                  </p:stCondLst>
                                  <p:childTnLst>
                                    <p:set>
                                      <p:cBhvr>
                                        <p:cTn id="325" dur="1" fill="hold">
                                          <p:stCondLst>
                                            <p:cond delay="0"/>
                                          </p:stCondLst>
                                        </p:cTn>
                                        <p:tgtEl>
                                          <p:spTgt spid="339"/>
                                        </p:tgtEl>
                                        <p:attrNameLst>
                                          <p:attrName>style.visibility</p:attrName>
                                        </p:attrNameLst>
                                      </p:cBhvr>
                                      <p:to>
                                        <p:strVal val="visible"/>
                                      </p:to>
                                    </p:set>
                                    <p:animEffect transition="in" filter="fade">
                                      <p:cBhvr>
                                        <p:cTn id="326" dur="1000"/>
                                        <p:tgtEl>
                                          <p:spTgt spid="339"/>
                                        </p:tgtEl>
                                      </p:cBhvr>
                                    </p:animEffect>
                                  </p:childTnLst>
                                </p:cTn>
                              </p:par>
                              <p:par>
                                <p:cTn id="327" presetID="10" presetClass="entr" presetSubtype="0" fill="hold" nodeType="withEffect">
                                  <p:stCondLst>
                                    <p:cond delay="0"/>
                                  </p:stCondLst>
                                  <p:childTnLst>
                                    <p:set>
                                      <p:cBhvr>
                                        <p:cTn id="328" dur="1" fill="hold">
                                          <p:stCondLst>
                                            <p:cond delay="0"/>
                                          </p:stCondLst>
                                        </p:cTn>
                                        <p:tgtEl>
                                          <p:spTgt spid="340"/>
                                        </p:tgtEl>
                                        <p:attrNameLst>
                                          <p:attrName>style.visibility</p:attrName>
                                        </p:attrNameLst>
                                      </p:cBhvr>
                                      <p:to>
                                        <p:strVal val="visible"/>
                                      </p:to>
                                    </p:set>
                                    <p:animEffect transition="in" filter="fade">
                                      <p:cBhvr>
                                        <p:cTn id="329" dur="1000"/>
                                        <p:tgtEl>
                                          <p:spTgt spid="340"/>
                                        </p:tgtEl>
                                      </p:cBhvr>
                                    </p:animEffect>
                                  </p:childTnLst>
                                </p:cTn>
                              </p:par>
                              <p:par>
                                <p:cTn id="330" presetID="10" presetClass="entr" presetSubtype="0" fill="hold" nodeType="withEffect">
                                  <p:stCondLst>
                                    <p:cond delay="0"/>
                                  </p:stCondLst>
                                  <p:childTnLst>
                                    <p:set>
                                      <p:cBhvr>
                                        <p:cTn id="331" dur="1" fill="hold">
                                          <p:stCondLst>
                                            <p:cond delay="0"/>
                                          </p:stCondLst>
                                        </p:cTn>
                                        <p:tgtEl>
                                          <p:spTgt spid="341"/>
                                        </p:tgtEl>
                                        <p:attrNameLst>
                                          <p:attrName>style.visibility</p:attrName>
                                        </p:attrNameLst>
                                      </p:cBhvr>
                                      <p:to>
                                        <p:strVal val="visible"/>
                                      </p:to>
                                    </p:set>
                                    <p:animEffect transition="in" filter="fade">
                                      <p:cBhvr>
                                        <p:cTn id="332" dur="1000"/>
                                        <p:tgtEl>
                                          <p:spTgt spid="341"/>
                                        </p:tgtEl>
                                      </p:cBhvr>
                                    </p:animEffect>
                                  </p:childTnLst>
                                </p:cTn>
                              </p:par>
                              <p:par>
                                <p:cTn id="333" presetID="10" presetClass="entr" presetSubtype="0" fill="hold" nodeType="withEffect">
                                  <p:stCondLst>
                                    <p:cond delay="0"/>
                                  </p:stCondLst>
                                  <p:childTnLst>
                                    <p:set>
                                      <p:cBhvr>
                                        <p:cTn id="334" dur="1" fill="hold">
                                          <p:stCondLst>
                                            <p:cond delay="0"/>
                                          </p:stCondLst>
                                        </p:cTn>
                                        <p:tgtEl>
                                          <p:spTgt spid="342"/>
                                        </p:tgtEl>
                                        <p:attrNameLst>
                                          <p:attrName>style.visibility</p:attrName>
                                        </p:attrNameLst>
                                      </p:cBhvr>
                                      <p:to>
                                        <p:strVal val="visible"/>
                                      </p:to>
                                    </p:set>
                                    <p:animEffect transition="in" filter="fade">
                                      <p:cBhvr>
                                        <p:cTn id="335" dur="1000"/>
                                        <p:tgtEl>
                                          <p:spTgt spid="342"/>
                                        </p:tgtEl>
                                      </p:cBhvr>
                                    </p:animEffect>
                                  </p:childTnLst>
                                </p:cTn>
                              </p:par>
                              <p:par>
                                <p:cTn id="336" presetID="10" presetClass="entr" presetSubtype="0" fill="hold" nodeType="withEffect">
                                  <p:stCondLst>
                                    <p:cond delay="0"/>
                                  </p:stCondLst>
                                  <p:childTnLst>
                                    <p:set>
                                      <p:cBhvr>
                                        <p:cTn id="337" dur="1" fill="hold">
                                          <p:stCondLst>
                                            <p:cond delay="0"/>
                                          </p:stCondLst>
                                        </p:cTn>
                                        <p:tgtEl>
                                          <p:spTgt spid="343"/>
                                        </p:tgtEl>
                                        <p:attrNameLst>
                                          <p:attrName>style.visibility</p:attrName>
                                        </p:attrNameLst>
                                      </p:cBhvr>
                                      <p:to>
                                        <p:strVal val="visible"/>
                                      </p:to>
                                    </p:set>
                                    <p:animEffect transition="in" filter="fade">
                                      <p:cBhvr>
                                        <p:cTn id="338" dur="1000"/>
                                        <p:tgtEl>
                                          <p:spTgt spid="343"/>
                                        </p:tgtEl>
                                      </p:cBhvr>
                                    </p:animEffect>
                                  </p:childTnLst>
                                </p:cTn>
                              </p:par>
                              <p:par>
                                <p:cTn id="339" presetID="10" presetClass="entr" presetSubtype="0" fill="hold" nodeType="withEffect">
                                  <p:stCondLst>
                                    <p:cond delay="0"/>
                                  </p:stCondLst>
                                  <p:childTnLst>
                                    <p:set>
                                      <p:cBhvr>
                                        <p:cTn id="340" dur="1" fill="hold">
                                          <p:stCondLst>
                                            <p:cond delay="0"/>
                                          </p:stCondLst>
                                        </p:cTn>
                                        <p:tgtEl>
                                          <p:spTgt spid="344"/>
                                        </p:tgtEl>
                                        <p:attrNameLst>
                                          <p:attrName>style.visibility</p:attrName>
                                        </p:attrNameLst>
                                      </p:cBhvr>
                                      <p:to>
                                        <p:strVal val="visible"/>
                                      </p:to>
                                    </p:set>
                                    <p:animEffect transition="in" filter="fade">
                                      <p:cBhvr>
                                        <p:cTn id="341" dur="1000"/>
                                        <p:tgtEl>
                                          <p:spTgt spid="344"/>
                                        </p:tgtEl>
                                      </p:cBhvr>
                                    </p:animEffect>
                                  </p:childTnLst>
                                </p:cTn>
                              </p:par>
                              <p:par>
                                <p:cTn id="342" presetID="10" presetClass="entr" presetSubtype="0" fill="hold" nodeType="withEffect">
                                  <p:stCondLst>
                                    <p:cond delay="0"/>
                                  </p:stCondLst>
                                  <p:childTnLst>
                                    <p:set>
                                      <p:cBhvr>
                                        <p:cTn id="343" dur="1" fill="hold">
                                          <p:stCondLst>
                                            <p:cond delay="0"/>
                                          </p:stCondLst>
                                        </p:cTn>
                                        <p:tgtEl>
                                          <p:spTgt spid="345"/>
                                        </p:tgtEl>
                                        <p:attrNameLst>
                                          <p:attrName>style.visibility</p:attrName>
                                        </p:attrNameLst>
                                      </p:cBhvr>
                                      <p:to>
                                        <p:strVal val="visible"/>
                                      </p:to>
                                    </p:set>
                                    <p:animEffect transition="in" filter="fade">
                                      <p:cBhvr>
                                        <p:cTn id="344" dur="1000"/>
                                        <p:tgtEl>
                                          <p:spTgt spid="345"/>
                                        </p:tgtEl>
                                      </p:cBhvr>
                                    </p:animEffect>
                                  </p:childTnLst>
                                </p:cTn>
                              </p:par>
                              <p:par>
                                <p:cTn id="345" presetID="10" presetClass="entr" presetSubtype="0" fill="hold" nodeType="withEffect">
                                  <p:stCondLst>
                                    <p:cond delay="0"/>
                                  </p:stCondLst>
                                  <p:childTnLst>
                                    <p:set>
                                      <p:cBhvr>
                                        <p:cTn id="346" dur="1" fill="hold">
                                          <p:stCondLst>
                                            <p:cond delay="0"/>
                                          </p:stCondLst>
                                        </p:cTn>
                                        <p:tgtEl>
                                          <p:spTgt spid="346"/>
                                        </p:tgtEl>
                                        <p:attrNameLst>
                                          <p:attrName>style.visibility</p:attrName>
                                        </p:attrNameLst>
                                      </p:cBhvr>
                                      <p:to>
                                        <p:strVal val="visible"/>
                                      </p:to>
                                    </p:set>
                                    <p:animEffect transition="in" filter="fade">
                                      <p:cBhvr>
                                        <p:cTn id="347" dur="1000"/>
                                        <p:tgtEl>
                                          <p:spTgt spid="346"/>
                                        </p:tgtEl>
                                      </p:cBhvr>
                                    </p:animEffect>
                                  </p:childTnLst>
                                </p:cTn>
                              </p:par>
                              <p:par>
                                <p:cTn id="348" presetID="10" presetClass="entr" presetSubtype="0" fill="hold" nodeType="withEffect">
                                  <p:stCondLst>
                                    <p:cond delay="0"/>
                                  </p:stCondLst>
                                  <p:childTnLst>
                                    <p:set>
                                      <p:cBhvr>
                                        <p:cTn id="349" dur="1" fill="hold">
                                          <p:stCondLst>
                                            <p:cond delay="0"/>
                                          </p:stCondLst>
                                        </p:cTn>
                                        <p:tgtEl>
                                          <p:spTgt spid="347"/>
                                        </p:tgtEl>
                                        <p:attrNameLst>
                                          <p:attrName>style.visibility</p:attrName>
                                        </p:attrNameLst>
                                      </p:cBhvr>
                                      <p:to>
                                        <p:strVal val="visible"/>
                                      </p:to>
                                    </p:set>
                                    <p:animEffect transition="in" filter="fade">
                                      <p:cBhvr>
                                        <p:cTn id="350" dur="1000"/>
                                        <p:tgtEl>
                                          <p:spTgt spid="347"/>
                                        </p:tgtEl>
                                      </p:cBhvr>
                                    </p:animEffect>
                                  </p:childTnLst>
                                </p:cTn>
                              </p:par>
                              <p:par>
                                <p:cTn id="351" presetID="10" presetClass="entr" presetSubtype="0" fill="hold" nodeType="withEffect">
                                  <p:stCondLst>
                                    <p:cond delay="0"/>
                                  </p:stCondLst>
                                  <p:childTnLst>
                                    <p:set>
                                      <p:cBhvr>
                                        <p:cTn id="352" dur="1" fill="hold">
                                          <p:stCondLst>
                                            <p:cond delay="0"/>
                                          </p:stCondLst>
                                        </p:cTn>
                                        <p:tgtEl>
                                          <p:spTgt spid="348"/>
                                        </p:tgtEl>
                                        <p:attrNameLst>
                                          <p:attrName>style.visibility</p:attrName>
                                        </p:attrNameLst>
                                      </p:cBhvr>
                                      <p:to>
                                        <p:strVal val="visible"/>
                                      </p:to>
                                    </p:set>
                                    <p:animEffect transition="in" filter="fade">
                                      <p:cBhvr>
                                        <p:cTn id="353" dur="1000"/>
                                        <p:tgtEl>
                                          <p:spTgt spid="348"/>
                                        </p:tgtEl>
                                      </p:cBhvr>
                                    </p:animEffect>
                                  </p:childTnLst>
                                </p:cTn>
                              </p:par>
                              <p:par>
                                <p:cTn id="354" presetID="10" presetClass="entr" presetSubtype="0" fill="hold" nodeType="withEffect">
                                  <p:stCondLst>
                                    <p:cond delay="0"/>
                                  </p:stCondLst>
                                  <p:childTnLst>
                                    <p:set>
                                      <p:cBhvr>
                                        <p:cTn id="355" dur="1" fill="hold">
                                          <p:stCondLst>
                                            <p:cond delay="0"/>
                                          </p:stCondLst>
                                        </p:cTn>
                                        <p:tgtEl>
                                          <p:spTgt spid="349"/>
                                        </p:tgtEl>
                                        <p:attrNameLst>
                                          <p:attrName>style.visibility</p:attrName>
                                        </p:attrNameLst>
                                      </p:cBhvr>
                                      <p:to>
                                        <p:strVal val="visible"/>
                                      </p:to>
                                    </p:set>
                                    <p:animEffect transition="in" filter="fade">
                                      <p:cBhvr>
                                        <p:cTn id="356" dur="1000"/>
                                        <p:tgtEl>
                                          <p:spTgt spid="349"/>
                                        </p:tgtEl>
                                      </p:cBhvr>
                                    </p:animEffect>
                                  </p:childTnLst>
                                </p:cTn>
                              </p:par>
                              <p:par>
                                <p:cTn id="357" presetID="10" presetClass="entr" presetSubtype="0" fill="hold" nodeType="withEffect">
                                  <p:stCondLst>
                                    <p:cond delay="0"/>
                                  </p:stCondLst>
                                  <p:childTnLst>
                                    <p:set>
                                      <p:cBhvr>
                                        <p:cTn id="358" dur="1" fill="hold">
                                          <p:stCondLst>
                                            <p:cond delay="0"/>
                                          </p:stCondLst>
                                        </p:cTn>
                                        <p:tgtEl>
                                          <p:spTgt spid="350"/>
                                        </p:tgtEl>
                                        <p:attrNameLst>
                                          <p:attrName>style.visibility</p:attrName>
                                        </p:attrNameLst>
                                      </p:cBhvr>
                                      <p:to>
                                        <p:strVal val="visible"/>
                                      </p:to>
                                    </p:set>
                                    <p:animEffect transition="in" filter="fade">
                                      <p:cBhvr>
                                        <p:cTn id="359" dur="1000"/>
                                        <p:tgtEl>
                                          <p:spTgt spid="350"/>
                                        </p:tgtEl>
                                      </p:cBhvr>
                                    </p:animEffect>
                                  </p:childTnLst>
                                </p:cTn>
                              </p:par>
                              <p:par>
                                <p:cTn id="360" presetID="10" presetClass="entr" presetSubtype="0" fill="hold" nodeType="withEffect">
                                  <p:stCondLst>
                                    <p:cond delay="0"/>
                                  </p:stCondLst>
                                  <p:childTnLst>
                                    <p:set>
                                      <p:cBhvr>
                                        <p:cTn id="361" dur="1" fill="hold">
                                          <p:stCondLst>
                                            <p:cond delay="0"/>
                                          </p:stCondLst>
                                        </p:cTn>
                                        <p:tgtEl>
                                          <p:spTgt spid="351"/>
                                        </p:tgtEl>
                                        <p:attrNameLst>
                                          <p:attrName>style.visibility</p:attrName>
                                        </p:attrNameLst>
                                      </p:cBhvr>
                                      <p:to>
                                        <p:strVal val="visible"/>
                                      </p:to>
                                    </p:set>
                                    <p:animEffect transition="in" filter="fade">
                                      <p:cBhvr>
                                        <p:cTn id="362" dur="1000"/>
                                        <p:tgtEl>
                                          <p:spTgt spid="351"/>
                                        </p:tgtEl>
                                      </p:cBhvr>
                                    </p:animEffect>
                                  </p:childTnLst>
                                </p:cTn>
                              </p:par>
                              <p:par>
                                <p:cTn id="363" presetID="10" presetClass="entr" presetSubtype="0" fill="hold" nodeType="withEffect">
                                  <p:stCondLst>
                                    <p:cond delay="0"/>
                                  </p:stCondLst>
                                  <p:childTnLst>
                                    <p:set>
                                      <p:cBhvr>
                                        <p:cTn id="364" dur="1" fill="hold">
                                          <p:stCondLst>
                                            <p:cond delay="0"/>
                                          </p:stCondLst>
                                        </p:cTn>
                                        <p:tgtEl>
                                          <p:spTgt spid="352"/>
                                        </p:tgtEl>
                                        <p:attrNameLst>
                                          <p:attrName>style.visibility</p:attrName>
                                        </p:attrNameLst>
                                      </p:cBhvr>
                                      <p:to>
                                        <p:strVal val="visible"/>
                                      </p:to>
                                    </p:set>
                                    <p:animEffect transition="in" filter="fade">
                                      <p:cBhvr>
                                        <p:cTn id="365" dur="1000"/>
                                        <p:tgtEl>
                                          <p:spTgt spid="352"/>
                                        </p:tgtEl>
                                      </p:cBhvr>
                                    </p:animEffect>
                                  </p:childTnLst>
                                </p:cTn>
                              </p:par>
                              <p:par>
                                <p:cTn id="366" presetID="10" presetClass="entr" presetSubtype="0" fill="hold" nodeType="withEffect">
                                  <p:stCondLst>
                                    <p:cond delay="0"/>
                                  </p:stCondLst>
                                  <p:childTnLst>
                                    <p:set>
                                      <p:cBhvr>
                                        <p:cTn id="367" dur="1" fill="hold">
                                          <p:stCondLst>
                                            <p:cond delay="0"/>
                                          </p:stCondLst>
                                        </p:cTn>
                                        <p:tgtEl>
                                          <p:spTgt spid="353"/>
                                        </p:tgtEl>
                                        <p:attrNameLst>
                                          <p:attrName>style.visibility</p:attrName>
                                        </p:attrNameLst>
                                      </p:cBhvr>
                                      <p:to>
                                        <p:strVal val="visible"/>
                                      </p:to>
                                    </p:set>
                                    <p:animEffect transition="in" filter="fade">
                                      <p:cBhvr>
                                        <p:cTn id="368" dur="1000"/>
                                        <p:tgtEl>
                                          <p:spTgt spid="353"/>
                                        </p:tgtEl>
                                      </p:cBhvr>
                                    </p:animEffect>
                                  </p:childTnLst>
                                </p:cTn>
                              </p:par>
                              <p:par>
                                <p:cTn id="369" presetID="10" presetClass="entr" presetSubtype="0" fill="hold" nodeType="withEffect">
                                  <p:stCondLst>
                                    <p:cond delay="0"/>
                                  </p:stCondLst>
                                  <p:childTnLst>
                                    <p:set>
                                      <p:cBhvr>
                                        <p:cTn id="370" dur="1" fill="hold">
                                          <p:stCondLst>
                                            <p:cond delay="0"/>
                                          </p:stCondLst>
                                        </p:cTn>
                                        <p:tgtEl>
                                          <p:spTgt spid="354"/>
                                        </p:tgtEl>
                                        <p:attrNameLst>
                                          <p:attrName>style.visibility</p:attrName>
                                        </p:attrNameLst>
                                      </p:cBhvr>
                                      <p:to>
                                        <p:strVal val="visible"/>
                                      </p:to>
                                    </p:set>
                                    <p:animEffect transition="in" filter="fade">
                                      <p:cBhvr>
                                        <p:cTn id="371" dur="1000"/>
                                        <p:tgtEl>
                                          <p:spTgt spid="354"/>
                                        </p:tgtEl>
                                      </p:cBhvr>
                                    </p:animEffect>
                                  </p:childTnLst>
                                </p:cTn>
                              </p:par>
                              <p:par>
                                <p:cTn id="372" presetID="10" presetClass="entr" presetSubtype="0" fill="hold" nodeType="withEffect">
                                  <p:stCondLst>
                                    <p:cond delay="0"/>
                                  </p:stCondLst>
                                  <p:childTnLst>
                                    <p:set>
                                      <p:cBhvr>
                                        <p:cTn id="373" dur="1" fill="hold">
                                          <p:stCondLst>
                                            <p:cond delay="0"/>
                                          </p:stCondLst>
                                        </p:cTn>
                                        <p:tgtEl>
                                          <p:spTgt spid="355"/>
                                        </p:tgtEl>
                                        <p:attrNameLst>
                                          <p:attrName>style.visibility</p:attrName>
                                        </p:attrNameLst>
                                      </p:cBhvr>
                                      <p:to>
                                        <p:strVal val="visible"/>
                                      </p:to>
                                    </p:set>
                                    <p:animEffect transition="in" filter="fade">
                                      <p:cBhvr>
                                        <p:cTn id="374" dur="1000"/>
                                        <p:tgtEl>
                                          <p:spTgt spid="355"/>
                                        </p:tgtEl>
                                      </p:cBhvr>
                                    </p:animEffect>
                                  </p:childTnLst>
                                </p:cTn>
                              </p:par>
                              <p:par>
                                <p:cTn id="375" presetID="10" presetClass="entr" presetSubtype="0" fill="hold" nodeType="withEffect">
                                  <p:stCondLst>
                                    <p:cond delay="0"/>
                                  </p:stCondLst>
                                  <p:childTnLst>
                                    <p:set>
                                      <p:cBhvr>
                                        <p:cTn id="376" dur="1" fill="hold">
                                          <p:stCondLst>
                                            <p:cond delay="0"/>
                                          </p:stCondLst>
                                        </p:cTn>
                                        <p:tgtEl>
                                          <p:spTgt spid="360"/>
                                        </p:tgtEl>
                                        <p:attrNameLst>
                                          <p:attrName>style.visibility</p:attrName>
                                        </p:attrNameLst>
                                      </p:cBhvr>
                                      <p:to>
                                        <p:strVal val="visible"/>
                                      </p:to>
                                    </p:set>
                                    <p:animEffect transition="in" filter="fade">
                                      <p:cBhvr>
                                        <p:cTn id="377" dur="1000"/>
                                        <p:tgtEl>
                                          <p:spTgt spid="360"/>
                                        </p:tgtEl>
                                      </p:cBhvr>
                                    </p:animEffect>
                                  </p:childTnLst>
                                </p:cTn>
                              </p:par>
                              <p:par>
                                <p:cTn id="378" presetID="10" presetClass="entr" presetSubtype="0" fill="hold" nodeType="withEffect">
                                  <p:stCondLst>
                                    <p:cond delay="0"/>
                                  </p:stCondLst>
                                  <p:childTnLst>
                                    <p:set>
                                      <p:cBhvr>
                                        <p:cTn id="379" dur="1" fill="hold">
                                          <p:stCondLst>
                                            <p:cond delay="0"/>
                                          </p:stCondLst>
                                        </p:cTn>
                                        <p:tgtEl>
                                          <p:spTgt spid="384"/>
                                        </p:tgtEl>
                                        <p:attrNameLst>
                                          <p:attrName>style.visibility</p:attrName>
                                        </p:attrNameLst>
                                      </p:cBhvr>
                                      <p:to>
                                        <p:strVal val="visible"/>
                                      </p:to>
                                    </p:set>
                                    <p:animEffect transition="in" filter="fade">
                                      <p:cBhvr>
                                        <p:cTn id="380" dur="1000"/>
                                        <p:tgtEl>
                                          <p:spTgt spid="384"/>
                                        </p:tgtEl>
                                      </p:cBhvr>
                                    </p:animEffect>
                                  </p:childTnLst>
                                </p:cTn>
                              </p:par>
                              <p:par>
                                <p:cTn id="381" presetID="10" presetClass="entr" presetSubtype="0" fill="hold" nodeType="withEffect">
                                  <p:stCondLst>
                                    <p:cond delay="0"/>
                                  </p:stCondLst>
                                  <p:childTnLst>
                                    <p:set>
                                      <p:cBhvr>
                                        <p:cTn id="382" dur="1" fill="hold">
                                          <p:stCondLst>
                                            <p:cond delay="0"/>
                                          </p:stCondLst>
                                        </p:cTn>
                                        <p:tgtEl>
                                          <p:spTgt spid="385"/>
                                        </p:tgtEl>
                                        <p:attrNameLst>
                                          <p:attrName>style.visibility</p:attrName>
                                        </p:attrNameLst>
                                      </p:cBhvr>
                                      <p:to>
                                        <p:strVal val="visible"/>
                                      </p:to>
                                    </p:set>
                                    <p:animEffect transition="in" filter="fade">
                                      <p:cBhvr>
                                        <p:cTn id="383" dur="1000"/>
                                        <p:tgtEl>
                                          <p:spTgt spid="385"/>
                                        </p:tgtEl>
                                      </p:cBhvr>
                                    </p:animEffect>
                                  </p:childTnLst>
                                </p:cTn>
                              </p:par>
                              <p:par>
                                <p:cTn id="384" presetID="10" presetClass="entr" presetSubtype="0" fill="hold" nodeType="withEffect">
                                  <p:stCondLst>
                                    <p:cond delay="0"/>
                                  </p:stCondLst>
                                  <p:childTnLst>
                                    <p:set>
                                      <p:cBhvr>
                                        <p:cTn id="385" dur="1" fill="hold">
                                          <p:stCondLst>
                                            <p:cond delay="0"/>
                                          </p:stCondLst>
                                        </p:cTn>
                                        <p:tgtEl>
                                          <p:spTgt spid="386"/>
                                        </p:tgtEl>
                                        <p:attrNameLst>
                                          <p:attrName>style.visibility</p:attrName>
                                        </p:attrNameLst>
                                      </p:cBhvr>
                                      <p:to>
                                        <p:strVal val="visible"/>
                                      </p:to>
                                    </p:set>
                                    <p:animEffect transition="in" filter="fade">
                                      <p:cBhvr>
                                        <p:cTn id="386" dur="1000"/>
                                        <p:tgtEl>
                                          <p:spTgt spid="386"/>
                                        </p:tgtEl>
                                      </p:cBhvr>
                                    </p:animEffect>
                                  </p:childTnLst>
                                </p:cTn>
                              </p:par>
                              <p:par>
                                <p:cTn id="387" presetID="10" presetClass="entr" presetSubtype="0" fill="hold" nodeType="withEffect">
                                  <p:stCondLst>
                                    <p:cond delay="0"/>
                                  </p:stCondLst>
                                  <p:childTnLst>
                                    <p:set>
                                      <p:cBhvr>
                                        <p:cTn id="388" dur="1" fill="hold">
                                          <p:stCondLst>
                                            <p:cond delay="0"/>
                                          </p:stCondLst>
                                        </p:cTn>
                                        <p:tgtEl>
                                          <p:spTgt spid="387"/>
                                        </p:tgtEl>
                                        <p:attrNameLst>
                                          <p:attrName>style.visibility</p:attrName>
                                        </p:attrNameLst>
                                      </p:cBhvr>
                                      <p:to>
                                        <p:strVal val="visible"/>
                                      </p:to>
                                    </p:set>
                                    <p:animEffect transition="in" filter="fade">
                                      <p:cBhvr>
                                        <p:cTn id="389" dur="1000"/>
                                        <p:tgtEl>
                                          <p:spTgt spid="387"/>
                                        </p:tgtEl>
                                      </p:cBhvr>
                                    </p:animEffect>
                                  </p:childTnLst>
                                </p:cTn>
                              </p:par>
                              <p:par>
                                <p:cTn id="390" presetID="10" presetClass="entr" presetSubtype="0" fill="hold" nodeType="withEffect">
                                  <p:stCondLst>
                                    <p:cond delay="0"/>
                                  </p:stCondLst>
                                  <p:childTnLst>
                                    <p:set>
                                      <p:cBhvr>
                                        <p:cTn id="391" dur="1" fill="hold">
                                          <p:stCondLst>
                                            <p:cond delay="0"/>
                                          </p:stCondLst>
                                        </p:cTn>
                                        <p:tgtEl>
                                          <p:spTgt spid="388"/>
                                        </p:tgtEl>
                                        <p:attrNameLst>
                                          <p:attrName>style.visibility</p:attrName>
                                        </p:attrNameLst>
                                      </p:cBhvr>
                                      <p:to>
                                        <p:strVal val="visible"/>
                                      </p:to>
                                    </p:set>
                                    <p:animEffect transition="in" filter="fade">
                                      <p:cBhvr>
                                        <p:cTn id="392" dur="1000"/>
                                        <p:tgtEl>
                                          <p:spTgt spid="388"/>
                                        </p:tgtEl>
                                      </p:cBhvr>
                                    </p:animEffect>
                                  </p:childTnLst>
                                </p:cTn>
                              </p:par>
                              <p:par>
                                <p:cTn id="393" presetID="10" presetClass="entr" presetSubtype="0" fill="hold" nodeType="withEffect">
                                  <p:stCondLst>
                                    <p:cond delay="0"/>
                                  </p:stCondLst>
                                  <p:childTnLst>
                                    <p:set>
                                      <p:cBhvr>
                                        <p:cTn id="394" dur="1" fill="hold">
                                          <p:stCondLst>
                                            <p:cond delay="0"/>
                                          </p:stCondLst>
                                        </p:cTn>
                                        <p:tgtEl>
                                          <p:spTgt spid="389"/>
                                        </p:tgtEl>
                                        <p:attrNameLst>
                                          <p:attrName>style.visibility</p:attrName>
                                        </p:attrNameLst>
                                      </p:cBhvr>
                                      <p:to>
                                        <p:strVal val="visible"/>
                                      </p:to>
                                    </p:set>
                                    <p:animEffect transition="in" filter="fade">
                                      <p:cBhvr>
                                        <p:cTn id="395" dur="1000"/>
                                        <p:tgtEl>
                                          <p:spTgt spid="389"/>
                                        </p:tgtEl>
                                      </p:cBhvr>
                                    </p:animEffect>
                                  </p:childTnLst>
                                </p:cTn>
                              </p:par>
                              <p:par>
                                <p:cTn id="396" presetID="10" presetClass="entr" presetSubtype="0" fill="hold" nodeType="withEffect">
                                  <p:stCondLst>
                                    <p:cond delay="0"/>
                                  </p:stCondLst>
                                  <p:childTnLst>
                                    <p:set>
                                      <p:cBhvr>
                                        <p:cTn id="397" dur="1" fill="hold">
                                          <p:stCondLst>
                                            <p:cond delay="0"/>
                                          </p:stCondLst>
                                        </p:cTn>
                                        <p:tgtEl>
                                          <p:spTgt spid="390"/>
                                        </p:tgtEl>
                                        <p:attrNameLst>
                                          <p:attrName>style.visibility</p:attrName>
                                        </p:attrNameLst>
                                      </p:cBhvr>
                                      <p:to>
                                        <p:strVal val="visible"/>
                                      </p:to>
                                    </p:set>
                                    <p:animEffect transition="in" filter="fade">
                                      <p:cBhvr>
                                        <p:cTn id="398" dur="1000"/>
                                        <p:tgtEl>
                                          <p:spTgt spid="390"/>
                                        </p:tgtEl>
                                      </p:cBhvr>
                                    </p:animEffect>
                                  </p:childTnLst>
                                </p:cTn>
                              </p:par>
                              <p:par>
                                <p:cTn id="399" presetID="10" presetClass="entr" presetSubtype="0" fill="hold" nodeType="withEffect">
                                  <p:stCondLst>
                                    <p:cond delay="0"/>
                                  </p:stCondLst>
                                  <p:childTnLst>
                                    <p:set>
                                      <p:cBhvr>
                                        <p:cTn id="400" dur="1" fill="hold">
                                          <p:stCondLst>
                                            <p:cond delay="0"/>
                                          </p:stCondLst>
                                        </p:cTn>
                                        <p:tgtEl>
                                          <p:spTgt spid="391"/>
                                        </p:tgtEl>
                                        <p:attrNameLst>
                                          <p:attrName>style.visibility</p:attrName>
                                        </p:attrNameLst>
                                      </p:cBhvr>
                                      <p:to>
                                        <p:strVal val="visible"/>
                                      </p:to>
                                    </p:set>
                                    <p:animEffect transition="in" filter="fade">
                                      <p:cBhvr>
                                        <p:cTn id="401" dur="1000"/>
                                        <p:tgtEl>
                                          <p:spTgt spid="391"/>
                                        </p:tgtEl>
                                      </p:cBhvr>
                                    </p:animEffect>
                                  </p:childTnLst>
                                </p:cTn>
                              </p:par>
                              <p:par>
                                <p:cTn id="402" presetID="10" presetClass="entr" presetSubtype="0" fill="hold" nodeType="withEffect">
                                  <p:stCondLst>
                                    <p:cond delay="0"/>
                                  </p:stCondLst>
                                  <p:childTnLst>
                                    <p:set>
                                      <p:cBhvr>
                                        <p:cTn id="403" dur="1" fill="hold">
                                          <p:stCondLst>
                                            <p:cond delay="0"/>
                                          </p:stCondLst>
                                        </p:cTn>
                                        <p:tgtEl>
                                          <p:spTgt spid="392"/>
                                        </p:tgtEl>
                                        <p:attrNameLst>
                                          <p:attrName>style.visibility</p:attrName>
                                        </p:attrNameLst>
                                      </p:cBhvr>
                                      <p:to>
                                        <p:strVal val="visible"/>
                                      </p:to>
                                    </p:set>
                                    <p:animEffect transition="in" filter="fade">
                                      <p:cBhvr>
                                        <p:cTn id="404" dur="1000"/>
                                        <p:tgtEl>
                                          <p:spTgt spid="392"/>
                                        </p:tgtEl>
                                      </p:cBhvr>
                                    </p:animEffect>
                                  </p:childTnLst>
                                </p:cTn>
                              </p:par>
                              <p:par>
                                <p:cTn id="405" presetID="10" presetClass="entr" presetSubtype="0" fill="hold" nodeType="withEffect">
                                  <p:stCondLst>
                                    <p:cond delay="0"/>
                                  </p:stCondLst>
                                  <p:childTnLst>
                                    <p:set>
                                      <p:cBhvr>
                                        <p:cTn id="406" dur="1" fill="hold">
                                          <p:stCondLst>
                                            <p:cond delay="0"/>
                                          </p:stCondLst>
                                        </p:cTn>
                                        <p:tgtEl>
                                          <p:spTgt spid="393"/>
                                        </p:tgtEl>
                                        <p:attrNameLst>
                                          <p:attrName>style.visibility</p:attrName>
                                        </p:attrNameLst>
                                      </p:cBhvr>
                                      <p:to>
                                        <p:strVal val="visible"/>
                                      </p:to>
                                    </p:set>
                                    <p:animEffect transition="in" filter="fade">
                                      <p:cBhvr>
                                        <p:cTn id="407" dur="1000"/>
                                        <p:tgtEl>
                                          <p:spTgt spid="393"/>
                                        </p:tgtEl>
                                      </p:cBhvr>
                                    </p:animEffect>
                                  </p:childTnLst>
                                </p:cTn>
                              </p:par>
                              <p:par>
                                <p:cTn id="408" presetID="10" presetClass="entr" presetSubtype="0" fill="hold" nodeType="withEffect">
                                  <p:stCondLst>
                                    <p:cond delay="0"/>
                                  </p:stCondLst>
                                  <p:childTnLst>
                                    <p:set>
                                      <p:cBhvr>
                                        <p:cTn id="409" dur="1" fill="hold">
                                          <p:stCondLst>
                                            <p:cond delay="0"/>
                                          </p:stCondLst>
                                        </p:cTn>
                                        <p:tgtEl>
                                          <p:spTgt spid="394"/>
                                        </p:tgtEl>
                                        <p:attrNameLst>
                                          <p:attrName>style.visibility</p:attrName>
                                        </p:attrNameLst>
                                      </p:cBhvr>
                                      <p:to>
                                        <p:strVal val="visible"/>
                                      </p:to>
                                    </p:set>
                                    <p:animEffect transition="in" filter="fade">
                                      <p:cBhvr>
                                        <p:cTn id="410" dur="1000"/>
                                        <p:tgtEl>
                                          <p:spTgt spid="394"/>
                                        </p:tgtEl>
                                      </p:cBhvr>
                                    </p:animEffect>
                                  </p:childTnLst>
                                </p:cTn>
                              </p:par>
                              <p:par>
                                <p:cTn id="411" presetID="10" presetClass="entr" presetSubtype="0" fill="hold" nodeType="withEffect">
                                  <p:stCondLst>
                                    <p:cond delay="0"/>
                                  </p:stCondLst>
                                  <p:childTnLst>
                                    <p:set>
                                      <p:cBhvr>
                                        <p:cTn id="412" dur="1" fill="hold">
                                          <p:stCondLst>
                                            <p:cond delay="0"/>
                                          </p:stCondLst>
                                        </p:cTn>
                                        <p:tgtEl>
                                          <p:spTgt spid="395"/>
                                        </p:tgtEl>
                                        <p:attrNameLst>
                                          <p:attrName>style.visibility</p:attrName>
                                        </p:attrNameLst>
                                      </p:cBhvr>
                                      <p:to>
                                        <p:strVal val="visible"/>
                                      </p:to>
                                    </p:set>
                                    <p:animEffect transition="in" filter="fade">
                                      <p:cBhvr>
                                        <p:cTn id="413" dur="1000"/>
                                        <p:tgtEl>
                                          <p:spTgt spid="395"/>
                                        </p:tgtEl>
                                      </p:cBhvr>
                                    </p:animEffect>
                                  </p:childTnLst>
                                </p:cTn>
                              </p:par>
                              <p:par>
                                <p:cTn id="414" presetID="10" presetClass="entr" presetSubtype="0" fill="hold" nodeType="withEffect">
                                  <p:stCondLst>
                                    <p:cond delay="0"/>
                                  </p:stCondLst>
                                  <p:childTnLst>
                                    <p:set>
                                      <p:cBhvr>
                                        <p:cTn id="415" dur="1" fill="hold">
                                          <p:stCondLst>
                                            <p:cond delay="0"/>
                                          </p:stCondLst>
                                        </p:cTn>
                                        <p:tgtEl>
                                          <p:spTgt spid="396"/>
                                        </p:tgtEl>
                                        <p:attrNameLst>
                                          <p:attrName>style.visibility</p:attrName>
                                        </p:attrNameLst>
                                      </p:cBhvr>
                                      <p:to>
                                        <p:strVal val="visible"/>
                                      </p:to>
                                    </p:set>
                                    <p:animEffect transition="in" filter="fade">
                                      <p:cBhvr>
                                        <p:cTn id="416" dur="1000"/>
                                        <p:tgtEl>
                                          <p:spTgt spid="396"/>
                                        </p:tgtEl>
                                      </p:cBhvr>
                                    </p:animEffect>
                                  </p:childTnLst>
                                </p:cTn>
                              </p:par>
                              <p:par>
                                <p:cTn id="417" presetID="10" presetClass="entr" presetSubtype="0" fill="hold" nodeType="withEffect">
                                  <p:stCondLst>
                                    <p:cond delay="0"/>
                                  </p:stCondLst>
                                  <p:childTnLst>
                                    <p:set>
                                      <p:cBhvr>
                                        <p:cTn id="418" dur="1" fill="hold">
                                          <p:stCondLst>
                                            <p:cond delay="0"/>
                                          </p:stCondLst>
                                        </p:cTn>
                                        <p:tgtEl>
                                          <p:spTgt spid="397"/>
                                        </p:tgtEl>
                                        <p:attrNameLst>
                                          <p:attrName>style.visibility</p:attrName>
                                        </p:attrNameLst>
                                      </p:cBhvr>
                                      <p:to>
                                        <p:strVal val="visible"/>
                                      </p:to>
                                    </p:set>
                                    <p:animEffect transition="in" filter="fade">
                                      <p:cBhvr>
                                        <p:cTn id="419" dur="1000"/>
                                        <p:tgtEl>
                                          <p:spTgt spid="397"/>
                                        </p:tgtEl>
                                      </p:cBhvr>
                                    </p:animEffect>
                                  </p:childTnLst>
                                </p:cTn>
                              </p:par>
                              <p:par>
                                <p:cTn id="420" presetID="10" presetClass="entr" presetSubtype="0" fill="hold" nodeType="withEffect">
                                  <p:stCondLst>
                                    <p:cond delay="0"/>
                                  </p:stCondLst>
                                  <p:childTnLst>
                                    <p:set>
                                      <p:cBhvr>
                                        <p:cTn id="421" dur="1" fill="hold">
                                          <p:stCondLst>
                                            <p:cond delay="0"/>
                                          </p:stCondLst>
                                        </p:cTn>
                                        <p:tgtEl>
                                          <p:spTgt spid="398"/>
                                        </p:tgtEl>
                                        <p:attrNameLst>
                                          <p:attrName>style.visibility</p:attrName>
                                        </p:attrNameLst>
                                      </p:cBhvr>
                                      <p:to>
                                        <p:strVal val="visible"/>
                                      </p:to>
                                    </p:set>
                                    <p:animEffect transition="in" filter="fade">
                                      <p:cBhvr>
                                        <p:cTn id="422" dur="1000"/>
                                        <p:tgtEl>
                                          <p:spTgt spid="398"/>
                                        </p:tgtEl>
                                      </p:cBhvr>
                                    </p:animEffect>
                                  </p:childTnLst>
                                </p:cTn>
                              </p:par>
                              <p:par>
                                <p:cTn id="423" presetID="10" presetClass="entr" presetSubtype="0" fill="hold" nodeType="withEffect">
                                  <p:stCondLst>
                                    <p:cond delay="0"/>
                                  </p:stCondLst>
                                  <p:childTnLst>
                                    <p:set>
                                      <p:cBhvr>
                                        <p:cTn id="424" dur="1" fill="hold">
                                          <p:stCondLst>
                                            <p:cond delay="0"/>
                                          </p:stCondLst>
                                        </p:cTn>
                                        <p:tgtEl>
                                          <p:spTgt spid="399"/>
                                        </p:tgtEl>
                                        <p:attrNameLst>
                                          <p:attrName>style.visibility</p:attrName>
                                        </p:attrNameLst>
                                      </p:cBhvr>
                                      <p:to>
                                        <p:strVal val="visible"/>
                                      </p:to>
                                    </p:set>
                                    <p:animEffect transition="in" filter="fade">
                                      <p:cBhvr>
                                        <p:cTn id="425" dur="1000"/>
                                        <p:tgtEl>
                                          <p:spTgt spid="399"/>
                                        </p:tgtEl>
                                      </p:cBhvr>
                                    </p:animEffect>
                                  </p:childTnLst>
                                </p:cTn>
                              </p:par>
                              <p:par>
                                <p:cTn id="426" presetID="10" presetClass="entr" presetSubtype="0" fill="hold" nodeType="withEffect">
                                  <p:stCondLst>
                                    <p:cond delay="0"/>
                                  </p:stCondLst>
                                  <p:childTnLst>
                                    <p:set>
                                      <p:cBhvr>
                                        <p:cTn id="427" dur="1" fill="hold">
                                          <p:stCondLst>
                                            <p:cond delay="0"/>
                                          </p:stCondLst>
                                        </p:cTn>
                                        <p:tgtEl>
                                          <p:spTgt spid="400"/>
                                        </p:tgtEl>
                                        <p:attrNameLst>
                                          <p:attrName>style.visibility</p:attrName>
                                        </p:attrNameLst>
                                      </p:cBhvr>
                                      <p:to>
                                        <p:strVal val="visible"/>
                                      </p:to>
                                    </p:set>
                                    <p:animEffect transition="in" filter="fade">
                                      <p:cBhvr>
                                        <p:cTn id="428" dur="1000"/>
                                        <p:tgtEl>
                                          <p:spTgt spid="400"/>
                                        </p:tgtEl>
                                      </p:cBhvr>
                                    </p:animEffect>
                                  </p:childTnLst>
                                </p:cTn>
                              </p:par>
                              <p:par>
                                <p:cTn id="429" presetID="10" presetClass="entr" presetSubtype="0" fill="hold" nodeType="withEffect">
                                  <p:stCondLst>
                                    <p:cond delay="0"/>
                                  </p:stCondLst>
                                  <p:childTnLst>
                                    <p:set>
                                      <p:cBhvr>
                                        <p:cTn id="430" dur="1" fill="hold">
                                          <p:stCondLst>
                                            <p:cond delay="0"/>
                                          </p:stCondLst>
                                        </p:cTn>
                                        <p:tgtEl>
                                          <p:spTgt spid="401"/>
                                        </p:tgtEl>
                                        <p:attrNameLst>
                                          <p:attrName>style.visibility</p:attrName>
                                        </p:attrNameLst>
                                      </p:cBhvr>
                                      <p:to>
                                        <p:strVal val="visible"/>
                                      </p:to>
                                    </p:set>
                                    <p:animEffect transition="in" filter="fade">
                                      <p:cBhvr>
                                        <p:cTn id="431" dur="1000"/>
                                        <p:tgtEl>
                                          <p:spTgt spid="401"/>
                                        </p:tgtEl>
                                      </p:cBhvr>
                                    </p:animEffect>
                                  </p:childTnLst>
                                </p:cTn>
                              </p:par>
                              <p:par>
                                <p:cTn id="432" presetID="10" presetClass="entr" presetSubtype="0" fill="hold" nodeType="withEffect">
                                  <p:stCondLst>
                                    <p:cond delay="0"/>
                                  </p:stCondLst>
                                  <p:childTnLst>
                                    <p:set>
                                      <p:cBhvr>
                                        <p:cTn id="433" dur="1" fill="hold">
                                          <p:stCondLst>
                                            <p:cond delay="0"/>
                                          </p:stCondLst>
                                        </p:cTn>
                                        <p:tgtEl>
                                          <p:spTgt spid="402"/>
                                        </p:tgtEl>
                                        <p:attrNameLst>
                                          <p:attrName>style.visibility</p:attrName>
                                        </p:attrNameLst>
                                      </p:cBhvr>
                                      <p:to>
                                        <p:strVal val="visible"/>
                                      </p:to>
                                    </p:set>
                                    <p:animEffect transition="in" filter="fade">
                                      <p:cBhvr>
                                        <p:cTn id="434" dur="1000"/>
                                        <p:tgtEl>
                                          <p:spTgt spid="402"/>
                                        </p:tgtEl>
                                      </p:cBhvr>
                                    </p:animEffect>
                                  </p:childTnLst>
                                </p:cTn>
                              </p:par>
                              <p:par>
                                <p:cTn id="435" presetID="10" presetClass="entr" presetSubtype="0" fill="hold" nodeType="withEffect">
                                  <p:stCondLst>
                                    <p:cond delay="0"/>
                                  </p:stCondLst>
                                  <p:childTnLst>
                                    <p:set>
                                      <p:cBhvr>
                                        <p:cTn id="436" dur="1" fill="hold">
                                          <p:stCondLst>
                                            <p:cond delay="0"/>
                                          </p:stCondLst>
                                        </p:cTn>
                                        <p:tgtEl>
                                          <p:spTgt spid="403"/>
                                        </p:tgtEl>
                                        <p:attrNameLst>
                                          <p:attrName>style.visibility</p:attrName>
                                        </p:attrNameLst>
                                      </p:cBhvr>
                                      <p:to>
                                        <p:strVal val="visible"/>
                                      </p:to>
                                    </p:set>
                                    <p:animEffect transition="in" filter="fade">
                                      <p:cBhvr>
                                        <p:cTn id="437" dur="1000"/>
                                        <p:tgtEl>
                                          <p:spTgt spid="403"/>
                                        </p:tgtEl>
                                      </p:cBhvr>
                                    </p:animEffect>
                                  </p:childTnLst>
                                </p:cTn>
                              </p:par>
                              <p:par>
                                <p:cTn id="438" presetID="10" presetClass="entr" presetSubtype="0" fill="hold" nodeType="withEffect">
                                  <p:stCondLst>
                                    <p:cond delay="0"/>
                                  </p:stCondLst>
                                  <p:childTnLst>
                                    <p:set>
                                      <p:cBhvr>
                                        <p:cTn id="439" dur="1" fill="hold">
                                          <p:stCondLst>
                                            <p:cond delay="0"/>
                                          </p:stCondLst>
                                        </p:cTn>
                                        <p:tgtEl>
                                          <p:spTgt spid="404"/>
                                        </p:tgtEl>
                                        <p:attrNameLst>
                                          <p:attrName>style.visibility</p:attrName>
                                        </p:attrNameLst>
                                      </p:cBhvr>
                                      <p:to>
                                        <p:strVal val="visible"/>
                                      </p:to>
                                    </p:set>
                                    <p:animEffect transition="in" filter="fade">
                                      <p:cBhvr>
                                        <p:cTn id="440" dur="1000"/>
                                        <p:tgtEl>
                                          <p:spTgt spid="404"/>
                                        </p:tgtEl>
                                      </p:cBhvr>
                                    </p:animEffect>
                                  </p:childTnLst>
                                </p:cTn>
                              </p:par>
                              <p:par>
                                <p:cTn id="441" presetID="10" presetClass="entr" presetSubtype="0" fill="hold" nodeType="withEffect">
                                  <p:stCondLst>
                                    <p:cond delay="0"/>
                                  </p:stCondLst>
                                  <p:childTnLst>
                                    <p:set>
                                      <p:cBhvr>
                                        <p:cTn id="442" dur="1" fill="hold">
                                          <p:stCondLst>
                                            <p:cond delay="0"/>
                                          </p:stCondLst>
                                        </p:cTn>
                                        <p:tgtEl>
                                          <p:spTgt spid="405"/>
                                        </p:tgtEl>
                                        <p:attrNameLst>
                                          <p:attrName>style.visibility</p:attrName>
                                        </p:attrNameLst>
                                      </p:cBhvr>
                                      <p:to>
                                        <p:strVal val="visible"/>
                                      </p:to>
                                    </p:set>
                                    <p:animEffect transition="in" filter="fade">
                                      <p:cBhvr>
                                        <p:cTn id="443" dur="1000"/>
                                        <p:tgtEl>
                                          <p:spTgt spid="405"/>
                                        </p:tgtEl>
                                      </p:cBhvr>
                                    </p:animEffect>
                                  </p:childTnLst>
                                </p:cTn>
                              </p:par>
                              <p:par>
                                <p:cTn id="444" presetID="10" presetClass="entr" presetSubtype="0" fill="hold" nodeType="withEffect">
                                  <p:stCondLst>
                                    <p:cond delay="0"/>
                                  </p:stCondLst>
                                  <p:childTnLst>
                                    <p:set>
                                      <p:cBhvr>
                                        <p:cTn id="445" dur="1" fill="hold">
                                          <p:stCondLst>
                                            <p:cond delay="0"/>
                                          </p:stCondLst>
                                        </p:cTn>
                                        <p:tgtEl>
                                          <p:spTgt spid="406"/>
                                        </p:tgtEl>
                                        <p:attrNameLst>
                                          <p:attrName>style.visibility</p:attrName>
                                        </p:attrNameLst>
                                      </p:cBhvr>
                                      <p:to>
                                        <p:strVal val="visible"/>
                                      </p:to>
                                    </p:set>
                                    <p:animEffect transition="in" filter="fade">
                                      <p:cBhvr>
                                        <p:cTn id="446" dur="1000"/>
                                        <p:tgtEl>
                                          <p:spTgt spid="406"/>
                                        </p:tgtEl>
                                      </p:cBhvr>
                                    </p:animEffect>
                                  </p:childTnLst>
                                </p:cTn>
                              </p:par>
                              <p:par>
                                <p:cTn id="447" presetID="10" presetClass="entr" presetSubtype="0" fill="hold" nodeType="withEffect">
                                  <p:stCondLst>
                                    <p:cond delay="0"/>
                                  </p:stCondLst>
                                  <p:childTnLst>
                                    <p:set>
                                      <p:cBhvr>
                                        <p:cTn id="448" dur="1" fill="hold">
                                          <p:stCondLst>
                                            <p:cond delay="0"/>
                                          </p:stCondLst>
                                        </p:cTn>
                                        <p:tgtEl>
                                          <p:spTgt spid="407"/>
                                        </p:tgtEl>
                                        <p:attrNameLst>
                                          <p:attrName>style.visibility</p:attrName>
                                        </p:attrNameLst>
                                      </p:cBhvr>
                                      <p:to>
                                        <p:strVal val="visible"/>
                                      </p:to>
                                    </p:set>
                                    <p:animEffect transition="in" filter="fade">
                                      <p:cBhvr>
                                        <p:cTn id="449" dur="1000"/>
                                        <p:tgtEl>
                                          <p:spTgt spid="407"/>
                                        </p:tgtEl>
                                      </p:cBhvr>
                                    </p:animEffect>
                                  </p:childTnLst>
                                </p:cTn>
                              </p:par>
                              <p:par>
                                <p:cTn id="450" presetID="10" presetClass="entr" presetSubtype="0" fill="hold" nodeType="withEffect">
                                  <p:stCondLst>
                                    <p:cond delay="0"/>
                                  </p:stCondLst>
                                  <p:childTnLst>
                                    <p:set>
                                      <p:cBhvr>
                                        <p:cTn id="451" dur="1" fill="hold">
                                          <p:stCondLst>
                                            <p:cond delay="0"/>
                                          </p:stCondLst>
                                        </p:cTn>
                                        <p:tgtEl>
                                          <p:spTgt spid="408"/>
                                        </p:tgtEl>
                                        <p:attrNameLst>
                                          <p:attrName>style.visibility</p:attrName>
                                        </p:attrNameLst>
                                      </p:cBhvr>
                                      <p:to>
                                        <p:strVal val="visible"/>
                                      </p:to>
                                    </p:set>
                                    <p:animEffect transition="in" filter="fade">
                                      <p:cBhvr>
                                        <p:cTn id="452"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8" name="Shape 628"/>
          <p:cNvSpPr txBox="1">
            <a:spLocks noGrp="1"/>
          </p:cNvSpPr>
          <p:nvPr>
            <p:ph type="body" idx="1"/>
          </p:nvPr>
        </p:nvSpPr>
        <p:spPr>
          <a:xfrm>
            <a:off x="457200" y="1068700"/>
            <a:ext cx="8229600" cy="5320199"/>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zh-CN" altLang="en" sz="2800" dirty="0">
                <a:latin typeface="Microsoft YaHei" panose="020B0503020204020204" pitchFamily="34" charset="-122"/>
                <a:ea typeface="Microsoft YaHei" panose="020B0503020204020204" pitchFamily="34" charset="-122"/>
              </a:rPr>
              <a:t>顶点存储</a:t>
            </a:r>
            <a:endParaRPr lang="en" sz="2800" dirty="0">
              <a:latin typeface="Microsoft YaHei" panose="020B0503020204020204" pitchFamily="34" charset="-122"/>
              <a:ea typeface="Microsoft YaHei" panose="020B0503020204020204" pitchFamily="34" charset="-122"/>
            </a:endParaRPr>
          </a:p>
          <a:p>
            <a:pPr marL="914400" lvl="1" indent="-228600" rtl="0">
              <a:spcBef>
                <a:spcPts val="0"/>
              </a:spcBef>
              <a:buNone/>
            </a:pPr>
            <a:r>
              <a:rPr lang="zh-CN" altLang="en" sz="2400" dirty="0">
                <a:latin typeface="Microsoft YaHei" panose="020B0503020204020204" pitchFamily="34" charset="-122"/>
                <a:ea typeface="Microsoft YaHei" panose="020B0503020204020204" pitchFamily="34" charset="-122"/>
              </a:rPr>
              <a:t>二叉树</a:t>
            </a:r>
            <a:endParaRPr lang="en" sz="2400" dirty="0">
              <a:latin typeface="Microsoft YaHei" panose="020B0503020204020204" pitchFamily="34" charset="-122"/>
              <a:ea typeface="Microsoft YaHei" panose="020B0503020204020204" pitchFamily="34" charset="-122"/>
            </a:endParaRPr>
          </a:p>
          <a:p>
            <a:pPr marL="914400" lvl="1" indent="-228600" rtl="0">
              <a:spcBef>
                <a:spcPts val="0"/>
              </a:spcBef>
              <a:buNone/>
            </a:pPr>
            <a:r>
              <a:rPr lang="en" sz="2400" dirty="0">
                <a:latin typeface="Microsoft YaHei" panose="020B0503020204020204" pitchFamily="34" charset="-122"/>
                <a:ea typeface="Microsoft YaHei" panose="020B0503020204020204" pitchFamily="34" charset="-122"/>
              </a:rPr>
              <a:t>LSM</a:t>
            </a:r>
            <a:r>
              <a:rPr lang="zh-CN" altLang="en" sz="2400" dirty="0">
                <a:latin typeface="Microsoft YaHei" panose="020B0503020204020204" pitchFamily="34" charset="-122"/>
                <a:ea typeface="Microsoft YaHei" panose="020B0503020204020204" pitchFamily="34" charset="-122"/>
              </a:rPr>
              <a:t>二叉树</a:t>
            </a:r>
            <a:r>
              <a:rPr lang="en" sz="2400" dirty="0">
                <a:latin typeface="Microsoft YaHei" panose="020B0503020204020204" pitchFamily="34" charset="-122"/>
                <a:ea typeface="Microsoft YaHei" panose="020B0503020204020204" pitchFamily="34" charset="-122"/>
              </a:rPr>
              <a:t>	</a:t>
            </a:r>
          </a:p>
          <a:p>
            <a:pPr marL="457200" lvl="0" indent="-419100" rtl="0">
              <a:spcBef>
                <a:spcPts val="0"/>
              </a:spcBef>
              <a:buClr>
                <a:schemeClr val="dk2"/>
              </a:buClr>
              <a:buSzPct val="100000"/>
              <a:buFont typeface="Arial"/>
              <a:buChar char="●"/>
            </a:pPr>
            <a:r>
              <a:rPr lang="zh-CN" altLang="en" sz="2800" dirty="0">
                <a:latin typeface="Microsoft YaHei" panose="020B0503020204020204" pitchFamily="34" charset="-122"/>
                <a:ea typeface="Microsoft YaHei" panose="020B0503020204020204" pitchFamily="34" charset="-122"/>
              </a:rPr>
              <a:t>分组</a:t>
            </a:r>
            <a:endParaRPr lang="en" sz="2800"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zh-CN" altLang="en" sz="2400" dirty="0">
                <a:latin typeface="Microsoft YaHei" panose="020B0503020204020204" pitchFamily="34" charset="-122"/>
                <a:ea typeface="Microsoft YaHei" panose="020B0503020204020204" pitchFamily="34" charset="-122"/>
              </a:rPr>
              <a:t>预先</a:t>
            </a:r>
            <a:r>
              <a:rPr lang="zh-CN" altLang="en-US" sz="2400" dirty="0">
                <a:latin typeface="Microsoft YaHei" panose="020B0503020204020204" pitchFamily="34" charset="-122"/>
                <a:ea typeface="Microsoft YaHei" panose="020B0503020204020204" pitchFamily="34" charset="-122"/>
              </a:rPr>
              <a:t>聚合的分组</a:t>
            </a:r>
            <a:endParaRPr lang="en" sz="2400"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zh-CN" altLang="en" sz="2400" dirty="0">
                <a:latin typeface="Microsoft YaHei" panose="020B0503020204020204" pitchFamily="34" charset="-122"/>
                <a:ea typeface="Microsoft YaHei" panose="020B0503020204020204" pitchFamily="34" charset="-122"/>
              </a:rPr>
              <a:t>基于排序</a:t>
            </a:r>
            <a:r>
              <a:rPr lang="zh-CN" altLang="en-US" sz="2400" dirty="0">
                <a:latin typeface="Microsoft YaHei" panose="020B0503020204020204" pitchFamily="34" charset="-122"/>
                <a:ea typeface="Microsoft YaHei" panose="020B0503020204020204" pitchFamily="34" charset="-122"/>
              </a:rPr>
              <a:t>的分组</a:t>
            </a:r>
            <a:endParaRPr lang="en" sz="2400"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zh-CN" altLang="en" sz="2400" dirty="0">
                <a:latin typeface="Microsoft YaHei" panose="020B0503020204020204" pitchFamily="34" charset="-122"/>
                <a:ea typeface="Microsoft YaHei" panose="020B0503020204020204" pitchFamily="34" charset="-122"/>
              </a:rPr>
              <a:t>散列排序</a:t>
            </a:r>
            <a:r>
              <a:rPr lang="zh-CN" altLang="en-US" sz="2400" dirty="0">
                <a:latin typeface="Microsoft YaHei" panose="020B0503020204020204" pitchFamily="34" charset="-122"/>
                <a:ea typeface="Microsoft YaHei" panose="020B0503020204020204" pitchFamily="34" charset="-122"/>
              </a:rPr>
              <a:t>的分组</a:t>
            </a:r>
            <a:endParaRPr lang="en" sz="2400" dirty="0">
              <a:latin typeface="Microsoft YaHei" panose="020B0503020204020204" pitchFamily="34" charset="-122"/>
              <a:ea typeface="Microsoft YaHei" panose="020B0503020204020204" pitchFamily="34" charset="-122"/>
            </a:endParaRPr>
          </a:p>
          <a:p>
            <a:pPr marL="457200" lvl="0" indent="-419100" rtl="0">
              <a:spcBef>
                <a:spcPts val="0"/>
              </a:spcBef>
              <a:buClr>
                <a:schemeClr val="dk2"/>
              </a:buClr>
              <a:buSzPct val="100000"/>
              <a:buFont typeface="Arial"/>
              <a:buChar char="●"/>
            </a:pPr>
            <a:r>
              <a:rPr lang="zh-CN" altLang="en-US" sz="2800" dirty="0">
                <a:latin typeface="Microsoft YaHei" panose="020B0503020204020204" pitchFamily="34" charset="-122"/>
                <a:ea typeface="Microsoft YaHei" panose="020B0503020204020204" pitchFamily="34" charset="-122"/>
              </a:rPr>
              <a:t>数据重分配</a:t>
            </a:r>
            <a:endParaRPr lang="en" sz="2800" dirty="0">
              <a:latin typeface="Microsoft YaHei" panose="020B0503020204020204" pitchFamily="34" charset="-122"/>
              <a:ea typeface="Microsoft YaHei" panose="020B0503020204020204" pitchFamily="34" charset="-122"/>
            </a:endParaRPr>
          </a:p>
          <a:p>
            <a:pPr marL="914400" lvl="1" indent="-381000">
              <a:buClr>
                <a:schemeClr val="dk2"/>
              </a:buClr>
              <a:buSzPct val="80000"/>
              <a:buFont typeface="Courier New"/>
              <a:buChar char="o"/>
            </a:pPr>
            <a:r>
              <a:rPr lang="en" sz="2400" dirty="0">
                <a:latin typeface="Microsoft YaHei" panose="020B0503020204020204" pitchFamily="34" charset="-122"/>
                <a:ea typeface="Microsoft YaHei" panose="020B0503020204020204" pitchFamily="34" charset="-122"/>
              </a:rPr>
              <a:t>M</a:t>
            </a:r>
            <a:r>
              <a:rPr lang="zh-CN" altLang="en" sz="2400" dirty="0">
                <a:latin typeface="Microsoft YaHei" panose="020B0503020204020204" pitchFamily="34" charset="-122"/>
                <a:ea typeface="Microsoft YaHei" panose="020B0503020204020204" pitchFamily="34" charset="-122"/>
              </a:rPr>
              <a:t>到</a:t>
            </a:r>
            <a:r>
              <a:rPr lang="en" sz="2400" dirty="0">
                <a:latin typeface="Microsoft YaHei" panose="020B0503020204020204" pitchFamily="34" charset="-122"/>
                <a:ea typeface="Microsoft YaHei" panose="020B0503020204020204" pitchFamily="34" charset="-122"/>
              </a:rPr>
              <a:t>n</a:t>
            </a:r>
            <a:r>
              <a:rPr lang="zh-CN" altLang="en-US" sz="2400" dirty="0">
                <a:latin typeface="Microsoft YaHei" panose="020B0503020204020204" pitchFamily="34" charset="-122"/>
                <a:ea typeface="Microsoft YaHei" panose="020B0503020204020204" pitchFamily="34" charset="-122"/>
              </a:rPr>
              <a:t>合并分区连接器</a:t>
            </a:r>
            <a:endParaRPr lang="en" sz="2400" dirty="0">
              <a:latin typeface="Microsoft YaHei" panose="020B0503020204020204" pitchFamily="34" charset="-122"/>
              <a:ea typeface="Microsoft YaHei" panose="020B0503020204020204" pitchFamily="34" charset="-122"/>
            </a:endParaRPr>
          </a:p>
          <a:p>
            <a:pPr marL="914400" lvl="1" indent="-381000" rtl="0">
              <a:spcBef>
                <a:spcPts val="0"/>
              </a:spcBef>
              <a:buClr>
                <a:schemeClr val="dk2"/>
              </a:buClr>
              <a:buSzPct val="80000"/>
              <a:buFont typeface="Courier New"/>
              <a:buChar char="o"/>
            </a:pPr>
            <a:r>
              <a:rPr lang="en" sz="2400" dirty="0">
                <a:latin typeface="Microsoft YaHei" panose="020B0503020204020204" pitchFamily="34" charset="-122"/>
                <a:ea typeface="Microsoft YaHei" panose="020B0503020204020204" pitchFamily="34" charset="-122"/>
              </a:rPr>
              <a:t>M</a:t>
            </a:r>
            <a:r>
              <a:rPr lang="zh-CN" altLang="en" sz="2400" dirty="0">
                <a:latin typeface="Microsoft YaHei" panose="020B0503020204020204" pitchFamily="34" charset="-122"/>
                <a:ea typeface="Microsoft YaHei" panose="020B0503020204020204" pitchFamily="34" charset="-122"/>
              </a:rPr>
              <a:t>到</a:t>
            </a:r>
            <a:r>
              <a:rPr lang="en" sz="2400" dirty="0">
                <a:latin typeface="Microsoft YaHei" panose="020B0503020204020204" pitchFamily="34" charset="-122"/>
                <a:ea typeface="Microsoft YaHei" panose="020B0503020204020204" pitchFamily="34" charset="-122"/>
              </a:rPr>
              <a:t>n</a:t>
            </a:r>
            <a:r>
              <a:rPr lang="zh-CN" altLang="en" sz="2400" dirty="0">
                <a:latin typeface="Microsoft YaHei" panose="020B0503020204020204" pitchFamily="34" charset="-122"/>
                <a:ea typeface="Microsoft YaHei" panose="020B0503020204020204" pitchFamily="34" charset="-122"/>
              </a:rPr>
              <a:t>分区连接器</a:t>
            </a:r>
            <a:endParaRPr lang="en" sz="2400" dirty="0">
              <a:latin typeface="Microsoft YaHei" panose="020B0503020204020204" pitchFamily="34" charset="-122"/>
              <a:ea typeface="Microsoft YaHei" panose="020B0503020204020204" pitchFamily="34" charset="-122"/>
            </a:endParaRPr>
          </a:p>
          <a:p>
            <a:pPr marL="457200" marR="0" lvl="0" indent="-419100" algn="l" rtl="0">
              <a:lnSpc>
                <a:spcPct val="100000"/>
              </a:lnSpc>
              <a:spcBef>
                <a:spcPts val="600"/>
              </a:spcBef>
              <a:spcAft>
                <a:spcPts val="0"/>
              </a:spcAft>
              <a:buClr>
                <a:schemeClr val="dk2"/>
              </a:buClr>
              <a:buSzPct val="100000"/>
              <a:buFont typeface="Arial"/>
              <a:buChar char="●"/>
            </a:pPr>
            <a:r>
              <a:rPr lang="zh-CN" altLang="en" sz="2800" dirty="0">
                <a:latin typeface="Microsoft YaHei" panose="020B0503020204020204" pitchFamily="34" charset="-122"/>
                <a:ea typeface="Microsoft YaHei" panose="020B0503020204020204" pitchFamily="34" charset="-122"/>
              </a:rPr>
              <a:t>连接</a:t>
            </a:r>
            <a:endParaRPr lang="en" sz="2800" dirty="0">
              <a:latin typeface="Microsoft YaHei" panose="020B0503020204020204" pitchFamily="34" charset="-122"/>
              <a:ea typeface="Microsoft YaHei" panose="020B0503020204020204" pitchFamily="34" charset="-122"/>
            </a:endParaRPr>
          </a:p>
          <a:p>
            <a:pPr marL="914400" lvl="1" indent="-381000">
              <a:spcBef>
                <a:spcPts val="600"/>
              </a:spcBef>
              <a:buClr>
                <a:schemeClr val="dk2"/>
              </a:buClr>
              <a:buSzPct val="80000"/>
              <a:buFont typeface="Courier New"/>
              <a:buChar char="o"/>
            </a:pPr>
            <a:r>
              <a:rPr lang="zh-CN" altLang="en-US" sz="2400" dirty="0">
                <a:latin typeface="Microsoft YaHei" panose="020B0503020204020204" pitchFamily="34" charset="-122"/>
                <a:ea typeface="Microsoft YaHei" panose="020B0503020204020204" pitchFamily="34" charset="-122"/>
              </a:rPr>
              <a:t>全外连接</a:t>
            </a:r>
            <a:endParaRPr lang="en" sz="2400" dirty="0">
              <a:latin typeface="Microsoft YaHei" panose="020B0503020204020204" pitchFamily="34" charset="-122"/>
              <a:ea typeface="Microsoft YaHei" panose="020B0503020204020204" pitchFamily="34" charset="-122"/>
            </a:endParaRPr>
          </a:p>
          <a:p>
            <a:pPr marL="914400" lvl="1" indent="-381000">
              <a:spcBef>
                <a:spcPts val="600"/>
              </a:spcBef>
              <a:buClr>
                <a:schemeClr val="dk2"/>
              </a:buClr>
              <a:buSzPct val="80000"/>
              <a:buFont typeface="Courier New"/>
              <a:buChar char="o"/>
            </a:pPr>
            <a:r>
              <a:rPr lang="zh-CN" altLang="en-US" sz="2400" dirty="0">
                <a:latin typeface="Microsoft YaHei" panose="020B0503020204020204" pitchFamily="34" charset="-122"/>
                <a:ea typeface="Microsoft YaHei" panose="020B0503020204020204" pitchFamily="34" charset="-122"/>
              </a:rPr>
              <a:t>左外连接</a:t>
            </a:r>
            <a:endParaRPr lang="en" sz="2400"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C1725467-E43B-0B47-8CF1-3618A354A59C}"/>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332A554D-0B98-A54E-B85B-1CA94A7F80E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 xmlns:a16="http://schemas.microsoft.com/office/drawing/2014/main" id="{A0C0FC82-760D-084E-A9E2-D1A46C4A1CCE}"/>
              </a:ext>
            </a:extLst>
          </p:cNvPr>
          <p:cNvGrpSpPr>
            <a:grpSpLocks/>
          </p:cNvGrpSpPr>
          <p:nvPr/>
        </p:nvGrpSpPr>
        <p:grpSpPr bwMode="auto">
          <a:xfrm>
            <a:off x="1" y="284163"/>
            <a:ext cx="3047999" cy="530225"/>
            <a:chOff x="2209799" y="284389"/>
            <a:chExt cx="2160388" cy="529772"/>
          </a:xfrm>
          <a:solidFill>
            <a:srgbClr val="024C89"/>
          </a:solidFill>
        </p:grpSpPr>
        <p:sp>
          <p:nvSpPr>
            <p:cNvPr id="7" name="矩形 6">
              <a:extLst>
                <a:ext uri="{FF2B5EF4-FFF2-40B4-BE49-F238E27FC236}">
                  <a16:creationId xmlns="" xmlns:a16="http://schemas.microsoft.com/office/drawing/2014/main" id="{E1C04487-766F-3646-A53F-6E9BB2499F0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物理存储选择</a:t>
              </a:r>
            </a:p>
          </p:txBody>
        </p:sp>
        <p:sp>
          <p:nvSpPr>
            <p:cNvPr id="8" name="矩形 7">
              <a:extLst>
                <a:ext uri="{FF2B5EF4-FFF2-40B4-BE49-F238E27FC236}">
                  <a16:creationId xmlns="" xmlns:a16="http://schemas.microsoft.com/office/drawing/2014/main" id="{053ECBA3-C16F-EC4F-882C-D07360D272B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210399559"/>
      </p:ext>
    </p:extLst>
  </p:cSld>
  <p:clrMapOvr>
    <a:masterClrMapping/>
  </p:clrMapOvr>
  <p:transition spd="slow">
    <p:cut/>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4" name="Shape 634"/>
          <p:cNvSpPr txBox="1">
            <a:spLocks noGrp="1"/>
          </p:cNvSpPr>
          <p:nvPr>
            <p:ph type="body" idx="1"/>
          </p:nvPr>
        </p:nvSpPr>
        <p:spPr>
          <a:xfrm>
            <a:off x="606900" y="1503807"/>
            <a:ext cx="8229600" cy="3199799"/>
          </a:xfrm>
          <a:prstGeom prst="rect">
            <a:avLst/>
          </a:prstGeom>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2"/>
              </a:buClr>
              <a:buSzPct val="100000"/>
              <a:buFont typeface="Arial"/>
              <a:buChar char="●"/>
            </a:pPr>
            <a:r>
              <a:rPr lang="zh-CN" altLang="en" dirty="0">
                <a:latin typeface="Microsoft YaHei" panose="020B0503020204020204" pitchFamily="34" charset="-122"/>
                <a:ea typeface="Microsoft YaHei" panose="020B0503020204020204" pitchFamily="34" charset="-122"/>
              </a:rPr>
              <a:t>顶点</a:t>
            </a:r>
            <a:endParaRPr lang="en" dirty="0">
              <a:latin typeface="Microsoft YaHei" panose="020B0503020204020204" pitchFamily="34" charset="-122"/>
              <a:ea typeface="Microsoft YaHei" panose="020B0503020204020204" pitchFamily="34" charset="-122"/>
            </a:endParaRPr>
          </a:p>
          <a:p>
            <a:pPr marL="914400" marR="0" lvl="1" indent="-381000" algn="l" rtl="0">
              <a:lnSpc>
                <a:spcPct val="100000"/>
              </a:lnSpc>
              <a:spcBef>
                <a:spcPts val="600"/>
              </a:spcBef>
              <a:spcAft>
                <a:spcPts val="0"/>
              </a:spcAft>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给</a:t>
            </a:r>
            <a:r>
              <a:rPr lang="zh-CN" altLang="en-US" dirty="0">
                <a:latin typeface="Microsoft YaHei" panose="020B0503020204020204" pitchFamily="34" charset="-122"/>
                <a:ea typeface="Microsoft YaHei" panose="020B0503020204020204" pitchFamily="34" charset="-122"/>
              </a:rPr>
              <a:t>二叉树或</a:t>
            </a:r>
            <a:r>
              <a:rPr lang="en-US" altLang="zh-CN" dirty="0">
                <a:latin typeface="Microsoft YaHei" panose="020B0503020204020204" pitchFamily="34" charset="-122"/>
                <a:ea typeface="Microsoft YaHei" panose="020B0503020204020204" pitchFamily="34" charset="-122"/>
              </a:rPr>
              <a:t>LSM</a:t>
            </a:r>
            <a:r>
              <a:rPr lang="zh-CN" altLang="en-US" dirty="0">
                <a:latin typeface="Microsoft YaHei" panose="020B0503020204020204" pitchFamily="34" charset="-122"/>
                <a:ea typeface="Microsoft YaHei" panose="020B0503020204020204" pitchFamily="34" charset="-122"/>
              </a:rPr>
              <a:t>二叉树分区</a:t>
            </a:r>
            <a:endParaRPr lang="en" dirty="0">
              <a:latin typeface="Microsoft YaHei" panose="020B0503020204020204" pitchFamily="34" charset="-122"/>
              <a:ea typeface="Microsoft YaHei" panose="020B0503020204020204" pitchFamily="34" charset="-122"/>
            </a:endParaRPr>
          </a:p>
          <a:p>
            <a:pPr marL="457200" marR="0" lvl="0" indent="-419100" algn="l" rtl="0">
              <a:lnSpc>
                <a:spcPct val="100000"/>
              </a:lnSpc>
              <a:spcBef>
                <a:spcPts val="600"/>
              </a:spcBef>
              <a:spcAft>
                <a:spcPts val="0"/>
              </a:spcAft>
              <a:buClr>
                <a:schemeClr val="dk2"/>
              </a:buClr>
              <a:buSzPct val="100000"/>
              <a:buFont typeface="Arial"/>
              <a:buChar char="●"/>
            </a:pPr>
            <a:r>
              <a:rPr lang="zh-CN" altLang="en" dirty="0">
                <a:latin typeface="Microsoft YaHei" panose="020B0503020204020204" pitchFamily="34" charset="-122"/>
                <a:ea typeface="Microsoft YaHei" panose="020B0503020204020204" pitchFamily="34" charset="-122"/>
              </a:rPr>
              <a:t>信息</a:t>
            </a:r>
            <a:endParaRPr lang="en" dirty="0">
              <a:latin typeface="Microsoft YaHei" panose="020B0503020204020204" pitchFamily="34" charset="-122"/>
              <a:ea typeface="Microsoft YaHei" panose="020B0503020204020204" pitchFamily="34" charset="-122"/>
            </a:endParaRPr>
          </a:p>
          <a:p>
            <a:pPr marL="914400" marR="0" lvl="1" indent="-381000" algn="l" rtl="0">
              <a:lnSpc>
                <a:spcPct val="100000"/>
              </a:lnSpc>
              <a:spcBef>
                <a:spcPts val="600"/>
              </a:spcBef>
              <a:spcAft>
                <a:spcPts val="0"/>
              </a:spcAft>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给本地文件</a:t>
            </a:r>
            <a:r>
              <a:rPr lang="zh-CN" altLang="en-US" dirty="0">
                <a:latin typeface="Microsoft YaHei" panose="020B0503020204020204" pitchFamily="34" charset="-122"/>
                <a:ea typeface="Microsoft YaHei" panose="020B0503020204020204" pitchFamily="34" charset="-122"/>
              </a:rPr>
              <a:t>分区，排序</a:t>
            </a:r>
            <a:endParaRPr lang="en" dirty="0">
              <a:latin typeface="Microsoft YaHei" panose="020B0503020204020204" pitchFamily="34" charset="-122"/>
              <a:ea typeface="Microsoft YaHei" panose="020B0503020204020204" pitchFamily="34" charset="-122"/>
            </a:endParaRPr>
          </a:p>
          <a:p>
            <a:pPr marL="457200" marR="0" lvl="0" indent="-419100" algn="l" rtl="0">
              <a:lnSpc>
                <a:spcPct val="100000"/>
              </a:lnSpc>
              <a:spcBef>
                <a:spcPts val="600"/>
              </a:spcBef>
              <a:spcAft>
                <a:spcPts val="0"/>
              </a:spcAft>
              <a:buClr>
                <a:schemeClr val="dk2"/>
              </a:buClr>
              <a:buSzPct val="100000"/>
              <a:buFont typeface="Arial"/>
              <a:buChar char="●"/>
            </a:pPr>
            <a:r>
              <a:rPr lang="en" dirty="0">
                <a:latin typeface="Microsoft YaHei" panose="020B0503020204020204" pitchFamily="34" charset="-122"/>
                <a:ea typeface="Microsoft YaHei" panose="020B0503020204020204" pitchFamily="34" charset="-122"/>
              </a:rPr>
              <a:t>GS</a:t>
            </a:r>
          </a:p>
          <a:p>
            <a:pPr marL="914400" marR="0" lvl="1" indent="-381000" algn="l" rtl="0">
              <a:lnSpc>
                <a:spcPct val="100000"/>
              </a:lnSpc>
              <a:spcBef>
                <a:spcPts val="600"/>
              </a:spcBef>
              <a:spcAft>
                <a:spcPts val="0"/>
              </a:spcAft>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存储在</a:t>
            </a:r>
            <a:r>
              <a:rPr lang="en-US" altLang="zh-CN" dirty="0">
                <a:latin typeface="Microsoft YaHei" panose="020B0503020204020204" pitchFamily="34" charset="-122"/>
                <a:ea typeface="Microsoft YaHei" panose="020B0503020204020204" pitchFamily="34" charset="-122"/>
              </a:rPr>
              <a:t>HDFS</a:t>
            </a:r>
            <a:r>
              <a:rPr lang="zh-CN" altLang="en-US" dirty="0">
                <a:latin typeface="Microsoft YaHei" panose="020B0503020204020204" pitchFamily="34" charset="-122"/>
                <a:ea typeface="Microsoft YaHei" panose="020B0503020204020204" pitchFamily="34" charset="-122"/>
              </a:rPr>
              <a:t>中</a:t>
            </a:r>
            <a:endParaRPr lang="en" dirty="0">
              <a:latin typeface="Microsoft YaHei" panose="020B0503020204020204" pitchFamily="34" charset="-122"/>
              <a:ea typeface="Microsoft YaHei" panose="020B0503020204020204" pitchFamily="34" charset="-122"/>
            </a:endParaRPr>
          </a:p>
          <a:p>
            <a:pPr marL="914400" marR="0" lvl="1" indent="-381000" algn="l" rtl="0">
              <a:lnSpc>
                <a:spcPct val="100000"/>
              </a:lnSpc>
              <a:spcBef>
                <a:spcPts val="600"/>
              </a:spcBef>
              <a:spcAft>
                <a:spcPts val="0"/>
              </a:spcAft>
              <a:buClr>
                <a:schemeClr val="dk2"/>
              </a:buClr>
              <a:buSzPct val="80000"/>
              <a:buFont typeface="Courier New"/>
              <a:buChar char="o"/>
            </a:pPr>
            <a:r>
              <a:rPr lang="zh-CN" altLang="en" dirty="0">
                <a:latin typeface="Microsoft YaHei" panose="020B0503020204020204" pitchFamily="34" charset="-122"/>
                <a:ea typeface="Microsoft YaHei" panose="020B0503020204020204" pitchFamily="34" charset="-122"/>
              </a:rPr>
              <a:t>缓存</a:t>
            </a:r>
            <a:r>
              <a:rPr lang="zh-CN" altLang="en-US" dirty="0">
                <a:latin typeface="Microsoft YaHei" panose="020B0503020204020204" pitchFamily="34" charset="-122"/>
                <a:ea typeface="Microsoft YaHei" panose="020B0503020204020204" pitchFamily="34" charset="-122"/>
              </a:rPr>
              <a:t>在每个从节点中</a:t>
            </a:r>
            <a:endParaRPr lang="en"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30375355-4858-2E4F-BAA4-360440A35812}"/>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CF0D63F1-8B8E-D64F-8A73-B0542E06492D}"/>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 xmlns:a16="http://schemas.microsoft.com/office/drawing/2014/main" id="{F0B4EA7A-FEFC-A94B-90B4-2A18070F3C32}"/>
              </a:ext>
            </a:extLst>
          </p:cNvPr>
          <p:cNvGrpSpPr>
            <a:grpSpLocks/>
          </p:cNvGrpSpPr>
          <p:nvPr/>
        </p:nvGrpSpPr>
        <p:grpSpPr bwMode="auto">
          <a:xfrm>
            <a:off x="1" y="284163"/>
            <a:ext cx="3047999" cy="530225"/>
            <a:chOff x="2209799" y="284389"/>
            <a:chExt cx="2160388" cy="529772"/>
          </a:xfrm>
          <a:solidFill>
            <a:srgbClr val="024C89"/>
          </a:solidFill>
        </p:grpSpPr>
        <p:sp>
          <p:nvSpPr>
            <p:cNvPr id="7" name="矩形 6">
              <a:extLst>
                <a:ext uri="{FF2B5EF4-FFF2-40B4-BE49-F238E27FC236}">
                  <a16:creationId xmlns="" xmlns:a16="http://schemas.microsoft.com/office/drawing/2014/main" id="{48E0A6DB-6104-8642-A729-6BA92A17C39B}"/>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数据存储</a:t>
              </a:r>
            </a:p>
          </p:txBody>
        </p:sp>
        <p:sp>
          <p:nvSpPr>
            <p:cNvPr id="8" name="矩形 7">
              <a:extLst>
                <a:ext uri="{FF2B5EF4-FFF2-40B4-BE49-F238E27FC236}">
                  <a16:creationId xmlns="" xmlns:a16="http://schemas.microsoft.com/office/drawing/2014/main" id="{ECA2349F-6848-7F44-A81D-4A09355CB2C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324634511"/>
      </p:ext>
    </p:extLst>
  </p:cSld>
  <p:clrMapOvr>
    <a:masterClrMapping/>
  </p:clrMapOvr>
  <p:transition spd="slow">
    <p:cut/>
  </p:transition>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Shape 638"/>
        <p:cNvGrpSpPr/>
        <p:nvPr/>
      </p:nvGrpSpPr>
      <p:grpSpPr>
        <a:xfrm>
          <a:off x="0" y="0"/>
          <a:ext cx="0" cy="0"/>
          <a:chOff x="0" y="0"/>
          <a:chExt cx="0" cy="0"/>
        </a:xfrm>
      </p:grpSpPr>
      <p:sp>
        <p:nvSpPr>
          <p:cNvPr id="121" name="Rectangle 4">
            <a:extLst>
              <a:ext uri="{FF2B5EF4-FFF2-40B4-BE49-F238E27FC236}">
                <a16:creationId xmlns="" xmlns:a16="http://schemas.microsoft.com/office/drawing/2014/main" id="{14359545-63A0-3C4B-A854-1A24BD6FC3E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22" name="直接连接符 8">
            <a:extLst>
              <a:ext uri="{FF2B5EF4-FFF2-40B4-BE49-F238E27FC236}">
                <a16:creationId xmlns="" xmlns:a16="http://schemas.microsoft.com/office/drawing/2014/main" id="{88B6377E-1753-1140-AD1E-BA625A17D2D4}"/>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23" name="组合 122">
            <a:extLst>
              <a:ext uri="{FF2B5EF4-FFF2-40B4-BE49-F238E27FC236}">
                <a16:creationId xmlns="" xmlns:a16="http://schemas.microsoft.com/office/drawing/2014/main" id="{AE5ECBCD-A4B1-E04F-A16F-51D4013E8B4E}"/>
              </a:ext>
            </a:extLst>
          </p:cNvPr>
          <p:cNvGrpSpPr>
            <a:grpSpLocks/>
          </p:cNvGrpSpPr>
          <p:nvPr/>
        </p:nvGrpSpPr>
        <p:grpSpPr bwMode="auto">
          <a:xfrm>
            <a:off x="1" y="284163"/>
            <a:ext cx="4239022" cy="530225"/>
            <a:chOff x="2209799" y="284389"/>
            <a:chExt cx="2160388" cy="529772"/>
          </a:xfrm>
          <a:solidFill>
            <a:srgbClr val="024C89"/>
          </a:solidFill>
        </p:grpSpPr>
        <p:sp>
          <p:nvSpPr>
            <p:cNvPr id="124" name="矩形 123">
              <a:extLst>
                <a:ext uri="{FF2B5EF4-FFF2-40B4-BE49-F238E27FC236}">
                  <a16:creationId xmlns="" xmlns:a16="http://schemas.microsoft.com/office/drawing/2014/main" id="{5684CE6E-03E9-634C-8B11-A4D2D6A0142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物理选择：数据聚合</a:t>
              </a:r>
            </a:p>
          </p:txBody>
        </p:sp>
        <p:sp>
          <p:nvSpPr>
            <p:cNvPr id="125" name="矩形 124">
              <a:extLst>
                <a:ext uri="{FF2B5EF4-FFF2-40B4-BE49-F238E27FC236}">
                  <a16:creationId xmlns="" xmlns:a16="http://schemas.microsoft.com/office/drawing/2014/main" id="{324B4614-325A-2A46-90EE-D8696D57BD9C}"/>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pic>
        <p:nvPicPr>
          <p:cNvPr id="126" name="Shape 640"/>
          <p:cNvPicPr preferRelativeResize="0"/>
          <p:nvPr/>
        </p:nvPicPr>
        <p:blipFill>
          <a:blip r:embed="rId3"/>
          <a:stretch>
            <a:fillRect/>
          </a:stretch>
        </p:blipFill>
        <p:spPr>
          <a:xfrm>
            <a:off x="3063175" y="2573506"/>
            <a:ext cx="243199" cy="274199"/>
          </a:xfrm>
          <a:prstGeom prst="rect">
            <a:avLst/>
          </a:prstGeom>
        </p:spPr>
      </p:pic>
      <p:sp>
        <p:nvSpPr>
          <p:cNvPr id="127" name="Shape 641"/>
          <p:cNvSpPr txBox="1"/>
          <p:nvPr/>
        </p:nvSpPr>
        <p:spPr>
          <a:xfrm>
            <a:off x="3182999" y="2483105"/>
            <a:ext cx="10925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128" name="Shape 642"/>
          <p:cNvPicPr preferRelativeResize="0"/>
          <p:nvPr/>
        </p:nvPicPr>
        <p:blipFill>
          <a:blip r:embed="rId3"/>
          <a:stretch>
            <a:fillRect/>
          </a:stretch>
        </p:blipFill>
        <p:spPr>
          <a:xfrm>
            <a:off x="1947150" y="2518853"/>
            <a:ext cx="243199" cy="274199"/>
          </a:xfrm>
          <a:prstGeom prst="rect">
            <a:avLst/>
          </a:prstGeom>
        </p:spPr>
      </p:pic>
      <p:cxnSp>
        <p:nvCxnSpPr>
          <p:cNvPr id="129" name="Shape 643"/>
          <p:cNvCxnSpPr/>
          <p:nvPr/>
        </p:nvCxnSpPr>
        <p:spPr>
          <a:xfrm rot="10800000" flipH="1">
            <a:off x="1083522" y="2052492"/>
            <a:ext cx="5399" cy="561299"/>
          </a:xfrm>
          <a:prstGeom prst="straightConnector1">
            <a:avLst/>
          </a:prstGeom>
          <a:noFill/>
          <a:ln w="19050" cap="flat">
            <a:solidFill>
              <a:srgbClr val="674EA7"/>
            </a:solidFill>
            <a:prstDash val="solid"/>
            <a:round/>
            <a:headEnd type="none" w="lg" len="lg"/>
            <a:tailEnd type="triangle" w="lg" len="lg"/>
          </a:ln>
        </p:spPr>
      </p:cxnSp>
      <p:pic>
        <p:nvPicPr>
          <p:cNvPr id="130" name="Shape 644"/>
          <p:cNvPicPr preferRelativeResize="0"/>
          <p:nvPr/>
        </p:nvPicPr>
        <p:blipFill>
          <a:blip r:embed="rId3"/>
          <a:stretch>
            <a:fillRect/>
          </a:stretch>
        </p:blipFill>
        <p:spPr>
          <a:xfrm>
            <a:off x="771550" y="1456228"/>
            <a:ext cx="243199" cy="274199"/>
          </a:xfrm>
          <a:prstGeom prst="rect">
            <a:avLst/>
          </a:prstGeom>
        </p:spPr>
      </p:pic>
      <p:sp>
        <p:nvSpPr>
          <p:cNvPr id="131" name="Shape 645"/>
          <p:cNvSpPr txBox="1"/>
          <p:nvPr/>
        </p:nvSpPr>
        <p:spPr>
          <a:xfrm>
            <a:off x="891375" y="1365805"/>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cxnSp>
        <p:nvCxnSpPr>
          <p:cNvPr id="132" name="Shape 646"/>
          <p:cNvCxnSpPr/>
          <p:nvPr/>
        </p:nvCxnSpPr>
        <p:spPr>
          <a:xfrm rot="10800000">
            <a:off x="2252266" y="2032879"/>
            <a:ext cx="0" cy="486900"/>
          </a:xfrm>
          <a:prstGeom prst="straightConnector1">
            <a:avLst/>
          </a:prstGeom>
          <a:noFill/>
          <a:ln w="19050" cap="flat">
            <a:solidFill>
              <a:srgbClr val="674EA7"/>
            </a:solidFill>
            <a:prstDash val="solid"/>
            <a:round/>
            <a:headEnd type="none" w="lg" len="lg"/>
            <a:tailEnd type="triangle" w="lg" len="lg"/>
          </a:ln>
        </p:spPr>
      </p:cxnSp>
      <p:sp>
        <p:nvSpPr>
          <p:cNvPr id="133" name="Shape 647"/>
          <p:cNvSpPr txBox="1"/>
          <p:nvPr/>
        </p:nvSpPr>
        <p:spPr>
          <a:xfrm>
            <a:off x="762550" y="1699380"/>
            <a:ext cx="11493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(Sort-based)</a:t>
            </a:r>
          </a:p>
        </p:txBody>
      </p:sp>
      <p:sp>
        <p:nvSpPr>
          <p:cNvPr id="134" name="Shape 648"/>
          <p:cNvSpPr txBox="1"/>
          <p:nvPr/>
        </p:nvSpPr>
        <p:spPr>
          <a:xfrm>
            <a:off x="719600" y="2785805"/>
            <a:ext cx="11439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(Sort-based)</a:t>
            </a:r>
          </a:p>
        </p:txBody>
      </p:sp>
      <p:sp>
        <p:nvSpPr>
          <p:cNvPr id="135" name="Shape 649"/>
          <p:cNvSpPr txBox="1"/>
          <p:nvPr/>
        </p:nvSpPr>
        <p:spPr>
          <a:xfrm>
            <a:off x="1793375" y="1671705"/>
            <a:ext cx="11439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(Sort-based)</a:t>
            </a:r>
          </a:p>
        </p:txBody>
      </p:sp>
      <p:sp>
        <p:nvSpPr>
          <p:cNvPr id="136" name="Shape 650"/>
          <p:cNvSpPr txBox="1"/>
          <p:nvPr/>
        </p:nvSpPr>
        <p:spPr>
          <a:xfrm>
            <a:off x="1789162" y="2732292"/>
            <a:ext cx="10944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(Sort-based)</a:t>
            </a:r>
          </a:p>
        </p:txBody>
      </p:sp>
      <p:cxnSp>
        <p:nvCxnSpPr>
          <p:cNvPr id="137" name="Shape 651"/>
          <p:cNvCxnSpPr/>
          <p:nvPr/>
        </p:nvCxnSpPr>
        <p:spPr>
          <a:xfrm rot="10800000">
            <a:off x="3485586" y="2012892"/>
            <a:ext cx="1199" cy="534300"/>
          </a:xfrm>
          <a:prstGeom prst="straightConnector1">
            <a:avLst/>
          </a:prstGeom>
          <a:noFill/>
          <a:ln w="19050" cap="flat">
            <a:solidFill>
              <a:srgbClr val="674EA7"/>
            </a:solidFill>
            <a:prstDash val="solid"/>
            <a:round/>
            <a:headEnd type="none" w="lg" len="lg"/>
            <a:tailEnd type="triangle" w="lg" len="lg"/>
          </a:ln>
        </p:spPr>
      </p:cxnSp>
      <p:sp>
        <p:nvSpPr>
          <p:cNvPr id="138" name="Shape 652"/>
          <p:cNvSpPr txBox="1"/>
          <p:nvPr/>
        </p:nvSpPr>
        <p:spPr>
          <a:xfrm>
            <a:off x="2977925" y="1654955"/>
            <a:ext cx="12108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(Sort-based)</a:t>
            </a:r>
          </a:p>
        </p:txBody>
      </p:sp>
      <p:sp>
        <p:nvSpPr>
          <p:cNvPr id="139" name="Shape 653"/>
          <p:cNvSpPr txBox="1"/>
          <p:nvPr/>
        </p:nvSpPr>
        <p:spPr>
          <a:xfrm>
            <a:off x="2942937" y="2734355"/>
            <a:ext cx="11946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(Sort-based)</a:t>
            </a:r>
          </a:p>
        </p:txBody>
      </p:sp>
      <p:cxnSp>
        <p:nvCxnSpPr>
          <p:cNvPr id="140" name="Shape 654"/>
          <p:cNvCxnSpPr/>
          <p:nvPr/>
        </p:nvCxnSpPr>
        <p:spPr>
          <a:xfrm rot="10800000" flipH="1">
            <a:off x="1088501" y="2036042"/>
            <a:ext cx="1185299" cy="561899"/>
          </a:xfrm>
          <a:prstGeom prst="straightConnector1">
            <a:avLst/>
          </a:prstGeom>
          <a:noFill/>
          <a:ln w="19050" cap="flat">
            <a:solidFill>
              <a:srgbClr val="674EA7"/>
            </a:solidFill>
            <a:prstDash val="solid"/>
            <a:round/>
            <a:headEnd type="none" w="lg" len="lg"/>
            <a:tailEnd type="triangle" w="lg" len="lg"/>
          </a:ln>
        </p:spPr>
      </p:cxnSp>
      <p:cxnSp>
        <p:nvCxnSpPr>
          <p:cNvPr id="141" name="Shape 655"/>
          <p:cNvCxnSpPr/>
          <p:nvPr/>
        </p:nvCxnSpPr>
        <p:spPr>
          <a:xfrm rot="10800000" flipH="1">
            <a:off x="1104842" y="2036042"/>
            <a:ext cx="2381099" cy="553499"/>
          </a:xfrm>
          <a:prstGeom prst="straightConnector1">
            <a:avLst/>
          </a:prstGeom>
          <a:noFill/>
          <a:ln w="19050" cap="flat">
            <a:solidFill>
              <a:srgbClr val="674EA7"/>
            </a:solidFill>
            <a:prstDash val="solid"/>
            <a:round/>
            <a:headEnd type="none" w="lg" len="lg"/>
            <a:tailEnd type="triangle" w="lg" len="lg"/>
          </a:ln>
        </p:spPr>
      </p:cxnSp>
      <p:cxnSp>
        <p:nvCxnSpPr>
          <p:cNvPr id="142" name="Shape 656"/>
          <p:cNvCxnSpPr/>
          <p:nvPr/>
        </p:nvCxnSpPr>
        <p:spPr>
          <a:xfrm rot="10800000">
            <a:off x="1108924" y="2065305"/>
            <a:ext cx="1135500" cy="442499"/>
          </a:xfrm>
          <a:prstGeom prst="straightConnector1">
            <a:avLst/>
          </a:prstGeom>
          <a:noFill/>
          <a:ln w="19050" cap="flat">
            <a:solidFill>
              <a:srgbClr val="674EA7"/>
            </a:solidFill>
            <a:prstDash val="solid"/>
            <a:round/>
            <a:headEnd type="none" w="lg" len="lg"/>
            <a:tailEnd type="triangle" w="lg" len="lg"/>
          </a:ln>
        </p:spPr>
      </p:cxnSp>
      <p:cxnSp>
        <p:nvCxnSpPr>
          <p:cNvPr id="143" name="Shape 657"/>
          <p:cNvCxnSpPr/>
          <p:nvPr/>
        </p:nvCxnSpPr>
        <p:spPr>
          <a:xfrm rot="10800000" flipH="1">
            <a:off x="2273086" y="2029904"/>
            <a:ext cx="1194600" cy="475800"/>
          </a:xfrm>
          <a:prstGeom prst="straightConnector1">
            <a:avLst/>
          </a:prstGeom>
          <a:noFill/>
          <a:ln w="19050" cap="flat">
            <a:solidFill>
              <a:srgbClr val="674EA7"/>
            </a:solidFill>
            <a:prstDash val="solid"/>
            <a:round/>
            <a:headEnd type="none" w="lg" len="lg"/>
            <a:tailEnd type="triangle" w="lg" len="lg"/>
          </a:ln>
        </p:spPr>
      </p:cxnSp>
      <p:cxnSp>
        <p:nvCxnSpPr>
          <p:cNvPr id="144" name="Shape 658"/>
          <p:cNvCxnSpPr/>
          <p:nvPr/>
        </p:nvCxnSpPr>
        <p:spPr>
          <a:xfrm rot="10800000">
            <a:off x="2273194" y="1986804"/>
            <a:ext cx="1210800" cy="563400"/>
          </a:xfrm>
          <a:prstGeom prst="straightConnector1">
            <a:avLst/>
          </a:prstGeom>
          <a:noFill/>
          <a:ln w="19050" cap="flat">
            <a:solidFill>
              <a:srgbClr val="674EA7"/>
            </a:solidFill>
            <a:prstDash val="solid"/>
            <a:round/>
            <a:headEnd type="none" w="lg" len="lg"/>
            <a:tailEnd type="triangle" w="lg" len="lg"/>
          </a:ln>
        </p:spPr>
      </p:cxnSp>
      <p:cxnSp>
        <p:nvCxnSpPr>
          <p:cNvPr id="145" name="Shape 659"/>
          <p:cNvCxnSpPr/>
          <p:nvPr/>
        </p:nvCxnSpPr>
        <p:spPr>
          <a:xfrm rot="10800000">
            <a:off x="1128824" y="2063580"/>
            <a:ext cx="2359200" cy="485699"/>
          </a:xfrm>
          <a:prstGeom prst="straightConnector1">
            <a:avLst/>
          </a:prstGeom>
          <a:noFill/>
          <a:ln w="19050" cap="flat">
            <a:solidFill>
              <a:srgbClr val="674EA7"/>
            </a:solidFill>
            <a:prstDash val="solid"/>
            <a:round/>
            <a:headEnd type="none" w="lg" len="lg"/>
            <a:tailEnd type="triangle" w="lg" len="lg"/>
          </a:ln>
        </p:spPr>
      </p:cxnSp>
      <p:cxnSp>
        <p:nvCxnSpPr>
          <p:cNvPr id="146" name="Shape 660"/>
          <p:cNvCxnSpPr/>
          <p:nvPr/>
        </p:nvCxnSpPr>
        <p:spPr>
          <a:xfrm rot="10800000" flipH="1">
            <a:off x="747025" y="3591504"/>
            <a:ext cx="6850499" cy="7800"/>
          </a:xfrm>
          <a:prstGeom prst="straightConnector1">
            <a:avLst/>
          </a:prstGeom>
          <a:noFill/>
          <a:ln w="19050" cap="flat">
            <a:solidFill>
              <a:srgbClr val="000000"/>
            </a:solidFill>
            <a:prstDash val="solid"/>
            <a:round/>
            <a:headEnd type="none" w="lg" len="lg"/>
            <a:tailEnd type="none" w="lg" len="lg"/>
          </a:ln>
        </p:spPr>
      </p:cxnSp>
      <p:cxnSp>
        <p:nvCxnSpPr>
          <p:cNvPr id="147" name="Shape 661"/>
          <p:cNvCxnSpPr/>
          <p:nvPr/>
        </p:nvCxnSpPr>
        <p:spPr>
          <a:xfrm>
            <a:off x="4139262" y="1436930"/>
            <a:ext cx="7200" cy="4483800"/>
          </a:xfrm>
          <a:prstGeom prst="straightConnector1">
            <a:avLst/>
          </a:prstGeom>
          <a:noFill/>
          <a:ln w="19050" cap="flat">
            <a:solidFill>
              <a:srgbClr val="000000"/>
            </a:solidFill>
            <a:prstDash val="solid"/>
            <a:round/>
            <a:headEnd type="none" w="lg" len="lg"/>
            <a:tailEnd type="none" w="lg" len="lg"/>
          </a:ln>
        </p:spPr>
      </p:cxnSp>
      <p:sp>
        <p:nvSpPr>
          <p:cNvPr id="148" name="Shape 662"/>
          <p:cNvSpPr txBox="1"/>
          <p:nvPr/>
        </p:nvSpPr>
        <p:spPr>
          <a:xfrm>
            <a:off x="840250" y="3189505"/>
            <a:ext cx="2992199" cy="274199"/>
          </a:xfrm>
          <a:prstGeom prst="rect">
            <a:avLst/>
          </a:prstGeom>
        </p:spPr>
        <p:txBody>
          <a:bodyPr lIns="91425" tIns="91425" rIns="91425" bIns="91425" anchor="t" anchorCtr="0">
            <a:noAutofit/>
          </a:bodyPr>
          <a:lstStyle/>
          <a:p>
            <a:r>
              <a:rPr lang="en" sz="1400" i="1" kern="0">
                <a:solidFill>
                  <a:srgbClr val="000000"/>
                </a:solidFill>
                <a:latin typeface="Arial"/>
                <a:cs typeface="Arial"/>
                <a:sym typeface="Arial"/>
                <a:rtl val="0"/>
              </a:rPr>
              <a:t>Sort-Groupby-M-to-N-Partitioning</a:t>
            </a:r>
          </a:p>
        </p:txBody>
      </p:sp>
      <p:sp>
        <p:nvSpPr>
          <p:cNvPr id="149" name="Shape 663"/>
          <p:cNvSpPr txBox="1"/>
          <p:nvPr/>
        </p:nvSpPr>
        <p:spPr>
          <a:xfrm>
            <a:off x="4188712" y="3218855"/>
            <a:ext cx="3320699" cy="274199"/>
          </a:xfrm>
          <a:prstGeom prst="rect">
            <a:avLst/>
          </a:prstGeom>
        </p:spPr>
        <p:txBody>
          <a:bodyPr lIns="91425" tIns="91425" rIns="91425" bIns="91425" anchor="t" anchorCtr="0">
            <a:noAutofit/>
          </a:bodyPr>
          <a:lstStyle/>
          <a:p>
            <a:r>
              <a:rPr lang="en" sz="1400" i="1" kern="0">
                <a:solidFill>
                  <a:srgbClr val="000000"/>
                </a:solidFill>
                <a:latin typeface="Arial"/>
                <a:cs typeface="Arial"/>
                <a:sym typeface="Arial"/>
                <a:rtl val="0"/>
              </a:rPr>
              <a:t>HashSort-Groupby-M-to-N-Partitioning</a:t>
            </a:r>
          </a:p>
        </p:txBody>
      </p:sp>
      <p:sp>
        <p:nvSpPr>
          <p:cNvPr id="150" name="Shape 664"/>
          <p:cNvSpPr txBox="1"/>
          <p:nvPr/>
        </p:nvSpPr>
        <p:spPr>
          <a:xfrm>
            <a:off x="752512" y="5406055"/>
            <a:ext cx="3553499" cy="274199"/>
          </a:xfrm>
          <a:prstGeom prst="rect">
            <a:avLst/>
          </a:prstGeom>
        </p:spPr>
        <p:txBody>
          <a:bodyPr lIns="91425" tIns="91425" rIns="91425" bIns="91425" anchor="t" anchorCtr="0">
            <a:noAutofit/>
          </a:bodyPr>
          <a:lstStyle/>
          <a:p>
            <a:r>
              <a:rPr lang="en" sz="1300" i="1" kern="0">
                <a:solidFill>
                  <a:srgbClr val="000000"/>
                </a:solidFill>
                <a:latin typeface="Arial"/>
                <a:cs typeface="Arial"/>
                <a:sym typeface="Arial"/>
                <a:rtl val="0"/>
              </a:rPr>
              <a:t>Sort-Groupby-M-to-N-Merge-Partitioning</a:t>
            </a:r>
          </a:p>
        </p:txBody>
      </p:sp>
      <p:sp>
        <p:nvSpPr>
          <p:cNvPr id="151" name="Shape 665"/>
          <p:cNvSpPr txBox="1"/>
          <p:nvPr/>
        </p:nvSpPr>
        <p:spPr>
          <a:xfrm>
            <a:off x="4139262" y="5428592"/>
            <a:ext cx="4025399" cy="274199"/>
          </a:xfrm>
          <a:prstGeom prst="rect">
            <a:avLst/>
          </a:prstGeom>
        </p:spPr>
        <p:txBody>
          <a:bodyPr lIns="91425" tIns="91425" rIns="91425" bIns="91425" anchor="t" anchorCtr="0">
            <a:noAutofit/>
          </a:bodyPr>
          <a:lstStyle/>
          <a:p>
            <a:r>
              <a:rPr lang="en" sz="1300" i="1" kern="0">
                <a:solidFill>
                  <a:srgbClr val="000000"/>
                </a:solidFill>
                <a:latin typeface="Arial"/>
                <a:cs typeface="Arial"/>
                <a:sym typeface="Arial"/>
                <a:rtl val="0"/>
              </a:rPr>
              <a:t>HashSort-Groupby-M-to-N-Merge-Partitioning</a:t>
            </a:r>
          </a:p>
        </p:txBody>
      </p:sp>
      <p:cxnSp>
        <p:nvCxnSpPr>
          <p:cNvPr id="152" name="Shape 666"/>
          <p:cNvCxnSpPr/>
          <p:nvPr/>
        </p:nvCxnSpPr>
        <p:spPr>
          <a:xfrm>
            <a:off x="805162" y="6027805"/>
            <a:ext cx="655500" cy="3900"/>
          </a:xfrm>
          <a:prstGeom prst="straightConnector1">
            <a:avLst/>
          </a:prstGeom>
          <a:noFill/>
          <a:ln w="19050" cap="flat">
            <a:solidFill>
              <a:srgbClr val="351C75"/>
            </a:solidFill>
            <a:prstDash val="solid"/>
            <a:round/>
            <a:headEnd type="none" w="lg" len="lg"/>
            <a:tailEnd type="triangle" w="lg" len="lg"/>
          </a:ln>
        </p:spPr>
      </p:cxnSp>
      <p:sp>
        <p:nvSpPr>
          <p:cNvPr id="153" name="Shape 667"/>
          <p:cNvSpPr txBox="1"/>
          <p:nvPr/>
        </p:nvSpPr>
        <p:spPr>
          <a:xfrm>
            <a:off x="1502837" y="5794830"/>
            <a:ext cx="3687900" cy="333300"/>
          </a:xfrm>
          <a:prstGeom prst="rect">
            <a:avLst/>
          </a:prstGeom>
        </p:spPr>
        <p:txBody>
          <a:bodyPr lIns="91425" tIns="91425" rIns="91425" bIns="91425" anchor="t" anchorCtr="0">
            <a:noAutofit/>
          </a:bodyPr>
          <a:lstStyle/>
          <a:p>
            <a:r>
              <a:rPr lang="en" sz="1300" kern="0">
                <a:solidFill>
                  <a:srgbClr val="000000"/>
                </a:solidFill>
                <a:latin typeface="Arial"/>
                <a:cs typeface="Arial"/>
                <a:sym typeface="Arial"/>
                <a:rtl val="0"/>
              </a:rPr>
              <a:t>M-to-N Partitioning Connector</a:t>
            </a:r>
          </a:p>
        </p:txBody>
      </p:sp>
      <p:cxnSp>
        <p:nvCxnSpPr>
          <p:cNvPr id="154" name="Shape 668"/>
          <p:cNvCxnSpPr/>
          <p:nvPr/>
        </p:nvCxnSpPr>
        <p:spPr>
          <a:xfrm>
            <a:off x="3971987" y="5993430"/>
            <a:ext cx="655500" cy="3900"/>
          </a:xfrm>
          <a:prstGeom prst="straightConnector1">
            <a:avLst/>
          </a:prstGeom>
          <a:noFill/>
          <a:ln w="19050" cap="flat">
            <a:solidFill>
              <a:srgbClr val="0B5394"/>
            </a:solidFill>
            <a:prstDash val="dash"/>
            <a:round/>
            <a:headEnd type="none" w="lg" len="lg"/>
            <a:tailEnd type="triangle" w="lg" len="lg"/>
          </a:ln>
        </p:spPr>
      </p:cxnSp>
      <p:sp>
        <p:nvSpPr>
          <p:cNvPr id="155" name="Shape 669"/>
          <p:cNvSpPr txBox="1"/>
          <p:nvPr/>
        </p:nvSpPr>
        <p:spPr>
          <a:xfrm>
            <a:off x="4625721" y="5794830"/>
            <a:ext cx="3212100" cy="333300"/>
          </a:xfrm>
          <a:prstGeom prst="rect">
            <a:avLst/>
          </a:prstGeom>
        </p:spPr>
        <p:txBody>
          <a:bodyPr lIns="91425" tIns="91425" rIns="91425" bIns="91425" anchor="t" anchorCtr="0">
            <a:noAutofit/>
          </a:bodyPr>
          <a:lstStyle/>
          <a:p>
            <a:r>
              <a:rPr lang="en" sz="1300" kern="0">
                <a:solidFill>
                  <a:srgbClr val="000000"/>
                </a:solidFill>
                <a:latin typeface="Arial"/>
                <a:cs typeface="Arial"/>
                <a:sym typeface="Arial"/>
                <a:rtl val="0"/>
              </a:rPr>
              <a:t>M-To-N Partitioning Merging Connector</a:t>
            </a:r>
          </a:p>
        </p:txBody>
      </p:sp>
      <p:pic>
        <p:nvPicPr>
          <p:cNvPr id="156" name="Shape 670"/>
          <p:cNvPicPr preferRelativeResize="0"/>
          <p:nvPr/>
        </p:nvPicPr>
        <p:blipFill>
          <a:blip r:embed="rId3"/>
          <a:stretch>
            <a:fillRect/>
          </a:stretch>
        </p:blipFill>
        <p:spPr>
          <a:xfrm>
            <a:off x="1905600" y="1456229"/>
            <a:ext cx="243199" cy="274199"/>
          </a:xfrm>
          <a:prstGeom prst="rect">
            <a:avLst/>
          </a:prstGeom>
        </p:spPr>
      </p:pic>
      <p:sp>
        <p:nvSpPr>
          <p:cNvPr id="157" name="Shape 671"/>
          <p:cNvSpPr txBox="1"/>
          <p:nvPr/>
        </p:nvSpPr>
        <p:spPr>
          <a:xfrm>
            <a:off x="2012699" y="1400055"/>
            <a:ext cx="10025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158" name="Shape 672"/>
          <p:cNvPicPr preferRelativeResize="0"/>
          <p:nvPr/>
        </p:nvPicPr>
        <p:blipFill>
          <a:blip r:embed="rId3"/>
          <a:stretch>
            <a:fillRect/>
          </a:stretch>
        </p:blipFill>
        <p:spPr>
          <a:xfrm>
            <a:off x="3039637" y="1456229"/>
            <a:ext cx="243199" cy="274199"/>
          </a:xfrm>
          <a:prstGeom prst="rect">
            <a:avLst/>
          </a:prstGeom>
        </p:spPr>
      </p:pic>
      <p:sp>
        <p:nvSpPr>
          <p:cNvPr id="159" name="Shape 673"/>
          <p:cNvSpPr txBox="1"/>
          <p:nvPr/>
        </p:nvSpPr>
        <p:spPr>
          <a:xfrm>
            <a:off x="3170849" y="1419455"/>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160" name="Shape 674"/>
          <p:cNvPicPr preferRelativeResize="0"/>
          <p:nvPr/>
        </p:nvPicPr>
        <p:blipFill>
          <a:blip r:embed="rId3"/>
          <a:stretch>
            <a:fillRect/>
          </a:stretch>
        </p:blipFill>
        <p:spPr>
          <a:xfrm>
            <a:off x="711300" y="2549756"/>
            <a:ext cx="243199" cy="274199"/>
          </a:xfrm>
          <a:prstGeom prst="rect">
            <a:avLst/>
          </a:prstGeom>
        </p:spPr>
      </p:pic>
      <p:sp>
        <p:nvSpPr>
          <p:cNvPr id="161" name="Shape 675"/>
          <p:cNvSpPr txBox="1"/>
          <p:nvPr/>
        </p:nvSpPr>
        <p:spPr>
          <a:xfrm>
            <a:off x="805173" y="2484130"/>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sp>
        <p:nvSpPr>
          <p:cNvPr id="162" name="Shape 676"/>
          <p:cNvSpPr txBox="1"/>
          <p:nvPr/>
        </p:nvSpPr>
        <p:spPr>
          <a:xfrm>
            <a:off x="2066973" y="2428430"/>
            <a:ext cx="1094400"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163" name="Shape 677"/>
          <p:cNvPicPr preferRelativeResize="0"/>
          <p:nvPr/>
        </p:nvPicPr>
        <p:blipFill>
          <a:blip r:embed="rId3"/>
          <a:stretch>
            <a:fillRect/>
          </a:stretch>
        </p:blipFill>
        <p:spPr>
          <a:xfrm>
            <a:off x="3074350" y="4827693"/>
            <a:ext cx="243199" cy="274199"/>
          </a:xfrm>
          <a:prstGeom prst="rect">
            <a:avLst/>
          </a:prstGeom>
        </p:spPr>
      </p:pic>
      <p:sp>
        <p:nvSpPr>
          <p:cNvPr id="164" name="Shape 678"/>
          <p:cNvSpPr txBox="1"/>
          <p:nvPr/>
        </p:nvSpPr>
        <p:spPr>
          <a:xfrm>
            <a:off x="3194174" y="4737280"/>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165" name="Shape 679"/>
          <p:cNvPicPr preferRelativeResize="0"/>
          <p:nvPr/>
        </p:nvPicPr>
        <p:blipFill>
          <a:blip r:embed="rId3"/>
          <a:stretch>
            <a:fillRect/>
          </a:stretch>
        </p:blipFill>
        <p:spPr>
          <a:xfrm>
            <a:off x="1958325" y="4773040"/>
            <a:ext cx="243199" cy="274199"/>
          </a:xfrm>
          <a:prstGeom prst="rect">
            <a:avLst/>
          </a:prstGeom>
        </p:spPr>
      </p:pic>
      <p:cxnSp>
        <p:nvCxnSpPr>
          <p:cNvPr id="166" name="Shape 680"/>
          <p:cNvCxnSpPr/>
          <p:nvPr/>
        </p:nvCxnSpPr>
        <p:spPr>
          <a:xfrm rot="10800000" flipH="1">
            <a:off x="1094697" y="4306680"/>
            <a:ext cx="5399" cy="561299"/>
          </a:xfrm>
          <a:prstGeom prst="straightConnector1">
            <a:avLst/>
          </a:prstGeom>
          <a:noFill/>
          <a:ln w="19050" cap="flat">
            <a:solidFill>
              <a:srgbClr val="1155CC"/>
            </a:solidFill>
            <a:prstDash val="dash"/>
            <a:round/>
            <a:headEnd type="none" w="lg" len="lg"/>
            <a:tailEnd type="triangle" w="lg" len="lg"/>
          </a:ln>
        </p:spPr>
      </p:cxnSp>
      <p:pic>
        <p:nvPicPr>
          <p:cNvPr id="167" name="Shape 681"/>
          <p:cNvPicPr preferRelativeResize="0"/>
          <p:nvPr/>
        </p:nvPicPr>
        <p:blipFill>
          <a:blip r:embed="rId3"/>
          <a:stretch>
            <a:fillRect/>
          </a:stretch>
        </p:blipFill>
        <p:spPr>
          <a:xfrm>
            <a:off x="782725" y="3710416"/>
            <a:ext cx="243199" cy="274199"/>
          </a:xfrm>
          <a:prstGeom prst="rect">
            <a:avLst/>
          </a:prstGeom>
        </p:spPr>
      </p:pic>
      <p:sp>
        <p:nvSpPr>
          <p:cNvPr id="168" name="Shape 682"/>
          <p:cNvSpPr txBox="1"/>
          <p:nvPr/>
        </p:nvSpPr>
        <p:spPr>
          <a:xfrm>
            <a:off x="902550" y="3620005"/>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cxnSp>
        <p:nvCxnSpPr>
          <p:cNvPr id="169" name="Shape 683"/>
          <p:cNvCxnSpPr/>
          <p:nvPr/>
        </p:nvCxnSpPr>
        <p:spPr>
          <a:xfrm rot="10800000">
            <a:off x="2263441" y="4287067"/>
            <a:ext cx="0" cy="486900"/>
          </a:xfrm>
          <a:prstGeom prst="straightConnector1">
            <a:avLst/>
          </a:prstGeom>
          <a:noFill/>
          <a:ln w="19050" cap="flat">
            <a:solidFill>
              <a:srgbClr val="1155CC"/>
            </a:solidFill>
            <a:prstDash val="dash"/>
            <a:round/>
            <a:headEnd type="none" w="lg" len="lg"/>
            <a:tailEnd type="triangle" w="lg" len="lg"/>
          </a:ln>
        </p:spPr>
      </p:cxnSp>
      <p:sp>
        <p:nvSpPr>
          <p:cNvPr id="170" name="Shape 684"/>
          <p:cNvSpPr txBox="1"/>
          <p:nvPr/>
        </p:nvSpPr>
        <p:spPr>
          <a:xfrm>
            <a:off x="712225" y="3953580"/>
            <a:ext cx="12108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(Preclustered)</a:t>
            </a:r>
          </a:p>
        </p:txBody>
      </p:sp>
      <p:sp>
        <p:nvSpPr>
          <p:cNvPr id="171" name="Shape 685"/>
          <p:cNvSpPr txBox="1"/>
          <p:nvPr/>
        </p:nvSpPr>
        <p:spPr>
          <a:xfrm>
            <a:off x="730775" y="5039992"/>
            <a:ext cx="11439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(Sort-based)</a:t>
            </a:r>
          </a:p>
        </p:txBody>
      </p:sp>
      <p:sp>
        <p:nvSpPr>
          <p:cNvPr id="172" name="Shape 686"/>
          <p:cNvSpPr txBox="1"/>
          <p:nvPr/>
        </p:nvSpPr>
        <p:spPr>
          <a:xfrm>
            <a:off x="1804550" y="3925905"/>
            <a:ext cx="12108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(Preclustered)</a:t>
            </a:r>
          </a:p>
        </p:txBody>
      </p:sp>
      <p:sp>
        <p:nvSpPr>
          <p:cNvPr id="173" name="Shape 687"/>
          <p:cNvSpPr txBox="1"/>
          <p:nvPr/>
        </p:nvSpPr>
        <p:spPr>
          <a:xfrm>
            <a:off x="1800337" y="4986480"/>
            <a:ext cx="10944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(Sort-based)</a:t>
            </a:r>
          </a:p>
        </p:txBody>
      </p:sp>
      <p:cxnSp>
        <p:nvCxnSpPr>
          <p:cNvPr id="174" name="Shape 688"/>
          <p:cNvCxnSpPr/>
          <p:nvPr/>
        </p:nvCxnSpPr>
        <p:spPr>
          <a:xfrm rot="10800000">
            <a:off x="3496761" y="4267079"/>
            <a:ext cx="1199" cy="534300"/>
          </a:xfrm>
          <a:prstGeom prst="straightConnector1">
            <a:avLst/>
          </a:prstGeom>
          <a:noFill/>
          <a:ln w="19050" cap="flat">
            <a:solidFill>
              <a:srgbClr val="1155CC"/>
            </a:solidFill>
            <a:prstDash val="dash"/>
            <a:round/>
            <a:headEnd type="none" w="lg" len="lg"/>
            <a:tailEnd type="triangle" w="lg" len="lg"/>
          </a:ln>
        </p:spPr>
      </p:cxnSp>
      <p:sp>
        <p:nvSpPr>
          <p:cNvPr id="175" name="Shape 689"/>
          <p:cNvSpPr txBox="1"/>
          <p:nvPr/>
        </p:nvSpPr>
        <p:spPr>
          <a:xfrm>
            <a:off x="2946025" y="3925130"/>
            <a:ext cx="12108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(Preclustered)</a:t>
            </a:r>
          </a:p>
        </p:txBody>
      </p:sp>
      <p:sp>
        <p:nvSpPr>
          <p:cNvPr id="176" name="Shape 690"/>
          <p:cNvSpPr txBox="1"/>
          <p:nvPr/>
        </p:nvSpPr>
        <p:spPr>
          <a:xfrm>
            <a:off x="2954112" y="4988542"/>
            <a:ext cx="11946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(Sort-based)</a:t>
            </a:r>
          </a:p>
        </p:txBody>
      </p:sp>
      <p:cxnSp>
        <p:nvCxnSpPr>
          <p:cNvPr id="177" name="Shape 691"/>
          <p:cNvCxnSpPr/>
          <p:nvPr/>
        </p:nvCxnSpPr>
        <p:spPr>
          <a:xfrm rot="10800000" flipH="1">
            <a:off x="1099676" y="4290230"/>
            <a:ext cx="1185299" cy="561899"/>
          </a:xfrm>
          <a:prstGeom prst="straightConnector1">
            <a:avLst/>
          </a:prstGeom>
          <a:noFill/>
          <a:ln w="19050" cap="flat">
            <a:solidFill>
              <a:srgbClr val="1155CC"/>
            </a:solidFill>
            <a:prstDash val="dash"/>
            <a:round/>
            <a:headEnd type="none" w="lg" len="lg"/>
            <a:tailEnd type="triangle" w="lg" len="lg"/>
          </a:ln>
        </p:spPr>
      </p:cxnSp>
      <p:cxnSp>
        <p:nvCxnSpPr>
          <p:cNvPr id="178" name="Shape 692"/>
          <p:cNvCxnSpPr/>
          <p:nvPr/>
        </p:nvCxnSpPr>
        <p:spPr>
          <a:xfrm rot="10800000" flipH="1">
            <a:off x="1116017" y="4264429"/>
            <a:ext cx="2262899" cy="579300"/>
          </a:xfrm>
          <a:prstGeom prst="straightConnector1">
            <a:avLst/>
          </a:prstGeom>
          <a:noFill/>
          <a:ln w="19050" cap="flat">
            <a:solidFill>
              <a:srgbClr val="1155CC"/>
            </a:solidFill>
            <a:prstDash val="dash"/>
            <a:round/>
            <a:headEnd type="none" w="lg" len="lg"/>
            <a:tailEnd type="triangle" w="lg" len="lg"/>
          </a:ln>
        </p:spPr>
      </p:cxnSp>
      <p:cxnSp>
        <p:nvCxnSpPr>
          <p:cNvPr id="179" name="Shape 693"/>
          <p:cNvCxnSpPr/>
          <p:nvPr/>
        </p:nvCxnSpPr>
        <p:spPr>
          <a:xfrm rot="10800000">
            <a:off x="1120099" y="4319492"/>
            <a:ext cx="1135500" cy="442499"/>
          </a:xfrm>
          <a:prstGeom prst="straightConnector1">
            <a:avLst/>
          </a:prstGeom>
          <a:noFill/>
          <a:ln w="19050" cap="flat">
            <a:solidFill>
              <a:srgbClr val="1155CC"/>
            </a:solidFill>
            <a:prstDash val="dash"/>
            <a:round/>
            <a:headEnd type="none" w="lg" len="lg"/>
            <a:tailEnd type="triangle" w="lg" len="lg"/>
          </a:ln>
        </p:spPr>
      </p:cxnSp>
      <p:cxnSp>
        <p:nvCxnSpPr>
          <p:cNvPr id="180" name="Shape 694"/>
          <p:cNvCxnSpPr/>
          <p:nvPr/>
        </p:nvCxnSpPr>
        <p:spPr>
          <a:xfrm rot="10800000" flipH="1">
            <a:off x="2284261" y="4284092"/>
            <a:ext cx="1194600" cy="475800"/>
          </a:xfrm>
          <a:prstGeom prst="straightConnector1">
            <a:avLst/>
          </a:prstGeom>
          <a:noFill/>
          <a:ln w="19050" cap="flat">
            <a:solidFill>
              <a:srgbClr val="1155CC"/>
            </a:solidFill>
            <a:prstDash val="dash"/>
            <a:round/>
            <a:headEnd type="none" w="lg" len="lg"/>
            <a:tailEnd type="triangle" w="lg" len="lg"/>
          </a:ln>
        </p:spPr>
      </p:cxnSp>
      <p:cxnSp>
        <p:nvCxnSpPr>
          <p:cNvPr id="181" name="Shape 695"/>
          <p:cNvCxnSpPr/>
          <p:nvPr/>
        </p:nvCxnSpPr>
        <p:spPr>
          <a:xfrm rot="10800000">
            <a:off x="2284369" y="4240992"/>
            <a:ext cx="1210800" cy="563400"/>
          </a:xfrm>
          <a:prstGeom prst="straightConnector1">
            <a:avLst/>
          </a:prstGeom>
          <a:noFill/>
          <a:ln w="19050" cap="flat">
            <a:solidFill>
              <a:srgbClr val="1155CC"/>
            </a:solidFill>
            <a:prstDash val="dash"/>
            <a:round/>
            <a:headEnd type="none" w="lg" len="lg"/>
            <a:tailEnd type="triangle" w="lg" len="lg"/>
          </a:ln>
        </p:spPr>
      </p:cxnSp>
      <p:cxnSp>
        <p:nvCxnSpPr>
          <p:cNvPr id="182" name="Shape 696"/>
          <p:cNvCxnSpPr/>
          <p:nvPr/>
        </p:nvCxnSpPr>
        <p:spPr>
          <a:xfrm rot="10800000">
            <a:off x="1247100" y="4309667"/>
            <a:ext cx="2252099" cy="493799"/>
          </a:xfrm>
          <a:prstGeom prst="straightConnector1">
            <a:avLst/>
          </a:prstGeom>
          <a:noFill/>
          <a:ln w="19050" cap="flat">
            <a:solidFill>
              <a:srgbClr val="1155CC"/>
            </a:solidFill>
            <a:prstDash val="dash"/>
            <a:round/>
            <a:headEnd type="none" w="lg" len="lg"/>
            <a:tailEnd type="triangle" w="lg" len="lg"/>
          </a:ln>
        </p:spPr>
      </p:cxnSp>
      <p:pic>
        <p:nvPicPr>
          <p:cNvPr id="183" name="Shape 697"/>
          <p:cNvPicPr preferRelativeResize="0"/>
          <p:nvPr/>
        </p:nvPicPr>
        <p:blipFill>
          <a:blip r:embed="rId3"/>
          <a:stretch>
            <a:fillRect/>
          </a:stretch>
        </p:blipFill>
        <p:spPr>
          <a:xfrm>
            <a:off x="1916775" y="3710416"/>
            <a:ext cx="243199" cy="274199"/>
          </a:xfrm>
          <a:prstGeom prst="rect">
            <a:avLst/>
          </a:prstGeom>
        </p:spPr>
      </p:pic>
      <p:sp>
        <p:nvSpPr>
          <p:cNvPr id="184" name="Shape 698"/>
          <p:cNvSpPr txBox="1"/>
          <p:nvPr/>
        </p:nvSpPr>
        <p:spPr>
          <a:xfrm>
            <a:off x="2023873" y="3654255"/>
            <a:ext cx="1094400"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185" name="Shape 699"/>
          <p:cNvPicPr preferRelativeResize="0"/>
          <p:nvPr/>
        </p:nvPicPr>
        <p:blipFill>
          <a:blip r:embed="rId3"/>
          <a:stretch>
            <a:fillRect/>
          </a:stretch>
        </p:blipFill>
        <p:spPr>
          <a:xfrm>
            <a:off x="3050812" y="3710416"/>
            <a:ext cx="243199" cy="274199"/>
          </a:xfrm>
          <a:prstGeom prst="rect">
            <a:avLst/>
          </a:prstGeom>
        </p:spPr>
      </p:pic>
      <p:sp>
        <p:nvSpPr>
          <p:cNvPr id="186" name="Shape 700"/>
          <p:cNvSpPr txBox="1"/>
          <p:nvPr/>
        </p:nvSpPr>
        <p:spPr>
          <a:xfrm>
            <a:off x="3182024" y="3673655"/>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187" name="Shape 701"/>
          <p:cNvPicPr preferRelativeResize="0"/>
          <p:nvPr/>
        </p:nvPicPr>
        <p:blipFill>
          <a:blip r:embed="rId3"/>
          <a:stretch>
            <a:fillRect/>
          </a:stretch>
        </p:blipFill>
        <p:spPr>
          <a:xfrm>
            <a:off x="722475" y="4803944"/>
            <a:ext cx="243199" cy="274199"/>
          </a:xfrm>
          <a:prstGeom prst="rect">
            <a:avLst/>
          </a:prstGeom>
        </p:spPr>
      </p:pic>
      <p:sp>
        <p:nvSpPr>
          <p:cNvPr id="188" name="Shape 702"/>
          <p:cNvSpPr txBox="1"/>
          <p:nvPr/>
        </p:nvSpPr>
        <p:spPr>
          <a:xfrm>
            <a:off x="816348" y="4738305"/>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sp>
        <p:nvSpPr>
          <p:cNvPr id="189" name="Shape 703"/>
          <p:cNvSpPr txBox="1"/>
          <p:nvPr/>
        </p:nvSpPr>
        <p:spPr>
          <a:xfrm>
            <a:off x="2078149" y="4682630"/>
            <a:ext cx="10925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190" name="Shape 704"/>
          <p:cNvPicPr preferRelativeResize="0"/>
          <p:nvPr/>
        </p:nvPicPr>
        <p:blipFill>
          <a:blip r:embed="rId3"/>
          <a:stretch>
            <a:fillRect/>
          </a:stretch>
        </p:blipFill>
        <p:spPr>
          <a:xfrm>
            <a:off x="6584050" y="4842418"/>
            <a:ext cx="243199" cy="274199"/>
          </a:xfrm>
          <a:prstGeom prst="rect">
            <a:avLst/>
          </a:prstGeom>
        </p:spPr>
      </p:pic>
      <p:sp>
        <p:nvSpPr>
          <p:cNvPr id="191" name="Shape 705"/>
          <p:cNvSpPr txBox="1"/>
          <p:nvPr/>
        </p:nvSpPr>
        <p:spPr>
          <a:xfrm>
            <a:off x="6703875" y="4752005"/>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192" name="Shape 706"/>
          <p:cNvPicPr preferRelativeResize="0"/>
          <p:nvPr/>
        </p:nvPicPr>
        <p:blipFill>
          <a:blip r:embed="rId3"/>
          <a:stretch>
            <a:fillRect/>
          </a:stretch>
        </p:blipFill>
        <p:spPr>
          <a:xfrm>
            <a:off x="5468025" y="4787765"/>
            <a:ext cx="243199" cy="274199"/>
          </a:xfrm>
          <a:prstGeom prst="rect">
            <a:avLst/>
          </a:prstGeom>
        </p:spPr>
      </p:pic>
      <p:cxnSp>
        <p:nvCxnSpPr>
          <p:cNvPr id="193" name="Shape 707"/>
          <p:cNvCxnSpPr/>
          <p:nvPr/>
        </p:nvCxnSpPr>
        <p:spPr>
          <a:xfrm rot="10800000" flipH="1">
            <a:off x="4604397" y="4321405"/>
            <a:ext cx="5399" cy="561299"/>
          </a:xfrm>
          <a:prstGeom prst="straightConnector1">
            <a:avLst/>
          </a:prstGeom>
          <a:noFill/>
          <a:ln w="19050" cap="flat">
            <a:solidFill>
              <a:srgbClr val="0B5394"/>
            </a:solidFill>
            <a:prstDash val="dash"/>
            <a:round/>
            <a:headEnd type="none" w="lg" len="lg"/>
            <a:tailEnd type="triangle" w="lg" len="lg"/>
          </a:ln>
        </p:spPr>
      </p:cxnSp>
      <p:pic>
        <p:nvPicPr>
          <p:cNvPr id="194" name="Shape 708"/>
          <p:cNvPicPr preferRelativeResize="0"/>
          <p:nvPr/>
        </p:nvPicPr>
        <p:blipFill>
          <a:blip r:embed="rId3"/>
          <a:stretch>
            <a:fillRect/>
          </a:stretch>
        </p:blipFill>
        <p:spPr>
          <a:xfrm>
            <a:off x="4292425" y="3725141"/>
            <a:ext cx="243199" cy="274199"/>
          </a:xfrm>
          <a:prstGeom prst="rect">
            <a:avLst/>
          </a:prstGeom>
        </p:spPr>
      </p:pic>
      <p:sp>
        <p:nvSpPr>
          <p:cNvPr id="195" name="Shape 709"/>
          <p:cNvSpPr txBox="1"/>
          <p:nvPr/>
        </p:nvSpPr>
        <p:spPr>
          <a:xfrm>
            <a:off x="4412250" y="3634730"/>
            <a:ext cx="1135500"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cxnSp>
        <p:nvCxnSpPr>
          <p:cNvPr id="196" name="Shape 710"/>
          <p:cNvCxnSpPr/>
          <p:nvPr/>
        </p:nvCxnSpPr>
        <p:spPr>
          <a:xfrm rot="10800000">
            <a:off x="5773141" y="4301792"/>
            <a:ext cx="0" cy="486900"/>
          </a:xfrm>
          <a:prstGeom prst="straightConnector1">
            <a:avLst/>
          </a:prstGeom>
          <a:noFill/>
          <a:ln w="19050" cap="flat">
            <a:solidFill>
              <a:srgbClr val="0B5394"/>
            </a:solidFill>
            <a:prstDash val="dash"/>
            <a:round/>
            <a:headEnd type="none" w="lg" len="lg"/>
            <a:tailEnd type="triangle" w="lg" len="lg"/>
          </a:ln>
        </p:spPr>
      </p:cxnSp>
      <p:sp>
        <p:nvSpPr>
          <p:cNvPr id="197" name="Shape 711"/>
          <p:cNvSpPr txBox="1"/>
          <p:nvPr/>
        </p:nvSpPr>
        <p:spPr>
          <a:xfrm>
            <a:off x="4221925" y="3968305"/>
            <a:ext cx="12108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(Preclustered)</a:t>
            </a:r>
          </a:p>
        </p:txBody>
      </p:sp>
      <p:sp>
        <p:nvSpPr>
          <p:cNvPr id="198" name="Shape 712"/>
          <p:cNvSpPr txBox="1"/>
          <p:nvPr/>
        </p:nvSpPr>
        <p:spPr>
          <a:xfrm>
            <a:off x="4240475" y="5054717"/>
            <a:ext cx="11439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(HashSort)</a:t>
            </a:r>
          </a:p>
        </p:txBody>
      </p:sp>
      <p:sp>
        <p:nvSpPr>
          <p:cNvPr id="199" name="Shape 713"/>
          <p:cNvSpPr txBox="1"/>
          <p:nvPr/>
        </p:nvSpPr>
        <p:spPr>
          <a:xfrm>
            <a:off x="5314250" y="3940630"/>
            <a:ext cx="12108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(Preclustered)</a:t>
            </a:r>
          </a:p>
        </p:txBody>
      </p:sp>
      <p:sp>
        <p:nvSpPr>
          <p:cNvPr id="200" name="Shape 714"/>
          <p:cNvSpPr txBox="1"/>
          <p:nvPr/>
        </p:nvSpPr>
        <p:spPr>
          <a:xfrm>
            <a:off x="5310037" y="5001205"/>
            <a:ext cx="10944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(HashSort)</a:t>
            </a:r>
          </a:p>
        </p:txBody>
      </p:sp>
      <p:cxnSp>
        <p:nvCxnSpPr>
          <p:cNvPr id="201" name="Shape 715"/>
          <p:cNvCxnSpPr/>
          <p:nvPr/>
        </p:nvCxnSpPr>
        <p:spPr>
          <a:xfrm rot="10800000">
            <a:off x="7006461" y="4281804"/>
            <a:ext cx="1199" cy="534300"/>
          </a:xfrm>
          <a:prstGeom prst="straightConnector1">
            <a:avLst/>
          </a:prstGeom>
          <a:noFill/>
          <a:ln w="19050" cap="flat">
            <a:solidFill>
              <a:srgbClr val="0B5394"/>
            </a:solidFill>
            <a:prstDash val="dash"/>
            <a:round/>
            <a:headEnd type="none" w="lg" len="lg"/>
            <a:tailEnd type="triangle" w="lg" len="lg"/>
          </a:ln>
        </p:spPr>
      </p:cxnSp>
      <p:sp>
        <p:nvSpPr>
          <p:cNvPr id="202" name="Shape 716"/>
          <p:cNvSpPr txBox="1"/>
          <p:nvPr/>
        </p:nvSpPr>
        <p:spPr>
          <a:xfrm>
            <a:off x="6455725" y="3939855"/>
            <a:ext cx="12108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(Preclustered)</a:t>
            </a:r>
          </a:p>
        </p:txBody>
      </p:sp>
      <p:sp>
        <p:nvSpPr>
          <p:cNvPr id="203" name="Shape 717"/>
          <p:cNvSpPr txBox="1"/>
          <p:nvPr/>
        </p:nvSpPr>
        <p:spPr>
          <a:xfrm>
            <a:off x="6463812" y="5003267"/>
            <a:ext cx="11946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(HashSort)</a:t>
            </a:r>
          </a:p>
        </p:txBody>
      </p:sp>
      <p:cxnSp>
        <p:nvCxnSpPr>
          <p:cNvPr id="204" name="Shape 718"/>
          <p:cNvCxnSpPr/>
          <p:nvPr/>
        </p:nvCxnSpPr>
        <p:spPr>
          <a:xfrm rot="10800000" flipH="1">
            <a:off x="4609376" y="4304955"/>
            <a:ext cx="1185299" cy="561899"/>
          </a:xfrm>
          <a:prstGeom prst="straightConnector1">
            <a:avLst/>
          </a:prstGeom>
          <a:noFill/>
          <a:ln w="19050" cap="flat">
            <a:solidFill>
              <a:srgbClr val="0B5394"/>
            </a:solidFill>
            <a:prstDash val="dash"/>
            <a:round/>
            <a:headEnd type="none" w="lg" len="lg"/>
            <a:tailEnd type="triangle" w="lg" len="lg"/>
          </a:ln>
        </p:spPr>
      </p:cxnSp>
      <p:cxnSp>
        <p:nvCxnSpPr>
          <p:cNvPr id="205" name="Shape 719"/>
          <p:cNvCxnSpPr/>
          <p:nvPr/>
        </p:nvCxnSpPr>
        <p:spPr>
          <a:xfrm rot="10800000" flipH="1">
            <a:off x="4625717" y="4277354"/>
            <a:ext cx="2218499" cy="581100"/>
          </a:xfrm>
          <a:prstGeom prst="straightConnector1">
            <a:avLst/>
          </a:prstGeom>
          <a:noFill/>
          <a:ln w="19050" cap="flat">
            <a:solidFill>
              <a:srgbClr val="0B5394"/>
            </a:solidFill>
            <a:prstDash val="dash"/>
            <a:round/>
            <a:headEnd type="none" w="lg" len="lg"/>
            <a:tailEnd type="triangle" w="lg" len="lg"/>
          </a:ln>
        </p:spPr>
      </p:cxnSp>
      <p:cxnSp>
        <p:nvCxnSpPr>
          <p:cNvPr id="206" name="Shape 720"/>
          <p:cNvCxnSpPr/>
          <p:nvPr/>
        </p:nvCxnSpPr>
        <p:spPr>
          <a:xfrm rot="10800000">
            <a:off x="4629799" y="4334217"/>
            <a:ext cx="1135500" cy="442499"/>
          </a:xfrm>
          <a:prstGeom prst="straightConnector1">
            <a:avLst/>
          </a:prstGeom>
          <a:noFill/>
          <a:ln w="19050" cap="flat">
            <a:solidFill>
              <a:srgbClr val="0B5394"/>
            </a:solidFill>
            <a:prstDash val="dash"/>
            <a:round/>
            <a:headEnd type="none" w="lg" len="lg"/>
            <a:tailEnd type="triangle" w="lg" len="lg"/>
          </a:ln>
        </p:spPr>
      </p:cxnSp>
      <p:cxnSp>
        <p:nvCxnSpPr>
          <p:cNvPr id="207" name="Shape 721"/>
          <p:cNvCxnSpPr/>
          <p:nvPr/>
        </p:nvCxnSpPr>
        <p:spPr>
          <a:xfrm rot="10800000" flipH="1">
            <a:off x="5793961" y="4298817"/>
            <a:ext cx="1194600" cy="475800"/>
          </a:xfrm>
          <a:prstGeom prst="straightConnector1">
            <a:avLst/>
          </a:prstGeom>
          <a:noFill/>
          <a:ln w="19050" cap="flat">
            <a:solidFill>
              <a:srgbClr val="0B5394"/>
            </a:solidFill>
            <a:prstDash val="dash"/>
            <a:round/>
            <a:headEnd type="none" w="lg" len="lg"/>
            <a:tailEnd type="triangle" w="lg" len="lg"/>
          </a:ln>
        </p:spPr>
      </p:cxnSp>
      <p:cxnSp>
        <p:nvCxnSpPr>
          <p:cNvPr id="208" name="Shape 722"/>
          <p:cNvCxnSpPr/>
          <p:nvPr/>
        </p:nvCxnSpPr>
        <p:spPr>
          <a:xfrm rot="10800000">
            <a:off x="5794068" y="4255717"/>
            <a:ext cx="1210800" cy="563400"/>
          </a:xfrm>
          <a:prstGeom prst="straightConnector1">
            <a:avLst/>
          </a:prstGeom>
          <a:noFill/>
          <a:ln w="19050" cap="flat">
            <a:solidFill>
              <a:srgbClr val="0B5394"/>
            </a:solidFill>
            <a:prstDash val="dash"/>
            <a:round/>
            <a:headEnd type="none" w="lg" len="lg"/>
            <a:tailEnd type="triangle" w="lg" len="lg"/>
          </a:ln>
        </p:spPr>
      </p:cxnSp>
      <p:cxnSp>
        <p:nvCxnSpPr>
          <p:cNvPr id="209" name="Shape 723"/>
          <p:cNvCxnSpPr/>
          <p:nvPr/>
        </p:nvCxnSpPr>
        <p:spPr>
          <a:xfrm rot="10800000">
            <a:off x="4717325" y="4299880"/>
            <a:ext cx="2181599" cy="516599"/>
          </a:xfrm>
          <a:prstGeom prst="straightConnector1">
            <a:avLst/>
          </a:prstGeom>
          <a:noFill/>
          <a:ln w="19050" cap="flat">
            <a:solidFill>
              <a:srgbClr val="0B5394"/>
            </a:solidFill>
            <a:prstDash val="dash"/>
            <a:round/>
            <a:headEnd type="none" w="lg" len="lg"/>
            <a:tailEnd type="triangle" w="lg" len="lg"/>
          </a:ln>
        </p:spPr>
      </p:cxnSp>
      <p:pic>
        <p:nvPicPr>
          <p:cNvPr id="210" name="Shape 724"/>
          <p:cNvPicPr preferRelativeResize="0"/>
          <p:nvPr/>
        </p:nvPicPr>
        <p:blipFill>
          <a:blip r:embed="rId3"/>
          <a:stretch>
            <a:fillRect/>
          </a:stretch>
        </p:blipFill>
        <p:spPr>
          <a:xfrm>
            <a:off x="5426475" y="3725141"/>
            <a:ext cx="243199" cy="274199"/>
          </a:xfrm>
          <a:prstGeom prst="rect">
            <a:avLst/>
          </a:prstGeom>
        </p:spPr>
      </p:pic>
      <p:sp>
        <p:nvSpPr>
          <p:cNvPr id="211" name="Shape 725"/>
          <p:cNvSpPr txBox="1"/>
          <p:nvPr/>
        </p:nvSpPr>
        <p:spPr>
          <a:xfrm>
            <a:off x="5533573" y="3668980"/>
            <a:ext cx="1135500"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212" name="Shape 726"/>
          <p:cNvPicPr preferRelativeResize="0"/>
          <p:nvPr/>
        </p:nvPicPr>
        <p:blipFill>
          <a:blip r:embed="rId3"/>
          <a:stretch>
            <a:fillRect/>
          </a:stretch>
        </p:blipFill>
        <p:spPr>
          <a:xfrm>
            <a:off x="6560512" y="3725141"/>
            <a:ext cx="243199" cy="274199"/>
          </a:xfrm>
          <a:prstGeom prst="rect">
            <a:avLst/>
          </a:prstGeom>
        </p:spPr>
      </p:pic>
      <p:sp>
        <p:nvSpPr>
          <p:cNvPr id="213" name="Shape 727"/>
          <p:cNvSpPr txBox="1"/>
          <p:nvPr/>
        </p:nvSpPr>
        <p:spPr>
          <a:xfrm>
            <a:off x="6691724" y="3688380"/>
            <a:ext cx="10925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214" name="Shape 728"/>
          <p:cNvPicPr preferRelativeResize="0"/>
          <p:nvPr/>
        </p:nvPicPr>
        <p:blipFill>
          <a:blip r:embed="rId3"/>
          <a:stretch>
            <a:fillRect/>
          </a:stretch>
        </p:blipFill>
        <p:spPr>
          <a:xfrm>
            <a:off x="4232175" y="4818669"/>
            <a:ext cx="243199" cy="274199"/>
          </a:xfrm>
          <a:prstGeom prst="rect">
            <a:avLst/>
          </a:prstGeom>
        </p:spPr>
      </p:pic>
      <p:sp>
        <p:nvSpPr>
          <p:cNvPr id="215" name="Shape 729"/>
          <p:cNvSpPr txBox="1"/>
          <p:nvPr/>
        </p:nvSpPr>
        <p:spPr>
          <a:xfrm>
            <a:off x="4326048" y="4753030"/>
            <a:ext cx="10925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sp>
        <p:nvSpPr>
          <p:cNvPr id="216" name="Shape 730"/>
          <p:cNvSpPr txBox="1"/>
          <p:nvPr/>
        </p:nvSpPr>
        <p:spPr>
          <a:xfrm>
            <a:off x="5587848" y="4697355"/>
            <a:ext cx="1094400"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217" name="Shape 731"/>
          <p:cNvPicPr preferRelativeResize="0"/>
          <p:nvPr/>
        </p:nvPicPr>
        <p:blipFill>
          <a:blip r:embed="rId3"/>
          <a:stretch>
            <a:fillRect/>
          </a:stretch>
        </p:blipFill>
        <p:spPr>
          <a:xfrm>
            <a:off x="6521725" y="2614231"/>
            <a:ext cx="243199" cy="274199"/>
          </a:xfrm>
          <a:prstGeom prst="rect">
            <a:avLst/>
          </a:prstGeom>
        </p:spPr>
      </p:pic>
      <p:sp>
        <p:nvSpPr>
          <p:cNvPr id="218" name="Shape 732"/>
          <p:cNvSpPr txBox="1"/>
          <p:nvPr/>
        </p:nvSpPr>
        <p:spPr>
          <a:xfrm>
            <a:off x="6641550" y="2523830"/>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219" name="Shape 733"/>
          <p:cNvPicPr preferRelativeResize="0"/>
          <p:nvPr/>
        </p:nvPicPr>
        <p:blipFill>
          <a:blip r:embed="rId3"/>
          <a:stretch>
            <a:fillRect/>
          </a:stretch>
        </p:blipFill>
        <p:spPr>
          <a:xfrm>
            <a:off x="5405700" y="2559578"/>
            <a:ext cx="243199" cy="274199"/>
          </a:xfrm>
          <a:prstGeom prst="rect">
            <a:avLst/>
          </a:prstGeom>
        </p:spPr>
      </p:pic>
      <p:cxnSp>
        <p:nvCxnSpPr>
          <p:cNvPr id="220" name="Shape 734"/>
          <p:cNvCxnSpPr/>
          <p:nvPr/>
        </p:nvCxnSpPr>
        <p:spPr>
          <a:xfrm rot="10800000" flipH="1">
            <a:off x="4542072" y="2093217"/>
            <a:ext cx="5399" cy="561299"/>
          </a:xfrm>
          <a:prstGeom prst="straightConnector1">
            <a:avLst/>
          </a:prstGeom>
          <a:noFill/>
          <a:ln w="19050" cap="flat">
            <a:solidFill>
              <a:srgbClr val="674EA7"/>
            </a:solidFill>
            <a:prstDash val="solid"/>
            <a:round/>
            <a:headEnd type="none" w="lg" len="lg"/>
            <a:tailEnd type="triangle" w="lg" len="lg"/>
          </a:ln>
        </p:spPr>
      </p:cxnSp>
      <p:pic>
        <p:nvPicPr>
          <p:cNvPr id="221" name="Shape 735"/>
          <p:cNvPicPr preferRelativeResize="0"/>
          <p:nvPr/>
        </p:nvPicPr>
        <p:blipFill>
          <a:blip r:embed="rId3"/>
          <a:stretch>
            <a:fillRect/>
          </a:stretch>
        </p:blipFill>
        <p:spPr>
          <a:xfrm>
            <a:off x="4230100" y="1496953"/>
            <a:ext cx="243199" cy="274199"/>
          </a:xfrm>
          <a:prstGeom prst="rect">
            <a:avLst/>
          </a:prstGeom>
        </p:spPr>
      </p:pic>
      <p:sp>
        <p:nvSpPr>
          <p:cNvPr id="222" name="Shape 736"/>
          <p:cNvSpPr txBox="1"/>
          <p:nvPr/>
        </p:nvSpPr>
        <p:spPr>
          <a:xfrm>
            <a:off x="4349925" y="1406530"/>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cxnSp>
        <p:nvCxnSpPr>
          <p:cNvPr id="223" name="Shape 737"/>
          <p:cNvCxnSpPr/>
          <p:nvPr/>
        </p:nvCxnSpPr>
        <p:spPr>
          <a:xfrm rot="10800000">
            <a:off x="5710816" y="2073604"/>
            <a:ext cx="0" cy="486900"/>
          </a:xfrm>
          <a:prstGeom prst="straightConnector1">
            <a:avLst/>
          </a:prstGeom>
          <a:noFill/>
          <a:ln w="19050" cap="flat">
            <a:solidFill>
              <a:srgbClr val="674EA7"/>
            </a:solidFill>
            <a:prstDash val="solid"/>
            <a:round/>
            <a:headEnd type="none" w="lg" len="lg"/>
            <a:tailEnd type="triangle" w="lg" len="lg"/>
          </a:ln>
        </p:spPr>
      </p:cxnSp>
      <p:sp>
        <p:nvSpPr>
          <p:cNvPr id="224" name="Shape 738"/>
          <p:cNvSpPr txBox="1"/>
          <p:nvPr/>
        </p:nvSpPr>
        <p:spPr>
          <a:xfrm>
            <a:off x="4221100" y="1740105"/>
            <a:ext cx="11493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(HashSort)</a:t>
            </a:r>
          </a:p>
        </p:txBody>
      </p:sp>
      <p:sp>
        <p:nvSpPr>
          <p:cNvPr id="225" name="Shape 739"/>
          <p:cNvSpPr txBox="1"/>
          <p:nvPr/>
        </p:nvSpPr>
        <p:spPr>
          <a:xfrm>
            <a:off x="4178150" y="2826530"/>
            <a:ext cx="11439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(HashSort)</a:t>
            </a:r>
          </a:p>
        </p:txBody>
      </p:sp>
      <p:sp>
        <p:nvSpPr>
          <p:cNvPr id="226" name="Shape 740"/>
          <p:cNvSpPr txBox="1"/>
          <p:nvPr/>
        </p:nvSpPr>
        <p:spPr>
          <a:xfrm>
            <a:off x="5314412" y="1712430"/>
            <a:ext cx="11439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(HashSort)</a:t>
            </a:r>
          </a:p>
        </p:txBody>
      </p:sp>
      <p:sp>
        <p:nvSpPr>
          <p:cNvPr id="227" name="Shape 741"/>
          <p:cNvSpPr txBox="1"/>
          <p:nvPr/>
        </p:nvSpPr>
        <p:spPr>
          <a:xfrm>
            <a:off x="5247712" y="2773017"/>
            <a:ext cx="10944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(HashSort)</a:t>
            </a:r>
          </a:p>
        </p:txBody>
      </p:sp>
      <p:cxnSp>
        <p:nvCxnSpPr>
          <p:cNvPr id="228" name="Shape 742"/>
          <p:cNvCxnSpPr/>
          <p:nvPr/>
        </p:nvCxnSpPr>
        <p:spPr>
          <a:xfrm rot="10800000">
            <a:off x="6944136" y="2053617"/>
            <a:ext cx="1199" cy="534300"/>
          </a:xfrm>
          <a:prstGeom prst="straightConnector1">
            <a:avLst/>
          </a:prstGeom>
          <a:noFill/>
          <a:ln w="19050" cap="flat">
            <a:solidFill>
              <a:srgbClr val="674EA7"/>
            </a:solidFill>
            <a:prstDash val="solid"/>
            <a:round/>
            <a:headEnd type="none" w="lg" len="lg"/>
            <a:tailEnd type="triangle" w="lg" len="lg"/>
          </a:ln>
        </p:spPr>
      </p:cxnSp>
      <p:sp>
        <p:nvSpPr>
          <p:cNvPr id="229" name="Shape 743"/>
          <p:cNvSpPr txBox="1"/>
          <p:nvPr/>
        </p:nvSpPr>
        <p:spPr>
          <a:xfrm>
            <a:off x="6552875" y="1695680"/>
            <a:ext cx="10944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(HashSort)</a:t>
            </a:r>
          </a:p>
        </p:txBody>
      </p:sp>
      <p:sp>
        <p:nvSpPr>
          <p:cNvPr id="230" name="Shape 744"/>
          <p:cNvSpPr txBox="1"/>
          <p:nvPr/>
        </p:nvSpPr>
        <p:spPr>
          <a:xfrm>
            <a:off x="6401487" y="2775080"/>
            <a:ext cx="1194600" cy="333300"/>
          </a:xfrm>
          <a:prstGeom prst="rect">
            <a:avLst/>
          </a:prstGeom>
          <a:noFill/>
        </p:spPr>
        <p:txBody>
          <a:bodyPr lIns="91425" tIns="91425" rIns="91425" bIns="91425" anchor="t" anchorCtr="0">
            <a:noAutofit/>
          </a:bodyPr>
          <a:lstStyle/>
          <a:p>
            <a:r>
              <a:rPr lang="en" sz="1300" kern="0">
                <a:solidFill>
                  <a:srgbClr val="000000"/>
                </a:solidFill>
                <a:latin typeface="Arial"/>
                <a:cs typeface="Arial"/>
                <a:sym typeface="Arial"/>
                <a:rtl val="0"/>
              </a:rPr>
              <a:t>(HashSort)</a:t>
            </a:r>
          </a:p>
        </p:txBody>
      </p:sp>
      <p:cxnSp>
        <p:nvCxnSpPr>
          <p:cNvPr id="231" name="Shape 745"/>
          <p:cNvCxnSpPr/>
          <p:nvPr/>
        </p:nvCxnSpPr>
        <p:spPr>
          <a:xfrm rot="10800000" flipH="1">
            <a:off x="4547051" y="2076767"/>
            <a:ext cx="1185299" cy="561899"/>
          </a:xfrm>
          <a:prstGeom prst="straightConnector1">
            <a:avLst/>
          </a:prstGeom>
          <a:noFill/>
          <a:ln w="19050" cap="flat">
            <a:solidFill>
              <a:srgbClr val="674EA7"/>
            </a:solidFill>
            <a:prstDash val="solid"/>
            <a:round/>
            <a:headEnd type="none" w="lg" len="lg"/>
            <a:tailEnd type="triangle" w="lg" len="lg"/>
          </a:ln>
        </p:spPr>
      </p:cxnSp>
      <p:cxnSp>
        <p:nvCxnSpPr>
          <p:cNvPr id="232" name="Shape 746"/>
          <p:cNvCxnSpPr/>
          <p:nvPr/>
        </p:nvCxnSpPr>
        <p:spPr>
          <a:xfrm rot="10800000" flipH="1">
            <a:off x="4563392" y="2076767"/>
            <a:ext cx="2381099" cy="553499"/>
          </a:xfrm>
          <a:prstGeom prst="straightConnector1">
            <a:avLst/>
          </a:prstGeom>
          <a:noFill/>
          <a:ln w="19050" cap="flat">
            <a:solidFill>
              <a:srgbClr val="674EA7"/>
            </a:solidFill>
            <a:prstDash val="solid"/>
            <a:round/>
            <a:headEnd type="none" w="lg" len="lg"/>
            <a:tailEnd type="triangle" w="lg" len="lg"/>
          </a:ln>
        </p:spPr>
      </p:cxnSp>
      <p:cxnSp>
        <p:nvCxnSpPr>
          <p:cNvPr id="233" name="Shape 747"/>
          <p:cNvCxnSpPr/>
          <p:nvPr/>
        </p:nvCxnSpPr>
        <p:spPr>
          <a:xfrm rot="10800000">
            <a:off x="4567474" y="2106030"/>
            <a:ext cx="1135500" cy="442499"/>
          </a:xfrm>
          <a:prstGeom prst="straightConnector1">
            <a:avLst/>
          </a:prstGeom>
          <a:noFill/>
          <a:ln w="19050" cap="flat">
            <a:solidFill>
              <a:srgbClr val="674EA7"/>
            </a:solidFill>
            <a:prstDash val="solid"/>
            <a:round/>
            <a:headEnd type="none" w="lg" len="lg"/>
            <a:tailEnd type="triangle" w="lg" len="lg"/>
          </a:ln>
        </p:spPr>
      </p:cxnSp>
      <p:cxnSp>
        <p:nvCxnSpPr>
          <p:cNvPr id="234" name="Shape 748"/>
          <p:cNvCxnSpPr/>
          <p:nvPr/>
        </p:nvCxnSpPr>
        <p:spPr>
          <a:xfrm rot="10800000" flipH="1">
            <a:off x="5731636" y="2070629"/>
            <a:ext cx="1194600" cy="475800"/>
          </a:xfrm>
          <a:prstGeom prst="straightConnector1">
            <a:avLst/>
          </a:prstGeom>
          <a:noFill/>
          <a:ln w="19050" cap="flat">
            <a:solidFill>
              <a:srgbClr val="674EA7"/>
            </a:solidFill>
            <a:prstDash val="solid"/>
            <a:round/>
            <a:headEnd type="none" w="lg" len="lg"/>
            <a:tailEnd type="triangle" w="lg" len="lg"/>
          </a:ln>
        </p:spPr>
      </p:cxnSp>
      <p:cxnSp>
        <p:nvCxnSpPr>
          <p:cNvPr id="235" name="Shape 749"/>
          <p:cNvCxnSpPr/>
          <p:nvPr/>
        </p:nvCxnSpPr>
        <p:spPr>
          <a:xfrm rot="10800000">
            <a:off x="5731743" y="2027529"/>
            <a:ext cx="1210800" cy="563400"/>
          </a:xfrm>
          <a:prstGeom prst="straightConnector1">
            <a:avLst/>
          </a:prstGeom>
          <a:noFill/>
          <a:ln w="19050" cap="flat">
            <a:solidFill>
              <a:srgbClr val="674EA7"/>
            </a:solidFill>
            <a:prstDash val="solid"/>
            <a:round/>
            <a:headEnd type="none" w="lg" len="lg"/>
            <a:tailEnd type="triangle" w="lg" len="lg"/>
          </a:ln>
        </p:spPr>
      </p:cxnSp>
      <p:cxnSp>
        <p:nvCxnSpPr>
          <p:cNvPr id="236" name="Shape 750"/>
          <p:cNvCxnSpPr/>
          <p:nvPr/>
        </p:nvCxnSpPr>
        <p:spPr>
          <a:xfrm rot="10800000">
            <a:off x="4587374" y="2104305"/>
            <a:ext cx="2359200" cy="485699"/>
          </a:xfrm>
          <a:prstGeom prst="straightConnector1">
            <a:avLst/>
          </a:prstGeom>
          <a:noFill/>
          <a:ln w="19050" cap="flat">
            <a:solidFill>
              <a:srgbClr val="674EA7"/>
            </a:solidFill>
            <a:prstDash val="solid"/>
            <a:round/>
            <a:headEnd type="none" w="lg" len="lg"/>
            <a:tailEnd type="triangle" w="lg" len="lg"/>
          </a:ln>
        </p:spPr>
      </p:cxnSp>
      <p:pic>
        <p:nvPicPr>
          <p:cNvPr id="237" name="Shape 751"/>
          <p:cNvPicPr preferRelativeResize="0"/>
          <p:nvPr/>
        </p:nvPicPr>
        <p:blipFill>
          <a:blip r:embed="rId3"/>
          <a:stretch>
            <a:fillRect/>
          </a:stretch>
        </p:blipFill>
        <p:spPr>
          <a:xfrm>
            <a:off x="5364150" y="1496954"/>
            <a:ext cx="243199" cy="274199"/>
          </a:xfrm>
          <a:prstGeom prst="rect">
            <a:avLst/>
          </a:prstGeom>
        </p:spPr>
      </p:pic>
      <p:sp>
        <p:nvSpPr>
          <p:cNvPr id="238" name="Shape 752"/>
          <p:cNvSpPr txBox="1"/>
          <p:nvPr/>
        </p:nvSpPr>
        <p:spPr>
          <a:xfrm>
            <a:off x="5471248" y="1440780"/>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239" name="Shape 753"/>
          <p:cNvPicPr preferRelativeResize="0"/>
          <p:nvPr/>
        </p:nvPicPr>
        <p:blipFill>
          <a:blip r:embed="rId3"/>
          <a:stretch>
            <a:fillRect/>
          </a:stretch>
        </p:blipFill>
        <p:spPr>
          <a:xfrm>
            <a:off x="6498187" y="1496954"/>
            <a:ext cx="243199" cy="274199"/>
          </a:xfrm>
          <a:prstGeom prst="rect">
            <a:avLst/>
          </a:prstGeom>
        </p:spPr>
      </p:pic>
      <p:sp>
        <p:nvSpPr>
          <p:cNvPr id="240" name="Shape 754"/>
          <p:cNvSpPr txBox="1"/>
          <p:nvPr/>
        </p:nvSpPr>
        <p:spPr>
          <a:xfrm>
            <a:off x="6629398" y="1460180"/>
            <a:ext cx="1135500"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pic>
        <p:nvPicPr>
          <p:cNvPr id="241" name="Shape 755"/>
          <p:cNvPicPr preferRelativeResize="0"/>
          <p:nvPr/>
        </p:nvPicPr>
        <p:blipFill>
          <a:blip r:embed="rId3"/>
          <a:stretch>
            <a:fillRect/>
          </a:stretch>
        </p:blipFill>
        <p:spPr>
          <a:xfrm>
            <a:off x="4178150" y="2640381"/>
            <a:ext cx="243199" cy="274199"/>
          </a:xfrm>
          <a:prstGeom prst="rect">
            <a:avLst/>
          </a:prstGeom>
        </p:spPr>
      </p:pic>
      <p:sp>
        <p:nvSpPr>
          <p:cNvPr id="242" name="Shape 756"/>
          <p:cNvSpPr txBox="1"/>
          <p:nvPr/>
        </p:nvSpPr>
        <p:spPr>
          <a:xfrm>
            <a:off x="4263723" y="2524855"/>
            <a:ext cx="10379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sp>
        <p:nvSpPr>
          <p:cNvPr id="243" name="Shape 757"/>
          <p:cNvSpPr txBox="1"/>
          <p:nvPr/>
        </p:nvSpPr>
        <p:spPr>
          <a:xfrm>
            <a:off x="5525524" y="2469155"/>
            <a:ext cx="1002599" cy="420300"/>
          </a:xfrm>
          <a:prstGeom prst="rect">
            <a:avLst/>
          </a:prstGeom>
          <a:noFill/>
        </p:spPr>
        <p:txBody>
          <a:bodyPr lIns="91425" tIns="91425" rIns="91425" bIns="91425" anchor="t" anchorCtr="0">
            <a:noAutofit/>
          </a:bodyPr>
          <a:lstStyle/>
          <a:p>
            <a:r>
              <a:rPr lang="en" sz="1400" kern="0" baseline="-25000">
                <a:solidFill>
                  <a:srgbClr val="000000"/>
                </a:solidFill>
                <a:latin typeface="Arial"/>
                <a:cs typeface="Arial"/>
                <a:sym typeface="Arial"/>
                <a:rtl val="0"/>
              </a:rPr>
              <a:t>vid</a:t>
            </a:r>
            <a:r>
              <a:rPr lang="en" sz="1300" i="1" kern="0">
                <a:solidFill>
                  <a:srgbClr val="000000"/>
                </a:solidFill>
                <a:latin typeface="Arial"/>
                <a:cs typeface="Arial"/>
                <a:sym typeface="Arial"/>
                <a:rtl val="0"/>
              </a:rPr>
              <a:t>combine</a:t>
            </a:r>
          </a:p>
        </p:txBody>
      </p:sp>
    </p:spTree>
    <p:extLst>
      <p:ext uri="{BB962C8B-B14F-4D97-AF65-F5344CB8AC3E}">
        <p14:creationId xmlns:p14="http://schemas.microsoft.com/office/powerpoint/2010/main" val="81472027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par>
                                <p:cTn id="8" presetID="10" presetClass="entr" presetSubtype="0"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1000"/>
                                        <p:tgtEl>
                                          <p:spTgt spid="1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8"/>
                                        </p:tgtEl>
                                        <p:attrNameLst>
                                          <p:attrName>style.visibility</p:attrName>
                                        </p:attrNameLst>
                                      </p:cBhvr>
                                      <p:to>
                                        <p:strVal val="visible"/>
                                      </p:to>
                                    </p:set>
                                    <p:animEffect transition="in" filter="fade">
                                      <p:cBhvr>
                                        <p:cTn id="15" dur="1000"/>
                                        <p:tgtEl>
                                          <p:spTgt spid="1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6"/>
                                        </p:tgtEl>
                                        <p:attrNameLst>
                                          <p:attrName>style.visibility</p:attrName>
                                        </p:attrNameLst>
                                      </p:cBhvr>
                                      <p:to>
                                        <p:strVal val="visible"/>
                                      </p:to>
                                    </p:set>
                                    <p:animEffect transition="in" filter="fade">
                                      <p:cBhvr>
                                        <p:cTn id="20" dur="1000"/>
                                        <p:tgtEl>
                                          <p:spTgt spid="126"/>
                                        </p:tgtEl>
                                      </p:cBhvr>
                                    </p:animEffect>
                                  </p:childTnLst>
                                </p:cTn>
                              </p:par>
                              <p:par>
                                <p:cTn id="21" presetID="10" presetClass="entr" presetSubtype="0" fill="hold" nodeType="withEffect">
                                  <p:stCondLst>
                                    <p:cond delay="0"/>
                                  </p:stCondLst>
                                  <p:childTnLst>
                                    <p:set>
                                      <p:cBhvr>
                                        <p:cTn id="22" dur="1" fill="hold">
                                          <p:stCondLst>
                                            <p:cond delay="0"/>
                                          </p:stCondLst>
                                        </p:cTn>
                                        <p:tgtEl>
                                          <p:spTgt spid="127"/>
                                        </p:tgtEl>
                                        <p:attrNameLst>
                                          <p:attrName>style.visibility</p:attrName>
                                        </p:attrNameLst>
                                      </p:cBhvr>
                                      <p:to>
                                        <p:strVal val="visible"/>
                                      </p:to>
                                    </p:set>
                                    <p:animEffect transition="in" filter="fade">
                                      <p:cBhvr>
                                        <p:cTn id="23" dur="1000"/>
                                        <p:tgtEl>
                                          <p:spTgt spid="127"/>
                                        </p:tgtEl>
                                      </p:cBhvr>
                                    </p:animEffect>
                                  </p:childTnLst>
                                </p:cTn>
                              </p:par>
                              <p:par>
                                <p:cTn id="24" presetID="10" presetClass="entr" presetSubtype="0" fill="hold" nodeType="withEffect">
                                  <p:stCondLst>
                                    <p:cond delay="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1000"/>
                                        <p:tgtEl>
                                          <p:spTgt spid="128"/>
                                        </p:tgtEl>
                                      </p:cBhvr>
                                    </p:animEffect>
                                  </p:childTnLst>
                                </p:cTn>
                              </p:par>
                              <p:par>
                                <p:cTn id="27" presetID="10" presetClass="entr" presetSubtype="0" fill="hold" nodeType="withEffect">
                                  <p:stCondLst>
                                    <p:cond delay="0"/>
                                  </p:stCondLst>
                                  <p:childTnLst>
                                    <p:set>
                                      <p:cBhvr>
                                        <p:cTn id="28" dur="1" fill="hold">
                                          <p:stCondLst>
                                            <p:cond delay="0"/>
                                          </p:stCondLst>
                                        </p:cTn>
                                        <p:tgtEl>
                                          <p:spTgt spid="134"/>
                                        </p:tgtEl>
                                        <p:attrNameLst>
                                          <p:attrName>style.visibility</p:attrName>
                                        </p:attrNameLst>
                                      </p:cBhvr>
                                      <p:to>
                                        <p:strVal val="visible"/>
                                      </p:to>
                                    </p:set>
                                    <p:animEffect transition="in" filter="fade">
                                      <p:cBhvr>
                                        <p:cTn id="29" dur="1000"/>
                                        <p:tgtEl>
                                          <p:spTgt spid="134"/>
                                        </p:tgtEl>
                                      </p:cBhvr>
                                    </p:animEffect>
                                  </p:childTnLst>
                                </p:cTn>
                              </p:par>
                              <p:par>
                                <p:cTn id="30" presetID="10" presetClass="entr" presetSubtype="0" fill="hold" nodeType="with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1000"/>
                                        <p:tgtEl>
                                          <p:spTgt spid="136"/>
                                        </p:tgtEl>
                                      </p:cBhvr>
                                    </p:animEffect>
                                  </p:childTnLst>
                                </p:cTn>
                              </p:par>
                              <p:par>
                                <p:cTn id="33" presetID="10" presetClass="entr" presetSubtype="0" fill="hold" nodeType="with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fade">
                                      <p:cBhvr>
                                        <p:cTn id="35" dur="1000"/>
                                        <p:tgtEl>
                                          <p:spTgt spid="139"/>
                                        </p:tgtEl>
                                      </p:cBhvr>
                                    </p:animEffect>
                                  </p:childTnLst>
                                </p:cTn>
                              </p:par>
                              <p:par>
                                <p:cTn id="36" presetID="10" presetClass="entr" presetSubtype="0" fill="hold" nodeType="withEffect">
                                  <p:stCondLst>
                                    <p:cond delay="0"/>
                                  </p:stCondLst>
                                  <p:childTnLst>
                                    <p:set>
                                      <p:cBhvr>
                                        <p:cTn id="37" dur="1" fill="hold">
                                          <p:stCondLst>
                                            <p:cond delay="0"/>
                                          </p:stCondLst>
                                        </p:cTn>
                                        <p:tgtEl>
                                          <p:spTgt spid="160"/>
                                        </p:tgtEl>
                                        <p:attrNameLst>
                                          <p:attrName>style.visibility</p:attrName>
                                        </p:attrNameLst>
                                      </p:cBhvr>
                                      <p:to>
                                        <p:strVal val="visible"/>
                                      </p:to>
                                    </p:set>
                                    <p:animEffect transition="in" filter="fade">
                                      <p:cBhvr>
                                        <p:cTn id="38" dur="1000"/>
                                        <p:tgtEl>
                                          <p:spTgt spid="160"/>
                                        </p:tgtEl>
                                      </p:cBhvr>
                                    </p:animEffect>
                                  </p:childTnLst>
                                </p:cTn>
                              </p:par>
                              <p:par>
                                <p:cTn id="39" presetID="10" presetClass="entr" presetSubtype="0" fill="hold" nodeType="withEffect">
                                  <p:stCondLst>
                                    <p:cond delay="0"/>
                                  </p:stCondLst>
                                  <p:childTnLst>
                                    <p:set>
                                      <p:cBhvr>
                                        <p:cTn id="40" dur="1" fill="hold">
                                          <p:stCondLst>
                                            <p:cond delay="0"/>
                                          </p:stCondLst>
                                        </p:cTn>
                                        <p:tgtEl>
                                          <p:spTgt spid="161"/>
                                        </p:tgtEl>
                                        <p:attrNameLst>
                                          <p:attrName>style.visibility</p:attrName>
                                        </p:attrNameLst>
                                      </p:cBhvr>
                                      <p:to>
                                        <p:strVal val="visible"/>
                                      </p:to>
                                    </p:set>
                                    <p:animEffect transition="in" filter="fade">
                                      <p:cBhvr>
                                        <p:cTn id="41" dur="1000"/>
                                        <p:tgtEl>
                                          <p:spTgt spid="161"/>
                                        </p:tgtEl>
                                      </p:cBhvr>
                                    </p:animEffect>
                                  </p:childTnLst>
                                </p:cTn>
                              </p:par>
                              <p:par>
                                <p:cTn id="42" presetID="10" presetClass="entr" presetSubtype="0" fill="hold" nodeType="withEffect">
                                  <p:stCondLst>
                                    <p:cond delay="0"/>
                                  </p:stCondLst>
                                  <p:childTnLst>
                                    <p:set>
                                      <p:cBhvr>
                                        <p:cTn id="43" dur="1" fill="hold">
                                          <p:stCondLst>
                                            <p:cond delay="0"/>
                                          </p:stCondLst>
                                        </p:cTn>
                                        <p:tgtEl>
                                          <p:spTgt spid="162"/>
                                        </p:tgtEl>
                                        <p:attrNameLst>
                                          <p:attrName>style.visibility</p:attrName>
                                        </p:attrNameLst>
                                      </p:cBhvr>
                                      <p:to>
                                        <p:strVal val="visible"/>
                                      </p:to>
                                    </p:set>
                                    <p:animEffect transition="in" filter="fade">
                                      <p:cBhvr>
                                        <p:cTn id="44" dur="1000"/>
                                        <p:tgtEl>
                                          <p:spTgt spid="16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9"/>
                                        </p:tgtEl>
                                        <p:attrNameLst>
                                          <p:attrName>style.visibility</p:attrName>
                                        </p:attrNameLst>
                                      </p:cBhvr>
                                      <p:to>
                                        <p:strVal val="visible"/>
                                      </p:to>
                                    </p:set>
                                    <p:animEffect transition="in" filter="fade">
                                      <p:cBhvr>
                                        <p:cTn id="49" dur="1000"/>
                                        <p:tgtEl>
                                          <p:spTgt spid="129"/>
                                        </p:tgtEl>
                                      </p:cBhvr>
                                    </p:animEffect>
                                  </p:childTnLst>
                                </p:cTn>
                              </p:par>
                              <p:par>
                                <p:cTn id="50" presetID="10" presetClass="entr" presetSubtype="0" fill="hold" nodeType="with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fade">
                                      <p:cBhvr>
                                        <p:cTn id="52" dur="1000"/>
                                        <p:tgtEl>
                                          <p:spTgt spid="132"/>
                                        </p:tgtEl>
                                      </p:cBhvr>
                                    </p:animEffect>
                                  </p:childTnLst>
                                </p:cTn>
                              </p:par>
                              <p:par>
                                <p:cTn id="53" presetID="10" presetClass="entr" presetSubtype="0" fill="hold" nodeType="withEffect">
                                  <p:stCondLst>
                                    <p:cond delay="0"/>
                                  </p:stCondLst>
                                  <p:childTnLst>
                                    <p:set>
                                      <p:cBhvr>
                                        <p:cTn id="54" dur="1" fill="hold">
                                          <p:stCondLst>
                                            <p:cond delay="0"/>
                                          </p:stCondLst>
                                        </p:cTn>
                                        <p:tgtEl>
                                          <p:spTgt spid="137"/>
                                        </p:tgtEl>
                                        <p:attrNameLst>
                                          <p:attrName>style.visibility</p:attrName>
                                        </p:attrNameLst>
                                      </p:cBhvr>
                                      <p:to>
                                        <p:strVal val="visible"/>
                                      </p:to>
                                    </p:set>
                                    <p:animEffect transition="in" filter="fade">
                                      <p:cBhvr>
                                        <p:cTn id="55" dur="1000"/>
                                        <p:tgtEl>
                                          <p:spTgt spid="137"/>
                                        </p:tgtEl>
                                      </p:cBhvr>
                                    </p:animEffect>
                                  </p:childTnLst>
                                </p:cTn>
                              </p:par>
                              <p:par>
                                <p:cTn id="56" presetID="10" presetClass="entr" presetSubtype="0" fill="hold" nodeType="withEffect">
                                  <p:stCondLst>
                                    <p:cond delay="0"/>
                                  </p:stCondLst>
                                  <p:childTnLst>
                                    <p:set>
                                      <p:cBhvr>
                                        <p:cTn id="57" dur="1" fill="hold">
                                          <p:stCondLst>
                                            <p:cond delay="0"/>
                                          </p:stCondLst>
                                        </p:cTn>
                                        <p:tgtEl>
                                          <p:spTgt spid="140"/>
                                        </p:tgtEl>
                                        <p:attrNameLst>
                                          <p:attrName>style.visibility</p:attrName>
                                        </p:attrNameLst>
                                      </p:cBhvr>
                                      <p:to>
                                        <p:strVal val="visible"/>
                                      </p:to>
                                    </p:set>
                                    <p:animEffect transition="in" filter="fade">
                                      <p:cBhvr>
                                        <p:cTn id="58" dur="1000"/>
                                        <p:tgtEl>
                                          <p:spTgt spid="140"/>
                                        </p:tgtEl>
                                      </p:cBhvr>
                                    </p:animEffect>
                                  </p:childTnLst>
                                </p:cTn>
                              </p:par>
                              <p:par>
                                <p:cTn id="59" presetID="10" presetClass="entr" presetSubtype="0" fill="hold" nodeType="withEffect">
                                  <p:stCondLst>
                                    <p:cond delay="0"/>
                                  </p:stCondLst>
                                  <p:childTnLst>
                                    <p:set>
                                      <p:cBhvr>
                                        <p:cTn id="60" dur="1" fill="hold">
                                          <p:stCondLst>
                                            <p:cond delay="0"/>
                                          </p:stCondLst>
                                        </p:cTn>
                                        <p:tgtEl>
                                          <p:spTgt spid="141"/>
                                        </p:tgtEl>
                                        <p:attrNameLst>
                                          <p:attrName>style.visibility</p:attrName>
                                        </p:attrNameLst>
                                      </p:cBhvr>
                                      <p:to>
                                        <p:strVal val="visible"/>
                                      </p:to>
                                    </p:set>
                                    <p:animEffect transition="in" filter="fade">
                                      <p:cBhvr>
                                        <p:cTn id="61" dur="1000"/>
                                        <p:tgtEl>
                                          <p:spTgt spid="141"/>
                                        </p:tgtEl>
                                      </p:cBhvr>
                                    </p:animEffect>
                                  </p:childTnLst>
                                </p:cTn>
                              </p:par>
                              <p:par>
                                <p:cTn id="62" presetID="10" presetClass="entr" presetSubtype="0" fill="hold" nodeType="withEffect">
                                  <p:stCondLst>
                                    <p:cond delay="0"/>
                                  </p:stCondLst>
                                  <p:childTnLst>
                                    <p:set>
                                      <p:cBhvr>
                                        <p:cTn id="63" dur="1" fill="hold">
                                          <p:stCondLst>
                                            <p:cond delay="0"/>
                                          </p:stCondLst>
                                        </p:cTn>
                                        <p:tgtEl>
                                          <p:spTgt spid="142"/>
                                        </p:tgtEl>
                                        <p:attrNameLst>
                                          <p:attrName>style.visibility</p:attrName>
                                        </p:attrNameLst>
                                      </p:cBhvr>
                                      <p:to>
                                        <p:strVal val="visible"/>
                                      </p:to>
                                    </p:set>
                                    <p:animEffect transition="in" filter="fade">
                                      <p:cBhvr>
                                        <p:cTn id="64" dur="1000"/>
                                        <p:tgtEl>
                                          <p:spTgt spid="142"/>
                                        </p:tgtEl>
                                      </p:cBhvr>
                                    </p:animEffect>
                                  </p:childTnLst>
                                </p:cTn>
                              </p:par>
                              <p:par>
                                <p:cTn id="65" presetID="10" presetClass="entr" presetSubtype="0" fill="hold" nodeType="withEffect">
                                  <p:stCondLst>
                                    <p:cond delay="0"/>
                                  </p:stCondLst>
                                  <p:childTnLst>
                                    <p:set>
                                      <p:cBhvr>
                                        <p:cTn id="66" dur="1" fill="hold">
                                          <p:stCondLst>
                                            <p:cond delay="0"/>
                                          </p:stCondLst>
                                        </p:cTn>
                                        <p:tgtEl>
                                          <p:spTgt spid="143"/>
                                        </p:tgtEl>
                                        <p:attrNameLst>
                                          <p:attrName>style.visibility</p:attrName>
                                        </p:attrNameLst>
                                      </p:cBhvr>
                                      <p:to>
                                        <p:strVal val="visible"/>
                                      </p:to>
                                    </p:set>
                                    <p:animEffect transition="in" filter="fade">
                                      <p:cBhvr>
                                        <p:cTn id="67" dur="1000"/>
                                        <p:tgtEl>
                                          <p:spTgt spid="143"/>
                                        </p:tgtEl>
                                      </p:cBhvr>
                                    </p:animEffect>
                                  </p:childTnLst>
                                </p:cTn>
                              </p:par>
                              <p:par>
                                <p:cTn id="68" presetID="10" presetClass="entr" presetSubtype="0" fill="hold" nodeType="withEffect">
                                  <p:stCondLst>
                                    <p:cond delay="0"/>
                                  </p:stCondLst>
                                  <p:childTnLst>
                                    <p:set>
                                      <p:cBhvr>
                                        <p:cTn id="69" dur="1" fill="hold">
                                          <p:stCondLst>
                                            <p:cond delay="0"/>
                                          </p:stCondLst>
                                        </p:cTn>
                                        <p:tgtEl>
                                          <p:spTgt spid="144"/>
                                        </p:tgtEl>
                                        <p:attrNameLst>
                                          <p:attrName>style.visibility</p:attrName>
                                        </p:attrNameLst>
                                      </p:cBhvr>
                                      <p:to>
                                        <p:strVal val="visible"/>
                                      </p:to>
                                    </p:set>
                                    <p:animEffect transition="in" filter="fade">
                                      <p:cBhvr>
                                        <p:cTn id="70" dur="1000"/>
                                        <p:tgtEl>
                                          <p:spTgt spid="144"/>
                                        </p:tgtEl>
                                      </p:cBhvr>
                                    </p:animEffect>
                                  </p:childTnLst>
                                </p:cTn>
                              </p:par>
                              <p:par>
                                <p:cTn id="71" presetID="10" presetClass="entr" presetSubtype="0" fill="hold" nodeType="withEffect">
                                  <p:stCondLst>
                                    <p:cond delay="0"/>
                                  </p:stCondLst>
                                  <p:childTnLst>
                                    <p:set>
                                      <p:cBhvr>
                                        <p:cTn id="72" dur="1" fill="hold">
                                          <p:stCondLst>
                                            <p:cond delay="0"/>
                                          </p:stCondLst>
                                        </p:cTn>
                                        <p:tgtEl>
                                          <p:spTgt spid="145"/>
                                        </p:tgtEl>
                                        <p:attrNameLst>
                                          <p:attrName>style.visibility</p:attrName>
                                        </p:attrNameLst>
                                      </p:cBhvr>
                                      <p:to>
                                        <p:strVal val="visible"/>
                                      </p:to>
                                    </p:set>
                                    <p:animEffect transition="in" filter="fade">
                                      <p:cBhvr>
                                        <p:cTn id="73" dur="1000"/>
                                        <p:tgtEl>
                                          <p:spTgt spid="14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30"/>
                                        </p:tgtEl>
                                        <p:attrNameLst>
                                          <p:attrName>style.visibility</p:attrName>
                                        </p:attrNameLst>
                                      </p:cBhvr>
                                      <p:to>
                                        <p:strVal val="visible"/>
                                      </p:to>
                                    </p:set>
                                    <p:animEffect transition="in" filter="fade">
                                      <p:cBhvr>
                                        <p:cTn id="78" dur="1000"/>
                                        <p:tgtEl>
                                          <p:spTgt spid="130"/>
                                        </p:tgtEl>
                                      </p:cBhvr>
                                    </p:animEffect>
                                  </p:childTnLst>
                                </p:cTn>
                              </p:par>
                              <p:par>
                                <p:cTn id="79" presetID="10" presetClass="entr" presetSubtype="0" fill="hold" nodeType="withEffect">
                                  <p:stCondLst>
                                    <p:cond delay="0"/>
                                  </p:stCondLst>
                                  <p:childTnLst>
                                    <p:set>
                                      <p:cBhvr>
                                        <p:cTn id="80" dur="1" fill="hold">
                                          <p:stCondLst>
                                            <p:cond delay="0"/>
                                          </p:stCondLst>
                                        </p:cTn>
                                        <p:tgtEl>
                                          <p:spTgt spid="131"/>
                                        </p:tgtEl>
                                        <p:attrNameLst>
                                          <p:attrName>style.visibility</p:attrName>
                                        </p:attrNameLst>
                                      </p:cBhvr>
                                      <p:to>
                                        <p:strVal val="visible"/>
                                      </p:to>
                                    </p:set>
                                    <p:animEffect transition="in" filter="fade">
                                      <p:cBhvr>
                                        <p:cTn id="81" dur="1000"/>
                                        <p:tgtEl>
                                          <p:spTgt spid="131"/>
                                        </p:tgtEl>
                                      </p:cBhvr>
                                    </p:animEffect>
                                  </p:childTnLst>
                                </p:cTn>
                              </p:par>
                              <p:par>
                                <p:cTn id="82" presetID="10" presetClass="entr" presetSubtype="0" fill="hold" nodeType="withEffect">
                                  <p:stCondLst>
                                    <p:cond delay="0"/>
                                  </p:stCondLst>
                                  <p:childTnLst>
                                    <p:set>
                                      <p:cBhvr>
                                        <p:cTn id="83" dur="1" fill="hold">
                                          <p:stCondLst>
                                            <p:cond delay="0"/>
                                          </p:stCondLst>
                                        </p:cTn>
                                        <p:tgtEl>
                                          <p:spTgt spid="133"/>
                                        </p:tgtEl>
                                        <p:attrNameLst>
                                          <p:attrName>style.visibility</p:attrName>
                                        </p:attrNameLst>
                                      </p:cBhvr>
                                      <p:to>
                                        <p:strVal val="visible"/>
                                      </p:to>
                                    </p:set>
                                    <p:animEffect transition="in" filter="fade">
                                      <p:cBhvr>
                                        <p:cTn id="84" dur="1000"/>
                                        <p:tgtEl>
                                          <p:spTgt spid="133"/>
                                        </p:tgtEl>
                                      </p:cBhvr>
                                    </p:animEffect>
                                  </p:childTnLst>
                                </p:cTn>
                              </p:par>
                              <p:par>
                                <p:cTn id="85" presetID="10" presetClass="entr" presetSubtype="0" fill="hold" nodeType="withEffect">
                                  <p:stCondLst>
                                    <p:cond delay="0"/>
                                  </p:stCondLst>
                                  <p:childTnLst>
                                    <p:set>
                                      <p:cBhvr>
                                        <p:cTn id="86" dur="1" fill="hold">
                                          <p:stCondLst>
                                            <p:cond delay="0"/>
                                          </p:stCondLst>
                                        </p:cTn>
                                        <p:tgtEl>
                                          <p:spTgt spid="135"/>
                                        </p:tgtEl>
                                        <p:attrNameLst>
                                          <p:attrName>style.visibility</p:attrName>
                                        </p:attrNameLst>
                                      </p:cBhvr>
                                      <p:to>
                                        <p:strVal val="visible"/>
                                      </p:to>
                                    </p:set>
                                    <p:animEffect transition="in" filter="fade">
                                      <p:cBhvr>
                                        <p:cTn id="87" dur="1000"/>
                                        <p:tgtEl>
                                          <p:spTgt spid="135"/>
                                        </p:tgtEl>
                                      </p:cBhvr>
                                    </p:animEffect>
                                  </p:childTnLst>
                                </p:cTn>
                              </p:par>
                              <p:par>
                                <p:cTn id="88" presetID="10" presetClass="entr" presetSubtype="0" fill="hold" nodeType="withEffect">
                                  <p:stCondLst>
                                    <p:cond delay="0"/>
                                  </p:stCondLst>
                                  <p:childTnLst>
                                    <p:set>
                                      <p:cBhvr>
                                        <p:cTn id="89" dur="1" fill="hold">
                                          <p:stCondLst>
                                            <p:cond delay="0"/>
                                          </p:stCondLst>
                                        </p:cTn>
                                        <p:tgtEl>
                                          <p:spTgt spid="138"/>
                                        </p:tgtEl>
                                        <p:attrNameLst>
                                          <p:attrName>style.visibility</p:attrName>
                                        </p:attrNameLst>
                                      </p:cBhvr>
                                      <p:to>
                                        <p:strVal val="visible"/>
                                      </p:to>
                                    </p:set>
                                    <p:animEffect transition="in" filter="fade">
                                      <p:cBhvr>
                                        <p:cTn id="90" dur="1000"/>
                                        <p:tgtEl>
                                          <p:spTgt spid="138"/>
                                        </p:tgtEl>
                                      </p:cBhvr>
                                    </p:animEffect>
                                  </p:childTnLst>
                                </p:cTn>
                              </p:par>
                              <p:par>
                                <p:cTn id="91" presetID="10" presetClass="entr" presetSubtype="0" fill="hold" nodeType="withEffect">
                                  <p:stCondLst>
                                    <p:cond delay="0"/>
                                  </p:stCondLst>
                                  <p:childTnLst>
                                    <p:set>
                                      <p:cBhvr>
                                        <p:cTn id="92" dur="1" fill="hold">
                                          <p:stCondLst>
                                            <p:cond delay="0"/>
                                          </p:stCondLst>
                                        </p:cTn>
                                        <p:tgtEl>
                                          <p:spTgt spid="156"/>
                                        </p:tgtEl>
                                        <p:attrNameLst>
                                          <p:attrName>style.visibility</p:attrName>
                                        </p:attrNameLst>
                                      </p:cBhvr>
                                      <p:to>
                                        <p:strVal val="visible"/>
                                      </p:to>
                                    </p:set>
                                    <p:animEffect transition="in" filter="fade">
                                      <p:cBhvr>
                                        <p:cTn id="93" dur="1000"/>
                                        <p:tgtEl>
                                          <p:spTgt spid="156"/>
                                        </p:tgtEl>
                                      </p:cBhvr>
                                    </p:animEffect>
                                  </p:childTnLst>
                                </p:cTn>
                              </p:par>
                              <p:par>
                                <p:cTn id="94" presetID="10" presetClass="entr" presetSubtype="0" fill="hold" nodeType="withEffect">
                                  <p:stCondLst>
                                    <p:cond delay="0"/>
                                  </p:stCondLst>
                                  <p:childTnLst>
                                    <p:set>
                                      <p:cBhvr>
                                        <p:cTn id="95" dur="1" fill="hold">
                                          <p:stCondLst>
                                            <p:cond delay="0"/>
                                          </p:stCondLst>
                                        </p:cTn>
                                        <p:tgtEl>
                                          <p:spTgt spid="157"/>
                                        </p:tgtEl>
                                        <p:attrNameLst>
                                          <p:attrName>style.visibility</p:attrName>
                                        </p:attrNameLst>
                                      </p:cBhvr>
                                      <p:to>
                                        <p:strVal val="visible"/>
                                      </p:to>
                                    </p:set>
                                    <p:animEffect transition="in" filter="fade">
                                      <p:cBhvr>
                                        <p:cTn id="96" dur="1000"/>
                                        <p:tgtEl>
                                          <p:spTgt spid="157"/>
                                        </p:tgtEl>
                                      </p:cBhvr>
                                    </p:animEffect>
                                  </p:childTnLst>
                                </p:cTn>
                              </p:par>
                              <p:par>
                                <p:cTn id="97" presetID="10" presetClass="entr" presetSubtype="0" fill="hold" nodeType="withEffect">
                                  <p:stCondLst>
                                    <p:cond delay="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1000"/>
                                        <p:tgtEl>
                                          <p:spTgt spid="158"/>
                                        </p:tgtEl>
                                      </p:cBhvr>
                                    </p:animEffect>
                                  </p:childTnLst>
                                </p:cTn>
                              </p:par>
                              <p:par>
                                <p:cTn id="100" presetID="10" presetClass="entr" presetSubtype="0" fill="hold" nodeType="withEffect">
                                  <p:stCondLst>
                                    <p:cond delay="0"/>
                                  </p:stCondLst>
                                  <p:childTnLst>
                                    <p:set>
                                      <p:cBhvr>
                                        <p:cTn id="101" dur="1" fill="hold">
                                          <p:stCondLst>
                                            <p:cond delay="0"/>
                                          </p:stCondLst>
                                        </p:cTn>
                                        <p:tgtEl>
                                          <p:spTgt spid="159"/>
                                        </p:tgtEl>
                                        <p:attrNameLst>
                                          <p:attrName>style.visibility</p:attrName>
                                        </p:attrNameLst>
                                      </p:cBhvr>
                                      <p:to>
                                        <p:strVal val="visible"/>
                                      </p:to>
                                    </p:set>
                                    <p:animEffect transition="in" filter="fade">
                                      <p:cBhvr>
                                        <p:cTn id="102" dur="1000"/>
                                        <p:tgtEl>
                                          <p:spTgt spid="15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49"/>
                                        </p:tgtEl>
                                        <p:attrNameLst>
                                          <p:attrName>style.visibility</p:attrName>
                                        </p:attrNameLst>
                                      </p:cBhvr>
                                      <p:to>
                                        <p:strVal val="visible"/>
                                      </p:to>
                                    </p:set>
                                    <p:animEffect transition="in" filter="fade">
                                      <p:cBhvr>
                                        <p:cTn id="107" dur="1000"/>
                                        <p:tgtEl>
                                          <p:spTgt spid="14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17"/>
                                        </p:tgtEl>
                                        <p:attrNameLst>
                                          <p:attrName>style.visibility</p:attrName>
                                        </p:attrNameLst>
                                      </p:cBhvr>
                                      <p:to>
                                        <p:strVal val="visible"/>
                                      </p:to>
                                    </p:set>
                                    <p:animEffect transition="in" filter="fade">
                                      <p:cBhvr>
                                        <p:cTn id="112" dur="1000"/>
                                        <p:tgtEl>
                                          <p:spTgt spid="217"/>
                                        </p:tgtEl>
                                      </p:cBhvr>
                                    </p:animEffect>
                                  </p:childTnLst>
                                </p:cTn>
                              </p:par>
                              <p:par>
                                <p:cTn id="113" presetID="10" presetClass="entr" presetSubtype="0" fill="hold" nodeType="withEffect">
                                  <p:stCondLst>
                                    <p:cond delay="0"/>
                                  </p:stCondLst>
                                  <p:childTnLst>
                                    <p:set>
                                      <p:cBhvr>
                                        <p:cTn id="114" dur="1" fill="hold">
                                          <p:stCondLst>
                                            <p:cond delay="0"/>
                                          </p:stCondLst>
                                        </p:cTn>
                                        <p:tgtEl>
                                          <p:spTgt spid="218"/>
                                        </p:tgtEl>
                                        <p:attrNameLst>
                                          <p:attrName>style.visibility</p:attrName>
                                        </p:attrNameLst>
                                      </p:cBhvr>
                                      <p:to>
                                        <p:strVal val="visible"/>
                                      </p:to>
                                    </p:set>
                                    <p:animEffect transition="in" filter="fade">
                                      <p:cBhvr>
                                        <p:cTn id="115" dur="1000"/>
                                        <p:tgtEl>
                                          <p:spTgt spid="218"/>
                                        </p:tgtEl>
                                      </p:cBhvr>
                                    </p:animEffect>
                                  </p:childTnLst>
                                </p:cTn>
                              </p:par>
                              <p:par>
                                <p:cTn id="116" presetID="10" presetClass="entr" presetSubtype="0" fill="hold" nodeType="withEffect">
                                  <p:stCondLst>
                                    <p:cond delay="0"/>
                                  </p:stCondLst>
                                  <p:childTnLst>
                                    <p:set>
                                      <p:cBhvr>
                                        <p:cTn id="117" dur="1" fill="hold">
                                          <p:stCondLst>
                                            <p:cond delay="0"/>
                                          </p:stCondLst>
                                        </p:cTn>
                                        <p:tgtEl>
                                          <p:spTgt spid="219"/>
                                        </p:tgtEl>
                                        <p:attrNameLst>
                                          <p:attrName>style.visibility</p:attrName>
                                        </p:attrNameLst>
                                      </p:cBhvr>
                                      <p:to>
                                        <p:strVal val="visible"/>
                                      </p:to>
                                    </p:set>
                                    <p:animEffect transition="in" filter="fade">
                                      <p:cBhvr>
                                        <p:cTn id="118" dur="1000"/>
                                        <p:tgtEl>
                                          <p:spTgt spid="219"/>
                                        </p:tgtEl>
                                      </p:cBhvr>
                                    </p:animEffect>
                                  </p:childTnLst>
                                </p:cTn>
                              </p:par>
                              <p:par>
                                <p:cTn id="119" presetID="10" presetClass="entr" presetSubtype="0" fill="hold" nodeType="withEffect">
                                  <p:stCondLst>
                                    <p:cond delay="0"/>
                                  </p:stCondLst>
                                  <p:childTnLst>
                                    <p:set>
                                      <p:cBhvr>
                                        <p:cTn id="120" dur="1" fill="hold">
                                          <p:stCondLst>
                                            <p:cond delay="0"/>
                                          </p:stCondLst>
                                        </p:cTn>
                                        <p:tgtEl>
                                          <p:spTgt spid="225"/>
                                        </p:tgtEl>
                                        <p:attrNameLst>
                                          <p:attrName>style.visibility</p:attrName>
                                        </p:attrNameLst>
                                      </p:cBhvr>
                                      <p:to>
                                        <p:strVal val="visible"/>
                                      </p:to>
                                    </p:set>
                                    <p:animEffect transition="in" filter="fade">
                                      <p:cBhvr>
                                        <p:cTn id="121" dur="1000"/>
                                        <p:tgtEl>
                                          <p:spTgt spid="225"/>
                                        </p:tgtEl>
                                      </p:cBhvr>
                                    </p:animEffect>
                                  </p:childTnLst>
                                </p:cTn>
                              </p:par>
                              <p:par>
                                <p:cTn id="122" presetID="10" presetClass="entr" presetSubtype="0" fill="hold" nodeType="withEffect">
                                  <p:stCondLst>
                                    <p:cond delay="0"/>
                                  </p:stCondLst>
                                  <p:childTnLst>
                                    <p:set>
                                      <p:cBhvr>
                                        <p:cTn id="123" dur="1" fill="hold">
                                          <p:stCondLst>
                                            <p:cond delay="0"/>
                                          </p:stCondLst>
                                        </p:cTn>
                                        <p:tgtEl>
                                          <p:spTgt spid="227"/>
                                        </p:tgtEl>
                                        <p:attrNameLst>
                                          <p:attrName>style.visibility</p:attrName>
                                        </p:attrNameLst>
                                      </p:cBhvr>
                                      <p:to>
                                        <p:strVal val="visible"/>
                                      </p:to>
                                    </p:set>
                                    <p:animEffect transition="in" filter="fade">
                                      <p:cBhvr>
                                        <p:cTn id="124" dur="1000"/>
                                        <p:tgtEl>
                                          <p:spTgt spid="227"/>
                                        </p:tgtEl>
                                      </p:cBhvr>
                                    </p:animEffect>
                                  </p:childTnLst>
                                </p:cTn>
                              </p:par>
                              <p:par>
                                <p:cTn id="125" presetID="10"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animEffect transition="in" filter="fade">
                                      <p:cBhvr>
                                        <p:cTn id="127" dur="1000"/>
                                        <p:tgtEl>
                                          <p:spTgt spid="230"/>
                                        </p:tgtEl>
                                      </p:cBhvr>
                                    </p:animEffect>
                                  </p:childTnLst>
                                </p:cTn>
                              </p:par>
                              <p:par>
                                <p:cTn id="128" presetID="10" presetClass="entr" presetSubtype="0" fill="hold" nodeType="withEffect">
                                  <p:stCondLst>
                                    <p:cond delay="0"/>
                                  </p:stCondLst>
                                  <p:childTnLst>
                                    <p:set>
                                      <p:cBhvr>
                                        <p:cTn id="129" dur="1" fill="hold">
                                          <p:stCondLst>
                                            <p:cond delay="0"/>
                                          </p:stCondLst>
                                        </p:cTn>
                                        <p:tgtEl>
                                          <p:spTgt spid="241"/>
                                        </p:tgtEl>
                                        <p:attrNameLst>
                                          <p:attrName>style.visibility</p:attrName>
                                        </p:attrNameLst>
                                      </p:cBhvr>
                                      <p:to>
                                        <p:strVal val="visible"/>
                                      </p:to>
                                    </p:set>
                                    <p:animEffect transition="in" filter="fade">
                                      <p:cBhvr>
                                        <p:cTn id="130" dur="1000"/>
                                        <p:tgtEl>
                                          <p:spTgt spid="241"/>
                                        </p:tgtEl>
                                      </p:cBhvr>
                                    </p:animEffect>
                                  </p:childTnLst>
                                </p:cTn>
                              </p:par>
                              <p:par>
                                <p:cTn id="131" presetID="10" presetClass="entr" presetSubtype="0" fill="hold" nodeType="withEffect">
                                  <p:stCondLst>
                                    <p:cond delay="0"/>
                                  </p:stCondLst>
                                  <p:childTnLst>
                                    <p:set>
                                      <p:cBhvr>
                                        <p:cTn id="132" dur="1" fill="hold">
                                          <p:stCondLst>
                                            <p:cond delay="0"/>
                                          </p:stCondLst>
                                        </p:cTn>
                                        <p:tgtEl>
                                          <p:spTgt spid="242"/>
                                        </p:tgtEl>
                                        <p:attrNameLst>
                                          <p:attrName>style.visibility</p:attrName>
                                        </p:attrNameLst>
                                      </p:cBhvr>
                                      <p:to>
                                        <p:strVal val="visible"/>
                                      </p:to>
                                    </p:set>
                                    <p:animEffect transition="in" filter="fade">
                                      <p:cBhvr>
                                        <p:cTn id="133" dur="1000"/>
                                        <p:tgtEl>
                                          <p:spTgt spid="242"/>
                                        </p:tgtEl>
                                      </p:cBhvr>
                                    </p:animEffect>
                                  </p:childTnLst>
                                </p:cTn>
                              </p:par>
                              <p:par>
                                <p:cTn id="134" presetID="10" presetClass="entr" presetSubtype="0" fill="hold" nodeType="withEffect">
                                  <p:stCondLst>
                                    <p:cond delay="0"/>
                                  </p:stCondLst>
                                  <p:childTnLst>
                                    <p:set>
                                      <p:cBhvr>
                                        <p:cTn id="135" dur="1" fill="hold">
                                          <p:stCondLst>
                                            <p:cond delay="0"/>
                                          </p:stCondLst>
                                        </p:cTn>
                                        <p:tgtEl>
                                          <p:spTgt spid="243"/>
                                        </p:tgtEl>
                                        <p:attrNameLst>
                                          <p:attrName>style.visibility</p:attrName>
                                        </p:attrNameLst>
                                      </p:cBhvr>
                                      <p:to>
                                        <p:strVal val="visible"/>
                                      </p:to>
                                    </p:set>
                                    <p:animEffect transition="in" filter="fade">
                                      <p:cBhvr>
                                        <p:cTn id="136" dur="1000"/>
                                        <p:tgtEl>
                                          <p:spTgt spid="24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220"/>
                                        </p:tgtEl>
                                        <p:attrNameLst>
                                          <p:attrName>style.visibility</p:attrName>
                                        </p:attrNameLst>
                                      </p:cBhvr>
                                      <p:to>
                                        <p:strVal val="visible"/>
                                      </p:to>
                                    </p:set>
                                    <p:animEffect transition="in" filter="fade">
                                      <p:cBhvr>
                                        <p:cTn id="141" dur="1000"/>
                                        <p:tgtEl>
                                          <p:spTgt spid="220"/>
                                        </p:tgtEl>
                                      </p:cBhvr>
                                    </p:animEffect>
                                  </p:childTnLst>
                                </p:cTn>
                              </p:par>
                              <p:par>
                                <p:cTn id="142" presetID="10" presetClass="entr" presetSubtype="0" fill="hold" nodeType="withEffect">
                                  <p:stCondLst>
                                    <p:cond delay="0"/>
                                  </p:stCondLst>
                                  <p:childTnLst>
                                    <p:set>
                                      <p:cBhvr>
                                        <p:cTn id="143" dur="1" fill="hold">
                                          <p:stCondLst>
                                            <p:cond delay="0"/>
                                          </p:stCondLst>
                                        </p:cTn>
                                        <p:tgtEl>
                                          <p:spTgt spid="223"/>
                                        </p:tgtEl>
                                        <p:attrNameLst>
                                          <p:attrName>style.visibility</p:attrName>
                                        </p:attrNameLst>
                                      </p:cBhvr>
                                      <p:to>
                                        <p:strVal val="visible"/>
                                      </p:to>
                                    </p:set>
                                    <p:animEffect transition="in" filter="fade">
                                      <p:cBhvr>
                                        <p:cTn id="144" dur="1000"/>
                                        <p:tgtEl>
                                          <p:spTgt spid="223"/>
                                        </p:tgtEl>
                                      </p:cBhvr>
                                    </p:animEffect>
                                  </p:childTnLst>
                                </p:cTn>
                              </p:par>
                              <p:par>
                                <p:cTn id="145" presetID="10" presetClass="entr" presetSubtype="0" fill="hold" nodeType="withEffect">
                                  <p:stCondLst>
                                    <p:cond delay="0"/>
                                  </p:stCondLst>
                                  <p:childTnLst>
                                    <p:set>
                                      <p:cBhvr>
                                        <p:cTn id="146" dur="1" fill="hold">
                                          <p:stCondLst>
                                            <p:cond delay="0"/>
                                          </p:stCondLst>
                                        </p:cTn>
                                        <p:tgtEl>
                                          <p:spTgt spid="228"/>
                                        </p:tgtEl>
                                        <p:attrNameLst>
                                          <p:attrName>style.visibility</p:attrName>
                                        </p:attrNameLst>
                                      </p:cBhvr>
                                      <p:to>
                                        <p:strVal val="visible"/>
                                      </p:to>
                                    </p:set>
                                    <p:animEffect transition="in" filter="fade">
                                      <p:cBhvr>
                                        <p:cTn id="147" dur="1000"/>
                                        <p:tgtEl>
                                          <p:spTgt spid="228"/>
                                        </p:tgtEl>
                                      </p:cBhvr>
                                    </p:animEffect>
                                  </p:childTnLst>
                                </p:cTn>
                              </p:par>
                              <p:par>
                                <p:cTn id="148" presetID="10" presetClass="entr" presetSubtype="0" fill="hold" nodeType="withEffect">
                                  <p:stCondLst>
                                    <p:cond delay="0"/>
                                  </p:stCondLst>
                                  <p:childTnLst>
                                    <p:set>
                                      <p:cBhvr>
                                        <p:cTn id="149" dur="1" fill="hold">
                                          <p:stCondLst>
                                            <p:cond delay="0"/>
                                          </p:stCondLst>
                                        </p:cTn>
                                        <p:tgtEl>
                                          <p:spTgt spid="231"/>
                                        </p:tgtEl>
                                        <p:attrNameLst>
                                          <p:attrName>style.visibility</p:attrName>
                                        </p:attrNameLst>
                                      </p:cBhvr>
                                      <p:to>
                                        <p:strVal val="visible"/>
                                      </p:to>
                                    </p:set>
                                    <p:animEffect transition="in" filter="fade">
                                      <p:cBhvr>
                                        <p:cTn id="150" dur="1000"/>
                                        <p:tgtEl>
                                          <p:spTgt spid="231"/>
                                        </p:tgtEl>
                                      </p:cBhvr>
                                    </p:animEffect>
                                  </p:childTnLst>
                                </p:cTn>
                              </p:par>
                              <p:par>
                                <p:cTn id="151" presetID="10" presetClass="entr" presetSubtype="0" fill="hold" nodeType="withEffect">
                                  <p:stCondLst>
                                    <p:cond delay="0"/>
                                  </p:stCondLst>
                                  <p:childTnLst>
                                    <p:set>
                                      <p:cBhvr>
                                        <p:cTn id="152" dur="1" fill="hold">
                                          <p:stCondLst>
                                            <p:cond delay="0"/>
                                          </p:stCondLst>
                                        </p:cTn>
                                        <p:tgtEl>
                                          <p:spTgt spid="232"/>
                                        </p:tgtEl>
                                        <p:attrNameLst>
                                          <p:attrName>style.visibility</p:attrName>
                                        </p:attrNameLst>
                                      </p:cBhvr>
                                      <p:to>
                                        <p:strVal val="visible"/>
                                      </p:to>
                                    </p:set>
                                    <p:animEffect transition="in" filter="fade">
                                      <p:cBhvr>
                                        <p:cTn id="153" dur="1000"/>
                                        <p:tgtEl>
                                          <p:spTgt spid="232"/>
                                        </p:tgtEl>
                                      </p:cBhvr>
                                    </p:animEffect>
                                  </p:childTnLst>
                                </p:cTn>
                              </p:par>
                              <p:par>
                                <p:cTn id="154" presetID="10" presetClass="entr" presetSubtype="0" fill="hold" nodeType="withEffect">
                                  <p:stCondLst>
                                    <p:cond delay="0"/>
                                  </p:stCondLst>
                                  <p:childTnLst>
                                    <p:set>
                                      <p:cBhvr>
                                        <p:cTn id="155" dur="1" fill="hold">
                                          <p:stCondLst>
                                            <p:cond delay="0"/>
                                          </p:stCondLst>
                                        </p:cTn>
                                        <p:tgtEl>
                                          <p:spTgt spid="233"/>
                                        </p:tgtEl>
                                        <p:attrNameLst>
                                          <p:attrName>style.visibility</p:attrName>
                                        </p:attrNameLst>
                                      </p:cBhvr>
                                      <p:to>
                                        <p:strVal val="visible"/>
                                      </p:to>
                                    </p:set>
                                    <p:animEffect transition="in" filter="fade">
                                      <p:cBhvr>
                                        <p:cTn id="156" dur="1000"/>
                                        <p:tgtEl>
                                          <p:spTgt spid="233"/>
                                        </p:tgtEl>
                                      </p:cBhvr>
                                    </p:animEffect>
                                  </p:childTnLst>
                                </p:cTn>
                              </p:par>
                              <p:par>
                                <p:cTn id="157" presetID="10" presetClass="entr" presetSubtype="0" fill="hold" nodeType="withEffect">
                                  <p:stCondLst>
                                    <p:cond delay="0"/>
                                  </p:stCondLst>
                                  <p:childTnLst>
                                    <p:set>
                                      <p:cBhvr>
                                        <p:cTn id="158" dur="1" fill="hold">
                                          <p:stCondLst>
                                            <p:cond delay="0"/>
                                          </p:stCondLst>
                                        </p:cTn>
                                        <p:tgtEl>
                                          <p:spTgt spid="234"/>
                                        </p:tgtEl>
                                        <p:attrNameLst>
                                          <p:attrName>style.visibility</p:attrName>
                                        </p:attrNameLst>
                                      </p:cBhvr>
                                      <p:to>
                                        <p:strVal val="visible"/>
                                      </p:to>
                                    </p:set>
                                    <p:animEffect transition="in" filter="fade">
                                      <p:cBhvr>
                                        <p:cTn id="159" dur="1000"/>
                                        <p:tgtEl>
                                          <p:spTgt spid="234"/>
                                        </p:tgtEl>
                                      </p:cBhvr>
                                    </p:animEffect>
                                  </p:childTnLst>
                                </p:cTn>
                              </p:par>
                              <p:par>
                                <p:cTn id="160" presetID="10" presetClass="entr" presetSubtype="0" fill="hold" nodeType="withEffect">
                                  <p:stCondLst>
                                    <p:cond delay="0"/>
                                  </p:stCondLst>
                                  <p:childTnLst>
                                    <p:set>
                                      <p:cBhvr>
                                        <p:cTn id="161" dur="1" fill="hold">
                                          <p:stCondLst>
                                            <p:cond delay="0"/>
                                          </p:stCondLst>
                                        </p:cTn>
                                        <p:tgtEl>
                                          <p:spTgt spid="235"/>
                                        </p:tgtEl>
                                        <p:attrNameLst>
                                          <p:attrName>style.visibility</p:attrName>
                                        </p:attrNameLst>
                                      </p:cBhvr>
                                      <p:to>
                                        <p:strVal val="visible"/>
                                      </p:to>
                                    </p:set>
                                    <p:animEffect transition="in" filter="fade">
                                      <p:cBhvr>
                                        <p:cTn id="162" dur="1000"/>
                                        <p:tgtEl>
                                          <p:spTgt spid="235"/>
                                        </p:tgtEl>
                                      </p:cBhvr>
                                    </p:animEffect>
                                  </p:childTnLst>
                                </p:cTn>
                              </p:par>
                              <p:par>
                                <p:cTn id="163" presetID="10" presetClass="entr" presetSubtype="0" fill="hold" nodeType="withEffect">
                                  <p:stCondLst>
                                    <p:cond delay="0"/>
                                  </p:stCondLst>
                                  <p:childTnLst>
                                    <p:set>
                                      <p:cBhvr>
                                        <p:cTn id="164" dur="1" fill="hold">
                                          <p:stCondLst>
                                            <p:cond delay="0"/>
                                          </p:stCondLst>
                                        </p:cTn>
                                        <p:tgtEl>
                                          <p:spTgt spid="236"/>
                                        </p:tgtEl>
                                        <p:attrNameLst>
                                          <p:attrName>style.visibility</p:attrName>
                                        </p:attrNameLst>
                                      </p:cBhvr>
                                      <p:to>
                                        <p:strVal val="visible"/>
                                      </p:to>
                                    </p:set>
                                    <p:animEffect transition="in" filter="fade">
                                      <p:cBhvr>
                                        <p:cTn id="165" dur="1000"/>
                                        <p:tgtEl>
                                          <p:spTgt spid="236"/>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221"/>
                                        </p:tgtEl>
                                        <p:attrNameLst>
                                          <p:attrName>style.visibility</p:attrName>
                                        </p:attrNameLst>
                                      </p:cBhvr>
                                      <p:to>
                                        <p:strVal val="visible"/>
                                      </p:to>
                                    </p:set>
                                    <p:animEffect transition="in" filter="fade">
                                      <p:cBhvr>
                                        <p:cTn id="170" dur="1000"/>
                                        <p:tgtEl>
                                          <p:spTgt spid="221"/>
                                        </p:tgtEl>
                                      </p:cBhvr>
                                    </p:animEffect>
                                  </p:childTnLst>
                                </p:cTn>
                              </p:par>
                              <p:par>
                                <p:cTn id="171" presetID="10" presetClass="entr" presetSubtype="0" fill="hold" nodeType="withEffect">
                                  <p:stCondLst>
                                    <p:cond delay="0"/>
                                  </p:stCondLst>
                                  <p:childTnLst>
                                    <p:set>
                                      <p:cBhvr>
                                        <p:cTn id="172" dur="1" fill="hold">
                                          <p:stCondLst>
                                            <p:cond delay="0"/>
                                          </p:stCondLst>
                                        </p:cTn>
                                        <p:tgtEl>
                                          <p:spTgt spid="222"/>
                                        </p:tgtEl>
                                        <p:attrNameLst>
                                          <p:attrName>style.visibility</p:attrName>
                                        </p:attrNameLst>
                                      </p:cBhvr>
                                      <p:to>
                                        <p:strVal val="visible"/>
                                      </p:to>
                                    </p:set>
                                    <p:animEffect transition="in" filter="fade">
                                      <p:cBhvr>
                                        <p:cTn id="173" dur="1000"/>
                                        <p:tgtEl>
                                          <p:spTgt spid="222"/>
                                        </p:tgtEl>
                                      </p:cBhvr>
                                    </p:animEffect>
                                  </p:childTnLst>
                                </p:cTn>
                              </p:par>
                              <p:par>
                                <p:cTn id="174" presetID="10" presetClass="entr" presetSubtype="0" fill="hold" nodeType="withEffect">
                                  <p:stCondLst>
                                    <p:cond delay="0"/>
                                  </p:stCondLst>
                                  <p:childTnLst>
                                    <p:set>
                                      <p:cBhvr>
                                        <p:cTn id="175" dur="1" fill="hold">
                                          <p:stCondLst>
                                            <p:cond delay="0"/>
                                          </p:stCondLst>
                                        </p:cTn>
                                        <p:tgtEl>
                                          <p:spTgt spid="224"/>
                                        </p:tgtEl>
                                        <p:attrNameLst>
                                          <p:attrName>style.visibility</p:attrName>
                                        </p:attrNameLst>
                                      </p:cBhvr>
                                      <p:to>
                                        <p:strVal val="visible"/>
                                      </p:to>
                                    </p:set>
                                    <p:animEffect transition="in" filter="fade">
                                      <p:cBhvr>
                                        <p:cTn id="176" dur="1000"/>
                                        <p:tgtEl>
                                          <p:spTgt spid="224"/>
                                        </p:tgtEl>
                                      </p:cBhvr>
                                    </p:animEffect>
                                  </p:childTnLst>
                                </p:cTn>
                              </p:par>
                              <p:par>
                                <p:cTn id="177" presetID="10" presetClass="entr" presetSubtype="0" fill="hold" nodeType="withEffect">
                                  <p:stCondLst>
                                    <p:cond delay="0"/>
                                  </p:stCondLst>
                                  <p:childTnLst>
                                    <p:set>
                                      <p:cBhvr>
                                        <p:cTn id="178" dur="1" fill="hold">
                                          <p:stCondLst>
                                            <p:cond delay="0"/>
                                          </p:stCondLst>
                                        </p:cTn>
                                        <p:tgtEl>
                                          <p:spTgt spid="226"/>
                                        </p:tgtEl>
                                        <p:attrNameLst>
                                          <p:attrName>style.visibility</p:attrName>
                                        </p:attrNameLst>
                                      </p:cBhvr>
                                      <p:to>
                                        <p:strVal val="visible"/>
                                      </p:to>
                                    </p:set>
                                    <p:animEffect transition="in" filter="fade">
                                      <p:cBhvr>
                                        <p:cTn id="179" dur="1000"/>
                                        <p:tgtEl>
                                          <p:spTgt spid="226"/>
                                        </p:tgtEl>
                                      </p:cBhvr>
                                    </p:animEffect>
                                  </p:childTnLst>
                                </p:cTn>
                              </p:par>
                              <p:par>
                                <p:cTn id="180" presetID="10" presetClass="entr" presetSubtype="0" fill="hold" nodeType="withEffect">
                                  <p:stCondLst>
                                    <p:cond delay="0"/>
                                  </p:stCondLst>
                                  <p:childTnLst>
                                    <p:set>
                                      <p:cBhvr>
                                        <p:cTn id="181" dur="1" fill="hold">
                                          <p:stCondLst>
                                            <p:cond delay="0"/>
                                          </p:stCondLst>
                                        </p:cTn>
                                        <p:tgtEl>
                                          <p:spTgt spid="229"/>
                                        </p:tgtEl>
                                        <p:attrNameLst>
                                          <p:attrName>style.visibility</p:attrName>
                                        </p:attrNameLst>
                                      </p:cBhvr>
                                      <p:to>
                                        <p:strVal val="visible"/>
                                      </p:to>
                                    </p:set>
                                    <p:animEffect transition="in" filter="fade">
                                      <p:cBhvr>
                                        <p:cTn id="182" dur="1000"/>
                                        <p:tgtEl>
                                          <p:spTgt spid="229"/>
                                        </p:tgtEl>
                                      </p:cBhvr>
                                    </p:animEffect>
                                  </p:childTnLst>
                                </p:cTn>
                              </p:par>
                              <p:par>
                                <p:cTn id="183" presetID="10" presetClass="entr" presetSubtype="0" fill="hold" nodeType="withEffect">
                                  <p:stCondLst>
                                    <p:cond delay="0"/>
                                  </p:stCondLst>
                                  <p:childTnLst>
                                    <p:set>
                                      <p:cBhvr>
                                        <p:cTn id="184" dur="1" fill="hold">
                                          <p:stCondLst>
                                            <p:cond delay="0"/>
                                          </p:stCondLst>
                                        </p:cTn>
                                        <p:tgtEl>
                                          <p:spTgt spid="237"/>
                                        </p:tgtEl>
                                        <p:attrNameLst>
                                          <p:attrName>style.visibility</p:attrName>
                                        </p:attrNameLst>
                                      </p:cBhvr>
                                      <p:to>
                                        <p:strVal val="visible"/>
                                      </p:to>
                                    </p:set>
                                    <p:animEffect transition="in" filter="fade">
                                      <p:cBhvr>
                                        <p:cTn id="185" dur="1000"/>
                                        <p:tgtEl>
                                          <p:spTgt spid="237"/>
                                        </p:tgtEl>
                                      </p:cBhvr>
                                    </p:animEffect>
                                  </p:childTnLst>
                                </p:cTn>
                              </p:par>
                              <p:par>
                                <p:cTn id="186" presetID="10" presetClass="entr" presetSubtype="0" fill="hold" nodeType="withEffect">
                                  <p:stCondLst>
                                    <p:cond delay="0"/>
                                  </p:stCondLst>
                                  <p:childTnLst>
                                    <p:set>
                                      <p:cBhvr>
                                        <p:cTn id="187" dur="1" fill="hold">
                                          <p:stCondLst>
                                            <p:cond delay="0"/>
                                          </p:stCondLst>
                                        </p:cTn>
                                        <p:tgtEl>
                                          <p:spTgt spid="238"/>
                                        </p:tgtEl>
                                        <p:attrNameLst>
                                          <p:attrName>style.visibility</p:attrName>
                                        </p:attrNameLst>
                                      </p:cBhvr>
                                      <p:to>
                                        <p:strVal val="visible"/>
                                      </p:to>
                                    </p:set>
                                    <p:animEffect transition="in" filter="fade">
                                      <p:cBhvr>
                                        <p:cTn id="188" dur="1000"/>
                                        <p:tgtEl>
                                          <p:spTgt spid="238"/>
                                        </p:tgtEl>
                                      </p:cBhvr>
                                    </p:animEffect>
                                  </p:childTnLst>
                                </p:cTn>
                              </p:par>
                              <p:par>
                                <p:cTn id="189" presetID="10" presetClass="entr" presetSubtype="0" fill="hold" nodeType="withEffect">
                                  <p:stCondLst>
                                    <p:cond delay="0"/>
                                  </p:stCondLst>
                                  <p:childTnLst>
                                    <p:set>
                                      <p:cBhvr>
                                        <p:cTn id="190" dur="1" fill="hold">
                                          <p:stCondLst>
                                            <p:cond delay="0"/>
                                          </p:stCondLst>
                                        </p:cTn>
                                        <p:tgtEl>
                                          <p:spTgt spid="239"/>
                                        </p:tgtEl>
                                        <p:attrNameLst>
                                          <p:attrName>style.visibility</p:attrName>
                                        </p:attrNameLst>
                                      </p:cBhvr>
                                      <p:to>
                                        <p:strVal val="visible"/>
                                      </p:to>
                                    </p:set>
                                    <p:animEffect transition="in" filter="fade">
                                      <p:cBhvr>
                                        <p:cTn id="191" dur="1000"/>
                                        <p:tgtEl>
                                          <p:spTgt spid="239"/>
                                        </p:tgtEl>
                                      </p:cBhvr>
                                    </p:animEffect>
                                  </p:childTnLst>
                                </p:cTn>
                              </p:par>
                              <p:par>
                                <p:cTn id="192" presetID="10" presetClass="entr" presetSubtype="0" fill="hold" nodeType="withEffect">
                                  <p:stCondLst>
                                    <p:cond delay="0"/>
                                  </p:stCondLst>
                                  <p:childTnLst>
                                    <p:set>
                                      <p:cBhvr>
                                        <p:cTn id="193" dur="1" fill="hold">
                                          <p:stCondLst>
                                            <p:cond delay="0"/>
                                          </p:stCondLst>
                                        </p:cTn>
                                        <p:tgtEl>
                                          <p:spTgt spid="240"/>
                                        </p:tgtEl>
                                        <p:attrNameLst>
                                          <p:attrName>style.visibility</p:attrName>
                                        </p:attrNameLst>
                                      </p:cBhvr>
                                      <p:to>
                                        <p:strVal val="visible"/>
                                      </p:to>
                                    </p:set>
                                    <p:animEffect transition="in" filter="fade">
                                      <p:cBhvr>
                                        <p:cTn id="194" dur="1000"/>
                                        <p:tgtEl>
                                          <p:spTgt spid="240"/>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150"/>
                                        </p:tgtEl>
                                        <p:attrNameLst>
                                          <p:attrName>style.visibility</p:attrName>
                                        </p:attrNameLst>
                                      </p:cBhvr>
                                      <p:to>
                                        <p:strVal val="visible"/>
                                      </p:to>
                                    </p:set>
                                    <p:animEffect transition="in" filter="fade">
                                      <p:cBhvr>
                                        <p:cTn id="199" dur="1000"/>
                                        <p:tgtEl>
                                          <p:spTgt spid="150"/>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163"/>
                                        </p:tgtEl>
                                        <p:attrNameLst>
                                          <p:attrName>style.visibility</p:attrName>
                                        </p:attrNameLst>
                                      </p:cBhvr>
                                      <p:to>
                                        <p:strVal val="visible"/>
                                      </p:to>
                                    </p:set>
                                    <p:animEffect transition="in" filter="fade">
                                      <p:cBhvr>
                                        <p:cTn id="204" dur="1000"/>
                                        <p:tgtEl>
                                          <p:spTgt spid="163"/>
                                        </p:tgtEl>
                                      </p:cBhvr>
                                    </p:animEffect>
                                  </p:childTnLst>
                                </p:cTn>
                              </p:par>
                              <p:par>
                                <p:cTn id="205" presetID="10" presetClass="entr" presetSubtype="0" fill="hold" nodeType="withEffect">
                                  <p:stCondLst>
                                    <p:cond delay="0"/>
                                  </p:stCondLst>
                                  <p:childTnLst>
                                    <p:set>
                                      <p:cBhvr>
                                        <p:cTn id="206" dur="1" fill="hold">
                                          <p:stCondLst>
                                            <p:cond delay="0"/>
                                          </p:stCondLst>
                                        </p:cTn>
                                        <p:tgtEl>
                                          <p:spTgt spid="164"/>
                                        </p:tgtEl>
                                        <p:attrNameLst>
                                          <p:attrName>style.visibility</p:attrName>
                                        </p:attrNameLst>
                                      </p:cBhvr>
                                      <p:to>
                                        <p:strVal val="visible"/>
                                      </p:to>
                                    </p:set>
                                    <p:animEffect transition="in" filter="fade">
                                      <p:cBhvr>
                                        <p:cTn id="207" dur="1000"/>
                                        <p:tgtEl>
                                          <p:spTgt spid="164"/>
                                        </p:tgtEl>
                                      </p:cBhvr>
                                    </p:animEffect>
                                  </p:childTnLst>
                                </p:cTn>
                              </p:par>
                              <p:par>
                                <p:cTn id="208" presetID="10" presetClass="entr" presetSubtype="0" fill="hold" nodeType="withEffect">
                                  <p:stCondLst>
                                    <p:cond delay="0"/>
                                  </p:stCondLst>
                                  <p:childTnLst>
                                    <p:set>
                                      <p:cBhvr>
                                        <p:cTn id="209" dur="1" fill="hold">
                                          <p:stCondLst>
                                            <p:cond delay="0"/>
                                          </p:stCondLst>
                                        </p:cTn>
                                        <p:tgtEl>
                                          <p:spTgt spid="165"/>
                                        </p:tgtEl>
                                        <p:attrNameLst>
                                          <p:attrName>style.visibility</p:attrName>
                                        </p:attrNameLst>
                                      </p:cBhvr>
                                      <p:to>
                                        <p:strVal val="visible"/>
                                      </p:to>
                                    </p:set>
                                    <p:animEffect transition="in" filter="fade">
                                      <p:cBhvr>
                                        <p:cTn id="210" dur="1000"/>
                                        <p:tgtEl>
                                          <p:spTgt spid="165"/>
                                        </p:tgtEl>
                                      </p:cBhvr>
                                    </p:animEffect>
                                  </p:childTnLst>
                                </p:cTn>
                              </p:par>
                              <p:par>
                                <p:cTn id="211" presetID="10" presetClass="entr" presetSubtype="0" fill="hold" nodeType="withEffect">
                                  <p:stCondLst>
                                    <p:cond delay="0"/>
                                  </p:stCondLst>
                                  <p:childTnLst>
                                    <p:set>
                                      <p:cBhvr>
                                        <p:cTn id="212" dur="1" fill="hold">
                                          <p:stCondLst>
                                            <p:cond delay="0"/>
                                          </p:stCondLst>
                                        </p:cTn>
                                        <p:tgtEl>
                                          <p:spTgt spid="171"/>
                                        </p:tgtEl>
                                        <p:attrNameLst>
                                          <p:attrName>style.visibility</p:attrName>
                                        </p:attrNameLst>
                                      </p:cBhvr>
                                      <p:to>
                                        <p:strVal val="visible"/>
                                      </p:to>
                                    </p:set>
                                    <p:animEffect transition="in" filter="fade">
                                      <p:cBhvr>
                                        <p:cTn id="213" dur="1000"/>
                                        <p:tgtEl>
                                          <p:spTgt spid="171"/>
                                        </p:tgtEl>
                                      </p:cBhvr>
                                    </p:animEffect>
                                  </p:childTnLst>
                                </p:cTn>
                              </p:par>
                              <p:par>
                                <p:cTn id="214" presetID="10" presetClass="entr" presetSubtype="0" fill="hold" nodeType="withEffect">
                                  <p:stCondLst>
                                    <p:cond delay="0"/>
                                  </p:stCondLst>
                                  <p:childTnLst>
                                    <p:set>
                                      <p:cBhvr>
                                        <p:cTn id="215" dur="1" fill="hold">
                                          <p:stCondLst>
                                            <p:cond delay="0"/>
                                          </p:stCondLst>
                                        </p:cTn>
                                        <p:tgtEl>
                                          <p:spTgt spid="173"/>
                                        </p:tgtEl>
                                        <p:attrNameLst>
                                          <p:attrName>style.visibility</p:attrName>
                                        </p:attrNameLst>
                                      </p:cBhvr>
                                      <p:to>
                                        <p:strVal val="visible"/>
                                      </p:to>
                                    </p:set>
                                    <p:animEffect transition="in" filter="fade">
                                      <p:cBhvr>
                                        <p:cTn id="216" dur="1000"/>
                                        <p:tgtEl>
                                          <p:spTgt spid="173"/>
                                        </p:tgtEl>
                                      </p:cBhvr>
                                    </p:animEffect>
                                  </p:childTnLst>
                                </p:cTn>
                              </p:par>
                              <p:par>
                                <p:cTn id="217" presetID="10" presetClass="entr" presetSubtype="0" fill="hold" nodeType="withEffect">
                                  <p:stCondLst>
                                    <p:cond delay="0"/>
                                  </p:stCondLst>
                                  <p:childTnLst>
                                    <p:set>
                                      <p:cBhvr>
                                        <p:cTn id="218" dur="1" fill="hold">
                                          <p:stCondLst>
                                            <p:cond delay="0"/>
                                          </p:stCondLst>
                                        </p:cTn>
                                        <p:tgtEl>
                                          <p:spTgt spid="176"/>
                                        </p:tgtEl>
                                        <p:attrNameLst>
                                          <p:attrName>style.visibility</p:attrName>
                                        </p:attrNameLst>
                                      </p:cBhvr>
                                      <p:to>
                                        <p:strVal val="visible"/>
                                      </p:to>
                                    </p:set>
                                    <p:animEffect transition="in" filter="fade">
                                      <p:cBhvr>
                                        <p:cTn id="219" dur="1000"/>
                                        <p:tgtEl>
                                          <p:spTgt spid="176"/>
                                        </p:tgtEl>
                                      </p:cBhvr>
                                    </p:animEffect>
                                  </p:childTnLst>
                                </p:cTn>
                              </p:par>
                              <p:par>
                                <p:cTn id="220" presetID="10" presetClass="entr" presetSubtype="0" fill="hold" nodeType="withEffect">
                                  <p:stCondLst>
                                    <p:cond delay="0"/>
                                  </p:stCondLst>
                                  <p:childTnLst>
                                    <p:set>
                                      <p:cBhvr>
                                        <p:cTn id="221" dur="1" fill="hold">
                                          <p:stCondLst>
                                            <p:cond delay="0"/>
                                          </p:stCondLst>
                                        </p:cTn>
                                        <p:tgtEl>
                                          <p:spTgt spid="187"/>
                                        </p:tgtEl>
                                        <p:attrNameLst>
                                          <p:attrName>style.visibility</p:attrName>
                                        </p:attrNameLst>
                                      </p:cBhvr>
                                      <p:to>
                                        <p:strVal val="visible"/>
                                      </p:to>
                                    </p:set>
                                    <p:animEffect transition="in" filter="fade">
                                      <p:cBhvr>
                                        <p:cTn id="222" dur="1000"/>
                                        <p:tgtEl>
                                          <p:spTgt spid="187"/>
                                        </p:tgtEl>
                                      </p:cBhvr>
                                    </p:animEffect>
                                  </p:childTnLst>
                                </p:cTn>
                              </p:par>
                              <p:par>
                                <p:cTn id="223" presetID="10" presetClass="entr" presetSubtype="0" fill="hold" nodeType="withEffect">
                                  <p:stCondLst>
                                    <p:cond delay="0"/>
                                  </p:stCondLst>
                                  <p:childTnLst>
                                    <p:set>
                                      <p:cBhvr>
                                        <p:cTn id="224" dur="1" fill="hold">
                                          <p:stCondLst>
                                            <p:cond delay="0"/>
                                          </p:stCondLst>
                                        </p:cTn>
                                        <p:tgtEl>
                                          <p:spTgt spid="188"/>
                                        </p:tgtEl>
                                        <p:attrNameLst>
                                          <p:attrName>style.visibility</p:attrName>
                                        </p:attrNameLst>
                                      </p:cBhvr>
                                      <p:to>
                                        <p:strVal val="visible"/>
                                      </p:to>
                                    </p:set>
                                    <p:animEffect transition="in" filter="fade">
                                      <p:cBhvr>
                                        <p:cTn id="225" dur="1000"/>
                                        <p:tgtEl>
                                          <p:spTgt spid="188"/>
                                        </p:tgtEl>
                                      </p:cBhvr>
                                    </p:animEffect>
                                  </p:childTnLst>
                                </p:cTn>
                              </p:par>
                              <p:par>
                                <p:cTn id="226" presetID="10" presetClass="entr" presetSubtype="0" fill="hold" nodeType="withEffect">
                                  <p:stCondLst>
                                    <p:cond delay="0"/>
                                  </p:stCondLst>
                                  <p:childTnLst>
                                    <p:set>
                                      <p:cBhvr>
                                        <p:cTn id="227" dur="1" fill="hold">
                                          <p:stCondLst>
                                            <p:cond delay="0"/>
                                          </p:stCondLst>
                                        </p:cTn>
                                        <p:tgtEl>
                                          <p:spTgt spid="189"/>
                                        </p:tgtEl>
                                        <p:attrNameLst>
                                          <p:attrName>style.visibility</p:attrName>
                                        </p:attrNameLst>
                                      </p:cBhvr>
                                      <p:to>
                                        <p:strVal val="visible"/>
                                      </p:to>
                                    </p:set>
                                    <p:animEffect transition="in" filter="fade">
                                      <p:cBhvr>
                                        <p:cTn id="228" dur="1000"/>
                                        <p:tgtEl>
                                          <p:spTgt spid="189"/>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nodeType="clickEffect">
                                  <p:stCondLst>
                                    <p:cond delay="0"/>
                                  </p:stCondLst>
                                  <p:childTnLst>
                                    <p:set>
                                      <p:cBhvr>
                                        <p:cTn id="232" dur="1" fill="hold">
                                          <p:stCondLst>
                                            <p:cond delay="0"/>
                                          </p:stCondLst>
                                        </p:cTn>
                                        <p:tgtEl>
                                          <p:spTgt spid="166"/>
                                        </p:tgtEl>
                                        <p:attrNameLst>
                                          <p:attrName>style.visibility</p:attrName>
                                        </p:attrNameLst>
                                      </p:cBhvr>
                                      <p:to>
                                        <p:strVal val="visible"/>
                                      </p:to>
                                    </p:set>
                                    <p:animEffect transition="in" filter="fade">
                                      <p:cBhvr>
                                        <p:cTn id="233" dur="1000"/>
                                        <p:tgtEl>
                                          <p:spTgt spid="166"/>
                                        </p:tgtEl>
                                      </p:cBhvr>
                                    </p:animEffect>
                                  </p:childTnLst>
                                </p:cTn>
                              </p:par>
                              <p:par>
                                <p:cTn id="234" presetID="10" presetClass="entr" presetSubtype="0" fill="hold" nodeType="withEffect">
                                  <p:stCondLst>
                                    <p:cond delay="0"/>
                                  </p:stCondLst>
                                  <p:childTnLst>
                                    <p:set>
                                      <p:cBhvr>
                                        <p:cTn id="235" dur="1" fill="hold">
                                          <p:stCondLst>
                                            <p:cond delay="0"/>
                                          </p:stCondLst>
                                        </p:cTn>
                                        <p:tgtEl>
                                          <p:spTgt spid="169"/>
                                        </p:tgtEl>
                                        <p:attrNameLst>
                                          <p:attrName>style.visibility</p:attrName>
                                        </p:attrNameLst>
                                      </p:cBhvr>
                                      <p:to>
                                        <p:strVal val="visible"/>
                                      </p:to>
                                    </p:set>
                                    <p:animEffect transition="in" filter="fade">
                                      <p:cBhvr>
                                        <p:cTn id="236" dur="1000"/>
                                        <p:tgtEl>
                                          <p:spTgt spid="169"/>
                                        </p:tgtEl>
                                      </p:cBhvr>
                                    </p:animEffect>
                                  </p:childTnLst>
                                </p:cTn>
                              </p:par>
                              <p:par>
                                <p:cTn id="237" presetID="10" presetClass="entr" presetSubtype="0" fill="hold" nodeType="withEffect">
                                  <p:stCondLst>
                                    <p:cond delay="0"/>
                                  </p:stCondLst>
                                  <p:childTnLst>
                                    <p:set>
                                      <p:cBhvr>
                                        <p:cTn id="238" dur="1" fill="hold">
                                          <p:stCondLst>
                                            <p:cond delay="0"/>
                                          </p:stCondLst>
                                        </p:cTn>
                                        <p:tgtEl>
                                          <p:spTgt spid="174"/>
                                        </p:tgtEl>
                                        <p:attrNameLst>
                                          <p:attrName>style.visibility</p:attrName>
                                        </p:attrNameLst>
                                      </p:cBhvr>
                                      <p:to>
                                        <p:strVal val="visible"/>
                                      </p:to>
                                    </p:set>
                                    <p:animEffect transition="in" filter="fade">
                                      <p:cBhvr>
                                        <p:cTn id="239" dur="1000"/>
                                        <p:tgtEl>
                                          <p:spTgt spid="174"/>
                                        </p:tgtEl>
                                      </p:cBhvr>
                                    </p:animEffect>
                                  </p:childTnLst>
                                </p:cTn>
                              </p:par>
                              <p:par>
                                <p:cTn id="240" presetID="10" presetClass="entr" presetSubtype="0" fill="hold" nodeType="withEffect">
                                  <p:stCondLst>
                                    <p:cond delay="0"/>
                                  </p:stCondLst>
                                  <p:childTnLst>
                                    <p:set>
                                      <p:cBhvr>
                                        <p:cTn id="241" dur="1" fill="hold">
                                          <p:stCondLst>
                                            <p:cond delay="0"/>
                                          </p:stCondLst>
                                        </p:cTn>
                                        <p:tgtEl>
                                          <p:spTgt spid="177"/>
                                        </p:tgtEl>
                                        <p:attrNameLst>
                                          <p:attrName>style.visibility</p:attrName>
                                        </p:attrNameLst>
                                      </p:cBhvr>
                                      <p:to>
                                        <p:strVal val="visible"/>
                                      </p:to>
                                    </p:set>
                                    <p:animEffect transition="in" filter="fade">
                                      <p:cBhvr>
                                        <p:cTn id="242" dur="1000"/>
                                        <p:tgtEl>
                                          <p:spTgt spid="177"/>
                                        </p:tgtEl>
                                      </p:cBhvr>
                                    </p:animEffect>
                                  </p:childTnLst>
                                </p:cTn>
                              </p:par>
                              <p:par>
                                <p:cTn id="243" presetID="10" presetClass="entr" presetSubtype="0" fill="hold" nodeType="withEffect">
                                  <p:stCondLst>
                                    <p:cond delay="0"/>
                                  </p:stCondLst>
                                  <p:childTnLst>
                                    <p:set>
                                      <p:cBhvr>
                                        <p:cTn id="244" dur="1" fill="hold">
                                          <p:stCondLst>
                                            <p:cond delay="0"/>
                                          </p:stCondLst>
                                        </p:cTn>
                                        <p:tgtEl>
                                          <p:spTgt spid="178"/>
                                        </p:tgtEl>
                                        <p:attrNameLst>
                                          <p:attrName>style.visibility</p:attrName>
                                        </p:attrNameLst>
                                      </p:cBhvr>
                                      <p:to>
                                        <p:strVal val="visible"/>
                                      </p:to>
                                    </p:set>
                                    <p:animEffect transition="in" filter="fade">
                                      <p:cBhvr>
                                        <p:cTn id="245" dur="1000"/>
                                        <p:tgtEl>
                                          <p:spTgt spid="178"/>
                                        </p:tgtEl>
                                      </p:cBhvr>
                                    </p:animEffect>
                                  </p:childTnLst>
                                </p:cTn>
                              </p:par>
                              <p:par>
                                <p:cTn id="246" presetID="10" presetClass="entr" presetSubtype="0" fill="hold" nodeType="withEffect">
                                  <p:stCondLst>
                                    <p:cond delay="0"/>
                                  </p:stCondLst>
                                  <p:childTnLst>
                                    <p:set>
                                      <p:cBhvr>
                                        <p:cTn id="247" dur="1" fill="hold">
                                          <p:stCondLst>
                                            <p:cond delay="0"/>
                                          </p:stCondLst>
                                        </p:cTn>
                                        <p:tgtEl>
                                          <p:spTgt spid="179"/>
                                        </p:tgtEl>
                                        <p:attrNameLst>
                                          <p:attrName>style.visibility</p:attrName>
                                        </p:attrNameLst>
                                      </p:cBhvr>
                                      <p:to>
                                        <p:strVal val="visible"/>
                                      </p:to>
                                    </p:set>
                                    <p:animEffect transition="in" filter="fade">
                                      <p:cBhvr>
                                        <p:cTn id="248" dur="1000"/>
                                        <p:tgtEl>
                                          <p:spTgt spid="179"/>
                                        </p:tgtEl>
                                      </p:cBhvr>
                                    </p:animEffect>
                                  </p:childTnLst>
                                </p:cTn>
                              </p:par>
                              <p:par>
                                <p:cTn id="249" presetID="10" presetClass="entr" presetSubtype="0" fill="hold" nodeType="withEffect">
                                  <p:stCondLst>
                                    <p:cond delay="0"/>
                                  </p:stCondLst>
                                  <p:childTnLst>
                                    <p:set>
                                      <p:cBhvr>
                                        <p:cTn id="250" dur="1" fill="hold">
                                          <p:stCondLst>
                                            <p:cond delay="0"/>
                                          </p:stCondLst>
                                        </p:cTn>
                                        <p:tgtEl>
                                          <p:spTgt spid="180"/>
                                        </p:tgtEl>
                                        <p:attrNameLst>
                                          <p:attrName>style.visibility</p:attrName>
                                        </p:attrNameLst>
                                      </p:cBhvr>
                                      <p:to>
                                        <p:strVal val="visible"/>
                                      </p:to>
                                    </p:set>
                                    <p:animEffect transition="in" filter="fade">
                                      <p:cBhvr>
                                        <p:cTn id="251" dur="1000"/>
                                        <p:tgtEl>
                                          <p:spTgt spid="180"/>
                                        </p:tgtEl>
                                      </p:cBhvr>
                                    </p:animEffect>
                                  </p:childTnLst>
                                </p:cTn>
                              </p:par>
                              <p:par>
                                <p:cTn id="252" presetID="10" presetClass="entr" presetSubtype="0" fill="hold" nodeType="withEffect">
                                  <p:stCondLst>
                                    <p:cond delay="0"/>
                                  </p:stCondLst>
                                  <p:childTnLst>
                                    <p:set>
                                      <p:cBhvr>
                                        <p:cTn id="253" dur="1" fill="hold">
                                          <p:stCondLst>
                                            <p:cond delay="0"/>
                                          </p:stCondLst>
                                        </p:cTn>
                                        <p:tgtEl>
                                          <p:spTgt spid="181"/>
                                        </p:tgtEl>
                                        <p:attrNameLst>
                                          <p:attrName>style.visibility</p:attrName>
                                        </p:attrNameLst>
                                      </p:cBhvr>
                                      <p:to>
                                        <p:strVal val="visible"/>
                                      </p:to>
                                    </p:set>
                                    <p:animEffect transition="in" filter="fade">
                                      <p:cBhvr>
                                        <p:cTn id="254" dur="1000"/>
                                        <p:tgtEl>
                                          <p:spTgt spid="181"/>
                                        </p:tgtEl>
                                      </p:cBhvr>
                                    </p:animEffect>
                                  </p:childTnLst>
                                </p:cTn>
                              </p:par>
                              <p:par>
                                <p:cTn id="255" presetID="10" presetClass="entr" presetSubtype="0" fill="hold" nodeType="withEffect">
                                  <p:stCondLst>
                                    <p:cond delay="0"/>
                                  </p:stCondLst>
                                  <p:childTnLst>
                                    <p:set>
                                      <p:cBhvr>
                                        <p:cTn id="256" dur="1" fill="hold">
                                          <p:stCondLst>
                                            <p:cond delay="0"/>
                                          </p:stCondLst>
                                        </p:cTn>
                                        <p:tgtEl>
                                          <p:spTgt spid="182"/>
                                        </p:tgtEl>
                                        <p:attrNameLst>
                                          <p:attrName>style.visibility</p:attrName>
                                        </p:attrNameLst>
                                      </p:cBhvr>
                                      <p:to>
                                        <p:strVal val="visible"/>
                                      </p:to>
                                    </p:set>
                                    <p:animEffect transition="in" filter="fade">
                                      <p:cBhvr>
                                        <p:cTn id="257" dur="1000"/>
                                        <p:tgtEl>
                                          <p:spTgt spid="182"/>
                                        </p:tgtEl>
                                      </p:cBhvr>
                                    </p:animEffect>
                                  </p:childTnLst>
                                </p:cTn>
                              </p:par>
                            </p:childTnLst>
                          </p:cTn>
                        </p:par>
                      </p:childTnLst>
                    </p:cTn>
                  </p:par>
                  <p:par>
                    <p:cTn id="258" fill="hold">
                      <p:stCondLst>
                        <p:cond delay="indefinite"/>
                      </p:stCondLst>
                      <p:childTnLst>
                        <p:par>
                          <p:cTn id="259" fill="hold">
                            <p:stCondLst>
                              <p:cond delay="0"/>
                            </p:stCondLst>
                            <p:childTnLst>
                              <p:par>
                                <p:cTn id="260" presetID="10" presetClass="entr" presetSubtype="0" fill="hold" nodeType="clickEffect">
                                  <p:stCondLst>
                                    <p:cond delay="0"/>
                                  </p:stCondLst>
                                  <p:childTnLst>
                                    <p:set>
                                      <p:cBhvr>
                                        <p:cTn id="261" dur="1" fill="hold">
                                          <p:stCondLst>
                                            <p:cond delay="0"/>
                                          </p:stCondLst>
                                        </p:cTn>
                                        <p:tgtEl>
                                          <p:spTgt spid="167"/>
                                        </p:tgtEl>
                                        <p:attrNameLst>
                                          <p:attrName>style.visibility</p:attrName>
                                        </p:attrNameLst>
                                      </p:cBhvr>
                                      <p:to>
                                        <p:strVal val="visible"/>
                                      </p:to>
                                    </p:set>
                                    <p:animEffect transition="in" filter="fade">
                                      <p:cBhvr>
                                        <p:cTn id="262" dur="1000"/>
                                        <p:tgtEl>
                                          <p:spTgt spid="167"/>
                                        </p:tgtEl>
                                      </p:cBhvr>
                                    </p:animEffect>
                                  </p:childTnLst>
                                </p:cTn>
                              </p:par>
                              <p:par>
                                <p:cTn id="263" presetID="10" presetClass="entr" presetSubtype="0" fill="hold" nodeType="withEffect">
                                  <p:stCondLst>
                                    <p:cond delay="0"/>
                                  </p:stCondLst>
                                  <p:childTnLst>
                                    <p:set>
                                      <p:cBhvr>
                                        <p:cTn id="264" dur="1" fill="hold">
                                          <p:stCondLst>
                                            <p:cond delay="0"/>
                                          </p:stCondLst>
                                        </p:cTn>
                                        <p:tgtEl>
                                          <p:spTgt spid="168"/>
                                        </p:tgtEl>
                                        <p:attrNameLst>
                                          <p:attrName>style.visibility</p:attrName>
                                        </p:attrNameLst>
                                      </p:cBhvr>
                                      <p:to>
                                        <p:strVal val="visible"/>
                                      </p:to>
                                    </p:set>
                                    <p:animEffect transition="in" filter="fade">
                                      <p:cBhvr>
                                        <p:cTn id="265" dur="1000"/>
                                        <p:tgtEl>
                                          <p:spTgt spid="168"/>
                                        </p:tgtEl>
                                      </p:cBhvr>
                                    </p:animEffect>
                                  </p:childTnLst>
                                </p:cTn>
                              </p:par>
                              <p:par>
                                <p:cTn id="266" presetID="10" presetClass="entr" presetSubtype="0" fill="hold" nodeType="withEffect">
                                  <p:stCondLst>
                                    <p:cond delay="0"/>
                                  </p:stCondLst>
                                  <p:childTnLst>
                                    <p:set>
                                      <p:cBhvr>
                                        <p:cTn id="267" dur="1" fill="hold">
                                          <p:stCondLst>
                                            <p:cond delay="0"/>
                                          </p:stCondLst>
                                        </p:cTn>
                                        <p:tgtEl>
                                          <p:spTgt spid="170"/>
                                        </p:tgtEl>
                                        <p:attrNameLst>
                                          <p:attrName>style.visibility</p:attrName>
                                        </p:attrNameLst>
                                      </p:cBhvr>
                                      <p:to>
                                        <p:strVal val="visible"/>
                                      </p:to>
                                    </p:set>
                                    <p:animEffect transition="in" filter="fade">
                                      <p:cBhvr>
                                        <p:cTn id="268" dur="1000"/>
                                        <p:tgtEl>
                                          <p:spTgt spid="170"/>
                                        </p:tgtEl>
                                      </p:cBhvr>
                                    </p:animEffect>
                                  </p:childTnLst>
                                </p:cTn>
                              </p:par>
                              <p:par>
                                <p:cTn id="269" presetID="10" presetClass="entr" presetSubtype="0" fill="hold" nodeType="withEffect">
                                  <p:stCondLst>
                                    <p:cond delay="0"/>
                                  </p:stCondLst>
                                  <p:childTnLst>
                                    <p:set>
                                      <p:cBhvr>
                                        <p:cTn id="270" dur="1" fill="hold">
                                          <p:stCondLst>
                                            <p:cond delay="0"/>
                                          </p:stCondLst>
                                        </p:cTn>
                                        <p:tgtEl>
                                          <p:spTgt spid="172"/>
                                        </p:tgtEl>
                                        <p:attrNameLst>
                                          <p:attrName>style.visibility</p:attrName>
                                        </p:attrNameLst>
                                      </p:cBhvr>
                                      <p:to>
                                        <p:strVal val="visible"/>
                                      </p:to>
                                    </p:set>
                                    <p:animEffect transition="in" filter="fade">
                                      <p:cBhvr>
                                        <p:cTn id="271" dur="1000"/>
                                        <p:tgtEl>
                                          <p:spTgt spid="172"/>
                                        </p:tgtEl>
                                      </p:cBhvr>
                                    </p:animEffect>
                                  </p:childTnLst>
                                </p:cTn>
                              </p:par>
                              <p:par>
                                <p:cTn id="272" presetID="10" presetClass="entr" presetSubtype="0" fill="hold" nodeType="withEffect">
                                  <p:stCondLst>
                                    <p:cond delay="0"/>
                                  </p:stCondLst>
                                  <p:childTnLst>
                                    <p:set>
                                      <p:cBhvr>
                                        <p:cTn id="273" dur="1" fill="hold">
                                          <p:stCondLst>
                                            <p:cond delay="0"/>
                                          </p:stCondLst>
                                        </p:cTn>
                                        <p:tgtEl>
                                          <p:spTgt spid="175"/>
                                        </p:tgtEl>
                                        <p:attrNameLst>
                                          <p:attrName>style.visibility</p:attrName>
                                        </p:attrNameLst>
                                      </p:cBhvr>
                                      <p:to>
                                        <p:strVal val="visible"/>
                                      </p:to>
                                    </p:set>
                                    <p:animEffect transition="in" filter="fade">
                                      <p:cBhvr>
                                        <p:cTn id="274" dur="1000"/>
                                        <p:tgtEl>
                                          <p:spTgt spid="175"/>
                                        </p:tgtEl>
                                      </p:cBhvr>
                                    </p:animEffect>
                                  </p:childTnLst>
                                </p:cTn>
                              </p:par>
                              <p:par>
                                <p:cTn id="275" presetID="10" presetClass="entr" presetSubtype="0" fill="hold" nodeType="withEffect">
                                  <p:stCondLst>
                                    <p:cond delay="0"/>
                                  </p:stCondLst>
                                  <p:childTnLst>
                                    <p:set>
                                      <p:cBhvr>
                                        <p:cTn id="276" dur="1" fill="hold">
                                          <p:stCondLst>
                                            <p:cond delay="0"/>
                                          </p:stCondLst>
                                        </p:cTn>
                                        <p:tgtEl>
                                          <p:spTgt spid="183"/>
                                        </p:tgtEl>
                                        <p:attrNameLst>
                                          <p:attrName>style.visibility</p:attrName>
                                        </p:attrNameLst>
                                      </p:cBhvr>
                                      <p:to>
                                        <p:strVal val="visible"/>
                                      </p:to>
                                    </p:set>
                                    <p:animEffect transition="in" filter="fade">
                                      <p:cBhvr>
                                        <p:cTn id="277" dur="1000"/>
                                        <p:tgtEl>
                                          <p:spTgt spid="183"/>
                                        </p:tgtEl>
                                      </p:cBhvr>
                                    </p:animEffect>
                                  </p:childTnLst>
                                </p:cTn>
                              </p:par>
                              <p:par>
                                <p:cTn id="278" presetID="10" presetClass="entr" presetSubtype="0" fill="hold" nodeType="withEffect">
                                  <p:stCondLst>
                                    <p:cond delay="0"/>
                                  </p:stCondLst>
                                  <p:childTnLst>
                                    <p:set>
                                      <p:cBhvr>
                                        <p:cTn id="279" dur="1" fill="hold">
                                          <p:stCondLst>
                                            <p:cond delay="0"/>
                                          </p:stCondLst>
                                        </p:cTn>
                                        <p:tgtEl>
                                          <p:spTgt spid="184"/>
                                        </p:tgtEl>
                                        <p:attrNameLst>
                                          <p:attrName>style.visibility</p:attrName>
                                        </p:attrNameLst>
                                      </p:cBhvr>
                                      <p:to>
                                        <p:strVal val="visible"/>
                                      </p:to>
                                    </p:set>
                                    <p:animEffect transition="in" filter="fade">
                                      <p:cBhvr>
                                        <p:cTn id="280" dur="1000"/>
                                        <p:tgtEl>
                                          <p:spTgt spid="184"/>
                                        </p:tgtEl>
                                      </p:cBhvr>
                                    </p:animEffect>
                                  </p:childTnLst>
                                </p:cTn>
                              </p:par>
                              <p:par>
                                <p:cTn id="281" presetID="10" presetClass="entr" presetSubtype="0" fill="hold" nodeType="withEffect">
                                  <p:stCondLst>
                                    <p:cond delay="0"/>
                                  </p:stCondLst>
                                  <p:childTnLst>
                                    <p:set>
                                      <p:cBhvr>
                                        <p:cTn id="282" dur="1" fill="hold">
                                          <p:stCondLst>
                                            <p:cond delay="0"/>
                                          </p:stCondLst>
                                        </p:cTn>
                                        <p:tgtEl>
                                          <p:spTgt spid="185"/>
                                        </p:tgtEl>
                                        <p:attrNameLst>
                                          <p:attrName>style.visibility</p:attrName>
                                        </p:attrNameLst>
                                      </p:cBhvr>
                                      <p:to>
                                        <p:strVal val="visible"/>
                                      </p:to>
                                    </p:set>
                                    <p:animEffect transition="in" filter="fade">
                                      <p:cBhvr>
                                        <p:cTn id="283" dur="1000"/>
                                        <p:tgtEl>
                                          <p:spTgt spid="185"/>
                                        </p:tgtEl>
                                      </p:cBhvr>
                                    </p:animEffect>
                                  </p:childTnLst>
                                </p:cTn>
                              </p:par>
                              <p:par>
                                <p:cTn id="284" presetID="10" presetClass="entr" presetSubtype="0" fill="hold" nodeType="withEffect">
                                  <p:stCondLst>
                                    <p:cond delay="0"/>
                                  </p:stCondLst>
                                  <p:childTnLst>
                                    <p:set>
                                      <p:cBhvr>
                                        <p:cTn id="285" dur="1" fill="hold">
                                          <p:stCondLst>
                                            <p:cond delay="0"/>
                                          </p:stCondLst>
                                        </p:cTn>
                                        <p:tgtEl>
                                          <p:spTgt spid="186"/>
                                        </p:tgtEl>
                                        <p:attrNameLst>
                                          <p:attrName>style.visibility</p:attrName>
                                        </p:attrNameLst>
                                      </p:cBhvr>
                                      <p:to>
                                        <p:strVal val="visible"/>
                                      </p:to>
                                    </p:set>
                                    <p:animEffect transition="in" filter="fade">
                                      <p:cBhvr>
                                        <p:cTn id="286" dur="1000"/>
                                        <p:tgtEl>
                                          <p:spTgt spid="186"/>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nodeType="clickEffect">
                                  <p:stCondLst>
                                    <p:cond delay="0"/>
                                  </p:stCondLst>
                                  <p:childTnLst>
                                    <p:set>
                                      <p:cBhvr>
                                        <p:cTn id="290" dur="1" fill="hold">
                                          <p:stCondLst>
                                            <p:cond delay="0"/>
                                          </p:stCondLst>
                                        </p:cTn>
                                        <p:tgtEl>
                                          <p:spTgt spid="151"/>
                                        </p:tgtEl>
                                        <p:attrNameLst>
                                          <p:attrName>style.visibility</p:attrName>
                                        </p:attrNameLst>
                                      </p:cBhvr>
                                      <p:to>
                                        <p:strVal val="visible"/>
                                      </p:to>
                                    </p:set>
                                    <p:animEffect transition="in" filter="fade">
                                      <p:cBhvr>
                                        <p:cTn id="291" dur="1000"/>
                                        <p:tgtEl>
                                          <p:spTgt spid="151"/>
                                        </p:tgtEl>
                                      </p:cBhvr>
                                    </p:animEffect>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nodeType="clickEffect">
                                  <p:stCondLst>
                                    <p:cond delay="0"/>
                                  </p:stCondLst>
                                  <p:childTnLst>
                                    <p:set>
                                      <p:cBhvr>
                                        <p:cTn id="295" dur="1" fill="hold">
                                          <p:stCondLst>
                                            <p:cond delay="0"/>
                                          </p:stCondLst>
                                        </p:cTn>
                                        <p:tgtEl>
                                          <p:spTgt spid="190"/>
                                        </p:tgtEl>
                                        <p:attrNameLst>
                                          <p:attrName>style.visibility</p:attrName>
                                        </p:attrNameLst>
                                      </p:cBhvr>
                                      <p:to>
                                        <p:strVal val="visible"/>
                                      </p:to>
                                    </p:set>
                                    <p:animEffect transition="in" filter="fade">
                                      <p:cBhvr>
                                        <p:cTn id="296" dur="1000"/>
                                        <p:tgtEl>
                                          <p:spTgt spid="190"/>
                                        </p:tgtEl>
                                      </p:cBhvr>
                                    </p:animEffect>
                                  </p:childTnLst>
                                </p:cTn>
                              </p:par>
                              <p:par>
                                <p:cTn id="297" presetID="10" presetClass="entr" presetSubtype="0" fill="hold" nodeType="withEffect">
                                  <p:stCondLst>
                                    <p:cond delay="0"/>
                                  </p:stCondLst>
                                  <p:childTnLst>
                                    <p:set>
                                      <p:cBhvr>
                                        <p:cTn id="298" dur="1" fill="hold">
                                          <p:stCondLst>
                                            <p:cond delay="0"/>
                                          </p:stCondLst>
                                        </p:cTn>
                                        <p:tgtEl>
                                          <p:spTgt spid="191"/>
                                        </p:tgtEl>
                                        <p:attrNameLst>
                                          <p:attrName>style.visibility</p:attrName>
                                        </p:attrNameLst>
                                      </p:cBhvr>
                                      <p:to>
                                        <p:strVal val="visible"/>
                                      </p:to>
                                    </p:set>
                                    <p:animEffect transition="in" filter="fade">
                                      <p:cBhvr>
                                        <p:cTn id="299" dur="1000"/>
                                        <p:tgtEl>
                                          <p:spTgt spid="191"/>
                                        </p:tgtEl>
                                      </p:cBhvr>
                                    </p:animEffect>
                                  </p:childTnLst>
                                </p:cTn>
                              </p:par>
                              <p:par>
                                <p:cTn id="300" presetID="10" presetClass="entr" presetSubtype="0" fill="hold" nodeType="withEffect">
                                  <p:stCondLst>
                                    <p:cond delay="0"/>
                                  </p:stCondLst>
                                  <p:childTnLst>
                                    <p:set>
                                      <p:cBhvr>
                                        <p:cTn id="301" dur="1" fill="hold">
                                          <p:stCondLst>
                                            <p:cond delay="0"/>
                                          </p:stCondLst>
                                        </p:cTn>
                                        <p:tgtEl>
                                          <p:spTgt spid="192"/>
                                        </p:tgtEl>
                                        <p:attrNameLst>
                                          <p:attrName>style.visibility</p:attrName>
                                        </p:attrNameLst>
                                      </p:cBhvr>
                                      <p:to>
                                        <p:strVal val="visible"/>
                                      </p:to>
                                    </p:set>
                                    <p:animEffect transition="in" filter="fade">
                                      <p:cBhvr>
                                        <p:cTn id="302" dur="1000"/>
                                        <p:tgtEl>
                                          <p:spTgt spid="192"/>
                                        </p:tgtEl>
                                      </p:cBhvr>
                                    </p:animEffect>
                                  </p:childTnLst>
                                </p:cTn>
                              </p:par>
                              <p:par>
                                <p:cTn id="303" presetID="10" presetClass="entr" presetSubtype="0" fill="hold" nodeType="withEffect">
                                  <p:stCondLst>
                                    <p:cond delay="0"/>
                                  </p:stCondLst>
                                  <p:childTnLst>
                                    <p:set>
                                      <p:cBhvr>
                                        <p:cTn id="304" dur="1" fill="hold">
                                          <p:stCondLst>
                                            <p:cond delay="0"/>
                                          </p:stCondLst>
                                        </p:cTn>
                                        <p:tgtEl>
                                          <p:spTgt spid="198"/>
                                        </p:tgtEl>
                                        <p:attrNameLst>
                                          <p:attrName>style.visibility</p:attrName>
                                        </p:attrNameLst>
                                      </p:cBhvr>
                                      <p:to>
                                        <p:strVal val="visible"/>
                                      </p:to>
                                    </p:set>
                                    <p:animEffect transition="in" filter="fade">
                                      <p:cBhvr>
                                        <p:cTn id="305" dur="1000"/>
                                        <p:tgtEl>
                                          <p:spTgt spid="198"/>
                                        </p:tgtEl>
                                      </p:cBhvr>
                                    </p:animEffect>
                                  </p:childTnLst>
                                </p:cTn>
                              </p:par>
                              <p:par>
                                <p:cTn id="306" presetID="10" presetClass="entr" presetSubtype="0" fill="hold" nodeType="withEffect">
                                  <p:stCondLst>
                                    <p:cond delay="0"/>
                                  </p:stCondLst>
                                  <p:childTnLst>
                                    <p:set>
                                      <p:cBhvr>
                                        <p:cTn id="307" dur="1" fill="hold">
                                          <p:stCondLst>
                                            <p:cond delay="0"/>
                                          </p:stCondLst>
                                        </p:cTn>
                                        <p:tgtEl>
                                          <p:spTgt spid="200"/>
                                        </p:tgtEl>
                                        <p:attrNameLst>
                                          <p:attrName>style.visibility</p:attrName>
                                        </p:attrNameLst>
                                      </p:cBhvr>
                                      <p:to>
                                        <p:strVal val="visible"/>
                                      </p:to>
                                    </p:set>
                                    <p:animEffect transition="in" filter="fade">
                                      <p:cBhvr>
                                        <p:cTn id="308" dur="1000"/>
                                        <p:tgtEl>
                                          <p:spTgt spid="200"/>
                                        </p:tgtEl>
                                      </p:cBhvr>
                                    </p:animEffect>
                                  </p:childTnLst>
                                </p:cTn>
                              </p:par>
                              <p:par>
                                <p:cTn id="309" presetID="10" presetClass="entr" presetSubtype="0" fill="hold" nodeType="withEffect">
                                  <p:stCondLst>
                                    <p:cond delay="0"/>
                                  </p:stCondLst>
                                  <p:childTnLst>
                                    <p:set>
                                      <p:cBhvr>
                                        <p:cTn id="310" dur="1" fill="hold">
                                          <p:stCondLst>
                                            <p:cond delay="0"/>
                                          </p:stCondLst>
                                        </p:cTn>
                                        <p:tgtEl>
                                          <p:spTgt spid="203"/>
                                        </p:tgtEl>
                                        <p:attrNameLst>
                                          <p:attrName>style.visibility</p:attrName>
                                        </p:attrNameLst>
                                      </p:cBhvr>
                                      <p:to>
                                        <p:strVal val="visible"/>
                                      </p:to>
                                    </p:set>
                                    <p:animEffect transition="in" filter="fade">
                                      <p:cBhvr>
                                        <p:cTn id="311" dur="1000"/>
                                        <p:tgtEl>
                                          <p:spTgt spid="203"/>
                                        </p:tgtEl>
                                      </p:cBhvr>
                                    </p:animEffect>
                                  </p:childTnLst>
                                </p:cTn>
                              </p:par>
                              <p:par>
                                <p:cTn id="312" presetID="10" presetClass="entr" presetSubtype="0" fill="hold" nodeType="withEffect">
                                  <p:stCondLst>
                                    <p:cond delay="0"/>
                                  </p:stCondLst>
                                  <p:childTnLst>
                                    <p:set>
                                      <p:cBhvr>
                                        <p:cTn id="313" dur="1" fill="hold">
                                          <p:stCondLst>
                                            <p:cond delay="0"/>
                                          </p:stCondLst>
                                        </p:cTn>
                                        <p:tgtEl>
                                          <p:spTgt spid="214"/>
                                        </p:tgtEl>
                                        <p:attrNameLst>
                                          <p:attrName>style.visibility</p:attrName>
                                        </p:attrNameLst>
                                      </p:cBhvr>
                                      <p:to>
                                        <p:strVal val="visible"/>
                                      </p:to>
                                    </p:set>
                                    <p:animEffect transition="in" filter="fade">
                                      <p:cBhvr>
                                        <p:cTn id="314" dur="1000"/>
                                        <p:tgtEl>
                                          <p:spTgt spid="214"/>
                                        </p:tgtEl>
                                      </p:cBhvr>
                                    </p:animEffect>
                                  </p:childTnLst>
                                </p:cTn>
                              </p:par>
                              <p:par>
                                <p:cTn id="315" presetID="10" presetClass="entr" presetSubtype="0" fill="hold" nodeType="withEffect">
                                  <p:stCondLst>
                                    <p:cond delay="0"/>
                                  </p:stCondLst>
                                  <p:childTnLst>
                                    <p:set>
                                      <p:cBhvr>
                                        <p:cTn id="316" dur="1" fill="hold">
                                          <p:stCondLst>
                                            <p:cond delay="0"/>
                                          </p:stCondLst>
                                        </p:cTn>
                                        <p:tgtEl>
                                          <p:spTgt spid="215"/>
                                        </p:tgtEl>
                                        <p:attrNameLst>
                                          <p:attrName>style.visibility</p:attrName>
                                        </p:attrNameLst>
                                      </p:cBhvr>
                                      <p:to>
                                        <p:strVal val="visible"/>
                                      </p:to>
                                    </p:set>
                                    <p:animEffect transition="in" filter="fade">
                                      <p:cBhvr>
                                        <p:cTn id="317" dur="1000"/>
                                        <p:tgtEl>
                                          <p:spTgt spid="215"/>
                                        </p:tgtEl>
                                      </p:cBhvr>
                                    </p:animEffect>
                                  </p:childTnLst>
                                </p:cTn>
                              </p:par>
                              <p:par>
                                <p:cTn id="318" presetID="10" presetClass="entr" presetSubtype="0" fill="hold" nodeType="withEffect">
                                  <p:stCondLst>
                                    <p:cond delay="0"/>
                                  </p:stCondLst>
                                  <p:childTnLst>
                                    <p:set>
                                      <p:cBhvr>
                                        <p:cTn id="319" dur="1" fill="hold">
                                          <p:stCondLst>
                                            <p:cond delay="0"/>
                                          </p:stCondLst>
                                        </p:cTn>
                                        <p:tgtEl>
                                          <p:spTgt spid="216"/>
                                        </p:tgtEl>
                                        <p:attrNameLst>
                                          <p:attrName>style.visibility</p:attrName>
                                        </p:attrNameLst>
                                      </p:cBhvr>
                                      <p:to>
                                        <p:strVal val="visible"/>
                                      </p:to>
                                    </p:set>
                                    <p:animEffect transition="in" filter="fade">
                                      <p:cBhvr>
                                        <p:cTn id="320" dur="1000"/>
                                        <p:tgtEl>
                                          <p:spTgt spid="216"/>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nodeType="clickEffect">
                                  <p:stCondLst>
                                    <p:cond delay="0"/>
                                  </p:stCondLst>
                                  <p:childTnLst>
                                    <p:set>
                                      <p:cBhvr>
                                        <p:cTn id="324" dur="1" fill="hold">
                                          <p:stCondLst>
                                            <p:cond delay="0"/>
                                          </p:stCondLst>
                                        </p:cTn>
                                        <p:tgtEl>
                                          <p:spTgt spid="193"/>
                                        </p:tgtEl>
                                        <p:attrNameLst>
                                          <p:attrName>style.visibility</p:attrName>
                                        </p:attrNameLst>
                                      </p:cBhvr>
                                      <p:to>
                                        <p:strVal val="visible"/>
                                      </p:to>
                                    </p:set>
                                    <p:animEffect transition="in" filter="fade">
                                      <p:cBhvr>
                                        <p:cTn id="325" dur="1000"/>
                                        <p:tgtEl>
                                          <p:spTgt spid="193"/>
                                        </p:tgtEl>
                                      </p:cBhvr>
                                    </p:animEffect>
                                  </p:childTnLst>
                                </p:cTn>
                              </p:par>
                              <p:par>
                                <p:cTn id="326" presetID="10" presetClass="entr" presetSubtype="0" fill="hold" nodeType="withEffect">
                                  <p:stCondLst>
                                    <p:cond delay="0"/>
                                  </p:stCondLst>
                                  <p:childTnLst>
                                    <p:set>
                                      <p:cBhvr>
                                        <p:cTn id="327" dur="1" fill="hold">
                                          <p:stCondLst>
                                            <p:cond delay="0"/>
                                          </p:stCondLst>
                                        </p:cTn>
                                        <p:tgtEl>
                                          <p:spTgt spid="196"/>
                                        </p:tgtEl>
                                        <p:attrNameLst>
                                          <p:attrName>style.visibility</p:attrName>
                                        </p:attrNameLst>
                                      </p:cBhvr>
                                      <p:to>
                                        <p:strVal val="visible"/>
                                      </p:to>
                                    </p:set>
                                    <p:animEffect transition="in" filter="fade">
                                      <p:cBhvr>
                                        <p:cTn id="328" dur="1000"/>
                                        <p:tgtEl>
                                          <p:spTgt spid="196"/>
                                        </p:tgtEl>
                                      </p:cBhvr>
                                    </p:animEffect>
                                  </p:childTnLst>
                                </p:cTn>
                              </p:par>
                              <p:par>
                                <p:cTn id="329" presetID="10" presetClass="entr" presetSubtype="0" fill="hold" nodeType="withEffect">
                                  <p:stCondLst>
                                    <p:cond delay="0"/>
                                  </p:stCondLst>
                                  <p:childTnLst>
                                    <p:set>
                                      <p:cBhvr>
                                        <p:cTn id="330" dur="1" fill="hold">
                                          <p:stCondLst>
                                            <p:cond delay="0"/>
                                          </p:stCondLst>
                                        </p:cTn>
                                        <p:tgtEl>
                                          <p:spTgt spid="201"/>
                                        </p:tgtEl>
                                        <p:attrNameLst>
                                          <p:attrName>style.visibility</p:attrName>
                                        </p:attrNameLst>
                                      </p:cBhvr>
                                      <p:to>
                                        <p:strVal val="visible"/>
                                      </p:to>
                                    </p:set>
                                    <p:animEffect transition="in" filter="fade">
                                      <p:cBhvr>
                                        <p:cTn id="331" dur="1000"/>
                                        <p:tgtEl>
                                          <p:spTgt spid="201"/>
                                        </p:tgtEl>
                                      </p:cBhvr>
                                    </p:animEffect>
                                  </p:childTnLst>
                                </p:cTn>
                              </p:par>
                              <p:par>
                                <p:cTn id="332" presetID="10" presetClass="entr" presetSubtype="0" fill="hold" nodeType="withEffect">
                                  <p:stCondLst>
                                    <p:cond delay="0"/>
                                  </p:stCondLst>
                                  <p:childTnLst>
                                    <p:set>
                                      <p:cBhvr>
                                        <p:cTn id="333" dur="1" fill="hold">
                                          <p:stCondLst>
                                            <p:cond delay="0"/>
                                          </p:stCondLst>
                                        </p:cTn>
                                        <p:tgtEl>
                                          <p:spTgt spid="204"/>
                                        </p:tgtEl>
                                        <p:attrNameLst>
                                          <p:attrName>style.visibility</p:attrName>
                                        </p:attrNameLst>
                                      </p:cBhvr>
                                      <p:to>
                                        <p:strVal val="visible"/>
                                      </p:to>
                                    </p:set>
                                    <p:animEffect transition="in" filter="fade">
                                      <p:cBhvr>
                                        <p:cTn id="334" dur="1000"/>
                                        <p:tgtEl>
                                          <p:spTgt spid="204"/>
                                        </p:tgtEl>
                                      </p:cBhvr>
                                    </p:animEffect>
                                  </p:childTnLst>
                                </p:cTn>
                              </p:par>
                              <p:par>
                                <p:cTn id="335" presetID="10" presetClass="entr" presetSubtype="0" fill="hold" nodeType="withEffect">
                                  <p:stCondLst>
                                    <p:cond delay="0"/>
                                  </p:stCondLst>
                                  <p:childTnLst>
                                    <p:set>
                                      <p:cBhvr>
                                        <p:cTn id="336" dur="1" fill="hold">
                                          <p:stCondLst>
                                            <p:cond delay="0"/>
                                          </p:stCondLst>
                                        </p:cTn>
                                        <p:tgtEl>
                                          <p:spTgt spid="205"/>
                                        </p:tgtEl>
                                        <p:attrNameLst>
                                          <p:attrName>style.visibility</p:attrName>
                                        </p:attrNameLst>
                                      </p:cBhvr>
                                      <p:to>
                                        <p:strVal val="visible"/>
                                      </p:to>
                                    </p:set>
                                    <p:animEffect transition="in" filter="fade">
                                      <p:cBhvr>
                                        <p:cTn id="337" dur="1000"/>
                                        <p:tgtEl>
                                          <p:spTgt spid="205"/>
                                        </p:tgtEl>
                                      </p:cBhvr>
                                    </p:animEffect>
                                  </p:childTnLst>
                                </p:cTn>
                              </p:par>
                              <p:par>
                                <p:cTn id="338" presetID="10" presetClass="entr" presetSubtype="0" fill="hold" nodeType="withEffect">
                                  <p:stCondLst>
                                    <p:cond delay="0"/>
                                  </p:stCondLst>
                                  <p:childTnLst>
                                    <p:set>
                                      <p:cBhvr>
                                        <p:cTn id="339" dur="1" fill="hold">
                                          <p:stCondLst>
                                            <p:cond delay="0"/>
                                          </p:stCondLst>
                                        </p:cTn>
                                        <p:tgtEl>
                                          <p:spTgt spid="206"/>
                                        </p:tgtEl>
                                        <p:attrNameLst>
                                          <p:attrName>style.visibility</p:attrName>
                                        </p:attrNameLst>
                                      </p:cBhvr>
                                      <p:to>
                                        <p:strVal val="visible"/>
                                      </p:to>
                                    </p:set>
                                    <p:animEffect transition="in" filter="fade">
                                      <p:cBhvr>
                                        <p:cTn id="340" dur="1000"/>
                                        <p:tgtEl>
                                          <p:spTgt spid="206"/>
                                        </p:tgtEl>
                                      </p:cBhvr>
                                    </p:animEffect>
                                  </p:childTnLst>
                                </p:cTn>
                              </p:par>
                              <p:par>
                                <p:cTn id="341" presetID="10" presetClass="entr" presetSubtype="0" fill="hold" nodeType="withEffect">
                                  <p:stCondLst>
                                    <p:cond delay="0"/>
                                  </p:stCondLst>
                                  <p:childTnLst>
                                    <p:set>
                                      <p:cBhvr>
                                        <p:cTn id="342" dur="1" fill="hold">
                                          <p:stCondLst>
                                            <p:cond delay="0"/>
                                          </p:stCondLst>
                                        </p:cTn>
                                        <p:tgtEl>
                                          <p:spTgt spid="207"/>
                                        </p:tgtEl>
                                        <p:attrNameLst>
                                          <p:attrName>style.visibility</p:attrName>
                                        </p:attrNameLst>
                                      </p:cBhvr>
                                      <p:to>
                                        <p:strVal val="visible"/>
                                      </p:to>
                                    </p:set>
                                    <p:animEffect transition="in" filter="fade">
                                      <p:cBhvr>
                                        <p:cTn id="343" dur="1000"/>
                                        <p:tgtEl>
                                          <p:spTgt spid="207"/>
                                        </p:tgtEl>
                                      </p:cBhvr>
                                    </p:animEffect>
                                  </p:childTnLst>
                                </p:cTn>
                              </p:par>
                              <p:par>
                                <p:cTn id="344" presetID="10" presetClass="entr" presetSubtype="0" fill="hold" nodeType="withEffect">
                                  <p:stCondLst>
                                    <p:cond delay="0"/>
                                  </p:stCondLst>
                                  <p:childTnLst>
                                    <p:set>
                                      <p:cBhvr>
                                        <p:cTn id="345" dur="1" fill="hold">
                                          <p:stCondLst>
                                            <p:cond delay="0"/>
                                          </p:stCondLst>
                                        </p:cTn>
                                        <p:tgtEl>
                                          <p:spTgt spid="208"/>
                                        </p:tgtEl>
                                        <p:attrNameLst>
                                          <p:attrName>style.visibility</p:attrName>
                                        </p:attrNameLst>
                                      </p:cBhvr>
                                      <p:to>
                                        <p:strVal val="visible"/>
                                      </p:to>
                                    </p:set>
                                    <p:animEffect transition="in" filter="fade">
                                      <p:cBhvr>
                                        <p:cTn id="346" dur="1000"/>
                                        <p:tgtEl>
                                          <p:spTgt spid="208"/>
                                        </p:tgtEl>
                                      </p:cBhvr>
                                    </p:animEffect>
                                  </p:childTnLst>
                                </p:cTn>
                              </p:par>
                              <p:par>
                                <p:cTn id="347" presetID="10" presetClass="entr" presetSubtype="0" fill="hold" nodeType="withEffect">
                                  <p:stCondLst>
                                    <p:cond delay="0"/>
                                  </p:stCondLst>
                                  <p:childTnLst>
                                    <p:set>
                                      <p:cBhvr>
                                        <p:cTn id="348" dur="1" fill="hold">
                                          <p:stCondLst>
                                            <p:cond delay="0"/>
                                          </p:stCondLst>
                                        </p:cTn>
                                        <p:tgtEl>
                                          <p:spTgt spid="209"/>
                                        </p:tgtEl>
                                        <p:attrNameLst>
                                          <p:attrName>style.visibility</p:attrName>
                                        </p:attrNameLst>
                                      </p:cBhvr>
                                      <p:to>
                                        <p:strVal val="visible"/>
                                      </p:to>
                                    </p:set>
                                    <p:animEffect transition="in" filter="fade">
                                      <p:cBhvr>
                                        <p:cTn id="349" dur="1000"/>
                                        <p:tgtEl>
                                          <p:spTgt spid="209"/>
                                        </p:tgtEl>
                                      </p:cBhvr>
                                    </p:animEffect>
                                  </p:childTnLst>
                                </p:cTn>
                              </p:par>
                            </p:childTnLst>
                          </p:cTn>
                        </p:par>
                      </p:childTnLst>
                    </p:cTn>
                  </p:par>
                  <p:par>
                    <p:cTn id="350" fill="hold">
                      <p:stCondLst>
                        <p:cond delay="indefinite"/>
                      </p:stCondLst>
                      <p:childTnLst>
                        <p:par>
                          <p:cTn id="351" fill="hold">
                            <p:stCondLst>
                              <p:cond delay="0"/>
                            </p:stCondLst>
                            <p:childTnLst>
                              <p:par>
                                <p:cTn id="352" presetID="10" presetClass="entr" presetSubtype="0" fill="hold" nodeType="clickEffect">
                                  <p:stCondLst>
                                    <p:cond delay="0"/>
                                  </p:stCondLst>
                                  <p:childTnLst>
                                    <p:set>
                                      <p:cBhvr>
                                        <p:cTn id="353" dur="1" fill="hold">
                                          <p:stCondLst>
                                            <p:cond delay="0"/>
                                          </p:stCondLst>
                                        </p:cTn>
                                        <p:tgtEl>
                                          <p:spTgt spid="194"/>
                                        </p:tgtEl>
                                        <p:attrNameLst>
                                          <p:attrName>style.visibility</p:attrName>
                                        </p:attrNameLst>
                                      </p:cBhvr>
                                      <p:to>
                                        <p:strVal val="visible"/>
                                      </p:to>
                                    </p:set>
                                    <p:animEffect transition="in" filter="fade">
                                      <p:cBhvr>
                                        <p:cTn id="354" dur="1000"/>
                                        <p:tgtEl>
                                          <p:spTgt spid="194"/>
                                        </p:tgtEl>
                                      </p:cBhvr>
                                    </p:animEffect>
                                  </p:childTnLst>
                                </p:cTn>
                              </p:par>
                              <p:par>
                                <p:cTn id="355" presetID="10" presetClass="entr" presetSubtype="0" fill="hold" nodeType="withEffect">
                                  <p:stCondLst>
                                    <p:cond delay="0"/>
                                  </p:stCondLst>
                                  <p:childTnLst>
                                    <p:set>
                                      <p:cBhvr>
                                        <p:cTn id="356" dur="1" fill="hold">
                                          <p:stCondLst>
                                            <p:cond delay="0"/>
                                          </p:stCondLst>
                                        </p:cTn>
                                        <p:tgtEl>
                                          <p:spTgt spid="195"/>
                                        </p:tgtEl>
                                        <p:attrNameLst>
                                          <p:attrName>style.visibility</p:attrName>
                                        </p:attrNameLst>
                                      </p:cBhvr>
                                      <p:to>
                                        <p:strVal val="visible"/>
                                      </p:to>
                                    </p:set>
                                    <p:animEffect transition="in" filter="fade">
                                      <p:cBhvr>
                                        <p:cTn id="357" dur="1000"/>
                                        <p:tgtEl>
                                          <p:spTgt spid="195"/>
                                        </p:tgtEl>
                                      </p:cBhvr>
                                    </p:animEffect>
                                  </p:childTnLst>
                                </p:cTn>
                              </p:par>
                              <p:par>
                                <p:cTn id="358" presetID="10" presetClass="entr" presetSubtype="0" fill="hold" nodeType="withEffect">
                                  <p:stCondLst>
                                    <p:cond delay="0"/>
                                  </p:stCondLst>
                                  <p:childTnLst>
                                    <p:set>
                                      <p:cBhvr>
                                        <p:cTn id="359" dur="1" fill="hold">
                                          <p:stCondLst>
                                            <p:cond delay="0"/>
                                          </p:stCondLst>
                                        </p:cTn>
                                        <p:tgtEl>
                                          <p:spTgt spid="197"/>
                                        </p:tgtEl>
                                        <p:attrNameLst>
                                          <p:attrName>style.visibility</p:attrName>
                                        </p:attrNameLst>
                                      </p:cBhvr>
                                      <p:to>
                                        <p:strVal val="visible"/>
                                      </p:to>
                                    </p:set>
                                    <p:animEffect transition="in" filter="fade">
                                      <p:cBhvr>
                                        <p:cTn id="360" dur="1000"/>
                                        <p:tgtEl>
                                          <p:spTgt spid="197"/>
                                        </p:tgtEl>
                                      </p:cBhvr>
                                    </p:animEffect>
                                  </p:childTnLst>
                                </p:cTn>
                              </p:par>
                              <p:par>
                                <p:cTn id="361" presetID="10" presetClass="entr" presetSubtype="0" fill="hold" nodeType="withEffect">
                                  <p:stCondLst>
                                    <p:cond delay="0"/>
                                  </p:stCondLst>
                                  <p:childTnLst>
                                    <p:set>
                                      <p:cBhvr>
                                        <p:cTn id="362" dur="1" fill="hold">
                                          <p:stCondLst>
                                            <p:cond delay="0"/>
                                          </p:stCondLst>
                                        </p:cTn>
                                        <p:tgtEl>
                                          <p:spTgt spid="199"/>
                                        </p:tgtEl>
                                        <p:attrNameLst>
                                          <p:attrName>style.visibility</p:attrName>
                                        </p:attrNameLst>
                                      </p:cBhvr>
                                      <p:to>
                                        <p:strVal val="visible"/>
                                      </p:to>
                                    </p:set>
                                    <p:animEffect transition="in" filter="fade">
                                      <p:cBhvr>
                                        <p:cTn id="363" dur="1000"/>
                                        <p:tgtEl>
                                          <p:spTgt spid="199"/>
                                        </p:tgtEl>
                                      </p:cBhvr>
                                    </p:animEffect>
                                  </p:childTnLst>
                                </p:cTn>
                              </p:par>
                              <p:par>
                                <p:cTn id="364" presetID="10" presetClass="entr" presetSubtype="0" fill="hold" nodeType="withEffect">
                                  <p:stCondLst>
                                    <p:cond delay="0"/>
                                  </p:stCondLst>
                                  <p:childTnLst>
                                    <p:set>
                                      <p:cBhvr>
                                        <p:cTn id="365" dur="1" fill="hold">
                                          <p:stCondLst>
                                            <p:cond delay="0"/>
                                          </p:stCondLst>
                                        </p:cTn>
                                        <p:tgtEl>
                                          <p:spTgt spid="202"/>
                                        </p:tgtEl>
                                        <p:attrNameLst>
                                          <p:attrName>style.visibility</p:attrName>
                                        </p:attrNameLst>
                                      </p:cBhvr>
                                      <p:to>
                                        <p:strVal val="visible"/>
                                      </p:to>
                                    </p:set>
                                    <p:animEffect transition="in" filter="fade">
                                      <p:cBhvr>
                                        <p:cTn id="366" dur="1000"/>
                                        <p:tgtEl>
                                          <p:spTgt spid="202"/>
                                        </p:tgtEl>
                                      </p:cBhvr>
                                    </p:animEffect>
                                  </p:childTnLst>
                                </p:cTn>
                              </p:par>
                              <p:par>
                                <p:cTn id="367" presetID="10" presetClass="entr" presetSubtype="0" fill="hold" nodeType="withEffect">
                                  <p:stCondLst>
                                    <p:cond delay="0"/>
                                  </p:stCondLst>
                                  <p:childTnLst>
                                    <p:set>
                                      <p:cBhvr>
                                        <p:cTn id="368" dur="1" fill="hold">
                                          <p:stCondLst>
                                            <p:cond delay="0"/>
                                          </p:stCondLst>
                                        </p:cTn>
                                        <p:tgtEl>
                                          <p:spTgt spid="210"/>
                                        </p:tgtEl>
                                        <p:attrNameLst>
                                          <p:attrName>style.visibility</p:attrName>
                                        </p:attrNameLst>
                                      </p:cBhvr>
                                      <p:to>
                                        <p:strVal val="visible"/>
                                      </p:to>
                                    </p:set>
                                    <p:animEffect transition="in" filter="fade">
                                      <p:cBhvr>
                                        <p:cTn id="369" dur="1000"/>
                                        <p:tgtEl>
                                          <p:spTgt spid="210"/>
                                        </p:tgtEl>
                                      </p:cBhvr>
                                    </p:animEffect>
                                  </p:childTnLst>
                                </p:cTn>
                              </p:par>
                              <p:par>
                                <p:cTn id="370" presetID="10" presetClass="entr" presetSubtype="0" fill="hold" nodeType="withEffect">
                                  <p:stCondLst>
                                    <p:cond delay="0"/>
                                  </p:stCondLst>
                                  <p:childTnLst>
                                    <p:set>
                                      <p:cBhvr>
                                        <p:cTn id="371" dur="1" fill="hold">
                                          <p:stCondLst>
                                            <p:cond delay="0"/>
                                          </p:stCondLst>
                                        </p:cTn>
                                        <p:tgtEl>
                                          <p:spTgt spid="211"/>
                                        </p:tgtEl>
                                        <p:attrNameLst>
                                          <p:attrName>style.visibility</p:attrName>
                                        </p:attrNameLst>
                                      </p:cBhvr>
                                      <p:to>
                                        <p:strVal val="visible"/>
                                      </p:to>
                                    </p:set>
                                    <p:animEffect transition="in" filter="fade">
                                      <p:cBhvr>
                                        <p:cTn id="372" dur="1000"/>
                                        <p:tgtEl>
                                          <p:spTgt spid="211"/>
                                        </p:tgtEl>
                                      </p:cBhvr>
                                    </p:animEffect>
                                  </p:childTnLst>
                                </p:cTn>
                              </p:par>
                              <p:par>
                                <p:cTn id="373" presetID="10" presetClass="entr" presetSubtype="0" fill="hold" nodeType="withEffect">
                                  <p:stCondLst>
                                    <p:cond delay="0"/>
                                  </p:stCondLst>
                                  <p:childTnLst>
                                    <p:set>
                                      <p:cBhvr>
                                        <p:cTn id="374" dur="1" fill="hold">
                                          <p:stCondLst>
                                            <p:cond delay="0"/>
                                          </p:stCondLst>
                                        </p:cTn>
                                        <p:tgtEl>
                                          <p:spTgt spid="212"/>
                                        </p:tgtEl>
                                        <p:attrNameLst>
                                          <p:attrName>style.visibility</p:attrName>
                                        </p:attrNameLst>
                                      </p:cBhvr>
                                      <p:to>
                                        <p:strVal val="visible"/>
                                      </p:to>
                                    </p:set>
                                    <p:animEffect transition="in" filter="fade">
                                      <p:cBhvr>
                                        <p:cTn id="375" dur="1000"/>
                                        <p:tgtEl>
                                          <p:spTgt spid="212"/>
                                        </p:tgtEl>
                                      </p:cBhvr>
                                    </p:animEffect>
                                  </p:childTnLst>
                                </p:cTn>
                              </p:par>
                              <p:par>
                                <p:cTn id="376" presetID="10" presetClass="entr" presetSubtype="0" fill="hold" nodeType="withEffect">
                                  <p:stCondLst>
                                    <p:cond delay="0"/>
                                  </p:stCondLst>
                                  <p:childTnLst>
                                    <p:set>
                                      <p:cBhvr>
                                        <p:cTn id="377" dur="1" fill="hold">
                                          <p:stCondLst>
                                            <p:cond delay="0"/>
                                          </p:stCondLst>
                                        </p:cTn>
                                        <p:tgtEl>
                                          <p:spTgt spid="213"/>
                                        </p:tgtEl>
                                        <p:attrNameLst>
                                          <p:attrName>style.visibility</p:attrName>
                                        </p:attrNameLst>
                                      </p:cBhvr>
                                      <p:to>
                                        <p:strVal val="visible"/>
                                      </p:to>
                                    </p:set>
                                    <p:animEffect transition="in" filter="fade">
                                      <p:cBhvr>
                                        <p:cTn id="378" dur="1000"/>
                                        <p:tgtEl>
                                          <p:spTgt spid="213"/>
                                        </p:tgtEl>
                                      </p:cBhvr>
                                    </p:animEffect>
                                  </p:childTnLst>
                                </p:cTn>
                              </p:par>
                            </p:childTnLst>
                          </p:cTn>
                        </p:par>
                      </p:childTnLst>
                    </p:cTn>
                  </p:par>
                  <p:par>
                    <p:cTn id="379" fill="hold">
                      <p:stCondLst>
                        <p:cond delay="indefinite"/>
                      </p:stCondLst>
                      <p:childTnLst>
                        <p:par>
                          <p:cTn id="380" fill="hold">
                            <p:stCondLst>
                              <p:cond delay="0"/>
                            </p:stCondLst>
                            <p:childTnLst>
                              <p:par>
                                <p:cTn id="381" presetID="10" presetClass="entr" presetSubtype="0" fill="hold" nodeType="clickEffect">
                                  <p:stCondLst>
                                    <p:cond delay="0"/>
                                  </p:stCondLst>
                                  <p:childTnLst>
                                    <p:set>
                                      <p:cBhvr>
                                        <p:cTn id="382" dur="1" fill="hold">
                                          <p:stCondLst>
                                            <p:cond delay="0"/>
                                          </p:stCondLst>
                                        </p:cTn>
                                        <p:tgtEl>
                                          <p:spTgt spid="152"/>
                                        </p:tgtEl>
                                        <p:attrNameLst>
                                          <p:attrName>style.visibility</p:attrName>
                                        </p:attrNameLst>
                                      </p:cBhvr>
                                      <p:to>
                                        <p:strVal val="visible"/>
                                      </p:to>
                                    </p:set>
                                    <p:animEffect transition="in" filter="fade">
                                      <p:cBhvr>
                                        <p:cTn id="383" dur="1000"/>
                                        <p:tgtEl>
                                          <p:spTgt spid="152"/>
                                        </p:tgtEl>
                                      </p:cBhvr>
                                    </p:animEffect>
                                  </p:childTnLst>
                                </p:cTn>
                              </p:par>
                              <p:par>
                                <p:cTn id="384" presetID="10" presetClass="entr" presetSubtype="0" fill="hold" nodeType="withEffect">
                                  <p:stCondLst>
                                    <p:cond delay="0"/>
                                  </p:stCondLst>
                                  <p:childTnLst>
                                    <p:set>
                                      <p:cBhvr>
                                        <p:cTn id="385" dur="1" fill="hold">
                                          <p:stCondLst>
                                            <p:cond delay="0"/>
                                          </p:stCondLst>
                                        </p:cTn>
                                        <p:tgtEl>
                                          <p:spTgt spid="153"/>
                                        </p:tgtEl>
                                        <p:attrNameLst>
                                          <p:attrName>style.visibility</p:attrName>
                                        </p:attrNameLst>
                                      </p:cBhvr>
                                      <p:to>
                                        <p:strVal val="visible"/>
                                      </p:to>
                                    </p:set>
                                    <p:animEffect transition="in" filter="fade">
                                      <p:cBhvr>
                                        <p:cTn id="386" dur="1000"/>
                                        <p:tgtEl>
                                          <p:spTgt spid="153"/>
                                        </p:tgtEl>
                                      </p:cBhvr>
                                    </p:animEffect>
                                  </p:childTnLst>
                                </p:cTn>
                              </p:par>
                              <p:par>
                                <p:cTn id="387" presetID="10" presetClass="entr" presetSubtype="0" fill="hold" nodeType="withEffect">
                                  <p:stCondLst>
                                    <p:cond delay="0"/>
                                  </p:stCondLst>
                                  <p:childTnLst>
                                    <p:set>
                                      <p:cBhvr>
                                        <p:cTn id="388" dur="1" fill="hold">
                                          <p:stCondLst>
                                            <p:cond delay="0"/>
                                          </p:stCondLst>
                                        </p:cTn>
                                        <p:tgtEl>
                                          <p:spTgt spid="154"/>
                                        </p:tgtEl>
                                        <p:attrNameLst>
                                          <p:attrName>style.visibility</p:attrName>
                                        </p:attrNameLst>
                                      </p:cBhvr>
                                      <p:to>
                                        <p:strVal val="visible"/>
                                      </p:to>
                                    </p:set>
                                    <p:animEffect transition="in" filter="fade">
                                      <p:cBhvr>
                                        <p:cTn id="389" dur="1000"/>
                                        <p:tgtEl>
                                          <p:spTgt spid="154"/>
                                        </p:tgtEl>
                                      </p:cBhvr>
                                    </p:animEffect>
                                  </p:childTnLst>
                                </p:cTn>
                              </p:par>
                              <p:par>
                                <p:cTn id="390" presetID="10" presetClass="entr" presetSubtype="0" fill="hold" nodeType="withEffect">
                                  <p:stCondLst>
                                    <p:cond delay="0"/>
                                  </p:stCondLst>
                                  <p:childTnLst>
                                    <p:set>
                                      <p:cBhvr>
                                        <p:cTn id="391" dur="1" fill="hold">
                                          <p:stCondLst>
                                            <p:cond delay="0"/>
                                          </p:stCondLst>
                                        </p:cTn>
                                        <p:tgtEl>
                                          <p:spTgt spid="155"/>
                                        </p:tgtEl>
                                        <p:attrNameLst>
                                          <p:attrName>style.visibility</p:attrName>
                                        </p:attrNameLst>
                                      </p:cBhvr>
                                      <p:to>
                                        <p:strVal val="visible"/>
                                      </p:to>
                                    </p:set>
                                    <p:animEffect transition="in" filter="fade">
                                      <p:cBhvr>
                                        <p:cTn id="392"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Shape 761"/>
        <p:cNvGrpSpPr/>
        <p:nvPr/>
      </p:nvGrpSpPr>
      <p:grpSpPr>
        <a:xfrm>
          <a:off x="0" y="0"/>
          <a:ext cx="0" cy="0"/>
          <a:chOff x="0" y="0"/>
          <a:chExt cx="0" cy="0"/>
        </a:xfrm>
      </p:grpSpPr>
      <p:sp>
        <p:nvSpPr>
          <p:cNvPr id="762" name="Shape 762"/>
          <p:cNvSpPr txBox="1"/>
          <p:nvPr/>
        </p:nvSpPr>
        <p:spPr>
          <a:xfrm>
            <a:off x="6220775" y="3773038"/>
            <a:ext cx="612900" cy="298199"/>
          </a:xfrm>
          <a:prstGeom prst="rect">
            <a:avLst/>
          </a:prstGeom>
        </p:spPr>
        <p:txBody>
          <a:bodyPr lIns="91425" tIns="91425" rIns="91425" bIns="91425" anchor="ctr" anchorCtr="0">
            <a:noAutofit/>
          </a:bodyPr>
          <a:lstStyle/>
          <a:p>
            <a:pPr lvl="0" rtl="0">
              <a:spcBef>
                <a:spcPts val="0"/>
              </a:spcBef>
              <a:buNone/>
            </a:pPr>
            <a:r>
              <a:rPr lang="en" sz="1600" i="1">
                <a:latin typeface="Times New Roman"/>
                <a:ea typeface="Times New Roman"/>
                <a:cs typeface="Times New Roman"/>
                <a:sym typeface="Times New Roman"/>
              </a:rPr>
              <a:t>D1</a:t>
            </a:r>
          </a:p>
        </p:txBody>
      </p:sp>
      <p:pic>
        <p:nvPicPr>
          <p:cNvPr id="764" name="Shape 764"/>
          <p:cNvPicPr preferRelativeResize="0"/>
          <p:nvPr/>
        </p:nvPicPr>
        <p:blipFill>
          <a:blip r:embed="rId3"/>
          <a:stretch>
            <a:fillRect/>
          </a:stretch>
        </p:blipFill>
        <p:spPr>
          <a:xfrm>
            <a:off x="1171126" y="4262501"/>
            <a:ext cx="750899" cy="299825"/>
          </a:xfrm>
          <a:prstGeom prst="rect">
            <a:avLst/>
          </a:prstGeom>
        </p:spPr>
      </p:pic>
      <p:pic>
        <p:nvPicPr>
          <p:cNvPr id="765" name="Shape 765"/>
          <p:cNvPicPr preferRelativeResize="0"/>
          <p:nvPr/>
        </p:nvPicPr>
        <p:blipFill>
          <a:blip r:embed="rId4"/>
          <a:stretch>
            <a:fillRect/>
          </a:stretch>
        </p:blipFill>
        <p:spPr>
          <a:xfrm>
            <a:off x="6220775" y="4088201"/>
            <a:ext cx="814499" cy="316499"/>
          </a:xfrm>
          <a:prstGeom prst="rect">
            <a:avLst/>
          </a:prstGeom>
        </p:spPr>
      </p:pic>
      <p:sp>
        <p:nvSpPr>
          <p:cNvPr id="766" name="Shape 766"/>
          <p:cNvSpPr/>
          <p:nvPr/>
        </p:nvSpPr>
        <p:spPr>
          <a:xfrm>
            <a:off x="5163625" y="4824926"/>
            <a:ext cx="1216800" cy="566400"/>
          </a:xfrm>
          <a:prstGeom prst="triangle">
            <a:avLst>
              <a:gd name="adj" fmla="val 53269"/>
            </a:avLst>
          </a:prstGeom>
          <a:solidFill>
            <a:srgbClr val="9FC5E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7" name="Shape 767"/>
          <p:cNvSpPr/>
          <p:nvPr/>
        </p:nvSpPr>
        <p:spPr>
          <a:xfrm>
            <a:off x="6711475" y="4770051"/>
            <a:ext cx="1640400" cy="615299"/>
          </a:xfrm>
          <a:prstGeom prst="triangle">
            <a:avLst>
              <a:gd name="adj" fmla="val 53269"/>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8" name="Shape 768"/>
          <p:cNvSpPr/>
          <p:nvPr/>
        </p:nvSpPr>
        <p:spPr>
          <a:xfrm>
            <a:off x="1430075" y="4890001"/>
            <a:ext cx="1640400" cy="596399"/>
          </a:xfrm>
          <a:prstGeom prst="triangle">
            <a:avLst>
              <a:gd name="adj" fmla="val 53269"/>
            </a:avLst>
          </a:prstGeom>
          <a:solidFill>
            <a:srgbClr val="B6D7A8"/>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9" name="Shape 769"/>
          <p:cNvSpPr/>
          <p:nvPr/>
        </p:nvSpPr>
        <p:spPr>
          <a:xfrm>
            <a:off x="6802100" y="2191801"/>
            <a:ext cx="1057499" cy="566400"/>
          </a:xfrm>
          <a:prstGeom prst="triangle">
            <a:avLst>
              <a:gd name="adj" fmla="val 53269"/>
            </a:avLst>
          </a:prstGeom>
          <a:solidFill>
            <a:srgbClr val="A4C2F4"/>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0" name="Shape 770"/>
          <p:cNvSpPr txBox="1"/>
          <p:nvPr/>
        </p:nvSpPr>
        <p:spPr>
          <a:xfrm>
            <a:off x="7005350" y="3798451"/>
            <a:ext cx="1932600" cy="543599"/>
          </a:xfrm>
          <a:prstGeom prst="rect">
            <a:avLst/>
          </a:prstGeom>
          <a:noFill/>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Index Left Outer</a:t>
            </a:r>
          </a:p>
          <a:p>
            <a:pPr lvl="0" rtl="0">
              <a:spcBef>
                <a:spcPts val="0"/>
              </a:spcBef>
              <a:buNone/>
            </a:pPr>
            <a:r>
              <a:rPr lang="en" sz="1600">
                <a:latin typeface="Times New Roman"/>
                <a:ea typeface="Times New Roman"/>
                <a:cs typeface="Times New Roman"/>
                <a:sym typeface="Times New Roman"/>
              </a:rPr>
              <a:t>Join</a:t>
            </a:r>
          </a:p>
        </p:txBody>
      </p:sp>
      <p:cxnSp>
        <p:nvCxnSpPr>
          <p:cNvPr id="771" name="Shape 771"/>
          <p:cNvCxnSpPr>
            <a:endCxn id="764" idx="1"/>
          </p:cNvCxnSpPr>
          <p:nvPr/>
        </p:nvCxnSpPr>
        <p:spPr>
          <a:xfrm rot="10800000" flipH="1">
            <a:off x="764326" y="4412413"/>
            <a:ext cx="406800" cy="413999"/>
          </a:xfrm>
          <a:prstGeom prst="straightConnector1">
            <a:avLst/>
          </a:prstGeom>
          <a:noFill/>
          <a:ln w="19050" cap="flat">
            <a:solidFill>
              <a:srgbClr val="51535D"/>
            </a:solidFill>
            <a:prstDash val="solid"/>
            <a:round/>
            <a:headEnd type="none" w="lg" len="lg"/>
            <a:tailEnd type="triangle" w="lg" len="lg"/>
          </a:ln>
        </p:spPr>
      </p:cxnSp>
      <p:cxnSp>
        <p:nvCxnSpPr>
          <p:cNvPr id="772" name="Shape 772"/>
          <p:cNvCxnSpPr>
            <a:endCxn id="764" idx="3"/>
          </p:cNvCxnSpPr>
          <p:nvPr/>
        </p:nvCxnSpPr>
        <p:spPr>
          <a:xfrm rot="10800000">
            <a:off x="1922026" y="4412413"/>
            <a:ext cx="368099" cy="465300"/>
          </a:xfrm>
          <a:prstGeom prst="straightConnector1">
            <a:avLst/>
          </a:prstGeom>
          <a:noFill/>
          <a:ln w="19050" cap="flat">
            <a:solidFill>
              <a:srgbClr val="51535D"/>
            </a:solidFill>
            <a:prstDash val="solid"/>
            <a:round/>
            <a:headEnd type="none" w="lg" len="lg"/>
            <a:tailEnd type="triangle" w="lg" len="lg"/>
          </a:ln>
        </p:spPr>
      </p:cxnSp>
      <p:cxnSp>
        <p:nvCxnSpPr>
          <p:cNvPr id="773" name="Shape 773"/>
          <p:cNvCxnSpPr/>
          <p:nvPr/>
        </p:nvCxnSpPr>
        <p:spPr>
          <a:xfrm rot="10800000">
            <a:off x="1562974" y="3820801"/>
            <a:ext cx="3000" cy="395699"/>
          </a:xfrm>
          <a:prstGeom prst="straightConnector1">
            <a:avLst/>
          </a:prstGeom>
          <a:noFill/>
          <a:ln w="19050" cap="flat">
            <a:solidFill>
              <a:srgbClr val="51535D"/>
            </a:solidFill>
            <a:prstDash val="solid"/>
            <a:round/>
            <a:headEnd type="none" w="lg" len="lg"/>
            <a:tailEnd type="triangle" w="lg" len="lg"/>
          </a:ln>
        </p:spPr>
      </p:cxnSp>
      <p:sp>
        <p:nvSpPr>
          <p:cNvPr id="774" name="Shape 774"/>
          <p:cNvSpPr txBox="1"/>
          <p:nvPr/>
        </p:nvSpPr>
        <p:spPr>
          <a:xfrm>
            <a:off x="1156775" y="2726163"/>
            <a:ext cx="2328900" cy="420300"/>
          </a:xfrm>
          <a:prstGeom prst="rect">
            <a:avLst/>
          </a:prstGeom>
          <a:noFill/>
        </p:spPr>
        <p:txBody>
          <a:bodyPr lIns="91425" tIns="91425" rIns="91425" bIns="91425" anchor="t" anchorCtr="0">
            <a:noAutofit/>
          </a:bodyPr>
          <a:lstStyle/>
          <a:p>
            <a:pPr lvl="0" rtl="0">
              <a:spcBef>
                <a:spcPts val="0"/>
              </a:spcBef>
              <a:buNone/>
            </a:pPr>
            <a:r>
              <a:rPr lang="en" sz="1600" i="1">
                <a:latin typeface="Times New Roman"/>
                <a:ea typeface="Times New Roman"/>
                <a:cs typeface="Times New Roman"/>
                <a:sym typeface="Times New Roman"/>
              </a:rPr>
              <a:t>UDF</a:t>
            </a:r>
            <a:r>
              <a:rPr lang="en" sz="1600">
                <a:latin typeface="Times New Roman"/>
                <a:ea typeface="Times New Roman"/>
                <a:cs typeface="Times New Roman"/>
                <a:sym typeface="Times New Roman"/>
              </a:rPr>
              <a:t> Call (</a:t>
            </a:r>
            <a:r>
              <a:rPr lang="en" sz="1600" i="1">
                <a:latin typeface="Times New Roman"/>
                <a:ea typeface="Times New Roman"/>
                <a:cs typeface="Times New Roman"/>
                <a:sym typeface="Times New Roman"/>
              </a:rPr>
              <a:t>compute</a:t>
            </a:r>
            <a:r>
              <a:rPr lang="en" sz="1600">
                <a:latin typeface="Times New Roman"/>
                <a:ea typeface="Times New Roman"/>
                <a:cs typeface="Times New Roman"/>
                <a:sym typeface="Times New Roman"/>
              </a:rPr>
              <a:t>)</a:t>
            </a:r>
          </a:p>
        </p:txBody>
      </p:sp>
      <p:sp>
        <p:nvSpPr>
          <p:cNvPr id="775" name="Shape 775"/>
          <p:cNvSpPr/>
          <p:nvPr/>
        </p:nvSpPr>
        <p:spPr>
          <a:xfrm>
            <a:off x="356050" y="4844963"/>
            <a:ext cx="814500" cy="514500"/>
          </a:xfrm>
          <a:prstGeom prst="flowChartMagneticDisk">
            <a:avLst/>
          </a:prstGeom>
          <a:solidFill>
            <a:srgbClr val="D5A6BD"/>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baseline="-25000"/>
          </a:p>
        </p:txBody>
      </p:sp>
      <p:sp>
        <p:nvSpPr>
          <p:cNvPr id="776" name="Shape 776"/>
          <p:cNvSpPr txBox="1"/>
          <p:nvPr/>
        </p:nvSpPr>
        <p:spPr>
          <a:xfrm>
            <a:off x="918674" y="4469951"/>
            <a:ext cx="1255799" cy="333300"/>
          </a:xfrm>
          <a:prstGeom prst="rect">
            <a:avLst/>
          </a:prstGeom>
          <a:noFill/>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M.vid=V.vid</a:t>
            </a:r>
          </a:p>
        </p:txBody>
      </p:sp>
      <p:sp>
        <p:nvSpPr>
          <p:cNvPr id="777" name="Shape 777"/>
          <p:cNvSpPr txBox="1"/>
          <p:nvPr/>
        </p:nvSpPr>
        <p:spPr>
          <a:xfrm>
            <a:off x="1783200" y="5139201"/>
            <a:ext cx="1126200" cy="258000"/>
          </a:xfrm>
          <a:prstGeom prst="rect">
            <a:avLst/>
          </a:prstGeom>
        </p:spPr>
        <p:txBody>
          <a:bodyPr lIns="91425" tIns="91425" rIns="91425" bIns="91425" anchor="ctr" anchorCtr="0">
            <a:noAutofit/>
          </a:bodyPr>
          <a:lstStyle/>
          <a:p>
            <a:pPr lvl="0" rtl="0">
              <a:spcBef>
                <a:spcPts val="0"/>
              </a:spcBef>
              <a:buNone/>
            </a:pPr>
            <a:r>
              <a:rPr lang="en" sz="1600">
                <a:latin typeface="Times New Roman"/>
                <a:ea typeface="Times New Roman"/>
                <a:cs typeface="Times New Roman"/>
                <a:sym typeface="Times New Roman"/>
              </a:rPr>
              <a:t>Vertex</a:t>
            </a:r>
            <a:r>
              <a:rPr lang="en" sz="1800" i="1" baseline="-25000">
                <a:latin typeface="Times New Roman"/>
                <a:ea typeface="Times New Roman"/>
                <a:cs typeface="Times New Roman"/>
                <a:sym typeface="Times New Roman"/>
              </a:rPr>
              <a:t>i</a:t>
            </a:r>
            <a:r>
              <a:rPr lang="en" sz="1600">
                <a:latin typeface="Times New Roman"/>
                <a:ea typeface="Times New Roman"/>
                <a:cs typeface="Times New Roman"/>
                <a:sym typeface="Times New Roman"/>
              </a:rPr>
              <a:t>(V)</a:t>
            </a:r>
          </a:p>
        </p:txBody>
      </p:sp>
      <p:sp>
        <p:nvSpPr>
          <p:cNvPr id="778" name="Shape 778"/>
          <p:cNvSpPr txBox="1"/>
          <p:nvPr/>
        </p:nvSpPr>
        <p:spPr>
          <a:xfrm>
            <a:off x="329300" y="5056701"/>
            <a:ext cx="1005000" cy="188699"/>
          </a:xfrm>
          <a:prstGeom prst="rect">
            <a:avLst/>
          </a:prstGeom>
        </p:spPr>
        <p:txBody>
          <a:bodyPr lIns="91425" tIns="91425" rIns="91425" bIns="91425" anchor="ctr" anchorCtr="0">
            <a:noAutofit/>
          </a:bodyPr>
          <a:lstStyle/>
          <a:p>
            <a:pPr lvl="0" rtl="0">
              <a:spcBef>
                <a:spcPts val="0"/>
              </a:spcBef>
              <a:buNone/>
            </a:pPr>
            <a:r>
              <a:rPr lang="en" sz="1600">
                <a:latin typeface="Times New Roman"/>
                <a:ea typeface="Times New Roman"/>
                <a:cs typeface="Times New Roman"/>
                <a:sym typeface="Times New Roman"/>
              </a:rPr>
              <a:t>Msg</a:t>
            </a:r>
            <a:r>
              <a:rPr lang="en" sz="1600" i="1" baseline="-25000">
                <a:latin typeface="Times New Roman"/>
                <a:ea typeface="Times New Roman"/>
                <a:cs typeface="Times New Roman"/>
                <a:sym typeface="Times New Roman"/>
              </a:rPr>
              <a:t>i</a:t>
            </a:r>
            <a:r>
              <a:rPr lang="en" sz="1600">
                <a:latin typeface="Times New Roman"/>
                <a:ea typeface="Times New Roman"/>
                <a:cs typeface="Times New Roman"/>
                <a:sym typeface="Times New Roman"/>
              </a:rPr>
              <a:t>(M)</a:t>
            </a:r>
          </a:p>
        </p:txBody>
      </p:sp>
      <p:sp>
        <p:nvSpPr>
          <p:cNvPr id="779" name="Shape 779"/>
          <p:cNvSpPr txBox="1"/>
          <p:nvPr/>
        </p:nvSpPr>
        <p:spPr>
          <a:xfrm>
            <a:off x="545987" y="3395613"/>
            <a:ext cx="3332100" cy="482399"/>
          </a:xfrm>
          <a:prstGeom prst="rect">
            <a:avLst/>
          </a:prstGeom>
        </p:spPr>
        <p:txBody>
          <a:bodyPr lIns="91425" tIns="91425" rIns="91425" bIns="91425" anchor="ctr" anchorCtr="0">
            <a:noAutofit/>
          </a:bodyPr>
          <a:lstStyle/>
          <a:p>
            <a:pPr lvl="0" rtl="0">
              <a:spcBef>
                <a:spcPts val="0"/>
              </a:spcBef>
              <a:buNone/>
            </a:pPr>
            <a:r>
              <a:rPr lang="en" sz="1600">
                <a:latin typeface="Times New Roman"/>
                <a:ea typeface="Times New Roman"/>
                <a:cs typeface="Times New Roman"/>
                <a:sym typeface="Times New Roman"/>
              </a:rPr>
              <a:t>(V.</a:t>
            </a:r>
            <a:r>
              <a:rPr lang="en" sz="1600" i="1">
                <a:latin typeface="Times New Roman"/>
                <a:ea typeface="Times New Roman"/>
                <a:cs typeface="Times New Roman"/>
                <a:sym typeface="Times New Roman"/>
              </a:rPr>
              <a:t>halt = false || M.</a:t>
            </a:r>
            <a:r>
              <a:rPr lang="en" i="1">
                <a:latin typeface="Times New Roman"/>
                <a:ea typeface="Times New Roman"/>
                <a:cs typeface="Times New Roman"/>
                <a:sym typeface="Times New Roman"/>
              </a:rPr>
              <a:t>paylod</a:t>
            </a:r>
            <a:r>
              <a:rPr lang="en" sz="1600" i="1">
                <a:latin typeface="Times New Roman"/>
                <a:ea typeface="Times New Roman"/>
                <a:cs typeface="Times New Roman"/>
                <a:sym typeface="Times New Roman"/>
              </a:rPr>
              <a:t> != NULL</a:t>
            </a:r>
            <a:r>
              <a:rPr lang="en" sz="1600">
                <a:latin typeface="Times New Roman"/>
                <a:ea typeface="Times New Roman"/>
                <a:cs typeface="Times New Roman"/>
                <a:sym typeface="Times New Roman"/>
              </a:rPr>
              <a:t>)</a:t>
            </a:r>
          </a:p>
        </p:txBody>
      </p:sp>
      <p:cxnSp>
        <p:nvCxnSpPr>
          <p:cNvPr id="780" name="Shape 780"/>
          <p:cNvCxnSpPr/>
          <p:nvPr/>
        </p:nvCxnSpPr>
        <p:spPr>
          <a:xfrm rot="10800000" flipH="1">
            <a:off x="4388125" y="4665776"/>
            <a:ext cx="292499" cy="225599"/>
          </a:xfrm>
          <a:prstGeom prst="straightConnector1">
            <a:avLst/>
          </a:prstGeom>
          <a:noFill/>
          <a:ln w="19050" cap="flat">
            <a:solidFill>
              <a:srgbClr val="51535D"/>
            </a:solidFill>
            <a:prstDash val="solid"/>
            <a:round/>
            <a:headEnd type="none" w="lg" len="lg"/>
            <a:tailEnd type="triangle" w="lg" len="lg"/>
          </a:ln>
        </p:spPr>
      </p:cxnSp>
      <p:cxnSp>
        <p:nvCxnSpPr>
          <p:cNvPr id="781" name="Shape 781"/>
          <p:cNvCxnSpPr>
            <a:endCxn id="782" idx="3"/>
          </p:cNvCxnSpPr>
          <p:nvPr/>
        </p:nvCxnSpPr>
        <p:spPr>
          <a:xfrm rot="10800000">
            <a:off x="7179651" y="4432201"/>
            <a:ext cx="405300" cy="327600"/>
          </a:xfrm>
          <a:prstGeom prst="straightConnector1">
            <a:avLst/>
          </a:prstGeom>
          <a:noFill/>
          <a:ln w="19050" cap="flat">
            <a:solidFill>
              <a:srgbClr val="51535D"/>
            </a:solidFill>
            <a:prstDash val="solid"/>
            <a:round/>
            <a:headEnd type="none" w="lg" len="lg"/>
            <a:tailEnd type="triangle" w="lg" len="lg"/>
          </a:ln>
        </p:spPr>
      </p:cxnSp>
      <p:cxnSp>
        <p:nvCxnSpPr>
          <p:cNvPr id="783" name="Shape 783"/>
          <p:cNvCxnSpPr/>
          <p:nvPr/>
        </p:nvCxnSpPr>
        <p:spPr>
          <a:xfrm rot="10800000">
            <a:off x="6653425" y="3753275"/>
            <a:ext cx="14999" cy="341100"/>
          </a:xfrm>
          <a:prstGeom prst="straightConnector1">
            <a:avLst/>
          </a:prstGeom>
          <a:noFill/>
          <a:ln w="19050" cap="flat">
            <a:solidFill>
              <a:srgbClr val="51535D"/>
            </a:solidFill>
            <a:prstDash val="solid"/>
            <a:round/>
            <a:headEnd type="none" w="lg" len="lg"/>
            <a:tailEnd type="triangle" w="lg" len="lg"/>
          </a:ln>
        </p:spPr>
      </p:cxnSp>
      <p:sp>
        <p:nvSpPr>
          <p:cNvPr id="784" name="Shape 784"/>
          <p:cNvSpPr txBox="1"/>
          <p:nvPr/>
        </p:nvSpPr>
        <p:spPr>
          <a:xfrm>
            <a:off x="5883725" y="3409001"/>
            <a:ext cx="2328900" cy="347099"/>
          </a:xfrm>
          <a:prstGeom prst="rect">
            <a:avLst/>
          </a:prstGeom>
          <a:noFill/>
        </p:spPr>
        <p:txBody>
          <a:bodyPr lIns="91425" tIns="91425" rIns="91425" bIns="91425" anchor="t" anchorCtr="0">
            <a:noAutofit/>
          </a:bodyPr>
          <a:lstStyle/>
          <a:p>
            <a:pPr lvl="0" rtl="0">
              <a:spcBef>
                <a:spcPts val="0"/>
              </a:spcBef>
              <a:buNone/>
            </a:pPr>
            <a:r>
              <a:rPr lang="en" sz="1600" i="1">
                <a:latin typeface="Times New Roman"/>
                <a:ea typeface="Times New Roman"/>
                <a:cs typeface="Times New Roman"/>
                <a:sym typeface="Times New Roman"/>
              </a:rPr>
              <a:t>UDF</a:t>
            </a:r>
            <a:r>
              <a:rPr lang="en" sz="1600">
                <a:latin typeface="Times New Roman"/>
                <a:ea typeface="Times New Roman"/>
                <a:cs typeface="Times New Roman"/>
                <a:sym typeface="Times New Roman"/>
              </a:rPr>
              <a:t> Call (</a:t>
            </a:r>
            <a:r>
              <a:rPr lang="en" sz="1600" i="1">
                <a:latin typeface="Times New Roman"/>
                <a:ea typeface="Times New Roman"/>
                <a:cs typeface="Times New Roman"/>
                <a:sym typeface="Times New Roman"/>
              </a:rPr>
              <a:t>compute</a:t>
            </a:r>
            <a:r>
              <a:rPr lang="en" sz="1600">
                <a:latin typeface="Times New Roman"/>
                <a:ea typeface="Times New Roman"/>
                <a:cs typeface="Times New Roman"/>
                <a:sym typeface="Times New Roman"/>
              </a:rPr>
              <a:t>)</a:t>
            </a:r>
          </a:p>
        </p:txBody>
      </p:sp>
      <p:sp>
        <p:nvSpPr>
          <p:cNvPr id="785" name="Shape 785"/>
          <p:cNvSpPr/>
          <p:nvPr/>
        </p:nvSpPr>
        <p:spPr>
          <a:xfrm>
            <a:off x="3918712" y="4903238"/>
            <a:ext cx="814500" cy="514500"/>
          </a:xfrm>
          <a:prstGeom prst="flowChartMagneticDisk">
            <a:avLst/>
          </a:prstGeom>
          <a:solidFill>
            <a:srgbClr val="D5A6BD"/>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200" baseline="-25000"/>
          </a:p>
        </p:txBody>
      </p:sp>
      <p:sp>
        <p:nvSpPr>
          <p:cNvPr id="786" name="Shape 786"/>
          <p:cNvSpPr txBox="1"/>
          <p:nvPr/>
        </p:nvSpPr>
        <p:spPr>
          <a:xfrm>
            <a:off x="7064998" y="5181026"/>
            <a:ext cx="1216800" cy="188699"/>
          </a:xfrm>
          <a:prstGeom prst="rect">
            <a:avLst/>
          </a:prstGeom>
        </p:spPr>
        <p:txBody>
          <a:bodyPr lIns="91425" tIns="91425" rIns="91425" bIns="91425" anchor="ctr" anchorCtr="0">
            <a:noAutofit/>
          </a:bodyPr>
          <a:lstStyle/>
          <a:p>
            <a:pPr lvl="0" rtl="0">
              <a:spcBef>
                <a:spcPts val="0"/>
              </a:spcBef>
              <a:buClr>
                <a:srgbClr val="000000"/>
              </a:buClr>
              <a:buSzPct val="68750"/>
              <a:buFont typeface="Arial"/>
              <a:buNone/>
            </a:pPr>
            <a:r>
              <a:rPr lang="en" sz="1600" dirty="0">
                <a:latin typeface="Times New Roman"/>
                <a:ea typeface="Times New Roman"/>
                <a:cs typeface="Times New Roman"/>
                <a:sym typeface="Times New Roman"/>
              </a:rPr>
              <a:t>Vertex</a:t>
            </a:r>
            <a:r>
              <a:rPr lang="en" sz="1800" i="1" baseline="-25000" dirty="0">
                <a:latin typeface="Times New Roman"/>
                <a:ea typeface="Times New Roman"/>
                <a:cs typeface="Times New Roman"/>
                <a:sym typeface="Times New Roman"/>
              </a:rPr>
              <a:t>i</a:t>
            </a:r>
            <a:r>
              <a:rPr lang="en" sz="1600" dirty="0">
                <a:latin typeface="Times New Roman"/>
                <a:ea typeface="Times New Roman"/>
                <a:cs typeface="Times New Roman"/>
                <a:sym typeface="Times New Roman"/>
              </a:rPr>
              <a:t>(V)</a:t>
            </a:r>
          </a:p>
          <a:p>
            <a:pPr lvl="0" rtl="0">
              <a:spcBef>
                <a:spcPts val="0"/>
              </a:spcBef>
              <a:buNone/>
            </a:pPr>
            <a:endParaRPr sz="1600" dirty="0">
              <a:latin typeface="Times New Roman"/>
              <a:ea typeface="Times New Roman"/>
              <a:cs typeface="Times New Roman"/>
              <a:sym typeface="Times New Roman"/>
            </a:endParaRPr>
          </a:p>
        </p:txBody>
      </p:sp>
      <p:sp>
        <p:nvSpPr>
          <p:cNvPr id="787" name="Shape 787"/>
          <p:cNvSpPr txBox="1"/>
          <p:nvPr/>
        </p:nvSpPr>
        <p:spPr>
          <a:xfrm>
            <a:off x="3878100" y="5210226"/>
            <a:ext cx="1005000" cy="243899"/>
          </a:xfrm>
          <a:prstGeom prst="rect">
            <a:avLst/>
          </a:prstGeom>
        </p:spPr>
        <p:txBody>
          <a:bodyPr lIns="91425" tIns="91425" rIns="91425" bIns="91425" anchor="ctr" anchorCtr="0">
            <a:noAutofit/>
          </a:bodyPr>
          <a:lstStyle/>
          <a:p>
            <a:pPr lvl="0" rtl="0">
              <a:spcBef>
                <a:spcPts val="0"/>
              </a:spcBef>
              <a:buClr>
                <a:srgbClr val="000000"/>
              </a:buClr>
              <a:buSzPct val="68750"/>
              <a:buFont typeface="Arial"/>
              <a:buNone/>
            </a:pPr>
            <a:r>
              <a:rPr lang="en" sz="1600">
                <a:latin typeface="Times New Roman"/>
                <a:ea typeface="Times New Roman"/>
                <a:cs typeface="Times New Roman"/>
                <a:sym typeface="Times New Roman"/>
              </a:rPr>
              <a:t>Msg</a:t>
            </a:r>
            <a:r>
              <a:rPr lang="en" sz="1600" i="1" baseline="-25000">
                <a:latin typeface="Times New Roman"/>
                <a:ea typeface="Times New Roman"/>
                <a:cs typeface="Times New Roman"/>
                <a:sym typeface="Times New Roman"/>
              </a:rPr>
              <a:t>i</a:t>
            </a:r>
            <a:r>
              <a:rPr lang="en" sz="1600">
                <a:latin typeface="Times New Roman"/>
                <a:ea typeface="Times New Roman"/>
                <a:cs typeface="Times New Roman"/>
                <a:sym typeface="Times New Roman"/>
              </a:rPr>
              <a:t>(M)</a:t>
            </a:r>
          </a:p>
          <a:p>
            <a:pPr lvl="0" rtl="0">
              <a:spcBef>
                <a:spcPts val="0"/>
              </a:spcBef>
              <a:buNone/>
            </a:pPr>
            <a:endParaRPr sz="1600">
              <a:latin typeface="Times New Roman"/>
              <a:ea typeface="Times New Roman"/>
              <a:cs typeface="Times New Roman"/>
              <a:sym typeface="Times New Roman"/>
            </a:endParaRPr>
          </a:p>
        </p:txBody>
      </p:sp>
      <p:cxnSp>
        <p:nvCxnSpPr>
          <p:cNvPr id="788" name="Shape 788"/>
          <p:cNvCxnSpPr/>
          <p:nvPr/>
        </p:nvCxnSpPr>
        <p:spPr>
          <a:xfrm rot="10800000" flipH="1">
            <a:off x="1567755" y="2278182"/>
            <a:ext cx="2699" cy="482399"/>
          </a:xfrm>
          <a:prstGeom prst="straightConnector1">
            <a:avLst/>
          </a:prstGeom>
          <a:noFill/>
          <a:ln w="19050" cap="flat">
            <a:solidFill>
              <a:srgbClr val="51535D"/>
            </a:solidFill>
            <a:prstDash val="solid"/>
            <a:round/>
            <a:headEnd type="none" w="lg" len="lg"/>
            <a:tailEnd type="triangle" w="lg" len="lg"/>
          </a:ln>
        </p:spPr>
      </p:cxnSp>
      <p:sp>
        <p:nvSpPr>
          <p:cNvPr id="789" name="Shape 789"/>
          <p:cNvSpPr txBox="1"/>
          <p:nvPr/>
        </p:nvSpPr>
        <p:spPr>
          <a:xfrm>
            <a:off x="1360650" y="1882501"/>
            <a:ext cx="750899" cy="566400"/>
          </a:xfrm>
          <a:prstGeom prst="rect">
            <a:avLst/>
          </a:prstGeom>
          <a:noFill/>
        </p:spPr>
        <p:txBody>
          <a:bodyPr lIns="91425" tIns="91425" rIns="91425" bIns="91425" anchor="t" anchorCtr="0">
            <a:noAutofit/>
          </a:bodyPr>
          <a:lstStyle/>
          <a:p>
            <a:pPr lvl="0" rtl="0">
              <a:spcBef>
                <a:spcPts val="0"/>
              </a:spcBef>
              <a:buNone/>
            </a:pPr>
            <a:r>
              <a:rPr lang="en" sz="1800"/>
              <a:t>…</a:t>
            </a:r>
          </a:p>
        </p:txBody>
      </p:sp>
      <p:sp>
        <p:nvSpPr>
          <p:cNvPr id="790" name="Shape 790"/>
          <p:cNvSpPr txBox="1"/>
          <p:nvPr/>
        </p:nvSpPr>
        <p:spPr>
          <a:xfrm>
            <a:off x="5442946" y="5121776"/>
            <a:ext cx="886199" cy="188699"/>
          </a:xfrm>
          <a:prstGeom prst="rect">
            <a:avLst/>
          </a:prstGeom>
        </p:spPr>
        <p:txBody>
          <a:bodyPr lIns="91425" tIns="91425" rIns="91425" bIns="91425" anchor="ctr" anchorCtr="0">
            <a:noAutofit/>
          </a:bodyPr>
          <a:lstStyle/>
          <a:p>
            <a:pPr lvl="0" rtl="0">
              <a:spcBef>
                <a:spcPts val="0"/>
              </a:spcBef>
              <a:buNone/>
            </a:pPr>
            <a:r>
              <a:rPr lang="en" sz="1600">
                <a:latin typeface="Times New Roman"/>
                <a:ea typeface="Times New Roman"/>
                <a:cs typeface="Times New Roman"/>
                <a:sym typeface="Times New Roman"/>
              </a:rPr>
              <a:t>Vid</a:t>
            </a:r>
            <a:r>
              <a:rPr lang="en" sz="1600" i="1" baseline="-25000">
                <a:latin typeface="Times New Roman"/>
                <a:ea typeface="Times New Roman"/>
                <a:cs typeface="Times New Roman"/>
                <a:sym typeface="Times New Roman"/>
              </a:rPr>
              <a:t>i</a:t>
            </a:r>
            <a:r>
              <a:rPr lang="en" sz="1600">
                <a:latin typeface="Times New Roman"/>
                <a:ea typeface="Times New Roman"/>
                <a:cs typeface="Times New Roman"/>
                <a:sym typeface="Times New Roman"/>
              </a:rPr>
              <a:t>(I)</a:t>
            </a:r>
          </a:p>
        </p:txBody>
      </p:sp>
      <p:cxnSp>
        <p:nvCxnSpPr>
          <p:cNvPr id="791" name="Shape 791"/>
          <p:cNvCxnSpPr>
            <a:stCxn id="766" idx="0"/>
            <a:endCxn id="792" idx="2"/>
          </p:cNvCxnSpPr>
          <p:nvPr/>
        </p:nvCxnSpPr>
        <p:spPr>
          <a:xfrm rot="10800000">
            <a:off x="5032662" y="4640576"/>
            <a:ext cx="779139" cy="184349"/>
          </a:xfrm>
          <a:prstGeom prst="straightConnector1">
            <a:avLst/>
          </a:prstGeom>
          <a:noFill/>
          <a:ln w="19050" cap="flat">
            <a:solidFill>
              <a:srgbClr val="51535D"/>
            </a:solidFill>
            <a:prstDash val="solid"/>
            <a:round/>
            <a:headEnd type="none" w="lg" len="lg"/>
            <a:tailEnd type="triangle" w="lg" len="lg"/>
          </a:ln>
        </p:spPr>
      </p:cxnSp>
      <p:cxnSp>
        <p:nvCxnSpPr>
          <p:cNvPr id="793" name="Shape 793"/>
          <p:cNvCxnSpPr/>
          <p:nvPr/>
        </p:nvCxnSpPr>
        <p:spPr>
          <a:xfrm rot="10800000" flipH="1">
            <a:off x="5711000" y="4212476"/>
            <a:ext cx="573600" cy="86399"/>
          </a:xfrm>
          <a:prstGeom prst="straightConnector1">
            <a:avLst/>
          </a:prstGeom>
          <a:noFill/>
          <a:ln w="19050" cap="flat">
            <a:solidFill>
              <a:srgbClr val="51535D"/>
            </a:solidFill>
            <a:prstDash val="solid"/>
            <a:round/>
            <a:headEnd type="none" w="lg" len="lg"/>
            <a:tailEnd type="triangle" w="lg" len="lg"/>
          </a:ln>
        </p:spPr>
      </p:cxnSp>
      <p:cxnSp>
        <p:nvCxnSpPr>
          <p:cNvPr id="794" name="Shape 794"/>
          <p:cNvCxnSpPr/>
          <p:nvPr/>
        </p:nvCxnSpPr>
        <p:spPr>
          <a:xfrm rot="10800000">
            <a:off x="6610749" y="3198451"/>
            <a:ext cx="11100" cy="279899"/>
          </a:xfrm>
          <a:prstGeom prst="straightConnector1">
            <a:avLst/>
          </a:prstGeom>
          <a:noFill/>
          <a:ln w="19050" cap="flat">
            <a:solidFill>
              <a:srgbClr val="51535D"/>
            </a:solidFill>
            <a:prstDash val="solid"/>
            <a:round/>
            <a:headEnd type="none" w="lg" len="lg"/>
            <a:tailEnd type="triangle" w="lg" len="lg"/>
          </a:ln>
        </p:spPr>
      </p:cxnSp>
      <p:sp>
        <p:nvSpPr>
          <p:cNvPr id="795" name="Shape 795"/>
          <p:cNvSpPr txBox="1"/>
          <p:nvPr/>
        </p:nvSpPr>
        <p:spPr>
          <a:xfrm>
            <a:off x="6380425" y="2815488"/>
            <a:ext cx="667499" cy="482399"/>
          </a:xfrm>
          <a:prstGeom prst="rect">
            <a:avLst/>
          </a:prstGeom>
          <a:noFill/>
        </p:spPr>
        <p:txBody>
          <a:bodyPr lIns="91425" tIns="91425" rIns="91425" bIns="91425" anchor="t" anchorCtr="0">
            <a:noAutofit/>
          </a:bodyPr>
          <a:lstStyle/>
          <a:p>
            <a:pPr lvl="0" rtl="0">
              <a:spcBef>
                <a:spcPts val="0"/>
              </a:spcBef>
              <a:buNone/>
            </a:pPr>
            <a:r>
              <a:rPr lang="en" sz="1800"/>
              <a:t>…</a:t>
            </a:r>
          </a:p>
        </p:txBody>
      </p:sp>
      <p:sp>
        <p:nvSpPr>
          <p:cNvPr id="796" name="Shape 796"/>
          <p:cNvSpPr txBox="1"/>
          <p:nvPr/>
        </p:nvSpPr>
        <p:spPr>
          <a:xfrm>
            <a:off x="7045100" y="2454451"/>
            <a:ext cx="814499" cy="188699"/>
          </a:xfrm>
          <a:prstGeom prst="rect">
            <a:avLst/>
          </a:prstGeom>
        </p:spPr>
        <p:txBody>
          <a:bodyPr lIns="91425" tIns="91425" rIns="91425" bIns="91425" anchor="ctr" anchorCtr="0">
            <a:noAutofit/>
          </a:bodyPr>
          <a:lstStyle/>
          <a:p>
            <a:pPr lvl="0" rtl="0">
              <a:spcBef>
                <a:spcPts val="0"/>
              </a:spcBef>
              <a:buNone/>
            </a:pPr>
            <a:r>
              <a:rPr lang="en" sz="1600">
                <a:latin typeface="Times New Roman"/>
                <a:ea typeface="Times New Roman"/>
                <a:cs typeface="Times New Roman"/>
                <a:sym typeface="Times New Roman"/>
              </a:rPr>
              <a:t>Vid</a:t>
            </a:r>
            <a:r>
              <a:rPr lang="en" sz="1600" i="1" baseline="-25000">
                <a:latin typeface="Times New Roman"/>
                <a:ea typeface="Times New Roman"/>
                <a:cs typeface="Times New Roman"/>
                <a:sym typeface="Times New Roman"/>
              </a:rPr>
              <a:t>i+1</a:t>
            </a:r>
          </a:p>
        </p:txBody>
      </p:sp>
      <p:cxnSp>
        <p:nvCxnSpPr>
          <p:cNvPr id="797" name="Shape 797"/>
          <p:cNvCxnSpPr/>
          <p:nvPr/>
        </p:nvCxnSpPr>
        <p:spPr>
          <a:xfrm rot="10800000" flipH="1">
            <a:off x="5577751" y="2484151"/>
            <a:ext cx="2699" cy="287399"/>
          </a:xfrm>
          <a:prstGeom prst="straightConnector1">
            <a:avLst/>
          </a:prstGeom>
          <a:noFill/>
          <a:ln w="19050" cap="flat">
            <a:solidFill>
              <a:srgbClr val="51535D"/>
            </a:solidFill>
            <a:prstDash val="solid"/>
            <a:round/>
            <a:headEnd type="none" w="lg" len="lg"/>
            <a:tailEnd type="triangle" w="lg" len="lg"/>
          </a:ln>
        </p:spPr>
      </p:cxnSp>
      <p:sp>
        <p:nvSpPr>
          <p:cNvPr id="798" name="Shape 798"/>
          <p:cNvSpPr txBox="1"/>
          <p:nvPr/>
        </p:nvSpPr>
        <p:spPr>
          <a:xfrm>
            <a:off x="4958300" y="2670501"/>
            <a:ext cx="1342800" cy="331199"/>
          </a:xfrm>
          <a:prstGeom prst="rect">
            <a:avLst/>
          </a:prstGeom>
        </p:spPr>
        <p:txBody>
          <a:bodyPr lIns="91425" tIns="91425" rIns="91425" bIns="91425" anchor="ctr" anchorCtr="0">
            <a:noAutofit/>
          </a:bodyPr>
          <a:lstStyle/>
          <a:p>
            <a:pPr lvl="0" rtl="0">
              <a:spcBef>
                <a:spcPts val="0"/>
              </a:spcBef>
              <a:buNone/>
            </a:pPr>
            <a:r>
              <a:rPr lang="en" sz="1600">
                <a:latin typeface="Times New Roman"/>
                <a:ea typeface="Times New Roman"/>
                <a:cs typeface="Times New Roman"/>
                <a:sym typeface="Times New Roman"/>
              </a:rPr>
              <a:t>(</a:t>
            </a:r>
            <a:r>
              <a:rPr lang="en" sz="1600" i="1">
                <a:latin typeface="Times New Roman"/>
                <a:ea typeface="Times New Roman"/>
                <a:cs typeface="Times New Roman"/>
                <a:sym typeface="Times New Roman"/>
              </a:rPr>
              <a:t>halt = false</a:t>
            </a:r>
            <a:r>
              <a:rPr lang="en" sz="1600">
                <a:latin typeface="Times New Roman"/>
                <a:ea typeface="Times New Roman"/>
                <a:cs typeface="Times New Roman"/>
                <a:sym typeface="Times New Roman"/>
              </a:rPr>
              <a:t>)</a:t>
            </a:r>
          </a:p>
        </p:txBody>
      </p:sp>
      <p:cxnSp>
        <p:nvCxnSpPr>
          <p:cNvPr id="799" name="Shape 799"/>
          <p:cNvCxnSpPr/>
          <p:nvPr/>
        </p:nvCxnSpPr>
        <p:spPr>
          <a:xfrm rot="10800000">
            <a:off x="5744124" y="2991875"/>
            <a:ext cx="549900" cy="523500"/>
          </a:xfrm>
          <a:prstGeom prst="straightConnector1">
            <a:avLst/>
          </a:prstGeom>
          <a:noFill/>
          <a:ln w="19050" cap="flat">
            <a:solidFill>
              <a:srgbClr val="51535D"/>
            </a:solidFill>
            <a:prstDash val="solid"/>
            <a:round/>
            <a:headEnd type="none" w="lg" len="lg"/>
            <a:tailEnd type="triangle" w="lg" len="lg"/>
          </a:ln>
        </p:spPr>
      </p:cxnSp>
      <p:sp>
        <p:nvSpPr>
          <p:cNvPr id="800" name="Shape 800"/>
          <p:cNvSpPr txBox="1"/>
          <p:nvPr/>
        </p:nvSpPr>
        <p:spPr>
          <a:xfrm>
            <a:off x="4171825" y="2133851"/>
            <a:ext cx="2279999" cy="318600"/>
          </a:xfrm>
          <a:prstGeom prst="rect">
            <a:avLst/>
          </a:prstGeom>
          <a:noFill/>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Function Call (</a:t>
            </a:r>
            <a:r>
              <a:rPr lang="en" sz="1600" i="1">
                <a:latin typeface="Times New Roman"/>
                <a:ea typeface="Times New Roman"/>
                <a:cs typeface="Times New Roman"/>
                <a:sym typeface="Times New Roman"/>
              </a:rPr>
              <a:t>NullMsg</a:t>
            </a:r>
            <a:r>
              <a:rPr lang="en" sz="1600">
                <a:latin typeface="Times New Roman"/>
                <a:ea typeface="Times New Roman"/>
                <a:cs typeface="Times New Roman"/>
                <a:sym typeface="Times New Roman"/>
              </a:rPr>
              <a:t>)</a:t>
            </a:r>
          </a:p>
        </p:txBody>
      </p:sp>
      <p:sp>
        <p:nvSpPr>
          <p:cNvPr id="801" name="Shape 801"/>
          <p:cNvSpPr txBox="1"/>
          <p:nvPr/>
        </p:nvSpPr>
        <p:spPr>
          <a:xfrm>
            <a:off x="1812600" y="4025263"/>
            <a:ext cx="2328900" cy="543599"/>
          </a:xfrm>
          <a:prstGeom prst="rect">
            <a:avLst/>
          </a:prstGeom>
          <a:noFill/>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Index Full Outer Join</a:t>
            </a:r>
          </a:p>
        </p:txBody>
      </p:sp>
      <p:sp>
        <p:nvSpPr>
          <p:cNvPr id="802" name="Shape 802"/>
          <p:cNvSpPr txBox="1"/>
          <p:nvPr/>
        </p:nvSpPr>
        <p:spPr>
          <a:xfrm>
            <a:off x="4171825" y="4091276"/>
            <a:ext cx="1850099" cy="411599"/>
          </a:xfrm>
          <a:prstGeom prst="rect">
            <a:avLst/>
          </a:prstGeom>
          <a:noFill/>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Merge (</a:t>
            </a:r>
            <a:r>
              <a:rPr lang="en" sz="1600" b="1">
                <a:latin typeface="Times New Roman"/>
                <a:ea typeface="Times New Roman"/>
                <a:cs typeface="Times New Roman"/>
                <a:sym typeface="Times New Roman"/>
              </a:rPr>
              <a:t>choose()</a:t>
            </a:r>
            <a:r>
              <a:rPr lang="en" sz="1600">
                <a:latin typeface="Times New Roman"/>
                <a:ea typeface="Times New Roman"/>
                <a:cs typeface="Times New Roman"/>
                <a:sym typeface="Times New Roman"/>
              </a:rPr>
              <a:t>)</a:t>
            </a:r>
          </a:p>
        </p:txBody>
      </p:sp>
      <p:sp>
        <p:nvSpPr>
          <p:cNvPr id="792" name="Shape 792"/>
          <p:cNvSpPr txBox="1"/>
          <p:nvPr/>
        </p:nvSpPr>
        <p:spPr>
          <a:xfrm>
            <a:off x="4438962" y="4307276"/>
            <a:ext cx="1187399" cy="333300"/>
          </a:xfrm>
          <a:prstGeom prst="rect">
            <a:avLst/>
          </a:prstGeom>
          <a:noFill/>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M.vid=I.vid</a:t>
            </a:r>
          </a:p>
        </p:txBody>
      </p:sp>
      <p:pic>
        <p:nvPicPr>
          <p:cNvPr id="803" name="Shape 803"/>
          <p:cNvPicPr preferRelativeResize="0"/>
          <p:nvPr/>
        </p:nvPicPr>
        <p:blipFill>
          <a:blip r:embed="rId5"/>
          <a:stretch>
            <a:fillRect/>
          </a:stretch>
        </p:blipFill>
        <p:spPr>
          <a:xfrm>
            <a:off x="355800" y="3537363"/>
            <a:ext cx="210766" cy="198899"/>
          </a:xfrm>
          <a:prstGeom prst="rect">
            <a:avLst/>
          </a:prstGeom>
        </p:spPr>
      </p:pic>
      <p:pic>
        <p:nvPicPr>
          <p:cNvPr id="804" name="Shape 804"/>
          <p:cNvPicPr preferRelativeResize="0"/>
          <p:nvPr/>
        </p:nvPicPr>
        <p:blipFill>
          <a:blip r:embed="rId5"/>
          <a:stretch>
            <a:fillRect/>
          </a:stretch>
        </p:blipFill>
        <p:spPr>
          <a:xfrm>
            <a:off x="4836075" y="2748588"/>
            <a:ext cx="210766" cy="198899"/>
          </a:xfrm>
          <a:prstGeom prst="rect">
            <a:avLst/>
          </a:prstGeom>
        </p:spPr>
      </p:pic>
      <p:cxnSp>
        <p:nvCxnSpPr>
          <p:cNvPr id="805" name="Shape 805"/>
          <p:cNvCxnSpPr/>
          <p:nvPr/>
        </p:nvCxnSpPr>
        <p:spPr>
          <a:xfrm>
            <a:off x="6310825" y="2420801"/>
            <a:ext cx="601499" cy="5399"/>
          </a:xfrm>
          <a:prstGeom prst="straightConnector1">
            <a:avLst/>
          </a:prstGeom>
          <a:noFill/>
          <a:ln w="19050" cap="flat">
            <a:solidFill>
              <a:srgbClr val="51535D"/>
            </a:solidFill>
            <a:prstDash val="solid"/>
            <a:round/>
            <a:headEnd type="none" w="lg" len="lg"/>
            <a:tailEnd type="triangle" w="lg" len="lg"/>
          </a:ln>
        </p:spPr>
      </p:cxnSp>
      <p:sp>
        <p:nvSpPr>
          <p:cNvPr id="806" name="Shape 806"/>
          <p:cNvSpPr txBox="1"/>
          <p:nvPr/>
        </p:nvSpPr>
        <p:spPr>
          <a:xfrm>
            <a:off x="5465575" y="3153363"/>
            <a:ext cx="612900" cy="298199"/>
          </a:xfrm>
          <a:prstGeom prst="rect">
            <a:avLst/>
          </a:prstGeom>
        </p:spPr>
        <p:txBody>
          <a:bodyPr lIns="91425" tIns="91425" rIns="91425" bIns="91425" anchor="ctr" anchorCtr="0">
            <a:noAutofit/>
          </a:bodyPr>
          <a:lstStyle/>
          <a:p>
            <a:pPr lvl="0" rtl="0">
              <a:spcBef>
                <a:spcPts val="0"/>
              </a:spcBef>
              <a:buNone/>
            </a:pPr>
            <a:r>
              <a:rPr lang="en" sz="1600" i="1">
                <a:latin typeface="Times New Roman"/>
                <a:ea typeface="Times New Roman"/>
                <a:cs typeface="Times New Roman"/>
                <a:sym typeface="Times New Roman"/>
              </a:rPr>
              <a:t>D11</a:t>
            </a:r>
          </a:p>
        </p:txBody>
      </p:sp>
      <p:sp>
        <p:nvSpPr>
          <p:cNvPr id="807" name="Shape 807"/>
          <p:cNvSpPr txBox="1"/>
          <p:nvPr/>
        </p:nvSpPr>
        <p:spPr>
          <a:xfrm>
            <a:off x="6301250" y="2133576"/>
            <a:ext cx="587999" cy="298199"/>
          </a:xfrm>
          <a:prstGeom prst="rect">
            <a:avLst/>
          </a:prstGeom>
        </p:spPr>
        <p:txBody>
          <a:bodyPr lIns="91425" tIns="91425" rIns="91425" bIns="91425" anchor="ctr" anchorCtr="0">
            <a:noAutofit/>
          </a:bodyPr>
          <a:lstStyle/>
          <a:p>
            <a:pPr lvl="0" rtl="0">
              <a:spcBef>
                <a:spcPts val="0"/>
              </a:spcBef>
              <a:buNone/>
            </a:pPr>
            <a:r>
              <a:rPr lang="en" sz="1600" i="1">
                <a:latin typeface="Times New Roman"/>
                <a:ea typeface="Times New Roman"/>
                <a:cs typeface="Times New Roman"/>
                <a:sym typeface="Times New Roman"/>
              </a:rPr>
              <a:t>D12</a:t>
            </a:r>
          </a:p>
        </p:txBody>
      </p:sp>
      <p:sp>
        <p:nvSpPr>
          <p:cNvPr id="782" name="Shape 782"/>
          <p:cNvSpPr txBox="1"/>
          <p:nvPr/>
        </p:nvSpPr>
        <p:spPr>
          <a:xfrm>
            <a:off x="5923851" y="4265551"/>
            <a:ext cx="1255799" cy="333300"/>
          </a:xfrm>
          <a:prstGeom prst="rect">
            <a:avLst/>
          </a:prstGeom>
          <a:noFill/>
        </p:spPr>
        <p:txBody>
          <a:bodyPr lIns="91425" tIns="91425" rIns="91425" bIns="91425" anchor="t" anchorCtr="0">
            <a:noAutofit/>
          </a:bodyPr>
          <a:lstStyle/>
          <a:p>
            <a:pPr lvl="0" rtl="0">
              <a:spcBef>
                <a:spcPts val="0"/>
              </a:spcBef>
              <a:buNone/>
            </a:pPr>
            <a:r>
              <a:rPr lang="en" sz="1600">
                <a:latin typeface="Times New Roman"/>
                <a:ea typeface="Times New Roman"/>
                <a:cs typeface="Times New Roman"/>
                <a:sym typeface="Times New Roman"/>
              </a:rPr>
              <a:t>M.vid=V.vid</a:t>
            </a:r>
          </a:p>
        </p:txBody>
      </p:sp>
      <p:sp>
        <p:nvSpPr>
          <p:cNvPr id="808" name="Shape 808"/>
          <p:cNvSpPr txBox="1"/>
          <p:nvPr/>
        </p:nvSpPr>
        <p:spPr>
          <a:xfrm>
            <a:off x="1156775" y="3104513"/>
            <a:ext cx="612900" cy="298199"/>
          </a:xfrm>
          <a:prstGeom prst="rect">
            <a:avLst/>
          </a:prstGeom>
        </p:spPr>
        <p:txBody>
          <a:bodyPr lIns="91425" tIns="91425" rIns="91425" bIns="91425" anchor="ctr" anchorCtr="0">
            <a:noAutofit/>
          </a:bodyPr>
          <a:lstStyle/>
          <a:p>
            <a:pPr lvl="0" rtl="0">
              <a:spcBef>
                <a:spcPts val="0"/>
              </a:spcBef>
              <a:buNone/>
            </a:pPr>
            <a:r>
              <a:rPr lang="en" sz="1600" i="1">
                <a:latin typeface="Times New Roman"/>
                <a:ea typeface="Times New Roman"/>
                <a:cs typeface="Times New Roman"/>
                <a:sym typeface="Times New Roman"/>
              </a:rPr>
              <a:t>D1</a:t>
            </a:r>
          </a:p>
        </p:txBody>
      </p:sp>
      <p:sp>
        <p:nvSpPr>
          <p:cNvPr id="809" name="Shape 809"/>
          <p:cNvSpPr txBox="1"/>
          <p:nvPr/>
        </p:nvSpPr>
        <p:spPr>
          <a:xfrm>
            <a:off x="701400" y="2388251"/>
            <a:ext cx="1081799" cy="298199"/>
          </a:xfrm>
          <a:prstGeom prst="rect">
            <a:avLst/>
          </a:prstGeom>
        </p:spPr>
        <p:txBody>
          <a:bodyPr lIns="91425" tIns="91425" rIns="91425" bIns="91425" anchor="ctr" anchorCtr="0">
            <a:noAutofit/>
          </a:bodyPr>
          <a:lstStyle/>
          <a:p>
            <a:pPr lvl="0" rtl="0">
              <a:spcBef>
                <a:spcPts val="0"/>
              </a:spcBef>
              <a:buNone/>
            </a:pPr>
            <a:r>
              <a:rPr lang="en" sz="1600" i="1">
                <a:latin typeface="Times New Roman"/>
                <a:ea typeface="Times New Roman"/>
                <a:cs typeface="Times New Roman"/>
                <a:sym typeface="Times New Roman"/>
              </a:rPr>
              <a:t>D2 -- D6</a:t>
            </a:r>
          </a:p>
        </p:txBody>
      </p:sp>
      <p:cxnSp>
        <p:nvCxnSpPr>
          <p:cNvPr id="810" name="Shape 810"/>
          <p:cNvCxnSpPr/>
          <p:nvPr/>
        </p:nvCxnSpPr>
        <p:spPr>
          <a:xfrm rot="10800000" flipH="1">
            <a:off x="1557875" y="3046776"/>
            <a:ext cx="13199" cy="413699"/>
          </a:xfrm>
          <a:prstGeom prst="straightConnector1">
            <a:avLst/>
          </a:prstGeom>
          <a:noFill/>
          <a:ln w="19050" cap="flat">
            <a:solidFill>
              <a:srgbClr val="51535D"/>
            </a:solidFill>
            <a:prstDash val="solid"/>
            <a:round/>
            <a:headEnd type="none" w="lg" len="lg"/>
            <a:tailEnd type="triangle" w="lg" len="lg"/>
          </a:ln>
        </p:spPr>
      </p:cxnSp>
      <p:sp>
        <p:nvSpPr>
          <p:cNvPr id="811" name="Shape 811"/>
          <p:cNvSpPr txBox="1"/>
          <p:nvPr/>
        </p:nvSpPr>
        <p:spPr>
          <a:xfrm>
            <a:off x="6610750" y="3191826"/>
            <a:ext cx="1081799" cy="298199"/>
          </a:xfrm>
          <a:prstGeom prst="rect">
            <a:avLst/>
          </a:prstGeom>
        </p:spPr>
        <p:txBody>
          <a:bodyPr lIns="91425" tIns="91425" rIns="91425" bIns="91425" anchor="ctr" anchorCtr="0">
            <a:noAutofit/>
          </a:bodyPr>
          <a:lstStyle/>
          <a:p>
            <a:pPr lvl="0" rtl="0">
              <a:spcBef>
                <a:spcPts val="0"/>
              </a:spcBef>
              <a:buNone/>
            </a:pPr>
            <a:r>
              <a:rPr lang="en" sz="1600" i="1">
                <a:latin typeface="Times New Roman"/>
                <a:ea typeface="Times New Roman"/>
                <a:cs typeface="Times New Roman"/>
                <a:sym typeface="Times New Roman"/>
              </a:rPr>
              <a:t>D2 -- D6</a:t>
            </a:r>
          </a:p>
        </p:txBody>
      </p:sp>
      <p:sp>
        <p:nvSpPr>
          <p:cNvPr id="52" name="Rectangle 4">
            <a:extLst>
              <a:ext uri="{FF2B5EF4-FFF2-40B4-BE49-F238E27FC236}">
                <a16:creationId xmlns="" xmlns:a16="http://schemas.microsoft.com/office/drawing/2014/main" id="{8CB0C743-A7AC-BE42-9F3A-D7523A6426E6}"/>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3" name="直接连接符 8">
            <a:extLst>
              <a:ext uri="{FF2B5EF4-FFF2-40B4-BE49-F238E27FC236}">
                <a16:creationId xmlns="" xmlns:a16="http://schemas.microsoft.com/office/drawing/2014/main" id="{8E6F2282-E66B-D54B-98A1-828E528850E6}"/>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54" name="组合 53">
            <a:extLst>
              <a:ext uri="{FF2B5EF4-FFF2-40B4-BE49-F238E27FC236}">
                <a16:creationId xmlns="" xmlns:a16="http://schemas.microsoft.com/office/drawing/2014/main" id="{A6290D42-B90B-2C4C-BB92-3C8A88643580}"/>
              </a:ext>
            </a:extLst>
          </p:cNvPr>
          <p:cNvGrpSpPr>
            <a:grpSpLocks/>
          </p:cNvGrpSpPr>
          <p:nvPr/>
        </p:nvGrpSpPr>
        <p:grpSpPr bwMode="auto">
          <a:xfrm>
            <a:off x="1" y="284163"/>
            <a:ext cx="4239022" cy="530225"/>
            <a:chOff x="2209799" y="284389"/>
            <a:chExt cx="2160388" cy="529772"/>
          </a:xfrm>
          <a:solidFill>
            <a:srgbClr val="024C89"/>
          </a:solidFill>
        </p:grpSpPr>
        <p:sp>
          <p:nvSpPr>
            <p:cNvPr id="55" name="矩形 54">
              <a:extLst>
                <a:ext uri="{FF2B5EF4-FFF2-40B4-BE49-F238E27FC236}">
                  <a16:creationId xmlns="" xmlns:a16="http://schemas.microsoft.com/office/drawing/2014/main" id="{D73CB24C-AA50-B447-A8F8-19F4213E222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物理选择：信息传送</a:t>
              </a:r>
            </a:p>
          </p:txBody>
        </p:sp>
        <p:sp>
          <p:nvSpPr>
            <p:cNvPr id="56" name="矩形 55">
              <a:extLst>
                <a:ext uri="{FF2B5EF4-FFF2-40B4-BE49-F238E27FC236}">
                  <a16:creationId xmlns="" xmlns:a16="http://schemas.microsoft.com/office/drawing/2014/main" id="{C7769859-8A6A-4742-AF0B-E0992D80008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54586866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gtEl>
                                        <p:attrNameLst>
                                          <p:attrName>style.visibility</p:attrName>
                                        </p:attrNameLst>
                                      </p:cBhvr>
                                      <p:to>
                                        <p:strVal val="visible"/>
                                      </p:to>
                                    </p:set>
                                    <p:animEffect transition="in" filter="fade">
                                      <p:cBhvr>
                                        <p:cTn id="7" dur="1000"/>
                                        <p:tgtEl>
                                          <p:spTgt spid="768"/>
                                        </p:tgtEl>
                                      </p:cBhvr>
                                    </p:animEffect>
                                  </p:childTnLst>
                                </p:cTn>
                              </p:par>
                              <p:par>
                                <p:cTn id="8" presetID="10" presetClass="entr" presetSubtype="0" fill="hold" nodeType="withEffect">
                                  <p:stCondLst>
                                    <p:cond delay="0"/>
                                  </p:stCondLst>
                                  <p:childTnLst>
                                    <p:set>
                                      <p:cBhvr>
                                        <p:cTn id="9" dur="1" fill="hold">
                                          <p:stCondLst>
                                            <p:cond delay="0"/>
                                          </p:stCondLst>
                                        </p:cTn>
                                        <p:tgtEl>
                                          <p:spTgt spid="775"/>
                                        </p:tgtEl>
                                        <p:attrNameLst>
                                          <p:attrName>style.visibility</p:attrName>
                                        </p:attrNameLst>
                                      </p:cBhvr>
                                      <p:to>
                                        <p:strVal val="visible"/>
                                      </p:to>
                                    </p:set>
                                    <p:animEffect transition="in" filter="fade">
                                      <p:cBhvr>
                                        <p:cTn id="10" dur="1000"/>
                                        <p:tgtEl>
                                          <p:spTgt spid="775"/>
                                        </p:tgtEl>
                                      </p:cBhvr>
                                    </p:animEffect>
                                  </p:childTnLst>
                                </p:cTn>
                              </p:par>
                              <p:par>
                                <p:cTn id="11" presetID="10" presetClass="entr" presetSubtype="0" fill="hold" nodeType="withEffect">
                                  <p:stCondLst>
                                    <p:cond delay="0"/>
                                  </p:stCondLst>
                                  <p:childTnLst>
                                    <p:set>
                                      <p:cBhvr>
                                        <p:cTn id="12" dur="1" fill="hold">
                                          <p:stCondLst>
                                            <p:cond delay="0"/>
                                          </p:stCondLst>
                                        </p:cTn>
                                        <p:tgtEl>
                                          <p:spTgt spid="778"/>
                                        </p:tgtEl>
                                        <p:attrNameLst>
                                          <p:attrName>style.visibility</p:attrName>
                                        </p:attrNameLst>
                                      </p:cBhvr>
                                      <p:to>
                                        <p:strVal val="visible"/>
                                      </p:to>
                                    </p:set>
                                    <p:animEffect transition="in" filter="fade">
                                      <p:cBhvr>
                                        <p:cTn id="13" dur="1000"/>
                                        <p:tgtEl>
                                          <p:spTgt spid="778"/>
                                        </p:tgtEl>
                                      </p:cBhvr>
                                    </p:animEffect>
                                  </p:childTnLst>
                                </p:cTn>
                              </p:par>
                              <p:par>
                                <p:cTn id="14" presetID="10" presetClass="entr" presetSubtype="0" fill="hold" nodeType="withEffect">
                                  <p:stCondLst>
                                    <p:cond delay="0"/>
                                  </p:stCondLst>
                                  <p:childTnLst>
                                    <p:set>
                                      <p:cBhvr>
                                        <p:cTn id="15" dur="1" fill="hold">
                                          <p:stCondLst>
                                            <p:cond delay="0"/>
                                          </p:stCondLst>
                                        </p:cTn>
                                        <p:tgtEl>
                                          <p:spTgt spid="777"/>
                                        </p:tgtEl>
                                        <p:attrNameLst>
                                          <p:attrName>style.visibility</p:attrName>
                                        </p:attrNameLst>
                                      </p:cBhvr>
                                      <p:to>
                                        <p:strVal val="visible"/>
                                      </p:to>
                                    </p:set>
                                    <p:animEffect transition="in" filter="fade">
                                      <p:cBhvr>
                                        <p:cTn id="16" dur="1000"/>
                                        <p:tgtEl>
                                          <p:spTgt spid="7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64"/>
                                        </p:tgtEl>
                                        <p:attrNameLst>
                                          <p:attrName>style.visibility</p:attrName>
                                        </p:attrNameLst>
                                      </p:cBhvr>
                                      <p:to>
                                        <p:strVal val="visible"/>
                                      </p:to>
                                    </p:set>
                                    <p:animEffect transition="in" filter="fade">
                                      <p:cBhvr>
                                        <p:cTn id="21" dur="1000"/>
                                        <p:tgtEl>
                                          <p:spTgt spid="764"/>
                                        </p:tgtEl>
                                      </p:cBhvr>
                                    </p:animEffect>
                                  </p:childTnLst>
                                </p:cTn>
                              </p:par>
                              <p:par>
                                <p:cTn id="22" presetID="10" presetClass="entr" presetSubtype="0" fill="hold" nodeType="withEffect">
                                  <p:stCondLst>
                                    <p:cond delay="0"/>
                                  </p:stCondLst>
                                  <p:childTnLst>
                                    <p:set>
                                      <p:cBhvr>
                                        <p:cTn id="23" dur="1" fill="hold">
                                          <p:stCondLst>
                                            <p:cond delay="0"/>
                                          </p:stCondLst>
                                        </p:cTn>
                                        <p:tgtEl>
                                          <p:spTgt spid="771"/>
                                        </p:tgtEl>
                                        <p:attrNameLst>
                                          <p:attrName>style.visibility</p:attrName>
                                        </p:attrNameLst>
                                      </p:cBhvr>
                                      <p:to>
                                        <p:strVal val="visible"/>
                                      </p:to>
                                    </p:set>
                                    <p:animEffect transition="in" filter="fade">
                                      <p:cBhvr>
                                        <p:cTn id="24" dur="1000"/>
                                        <p:tgtEl>
                                          <p:spTgt spid="771"/>
                                        </p:tgtEl>
                                      </p:cBhvr>
                                    </p:animEffect>
                                  </p:childTnLst>
                                </p:cTn>
                              </p:par>
                              <p:par>
                                <p:cTn id="25" presetID="10" presetClass="entr" presetSubtype="0" fill="hold" nodeType="withEffect">
                                  <p:stCondLst>
                                    <p:cond delay="0"/>
                                  </p:stCondLst>
                                  <p:childTnLst>
                                    <p:set>
                                      <p:cBhvr>
                                        <p:cTn id="26" dur="1" fill="hold">
                                          <p:stCondLst>
                                            <p:cond delay="0"/>
                                          </p:stCondLst>
                                        </p:cTn>
                                        <p:tgtEl>
                                          <p:spTgt spid="772"/>
                                        </p:tgtEl>
                                        <p:attrNameLst>
                                          <p:attrName>style.visibility</p:attrName>
                                        </p:attrNameLst>
                                      </p:cBhvr>
                                      <p:to>
                                        <p:strVal val="visible"/>
                                      </p:to>
                                    </p:set>
                                    <p:animEffect transition="in" filter="fade">
                                      <p:cBhvr>
                                        <p:cTn id="27" dur="1000"/>
                                        <p:tgtEl>
                                          <p:spTgt spid="772"/>
                                        </p:tgtEl>
                                      </p:cBhvr>
                                    </p:animEffect>
                                  </p:childTnLst>
                                </p:cTn>
                              </p:par>
                              <p:par>
                                <p:cTn id="28" presetID="10" presetClass="entr" presetSubtype="0" fill="hold" nodeType="withEffect">
                                  <p:stCondLst>
                                    <p:cond delay="0"/>
                                  </p:stCondLst>
                                  <p:childTnLst>
                                    <p:set>
                                      <p:cBhvr>
                                        <p:cTn id="29" dur="1" fill="hold">
                                          <p:stCondLst>
                                            <p:cond delay="0"/>
                                          </p:stCondLst>
                                        </p:cTn>
                                        <p:tgtEl>
                                          <p:spTgt spid="776"/>
                                        </p:tgtEl>
                                        <p:attrNameLst>
                                          <p:attrName>style.visibility</p:attrName>
                                        </p:attrNameLst>
                                      </p:cBhvr>
                                      <p:to>
                                        <p:strVal val="visible"/>
                                      </p:to>
                                    </p:set>
                                    <p:animEffect transition="in" filter="fade">
                                      <p:cBhvr>
                                        <p:cTn id="30" dur="1000"/>
                                        <p:tgtEl>
                                          <p:spTgt spid="776"/>
                                        </p:tgtEl>
                                      </p:cBhvr>
                                    </p:animEffect>
                                  </p:childTnLst>
                                </p:cTn>
                              </p:par>
                              <p:par>
                                <p:cTn id="31" presetID="10" presetClass="entr" presetSubtype="0" fill="hold" nodeType="withEffect">
                                  <p:stCondLst>
                                    <p:cond delay="0"/>
                                  </p:stCondLst>
                                  <p:childTnLst>
                                    <p:set>
                                      <p:cBhvr>
                                        <p:cTn id="32" dur="1" fill="hold">
                                          <p:stCondLst>
                                            <p:cond delay="0"/>
                                          </p:stCondLst>
                                        </p:cTn>
                                        <p:tgtEl>
                                          <p:spTgt spid="801"/>
                                        </p:tgtEl>
                                        <p:attrNameLst>
                                          <p:attrName>style.visibility</p:attrName>
                                        </p:attrNameLst>
                                      </p:cBhvr>
                                      <p:to>
                                        <p:strVal val="visible"/>
                                      </p:to>
                                    </p:set>
                                    <p:animEffect transition="in" filter="fade">
                                      <p:cBhvr>
                                        <p:cTn id="33" dur="1000"/>
                                        <p:tgtEl>
                                          <p:spTgt spid="80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73"/>
                                        </p:tgtEl>
                                        <p:attrNameLst>
                                          <p:attrName>style.visibility</p:attrName>
                                        </p:attrNameLst>
                                      </p:cBhvr>
                                      <p:to>
                                        <p:strVal val="visible"/>
                                      </p:to>
                                    </p:set>
                                    <p:animEffect transition="in" filter="fade">
                                      <p:cBhvr>
                                        <p:cTn id="38" dur="1000"/>
                                        <p:tgtEl>
                                          <p:spTgt spid="773"/>
                                        </p:tgtEl>
                                      </p:cBhvr>
                                    </p:animEffect>
                                  </p:childTnLst>
                                </p:cTn>
                              </p:par>
                              <p:par>
                                <p:cTn id="39" presetID="10" presetClass="entr" presetSubtype="0" fill="hold" nodeType="withEffect">
                                  <p:stCondLst>
                                    <p:cond delay="0"/>
                                  </p:stCondLst>
                                  <p:childTnLst>
                                    <p:set>
                                      <p:cBhvr>
                                        <p:cTn id="40" dur="1" fill="hold">
                                          <p:stCondLst>
                                            <p:cond delay="0"/>
                                          </p:stCondLst>
                                        </p:cTn>
                                        <p:tgtEl>
                                          <p:spTgt spid="779"/>
                                        </p:tgtEl>
                                        <p:attrNameLst>
                                          <p:attrName>style.visibility</p:attrName>
                                        </p:attrNameLst>
                                      </p:cBhvr>
                                      <p:to>
                                        <p:strVal val="visible"/>
                                      </p:to>
                                    </p:set>
                                    <p:animEffect transition="in" filter="fade">
                                      <p:cBhvr>
                                        <p:cTn id="41" dur="1000"/>
                                        <p:tgtEl>
                                          <p:spTgt spid="779"/>
                                        </p:tgtEl>
                                      </p:cBhvr>
                                    </p:animEffect>
                                  </p:childTnLst>
                                </p:cTn>
                              </p:par>
                              <p:par>
                                <p:cTn id="42" presetID="10" presetClass="entr" presetSubtype="0" fill="hold" nodeType="withEffect">
                                  <p:stCondLst>
                                    <p:cond delay="0"/>
                                  </p:stCondLst>
                                  <p:childTnLst>
                                    <p:set>
                                      <p:cBhvr>
                                        <p:cTn id="43" dur="1" fill="hold">
                                          <p:stCondLst>
                                            <p:cond delay="0"/>
                                          </p:stCondLst>
                                        </p:cTn>
                                        <p:tgtEl>
                                          <p:spTgt spid="803"/>
                                        </p:tgtEl>
                                        <p:attrNameLst>
                                          <p:attrName>style.visibility</p:attrName>
                                        </p:attrNameLst>
                                      </p:cBhvr>
                                      <p:to>
                                        <p:strVal val="visible"/>
                                      </p:to>
                                    </p:set>
                                    <p:animEffect transition="in" filter="fade">
                                      <p:cBhvr>
                                        <p:cTn id="44" dur="1000"/>
                                        <p:tgtEl>
                                          <p:spTgt spid="80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08"/>
                                        </p:tgtEl>
                                        <p:attrNameLst>
                                          <p:attrName>style.visibility</p:attrName>
                                        </p:attrNameLst>
                                      </p:cBhvr>
                                      <p:to>
                                        <p:strVal val="visible"/>
                                      </p:to>
                                    </p:set>
                                    <p:animEffect transition="in" filter="fade">
                                      <p:cBhvr>
                                        <p:cTn id="49" dur="1000"/>
                                        <p:tgtEl>
                                          <p:spTgt spid="808"/>
                                        </p:tgtEl>
                                      </p:cBhvr>
                                    </p:animEffect>
                                  </p:childTnLst>
                                </p:cTn>
                              </p:par>
                              <p:par>
                                <p:cTn id="50" presetID="10" presetClass="entr" presetSubtype="0" fill="hold" nodeType="withEffect">
                                  <p:stCondLst>
                                    <p:cond delay="0"/>
                                  </p:stCondLst>
                                  <p:childTnLst>
                                    <p:set>
                                      <p:cBhvr>
                                        <p:cTn id="51" dur="1" fill="hold">
                                          <p:stCondLst>
                                            <p:cond delay="0"/>
                                          </p:stCondLst>
                                        </p:cTn>
                                        <p:tgtEl>
                                          <p:spTgt spid="810"/>
                                        </p:tgtEl>
                                        <p:attrNameLst>
                                          <p:attrName>style.visibility</p:attrName>
                                        </p:attrNameLst>
                                      </p:cBhvr>
                                      <p:to>
                                        <p:strVal val="visible"/>
                                      </p:to>
                                    </p:set>
                                    <p:animEffect transition="in" filter="fade">
                                      <p:cBhvr>
                                        <p:cTn id="52" dur="1000"/>
                                        <p:tgtEl>
                                          <p:spTgt spid="810"/>
                                        </p:tgtEl>
                                      </p:cBhvr>
                                    </p:animEffect>
                                  </p:childTnLst>
                                </p:cTn>
                              </p:par>
                              <p:par>
                                <p:cTn id="53" presetID="10" presetClass="entr" presetSubtype="0" fill="hold" nodeType="withEffect">
                                  <p:stCondLst>
                                    <p:cond delay="0"/>
                                  </p:stCondLst>
                                  <p:childTnLst>
                                    <p:set>
                                      <p:cBhvr>
                                        <p:cTn id="54" dur="1" fill="hold">
                                          <p:stCondLst>
                                            <p:cond delay="0"/>
                                          </p:stCondLst>
                                        </p:cTn>
                                        <p:tgtEl>
                                          <p:spTgt spid="774"/>
                                        </p:tgtEl>
                                        <p:attrNameLst>
                                          <p:attrName>style.visibility</p:attrName>
                                        </p:attrNameLst>
                                      </p:cBhvr>
                                      <p:to>
                                        <p:strVal val="visible"/>
                                      </p:to>
                                    </p:set>
                                    <p:animEffect transition="in" filter="fade">
                                      <p:cBhvr>
                                        <p:cTn id="55" dur="1000"/>
                                        <p:tgtEl>
                                          <p:spTgt spid="77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89"/>
                                        </p:tgtEl>
                                        <p:attrNameLst>
                                          <p:attrName>style.visibility</p:attrName>
                                        </p:attrNameLst>
                                      </p:cBhvr>
                                      <p:to>
                                        <p:strVal val="visible"/>
                                      </p:to>
                                    </p:set>
                                    <p:animEffect transition="in" filter="fade">
                                      <p:cBhvr>
                                        <p:cTn id="60" dur="1000"/>
                                        <p:tgtEl>
                                          <p:spTgt spid="789"/>
                                        </p:tgtEl>
                                      </p:cBhvr>
                                    </p:animEffect>
                                  </p:childTnLst>
                                </p:cTn>
                              </p:par>
                              <p:par>
                                <p:cTn id="61" presetID="10" presetClass="entr" presetSubtype="0" fill="hold" nodeType="withEffect">
                                  <p:stCondLst>
                                    <p:cond delay="0"/>
                                  </p:stCondLst>
                                  <p:childTnLst>
                                    <p:set>
                                      <p:cBhvr>
                                        <p:cTn id="62" dur="1" fill="hold">
                                          <p:stCondLst>
                                            <p:cond delay="0"/>
                                          </p:stCondLst>
                                        </p:cTn>
                                        <p:tgtEl>
                                          <p:spTgt spid="809"/>
                                        </p:tgtEl>
                                        <p:attrNameLst>
                                          <p:attrName>style.visibility</p:attrName>
                                        </p:attrNameLst>
                                      </p:cBhvr>
                                      <p:to>
                                        <p:strVal val="visible"/>
                                      </p:to>
                                    </p:set>
                                    <p:animEffect transition="in" filter="fade">
                                      <p:cBhvr>
                                        <p:cTn id="63" dur="1000"/>
                                        <p:tgtEl>
                                          <p:spTgt spid="809"/>
                                        </p:tgtEl>
                                      </p:cBhvr>
                                    </p:animEffect>
                                  </p:childTnLst>
                                </p:cTn>
                              </p:par>
                              <p:par>
                                <p:cTn id="64" presetID="10" presetClass="entr" presetSubtype="0" fill="hold" nodeType="withEffect">
                                  <p:stCondLst>
                                    <p:cond delay="0"/>
                                  </p:stCondLst>
                                  <p:childTnLst>
                                    <p:set>
                                      <p:cBhvr>
                                        <p:cTn id="65" dur="1" fill="hold">
                                          <p:stCondLst>
                                            <p:cond delay="0"/>
                                          </p:stCondLst>
                                        </p:cTn>
                                        <p:tgtEl>
                                          <p:spTgt spid="788"/>
                                        </p:tgtEl>
                                        <p:attrNameLst>
                                          <p:attrName>style.visibility</p:attrName>
                                        </p:attrNameLst>
                                      </p:cBhvr>
                                      <p:to>
                                        <p:strVal val="visible"/>
                                      </p:to>
                                    </p:set>
                                    <p:animEffect transition="in" filter="fade">
                                      <p:cBhvr>
                                        <p:cTn id="66" dur="1000"/>
                                        <p:tgtEl>
                                          <p:spTgt spid="78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66"/>
                                        </p:tgtEl>
                                        <p:attrNameLst>
                                          <p:attrName>style.visibility</p:attrName>
                                        </p:attrNameLst>
                                      </p:cBhvr>
                                      <p:to>
                                        <p:strVal val="visible"/>
                                      </p:to>
                                    </p:set>
                                    <p:animEffect transition="in" filter="fade">
                                      <p:cBhvr>
                                        <p:cTn id="71" dur="1000"/>
                                        <p:tgtEl>
                                          <p:spTgt spid="766"/>
                                        </p:tgtEl>
                                      </p:cBhvr>
                                    </p:animEffect>
                                  </p:childTnLst>
                                </p:cTn>
                              </p:par>
                              <p:par>
                                <p:cTn id="72" presetID="10" presetClass="entr" presetSubtype="0" fill="hold" nodeType="withEffect">
                                  <p:stCondLst>
                                    <p:cond delay="0"/>
                                  </p:stCondLst>
                                  <p:childTnLst>
                                    <p:set>
                                      <p:cBhvr>
                                        <p:cTn id="73" dur="1" fill="hold">
                                          <p:stCondLst>
                                            <p:cond delay="0"/>
                                          </p:stCondLst>
                                        </p:cTn>
                                        <p:tgtEl>
                                          <p:spTgt spid="767"/>
                                        </p:tgtEl>
                                        <p:attrNameLst>
                                          <p:attrName>style.visibility</p:attrName>
                                        </p:attrNameLst>
                                      </p:cBhvr>
                                      <p:to>
                                        <p:strVal val="visible"/>
                                      </p:to>
                                    </p:set>
                                    <p:animEffect transition="in" filter="fade">
                                      <p:cBhvr>
                                        <p:cTn id="74" dur="1000"/>
                                        <p:tgtEl>
                                          <p:spTgt spid="767"/>
                                        </p:tgtEl>
                                      </p:cBhvr>
                                    </p:animEffect>
                                  </p:childTnLst>
                                </p:cTn>
                              </p:par>
                              <p:par>
                                <p:cTn id="75" presetID="10" presetClass="entr" presetSubtype="0" fill="hold" nodeType="withEffect">
                                  <p:stCondLst>
                                    <p:cond delay="0"/>
                                  </p:stCondLst>
                                  <p:childTnLst>
                                    <p:set>
                                      <p:cBhvr>
                                        <p:cTn id="76" dur="1" fill="hold">
                                          <p:stCondLst>
                                            <p:cond delay="0"/>
                                          </p:stCondLst>
                                        </p:cTn>
                                        <p:tgtEl>
                                          <p:spTgt spid="785"/>
                                        </p:tgtEl>
                                        <p:attrNameLst>
                                          <p:attrName>style.visibility</p:attrName>
                                        </p:attrNameLst>
                                      </p:cBhvr>
                                      <p:to>
                                        <p:strVal val="visible"/>
                                      </p:to>
                                    </p:set>
                                    <p:animEffect transition="in" filter="fade">
                                      <p:cBhvr>
                                        <p:cTn id="77" dur="1000"/>
                                        <p:tgtEl>
                                          <p:spTgt spid="785"/>
                                        </p:tgtEl>
                                      </p:cBhvr>
                                    </p:animEffect>
                                  </p:childTnLst>
                                </p:cTn>
                              </p:par>
                              <p:par>
                                <p:cTn id="78" presetID="10" presetClass="entr" presetSubtype="0" fill="hold" nodeType="withEffect">
                                  <p:stCondLst>
                                    <p:cond delay="0"/>
                                  </p:stCondLst>
                                  <p:childTnLst>
                                    <p:set>
                                      <p:cBhvr>
                                        <p:cTn id="79" dur="1" fill="hold">
                                          <p:stCondLst>
                                            <p:cond delay="0"/>
                                          </p:stCondLst>
                                        </p:cTn>
                                        <p:tgtEl>
                                          <p:spTgt spid="787"/>
                                        </p:tgtEl>
                                        <p:attrNameLst>
                                          <p:attrName>style.visibility</p:attrName>
                                        </p:attrNameLst>
                                      </p:cBhvr>
                                      <p:to>
                                        <p:strVal val="visible"/>
                                      </p:to>
                                    </p:set>
                                    <p:animEffect transition="in" filter="fade">
                                      <p:cBhvr>
                                        <p:cTn id="80" dur="1000"/>
                                        <p:tgtEl>
                                          <p:spTgt spid="787"/>
                                        </p:tgtEl>
                                      </p:cBhvr>
                                    </p:animEffect>
                                  </p:childTnLst>
                                </p:cTn>
                              </p:par>
                              <p:par>
                                <p:cTn id="81" presetID="10" presetClass="entr" presetSubtype="0" fill="hold" nodeType="withEffect">
                                  <p:stCondLst>
                                    <p:cond delay="0"/>
                                  </p:stCondLst>
                                  <p:childTnLst>
                                    <p:set>
                                      <p:cBhvr>
                                        <p:cTn id="82" dur="1" fill="hold">
                                          <p:stCondLst>
                                            <p:cond delay="0"/>
                                          </p:stCondLst>
                                        </p:cTn>
                                        <p:tgtEl>
                                          <p:spTgt spid="786"/>
                                        </p:tgtEl>
                                        <p:attrNameLst>
                                          <p:attrName>style.visibility</p:attrName>
                                        </p:attrNameLst>
                                      </p:cBhvr>
                                      <p:to>
                                        <p:strVal val="visible"/>
                                      </p:to>
                                    </p:set>
                                    <p:animEffect transition="in" filter="fade">
                                      <p:cBhvr>
                                        <p:cTn id="83" dur="1000"/>
                                        <p:tgtEl>
                                          <p:spTgt spid="786"/>
                                        </p:tgtEl>
                                      </p:cBhvr>
                                    </p:animEffect>
                                  </p:childTnLst>
                                </p:cTn>
                              </p:par>
                              <p:par>
                                <p:cTn id="84" presetID="10" presetClass="entr" presetSubtype="0" fill="hold" nodeType="withEffect">
                                  <p:stCondLst>
                                    <p:cond delay="0"/>
                                  </p:stCondLst>
                                  <p:childTnLst>
                                    <p:set>
                                      <p:cBhvr>
                                        <p:cTn id="85" dur="1" fill="hold">
                                          <p:stCondLst>
                                            <p:cond delay="0"/>
                                          </p:stCondLst>
                                        </p:cTn>
                                        <p:tgtEl>
                                          <p:spTgt spid="790"/>
                                        </p:tgtEl>
                                        <p:attrNameLst>
                                          <p:attrName>style.visibility</p:attrName>
                                        </p:attrNameLst>
                                      </p:cBhvr>
                                      <p:to>
                                        <p:strVal val="visible"/>
                                      </p:to>
                                    </p:set>
                                    <p:animEffect transition="in" filter="fade">
                                      <p:cBhvr>
                                        <p:cTn id="86" dur="1000"/>
                                        <p:tgtEl>
                                          <p:spTgt spid="79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80"/>
                                        </p:tgtEl>
                                        <p:attrNameLst>
                                          <p:attrName>style.visibility</p:attrName>
                                        </p:attrNameLst>
                                      </p:cBhvr>
                                      <p:to>
                                        <p:strVal val="visible"/>
                                      </p:to>
                                    </p:set>
                                    <p:animEffect transition="in" filter="fade">
                                      <p:cBhvr>
                                        <p:cTn id="91" dur="1000"/>
                                        <p:tgtEl>
                                          <p:spTgt spid="780"/>
                                        </p:tgtEl>
                                      </p:cBhvr>
                                    </p:animEffect>
                                  </p:childTnLst>
                                </p:cTn>
                              </p:par>
                              <p:par>
                                <p:cTn id="92" presetID="10" presetClass="entr" presetSubtype="0" fill="hold" nodeType="withEffect">
                                  <p:stCondLst>
                                    <p:cond delay="0"/>
                                  </p:stCondLst>
                                  <p:childTnLst>
                                    <p:set>
                                      <p:cBhvr>
                                        <p:cTn id="93" dur="1" fill="hold">
                                          <p:stCondLst>
                                            <p:cond delay="0"/>
                                          </p:stCondLst>
                                        </p:cTn>
                                        <p:tgtEl>
                                          <p:spTgt spid="791"/>
                                        </p:tgtEl>
                                        <p:attrNameLst>
                                          <p:attrName>style.visibility</p:attrName>
                                        </p:attrNameLst>
                                      </p:cBhvr>
                                      <p:to>
                                        <p:strVal val="visible"/>
                                      </p:to>
                                    </p:set>
                                    <p:animEffect transition="in" filter="fade">
                                      <p:cBhvr>
                                        <p:cTn id="94" dur="1000"/>
                                        <p:tgtEl>
                                          <p:spTgt spid="791"/>
                                        </p:tgtEl>
                                      </p:cBhvr>
                                    </p:animEffect>
                                  </p:childTnLst>
                                </p:cTn>
                              </p:par>
                              <p:par>
                                <p:cTn id="95" presetID="10" presetClass="entr" presetSubtype="0" fill="hold" nodeType="withEffect">
                                  <p:stCondLst>
                                    <p:cond delay="0"/>
                                  </p:stCondLst>
                                  <p:childTnLst>
                                    <p:set>
                                      <p:cBhvr>
                                        <p:cTn id="96" dur="1" fill="hold">
                                          <p:stCondLst>
                                            <p:cond delay="0"/>
                                          </p:stCondLst>
                                        </p:cTn>
                                        <p:tgtEl>
                                          <p:spTgt spid="792"/>
                                        </p:tgtEl>
                                        <p:attrNameLst>
                                          <p:attrName>style.visibility</p:attrName>
                                        </p:attrNameLst>
                                      </p:cBhvr>
                                      <p:to>
                                        <p:strVal val="visible"/>
                                      </p:to>
                                    </p:set>
                                    <p:animEffect transition="in" filter="fade">
                                      <p:cBhvr>
                                        <p:cTn id="97" dur="1000"/>
                                        <p:tgtEl>
                                          <p:spTgt spid="792"/>
                                        </p:tgtEl>
                                      </p:cBhvr>
                                    </p:animEffect>
                                  </p:childTnLst>
                                </p:cTn>
                              </p:par>
                              <p:par>
                                <p:cTn id="98" presetID="10" presetClass="entr" presetSubtype="0" fill="hold" nodeType="withEffect">
                                  <p:stCondLst>
                                    <p:cond delay="0"/>
                                  </p:stCondLst>
                                  <p:childTnLst>
                                    <p:set>
                                      <p:cBhvr>
                                        <p:cTn id="99" dur="1" fill="hold">
                                          <p:stCondLst>
                                            <p:cond delay="0"/>
                                          </p:stCondLst>
                                        </p:cTn>
                                        <p:tgtEl>
                                          <p:spTgt spid="802"/>
                                        </p:tgtEl>
                                        <p:attrNameLst>
                                          <p:attrName>style.visibility</p:attrName>
                                        </p:attrNameLst>
                                      </p:cBhvr>
                                      <p:to>
                                        <p:strVal val="visible"/>
                                      </p:to>
                                    </p:set>
                                    <p:animEffect transition="in" filter="fade">
                                      <p:cBhvr>
                                        <p:cTn id="100" dur="1000"/>
                                        <p:tgtEl>
                                          <p:spTgt spid="80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65"/>
                                        </p:tgtEl>
                                        <p:attrNameLst>
                                          <p:attrName>style.visibility</p:attrName>
                                        </p:attrNameLst>
                                      </p:cBhvr>
                                      <p:to>
                                        <p:strVal val="visible"/>
                                      </p:to>
                                    </p:set>
                                    <p:animEffect transition="in" filter="fade">
                                      <p:cBhvr>
                                        <p:cTn id="105" dur="1000"/>
                                        <p:tgtEl>
                                          <p:spTgt spid="765"/>
                                        </p:tgtEl>
                                      </p:cBhvr>
                                    </p:animEffect>
                                  </p:childTnLst>
                                </p:cTn>
                              </p:par>
                              <p:par>
                                <p:cTn id="106" presetID="10" presetClass="entr" presetSubtype="0" fill="hold" nodeType="withEffect">
                                  <p:stCondLst>
                                    <p:cond delay="0"/>
                                  </p:stCondLst>
                                  <p:childTnLst>
                                    <p:set>
                                      <p:cBhvr>
                                        <p:cTn id="107" dur="1" fill="hold">
                                          <p:stCondLst>
                                            <p:cond delay="0"/>
                                          </p:stCondLst>
                                        </p:cTn>
                                        <p:tgtEl>
                                          <p:spTgt spid="781"/>
                                        </p:tgtEl>
                                        <p:attrNameLst>
                                          <p:attrName>style.visibility</p:attrName>
                                        </p:attrNameLst>
                                      </p:cBhvr>
                                      <p:to>
                                        <p:strVal val="visible"/>
                                      </p:to>
                                    </p:set>
                                    <p:animEffect transition="in" filter="fade">
                                      <p:cBhvr>
                                        <p:cTn id="108" dur="1000"/>
                                        <p:tgtEl>
                                          <p:spTgt spid="781"/>
                                        </p:tgtEl>
                                      </p:cBhvr>
                                    </p:animEffect>
                                  </p:childTnLst>
                                </p:cTn>
                              </p:par>
                              <p:par>
                                <p:cTn id="109" presetID="10" presetClass="entr" presetSubtype="0" fill="hold" nodeType="withEffect">
                                  <p:stCondLst>
                                    <p:cond delay="0"/>
                                  </p:stCondLst>
                                  <p:childTnLst>
                                    <p:set>
                                      <p:cBhvr>
                                        <p:cTn id="110" dur="1" fill="hold">
                                          <p:stCondLst>
                                            <p:cond delay="0"/>
                                          </p:stCondLst>
                                        </p:cTn>
                                        <p:tgtEl>
                                          <p:spTgt spid="793"/>
                                        </p:tgtEl>
                                        <p:attrNameLst>
                                          <p:attrName>style.visibility</p:attrName>
                                        </p:attrNameLst>
                                      </p:cBhvr>
                                      <p:to>
                                        <p:strVal val="visible"/>
                                      </p:to>
                                    </p:set>
                                    <p:animEffect transition="in" filter="fade">
                                      <p:cBhvr>
                                        <p:cTn id="111" dur="1000"/>
                                        <p:tgtEl>
                                          <p:spTgt spid="793"/>
                                        </p:tgtEl>
                                      </p:cBhvr>
                                    </p:animEffect>
                                  </p:childTnLst>
                                </p:cTn>
                              </p:par>
                              <p:par>
                                <p:cTn id="112" presetID="10" presetClass="entr" presetSubtype="0" fill="hold" nodeType="withEffect">
                                  <p:stCondLst>
                                    <p:cond delay="0"/>
                                  </p:stCondLst>
                                  <p:childTnLst>
                                    <p:set>
                                      <p:cBhvr>
                                        <p:cTn id="113" dur="1" fill="hold">
                                          <p:stCondLst>
                                            <p:cond delay="0"/>
                                          </p:stCondLst>
                                        </p:cTn>
                                        <p:tgtEl>
                                          <p:spTgt spid="782"/>
                                        </p:tgtEl>
                                        <p:attrNameLst>
                                          <p:attrName>style.visibility</p:attrName>
                                        </p:attrNameLst>
                                      </p:cBhvr>
                                      <p:to>
                                        <p:strVal val="visible"/>
                                      </p:to>
                                    </p:set>
                                    <p:animEffect transition="in" filter="fade">
                                      <p:cBhvr>
                                        <p:cTn id="114" dur="1000"/>
                                        <p:tgtEl>
                                          <p:spTgt spid="782"/>
                                        </p:tgtEl>
                                      </p:cBhvr>
                                    </p:animEffect>
                                  </p:childTnLst>
                                </p:cTn>
                              </p:par>
                              <p:par>
                                <p:cTn id="115" presetID="10" presetClass="entr" presetSubtype="0" fill="hold" nodeType="withEffect">
                                  <p:stCondLst>
                                    <p:cond delay="0"/>
                                  </p:stCondLst>
                                  <p:childTnLst>
                                    <p:set>
                                      <p:cBhvr>
                                        <p:cTn id="116" dur="1" fill="hold">
                                          <p:stCondLst>
                                            <p:cond delay="0"/>
                                          </p:stCondLst>
                                        </p:cTn>
                                        <p:tgtEl>
                                          <p:spTgt spid="770"/>
                                        </p:tgtEl>
                                        <p:attrNameLst>
                                          <p:attrName>style.visibility</p:attrName>
                                        </p:attrNameLst>
                                      </p:cBhvr>
                                      <p:to>
                                        <p:strVal val="visible"/>
                                      </p:to>
                                    </p:set>
                                    <p:animEffect transition="in" filter="fade">
                                      <p:cBhvr>
                                        <p:cTn id="117" dur="1000"/>
                                        <p:tgtEl>
                                          <p:spTgt spid="77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762"/>
                                        </p:tgtEl>
                                        <p:attrNameLst>
                                          <p:attrName>style.visibility</p:attrName>
                                        </p:attrNameLst>
                                      </p:cBhvr>
                                      <p:to>
                                        <p:strVal val="visible"/>
                                      </p:to>
                                    </p:set>
                                    <p:animEffect transition="in" filter="fade">
                                      <p:cBhvr>
                                        <p:cTn id="122" dur="1000"/>
                                        <p:tgtEl>
                                          <p:spTgt spid="762"/>
                                        </p:tgtEl>
                                      </p:cBhvr>
                                    </p:animEffect>
                                  </p:childTnLst>
                                </p:cTn>
                              </p:par>
                              <p:par>
                                <p:cTn id="123" presetID="10" presetClass="entr" presetSubtype="0" fill="hold" nodeType="withEffect">
                                  <p:stCondLst>
                                    <p:cond delay="0"/>
                                  </p:stCondLst>
                                  <p:childTnLst>
                                    <p:set>
                                      <p:cBhvr>
                                        <p:cTn id="124" dur="1" fill="hold">
                                          <p:stCondLst>
                                            <p:cond delay="0"/>
                                          </p:stCondLst>
                                        </p:cTn>
                                        <p:tgtEl>
                                          <p:spTgt spid="783"/>
                                        </p:tgtEl>
                                        <p:attrNameLst>
                                          <p:attrName>style.visibility</p:attrName>
                                        </p:attrNameLst>
                                      </p:cBhvr>
                                      <p:to>
                                        <p:strVal val="visible"/>
                                      </p:to>
                                    </p:set>
                                    <p:animEffect transition="in" filter="fade">
                                      <p:cBhvr>
                                        <p:cTn id="125" dur="1000"/>
                                        <p:tgtEl>
                                          <p:spTgt spid="783"/>
                                        </p:tgtEl>
                                      </p:cBhvr>
                                    </p:animEffect>
                                  </p:childTnLst>
                                </p:cTn>
                              </p:par>
                              <p:par>
                                <p:cTn id="126" presetID="10" presetClass="entr" presetSubtype="0" fill="hold" nodeType="withEffect">
                                  <p:stCondLst>
                                    <p:cond delay="0"/>
                                  </p:stCondLst>
                                  <p:childTnLst>
                                    <p:set>
                                      <p:cBhvr>
                                        <p:cTn id="127" dur="1" fill="hold">
                                          <p:stCondLst>
                                            <p:cond delay="0"/>
                                          </p:stCondLst>
                                        </p:cTn>
                                        <p:tgtEl>
                                          <p:spTgt spid="784"/>
                                        </p:tgtEl>
                                        <p:attrNameLst>
                                          <p:attrName>style.visibility</p:attrName>
                                        </p:attrNameLst>
                                      </p:cBhvr>
                                      <p:to>
                                        <p:strVal val="visible"/>
                                      </p:to>
                                    </p:set>
                                    <p:animEffect transition="in" filter="fade">
                                      <p:cBhvr>
                                        <p:cTn id="128" dur="1000"/>
                                        <p:tgtEl>
                                          <p:spTgt spid="784"/>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794"/>
                                        </p:tgtEl>
                                        <p:attrNameLst>
                                          <p:attrName>style.visibility</p:attrName>
                                        </p:attrNameLst>
                                      </p:cBhvr>
                                      <p:to>
                                        <p:strVal val="visible"/>
                                      </p:to>
                                    </p:set>
                                    <p:animEffect transition="in" filter="fade">
                                      <p:cBhvr>
                                        <p:cTn id="133" dur="1000"/>
                                        <p:tgtEl>
                                          <p:spTgt spid="794"/>
                                        </p:tgtEl>
                                      </p:cBhvr>
                                    </p:animEffect>
                                  </p:childTnLst>
                                </p:cTn>
                              </p:par>
                              <p:par>
                                <p:cTn id="134" presetID="10" presetClass="entr" presetSubtype="0" fill="hold" nodeType="withEffect">
                                  <p:stCondLst>
                                    <p:cond delay="0"/>
                                  </p:stCondLst>
                                  <p:childTnLst>
                                    <p:set>
                                      <p:cBhvr>
                                        <p:cTn id="135" dur="1" fill="hold">
                                          <p:stCondLst>
                                            <p:cond delay="0"/>
                                          </p:stCondLst>
                                        </p:cTn>
                                        <p:tgtEl>
                                          <p:spTgt spid="795"/>
                                        </p:tgtEl>
                                        <p:attrNameLst>
                                          <p:attrName>style.visibility</p:attrName>
                                        </p:attrNameLst>
                                      </p:cBhvr>
                                      <p:to>
                                        <p:strVal val="visible"/>
                                      </p:to>
                                    </p:set>
                                    <p:animEffect transition="in" filter="fade">
                                      <p:cBhvr>
                                        <p:cTn id="136" dur="1000"/>
                                        <p:tgtEl>
                                          <p:spTgt spid="795"/>
                                        </p:tgtEl>
                                      </p:cBhvr>
                                    </p:animEffect>
                                  </p:childTnLst>
                                </p:cTn>
                              </p:par>
                              <p:par>
                                <p:cTn id="137" presetID="10" presetClass="entr" presetSubtype="0" fill="hold" nodeType="withEffect">
                                  <p:stCondLst>
                                    <p:cond delay="0"/>
                                  </p:stCondLst>
                                  <p:childTnLst>
                                    <p:set>
                                      <p:cBhvr>
                                        <p:cTn id="138" dur="1" fill="hold">
                                          <p:stCondLst>
                                            <p:cond delay="0"/>
                                          </p:stCondLst>
                                        </p:cTn>
                                        <p:tgtEl>
                                          <p:spTgt spid="799"/>
                                        </p:tgtEl>
                                        <p:attrNameLst>
                                          <p:attrName>style.visibility</p:attrName>
                                        </p:attrNameLst>
                                      </p:cBhvr>
                                      <p:to>
                                        <p:strVal val="visible"/>
                                      </p:to>
                                    </p:set>
                                    <p:animEffect transition="in" filter="fade">
                                      <p:cBhvr>
                                        <p:cTn id="139" dur="1000"/>
                                        <p:tgtEl>
                                          <p:spTgt spid="799"/>
                                        </p:tgtEl>
                                      </p:cBhvr>
                                    </p:animEffect>
                                  </p:childTnLst>
                                </p:cTn>
                              </p:par>
                              <p:par>
                                <p:cTn id="140" presetID="10" presetClass="entr" presetSubtype="0" fill="hold" nodeType="withEffect">
                                  <p:stCondLst>
                                    <p:cond delay="0"/>
                                  </p:stCondLst>
                                  <p:childTnLst>
                                    <p:set>
                                      <p:cBhvr>
                                        <p:cTn id="141" dur="1" fill="hold">
                                          <p:stCondLst>
                                            <p:cond delay="0"/>
                                          </p:stCondLst>
                                        </p:cTn>
                                        <p:tgtEl>
                                          <p:spTgt spid="806"/>
                                        </p:tgtEl>
                                        <p:attrNameLst>
                                          <p:attrName>style.visibility</p:attrName>
                                        </p:attrNameLst>
                                      </p:cBhvr>
                                      <p:to>
                                        <p:strVal val="visible"/>
                                      </p:to>
                                    </p:set>
                                    <p:animEffect transition="in" filter="fade">
                                      <p:cBhvr>
                                        <p:cTn id="142" dur="1000"/>
                                        <p:tgtEl>
                                          <p:spTgt spid="806"/>
                                        </p:tgtEl>
                                      </p:cBhvr>
                                    </p:animEffect>
                                  </p:childTnLst>
                                </p:cTn>
                              </p:par>
                              <p:par>
                                <p:cTn id="143" presetID="10" presetClass="entr" presetSubtype="0" fill="hold" nodeType="withEffect">
                                  <p:stCondLst>
                                    <p:cond delay="0"/>
                                  </p:stCondLst>
                                  <p:childTnLst>
                                    <p:set>
                                      <p:cBhvr>
                                        <p:cTn id="144" dur="1" fill="hold">
                                          <p:stCondLst>
                                            <p:cond delay="0"/>
                                          </p:stCondLst>
                                        </p:cTn>
                                        <p:tgtEl>
                                          <p:spTgt spid="811"/>
                                        </p:tgtEl>
                                        <p:attrNameLst>
                                          <p:attrName>style.visibility</p:attrName>
                                        </p:attrNameLst>
                                      </p:cBhvr>
                                      <p:to>
                                        <p:strVal val="visible"/>
                                      </p:to>
                                    </p:set>
                                    <p:animEffect transition="in" filter="fade">
                                      <p:cBhvr>
                                        <p:cTn id="145" dur="1000"/>
                                        <p:tgtEl>
                                          <p:spTgt spid="81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797"/>
                                        </p:tgtEl>
                                        <p:attrNameLst>
                                          <p:attrName>style.visibility</p:attrName>
                                        </p:attrNameLst>
                                      </p:cBhvr>
                                      <p:to>
                                        <p:strVal val="visible"/>
                                      </p:to>
                                    </p:set>
                                    <p:animEffect transition="in" filter="fade">
                                      <p:cBhvr>
                                        <p:cTn id="150" dur="1000"/>
                                        <p:tgtEl>
                                          <p:spTgt spid="797"/>
                                        </p:tgtEl>
                                      </p:cBhvr>
                                    </p:animEffect>
                                  </p:childTnLst>
                                </p:cTn>
                              </p:par>
                              <p:par>
                                <p:cTn id="151" presetID="10" presetClass="entr" presetSubtype="0" fill="hold" nodeType="withEffect">
                                  <p:stCondLst>
                                    <p:cond delay="0"/>
                                  </p:stCondLst>
                                  <p:childTnLst>
                                    <p:set>
                                      <p:cBhvr>
                                        <p:cTn id="152" dur="1" fill="hold">
                                          <p:stCondLst>
                                            <p:cond delay="0"/>
                                          </p:stCondLst>
                                        </p:cTn>
                                        <p:tgtEl>
                                          <p:spTgt spid="798"/>
                                        </p:tgtEl>
                                        <p:attrNameLst>
                                          <p:attrName>style.visibility</p:attrName>
                                        </p:attrNameLst>
                                      </p:cBhvr>
                                      <p:to>
                                        <p:strVal val="visible"/>
                                      </p:to>
                                    </p:set>
                                    <p:animEffect transition="in" filter="fade">
                                      <p:cBhvr>
                                        <p:cTn id="153" dur="1000"/>
                                        <p:tgtEl>
                                          <p:spTgt spid="798"/>
                                        </p:tgtEl>
                                      </p:cBhvr>
                                    </p:animEffect>
                                  </p:childTnLst>
                                </p:cTn>
                              </p:par>
                              <p:par>
                                <p:cTn id="154" presetID="10" presetClass="entr" presetSubtype="0" fill="hold" nodeType="withEffect">
                                  <p:stCondLst>
                                    <p:cond delay="0"/>
                                  </p:stCondLst>
                                  <p:childTnLst>
                                    <p:set>
                                      <p:cBhvr>
                                        <p:cTn id="155" dur="1" fill="hold">
                                          <p:stCondLst>
                                            <p:cond delay="0"/>
                                          </p:stCondLst>
                                        </p:cTn>
                                        <p:tgtEl>
                                          <p:spTgt spid="800"/>
                                        </p:tgtEl>
                                        <p:attrNameLst>
                                          <p:attrName>style.visibility</p:attrName>
                                        </p:attrNameLst>
                                      </p:cBhvr>
                                      <p:to>
                                        <p:strVal val="visible"/>
                                      </p:to>
                                    </p:set>
                                    <p:animEffect transition="in" filter="fade">
                                      <p:cBhvr>
                                        <p:cTn id="156" dur="1000"/>
                                        <p:tgtEl>
                                          <p:spTgt spid="800"/>
                                        </p:tgtEl>
                                      </p:cBhvr>
                                    </p:animEffect>
                                  </p:childTnLst>
                                </p:cTn>
                              </p:par>
                              <p:par>
                                <p:cTn id="157" presetID="10" presetClass="entr" presetSubtype="0" fill="hold" nodeType="withEffect">
                                  <p:stCondLst>
                                    <p:cond delay="0"/>
                                  </p:stCondLst>
                                  <p:childTnLst>
                                    <p:set>
                                      <p:cBhvr>
                                        <p:cTn id="158" dur="1" fill="hold">
                                          <p:stCondLst>
                                            <p:cond delay="0"/>
                                          </p:stCondLst>
                                        </p:cTn>
                                        <p:tgtEl>
                                          <p:spTgt spid="804"/>
                                        </p:tgtEl>
                                        <p:attrNameLst>
                                          <p:attrName>style.visibility</p:attrName>
                                        </p:attrNameLst>
                                      </p:cBhvr>
                                      <p:to>
                                        <p:strVal val="visible"/>
                                      </p:to>
                                    </p:set>
                                    <p:animEffect transition="in" filter="fade">
                                      <p:cBhvr>
                                        <p:cTn id="159" dur="1000"/>
                                        <p:tgtEl>
                                          <p:spTgt spid="804"/>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769"/>
                                        </p:tgtEl>
                                        <p:attrNameLst>
                                          <p:attrName>style.visibility</p:attrName>
                                        </p:attrNameLst>
                                      </p:cBhvr>
                                      <p:to>
                                        <p:strVal val="visible"/>
                                      </p:to>
                                    </p:set>
                                    <p:animEffect transition="in" filter="fade">
                                      <p:cBhvr>
                                        <p:cTn id="164" dur="1000"/>
                                        <p:tgtEl>
                                          <p:spTgt spid="769"/>
                                        </p:tgtEl>
                                      </p:cBhvr>
                                    </p:animEffect>
                                  </p:childTnLst>
                                </p:cTn>
                              </p:par>
                              <p:par>
                                <p:cTn id="165" presetID="10" presetClass="entr" presetSubtype="0" fill="hold" nodeType="withEffect">
                                  <p:stCondLst>
                                    <p:cond delay="0"/>
                                  </p:stCondLst>
                                  <p:childTnLst>
                                    <p:set>
                                      <p:cBhvr>
                                        <p:cTn id="166" dur="1" fill="hold">
                                          <p:stCondLst>
                                            <p:cond delay="0"/>
                                          </p:stCondLst>
                                        </p:cTn>
                                        <p:tgtEl>
                                          <p:spTgt spid="796"/>
                                        </p:tgtEl>
                                        <p:attrNameLst>
                                          <p:attrName>style.visibility</p:attrName>
                                        </p:attrNameLst>
                                      </p:cBhvr>
                                      <p:to>
                                        <p:strVal val="visible"/>
                                      </p:to>
                                    </p:set>
                                    <p:animEffect transition="in" filter="fade">
                                      <p:cBhvr>
                                        <p:cTn id="167" dur="1000"/>
                                        <p:tgtEl>
                                          <p:spTgt spid="796"/>
                                        </p:tgtEl>
                                      </p:cBhvr>
                                    </p:animEffect>
                                  </p:childTnLst>
                                </p:cTn>
                              </p:par>
                              <p:par>
                                <p:cTn id="168" presetID="10" presetClass="entr" presetSubtype="0" fill="hold" nodeType="withEffect">
                                  <p:stCondLst>
                                    <p:cond delay="0"/>
                                  </p:stCondLst>
                                  <p:childTnLst>
                                    <p:set>
                                      <p:cBhvr>
                                        <p:cTn id="169" dur="1" fill="hold">
                                          <p:stCondLst>
                                            <p:cond delay="0"/>
                                          </p:stCondLst>
                                        </p:cTn>
                                        <p:tgtEl>
                                          <p:spTgt spid="805"/>
                                        </p:tgtEl>
                                        <p:attrNameLst>
                                          <p:attrName>style.visibility</p:attrName>
                                        </p:attrNameLst>
                                      </p:cBhvr>
                                      <p:to>
                                        <p:strVal val="visible"/>
                                      </p:to>
                                    </p:set>
                                    <p:animEffect transition="in" filter="fade">
                                      <p:cBhvr>
                                        <p:cTn id="170" dur="1000"/>
                                        <p:tgtEl>
                                          <p:spTgt spid="805"/>
                                        </p:tgtEl>
                                      </p:cBhvr>
                                    </p:animEffect>
                                  </p:childTnLst>
                                </p:cTn>
                              </p:par>
                              <p:par>
                                <p:cTn id="171" presetID="10" presetClass="entr" presetSubtype="0" fill="hold" nodeType="withEffect">
                                  <p:stCondLst>
                                    <p:cond delay="0"/>
                                  </p:stCondLst>
                                  <p:childTnLst>
                                    <p:set>
                                      <p:cBhvr>
                                        <p:cTn id="172" dur="1" fill="hold">
                                          <p:stCondLst>
                                            <p:cond delay="0"/>
                                          </p:stCondLst>
                                        </p:cTn>
                                        <p:tgtEl>
                                          <p:spTgt spid="807"/>
                                        </p:tgtEl>
                                        <p:attrNameLst>
                                          <p:attrName>style.visibility</p:attrName>
                                        </p:attrNameLst>
                                      </p:cBhvr>
                                      <p:to>
                                        <p:strVal val="visible"/>
                                      </p:to>
                                    </p:set>
                                    <p:animEffect transition="in" filter="fade">
                                      <p:cBhvr>
                                        <p:cTn id="173" dur="1000"/>
                                        <p:tgtEl>
                                          <p:spTgt spid="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7" name="Shape 817"/>
          <p:cNvSpPr txBox="1">
            <a:spLocks noGrp="1"/>
          </p:cNvSpPr>
          <p:nvPr>
            <p:ph type="body" idx="1"/>
          </p:nvPr>
        </p:nvSpPr>
        <p:spPr>
          <a:xfrm>
            <a:off x="457199" y="4085000"/>
            <a:ext cx="8441099" cy="2505600"/>
          </a:xfrm>
          <a:prstGeom prst="rect">
            <a:avLst/>
          </a:prstGeom>
        </p:spPr>
        <p:txBody>
          <a:bodyPr lIns="91425" tIns="91425" rIns="91425" bIns="91425" anchor="t" anchorCtr="0">
            <a:noAutofit/>
          </a:bodyPr>
          <a:lstStyle/>
          <a:p>
            <a:pPr marL="457200" lvl="0" indent="-419100">
              <a:buClr>
                <a:schemeClr val="dk2"/>
              </a:buClr>
              <a:buSzPct val="100000"/>
              <a:buFont typeface="Arial"/>
              <a:buChar char="●"/>
            </a:pPr>
            <a:r>
              <a:rPr lang="en" altLang="zh-CN" dirty="0"/>
              <a:t>Iteration-aware</a:t>
            </a:r>
            <a:r>
              <a:rPr lang="zh-CN" altLang="en-US" dirty="0"/>
              <a:t>调度</a:t>
            </a:r>
            <a:r>
              <a:rPr lang="en" dirty="0"/>
              <a:t>?</a:t>
            </a:r>
          </a:p>
          <a:p>
            <a:pPr marL="914400" lvl="1" indent="-381000" rtl="0">
              <a:spcBef>
                <a:spcPts val="0"/>
              </a:spcBef>
              <a:buClr>
                <a:schemeClr val="dk2"/>
              </a:buClr>
              <a:buSzPct val="80000"/>
              <a:buFont typeface="Courier New"/>
              <a:buChar char="o"/>
            </a:pPr>
            <a:r>
              <a:rPr lang="en" dirty="0"/>
              <a:t>1 </a:t>
            </a:r>
            <a:r>
              <a:rPr lang="en" dirty="0" err="1"/>
              <a:t>Loc</a:t>
            </a:r>
            <a:r>
              <a:rPr lang="en" dirty="0"/>
              <a:t>: </a:t>
            </a:r>
            <a:r>
              <a:rPr lang="zh-CN" altLang="en-US" dirty="0"/>
              <a:t>方位约束</a:t>
            </a:r>
            <a:endParaRPr lang="en" dirty="0"/>
          </a:p>
          <a:p>
            <a:pPr marL="457200" lvl="0" indent="-419100" rtl="0">
              <a:spcBef>
                <a:spcPts val="0"/>
              </a:spcBef>
              <a:buClr>
                <a:schemeClr val="dk2"/>
              </a:buClr>
              <a:buSzPct val="100000"/>
              <a:buFont typeface="Arial"/>
              <a:buChar char="●"/>
            </a:pPr>
            <a:r>
              <a:rPr lang="zh-CN" altLang="en" dirty="0"/>
              <a:t>固定数据</a:t>
            </a:r>
            <a:r>
              <a:rPr lang="zh-CN" altLang="en-US" dirty="0"/>
              <a:t>的缓存</a:t>
            </a:r>
            <a:r>
              <a:rPr lang="en" dirty="0"/>
              <a:t>?</a:t>
            </a:r>
          </a:p>
          <a:p>
            <a:pPr marL="914400" lvl="1" indent="-381000">
              <a:buClr>
                <a:schemeClr val="dk2"/>
              </a:buClr>
              <a:buSzPct val="80000"/>
              <a:buFont typeface="Courier New"/>
              <a:buChar char="o"/>
            </a:pPr>
            <a:r>
              <a:rPr lang="zh-CN" altLang="en" dirty="0"/>
              <a:t>二叉树</a:t>
            </a:r>
            <a:r>
              <a:rPr lang="zh-CN" altLang="en-US" dirty="0"/>
              <a:t>缓冲池</a:t>
            </a:r>
            <a:r>
              <a:rPr lang="en" dirty="0"/>
              <a:t> --</a:t>
            </a:r>
            <a:r>
              <a:rPr lang="zh-CN" altLang="en-US" dirty="0"/>
              <a:t>定制缓冲策略</a:t>
            </a:r>
            <a:r>
              <a:rPr lang="en-US" altLang="zh-CN" dirty="0"/>
              <a:t>:</a:t>
            </a:r>
            <a:r>
              <a:rPr lang="zh-CN" altLang="en-US" dirty="0"/>
              <a:t>从不清空脏页</a:t>
            </a:r>
            <a:endParaRPr lang="en" dirty="0"/>
          </a:p>
          <a:p>
            <a:pPr marL="914400" lvl="1" indent="-381000">
              <a:buClr>
                <a:schemeClr val="dk2"/>
              </a:buClr>
              <a:buSzPct val="80000"/>
              <a:buFont typeface="Courier New"/>
              <a:buChar char="o"/>
            </a:pPr>
            <a:r>
              <a:rPr lang="zh-CN" altLang="en-US" dirty="0"/>
              <a:t>文件系统缓存</a:t>
            </a:r>
            <a:r>
              <a:rPr lang="en-US" altLang="zh-CN" dirty="0"/>
              <a:t>——free</a:t>
            </a:r>
            <a:endParaRPr lang="en" dirty="0"/>
          </a:p>
        </p:txBody>
      </p:sp>
      <p:pic>
        <p:nvPicPr>
          <p:cNvPr id="818" name="Shape 818"/>
          <p:cNvPicPr preferRelativeResize="0"/>
          <p:nvPr/>
        </p:nvPicPr>
        <p:blipFill>
          <a:blip r:embed="rId3"/>
          <a:stretch>
            <a:fillRect/>
          </a:stretch>
        </p:blipFill>
        <p:spPr>
          <a:xfrm>
            <a:off x="793875" y="1392600"/>
            <a:ext cx="3022600" cy="2692400"/>
          </a:xfrm>
          <a:prstGeom prst="rect">
            <a:avLst/>
          </a:prstGeom>
        </p:spPr>
      </p:pic>
      <p:sp>
        <p:nvSpPr>
          <p:cNvPr id="819" name="Shape 819"/>
          <p:cNvSpPr/>
          <p:nvPr/>
        </p:nvSpPr>
        <p:spPr>
          <a:xfrm>
            <a:off x="3202300" y="1202525"/>
            <a:ext cx="5647500" cy="2324999"/>
          </a:xfrm>
          <a:prstGeom prst="cloudCallout">
            <a:avLst>
              <a:gd name="adj1" fmla="val -57458"/>
              <a:gd name="adj2" fmla="val 18404"/>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0" name="Shape 820"/>
          <p:cNvSpPr txBox="1"/>
          <p:nvPr/>
        </p:nvSpPr>
        <p:spPr>
          <a:xfrm>
            <a:off x="3876900" y="1663225"/>
            <a:ext cx="4664700" cy="1505999"/>
          </a:xfrm>
          <a:prstGeom prst="rect">
            <a:avLst/>
          </a:prstGeom>
          <a:noFill/>
        </p:spPr>
        <p:txBody>
          <a:bodyPr lIns="91425" tIns="91425" rIns="91425" bIns="91425" anchor="t" anchorCtr="0">
            <a:noAutofit/>
          </a:bodyPr>
          <a:lstStyle/>
          <a:p>
            <a:pPr>
              <a:spcBef>
                <a:spcPts val="0"/>
              </a:spcBef>
              <a:buNone/>
            </a:pPr>
            <a:r>
              <a:rPr lang="en" sz="2400" dirty="0"/>
              <a:t>Pregel, </a:t>
            </a:r>
            <a:r>
              <a:rPr lang="en" sz="2400" dirty="0" err="1"/>
              <a:t>Giraph</a:t>
            </a:r>
            <a:r>
              <a:rPr lang="en" sz="2400" dirty="0"/>
              <a:t>, </a:t>
            </a:r>
            <a:r>
              <a:rPr lang="en" sz="2400" dirty="0" err="1"/>
              <a:t>GraphLab</a:t>
            </a:r>
            <a:r>
              <a:rPr lang="zh-CN" altLang="en-US" sz="2400" dirty="0"/>
              <a:t>都有这种迭代作业的缓存。如何进行缓存？</a:t>
            </a:r>
            <a:endParaRPr lang="en" sz="2400" dirty="0"/>
          </a:p>
        </p:txBody>
      </p:sp>
      <p:sp>
        <p:nvSpPr>
          <p:cNvPr id="7" name="Rectangle 4">
            <a:extLst>
              <a:ext uri="{FF2B5EF4-FFF2-40B4-BE49-F238E27FC236}">
                <a16:creationId xmlns="" xmlns:a16="http://schemas.microsoft.com/office/drawing/2014/main" id="{052E0119-9B35-3549-8121-66AB299E5717}"/>
              </a:ext>
            </a:extLst>
          </p:cNvPr>
          <p:cNvSpPr>
            <a:spLocks noChangeArrowheads="1"/>
          </p:cNvSpPr>
          <p:nvPr/>
        </p:nvSpPr>
        <p:spPr bwMode="auto">
          <a:xfrm>
            <a:off x="476250" y="330201"/>
            <a:ext cx="1892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FFB44757-BC4F-A843-91DC-30781B90994A}"/>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 xmlns:a16="http://schemas.microsoft.com/office/drawing/2014/main" id="{7EC4E9C9-8186-864E-A5BF-34E194230B94}"/>
              </a:ext>
            </a:extLst>
          </p:cNvPr>
          <p:cNvGrpSpPr>
            <a:grpSpLocks/>
          </p:cNvGrpSpPr>
          <p:nvPr/>
        </p:nvGrpSpPr>
        <p:grpSpPr bwMode="auto">
          <a:xfrm>
            <a:off x="1" y="284163"/>
            <a:ext cx="2819400" cy="530225"/>
            <a:chOff x="2209799" y="284389"/>
            <a:chExt cx="2160388" cy="529772"/>
          </a:xfrm>
          <a:solidFill>
            <a:srgbClr val="024C89"/>
          </a:solidFill>
        </p:grpSpPr>
        <p:sp>
          <p:nvSpPr>
            <p:cNvPr id="10" name="矩形 9">
              <a:extLst>
                <a:ext uri="{FF2B5EF4-FFF2-40B4-BE49-F238E27FC236}">
                  <a16:creationId xmlns="" xmlns:a16="http://schemas.microsoft.com/office/drawing/2014/main" id="{BF32A19C-3AF7-4744-B7AC-4EFCA644C23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缓存</a:t>
              </a:r>
            </a:p>
          </p:txBody>
        </p:sp>
        <p:sp>
          <p:nvSpPr>
            <p:cNvPr id="11" name="矩形 10">
              <a:extLst>
                <a:ext uri="{FF2B5EF4-FFF2-40B4-BE49-F238E27FC236}">
                  <a16:creationId xmlns="" xmlns:a16="http://schemas.microsoft.com/office/drawing/2014/main" id="{F465B9C8-392E-1140-A97B-DF423AA8299C}"/>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0977739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18"/>
                                        </p:tgtEl>
                                        <p:attrNameLst>
                                          <p:attrName>style.visibility</p:attrName>
                                        </p:attrNameLst>
                                      </p:cBhvr>
                                      <p:to>
                                        <p:strVal val="visible"/>
                                      </p:to>
                                    </p:set>
                                    <p:anim calcmode="lin" valueType="num">
                                      <p:cBhvr additive="base">
                                        <p:cTn id="7" dur="1000"/>
                                        <p:tgtEl>
                                          <p:spTgt spid="818"/>
                                        </p:tgtEl>
                                        <p:attrNameLst>
                                          <p:attrName>ppt_w</p:attrName>
                                        </p:attrNameLst>
                                      </p:cBhvr>
                                      <p:tavLst>
                                        <p:tav tm="0">
                                          <p:val>
                                            <p:strVal val="0"/>
                                          </p:val>
                                        </p:tav>
                                        <p:tav tm="100000">
                                          <p:val>
                                            <p:strVal val="#ppt_w"/>
                                          </p:val>
                                        </p:tav>
                                      </p:tavLst>
                                    </p:anim>
                                    <p:anim calcmode="lin" valueType="num">
                                      <p:cBhvr additive="base">
                                        <p:cTn id="8" dur="1000"/>
                                        <p:tgtEl>
                                          <p:spTgt spid="818"/>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20"/>
                                        </p:tgtEl>
                                        <p:attrNameLst>
                                          <p:attrName>style.visibility</p:attrName>
                                        </p:attrNameLst>
                                      </p:cBhvr>
                                      <p:to>
                                        <p:strVal val="visible"/>
                                      </p:to>
                                    </p:set>
                                    <p:animEffect transition="in" filter="fade">
                                      <p:cBhvr>
                                        <p:cTn id="13" dur="1000"/>
                                        <p:tgtEl>
                                          <p:spTgt spid="820"/>
                                        </p:tgtEl>
                                      </p:cBhvr>
                                    </p:animEffect>
                                  </p:childTnLst>
                                </p:cTn>
                              </p:par>
                              <p:par>
                                <p:cTn id="14" presetID="10" presetClass="entr" presetSubtype="0" fill="hold" nodeType="withEffect">
                                  <p:stCondLst>
                                    <p:cond delay="0"/>
                                  </p:stCondLst>
                                  <p:childTnLst>
                                    <p:set>
                                      <p:cBhvr>
                                        <p:cTn id="15" dur="1" fill="hold">
                                          <p:stCondLst>
                                            <p:cond delay="0"/>
                                          </p:stCondLst>
                                        </p:cTn>
                                        <p:tgtEl>
                                          <p:spTgt spid="819"/>
                                        </p:tgtEl>
                                        <p:attrNameLst>
                                          <p:attrName>style.visibility</p:attrName>
                                        </p:attrNameLst>
                                      </p:cBhvr>
                                      <p:to>
                                        <p:strVal val="visible"/>
                                      </p:to>
                                    </p:set>
                                    <p:animEffect transition="in" filter="fade">
                                      <p:cBhvr>
                                        <p:cTn id="16" dur="1000"/>
                                        <p:tgtEl>
                                          <p:spTgt spid="8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17"/>
                                        </p:tgtEl>
                                        <p:attrNameLst>
                                          <p:attrName>style.visibility</p:attrName>
                                        </p:attrNameLst>
                                      </p:cBhvr>
                                      <p:to>
                                        <p:strVal val="visible"/>
                                      </p:to>
                                    </p:set>
                                    <p:animEffect transition="in" filter="fade">
                                      <p:cBhvr>
                                        <p:cTn id="21" dur="1000"/>
                                        <p:tgtEl>
                                          <p:spTgt spid="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952130"/>
            <a:ext cx="8229600" cy="5677270"/>
          </a:xfrm>
        </p:spPr>
        <p:txBody>
          <a:bodyPr>
            <a:normAutofit fontScale="55000" lnSpcReduction="20000"/>
          </a:bodyPr>
          <a:lstStyle/>
          <a:p>
            <a:pPr>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编程模型简单</a:t>
            </a:r>
            <a:endParaRPr lang="en-US" altLang="zh-CN" dirty="0">
              <a:solidFill>
                <a:srgbClr val="FF0000"/>
              </a:solidFill>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类似于</a:t>
            </a:r>
            <a:r>
              <a:rPr lang="en-US" altLang="zh-CN" dirty="0" err="1">
                <a:latin typeface="Microsoft YaHei" panose="020B0503020204020204" pitchFamily="34" charset="-122"/>
                <a:ea typeface="Microsoft YaHei" panose="020B0503020204020204" pitchFamily="34" charset="-122"/>
              </a:rPr>
              <a:t>MapReduce</a:t>
            </a:r>
            <a:r>
              <a:rPr lang="zh-CN" altLang="en-US" dirty="0">
                <a:latin typeface="Microsoft YaHei" panose="020B0503020204020204" pitchFamily="34" charset="-122"/>
                <a:ea typeface="Microsoft YaHei" panose="020B0503020204020204" pitchFamily="34" charset="-122"/>
              </a:rPr>
              <a:t>降低了并行批处理复杂性，</a:t>
            </a: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降低了进行实时处理的复杂性。</a:t>
            </a:r>
          </a:p>
          <a:p>
            <a:pPr>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可以使用各种编程语言</a:t>
            </a:r>
            <a:endParaRPr lang="en-US" altLang="zh-CN" dirty="0">
              <a:solidFill>
                <a:srgbClr val="FF0000"/>
              </a:solidFill>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可以在</a:t>
            </a: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之上使用各种编程语言。默认支持</a:t>
            </a:r>
            <a:r>
              <a:rPr lang="en-US" altLang="zh-CN" dirty="0" err="1">
                <a:latin typeface="Microsoft YaHei" panose="020B0503020204020204" pitchFamily="34" charset="-122"/>
                <a:ea typeface="Microsoft YaHei" panose="020B0503020204020204" pitchFamily="34" charset="-122"/>
              </a:rPr>
              <a:t>Clojure</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Ruby</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Python</a:t>
            </a:r>
            <a:r>
              <a:rPr lang="zh-CN" altLang="en-US" dirty="0">
                <a:latin typeface="Microsoft YaHei" panose="020B0503020204020204" pitchFamily="34" charset="-122"/>
                <a:ea typeface="Microsoft YaHei" panose="020B0503020204020204" pitchFamily="34" charset="-122"/>
              </a:rPr>
              <a:t>。要增加对其他语言的支持，只需实现一个简单的</a:t>
            </a: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通信协议即可。</a:t>
            </a:r>
            <a:endParaRPr lang="en-US" altLang="zh-CN" dirty="0">
              <a:latin typeface="Microsoft YaHei" panose="020B0503020204020204" pitchFamily="34" charset="-122"/>
              <a:ea typeface="Microsoft YaHei" panose="020B0503020204020204" pitchFamily="34" charset="-122"/>
            </a:endParaRPr>
          </a:p>
          <a:p>
            <a:pPr>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容错性</a:t>
            </a:r>
            <a:endParaRPr lang="en-US" altLang="zh-CN" dirty="0">
              <a:solidFill>
                <a:srgbClr val="FF000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会管理工作进程和节点的故障。</a:t>
            </a:r>
          </a:p>
          <a:p>
            <a:pPr>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水平扩展</a:t>
            </a:r>
            <a:endParaRPr lang="en-US" altLang="zh-CN" dirty="0">
              <a:solidFill>
                <a:srgbClr val="FF0000"/>
              </a:solidFill>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计算是在多个线程、进程和服务器之间并行进行的。</a:t>
            </a:r>
          </a:p>
          <a:p>
            <a:pPr>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可靠的消息处理</a:t>
            </a:r>
            <a:endParaRPr lang="en-US" altLang="zh-CN" dirty="0">
              <a:solidFill>
                <a:srgbClr val="FF0000"/>
              </a:solidFill>
              <a:latin typeface="Microsoft YaHei" panose="020B0503020204020204" pitchFamily="34" charset="-122"/>
              <a:ea typeface="Microsoft YaHei" panose="020B0503020204020204" pitchFamily="34" charset="-122"/>
            </a:endParaRPr>
          </a:p>
          <a:p>
            <a:pPr marL="0" indent="0">
              <a:lnSpc>
                <a:spcPct val="120000"/>
              </a:lnSpc>
              <a:buNone/>
            </a:pP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保证每个消息至少能得到一次完整处理。任务失败时，它会负责从消息源重试消息。</a:t>
            </a:r>
            <a:endParaRPr lang="en-US" altLang="zh-CN" dirty="0">
              <a:latin typeface="Microsoft YaHei" panose="020B0503020204020204" pitchFamily="34" charset="-122"/>
              <a:ea typeface="Microsoft YaHei" panose="020B0503020204020204" pitchFamily="34" charset="-122"/>
            </a:endParaRPr>
          </a:p>
          <a:p>
            <a:pPr>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快速</a:t>
            </a:r>
            <a:endParaRPr lang="en-US" altLang="zh-CN" dirty="0">
              <a:solidFill>
                <a:srgbClr val="FF0000"/>
              </a:solidFill>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系统的设计保证了消息能得到快速的处理</a:t>
            </a:r>
          </a:p>
          <a:p>
            <a:pPr>
              <a:lnSpc>
                <a:spcPct val="120000"/>
              </a:lnSpc>
              <a:buFont typeface="Wingdings" panose="05000000000000000000" pitchFamily="2" charset="2"/>
              <a:buChar char="l"/>
            </a:pPr>
            <a:r>
              <a:rPr lang="zh-CN" altLang="en-US" dirty="0">
                <a:solidFill>
                  <a:srgbClr val="FF0000"/>
                </a:solidFill>
                <a:latin typeface="Microsoft YaHei" panose="020B0503020204020204" pitchFamily="34" charset="-122"/>
                <a:ea typeface="Microsoft YaHei" panose="020B0503020204020204" pitchFamily="34" charset="-122"/>
              </a:rPr>
              <a:t>本地模式</a:t>
            </a:r>
            <a:endParaRPr lang="en-US" altLang="zh-CN" dirty="0">
              <a:solidFill>
                <a:srgbClr val="FF0000"/>
              </a:solidFill>
              <a:latin typeface="Microsoft YaHei" panose="020B0503020204020204" pitchFamily="34" charset="-122"/>
              <a:ea typeface="Microsoft YaHei" panose="020B0503020204020204" pitchFamily="34" charset="-122"/>
            </a:endParaRPr>
          </a:p>
          <a:p>
            <a:pPr marL="0" indent="0">
              <a:lnSpc>
                <a:spcPct val="120000"/>
              </a:lnSpc>
              <a:buNone/>
            </a:pPr>
            <a:r>
              <a:rPr lang="zh-CN" altLang="en-US" dirty="0">
                <a:latin typeface="Microsoft YaHei" panose="020B0503020204020204" pitchFamily="34" charset="-122"/>
                <a:ea typeface="Microsoft YaHei" panose="020B0503020204020204" pitchFamily="34" charset="-122"/>
              </a:rPr>
              <a:t>可以在处理过程中完全模拟</a:t>
            </a: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集群，可以快速进行开发和单元测试。</a:t>
            </a:r>
          </a:p>
        </p:txBody>
      </p:sp>
      <p:sp>
        <p:nvSpPr>
          <p:cNvPr id="4" name="Rectangle 4">
            <a:extLst>
              <a:ext uri="{FF2B5EF4-FFF2-40B4-BE49-F238E27FC236}">
                <a16:creationId xmlns="" xmlns:a16="http://schemas.microsoft.com/office/drawing/2014/main" id="{5F118BAD-A834-CC48-966A-A73456F1FAE4}"/>
              </a:ext>
            </a:extLst>
          </p:cNvPr>
          <p:cNvSpPr>
            <a:spLocks noChangeArrowheads="1"/>
          </p:cNvSpPr>
          <p:nvPr/>
        </p:nvSpPr>
        <p:spPr bwMode="auto">
          <a:xfrm>
            <a:off x="476250" y="39118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9FDCA9B0-8856-1941-9D5B-3C38823F13B0}"/>
              </a:ext>
            </a:extLst>
          </p:cNvPr>
          <p:cNvCxnSpPr/>
          <p:nvPr/>
        </p:nvCxnSpPr>
        <p:spPr>
          <a:xfrm>
            <a:off x="0" y="875367"/>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0DD49265-ABD4-3C4E-980E-ADEB9CEF2A72}"/>
              </a:ext>
            </a:extLst>
          </p:cNvPr>
          <p:cNvGrpSpPr>
            <a:grpSpLocks/>
          </p:cNvGrpSpPr>
          <p:nvPr/>
        </p:nvGrpSpPr>
        <p:grpSpPr bwMode="auto">
          <a:xfrm>
            <a:off x="1" y="345142"/>
            <a:ext cx="2971800" cy="530225"/>
            <a:chOff x="2209799" y="284389"/>
            <a:chExt cx="2160388" cy="529772"/>
          </a:xfrm>
          <a:solidFill>
            <a:srgbClr val="024C89"/>
          </a:solidFill>
        </p:grpSpPr>
        <p:sp>
          <p:nvSpPr>
            <p:cNvPr id="7" name="矩形 6">
              <a:extLst>
                <a:ext uri="{FF2B5EF4-FFF2-40B4-BE49-F238E27FC236}">
                  <a16:creationId xmlns="" xmlns:a16="http://schemas.microsoft.com/office/drawing/2014/main" id="{47E0F347-8E76-4148-97F5-5B958D6E5ACB}"/>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的特点</a:t>
              </a:r>
            </a:p>
          </p:txBody>
        </p:sp>
        <p:sp>
          <p:nvSpPr>
            <p:cNvPr id="8" name="矩形 7">
              <a:extLst>
                <a:ext uri="{FF2B5EF4-FFF2-40B4-BE49-F238E27FC236}">
                  <a16:creationId xmlns="" xmlns:a16="http://schemas.microsoft.com/office/drawing/2014/main" id="{47E42B92-22D0-4F41-9B8C-D35C2D4DCC1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52940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a:extLst>
              <a:ext uri="{FF2B5EF4-FFF2-40B4-BE49-F238E27FC236}">
                <a16:creationId xmlns="" xmlns:a16="http://schemas.microsoft.com/office/drawing/2014/main" id="{F631AB4F-940E-4702-98F8-5AB86B9288E2}"/>
              </a:ext>
            </a:extLst>
          </p:cNvPr>
          <p:cNvGrpSpPr>
            <a:grpSpLocks/>
          </p:cNvGrpSpPr>
          <p:nvPr/>
        </p:nvGrpSpPr>
        <p:grpSpPr bwMode="auto">
          <a:xfrm>
            <a:off x="0" y="284163"/>
            <a:ext cx="1692275" cy="530225"/>
            <a:chOff x="0" y="284389"/>
            <a:chExt cx="1692275" cy="529772"/>
          </a:xfrm>
          <a:solidFill>
            <a:srgbClr val="024C89"/>
          </a:solidFill>
        </p:grpSpPr>
        <p:sp>
          <p:nvSpPr>
            <p:cNvPr id="17" name="矩形 16">
              <a:extLst>
                <a:ext uri="{FF2B5EF4-FFF2-40B4-BE49-F238E27FC236}">
                  <a16:creationId xmlns="" xmlns:a16="http://schemas.microsoft.com/office/drawing/2014/main" id="{517C86D8-FA59-4C31-87B7-16A4C981A38E}"/>
                </a:ext>
              </a:extLst>
            </p:cNvPr>
            <p:cNvSpPr/>
            <p:nvPr/>
          </p:nvSpPr>
          <p:spPr>
            <a:xfrm>
              <a:off x="0" y="284389"/>
              <a:ext cx="1511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目录</a:t>
              </a:r>
            </a:p>
          </p:txBody>
        </p:sp>
        <p:sp>
          <p:nvSpPr>
            <p:cNvPr id="18" name="矩形 17">
              <a:extLst>
                <a:ext uri="{FF2B5EF4-FFF2-40B4-BE49-F238E27FC236}">
                  <a16:creationId xmlns="" xmlns:a16="http://schemas.microsoft.com/office/drawing/2014/main" id="{DA251AC0-83B9-4E05-8AB7-C32D4AAB4B79}"/>
                </a:ext>
              </a:extLst>
            </p:cNvPr>
            <p:cNvSpPr/>
            <p:nvPr/>
          </p:nvSpPr>
          <p:spPr>
            <a:xfrm>
              <a:off x="1577975"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148" name="TextBox 9">
            <a:extLst>
              <a:ext uri="{FF2B5EF4-FFF2-40B4-BE49-F238E27FC236}">
                <a16:creationId xmlns="" xmlns:a16="http://schemas.microsoft.com/office/drawing/2014/main" id="{38BC8D83-52B7-45CA-BE14-931CC3AC966A}"/>
              </a:ext>
            </a:extLst>
          </p:cNvPr>
          <p:cNvSpPr txBox="1">
            <a:spLocks noChangeArrowheads="1"/>
          </p:cNvSpPr>
          <p:nvPr/>
        </p:nvSpPr>
        <p:spPr bwMode="auto">
          <a:xfrm>
            <a:off x="2057400" y="1143000"/>
            <a:ext cx="57911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3200" b="1" dirty="0">
                <a:latin typeface="微软雅黑" panose="020B0503020204020204" pitchFamily="34" charset="-122"/>
                <a:ea typeface="微软雅黑" panose="020B0503020204020204" pitchFamily="34" charset="-122"/>
              </a:rPr>
              <a:t>大数据计算系统概述</a:t>
            </a:r>
            <a:endParaRPr lang="en-US" altLang="zh-CN" sz="3200" b="1"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latin typeface="微软雅黑" panose="020B0503020204020204" pitchFamily="34" charset="-122"/>
                <a:ea typeface="微软雅黑" panose="020B0503020204020204" pitchFamily="34" charset="-122"/>
              </a:rPr>
              <a:t>大数据计算框架概述</a:t>
            </a:r>
            <a:endParaRPr lang="en-US" altLang="zh-CN" sz="3200" b="1"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latin typeface="微软雅黑" panose="020B0503020204020204" pitchFamily="34" charset="-122"/>
                <a:ea typeface="微软雅黑" panose="020B0503020204020204" pitchFamily="34" charset="-122"/>
              </a:rPr>
              <a:t>大数据批处理计算框架</a:t>
            </a:r>
            <a:endParaRPr lang="en-US" altLang="zh-CN" sz="3200" b="1"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latin typeface="微软雅黑" panose="020B0503020204020204" pitchFamily="34" charset="-122"/>
                <a:ea typeface="微软雅黑" panose="020B0503020204020204" pitchFamily="34" charset="-122"/>
              </a:rPr>
              <a:t>大数据实时计算框架</a:t>
            </a:r>
            <a:endParaRPr lang="en-US" altLang="zh-CN" sz="3200" b="1"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latin typeface="微软雅黑" panose="020B0503020204020204" pitchFamily="34" charset="-122"/>
                <a:ea typeface="微软雅黑" panose="020B0503020204020204" pitchFamily="34" charset="-122"/>
              </a:rPr>
              <a:t>大图计算框架</a:t>
            </a:r>
            <a:endParaRPr lang="en-US" altLang="zh-CN" sz="3200" b="1"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latin typeface="微软雅黑" panose="020B0503020204020204" pitchFamily="34" charset="-122"/>
                <a:ea typeface="微软雅黑" panose="020B0503020204020204" pitchFamily="34" charset="-122"/>
              </a:rPr>
              <a:t>大数据存储</a:t>
            </a:r>
            <a:endParaRPr lang="en-US" altLang="zh-CN" sz="3200" b="1"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latin typeface="微软雅黑" panose="020B0503020204020204" pitchFamily="34" charset="-122"/>
                <a:ea typeface="微软雅黑" panose="020B0503020204020204" pitchFamily="34" charset="-122"/>
              </a:rPr>
              <a:t>大数据计算的硬件平台</a:t>
            </a:r>
            <a:endParaRPr lang="en-US" altLang="zh-CN" sz="3200" b="1" dirty="0">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 xmlns:a16="http://schemas.microsoft.com/office/drawing/2014/main" id="{4FB1D243-8C20-4D30-9909-B92D5BE662B3}"/>
              </a:ext>
            </a:extLst>
          </p:cNvPr>
          <p:cNvSpPr/>
          <p:nvPr/>
        </p:nvSpPr>
        <p:spPr>
          <a:xfrm>
            <a:off x="1524000" y="1390324"/>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 xmlns:a16="http://schemas.microsoft.com/office/drawing/2014/main" id="{E821E33A-2C00-4AF7-9D82-D1CCC060B30D}"/>
              </a:ext>
            </a:extLst>
          </p:cNvPr>
          <p:cNvSpPr/>
          <p:nvPr/>
        </p:nvSpPr>
        <p:spPr>
          <a:xfrm>
            <a:off x="1524000" y="2117462"/>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 xmlns:a16="http://schemas.microsoft.com/office/drawing/2014/main" id="{1AADDD20-35E7-4A2C-8696-9101366B4834}"/>
              </a:ext>
            </a:extLst>
          </p:cNvPr>
          <p:cNvSpPr/>
          <p:nvPr/>
        </p:nvSpPr>
        <p:spPr>
          <a:xfrm>
            <a:off x="1524000" y="2844600"/>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28">
            <a:extLst>
              <a:ext uri="{FF2B5EF4-FFF2-40B4-BE49-F238E27FC236}">
                <a16:creationId xmlns="" xmlns:a16="http://schemas.microsoft.com/office/drawing/2014/main" id="{1AADDD20-35E7-4A2C-8696-9101366B4834}"/>
              </a:ext>
            </a:extLst>
          </p:cNvPr>
          <p:cNvSpPr/>
          <p:nvPr/>
        </p:nvSpPr>
        <p:spPr>
          <a:xfrm>
            <a:off x="1524000" y="3529388"/>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28">
            <a:extLst>
              <a:ext uri="{FF2B5EF4-FFF2-40B4-BE49-F238E27FC236}">
                <a16:creationId xmlns="" xmlns:a16="http://schemas.microsoft.com/office/drawing/2014/main" id="{1AADDD20-35E7-4A2C-8696-9101366B4834}"/>
              </a:ext>
            </a:extLst>
          </p:cNvPr>
          <p:cNvSpPr/>
          <p:nvPr/>
        </p:nvSpPr>
        <p:spPr>
          <a:xfrm>
            <a:off x="1524000" y="4266188"/>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5</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28">
            <a:extLst>
              <a:ext uri="{FF2B5EF4-FFF2-40B4-BE49-F238E27FC236}">
                <a16:creationId xmlns="" xmlns:a16="http://schemas.microsoft.com/office/drawing/2014/main" id="{1AADDD20-35E7-4A2C-8696-9101366B4834}"/>
              </a:ext>
            </a:extLst>
          </p:cNvPr>
          <p:cNvSpPr/>
          <p:nvPr/>
        </p:nvSpPr>
        <p:spPr>
          <a:xfrm>
            <a:off x="1524000" y="5057715"/>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6</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28">
            <a:extLst>
              <a:ext uri="{FF2B5EF4-FFF2-40B4-BE49-F238E27FC236}">
                <a16:creationId xmlns="" xmlns:a16="http://schemas.microsoft.com/office/drawing/2014/main" id="{1AADDD20-35E7-4A2C-8696-9101366B4834}"/>
              </a:ext>
            </a:extLst>
          </p:cNvPr>
          <p:cNvSpPr/>
          <p:nvPr/>
        </p:nvSpPr>
        <p:spPr>
          <a:xfrm>
            <a:off x="1524000" y="5743515"/>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7</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6035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438400"/>
            <a:ext cx="2895600" cy="21414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657010F7-037F-B744-AD30-DCA15CB79B58}"/>
              </a:ext>
            </a:extLst>
          </p:cNvPr>
          <p:cNvSpPr>
            <a:spLocks noChangeArrowheads="1"/>
          </p:cNvSpPr>
          <p:nvPr/>
        </p:nvSpPr>
        <p:spPr bwMode="auto">
          <a:xfrm>
            <a:off x="476250" y="39118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5FAEB195-799E-2A47-BAED-046B5AFF8062}"/>
              </a:ext>
            </a:extLst>
          </p:cNvPr>
          <p:cNvCxnSpPr/>
          <p:nvPr/>
        </p:nvCxnSpPr>
        <p:spPr>
          <a:xfrm>
            <a:off x="0" y="875367"/>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47870DDC-B4CA-2B4C-8905-7CB6259C2459}"/>
              </a:ext>
            </a:extLst>
          </p:cNvPr>
          <p:cNvGrpSpPr>
            <a:grpSpLocks/>
          </p:cNvGrpSpPr>
          <p:nvPr/>
        </p:nvGrpSpPr>
        <p:grpSpPr bwMode="auto">
          <a:xfrm>
            <a:off x="1" y="345142"/>
            <a:ext cx="2971800" cy="530225"/>
            <a:chOff x="2209799" y="284389"/>
            <a:chExt cx="2160388" cy="529772"/>
          </a:xfrm>
          <a:solidFill>
            <a:srgbClr val="024C89"/>
          </a:solidFill>
        </p:grpSpPr>
        <p:sp>
          <p:nvSpPr>
            <p:cNvPr id="11" name="矩形 10">
              <a:extLst>
                <a:ext uri="{FF2B5EF4-FFF2-40B4-BE49-F238E27FC236}">
                  <a16:creationId xmlns="" xmlns:a16="http://schemas.microsoft.com/office/drawing/2014/main" id="{486D644B-B4AC-524F-B1EE-E71FB0F9F90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Streaming</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37877DE4-540A-084C-AB29-572FCF701F4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77482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1143000"/>
            <a:ext cx="8839200" cy="4569371"/>
          </a:xfrm>
        </p:spPr>
        <p:txBody>
          <a:bodyPr>
            <a:normAutofit/>
          </a:bodyPr>
          <a:lstStyle/>
          <a:p>
            <a:r>
              <a:rPr lang="en-US" altLang="zh-CN" sz="2800" dirty="0">
                <a:latin typeface="Microsoft YaHei" panose="020B0503020204020204" pitchFamily="34" charset="-122"/>
                <a:ea typeface="Microsoft YaHei" panose="020B0503020204020204" pitchFamily="34" charset="-122"/>
              </a:rPr>
              <a:t>Spark Streaming</a:t>
            </a:r>
            <a:r>
              <a:rPr lang="zh-CN" altLang="en-US" sz="2800" dirty="0">
                <a:latin typeface="Microsoft YaHei" panose="020B0503020204020204" pitchFamily="34" charset="-122"/>
                <a:ea typeface="Microsoft YaHei" panose="020B0503020204020204" pitchFamily="34" charset="-122"/>
              </a:rPr>
              <a:t>是</a:t>
            </a:r>
            <a:r>
              <a:rPr lang="en-US" altLang="zh-CN" sz="2800" dirty="0">
                <a:latin typeface="Microsoft YaHei" panose="020B0503020204020204" pitchFamily="34" charset="-122"/>
                <a:ea typeface="Microsoft YaHei" panose="020B0503020204020204" pitchFamily="34" charset="-122"/>
              </a:rPr>
              <a:t>Spark</a:t>
            </a:r>
            <a:r>
              <a:rPr lang="zh-CN" altLang="en-US" sz="2800" dirty="0">
                <a:latin typeface="Microsoft YaHei" panose="020B0503020204020204" pitchFamily="34" charset="-122"/>
                <a:ea typeface="Microsoft YaHei" panose="020B0503020204020204" pitchFamily="34" charset="-122"/>
              </a:rPr>
              <a:t>核心</a:t>
            </a:r>
            <a:r>
              <a:rPr lang="en-US" altLang="zh-CN" sz="2800" dirty="0">
                <a:latin typeface="Microsoft YaHei" panose="020B0503020204020204" pitchFamily="34" charset="-122"/>
                <a:ea typeface="Microsoft YaHei" panose="020B0503020204020204" pitchFamily="34" charset="-122"/>
              </a:rPr>
              <a:t>API</a:t>
            </a:r>
            <a:r>
              <a:rPr lang="zh-CN" altLang="en-US" sz="2800" dirty="0">
                <a:latin typeface="Microsoft YaHei" panose="020B0503020204020204" pitchFamily="34" charset="-122"/>
                <a:ea typeface="Microsoft YaHei" panose="020B0503020204020204" pitchFamily="34" charset="-122"/>
              </a:rPr>
              <a:t>的一个扩展，可以实现高吞吐量的、具备容错机制的实时流数据的处理。</a:t>
            </a:r>
            <a:endParaRPr lang="en-US" altLang="zh-CN" sz="2800" dirty="0">
              <a:latin typeface="Microsoft YaHei" panose="020B0503020204020204" pitchFamily="34" charset="-122"/>
              <a:ea typeface="Microsoft YaHei" panose="020B0503020204020204" pitchFamily="34" charset="-122"/>
            </a:endParaRPr>
          </a:p>
          <a:p>
            <a:r>
              <a:rPr lang="en-US" altLang="zh-CN" sz="2800" dirty="0">
                <a:latin typeface="Microsoft YaHei" panose="020B0503020204020204" pitchFamily="34" charset="-122"/>
                <a:ea typeface="Microsoft YaHei" panose="020B0503020204020204" pitchFamily="34" charset="-122"/>
              </a:rPr>
              <a:t>Spark Streaming</a:t>
            </a:r>
            <a:r>
              <a:rPr lang="zh-CN" altLang="en-US" sz="2800" dirty="0">
                <a:latin typeface="Microsoft YaHei" panose="020B0503020204020204" pitchFamily="34" charset="-122"/>
                <a:ea typeface="Microsoft YaHei" panose="020B0503020204020204" pitchFamily="34" charset="-122"/>
              </a:rPr>
              <a:t>支持从多种数据源获取数据，包括</a:t>
            </a:r>
            <a:r>
              <a:rPr lang="en-US" altLang="zh-CN" sz="2800" dirty="0">
                <a:latin typeface="Microsoft YaHei" panose="020B0503020204020204" pitchFamily="34" charset="-122"/>
                <a:ea typeface="Microsoft YaHei" panose="020B0503020204020204" pitchFamily="34" charset="-122"/>
              </a:rPr>
              <a:t>Kafka</a:t>
            </a:r>
            <a:r>
              <a:rPr lang="zh-CN" altLang="en-US"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Flume</a:t>
            </a:r>
            <a:r>
              <a:rPr lang="zh-CN" altLang="en-US"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Twitter</a:t>
            </a:r>
            <a:r>
              <a:rPr lang="zh-CN" altLang="en-US" sz="2800" dirty="0">
                <a:latin typeface="Microsoft YaHei" panose="020B0503020204020204" pitchFamily="34" charset="-122"/>
                <a:ea typeface="Microsoft YaHei" panose="020B0503020204020204" pitchFamily="34" charset="-122"/>
              </a:rPr>
              <a:t>、</a:t>
            </a:r>
            <a:r>
              <a:rPr lang="en-US" altLang="zh-CN" sz="2800" dirty="0" err="1">
                <a:latin typeface="Microsoft YaHei" panose="020B0503020204020204" pitchFamily="34" charset="-122"/>
                <a:ea typeface="Microsoft YaHei" panose="020B0503020204020204" pitchFamily="34" charset="-122"/>
              </a:rPr>
              <a:t>ZeroMQ</a:t>
            </a:r>
            <a:r>
              <a:rPr lang="zh-CN" altLang="en-US"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Kinesis </a:t>
            </a:r>
            <a:r>
              <a:rPr lang="zh-CN" altLang="en-US" sz="2800" dirty="0">
                <a:latin typeface="Microsoft YaHei" panose="020B0503020204020204" pitchFamily="34" charset="-122"/>
                <a:ea typeface="Microsoft YaHei" panose="020B0503020204020204" pitchFamily="34" charset="-122"/>
              </a:rPr>
              <a:t>以及</a:t>
            </a:r>
            <a:r>
              <a:rPr lang="en-US" altLang="zh-CN" sz="2800" dirty="0">
                <a:latin typeface="Microsoft YaHei" panose="020B0503020204020204" pitchFamily="34" charset="-122"/>
                <a:ea typeface="Microsoft YaHei" panose="020B0503020204020204" pitchFamily="34" charset="-122"/>
              </a:rPr>
              <a:t>TCP sockets</a:t>
            </a:r>
            <a:r>
              <a:rPr lang="zh-CN" altLang="en-US" sz="2800" dirty="0">
                <a:latin typeface="Microsoft YaHei" panose="020B0503020204020204" pitchFamily="34" charset="-122"/>
                <a:ea typeface="Microsoft YaHei" panose="020B0503020204020204" pitchFamily="34" charset="-122"/>
              </a:rPr>
              <a:t>。</a:t>
            </a:r>
            <a:endParaRPr lang="en-US" altLang="zh-CN" sz="2800" dirty="0">
              <a:latin typeface="Microsoft YaHei" panose="020B0503020204020204" pitchFamily="34" charset="-122"/>
              <a:ea typeface="Microsoft YaHei" panose="020B0503020204020204" pitchFamily="34" charset="-122"/>
            </a:endParaRPr>
          </a:p>
          <a:p>
            <a:r>
              <a:rPr lang="zh-CN" altLang="en-US" sz="2800" dirty="0">
                <a:latin typeface="Microsoft YaHei" panose="020B0503020204020204" pitchFamily="34" charset="-122"/>
                <a:ea typeface="Microsoft YaHei" panose="020B0503020204020204" pitchFamily="34" charset="-122"/>
              </a:rPr>
              <a:t>从数据源获取数据之后，可以使用诸如</a:t>
            </a:r>
            <a:r>
              <a:rPr lang="en-US" altLang="zh-CN" sz="2800" dirty="0">
                <a:latin typeface="Microsoft YaHei" panose="020B0503020204020204" pitchFamily="34" charset="-122"/>
                <a:ea typeface="Microsoft YaHei" panose="020B0503020204020204" pitchFamily="34" charset="-122"/>
              </a:rPr>
              <a:t>map</a:t>
            </a:r>
            <a:r>
              <a:rPr lang="zh-CN" altLang="en-US"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reduce</a:t>
            </a:r>
            <a:r>
              <a:rPr lang="zh-CN" altLang="en-US"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join</a:t>
            </a:r>
            <a:r>
              <a:rPr lang="zh-CN" altLang="en-US" sz="2800" dirty="0">
                <a:latin typeface="Microsoft YaHei" panose="020B0503020204020204" pitchFamily="34" charset="-122"/>
                <a:ea typeface="Microsoft YaHei" panose="020B0503020204020204" pitchFamily="34" charset="-122"/>
              </a:rPr>
              <a:t>等高级函数进行复杂算法的处理。</a:t>
            </a:r>
            <a:endParaRPr lang="en-US" altLang="zh-CN" sz="2800" dirty="0">
              <a:latin typeface="Microsoft YaHei" panose="020B0503020204020204" pitchFamily="34" charset="-122"/>
              <a:ea typeface="Microsoft YaHei" panose="020B0503020204020204" pitchFamily="34" charset="-122"/>
            </a:endParaRPr>
          </a:p>
          <a:p>
            <a:r>
              <a:rPr lang="zh-CN" altLang="en-US" sz="2800" dirty="0">
                <a:latin typeface="Microsoft YaHei" panose="020B0503020204020204" pitchFamily="34" charset="-122"/>
                <a:ea typeface="Microsoft YaHei" panose="020B0503020204020204" pitchFamily="34" charset="-122"/>
              </a:rPr>
              <a:t>最后还可以将处理结果存储到</a:t>
            </a:r>
            <a:r>
              <a:rPr lang="zh-CN" altLang="en-US" sz="2800" dirty="0" smtClean="0">
                <a:latin typeface="Microsoft YaHei" panose="020B0503020204020204" pitchFamily="34" charset="-122"/>
                <a:ea typeface="Microsoft YaHei" panose="020B0503020204020204" pitchFamily="34" charset="-122"/>
              </a:rPr>
              <a:t>文件系统、数据库</a:t>
            </a:r>
            <a:r>
              <a:rPr lang="zh-CN" altLang="en-US" sz="2000" dirty="0">
                <a:latin typeface="Microsoft YaHei" panose="020B0503020204020204" pitchFamily="34" charset="-122"/>
                <a:ea typeface="Microsoft YaHei" panose="020B0503020204020204" pitchFamily="34" charset="-122"/>
              </a:rPr>
              <a:t>。</a:t>
            </a:r>
          </a:p>
        </p:txBody>
      </p:sp>
      <p:sp>
        <p:nvSpPr>
          <p:cNvPr id="4" name="Rectangle 4">
            <a:extLst>
              <a:ext uri="{FF2B5EF4-FFF2-40B4-BE49-F238E27FC236}">
                <a16:creationId xmlns="" xmlns:a16="http://schemas.microsoft.com/office/drawing/2014/main" id="{40CED30D-65F6-7F49-9521-8BCE6EACDC27}"/>
              </a:ext>
            </a:extLst>
          </p:cNvPr>
          <p:cNvSpPr>
            <a:spLocks noChangeArrowheads="1"/>
          </p:cNvSpPr>
          <p:nvPr/>
        </p:nvSpPr>
        <p:spPr bwMode="auto">
          <a:xfrm>
            <a:off x="476250" y="39118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7F365454-33CF-E541-86EA-1644B169D2ED}"/>
              </a:ext>
            </a:extLst>
          </p:cNvPr>
          <p:cNvCxnSpPr/>
          <p:nvPr/>
        </p:nvCxnSpPr>
        <p:spPr>
          <a:xfrm>
            <a:off x="0" y="875367"/>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958BF49B-52AB-D240-9457-A9E045A80E3C}"/>
              </a:ext>
            </a:extLst>
          </p:cNvPr>
          <p:cNvGrpSpPr>
            <a:grpSpLocks/>
          </p:cNvGrpSpPr>
          <p:nvPr/>
        </p:nvGrpSpPr>
        <p:grpSpPr bwMode="auto">
          <a:xfrm>
            <a:off x="0" y="345142"/>
            <a:ext cx="3886199" cy="530225"/>
            <a:chOff x="2209799" y="284389"/>
            <a:chExt cx="2160388" cy="529772"/>
          </a:xfrm>
          <a:solidFill>
            <a:srgbClr val="024C89"/>
          </a:solidFill>
        </p:grpSpPr>
        <p:sp>
          <p:nvSpPr>
            <p:cNvPr id="7" name="矩形 6">
              <a:extLst>
                <a:ext uri="{FF2B5EF4-FFF2-40B4-BE49-F238E27FC236}">
                  <a16:creationId xmlns="" xmlns:a16="http://schemas.microsoft.com/office/drawing/2014/main" id="{6AA70898-BBE7-DC4C-B048-837C303DD949}"/>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Spark-Streaming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概括</a:t>
              </a:r>
            </a:p>
          </p:txBody>
        </p:sp>
        <p:sp>
          <p:nvSpPr>
            <p:cNvPr id="8" name="矩形 7">
              <a:extLst>
                <a:ext uri="{FF2B5EF4-FFF2-40B4-BE49-F238E27FC236}">
                  <a16:creationId xmlns="" xmlns:a16="http://schemas.microsoft.com/office/drawing/2014/main" id="{99FD2B22-B85F-D440-8CC6-65CECE22095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041691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2"/>
          <p:cNvSpPr>
            <a:spLocks noChangeArrowheads="1"/>
          </p:cNvSpPr>
          <p:nvPr/>
        </p:nvSpPr>
        <p:spPr bwMode="auto">
          <a:xfrm>
            <a:off x="685800" y="1295400"/>
            <a:ext cx="7696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dirty="0">
                <a:latin typeface="Microsoft YaHei" panose="020B0503020204020204" pitchFamily="34" charset="-122"/>
                <a:ea typeface="Microsoft YaHei" panose="020B0503020204020204" pitchFamily="34" charset="-122"/>
              </a:rPr>
              <a:t>Spark Streaming</a:t>
            </a:r>
            <a:r>
              <a:rPr lang="zh-CN" altLang="zh-CN" sz="2000" dirty="0">
                <a:latin typeface="Microsoft YaHei" panose="020B0503020204020204" pitchFamily="34" charset="-122"/>
                <a:ea typeface="Microsoft YaHei" panose="020B0503020204020204" pitchFamily="34" charset="-122"/>
              </a:rPr>
              <a:t>可整合多种输入数据源，如</a:t>
            </a:r>
            <a:r>
              <a:rPr lang="en-US" altLang="zh-CN" sz="2000" dirty="0">
                <a:latin typeface="Microsoft YaHei" panose="020B0503020204020204" pitchFamily="34" charset="-122"/>
                <a:ea typeface="Microsoft YaHei" panose="020B0503020204020204" pitchFamily="34" charset="-122"/>
              </a:rPr>
              <a:t>Kafka</a:t>
            </a:r>
            <a:r>
              <a:rPr lang="zh-CN" altLang="zh-CN"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Flume</a:t>
            </a:r>
            <a:r>
              <a:rPr lang="zh-CN" altLang="zh-CN"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HDFS</a:t>
            </a:r>
            <a:r>
              <a:rPr lang="zh-CN" altLang="zh-CN" sz="2000" dirty="0">
                <a:latin typeface="Microsoft YaHei" panose="020B0503020204020204" pitchFamily="34" charset="-122"/>
                <a:ea typeface="Microsoft YaHei" panose="020B0503020204020204" pitchFamily="34" charset="-122"/>
              </a:rPr>
              <a:t>，甚至是普通的</a:t>
            </a:r>
            <a:r>
              <a:rPr lang="en-US" altLang="zh-CN" sz="2000" dirty="0">
                <a:latin typeface="Microsoft YaHei" panose="020B0503020204020204" pitchFamily="34" charset="-122"/>
                <a:ea typeface="Microsoft YaHei" panose="020B0503020204020204" pitchFamily="34" charset="-122"/>
              </a:rPr>
              <a:t>TCP</a:t>
            </a:r>
            <a:r>
              <a:rPr lang="zh-CN" altLang="zh-CN" sz="2000" dirty="0">
                <a:latin typeface="Microsoft YaHei" panose="020B0503020204020204" pitchFamily="34" charset="-122"/>
                <a:ea typeface="Microsoft YaHei" panose="020B0503020204020204" pitchFamily="34" charset="-122"/>
              </a:rPr>
              <a:t>套接字。经处理后的数据可存储至文件系统、数据库，或显示在仪表盘里</a:t>
            </a:r>
            <a:endParaRPr lang="zh-CN" altLang="en-US" sz="2000" dirty="0">
              <a:latin typeface="Microsoft YaHei" panose="020B0503020204020204" pitchFamily="34" charset="-122"/>
              <a:ea typeface="Microsoft YaHei" panose="020B0503020204020204" pitchFamily="34" charset="-122"/>
            </a:endParaRPr>
          </a:p>
        </p:txBody>
      </p:sp>
      <p:sp>
        <p:nvSpPr>
          <p:cNvPr id="2053"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latin typeface="Microsoft YaHei" panose="020B0503020204020204" pitchFamily="34" charset="-122"/>
              <a:ea typeface="Microsoft YaHei" panose="020B0503020204020204" pitchFamily="34" charset="-122"/>
            </a:endParaRPr>
          </a:p>
        </p:txBody>
      </p:sp>
      <p:graphicFrame>
        <p:nvGraphicFramePr>
          <p:cNvPr id="2050" name="Object 1"/>
          <p:cNvGraphicFramePr>
            <a:graphicFrameLocks noChangeAspect="1"/>
          </p:cNvGraphicFramePr>
          <p:nvPr/>
        </p:nvGraphicFramePr>
        <p:xfrm>
          <a:off x="1295400" y="3124200"/>
          <a:ext cx="6629400" cy="2149475"/>
        </p:xfrm>
        <a:graphic>
          <a:graphicData uri="http://schemas.openxmlformats.org/presentationml/2006/ole">
            <mc:AlternateContent xmlns:mc="http://schemas.openxmlformats.org/markup-compatibility/2006">
              <mc:Choice xmlns:v="urn:schemas-microsoft-com:vml" Requires="v">
                <p:oleObj spid="_x0000_s2483" r:id="rId3" imgW="7896346" imgH="2562145" progId="Visio.Drawing.15">
                  <p:embed/>
                </p:oleObj>
              </mc:Choice>
              <mc:Fallback>
                <p:oleObj r:id="rId3" imgW="7896346" imgH="2562145"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124200"/>
                        <a:ext cx="6629400" cy="214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矩形 5"/>
          <p:cNvSpPr>
            <a:spLocks noChangeArrowheads="1"/>
          </p:cNvSpPr>
          <p:nvPr/>
        </p:nvSpPr>
        <p:spPr bwMode="auto">
          <a:xfrm>
            <a:off x="2057400" y="5715000"/>
            <a:ext cx="556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latin typeface="Microsoft YaHei" panose="020B0503020204020204" pitchFamily="34" charset="-122"/>
                <a:ea typeface="Microsoft YaHei" panose="020B0503020204020204" pitchFamily="34" charset="-122"/>
              </a:rPr>
              <a:t>Spark Streaming</a:t>
            </a:r>
            <a:r>
              <a:rPr lang="zh-CN" altLang="zh-CN" dirty="0">
                <a:latin typeface="Microsoft YaHei" panose="020B0503020204020204" pitchFamily="34" charset="-122"/>
                <a:ea typeface="Microsoft YaHei" panose="020B0503020204020204" pitchFamily="34" charset="-122"/>
              </a:rPr>
              <a:t>支持的输入、输出数据源</a:t>
            </a:r>
            <a:endParaRPr lang="zh-CN" altLang="en-US" dirty="0">
              <a:latin typeface="Microsoft YaHei" panose="020B0503020204020204" pitchFamily="34" charset="-122"/>
              <a:ea typeface="Microsoft YaHei" panose="020B0503020204020204" pitchFamily="34" charset="-122"/>
            </a:endParaRPr>
          </a:p>
        </p:txBody>
      </p:sp>
      <p:sp>
        <p:nvSpPr>
          <p:cNvPr id="7" name="Rectangle 4">
            <a:extLst>
              <a:ext uri="{FF2B5EF4-FFF2-40B4-BE49-F238E27FC236}">
                <a16:creationId xmlns="" xmlns:a16="http://schemas.microsoft.com/office/drawing/2014/main" id="{B47D4266-61E9-F240-B351-BBDD70B4C6C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B20C228C-B4D5-5044-A984-FFF5470B5523}"/>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46">
            <a:extLst>
              <a:ext uri="{FF2B5EF4-FFF2-40B4-BE49-F238E27FC236}">
                <a16:creationId xmlns="" xmlns:a16="http://schemas.microsoft.com/office/drawing/2014/main" id="{B662AD1A-D910-B145-A589-DBD858C49F20}"/>
              </a:ext>
            </a:extLst>
          </p:cNvPr>
          <p:cNvGrpSpPr>
            <a:grpSpLocks/>
          </p:cNvGrpSpPr>
          <p:nvPr/>
        </p:nvGrpSpPr>
        <p:grpSpPr bwMode="auto">
          <a:xfrm>
            <a:off x="0" y="284163"/>
            <a:ext cx="4190999" cy="530225"/>
            <a:chOff x="2209799" y="284389"/>
            <a:chExt cx="2160388" cy="529772"/>
          </a:xfrm>
          <a:solidFill>
            <a:srgbClr val="024C89"/>
          </a:solidFill>
        </p:grpSpPr>
        <p:sp>
          <p:nvSpPr>
            <p:cNvPr id="10" name="矩形 9">
              <a:extLst>
                <a:ext uri="{FF2B5EF4-FFF2-40B4-BE49-F238E27FC236}">
                  <a16:creationId xmlns="" xmlns:a16="http://schemas.microsoft.com/office/drawing/2014/main" id="{CE6B025F-5C29-BC45-BE9E-B7051CDB781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 Streaming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特点</a:t>
              </a:r>
            </a:p>
          </p:txBody>
        </p:sp>
        <p:sp>
          <p:nvSpPr>
            <p:cNvPr id="11" name="矩形 10">
              <a:extLst>
                <a:ext uri="{FF2B5EF4-FFF2-40B4-BE49-F238E27FC236}">
                  <a16:creationId xmlns="" xmlns:a16="http://schemas.microsoft.com/office/drawing/2014/main" id="{BC5122F2-5BA9-794D-A960-8739745CC02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847844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4673607"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大数据的实时计算任务的抽象</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266700" y="1981200"/>
            <a:ext cx="5600700" cy="99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操作的数据形式和结构是什么？</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应用程序可以对于数据做何种操作？</a:t>
            </a: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284052" y="4307186"/>
            <a:ext cx="7935740" cy="1638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适用的场景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数据是什么？</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面向的软硬件环境是什么？</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和支撑</a:t>
            </a:r>
            <a:r>
              <a:rPr lang="zh-CN" altLang="en-US" sz="2400" dirty="0" smtClean="0">
                <a:latin typeface="微软雅黑" panose="020B0503020204020204" pitchFamily="34" charset="-122"/>
                <a:ea typeface="微软雅黑" panose="020B0503020204020204" pitchFamily="34" charset="-122"/>
              </a:rPr>
              <a:t>程序之间</a:t>
            </a:r>
            <a:r>
              <a:rPr lang="zh-CN" altLang="en-US" sz="2400" dirty="0">
                <a:latin typeface="微软雅黑" panose="020B0503020204020204" pitchFamily="34" charset="-122"/>
                <a:ea typeface="微软雅黑" panose="020B0503020204020204" pitchFamily="34" charset="-122"/>
              </a:rPr>
              <a:t>的界面在哪里？</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366289" y="139065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371570" y="3811886"/>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5947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7" y="1828800"/>
            <a:ext cx="8226426" cy="32230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BEBF4EBD-11A5-E24E-88A4-543385D815FE}"/>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1872C281-85E0-E541-B401-EA917E5DCC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C0450EA-0C20-CB46-A04F-8036CE4C8F2F}"/>
              </a:ext>
            </a:extLst>
          </p:cNvPr>
          <p:cNvGrpSpPr>
            <a:grpSpLocks/>
          </p:cNvGrpSpPr>
          <p:nvPr/>
        </p:nvGrpSpPr>
        <p:grpSpPr bwMode="auto">
          <a:xfrm>
            <a:off x="1" y="284163"/>
            <a:ext cx="2590800" cy="530225"/>
            <a:chOff x="2209799" y="284389"/>
            <a:chExt cx="2160388" cy="529772"/>
          </a:xfrm>
          <a:solidFill>
            <a:srgbClr val="024C89"/>
          </a:solidFill>
        </p:grpSpPr>
        <p:sp>
          <p:nvSpPr>
            <p:cNvPr id="11" name="矩形 10">
              <a:extLst>
                <a:ext uri="{FF2B5EF4-FFF2-40B4-BE49-F238E27FC236}">
                  <a16:creationId xmlns="" xmlns:a16="http://schemas.microsoft.com/office/drawing/2014/main" id="{9E6E5648-3AEA-6147-B667-F3C1A65966E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Storm</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283542F0-EEC9-8D41-8DB8-CF8A086CC1B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648682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1"/>
          <p:cNvSpPr>
            <a:spLocks noGrp="1"/>
          </p:cNvSpPr>
          <p:nvPr>
            <p:ph/>
          </p:nvPr>
        </p:nvSpPr>
        <p:spPr>
          <a:xfrm>
            <a:off x="457200" y="1143000"/>
            <a:ext cx="8153400" cy="1905000"/>
          </a:xfrm>
        </p:spPr>
        <p:txBody>
          <a:bodyPr/>
          <a:lstStyle/>
          <a:p>
            <a:pPr>
              <a:buFont typeface="Wingdings" panose="05000000000000000000" pitchFamily="2" charset="2"/>
              <a:buChar char="l"/>
            </a:pPr>
            <a:r>
              <a:rPr lang="en-US" altLang="zh-CN" sz="2000" b="1" dirty="0">
                <a:latin typeface="Microsoft YaHei" panose="020B0503020204020204" pitchFamily="34" charset="-122"/>
                <a:ea typeface="Microsoft YaHei" panose="020B0503020204020204" pitchFamily="34" charset="-122"/>
              </a:rPr>
              <a:t>Streams</a:t>
            </a:r>
            <a:r>
              <a:rPr lang="zh-CN" altLang="en-US" sz="2000" b="1"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Storm</a:t>
            </a:r>
            <a:r>
              <a:rPr lang="zh-CN" altLang="en-US" sz="2000" dirty="0">
                <a:latin typeface="Microsoft YaHei" panose="020B0503020204020204" pitchFamily="34" charset="-122"/>
                <a:ea typeface="Microsoft YaHei" panose="020B0503020204020204" pitchFamily="34" charset="-122"/>
              </a:rPr>
              <a:t>将</a:t>
            </a:r>
            <a:r>
              <a:rPr lang="zh-CN" altLang="zh-CN" sz="2000" dirty="0">
                <a:latin typeface="Microsoft YaHei" panose="020B0503020204020204" pitchFamily="34" charset="-122"/>
                <a:ea typeface="Microsoft YaHei" panose="020B0503020204020204" pitchFamily="34" charset="-122"/>
              </a:rPr>
              <a:t>流数据</a:t>
            </a:r>
            <a:r>
              <a:rPr lang="en-US" altLang="zh-CN" sz="2000" dirty="0">
                <a:latin typeface="Microsoft YaHei" panose="020B0503020204020204" pitchFamily="34" charset="-122"/>
                <a:ea typeface="Microsoft YaHei" panose="020B0503020204020204" pitchFamily="34" charset="-122"/>
              </a:rPr>
              <a:t>Stream</a:t>
            </a:r>
            <a:r>
              <a:rPr lang="zh-CN" altLang="en-US" sz="2000" dirty="0">
                <a:latin typeface="Microsoft YaHei" panose="020B0503020204020204" pitchFamily="34" charset="-122"/>
                <a:ea typeface="Microsoft YaHei" panose="020B0503020204020204" pitchFamily="34" charset="-122"/>
              </a:rPr>
              <a:t>描述成</a:t>
            </a:r>
            <a:r>
              <a:rPr lang="zh-CN" altLang="zh-CN" sz="2000" dirty="0">
                <a:latin typeface="Microsoft YaHei" panose="020B0503020204020204" pitchFamily="34" charset="-122"/>
                <a:ea typeface="Microsoft YaHei" panose="020B0503020204020204" pitchFamily="34" charset="-122"/>
              </a:rPr>
              <a:t>一个无限的</a:t>
            </a:r>
            <a:r>
              <a:rPr lang="en-US" altLang="zh-CN" sz="2000" dirty="0">
                <a:latin typeface="Microsoft YaHei" panose="020B0503020204020204" pitchFamily="34" charset="-122"/>
                <a:ea typeface="Microsoft YaHei" panose="020B0503020204020204" pitchFamily="34" charset="-122"/>
              </a:rPr>
              <a:t>Tuple</a:t>
            </a:r>
            <a:r>
              <a:rPr lang="zh-CN" altLang="zh-CN" sz="2000" dirty="0">
                <a:latin typeface="Microsoft YaHei" panose="020B0503020204020204" pitchFamily="34" charset="-122"/>
                <a:ea typeface="Microsoft YaHei" panose="020B0503020204020204" pitchFamily="34" charset="-122"/>
              </a:rPr>
              <a:t>序列</a:t>
            </a:r>
            <a:r>
              <a:rPr lang="zh-CN" altLang="en-US" sz="2000" dirty="0">
                <a:latin typeface="Microsoft YaHei" panose="020B0503020204020204" pitchFamily="34" charset="-122"/>
                <a:ea typeface="Microsoft YaHei" panose="020B0503020204020204" pitchFamily="34" charset="-122"/>
              </a:rPr>
              <a:t>，</a:t>
            </a:r>
            <a:r>
              <a:rPr lang="zh-CN" altLang="zh-CN" sz="2000" dirty="0">
                <a:latin typeface="Microsoft YaHei" panose="020B0503020204020204" pitchFamily="34" charset="-122"/>
                <a:ea typeface="Microsoft YaHei" panose="020B0503020204020204" pitchFamily="34" charset="-122"/>
              </a:rPr>
              <a:t>这些</a:t>
            </a:r>
            <a:r>
              <a:rPr lang="en-US" altLang="zh-CN" sz="2000" dirty="0">
                <a:latin typeface="Microsoft YaHei" panose="020B0503020204020204" pitchFamily="34" charset="-122"/>
                <a:ea typeface="Microsoft YaHei" panose="020B0503020204020204" pitchFamily="34" charset="-122"/>
              </a:rPr>
              <a:t>Tuple</a:t>
            </a:r>
            <a:r>
              <a:rPr lang="zh-CN" altLang="zh-CN" sz="2000" dirty="0">
                <a:latin typeface="Microsoft YaHei" panose="020B0503020204020204" pitchFamily="34" charset="-122"/>
                <a:ea typeface="Microsoft YaHei" panose="020B0503020204020204" pitchFamily="34" charset="-122"/>
              </a:rPr>
              <a:t>序列会以分布式的方式并行地创建和处理</a:t>
            </a:r>
          </a:p>
          <a:p>
            <a:pPr>
              <a:buFont typeface="Wingdings" panose="05000000000000000000" pitchFamily="2" charset="2"/>
              <a:buChar char="l"/>
            </a:pPr>
            <a:endParaRPr lang="zh-CN" altLang="zh-CN" sz="2000" dirty="0">
              <a:latin typeface="Microsoft YaHei" panose="020B0503020204020204" pitchFamily="34" charset="-122"/>
              <a:ea typeface="Microsoft YaHei" panose="020B0503020204020204" pitchFamily="34" charset="-122"/>
            </a:endParaRPr>
          </a:p>
        </p:txBody>
      </p:sp>
      <p:pic>
        <p:nvPicPr>
          <p:cNvPr id="3379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2731" y="2133600"/>
            <a:ext cx="61722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矩形 4"/>
          <p:cNvSpPr>
            <a:spLocks noChangeArrowheads="1"/>
          </p:cNvSpPr>
          <p:nvPr/>
        </p:nvSpPr>
        <p:spPr bwMode="auto">
          <a:xfrm>
            <a:off x="685800" y="4267200"/>
            <a:ext cx="8001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每个</a:t>
            </a: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是一堆值，每个值有一个名字，并且每个值可以是任何类型</a:t>
            </a:r>
            <a:endParaRPr lang="en-US" altLang="zh-CN" sz="2000" dirty="0">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应该是一个</a:t>
            </a:r>
            <a:r>
              <a:rPr lang="en-US" altLang="zh-CN" sz="2000" dirty="0">
                <a:latin typeface="Microsoft YaHei" panose="020B0503020204020204" pitchFamily="34" charset="-122"/>
                <a:ea typeface="Microsoft YaHei" panose="020B0503020204020204" pitchFamily="34" charset="-122"/>
              </a:rPr>
              <a:t>Key-Value</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Map</a:t>
            </a:r>
            <a:r>
              <a:rPr lang="zh-CN" altLang="en-US" sz="2000" dirty="0">
                <a:latin typeface="Microsoft YaHei" panose="020B0503020204020204" pitchFamily="34" charset="-122"/>
                <a:ea typeface="Microsoft YaHei" panose="020B0503020204020204" pitchFamily="34" charset="-122"/>
              </a:rPr>
              <a:t>，由于各个组件间传递的</a:t>
            </a: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的字段名称已经事先定义好了，所以</a:t>
            </a: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只需要按序填入各个</a:t>
            </a:r>
            <a:r>
              <a:rPr lang="en-US" altLang="zh-CN" sz="2000" dirty="0">
                <a:latin typeface="Microsoft YaHei" panose="020B0503020204020204" pitchFamily="34" charset="-122"/>
                <a:ea typeface="Microsoft YaHei" panose="020B0503020204020204" pitchFamily="34" charset="-122"/>
              </a:rPr>
              <a:t>Value</a:t>
            </a:r>
            <a:r>
              <a:rPr lang="zh-CN" altLang="en-US" sz="2000" dirty="0">
                <a:latin typeface="Microsoft YaHei" panose="020B0503020204020204" pitchFamily="34" charset="-122"/>
                <a:ea typeface="Microsoft YaHei" panose="020B0503020204020204" pitchFamily="34" charset="-122"/>
              </a:rPr>
              <a:t>，所以就是一个</a:t>
            </a:r>
            <a:r>
              <a:rPr lang="en-US" altLang="zh-CN" sz="2000" dirty="0">
                <a:latin typeface="Microsoft YaHei" panose="020B0503020204020204" pitchFamily="34" charset="-122"/>
                <a:ea typeface="Microsoft YaHei" panose="020B0503020204020204" pitchFamily="34" charset="-122"/>
              </a:rPr>
              <a:t>Value List</a:t>
            </a:r>
            <a:r>
              <a:rPr lang="zh-CN" altLang="en-US" sz="2000" dirty="0">
                <a:latin typeface="Microsoft YaHei" panose="020B0503020204020204" pitchFamily="34" charset="-122"/>
                <a:ea typeface="Microsoft YaHei" panose="020B0503020204020204" pitchFamily="34" charset="-122"/>
              </a:rPr>
              <a:t>（值列表）</a:t>
            </a:r>
          </a:p>
        </p:txBody>
      </p:sp>
      <p:graphicFrame>
        <p:nvGraphicFramePr>
          <p:cNvPr id="7" name="表格 6"/>
          <p:cNvGraphicFramePr>
            <a:graphicFrameLocks noGrp="1"/>
          </p:cNvGraphicFramePr>
          <p:nvPr/>
        </p:nvGraphicFramePr>
        <p:xfrm>
          <a:off x="1600200" y="6096000"/>
          <a:ext cx="6096000" cy="371475"/>
        </p:xfrm>
        <a:graphic>
          <a:graphicData uri="http://schemas.openxmlformats.org/drawingml/2006/table">
            <a:tbl>
              <a:tblPr firstRow="1" bandRow="1">
                <a:tableStyleId>{5C22544A-7EE6-4342-B048-85BDC9FD1C3A}</a:tableStyleId>
              </a:tblPr>
              <a:tblGrid>
                <a:gridCol w="15240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15240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tblGrid>
              <a:tr h="371475">
                <a:tc>
                  <a:txBody>
                    <a:bodyPr/>
                    <a:lstStyle/>
                    <a:p>
                      <a:pPr algn="ctr"/>
                      <a:r>
                        <a:rPr lang="en-US" altLang="zh-CN" sz="1800" dirty="0">
                          <a:solidFill>
                            <a:schemeClr val="tx1"/>
                          </a:solidFill>
                        </a:rPr>
                        <a:t>Field1</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Field2</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Field3</a:t>
                      </a:r>
                      <a:endParaRPr lang="zh-CN" altLang="en-US" sz="1800" dirty="0">
                        <a:solidFill>
                          <a:schemeClr val="tx1"/>
                        </a:solidFill>
                      </a:endParaRPr>
                    </a:p>
                  </a:txBody>
                  <a:tcPr marT="45798" marB="45798"/>
                </a:tc>
                <a:tc>
                  <a:txBody>
                    <a:bodyPr/>
                    <a:lstStyle/>
                    <a:p>
                      <a:pPr algn="ctr"/>
                      <a:r>
                        <a:rPr lang="en-US" altLang="zh-CN" sz="1800" dirty="0">
                          <a:solidFill>
                            <a:schemeClr val="tx1"/>
                          </a:solidFill>
                        </a:rPr>
                        <a:t>Field4</a:t>
                      </a:r>
                      <a:endParaRPr lang="zh-CN" altLang="en-US" sz="1800" dirty="0">
                        <a:solidFill>
                          <a:schemeClr val="tx1"/>
                        </a:solidFill>
                      </a:endParaRPr>
                    </a:p>
                  </a:txBody>
                  <a:tcPr marT="45798" marB="45798"/>
                </a:tc>
                <a:extLst>
                  <a:ext uri="{0D108BD9-81ED-4DB2-BD59-A6C34878D82A}">
                    <a16:rowId xmlns="" xmlns:a16="http://schemas.microsoft.com/office/drawing/2014/main" val="10000"/>
                  </a:ext>
                </a:extLst>
              </a:tr>
            </a:tbl>
          </a:graphicData>
        </a:graphic>
      </p:graphicFrame>
      <p:sp>
        <p:nvSpPr>
          <p:cNvPr id="8" name="Rectangle 4">
            <a:extLst>
              <a:ext uri="{FF2B5EF4-FFF2-40B4-BE49-F238E27FC236}">
                <a16:creationId xmlns="" xmlns:a16="http://schemas.microsoft.com/office/drawing/2014/main" id="{FB449AB2-9399-BF43-A300-2D0B88F133A2}"/>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86DE6B6E-DA34-6F48-BDB0-CF8C33BD6017}"/>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61C627CB-8205-B140-9DC8-1FAE458FD01D}"/>
              </a:ext>
            </a:extLst>
          </p:cNvPr>
          <p:cNvGrpSpPr>
            <a:grpSpLocks/>
          </p:cNvGrpSpPr>
          <p:nvPr/>
        </p:nvGrpSpPr>
        <p:grpSpPr bwMode="auto">
          <a:xfrm>
            <a:off x="0" y="284163"/>
            <a:ext cx="4038599" cy="530225"/>
            <a:chOff x="2209799" y="284389"/>
            <a:chExt cx="2160388" cy="529772"/>
          </a:xfrm>
          <a:solidFill>
            <a:srgbClr val="024C89"/>
          </a:solidFill>
        </p:grpSpPr>
        <p:sp>
          <p:nvSpPr>
            <p:cNvPr id="11" name="矩形 10">
              <a:extLst>
                <a:ext uri="{FF2B5EF4-FFF2-40B4-BE49-F238E27FC236}">
                  <a16:creationId xmlns="" xmlns:a16="http://schemas.microsoft.com/office/drawing/2014/main" id="{13F2756F-BC5F-C543-B8A1-655C5BCE901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处理对象的抽象</a:t>
              </a:r>
            </a:p>
          </p:txBody>
        </p:sp>
        <p:sp>
          <p:nvSpPr>
            <p:cNvPr id="12" name="矩形 11">
              <a:extLst>
                <a:ext uri="{FF2B5EF4-FFF2-40B4-BE49-F238E27FC236}">
                  <a16:creationId xmlns="" xmlns:a16="http://schemas.microsoft.com/office/drawing/2014/main" id="{EA77D2E3-45A4-E645-88BD-C27D453AF42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673414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1"/>
          <p:cNvSpPr>
            <a:spLocks noGrp="1"/>
          </p:cNvSpPr>
          <p:nvPr>
            <p:ph/>
          </p:nvPr>
        </p:nvSpPr>
        <p:spPr/>
        <p:txBody>
          <a:bodyPr/>
          <a:lstStyle/>
          <a:p>
            <a:pPr>
              <a:buFont typeface="Wingdings" panose="05000000000000000000" pitchFamily="2" charset="2"/>
              <a:buChar char="l"/>
            </a:pPr>
            <a:r>
              <a:rPr lang="en-US" altLang="zh-CN" sz="2000" b="1" dirty="0">
                <a:latin typeface="Microsoft YaHei" panose="020B0503020204020204" pitchFamily="34" charset="-122"/>
                <a:ea typeface="Microsoft YaHei" panose="020B0503020204020204" pitchFamily="34" charset="-122"/>
              </a:rPr>
              <a:t>Spout</a:t>
            </a:r>
            <a:r>
              <a:rPr lang="zh-CN" altLang="en-US" sz="2000" b="1"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Storm</a:t>
            </a:r>
            <a:r>
              <a:rPr lang="zh-CN" altLang="zh-CN" sz="2000" dirty="0">
                <a:latin typeface="Microsoft YaHei" panose="020B0503020204020204" pitchFamily="34" charset="-122"/>
                <a:ea typeface="Microsoft YaHei" panose="020B0503020204020204" pitchFamily="34" charset="-122"/>
              </a:rPr>
              <a:t>认为每个</a:t>
            </a:r>
            <a:r>
              <a:rPr lang="en-US" altLang="zh-CN" sz="2000" dirty="0">
                <a:latin typeface="Microsoft YaHei" panose="020B0503020204020204" pitchFamily="34" charset="-122"/>
                <a:ea typeface="Microsoft YaHei" panose="020B0503020204020204" pitchFamily="34" charset="-122"/>
              </a:rPr>
              <a:t>Stream</a:t>
            </a:r>
            <a:r>
              <a:rPr lang="zh-CN" altLang="zh-CN" sz="2000" dirty="0">
                <a:latin typeface="Microsoft YaHei" panose="020B0503020204020204" pitchFamily="34" charset="-122"/>
                <a:ea typeface="Microsoft YaHei" panose="020B0503020204020204" pitchFamily="34" charset="-122"/>
              </a:rPr>
              <a:t>都有一个源头，并把这个源头抽象为</a:t>
            </a:r>
            <a:r>
              <a:rPr lang="en-US" altLang="zh-CN" sz="2000" dirty="0">
                <a:latin typeface="Microsoft YaHei" panose="020B0503020204020204" pitchFamily="34" charset="-122"/>
                <a:ea typeface="Microsoft YaHei" panose="020B0503020204020204" pitchFamily="34" charset="-122"/>
              </a:rPr>
              <a:t>Spout</a:t>
            </a:r>
          </a:p>
          <a:p>
            <a:pP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通常</a:t>
            </a:r>
            <a:r>
              <a:rPr lang="en-US" altLang="zh-CN" sz="2000" dirty="0">
                <a:latin typeface="Microsoft YaHei" panose="020B0503020204020204" pitchFamily="34" charset="-122"/>
                <a:ea typeface="Microsoft YaHei" panose="020B0503020204020204" pitchFamily="34" charset="-122"/>
              </a:rPr>
              <a:t>Spout</a:t>
            </a:r>
            <a:r>
              <a:rPr lang="zh-CN" altLang="en-US" sz="2000" dirty="0">
                <a:latin typeface="Microsoft YaHei" panose="020B0503020204020204" pitchFamily="34" charset="-122"/>
                <a:ea typeface="Microsoft YaHei" panose="020B0503020204020204" pitchFamily="34" charset="-122"/>
              </a:rPr>
              <a:t>会从外部数据源（队列、数据库等）读取数据，然后封装成</a:t>
            </a: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形式，发送到</a:t>
            </a:r>
            <a:r>
              <a:rPr lang="en-US" altLang="zh-CN" sz="2000" dirty="0">
                <a:latin typeface="Microsoft YaHei" panose="020B0503020204020204" pitchFamily="34" charset="-122"/>
                <a:ea typeface="Microsoft YaHei" panose="020B0503020204020204" pitchFamily="34" charset="-122"/>
              </a:rPr>
              <a:t>Stream</a:t>
            </a:r>
            <a:r>
              <a:rPr lang="zh-CN" altLang="en-US" sz="2000" dirty="0">
                <a:latin typeface="Microsoft YaHei" panose="020B0503020204020204" pitchFamily="34" charset="-122"/>
                <a:ea typeface="Microsoft YaHei" panose="020B0503020204020204" pitchFamily="34" charset="-122"/>
              </a:rPr>
              <a:t>中。</a:t>
            </a:r>
            <a:r>
              <a:rPr lang="en-US" altLang="zh-CN" sz="2000" dirty="0">
                <a:latin typeface="Microsoft YaHei" panose="020B0503020204020204" pitchFamily="34" charset="-122"/>
                <a:ea typeface="Microsoft YaHei" panose="020B0503020204020204" pitchFamily="34" charset="-122"/>
              </a:rPr>
              <a:t>Spout</a:t>
            </a:r>
            <a:r>
              <a:rPr lang="zh-CN" altLang="en-US" sz="2000" dirty="0">
                <a:latin typeface="Microsoft YaHei" panose="020B0503020204020204" pitchFamily="34" charset="-122"/>
                <a:ea typeface="Microsoft YaHei" panose="020B0503020204020204" pitchFamily="34" charset="-122"/>
              </a:rPr>
              <a:t>是一个主动的角色，在接口内部有个</a:t>
            </a:r>
            <a:r>
              <a:rPr lang="en-US" altLang="zh-CN" sz="2000" dirty="0" err="1">
                <a:latin typeface="Microsoft YaHei" panose="020B0503020204020204" pitchFamily="34" charset="-122"/>
                <a:ea typeface="Microsoft YaHei" panose="020B0503020204020204" pitchFamily="34" charset="-122"/>
              </a:rPr>
              <a:t>nextTuple</a:t>
            </a:r>
            <a:r>
              <a:rPr lang="zh-CN" altLang="en-US" sz="2000" dirty="0">
                <a:latin typeface="Microsoft YaHei" panose="020B0503020204020204" pitchFamily="34" charset="-122"/>
                <a:ea typeface="Microsoft YaHei" panose="020B0503020204020204" pitchFamily="34" charset="-122"/>
              </a:rPr>
              <a:t>函数，</a:t>
            </a:r>
            <a:r>
              <a:rPr lang="en-US" altLang="zh-CN" sz="2000" dirty="0">
                <a:latin typeface="Microsoft YaHei" panose="020B0503020204020204" pitchFamily="34" charset="-122"/>
                <a:ea typeface="Microsoft YaHei" panose="020B0503020204020204" pitchFamily="34" charset="-122"/>
              </a:rPr>
              <a:t>Storm</a:t>
            </a:r>
            <a:r>
              <a:rPr lang="zh-CN" altLang="en-US" sz="2000" dirty="0">
                <a:latin typeface="Microsoft YaHei" panose="020B0503020204020204" pitchFamily="34" charset="-122"/>
                <a:ea typeface="Microsoft YaHei" panose="020B0503020204020204" pitchFamily="34" charset="-122"/>
              </a:rPr>
              <a:t>框架会</a:t>
            </a:r>
            <a:r>
              <a:rPr lang="zh-CN" altLang="en-US" sz="2000" dirty="0" smtClean="0">
                <a:latin typeface="Microsoft YaHei" panose="020B0503020204020204" pitchFamily="34" charset="-122"/>
                <a:ea typeface="Microsoft YaHei" panose="020B0503020204020204" pitchFamily="34" charset="-122"/>
              </a:rPr>
              <a:t>不停地调用</a:t>
            </a:r>
            <a:r>
              <a:rPr lang="zh-CN" altLang="en-US" sz="2000" dirty="0">
                <a:latin typeface="Microsoft YaHei" panose="020B0503020204020204" pitchFamily="34" charset="-122"/>
                <a:ea typeface="Microsoft YaHei" panose="020B0503020204020204" pitchFamily="34" charset="-122"/>
              </a:rPr>
              <a:t>该函数</a:t>
            </a:r>
            <a:endParaRPr lang="en-US" altLang="zh-CN" sz="2000" dirty="0">
              <a:latin typeface="Microsoft YaHei" panose="020B0503020204020204" pitchFamily="34" charset="-122"/>
              <a:ea typeface="Microsoft YaHei" panose="020B0503020204020204" pitchFamily="34" charset="-122"/>
            </a:endParaRPr>
          </a:p>
          <a:p>
            <a:endParaRPr lang="zh-CN" altLang="zh-CN" sz="2000" dirty="0">
              <a:latin typeface="Microsoft YaHei" panose="020B0503020204020204" pitchFamily="34" charset="-122"/>
              <a:ea typeface="Microsoft YaHei" panose="020B0503020204020204" pitchFamily="34" charset="-122"/>
            </a:endParaRPr>
          </a:p>
        </p:txBody>
      </p:sp>
      <p:pic>
        <p:nvPicPr>
          <p:cNvPr id="3482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4114800"/>
            <a:ext cx="6215063"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79CE9734-628E-7546-9513-4CF6397E96BE}"/>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73F9331F-BF2A-C44A-9B8B-8DC54507672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4A6CEB9B-454F-224C-AFA0-5E14BCA6274C}"/>
              </a:ext>
            </a:extLst>
          </p:cNvPr>
          <p:cNvGrpSpPr>
            <a:grpSpLocks/>
          </p:cNvGrpSpPr>
          <p:nvPr/>
        </p:nvGrpSpPr>
        <p:grpSpPr bwMode="auto">
          <a:xfrm>
            <a:off x="1" y="284163"/>
            <a:ext cx="3352800" cy="530225"/>
            <a:chOff x="2209799" y="284389"/>
            <a:chExt cx="2160388" cy="529772"/>
          </a:xfrm>
          <a:solidFill>
            <a:srgbClr val="024C89"/>
          </a:solidFill>
        </p:grpSpPr>
        <p:sp>
          <p:nvSpPr>
            <p:cNvPr id="8" name="矩形 7">
              <a:extLst>
                <a:ext uri="{FF2B5EF4-FFF2-40B4-BE49-F238E27FC236}">
                  <a16:creationId xmlns="" xmlns:a16="http://schemas.microsoft.com/office/drawing/2014/main" id="{3DA94E96-CE75-594B-9E2C-2A3532F0B310}"/>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流处理方式的抽象</a:t>
              </a:r>
            </a:p>
          </p:txBody>
        </p:sp>
        <p:sp>
          <p:nvSpPr>
            <p:cNvPr id="9" name="矩形 8">
              <a:extLst>
                <a:ext uri="{FF2B5EF4-FFF2-40B4-BE49-F238E27FC236}">
                  <a16:creationId xmlns="" xmlns:a16="http://schemas.microsoft.com/office/drawing/2014/main" id="{7B2BCFC7-C544-F140-90F7-B6B8697ABE40}"/>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721502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1"/>
          <p:cNvSpPr>
            <a:spLocks noGrp="1"/>
          </p:cNvSpPr>
          <p:nvPr>
            <p:ph/>
          </p:nvPr>
        </p:nvSpPr>
        <p:spPr/>
        <p:txBody>
          <a:bodyPr/>
          <a:lstStyle/>
          <a:p>
            <a:pPr>
              <a:buFont typeface="Wingdings" panose="05000000000000000000" pitchFamily="2" charset="2"/>
              <a:buChar char="l"/>
            </a:pPr>
            <a:r>
              <a:rPr lang="en-US" altLang="zh-CN" sz="2000" b="1" dirty="0">
                <a:latin typeface="Microsoft YaHei" panose="020B0503020204020204" pitchFamily="34" charset="-122"/>
                <a:ea typeface="Microsoft YaHei" panose="020B0503020204020204" pitchFamily="34" charset="-122"/>
              </a:rPr>
              <a:t>Bolt</a:t>
            </a:r>
            <a:r>
              <a:rPr lang="zh-CN" altLang="en-US" sz="2000" b="1"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Storm</a:t>
            </a:r>
            <a:r>
              <a:rPr lang="zh-CN" altLang="zh-CN" sz="2000" dirty="0">
                <a:latin typeface="Microsoft YaHei" panose="020B0503020204020204" pitchFamily="34" charset="-122"/>
                <a:ea typeface="Microsoft YaHei" panose="020B0503020204020204" pitchFamily="34" charset="-122"/>
              </a:rPr>
              <a:t>将</a:t>
            </a:r>
            <a:r>
              <a:rPr lang="en-US" altLang="zh-CN" sz="2000" dirty="0">
                <a:latin typeface="Microsoft YaHei" panose="020B0503020204020204" pitchFamily="34" charset="-122"/>
                <a:ea typeface="Microsoft YaHei" panose="020B0503020204020204" pitchFamily="34" charset="-122"/>
              </a:rPr>
              <a:t>Streams</a:t>
            </a:r>
            <a:r>
              <a:rPr lang="zh-CN" altLang="zh-CN" sz="2000" dirty="0">
                <a:latin typeface="Microsoft YaHei" panose="020B0503020204020204" pitchFamily="34" charset="-122"/>
                <a:ea typeface="Microsoft YaHei" panose="020B0503020204020204" pitchFamily="34" charset="-122"/>
              </a:rPr>
              <a:t>的状态转换过程抽象为</a:t>
            </a:r>
            <a:r>
              <a:rPr lang="en-US" altLang="zh-CN" sz="2000" dirty="0">
                <a:latin typeface="Microsoft YaHei" panose="020B0503020204020204" pitchFamily="34" charset="-122"/>
                <a:ea typeface="Microsoft YaHei" panose="020B0503020204020204" pitchFamily="34" charset="-122"/>
              </a:rPr>
              <a:t>Bolt</a:t>
            </a:r>
            <a:r>
              <a:rPr lang="zh-CN" altLang="zh-CN"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Bolt</a:t>
            </a:r>
            <a:r>
              <a:rPr lang="zh-CN" altLang="zh-CN" sz="2000" dirty="0">
                <a:latin typeface="Microsoft YaHei" panose="020B0503020204020204" pitchFamily="34" charset="-122"/>
                <a:ea typeface="Microsoft YaHei" panose="020B0503020204020204" pitchFamily="34" charset="-122"/>
              </a:rPr>
              <a:t>即可以处理</a:t>
            </a:r>
            <a:r>
              <a:rPr lang="en-US" altLang="zh-CN" sz="2000" dirty="0">
                <a:latin typeface="Microsoft YaHei" panose="020B0503020204020204" pitchFamily="34" charset="-122"/>
                <a:ea typeface="Microsoft YaHei" panose="020B0503020204020204" pitchFamily="34" charset="-122"/>
              </a:rPr>
              <a:t>Tuple</a:t>
            </a:r>
            <a:r>
              <a:rPr lang="zh-CN" altLang="zh-CN" sz="2000" dirty="0">
                <a:latin typeface="Microsoft YaHei" panose="020B0503020204020204" pitchFamily="34" charset="-122"/>
                <a:ea typeface="Microsoft YaHei" panose="020B0503020204020204" pitchFamily="34" charset="-122"/>
              </a:rPr>
              <a:t>，也可以将处理后的</a:t>
            </a:r>
            <a:r>
              <a:rPr lang="en-US" altLang="zh-CN" sz="2000" dirty="0">
                <a:latin typeface="Microsoft YaHei" panose="020B0503020204020204" pitchFamily="34" charset="-122"/>
                <a:ea typeface="Microsoft YaHei" panose="020B0503020204020204" pitchFamily="34" charset="-122"/>
              </a:rPr>
              <a:t>Tuple</a:t>
            </a:r>
            <a:r>
              <a:rPr lang="zh-CN" altLang="zh-CN" sz="2000" dirty="0">
                <a:latin typeface="Microsoft YaHei" panose="020B0503020204020204" pitchFamily="34" charset="-122"/>
                <a:ea typeface="Microsoft YaHei" panose="020B0503020204020204" pitchFamily="34" charset="-122"/>
              </a:rPr>
              <a:t>作为新的</a:t>
            </a:r>
            <a:r>
              <a:rPr lang="en-US" altLang="zh-CN" sz="2000" dirty="0">
                <a:latin typeface="Microsoft YaHei" panose="020B0503020204020204" pitchFamily="34" charset="-122"/>
                <a:ea typeface="Microsoft YaHei" panose="020B0503020204020204" pitchFamily="34" charset="-122"/>
              </a:rPr>
              <a:t>Streams</a:t>
            </a:r>
            <a:r>
              <a:rPr lang="zh-CN" altLang="zh-CN" sz="2000" dirty="0">
                <a:latin typeface="Microsoft YaHei" panose="020B0503020204020204" pitchFamily="34" charset="-122"/>
                <a:ea typeface="Microsoft YaHei" panose="020B0503020204020204" pitchFamily="34" charset="-122"/>
              </a:rPr>
              <a:t>发送给其他</a:t>
            </a:r>
            <a:r>
              <a:rPr lang="en-US" altLang="zh-CN" sz="2000" dirty="0">
                <a:latin typeface="Microsoft YaHei" panose="020B0503020204020204" pitchFamily="34" charset="-122"/>
                <a:ea typeface="Microsoft YaHei" panose="020B0503020204020204" pitchFamily="34" charset="-122"/>
              </a:rPr>
              <a:t>Bolt</a:t>
            </a:r>
          </a:p>
          <a:p>
            <a:pPr>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rPr>
              <a:t>Bolt</a:t>
            </a:r>
            <a:r>
              <a:rPr lang="zh-CN" altLang="en-US" sz="2000" dirty="0">
                <a:latin typeface="Microsoft YaHei" panose="020B0503020204020204" pitchFamily="34" charset="-122"/>
                <a:ea typeface="Microsoft YaHei" panose="020B0503020204020204" pitchFamily="34" charset="-122"/>
              </a:rPr>
              <a:t>可以执行过滤、函数操作、</a:t>
            </a:r>
            <a:r>
              <a:rPr lang="en-US" altLang="zh-CN" sz="2000" dirty="0">
                <a:latin typeface="Microsoft YaHei" panose="020B0503020204020204" pitchFamily="34" charset="-122"/>
                <a:ea typeface="Microsoft YaHei" panose="020B0503020204020204" pitchFamily="34" charset="-122"/>
              </a:rPr>
              <a:t>Join</a:t>
            </a:r>
            <a:r>
              <a:rPr lang="zh-CN" altLang="en-US" sz="2000" dirty="0">
                <a:latin typeface="Microsoft YaHei" panose="020B0503020204020204" pitchFamily="34" charset="-122"/>
                <a:ea typeface="Microsoft YaHei" panose="020B0503020204020204" pitchFamily="34" charset="-122"/>
              </a:rPr>
              <a:t>、操作数据库等任何操作</a:t>
            </a:r>
            <a:endParaRPr lang="en-US" altLang="zh-CN" sz="20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rPr>
              <a:t>Bolt</a:t>
            </a:r>
            <a:r>
              <a:rPr lang="zh-CN" altLang="en-US" sz="2000" dirty="0">
                <a:latin typeface="Microsoft YaHei" panose="020B0503020204020204" pitchFamily="34" charset="-122"/>
                <a:ea typeface="Microsoft YaHei" panose="020B0503020204020204" pitchFamily="34" charset="-122"/>
              </a:rPr>
              <a:t>是一个被动的角色，其接口中有一个</a:t>
            </a:r>
            <a:r>
              <a:rPr lang="en-US" altLang="zh-CN" sz="2000" dirty="0">
                <a:latin typeface="Microsoft YaHei" panose="020B0503020204020204" pitchFamily="34" charset="-122"/>
                <a:ea typeface="Microsoft YaHei" panose="020B0503020204020204" pitchFamily="34" charset="-122"/>
              </a:rPr>
              <a:t>execute(Tuple input)</a:t>
            </a:r>
            <a:r>
              <a:rPr lang="zh-CN" altLang="en-US" sz="2000" dirty="0">
                <a:latin typeface="Microsoft YaHei" panose="020B0503020204020204" pitchFamily="34" charset="-122"/>
                <a:ea typeface="Microsoft YaHei" panose="020B0503020204020204" pitchFamily="34" charset="-122"/>
              </a:rPr>
              <a:t>方法，在接收到消息之后会调用此函数，用户可以在此方法中执行自己的处理逻辑</a:t>
            </a:r>
            <a:endParaRPr lang="zh-CN" altLang="zh-CN" sz="2000" dirty="0">
              <a:latin typeface="Microsoft YaHei" panose="020B0503020204020204" pitchFamily="34" charset="-122"/>
              <a:ea typeface="Microsoft YaHei" panose="020B0503020204020204" pitchFamily="34" charset="-122"/>
            </a:endParaRPr>
          </a:p>
        </p:txBody>
      </p:sp>
      <p:pic>
        <p:nvPicPr>
          <p:cNvPr id="3584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3657600"/>
            <a:ext cx="769620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75A93244-D883-F642-A5D6-1DD8EF261FAA}"/>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60668722-1347-6545-84DA-C66530C7DDDD}"/>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5A68DF59-FBE2-0E42-87BE-07AC343979E8}"/>
              </a:ext>
            </a:extLst>
          </p:cNvPr>
          <p:cNvGrpSpPr>
            <a:grpSpLocks/>
          </p:cNvGrpSpPr>
          <p:nvPr/>
        </p:nvGrpSpPr>
        <p:grpSpPr bwMode="auto">
          <a:xfrm>
            <a:off x="1" y="284163"/>
            <a:ext cx="3352800" cy="530225"/>
            <a:chOff x="2209799" y="284389"/>
            <a:chExt cx="2160388" cy="529772"/>
          </a:xfrm>
          <a:solidFill>
            <a:srgbClr val="024C89"/>
          </a:solidFill>
        </p:grpSpPr>
        <p:sp>
          <p:nvSpPr>
            <p:cNvPr id="8" name="矩形 7">
              <a:extLst>
                <a:ext uri="{FF2B5EF4-FFF2-40B4-BE49-F238E27FC236}">
                  <a16:creationId xmlns="" xmlns:a16="http://schemas.microsoft.com/office/drawing/2014/main" id="{D216D22C-287A-DA4C-90FA-5E9A979274A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状态转换的抽象</a:t>
              </a:r>
            </a:p>
          </p:txBody>
        </p:sp>
        <p:sp>
          <p:nvSpPr>
            <p:cNvPr id="9" name="矩形 8">
              <a:extLst>
                <a:ext uri="{FF2B5EF4-FFF2-40B4-BE49-F238E27FC236}">
                  <a16:creationId xmlns="" xmlns:a16="http://schemas.microsoft.com/office/drawing/2014/main" id="{C68102B7-1C39-0F4A-8963-E99236938F1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693867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1"/>
          <p:cNvSpPr>
            <a:spLocks noGrp="1"/>
          </p:cNvSpPr>
          <p:nvPr>
            <p:ph/>
          </p:nvPr>
        </p:nvSpPr>
        <p:spPr>
          <a:xfrm>
            <a:off x="457200" y="1143000"/>
            <a:ext cx="8153400" cy="4754563"/>
          </a:xfrm>
        </p:spPr>
        <p:txBody>
          <a:bodyPr/>
          <a:lstStyle/>
          <a:p>
            <a:pPr>
              <a:buFont typeface="Wingdings" panose="05000000000000000000" pitchFamily="2" charset="2"/>
              <a:buChar char="l"/>
            </a:pPr>
            <a:r>
              <a:rPr lang="en-US" altLang="zh-CN" sz="2000" b="1" dirty="0">
                <a:latin typeface="Microsoft YaHei" panose="020B0503020204020204" pitchFamily="34" charset="-122"/>
                <a:ea typeface="Microsoft YaHei" panose="020B0503020204020204" pitchFamily="34" charset="-122"/>
              </a:rPr>
              <a:t>Topology</a:t>
            </a:r>
            <a:r>
              <a:rPr lang="zh-CN" altLang="en-US" sz="2000" b="1"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Storm</a:t>
            </a:r>
            <a:r>
              <a:rPr lang="zh-CN" altLang="zh-CN" sz="2000" dirty="0">
                <a:latin typeface="Microsoft YaHei" panose="020B0503020204020204" pitchFamily="34" charset="-122"/>
                <a:ea typeface="Microsoft YaHei" panose="020B0503020204020204" pitchFamily="34" charset="-122"/>
              </a:rPr>
              <a:t>将</a:t>
            </a:r>
            <a:r>
              <a:rPr lang="en-US" altLang="zh-CN" sz="2000" dirty="0">
                <a:latin typeface="Microsoft YaHei" panose="020B0503020204020204" pitchFamily="34" charset="-122"/>
                <a:ea typeface="Microsoft YaHei" panose="020B0503020204020204" pitchFamily="34" charset="-122"/>
              </a:rPr>
              <a:t>Spouts</a:t>
            </a:r>
            <a:r>
              <a:rPr lang="zh-CN" altLang="zh-CN"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Bolts</a:t>
            </a:r>
            <a:r>
              <a:rPr lang="zh-CN" altLang="zh-CN" sz="2000" dirty="0">
                <a:latin typeface="Microsoft YaHei" panose="020B0503020204020204" pitchFamily="34" charset="-122"/>
                <a:ea typeface="Microsoft YaHei" panose="020B0503020204020204" pitchFamily="34" charset="-122"/>
              </a:rPr>
              <a:t>组成的网络抽象成</a:t>
            </a:r>
            <a:r>
              <a:rPr lang="en-US" altLang="zh-CN" sz="2000" dirty="0">
                <a:latin typeface="Microsoft YaHei" panose="020B0503020204020204" pitchFamily="34" charset="-122"/>
                <a:ea typeface="Microsoft YaHei" panose="020B0503020204020204" pitchFamily="34" charset="-122"/>
              </a:rPr>
              <a:t>Topology</a:t>
            </a:r>
            <a:r>
              <a:rPr lang="zh-CN"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它</a:t>
            </a:r>
            <a:r>
              <a:rPr lang="zh-CN" altLang="zh-CN" sz="2000" dirty="0">
                <a:latin typeface="Microsoft YaHei" panose="020B0503020204020204" pitchFamily="34" charset="-122"/>
                <a:ea typeface="Microsoft YaHei" panose="020B0503020204020204" pitchFamily="34" charset="-122"/>
              </a:rPr>
              <a:t>可以被提交到</a:t>
            </a:r>
            <a:r>
              <a:rPr lang="en-US" altLang="zh-CN" sz="2000" dirty="0">
                <a:latin typeface="Microsoft YaHei" panose="020B0503020204020204" pitchFamily="34" charset="-122"/>
                <a:ea typeface="Microsoft YaHei" panose="020B0503020204020204" pitchFamily="34" charset="-122"/>
              </a:rPr>
              <a:t>Storm</a:t>
            </a:r>
            <a:r>
              <a:rPr lang="zh-CN" altLang="zh-CN" sz="2000" dirty="0">
                <a:latin typeface="Microsoft YaHei" panose="020B0503020204020204" pitchFamily="34" charset="-122"/>
                <a:ea typeface="Microsoft YaHei" panose="020B0503020204020204" pitchFamily="34" charset="-122"/>
              </a:rPr>
              <a:t>集群执行。</a:t>
            </a:r>
            <a:r>
              <a:rPr lang="en-US" altLang="zh-CN" sz="2000" dirty="0">
                <a:latin typeface="Microsoft YaHei" panose="020B0503020204020204" pitchFamily="34" charset="-122"/>
                <a:ea typeface="Microsoft YaHei" panose="020B0503020204020204" pitchFamily="34" charset="-122"/>
              </a:rPr>
              <a:t>Topology</a:t>
            </a:r>
            <a:r>
              <a:rPr lang="zh-CN" altLang="en-US" sz="2000" dirty="0">
                <a:latin typeface="Microsoft YaHei" panose="020B0503020204020204" pitchFamily="34" charset="-122"/>
                <a:ea typeface="Microsoft YaHei" panose="020B0503020204020204" pitchFamily="34" charset="-122"/>
              </a:rPr>
              <a:t>可视为</a:t>
            </a:r>
            <a:r>
              <a:rPr lang="zh-CN" altLang="zh-CN" sz="2000" dirty="0">
                <a:latin typeface="Microsoft YaHei" panose="020B0503020204020204" pitchFamily="34" charset="-122"/>
                <a:ea typeface="Microsoft YaHei" panose="020B0503020204020204" pitchFamily="34" charset="-122"/>
              </a:rPr>
              <a:t>流转换图</a:t>
            </a:r>
            <a:r>
              <a:rPr lang="zh-CN" altLang="en-US" sz="2000" dirty="0">
                <a:latin typeface="Microsoft YaHei" panose="020B0503020204020204" pitchFamily="34" charset="-122"/>
                <a:ea typeface="Microsoft YaHei" panose="020B0503020204020204" pitchFamily="34" charset="-122"/>
              </a:rPr>
              <a:t>，图中</a:t>
            </a:r>
            <a:r>
              <a:rPr lang="zh-CN" altLang="zh-CN" sz="2000" dirty="0">
                <a:latin typeface="Microsoft YaHei" panose="020B0503020204020204" pitchFamily="34" charset="-122"/>
                <a:ea typeface="Microsoft YaHei" panose="020B0503020204020204" pitchFamily="34" charset="-122"/>
              </a:rPr>
              <a:t>节点是一个</a:t>
            </a:r>
            <a:r>
              <a:rPr lang="en-US" altLang="zh-CN" sz="2000" dirty="0">
                <a:latin typeface="Microsoft YaHei" panose="020B0503020204020204" pitchFamily="34" charset="-122"/>
                <a:ea typeface="Microsoft YaHei" panose="020B0503020204020204" pitchFamily="34" charset="-122"/>
              </a:rPr>
              <a:t>Spout</a:t>
            </a:r>
            <a:r>
              <a:rPr lang="zh-CN" altLang="zh-CN" sz="2000" dirty="0">
                <a:latin typeface="Microsoft YaHei" panose="020B0503020204020204" pitchFamily="34" charset="-122"/>
                <a:ea typeface="Microsoft YaHei" panose="020B0503020204020204" pitchFamily="34" charset="-122"/>
              </a:rPr>
              <a:t>或</a:t>
            </a:r>
            <a:r>
              <a:rPr lang="en-US" altLang="zh-CN" sz="2000" dirty="0">
                <a:latin typeface="Microsoft YaHei" panose="020B0503020204020204" pitchFamily="34" charset="-122"/>
                <a:ea typeface="Microsoft YaHei" panose="020B0503020204020204" pitchFamily="34" charset="-122"/>
              </a:rPr>
              <a:t>Bolt</a:t>
            </a:r>
            <a:r>
              <a:rPr lang="zh-CN" altLang="zh-CN" sz="2000" dirty="0">
                <a:latin typeface="Microsoft YaHei" panose="020B0503020204020204" pitchFamily="34" charset="-122"/>
                <a:ea typeface="Microsoft YaHei" panose="020B0503020204020204" pitchFamily="34" charset="-122"/>
              </a:rPr>
              <a:t>，边则表示</a:t>
            </a:r>
            <a:r>
              <a:rPr lang="en-US" altLang="zh-CN" sz="2000" dirty="0">
                <a:latin typeface="Microsoft YaHei" panose="020B0503020204020204" pitchFamily="34" charset="-122"/>
                <a:ea typeface="Microsoft YaHei" panose="020B0503020204020204" pitchFamily="34" charset="-122"/>
              </a:rPr>
              <a:t>Bolt</a:t>
            </a:r>
            <a:r>
              <a:rPr lang="zh-CN" altLang="zh-CN" sz="2000" dirty="0">
                <a:latin typeface="Microsoft YaHei" panose="020B0503020204020204" pitchFamily="34" charset="-122"/>
                <a:ea typeface="Microsoft YaHei" panose="020B0503020204020204" pitchFamily="34" charset="-122"/>
              </a:rPr>
              <a:t>订阅了哪个</a:t>
            </a:r>
            <a:r>
              <a:rPr lang="en-US" altLang="zh-CN" sz="2000" dirty="0">
                <a:latin typeface="Microsoft YaHei" panose="020B0503020204020204" pitchFamily="34" charset="-122"/>
                <a:ea typeface="Microsoft YaHei" panose="020B0503020204020204" pitchFamily="34" charset="-122"/>
              </a:rPr>
              <a:t>Stream</a:t>
            </a:r>
            <a:r>
              <a:rPr lang="zh-CN" altLang="zh-CN" sz="2000" dirty="0">
                <a:latin typeface="Microsoft YaHei" panose="020B0503020204020204" pitchFamily="34" charset="-122"/>
                <a:ea typeface="Microsoft YaHei" panose="020B0503020204020204" pitchFamily="34" charset="-122"/>
              </a:rPr>
              <a:t>。当</a:t>
            </a:r>
            <a:r>
              <a:rPr lang="en-US" altLang="zh-CN" sz="2000" dirty="0">
                <a:latin typeface="Microsoft YaHei" panose="020B0503020204020204" pitchFamily="34" charset="-122"/>
                <a:ea typeface="Microsoft YaHei" panose="020B0503020204020204" pitchFamily="34" charset="-122"/>
              </a:rPr>
              <a:t>Spout</a:t>
            </a:r>
            <a:r>
              <a:rPr lang="zh-CN" altLang="zh-CN" sz="2000" dirty="0">
                <a:latin typeface="Microsoft YaHei" panose="020B0503020204020204" pitchFamily="34" charset="-122"/>
                <a:ea typeface="Microsoft YaHei" panose="020B0503020204020204" pitchFamily="34" charset="-122"/>
              </a:rPr>
              <a:t>或者</a:t>
            </a:r>
            <a:r>
              <a:rPr lang="en-US" altLang="zh-CN" sz="2000" dirty="0">
                <a:latin typeface="Microsoft YaHei" panose="020B0503020204020204" pitchFamily="34" charset="-122"/>
                <a:ea typeface="Microsoft YaHei" panose="020B0503020204020204" pitchFamily="34" charset="-122"/>
              </a:rPr>
              <a:t>Bolt</a:t>
            </a:r>
            <a:r>
              <a:rPr lang="zh-CN" altLang="zh-CN" sz="2000" dirty="0">
                <a:latin typeface="Microsoft YaHei" panose="020B0503020204020204" pitchFamily="34" charset="-122"/>
                <a:ea typeface="Microsoft YaHei" panose="020B0503020204020204" pitchFamily="34" charset="-122"/>
              </a:rPr>
              <a:t>发送元组时，它会把元组发送到每个订阅了该</a:t>
            </a:r>
            <a:r>
              <a:rPr lang="en-US" altLang="zh-CN" sz="2000" dirty="0">
                <a:latin typeface="Microsoft YaHei" panose="020B0503020204020204" pitchFamily="34" charset="-122"/>
                <a:ea typeface="Microsoft YaHei" panose="020B0503020204020204" pitchFamily="34" charset="-122"/>
              </a:rPr>
              <a:t>Stream</a:t>
            </a:r>
            <a:r>
              <a:rPr lang="zh-CN" altLang="zh-CN"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Bolt</a:t>
            </a:r>
            <a:r>
              <a:rPr lang="zh-CN" altLang="zh-CN" sz="2000" dirty="0">
                <a:latin typeface="Microsoft YaHei" panose="020B0503020204020204" pitchFamily="34" charset="-122"/>
                <a:ea typeface="Microsoft YaHei" panose="020B0503020204020204" pitchFamily="34" charset="-122"/>
              </a:rPr>
              <a:t>上进行处理</a:t>
            </a:r>
            <a:endParaRPr lang="en-US" altLang="zh-CN" sz="20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rPr>
              <a:t>Topology</a:t>
            </a:r>
            <a:r>
              <a:rPr lang="zh-CN" altLang="en-US" sz="2000" dirty="0">
                <a:latin typeface="Microsoft YaHei" panose="020B0503020204020204" pitchFamily="34" charset="-122"/>
                <a:ea typeface="Microsoft YaHei" panose="020B0503020204020204" pitchFamily="34" charset="-122"/>
              </a:rPr>
              <a:t>里面的每个处理组件（</a:t>
            </a:r>
            <a:r>
              <a:rPr lang="en-US" altLang="zh-CN" sz="2000" dirty="0">
                <a:latin typeface="Microsoft YaHei" panose="020B0503020204020204" pitchFamily="34" charset="-122"/>
                <a:ea typeface="Microsoft YaHei" panose="020B0503020204020204" pitchFamily="34" charset="-122"/>
              </a:rPr>
              <a:t>Spout</a:t>
            </a:r>
            <a:r>
              <a:rPr lang="zh-CN" altLang="en-US" sz="2000" dirty="0">
                <a:latin typeface="Microsoft YaHei" panose="020B0503020204020204" pitchFamily="34" charset="-122"/>
                <a:ea typeface="Microsoft YaHei" panose="020B0503020204020204" pitchFamily="34" charset="-122"/>
              </a:rPr>
              <a:t>或</a:t>
            </a:r>
            <a:r>
              <a:rPr lang="en-US" altLang="zh-CN" sz="2000" dirty="0">
                <a:latin typeface="Microsoft YaHei" panose="020B0503020204020204" pitchFamily="34" charset="-122"/>
                <a:ea typeface="Microsoft YaHei" panose="020B0503020204020204" pitchFamily="34" charset="-122"/>
              </a:rPr>
              <a:t>Bolt</a:t>
            </a:r>
            <a:r>
              <a:rPr lang="zh-CN" altLang="en-US" sz="2000" dirty="0">
                <a:latin typeface="Microsoft YaHei" panose="020B0503020204020204" pitchFamily="34" charset="-122"/>
                <a:ea typeface="Microsoft YaHei" panose="020B0503020204020204" pitchFamily="34" charset="-122"/>
              </a:rPr>
              <a:t>）都包含处理逻辑， 而组件之间的连接则表示数据流动的方向</a:t>
            </a:r>
            <a:endParaRPr lang="en-US" altLang="zh-CN" sz="20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sz="2000" dirty="0">
                <a:latin typeface="Microsoft YaHei" panose="020B0503020204020204" pitchFamily="34" charset="-122"/>
                <a:ea typeface="Microsoft YaHei" panose="020B0503020204020204" pitchFamily="34" charset="-122"/>
              </a:rPr>
              <a:t>Topology</a:t>
            </a:r>
            <a:r>
              <a:rPr lang="zh-CN" altLang="en-US" sz="2000" dirty="0">
                <a:latin typeface="Microsoft YaHei" panose="020B0503020204020204" pitchFamily="34" charset="-122"/>
                <a:ea typeface="Microsoft YaHei" panose="020B0503020204020204" pitchFamily="34" charset="-122"/>
              </a:rPr>
              <a:t>里面的每一个组件都是并行运行的</a:t>
            </a:r>
            <a:endParaRPr lang="en-US" altLang="zh-CN" sz="2000" dirty="0">
              <a:latin typeface="Microsoft YaHei" panose="020B0503020204020204" pitchFamily="34" charset="-122"/>
              <a:ea typeface="Microsoft YaHei" panose="020B0503020204020204" pitchFamily="34" charset="-122"/>
            </a:endParaRPr>
          </a:p>
        </p:txBody>
      </p:sp>
      <p:sp>
        <p:nvSpPr>
          <p:cNvPr id="36868" name="矩形 4"/>
          <p:cNvSpPr>
            <a:spLocks noChangeArrowheads="1"/>
          </p:cNvSpPr>
          <p:nvPr/>
        </p:nvSpPr>
        <p:spPr bwMode="auto">
          <a:xfrm>
            <a:off x="581932" y="3836818"/>
            <a:ext cx="444726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在</a:t>
            </a:r>
            <a:r>
              <a:rPr lang="en-US" altLang="zh-CN" sz="2000" dirty="0">
                <a:latin typeface="Microsoft YaHei" panose="020B0503020204020204" pitchFamily="34" charset="-122"/>
                <a:ea typeface="Microsoft YaHei" panose="020B0503020204020204" pitchFamily="34" charset="-122"/>
              </a:rPr>
              <a:t>Topology</a:t>
            </a:r>
            <a:r>
              <a:rPr lang="zh-CN" altLang="en-US" sz="2000" dirty="0">
                <a:latin typeface="Microsoft YaHei" panose="020B0503020204020204" pitchFamily="34" charset="-122"/>
                <a:ea typeface="Microsoft YaHei" panose="020B0503020204020204" pitchFamily="34" charset="-122"/>
              </a:rPr>
              <a:t>里面可以指定每个组件的并行度， </a:t>
            </a:r>
            <a:r>
              <a:rPr lang="en-US" altLang="zh-CN" sz="2000" dirty="0">
                <a:latin typeface="Microsoft YaHei" panose="020B0503020204020204" pitchFamily="34" charset="-122"/>
                <a:ea typeface="Microsoft YaHei" panose="020B0503020204020204" pitchFamily="34" charset="-122"/>
              </a:rPr>
              <a:t>Storm</a:t>
            </a:r>
            <a:r>
              <a:rPr lang="zh-CN" altLang="en-US" sz="2000" dirty="0">
                <a:latin typeface="Microsoft YaHei" panose="020B0503020204020204" pitchFamily="34" charset="-122"/>
                <a:ea typeface="Microsoft YaHei" panose="020B0503020204020204" pitchFamily="34" charset="-122"/>
              </a:rPr>
              <a:t>会在集群里面分配那么多的线程来同时计算</a:t>
            </a:r>
            <a:endParaRPr lang="en-US" altLang="zh-CN" sz="2000" dirty="0">
              <a:latin typeface="Microsoft YaHei" panose="020B0503020204020204" pitchFamily="34" charset="-122"/>
              <a:ea typeface="Microsoft YaHei" panose="020B0503020204020204" pitchFamily="34" charset="-122"/>
            </a:endParaRPr>
          </a:p>
          <a:p>
            <a:pPr marL="457200" indent="-457200">
              <a:buFont typeface="Wingdings" panose="05000000000000000000" pitchFamily="2" charset="2"/>
              <a:buChar char="l"/>
            </a:pPr>
            <a:endParaRPr lang="en-US" altLang="zh-CN" sz="2000" dirty="0">
              <a:latin typeface="Microsoft YaHei" panose="020B0503020204020204" pitchFamily="34" charset="-122"/>
              <a:ea typeface="Microsoft YaHei" panose="020B0503020204020204" pitchFamily="34" charset="-122"/>
            </a:endParaRPr>
          </a:p>
          <a:p>
            <a:pPr marL="457200" indent="-457200">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在</a:t>
            </a:r>
            <a:r>
              <a:rPr lang="en-US" altLang="zh-CN" sz="2000" dirty="0">
                <a:latin typeface="Microsoft YaHei" panose="020B0503020204020204" pitchFamily="34" charset="-122"/>
                <a:ea typeface="Microsoft YaHei" panose="020B0503020204020204" pitchFamily="34" charset="-122"/>
              </a:rPr>
              <a:t>Topology</a:t>
            </a:r>
            <a:r>
              <a:rPr lang="zh-CN" altLang="en-US" sz="2000" dirty="0">
                <a:latin typeface="Microsoft YaHei" panose="020B0503020204020204" pitchFamily="34" charset="-122"/>
                <a:ea typeface="Microsoft YaHei" panose="020B0503020204020204" pitchFamily="34" charset="-122"/>
              </a:rPr>
              <a:t>的具体实现上，</a:t>
            </a:r>
            <a:r>
              <a:rPr lang="en-US" altLang="zh-CN" sz="2000" dirty="0">
                <a:latin typeface="Microsoft YaHei" panose="020B0503020204020204" pitchFamily="34" charset="-122"/>
                <a:ea typeface="Microsoft YaHei" panose="020B0503020204020204" pitchFamily="34" charset="-122"/>
              </a:rPr>
              <a:t>Storm</a:t>
            </a:r>
            <a:r>
              <a:rPr lang="zh-CN" altLang="en-US" sz="2000" dirty="0">
                <a:latin typeface="Microsoft YaHei" panose="020B0503020204020204" pitchFamily="34" charset="-122"/>
                <a:ea typeface="Microsoft YaHei" panose="020B0503020204020204" pitchFamily="34" charset="-122"/>
              </a:rPr>
              <a:t>中的</a:t>
            </a:r>
            <a:r>
              <a:rPr lang="en-US" altLang="zh-CN" sz="2000" dirty="0">
                <a:latin typeface="Microsoft YaHei" panose="020B0503020204020204" pitchFamily="34" charset="-122"/>
                <a:ea typeface="Microsoft YaHei" panose="020B0503020204020204" pitchFamily="34" charset="-122"/>
              </a:rPr>
              <a:t>Topology</a:t>
            </a:r>
            <a:r>
              <a:rPr lang="zh-CN" altLang="en-US" sz="2000" dirty="0">
                <a:latin typeface="Microsoft YaHei" panose="020B0503020204020204" pitchFamily="34" charset="-122"/>
                <a:ea typeface="Microsoft YaHei" panose="020B0503020204020204" pitchFamily="34" charset="-122"/>
              </a:rPr>
              <a:t>定义仅仅是一些</a:t>
            </a:r>
            <a:r>
              <a:rPr lang="en-US" altLang="zh-CN" sz="2000" dirty="0">
                <a:latin typeface="Microsoft YaHei" panose="020B0503020204020204" pitchFamily="34" charset="-122"/>
                <a:ea typeface="Microsoft YaHei" panose="020B0503020204020204" pitchFamily="34" charset="-122"/>
              </a:rPr>
              <a:t>Thrift</a:t>
            </a:r>
            <a:r>
              <a:rPr lang="zh-CN" altLang="en-US" sz="2000" dirty="0">
                <a:latin typeface="Microsoft YaHei" panose="020B0503020204020204" pitchFamily="34" charset="-122"/>
                <a:ea typeface="Microsoft YaHei" panose="020B0503020204020204" pitchFamily="34" charset="-122"/>
              </a:rPr>
              <a:t>结构体（二进制高性能的通信中间件），支持各种编程语言进行定义</a:t>
            </a:r>
            <a:endParaRPr lang="zh-CN" altLang="zh-CN" sz="2000" dirty="0">
              <a:latin typeface="Microsoft YaHei" panose="020B0503020204020204" pitchFamily="34" charset="-122"/>
              <a:ea typeface="Microsoft YaHei" panose="020B0503020204020204" pitchFamily="34" charset="-122"/>
            </a:endParaRPr>
          </a:p>
        </p:txBody>
      </p:sp>
      <p:grpSp>
        <p:nvGrpSpPr>
          <p:cNvPr id="36869" name="组合 12"/>
          <p:cNvGrpSpPr>
            <a:grpSpLocks/>
          </p:cNvGrpSpPr>
          <p:nvPr/>
        </p:nvGrpSpPr>
        <p:grpSpPr bwMode="auto">
          <a:xfrm>
            <a:off x="5156201" y="3657600"/>
            <a:ext cx="3697627" cy="3048000"/>
            <a:chOff x="5156205" y="3657600"/>
            <a:chExt cx="3697215" cy="3048000"/>
          </a:xfrm>
        </p:grpSpPr>
        <p:pic>
          <p:nvPicPr>
            <p:cNvPr id="3687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3657600"/>
              <a:ext cx="36242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Box 5"/>
            <p:cNvSpPr txBox="1">
              <a:spLocks noChangeArrowheads="1"/>
            </p:cNvSpPr>
            <p:nvPr/>
          </p:nvSpPr>
          <p:spPr bwMode="auto">
            <a:xfrm>
              <a:off x="5156205" y="4953000"/>
              <a:ext cx="841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icrosoft YaHei" panose="020B0503020204020204" pitchFamily="34" charset="-122"/>
                  <a:ea typeface="Microsoft YaHei" panose="020B0503020204020204" pitchFamily="34" charset="-122"/>
                </a:rPr>
                <a:t>Spout</a:t>
              </a:r>
              <a:endParaRPr lang="zh-CN" altLang="en-US">
                <a:latin typeface="Microsoft YaHei" panose="020B0503020204020204" pitchFamily="34" charset="-122"/>
                <a:ea typeface="Microsoft YaHei" panose="020B0503020204020204" pitchFamily="34" charset="-122"/>
              </a:endParaRPr>
            </a:p>
          </p:txBody>
        </p:sp>
        <p:sp>
          <p:nvSpPr>
            <p:cNvPr id="36872" name="TextBox 6"/>
            <p:cNvSpPr txBox="1">
              <a:spLocks noChangeArrowheads="1"/>
            </p:cNvSpPr>
            <p:nvPr/>
          </p:nvSpPr>
          <p:spPr bwMode="auto">
            <a:xfrm>
              <a:off x="5156205" y="5879068"/>
              <a:ext cx="841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icrosoft YaHei" panose="020B0503020204020204" pitchFamily="34" charset="-122"/>
                  <a:ea typeface="Microsoft YaHei" panose="020B0503020204020204" pitchFamily="34" charset="-122"/>
                </a:rPr>
                <a:t>Spout</a:t>
              </a:r>
              <a:endParaRPr lang="zh-CN" altLang="en-US">
                <a:latin typeface="Microsoft YaHei" panose="020B0503020204020204" pitchFamily="34" charset="-122"/>
                <a:ea typeface="Microsoft YaHei" panose="020B0503020204020204" pitchFamily="34" charset="-122"/>
              </a:endParaRPr>
            </a:p>
          </p:txBody>
        </p:sp>
        <p:sp>
          <p:nvSpPr>
            <p:cNvPr id="36873" name="TextBox 7"/>
            <p:cNvSpPr txBox="1">
              <a:spLocks noChangeArrowheads="1"/>
            </p:cNvSpPr>
            <p:nvPr/>
          </p:nvSpPr>
          <p:spPr bwMode="auto">
            <a:xfrm>
              <a:off x="6732989" y="4572000"/>
              <a:ext cx="623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icrosoft YaHei" panose="020B0503020204020204" pitchFamily="34" charset="-122"/>
                  <a:ea typeface="Microsoft YaHei" panose="020B0503020204020204" pitchFamily="34" charset="-122"/>
                </a:rPr>
                <a:t>Bolt</a:t>
              </a:r>
              <a:endParaRPr lang="zh-CN" altLang="en-US">
                <a:latin typeface="Microsoft YaHei" panose="020B0503020204020204" pitchFamily="34" charset="-122"/>
                <a:ea typeface="Microsoft YaHei" panose="020B0503020204020204" pitchFamily="34" charset="-122"/>
              </a:endParaRPr>
            </a:p>
          </p:txBody>
        </p:sp>
        <p:sp>
          <p:nvSpPr>
            <p:cNvPr id="36874" name="TextBox 8"/>
            <p:cNvSpPr txBox="1">
              <a:spLocks noChangeArrowheads="1"/>
            </p:cNvSpPr>
            <p:nvPr/>
          </p:nvSpPr>
          <p:spPr bwMode="auto">
            <a:xfrm>
              <a:off x="6761564" y="5421868"/>
              <a:ext cx="623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icrosoft YaHei" panose="020B0503020204020204" pitchFamily="34" charset="-122"/>
                  <a:ea typeface="Microsoft YaHei" panose="020B0503020204020204" pitchFamily="34" charset="-122"/>
                </a:rPr>
                <a:t>Bolt</a:t>
              </a:r>
              <a:endParaRPr lang="zh-CN" altLang="en-US">
                <a:latin typeface="Microsoft YaHei" panose="020B0503020204020204" pitchFamily="34" charset="-122"/>
                <a:ea typeface="Microsoft YaHei" panose="020B0503020204020204" pitchFamily="34" charset="-122"/>
              </a:endParaRPr>
            </a:p>
          </p:txBody>
        </p:sp>
        <p:sp>
          <p:nvSpPr>
            <p:cNvPr id="36875" name="TextBox 9"/>
            <p:cNvSpPr txBox="1">
              <a:spLocks noChangeArrowheads="1"/>
            </p:cNvSpPr>
            <p:nvPr/>
          </p:nvSpPr>
          <p:spPr bwMode="auto">
            <a:xfrm>
              <a:off x="6732989" y="6324600"/>
              <a:ext cx="623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icrosoft YaHei" panose="020B0503020204020204" pitchFamily="34" charset="-122"/>
                  <a:ea typeface="Microsoft YaHei" panose="020B0503020204020204" pitchFamily="34" charset="-122"/>
                </a:rPr>
                <a:t>Bolt</a:t>
              </a:r>
              <a:endParaRPr lang="zh-CN" altLang="en-US">
                <a:latin typeface="Microsoft YaHei" panose="020B0503020204020204" pitchFamily="34" charset="-122"/>
                <a:ea typeface="Microsoft YaHei" panose="020B0503020204020204" pitchFamily="34" charset="-122"/>
              </a:endParaRPr>
            </a:p>
          </p:txBody>
        </p:sp>
        <p:sp>
          <p:nvSpPr>
            <p:cNvPr id="36876" name="TextBox 10"/>
            <p:cNvSpPr txBox="1">
              <a:spLocks noChangeArrowheads="1"/>
            </p:cNvSpPr>
            <p:nvPr/>
          </p:nvSpPr>
          <p:spPr bwMode="auto">
            <a:xfrm>
              <a:off x="8229600" y="5029200"/>
              <a:ext cx="623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icrosoft YaHei" panose="020B0503020204020204" pitchFamily="34" charset="-122"/>
                  <a:ea typeface="Microsoft YaHei" panose="020B0503020204020204" pitchFamily="34" charset="-122"/>
                </a:rPr>
                <a:t>Bolt</a:t>
              </a:r>
              <a:endParaRPr lang="zh-CN" altLang="en-US">
                <a:latin typeface="Microsoft YaHei" panose="020B0503020204020204" pitchFamily="34" charset="-122"/>
                <a:ea typeface="Microsoft YaHei" panose="020B0503020204020204" pitchFamily="34" charset="-122"/>
              </a:endParaRPr>
            </a:p>
          </p:txBody>
        </p:sp>
        <p:sp>
          <p:nvSpPr>
            <p:cNvPr id="36877" name="TextBox 11"/>
            <p:cNvSpPr txBox="1">
              <a:spLocks noChangeArrowheads="1"/>
            </p:cNvSpPr>
            <p:nvPr/>
          </p:nvSpPr>
          <p:spPr bwMode="auto">
            <a:xfrm>
              <a:off x="8229600" y="6336268"/>
              <a:ext cx="6238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icrosoft YaHei" panose="020B0503020204020204" pitchFamily="34" charset="-122"/>
                  <a:ea typeface="Microsoft YaHei" panose="020B0503020204020204" pitchFamily="34" charset="-122"/>
                </a:rPr>
                <a:t>Bolt</a:t>
              </a:r>
              <a:endParaRPr lang="zh-CN" altLang="en-US">
                <a:latin typeface="Microsoft YaHei" panose="020B0503020204020204" pitchFamily="34" charset="-122"/>
                <a:ea typeface="Microsoft YaHei" panose="020B0503020204020204" pitchFamily="34" charset="-122"/>
              </a:endParaRPr>
            </a:p>
          </p:txBody>
        </p:sp>
      </p:grpSp>
      <p:sp>
        <p:nvSpPr>
          <p:cNvPr id="14" name="Rectangle 4">
            <a:extLst>
              <a:ext uri="{FF2B5EF4-FFF2-40B4-BE49-F238E27FC236}">
                <a16:creationId xmlns="" xmlns:a16="http://schemas.microsoft.com/office/drawing/2014/main" id="{F1CB493D-96CD-DD44-82AB-82918865AED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5" name="直接连接符 8">
            <a:extLst>
              <a:ext uri="{FF2B5EF4-FFF2-40B4-BE49-F238E27FC236}">
                <a16:creationId xmlns="" xmlns:a16="http://schemas.microsoft.com/office/drawing/2014/main" id="{6588416F-24A6-3344-999B-07CDA1E21EE3}"/>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6" name="组合 46">
            <a:extLst>
              <a:ext uri="{FF2B5EF4-FFF2-40B4-BE49-F238E27FC236}">
                <a16:creationId xmlns="" xmlns:a16="http://schemas.microsoft.com/office/drawing/2014/main" id="{034EF790-0C19-294F-A72C-24F5282FFCE5}"/>
              </a:ext>
            </a:extLst>
          </p:cNvPr>
          <p:cNvGrpSpPr>
            <a:grpSpLocks/>
          </p:cNvGrpSpPr>
          <p:nvPr/>
        </p:nvGrpSpPr>
        <p:grpSpPr bwMode="auto">
          <a:xfrm>
            <a:off x="1" y="284163"/>
            <a:ext cx="3352800" cy="530225"/>
            <a:chOff x="2209799" y="284389"/>
            <a:chExt cx="2160388" cy="529772"/>
          </a:xfrm>
          <a:solidFill>
            <a:srgbClr val="024C89"/>
          </a:solidFill>
        </p:grpSpPr>
        <p:sp>
          <p:nvSpPr>
            <p:cNvPr id="17" name="矩形 16">
              <a:extLst>
                <a:ext uri="{FF2B5EF4-FFF2-40B4-BE49-F238E27FC236}">
                  <a16:creationId xmlns="" xmlns:a16="http://schemas.microsoft.com/office/drawing/2014/main" id="{B783C56C-B061-8142-9559-FBD65368D83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操作关系的抽象</a:t>
              </a:r>
            </a:p>
          </p:txBody>
        </p:sp>
        <p:sp>
          <p:nvSpPr>
            <p:cNvPr id="18" name="矩形 17">
              <a:extLst>
                <a:ext uri="{FF2B5EF4-FFF2-40B4-BE49-F238E27FC236}">
                  <a16:creationId xmlns="" xmlns:a16="http://schemas.microsoft.com/office/drawing/2014/main" id="{CE0AF471-445F-B444-9AB9-76B11C33B5EF}"/>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241601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1"/>
          <p:cNvSpPr>
            <a:spLocks noGrp="1"/>
          </p:cNvSpPr>
          <p:nvPr>
            <p:ph/>
          </p:nvPr>
        </p:nvSpPr>
        <p:spPr>
          <a:xfrm>
            <a:off x="457200" y="1143000"/>
            <a:ext cx="8153400" cy="4754563"/>
          </a:xfrm>
        </p:spPr>
        <p:txBody>
          <a:bodyPr/>
          <a:lstStyle/>
          <a:p>
            <a:r>
              <a:rPr lang="en-US" altLang="zh-CN" sz="2000" b="1" dirty="0">
                <a:latin typeface="Microsoft YaHei" panose="020B0503020204020204" pitchFamily="34" charset="-122"/>
                <a:ea typeface="Microsoft YaHei" panose="020B0503020204020204" pitchFamily="34" charset="-122"/>
              </a:rPr>
              <a:t>Stream Groupings</a:t>
            </a:r>
            <a:r>
              <a:rPr lang="zh-CN" altLang="en-US" sz="2000" b="1"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Storm</a:t>
            </a:r>
            <a:r>
              <a:rPr lang="zh-CN" altLang="zh-CN" sz="2000" dirty="0">
                <a:latin typeface="Microsoft YaHei" panose="020B0503020204020204" pitchFamily="34" charset="-122"/>
                <a:ea typeface="Microsoft YaHei" panose="020B0503020204020204" pitchFamily="34" charset="-122"/>
              </a:rPr>
              <a:t>中的</a:t>
            </a:r>
            <a:r>
              <a:rPr lang="en-US" altLang="zh-CN" sz="2000" dirty="0">
                <a:latin typeface="Microsoft YaHei" panose="020B0503020204020204" pitchFamily="34" charset="-122"/>
                <a:ea typeface="Microsoft YaHei" panose="020B0503020204020204" pitchFamily="34" charset="-122"/>
              </a:rPr>
              <a:t>Stream Groupings</a:t>
            </a:r>
            <a:r>
              <a:rPr lang="zh-CN" altLang="zh-CN" sz="2000" dirty="0">
                <a:latin typeface="Microsoft YaHei" panose="020B0503020204020204" pitchFamily="34" charset="-122"/>
                <a:ea typeface="Microsoft YaHei" panose="020B0503020204020204" pitchFamily="34" charset="-122"/>
              </a:rPr>
              <a:t>用于告知</a:t>
            </a:r>
            <a:r>
              <a:rPr lang="en-US" altLang="zh-CN" sz="2000" dirty="0">
                <a:latin typeface="Microsoft YaHei" panose="020B0503020204020204" pitchFamily="34" charset="-122"/>
                <a:ea typeface="Microsoft YaHei" panose="020B0503020204020204" pitchFamily="34" charset="-122"/>
              </a:rPr>
              <a:t>Topology</a:t>
            </a:r>
            <a:r>
              <a:rPr lang="zh-CN" altLang="zh-CN" sz="2000" dirty="0">
                <a:latin typeface="Microsoft YaHei" panose="020B0503020204020204" pitchFamily="34" charset="-122"/>
                <a:ea typeface="Microsoft YaHei" panose="020B0503020204020204" pitchFamily="34" charset="-122"/>
              </a:rPr>
              <a:t>如何在两个组件间（如</a:t>
            </a:r>
            <a:r>
              <a:rPr lang="en-US" altLang="zh-CN" sz="2000" dirty="0">
                <a:latin typeface="Microsoft YaHei" panose="020B0503020204020204" pitchFamily="34" charset="-122"/>
                <a:ea typeface="Microsoft YaHei" panose="020B0503020204020204" pitchFamily="34" charset="-122"/>
              </a:rPr>
              <a:t>Spout</a:t>
            </a:r>
            <a:r>
              <a:rPr lang="zh-CN" altLang="zh-CN"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Bolt</a:t>
            </a:r>
            <a:r>
              <a:rPr lang="zh-CN" altLang="zh-CN" sz="2000" dirty="0">
                <a:latin typeface="Microsoft YaHei" panose="020B0503020204020204" pitchFamily="34" charset="-122"/>
                <a:ea typeface="Microsoft YaHei" panose="020B0503020204020204" pitchFamily="34" charset="-122"/>
              </a:rPr>
              <a:t>之间，或者不同的</a:t>
            </a:r>
            <a:r>
              <a:rPr lang="en-US" altLang="zh-CN" sz="2000" dirty="0">
                <a:latin typeface="Microsoft YaHei" panose="020B0503020204020204" pitchFamily="34" charset="-122"/>
                <a:ea typeface="Microsoft YaHei" panose="020B0503020204020204" pitchFamily="34" charset="-122"/>
              </a:rPr>
              <a:t>Bolt</a:t>
            </a:r>
            <a:r>
              <a:rPr lang="zh-CN" altLang="zh-CN" sz="2000" dirty="0">
                <a:latin typeface="Microsoft YaHei" panose="020B0503020204020204" pitchFamily="34" charset="-122"/>
                <a:ea typeface="Microsoft YaHei" panose="020B0503020204020204" pitchFamily="34" charset="-122"/>
              </a:rPr>
              <a:t>之间）进行</a:t>
            </a:r>
            <a:r>
              <a:rPr lang="en-US" altLang="zh-CN" sz="2000" dirty="0">
                <a:latin typeface="Microsoft YaHei" panose="020B0503020204020204" pitchFamily="34" charset="-122"/>
                <a:ea typeface="Microsoft YaHei" panose="020B0503020204020204" pitchFamily="34" charset="-122"/>
              </a:rPr>
              <a:t>Tuple</a:t>
            </a:r>
            <a:r>
              <a:rPr lang="zh-CN" altLang="zh-CN" sz="2000" dirty="0">
                <a:latin typeface="Microsoft YaHei" panose="020B0503020204020204" pitchFamily="34" charset="-122"/>
                <a:ea typeface="Microsoft YaHei" panose="020B0503020204020204" pitchFamily="34" charset="-122"/>
              </a:rPr>
              <a:t>的传送。每一个</a:t>
            </a:r>
            <a:r>
              <a:rPr lang="en-US" altLang="zh-CN" sz="2000" dirty="0">
                <a:latin typeface="Microsoft YaHei" panose="020B0503020204020204" pitchFamily="34" charset="-122"/>
                <a:ea typeface="Microsoft YaHei" panose="020B0503020204020204" pitchFamily="34" charset="-122"/>
              </a:rPr>
              <a:t>Spout</a:t>
            </a:r>
            <a:r>
              <a:rPr lang="zh-CN" altLang="zh-CN"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Bolt</a:t>
            </a:r>
            <a:r>
              <a:rPr lang="zh-CN" altLang="zh-CN" sz="2000" dirty="0">
                <a:latin typeface="Microsoft YaHei" panose="020B0503020204020204" pitchFamily="34" charset="-122"/>
                <a:ea typeface="Microsoft YaHei" panose="020B0503020204020204" pitchFamily="34" charset="-122"/>
              </a:rPr>
              <a:t>都可以有多个分布式任务，一个任务在什么时候、以什么方式发送</a:t>
            </a:r>
            <a:r>
              <a:rPr lang="en-US" altLang="zh-CN" sz="2000" dirty="0">
                <a:latin typeface="Microsoft YaHei" panose="020B0503020204020204" pitchFamily="34" charset="-122"/>
                <a:ea typeface="Microsoft YaHei" panose="020B0503020204020204" pitchFamily="34" charset="-122"/>
              </a:rPr>
              <a:t>Tuple</a:t>
            </a:r>
            <a:r>
              <a:rPr lang="zh-CN" altLang="zh-CN" sz="2000" dirty="0">
                <a:latin typeface="Microsoft YaHei" panose="020B0503020204020204" pitchFamily="34" charset="-122"/>
                <a:ea typeface="Microsoft YaHei" panose="020B0503020204020204" pitchFamily="34" charset="-122"/>
              </a:rPr>
              <a:t>就是由</a:t>
            </a:r>
            <a:r>
              <a:rPr lang="en-US" altLang="zh-CN" sz="2000" dirty="0">
                <a:latin typeface="Microsoft YaHei" panose="020B0503020204020204" pitchFamily="34" charset="-122"/>
                <a:ea typeface="Microsoft YaHei" panose="020B0503020204020204" pitchFamily="34" charset="-122"/>
              </a:rPr>
              <a:t>Stream Groupings</a:t>
            </a:r>
            <a:r>
              <a:rPr lang="zh-CN" altLang="zh-CN" sz="2000" dirty="0">
                <a:latin typeface="Microsoft YaHei" panose="020B0503020204020204" pitchFamily="34" charset="-122"/>
                <a:ea typeface="Microsoft YaHei" panose="020B0503020204020204" pitchFamily="34" charset="-122"/>
              </a:rPr>
              <a:t>来决定的</a:t>
            </a:r>
          </a:p>
        </p:txBody>
      </p:sp>
      <p:pic>
        <p:nvPicPr>
          <p:cNvPr id="3789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724150"/>
            <a:ext cx="577215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CFED52E5-1852-A84D-A7B5-71C662A627C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8D6CE7C2-6D57-6F4A-9174-1EE17BDFB49E}"/>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D4462D83-4DE1-614D-92ED-3DD4FD9A3F8F}"/>
              </a:ext>
            </a:extLst>
          </p:cNvPr>
          <p:cNvGrpSpPr>
            <a:grpSpLocks/>
          </p:cNvGrpSpPr>
          <p:nvPr/>
        </p:nvGrpSpPr>
        <p:grpSpPr bwMode="auto">
          <a:xfrm>
            <a:off x="1" y="284163"/>
            <a:ext cx="3352800" cy="530225"/>
            <a:chOff x="2209799" y="284389"/>
            <a:chExt cx="2160388" cy="529772"/>
          </a:xfrm>
          <a:solidFill>
            <a:srgbClr val="024C89"/>
          </a:solidFill>
        </p:grpSpPr>
        <p:sp>
          <p:nvSpPr>
            <p:cNvPr id="8" name="矩形 7">
              <a:extLst>
                <a:ext uri="{FF2B5EF4-FFF2-40B4-BE49-F238E27FC236}">
                  <a16:creationId xmlns="" xmlns:a16="http://schemas.microsoft.com/office/drawing/2014/main" id="{0B5A016F-9BCF-D141-B2C6-4E76FF32C3AF}"/>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组件数据关系的抽象</a:t>
              </a:r>
            </a:p>
          </p:txBody>
        </p:sp>
        <p:sp>
          <p:nvSpPr>
            <p:cNvPr id="9" name="矩形 8">
              <a:extLst>
                <a:ext uri="{FF2B5EF4-FFF2-40B4-BE49-F238E27FC236}">
                  <a16:creationId xmlns="" xmlns:a16="http://schemas.microsoft.com/office/drawing/2014/main" id="{5D2581F7-26A2-DD4F-9C46-65662F8C177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202125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a:extLst>
              <a:ext uri="{FF2B5EF4-FFF2-40B4-BE49-F238E27FC236}">
                <a16:creationId xmlns="" xmlns:a16="http://schemas.microsoft.com/office/drawing/2014/main" id="{F631AB4F-940E-4702-98F8-5AB86B9288E2}"/>
              </a:ext>
            </a:extLst>
          </p:cNvPr>
          <p:cNvGrpSpPr>
            <a:grpSpLocks/>
          </p:cNvGrpSpPr>
          <p:nvPr/>
        </p:nvGrpSpPr>
        <p:grpSpPr bwMode="auto">
          <a:xfrm>
            <a:off x="0" y="284163"/>
            <a:ext cx="1692275" cy="530225"/>
            <a:chOff x="0" y="284389"/>
            <a:chExt cx="1692275" cy="529772"/>
          </a:xfrm>
          <a:solidFill>
            <a:srgbClr val="024C89"/>
          </a:solidFill>
        </p:grpSpPr>
        <p:sp>
          <p:nvSpPr>
            <p:cNvPr id="17" name="矩形 16">
              <a:extLst>
                <a:ext uri="{FF2B5EF4-FFF2-40B4-BE49-F238E27FC236}">
                  <a16:creationId xmlns="" xmlns:a16="http://schemas.microsoft.com/office/drawing/2014/main" id="{517C86D8-FA59-4C31-87B7-16A4C981A38E}"/>
                </a:ext>
              </a:extLst>
            </p:cNvPr>
            <p:cNvSpPr/>
            <p:nvPr/>
          </p:nvSpPr>
          <p:spPr>
            <a:xfrm>
              <a:off x="0" y="284389"/>
              <a:ext cx="1511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目录</a:t>
              </a:r>
            </a:p>
          </p:txBody>
        </p:sp>
        <p:sp>
          <p:nvSpPr>
            <p:cNvPr id="18" name="矩形 17">
              <a:extLst>
                <a:ext uri="{FF2B5EF4-FFF2-40B4-BE49-F238E27FC236}">
                  <a16:creationId xmlns="" xmlns:a16="http://schemas.microsoft.com/office/drawing/2014/main" id="{DA251AC0-83B9-4E05-8AB7-C32D4AAB4B79}"/>
                </a:ext>
              </a:extLst>
            </p:cNvPr>
            <p:cNvSpPr/>
            <p:nvPr/>
          </p:nvSpPr>
          <p:spPr>
            <a:xfrm>
              <a:off x="1577975"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6148" name="TextBox 9">
            <a:extLst>
              <a:ext uri="{FF2B5EF4-FFF2-40B4-BE49-F238E27FC236}">
                <a16:creationId xmlns="" xmlns:a16="http://schemas.microsoft.com/office/drawing/2014/main" id="{38BC8D83-52B7-45CA-BE14-931CC3AC966A}"/>
              </a:ext>
            </a:extLst>
          </p:cNvPr>
          <p:cNvSpPr txBox="1">
            <a:spLocks noChangeArrowheads="1"/>
          </p:cNvSpPr>
          <p:nvPr/>
        </p:nvSpPr>
        <p:spPr bwMode="auto">
          <a:xfrm>
            <a:off x="2057400" y="1143000"/>
            <a:ext cx="57911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大数据计算系统概述</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大数据计算框架概述</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大数据批处理计算框架</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latin typeface="微软雅黑" panose="020B0503020204020204" pitchFamily="34" charset="-122"/>
                <a:ea typeface="微软雅黑" panose="020B0503020204020204" pitchFamily="34" charset="-122"/>
              </a:rPr>
              <a:t>大数据实时计算框架</a:t>
            </a:r>
            <a:endParaRPr lang="en-US" altLang="zh-CN" sz="3200" b="1" dirty="0">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大图计算框架</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大数据存储</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spcBef>
                <a:spcPct val="0"/>
              </a:spcBef>
              <a:buNone/>
            </a:pPr>
            <a:r>
              <a:rPr lang="zh-CN" altLang="en-US" sz="3200" b="1" dirty="0">
                <a:solidFill>
                  <a:schemeClr val="bg1">
                    <a:lumMod val="85000"/>
                  </a:schemeClr>
                </a:solidFill>
                <a:latin typeface="微软雅黑" panose="020B0503020204020204" pitchFamily="34" charset="-122"/>
                <a:ea typeface="微软雅黑" panose="020B0503020204020204" pitchFamily="34" charset="-122"/>
              </a:rPr>
              <a:t>大数据计算的硬件平台</a:t>
            </a:r>
            <a:endParaRPr lang="en-US" altLang="zh-CN" sz="32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 xmlns:a16="http://schemas.microsoft.com/office/drawing/2014/main" id="{4FB1D243-8C20-4D30-9909-B92D5BE662B3}"/>
              </a:ext>
            </a:extLst>
          </p:cNvPr>
          <p:cNvSpPr/>
          <p:nvPr/>
        </p:nvSpPr>
        <p:spPr>
          <a:xfrm>
            <a:off x="1524000" y="1390324"/>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 xmlns:a16="http://schemas.microsoft.com/office/drawing/2014/main" id="{E821E33A-2C00-4AF7-9D82-D1CCC060B30D}"/>
              </a:ext>
            </a:extLst>
          </p:cNvPr>
          <p:cNvSpPr/>
          <p:nvPr/>
        </p:nvSpPr>
        <p:spPr>
          <a:xfrm>
            <a:off x="1524000" y="2117462"/>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 xmlns:a16="http://schemas.microsoft.com/office/drawing/2014/main" id="{1AADDD20-35E7-4A2C-8696-9101366B4834}"/>
              </a:ext>
            </a:extLst>
          </p:cNvPr>
          <p:cNvSpPr/>
          <p:nvPr/>
        </p:nvSpPr>
        <p:spPr>
          <a:xfrm>
            <a:off x="1524000" y="2844600"/>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28">
            <a:extLst>
              <a:ext uri="{FF2B5EF4-FFF2-40B4-BE49-F238E27FC236}">
                <a16:creationId xmlns="" xmlns:a16="http://schemas.microsoft.com/office/drawing/2014/main" id="{1AADDD20-35E7-4A2C-8696-9101366B4834}"/>
              </a:ext>
            </a:extLst>
          </p:cNvPr>
          <p:cNvSpPr/>
          <p:nvPr/>
        </p:nvSpPr>
        <p:spPr>
          <a:xfrm>
            <a:off x="1524000" y="3529388"/>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28">
            <a:extLst>
              <a:ext uri="{FF2B5EF4-FFF2-40B4-BE49-F238E27FC236}">
                <a16:creationId xmlns="" xmlns:a16="http://schemas.microsoft.com/office/drawing/2014/main" id="{1AADDD20-35E7-4A2C-8696-9101366B4834}"/>
              </a:ext>
            </a:extLst>
          </p:cNvPr>
          <p:cNvSpPr/>
          <p:nvPr/>
        </p:nvSpPr>
        <p:spPr>
          <a:xfrm>
            <a:off x="1524000" y="4266188"/>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5</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28">
            <a:extLst>
              <a:ext uri="{FF2B5EF4-FFF2-40B4-BE49-F238E27FC236}">
                <a16:creationId xmlns="" xmlns:a16="http://schemas.microsoft.com/office/drawing/2014/main" id="{1AADDD20-35E7-4A2C-8696-9101366B4834}"/>
              </a:ext>
            </a:extLst>
          </p:cNvPr>
          <p:cNvSpPr/>
          <p:nvPr/>
        </p:nvSpPr>
        <p:spPr>
          <a:xfrm>
            <a:off x="1524000" y="5057715"/>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6</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28">
            <a:extLst>
              <a:ext uri="{FF2B5EF4-FFF2-40B4-BE49-F238E27FC236}">
                <a16:creationId xmlns="" xmlns:a16="http://schemas.microsoft.com/office/drawing/2014/main" id="{1AADDD20-35E7-4A2C-8696-9101366B4834}"/>
              </a:ext>
            </a:extLst>
          </p:cNvPr>
          <p:cNvSpPr/>
          <p:nvPr/>
        </p:nvSpPr>
        <p:spPr>
          <a:xfrm>
            <a:off x="1524000" y="5743515"/>
            <a:ext cx="428045" cy="432000"/>
          </a:xfrm>
          <a:prstGeom prst="rect">
            <a:avLst/>
          </a:prstGeom>
          <a:solidFill>
            <a:srgbClr val="024C89"/>
          </a:solidFill>
          <a:ln w="38100">
            <a:solidFill>
              <a:schemeClr val="bg1"/>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7</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80725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1"/>
          <p:cNvSpPr>
            <a:spLocks noGrp="1"/>
          </p:cNvSpPr>
          <p:nvPr>
            <p:ph/>
          </p:nvPr>
        </p:nvSpPr>
        <p:spPr>
          <a:xfrm>
            <a:off x="304800" y="1066800"/>
            <a:ext cx="8648701" cy="4419600"/>
          </a:xfrm>
        </p:spPr>
        <p:txBody>
          <a:bodyPr/>
          <a:lstStyle/>
          <a:p>
            <a:pPr>
              <a:buFontTx/>
              <a:buNone/>
            </a:pPr>
            <a:r>
              <a:rPr lang="en-US" altLang="zh-CN" sz="2000" dirty="0">
                <a:latin typeface="Microsoft YaHei" panose="020B0503020204020204" pitchFamily="34" charset="-122"/>
                <a:ea typeface="Microsoft YaHei" panose="020B0503020204020204" pitchFamily="34" charset="-122"/>
              </a:rPr>
              <a:t>(1)</a:t>
            </a:r>
            <a:r>
              <a:rPr lang="en-US" altLang="zh-CN" sz="2000" dirty="0" err="1">
                <a:latin typeface="Microsoft YaHei" panose="020B0503020204020204" pitchFamily="34" charset="-122"/>
                <a:ea typeface="Microsoft YaHei" panose="020B0503020204020204" pitchFamily="34" charset="-122"/>
              </a:rPr>
              <a:t>ShuffleGrouping</a:t>
            </a:r>
            <a:r>
              <a:rPr lang="zh-CN" altLang="en-US" sz="2000" dirty="0">
                <a:latin typeface="Microsoft YaHei" panose="020B0503020204020204" pitchFamily="34" charset="-122"/>
                <a:ea typeface="Microsoft YaHei" panose="020B0503020204020204" pitchFamily="34" charset="-122"/>
              </a:rPr>
              <a:t>：随机分组，随机分发</a:t>
            </a:r>
            <a:r>
              <a:rPr lang="en-US" altLang="zh-CN" sz="2000" dirty="0">
                <a:latin typeface="Microsoft YaHei" panose="020B0503020204020204" pitchFamily="34" charset="-122"/>
                <a:ea typeface="Microsoft YaHei" panose="020B0503020204020204" pitchFamily="34" charset="-122"/>
              </a:rPr>
              <a:t>Stream</a:t>
            </a:r>
            <a:r>
              <a:rPr lang="zh-CN" altLang="en-US" sz="2000" dirty="0">
                <a:latin typeface="Microsoft YaHei" panose="020B0503020204020204" pitchFamily="34" charset="-122"/>
                <a:ea typeface="Microsoft YaHei" panose="020B0503020204020204" pitchFamily="34" charset="-122"/>
              </a:rPr>
              <a:t>中的</a:t>
            </a: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，保证每个</a:t>
            </a:r>
            <a:r>
              <a:rPr lang="en-US" altLang="zh-CN" sz="2000" dirty="0">
                <a:latin typeface="Microsoft YaHei" panose="020B0503020204020204" pitchFamily="34" charset="-122"/>
                <a:ea typeface="Microsoft YaHei" panose="020B0503020204020204" pitchFamily="34" charset="-122"/>
              </a:rPr>
              <a:t>Bolt</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Task</a:t>
            </a:r>
            <a:r>
              <a:rPr lang="zh-CN" altLang="en-US" sz="2000" dirty="0">
                <a:latin typeface="Microsoft YaHei" panose="020B0503020204020204" pitchFamily="34" charset="-122"/>
                <a:ea typeface="Microsoft YaHei" panose="020B0503020204020204" pitchFamily="34" charset="-122"/>
              </a:rPr>
              <a:t>接收</a:t>
            </a: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数量大致一致</a:t>
            </a:r>
          </a:p>
          <a:p>
            <a:pPr>
              <a:buFontTx/>
              <a:buNone/>
            </a:pPr>
            <a:r>
              <a:rPr lang="en-US" altLang="zh-CN" sz="2000" dirty="0">
                <a:latin typeface="Microsoft YaHei" panose="020B0503020204020204" pitchFamily="34" charset="-122"/>
                <a:ea typeface="Microsoft YaHei" panose="020B0503020204020204" pitchFamily="34" charset="-122"/>
              </a:rPr>
              <a:t>(2)</a:t>
            </a:r>
            <a:r>
              <a:rPr lang="en-US" altLang="zh-CN" sz="2000" dirty="0" err="1">
                <a:latin typeface="Microsoft YaHei" panose="020B0503020204020204" pitchFamily="34" charset="-122"/>
                <a:ea typeface="Microsoft YaHei" panose="020B0503020204020204" pitchFamily="34" charset="-122"/>
              </a:rPr>
              <a:t>FieldsGrouping</a:t>
            </a:r>
            <a:r>
              <a:rPr lang="zh-CN" altLang="en-US" sz="2000" dirty="0">
                <a:latin typeface="Microsoft YaHei" panose="020B0503020204020204" pitchFamily="34" charset="-122"/>
                <a:ea typeface="Microsoft YaHei" panose="020B0503020204020204" pitchFamily="34" charset="-122"/>
              </a:rPr>
              <a:t>：按照字段分组，保证相同字段的</a:t>
            </a: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分配到同一个</a:t>
            </a:r>
            <a:r>
              <a:rPr lang="en-US" altLang="zh-CN" sz="2000" dirty="0">
                <a:latin typeface="Microsoft YaHei" panose="020B0503020204020204" pitchFamily="34" charset="-122"/>
                <a:ea typeface="Microsoft YaHei" panose="020B0503020204020204" pitchFamily="34" charset="-122"/>
              </a:rPr>
              <a:t>Task</a:t>
            </a:r>
            <a:r>
              <a:rPr lang="zh-CN" altLang="en-US" sz="2000" dirty="0">
                <a:latin typeface="Microsoft YaHei" panose="020B0503020204020204" pitchFamily="34" charset="-122"/>
                <a:ea typeface="Microsoft YaHei" panose="020B0503020204020204" pitchFamily="34" charset="-122"/>
              </a:rPr>
              <a:t>中</a:t>
            </a:r>
          </a:p>
          <a:p>
            <a:pPr>
              <a:buFontTx/>
              <a:buNone/>
            </a:pPr>
            <a:r>
              <a:rPr lang="en-US" altLang="zh-CN" sz="2000" dirty="0">
                <a:latin typeface="Microsoft YaHei" panose="020B0503020204020204" pitchFamily="34" charset="-122"/>
                <a:ea typeface="Microsoft YaHei" panose="020B0503020204020204" pitchFamily="34" charset="-122"/>
              </a:rPr>
              <a:t>(3)</a:t>
            </a:r>
            <a:r>
              <a:rPr lang="en-US" altLang="zh-CN" sz="2000" dirty="0" err="1">
                <a:latin typeface="Microsoft YaHei" panose="020B0503020204020204" pitchFamily="34" charset="-122"/>
                <a:ea typeface="Microsoft YaHei" panose="020B0503020204020204" pitchFamily="34" charset="-122"/>
              </a:rPr>
              <a:t>AllGrouping</a:t>
            </a:r>
            <a:r>
              <a:rPr lang="zh-CN" altLang="en-US" sz="2000" dirty="0">
                <a:latin typeface="Microsoft YaHei" panose="020B0503020204020204" pitchFamily="34" charset="-122"/>
                <a:ea typeface="Microsoft YaHei" panose="020B0503020204020204" pitchFamily="34" charset="-122"/>
              </a:rPr>
              <a:t>：广播发送，每一个</a:t>
            </a:r>
            <a:r>
              <a:rPr lang="en-US" altLang="zh-CN" sz="2000" dirty="0">
                <a:latin typeface="Microsoft YaHei" panose="020B0503020204020204" pitchFamily="34" charset="-122"/>
                <a:ea typeface="Microsoft YaHei" panose="020B0503020204020204" pitchFamily="34" charset="-122"/>
              </a:rPr>
              <a:t>Task</a:t>
            </a:r>
            <a:r>
              <a:rPr lang="zh-CN" altLang="en-US" sz="2000" dirty="0">
                <a:latin typeface="Microsoft YaHei" panose="020B0503020204020204" pitchFamily="34" charset="-122"/>
                <a:ea typeface="Microsoft YaHei" panose="020B0503020204020204" pitchFamily="34" charset="-122"/>
              </a:rPr>
              <a:t>都会收到所有的</a:t>
            </a:r>
            <a:r>
              <a:rPr lang="en-US" altLang="zh-CN" sz="2000" dirty="0">
                <a:latin typeface="Microsoft YaHei" panose="020B0503020204020204" pitchFamily="34" charset="-122"/>
                <a:ea typeface="Microsoft YaHei" panose="020B0503020204020204" pitchFamily="34" charset="-122"/>
              </a:rPr>
              <a:t>Tuple</a:t>
            </a:r>
          </a:p>
          <a:p>
            <a:pPr>
              <a:buFontTx/>
              <a:buNone/>
            </a:pPr>
            <a:r>
              <a:rPr lang="en-US" altLang="zh-CN" sz="2000" dirty="0">
                <a:latin typeface="Microsoft YaHei" panose="020B0503020204020204" pitchFamily="34" charset="-122"/>
                <a:ea typeface="Microsoft YaHei" panose="020B0503020204020204" pitchFamily="34" charset="-122"/>
              </a:rPr>
              <a:t>(4)</a:t>
            </a:r>
            <a:r>
              <a:rPr lang="en-US" altLang="zh-CN" sz="2000" dirty="0" err="1">
                <a:latin typeface="Microsoft YaHei" panose="020B0503020204020204" pitchFamily="34" charset="-122"/>
                <a:ea typeface="Microsoft YaHei" panose="020B0503020204020204" pitchFamily="34" charset="-122"/>
              </a:rPr>
              <a:t>GlobalGrouping</a:t>
            </a:r>
            <a:r>
              <a:rPr lang="zh-CN" altLang="en-US" sz="2000" dirty="0">
                <a:latin typeface="Microsoft YaHei" panose="020B0503020204020204" pitchFamily="34" charset="-122"/>
                <a:ea typeface="Microsoft YaHei" panose="020B0503020204020204" pitchFamily="34" charset="-122"/>
              </a:rPr>
              <a:t>：全局分组，所有的</a:t>
            </a: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都发送到同一个</a:t>
            </a:r>
            <a:r>
              <a:rPr lang="en-US" altLang="zh-CN" sz="2000" dirty="0">
                <a:latin typeface="Microsoft YaHei" panose="020B0503020204020204" pitchFamily="34" charset="-122"/>
                <a:ea typeface="Microsoft YaHei" panose="020B0503020204020204" pitchFamily="34" charset="-122"/>
              </a:rPr>
              <a:t>Task</a:t>
            </a:r>
            <a:r>
              <a:rPr lang="zh-CN" altLang="en-US" sz="2000" dirty="0">
                <a:latin typeface="Microsoft YaHei" panose="020B0503020204020204" pitchFamily="34" charset="-122"/>
                <a:ea typeface="Microsoft YaHei" panose="020B0503020204020204" pitchFamily="34" charset="-122"/>
              </a:rPr>
              <a:t>中</a:t>
            </a:r>
          </a:p>
          <a:p>
            <a:pPr>
              <a:buFontTx/>
              <a:buNone/>
            </a:pPr>
            <a:r>
              <a:rPr lang="en-US" altLang="zh-CN" sz="2000" dirty="0">
                <a:latin typeface="Microsoft YaHei" panose="020B0503020204020204" pitchFamily="34" charset="-122"/>
                <a:ea typeface="Microsoft YaHei" panose="020B0503020204020204" pitchFamily="34" charset="-122"/>
              </a:rPr>
              <a:t>(5)</a:t>
            </a:r>
            <a:r>
              <a:rPr lang="en-US" altLang="zh-CN" sz="2000" dirty="0" err="1">
                <a:latin typeface="Microsoft YaHei" panose="020B0503020204020204" pitchFamily="34" charset="-122"/>
                <a:ea typeface="Microsoft YaHei" panose="020B0503020204020204" pitchFamily="34" charset="-122"/>
              </a:rPr>
              <a:t>NonGrouping</a:t>
            </a:r>
            <a:r>
              <a:rPr lang="zh-CN" altLang="en-US" sz="2000" dirty="0">
                <a:latin typeface="Microsoft YaHei" panose="020B0503020204020204" pitchFamily="34" charset="-122"/>
                <a:ea typeface="Microsoft YaHei" panose="020B0503020204020204" pitchFamily="34" charset="-122"/>
              </a:rPr>
              <a:t>：不分组，和</a:t>
            </a:r>
            <a:r>
              <a:rPr lang="en-US" altLang="zh-CN" sz="2000" dirty="0" err="1">
                <a:latin typeface="Microsoft YaHei" panose="020B0503020204020204" pitchFamily="34" charset="-122"/>
                <a:ea typeface="Microsoft YaHei" panose="020B0503020204020204" pitchFamily="34" charset="-122"/>
              </a:rPr>
              <a:t>ShuffleGrouping</a:t>
            </a:r>
            <a:r>
              <a:rPr lang="zh-CN" altLang="en-US" sz="2000" dirty="0">
                <a:latin typeface="Microsoft YaHei" panose="020B0503020204020204" pitchFamily="34" charset="-122"/>
                <a:ea typeface="Microsoft YaHei" panose="020B0503020204020204" pitchFamily="34" charset="-122"/>
              </a:rPr>
              <a:t>类似，当前</a:t>
            </a:r>
            <a:r>
              <a:rPr lang="en-US" altLang="zh-CN" sz="2000" dirty="0">
                <a:latin typeface="Microsoft YaHei" panose="020B0503020204020204" pitchFamily="34" charset="-122"/>
                <a:ea typeface="Microsoft YaHei" panose="020B0503020204020204" pitchFamily="34" charset="-122"/>
              </a:rPr>
              <a:t>Task</a:t>
            </a:r>
            <a:r>
              <a:rPr lang="zh-CN" altLang="en-US" sz="2000" dirty="0">
                <a:latin typeface="Microsoft YaHei" panose="020B0503020204020204" pitchFamily="34" charset="-122"/>
                <a:ea typeface="Microsoft YaHei" panose="020B0503020204020204" pitchFamily="34" charset="-122"/>
              </a:rPr>
              <a:t>的执行会和它的被订阅者在同一个线程中执行</a:t>
            </a:r>
          </a:p>
          <a:p>
            <a:pPr>
              <a:buFontTx/>
              <a:buNone/>
            </a:pPr>
            <a:r>
              <a:rPr lang="en-US" altLang="zh-CN" sz="2000" dirty="0">
                <a:latin typeface="Microsoft YaHei" panose="020B0503020204020204" pitchFamily="34" charset="-122"/>
                <a:ea typeface="Microsoft YaHei" panose="020B0503020204020204" pitchFamily="34" charset="-122"/>
              </a:rPr>
              <a:t>(6)</a:t>
            </a:r>
            <a:r>
              <a:rPr lang="en-US" altLang="zh-CN" sz="2000" dirty="0" err="1">
                <a:latin typeface="Microsoft YaHei" panose="020B0503020204020204" pitchFamily="34" charset="-122"/>
                <a:ea typeface="Microsoft YaHei" panose="020B0503020204020204" pitchFamily="34" charset="-122"/>
              </a:rPr>
              <a:t>DirectGrouping</a:t>
            </a:r>
            <a:r>
              <a:rPr lang="zh-CN" altLang="en-US" sz="2000" dirty="0">
                <a:latin typeface="Microsoft YaHei" panose="020B0503020204020204" pitchFamily="34" charset="-122"/>
                <a:ea typeface="Microsoft YaHei" panose="020B0503020204020204" pitchFamily="34" charset="-122"/>
              </a:rPr>
              <a:t>：直接分组，直接指定由某个</a:t>
            </a:r>
            <a:r>
              <a:rPr lang="en-US" altLang="zh-CN" sz="2000" dirty="0">
                <a:latin typeface="Microsoft YaHei" panose="020B0503020204020204" pitchFamily="34" charset="-122"/>
                <a:ea typeface="Microsoft YaHei" panose="020B0503020204020204" pitchFamily="34" charset="-122"/>
              </a:rPr>
              <a:t>Task</a:t>
            </a:r>
            <a:r>
              <a:rPr lang="zh-CN" altLang="en-US" sz="2000" dirty="0">
                <a:latin typeface="Microsoft YaHei" panose="020B0503020204020204" pitchFamily="34" charset="-122"/>
                <a:ea typeface="Microsoft YaHei" panose="020B0503020204020204" pitchFamily="34" charset="-122"/>
              </a:rPr>
              <a:t>来执行</a:t>
            </a:r>
            <a:r>
              <a:rPr lang="en-US" altLang="zh-CN" sz="2000" dirty="0">
                <a:latin typeface="Microsoft YaHei" panose="020B0503020204020204" pitchFamily="34" charset="-122"/>
                <a:ea typeface="Microsoft YaHei" panose="020B0503020204020204" pitchFamily="34" charset="-122"/>
              </a:rPr>
              <a:t>Tuple</a:t>
            </a:r>
            <a:r>
              <a:rPr lang="zh-CN" altLang="en-US" sz="2000" dirty="0">
                <a:latin typeface="Microsoft YaHei" panose="020B0503020204020204" pitchFamily="34" charset="-122"/>
                <a:ea typeface="Microsoft YaHei" panose="020B0503020204020204" pitchFamily="34" charset="-122"/>
              </a:rPr>
              <a:t>的处理</a:t>
            </a:r>
          </a:p>
        </p:txBody>
      </p:sp>
      <p:sp>
        <p:nvSpPr>
          <p:cNvPr id="4" name="Rectangle 4">
            <a:extLst>
              <a:ext uri="{FF2B5EF4-FFF2-40B4-BE49-F238E27FC236}">
                <a16:creationId xmlns="" xmlns:a16="http://schemas.microsoft.com/office/drawing/2014/main" id="{F2113E68-2BD3-1F47-8BB7-A84CDAA6DDF7}"/>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208E8345-814D-3C44-88EA-3AFE86B0102C}"/>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EDA3790D-4AD3-1943-97AE-E9BBF15C3D68}"/>
              </a:ext>
            </a:extLst>
          </p:cNvPr>
          <p:cNvGrpSpPr>
            <a:grpSpLocks/>
          </p:cNvGrpSpPr>
          <p:nvPr/>
        </p:nvGrpSpPr>
        <p:grpSpPr bwMode="auto">
          <a:xfrm>
            <a:off x="0" y="284163"/>
            <a:ext cx="4343399" cy="530225"/>
            <a:chOff x="2209799" y="284389"/>
            <a:chExt cx="2160388" cy="529772"/>
          </a:xfrm>
          <a:solidFill>
            <a:srgbClr val="024C89"/>
          </a:solidFill>
        </p:grpSpPr>
        <p:sp>
          <p:nvSpPr>
            <p:cNvPr id="7" name="矩形 6">
              <a:extLst>
                <a:ext uri="{FF2B5EF4-FFF2-40B4-BE49-F238E27FC236}">
                  <a16:creationId xmlns="" xmlns:a16="http://schemas.microsoft.com/office/drawing/2014/main" id="{5556E475-A733-2143-BAE3-58293E784F3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Stream Grouping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的方式</a:t>
              </a:r>
            </a:p>
          </p:txBody>
        </p:sp>
        <p:sp>
          <p:nvSpPr>
            <p:cNvPr id="8" name="矩形 7">
              <a:extLst>
                <a:ext uri="{FF2B5EF4-FFF2-40B4-BE49-F238E27FC236}">
                  <a16:creationId xmlns="" xmlns:a16="http://schemas.microsoft.com/office/drawing/2014/main" id="{CCC4A41D-2410-8D4E-A691-D2D3272A815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244525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14600"/>
            <a:ext cx="2895600" cy="21414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1105DFCA-06F4-9941-9CE5-B4CB7227F84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1EC273E6-9E99-4142-BBB1-685ED558AF7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3B7778CA-20F0-D449-94D0-E9A89AF5482D}"/>
              </a:ext>
            </a:extLst>
          </p:cNvPr>
          <p:cNvGrpSpPr>
            <a:grpSpLocks/>
          </p:cNvGrpSpPr>
          <p:nvPr/>
        </p:nvGrpSpPr>
        <p:grpSpPr bwMode="auto">
          <a:xfrm>
            <a:off x="0" y="284163"/>
            <a:ext cx="3424561" cy="530225"/>
            <a:chOff x="2209799" y="284389"/>
            <a:chExt cx="2160388" cy="529772"/>
          </a:xfrm>
          <a:solidFill>
            <a:srgbClr val="024C89"/>
          </a:solidFill>
        </p:grpSpPr>
        <p:sp>
          <p:nvSpPr>
            <p:cNvPr id="11" name="矩形 10">
              <a:extLst>
                <a:ext uri="{FF2B5EF4-FFF2-40B4-BE49-F238E27FC236}">
                  <a16:creationId xmlns="" xmlns:a16="http://schemas.microsoft.com/office/drawing/2014/main" id="{32F50BB9-68B9-A04F-B505-7F335449B53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Spark</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Streaming</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90FD98B6-537B-2E4E-ADD5-177B30F5DC6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663618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715000" cy="1257300"/>
          </a:xfrm>
        </p:spPr>
        <p:txBody>
          <a:bodyPr>
            <a:noAutofit/>
          </a:bodyPr>
          <a:lstStyle/>
          <a:p>
            <a:pPr marL="133350" indent="0">
              <a:buNone/>
              <a:defRPr/>
            </a:pPr>
            <a:r>
              <a:rPr lang="zh-CN" altLang="en-US" sz="2300" dirty="0">
                <a:latin typeface="Microsoft YaHei" panose="020B0503020204020204" pitchFamily="34" charset="-122"/>
                <a:ea typeface="Microsoft YaHei" panose="020B0503020204020204" pitchFamily="34" charset="-122"/>
                <a:sym typeface="Arial" charset="0"/>
              </a:rPr>
              <a:t>以一系列非常小的、确定的批处理作业的形式运行流计算</a:t>
            </a:r>
            <a:endParaRPr lang="en-US" sz="2300" b="1" dirty="0">
              <a:latin typeface="Microsoft YaHei" panose="020B0503020204020204" pitchFamily="34" charset="-122"/>
              <a:ea typeface="Microsoft YaHei" panose="020B0503020204020204" pitchFamily="34" charset="-122"/>
              <a:sym typeface="Arial" charset="0"/>
            </a:endParaRPr>
          </a:p>
        </p:txBody>
      </p:sp>
      <p:sp>
        <p:nvSpPr>
          <p:cNvPr id="17411"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128"/>
                <a:sym typeface="Gill Sans" charset="0"/>
              </a:defRPr>
            </a:lvl1pPr>
            <a:lvl2pPr marL="312039" indent="-120015" eaLnBrk="0" hangingPunct="0">
              <a:defRPr sz="500">
                <a:solidFill>
                  <a:srgbClr val="000000"/>
                </a:solidFill>
                <a:latin typeface="Gill Sans" charset="0"/>
                <a:ea typeface="ヒラギノ角ゴ ProN W3" charset="-128"/>
                <a:sym typeface="Gill Sans" charset="0"/>
              </a:defRPr>
            </a:lvl2pPr>
            <a:lvl3pPr marL="480060" indent="-96012" eaLnBrk="0" hangingPunct="0">
              <a:defRPr sz="500">
                <a:solidFill>
                  <a:srgbClr val="000000"/>
                </a:solidFill>
                <a:latin typeface="Gill Sans" charset="0"/>
                <a:ea typeface="ヒラギノ角ゴ ProN W3" charset="-128"/>
                <a:sym typeface="Gill Sans" charset="0"/>
              </a:defRPr>
            </a:lvl3pPr>
            <a:lvl4pPr marL="672084" indent="-96012" eaLnBrk="0" hangingPunct="0">
              <a:defRPr sz="500">
                <a:solidFill>
                  <a:srgbClr val="000000"/>
                </a:solidFill>
                <a:latin typeface="Gill Sans" charset="0"/>
                <a:ea typeface="ヒラギノ角ゴ ProN W3" charset="-128"/>
                <a:sym typeface="Gill Sans" charset="0"/>
              </a:defRPr>
            </a:lvl4pPr>
            <a:lvl5pPr marL="864108" indent="-96012" eaLnBrk="0" hangingPunct="0">
              <a:defRPr sz="500">
                <a:solidFill>
                  <a:srgbClr val="000000"/>
                </a:solidFill>
                <a:latin typeface="Gill Sans" charset="0"/>
                <a:ea typeface="ヒラギノ角ゴ ProN W3" charset="-128"/>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9pPr>
          </a:lstStyle>
          <a:p>
            <a:pPr eaLnBrk="1" hangingPunct="1"/>
            <a:fld id="{E33A460D-2E34-4C90-84C0-FEFDFC9EFF1E}" type="slidenum">
              <a:rPr lang="en-US" altLang="zh-CN">
                <a:latin typeface="Microsoft YaHei" panose="020B0503020204020204" pitchFamily="34" charset="-122"/>
                <a:ea typeface="Microsoft YaHei" panose="020B0503020204020204" pitchFamily="34" charset="-122"/>
              </a:rPr>
              <a:pPr eaLnBrk="1" hangingPunct="1"/>
              <a:t>32</a:t>
            </a:fld>
            <a:endParaRPr lang="en-US" altLang="zh-CN">
              <a:latin typeface="Microsoft YaHei" panose="020B0503020204020204" pitchFamily="34" charset="-122"/>
              <a:ea typeface="Microsoft YaHei" panose="020B0503020204020204" pitchFamily="34" charset="-122"/>
            </a:endParaRPr>
          </a:p>
        </p:txBody>
      </p:sp>
      <p:sp>
        <p:nvSpPr>
          <p:cNvPr id="61" name="Right Arrow 60"/>
          <p:cNvSpPr>
            <a:spLocks noChangeArrowheads="1"/>
          </p:cNvSpPr>
          <p:nvPr/>
        </p:nvSpPr>
        <p:spPr bwMode="auto">
          <a:xfrm>
            <a:off x="5572125" y="2767013"/>
            <a:ext cx="1561505" cy="319882"/>
          </a:xfrm>
          <a:prstGeom prst="rightArrow">
            <a:avLst>
              <a:gd name="adj1" fmla="val 50000"/>
              <a:gd name="adj2" fmla="val 49990"/>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grpSp>
        <p:nvGrpSpPr>
          <p:cNvPr id="62" name="Group 61"/>
          <p:cNvGrpSpPr>
            <a:grpSpLocks/>
          </p:cNvGrpSpPr>
          <p:nvPr/>
        </p:nvGrpSpPr>
        <p:grpSpPr bwMode="auto">
          <a:xfrm>
            <a:off x="5575697" y="2755900"/>
            <a:ext cx="1557338" cy="319882"/>
            <a:chOff x="3510080" y="4511951"/>
            <a:chExt cx="1875743" cy="322227"/>
          </a:xfrm>
        </p:grpSpPr>
        <p:sp>
          <p:nvSpPr>
            <p:cNvPr id="83" name="Right Arrow 82"/>
            <p:cNvSpPr>
              <a:spLocks noChangeArrowheads="1"/>
            </p:cNvSpPr>
            <p:nvPr/>
          </p:nvSpPr>
          <p:spPr bwMode="auto">
            <a:xfrm>
              <a:off x="5123391" y="4511951"/>
              <a:ext cx="262432" cy="322227"/>
            </a:xfrm>
            <a:prstGeom prst="rightArrow">
              <a:avLst>
                <a:gd name="adj1" fmla="val 50000"/>
                <a:gd name="adj2" fmla="val 50000"/>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84" name="Rectangle 83"/>
            <p:cNvSpPr>
              <a:spLocks noChangeArrowheads="1"/>
            </p:cNvSpPr>
            <p:nvPr/>
          </p:nvSpPr>
          <p:spPr bwMode="auto">
            <a:xfrm>
              <a:off x="4042831" y="4599904"/>
              <a:ext cx="397950" cy="155916"/>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85" name="Rectangle 84"/>
            <p:cNvSpPr>
              <a:spLocks noChangeArrowheads="1"/>
            </p:cNvSpPr>
            <p:nvPr/>
          </p:nvSpPr>
          <p:spPr bwMode="auto">
            <a:xfrm>
              <a:off x="3510080" y="4603102"/>
              <a:ext cx="397950" cy="155916"/>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87" name="Rectangle 86"/>
            <p:cNvSpPr>
              <a:spLocks noChangeArrowheads="1"/>
            </p:cNvSpPr>
            <p:nvPr/>
          </p:nvSpPr>
          <p:spPr bwMode="auto">
            <a:xfrm>
              <a:off x="4574148" y="4603102"/>
              <a:ext cx="397950" cy="155916"/>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grpSp>
      <p:sp>
        <p:nvSpPr>
          <p:cNvPr id="63" name="Rectangle 62"/>
          <p:cNvSpPr/>
          <p:nvPr/>
        </p:nvSpPr>
        <p:spPr>
          <a:xfrm>
            <a:off x="7258050" y="4435475"/>
            <a:ext cx="1259086" cy="850900"/>
          </a:xfrm>
          <a:prstGeom prst="rect">
            <a:avLst/>
          </a:prstGeom>
          <a:ln w="5715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300" b="1" kern="0" dirty="0">
                <a:solidFill>
                  <a:srgbClr val="B50B1B"/>
                </a:solidFill>
                <a:latin typeface="Microsoft YaHei" panose="020B0503020204020204" pitchFamily="34" charset="-122"/>
                <a:ea typeface="Microsoft YaHei" panose="020B0503020204020204" pitchFamily="34" charset="-122"/>
                <a:cs typeface="Calibri"/>
              </a:rPr>
              <a:t>Spark</a:t>
            </a:r>
          </a:p>
        </p:txBody>
      </p:sp>
      <p:sp>
        <p:nvSpPr>
          <p:cNvPr id="64" name="Rectangle 63"/>
          <p:cNvSpPr/>
          <p:nvPr/>
        </p:nvSpPr>
        <p:spPr>
          <a:xfrm>
            <a:off x="7258050" y="2532062"/>
            <a:ext cx="1352550" cy="824707"/>
          </a:xfrm>
          <a:prstGeom prst="rect">
            <a:avLst/>
          </a:prstGeom>
          <a:ln w="57150" cmpd="sng"/>
        </p:spPr>
        <p:style>
          <a:lnRef idx="2">
            <a:schemeClr val="accent3"/>
          </a:lnRef>
          <a:fillRef idx="1">
            <a:schemeClr val="lt1"/>
          </a:fillRef>
          <a:effectRef idx="0">
            <a:schemeClr val="accent3"/>
          </a:effectRef>
          <a:fontRef idx="minor">
            <a:schemeClr val="dk1"/>
          </a:fontRef>
        </p:style>
        <p:txBody>
          <a:bodyPr lIns="38405" tIns="19202" rIns="38405" bIns="19202" anchor="b"/>
          <a:lstStyle/>
          <a:p>
            <a:pPr algn="ctr">
              <a:defRPr/>
            </a:pPr>
            <a:r>
              <a:rPr lang="en-US" sz="2300" b="1" kern="0" dirty="0">
                <a:solidFill>
                  <a:schemeClr val="accent3"/>
                </a:solidFill>
                <a:latin typeface="Microsoft YaHei" panose="020B0503020204020204" pitchFamily="34" charset="-122"/>
                <a:ea typeface="Microsoft YaHei" panose="020B0503020204020204" pitchFamily="34" charset="-122"/>
                <a:cs typeface="Calibri"/>
              </a:rPr>
              <a:t>Spark</a:t>
            </a:r>
          </a:p>
          <a:p>
            <a:pPr algn="ctr">
              <a:defRPr/>
            </a:pPr>
            <a:r>
              <a:rPr lang="zh-CN" altLang="en-US" sz="2300" b="1" kern="0" dirty="0">
                <a:solidFill>
                  <a:schemeClr val="accent3"/>
                </a:solidFill>
                <a:latin typeface="Microsoft YaHei" panose="020B0503020204020204" pitchFamily="34" charset="-122"/>
                <a:ea typeface="Microsoft YaHei" panose="020B0503020204020204" pitchFamily="34" charset="-122"/>
                <a:cs typeface="Calibri"/>
              </a:rPr>
              <a:t>流</a:t>
            </a:r>
            <a:endParaRPr lang="en-US" sz="2300" b="1" kern="0" dirty="0">
              <a:solidFill>
                <a:schemeClr val="accent3"/>
              </a:solidFill>
              <a:latin typeface="Microsoft YaHei" panose="020B0503020204020204" pitchFamily="34" charset="-122"/>
              <a:ea typeface="Microsoft YaHei" panose="020B0503020204020204" pitchFamily="34" charset="-122"/>
              <a:cs typeface="Calibri"/>
            </a:endParaRPr>
          </a:p>
        </p:txBody>
      </p:sp>
      <p:grpSp>
        <p:nvGrpSpPr>
          <p:cNvPr id="65" name="Group 64"/>
          <p:cNvGrpSpPr>
            <a:grpSpLocks/>
          </p:cNvGrpSpPr>
          <p:nvPr/>
        </p:nvGrpSpPr>
        <p:grpSpPr bwMode="auto">
          <a:xfrm>
            <a:off x="7718822" y="3513138"/>
            <a:ext cx="330399" cy="765969"/>
            <a:chOff x="4377769" y="4618254"/>
            <a:chExt cx="398080" cy="771144"/>
          </a:xfrm>
        </p:grpSpPr>
        <p:sp>
          <p:nvSpPr>
            <p:cNvPr id="80" name="Rectangle 79"/>
            <p:cNvSpPr>
              <a:spLocks noChangeArrowheads="1"/>
            </p:cNvSpPr>
            <p:nvPr/>
          </p:nvSpPr>
          <p:spPr bwMode="auto">
            <a:xfrm>
              <a:off x="4377769" y="4618254"/>
              <a:ext cx="398080" cy="155827"/>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81" name="Rectangle 80"/>
            <p:cNvSpPr>
              <a:spLocks noChangeArrowheads="1"/>
            </p:cNvSpPr>
            <p:nvPr/>
          </p:nvSpPr>
          <p:spPr bwMode="auto">
            <a:xfrm>
              <a:off x="4377769" y="4925913"/>
              <a:ext cx="398080" cy="155827"/>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82" name="Rectangle 81"/>
            <p:cNvSpPr>
              <a:spLocks noChangeArrowheads="1"/>
            </p:cNvSpPr>
            <p:nvPr/>
          </p:nvSpPr>
          <p:spPr bwMode="auto">
            <a:xfrm>
              <a:off x="4377769" y="5233571"/>
              <a:ext cx="398080" cy="155827"/>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grpSp>
      <p:grpSp>
        <p:nvGrpSpPr>
          <p:cNvPr id="67" name="Group 66"/>
          <p:cNvGrpSpPr>
            <a:grpSpLocks/>
          </p:cNvGrpSpPr>
          <p:nvPr/>
        </p:nvGrpSpPr>
        <p:grpSpPr bwMode="auto">
          <a:xfrm>
            <a:off x="5740896" y="2997995"/>
            <a:ext cx="883444" cy="919821"/>
            <a:chOff x="1823089" y="4059181"/>
            <a:chExt cx="1064230" cy="926279"/>
          </a:xfrm>
        </p:grpSpPr>
        <p:cxnSp>
          <p:nvCxnSpPr>
            <p:cNvPr id="72" name="Straight Arrow Connector 71"/>
            <p:cNvCxnSpPr>
              <a:stCxn id="68" idx="2"/>
              <a:endCxn id="85" idx="2"/>
            </p:cNvCxnSpPr>
            <p:nvPr/>
          </p:nvCxnSpPr>
          <p:spPr>
            <a:xfrm flipH="1" flipV="1">
              <a:off x="1823089" y="4062378"/>
              <a:ext cx="830086" cy="923082"/>
            </a:xfrm>
            <a:prstGeom prst="straightConnector1">
              <a:avLst/>
            </a:prstGeom>
            <a:ln w="57150"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68" idx="2"/>
              <a:endCxn id="84" idx="2"/>
            </p:cNvCxnSpPr>
            <p:nvPr/>
          </p:nvCxnSpPr>
          <p:spPr>
            <a:xfrm flipH="1" flipV="1">
              <a:off x="2355921" y="4059181"/>
              <a:ext cx="297254" cy="926279"/>
            </a:xfrm>
            <a:prstGeom prst="straightConnector1">
              <a:avLst/>
            </a:prstGeom>
            <a:ln w="57150"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68" idx="2"/>
              <a:endCxn id="87" idx="2"/>
            </p:cNvCxnSpPr>
            <p:nvPr/>
          </p:nvCxnSpPr>
          <p:spPr>
            <a:xfrm flipV="1">
              <a:off x="2653175" y="4062378"/>
              <a:ext cx="234144" cy="923082"/>
            </a:xfrm>
            <a:prstGeom prst="straightConnector1">
              <a:avLst/>
            </a:prstGeom>
            <a:ln w="57150" cmpd="sng">
              <a:solidFill>
                <a:schemeClr val="accent6"/>
              </a:solidFill>
              <a:tailEnd type="arrow"/>
            </a:ln>
          </p:spPr>
          <p:style>
            <a:lnRef idx="1">
              <a:schemeClr val="dk1"/>
            </a:lnRef>
            <a:fillRef idx="0">
              <a:schemeClr val="dk1"/>
            </a:fillRef>
            <a:effectRef idx="0">
              <a:schemeClr val="dk1"/>
            </a:effectRef>
            <a:fontRef idx="minor">
              <a:schemeClr val="tx1"/>
            </a:fontRef>
          </p:style>
        </p:cxnSp>
      </p:grpSp>
      <p:sp>
        <p:nvSpPr>
          <p:cNvPr id="68" name="TextBox 67"/>
          <p:cNvSpPr txBox="1"/>
          <p:nvPr/>
        </p:nvSpPr>
        <p:spPr>
          <a:xfrm>
            <a:off x="5459016" y="3602037"/>
            <a:ext cx="1941909" cy="315778"/>
          </a:xfrm>
          <a:prstGeom prst="rect">
            <a:avLst/>
          </a:prstGeom>
          <a:solidFill>
            <a:sysClr val="window" lastClr="FFFFFF"/>
          </a:solidFill>
        </p:spPr>
        <p:txBody>
          <a:bodyPr lIns="38405" tIns="19202" rIns="38405" bIns="19202">
            <a:spAutoFit/>
          </a:bodyPr>
          <a:lstStyle/>
          <a:p>
            <a:pPr algn="ctr">
              <a:defRPr/>
            </a:pPr>
            <a:r>
              <a:rPr lang="zh-CN" altLang="en-US" kern="0" dirty="0">
                <a:solidFill>
                  <a:sysClr val="windowText" lastClr="000000"/>
                </a:solidFill>
                <a:latin typeface="Microsoft YaHei" panose="020B0503020204020204" pitchFamily="34" charset="-122"/>
                <a:ea typeface="Microsoft YaHei" panose="020B0503020204020204" pitchFamily="34" charset="-122"/>
                <a:cs typeface="Calibri"/>
              </a:rPr>
              <a:t>每批</a:t>
            </a:r>
            <a:r>
              <a:rPr lang="en-US" kern="0" dirty="0">
                <a:solidFill>
                  <a:sysClr val="windowText" lastClr="000000"/>
                </a:solidFill>
                <a:latin typeface="Microsoft YaHei" panose="020B0503020204020204" pitchFamily="34" charset="-122"/>
                <a:ea typeface="Microsoft YaHei" panose="020B0503020204020204" pitchFamily="34" charset="-122"/>
                <a:cs typeface="Calibri"/>
              </a:rPr>
              <a:t>X</a:t>
            </a:r>
            <a:r>
              <a:rPr lang="zh-CN" altLang="en-US" kern="0" dirty="0">
                <a:solidFill>
                  <a:sysClr val="windowText" lastClr="000000"/>
                </a:solidFill>
                <a:latin typeface="Microsoft YaHei" panose="020B0503020204020204" pitchFamily="34" charset="-122"/>
                <a:ea typeface="Microsoft YaHei" panose="020B0503020204020204" pitchFamily="34" charset="-122"/>
                <a:cs typeface="Calibri"/>
              </a:rPr>
              <a:t>秒的数据</a:t>
            </a:r>
            <a:endParaRPr lang="en-US" kern="0" dirty="0">
              <a:solidFill>
                <a:sysClr val="windowText" lastClr="000000"/>
              </a:solidFill>
              <a:latin typeface="Microsoft YaHei" panose="020B0503020204020204" pitchFamily="34" charset="-122"/>
              <a:ea typeface="Microsoft YaHei" panose="020B0503020204020204" pitchFamily="34" charset="-122"/>
              <a:cs typeface="Calibri"/>
            </a:endParaRPr>
          </a:p>
        </p:txBody>
      </p:sp>
      <p:sp>
        <p:nvSpPr>
          <p:cNvPr id="69" name="TextBox 68"/>
          <p:cNvSpPr txBox="1"/>
          <p:nvPr/>
        </p:nvSpPr>
        <p:spPr>
          <a:xfrm>
            <a:off x="5343525" y="2400300"/>
            <a:ext cx="1752600" cy="315778"/>
          </a:xfrm>
          <a:prstGeom prst="rect">
            <a:avLst/>
          </a:prstGeom>
          <a:solidFill>
            <a:sysClr val="window" lastClr="FFFFFF"/>
          </a:solidFill>
        </p:spPr>
        <p:txBody>
          <a:bodyPr lIns="38405" tIns="19202" rIns="38405" bIns="19202">
            <a:spAutoFit/>
          </a:bodyPr>
          <a:lstStyle/>
          <a:p>
            <a:pPr algn="ctr">
              <a:defRPr/>
            </a:pPr>
            <a:r>
              <a:rPr lang="zh-CN" altLang="en-US" kern="0" dirty="0">
                <a:solidFill>
                  <a:sysClr val="windowText" lastClr="000000"/>
                </a:solidFill>
                <a:latin typeface="Microsoft YaHei" panose="020B0503020204020204" pitchFamily="34" charset="-122"/>
                <a:ea typeface="Microsoft YaHei" panose="020B0503020204020204" pitchFamily="34" charset="-122"/>
                <a:cs typeface="Calibri"/>
              </a:rPr>
              <a:t>实时数据流</a:t>
            </a:r>
            <a:endParaRPr lang="en-US" kern="0" dirty="0">
              <a:solidFill>
                <a:sysClr val="windowText" lastClr="000000"/>
              </a:solidFill>
              <a:latin typeface="Microsoft YaHei" panose="020B0503020204020204" pitchFamily="34" charset="-122"/>
              <a:ea typeface="Microsoft YaHei" panose="020B0503020204020204" pitchFamily="34" charset="-122"/>
              <a:cs typeface="Calibri"/>
            </a:endParaRPr>
          </a:p>
        </p:txBody>
      </p:sp>
      <p:grpSp>
        <p:nvGrpSpPr>
          <p:cNvPr id="90" name="Group 89"/>
          <p:cNvGrpSpPr>
            <a:grpSpLocks/>
          </p:cNvGrpSpPr>
          <p:nvPr/>
        </p:nvGrpSpPr>
        <p:grpSpPr bwMode="auto">
          <a:xfrm>
            <a:off x="5572125" y="4715668"/>
            <a:ext cx="1571625" cy="585232"/>
            <a:chOff x="15712706" y="10151158"/>
            <a:chExt cx="4191000" cy="1170703"/>
          </a:xfrm>
        </p:grpSpPr>
        <p:grpSp>
          <p:nvGrpSpPr>
            <p:cNvPr id="17422" name="Group 65"/>
            <p:cNvGrpSpPr>
              <a:grpSpLocks/>
            </p:cNvGrpSpPr>
            <p:nvPr/>
          </p:nvGrpSpPr>
          <p:grpSpPr bwMode="auto">
            <a:xfrm>
              <a:off x="15712706" y="10151158"/>
              <a:ext cx="4081598" cy="640089"/>
              <a:chOff x="3519264" y="4541124"/>
              <a:chExt cx="1843853" cy="322227"/>
            </a:xfrm>
          </p:grpSpPr>
          <p:sp>
            <p:nvSpPr>
              <p:cNvPr id="75" name="Right Arrow 74"/>
              <p:cNvSpPr>
                <a:spLocks noChangeArrowheads="1"/>
              </p:cNvSpPr>
              <p:nvPr/>
            </p:nvSpPr>
            <p:spPr bwMode="auto">
              <a:xfrm rot="10800000">
                <a:off x="3519264" y="4541124"/>
                <a:ext cx="262477" cy="322128"/>
              </a:xfrm>
              <a:prstGeom prst="rightArrow">
                <a:avLst>
                  <a:gd name="adj1" fmla="val 50000"/>
                  <a:gd name="adj2" fmla="val 50000"/>
                </a:avLst>
              </a:prstGeom>
              <a:gradFill rotWithShape="1">
                <a:gsLst>
                  <a:gs pos="0">
                    <a:srgbClr val="038BE7"/>
                  </a:gs>
                  <a:gs pos="100000">
                    <a:srgbClr val="86C5FF"/>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76" name="Rectangle 75"/>
              <p:cNvSpPr>
                <a:spLocks noChangeArrowheads="1"/>
              </p:cNvSpPr>
              <p:nvPr/>
            </p:nvSpPr>
            <p:spPr bwMode="auto">
              <a:xfrm>
                <a:off x="4430044" y="4624254"/>
                <a:ext cx="398018" cy="155868"/>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77" name="Rectangle 76"/>
              <p:cNvSpPr>
                <a:spLocks noChangeArrowheads="1"/>
              </p:cNvSpPr>
              <p:nvPr/>
            </p:nvSpPr>
            <p:spPr bwMode="auto">
              <a:xfrm>
                <a:off x="3897919" y="4624254"/>
                <a:ext cx="398018" cy="155868"/>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79" name="Rectangle 78"/>
              <p:cNvSpPr>
                <a:spLocks noChangeArrowheads="1"/>
              </p:cNvSpPr>
              <p:nvPr/>
            </p:nvSpPr>
            <p:spPr bwMode="auto">
              <a:xfrm>
                <a:off x="4965038" y="4624254"/>
                <a:ext cx="398018" cy="155868"/>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grpSp>
        <p:sp>
          <p:nvSpPr>
            <p:cNvPr id="70" name="TextBox 69"/>
            <p:cNvSpPr txBox="1"/>
            <p:nvPr/>
          </p:nvSpPr>
          <p:spPr>
            <a:xfrm>
              <a:off x="15738106" y="10583046"/>
              <a:ext cx="4165600" cy="738815"/>
            </a:xfrm>
            <a:prstGeom prst="rect">
              <a:avLst/>
            </a:prstGeom>
            <a:noFill/>
          </p:spPr>
          <p:txBody>
            <a:bodyPr>
              <a:spAutoFit/>
            </a:bodyPr>
            <a:lstStyle/>
            <a:p>
              <a:pPr algn="ctr">
                <a:defRPr/>
              </a:pPr>
              <a:r>
                <a:rPr lang="zh-CN" altLang="en-US" kern="0" dirty="0">
                  <a:solidFill>
                    <a:sysClr val="windowText" lastClr="000000"/>
                  </a:solidFill>
                  <a:latin typeface="Microsoft YaHei" panose="020B0503020204020204" pitchFamily="34" charset="-122"/>
                  <a:ea typeface="Microsoft YaHei" panose="020B0503020204020204" pitchFamily="34" charset="-122"/>
                  <a:cs typeface="Calibri"/>
                </a:rPr>
                <a:t>处理结果</a:t>
              </a:r>
              <a:endParaRPr lang="en-US" kern="0" dirty="0">
                <a:solidFill>
                  <a:sysClr val="windowText" lastClr="000000"/>
                </a:solidFill>
                <a:latin typeface="Microsoft YaHei" panose="020B0503020204020204" pitchFamily="34" charset="-122"/>
                <a:ea typeface="Microsoft YaHei" panose="020B0503020204020204" pitchFamily="34" charset="-122"/>
                <a:cs typeface="Calibri"/>
              </a:endParaRPr>
            </a:p>
          </p:txBody>
        </p:sp>
      </p:grpSp>
      <p:sp>
        <p:nvSpPr>
          <p:cNvPr id="132" name="Content Placeholder 2"/>
          <p:cNvSpPr txBox="1">
            <a:spLocks/>
          </p:cNvSpPr>
          <p:nvPr/>
        </p:nvSpPr>
        <p:spPr bwMode="auto">
          <a:xfrm>
            <a:off x="457200" y="2895600"/>
            <a:ext cx="4829175"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0" tIns="0" rIns="0" bIns="0"/>
          <a:lstStyle>
            <a:lvl1pPr marL="774700" indent="-457200" algn="l" rtl="0" eaLnBrk="0" fontAlgn="base" hangingPunct="0">
              <a:spcBef>
                <a:spcPts val="1800"/>
              </a:spcBef>
              <a:spcAft>
                <a:spcPct val="0"/>
              </a:spcAft>
              <a:buClr>
                <a:srgbClr val="D11349"/>
              </a:buClr>
              <a:buSzPct val="100000"/>
              <a:buFont typeface="Wingdings" charset="0"/>
              <a:buChar char="§"/>
              <a:defRPr sz="4300">
                <a:solidFill>
                  <a:srgbClr val="0C0F20"/>
                </a:solidFill>
                <a:latin typeface="+mn-lt"/>
                <a:ea typeface="+mn-ea"/>
                <a:cs typeface="+mn-cs"/>
                <a:sym typeface="Arial" charset="0"/>
              </a:defRPr>
            </a:lvl1pPr>
            <a:lvl2pPr marL="1219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2pPr>
            <a:lvl3pPr marL="1663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3pPr>
            <a:lvl4pPr marL="21082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4pPr>
            <a:lvl5pPr marL="2552700" indent="-457200" algn="l" rtl="0" eaLnBrk="0" fontAlgn="base" hangingPunct="0">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5pPr>
            <a:lvl6pPr marL="30099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6pPr>
            <a:lvl7pPr marL="34671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7pPr>
            <a:lvl8pPr marL="39243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8pPr>
            <a:lvl9pPr marL="4381500" indent="-457200" algn="l" rtl="0" fontAlgn="base">
              <a:spcBef>
                <a:spcPts val="1800"/>
              </a:spcBef>
              <a:spcAft>
                <a:spcPct val="0"/>
              </a:spcAft>
              <a:buClr>
                <a:srgbClr val="D11349"/>
              </a:buClr>
              <a:buSzPct val="100000"/>
              <a:buFont typeface="Arial" charset="0"/>
              <a:buChar char="-"/>
              <a:defRPr sz="4300">
                <a:solidFill>
                  <a:srgbClr val="0C0F20"/>
                </a:solidFill>
                <a:latin typeface="+mn-lt"/>
                <a:ea typeface="+mn-ea"/>
                <a:cs typeface="+mn-cs"/>
                <a:sym typeface="Arial" charset="0"/>
              </a:defRPr>
            </a:lvl9pPr>
          </a:lstStyle>
          <a:p>
            <a:pPr>
              <a:spcBef>
                <a:spcPts val="1512"/>
              </a:spcBef>
              <a:defRPr/>
            </a:pPr>
            <a:r>
              <a:rPr lang="zh-CN" altLang="en-US" sz="1800" dirty="0">
                <a:latin typeface="Microsoft YaHei" panose="020B0503020204020204" pitchFamily="34" charset="-122"/>
                <a:ea typeface="Microsoft YaHei" panose="020B0503020204020204" pitchFamily="34" charset="-122"/>
                <a:cs typeface="Calibri"/>
              </a:rPr>
              <a:t>将实时流分成若干批，每批</a:t>
            </a:r>
            <a:r>
              <a:rPr lang="en-US" sz="1800" dirty="0">
                <a:latin typeface="Microsoft YaHei" panose="020B0503020204020204" pitchFamily="34" charset="-122"/>
                <a:ea typeface="Microsoft YaHei" panose="020B0503020204020204" pitchFamily="34" charset="-122"/>
                <a:cs typeface="Calibri"/>
              </a:rPr>
              <a:t>X</a:t>
            </a:r>
            <a:r>
              <a:rPr lang="zh-CN" altLang="en-US" sz="1800" dirty="0">
                <a:latin typeface="Microsoft YaHei" panose="020B0503020204020204" pitchFamily="34" charset="-122"/>
                <a:ea typeface="Microsoft YaHei" panose="020B0503020204020204" pitchFamily="34" charset="-122"/>
                <a:cs typeface="Calibri"/>
              </a:rPr>
              <a:t>秒</a:t>
            </a:r>
            <a:endParaRPr lang="en-US" altLang="zh-CN" sz="1800" dirty="0">
              <a:latin typeface="Microsoft YaHei" panose="020B0503020204020204" pitchFamily="34" charset="-122"/>
              <a:ea typeface="Microsoft YaHei" panose="020B0503020204020204" pitchFamily="34" charset="-122"/>
              <a:cs typeface="Calibri"/>
            </a:endParaRPr>
          </a:p>
          <a:p>
            <a:pPr>
              <a:spcBef>
                <a:spcPts val="1512"/>
              </a:spcBef>
              <a:defRPr/>
            </a:pPr>
            <a:r>
              <a:rPr lang="en-US" sz="1800" dirty="0">
                <a:latin typeface="Microsoft YaHei" panose="020B0503020204020204" pitchFamily="34" charset="-122"/>
                <a:ea typeface="Microsoft YaHei" panose="020B0503020204020204" pitchFamily="34" charset="-122"/>
                <a:cs typeface="Calibri"/>
              </a:rPr>
              <a:t>Spark</a:t>
            </a:r>
            <a:r>
              <a:rPr lang="zh-CN" altLang="en-US" sz="1800" dirty="0">
                <a:latin typeface="Microsoft YaHei" panose="020B0503020204020204" pitchFamily="34" charset="-122"/>
                <a:ea typeface="Microsoft YaHei" panose="020B0503020204020204" pitchFamily="34" charset="-122"/>
                <a:cs typeface="Calibri"/>
              </a:rPr>
              <a:t>将每批数据视为</a:t>
            </a:r>
            <a:r>
              <a:rPr lang="en-US" sz="1800" dirty="0">
                <a:latin typeface="Microsoft YaHei" panose="020B0503020204020204" pitchFamily="34" charset="-122"/>
                <a:ea typeface="Microsoft YaHei" panose="020B0503020204020204" pitchFamily="34" charset="-122"/>
                <a:cs typeface="Calibri"/>
              </a:rPr>
              <a:t>RDD，</a:t>
            </a:r>
            <a:r>
              <a:rPr lang="zh-CN" altLang="en-US" sz="1800" dirty="0">
                <a:latin typeface="Microsoft YaHei" panose="020B0503020204020204" pitchFamily="34" charset="-122"/>
                <a:ea typeface="Microsoft YaHei" panose="020B0503020204020204" pitchFamily="34" charset="-122"/>
                <a:cs typeface="Calibri"/>
              </a:rPr>
              <a:t>并使用</a:t>
            </a:r>
            <a:r>
              <a:rPr lang="en-US" sz="1800" dirty="0">
                <a:latin typeface="Microsoft YaHei" panose="020B0503020204020204" pitchFamily="34" charset="-122"/>
                <a:ea typeface="Microsoft YaHei" panose="020B0503020204020204" pitchFamily="34" charset="-122"/>
                <a:cs typeface="Calibri"/>
              </a:rPr>
              <a:t>RDD</a:t>
            </a:r>
            <a:r>
              <a:rPr lang="zh-CN" altLang="en-US" sz="1800" dirty="0">
                <a:latin typeface="Microsoft YaHei" panose="020B0503020204020204" pitchFamily="34" charset="-122"/>
                <a:ea typeface="Microsoft YaHei" panose="020B0503020204020204" pitchFamily="34" charset="-122"/>
                <a:cs typeface="Calibri"/>
              </a:rPr>
              <a:t>操作处理它们</a:t>
            </a:r>
            <a:endParaRPr lang="en-US" altLang="zh-CN" sz="1800" dirty="0">
              <a:latin typeface="Microsoft YaHei" panose="020B0503020204020204" pitchFamily="34" charset="-122"/>
              <a:ea typeface="Microsoft YaHei" panose="020B0503020204020204" pitchFamily="34" charset="-122"/>
              <a:cs typeface="Calibri"/>
            </a:endParaRPr>
          </a:p>
          <a:p>
            <a:pPr>
              <a:spcBef>
                <a:spcPts val="1512"/>
              </a:spcBef>
              <a:defRPr/>
            </a:pPr>
            <a:r>
              <a:rPr lang="zh-CN" altLang="en-US" sz="1800" dirty="0">
                <a:latin typeface="Microsoft YaHei" panose="020B0503020204020204" pitchFamily="34" charset="-122"/>
                <a:ea typeface="Microsoft YaHei" panose="020B0503020204020204" pitchFamily="34" charset="-122"/>
                <a:cs typeface="Calibri"/>
              </a:rPr>
              <a:t>最后，分批返回</a:t>
            </a:r>
            <a:r>
              <a:rPr lang="en-US" sz="1800" dirty="0">
                <a:latin typeface="Microsoft YaHei" panose="020B0503020204020204" pitchFamily="34" charset="-122"/>
                <a:ea typeface="Microsoft YaHei" panose="020B0503020204020204" pitchFamily="34" charset="-122"/>
                <a:cs typeface="Calibri"/>
              </a:rPr>
              <a:t>RDD</a:t>
            </a:r>
            <a:r>
              <a:rPr lang="zh-CN" altLang="en-US" sz="1800" dirty="0">
                <a:latin typeface="Microsoft YaHei" panose="020B0503020204020204" pitchFamily="34" charset="-122"/>
                <a:ea typeface="Microsoft YaHei" panose="020B0503020204020204" pitchFamily="34" charset="-122"/>
                <a:cs typeface="Calibri"/>
              </a:rPr>
              <a:t>操作的处理结果</a:t>
            </a:r>
            <a:endParaRPr lang="en-US" sz="1800" dirty="0">
              <a:latin typeface="Microsoft YaHei" panose="020B0503020204020204" pitchFamily="34" charset="-122"/>
              <a:ea typeface="Microsoft YaHei" panose="020B0503020204020204" pitchFamily="34" charset="-122"/>
              <a:cs typeface="Calibri"/>
            </a:endParaRPr>
          </a:p>
        </p:txBody>
      </p:sp>
      <p:sp>
        <p:nvSpPr>
          <p:cNvPr id="31" name="Rectangle 4">
            <a:extLst>
              <a:ext uri="{FF2B5EF4-FFF2-40B4-BE49-F238E27FC236}">
                <a16:creationId xmlns="" xmlns:a16="http://schemas.microsoft.com/office/drawing/2014/main" id="{332CDD82-1B76-A441-93D1-3309FC31C3A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32" name="直接连接符 8">
            <a:extLst>
              <a:ext uri="{FF2B5EF4-FFF2-40B4-BE49-F238E27FC236}">
                <a16:creationId xmlns="" xmlns:a16="http://schemas.microsoft.com/office/drawing/2014/main" id="{9CEED551-0DDA-CA45-A4D8-A5F6F2029B3F}"/>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33" name="组合 46">
            <a:extLst>
              <a:ext uri="{FF2B5EF4-FFF2-40B4-BE49-F238E27FC236}">
                <a16:creationId xmlns="" xmlns:a16="http://schemas.microsoft.com/office/drawing/2014/main" id="{8F6A2B58-7C0E-A641-A190-1041E8C46ADB}"/>
              </a:ext>
            </a:extLst>
          </p:cNvPr>
          <p:cNvGrpSpPr>
            <a:grpSpLocks/>
          </p:cNvGrpSpPr>
          <p:nvPr/>
        </p:nvGrpSpPr>
        <p:grpSpPr bwMode="auto">
          <a:xfrm>
            <a:off x="1" y="284163"/>
            <a:ext cx="3352800" cy="530225"/>
            <a:chOff x="2209799" y="284389"/>
            <a:chExt cx="2160388" cy="529772"/>
          </a:xfrm>
          <a:solidFill>
            <a:srgbClr val="024C89"/>
          </a:solidFill>
        </p:grpSpPr>
        <p:sp>
          <p:nvSpPr>
            <p:cNvPr id="34" name="矩形 33">
              <a:extLst>
                <a:ext uri="{FF2B5EF4-FFF2-40B4-BE49-F238E27FC236}">
                  <a16:creationId xmlns="" xmlns:a16="http://schemas.microsoft.com/office/drawing/2014/main" id="{D00E7AD0-9ED3-CA40-B2F0-C2B8D7900EA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离散数据流的处理</a:t>
              </a:r>
            </a:p>
          </p:txBody>
        </p:sp>
        <p:sp>
          <p:nvSpPr>
            <p:cNvPr id="35" name="矩形 34">
              <a:extLst>
                <a:ext uri="{FF2B5EF4-FFF2-40B4-BE49-F238E27FC236}">
                  <a16:creationId xmlns="" xmlns:a16="http://schemas.microsoft.com/office/drawing/2014/main" id="{39F4C6CA-868A-804A-AA4E-772C502A69DF}"/>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353190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1" nodeType="clickEffect">
                                  <p:stCondLst>
                                    <p:cond delay="0"/>
                                  </p:stCondLst>
                                  <p:childTnLst>
                                    <p:animEffect transition="out" filter="dissolve">
                                      <p:cBhvr>
                                        <p:cTn id="14" dur="500"/>
                                        <p:tgtEl>
                                          <p:spTgt spid="61"/>
                                        </p:tgtEl>
                                      </p:cBhvr>
                                    </p:animEffect>
                                    <p:set>
                                      <p:cBhvr>
                                        <p:cTn id="15" dur="1" fill="hold">
                                          <p:stCondLst>
                                            <p:cond delay="499"/>
                                          </p:stCondLst>
                                        </p:cTn>
                                        <p:tgtEl>
                                          <p:spTgt spid="61"/>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dissolve">
                                      <p:cBhvr>
                                        <p:cTn id="18" dur="500"/>
                                        <p:tgtEl>
                                          <p:spTgt spid="62"/>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wipe(up)">
                                      <p:cBhvr>
                                        <p:cTn id="27" dur="500"/>
                                        <p:tgtEl>
                                          <p:spTgt spid="65"/>
                                        </p:tgtEl>
                                      </p:cBhvr>
                                    </p:animEffect>
                                  </p:childTnLst>
                                </p:cTn>
                              </p:par>
                            </p:childTnLst>
                          </p:cTn>
                        </p:par>
                        <p:par>
                          <p:cTn id="28" fill="hold" nodeType="afterGroup">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wipe(right)">
                                      <p:cBhvr>
                                        <p:cTn id="3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3" grpId="0" animBg="1"/>
      <p:bldP spid="64" grpId="0" animBg="1"/>
      <p:bldP spid="68" grpId="0" animBg="1"/>
      <p:bldP spid="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715000" cy="1257300"/>
          </a:xfrm>
        </p:spPr>
        <p:txBody>
          <a:bodyPr>
            <a:noAutofit/>
          </a:bodyPr>
          <a:lstStyle/>
          <a:p>
            <a:pPr marL="133350" indent="0">
              <a:buNone/>
              <a:defRPr/>
            </a:pPr>
            <a:r>
              <a:rPr lang="zh-CN" altLang="en-US" sz="2300" dirty="0">
                <a:latin typeface="Microsoft YaHei" panose="020B0503020204020204" pitchFamily="34" charset="-122"/>
                <a:ea typeface="Microsoft YaHei" panose="020B0503020204020204" pitchFamily="34" charset="-122"/>
                <a:sym typeface="Arial" charset="0"/>
              </a:rPr>
              <a:t>以一系列非常小的、确定的批处理作业的形式运行流计算</a:t>
            </a:r>
          </a:p>
        </p:txBody>
      </p:sp>
      <p:sp>
        <p:nvSpPr>
          <p:cNvPr id="18435"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128"/>
                <a:sym typeface="Gill Sans" charset="0"/>
              </a:defRPr>
            </a:lvl1pPr>
            <a:lvl2pPr marL="312039" indent="-120015" eaLnBrk="0" hangingPunct="0">
              <a:defRPr sz="500">
                <a:solidFill>
                  <a:srgbClr val="000000"/>
                </a:solidFill>
                <a:latin typeface="Gill Sans" charset="0"/>
                <a:ea typeface="ヒラギノ角ゴ ProN W3" charset="-128"/>
                <a:sym typeface="Gill Sans" charset="0"/>
              </a:defRPr>
            </a:lvl2pPr>
            <a:lvl3pPr marL="480060" indent="-96012" eaLnBrk="0" hangingPunct="0">
              <a:defRPr sz="500">
                <a:solidFill>
                  <a:srgbClr val="000000"/>
                </a:solidFill>
                <a:latin typeface="Gill Sans" charset="0"/>
                <a:ea typeface="ヒラギノ角ゴ ProN W3" charset="-128"/>
                <a:sym typeface="Gill Sans" charset="0"/>
              </a:defRPr>
            </a:lvl3pPr>
            <a:lvl4pPr marL="672084" indent="-96012" eaLnBrk="0" hangingPunct="0">
              <a:defRPr sz="500">
                <a:solidFill>
                  <a:srgbClr val="000000"/>
                </a:solidFill>
                <a:latin typeface="Gill Sans" charset="0"/>
                <a:ea typeface="ヒラギノ角ゴ ProN W3" charset="-128"/>
                <a:sym typeface="Gill Sans" charset="0"/>
              </a:defRPr>
            </a:lvl4pPr>
            <a:lvl5pPr marL="864108" indent="-96012" eaLnBrk="0" hangingPunct="0">
              <a:defRPr sz="500">
                <a:solidFill>
                  <a:srgbClr val="000000"/>
                </a:solidFill>
                <a:latin typeface="Gill Sans" charset="0"/>
                <a:ea typeface="ヒラギノ角ゴ ProN W3" charset="-128"/>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9pPr>
          </a:lstStyle>
          <a:p>
            <a:pPr eaLnBrk="1" hangingPunct="1"/>
            <a:fld id="{34520203-CADD-43F3-8963-196A7298000B}" type="slidenum">
              <a:rPr lang="en-US" altLang="zh-CN">
                <a:latin typeface="Microsoft YaHei" panose="020B0503020204020204" pitchFamily="34" charset="-122"/>
                <a:ea typeface="Microsoft YaHei" panose="020B0503020204020204" pitchFamily="34" charset="-122"/>
              </a:rPr>
              <a:pPr eaLnBrk="1" hangingPunct="1"/>
              <a:t>33</a:t>
            </a:fld>
            <a:endParaRPr lang="en-US" altLang="zh-CN">
              <a:latin typeface="Microsoft YaHei" panose="020B0503020204020204" pitchFamily="34" charset="-122"/>
              <a:ea typeface="Microsoft YaHei" panose="020B0503020204020204" pitchFamily="34" charset="-122"/>
            </a:endParaRPr>
          </a:p>
        </p:txBody>
      </p:sp>
      <p:sp>
        <p:nvSpPr>
          <p:cNvPr id="132" name="Content Placeholder 2"/>
          <p:cNvSpPr txBox="1">
            <a:spLocks/>
          </p:cNvSpPr>
          <p:nvPr/>
        </p:nvSpPr>
        <p:spPr bwMode="auto">
          <a:xfrm>
            <a:off x="457200" y="2895600"/>
            <a:ext cx="4829175"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lIns="0" tIns="0" rIns="0" bIns="0"/>
          <a:lstStyle>
            <a:lvl1pPr marL="774700" indent="-457200"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spcBef>
                <a:spcPts val="1512"/>
              </a:spcBef>
              <a:buClr>
                <a:srgbClr val="D11349"/>
              </a:buClr>
              <a:buSzPct val="100000"/>
              <a:buFont typeface="Wingdings" pitchFamily="2" charset="2"/>
              <a:buChar char="§"/>
            </a:pPr>
            <a:r>
              <a:rPr lang="zh-CN" altLang="en-US" sz="1800" dirty="0">
                <a:solidFill>
                  <a:srgbClr val="0C0F20"/>
                </a:solidFill>
                <a:latin typeface="Microsoft YaHei" panose="020B0503020204020204" pitchFamily="34" charset="-122"/>
                <a:ea typeface="Microsoft YaHei" panose="020B0503020204020204" pitchFamily="34" charset="-122"/>
                <a:sym typeface="Arial" pitchFamily="34" charset="0"/>
              </a:rPr>
              <a:t>批处理大小低至</a:t>
            </a:r>
            <a:r>
              <a:rPr lang="en-US" altLang="zh-CN" sz="1800" dirty="0">
                <a:solidFill>
                  <a:srgbClr val="0C0F20"/>
                </a:solidFill>
                <a:latin typeface="Microsoft YaHei" panose="020B0503020204020204" pitchFamily="34" charset="-122"/>
                <a:ea typeface="Microsoft YaHei" panose="020B0503020204020204" pitchFamily="34" charset="-122"/>
                <a:sym typeface="Arial" pitchFamily="34" charset="0"/>
              </a:rPr>
              <a:t>½</a:t>
            </a:r>
            <a:r>
              <a:rPr lang="zh-CN" altLang="en-US" sz="1800" dirty="0">
                <a:solidFill>
                  <a:srgbClr val="0C0F20"/>
                </a:solidFill>
                <a:latin typeface="Microsoft YaHei" panose="020B0503020204020204" pitchFamily="34" charset="-122"/>
                <a:ea typeface="Microsoft YaHei" panose="020B0503020204020204" pitchFamily="34" charset="-122"/>
                <a:sym typeface="Arial" pitchFamily="34" charset="0"/>
              </a:rPr>
              <a:t>秒，延迟约为</a:t>
            </a:r>
            <a:r>
              <a:rPr lang="en-US" altLang="zh-CN" sz="1800" dirty="0">
                <a:solidFill>
                  <a:srgbClr val="0C0F20"/>
                </a:solidFill>
                <a:latin typeface="Microsoft YaHei" panose="020B0503020204020204" pitchFamily="34" charset="-122"/>
                <a:ea typeface="Microsoft YaHei" panose="020B0503020204020204" pitchFamily="34" charset="-122"/>
                <a:sym typeface="Arial" pitchFamily="34" charset="0"/>
              </a:rPr>
              <a:t>1</a:t>
            </a:r>
            <a:r>
              <a:rPr lang="zh-CN" altLang="en-US" sz="1800" dirty="0">
                <a:solidFill>
                  <a:srgbClr val="0C0F20"/>
                </a:solidFill>
                <a:latin typeface="Microsoft YaHei" panose="020B0503020204020204" pitchFamily="34" charset="-122"/>
                <a:ea typeface="Microsoft YaHei" panose="020B0503020204020204" pitchFamily="34" charset="-122"/>
                <a:sym typeface="Arial" pitchFamily="34" charset="0"/>
              </a:rPr>
              <a:t>秒</a:t>
            </a:r>
            <a:endParaRPr lang="en-US" altLang="zh-CN" sz="1800" dirty="0">
              <a:solidFill>
                <a:srgbClr val="0C0F20"/>
              </a:solidFill>
              <a:latin typeface="Microsoft YaHei" panose="020B0503020204020204" pitchFamily="34" charset="-122"/>
              <a:ea typeface="Microsoft YaHei" panose="020B0503020204020204" pitchFamily="34" charset="-122"/>
              <a:sym typeface="Arial" pitchFamily="34" charset="0"/>
            </a:endParaRPr>
          </a:p>
          <a:p>
            <a:pPr>
              <a:spcBef>
                <a:spcPts val="1512"/>
              </a:spcBef>
              <a:buClr>
                <a:srgbClr val="D11349"/>
              </a:buClr>
              <a:buSzPct val="100000"/>
              <a:buFont typeface="Wingdings" pitchFamily="2" charset="2"/>
              <a:buChar char="§"/>
            </a:pPr>
            <a:r>
              <a:rPr lang="zh-CN" altLang="en-US" sz="1800" dirty="0">
                <a:solidFill>
                  <a:srgbClr val="0C0F20"/>
                </a:solidFill>
                <a:latin typeface="Microsoft YaHei" panose="020B0503020204020204" pitchFamily="34" charset="-122"/>
                <a:ea typeface="Microsoft YaHei" panose="020B0503020204020204" pitchFamily="34" charset="-122"/>
                <a:sym typeface="Arial" pitchFamily="34" charset="0"/>
              </a:rPr>
              <a:t>可在同一系统中结合批处理和流处理</a:t>
            </a:r>
            <a:endParaRPr lang="en-US" altLang="zh-CN" sz="1800" dirty="0">
              <a:solidFill>
                <a:srgbClr val="0C0F20"/>
              </a:solidFill>
              <a:latin typeface="Microsoft YaHei" panose="020B0503020204020204" pitchFamily="34" charset="-122"/>
              <a:ea typeface="Microsoft YaHei" panose="020B0503020204020204" pitchFamily="34" charset="-122"/>
              <a:sym typeface="Arial" pitchFamily="34" charset="0"/>
            </a:endParaRPr>
          </a:p>
        </p:txBody>
      </p:sp>
      <p:sp>
        <p:nvSpPr>
          <p:cNvPr id="30" name="Rectangle 4">
            <a:extLst>
              <a:ext uri="{FF2B5EF4-FFF2-40B4-BE49-F238E27FC236}">
                <a16:creationId xmlns="" xmlns:a16="http://schemas.microsoft.com/office/drawing/2014/main" id="{3066D2F8-D8FB-A445-9B03-266263BCD6A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31" name="直接连接符 8">
            <a:extLst>
              <a:ext uri="{FF2B5EF4-FFF2-40B4-BE49-F238E27FC236}">
                <a16:creationId xmlns="" xmlns:a16="http://schemas.microsoft.com/office/drawing/2014/main" id="{38368914-4731-514E-A768-804910F991B9}"/>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32" name="组合 46">
            <a:extLst>
              <a:ext uri="{FF2B5EF4-FFF2-40B4-BE49-F238E27FC236}">
                <a16:creationId xmlns="" xmlns:a16="http://schemas.microsoft.com/office/drawing/2014/main" id="{9AFD80C9-95CE-6C40-B0DD-A21ECB1216D0}"/>
              </a:ext>
            </a:extLst>
          </p:cNvPr>
          <p:cNvGrpSpPr>
            <a:grpSpLocks/>
          </p:cNvGrpSpPr>
          <p:nvPr/>
        </p:nvGrpSpPr>
        <p:grpSpPr bwMode="auto">
          <a:xfrm>
            <a:off x="1" y="284163"/>
            <a:ext cx="3352800" cy="530225"/>
            <a:chOff x="2209799" y="284389"/>
            <a:chExt cx="2160388" cy="529772"/>
          </a:xfrm>
          <a:solidFill>
            <a:srgbClr val="024C89"/>
          </a:solidFill>
        </p:grpSpPr>
        <p:sp>
          <p:nvSpPr>
            <p:cNvPr id="33" name="矩形 32">
              <a:extLst>
                <a:ext uri="{FF2B5EF4-FFF2-40B4-BE49-F238E27FC236}">
                  <a16:creationId xmlns="" xmlns:a16="http://schemas.microsoft.com/office/drawing/2014/main" id="{9E8E0247-2A71-3744-8658-1D1EC156A23B}"/>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离散数据流的处理</a:t>
              </a:r>
            </a:p>
          </p:txBody>
        </p:sp>
        <p:sp>
          <p:nvSpPr>
            <p:cNvPr id="34" name="矩形 33">
              <a:extLst>
                <a:ext uri="{FF2B5EF4-FFF2-40B4-BE49-F238E27FC236}">
                  <a16:creationId xmlns="" xmlns:a16="http://schemas.microsoft.com/office/drawing/2014/main" id="{3D2A294A-BC87-184F-A635-1E1E5DB8BDA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
        <p:nvSpPr>
          <p:cNvPr id="37" name="Right Arrow 60">
            <a:extLst>
              <a:ext uri="{FF2B5EF4-FFF2-40B4-BE49-F238E27FC236}">
                <a16:creationId xmlns="" xmlns:a16="http://schemas.microsoft.com/office/drawing/2014/main" id="{4C75172C-8171-7B4D-8865-AB0D990628FA}"/>
              </a:ext>
            </a:extLst>
          </p:cNvPr>
          <p:cNvSpPr>
            <a:spLocks noChangeArrowheads="1"/>
          </p:cNvSpPr>
          <p:nvPr/>
        </p:nvSpPr>
        <p:spPr bwMode="auto">
          <a:xfrm>
            <a:off x="5572125" y="2767013"/>
            <a:ext cx="1561505" cy="319882"/>
          </a:xfrm>
          <a:prstGeom prst="rightArrow">
            <a:avLst>
              <a:gd name="adj1" fmla="val 50000"/>
              <a:gd name="adj2" fmla="val 49990"/>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grpSp>
        <p:nvGrpSpPr>
          <p:cNvPr id="38" name="Group 61">
            <a:extLst>
              <a:ext uri="{FF2B5EF4-FFF2-40B4-BE49-F238E27FC236}">
                <a16:creationId xmlns="" xmlns:a16="http://schemas.microsoft.com/office/drawing/2014/main" id="{C5B4C40A-C3F4-804E-B370-46C2B97604E5}"/>
              </a:ext>
            </a:extLst>
          </p:cNvPr>
          <p:cNvGrpSpPr>
            <a:grpSpLocks/>
          </p:cNvGrpSpPr>
          <p:nvPr/>
        </p:nvGrpSpPr>
        <p:grpSpPr bwMode="auto">
          <a:xfrm>
            <a:off x="5575697" y="2755900"/>
            <a:ext cx="1557338" cy="319882"/>
            <a:chOff x="3510080" y="4511951"/>
            <a:chExt cx="1875743" cy="322227"/>
          </a:xfrm>
        </p:grpSpPr>
        <p:sp>
          <p:nvSpPr>
            <p:cNvPr id="39" name="Right Arrow 82">
              <a:extLst>
                <a:ext uri="{FF2B5EF4-FFF2-40B4-BE49-F238E27FC236}">
                  <a16:creationId xmlns="" xmlns:a16="http://schemas.microsoft.com/office/drawing/2014/main" id="{3724B9E3-515A-0042-A6FC-25C28676B5B9}"/>
                </a:ext>
              </a:extLst>
            </p:cNvPr>
            <p:cNvSpPr>
              <a:spLocks noChangeArrowheads="1"/>
            </p:cNvSpPr>
            <p:nvPr/>
          </p:nvSpPr>
          <p:spPr bwMode="auto">
            <a:xfrm>
              <a:off x="5123391" y="4511951"/>
              <a:ext cx="262432" cy="322227"/>
            </a:xfrm>
            <a:prstGeom prst="rightArrow">
              <a:avLst>
                <a:gd name="adj1" fmla="val 50000"/>
                <a:gd name="adj2" fmla="val 50000"/>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40" name="Rectangle 83">
              <a:extLst>
                <a:ext uri="{FF2B5EF4-FFF2-40B4-BE49-F238E27FC236}">
                  <a16:creationId xmlns="" xmlns:a16="http://schemas.microsoft.com/office/drawing/2014/main" id="{904695D9-FE9C-6C45-AEEC-166C7B848B8F}"/>
                </a:ext>
              </a:extLst>
            </p:cNvPr>
            <p:cNvSpPr>
              <a:spLocks noChangeArrowheads="1"/>
            </p:cNvSpPr>
            <p:nvPr/>
          </p:nvSpPr>
          <p:spPr bwMode="auto">
            <a:xfrm>
              <a:off x="4042831" y="4599904"/>
              <a:ext cx="397950" cy="155916"/>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41" name="Rectangle 84">
              <a:extLst>
                <a:ext uri="{FF2B5EF4-FFF2-40B4-BE49-F238E27FC236}">
                  <a16:creationId xmlns="" xmlns:a16="http://schemas.microsoft.com/office/drawing/2014/main" id="{3E28D060-2560-1E4E-BF29-D29C34BEA8E4}"/>
                </a:ext>
              </a:extLst>
            </p:cNvPr>
            <p:cNvSpPr>
              <a:spLocks noChangeArrowheads="1"/>
            </p:cNvSpPr>
            <p:nvPr/>
          </p:nvSpPr>
          <p:spPr bwMode="auto">
            <a:xfrm>
              <a:off x="3510080" y="4603102"/>
              <a:ext cx="397950" cy="155916"/>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42" name="Rectangle 86">
              <a:extLst>
                <a:ext uri="{FF2B5EF4-FFF2-40B4-BE49-F238E27FC236}">
                  <a16:creationId xmlns="" xmlns:a16="http://schemas.microsoft.com/office/drawing/2014/main" id="{61C7FA59-CEFA-7640-B64C-64ABC650CEE5}"/>
                </a:ext>
              </a:extLst>
            </p:cNvPr>
            <p:cNvSpPr>
              <a:spLocks noChangeArrowheads="1"/>
            </p:cNvSpPr>
            <p:nvPr/>
          </p:nvSpPr>
          <p:spPr bwMode="auto">
            <a:xfrm>
              <a:off x="4574148" y="4603102"/>
              <a:ext cx="397950" cy="155916"/>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grpSp>
      <p:sp>
        <p:nvSpPr>
          <p:cNvPr id="43" name="Rectangle 62">
            <a:extLst>
              <a:ext uri="{FF2B5EF4-FFF2-40B4-BE49-F238E27FC236}">
                <a16:creationId xmlns="" xmlns:a16="http://schemas.microsoft.com/office/drawing/2014/main" id="{75C1F68E-1EDF-1242-822E-57887D39BFF1}"/>
              </a:ext>
            </a:extLst>
          </p:cNvPr>
          <p:cNvSpPr/>
          <p:nvPr/>
        </p:nvSpPr>
        <p:spPr>
          <a:xfrm>
            <a:off x="7258050" y="4435475"/>
            <a:ext cx="1259086" cy="850900"/>
          </a:xfrm>
          <a:prstGeom prst="rect">
            <a:avLst/>
          </a:prstGeom>
          <a:ln w="57150" cmpd="sng"/>
        </p:spPr>
        <p:style>
          <a:lnRef idx="2">
            <a:schemeClr val="accent3"/>
          </a:lnRef>
          <a:fillRef idx="1">
            <a:schemeClr val="lt1"/>
          </a:fillRef>
          <a:effectRef idx="0">
            <a:schemeClr val="accent3"/>
          </a:effectRef>
          <a:fontRef idx="minor">
            <a:schemeClr val="dk1"/>
          </a:fontRef>
        </p:style>
        <p:txBody>
          <a:bodyPr lIns="38405" tIns="19202" rIns="38405" bIns="19202" anchor="ctr"/>
          <a:lstStyle/>
          <a:p>
            <a:pPr algn="ctr">
              <a:defRPr/>
            </a:pPr>
            <a:r>
              <a:rPr lang="en-US" sz="2300" b="1" kern="0" dirty="0">
                <a:solidFill>
                  <a:srgbClr val="B50B1B"/>
                </a:solidFill>
                <a:latin typeface="Microsoft YaHei" panose="020B0503020204020204" pitchFamily="34" charset="-122"/>
                <a:ea typeface="Microsoft YaHei" panose="020B0503020204020204" pitchFamily="34" charset="-122"/>
                <a:cs typeface="Calibri"/>
              </a:rPr>
              <a:t>Spark</a:t>
            </a:r>
          </a:p>
        </p:txBody>
      </p:sp>
      <p:sp>
        <p:nvSpPr>
          <p:cNvPr id="44" name="Rectangle 63">
            <a:extLst>
              <a:ext uri="{FF2B5EF4-FFF2-40B4-BE49-F238E27FC236}">
                <a16:creationId xmlns="" xmlns:a16="http://schemas.microsoft.com/office/drawing/2014/main" id="{ED349868-04EE-D145-9723-6F849B908504}"/>
              </a:ext>
            </a:extLst>
          </p:cNvPr>
          <p:cNvSpPr/>
          <p:nvPr/>
        </p:nvSpPr>
        <p:spPr>
          <a:xfrm>
            <a:off x="7258050" y="2532062"/>
            <a:ext cx="1352550" cy="824707"/>
          </a:xfrm>
          <a:prstGeom prst="rect">
            <a:avLst/>
          </a:prstGeom>
          <a:ln w="57150" cmpd="sng"/>
        </p:spPr>
        <p:style>
          <a:lnRef idx="2">
            <a:schemeClr val="accent3"/>
          </a:lnRef>
          <a:fillRef idx="1">
            <a:schemeClr val="lt1"/>
          </a:fillRef>
          <a:effectRef idx="0">
            <a:schemeClr val="accent3"/>
          </a:effectRef>
          <a:fontRef idx="minor">
            <a:schemeClr val="dk1"/>
          </a:fontRef>
        </p:style>
        <p:txBody>
          <a:bodyPr lIns="38405" tIns="19202" rIns="38405" bIns="19202" anchor="b"/>
          <a:lstStyle/>
          <a:p>
            <a:pPr algn="ctr">
              <a:defRPr/>
            </a:pPr>
            <a:r>
              <a:rPr lang="en-US" sz="2300" b="1" kern="0" dirty="0">
                <a:solidFill>
                  <a:schemeClr val="accent3"/>
                </a:solidFill>
                <a:latin typeface="Microsoft YaHei" panose="020B0503020204020204" pitchFamily="34" charset="-122"/>
                <a:ea typeface="Microsoft YaHei" panose="020B0503020204020204" pitchFamily="34" charset="-122"/>
                <a:cs typeface="Calibri"/>
              </a:rPr>
              <a:t>Spark</a:t>
            </a:r>
          </a:p>
          <a:p>
            <a:pPr algn="ctr">
              <a:defRPr/>
            </a:pPr>
            <a:r>
              <a:rPr lang="zh-CN" altLang="en-US" sz="2300" b="1" kern="0" dirty="0">
                <a:solidFill>
                  <a:schemeClr val="accent3"/>
                </a:solidFill>
                <a:latin typeface="Microsoft YaHei" panose="020B0503020204020204" pitchFamily="34" charset="-122"/>
                <a:ea typeface="Microsoft YaHei" panose="020B0503020204020204" pitchFamily="34" charset="-122"/>
                <a:cs typeface="Calibri"/>
              </a:rPr>
              <a:t>流</a:t>
            </a:r>
            <a:endParaRPr lang="en-US" sz="2300" b="1" kern="0" dirty="0">
              <a:solidFill>
                <a:schemeClr val="accent3"/>
              </a:solidFill>
              <a:latin typeface="Microsoft YaHei" panose="020B0503020204020204" pitchFamily="34" charset="-122"/>
              <a:ea typeface="Microsoft YaHei" panose="020B0503020204020204" pitchFamily="34" charset="-122"/>
              <a:cs typeface="Calibri"/>
            </a:endParaRPr>
          </a:p>
        </p:txBody>
      </p:sp>
      <p:grpSp>
        <p:nvGrpSpPr>
          <p:cNvPr id="45" name="Group 64">
            <a:extLst>
              <a:ext uri="{FF2B5EF4-FFF2-40B4-BE49-F238E27FC236}">
                <a16:creationId xmlns="" xmlns:a16="http://schemas.microsoft.com/office/drawing/2014/main" id="{CAB8D607-169C-8C4E-A3E8-BD45EC040656}"/>
              </a:ext>
            </a:extLst>
          </p:cNvPr>
          <p:cNvGrpSpPr>
            <a:grpSpLocks/>
          </p:cNvGrpSpPr>
          <p:nvPr/>
        </p:nvGrpSpPr>
        <p:grpSpPr bwMode="auto">
          <a:xfrm>
            <a:off x="7718822" y="3513138"/>
            <a:ext cx="330399" cy="765969"/>
            <a:chOff x="4377769" y="4618254"/>
            <a:chExt cx="398080" cy="771144"/>
          </a:xfrm>
        </p:grpSpPr>
        <p:sp>
          <p:nvSpPr>
            <p:cNvPr id="46" name="Rectangle 79">
              <a:extLst>
                <a:ext uri="{FF2B5EF4-FFF2-40B4-BE49-F238E27FC236}">
                  <a16:creationId xmlns="" xmlns:a16="http://schemas.microsoft.com/office/drawing/2014/main" id="{FFC359EE-8E0C-4C45-AFD6-EDE8E0510936}"/>
                </a:ext>
              </a:extLst>
            </p:cNvPr>
            <p:cNvSpPr>
              <a:spLocks noChangeArrowheads="1"/>
            </p:cNvSpPr>
            <p:nvPr/>
          </p:nvSpPr>
          <p:spPr bwMode="auto">
            <a:xfrm>
              <a:off x="4377769" y="4618254"/>
              <a:ext cx="398080" cy="155827"/>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47" name="Rectangle 80">
              <a:extLst>
                <a:ext uri="{FF2B5EF4-FFF2-40B4-BE49-F238E27FC236}">
                  <a16:creationId xmlns="" xmlns:a16="http://schemas.microsoft.com/office/drawing/2014/main" id="{BDA22C18-7D78-334B-B68C-4CA54BBB6A3B}"/>
                </a:ext>
              </a:extLst>
            </p:cNvPr>
            <p:cNvSpPr>
              <a:spLocks noChangeArrowheads="1"/>
            </p:cNvSpPr>
            <p:nvPr/>
          </p:nvSpPr>
          <p:spPr bwMode="auto">
            <a:xfrm>
              <a:off x="4377769" y="4925913"/>
              <a:ext cx="398080" cy="155827"/>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48" name="Rectangle 81">
              <a:extLst>
                <a:ext uri="{FF2B5EF4-FFF2-40B4-BE49-F238E27FC236}">
                  <a16:creationId xmlns="" xmlns:a16="http://schemas.microsoft.com/office/drawing/2014/main" id="{CF4AC928-7BB6-7A4E-BD01-FB34EE3020BF}"/>
                </a:ext>
              </a:extLst>
            </p:cNvPr>
            <p:cNvSpPr>
              <a:spLocks noChangeArrowheads="1"/>
            </p:cNvSpPr>
            <p:nvPr/>
          </p:nvSpPr>
          <p:spPr bwMode="auto">
            <a:xfrm>
              <a:off x="4377769" y="5233571"/>
              <a:ext cx="398080" cy="155827"/>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grpSp>
      <p:grpSp>
        <p:nvGrpSpPr>
          <p:cNvPr id="49" name="Group 66">
            <a:extLst>
              <a:ext uri="{FF2B5EF4-FFF2-40B4-BE49-F238E27FC236}">
                <a16:creationId xmlns="" xmlns:a16="http://schemas.microsoft.com/office/drawing/2014/main" id="{4F1A3973-BF57-5E43-87E0-2D17536D8C7F}"/>
              </a:ext>
            </a:extLst>
          </p:cNvPr>
          <p:cNvGrpSpPr>
            <a:grpSpLocks/>
          </p:cNvGrpSpPr>
          <p:nvPr/>
        </p:nvGrpSpPr>
        <p:grpSpPr bwMode="auto">
          <a:xfrm>
            <a:off x="5740896" y="2997995"/>
            <a:ext cx="883444" cy="919821"/>
            <a:chOff x="1823089" y="4059181"/>
            <a:chExt cx="1064230" cy="926279"/>
          </a:xfrm>
        </p:grpSpPr>
        <p:cxnSp>
          <p:nvCxnSpPr>
            <p:cNvPr id="50" name="Straight Arrow Connector 71">
              <a:extLst>
                <a:ext uri="{FF2B5EF4-FFF2-40B4-BE49-F238E27FC236}">
                  <a16:creationId xmlns="" xmlns:a16="http://schemas.microsoft.com/office/drawing/2014/main" id="{9F259E89-7AA4-4B4D-B34A-46295B84F0B6}"/>
                </a:ext>
              </a:extLst>
            </p:cNvPr>
            <p:cNvCxnSpPr>
              <a:stCxn id="53" idx="2"/>
              <a:endCxn id="41" idx="2"/>
            </p:cNvCxnSpPr>
            <p:nvPr/>
          </p:nvCxnSpPr>
          <p:spPr>
            <a:xfrm flipH="1" flipV="1">
              <a:off x="1823089" y="4062378"/>
              <a:ext cx="830086" cy="923082"/>
            </a:xfrm>
            <a:prstGeom prst="straightConnector1">
              <a:avLst/>
            </a:prstGeom>
            <a:ln w="57150"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51" name="Straight Arrow Connector 72">
              <a:extLst>
                <a:ext uri="{FF2B5EF4-FFF2-40B4-BE49-F238E27FC236}">
                  <a16:creationId xmlns="" xmlns:a16="http://schemas.microsoft.com/office/drawing/2014/main" id="{FEEE480A-6AE7-394F-9B34-601CC46BBD5B}"/>
                </a:ext>
              </a:extLst>
            </p:cNvPr>
            <p:cNvCxnSpPr>
              <a:stCxn id="53" idx="2"/>
              <a:endCxn id="40" idx="2"/>
            </p:cNvCxnSpPr>
            <p:nvPr/>
          </p:nvCxnSpPr>
          <p:spPr>
            <a:xfrm flipH="1" flipV="1">
              <a:off x="2355921" y="4059181"/>
              <a:ext cx="297254" cy="926279"/>
            </a:xfrm>
            <a:prstGeom prst="straightConnector1">
              <a:avLst/>
            </a:prstGeom>
            <a:ln w="57150" cmpd="sng">
              <a:solidFill>
                <a:schemeClr val="accent6"/>
              </a:solidFill>
              <a:tailEnd type="arrow"/>
            </a:ln>
          </p:spPr>
          <p:style>
            <a:lnRef idx="1">
              <a:schemeClr val="dk1"/>
            </a:lnRef>
            <a:fillRef idx="0">
              <a:schemeClr val="dk1"/>
            </a:fillRef>
            <a:effectRef idx="0">
              <a:schemeClr val="dk1"/>
            </a:effectRef>
            <a:fontRef idx="minor">
              <a:schemeClr val="tx1"/>
            </a:fontRef>
          </p:style>
        </p:cxnSp>
        <p:cxnSp>
          <p:nvCxnSpPr>
            <p:cNvPr id="52" name="Straight Arrow Connector 73">
              <a:extLst>
                <a:ext uri="{FF2B5EF4-FFF2-40B4-BE49-F238E27FC236}">
                  <a16:creationId xmlns="" xmlns:a16="http://schemas.microsoft.com/office/drawing/2014/main" id="{FD044E93-CBEB-664D-A05B-36C9C3C8BEB8}"/>
                </a:ext>
              </a:extLst>
            </p:cNvPr>
            <p:cNvCxnSpPr>
              <a:stCxn id="53" idx="2"/>
              <a:endCxn id="42" idx="2"/>
            </p:cNvCxnSpPr>
            <p:nvPr/>
          </p:nvCxnSpPr>
          <p:spPr>
            <a:xfrm flipV="1">
              <a:off x="2653175" y="4062378"/>
              <a:ext cx="234144" cy="923082"/>
            </a:xfrm>
            <a:prstGeom prst="straightConnector1">
              <a:avLst/>
            </a:prstGeom>
            <a:ln w="57150" cmpd="sng">
              <a:solidFill>
                <a:schemeClr val="accent6"/>
              </a:solidFill>
              <a:tailEnd type="arrow"/>
            </a:ln>
          </p:spPr>
          <p:style>
            <a:lnRef idx="1">
              <a:schemeClr val="dk1"/>
            </a:lnRef>
            <a:fillRef idx="0">
              <a:schemeClr val="dk1"/>
            </a:fillRef>
            <a:effectRef idx="0">
              <a:schemeClr val="dk1"/>
            </a:effectRef>
            <a:fontRef idx="minor">
              <a:schemeClr val="tx1"/>
            </a:fontRef>
          </p:style>
        </p:cxnSp>
      </p:grpSp>
      <p:sp>
        <p:nvSpPr>
          <p:cNvPr id="53" name="TextBox 67">
            <a:extLst>
              <a:ext uri="{FF2B5EF4-FFF2-40B4-BE49-F238E27FC236}">
                <a16:creationId xmlns="" xmlns:a16="http://schemas.microsoft.com/office/drawing/2014/main" id="{2EAB6367-564D-EE40-A139-287C392BD6D3}"/>
              </a:ext>
            </a:extLst>
          </p:cNvPr>
          <p:cNvSpPr txBox="1"/>
          <p:nvPr/>
        </p:nvSpPr>
        <p:spPr>
          <a:xfrm>
            <a:off x="5459016" y="3602037"/>
            <a:ext cx="1941909" cy="315778"/>
          </a:xfrm>
          <a:prstGeom prst="rect">
            <a:avLst/>
          </a:prstGeom>
          <a:solidFill>
            <a:sysClr val="window" lastClr="FFFFFF"/>
          </a:solidFill>
        </p:spPr>
        <p:txBody>
          <a:bodyPr lIns="38405" tIns="19202" rIns="38405" bIns="19202">
            <a:spAutoFit/>
          </a:bodyPr>
          <a:lstStyle/>
          <a:p>
            <a:pPr algn="ctr">
              <a:defRPr/>
            </a:pPr>
            <a:r>
              <a:rPr lang="zh-CN" altLang="en-US" kern="0" dirty="0">
                <a:solidFill>
                  <a:sysClr val="windowText" lastClr="000000"/>
                </a:solidFill>
                <a:latin typeface="Microsoft YaHei" panose="020B0503020204020204" pitchFamily="34" charset="-122"/>
                <a:ea typeface="Microsoft YaHei" panose="020B0503020204020204" pitchFamily="34" charset="-122"/>
                <a:cs typeface="Calibri"/>
              </a:rPr>
              <a:t>每批</a:t>
            </a:r>
            <a:r>
              <a:rPr lang="en-US" kern="0" dirty="0">
                <a:solidFill>
                  <a:sysClr val="windowText" lastClr="000000"/>
                </a:solidFill>
                <a:latin typeface="Microsoft YaHei" panose="020B0503020204020204" pitchFamily="34" charset="-122"/>
                <a:ea typeface="Microsoft YaHei" panose="020B0503020204020204" pitchFamily="34" charset="-122"/>
                <a:cs typeface="Calibri"/>
              </a:rPr>
              <a:t>X</a:t>
            </a:r>
            <a:r>
              <a:rPr lang="zh-CN" altLang="en-US" kern="0" dirty="0">
                <a:solidFill>
                  <a:sysClr val="windowText" lastClr="000000"/>
                </a:solidFill>
                <a:latin typeface="Microsoft YaHei" panose="020B0503020204020204" pitchFamily="34" charset="-122"/>
                <a:ea typeface="Microsoft YaHei" panose="020B0503020204020204" pitchFamily="34" charset="-122"/>
                <a:cs typeface="Calibri"/>
              </a:rPr>
              <a:t>秒的数据</a:t>
            </a:r>
            <a:endParaRPr lang="en-US" kern="0" dirty="0">
              <a:solidFill>
                <a:sysClr val="windowText" lastClr="000000"/>
              </a:solidFill>
              <a:latin typeface="Microsoft YaHei" panose="020B0503020204020204" pitchFamily="34" charset="-122"/>
              <a:ea typeface="Microsoft YaHei" panose="020B0503020204020204" pitchFamily="34" charset="-122"/>
              <a:cs typeface="Calibri"/>
            </a:endParaRPr>
          </a:p>
        </p:txBody>
      </p:sp>
      <p:sp>
        <p:nvSpPr>
          <p:cNvPr id="54" name="TextBox 68">
            <a:extLst>
              <a:ext uri="{FF2B5EF4-FFF2-40B4-BE49-F238E27FC236}">
                <a16:creationId xmlns="" xmlns:a16="http://schemas.microsoft.com/office/drawing/2014/main" id="{0B2A899C-670E-8E4F-8267-3C6B13AAD4B0}"/>
              </a:ext>
            </a:extLst>
          </p:cNvPr>
          <p:cNvSpPr txBox="1"/>
          <p:nvPr/>
        </p:nvSpPr>
        <p:spPr>
          <a:xfrm>
            <a:off x="5343525" y="2400300"/>
            <a:ext cx="1752600" cy="315778"/>
          </a:xfrm>
          <a:prstGeom prst="rect">
            <a:avLst/>
          </a:prstGeom>
          <a:solidFill>
            <a:sysClr val="window" lastClr="FFFFFF"/>
          </a:solidFill>
        </p:spPr>
        <p:txBody>
          <a:bodyPr lIns="38405" tIns="19202" rIns="38405" bIns="19202">
            <a:spAutoFit/>
          </a:bodyPr>
          <a:lstStyle/>
          <a:p>
            <a:pPr algn="ctr">
              <a:defRPr/>
            </a:pPr>
            <a:r>
              <a:rPr lang="zh-CN" altLang="en-US" kern="0" dirty="0">
                <a:solidFill>
                  <a:sysClr val="windowText" lastClr="000000"/>
                </a:solidFill>
                <a:latin typeface="Microsoft YaHei" panose="020B0503020204020204" pitchFamily="34" charset="-122"/>
                <a:ea typeface="Microsoft YaHei" panose="020B0503020204020204" pitchFamily="34" charset="-122"/>
                <a:cs typeface="Calibri"/>
              </a:rPr>
              <a:t>实时数据流</a:t>
            </a:r>
            <a:endParaRPr lang="en-US" kern="0" dirty="0">
              <a:solidFill>
                <a:sysClr val="windowText" lastClr="000000"/>
              </a:solidFill>
              <a:latin typeface="Microsoft YaHei" panose="020B0503020204020204" pitchFamily="34" charset="-122"/>
              <a:ea typeface="Microsoft YaHei" panose="020B0503020204020204" pitchFamily="34" charset="-122"/>
              <a:cs typeface="Calibri"/>
            </a:endParaRPr>
          </a:p>
        </p:txBody>
      </p:sp>
      <p:grpSp>
        <p:nvGrpSpPr>
          <p:cNvPr id="55" name="Group 89">
            <a:extLst>
              <a:ext uri="{FF2B5EF4-FFF2-40B4-BE49-F238E27FC236}">
                <a16:creationId xmlns="" xmlns:a16="http://schemas.microsoft.com/office/drawing/2014/main" id="{DBF47A1F-84A7-DF40-B7EC-94E0F32E5F39}"/>
              </a:ext>
            </a:extLst>
          </p:cNvPr>
          <p:cNvGrpSpPr>
            <a:grpSpLocks/>
          </p:cNvGrpSpPr>
          <p:nvPr/>
        </p:nvGrpSpPr>
        <p:grpSpPr bwMode="auto">
          <a:xfrm>
            <a:off x="5572125" y="4715668"/>
            <a:ext cx="1571625" cy="585232"/>
            <a:chOff x="15712706" y="10151158"/>
            <a:chExt cx="4191000" cy="1170703"/>
          </a:xfrm>
        </p:grpSpPr>
        <p:grpSp>
          <p:nvGrpSpPr>
            <p:cNvPr id="56" name="Group 65">
              <a:extLst>
                <a:ext uri="{FF2B5EF4-FFF2-40B4-BE49-F238E27FC236}">
                  <a16:creationId xmlns="" xmlns:a16="http://schemas.microsoft.com/office/drawing/2014/main" id="{009CE5F1-CEF8-C946-B2D6-878DFA5CBB95}"/>
                </a:ext>
              </a:extLst>
            </p:cNvPr>
            <p:cNvGrpSpPr>
              <a:grpSpLocks/>
            </p:cNvGrpSpPr>
            <p:nvPr/>
          </p:nvGrpSpPr>
          <p:grpSpPr bwMode="auto">
            <a:xfrm>
              <a:off x="15712706" y="10151158"/>
              <a:ext cx="4081598" cy="640089"/>
              <a:chOff x="3519264" y="4541124"/>
              <a:chExt cx="1843853" cy="322227"/>
            </a:xfrm>
          </p:grpSpPr>
          <p:sp>
            <p:nvSpPr>
              <p:cNvPr id="58" name="Right Arrow 74">
                <a:extLst>
                  <a:ext uri="{FF2B5EF4-FFF2-40B4-BE49-F238E27FC236}">
                    <a16:creationId xmlns="" xmlns:a16="http://schemas.microsoft.com/office/drawing/2014/main" id="{4B04F745-0D6A-2743-BF84-AAA5E01FB604}"/>
                  </a:ext>
                </a:extLst>
              </p:cNvPr>
              <p:cNvSpPr>
                <a:spLocks noChangeArrowheads="1"/>
              </p:cNvSpPr>
              <p:nvPr/>
            </p:nvSpPr>
            <p:spPr bwMode="auto">
              <a:xfrm rot="10800000">
                <a:off x="3519264" y="4541124"/>
                <a:ext cx="262477" cy="322128"/>
              </a:xfrm>
              <a:prstGeom prst="rightArrow">
                <a:avLst>
                  <a:gd name="adj1" fmla="val 50000"/>
                  <a:gd name="adj2" fmla="val 50000"/>
                </a:avLst>
              </a:prstGeom>
              <a:gradFill rotWithShape="1">
                <a:gsLst>
                  <a:gs pos="0">
                    <a:srgbClr val="038BE7"/>
                  </a:gs>
                  <a:gs pos="100000">
                    <a:srgbClr val="86C5FF"/>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59" name="Rectangle 75">
                <a:extLst>
                  <a:ext uri="{FF2B5EF4-FFF2-40B4-BE49-F238E27FC236}">
                    <a16:creationId xmlns="" xmlns:a16="http://schemas.microsoft.com/office/drawing/2014/main" id="{2EBEADF9-AE93-3A47-B34F-E66909D682B6}"/>
                  </a:ext>
                </a:extLst>
              </p:cNvPr>
              <p:cNvSpPr>
                <a:spLocks noChangeArrowheads="1"/>
              </p:cNvSpPr>
              <p:nvPr/>
            </p:nvSpPr>
            <p:spPr bwMode="auto">
              <a:xfrm>
                <a:off x="4430044" y="4624254"/>
                <a:ext cx="398018" cy="155868"/>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60" name="Rectangle 76">
                <a:extLst>
                  <a:ext uri="{FF2B5EF4-FFF2-40B4-BE49-F238E27FC236}">
                    <a16:creationId xmlns="" xmlns:a16="http://schemas.microsoft.com/office/drawing/2014/main" id="{55B248B2-B409-A340-A8F7-78441231176D}"/>
                  </a:ext>
                </a:extLst>
              </p:cNvPr>
              <p:cNvSpPr>
                <a:spLocks noChangeArrowheads="1"/>
              </p:cNvSpPr>
              <p:nvPr/>
            </p:nvSpPr>
            <p:spPr bwMode="auto">
              <a:xfrm>
                <a:off x="3897919" y="4624254"/>
                <a:ext cx="398018" cy="155868"/>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61" name="Rectangle 78">
                <a:extLst>
                  <a:ext uri="{FF2B5EF4-FFF2-40B4-BE49-F238E27FC236}">
                    <a16:creationId xmlns="" xmlns:a16="http://schemas.microsoft.com/office/drawing/2014/main" id="{EED59339-E285-6C42-B455-DA4FEC10FFE6}"/>
                  </a:ext>
                </a:extLst>
              </p:cNvPr>
              <p:cNvSpPr>
                <a:spLocks noChangeArrowheads="1"/>
              </p:cNvSpPr>
              <p:nvPr/>
            </p:nvSpPr>
            <p:spPr bwMode="auto">
              <a:xfrm>
                <a:off x="4965038" y="4624254"/>
                <a:ext cx="398018" cy="155868"/>
              </a:xfrm>
              <a:prstGeom prst="rect">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grpSp>
        <p:sp>
          <p:nvSpPr>
            <p:cNvPr id="57" name="TextBox 69">
              <a:extLst>
                <a:ext uri="{FF2B5EF4-FFF2-40B4-BE49-F238E27FC236}">
                  <a16:creationId xmlns="" xmlns:a16="http://schemas.microsoft.com/office/drawing/2014/main" id="{8DC41A9B-D6E5-6648-96F7-3CA5CE077350}"/>
                </a:ext>
              </a:extLst>
            </p:cNvPr>
            <p:cNvSpPr txBox="1"/>
            <p:nvPr/>
          </p:nvSpPr>
          <p:spPr>
            <a:xfrm>
              <a:off x="15738106" y="10583046"/>
              <a:ext cx="4165600" cy="738815"/>
            </a:xfrm>
            <a:prstGeom prst="rect">
              <a:avLst/>
            </a:prstGeom>
            <a:noFill/>
          </p:spPr>
          <p:txBody>
            <a:bodyPr>
              <a:spAutoFit/>
            </a:bodyPr>
            <a:lstStyle/>
            <a:p>
              <a:pPr algn="ctr">
                <a:defRPr/>
              </a:pPr>
              <a:r>
                <a:rPr lang="zh-CN" altLang="en-US" kern="0" dirty="0">
                  <a:solidFill>
                    <a:sysClr val="windowText" lastClr="000000"/>
                  </a:solidFill>
                  <a:latin typeface="Microsoft YaHei" panose="020B0503020204020204" pitchFamily="34" charset="-122"/>
                  <a:ea typeface="Microsoft YaHei" panose="020B0503020204020204" pitchFamily="34" charset="-122"/>
                  <a:cs typeface="Calibri"/>
                </a:rPr>
                <a:t>处理结果</a:t>
              </a:r>
              <a:endParaRPr lang="en-US" kern="0" dirty="0">
                <a:solidFill>
                  <a:sysClr val="windowText" lastClr="000000"/>
                </a:solidFill>
                <a:latin typeface="Microsoft YaHei" panose="020B0503020204020204" pitchFamily="34" charset="-122"/>
                <a:ea typeface="Microsoft YaHei" panose="020B0503020204020204" pitchFamily="34" charset="-122"/>
                <a:cs typeface="Calibri"/>
              </a:endParaRPr>
            </a:p>
          </p:txBody>
        </p:sp>
      </p:grpSp>
    </p:spTree>
    <p:extLst>
      <p:ext uri="{BB962C8B-B14F-4D97-AF65-F5344CB8AC3E}">
        <p14:creationId xmlns:p14="http://schemas.microsoft.com/office/powerpoint/2010/main" val="80763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7"/>
                                        </p:tgtEl>
                                      </p:cBhvr>
                                    </p:animEffect>
                                    <p:set>
                                      <p:cBhvr>
                                        <p:cTn id="15" dur="1" fill="hold">
                                          <p:stCondLst>
                                            <p:cond delay="499"/>
                                          </p:stCondLst>
                                        </p:cTn>
                                        <p:tgtEl>
                                          <p:spTgt spid="37"/>
                                        </p:tgtEl>
                                        <p:attrNameLst>
                                          <p:attrName>style.visibility</p:attrName>
                                        </p:attrNameLst>
                                      </p:cBhvr>
                                      <p:to>
                                        <p:strVal val="hidden"/>
                                      </p:to>
                                    </p:set>
                                  </p:childTnLst>
                                </p:cTn>
                              </p:par>
                              <p:par>
                                <p:cTn id="16" presetID="9"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dissolve">
                                      <p:cBhvr>
                                        <p:cTn id="18" dur="500"/>
                                        <p:tgtEl>
                                          <p:spTgt spid="38"/>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up)">
                                      <p:cBhvr>
                                        <p:cTn id="27" dur="500"/>
                                        <p:tgtEl>
                                          <p:spTgt spid="45"/>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right)">
                                      <p:cBhvr>
                                        <p:cTn id="3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43" grpId="0" animBg="1"/>
      <p:bldP spid="44" grpId="0" animBg="1"/>
      <p:bldP spid="53" grpId="0" animBg="1"/>
      <p:bldP spid="5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矩形 2"/>
          <p:cNvSpPr>
            <a:spLocks noChangeArrowheads="1"/>
          </p:cNvSpPr>
          <p:nvPr/>
        </p:nvSpPr>
        <p:spPr bwMode="auto">
          <a:xfrm>
            <a:off x="533400" y="1143000"/>
            <a:ext cx="8077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err="1">
                <a:latin typeface="Microsoft YaHei" panose="020B0503020204020204" pitchFamily="34" charset="-122"/>
                <a:ea typeface="Microsoft YaHei" panose="020B0503020204020204" pitchFamily="34" charset="-122"/>
              </a:rPr>
              <a:t>DStream</a:t>
            </a:r>
            <a:r>
              <a:rPr lang="zh-CN" altLang="zh-CN" dirty="0">
                <a:latin typeface="Microsoft YaHei" panose="020B0503020204020204" pitchFamily="34" charset="-122"/>
                <a:ea typeface="Microsoft YaHei" panose="020B0503020204020204" pitchFamily="34" charset="-122"/>
              </a:rPr>
              <a:t>表示连续不断的数据流。在内部实现上，</a:t>
            </a:r>
            <a:r>
              <a:rPr lang="en-US" altLang="zh-CN" dirty="0">
                <a:latin typeface="Microsoft YaHei" panose="020B0503020204020204" pitchFamily="34" charset="-122"/>
                <a:ea typeface="Microsoft YaHei" panose="020B0503020204020204" pitchFamily="34" charset="-122"/>
              </a:rPr>
              <a:t>Spark Streaming</a:t>
            </a:r>
            <a:r>
              <a:rPr lang="zh-CN" altLang="zh-CN" dirty="0">
                <a:latin typeface="Microsoft YaHei" panose="020B0503020204020204" pitchFamily="34" charset="-122"/>
                <a:ea typeface="Microsoft YaHei" panose="020B0503020204020204" pitchFamily="34" charset="-122"/>
              </a:rPr>
              <a:t>的输入数据按照时间片（如</a:t>
            </a:r>
            <a:r>
              <a:rPr lang="en-US" altLang="zh-CN" dirty="0">
                <a:latin typeface="Microsoft YaHei" panose="020B0503020204020204" pitchFamily="34" charset="-122"/>
                <a:ea typeface="Microsoft YaHei" panose="020B0503020204020204" pitchFamily="34" charset="-122"/>
              </a:rPr>
              <a:t>1</a:t>
            </a:r>
            <a:r>
              <a:rPr lang="zh-CN" altLang="zh-CN" dirty="0">
                <a:latin typeface="Microsoft YaHei" panose="020B0503020204020204" pitchFamily="34" charset="-122"/>
                <a:ea typeface="Microsoft YaHei" panose="020B0503020204020204" pitchFamily="34" charset="-122"/>
              </a:rPr>
              <a:t>秒）分成一段一段的</a:t>
            </a:r>
            <a:r>
              <a:rPr lang="en-US" altLang="zh-CN" dirty="0" err="1">
                <a:latin typeface="Microsoft YaHei" panose="020B0503020204020204" pitchFamily="34" charset="-122"/>
                <a:ea typeface="Microsoft YaHei" panose="020B0503020204020204" pitchFamily="34" charset="-122"/>
              </a:rPr>
              <a:t>DStream</a:t>
            </a:r>
            <a:r>
              <a:rPr lang="zh-CN" altLang="zh-CN" dirty="0">
                <a:latin typeface="Microsoft YaHei" panose="020B0503020204020204" pitchFamily="34" charset="-122"/>
                <a:ea typeface="Microsoft YaHei" panose="020B0503020204020204" pitchFamily="34" charset="-122"/>
              </a:rPr>
              <a:t>，每一段数据转换为</a:t>
            </a:r>
            <a:r>
              <a:rPr lang="en-US" altLang="zh-CN" dirty="0">
                <a:latin typeface="Microsoft YaHei" panose="020B0503020204020204" pitchFamily="34" charset="-122"/>
                <a:ea typeface="Microsoft YaHei" panose="020B0503020204020204" pitchFamily="34" charset="-122"/>
              </a:rPr>
              <a:t>Spark</a:t>
            </a:r>
            <a:r>
              <a:rPr lang="zh-CN" altLang="zh-CN" dirty="0">
                <a:latin typeface="Microsoft YaHei" panose="020B0503020204020204" pitchFamily="34" charset="-122"/>
                <a:ea typeface="Microsoft YaHei" panose="020B0503020204020204" pitchFamily="34" charset="-122"/>
              </a:rPr>
              <a:t>中的</a:t>
            </a:r>
            <a:r>
              <a:rPr lang="en-US" altLang="zh-CN" dirty="0">
                <a:latin typeface="Microsoft YaHei" panose="020B0503020204020204" pitchFamily="34" charset="-122"/>
                <a:ea typeface="Microsoft YaHei" panose="020B0503020204020204" pitchFamily="34" charset="-122"/>
              </a:rPr>
              <a:t>RDD</a:t>
            </a:r>
            <a:r>
              <a:rPr lang="zh-CN" altLang="zh-CN" dirty="0">
                <a:latin typeface="Microsoft YaHei" panose="020B0503020204020204" pitchFamily="34" charset="-122"/>
                <a:ea typeface="Microsoft YaHei" panose="020B0503020204020204" pitchFamily="34" charset="-122"/>
              </a:rPr>
              <a:t>，并且对</a:t>
            </a:r>
            <a:r>
              <a:rPr lang="en-US" altLang="zh-CN" dirty="0" err="1">
                <a:latin typeface="Microsoft YaHei" panose="020B0503020204020204" pitchFamily="34" charset="-122"/>
                <a:ea typeface="Microsoft YaHei" panose="020B0503020204020204" pitchFamily="34" charset="-122"/>
              </a:rPr>
              <a:t>DStream</a:t>
            </a:r>
            <a:r>
              <a:rPr lang="zh-CN" altLang="zh-CN" dirty="0">
                <a:latin typeface="Microsoft YaHei" panose="020B0503020204020204" pitchFamily="34" charset="-122"/>
                <a:ea typeface="Microsoft YaHei" panose="020B0503020204020204" pitchFamily="34" charset="-122"/>
              </a:rPr>
              <a:t>的操作都最终转变</a:t>
            </a:r>
            <a:r>
              <a:rPr lang="zh-CN" altLang="zh-CN" dirty="0" smtClean="0">
                <a:latin typeface="Microsoft YaHei" panose="020B0503020204020204" pitchFamily="34" charset="-122"/>
                <a:ea typeface="Microsoft YaHei" panose="020B0503020204020204" pitchFamily="34" charset="-122"/>
              </a:rPr>
              <a:t>为相应</a:t>
            </a:r>
            <a:r>
              <a:rPr lang="zh-CN" altLang="zh-CN" dirty="0">
                <a:latin typeface="Microsoft YaHei" panose="020B0503020204020204" pitchFamily="34" charset="-122"/>
                <a:ea typeface="Microsoft YaHei" panose="020B0503020204020204" pitchFamily="34" charset="-122"/>
              </a:rPr>
              <a:t>的</a:t>
            </a:r>
            <a:r>
              <a:rPr lang="en-US" altLang="zh-CN" dirty="0">
                <a:latin typeface="Microsoft YaHei" panose="020B0503020204020204" pitchFamily="34" charset="-122"/>
                <a:ea typeface="Microsoft YaHei" panose="020B0503020204020204" pitchFamily="34" charset="-122"/>
              </a:rPr>
              <a:t>RDD</a:t>
            </a:r>
            <a:r>
              <a:rPr lang="zh-CN" altLang="zh-CN" dirty="0">
                <a:latin typeface="Microsoft YaHei" panose="020B0503020204020204" pitchFamily="34" charset="-122"/>
                <a:ea typeface="Microsoft YaHei" panose="020B0503020204020204" pitchFamily="34" charset="-122"/>
              </a:rPr>
              <a:t>的操作</a:t>
            </a:r>
            <a:endParaRPr lang="zh-CN" altLang="en-US" dirty="0">
              <a:latin typeface="Microsoft YaHei" panose="020B0503020204020204" pitchFamily="34" charset="-122"/>
              <a:ea typeface="Microsoft YaHei" panose="020B0503020204020204" pitchFamily="34" charset="-122"/>
            </a:endParaRPr>
          </a:p>
        </p:txBody>
      </p:sp>
      <p:graphicFrame>
        <p:nvGraphicFramePr>
          <p:cNvPr id="4098" name="Object 1"/>
          <p:cNvGraphicFramePr>
            <a:graphicFrameLocks noChangeAspect="1"/>
          </p:cNvGraphicFramePr>
          <p:nvPr>
            <p:extLst>
              <p:ext uri="{D42A27DB-BD31-4B8C-83A1-F6EECF244321}">
                <p14:modId xmlns:p14="http://schemas.microsoft.com/office/powerpoint/2010/main" val="2524049069"/>
              </p:ext>
            </p:extLst>
          </p:nvPr>
        </p:nvGraphicFramePr>
        <p:xfrm>
          <a:off x="1066800" y="3048000"/>
          <a:ext cx="6745288" cy="2743200"/>
        </p:xfrm>
        <a:graphic>
          <a:graphicData uri="http://schemas.openxmlformats.org/presentationml/2006/ole">
            <mc:AlternateContent xmlns:mc="http://schemas.openxmlformats.org/markup-compatibility/2006">
              <mc:Choice xmlns:v="urn:schemas-microsoft-com:vml" Requires="v">
                <p:oleObj spid="_x0000_s4529" r:id="rId3" imgW="7562802" imgH="3066937" progId="Visio.Drawing.15">
                  <p:embed/>
                </p:oleObj>
              </mc:Choice>
              <mc:Fallback>
                <p:oleObj r:id="rId3" imgW="7562802" imgH="3066937"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048000"/>
                        <a:ext cx="6745288"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a:extLst>
              <a:ext uri="{FF2B5EF4-FFF2-40B4-BE49-F238E27FC236}">
                <a16:creationId xmlns="" xmlns:a16="http://schemas.microsoft.com/office/drawing/2014/main" id="{2A523C5E-EB6D-E94C-8A69-A2C6E134B5B3}"/>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8AA145BC-DBDF-3643-9B4A-0D0897868F3C}"/>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46">
            <a:extLst>
              <a:ext uri="{FF2B5EF4-FFF2-40B4-BE49-F238E27FC236}">
                <a16:creationId xmlns="" xmlns:a16="http://schemas.microsoft.com/office/drawing/2014/main" id="{C151D95C-DA2F-CC42-8D3F-58FB6AD8FC3D}"/>
              </a:ext>
            </a:extLst>
          </p:cNvPr>
          <p:cNvGrpSpPr>
            <a:grpSpLocks/>
          </p:cNvGrpSpPr>
          <p:nvPr/>
        </p:nvGrpSpPr>
        <p:grpSpPr bwMode="auto">
          <a:xfrm>
            <a:off x="0" y="284163"/>
            <a:ext cx="3886199" cy="530225"/>
            <a:chOff x="2209799" y="284389"/>
            <a:chExt cx="2160388" cy="529772"/>
          </a:xfrm>
          <a:solidFill>
            <a:srgbClr val="024C89"/>
          </a:solidFill>
        </p:grpSpPr>
        <p:sp>
          <p:nvSpPr>
            <p:cNvPr id="10" name="矩形 9">
              <a:extLst>
                <a:ext uri="{FF2B5EF4-FFF2-40B4-BE49-F238E27FC236}">
                  <a16:creationId xmlns="" xmlns:a16="http://schemas.microsoft.com/office/drawing/2014/main" id="{6179BE98-949E-7348-B10F-667A12BECDAB}"/>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 Streaming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设计</a:t>
              </a:r>
            </a:p>
          </p:txBody>
        </p:sp>
        <p:sp>
          <p:nvSpPr>
            <p:cNvPr id="11" name="矩形 10">
              <a:extLst>
                <a:ext uri="{FF2B5EF4-FFF2-40B4-BE49-F238E27FC236}">
                  <a16:creationId xmlns="" xmlns:a16="http://schemas.microsoft.com/office/drawing/2014/main" id="{1BFEEBB0-E5CF-9043-BD42-5C21F95685A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86042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219200"/>
            <a:ext cx="8610600" cy="4525963"/>
          </a:xfrm>
        </p:spPr>
        <p:txBody>
          <a:bodyPr/>
          <a:lstStyle/>
          <a:p>
            <a:r>
              <a:rPr lang="en-US" altLang="zh-CN" sz="2000" b="1" dirty="0" err="1">
                <a:latin typeface="Microsoft YaHei" panose="020B0503020204020204" pitchFamily="34" charset="-122"/>
                <a:ea typeface="Microsoft YaHei" panose="020B0503020204020204" pitchFamily="34" charset="-122"/>
              </a:rPr>
              <a:t>DStream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表示数据流的</a:t>
            </a:r>
            <a:r>
              <a:rPr lang="en-US" altLang="zh-CN" sz="2000" dirty="0">
                <a:latin typeface="Microsoft YaHei" panose="020B0503020204020204" pitchFamily="34" charset="-122"/>
                <a:ea typeface="Microsoft YaHei" panose="020B0503020204020204" pitchFamily="34" charset="-122"/>
              </a:rPr>
              <a:t>RDDs</a:t>
            </a:r>
            <a:r>
              <a:rPr lang="zh-CN" altLang="en-US" sz="2000" dirty="0">
                <a:latin typeface="Microsoft YaHei" panose="020B0503020204020204" pitchFamily="34" charset="-122"/>
                <a:ea typeface="Microsoft YaHei" panose="020B0503020204020204" pitchFamily="34" charset="-122"/>
              </a:rPr>
              <a:t>序列</a:t>
            </a:r>
            <a:endParaRPr lang="en-US" altLang="zh-CN" sz="2000" dirty="0">
              <a:latin typeface="Microsoft YaHei" panose="020B0503020204020204" pitchFamily="34" charset="-122"/>
              <a:ea typeface="Microsoft YaHei" panose="020B0503020204020204" pitchFamily="34" charset="-122"/>
            </a:endParaRPr>
          </a:p>
          <a:p>
            <a:pPr lvl="1"/>
            <a:r>
              <a:rPr lang="en-US" altLang="zh-CN" sz="1800" dirty="0">
                <a:latin typeface="Microsoft YaHei" panose="020B0503020204020204" pitchFamily="34" charset="-122"/>
                <a:ea typeface="Microsoft YaHei" panose="020B0503020204020204" pitchFamily="34" charset="-122"/>
              </a:rPr>
              <a:t>Twitter, HDFS, Kafka, Flume, </a:t>
            </a:r>
            <a:r>
              <a:rPr lang="en-US" altLang="zh-CN" sz="1800" dirty="0" err="1">
                <a:latin typeface="Microsoft YaHei" panose="020B0503020204020204" pitchFamily="34" charset="-122"/>
                <a:ea typeface="Microsoft YaHei" panose="020B0503020204020204" pitchFamily="34" charset="-122"/>
              </a:rPr>
              <a:t>ZeroMQ</a:t>
            </a:r>
            <a:r>
              <a:rPr lang="en-US" altLang="zh-CN" sz="1800" dirty="0">
                <a:latin typeface="Microsoft YaHei" panose="020B0503020204020204" pitchFamily="34" charset="-122"/>
                <a:ea typeface="Microsoft YaHei" panose="020B0503020204020204" pitchFamily="34" charset="-122"/>
              </a:rPr>
              <a:t>, </a:t>
            </a:r>
            <a:r>
              <a:rPr lang="en-US" altLang="zh-CN" sz="1800" dirty="0" err="1">
                <a:latin typeface="Microsoft YaHei" panose="020B0503020204020204" pitchFamily="34" charset="-122"/>
                <a:ea typeface="Microsoft YaHei" panose="020B0503020204020204" pitchFamily="34" charset="-122"/>
              </a:rPr>
              <a:t>Akka</a:t>
            </a:r>
            <a:r>
              <a:rPr lang="en-US" altLang="zh-CN" sz="1800" dirty="0">
                <a:latin typeface="Microsoft YaHei" panose="020B0503020204020204" pitchFamily="34" charset="-122"/>
                <a:ea typeface="Microsoft YaHei" panose="020B0503020204020204" pitchFamily="34" charset="-122"/>
              </a:rPr>
              <a:t> Actor, TCP</a:t>
            </a:r>
            <a:r>
              <a:rPr lang="zh-CN" altLang="en-US" sz="1800" dirty="0">
                <a:latin typeface="Microsoft YaHei" panose="020B0503020204020204" pitchFamily="34" charset="-122"/>
                <a:ea typeface="Microsoft YaHei" panose="020B0503020204020204" pitchFamily="34" charset="-122"/>
              </a:rPr>
              <a:t>套接字</a:t>
            </a:r>
            <a:endParaRPr lang="en-US" altLang="zh-CN" sz="1800" dirty="0">
              <a:latin typeface="Microsoft YaHei" panose="020B0503020204020204" pitchFamily="34" charset="-122"/>
              <a:ea typeface="Microsoft YaHei" panose="020B0503020204020204" pitchFamily="34" charset="-122"/>
            </a:endParaRPr>
          </a:p>
          <a:p>
            <a:pPr lvl="1"/>
            <a:endParaRPr lang="en-US" altLang="zh-CN" sz="1300" dirty="0">
              <a:latin typeface="Microsoft YaHei" panose="020B0503020204020204" pitchFamily="34" charset="-122"/>
              <a:ea typeface="Microsoft YaHei" panose="020B0503020204020204" pitchFamily="34" charset="-122"/>
            </a:endParaRPr>
          </a:p>
          <a:p>
            <a:r>
              <a:rPr lang="en-US" altLang="zh-CN" sz="2000" b="1" dirty="0">
                <a:latin typeface="Microsoft YaHei" panose="020B0503020204020204" pitchFamily="34" charset="-122"/>
                <a:ea typeface="Microsoft YaHei" panose="020B0503020204020204" pitchFamily="34" charset="-122"/>
              </a:rPr>
              <a:t>Transformations</a:t>
            </a:r>
            <a:r>
              <a:rPr lang="en-US" altLang="zh-CN" sz="2000" dirty="0">
                <a:latin typeface="Microsoft YaHei" panose="020B0503020204020204" pitchFamily="34" charset="-122"/>
                <a:ea typeface="Microsoft YaHei" panose="020B0503020204020204" pitchFamily="34" charset="-122"/>
              </a:rPr>
              <a:t> – </a:t>
            </a:r>
            <a:r>
              <a:rPr lang="zh-CN" altLang="en-US" sz="2000" dirty="0">
                <a:latin typeface="Microsoft YaHei" panose="020B0503020204020204" pitchFamily="34" charset="-122"/>
                <a:ea typeface="Microsoft YaHei" panose="020B0503020204020204" pitchFamily="34" charset="-122"/>
              </a:rPr>
              <a:t>从一个</a:t>
            </a:r>
            <a:r>
              <a:rPr lang="en-US" altLang="zh-CN" sz="2000" dirty="0" err="1">
                <a:latin typeface="Microsoft YaHei" panose="020B0503020204020204" pitchFamily="34" charset="-122"/>
                <a:ea typeface="Microsoft YaHei" panose="020B0503020204020204" pitchFamily="34" charset="-122"/>
              </a:rPr>
              <a:t>Dstream</a:t>
            </a:r>
            <a:r>
              <a:rPr lang="zh-CN" altLang="en-US" sz="2000" dirty="0">
                <a:latin typeface="Microsoft YaHei" panose="020B0503020204020204" pitchFamily="34" charset="-122"/>
                <a:ea typeface="Microsoft YaHei" panose="020B0503020204020204" pitchFamily="34" charset="-122"/>
              </a:rPr>
              <a:t>修改数据以创建另一个</a:t>
            </a:r>
            <a:r>
              <a:rPr lang="en-US" altLang="zh-CN" sz="2000" dirty="0" err="1">
                <a:latin typeface="Microsoft YaHei" panose="020B0503020204020204" pitchFamily="34" charset="-122"/>
                <a:ea typeface="Microsoft YaHei" panose="020B0503020204020204" pitchFamily="34" charset="-122"/>
              </a:rPr>
              <a:t>DStream</a:t>
            </a:r>
            <a:endParaRPr lang="en-US" altLang="zh-CN" sz="2000" dirty="0">
              <a:latin typeface="Microsoft YaHei" panose="020B0503020204020204" pitchFamily="34" charset="-122"/>
              <a:ea typeface="Microsoft YaHei" panose="020B0503020204020204" pitchFamily="34" charset="-122"/>
            </a:endParaRPr>
          </a:p>
          <a:p>
            <a:pPr lvl="1"/>
            <a:r>
              <a:rPr lang="zh-CN" altLang="en-US" sz="1800" dirty="0">
                <a:latin typeface="Microsoft YaHei" panose="020B0503020204020204" pitchFamily="34" charset="-122"/>
                <a:ea typeface="Microsoft YaHei" panose="020B0503020204020204" pitchFamily="34" charset="-122"/>
              </a:rPr>
              <a:t>标准的</a:t>
            </a:r>
            <a:r>
              <a:rPr lang="en-US" altLang="zh-CN" sz="1800" dirty="0">
                <a:latin typeface="Microsoft YaHei" panose="020B0503020204020204" pitchFamily="34" charset="-122"/>
                <a:ea typeface="Microsoft YaHei" panose="020B0503020204020204" pitchFamily="34" charset="-122"/>
              </a:rPr>
              <a:t>RDD</a:t>
            </a:r>
            <a:r>
              <a:rPr lang="zh-CN" altLang="en-US" sz="1800" dirty="0">
                <a:latin typeface="Microsoft YaHei" panose="020B0503020204020204" pitchFamily="34" charset="-122"/>
                <a:ea typeface="Microsoft YaHei" panose="020B0503020204020204" pitchFamily="34" charset="-122"/>
              </a:rPr>
              <a:t>操作 </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 </a:t>
            </a:r>
            <a:r>
              <a:rPr lang="en-US" altLang="zh-CN" sz="1800" dirty="0">
                <a:latin typeface="Microsoft YaHei" panose="020B0503020204020204" pitchFamily="34" charset="-122"/>
                <a:ea typeface="Microsoft YaHei" panose="020B0503020204020204" pitchFamily="34" charset="-122"/>
              </a:rPr>
              <a:t>map, </a:t>
            </a:r>
            <a:r>
              <a:rPr lang="en-US" altLang="zh-CN" sz="1800" dirty="0" err="1">
                <a:latin typeface="Microsoft YaHei" panose="020B0503020204020204" pitchFamily="34" charset="-122"/>
                <a:ea typeface="Microsoft YaHei" panose="020B0503020204020204" pitchFamily="34" charset="-122"/>
              </a:rPr>
              <a:t>countByValue</a:t>
            </a:r>
            <a:r>
              <a:rPr lang="en-US" altLang="zh-CN" sz="1800" dirty="0">
                <a:latin typeface="Microsoft YaHei" panose="020B0503020204020204" pitchFamily="34" charset="-122"/>
                <a:ea typeface="Microsoft YaHei" panose="020B0503020204020204" pitchFamily="34" charset="-122"/>
              </a:rPr>
              <a:t>, reduce, insert……</a:t>
            </a:r>
            <a:r>
              <a:rPr lang="zh-CN" altLang="en-US" sz="1800" dirty="0">
                <a:latin typeface="Microsoft YaHei" panose="020B0503020204020204" pitchFamily="34" charset="-122"/>
                <a:ea typeface="Microsoft YaHei" panose="020B0503020204020204" pitchFamily="34" charset="-122"/>
              </a:rPr>
              <a:t> </a:t>
            </a:r>
            <a:endParaRPr lang="en-US" altLang="zh-CN" sz="1800" dirty="0">
              <a:latin typeface="Microsoft YaHei" panose="020B0503020204020204" pitchFamily="34" charset="-122"/>
              <a:ea typeface="Microsoft YaHei" panose="020B0503020204020204" pitchFamily="34" charset="-122"/>
            </a:endParaRPr>
          </a:p>
          <a:p>
            <a:pPr lvl="1"/>
            <a:r>
              <a:rPr lang="zh-CN" altLang="en-US" sz="1800" dirty="0">
                <a:latin typeface="Microsoft YaHei" panose="020B0503020204020204" pitchFamily="34" charset="-122"/>
                <a:ea typeface="Microsoft YaHei" panose="020B0503020204020204" pitchFamily="34" charset="-122"/>
              </a:rPr>
              <a:t>有状态操作 </a:t>
            </a:r>
            <a:r>
              <a:rPr lang="en-US" altLang="zh-CN" sz="1800" dirty="0">
                <a:latin typeface="Microsoft YaHei" panose="020B0503020204020204" pitchFamily="34" charset="-122"/>
                <a:ea typeface="Microsoft YaHei" panose="020B0503020204020204" pitchFamily="34" charset="-122"/>
              </a:rPr>
              <a:t>– window, </a:t>
            </a:r>
            <a:r>
              <a:rPr lang="en-US" altLang="zh-CN" sz="1800" dirty="0" err="1">
                <a:latin typeface="Microsoft YaHei" panose="020B0503020204020204" pitchFamily="34" charset="-122"/>
                <a:ea typeface="Microsoft YaHei" panose="020B0503020204020204" pitchFamily="34" charset="-122"/>
              </a:rPr>
              <a:t>countByValueAndWindow</a:t>
            </a:r>
            <a:r>
              <a:rPr lang="en-US" altLang="zh-CN" sz="1800" dirty="0">
                <a:latin typeface="Microsoft YaHei" panose="020B0503020204020204" pitchFamily="34" charset="-122"/>
                <a:ea typeface="Microsoft YaHei" panose="020B0503020204020204" pitchFamily="34" charset="-122"/>
              </a:rPr>
              <a:t>……</a:t>
            </a:r>
          </a:p>
          <a:p>
            <a:endParaRPr lang="en-US" altLang="zh-CN" sz="1300" dirty="0">
              <a:latin typeface="Microsoft YaHei" panose="020B0503020204020204" pitchFamily="34" charset="-122"/>
              <a:ea typeface="Microsoft YaHei" panose="020B0503020204020204" pitchFamily="34" charset="-122"/>
            </a:endParaRPr>
          </a:p>
          <a:p>
            <a:r>
              <a:rPr lang="zh-CN" altLang="en-US" sz="2000" b="1" dirty="0">
                <a:latin typeface="Microsoft YaHei" panose="020B0503020204020204" pitchFamily="34" charset="-122"/>
                <a:ea typeface="Microsoft YaHei" panose="020B0503020204020204" pitchFamily="34" charset="-122"/>
              </a:rPr>
              <a:t>输出操作 </a:t>
            </a:r>
            <a:r>
              <a:rPr lang="en-US" altLang="zh-CN" sz="2000" b="1" dirty="0">
                <a:latin typeface="Microsoft YaHei" panose="020B0503020204020204" pitchFamily="34" charset="-122"/>
                <a:ea typeface="Microsoft YaHei" panose="020B0503020204020204" pitchFamily="34" charset="-122"/>
              </a:rPr>
              <a:t>–</a:t>
            </a:r>
            <a:r>
              <a:rPr lang="zh-CN" altLang="en-US" sz="2000" b="1" dirty="0">
                <a:latin typeface="Microsoft YaHei" panose="020B0503020204020204" pitchFamily="34" charset="-122"/>
                <a:ea typeface="Microsoft YaHei" panose="020B0503020204020204" pitchFamily="34" charset="-122"/>
              </a:rPr>
              <a:t>向外部实体传送数据</a:t>
            </a:r>
            <a:endParaRPr lang="en-US" altLang="zh-CN" sz="2000" b="1" dirty="0">
              <a:latin typeface="Microsoft YaHei" panose="020B0503020204020204" pitchFamily="34" charset="-122"/>
              <a:ea typeface="Microsoft YaHei" panose="020B0503020204020204" pitchFamily="34" charset="-122"/>
            </a:endParaRPr>
          </a:p>
          <a:p>
            <a:pPr lvl="1"/>
            <a:r>
              <a:rPr lang="en-US" altLang="zh-CN" sz="2000" dirty="0" err="1">
                <a:latin typeface="Microsoft YaHei" panose="020B0503020204020204" pitchFamily="34" charset="-122"/>
                <a:ea typeface="Microsoft YaHei" panose="020B0503020204020204" pitchFamily="34" charset="-122"/>
              </a:rPr>
              <a:t>saveAsHadoopFiles</a:t>
            </a:r>
            <a:r>
              <a:rPr lang="en-US" altLang="zh-CN" sz="2000" dirty="0">
                <a:latin typeface="Microsoft YaHei" panose="020B0503020204020204" pitchFamily="34" charset="-122"/>
                <a:ea typeface="Microsoft YaHei" panose="020B0503020204020204" pitchFamily="34" charset="-122"/>
              </a:rPr>
              <a:t> – </a:t>
            </a:r>
            <a:r>
              <a:rPr lang="zh-CN" altLang="en-US" sz="2000" dirty="0">
                <a:latin typeface="Microsoft YaHei" panose="020B0503020204020204" pitchFamily="34" charset="-122"/>
                <a:ea typeface="Microsoft YaHei" panose="020B0503020204020204" pitchFamily="34" charset="-122"/>
              </a:rPr>
              <a:t>保存到</a:t>
            </a:r>
            <a:r>
              <a:rPr lang="en-US" altLang="zh-CN" sz="2000" dirty="0">
                <a:latin typeface="Microsoft YaHei" panose="020B0503020204020204" pitchFamily="34" charset="-122"/>
                <a:ea typeface="Microsoft YaHei" panose="020B0503020204020204" pitchFamily="34" charset="-122"/>
              </a:rPr>
              <a:t>HDFS</a:t>
            </a:r>
          </a:p>
          <a:p>
            <a:pPr lvl="1"/>
            <a:r>
              <a:rPr lang="en-US" altLang="zh-CN" sz="2000" dirty="0">
                <a:latin typeface="Microsoft YaHei" panose="020B0503020204020204" pitchFamily="34" charset="-122"/>
                <a:ea typeface="Microsoft YaHei" panose="020B0503020204020204" pitchFamily="34" charset="-122"/>
              </a:rPr>
              <a:t>foreach –</a:t>
            </a:r>
            <a:r>
              <a:rPr lang="zh-CN" altLang="en-US" sz="2000" dirty="0">
                <a:latin typeface="Microsoft YaHei" panose="020B0503020204020204" pitchFamily="34" charset="-122"/>
                <a:ea typeface="Microsoft YaHei" panose="020B0503020204020204" pitchFamily="34" charset="-122"/>
              </a:rPr>
              <a:t> 对每一批结果进行处理</a:t>
            </a:r>
            <a:endParaRPr lang="en-US" altLang="zh-CN" sz="2000" dirty="0">
              <a:latin typeface="Microsoft YaHei" panose="020B0503020204020204" pitchFamily="34" charset="-122"/>
              <a:ea typeface="Microsoft YaHei" panose="020B0503020204020204" pitchFamily="34" charset="-122"/>
            </a:endParaRPr>
          </a:p>
        </p:txBody>
      </p:sp>
      <p:sp>
        <p:nvSpPr>
          <p:cNvPr id="5" name="Rectangle 4">
            <a:extLst>
              <a:ext uri="{FF2B5EF4-FFF2-40B4-BE49-F238E27FC236}">
                <a16:creationId xmlns="" xmlns:a16="http://schemas.microsoft.com/office/drawing/2014/main" id="{182CFC6A-8C5D-4F4F-8B0C-1BFD96F896A3}"/>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15DC1EAB-18E1-D046-960F-E1C362C8EA45}"/>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D5D3D119-6CBB-6042-AE3E-BA5AC1207B0E}"/>
              </a:ext>
            </a:extLst>
          </p:cNvPr>
          <p:cNvGrpSpPr>
            <a:grpSpLocks/>
          </p:cNvGrpSpPr>
          <p:nvPr/>
        </p:nvGrpSpPr>
        <p:grpSpPr bwMode="auto">
          <a:xfrm>
            <a:off x="0" y="284163"/>
            <a:ext cx="4876800" cy="530225"/>
            <a:chOff x="2209799" y="284389"/>
            <a:chExt cx="2160388" cy="529772"/>
          </a:xfrm>
          <a:solidFill>
            <a:srgbClr val="024C89"/>
          </a:solidFill>
        </p:grpSpPr>
        <p:sp>
          <p:nvSpPr>
            <p:cNvPr id="8" name="矩形 7">
              <a:extLst>
                <a:ext uri="{FF2B5EF4-FFF2-40B4-BE49-F238E27FC236}">
                  <a16:creationId xmlns="" xmlns:a16="http://schemas.microsoft.com/office/drawing/2014/main" id="{2F201733-D69D-DE44-A0F0-DDC85E8F6CA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 Streaming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的核心概念</a:t>
              </a:r>
            </a:p>
          </p:txBody>
        </p:sp>
        <p:sp>
          <p:nvSpPr>
            <p:cNvPr id="9" name="矩形 8">
              <a:extLst>
                <a:ext uri="{FF2B5EF4-FFF2-40B4-BE49-F238E27FC236}">
                  <a16:creationId xmlns="" xmlns:a16="http://schemas.microsoft.com/office/drawing/2014/main" id="{3D1E059C-12E5-F24D-93DF-24A5771A916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pic>
        <p:nvPicPr>
          <p:cNvPr id="10" name="图片 4"/>
          <p:cNvPicPr>
            <a:picLocks noChangeAspect="1"/>
          </p:cNvPicPr>
          <p:nvPr/>
        </p:nvPicPr>
        <p:blipFill>
          <a:blip r:embed="rId2"/>
          <a:stretch>
            <a:fillRect/>
          </a:stretch>
        </p:blipFill>
        <p:spPr>
          <a:xfrm>
            <a:off x="751040" y="4800600"/>
            <a:ext cx="7473806" cy="1492598"/>
          </a:xfrm>
          <a:prstGeom prst="rect">
            <a:avLst/>
          </a:prstGeom>
        </p:spPr>
      </p:pic>
    </p:spTree>
    <p:extLst>
      <p:ext uri="{BB962C8B-B14F-4D97-AF65-F5344CB8AC3E}">
        <p14:creationId xmlns:p14="http://schemas.microsoft.com/office/powerpoint/2010/main" val="1008748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矩形 2"/>
          <p:cNvSpPr>
            <a:spLocks noChangeArrowheads="1"/>
          </p:cNvSpPr>
          <p:nvPr/>
        </p:nvSpPr>
        <p:spPr bwMode="auto">
          <a:xfrm>
            <a:off x="304800" y="990600"/>
            <a:ext cx="8534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a:buFont typeface="Wingdings" panose="05000000000000000000" pitchFamily="2" charset="2"/>
              <a:buChar char="l"/>
            </a:pPr>
            <a:r>
              <a:rPr lang="en-US" altLang="zh-CN" sz="2800" dirty="0">
                <a:latin typeface="Microsoft YaHei" panose="020B0503020204020204" pitchFamily="34" charset="-122"/>
                <a:ea typeface="Microsoft YaHei" panose="020B0503020204020204" pitchFamily="34" charset="-122"/>
              </a:rPr>
              <a:t>Spark Streaming</a:t>
            </a:r>
            <a:r>
              <a:rPr lang="zh-CN" altLang="zh-CN" sz="2800" dirty="0">
                <a:latin typeface="Microsoft YaHei" panose="020B0503020204020204" pitchFamily="34" charset="-122"/>
                <a:ea typeface="Microsoft YaHei" panose="020B0503020204020204" pitchFamily="34" charset="-122"/>
              </a:rPr>
              <a:t>和</a:t>
            </a:r>
            <a:r>
              <a:rPr lang="en-US" altLang="zh-CN" sz="2800" dirty="0">
                <a:latin typeface="Microsoft YaHei" panose="020B0503020204020204" pitchFamily="34" charset="-122"/>
                <a:ea typeface="Microsoft YaHei" panose="020B0503020204020204" pitchFamily="34" charset="-122"/>
              </a:rPr>
              <a:t>Storm</a:t>
            </a:r>
            <a:r>
              <a:rPr lang="zh-CN" altLang="zh-CN" sz="2800" dirty="0">
                <a:latin typeface="Microsoft YaHei" panose="020B0503020204020204" pitchFamily="34" charset="-122"/>
                <a:ea typeface="Microsoft YaHei" panose="020B0503020204020204" pitchFamily="34" charset="-122"/>
              </a:rPr>
              <a:t>最大的区别在于，</a:t>
            </a:r>
            <a:r>
              <a:rPr lang="en-US" altLang="zh-CN" sz="2800" dirty="0">
                <a:latin typeface="Microsoft YaHei" panose="020B0503020204020204" pitchFamily="34" charset="-122"/>
                <a:ea typeface="Microsoft YaHei" panose="020B0503020204020204" pitchFamily="34" charset="-122"/>
              </a:rPr>
              <a:t>Spark Streaming</a:t>
            </a:r>
            <a:r>
              <a:rPr lang="zh-CN" altLang="zh-CN" sz="2800" dirty="0">
                <a:latin typeface="Microsoft YaHei" panose="020B0503020204020204" pitchFamily="34" charset="-122"/>
                <a:ea typeface="Microsoft YaHei" panose="020B0503020204020204" pitchFamily="34" charset="-122"/>
              </a:rPr>
              <a:t>无法实现毫秒级的流计算，而</a:t>
            </a:r>
            <a:r>
              <a:rPr lang="en-US" altLang="zh-CN" sz="2800" dirty="0">
                <a:latin typeface="Microsoft YaHei" panose="020B0503020204020204" pitchFamily="34" charset="-122"/>
                <a:ea typeface="Microsoft YaHei" panose="020B0503020204020204" pitchFamily="34" charset="-122"/>
              </a:rPr>
              <a:t>Storm</a:t>
            </a:r>
            <a:r>
              <a:rPr lang="zh-CN" altLang="zh-CN" sz="2800" dirty="0">
                <a:latin typeface="Microsoft YaHei" panose="020B0503020204020204" pitchFamily="34" charset="-122"/>
                <a:ea typeface="Microsoft YaHei" panose="020B0503020204020204" pitchFamily="34" charset="-122"/>
              </a:rPr>
              <a:t>可以实现毫秒级响应</a:t>
            </a:r>
            <a:endParaRPr lang="zh-CN" altLang="en-US" sz="2800" dirty="0">
              <a:latin typeface="Microsoft YaHei" panose="020B0503020204020204" pitchFamily="34" charset="-122"/>
              <a:ea typeface="Microsoft YaHei" panose="020B0503020204020204" pitchFamily="34" charset="-122"/>
            </a:endParaRPr>
          </a:p>
        </p:txBody>
      </p:sp>
      <p:sp>
        <p:nvSpPr>
          <p:cNvPr id="46084" name="矩形 3"/>
          <p:cNvSpPr>
            <a:spLocks noChangeArrowheads="1"/>
          </p:cNvSpPr>
          <p:nvPr/>
        </p:nvSpPr>
        <p:spPr bwMode="auto">
          <a:xfrm>
            <a:off x="368060" y="2514600"/>
            <a:ext cx="862354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buFont typeface="Wingdings" panose="05000000000000000000" pitchFamily="2" charset="2"/>
              <a:buChar char="l"/>
            </a:pPr>
            <a:r>
              <a:rPr lang="en-US" altLang="zh-CN" sz="2800" dirty="0">
                <a:latin typeface="Microsoft YaHei" panose="020B0503020204020204" pitchFamily="34" charset="-122"/>
                <a:ea typeface="Microsoft YaHei" panose="020B0503020204020204" pitchFamily="34" charset="-122"/>
              </a:rPr>
              <a:t>Spark Streaming</a:t>
            </a:r>
            <a:r>
              <a:rPr lang="zh-CN" altLang="zh-CN" sz="2800" dirty="0">
                <a:latin typeface="Microsoft YaHei" panose="020B0503020204020204" pitchFamily="34" charset="-122"/>
                <a:ea typeface="Microsoft YaHei" panose="020B0503020204020204" pitchFamily="34" charset="-122"/>
              </a:rPr>
              <a:t>构建在</a:t>
            </a:r>
            <a:r>
              <a:rPr lang="en-US" altLang="zh-CN" sz="2800" dirty="0">
                <a:latin typeface="Microsoft YaHei" panose="020B0503020204020204" pitchFamily="34" charset="-122"/>
                <a:ea typeface="Microsoft YaHei" panose="020B0503020204020204" pitchFamily="34" charset="-122"/>
              </a:rPr>
              <a:t>Spark</a:t>
            </a:r>
            <a:r>
              <a:rPr lang="zh-CN" altLang="zh-CN" sz="2800" dirty="0">
                <a:latin typeface="Microsoft YaHei" panose="020B0503020204020204" pitchFamily="34" charset="-122"/>
                <a:ea typeface="Microsoft YaHei" panose="020B0503020204020204" pitchFamily="34" charset="-122"/>
              </a:rPr>
              <a:t>上，一方面是因为</a:t>
            </a:r>
            <a:r>
              <a:rPr lang="en-US" altLang="zh-CN" sz="2800" dirty="0">
                <a:latin typeface="Microsoft YaHei" panose="020B0503020204020204" pitchFamily="34" charset="-122"/>
                <a:ea typeface="Microsoft YaHei" panose="020B0503020204020204" pitchFamily="34" charset="-122"/>
              </a:rPr>
              <a:t>Spark</a:t>
            </a:r>
            <a:r>
              <a:rPr lang="zh-CN" altLang="zh-CN" sz="2800" dirty="0">
                <a:latin typeface="Microsoft YaHei" panose="020B0503020204020204" pitchFamily="34" charset="-122"/>
                <a:ea typeface="Microsoft YaHei" panose="020B0503020204020204" pitchFamily="34" charset="-122"/>
              </a:rPr>
              <a:t>的低延迟执行引擎（</a:t>
            </a:r>
            <a:r>
              <a:rPr lang="en-US" altLang="zh-CN" sz="2800" dirty="0">
                <a:latin typeface="Microsoft YaHei" panose="020B0503020204020204" pitchFamily="34" charset="-122"/>
                <a:ea typeface="Microsoft YaHei" panose="020B0503020204020204" pitchFamily="34" charset="-122"/>
              </a:rPr>
              <a:t>100ms+</a:t>
            </a:r>
            <a:r>
              <a:rPr lang="zh-CN" altLang="zh-CN" sz="2800" dirty="0">
                <a:latin typeface="Microsoft YaHei" panose="020B0503020204020204" pitchFamily="34" charset="-122"/>
                <a:ea typeface="Microsoft YaHei" panose="020B0503020204020204" pitchFamily="34" charset="-122"/>
              </a:rPr>
              <a:t>）可以用于实时计算，另一方面，相比于</a:t>
            </a:r>
            <a:r>
              <a:rPr lang="en-US" altLang="zh-CN" sz="2800" dirty="0">
                <a:latin typeface="Microsoft YaHei" panose="020B0503020204020204" pitchFamily="34" charset="-122"/>
                <a:ea typeface="Microsoft YaHei" panose="020B0503020204020204" pitchFamily="34" charset="-122"/>
              </a:rPr>
              <a:t>Storm</a:t>
            </a:r>
            <a:r>
              <a:rPr lang="zh-CN" altLang="zh-CN" sz="2800" dirty="0">
                <a:latin typeface="Microsoft YaHei" panose="020B0503020204020204" pitchFamily="34" charset="-122"/>
                <a:ea typeface="Microsoft YaHei" panose="020B0503020204020204" pitchFamily="34" charset="-122"/>
              </a:rPr>
              <a:t>，</a:t>
            </a:r>
            <a:r>
              <a:rPr lang="en-US" altLang="zh-CN" sz="2800" dirty="0">
                <a:latin typeface="Microsoft YaHei" panose="020B0503020204020204" pitchFamily="34" charset="-122"/>
                <a:ea typeface="Microsoft YaHei" panose="020B0503020204020204" pitchFamily="34" charset="-122"/>
              </a:rPr>
              <a:t>RDD</a:t>
            </a:r>
            <a:r>
              <a:rPr lang="zh-CN" altLang="zh-CN" sz="2800" dirty="0">
                <a:latin typeface="Microsoft YaHei" panose="020B0503020204020204" pitchFamily="34" charset="-122"/>
                <a:ea typeface="Microsoft YaHei" panose="020B0503020204020204" pitchFamily="34" charset="-122"/>
              </a:rPr>
              <a:t>数据集更容易做高效的容错处理</a:t>
            </a:r>
            <a:endParaRPr lang="en-US" altLang="zh-CN" sz="2800"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l"/>
            </a:pPr>
            <a:endParaRPr lang="en-US" altLang="zh-CN" sz="2800" dirty="0">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l"/>
            </a:pPr>
            <a:r>
              <a:rPr lang="en-US" altLang="zh-CN" sz="2800" dirty="0">
                <a:latin typeface="Microsoft YaHei" panose="020B0503020204020204" pitchFamily="34" charset="-122"/>
                <a:ea typeface="Microsoft YaHei" panose="020B0503020204020204" pitchFamily="34" charset="-122"/>
              </a:rPr>
              <a:t>Spark Streaming</a:t>
            </a:r>
            <a:r>
              <a:rPr lang="zh-CN" altLang="zh-CN" sz="2800" dirty="0">
                <a:latin typeface="Microsoft YaHei" panose="020B0503020204020204" pitchFamily="34" charset="-122"/>
                <a:ea typeface="Microsoft YaHei" panose="020B0503020204020204" pitchFamily="34" charset="-122"/>
              </a:rPr>
              <a:t>采用的小批量处理的方式使得它可以同时兼容批量和实时数据处理的逻辑和算法，因此，方便了一些需要历史数据和实时数据联合分析的特定应用场合</a:t>
            </a:r>
            <a:endParaRPr lang="zh-CN" altLang="en-US" sz="2800" dirty="0">
              <a:latin typeface="Microsoft YaHei" panose="020B0503020204020204" pitchFamily="34" charset="-122"/>
              <a:ea typeface="Microsoft YaHei" panose="020B0503020204020204" pitchFamily="34" charset="-122"/>
            </a:endParaRPr>
          </a:p>
        </p:txBody>
      </p:sp>
      <p:sp>
        <p:nvSpPr>
          <p:cNvPr id="5" name="Rectangle 4">
            <a:extLst>
              <a:ext uri="{FF2B5EF4-FFF2-40B4-BE49-F238E27FC236}">
                <a16:creationId xmlns="" xmlns:a16="http://schemas.microsoft.com/office/drawing/2014/main" id="{7CC09630-6327-F24D-B63D-DDF156E18737}"/>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1D57FAB0-6871-CF4F-82D0-325E857783AC}"/>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30510AC6-A63E-BF4E-B854-4286301C0571}"/>
              </a:ext>
            </a:extLst>
          </p:cNvPr>
          <p:cNvGrpSpPr>
            <a:grpSpLocks/>
          </p:cNvGrpSpPr>
          <p:nvPr/>
        </p:nvGrpSpPr>
        <p:grpSpPr bwMode="auto">
          <a:xfrm>
            <a:off x="0" y="284163"/>
            <a:ext cx="5334000" cy="530225"/>
            <a:chOff x="2209799" y="284389"/>
            <a:chExt cx="2160388" cy="529772"/>
          </a:xfrm>
          <a:solidFill>
            <a:srgbClr val="024C89"/>
          </a:solidFill>
        </p:grpSpPr>
        <p:sp>
          <p:nvSpPr>
            <p:cNvPr id="8" name="矩形 7">
              <a:extLst>
                <a:ext uri="{FF2B5EF4-FFF2-40B4-BE49-F238E27FC236}">
                  <a16:creationId xmlns="" xmlns:a16="http://schemas.microsoft.com/office/drawing/2014/main" id="{38A126E5-0A9C-1B4C-B6D3-7239D52052C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 Streaming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与</a:t>
              </a: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的对比</a:t>
              </a:r>
            </a:p>
          </p:txBody>
        </p:sp>
        <p:sp>
          <p:nvSpPr>
            <p:cNvPr id="9" name="矩形 8">
              <a:extLst>
                <a:ext uri="{FF2B5EF4-FFF2-40B4-BE49-F238E27FC236}">
                  <a16:creationId xmlns="" xmlns:a16="http://schemas.microsoft.com/office/drawing/2014/main" id="{082582D5-5E88-C44E-8BCF-F06957D13CCD}"/>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27724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52578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大数据的实时计算框架的</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API</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Microsoft YaHei" panose="020B0503020204020204" pitchFamily="34" charset="-122"/>
              <a:ea typeface="Microsoft YaHei" panose="020B0503020204020204" pitchFamily="34" charset="-122"/>
            </a:endParaRPr>
          </a:p>
        </p:txBody>
      </p:sp>
      <p:sp>
        <p:nvSpPr>
          <p:cNvPr id="14" name="Content Placeholder 2"/>
          <p:cNvSpPr txBox="1">
            <a:spLocks/>
          </p:cNvSpPr>
          <p:nvPr/>
        </p:nvSpPr>
        <p:spPr>
          <a:xfrm>
            <a:off x="266700" y="1981200"/>
            <a:ext cx="56007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程序员如何基于框架编写应用程序？</a:t>
            </a:r>
            <a:endParaRPr lang="en-US" altLang="zh-CN" sz="2400" dirty="0">
              <a:latin typeface="Microsoft YaHei" panose="020B0503020204020204" pitchFamily="34" charset="-122"/>
              <a:ea typeface="Microsoft YaHei" panose="020B0503020204020204" pitchFamily="34" charset="-122"/>
            </a:endParaRPr>
          </a:p>
        </p:txBody>
      </p:sp>
      <p:sp>
        <p:nvSpPr>
          <p:cNvPr id="15" name="Content Placeholder 2"/>
          <p:cNvSpPr txBox="1">
            <a:spLocks/>
          </p:cNvSpPr>
          <p:nvPr/>
        </p:nvSpPr>
        <p:spPr>
          <a:xfrm>
            <a:off x="284052" y="3619500"/>
            <a:ext cx="8631348" cy="25508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a:latin typeface="Microsoft YaHei" panose="020B0503020204020204" pitchFamily="34" charset="-122"/>
                <a:ea typeface="Microsoft YaHei" panose="020B0503020204020204" pitchFamily="34" charset="-122"/>
              </a:rPr>
              <a:t>面向什么样的程序员？</a:t>
            </a:r>
            <a:endParaRPr lang="en-US" altLang="zh-CN" sz="240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开发的效率？</a:t>
            </a:r>
            <a:endParaRPr lang="en-US" altLang="zh-CN" sz="2400" dirty="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程序的易读性？</a:t>
            </a:r>
            <a:endParaRPr lang="en-US" altLang="zh-CN" sz="2400" dirty="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程序的美感？</a:t>
            </a:r>
            <a:endParaRPr lang="en-US" altLang="zh-CN" sz="2400" dirty="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是否符合传统开发的习惯？</a:t>
            </a:r>
            <a:endParaRPr lang="en-US" altLang="zh-CN" sz="2400" dirty="0">
              <a:latin typeface="Microsoft YaHei" panose="020B0503020204020204" pitchFamily="34" charset="-122"/>
              <a:ea typeface="Microsoft YaHei" panose="020B0503020204020204" pitchFamily="34" charset="-122"/>
            </a:endParaRPr>
          </a:p>
        </p:txBody>
      </p:sp>
      <p:sp>
        <p:nvSpPr>
          <p:cNvPr id="16" name="Content Placeholder 2"/>
          <p:cNvSpPr txBox="1">
            <a:spLocks/>
          </p:cNvSpPr>
          <p:nvPr/>
        </p:nvSpPr>
        <p:spPr>
          <a:xfrm>
            <a:off x="366289" y="139065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Microsoft YaHei" panose="020B0503020204020204" pitchFamily="34" charset="-122"/>
                <a:ea typeface="Microsoft YaHei" panose="020B0503020204020204" pitchFamily="34" charset="-122"/>
              </a:rPr>
              <a:t>需要解决的问题</a:t>
            </a:r>
            <a:endParaRPr lang="en-US" altLang="zh-CN" sz="2800" dirty="0">
              <a:solidFill>
                <a:srgbClr val="FF0000"/>
              </a:solidFill>
              <a:latin typeface="Microsoft YaHei" panose="020B0503020204020204" pitchFamily="34" charset="-122"/>
              <a:ea typeface="Microsoft YaHei" panose="020B0503020204020204" pitchFamily="34" charset="-122"/>
            </a:endParaRPr>
          </a:p>
        </p:txBody>
      </p:sp>
      <p:sp>
        <p:nvSpPr>
          <p:cNvPr id="17" name="Content Placeholder 2"/>
          <p:cNvSpPr txBox="1">
            <a:spLocks/>
          </p:cNvSpPr>
          <p:nvPr/>
        </p:nvSpPr>
        <p:spPr>
          <a:xfrm>
            <a:off x="371570" y="312420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Microsoft YaHei" panose="020B0503020204020204" pitchFamily="34" charset="-122"/>
                <a:ea typeface="Microsoft YaHei" panose="020B0503020204020204" pitchFamily="34" charset="-122"/>
              </a:rPr>
              <a:t>需要考虑的问题</a:t>
            </a:r>
            <a:endParaRPr lang="en-US" altLang="zh-CN" sz="28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05941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533" y="1828800"/>
            <a:ext cx="8226426" cy="32230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B1DB0886-AF0D-D247-989B-6A46E94654D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D67984F7-CE2E-7E40-AF40-196492BEF6FD}"/>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C3371CCE-1B48-5A44-9CD5-CE692D953530}"/>
              </a:ext>
            </a:extLst>
          </p:cNvPr>
          <p:cNvGrpSpPr>
            <a:grpSpLocks/>
          </p:cNvGrpSpPr>
          <p:nvPr/>
        </p:nvGrpSpPr>
        <p:grpSpPr bwMode="auto">
          <a:xfrm>
            <a:off x="0" y="284163"/>
            <a:ext cx="4673607" cy="530225"/>
            <a:chOff x="2209799" y="284389"/>
            <a:chExt cx="2160388" cy="529772"/>
          </a:xfrm>
          <a:solidFill>
            <a:srgbClr val="024C89"/>
          </a:solidFill>
        </p:grpSpPr>
        <p:sp>
          <p:nvSpPr>
            <p:cNvPr id="11" name="矩形 10">
              <a:extLst>
                <a:ext uri="{FF2B5EF4-FFF2-40B4-BE49-F238E27FC236}">
                  <a16:creationId xmlns="" xmlns:a16="http://schemas.microsoft.com/office/drawing/2014/main" id="{D62EECF8-C63E-B844-8EB9-A3871A70F2F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Storm</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F2080DCB-21BA-0D43-8CA1-5E74136A811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90189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idx="1"/>
          </p:nvPr>
        </p:nvSpPr>
        <p:spPr>
          <a:xfrm>
            <a:off x="381000" y="1307729"/>
            <a:ext cx="8229600" cy="4525963"/>
          </a:xfrm>
        </p:spPr>
        <p:txBody>
          <a:bodyPr lIns="45718" tIns="45718" rIns="45718" bIns="45718"/>
          <a:lstStyle/>
          <a:p>
            <a:pPr marL="327025" indent="-327025" defTabSz="641350" eaLnBrk="1" hangingPunct="1">
              <a:spcBef>
                <a:spcPts val="425"/>
              </a:spcBef>
            </a:pPr>
            <a:r>
              <a:rPr kumimoji="0" lang="en-US" altLang="zh-CN" sz="27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Java API</a:t>
            </a:r>
          </a:p>
          <a:p>
            <a:pPr marL="604838" lvl="1" indent="-284163" defTabSz="641350" eaLnBrk="1" hangingPunct="1">
              <a:spcBef>
                <a:spcPts val="350"/>
              </a:spcBef>
            </a:pPr>
            <a:r>
              <a:rPr kumimoji="0" lang="en-US" altLang="zh-CN" sz="24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Spout </a:t>
            </a:r>
          </a:p>
          <a:p>
            <a:pPr marL="866775" lvl="2" indent="-223838" defTabSz="641350" eaLnBrk="1" hangingPunct="1">
              <a:spcBef>
                <a:spcPts val="275"/>
              </a:spcBef>
            </a:pPr>
            <a:r>
              <a:rPr kumimoji="0" lang="en-US" altLang="zh-CN" sz="20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nextTuple</a:t>
            </a: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a:t>
            </a:r>
            <a:r>
              <a:rPr kumimoji="0" lang="zh-CN" altLang="en-US" sz="2000" dirty="0">
                <a:latin typeface="Microsoft YaHei" panose="020B0503020204020204" pitchFamily="34" charset="-122"/>
                <a:ea typeface="Microsoft YaHei" panose="020B0503020204020204" pitchFamily="34" charset="-122"/>
                <a:cs typeface="Arial" panose="020B0604020202020204" pitchFamily="34" charset="0"/>
              </a:rPr>
              <a:t>：回调函数，循环触发</a:t>
            </a:r>
            <a:endPar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66775" lvl="2" indent="-223838" defTabSz="641350" eaLnBrk="1" hangingPunct="1">
              <a:spcBef>
                <a:spcPts val="275"/>
              </a:spcBef>
            </a:pPr>
            <a:r>
              <a:rPr kumimoji="0" lang="en-US" altLang="zh-CN" sz="20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ack</a:t>
            </a: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(id)</a:t>
            </a:r>
            <a:r>
              <a:rPr kumimoji="0" lang="zh-CN" altLang="en-US" sz="2000" dirty="0">
                <a:latin typeface="Microsoft YaHei" panose="020B0503020204020204" pitchFamily="34" charset="-122"/>
                <a:ea typeface="Microsoft YaHei" panose="020B0503020204020204" pitchFamily="34" charset="-122"/>
                <a:cs typeface="Arial" panose="020B0604020202020204" pitchFamily="34" charset="0"/>
              </a:rPr>
              <a:t>：回调函数，消息成功处理时触发</a:t>
            </a:r>
            <a:endPar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66775" lvl="2" indent="-223838" defTabSz="641350" eaLnBrk="1" hangingPunct="1">
              <a:spcBef>
                <a:spcPts val="275"/>
              </a:spcBef>
            </a:pP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fail(id)</a:t>
            </a:r>
            <a:r>
              <a:rPr kumimoji="0" lang="zh-CN" altLang="en-US" sz="2000" dirty="0">
                <a:latin typeface="Microsoft YaHei" panose="020B0503020204020204" pitchFamily="34" charset="-122"/>
                <a:ea typeface="Microsoft YaHei" panose="020B0503020204020204" pitchFamily="34" charset="-122"/>
                <a:cs typeface="Arial" panose="020B0604020202020204" pitchFamily="34" charset="0"/>
              </a:rPr>
              <a:t>：回调函数，消息超时时触发</a:t>
            </a:r>
            <a:endPar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604838" lvl="1" indent="-284163" defTabSz="641350" eaLnBrk="1" hangingPunct="1">
              <a:spcBef>
                <a:spcPts val="350"/>
              </a:spcBef>
            </a:pPr>
            <a:r>
              <a:rPr kumimoji="0" lang="en-US" altLang="zh-CN" sz="24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Bolt</a:t>
            </a:r>
          </a:p>
          <a:p>
            <a:pPr marL="866775" lvl="2" indent="-223838" defTabSz="641350" eaLnBrk="1" hangingPunct="1">
              <a:spcBef>
                <a:spcPts val="275"/>
              </a:spcBef>
            </a:pP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execute(Tuple input)</a:t>
            </a:r>
            <a:r>
              <a:rPr kumimoji="0" lang="zh-CN" altLang="en-US" sz="2000" dirty="0">
                <a:latin typeface="Microsoft YaHei" panose="020B0503020204020204" pitchFamily="34" charset="-122"/>
                <a:ea typeface="Microsoft YaHei" panose="020B0503020204020204" pitchFamily="34" charset="-122"/>
                <a:cs typeface="Arial" panose="020B0604020202020204" pitchFamily="34" charset="0"/>
              </a:rPr>
              <a:t>：回调函数，数据触发</a:t>
            </a:r>
            <a:endPar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866775" lvl="2" indent="-223838" defTabSz="641350" eaLnBrk="1" hangingPunct="1">
              <a:spcBef>
                <a:spcPts val="275"/>
              </a:spcBef>
            </a:pPr>
            <a:r>
              <a:rPr kumimoji="0" lang="en-US" altLang="zh-CN" sz="20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collector.emit</a:t>
            </a: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(tuple)</a:t>
            </a:r>
            <a:r>
              <a:rPr kumimoji="0" lang="zh-CN" altLang="en-US" sz="2000" dirty="0">
                <a:latin typeface="Microsoft YaHei" panose="020B0503020204020204" pitchFamily="34" charset="-122"/>
                <a:ea typeface="Microsoft YaHei" panose="020B0503020204020204" pitchFamily="34" charset="-122"/>
                <a:cs typeface="Arial" panose="020B0604020202020204" pitchFamily="34" charset="0"/>
              </a:rPr>
              <a:t>：通过</a:t>
            </a: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collector</a:t>
            </a:r>
            <a:r>
              <a:rPr kumimoji="0" lang="zh-CN" altLang="en-US" sz="2000" dirty="0">
                <a:latin typeface="Microsoft YaHei" panose="020B0503020204020204" pitchFamily="34" charset="-122"/>
                <a:ea typeface="Microsoft YaHei" panose="020B0503020204020204" pitchFamily="34" charset="-122"/>
                <a:cs typeface="Arial" panose="020B0604020202020204" pitchFamily="34" charset="0"/>
              </a:rPr>
              <a:t>向下游发送</a:t>
            </a: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tuple</a:t>
            </a:r>
          </a:p>
          <a:p>
            <a:pPr marL="866775" lvl="2" indent="-223838" defTabSz="641350" eaLnBrk="1" hangingPunct="1">
              <a:spcBef>
                <a:spcPts val="275"/>
              </a:spcBef>
            </a:pPr>
            <a:r>
              <a:rPr kumimoji="0" lang="en-US" altLang="zh-CN" sz="2000" dirty="0" err="1">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collector.ack</a:t>
            </a: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(tuple)</a:t>
            </a:r>
            <a:r>
              <a:rPr kumimoji="0" lang="zh-CN" altLang="en-US" sz="2000" dirty="0">
                <a:latin typeface="Microsoft YaHei" panose="020B0503020204020204" pitchFamily="34" charset="-122"/>
                <a:ea typeface="Microsoft YaHei" panose="020B0503020204020204" pitchFamily="34" charset="-122"/>
                <a:cs typeface="Arial" panose="020B0604020202020204" pitchFamily="34" charset="0"/>
              </a:rPr>
              <a:t>：通过</a:t>
            </a: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collector</a:t>
            </a:r>
            <a:r>
              <a:rPr kumimoji="0" lang="zh-CN" altLang="en-US" sz="2000" dirty="0">
                <a:latin typeface="Microsoft YaHei" panose="020B0503020204020204" pitchFamily="34" charset="-122"/>
                <a:ea typeface="Microsoft YaHei" panose="020B0503020204020204" pitchFamily="34" charset="-122"/>
                <a:cs typeface="Arial" panose="020B0604020202020204" pitchFamily="34" charset="0"/>
              </a:rPr>
              <a:t>确认已经成处理输入</a:t>
            </a:r>
            <a:r>
              <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tuple</a:t>
            </a:r>
          </a:p>
          <a:p>
            <a:pPr marL="866775" lvl="2" indent="-223838" defTabSz="641350" eaLnBrk="1" hangingPunct="1">
              <a:spcBef>
                <a:spcPts val="275"/>
              </a:spcBef>
            </a:pPr>
            <a:endParaRPr kumimoji="0" lang="en-US" altLang="zh-CN" sz="20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a:p>
            <a:pPr marL="327025" indent="-327025" defTabSz="641350" eaLnBrk="1" hangingPunct="1">
              <a:spcBef>
                <a:spcPts val="425"/>
              </a:spcBef>
            </a:pPr>
            <a:r>
              <a:rPr kumimoji="0" lang="zh-CN" altLang="en-US" sz="2700" dirty="0">
                <a:latin typeface="Microsoft YaHei" panose="020B0503020204020204" pitchFamily="34" charset="-122"/>
                <a:ea typeface="Microsoft YaHei" panose="020B0503020204020204" pitchFamily="34" charset="-122"/>
                <a:cs typeface="Arial" panose="020B0604020202020204" pitchFamily="34" charset="0"/>
              </a:rPr>
              <a:t>一定要用</a:t>
            </a:r>
            <a:r>
              <a:rPr kumimoji="0" lang="en-US" altLang="zh-CN" sz="2700" dirty="0">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Java</a:t>
            </a:r>
            <a:r>
              <a:rPr kumimoji="0" lang="zh-CN" altLang="en-US" sz="2700" dirty="0">
                <a:latin typeface="Microsoft YaHei" panose="020B0503020204020204" pitchFamily="34" charset="-122"/>
                <a:ea typeface="Microsoft YaHei" panose="020B0503020204020204" pitchFamily="34" charset="-122"/>
              </a:rPr>
              <a:t>吗？</a:t>
            </a:r>
            <a:r>
              <a:rPr kumimoji="0" lang="en-US" altLang="zh-CN" sz="2700" dirty="0">
                <a:latin typeface="Microsoft YaHei" panose="020B0503020204020204" pitchFamily="34" charset="-122"/>
                <a:ea typeface="Microsoft YaHei" panose="020B0503020204020204" pitchFamily="34" charset="-122"/>
              </a:rPr>
              <a:t> </a:t>
            </a:r>
          </a:p>
        </p:txBody>
      </p:sp>
      <p:sp>
        <p:nvSpPr>
          <p:cNvPr id="228" name="Shape 228"/>
          <p:cNvSpPr>
            <a:spLocks noChangeArrowheads="1"/>
          </p:cNvSpPr>
          <p:nvPr/>
        </p:nvSpPr>
        <p:spPr bwMode="auto">
          <a:xfrm>
            <a:off x="3857625" y="5334000"/>
            <a:ext cx="2038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8" tIns="45718" rIns="45718" bIns="4571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dirty="0">
                <a:solidFill>
                  <a:srgbClr val="000000"/>
                </a:solidFill>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NO, </a:t>
            </a:r>
            <a:r>
              <a:rPr lang="en-US" altLang="zh-CN" sz="2400" dirty="0" err="1">
                <a:solidFill>
                  <a:srgbClr val="000000"/>
                </a:solidFill>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rPr>
              <a:t>ShellBolt</a:t>
            </a:r>
            <a:endParaRPr lang="en-US" altLang="zh-CN" sz="2400" dirty="0">
              <a:solidFill>
                <a:srgbClr val="000000"/>
              </a:solidFill>
              <a:latin typeface="Microsoft YaHei" panose="020B0503020204020204" pitchFamily="34" charset="-122"/>
              <a:ea typeface="Microsoft YaHei" panose="020B0503020204020204" pitchFamily="34" charset="-122"/>
              <a:cs typeface="Arial" panose="020B0604020202020204" pitchFamily="34" charset="0"/>
              <a:sym typeface="Arial" panose="020B0604020202020204" pitchFamily="34" charset="0"/>
            </a:endParaRPr>
          </a:p>
        </p:txBody>
      </p:sp>
      <p:sp>
        <p:nvSpPr>
          <p:cNvPr id="5" name="Rectangle 4">
            <a:extLst>
              <a:ext uri="{FF2B5EF4-FFF2-40B4-BE49-F238E27FC236}">
                <a16:creationId xmlns="" xmlns:a16="http://schemas.microsoft.com/office/drawing/2014/main" id="{38ECC54C-B8B9-344F-9AA0-C5AAC50E39C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9EF4AFB1-D28D-AD43-8771-E4E83EB70CD2}"/>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35101103-855F-1444-BF2C-851958498AC2}"/>
              </a:ext>
            </a:extLst>
          </p:cNvPr>
          <p:cNvGrpSpPr>
            <a:grpSpLocks/>
          </p:cNvGrpSpPr>
          <p:nvPr/>
        </p:nvGrpSpPr>
        <p:grpSpPr bwMode="auto">
          <a:xfrm>
            <a:off x="0" y="284163"/>
            <a:ext cx="4495800" cy="530225"/>
            <a:chOff x="2209799" y="284389"/>
            <a:chExt cx="2160388" cy="529772"/>
          </a:xfrm>
          <a:solidFill>
            <a:srgbClr val="024C89"/>
          </a:solidFill>
        </p:grpSpPr>
        <p:sp>
          <p:nvSpPr>
            <p:cNvPr id="8" name="矩形 7">
              <a:extLst>
                <a:ext uri="{FF2B5EF4-FFF2-40B4-BE49-F238E27FC236}">
                  <a16:creationId xmlns="" xmlns:a16="http://schemas.microsoft.com/office/drawing/2014/main" id="{F1338D59-C6E1-0D49-8014-1F2EF1DDC0C4}"/>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开发</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API</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9" name="矩形 8">
              <a:extLst>
                <a:ext uri="{FF2B5EF4-FFF2-40B4-BE49-F238E27FC236}">
                  <a16:creationId xmlns="" xmlns:a16="http://schemas.microsoft.com/office/drawing/2014/main" id="{7827674D-B982-9B43-A08E-D0773E4B825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769852148"/>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iterate>
                                    <p:tmAbs val="0"/>
                                  </p:iterate>
                                  <p:childTnLst>
                                    <p:set>
                                      <p:cBhvr>
                                        <p:cTn id="6" fill="hold"/>
                                        <p:tgtEl>
                                          <p:spTgt spid="227"/>
                                        </p:tgtEl>
                                        <p:attrNameLst>
                                          <p:attrName>style.visibility</p:attrName>
                                        </p:attrNameLst>
                                      </p:cBhvr>
                                      <p:to>
                                        <p:strVal val="visible"/>
                                      </p:to>
                                    </p:set>
                                    <p:animEffect transition="in" filter="wipe(down)">
                                      <p:cBhvr>
                                        <p:cTn id="7" dur="500"/>
                                        <p:tgtEl>
                                          <p:spTgt spid="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p:tmAbs val="0"/>
                                  </p:iterate>
                                  <p:childTnLst>
                                    <p:set>
                                      <p:cBhvr>
                                        <p:cTn id="11" fill="hold"/>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49530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什么是大数据的实时计算？</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Microsoft YaHei" panose="020B0503020204020204" pitchFamily="34" charset="-122"/>
              <a:ea typeface="Microsoft YaHei" panose="020B0503020204020204" pitchFamily="34" charset="-122"/>
            </a:endParaRPr>
          </a:p>
        </p:txBody>
      </p:sp>
      <p:sp>
        <p:nvSpPr>
          <p:cNvPr id="8" name="Content Placeholder 2"/>
          <p:cNvSpPr txBox="1">
            <a:spLocks/>
          </p:cNvSpPr>
          <p:nvPr/>
        </p:nvSpPr>
        <p:spPr>
          <a:xfrm>
            <a:off x="114300" y="914400"/>
            <a:ext cx="89154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也称即时计算，是受到“</a:t>
            </a:r>
            <a:r>
              <a:rPr lang="zh-CN" altLang="en-US" sz="2400" dirty="0">
                <a:solidFill>
                  <a:srgbClr val="FF0000"/>
                </a:solidFill>
                <a:latin typeface="Microsoft YaHei" panose="020B0503020204020204" pitchFamily="34" charset="-122"/>
                <a:ea typeface="Microsoft YaHei" panose="020B0503020204020204" pitchFamily="34" charset="-122"/>
              </a:rPr>
              <a:t>实时约束</a:t>
            </a:r>
            <a:r>
              <a:rPr lang="zh-CN" altLang="en-US" sz="2400" dirty="0">
                <a:latin typeface="Microsoft YaHei" panose="020B0503020204020204" pitchFamily="34" charset="-122"/>
                <a:ea typeface="Microsoft YaHei" panose="020B0503020204020204" pitchFamily="34" charset="-122"/>
              </a:rPr>
              <a:t>”的计算机硬件和计算机软件系统</a:t>
            </a:r>
            <a:endParaRPr lang="en-US" altLang="zh-CN" sz="2400" dirty="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实时约束是从事件发生到系统回应之间的最长时间限制。实时程序必须保证在严格的时间限制内响应。</a:t>
            </a: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最重要的需求是能够实时响应计算结果，一般要求为秒级以内。</a:t>
            </a:r>
            <a:endParaRPr lang="en-US" altLang="zh-CN" sz="2400" dirty="0">
              <a:latin typeface="Microsoft YaHei" panose="020B0503020204020204" pitchFamily="34" charset="-122"/>
              <a:ea typeface="Microsoft YaHei"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Microsoft YaHei" panose="020B0503020204020204" pitchFamily="34" charset="-122"/>
                <a:ea typeface="Microsoft YaHei" panose="020B0503020204020204" pitchFamily="34" charset="-122"/>
              </a:rPr>
              <a:t>实时计算可以分为以下两种应用场景：</a:t>
            </a:r>
          </a:p>
          <a:p>
            <a:pPr lvl="1" algn="just">
              <a:spcBef>
                <a:spcPts val="600"/>
              </a:spcBef>
              <a:spcAft>
                <a:spcPts val="300"/>
              </a:spcAft>
              <a:buFont typeface="Wingdings" panose="05000000000000000000" pitchFamily="2" charset="2"/>
              <a:buChar char="ü"/>
            </a:pPr>
            <a:r>
              <a:rPr lang="zh-CN" altLang="en-US" sz="2000" dirty="0">
                <a:solidFill>
                  <a:srgbClr val="FF0000"/>
                </a:solidFill>
                <a:latin typeface="Microsoft YaHei" panose="020B0503020204020204" pitchFamily="34" charset="-122"/>
                <a:ea typeface="Microsoft YaHei" panose="020B0503020204020204" pitchFamily="34" charset="-122"/>
              </a:rPr>
              <a:t>连续计算</a:t>
            </a:r>
            <a:r>
              <a:rPr lang="zh-CN" altLang="en-US" sz="2000" dirty="0">
                <a:latin typeface="Microsoft YaHei" panose="020B0503020204020204" pitchFamily="34" charset="-122"/>
                <a:ea typeface="Microsoft YaHei" panose="020B0503020204020204" pitchFamily="34" charset="-122"/>
              </a:rPr>
              <a:t>：主要用于流式数据处理。数据流是一系列数据记录的集合体。常见的数据流如网站的访问 </a:t>
            </a:r>
            <a:r>
              <a:rPr lang="en-US" altLang="zh-CN" sz="2000" dirty="0">
                <a:latin typeface="Microsoft YaHei" panose="020B0503020204020204" pitchFamily="34" charset="-122"/>
                <a:ea typeface="Microsoft YaHei" panose="020B0503020204020204" pitchFamily="34" charset="-122"/>
              </a:rPr>
              <a:t>PV/UV</a:t>
            </a:r>
            <a:r>
              <a:rPr lang="zh-CN" altLang="en-US" sz="2000" dirty="0">
                <a:latin typeface="Microsoft YaHei" panose="020B0503020204020204" pitchFamily="34" charset="-122"/>
                <a:ea typeface="Microsoft YaHei" panose="020B0503020204020204" pitchFamily="34" charset="-122"/>
              </a:rPr>
              <a:t>、点击、搜索关键字。</a:t>
            </a:r>
          </a:p>
          <a:p>
            <a:pPr lvl="1" algn="just">
              <a:spcBef>
                <a:spcPts val="600"/>
              </a:spcBef>
              <a:spcAft>
                <a:spcPts val="300"/>
              </a:spcAft>
              <a:buFont typeface="Wingdings" panose="05000000000000000000" pitchFamily="2" charset="2"/>
              <a:buChar char="ü"/>
            </a:pPr>
            <a:r>
              <a:rPr lang="zh-CN" altLang="en-US" sz="2000" dirty="0">
                <a:solidFill>
                  <a:srgbClr val="FF0000"/>
                </a:solidFill>
                <a:latin typeface="Microsoft YaHei" panose="020B0503020204020204" pitchFamily="34" charset="-122"/>
                <a:ea typeface="Microsoft YaHei" panose="020B0503020204020204" pitchFamily="34" charset="-122"/>
              </a:rPr>
              <a:t>实时分析</a:t>
            </a:r>
            <a:r>
              <a:rPr lang="zh-CN" altLang="en-US" sz="2000" dirty="0">
                <a:latin typeface="Microsoft YaHei" panose="020B0503020204020204" pitchFamily="34" charset="-122"/>
                <a:ea typeface="Microsoft YaHei" panose="020B0503020204020204" pitchFamily="34" charset="-122"/>
              </a:rPr>
              <a:t>：用于特定场合下的数据分析处理。当数据量很大，将部分计算或全部计算过程推迟到查询阶段进行，但要求能够实时响应。</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578" y="5029200"/>
            <a:ext cx="3675552"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614" y="5020050"/>
            <a:ext cx="3635991" cy="161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409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hape 232"/>
          <p:cNvSpPr>
            <a:spLocks noGrp="1"/>
          </p:cNvSpPr>
          <p:nvPr>
            <p:ph idx="1"/>
          </p:nvPr>
        </p:nvSpPr>
        <p:spPr>
          <a:xfrm>
            <a:off x="457200" y="1066800"/>
            <a:ext cx="8229600" cy="4525963"/>
          </a:xfrm>
        </p:spPr>
        <p:txBody>
          <a:bodyPr>
            <a:noAutofit/>
          </a:bodyPr>
          <a:lstStyle/>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public class MD5Topology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public static class </a:t>
            </a:r>
            <a:r>
              <a:rPr kumimoji="0" lang="en-US" altLang="zh-CN" sz="1200" dirty="0">
                <a:solidFill>
                  <a:srgbClr val="FF2600"/>
                </a:solidFill>
                <a:latin typeface="Microsoft YaHei" panose="020B0503020204020204" pitchFamily="34" charset="-122"/>
                <a:ea typeface="Microsoft YaHei" panose="020B0503020204020204" pitchFamily="34" charset="-122"/>
              </a:rPr>
              <a:t>MD5Bolt</a:t>
            </a:r>
            <a:r>
              <a:rPr kumimoji="0" lang="en-US" altLang="zh-CN" sz="1200" dirty="0">
                <a:latin typeface="Microsoft YaHei" panose="020B0503020204020204" pitchFamily="34" charset="-122"/>
                <a:ea typeface="Microsoft YaHei" panose="020B0503020204020204" pitchFamily="34" charset="-122"/>
              </a:rPr>
              <a:t> extends </a:t>
            </a:r>
            <a:r>
              <a:rPr kumimoji="0" lang="en-US" altLang="zh-CN" sz="1200" dirty="0" err="1">
                <a:latin typeface="Microsoft YaHei" panose="020B0503020204020204" pitchFamily="34" charset="-122"/>
                <a:ea typeface="Microsoft YaHei" panose="020B0503020204020204" pitchFamily="34" charset="-122"/>
              </a:rPr>
              <a:t>BaseBasicBolt</a:t>
            </a:r>
            <a:r>
              <a:rPr kumimoji="0" lang="en-US" altLang="zh-CN" sz="1200" dirty="0">
                <a:latin typeface="Microsoft YaHei" panose="020B0503020204020204" pitchFamily="34" charset="-122"/>
                <a:ea typeface="Microsoft YaHei" panose="020B0503020204020204" pitchFamily="34" charset="-122"/>
              </a:rPr>
              <a:t>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@Override</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public void </a:t>
            </a:r>
            <a:r>
              <a:rPr kumimoji="0" lang="en-US" altLang="zh-CN" sz="1200" dirty="0">
                <a:solidFill>
                  <a:srgbClr val="FF2600"/>
                </a:solidFill>
                <a:latin typeface="Microsoft YaHei" panose="020B0503020204020204" pitchFamily="34" charset="-122"/>
                <a:ea typeface="Microsoft YaHei" panose="020B0503020204020204" pitchFamily="34" charset="-122"/>
              </a:rPr>
              <a:t>execute</a:t>
            </a:r>
            <a:r>
              <a:rPr kumimoji="0" lang="en-US" altLang="zh-CN" sz="1200" dirty="0">
                <a:latin typeface="Microsoft YaHei" panose="020B0503020204020204" pitchFamily="34" charset="-122"/>
                <a:ea typeface="Microsoft YaHei" panose="020B0503020204020204" pitchFamily="34" charset="-122"/>
              </a:rPr>
              <a:t>(Tuple tuple, </a:t>
            </a:r>
            <a:r>
              <a:rPr kumimoji="0" lang="en-US" altLang="zh-CN" sz="1200" dirty="0" err="1">
                <a:latin typeface="Microsoft YaHei" panose="020B0503020204020204" pitchFamily="34" charset="-122"/>
                <a:ea typeface="Microsoft YaHei" panose="020B0503020204020204" pitchFamily="34" charset="-122"/>
              </a:rPr>
              <a:t>BasicOutputCollector</a:t>
            </a:r>
            <a:r>
              <a:rPr kumimoji="0" lang="en-US" altLang="zh-CN" sz="1200" dirty="0">
                <a:latin typeface="Microsoft YaHei" panose="020B0503020204020204" pitchFamily="34" charset="-122"/>
                <a:ea typeface="Microsoft YaHei" panose="020B0503020204020204" pitchFamily="34" charset="-122"/>
              </a:rPr>
              <a:t> collector)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String input = </a:t>
            </a:r>
            <a:r>
              <a:rPr kumimoji="0" lang="en-US" altLang="zh-CN" sz="1200" dirty="0" err="1">
                <a:latin typeface="Microsoft YaHei" panose="020B0503020204020204" pitchFamily="34" charset="-122"/>
                <a:ea typeface="Microsoft YaHei" panose="020B0503020204020204" pitchFamily="34" charset="-122"/>
              </a:rPr>
              <a:t>tuple.getString</a:t>
            </a:r>
            <a:r>
              <a:rPr kumimoji="0" lang="en-US" altLang="zh-CN" sz="1200" dirty="0">
                <a:latin typeface="Microsoft YaHei" panose="020B0503020204020204" pitchFamily="34" charset="-122"/>
                <a:ea typeface="Microsoft YaHei" panose="020B0503020204020204" pitchFamily="34" charset="-122"/>
              </a:rPr>
              <a:t>(0);	   </a:t>
            </a:r>
            <a:r>
              <a:rPr kumimoji="0" lang="en-US" altLang="zh-CN" sz="1200" dirty="0">
                <a:solidFill>
                  <a:srgbClr val="00D179"/>
                </a:solidFill>
                <a:latin typeface="Microsoft YaHei" panose="020B0503020204020204" pitchFamily="34" charset="-122"/>
                <a:ea typeface="Microsoft YaHei" panose="020B0503020204020204" pitchFamily="34" charset="-122"/>
              </a:rPr>
              <a:t>// </a:t>
            </a:r>
            <a:r>
              <a:rPr kumimoji="0" lang="zh-CN" altLang="en-US" sz="1200" dirty="0">
                <a:solidFill>
                  <a:srgbClr val="00D179"/>
                </a:solidFill>
                <a:latin typeface="Microsoft YaHei" panose="020B0503020204020204" pitchFamily="34" charset="-122"/>
                <a:ea typeface="Microsoft YaHei" panose="020B0503020204020204" pitchFamily="34" charset="-122"/>
              </a:rPr>
              <a:t>获取来自</a:t>
            </a:r>
            <a:r>
              <a:rPr kumimoji="0" lang="en-US" altLang="zh-CN" sz="1200" dirty="0" err="1">
                <a:solidFill>
                  <a:srgbClr val="00D179"/>
                </a:solidFill>
                <a:latin typeface="Microsoft YaHei" panose="020B0503020204020204" pitchFamily="34" charset="-122"/>
                <a:ea typeface="Microsoft YaHei" panose="020B0503020204020204" pitchFamily="34" charset="-122"/>
              </a:rPr>
              <a:t>DRPCSpout</a:t>
            </a:r>
            <a:r>
              <a:rPr kumimoji="0" lang="zh-CN" altLang="en-US" sz="1200" dirty="0">
                <a:solidFill>
                  <a:srgbClr val="00D179"/>
                </a:solidFill>
                <a:latin typeface="Microsoft YaHei" panose="020B0503020204020204" pitchFamily="34" charset="-122"/>
                <a:ea typeface="Microsoft YaHei" panose="020B0503020204020204" pitchFamily="34" charset="-122"/>
              </a:rPr>
              <a:t>的实际输入数据</a:t>
            </a:r>
            <a:endParaRPr kumimoji="0" lang="en-US" altLang="zh-CN" sz="1200" dirty="0">
              <a:latin typeface="Microsoft YaHei" panose="020B0503020204020204" pitchFamily="34" charset="-122"/>
              <a:ea typeface="Microsoft YaHei" panose="020B0503020204020204" pitchFamily="34" charset="-122"/>
            </a:endParaRP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String output = MD5Util.getMD5Str(input);</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a:solidFill>
                  <a:srgbClr val="00D179"/>
                </a:solidFill>
                <a:latin typeface="Microsoft YaHei" panose="020B0503020204020204" pitchFamily="34" charset="-122"/>
                <a:ea typeface="Microsoft YaHei" panose="020B0503020204020204" pitchFamily="34" charset="-122"/>
              </a:rPr>
              <a:t>// </a:t>
            </a:r>
            <a:r>
              <a:rPr kumimoji="0" lang="zh-CN" altLang="en-US" sz="1200" dirty="0">
                <a:solidFill>
                  <a:srgbClr val="00D179"/>
                </a:solidFill>
                <a:latin typeface="Microsoft YaHei" panose="020B0503020204020204" pitchFamily="34" charset="-122"/>
                <a:ea typeface="Microsoft YaHei" panose="020B0503020204020204" pitchFamily="34" charset="-122"/>
              </a:rPr>
              <a:t>往下游</a:t>
            </a:r>
            <a:r>
              <a:rPr kumimoji="0" lang="en-US" altLang="zh-CN" sz="1200" dirty="0" err="1">
                <a:solidFill>
                  <a:srgbClr val="00D179"/>
                </a:solidFill>
                <a:latin typeface="Microsoft YaHei" panose="020B0503020204020204" pitchFamily="34" charset="-122"/>
                <a:ea typeface="Microsoft YaHei" panose="020B0503020204020204" pitchFamily="34" charset="-122"/>
              </a:rPr>
              <a:t>ReturnBolt</a:t>
            </a:r>
            <a:r>
              <a:rPr kumimoji="0" lang="en-US" altLang="zh-CN" sz="1200" dirty="0">
                <a:solidFill>
                  <a:srgbClr val="00D179"/>
                </a:solidFill>
                <a:latin typeface="Microsoft YaHei" panose="020B0503020204020204" pitchFamily="34" charset="-122"/>
                <a:ea typeface="Microsoft YaHei" panose="020B0503020204020204" pitchFamily="34" charset="-122"/>
              </a:rPr>
              <a:t> emit</a:t>
            </a:r>
            <a:r>
              <a:rPr kumimoji="0" lang="zh-CN" altLang="en-US" sz="1200" dirty="0">
                <a:solidFill>
                  <a:srgbClr val="00D179"/>
                </a:solidFill>
                <a:latin typeface="Microsoft YaHei" panose="020B0503020204020204" pitchFamily="34" charset="-122"/>
                <a:ea typeface="Microsoft YaHei" panose="020B0503020204020204" pitchFamily="34" charset="-122"/>
              </a:rPr>
              <a:t>数据</a:t>
            </a:r>
            <a:endParaRPr kumimoji="0" lang="en-US" altLang="zh-CN" sz="1200" dirty="0">
              <a:solidFill>
                <a:srgbClr val="00D179"/>
              </a:solidFill>
              <a:latin typeface="Microsoft YaHei" panose="020B0503020204020204" pitchFamily="34" charset="-122"/>
              <a:ea typeface="Microsoft YaHei" panose="020B0503020204020204" pitchFamily="34" charset="-122"/>
            </a:endParaRPr>
          </a:p>
          <a:p>
            <a:pPr defTabSz="163513" eaLnBrk="1" hangingPunct="1">
              <a:spcBef>
                <a:spcPct val="0"/>
              </a:spcBef>
            </a:pPr>
            <a:r>
              <a:rPr kumimoji="0" lang="en-US" altLang="zh-CN" sz="1200" dirty="0">
                <a:solidFill>
                  <a:srgbClr val="00D179"/>
                </a:solidFill>
                <a:latin typeface="Microsoft YaHei" panose="020B0503020204020204" pitchFamily="34" charset="-122"/>
                <a:ea typeface="Microsoft YaHei" panose="020B0503020204020204" pitchFamily="34" charset="-122"/>
              </a:rPr>
              <a:t>            // </a:t>
            </a:r>
            <a:r>
              <a:rPr kumimoji="0" lang="zh-CN" altLang="en-US" sz="1200" dirty="0">
                <a:solidFill>
                  <a:srgbClr val="00D179"/>
                </a:solidFill>
                <a:latin typeface="Microsoft YaHei" panose="020B0503020204020204" pitchFamily="34" charset="-122"/>
                <a:ea typeface="Microsoft YaHei" panose="020B0503020204020204" pitchFamily="34" charset="-122"/>
              </a:rPr>
              <a:t>第一个字段是计算的结果，这里是</a:t>
            </a:r>
            <a:r>
              <a:rPr kumimoji="0" lang="en-US" altLang="zh-CN" sz="1200" dirty="0">
                <a:solidFill>
                  <a:srgbClr val="00D179"/>
                </a:solidFill>
                <a:latin typeface="Microsoft YaHei" panose="020B0503020204020204" pitchFamily="34" charset="-122"/>
                <a:ea typeface="Microsoft YaHei" panose="020B0503020204020204" pitchFamily="34" charset="-122"/>
              </a:rPr>
              <a:t>md5</a:t>
            </a:r>
            <a:r>
              <a:rPr kumimoji="0" lang="zh-CN" altLang="en-US" sz="1200" dirty="0">
                <a:solidFill>
                  <a:srgbClr val="00D179"/>
                </a:solidFill>
                <a:latin typeface="Microsoft YaHei" panose="020B0503020204020204" pitchFamily="34" charset="-122"/>
                <a:ea typeface="Microsoft YaHei" panose="020B0503020204020204" pitchFamily="34" charset="-122"/>
              </a:rPr>
              <a:t>串</a:t>
            </a:r>
            <a:endParaRPr kumimoji="0" lang="en-US" altLang="zh-CN" sz="1200" dirty="0">
              <a:solidFill>
                <a:srgbClr val="00D179"/>
              </a:solidFill>
              <a:latin typeface="Microsoft YaHei" panose="020B0503020204020204" pitchFamily="34" charset="-122"/>
              <a:ea typeface="Microsoft YaHei" panose="020B0503020204020204" pitchFamily="34" charset="-122"/>
            </a:endParaRPr>
          </a:p>
          <a:p>
            <a:pPr defTabSz="163513" eaLnBrk="1" hangingPunct="1">
              <a:spcBef>
                <a:spcPct val="0"/>
              </a:spcBef>
            </a:pPr>
            <a:r>
              <a:rPr kumimoji="0" lang="en-US" altLang="zh-CN" sz="1200" dirty="0">
                <a:solidFill>
                  <a:srgbClr val="00D179"/>
                </a:solidFill>
                <a:latin typeface="Microsoft YaHei" panose="020B0503020204020204" pitchFamily="34" charset="-122"/>
                <a:ea typeface="Microsoft YaHei" panose="020B0503020204020204" pitchFamily="34" charset="-122"/>
              </a:rPr>
              <a:t>            // </a:t>
            </a:r>
            <a:r>
              <a:rPr kumimoji="0" lang="zh-CN" altLang="en-US" sz="1200" dirty="0">
                <a:solidFill>
                  <a:srgbClr val="00D179"/>
                </a:solidFill>
                <a:latin typeface="Microsoft YaHei" panose="020B0503020204020204" pitchFamily="34" charset="-122"/>
                <a:ea typeface="Microsoft YaHei" panose="020B0503020204020204" pitchFamily="34" charset="-122"/>
              </a:rPr>
              <a:t>第二个字段是来自</a:t>
            </a:r>
            <a:r>
              <a:rPr kumimoji="0" lang="en-US" altLang="zh-CN" sz="1200" dirty="0" err="1">
                <a:solidFill>
                  <a:srgbClr val="00D179"/>
                </a:solidFill>
                <a:latin typeface="Microsoft YaHei" panose="020B0503020204020204" pitchFamily="34" charset="-122"/>
                <a:ea typeface="Microsoft YaHei" panose="020B0503020204020204" pitchFamily="34" charset="-122"/>
              </a:rPr>
              <a:t>DRPCSpout</a:t>
            </a:r>
            <a:r>
              <a:rPr kumimoji="0" lang="zh-CN" altLang="en-US" sz="1200" dirty="0">
                <a:solidFill>
                  <a:srgbClr val="00D179"/>
                </a:solidFill>
                <a:latin typeface="Microsoft YaHei" panose="020B0503020204020204" pitchFamily="34" charset="-122"/>
                <a:ea typeface="Microsoft YaHei" panose="020B0503020204020204" pitchFamily="34" charset="-122"/>
              </a:rPr>
              <a:t>的</a:t>
            </a:r>
            <a:r>
              <a:rPr kumimoji="0" lang="en-US" altLang="zh-CN" sz="1200" dirty="0">
                <a:solidFill>
                  <a:srgbClr val="00D179"/>
                </a:solidFill>
                <a:latin typeface="Microsoft YaHei" panose="020B0503020204020204" pitchFamily="34" charset="-122"/>
                <a:ea typeface="Microsoft YaHei" panose="020B0503020204020204" pitchFamily="34" charset="-122"/>
              </a:rPr>
              <a:t>return-info</a:t>
            </a:r>
            <a:r>
              <a:rPr kumimoji="0" lang="zh-CN" altLang="en-US" sz="1200" dirty="0">
                <a:solidFill>
                  <a:srgbClr val="00D179"/>
                </a:solidFill>
                <a:latin typeface="Microsoft YaHei" panose="020B0503020204020204" pitchFamily="34" charset="-122"/>
                <a:ea typeface="Microsoft YaHei" panose="020B0503020204020204" pitchFamily="34" charset="-122"/>
              </a:rPr>
              <a:t>，是一个</a:t>
            </a:r>
            <a:r>
              <a:rPr kumimoji="0" lang="en-US" altLang="zh-CN" sz="1200" dirty="0" err="1">
                <a:solidFill>
                  <a:srgbClr val="00D179"/>
                </a:solidFill>
                <a:latin typeface="Microsoft YaHei" panose="020B0503020204020204" pitchFamily="34" charset="-122"/>
                <a:ea typeface="Microsoft YaHei" panose="020B0503020204020204" pitchFamily="34" charset="-122"/>
              </a:rPr>
              <a:t>json</a:t>
            </a:r>
            <a:r>
              <a:rPr kumimoji="0" lang="zh-CN" altLang="en-US" sz="1200" dirty="0">
                <a:solidFill>
                  <a:srgbClr val="00D179"/>
                </a:solidFill>
                <a:latin typeface="Microsoft YaHei" panose="020B0503020204020204" pitchFamily="34" charset="-122"/>
                <a:ea typeface="Microsoft YaHei" panose="020B0503020204020204" pitchFamily="34" charset="-122"/>
              </a:rPr>
              <a:t>串，包括</a:t>
            </a:r>
            <a:r>
              <a:rPr kumimoji="0" lang="en-US" altLang="zh-CN" sz="1200" dirty="0" err="1">
                <a:solidFill>
                  <a:srgbClr val="00D179"/>
                </a:solidFill>
                <a:latin typeface="Microsoft YaHei" panose="020B0503020204020204" pitchFamily="34" charset="-122"/>
                <a:ea typeface="Microsoft YaHei" panose="020B0503020204020204" pitchFamily="34" charset="-122"/>
              </a:rPr>
              <a:t>drpc</a:t>
            </a:r>
            <a:r>
              <a:rPr kumimoji="0" lang="en-US" altLang="zh-CN" sz="1200" dirty="0">
                <a:solidFill>
                  <a:srgbClr val="00D179"/>
                </a:solidFill>
                <a:latin typeface="Microsoft YaHei" panose="020B0503020204020204" pitchFamily="34" charset="-122"/>
                <a:ea typeface="Microsoft YaHei" panose="020B0503020204020204" pitchFamily="34" charset="-122"/>
              </a:rPr>
              <a:t> request id</a:t>
            </a:r>
            <a:r>
              <a:rPr kumimoji="0" lang="zh-CN" altLang="en-US" sz="1200" dirty="0">
                <a:solidFill>
                  <a:srgbClr val="00D179"/>
                </a:solidFill>
                <a:latin typeface="Microsoft YaHei" panose="020B0503020204020204" pitchFamily="34" charset="-122"/>
                <a:ea typeface="Microsoft YaHei" panose="020B0503020204020204" pitchFamily="34" charset="-122"/>
              </a:rPr>
              <a:t>，</a:t>
            </a:r>
            <a:r>
              <a:rPr kumimoji="0" lang="en-US" altLang="zh-CN" sz="1200" dirty="0">
                <a:solidFill>
                  <a:srgbClr val="00D179"/>
                </a:solidFill>
                <a:latin typeface="Microsoft YaHei" panose="020B0503020204020204" pitchFamily="34" charset="-122"/>
                <a:ea typeface="Microsoft YaHei" panose="020B0503020204020204" pitchFamily="34" charset="-122"/>
              </a:rPr>
              <a:t>server host</a:t>
            </a:r>
            <a:r>
              <a:rPr kumimoji="0" lang="zh-CN" altLang="en-US" sz="1200" dirty="0">
                <a:solidFill>
                  <a:srgbClr val="00D179"/>
                </a:solidFill>
                <a:latin typeface="Microsoft YaHei" panose="020B0503020204020204" pitchFamily="34" charset="-122"/>
                <a:ea typeface="Microsoft YaHei" panose="020B0503020204020204" pitchFamily="34" charset="-122"/>
              </a:rPr>
              <a:t>、</a:t>
            </a:r>
            <a:r>
              <a:rPr kumimoji="0" lang="en-US" altLang="zh-CN" sz="1200" dirty="0">
                <a:solidFill>
                  <a:srgbClr val="00D179"/>
                </a:solidFill>
                <a:latin typeface="Microsoft YaHei" panose="020B0503020204020204" pitchFamily="34" charset="-122"/>
                <a:ea typeface="Microsoft YaHei" panose="020B0503020204020204" pitchFamily="34" charset="-122"/>
              </a:rPr>
              <a:t>port</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latin typeface="Microsoft YaHei" panose="020B0503020204020204" pitchFamily="34" charset="-122"/>
                <a:ea typeface="Microsoft YaHei" panose="020B0503020204020204" pitchFamily="34" charset="-122"/>
              </a:rPr>
              <a:t>collector.emit</a:t>
            </a:r>
            <a:r>
              <a:rPr kumimoji="0" lang="en-US" altLang="zh-CN" sz="1200" dirty="0">
                <a:latin typeface="Microsoft YaHei" panose="020B0503020204020204" pitchFamily="34" charset="-122"/>
                <a:ea typeface="Microsoft YaHei" panose="020B0503020204020204" pitchFamily="34" charset="-122"/>
              </a:rPr>
              <a:t>(new Values(output, </a:t>
            </a:r>
            <a:r>
              <a:rPr kumimoji="0" lang="en-US" altLang="zh-CN" sz="1200" dirty="0" err="1">
                <a:latin typeface="Microsoft YaHei" panose="020B0503020204020204" pitchFamily="34" charset="-122"/>
                <a:ea typeface="Microsoft YaHei" panose="020B0503020204020204" pitchFamily="34" charset="-122"/>
              </a:rPr>
              <a:t>tuple.getString</a:t>
            </a:r>
            <a:r>
              <a:rPr kumimoji="0" lang="en-US" altLang="zh-CN" sz="1200" dirty="0">
                <a:latin typeface="Microsoft YaHei" panose="020B0503020204020204" pitchFamily="34" charset="-122"/>
                <a:ea typeface="Microsoft YaHei" panose="020B0503020204020204" pitchFamily="34" charset="-122"/>
              </a:rPr>
              <a:t>(1)));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@Override</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public void </a:t>
            </a:r>
            <a:r>
              <a:rPr kumimoji="0" lang="en-US" altLang="zh-CN" sz="1200" dirty="0" err="1">
                <a:solidFill>
                  <a:srgbClr val="FF2600"/>
                </a:solidFill>
                <a:latin typeface="Microsoft YaHei" panose="020B0503020204020204" pitchFamily="34" charset="-122"/>
                <a:ea typeface="Microsoft YaHei" panose="020B0503020204020204" pitchFamily="34" charset="-122"/>
              </a:rPr>
              <a:t>declareOutputFields</a:t>
            </a:r>
            <a:r>
              <a:rPr kumimoji="0" lang="en-US" altLang="zh-CN" sz="1200" dirty="0">
                <a:latin typeface="Microsoft YaHei" panose="020B0503020204020204" pitchFamily="34" charset="-122"/>
                <a:ea typeface="Microsoft YaHei" panose="020B0503020204020204" pitchFamily="34" charset="-122"/>
              </a:rPr>
              <a:t>(</a:t>
            </a:r>
            <a:r>
              <a:rPr kumimoji="0" lang="en-US" altLang="zh-CN" sz="1200" dirty="0" err="1">
                <a:latin typeface="Microsoft YaHei" panose="020B0503020204020204" pitchFamily="34" charset="-122"/>
                <a:ea typeface="Microsoft YaHei" panose="020B0503020204020204" pitchFamily="34" charset="-122"/>
              </a:rPr>
              <a:t>OutputFieldsDeclarer</a:t>
            </a:r>
            <a:r>
              <a:rPr kumimoji="0" lang="en-US" altLang="zh-CN" sz="1200" dirty="0">
                <a:latin typeface="Microsoft YaHei" panose="020B0503020204020204" pitchFamily="34" charset="-122"/>
                <a:ea typeface="Microsoft YaHei" panose="020B0503020204020204" pitchFamily="34" charset="-122"/>
              </a:rPr>
              <a:t> declarer)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latin typeface="Microsoft YaHei" panose="020B0503020204020204" pitchFamily="34" charset="-122"/>
                <a:ea typeface="Microsoft YaHei" panose="020B0503020204020204" pitchFamily="34" charset="-122"/>
              </a:rPr>
              <a:t>declarer.declare</a:t>
            </a:r>
            <a:r>
              <a:rPr kumimoji="0" lang="en-US" altLang="zh-CN" sz="1200" dirty="0">
                <a:latin typeface="Microsoft YaHei" panose="020B0503020204020204" pitchFamily="34" charset="-122"/>
                <a:ea typeface="Microsoft YaHei" panose="020B0503020204020204" pitchFamily="34" charset="-122"/>
              </a:rPr>
              <a:t>(new Fields("result", "return-info"));  </a:t>
            </a:r>
            <a:r>
              <a:rPr kumimoji="0" lang="en-US" altLang="zh-CN" sz="1200" dirty="0">
                <a:solidFill>
                  <a:srgbClr val="00D179"/>
                </a:solidFill>
                <a:latin typeface="Microsoft YaHei" panose="020B0503020204020204" pitchFamily="34" charset="-122"/>
                <a:ea typeface="Microsoft YaHei" panose="020B0503020204020204" pitchFamily="34" charset="-122"/>
              </a:rPr>
              <a:t>// </a:t>
            </a:r>
            <a:r>
              <a:rPr kumimoji="0" lang="zh-CN" altLang="en-US" sz="1200" dirty="0">
                <a:solidFill>
                  <a:srgbClr val="00D179"/>
                </a:solidFill>
                <a:latin typeface="Microsoft YaHei" panose="020B0503020204020204" pitchFamily="34" charset="-122"/>
                <a:ea typeface="Microsoft YaHei" panose="020B0503020204020204" pitchFamily="34" charset="-122"/>
              </a:rPr>
              <a:t>声明输出两个字段，和</a:t>
            </a:r>
            <a:r>
              <a:rPr kumimoji="0" lang="en-US" altLang="zh-CN" sz="1200" dirty="0">
                <a:solidFill>
                  <a:srgbClr val="00D179"/>
                </a:solidFill>
                <a:latin typeface="Microsoft YaHei" panose="020B0503020204020204" pitchFamily="34" charset="-122"/>
                <a:ea typeface="Microsoft YaHei" panose="020B0503020204020204" pitchFamily="34" charset="-122"/>
              </a:rPr>
              <a:t>emit</a:t>
            </a:r>
            <a:r>
              <a:rPr kumimoji="0" lang="zh-CN" altLang="en-US" sz="1200" dirty="0">
                <a:solidFill>
                  <a:srgbClr val="00D179"/>
                </a:solidFill>
                <a:latin typeface="Microsoft YaHei" panose="020B0503020204020204" pitchFamily="34" charset="-122"/>
                <a:ea typeface="Microsoft YaHei" panose="020B0503020204020204" pitchFamily="34" charset="-122"/>
              </a:rPr>
              <a:t>是对应的</a:t>
            </a:r>
            <a:endParaRPr kumimoji="0" lang="en-US" altLang="zh-CN" sz="1200" dirty="0">
              <a:latin typeface="Microsoft YaHei" panose="020B0503020204020204" pitchFamily="34" charset="-122"/>
              <a:ea typeface="Microsoft YaHei" panose="020B0503020204020204" pitchFamily="34" charset="-122"/>
            </a:endParaRP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public static void main(String[] </a:t>
            </a:r>
            <a:r>
              <a:rPr kumimoji="0" lang="en-US" altLang="zh-CN" sz="1200" dirty="0" err="1">
                <a:latin typeface="Microsoft YaHei" panose="020B0503020204020204" pitchFamily="34" charset="-122"/>
                <a:ea typeface="Microsoft YaHei" panose="020B0503020204020204" pitchFamily="34" charset="-122"/>
              </a:rPr>
              <a:t>args</a:t>
            </a:r>
            <a:r>
              <a:rPr kumimoji="0" lang="en-US" altLang="zh-CN" sz="1200" dirty="0">
                <a:latin typeface="Microsoft YaHei" panose="020B0503020204020204" pitchFamily="34" charset="-122"/>
                <a:ea typeface="Microsoft YaHei" panose="020B0503020204020204" pitchFamily="34" charset="-122"/>
              </a:rPr>
              <a:t>) throws Exception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latin typeface="Microsoft YaHei" panose="020B0503020204020204" pitchFamily="34" charset="-122"/>
                <a:ea typeface="Microsoft YaHei" panose="020B0503020204020204" pitchFamily="34" charset="-122"/>
              </a:rPr>
              <a:t>TopologyBuilder</a:t>
            </a:r>
            <a:r>
              <a:rPr kumimoji="0" lang="en-US" altLang="zh-CN" sz="1200" dirty="0">
                <a:latin typeface="Microsoft YaHei" panose="020B0503020204020204" pitchFamily="34" charset="-122"/>
                <a:ea typeface="Microsoft YaHei" panose="020B0503020204020204" pitchFamily="34" charset="-122"/>
              </a:rPr>
              <a:t> builder = new </a:t>
            </a:r>
            <a:r>
              <a:rPr kumimoji="0" lang="en-US" altLang="zh-CN" sz="1200" dirty="0" err="1">
                <a:latin typeface="Microsoft YaHei" panose="020B0503020204020204" pitchFamily="34" charset="-122"/>
                <a:ea typeface="Microsoft YaHei" panose="020B0503020204020204" pitchFamily="34" charset="-122"/>
              </a:rPr>
              <a:t>TopologyBuilder</a:t>
            </a:r>
            <a:r>
              <a:rPr kumimoji="0" lang="en-US" altLang="zh-CN" sz="1200" dirty="0">
                <a:latin typeface="Microsoft YaHei" panose="020B0503020204020204" pitchFamily="34" charset="-122"/>
                <a:ea typeface="Microsoft YaHei" panose="020B0503020204020204" pitchFamily="34" charset="-122"/>
              </a:rPr>
              <a:t>();</a:t>
            </a:r>
          </a:p>
          <a:p>
            <a:pPr defTabSz="163513" eaLnBrk="1" hangingPunct="1">
              <a:spcBef>
                <a:spcPct val="0"/>
              </a:spcBef>
            </a:pPr>
            <a:endParaRPr kumimoji="0" lang="en-US" altLang="zh-CN" sz="1200" dirty="0">
              <a:latin typeface="Microsoft YaHei" panose="020B0503020204020204" pitchFamily="34" charset="-122"/>
              <a:ea typeface="Microsoft YaHei" panose="020B0503020204020204" pitchFamily="34" charset="-122"/>
            </a:endParaRP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solidFill>
                  <a:srgbClr val="FF2600"/>
                </a:solidFill>
                <a:latin typeface="Microsoft YaHei" panose="020B0503020204020204" pitchFamily="34" charset="-122"/>
                <a:ea typeface="Microsoft YaHei" panose="020B0503020204020204" pitchFamily="34" charset="-122"/>
              </a:rPr>
              <a:t>builder.setSpout</a:t>
            </a:r>
            <a:r>
              <a:rPr kumimoji="0" lang="en-US" altLang="zh-CN" sz="1200" dirty="0">
                <a:latin typeface="Microsoft YaHei" panose="020B0503020204020204" pitchFamily="34" charset="-122"/>
                <a:ea typeface="Microsoft YaHei" panose="020B0503020204020204" pitchFamily="34" charset="-122"/>
              </a:rPr>
              <a:t>("</a:t>
            </a:r>
            <a:r>
              <a:rPr kumimoji="0" lang="en-US" altLang="zh-CN" sz="1200" dirty="0" err="1">
                <a:latin typeface="Microsoft YaHei" panose="020B0503020204020204" pitchFamily="34" charset="-122"/>
                <a:ea typeface="Microsoft YaHei" panose="020B0503020204020204" pitchFamily="34" charset="-122"/>
              </a:rPr>
              <a:t>DRPCSpout</a:t>
            </a:r>
            <a:r>
              <a:rPr kumimoji="0" lang="en-US" altLang="zh-CN" sz="1200" dirty="0">
                <a:latin typeface="Microsoft YaHei" panose="020B0503020204020204" pitchFamily="34" charset="-122"/>
                <a:ea typeface="Microsoft YaHei" panose="020B0503020204020204" pitchFamily="34" charset="-122"/>
              </a:rPr>
              <a:t>", new </a:t>
            </a:r>
            <a:r>
              <a:rPr kumimoji="0" lang="en-US" altLang="zh-CN" sz="1200" dirty="0" err="1">
                <a:latin typeface="Microsoft YaHei" panose="020B0503020204020204" pitchFamily="34" charset="-122"/>
                <a:ea typeface="Microsoft YaHei" panose="020B0503020204020204" pitchFamily="34" charset="-122"/>
              </a:rPr>
              <a:t>DRPCSpout</a:t>
            </a:r>
            <a:r>
              <a:rPr kumimoji="0" lang="en-US" altLang="zh-CN" sz="1200" dirty="0">
                <a:latin typeface="Microsoft YaHei" panose="020B0503020204020204" pitchFamily="34" charset="-122"/>
                <a:ea typeface="Microsoft YaHei" panose="020B0503020204020204" pitchFamily="34" charset="-122"/>
              </a:rPr>
              <a:t>(</a:t>
            </a:r>
            <a:r>
              <a:rPr kumimoji="0" lang="en-US" altLang="zh-CN" sz="1200" dirty="0" err="1">
                <a:latin typeface="Microsoft YaHei" panose="020B0503020204020204" pitchFamily="34" charset="-122"/>
                <a:ea typeface="Microsoft YaHei" panose="020B0503020204020204" pitchFamily="34" charset="-122"/>
              </a:rPr>
              <a:t>args</a:t>
            </a:r>
            <a:r>
              <a:rPr kumimoji="0" lang="en-US" altLang="zh-CN" sz="1200" dirty="0">
                <a:latin typeface="Microsoft YaHei" panose="020B0503020204020204" pitchFamily="34" charset="-122"/>
                <a:ea typeface="Microsoft YaHei" panose="020B0503020204020204" pitchFamily="34" charset="-122"/>
              </a:rPr>
              <a:t>[0]), 2);</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solidFill>
                  <a:srgbClr val="FF2600"/>
                </a:solidFill>
                <a:latin typeface="Microsoft YaHei" panose="020B0503020204020204" pitchFamily="34" charset="-122"/>
                <a:ea typeface="Microsoft YaHei" panose="020B0503020204020204" pitchFamily="34" charset="-122"/>
              </a:rPr>
              <a:t>builder.setBolt</a:t>
            </a:r>
            <a:r>
              <a:rPr kumimoji="0" lang="en-US" altLang="zh-CN" sz="1200" dirty="0">
                <a:latin typeface="Microsoft YaHei" panose="020B0503020204020204" pitchFamily="34" charset="-122"/>
                <a:ea typeface="Microsoft YaHei" panose="020B0503020204020204" pitchFamily="34" charset="-122"/>
              </a:rPr>
              <a:t>("MD5Bolt", new MD5Bolt(), 4)  </a:t>
            </a:r>
            <a:r>
              <a:rPr kumimoji="0" lang="en-US" altLang="zh-CN" sz="1200" dirty="0">
                <a:solidFill>
                  <a:srgbClr val="00D179"/>
                </a:solidFill>
                <a:latin typeface="Microsoft YaHei" panose="020B0503020204020204" pitchFamily="34" charset="-122"/>
                <a:ea typeface="Microsoft YaHei" panose="020B0503020204020204" pitchFamily="34" charset="-122"/>
              </a:rPr>
              <a:t>// </a:t>
            </a:r>
            <a:r>
              <a:rPr kumimoji="0" lang="zh-CN" altLang="en-US" sz="1200" dirty="0">
                <a:solidFill>
                  <a:srgbClr val="00D179"/>
                </a:solidFill>
                <a:latin typeface="Microsoft YaHei" panose="020B0503020204020204" pitchFamily="34" charset="-122"/>
                <a:ea typeface="Microsoft YaHei" panose="020B0503020204020204" pitchFamily="34" charset="-122"/>
              </a:rPr>
              <a:t>参数依次是</a:t>
            </a:r>
            <a:r>
              <a:rPr kumimoji="0" lang="en-US" altLang="zh-CN" sz="1200" dirty="0">
                <a:solidFill>
                  <a:srgbClr val="00D179"/>
                </a:solidFill>
                <a:latin typeface="Microsoft YaHei" panose="020B0503020204020204" pitchFamily="34" charset="-122"/>
                <a:ea typeface="Microsoft YaHei" panose="020B0503020204020204" pitchFamily="34" charset="-122"/>
              </a:rPr>
              <a:t>spout/bolt id</a:t>
            </a:r>
            <a:r>
              <a:rPr kumimoji="0" lang="zh-CN" altLang="en-US" sz="1200" dirty="0">
                <a:solidFill>
                  <a:srgbClr val="00D179"/>
                </a:solidFill>
                <a:latin typeface="Microsoft YaHei" panose="020B0503020204020204" pitchFamily="34" charset="-122"/>
                <a:ea typeface="Microsoft YaHei" panose="020B0503020204020204" pitchFamily="34" charset="-122"/>
              </a:rPr>
              <a:t>，</a:t>
            </a:r>
            <a:r>
              <a:rPr kumimoji="0" lang="en-US" altLang="zh-CN" sz="1200" dirty="0">
                <a:solidFill>
                  <a:srgbClr val="00D179"/>
                </a:solidFill>
                <a:latin typeface="Microsoft YaHei" panose="020B0503020204020204" pitchFamily="34" charset="-122"/>
                <a:ea typeface="Microsoft YaHei" panose="020B0503020204020204" pitchFamily="34" charset="-122"/>
              </a:rPr>
              <a:t>spout/bolt</a:t>
            </a:r>
            <a:r>
              <a:rPr kumimoji="0" lang="zh-CN" altLang="en-US" sz="1200" dirty="0">
                <a:solidFill>
                  <a:srgbClr val="00D179"/>
                </a:solidFill>
                <a:latin typeface="Microsoft YaHei" panose="020B0503020204020204" pitchFamily="34" charset="-122"/>
                <a:ea typeface="Microsoft YaHei" panose="020B0503020204020204" pitchFamily="34" charset="-122"/>
              </a:rPr>
              <a:t>对象，并发度</a:t>
            </a:r>
            <a:endParaRPr kumimoji="0" lang="en-US" altLang="zh-CN" sz="1200" dirty="0">
              <a:latin typeface="Microsoft YaHei" panose="020B0503020204020204" pitchFamily="34" charset="-122"/>
              <a:ea typeface="Microsoft YaHei" panose="020B0503020204020204" pitchFamily="34" charset="-122"/>
            </a:endParaRP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latin typeface="Microsoft YaHei" panose="020B0503020204020204" pitchFamily="34" charset="-122"/>
                <a:ea typeface="Microsoft YaHei" panose="020B0503020204020204" pitchFamily="34" charset="-122"/>
              </a:rPr>
              <a:t>shuffleGrouping</a:t>
            </a:r>
            <a:r>
              <a:rPr kumimoji="0" lang="en-US" altLang="zh-CN" sz="1200" dirty="0">
                <a:latin typeface="Microsoft YaHei" panose="020B0503020204020204" pitchFamily="34" charset="-122"/>
                <a:ea typeface="Microsoft YaHei" panose="020B0503020204020204" pitchFamily="34" charset="-122"/>
              </a:rPr>
              <a:t>("</a:t>
            </a:r>
            <a:r>
              <a:rPr kumimoji="0" lang="en-US" altLang="zh-CN" sz="1200" dirty="0" err="1">
                <a:latin typeface="Microsoft YaHei" panose="020B0503020204020204" pitchFamily="34" charset="-122"/>
                <a:ea typeface="Microsoft YaHei" panose="020B0503020204020204" pitchFamily="34" charset="-122"/>
              </a:rPr>
              <a:t>DRPCSpout</a:t>
            </a: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a:solidFill>
                  <a:srgbClr val="00D179"/>
                </a:solidFill>
                <a:latin typeface="Microsoft YaHei" panose="020B0503020204020204" pitchFamily="34" charset="-122"/>
                <a:ea typeface="Microsoft YaHei" panose="020B0503020204020204" pitchFamily="34" charset="-122"/>
              </a:rPr>
              <a:t>// </a:t>
            </a:r>
            <a:r>
              <a:rPr kumimoji="0" lang="zh-CN" altLang="en-US" sz="1200" dirty="0">
                <a:solidFill>
                  <a:srgbClr val="00D179"/>
                </a:solidFill>
                <a:latin typeface="Microsoft YaHei" panose="020B0503020204020204" pitchFamily="34" charset="-122"/>
                <a:ea typeface="Microsoft YaHei" panose="020B0503020204020204" pitchFamily="34" charset="-122"/>
              </a:rPr>
              <a:t>指定上游以及</a:t>
            </a:r>
            <a:r>
              <a:rPr kumimoji="0" lang="en-US" altLang="zh-CN" sz="1200" dirty="0">
                <a:solidFill>
                  <a:srgbClr val="00D179"/>
                </a:solidFill>
                <a:latin typeface="Microsoft YaHei" panose="020B0503020204020204" pitchFamily="34" charset="-122"/>
                <a:ea typeface="Microsoft YaHei" panose="020B0503020204020204" pitchFamily="34" charset="-122"/>
              </a:rPr>
              <a:t>grouping</a:t>
            </a:r>
            <a:r>
              <a:rPr kumimoji="0" lang="zh-CN" altLang="en-US" sz="1200" dirty="0">
                <a:solidFill>
                  <a:srgbClr val="00D179"/>
                </a:solidFill>
                <a:latin typeface="Microsoft YaHei" panose="020B0503020204020204" pitchFamily="34" charset="-122"/>
                <a:ea typeface="Microsoft YaHei" panose="020B0503020204020204" pitchFamily="34" charset="-122"/>
              </a:rPr>
              <a:t>方式</a:t>
            </a:r>
            <a:endParaRPr kumimoji="0" lang="en-US" altLang="zh-CN" sz="1200" dirty="0">
              <a:latin typeface="Microsoft YaHei" panose="020B0503020204020204" pitchFamily="34" charset="-122"/>
              <a:ea typeface="Microsoft YaHei" panose="020B0503020204020204" pitchFamily="34" charset="-122"/>
            </a:endParaRP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solidFill>
                  <a:srgbClr val="FF2600"/>
                </a:solidFill>
                <a:latin typeface="Microsoft YaHei" panose="020B0503020204020204" pitchFamily="34" charset="-122"/>
                <a:ea typeface="Microsoft YaHei" panose="020B0503020204020204" pitchFamily="34" charset="-122"/>
              </a:rPr>
              <a:t>builder.setBolt</a:t>
            </a:r>
            <a:r>
              <a:rPr kumimoji="0" lang="en-US" altLang="zh-CN" sz="1200" dirty="0">
                <a:latin typeface="Microsoft YaHei" panose="020B0503020204020204" pitchFamily="34" charset="-122"/>
                <a:ea typeface="Microsoft YaHei" panose="020B0503020204020204" pitchFamily="34" charset="-122"/>
              </a:rPr>
              <a:t>("</a:t>
            </a:r>
            <a:r>
              <a:rPr kumimoji="0" lang="en-US" altLang="zh-CN" sz="1200" dirty="0" err="1">
                <a:latin typeface="Microsoft YaHei" panose="020B0503020204020204" pitchFamily="34" charset="-122"/>
                <a:ea typeface="Microsoft YaHei" panose="020B0503020204020204" pitchFamily="34" charset="-122"/>
              </a:rPr>
              <a:t>ReturnBolt</a:t>
            </a:r>
            <a:r>
              <a:rPr kumimoji="0" lang="en-US" altLang="zh-CN" sz="1200" dirty="0">
                <a:latin typeface="Microsoft YaHei" panose="020B0503020204020204" pitchFamily="34" charset="-122"/>
                <a:ea typeface="Microsoft YaHei" panose="020B0503020204020204" pitchFamily="34" charset="-122"/>
              </a:rPr>
              <a:t>", new </a:t>
            </a:r>
            <a:r>
              <a:rPr kumimoji="0" lang="en-US" altLang="zh-CN" sz="1200" dirty="0" err="1">
                <a:latin typeface="Microsoft YaHei" panose="020B0503020204020204" pitchFamily="34" charset="-122"/>
                <a:ea typeface="Microsoft YaHei" panose="020B0503020204020204" pitchFamily="34" charset="-122"/>
              </a:rPr>
              <a:t>ReturnResults</a:t>
            </a:r>
            <a:r>
              <a:rPr kumimoji="0" lang="en-US" altLang="zh-CN" sz="1200" dirty="0">
                <a:latin typeface="Microsoft YaHei" panose="020B0503020204020204" pitchFamily="34" charset="-122"/>
                <a:ea typeface="Microsoft YaHei" panose="020B0503020204020204" pitchFamily="34" charset="-122"/>
              </a:rPr>
              <a:t>(), 2)</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latin typeface="Microsoft YaHei" panose="020B0503020204020204" pitchFamily="34" charset="-122"/>
                <a:ea typeface="Microsoft YaHei" panose="020B0503020204020204" pitchFamily="34" charset="-122"/>
              </a:rPr>
              <a:t>shuffleGrouping</a:t>
            </a:r>
            <a:r>
              <a:rPr kumimoji="0" lang="en-US" altLang="zh-CN" sz="1200" dirty="0">
                <a:latin typeface="Microsoft YaHei" panose="020B0503020204020204" pitchFamily="34" charset="-122"/>
                <a:ea typeface="Microsoft YaHei" panose="020B0503020204020204" pitchFamily="34" charset="-122"/>
              </a:rPr>
              <a:t>("MD5Bolt");</a:t>
            </a:r>
          </a:p>
          <a:p>
            <a:pPr defTabSz="163513" eaLnBrk="1" hangingPunct="1">
              <a:spcBef>
                <a:spcPct val="0"/>
              </a:spcBef>
            </a:pPr>
            <a:endParaRPr kumimoji="0" lang="en-US" altLang="zh-CN" sz="1200" dirty="0">
              <a:latin typeface="Microsoft YaHei" panose="020B0503020204020204" pitchFamily="34" charset="-122"/>
              <a:ea typeface="Microsoft YaHei" panose="020B0503020204020204" pitchFamily="34" charset="-122"/>
            </a:endParaRP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latin typeface="Microsoft YaHei" panose="020B0503020204020204" pitchFamily="34" charset="-122"/>
                <a:ea typeface="Microsoft YaHei" panose="020B0503020204020204" pitchFamily="34" charset="-122"/>
              </a:rPr>
              <a:t>Config</a:t>
            </a: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latin typeface="Microsoft YaHei" panose="020B0503020204020204" pitchFamily="34" charset="-122"/>
                <a:ea typeface="Microsoft YaHei" panose="020B0503020204020204" pitchFamily="34" charset="-122"/>
              </a:rPr>
              <a:t>conf</a:t>
            </a:r>
            <a:r>
              <a:rPr kumimoji="0" lang="en-US" altLang="zh-CN" sz="1200" dirty="0">
                <a:latin typeface="Microsoft YaHei" panose="020B0503020204020204" pitchFamily="34" charset="-122"/>
                <a:ea typeface="Microsoft YaHei" panose="020B0503020204020204" pitchFamily="34" charset="-122"/>
              </a:rPr>
              <a:t> = new </a:t>
            </a:r>
            <a:r>
              <a:rPr kumimoji="0" lang="en-US" altLang="zh-CN" sz="1200" dirty="0" err="1">
                <a:latin typeface="Microsoft YaHei" panose="020B0503020204020204" pitchFamily="34" charset="-122"/>
                <a:ea typeface="Microsoft YaHei" panose="020B0503020204020204" pitchFamily="34" charset="-122"/>
              </a:rPr>
              <a:t>Config</a:t>
            </a:r>
            <a:r>
              <a:rPr kumimoji="0" lang="en-US" altLang="zh-CN" sz="1200" dirty="0">
                <a:latin typeface="Microsoft YaHei" panose="020B0503020204020204" pitchFamily="34" charset="-122"/>
                <a:ea typeface="Microsoft YaHei" panose="020B0503020204020204" pitchFamily="34" charset="-122"/>
              </a:rPr>
              <a:t>();</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latin typeface="Microsoft YaHei" panose="020B0503020204020204" pitchFamily="34" charset="-122"/>
                <a:ea typeface="Microsoft YaHei" panose="020B0503020204020204" pitchFamily="34" charset="-122"/>
              </a:rPr>
              <a:t>conf.setNumWorkers</a:t>
            </a:r>
            <a:r>
              <a:rPr kumimoji="0" lang="en-US" altLang="zh-CN" sz="1200" dirty="0">
                <a:latin typeface="Microsoft YaHei" panose="020B0503020204020204" pitchFamily="34" charset="-122"/>
                <a:ea typeface="Microsoft YaHei" panose="020B0503020204020204" pitchFamily="34" charset="-122"/>
              </a:rPr>
              <a:t>(4); </a:t>
            </a:r>
            <a:r>
              <a:rPr kumimoji="0" lang="en-US" altLang="zh-CN" sz="1200" dirty="0">
                <a:solidFill>
                  <a:srgbClr val="00D179"/>
                </a:solidFill>
                <a:latin typeface="Microsoft YaHei" panose="020B0503020204020204" pitchFamily="34" charset="-122"/>
                <a:ea typeface="Microsoft YaHei" panose="020B0503020204020204" pitchFamily="34" charset="-122"/>
              </a:rPr>
              <a:t>// </a:t>
            </a:r>
            <a:r>
              <a:rPr kumimoji="0" lang="zh-CN" altLang="en-US" sz="1200" dirty="0">
                <a:solidFill>
                  <a:srgbClr val="00D179"/>
                </a:solidFill>
                <a:latin typeface="Microsoft YaHei" panose="020B0503020204020204" pitchFamily="34" charset="-122"/>
                <a:ea typeface="Microsoft YaHei" panose="020B0503020204020204" pitchFamily="34" charset="-122"/>
              </a:rPr>
              <a:t>设置</a:t>
            </a:r>
            <a:r>
              <a:rPr kumimoji="0" lang="en-US" altLang="zh-CN" sz="1200" dirty="0">
                <a:solidFill>
                  <a:srgbClr val="00D179"/>
                </a:solidFill>
                <a:latin typeface="Microsoft YaHei" panose="020B0503020204020204" pitchFamily="34" charset="-122"/>
                <a:ea typeface="Microsoft YaHei" panose="020B0503020204020204" pitchFamily="34" charset="-122"/>
              </a:rPr>
              <a:t>worker</a:t>
            </a:r>
            <a:r>
              <a:rPr kumimoji="0" lang="zh-CN" altLang="en-US" sz="1200" dirty="0">
                <a:solidFill>
                  <a:srgbClr val="00D179"/>
                </a:solidFill>
                <a:latin typeface="Microsoft YaHei" panose="020B0503020204020204" pitchFamily="34" charset="-122"/>
                <a:ea typeface="Microsoft YaHei" panose="020B0503020204020204" pitchFamily="34" charset="-122"/>
              </a:rPr>
              <a:t>个数</a:t>
            </a:r>
            <a:endParaRPr kumimoji="0" lang="en-US" altLang="zh-CN" sz="1200" dirty="0">
              <a:latin typeface="Microsoft YaHei" panose="020B0503020204020204" pitchFamily="34" charset="-122"/>
              <a:ea typeface="Microsoft YaHei" panose="020B0503020204020204" pitchFamily="34" charset="-122"/>
            </a:endParaRP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solidFill>
                  <a:srgbClr val="FF2600"/>
                </a:solidFill>
                <a:latin typeface="Microsoft YaHei" panose="020B0503020204020204" pitchFamily="34" charset="-122"/>
                <a:ea typeface="Microsoft YaHei" panose="020B0503020204020204" pitchFamily="34" charset="-122"/>
              </a:rPr>
              <a:t>StormSubmitter.submitTopology</a:t>
            </a:r>
            <a:r>
              <a:rPr kumimoji="0" lang="en-US" altLang="zh-CN" sz="1200" dirty="0">
                <a:latin typeface="Microsoft YaHei" panose="020B0503020204020204" pitchFamily="34" charset="-122"/>
                <a:ea typeface="Microsoft YaHei" panose="020B0503020204020204" pitchFamily="34" charset="-122"/>
              </a:rPr>
              <a:t>(</a:t>
            </a:r>
            <a:r>
              <a:rPr kumimoji="0" lang="en-US" altLang="zh-CN" sz="1200" dirty="0" err="1">
                <a:latin typeface="Microsoft YaHei" panose="020B0503020204020204" pitchFamily="34" charset="-122"/>
                <a:ea typeface="Microsoft YaHei" panose="020B0503020204020204" pitchFamily="34" charset="-122"/>
              </a:rPr>
              <a:t>args</a:t>
            </a:r>
            <a:r>
              <a:rPr kumimoji="0" lang="en-US" altLang="zh-CN" sz="1200" dirty="0">
                <a:latin typeface="Microsoft YaHei" panose="020B0503020204020204" pitchFamily="34" charset="-122"/>
                <a:ea typeface="Microsoft YaHei" panose="020B0503020204020204" pitchFamily="34" charset="-122"/>
              </a:rPr>
              <a:t>[0], </a:t>
            </a:r>
            <a:r>
              <a:rPr kumimoji="0" lang="en-US" altLang="zh-CN" sz="1200" dirty="0" err="1">
                <a:latin typeface="Microsoft YaHei" panose="020B0503020204020204" pitchFamily="34" charset="-122"/>
                <a:ea typeface="Microsoft YaHei" panose="020B0503020204020204" pitchFamily="34" charset="-122"/>
              </a:rPr>
              <a:t>conf</a:t>
            </a:r>
            <a:r>
              <a:rPr kumimoji="0" lang="en-US" altLang="zh-CN" sz="1200" dirty="0">
                <a:latin typeface="Microsoft YaHei" panose="020B0503020204020204" pitchFamily="34" charset="-122"/>
                <a:ea typeface="Microsoft YaHei" panose="020B0503020204020204" pitchFamily="34" charset="-122"/>
              </a:rPr>
              <a:t>, </a:t>
            </a:r>
            <a:r>
              <a:rPr kumimoji="0" lang="en-US" altLang="zh-CN" sz="1200" dirty="0" err="1">
                <a:latin typeface="Microsoft YaHei" panose="020B0503020204020204" pitchFamily="34" charset="-122"/>
                <a:ea typeface="Microsoft YaHei" panose="020B0503020204020204" pitchFamily="34" charset="-122"/>
              </a:rPr>
              <a:t>builder.createTopology</a:t>
            </a:r>
            <a:r>
              <a:rPr kumimoji="0" lang="en-US" altLang="zh-CN" sz="1200" dirty="0">
                <a:latin typeface="Microsoft YaHei" panose="020B0503020204020204" pitchFamily="34" charset="-122"/>
                <a:ea typeface="Microsoft YaHei" panose="020B0503020204020204" pitchFamily="34" charset="-122"/>
              </a:rPr>
              <a:t>());</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    }</a:t>
            </a:r>
          </a:p>
          <a:p>
            <a:pPr defTabSz="163513" eaLnBrk="1" hangingPunct="1">
              <a:spcBef>
                <a:spcPct val="0"/>
              </a:spcBef>
            </a:pPr>
            <a:r>
              <a:rPr kumimoji="0" lang="en-US" altLang="zh-CN" sz="1200" dirty="0">
                <a:latin typeface="Microsoft YaHei" panose="020B0503020204020204" pitchFamily="34" charset="-122"/>
                <a:ea typeface="Microsoft YaHei" panose="020B0503020204020204" pitchFamily="34" charset="-122"/>
              </a:rPr>
              <a:t>}</a:t>
            </a:r>
          </a:p>
        </p:txBody>
      </p:sp>
      <p:sp>
        <p:nvSpPr>
          <p:cNvPr id="4" name="Rectangle 4">
            <a:extLst>
              <a:ext uri="{FF2B5EF4-FFF2-40B4-BE49-F238E27FC236}">
                <a16:creationId xmlns="" xmlns:a16="http://schemas.microsoft.com/office/drawing/2014/main" id="{B8B0AB3A-3C47-E34A-85A4-1A4A3597420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0F27908A-44C4-FE47-B80A-03B40E52372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4AD2A804-14D5-1A49-9F78-C7E835C0EB08}"/>
              </a:ext>
            </a:extLst>
          </p:cNvPr>
          <p:cNvGrpSpPr>
            <a:grpSpLocks/>
          </p:cNvGrpSpPr>
          <p:nvPr/>
        </p:nvGrpSpPr>
        <p:grpSpPr bwMode="auto">
          <a:xfrm>
            <a:off x="0" y="284163"/>
            <a:ext cx="3352800" cy="530225"/>
            <a:chOff x="2209799" y="284389"/>
            <a:chExt cx="2160388" cy="529772"/>
          </a:xfrm>
          <a:solidFill>
            <a:srgbClr val="024C89"/>
          </a:solidFill>
        </p:grpSpPr>
        <p:sp>
          <p:nvSpPr>
            <p:cNvPr id="7" name="矩形 6">
              <a:extLst>
                <a:ext uri="{FF2B5EF4-FFF2-40B4-BE49-F238E27FC236}">
                  <a16:creationId xmlns="" xmlns:a16="http://schemas.microsoft.com/office/drawing/2014/main" id="{9FD894B8-D1B0-EB4C-A1C0-1D02EB6794B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例程</a:t>
              </a:r>
            </a:p>
          </p:txBody>
        </p:sp>
        <p:sp>
          <p:nvSpPr>
            <p:cNvPr id="8" name="矩形 7">
              <a:extLst>
                <a:ext uri="{FF2B5EF4-FFF2-40B4-BE49-F238E27FC236}">
                  <a16:creationId xmlns="" xmlns:a16="http://schemas.microsoft.com/office/drawing/2014/main" id="{7435B5E4-01D9-6D42-8B5D-10671E4CFD45}"/>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66450057"/>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Shape 236"/>
          <p:cNvSpPr>
            <a:spLocks noGrp="1"/>
          </p:cNvSpPr>
          <p:nvPr>
            <p:ph idx="1"/>
          </p:nvPr>
        </p:nvSpPr>
        <p:spPr/>
        <p:txBody>
          <a:bodyPr/>
          <a:lstStyle/>
          <a:p>
            <a:pPr marL="307975" indent="-307975" defTabSz="406400" eaLnBrk="1" hangingPunct="1">
              <a:spcBef>
                <a:spcPts val="2888"/>
              </a:spcBef>
            </a:pPr>
            <a:r>
              <a:rPr kumimoji="0" lang="zh-CN" altLang="en-US" sz="2500" dirty="0">
                <a:latin typeface="Microsoft YaHei" panose="020B0503020204020204" pitchFamily="34" charset="-122"/>
                <a:ea typeface="Microsoft YaHei" panose="020B0503020204020204" pitchFamily="34" charset="-122"/>
              </a:rPr>
              <a:t>编译打包成</a:t>
            </a:r>
            <a:r>
              <a:rPr kumimoji="0" lang="en-US" altLang="zh-CN" sz="2500" dirty="0">
                <a:latin typeface="Microsoft YaHei" panose="020B0503020204020204" pitchFamily="34" charset="-122"/>
                <a:ea typeface="Microsoft YaHei" panose="020B0503020204020204" pitchFamily="34" charset="-122"/>
              </a:rPr>
              <a:t>md5.jar</a:t>
            </a:r>
          </a:p>
          <a:p>
            <a:pPr marL="307975" indent="-307975" defTabSz="406400" eaLnBrk="1" hangingPunct="1">
              <a:spcBef>
                <a:spcPts val="2888"/>
              </a:spcBef>
            </a:pPr>
            <a:r>
              <a:rPr kumimoji="0" lang="zh-CN" altLang="en-US" sz="2500" dirty="0">
                <a:latin typeface="Microsoft YaHei" panose="020B0503020204020204" pitchFamily="34" charset="-122"/>
                <a:ea typeface="Microsoft YaHei" panose="020B0503020204020204" pitchFamily="34" charset="-122"/>
              </a:rPr>
              <a:t>提交</a:t>
            </a:r>
            <a:r>
              <a:rPr kumimoji="0" lang="en-US" altLang="zh-CN" sz="2500" dirty="0">
                <a:latin typeface="Microsoft YaHei" panose="020B0503020204020204" pitchFamily="34" charset="-122"/>
                <a:ea typeface="Microsoft YaHei" panose="020B0503020204020204" pitchFamily="34" charset="-122"/>
              </a:rPr>
              <a:t>topology</a:t>
            </a:r>
          </a:p>
          <a:p>
            <a:pPr marL="557213" lvl="1" indent="-249238" defTabSz="406400" eaLnBrk="1" hangingPunct="1">
              <a:spcBef>
                <a:spcPts val="2888"/>
              </a:spcBef>
            </a:pPr>
            <a:r>
              <a:rPr kumimoji="0" lang="en-US" altLang="zh-CN" sz="2000" dirty="0">
                <a:latin typeface="Microsoft YaHei" panose="020B0503020204020204" pitchFamily="34" charset="-122"/>
                <a:ea typeface="Microsoft YaHei" panose="020B0503020204020204" pitchFamily="34" charset="-122"/>
              </a:rPr>
              <a:t>$STORM_HOME/bin/storm jar md5.jar </a:t>
            </a:r>
            <a:r>
              <a:rPr kumimoji="0" lang="en-US" altLang="zh-CN" sz="2000" dirty="0">
                <a:solidFill>
                  <a:srgbClr val="FF2600"/>
                </a:solidFill>
                <a:latin typeface="Microsoft YaHei" panose="020B0503020204020204" pitchFamily="34" charset="-122"/>
                <a:ea typeface="Microsoft YaHei" panose="020B0503020204020204" pitchFamily="34" charset="-122"/>
              </a:rPr>
              <a:t>MD5Topology md5</a:t>
            </a:r>
            <a:endParaRPr kumimoji="0" lang="en-US" altLang="zh-CN" sz="2000" dirty="0">
              <a:latin typeface="Microsoft YaHei" panose="020B0503020204020204" pitchFamily="34" charset="-122"/>
              <a:ea typeface="Microsoft YaHei" panose="020B0503020204020204" pitchFamily="34" charset="-122"/>
            </a:endParaRPr>
          </a:p>
          <a:p>
            <a:pPr marL="307975" indent="-307975" defTabSz="406400" eaLnBrk="1" hangingPunct="1">
              <a:spcBef>
                <a:spcPts val="2888"/>
              </a:spcBef>
            </a:pPr>
            <a:r>
              <a:rPr kumimoji="0" lang="zh-CN" altLang="en-US" sz="1800" dirty="0">
                <a:latin typeface="Microsoft YaHei" panose="020B0503020204020204" pitchFamily="34" charset="-122"/>
                <a:ea typeface="Microsoft YaHei" panose="020B0503020204020204" pitchFamily="34" charset="-122"/>
              </a:rPr>
              <a:t>在</a:t>
            </a:r>
            <a:r>
              <a:rPr kumimoji="0" lang="en-US" altLang="zh-CN" sz="1800" dirty="0" err="1">
                <a:latin typeface="Microsoft YaHei" panose="020B0503020204020204" pitchFamily="34" charset="-122"/>
                <a:ea typeface="Microsoft YaHei" panose="020B0503020204020204" pitchFamily="34" charset="-122"/>
              </a:rPr>
              <a:t>webui</a:t>
            </a:r>
            <a:r>
              <a:rPr kumimoji="0" lang="zh-CN" altLang="en-US" sz="1800" dirty="0">
                <a:latin typeface="Microsoft YaHei" panose="020B0503020204020204" pitchFamily="34" charset="-122"/>
                <a:ea typeface="Microsoft YaHei" panose="020B0503020204020204" pitchFamily="34" charset="-122"/>
              </a:rPr>
              <a:t>查看</a:t>
            </a:r>
            <a:r>
              <a:rPr kumimoji="0" lang="en-US" altLang="zh-CN" sz="1800" dirty="0">
                <a:latin typeface="Microsoft YaHei" panose="020B0503020204020204" pitchFamily="34" charset="-122"/>
                <a:ea typeface="Microsoft YaHei" panose="020B0503020204020204" pitchFamily="34" charset="-122"/>
              </a:rPr>
              <a:t>topology</a:t>
            </a:r>
            <a:r>
              <a:rPr kumimoji="0" lang="zh-CN" altLang="en-US" sz="1800" dirty="0">
                <a:latin typeface="Microsoft YaHei" panose="020B0503020204020204" pitchFamily="34" charset="-122"/>
                <a:ea typeface="Microsoft YaHei" panose="020B0503020204020204" pitchFamily="34" charset="-122"/>
              </a:rPr>
              <a:t>状态</a:t>
            </a:r>
            <a:endParaRPr kumimoji="0" lang="en-US" altLang="zh-CN" sz="1800" dirty="0">
              <a:latin typeface="Microsoft YaHei" panose="020B0503020204020204" pitchFamily="34" charset="-122"/>
              <a:ea typeface="Microsoft YaHei" panose="020B0503020204020204" pitchFamily="34" charset="-122"/>
            </a:endParaRPr>
          </a:p>
          <a:p>
            <a:pPr marL="307975" indent="-307975" defTabSz="406400" eaLnBrk="1" hangingPunct="1">
              <a:spcBef>
                <a:spcPts val="2888"/>
              </a:spcBef>
            </a:pPr>
            <a:r>
              <a:rPr kumimoji="0" lang="zh-CN" altLang="en-US" sz="1800" dirty="0">
                <a:latin typeface="Microsoft YaHei" panose="020B0503020204020204" pitchFamily="34" charset="-122"/>
                <a:ea typeface="Microsoft YaHei" panose="020B0503020204020204" pitchFamily="34" charset="-122"/>
              </a:rPr>
              <a:t>发送</a:t>
            </a:r>
            <a:r>
              <a:rPr kumimoji="0" lang="en-US" altLang="zh-CN" sz="1800" dirty="0" err="1">
                <a:latin typeface="Microsoft YaHei" panose="020B0503020204020204" pitchFamily="34" charset="-122"/>
                <a:ea typeface="Microsoft YaHei" panose="020B0503020204020204" pitchFamily="34" charset="-122"/>
              </a:rPr>
              <a:t>drpc</a:t>
            </a:r>
            <a:r>
              <a:rPr kumimoji="0" lang="zh-CN" altLang="en-US" sz="1800" dirty="0">
                <a:latin typeface="Microsoft YaHei" panose="020B0503020204020204" pitchFamily="34" charset="-122"/>
                <a:ea typeface="Microsoft YaHei" panose="020B0503020204020204" pitchFamily="34" charset="-122"/>
              </a:rPr>
              <a:t>请求</a:t>
            </a:r>
            <a:endParaRPr kumimoji="0" lang="en-US" altLang="zh-CN" sz="1800" dirty="0">
              <a:latin typeface="Microsoft YaHei" panose="020B0503020204020204" pitchFamily="34" charset="-122"/>
              <a:ea typeface="Microsoft YaHei" panose="020B0503020204020204" pitchFamily="34" charset="-122"/>
            </a:endParaRPr>
          </a:p>
          <a:p>
            <a:pPr marL="557213" lvl="1" indent="-249238" defTabSz="406400" eaLnBrk="1" hangingPunct="1">
              <a:spcBef>
                <a:spcPts val="2888"/>
              </a:spcBef>
            </a:pPr>
            <a:r>
              <a:rPr kumimoji="0" lang="en-US" altLang="zh-CN" sz="1800" dirty="0">
                <a:latin typeface="Microsoft YaHei" panose="020B0503020204020204" pitchFamily="34" charset="-122"/>
                <a:ea typeface="Microsoft YaHei" panose="020B0503020204020204" pitchFamily="34" charset="-122"/>
              </a:rPr>
              <a:t>incubator-storm/storm-core/</a:t>
            </a:r>
            <a:r>
              <a:rPr kumimoji="0" lang="en-US" altLang="zh-CN" sz="1800" dirty="0" err="1">
                <a:latin typeface="Microsoft YaHei" panose="020B0503020204020204" pitchFamily="34" charset="-122"/>
                <a:ea typeface="Microsoft YaHei" panose="020B0503020204020204" pitchFamily="34" charset="-122"/>
              </a:rPr>
              <a:t>src</a:t>
            </a:r>
            <a:r>
              <a:rPr kumimoji="0" lang="en-US" altLang="zh-CN" sz="1800" dirty="0">
                <a:latin typeface="Microsoft YaHei" panose="020B0503020204020204" pitchFamily="34" charset="-122"/>
                <a:ea typeface="Microsoft YaHei" panose="020B0503020204020204" pitchFamily="34" charset="-122"/>
              </a:rPr>
              <a:t>/</a:t>
            </a:r>
            <a:r>
              <a:rPr kumimoji="0" lang="en-US" altLang="zh-CN" sz="1800" dirty="0" err="1">
                <a:latin typeface="Microsoft YaHei" panose="020B0503020204020204" pitchFamily="34" charset="-122"/>
                <a:ea typeface="Microsoft YaHei" panose="020B0503020204020204" pitchFamily="34" charset="-122"/>
              </a:rPr>
              <a:t>py</a:t>
            </a:r>
            <a:r>
              <a:rPr kumimoji="0" lang="en-US" altLang="zh-CN" sz="1800" dirty="0">
                <a:latin typeface="Microsoft YaHei" panose="020B0503020204020204" pitchFamily="34" charset="-122"/>
                <a:ea typeface="Microsoft YaHei" panose="020B0503020204020204" pitchFamily="34" charset="-122"/>
              </a:rPr>
              <a:t>/storm/</a:t>
            </a:r>
            <a:r>
              <a:rPr kumimoji="0" lang="en-US" altLang="zh-CN" sz="2100" dirty="0" err="1">
                <a:latin typeface="Microsoft YaHei" panose="020B0503020204020204" pitchFamily="34" charset="-122"/>
                <a:ea typeface="Microsoft YaHei" panose="020B0503020204020204" pitchFamily="34" charset="-122"/>
              </a:rPr>
              <a:t>DistributedRPC</a:t>
            </a:r>
            <a:r>
              <a:rPr kumimoji="0" lang="en-US" altLang="zh-CN" sz="2100" dirty="0">
                <a:latin typeface="Microsoft YaHei" panose="020B0503020204020204" pitchFamily="34" charset="-122"/>
                <a:ea typeface="Microsoft YaHei" panose="020B0503020204020204" pitchFamily="34" charset="-122"/>
              </a:rPr>
              <a:t>-remote -h </a:t>
            </a:r>
            <a:r>
              <a:rPr kumimoji="0" lang="en-US" altLang="zh-CN" sz="2100" dirty="0" err="1">
                <a:latin typeface="Microsoft YaHei" panose="020B0503020204020204" pitchFamily="34" charset="-122"/>
                <a:ea typeface="Microsoft YaHei" panose="020B0503020204020204" pitchFamily="34" charset="-122"/>
              </a:rPr>
              <a:t>host:port</a:t>
            </a:r>
            <a:r>
              <a:rPr kumimoji="0" lang="en-US" altLang="zh-CN" sz="2100" dirty="0">
                <a:latin typeface="Microsoft YaHei" panose="020B0503020204020204" pitchFamily="34" charset="-122"/>
                <a:ea typeface="Microsoft YaHei" panose="020B0503020204020204" pitchFamily="34" charset="-122"/>
              </a:rPr>
              <a:t> -f execute </a:t>
            </a:r>
            <a:r>
              <a:rPr kumimoji="0" lang="en-US" altLang="zh-CN" sz="2100" dirty="0">
                <a:solidFill>
                  <a:srgbClr val="FF2600"/>
                </a:solidFill>
                <a:latin typeface="Microsoft YaHei" panose="020B0503020204020204" pitchFamily="34" charset="-122"/>
                <a:ea typeface="Microsoft YaHei" panose="020B0503020204020204" pitchFamily="34" charset="-122"/>
              </a:rPr>
              <a:t>md5 </a:t>
            </a:r>
            <a:r>
              <a:rPr kumimoji="0" lang="en-US" altLang="zh-CN" sz="2100" dirty="0" err="1">
                <a:solidFill>
                  <a:srgbClr val="FF2600"/>
                </a:solidFill>
                <a:latin typeface="Microsoft YaHei" panose="020B0503020204020204" pitchFamily="34" charset="-122"/>
                <a:ea typeface="Microsoft YaHei" panose="020B0503020204020204" pitchFamily="34" charset="-122"/>
              </a:rPr>
              <a:t>abcd</a:t>
            </a:r>
            <a:endParaRPr kumimoji="0" lang="en-US" altLang="zh-CN" sz="2100" dirty="0">
              <a:solidFill>
                <a:srgbClr val="FF2600"/>
              </a:solidFill>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46DA16C9-909F-0E4B-9D73-2EC2326A5BCE}"/>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52F37017-4687-604F-81AA-F30D659FA292}"/>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318EE54A-AACC-2047-9F13-9B17D3DB2775}"/>
              </a:ext>
            </a:extLst>
          </p:cNvPr>
          <p:cNvGrpSpPr>
            <a:grpSpLocks/>
          </p:cNvGrpSpPr>
          <p:nvPr/>
        </p:nvGrpSpPr>
        <p:grpSpPr bwMode="auto">
          <a:xfrm>
            <a:off x="0" y="284163"/>
            <a:ext cx="4495800" cy="530225"/>
            <a:chOff x="2209799" y="284389"/>
            <a:chExt cx="2160388" cy="529772"/>
          </a:xfrm>
          <a:solidFill>
            <a:srgbClr val="024C89"/>
          </a:solidFill>
        </p:grpSpPr>
        <p:sp>
          <p:nvSpPr>
            <p:cNvPr id="7" name="矩形 6">
              <a:extLst>
                <a:ext uri="{FF2B5EF4-FFF2-40B4-BE49-F238E27FC236}">
                  <a16:creationId xmlns="" xmlns:a16="http://schemas.microsoft.com/office/drawing/2014/main" id="{B953A42E-8EA0-3D40-9D09-E133257D6E6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实战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应用开发</a:t>
              </a:r>
            </a:p>
          </p:txBody>
        </p:sp>
        <p:sp>
          <p:nvSpPr>
            <p:cNvPr id="8" name="矩形 7">
              <a:extLst>
                <a:ext uri="{FF2B5EF4-FFF2-40B4-BE49-F238E27FC236}">
                  <a16:creationId xmlns="" xmlns:a16="http://schemas.microsoft.com/office/drawing/2014/main" id="{13D19D45-4AF8-8645-88AB-3E42441A8C37}"/>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698858329"/>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6250" y="1143000"/>
            <a:ext cx="8229600" cy="4525963"/>
          </a:xfrm>
        </p:spPr>
        <p:txBody>
          <a:bodyPr>
            <a:normAutofit/>
          </a:bodyPr>
          <a:lstStyle/>
          <a:p>
            <a:pPr>
              <a:lnSpc>
                <a:spcPct val="150000"/>
              </a:lnSpc>
            </a:pPr>
            <a:r>
              <a:rPr lang="zh-CN" altLang="en-US" sz="2800" dirty="0">
                <a:latin typeface="Microsoft YaHei" panose="020B0503020204020204" pitchFamily="34" charset="-122"/>
                <a:ea typeface="Microsoft YaHei" panose="020B0503020204020204" pitchFamily="34" charset="-122"/>
              </a:rPr>
              <a:t>实现一个简单的topology来</a:t>
            </a:r>
            <a:r>
              <a:rPr lang="zh-CN" altLang="en-US" sz="2800" dirty="0">
                <a:solidFill>
                  <a:srgbClr val="CC0000"/>
                </a:solidFill>
                <a:latin typeface="Microsoft YaHei" panose="020B0503020204020204" pitchFamily="34" charset="-122"/>
                <a:ea typeface="Microsoft YaHei" panose="020B0503020204020204" pitchFamily="34" charset="-122"/>
              </a:rPr>
              <a:t>统计一个文件中的每个单词出现的次数</a:t>
            </a:r>
            <a:r>
              <a:rPr lang="zh-CN" altLang="en-US" sz="2800" dirty="0">
                <a:latin typeface="Microsoft YaHei" panose="020B0503020204020204" pitchFamily="34" charset="-122"/>
                <a:ea typeface="Microsoft YaHei" panose="020B0503020204020204" pitchFamily="34" charset="-122"/>
              </a:rPr>
              <a:t>。</a:t>
            </a:r>
          </a:p>
          <a:p>
            <a:pPr>
              <a:lnSpc>
                <a:spcPct val="150000"/>
              </a:lnSpc>
            </a:pPr>
            <a:r>
              <a:rPr lang="zh-CN" altLang="en-US" sz="2800" dirty="0">
                <a:latin typeface="Microsoft YaHei" panose="020B0503020204020204" pitchFamily="34" charset="-122"/>
                <a:ea typeface="Microsoft YaHei" panose="020B0503020204020204" pitchFamily="34" charset="-122"/>
              </a:rPr>
              <a:t>为了实现这个topology，使用一个spout来负责读取单词，第一个bolt来标准化单词，第二个bolt来为单词计数：</a:t>
            </a:r>
          </a:p>
          <a:p>
            <a:endParaRPr kumimoji="1" lang="zh-CN" altLang="en-US" sz="2800" dirty="0">
              <a:latin typeface="Microsoft YaHei" panose="020B0503020204020204" pitchFamily="34" charset="-122"/>
              <a:ea typeface="Microsoft YaHei" panose="020B0503020204020204" pitchFamily="34"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426" y="4800600"/>
            <a:ext cx="5262562"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5" name="Rectangle 4">
            <a:extLst>
              <a:ext uri="{FF2B5EF4-FFF2-40B4-BE49-F238E27FC236}">
                <a16:creationId xmlns="" xmlns:a16="http://schemas.microsoft.com/office/drawing/2014/main" id="{E1F37561-AB56-0D4B-937D-7760BDDF5897}"/>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C17BBB70-454A-A845-A3EF-EE9F8CF3A553}"/>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24335AF6-24CD-BE48-BAB6-331B3BA30DFF}"/>
              </a:ext>
            </a:extLst>
          </p:cNvPr>
          <p:cNvGrpSpPr>
            <a:grpSpLocks/>
          </p:cNvGrpSpPr>
          <p:nvPr/>
        </p:nvGrpSpPr>
        <p:grpSpPr bwMode="auto">
          <a:xfrm>
            <a:off x="0" y="284163"/>
            <a:ext cx="4495800" cy="530225"/>
            <a:chOff x="2209799" y="284389"/>
            <a:chExt cx="2160388" cy="529772"/>
          </a:xfrm>
          <a:solidFill>
            <a:srgbClr val="024C89"/>
          </a:solidFill>
        </p:grpSpPr>
        <p:sp>
          <p:nvSpPr>
            <p:cNvPr id="8" name="矩形 7">
              <a:extLst>
                <a:ext uri="{FF2B5EF4-FFF2-40B4-BE49-F238E27FC236}">
                  <a16:creationId xmlns="" xmlns:a16="http://schemas.microsoft.com/office/drawing/2014/main" id="{9FCE0FA5-5982-3B4B-80A6-42AF8C36645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Wordcount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例子</a:t>
              </a:r>
            </a:p>
          </p:txBody>
        </p:sp>
        <p:sp>
          <p:nvSpPr>
            <p:cNvPr id="9" name="矩形 8">
              <a:extLst>
                <a:ext uri="{FF2B5EF4-FFF2-40B4-BE49-F238E27FC236}">
                  <a16:creationId xmlns="" xmlns:a16="http://schemas.microsoft.com/office/drawing/2014/main" id="{C8D44A00-88C1-5149-B5FB-CCE4E69BDD6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805751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1447800"/>
            <a:ext cx="8534400" cy="48768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zh-CN" altLang="en-US" sz="1600" dirty="0">
                <a:latin typeface="Microsoft YaHei" panose="020B0503020204020204" pitchFamily="34" charset="-122"/>
                <a:ea typeface="Microsoft YaHei" panose="020B0503020204020204" pitchFamily="34" charset="-122"/>
              </a:rPr>
              <a:t>public class WordReader implements IRichSpout {</a:t>
            </a:r>
          </a:p>
          <a:p>
            <a:pPr>
              <a:buFontTx/>
              <a:buNone/>
            </a:pPr>
            <a:r>
              <a:rPr lang="zh-CN" altLang="en-US" sz="1600" dirty="0">
                <a:latin typeface="Microsoft YaHei" panose="020B0503020204020204" pitchFamily="34" charset="-122"/>
                <a:ea typeface="Microsoft YaHei" panose="020B0503020204020204" pitchFamily="34" charset="-122"/>
              </a:rPr>
              <a:t>	………………</a:t>
            </a:r>
          </a:p>
          <a:p>
            <a:pPr>
              <a:buFontTx/>
              <a:buNone/>
            </a:pPr>
            <a:r>
              <a:rPr lang="zh-CN" altLang="en-US" sz="1600" dirty="0">
                <a:latin typeface="Microsoft YaHei" panose="020B0503020204020204" pitchFamily="34" charset="-122"/>
                <a:ea typeface="Microsoft YaHei" panose="020B0503020204020204" pitchFamily="34" charset="-122"/>
              </a:rPr>
              <a:t>	public void </a:t>
            </a:r>
            <a:r>
              <a:rPr lang="zh-CN" altLang="en-US" sz="1600" dirty="0">
                <a:solidFill>
                  <a:srgbClr val="CC0000"/>
                </a:solidFill>
                <a:latin typeface="Microsoft YaHei" panose="020B0503020204020204" pitchFamily="34" charset="-122"/>
                <a:ea typeface="Microsoft YaHei" panose="020B0503020204020204" pitchFamily="34" charset="-122"/>
              </a:rPr>
              <a:t>open</a:t>
            </a:r>
            <a:r>
              <a:rPr lang="zh-CN" altLang="en-US" sz="1600" dirty="0">
                <a:latin typeface="Microsoft YaHei" panose="020B0503020204020204" pitchFamily="34" charset="-122"/>
                <a:ea typeface="Microsoft YaHei" panose="020B0503020204020204" pitchFamily="34" charset="-122"/>
              </a:rPr>
              <a:t>(Map conf, TopologyContext context,</a:t>
            </a:r>
          </a:p>
          <a:p>
            <a:pPr>
              <a:buFontTx/>
              <a:buNone/>
            </a:pPr>
            <a:r>
              <a:rPr lang="zh-CN" altLang="en-US" sz="1600" dirty="0">
                <a:latin typeface="Microsoft YaHei" panose="020B0503020204020204" pitchFamily="34" charset="-122"/>
                <a:ea typeface="Microsoft YaHei" panose="020B0503020204020204" pitchFamily="34" charset="-122"/>
              </a:rPr>
              <a:t>		SpoutOutputCollector collector) {</a:t>
            </a:r>
          </a:p>
          <a:p>
            <a:pPr lvl="3">
              <a:buFontTx/>
              <a:buNone/>
            </a:pPr>
            <a:r>
              <a:rPr lang="zh-CN" altLang="en-US" dirty="0">
                <a:latin typeface="Microsoft YaHei" panose="020B0503020204020204" pitchFamily="34" charset="-122"/>
                <a:ea typeface="Microsoft YaHei" panose="020B0503020204020204" pitchFamily="34" charset="-122"/>
              </a:rPr>
              <a:t>try {</a:t>
            </a:r>
          </a:p>
          <a:p>
            <a:pPr lvl="3">
              <a:buFontTx/>
              <a:buNone/>
            </a:pPr>
            <a:r>
              <a:rPr lang="zh-CN" altLang="en-US" dirty="0">
                <a:latin typeface="Microsoft YaHei" panose="020B0503020204020204" pitchFamily="34" charset="-122"/>
                <a:ea typeface="Microsoft YaHei" panose="020B0503020204020204" pitchFamily="34" charset="-122"/>
              </a:rPr>
              <a:t>	this.context = context;</a:t>
            </a:r>
          </a:p>
          <a:p>
            <a:pPr lvl="3">
              <a:buFontTx/>
              <a:buNone/>
            </a:pPr>
            <a:r>
              <a:rPr lang="zh-CN" altLang="en-US" dirty="0">
                <a:latin typeface="Microsoft YaHei" panose="020B0503020204020204" pitchFamily="34" charset="-122"/>
                <a:ea typeface="Microsoft YaHei" panose="020B0503020204020204" pitchFamily="34" charset="-122"/>
              </a:rPr>
              <a:t>	this.fileReader = new FileReader(conf.get("wordsFile").toString());</a:t>
            </a:r>
          </a:p>
          <a:p>
            <a:pPr lvl="3">
              <a:buFontTx/>
              <a:buNone/>
            </a:pPr>
            <a:r>
              <a:rPr lang="zh-CN" altLang="en-US" dirty="0">
                <a:latin typeface="Microsoft YaHei" panose="020B0503020204020204" pitchFamily="34" charset="-122"/>
                <a:ea typeface="Microsoft YaHei" panose="020B0503020204020204" pitchFamily="34" charset="-122"/>
              </a:rPr>
              <a:t>} catch (FileNotFoundException e) {</a:t>
            </a:r>
          </a:p>
          <a:p>
            <a:pPr lvl="3">
              <a:buFontTx/>
              <a:buNone/>
            </a:pPr>
            <a:r>
              <a:rPr lang="zh-CN" altLang="en-US" dirty="0">
                <a:latin typeface="Microsoft YaHei" panose="020B0503020204020204" pitchFamily="34" charset="-122"/>
                <a:ea typeface="Microsoft YaHei" panose="020B0503020204020204" pitchFamily="34" charset="-122"/>
              </a:rPr>
              <a:t>	throw new RuntimeException("Error reading file ["+conf.get("wordFile")+"]");</a:t>
            </a:r>
          </a:p>
          <a:p>
            <a:pPr lvl="3">
              <a:buFontTx/>
              <a:buNone/>
            </a:pPr>
            <a:r>
              <a:rPr lang="zh-CN" altLang="en-US" dirty="0">
                <a:latin typeface="Microsoft YaHei" panose="020B0503020204020204" pitchFamily="34" charset="-122"/>
                <a:ea typeface="Microsoft YaHei" panose="020B0503020204020204" pitchFamily="34" charset="-122"/>
              </a:rPr>
              <a:t>}</a:t>
            </a:r>
          </a:p>
          <a:p>
            <a:pPr lvl="3">
              <a:buFontTx/>
              <a:buNone/>
            </a:pPr>
            <a:r>
              <a:rPr lang="zh-CN" altLang="en-US" dirty="0">
                <a:latin typeface="Microsoft YaHei" panose="020B0503020204020204" pitchFamily="34" charset="-122"/>
                <a:ea typeface="Microsoft YaHei" panose="020B0503020204020204" pitchFamily="34" charset="-122"/>
              </a:rPr>
              <a:t>this.collector = collector;</a:t>
            </a:r>
          </a:p>
          <a:p>
            <a:pPr>
              <a:buFontTx/>
              <a:buNone/>
            </a:pPr>
            <a:r>
              <a:rPr lang="zh-CN" altLang="en-US" sz="1600" dirty="0">
                <a:latin typeface="Microsoft YaHei" panose="020B0503020204020204" pitchFamily="34" charset="-122"/>
                <a:ea typeface="Microsoft YaHei" panose="020B0503020204020204" pitchFamily="34" charset="-122"/>
              </a:rPr>
              <a:t>		}</a:t>
            </a:r>
          </a:p>
          <a:p>
            <a:pPr>
              <a:lnSpc>
                <a:spcPct val="120000"/>
              </a:lnSpc>
              <a:buFontTx/>
              <a:buNone/>
            </a:pPr>
            <a:r>
              <a:rPr lang="zh-CN" altLang="en-US" sz="1600" dirty="0">
                <a:latin typeface="Microsoft YaHei" panose="020B0503020204020204" pitchFamily="34" charset="-122"/>
                <a:ea typeface="Microsoft YaHei" panose="020B0503020204020204" pitchFamily="34" charset="-122"/>
              </a:rPr>
              <a:t>	…………</a:t>
            </a:r>
          </a:p>
        </p:txBody>
      </p:sp>
      <p:sp>
        <p:nvSpPr>
          <p:cNvPr id="5" name="Rectangle 4">
            <a:extLst>
              <a:ext uri="{FF2B5EF4-FFF2-40B4-BE49-F238E27FC236}">
                <a16:creationId xmlns="" xmlns:a16="http://schemas.microsoft.com/office/drawing/2014/main" id="{AB6FB641-9E60-FF48-B87D-AB8509864996}"/>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5B27B4B8-6145-D240-9E42-EC5FB3CD0318}"/>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2F387412-9C31-F140-A6CE-5F887EF8383B}"/>
              </a:ext>
            </a:extLst>
          </p:cNvPr>
          <p:cNvGrpSpPr>
            <a:grpSpLocks/>
          </p:cNvGrpSpPr>
          <p:nvPr/>
        </p:nvGrpSpPr>
        <p:grpSpPr bwMode="auto">
          <a:xfrm>
            <a:off x="0" y="284163"/>
            <a:ext cx="2971800" cy="530225"/>
            <a:chOff x="2209799" y="284389"/>
            <a:chExt cx="2160388" cy="529772"/>
          </a:xfrm>
          <a:solidFill>
            <a:srgbClr val="024C89"/>
          </a:solidFill>
        </p:grpSpPr>
        <p:sp>
          <p:nvSpPr>
            <p:cNvPr id="8" name="矩形 7">
              <a:extLst>
                <a:ext uri="{FF2B5EF4-FFF2-40B4-BE49-F238E27FC236}">
                  <a16:creationId xmlns="" xmlns:a16="http://schemas.microsoft.com/office/drawing/2014/main" id="{D065564E-AC2F-B140-B240-BE3F6926483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spout</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9" name="矩形 8">
              <a:extLst>
                <a:ext uri="{FF2B5EF4-FFF2-40B4-BE49-F238E27FC236}">
                  <a16:creationId xmlns="" xmlns:a16="http://schemas.microsoft.com/office/drawing/2014/main" id="{F29B461E-BAB6-9446-AA24-6C2A78FA1F8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81361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90600" y="1447800"/>
            <a:ext cx="7542213" cy="507841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90000"/>
              </a:lnSpc>
              <a:buFontTx/>
              <a:buNone/>
            </a:pPr>
            <a:r>
              <a:rPr lang="zh-CN" altLang="en-US" sz="1600">
                <a:latin typeface="Microsoft YaHei" panose="020B0503020204020204" pitchFamily="34" charset="-122"/>
                <a:ea typeface="Microsoft YaHei" panose="020B0503020204020204" pitchFamily="34" charset="-122"/>
              </a:rPr>
              <a:t>public void </a:t>
            </a:r>
            <a:r>
              <a:rPr lang="zh-CN" altLang="en-US" sz="1600">
                <a:solidFill>
                  <a:srgbClr val="CC0000"/>
                </a:solidFill>
                <a:latin typeface="Microsoft YaHei" panose="020B0503020204020204" pitchFamily="34" charset="-122"/>
                <a:ea typeface="Microsoft YaHei" panose="020B0503020204020204" pitchFamily="34" charset="-122"/>
              </a:rPr>
              <a:t>nextTuple</a:t>
            </a:r>
            <a:r>
              <a:rPr lang="zh-CN" altLang="en-US" sz="1600">
                <a:latin typeface="Microsoft YaHei" panose="020B0503020204020204" pitchFamily="34" charset="-122"/>
                <a:ea typeface="Microsoft YaHei" panose="020B0503020204020204" pitchFamily="34" charset="-122"/>
              </a:rPr>
              <a:t>() {</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if(completed){</a:t>
            </a:r>
          </a:p>
          <a:p>
            <a:pPr lvl="3">
              <a:lnSpc>
                <a:spcPct val="90000"/>
              </a:lnSpc>
              <a:buFontTx/>
              <a:buNone/>
            </a:pPr>
            <a:r>
              <a:rPr lang="zh-CN" altLang="en-US">
                <a:latin typeface="Microsoft YaHei" panose="020B0503020204020204" pitchFamily="34" charset="-122"/>
                <a:ea typeface="Microsoft YaHei" panose="020B0503020204020204" pitchFamily="34" charset="-122"/>
              </a:rPr>
              <a:t>try {Thread.sleep(1);} catch (InterruptedException e) {</a:t>
            </a:r>
          </a:p>
          <a:p>
            <a:pPr lvl="3">
              <a:lnSpc>
                <a:spcPct val="90000"/>
              </a:lnSpc>
              <a:buFontTx/>
              <a:buNone/>
            </a:pPr>
            <a:r>
              <a:rPr lang="zh-CN" altLang="en-US">
                <a:latin typeface="Microsoft YaHei" panose="020B0503020204020204" pitchFamily="34" charset="-122"/>
                <a:ea typeface="Microsoft YaHei" panose="020B0503020204020204" pitchFamily="34" charset="-122"/>
              </a:rPr>
              <a:t>	//Do nothing</a:t>
            </a:r>
          </a:p>
          <a:p>
            <a:pPr lvl="3">
              <a:lnSpc>
                <a:spcPct val="90000"/>
              </a:lnSpc>
              <a:buFontTx/>
              <a:buNone/>
            </a:pPr>
            <a:r>
              <a:rPr lang="zh-CN" altLang="en-US">
                <a:latin typeface="Microsoft YaHei" panose="020B0503020204020204" pitchFamily="34" charset="-122"/>
                <a:ea typeface="Microsoft YaHei" panose="020B0503020204020204" pitchFamily="34" charset="-122"/>
              </a:rPr>
              <a:t>}</a:t>
            </a:r>
          </a:p>
          <a:p>
            <a:pPr lvl="3">
              <a:lnSpc>
                <a:spcPct val="90000"/>
              </a:lnSpc>
              <a:buFontTx/>
              <a:buNone/>
            </a:pPr>
            <a:r>
              <a:rPr lang="zh-CN" altLang="en-US">
                <a:latin typeface="Microsoft YaHei" panose="020B0503020204020204" pitchFamily="34" charset="-122"/>
                <a:ea typeface="Microsoft YaHei" panose="020B0503020204020204" pitchFamily="34" charset="-122"/>
              </a:rPr>
              <a:t>return;</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String str;</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BufferedReader reader = new BufferedReader(fileReader);</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try{</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	while((str = reader.readLine()) != null){</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		this.collector.emit(new Values(str));}</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}catch(Exception e){</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	throw new RuntimeException("Error reading tuple",e);</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}finally{</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	completed = true;</a:t>
            </a:r>
          </a:p>
          <a:p>
            <a:pPr lvl="2">
              <a:lnSpc>
                <a:spcPct val="90000"/>
              </a:lnSpc>
              <a:buFontTx/>
              <a:buNone/>
            </a:pPr>
            <a:r>
              <a:rPr lang="zh-CN" altLang="en-US" sz="1600">
                <a:latin typeface="Microsoft YaHei" panose="020B0503020204020204" pitchFamily="34" charset="-122"/>
                <a:ea typeface="Microsoft YaHei" panose="020B0503020204020204" pitchFamily="34" charset="-122"/>
              </a:rPr>
              <a:t>}</a:t>
            </a:r>
          </a:p>
          <a:p>
            <a:pPr lvl="1">
              <a:lnSpc>
                <a:spcPct val="90000"/>
              </a:lnSpc>
              <a:buFontTx/>
              <a:buNone/>
            </a:pPr>
            <a:r>
              <a:rPr lang="zh-CN" altLang="en-US" sz="1600">
                <a:latin typeface="Microsoft YaHei" panose="020B0503020204020204" pitchFamily="34" charset="-122"/>
                <a:ea typeface="Microsoft YaHei" panose="020B0503020204020204" pitchFamily="34" charset="-122"/>
              </a:rPr>
              <a:t>}</a:t>
            </a:r>
          </a:p>
          <a:p>
            <a:pPr>
              <a:lnSpc>
                <a:spcPct val="90000"/>
              </a:lnSpc>
              <a:buFontTx/>
              <a:buNone/>
            </a:pPr>
            <a:r>
              <a:rPr lang="zh-CN" altLang="en-US" sz="1600">
                <a:latin typeface="Microsoft YaHei" panose="020B0503020204020204" pitchFamily="34" charset="-122"/>
                <a:ea typeface="Microsoft YaHei" panose="020B0503020204020204" pitchFamily="34" charset="-122"/>
              </a:rPr>
              <a:t>}</a:t>
            </a:r>
            <a:endParaRPr lang="zh-CN" altLang="en-US" sz="1600" dirty="0">
              <a:latin typeface="Microsoft YaHei" panose="020B0503020204020204" pitchFamily="34" charset="-122"/>
              <a:ea typeface="Microsoft YaHei" panose="020B0503020204020204" pitchFamily="34" charset="-122"/>
            </a:endParaRPr>
          </a:p>
        </p:txBody>
      </p:sp>
      <p:sp>
        <p:nvSpPr>
          <p:cNvPr id="5" name="Rectangle 4">
            <a:extLst>
              <a:ext uri="{FF2B5EF4-FFF2-40B4-BE49-F238E27FC236}">
                <a16:creationId xmlns="" xmlns:a16="http://schemas.microsoft.com/office/drawing/2014/main" id="{D13AEF4E-BA10-0149-BE07-F370D7F3AE4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CD14A55D-FEFE-D549-886A-BDA32578519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64511CDB-DC0E-5D46-94DF-ADAC4467EC87}"/>
              </a:ext>
            </a:extLst>
          </p:cNvPr>
          <p:cNvGrpSpPr>
            <a:grpSpLocks/>
          </p:cNvGrpSpPr>
          <p:nvPr/>
        </p:nvGrpSpPr>
        <p:grpSpPr bwMode="auto">
          <a:xfrm>
            <a:off x="0" y="284163"/>
            <a:ext cx="2971800" cy="530225"/>
            <a:chOff x="2209799" y="284389"/>
            <a:chExt cx="2160388" cy="529772"/>
          </a:xfrm>
          <a:solidFill>
            <a:srgbClr val="024C89"/>
          </a:solidFill>
        </p:grpSpPr>
        <p:sp>
          <p:nvSpPr>
            <p:cNvPr id="8" name="矩形 7">
              <a:extLst>
                <a:ext uri="{FF2B5EF4-FFF2-40B4-BE49-F238E27FC236}">
                  <a16:creationId xmlns="" xmlns:a16="http://schemas.microsoft.com/office/drawing/2014/main" id="{998CEB8A-66BB-C14C-A28A-FD21045A9F3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spout</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9" name="矩形 8">
              <a:extLst>
                <a:ext uri="{FF2B5EF4-FFF2-40B4-BE49-F238E27FC236}">
                  <a16:creationId xmlns="" xmlns:a16="http://schemas.microsoft.com/office/drawing/2014/main" id="{0AE3BAA5-9E56-1546-A160-6D81230165A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321830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b="1" dirty="0">
                <a:latin typeface="Microsoft YaHei" panose="020B0503020204020204" pitchFamily="34" charset="-122"/>
                <a:ea typeface="Microsoft YaHei" panose="020B0503020204020204" pitchFamily="34" charset="-122"/>
              </a:rPr>
              <a:t>WordNormalizer</a:t>
            </a:r>
          </a:p>
          <a:p>
            <a:pPr lvl="1">
              <a:lnSpc>
                <a:spcPct val="150000"/>
              </a:lnSpc>
              <a:buFontTx/>
              <a:buNone/>
            </a:pPr>
            <a:r>
              <a:rPr lang="zh-CN" altLang="en-US" dirty="0">
                <a:latin typeface="Microsoft YaHei" panose="020B0503020204020204" pitchFamily="34" charset="-122"/>
                <a:ea typeface="Microsoft YaHei" panose="020B0503020204020204" pitchFamily="34" charset="-122"/>
              </a:rPr>
              <a:t>	负责获取行并且标准化行。它会将行分隔成单词，将单词转化成小写并且trim单词，</a:t>
            </a:r>
            <a:r>
              <a:rPr lang="zh-CN" altLang="en-US" dirty="0">
                <a:latin typeface="Microsoft YaHei" panose="020B0503020204020204" pitchFamily="34" charset="-122"/>
                <a:ea typeface="Microsoft YaHei" panose="020B0503020204020204" pitchFamily="34" charset="-122"/>
                <a:sym typeface="Arial" charset="0"/>
              </a:rPr>
              <a:t>发</a:t>
            </a:r>
            <a:r>
              <a:rPr lang="zh-CN" altLang="en-US" dirty="0">
                <a:latin typeface="Microsoft YaHei" panose="020B0503020204020204" pitchFamily="34" charset="-122"/>
                <a:ea typeface="Microsoft YaHei" panose="020B0503020204020204" pitchFamily="34" charset="-122"/>
              </a:rPr>
              <a:t>送给下一个Bolt.</a:t>
            </a:r>
          </a:p>
          <a:p>
            <a:pPr>
              <a:lnSpc>
                <a:spcPct val="150000"/>
              </a:lnSpc>
            </a:pPr>
            <a:r>
              <a:rPr lang="zh-CN" altLang="en-US" b="1" dirty="0">
                <a:latin typeface="Microsoft YaHei" panose="020B0503020204020204" pitchFamily="34" charset="-122"/>
                <a:ea typeface="Microsoft YaHei" panose="020B0503020204020204" pitchFamily="34" charset="-122"/>
              </a:rPr>
              <a:t>WordCounter</a:t>
            </a:r>
          </a:p>
          <a:p>
            <a:pPr lvl="1">
              <a:lnSpc>
                <a:spcPct val="150000"/>
              </a:lnSpc>
              <a:buFontTx/>
              <a:buNone/>
            </a:pPr>
            <a:r>
              <a:rPr lang="zh-CN" altLang="en-US" dirty="0">
                <a:latin typeface="Microsoft YaHei" panose="020B0503020204020204" pitchFamily="34" charset="-122"/>
                <a:ea typeface="Microsoft YaHei" panose="020B0503020204020204" pitchFamily="34" charset="-122"/>
                <a:sym typeface="Arial" charset="0"/>
              </a:rPr>
              <a:t>	负责为单词计数。</a:t>
            </a:r>
          </a:p>
          <a:p>
            <a:endParaRPr kumimoji="1" lang="zh-CN" altLang="en-US"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78811148-742A-DF46-B6B0-DD90BBF5A354}"/>
              </a:ext>
            </a:extLst>
          </p:cNvPr>
          <p:cNvSpPr>
            <a:spLocks noChangeArrowheads="1"/>
          </p:cNvSpPr>
          <p:nvPr/>
        </p:nvSpPr>
        <p:spPr bwMode="auto">
          <a:xfrm>
            <a:off x="476250" y="35083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6E4153BD-7473-264B-BDFD-7188E7EB241A}"/>
              </a:ext>
            </a:extLst>
          </p:cNvPr>
          <p:cNvCxnSpPr/>
          <p:nvPr/>
        </p:nvCxnSpPr>
        <p:spPr>
          <a:xfrm>
            <a:off x="0" y="835025"/>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1214C7D4-A330-BF43-9E6A-173D7496D095}"/>
              </a:ext>
            </a:extLst>
          </p:cNvPr>
          <p:cNvGrpSpPr>
            <a:grpSpLocks/>
          </p:cNvGrpSpPr>
          <p:nvPr/>
        </p:nvGrpSpPr>
        <p:grpSpPr bwMode="auto">
          <a:xfrm>
            <a:off x="0" y="304800"/>
            <a:ext cx="2971800" cy="530225"/>
            <a:chOff x="2209799" y="284389"/>
            <a:chExt cx="2160388" cy="529772"/>
          </a:xfrm>
          <a:solidFill>
            <a:srgbClr val="024C89"/>
          </a:solidFill>
        </p:grpSpPr>
        <p:sp>
          <p:nvSpPr>
            <p:cNvPr id="7" name="矩形 6">
              <a:extLst>
                <a:ext uri="{FF2B5EF4-FFF2-40B4-BE49-F238E27FC236}">
                  <a16:creationId xmlns="" xmlns:a16="http://schemas.microsoft.com/office/drawing/2014/main" id="{342E077D-7C61-1A46-9300-9E74FCFA4DD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blot</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8" name="矩形 7">
              <a:extLst>
                <a:ext uri="{FF2B5EF4-FFF2-40B4-BE49-F238E27FC236}">
                  <a16:creationId xmlns="" xmlns:a16="http://schemas.microsoft.com/office/drawing/2014/main" id="{997C0713-9E90-5049-ACDB-1C593B23F65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8161204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990600" y="1447800"/>
            <a:ext cx="7758113" cy="51498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n-US" altLang="ko-KR" sz="1400" dirty="0">
                <a:latin typeface="Microsoft YaHei" panose="020B0503020204020204" pitchFamily="34" charset="-122"/>
                <a:ea typeface="Microsoft YaHei" panose="020B0503020204020204" pitchFamily="34" charset="-122"/>
              </a:rPr>
              <a:t>public static void main(String[] </a:t>
            </a:r>
            <a:r>
              <a:rPr lang="en-US" altLang="ko-KR" sz="1400" dirty="0" err="1">
                <a:latin typeface="Microsoft YaHei" panose="020B0503020204020204" pitchFamily="34" charset="-122"/>
                <a:ea typeface="Microsoft YaHei" panose="020B0503020204020204" pitchFamily="34" charset="-122"/>
              </a:rPr>
              <a:t>args</a:t>
            </a:r>
            <a:r>
              <a:rPr lang="en-US" altLang="ko-KR" sz="1400" dirty="0">
                <a:latin typeface="Microsoft YaHei" panose="020B0503020204020204" pitchFamily="34" charset="-122"/>
                <a:ea typeface="Microsoft YaHei" panose="020B0503020204020204" pitchFamily="34" charset="-122"/>
              </a:rPr>
              <a:t>) throws </a:t>
            </a:r>
            <a:r>
              <a:rPr lang="en-US" altLang="ko-KR" sz="1400" dirty="0" err="1">
                <a:latin typeface="Microsoft YaHei" panose="020B0503020204020204" pitchFamily="34" charset="-122"/>
                <a:ea typeface="Microsoft YaHei" panose="020B0503020204020204" pitchFamily="34" charset="-122"/>
              </a:rPr>
              <a:t>InterruptedException</a:t>
            </a:r>
            <a:r>
              <a:rPr lang="en-US" altLang="ko-KR" sz="1400" dirty="0">
                <a:latin typeface="Microsoft YaHei" panose="020B0503020204020204" pitchFamily="34" charset="-122"/>
                <a:ea typeface="Microsoft YaHei" panose="020B0503020204020204" pitchFamily="34" charset="-122"/>
              </a:rPr>
              <a:t> {</a:t>
            </a:r>
          </a:p>
          <a:p>
            <a:pPr>
              <a:buFontTx/>
              <a:buNone/>
            </a:pPr>
            <a:r>
              <a:rPr lang="en-US" altLang="ko-KR" sz="1400" dirty="0">
                <a:latin typeface="Microsoft YaHei" panose="020B0503020204020204" pitchFamily="34" charset="-122"/>
                <a:ea typeface="Microsoft YaHei" panose="020B0503020204020204" pitchFamily="34" charset="-122"/>
              </a:rPr>
              <a:t>//Topology definition</a:t>
            </a:r>
          </a:p>
          <a:p>
            <a:pPr lvl="1">
              <a:buFontTx/>
              <a:buNone/>
            </a:pPr>
            <a:r>
              <a:rPr lang="en-US" altLang="ko-KR" sz="1400" dirty="0" err="1">
                <a:latin typeface="Microsoft YaHei" panose="020B0503020204020204" pitchFamily="34" charset="-122"/>
                <a:ea typeface="Microsoft YaHei" panose="020B0503020204020204" pitchFamily="34" charset="-122"/>
              </a:rPr>
              <a:t>TopologyBuilder</a:t>
            </a:r>
            <a:r>
              <a:rPr lang="en-US" altLang="ko-KR" sz="1400" dirty="0">
                <a:latin typeface="Microsoft YaHei" panose="020B0503020204020204" pitchFamily="34" charset="-122"/>
                <a:ea typeface="Microsoft YaHei" panose="020B0503020204020204" pitchFamily="34" charset="-122"/>
              </a:rPr>
              <a:t> builder = new </a:t>
            </a:r>
            <a:r>
              <a:rPr lang="en-US" altLang="ko-KR" sz="1400" dirty="0" err="1">
                <a:latin typeface="Microsoft YaHei" panose="020B0503020204020204" pitchFamily="34" charset="-122"/>
                <a:ea typeface="Microsoft YaHei" panose="020B0503020204020204" pitchFamily="34" charset="-122"/>
              </a:rPr>
              <a:t>TopologyBuilder</a:t>
            </a:r>
            <a:r>
              <a:rPr lang="en-US" altLang="ko-KR" sz="1400" dirty="0">
                <a:latin typeface="Microsoft YaHei" panose="020B0503020204020204" pitchFamily="34" charset="-122"/>
                <a:ea typeface="Microsoft YaHei" panose="020B0503020204020204" pitchFamily="34" charset="-122"/>
              </a:rPr>
              <a:t>();</a:t>
            </a:r>
          </a:p>
          <a:p>
            <a:pPr lvl="1">
              <a:buFontTx/>
              <a:buNone/>
            </a:pPr>
            <a:r>
              <a:rPr lang="en-US" altLang="ko-KR" sz="1400" dirty="0" err="1">
                <a:latin typeface="Microsoft YaHei" panose="020B0503020204020204" pitchFamily="34" charset="-122"/>
                <a:ea typeface="Microsoft YaHei" panose="020B0503020204020204" pitchFamily="34" charset="-122"/>
              </a:rPr>
              <a:t>builder.setSpout</a:t>
            </a:r>
            <a:r>
              <a:rPr lang="en-US" altLang="ko-KR" sz="1400" dirty="0">
                <a:latin typeface="Microsoft YaHei" panose="020B0503020204020204" pitchFamily="34" charset="-122"/>
                <a:ea typeface="Microsoft YaHei" panose="020B0503020204020204" pitchFamily="34" charset="-122"/>
              </a:rPr>
              <a:t>("word-</a:t>
            </a:r>
            <a:r>
              <a:rPr lang="en-US" altLang="ko-KR" sz="1400" dirty="0" err="1">
                <a:latin typeface="Microsoft YaHei" panose="020B0503020204020204" pitchFamily="34" charset="-122"/>
                <a:ea typeface="Microsoft YaHei" panose="020B0503020204020204" pitchFamily="34" charset="-122"/>
              </a:rPr>
              <a:t>reader",new</a:t>
            </a:r>
            <a:r>
              <a:rPr lang="en-US" altLang="ko-KR" sz="1400" dirty="0">
                <a:latin typeface="Microsoft YaHei" panose="020B0503020204020204" pitchFamily="34" charset="-122"/>
                <a:ea typeface="Microsoft YaHei" panose="020B0503020204020204" pitchFamily="34" charset="-122"/>
              </a:rPr>
              <a:t> </a:t>
            </a:r>
            <a:r>
              <a:rPr lang="en-US" altLang="ko-KR" sz="1400" dirty="0" err="1">
                <a:latin typeface="Microsoft YaHei" panose="020B0503020204020204" pitchFamily="34" charset="-122"/>
                <a:ea typeface="Microsoft YaHei" panose="020B0503020204020204" pitchFamily="34" charset="-122"/>
              </a:rPr>
              <a:t>WordReader</a:t>
            </a:r>
            <a:r>
              <a:rPr lang="en-US" altLang="ko-KR" sz="1400" dirty="0">
                <a:latin typeface="Microsoft YaHei" panose="020B0503020204020204" pitchFamily="34" charset="-122"/>
                <a:ea typeface="Microsoft YaHei" panose="020B0503020204020204" pitchFamily="34" charset="-122"/>
              </a:rPr>
              <a:t>());</a:t>
            </a:r>
          </a:p>
          <a:p>
            <a:pPr lvl="1">
              <a:buFontTx/>
              <a:buNone/>
            </a:pPr>
            <a:r>
              <a:rPr lang="en-US" altLang="ko-KR" sz="1400" dirty="0" err="1">
                <a:latin typeface="Microsoft YaHei" panose="020B0503020204020204" pitchFamily="34" charset="-122"/>
                <a:ea typeface="Microsoft YaHei" panose="020B0503020204020204" pitchFamily="34" charset="-122"/>
              </a:rPr>
              <a:t>builder.setBolt</a:t>
            </a:r>
            <a:r>
              <a:rPr lang="en-US" altLang="ko-KR" sz="1400" dirty="0">
                <a:latin typeface="Microsoft YaHei" panose="020B0503020204020204" pitchFamily="34" charset="-122"/>
                <a:ea typeface="Microsoft YaHei" panose="020B0503020204020204" pitchFamily="34" charset="-122"/>
              </a:rPr>
              <a:t>("word-normalizer", new </a:t>
            </a:r>
            <a:r>
              <a:rPr lang="en-US" altLang="ko-KR" sz="1400" dirty="0" err="1">
                <a:latin typeface="Microsoft YaHei" panose="020B0503020204020204" pitchFamily="34" charset="-122"/>
                <a:ea typeface="Microsoft YaHei" panose="020B0503020204020204" pitchFamily="34" charset="-122"/>
              </a:rPr>
              <a:t>WordNormalizer</a:t>
            </a:r>
            <a:r>
              <a:rPr lang="en-US" altLang="ko-KR" sz="1400" dirty="0">
                <a:latin typeface="Microsoft YaHei" panose="020B0503020204020204" pitchFamily="34" charset="-122"/>
                <a:ea typeface="Microsoft YaHei" panose="020B0503020204020204" pitchFamily="34" charset="-122"/>
              </a:rPr>
              <a:t>()).</a:t>
            </a:r>
            <a:r>
              <a:rPr lang="en-US" altLang="ko-KR" sz="1400" dirty="0" err="1">
                <a:latin typeface="Microsoft YaHei" panose="020B0503020204020204" pitchFamily="34" charset="-122"/>
                <a:ea typeface="Microsoft YaHei" panose="020B0503020204020204" pitchFamily="34" charset="-122"/>
              </a:rPr>
              <a:t>shuffleGrouping</a:t>
            </a:r>
            <a:r>
              <a:rPr lang="en-US" altLang="ko-KR" sz="1400" dirty="0">
                <a:latin typeface="Microsoft YaHei" panose="020B0503020204020204" pitchFamily="34" charset="-122"/>
                <a:ea typeface="Microsoft YaHei" panose="020B0503020204020204" pitchFamily="34" charset="-122"/>
              </a:rPr>
              <a:t>("word-reader");</a:t>
            </a:r>
          </a:p>
          <a:p>
            <a:pPr lvl="1">
              <a:buFontTx/>
              <a:buNone/>
            </a:pPr>
            <a:r>
              <a:rPr lang="en-US" altLang="ko-KR" sz="1400" dirty="0" err="1">
                <a:latin typeface="Microsoft YaHei" panose="020B0503020204020204" pitchFamily="34" charset="-122"/>
                <a:ea typeface="Microsoft YaHei" panose="020B0503020204020204" pitchFamily="34" charset="-122"/>
              </a:rPr>
              <a:t>builder.setBolt</a:t>
            </a:r>
            <a:r>
              <a:rPr lang="en-US" altLang="ko-KR" sz="1400" dirty="0">
                <a:latin typeface="Microsoft YaHei" panose="020B0503020204020204" pitchFamily="34" charset="-122"/>
                <a:ea typeface="Microsoft YaHei" panose="020B0503020204020204" pitchFamily="34" charset="-122"/>
              </a:rPr>
              <a:t>("word-counter", new </a:t>
            </a:r>
            <a:r>
              <a:rPr lang="en-US" altLang="ko-KR" sz="1400" dirty="0" err="1">
                <a:latin typeface="Microsoft YaHei" panose="020B0503020204020204" pitchFamily="34" charset="-122"/>
                <a:ea typeface="Microsoft YaHei" panose="020B0503020204020204" pitchFamily="34" charset="-122"/>
              </a:rPr>
              <a:t>WordCounter</a:t>
            </a:r>
            <a:r>
              <a:rPr lang="en-US" altLang="ko-KR" sz="1400" dirty="0">
                <a:latin typeface="Microsoft YaHei" panose="020B0503020204020204" pitchFamily="34" charset="-122"/>
                <a:ea typeface="Microsoft YaHei" panose="020B0503020204020204" pitchFamily="34" charset="-122"/>
              </a:rPr>
              <a:t>(),2).</a:t>
            </a:r>
            <a:r>
              <a:rPr lang="en-US" altLang="ko-KR" sz="1400" dirty="0" err="1">
                <a:latin typeface="Microsoft YaHei" panose="020B0503020204020204" pitchFamily="34" charset="-122"/>
                <a:ea typeface="Microsoft YaHei" panose="020B0503020204020204" pitchFamily="34" charset="-122"/>
              </a:rPr>
              <a:t>fieldsGrouping</a:t>
            </a:r>
            <a:r>
              <a:rPr lang="en-US" altLang="ko-KR" sz="1400" dirty="0">
                <a:latin typeface="Microsoft YaHei" panose="020B0503020204020204" pitchFamily="34" charset="-122"/>
                <a:ea typeface="Microsoft YaHei" panose="020B0503020204020204" pitchFamily="34" charset="-122"/>
              </a:rPr>
              <a:t>("word-normalizer", new Fields("word"));</a:t>
            </a:r>
          </a:p>
          <a:p>
            <a:pPr lvl="1">
              <a:buFontTx/>
              <a:buNone/>
            </a:pPr>
            <a:r>
              <a:rPr lang="en-US" altLang="ko-KR" sz="1400" dirty="0">
                <a:latin typeface="Microsoft YaHei" panose="020B0503020204020204" pitchFamily="34" charset="-122"/>
                <a:ea typeface="Microsoft YaHei" panose="020B0503020204020204" pitchFamily="34" charset="-122"/>
              </a:rPr>
              <a:t>//Configuration</a:t>
            </a:r>
          </a:p>
          <a:p>
            <a:pPr lvl="1">
              <a:buFontTx/>
              <a:buNone/>
            </a:pPr>
            <a:r>
              <a:rPr lang="en-US" altLang="ko-KR" sz="1400" dirty="0" err="1">
                <a:latin typeface="Microsoft YaHei" panose="020B0503020204020204" pitchFamily="34" charset="-122"/>
                <a:ea typeface="Microsoft YaHei" panose="020B0503020204020204" pitchFamily="34" charset="-122"/>
              </a:rPr>
              <a:t>Config</a:t>
            </a:r>
            <a:r>
              <a:rPr lang="en-US" altLang="ko-KR" sz="1400" dirty="0">
                <a:latin typeface="Microsoft YaHei" panose="020B0503020204020204" pitchFamily="34" charset="-122"/>
                <a:ea typeface="Microsoft YaHei" panose="020B0503020204020204" pitchFamily="34" charset="-122"/>
              </a:rPr>
              <a:t> </a:t>
            </a:r>
            <a:r>
              <a:rPr lang="en-US" altLang="ko-KR" sz="1400" dirty="0" err="1">
                <a:latin typeface="Microsoft YaHei" panose="020B0503020204020204" pitchFamily="34" charset="-122"/>
                <a:ea typeface="Microsoft YaHei" panose="020B0503020204020204" pitchFamily="34" charset="-122"/>
              </a:rPr>
              <a:t>conf</a:t>
            </a:r>
            <a:r>
              <a:rPr lang="en-US" altLang="ko-KR" sz="1400" dirty="0">
                <a:latin typeface="Microsoft YaHei" panose="020B0503020204020204" pitchFamily="34" charset="-122"/>
                <a:ea typeface="Microsoft YaHei" panose="020B0503020204020204" pitchFamily="34" charset="-122"/>
              </a:rPr>
              <a:t> = new </a:t>
            </a:r>
            <a:r>
              <a:rPr lang="en-US" altLang="ko-KR" sz="1400" dirty="0" err="1">
                <a:latin typeface="Microsoft YaHei" panose="020B0503020204020204" pitchFamily="34" charset="-122"/>
                <a:ea typeface="Microsoft YaHei" panose="020B0503020204020204" pitchFamily="34" charset="-122"/>
              </a:rPr>
              <a:t>Config</a:t>
            </a:r>
            <a:r>
              <a:rPr lang="en-US" altLang="ko-KR" sz="1400" dirty="0">
                <a:latin typeface="Microsoft YaHei" panose="020B0503020204020204" pitchFamily="34" charset="-122"/>
                <a:ea typeface="Microsoft YaHei" panose="020B0503020204020204" pitchFamily="34" charset="-122"/>
              </a:rPr>
              <a:t>();</a:t>
            </a:r>
          </a:p>
          <a:p>
            <a:pPr lvl="1">
              <a:buFontTx/>
              <a:buNone/>
            </a:pPr>
            <a:r>
              <a:rPr lang="en-US" altLang="ko-KR" sz="1400" dirty="0" err="1">
                <a:latin typeface="Microsoft YaHei" panose="020B0503020204020204" pitchFamily="34" charset="-122"/>
                <a:ea typeface="Microsoft YaHei" panose="020B0503020204020204" pitchFamily="34" charset="-122"/>
              </a:rPr>
              <a:t>conf.put</a:t>
            </a:r>
            <a:r>
              <a:rPr lang="en-US" altLang="ko-KR" sz="1400" dirty="0">
                <a:latin typeface="Microsoft YaHei" panose="020B0503020204020204" pitchFamily="34" charset="-122"/>
                <a:ea typeface="Microsoft YaHei" panose="020B0503020204020204" pitchFamily="34" charset="-122"/>
              </a:rPr>
              <a:t>("</a:t>
            </a:r>
            <a:r>
              <a:rPr lang="en-US" altLang="ko-KR" sz="1400" dirty="0" err="1">
                <a:latin typeface="Microsoft YaHei" panose="020B0503020204020204" pitchFamily="34" charset="-122"/>
                <a:ea typeface="Microsoft YaHei" panose="020B0503020204020204" pitchFamily="34" charset="-122"/>
              </a:rPr>
              <a:t>wordsFile</a:t>
            </a:r>
            <a:r>
              <a:rPr lang="en-US" altLang="ko-KR" sz="1400" dirty="0">
                <a:latin typeface="Microsoft YaHei" panose="020B0503020204020204" pitchFamily="34" charset="-122"/>
                <a:ea typeface="Microsoft YaHei" panose="020B0503020204020204" pitchFamily="34" charset="-122"/>
              </a:rPr>
              <a:t>", </a:t>
            </a:r>
            <a:r>
              <a:rPr lang="en-US" altLang="ko-KR" sz="1400" dirty="0" err="1">
                <a:latin typeface="Microsoft YaHei" panose="020B0503020204020204" pitchFamily="34" charset="-122"/>
                <a:ea typeface="Microsoft YaHei" panose="020B0503020204020204" pitchFamily="34" charset="-122"/>
              </a:rPr>
              <a:t>args</a:t>
            </a:r>
            <a:r>
              <a:rPr lang="en-US" altLang="ko-KR" sz="1400" dirty="0">
                <a:latin typeface="Microsoft YaHei" panose="020B0503020204020204" pitchFamily="34" charset="-122"/>
                <a:ea typeface="Microsoft YaHei" panose="020B0503020204020204" pitchFamily="34" charset="-122"/>
              </a:rPr>
              <a:t>[0]);</a:t>
            </a:r>
          </a:p>
          <a:p>
            <a:pPr lvl="1">
              <a:buFontTx/>
              <a:buNone/>
            </a:pPr>
            <a:r>
              <a:rPr lang="en-US" altLang="ko-KR" sz="1400" dirty="0" err="1">
                <a:latin typeface="Microsoft YaHei" panose="020B0503020204020204" pitchFamily="34" charset="-122"/>
                <a:ea typeface="Microsoft YaHei" panose="020B0503020204020204" pitchFamily="34" charset="-122"/>
              </a:rPr>
              <a:t>conf.setDebug</a:t>
            </a:r>
            <a:r>
              <a:rPr lang="en-US" altLang="ko-KR" sz="1400" dirty="0">
                <a:latin typeface="Microsoft YaHei" panose="020B0503020204020204" pitchFamily="34" charset="-122"/>
                <a:ea typeface="Microsoft YaHei" panose="020B0503020204020204" pitchFamily="34" charset="-122"/>
              </a:rPr>
              <a:t>(false);</a:t>
            </a:r>
          </a:p>
          <a:p>
            <a:pPr lvl="1">
              <a:buFontTx/>
              <a:buNone/>
            </a:pPr>
            <a:r>
              <a:rPr lang="en-US" altLang="ko-KR" sz="1400" dirty="0">
                <a:latin typeface="Microsoft YaHei" panose="020B0503020204020204" pitchFamily="34" charset="-122"/>
                <a:ea typeface="Microsoft YaHei" panose="020B0503020204020204" pitchFamily="34" charset="-122"/>
              </a:rPr>
              <a:t>//Topology run</a:t>
            </a:r>
          </a:p>
          <a:p>
            <a:pPr lvl="1">
              <a:buFontTx/>
              <a:buNone/>
            </a:pPr>
            <a:r>
              <a:rPr lang="en-US" altLang="ko-KR" sz="1400" dirty="0" err="1">
                <a:latin typeface="Microsoft YaHei" panose="020B0503020204020204" pitchFamily="34" charset="-122"/>
                <a:ea typeface="Microsoft YaHei" panose="020B0503020204020204" pitchFamily="34" charset="-122"/>
              </a:rPr>
              <a:t>conf.put</a:t>
            </a:r>
            <a:r>
              <a:rPr lang="en-US" altLang="ko-KR" sz="1400" dirty="0">
                <a:latin typeface="Microsoft YaHei" panose="020B0503020204020204" pitchFamily="34" charset="-122"/>
                <a:ea typeface="Microsoft YaHei" panose="020B0503020204020204" pitchFamily="34" charset="-122"/>
              </a:rPr>
              <a:t>(</a:t>
            </a:r>
            <a:r>
              <a:rPr lang="en-US" altLang="ko-KR" sz="1400" dirty="0" err="1">
                <a:latin typeface="Microsoft YaHei" panose="020B0503020204020204" pitchFamily="34" charset="-122"/>
                <a:ea typeface="Microsoft YaHei" panose="020B0503020204020204" pitchFamily="34" charset="-122"/>
              </a:rPr>
              <a:t>Config.TOPOLOGY_MAX_SPOUT_PENDING</a:t>
            </a:r>
            <a:r>
              <a:rPr lang="en-US" altLang="ko-KR" sz="1400" dirty="0">
                <a:latin typeface="Microsoft YaHei" panose="020B0503020204020204" pitchFamily="34" charset="-122"/>
                <a:ea typeface="Microsoft YaHei" panose="020B0503020204020204" pitchFamily="34" charset="-122"/>
              </a:rPr>
              <a:t>, 1);</a:t>
            </a:r>
          </a:p>
          <a:p>
            <a:pPr lvl="1">
              <a:buFontTx/>
              <a:buNone/>
            </a:pPr>
            <a:r>
              <a:rPr lang="en-US" altLang="ko-KR" sz="1400" dirty="0">
                <a:latin typeface="Microsoft YaHei" panose="020B0503020204020204" pitchFamily="34" charset="-122"/>
                <a:ea typeface="Microsoft YaHei" panose="020B0503020204020204" pitchFamily="34" charset="-122"/>
              </a:rPr>
              <a:t>Creating Our First Topology | 17</a:t>
            </a:r>
          </a:p>
          <a:p>
            <a:pPr lvl="1">
              <a:buFontTx/>
              <a:buNone/>
            </a:pPr>
            <a:r>
              <a:rPr lang="en-US" altLang="ko-KR" sz="1400" dirty="0" err="1">
                <a:latin typeface="Microsoft YaHei" panose="020B0503020204020204" pitchFamily="34" charset="-122"/>
                <a:ea typeface="Microsoft YaHei" panose="020B0503020204020204" pitchFamily="34" charset="-122"/>
              </a:rPr>
              <a:t>LocalCluster</a:t>
            </a:r>
            <a:r>
              <a:rPr lang="en-US" altLang="ko-KR" sz="1400" dirty="0">
                <a:latin typeface="Microsoft YaHei" panose="020B0503020204020204" pitchFamily="34" charset="-122"/>
                <a:ea typeface="Microsoft YaHei" panose="020B0503020204020204" pitchFamily="34" charset="-122"/>
              </a:rPr>
              <a:t> cluster = new </a:t>
            </a:r>
            <a:r>
              <a:rPr lang="en-US" altLang="ko-KR" sz="1400" dirty="0" err="1">
                <a:latin typeface="Microsoft YaHei" panose="020B0503020204020204" pitchFamily="34" charset="-122"/>
                <a:ea typeface="Microsoft YaHei" panose="020B0503020204020204" pitchFamily="34" charset="-122"/>
              </a:rPr>
              <a:t>LocalCluster</a:t>
            </a:r>
            <a:r>
              <a:rPr lang="en-US" altLang="ko-KR" sz="1400" dirty="0">
                <a:latin typeface="Microsoft YaHei" panose="020B0503020204020204" pitchFamily="34" charset="-122"/>
                <a:ea typeface="Microsoft YaHei" panose="020B0503020204020204" pitchFamily="34" charset="-122"/>
              </a:rPr>
              <a:t>();</a:t>
            </a:r>
          </a:p>
          <a:p>
            <a:pPr lvl="1">
              <a:buFontTx/>
              <a:buNone/>
            </a:pPr>
            <a:r>
              <a:rPr lang="en-US" altLang="ko-KR" sz="1400" dirty="0" err="1">
                <a:latin typeface="Microsoft YaHei" panose="020B0503020204020204" pitchFamily="34" charset="-122"/>
                <a:ea typeface="Microsoft YaHei" panose="020B0503020204020204" pitchFamily="34" charset="-122"/>
              </a:rPr>
              <a:t>cluster.submitTopology</a:t>
            </a:r>
            <a:r>
              <a:rPr lang="en-US" altLang="ko-KR" sz="1400" dirty="0">
                <a:latin typeface="Microsoft YaHei" panose="020B0503020204020204" pitchFamily="34" charset="-122"/>
                <a:ea typeface="Microsoft YaHei" panose="020B0503020204020204" pitchFamily="34" charset="-122"/>
              </a:rPr>
              <a:t>("Getting-Started-</a:t>
            </a:r>
            <a:r>
              <a:rPr lang="en-US" altLang="ko-KR" sz="1400" dirty="0" err="1">
                <a:latin typeface="Microsoft YaHei" panose="020B0503020204020204" pitchFamily="34" charset="-122"/>
                <a:ea typeface="Microsoft YaHei" panose="020B0503020204020204" pitchFamily="34" charset="-122"/>
              </a:rPr>
              <a:t>Toplogie</a:t>
            </a:r>
            <a:r>
              <a:rPr lang="en-US" altLang="ko-KR" sz="1400" dirty="0">
                <a:latin typeface="Microsoft YaHei" panose="020B0503020204020204" pitchFamily="34" charset="-122"/>
                <a:ea typeface="Microsoft YaHei" panose="020B0503020204020204" pitchFamily="34" charset="-122"/>
              </a:rPr>
              <a:t>", </a:t>
            </a:r>
            <a:r>
              <a:rPr lang="en-US" altLang="ko-KR" sz="1400" dirty="0" err="1">
                <a:latin typeface="Microsoft YaHei" panose="020B0503020204020204" pitchFamily="34" charset="-122"/>
                <a:ea typeface="Microsoft YaHei" panose="020B0503020204020204" pitchFamily="34" charset="-122"/>
              </a:rPr>
              <a:t>conf,builder.createTopology</a:t>
            </a:r>
            <a:r>
              <a:rPr lang="en-US" altLang="ko-KR" sz="1400" dirty="0">
                <a:latin typeface="Microsoft YaHei" panose="020B0503020204020204" pitchFamily="34" charset="-122"/>
                <a:ea typeface="Microsoft YaHei" panose="020B0503020204020204" pitchFamily="34" charset="-122"/>
              </a:rPr>
              <a:t>());</a:t>
            </a:r>
          </a:p>
          <a:p>
            <a:pPr lvl="1">
              <a:buFontTx/>
              <a:buNone/>
            </a:pPr>
            <a:r>
              <a:rPr lang="en-US" altLang="ko-KR" sz="1400" dirty="0" err="1">
                <a:latin typeface="Microsoft YaHei" panose="020B0503020204020204" pitchFamily="34" charset="-122"/>
                <a:ea typeface="Microsoft YaHei" panose="020B0503020204020204" pitchFamily="34" charset="-122"/>
              </a:rPr>
              <a:t>Thread.sleep</a:t>
            </a:r>
            <a:r>
              <a:rPr lang="en-US" altLang="ko-KR" sz="1400" dirty="0">
                <a:latin typeface="Microsoft YaHei" panose="020B0503020204020204" pitchFamily="34" charset="-122"/>
                <a:ea typeface="Microsoft YaHei" panose="020B0503020204020204" pitchFamily="34" charset="-122"/>
              </a:rPr>
              <a:t>(1000);</a:t>
            </a:r>
          </a:p>
          <a:p>
            <a:pPr lvl="1">
              <a:buFontTx/>
              <a:buNone/>
            </a:pPr>
            <a:r>
              <a:rPr lang="en-US" altLang="ko-KR" sz="1400" dirty="0" err="1">
                <a:latin typeface="Microsoft YaHei" panose="020B0503020204020204" pitchFamily="34" charset="-122"/>
                <a:ea typeface="Microsoft YaHei" panose="020B0503020204020204" pitchFamily="34" charset="-122"/>
              </a:rPr>
              <a:t>cluster.shutdown</a:t>
            </a:r>
            <a:r>
              <a:rPr lang="en-US" altLang="ko-KR" sz="1400" dirty="0">
                <a:latin typeface="Microsoft YaHei" panose="020B0503020204020204" pitchFamily="34" charset="-122"/>
                <a:ea typeface="Microsoft YaHei" panose="020B0503020204020204" pitchFamily="34" charset="-122"/>
              </a:rPr>
              <a:t>();</a:t>
            </a:r>
          </a:p>
          <a:p>
            <a:pPr>
              <a:buFontTx/>
              <a:buNone/>
            </a:pPr>
            <a:r>
              <a:rPr lang="en-US" altLang="ko-KR" sz="1400" dirty="0">
                <a:latin typeface="Microsoft YaHei" panose="020B0503020204020204" pitchFamily="34" charset="-122"/>
                <a:ea typeface="Microsoft YaHei" panose="020B0503020204020204" pitchFamily="34" charset="-122"/>
              </a:rPr>
              <a:t>}</a:t>
            </a:r>
          </a:p>
        </p:txBody>
      </p:sp>
      <p:sp>
        <p:nvSpPr>
          <p:cNvPr id="5" name="Rectangle 4">
            <a:extLst>
              <a:ext uri="{FF2B5EF4-FFF2-40B4-BE49-F238E27FC236}">
                <a16:creationId xmlns="" xmlns:a16="http://schemas.microsoft.com/office/drawing/2014/main" id="{026A1A3A-4D97-D745-9374-792E3CCE4B7A}"/>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E9E492C7-EDA0-5A41-9D98-FA87A2BF8F90}"/>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E4263D4F-9B08-7A47-BCDB-019232C00D0E}"/>
              </a:ext>
            </a:extLst>
          </p:cNvPr>
          <p:cNvGrpSpPr>
            <a:grpSpLocks/>
          </p:cNvGrpSpPr>
          <p:nvPr/>
        </p:nvGrpSpPr>
        <p:grpSpPr bwMode="auto">
          <a:xfrm>
            <a:off x="0" y="284163"/>
            <a:ext cx="2971800" cy="530225"/>
            <a:chOff x="2209799" y="284389"/>
            <a:chExt cx="2160388" cy="529772"/>
          </a:xfrm>
          <a:solidFill>
            <a:srgbClr val="024C89"/>
          </a:solidFill>
        </p:grpSpPr>
        <p:sp>
          <p:nvSpPr>
            <p:cNvPr id="8" name="矩形 7">
              <a:extLst>
                <a:ext uri="{FF2B5EF4-FFF2-40B4-BE49-F238E27FC236}">
                  <a16:creationId xmlns="" xmlns:a16="http://schemas.microsoft.com/office/drawing/2014/main" id="{00291E3C-A35D-D844-854B-8F83A223B4E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main</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9" name="矩形 8">
              <a:extLst>
                <a:ext uri="{FF2B5EF4-FFF2-40B4-BE49-F238E27FC236}">
                  <a16:creationId xmlns="" xmlns:a16="http://schemas.microsoft.com/office/drawing/2014/main" id="{6B42ED94-13A9-6143-9380-F95F0DF9809D}"/>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6532570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err="1">
                <a:solidFill>
                  <a:srgbClr val="000000"/>
                </a:solidFill>
              </a:rPr>
              <a:t>Ispout</a:t>
            </a:r>
            <a:r>
              <a:rPr lang="zh-CN" altLang="en-US" dirty="0">
                <a:solidFill>
                  <a:srgbClr val="000000"/>
                </a:solidFill>
              </a:rPr>
              <a:t>接口</a:t>
            </a:r>
            <a:endParaRPr lang="en-US" altLang="zh-TW" dirty="0">
              <a:solidFill>
                <a:srgbClr val="000000"/>
              </a:solidFill>
            </a:endParaRPr>
          </a:p>
          <a:p>
            <a:pPr lvl="1"/>
            <a:r>
              <a:rPr lang="en-US" altLang="zh-TW" sz="1200" dirty="0" err="1">
                <a:solidFill>
                  <a:srgbClr val="000000"/>
                </a:solidFill>
              </a:rPr>
              <a:t>BaseRichSpout</a:t>
            </a:r>
            <a:r>
              <a:rPr lang="en-US" altLang="zh-TW" sz="1200" dirty="0">
                <a:solidFill>
                  <a:srgbClr val="000000"/>
                </a:solidFill>
              </a:rPr>
              <a:t>, </a:t>
            </a:r>
            <a:r>
              <a:rPr lang="en-US" altLang="zh-TW" sz="1200" dirty="0" err="1">
                <a:solidFill>
                  <a:srgbClr val="000000"/>
                </a:solidFill>
                <a:hlinkClick r:id="rId3" tooltip="class in backtype.storm.clojure"/>
              </a:rPr>
              <a:t>ClojureSpout</a:t>
            </a:r>
            <a:r>
              <a:rPr lang="en-US" altLang="zh-TW" sz="1200" dirty="0">
                <a:solidFill>
                  <a:srgbClr val="000000"/>
                </a:solidFill>
              </a:rPr>
              <a:t>, </a:t>
            </a:r>
            <a:r>
              <a:rPr lang="en-US" altLang="zh-TW" sz="1200" dirty="0" err="1">
                <a:solidFill>
                  <a:srgbClr val="000000"/>
                </a:solidFill>
              </a:rPr>
              <a:t>DRPCSpout</a:t>
            </a:r>
            <a:r>
              <a:rPr lang="en-US" altLang="zh-TW" sz="1200" dirty="0">
                <a:solidFill>
                  <a:srgbClr val="000000"/>
                </a:solidFill>
              </a:rPr>
              <a:t>, </a:t>
            </a:r>
            <a:r>
              <a:rPr lang="en-US" altLang="zh-TW" sz="1200" dirty="0" err="1">
                <a:solidFill>
                  <a:srgbClr val="000000"/>
                </a:solidFill>
                <a:hlinkClick r:id="rId4" tooltip="class in backtype.storm.testing"/>
              </a:rPr>
              <a:t>FeederSpout</a:t>
            </a:r>
            <a:r>
              <a:rPr lang="en-US" altLang="zh-TW" sz="1200" dirty="0">
                <a:solidFill>
                  <a:srgbClr val="000000"/>
                </a:solidFill>
              </a:rPr>
              <a:t>, </a:t>
            </a:r>
            <a:r>
              <a:rPr lang="en-US" altLang="zh-TW" sz="1200" dirty="0" err="1">
                <a:solidFill>
                  <a:srgbClr val="000000"/>
                </a:solidFill>
                <a:hlinkClick r:id="rId5" tooltip="class in backtype.storm.testing"/>
              </a:rPr>
              <a:t>FixedTupleSpout</a:t>
            </a:r>
            <a:r>
              <a:rPr lang="en-US" altLang="zh-TW" sz="1200" dirty="0">
                <a:solidFill>
                  <a:srgbClr val="000000"/>
                </a:solidFill>
              </a:rPr>
              <a:t>, </a:t>
            </a:r>
            <a:r>
              <a:rPr lang="en-US" altLang="zh-TW" sz="1200" dirty="0" err="1">
                <a:solidFill>
                  <a:srgbClr val="000000"/>
                </a:solidFill>
                <a:hlinkClick r:id="rId6" tooltip="class in storm.trident.topology"/>
              </a:rPr>
              <a:t>MasterBatchCoordinator</a:t>
            </a:r>
            <a:r>
              <a:rPr lang="en-US" altLang="zh-TW" sz="1200" dirty="0">
                <a:solidFill>
                  <a:srgbClr val="000000"/>
                </a:solidFill>
              </a:rPr>
              <a:t>, </a:t>
            </a:r>
            <a:r>
              <a:rPr lang="en-US" altLang="zh-TW" sz="1200" dirty="0" err="1">
                <a:solidFill>
                  <a:srgbClr val="000000"/>
                </a:solidFill>
                <a:hlinkClick r:id="rId7" tooltip="class in backtype.storm.spout"/>
              </a:rPr>
              <a:t>NoOpSpout</a:t>
            </a:r>
            <a:r>
              <a:rPr lang="en-US" altLang="zh-TW" sz="1200" dirty="0">
                <a:solidFill>
                  <a:srgbClr val="000000"/>
                </a:solidFill>
              </a:rPr>
              <a:t>, </a:t>
            </a:r>
            <a:r>
              <a:rPr lang="en-US" altLang="zh-TW" sz="1200" dirty="0" err="1">
                <a:solidFill>
                  <a:srgbClr val="000000"/>
                </a:solidFill>
                <a:hlinkClick r:id="rId8" tooltip="class in backtype.storm.clojure"/>
              </a:rPr>
              <a:t>RichShellSpout</a:t>
            </a:r>
            <a:r>
              <a:rPr lang="en-US" altLang="zh-TW" sz="1200" dirty="0">
                <a:solidFill>
                  <a:srgbClr val="000000"/>
                </a:solidFill>
              </a:rPr>
              <a:t>, </a:t>
            </a:r>
            <a:r>
              <a:rPr lang="en-US" altLang="zh-TW" sz="1200" dirty="0" err="1">
                <a:solidFill>
                  <a:srgbClr val="000000"/>
                </a:solidFill>
                <a:hlinkClick r:id="rId9" tooltip="class in storm.trident.spout"/>
              </a:rPr>
              <a:t>RichSpoutBatchTriggerer</a:t>
            </a:r>
            <a:r>
              <a:rPr lang="en-US" altLang="zh-TW" sz="1200" dirty="0">
                <a:solidFill>
                  <a:srgbClr val="000000"/>
                </a:solidFill>
              </a:rPr>
              <a:t>, </a:t>
            </a:r>
            <a:r>
              <a:rPr lang="en-US" altLang="zh-TW" sz="1200" dirty="0" err="1">
                <a:solidFill>
                  <a:srgbClr val="000000"/>
                </a:solidFill>
              </a:rPr>
              <a:t>ShellSpout</a:t>
            </a:r>
            <a:r>
              <a:rPr lang="en-US" altLang="zh-TW" sz="1200" dirty="0">
                <a:solidFill>
                  <a:srgbClr val="000000"/>
                </a:solidFill>
              </a:rPr>
              <a:t>, </a:t>
            </a:r>
            <a:r>
              <a:rPr lang="en-US" altLang="zh-TW" sz="1200" dirty="0" err="1">
                <a:solidFill>
                  <a:srgbClr val="000000"/>
                </a:solidFill>
                <a:hlinkClick r:id="rId10" tooltip="class in backtype.storm.testing"/>
              </a:rPr>
              <a:t>SpoutTracker</a:t>
            </a:r>
            <a:r>
              <a:rPr lang="en-US" altLang="zh-TW" sz="1200" dirty="0">
                <a:solidFill>
                  <a:srgbClr val="000000"/>
                </a:solidFill>
              </a:rPr>
              <a:t>, </a:t>
            </a:r>
            <a:r>
              <a:rPr lang="en-US" altLang="zh-TW" sz="1200" dirty="0" err="1">
                <a:solidFill>
                  <a:srgbClr val="000000"/>
                </a:solidFill>
                <a:hlinkClick r:id="rId11" tooltip="class in backtype.storm.testing"/>
              </a:rPr>
              <a:t>TestPlannerSpout</a:t>
            </a:r>
            <a:r>
              <a:rPr lang="en-US" altLang="zh-TW" sz="1200" dirty="0">
                <a:solidFill>
                  <a:srgbClr val="000000"/>
                </a:solidFill>
              </a:rPr>
              <a:t>, </a:t>
            </a:r>
            <a:r>
              <a:rPr lang="en-US" altLang="zh-TW" sz="1200" dirty="0" err="1">
                <a:solidFill>
                  <a:srgbClr val="000000"/>
                </a:solidFill>
                <a:hlinkClick r:id="rId12" tooltip="class in backtype.storm.testing"/>
              </a:rPr>
              <a:t>TestWordSpout</a:t>
            </a:r>
            <a:r>
              <a:rPr lang="en-US" altLang="zh-TW" sz="1200" dirty="0">
                <a:solidFill>
                  <a:srgbClr val="000000"/>
                </a:solidFill>
              </a:rPr>
              <a:t>, </a:t>
            </a:r>
            <a:r>
              <a:rPr lang="en-US" altLang="zh-TW" sz="1200" dirty="0" err="1">
                <a:solidFill>
                  <a:srgbClr val="000000"/>
                </a:solidFill>
                <a:hlinkClick r:id="rId13" tooltip="class in backtype.storm.transactional"/>
              </a:rPr>
              <a:t>TransactionalSpoutCoordinator</a:t>
            </a:r>
            <a:endParaRPr lang="zh-TW" altLang="en-US" sz="1200" dirty="0">
              <a:solidFill>
                <a:srgbClr val="000000"/>
              </a:solidFill>
            </a:endParaRPr>
          </a:p>
        </p:txBody>
      </p:sp>
      <p:pic>
        <p:nvPicPr>
          <p:cNvPr id="1126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3508" y="2905844"/>
            <a:ext cx="72009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 xmlns:a16="http://schemas.microsoft.com/office/drawing/2014/main" id="{5E9AC357-AADF-8244-A27A-F9FD13B39B8C}"/>
              </a:ext>
            </a:extLst>
          </p:cNvPr>
          <p:cNvSpPr>
            <a:spLocks noChangeArrowheads="1"/>
          </p:cNvSpPr>
          <p:nvPr/>
        </p:nvSpPr>
        <p:spPr bwMode="auto">
          <a:xfrm>
            <a:off x="476250" y="35083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2598334C-01AB-154C-AA50-AD56EB0AC216}"/>
              </a:ext>
            </a:extLst>
          </p:cNvPr>
          <p:cNvCxnSpPr/>
          <p:nvPr/>
        </p:nvCxnSpPr>
        <p:spPr>
          <a:xfrm>
            <a:off x="0" y="835025"/>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35B5A758-EAE6-3848-A9BB-A802B398084F}"/>
              </a:ext>
            </a:extLst>
          </p:cNvPr>
          <p:cNvGrpSpPr>
            <a:grpSpLocks/>
          </p:cNvGrpSpPr>
          <p:nvPr/>
        </p:nvGrpSpPr>
        <p:grpSpPr bwMode="auto">
          <a:xfrm>
            <a:off x="0" y="304800"/>
            <a:ext cx="2743200" cy="530225"/>
            <a:chOff x="2209799" y="284389"/>
            <a:chExt cx="2160388" cy="529772"/>
          </a:xfrm>
          <a:solidFill>
            <a:srgbClr val="024C89"/>
          </a:solidFill>
        </p:grpSpPr>
        <p:sp>
          <p:nvSpPr>
            <p:cNvPr id="8" name="矩形 7">
              <a:extLst>
                <a:ext uri="{FF2B5EF4-FFF2-40B4-BE49-F238E27FC236}">
                  <a16:creationId xmlns="" xmlns:a16="http://schemas.microsoft.com/office/drawing/2014/main" id="{91F4AEAF-E6EA-8D4F-9140-D53529447450}"/>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Spout</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9" name="矩形 8">
              <a:extLst>
                <a:ext uri="{FF2B5EF4-FFF2-40B4-BE49-F238E27FC236}">
                  <a16:creationId xmlns="" xmlns:a16="http://schemas.microsoft.com/office/drawing/2014/main" id="{37CEAE65-573E-1B46-8750-B5F2AFA5CB1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4294547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err="1">
                <a:solidFill>
                  <a:srgbClr val="000000"/>
                </a:solidFill>
              </a:rPr>
              <a:t>Ibolt</a:t>
            </a:r>
            <a:r>
              <a:rPr lang="zh-CN" altLang="en-US" dirty="0">
                <a:solidFill>
                  <a:srgbClr val="000000"/>
                </a:solidFill>
              </a:rPr>
              <a:t>接口</a:t>
            </a:r>
            <a:endParaRPr lang="en-US" altLang="zh-TW" dirty="0">
              <a:solidFill>
                <a:srgbClr val="000000"/>
              </a:solidFill>
            </a:endParaRPr>
          </a:p>
          <a:p>
            <a:pPr lvl="1"/>
            <a:r>
              <a:rPr lang="en-US" altLang="zh-TW" sz="1600" dirty="0" err="1">
                <a:solidFill>
                  <a:srgbClr val="000000"/>
                </a:solidFill>
              </a:rPr>
              <a:t>BaseRichBolt</a:t>
            </a:r>
            <a:r>
              <a:rPr lang="en-US" altLang="zh-TW" sz="1600" dirty="0">
                <a:solidFill>
                  <a:srgbClr val="000000"/>
                </a:solidFill>
              </a:rPr>
              <a:t>, </a:t>
            </a:r>
            <a:r>
              <a:rPr lang="en-US" altLang="zh-TW" sz="1600" dirty="0" err="1">
                <a:solidFill>
                  <a:srgbClr val="000000"/>
                </a:solidFill>
                <a:hlinkClick r:id="rId2" tooltip="class in backtype.storm.topology"/>
              </a:rPr>
              <a:t>BasicBoltExecutor</a:t>
            </a:r>
            <a:r>
              <a:rPr lang="en-US" altLang="zh-TW" sz="1600" dirty="0">
                <a:solidFill>
                  <a:srgbClr val="000000"/>
                </a:solidFill>
              </a:rPr>
              <a:t>, </a:t>
            </a:r>
            <a:r>
              <a:rPr lang="en-US" altLang="zh-TW" sz="1600" dirty="0" err="1">
                <a:solidFill>
                  <a:srgbClr val="000000"/>
                </a:solidFill>
                <a:hlinkClick r:id="rId3" tooltip="class in backtype.storm.coordination"/>
              </a:rPr>
              <a:t>BatchBoltExecutor</a:t>
            </a:r>
            <a:r>
              <a:rPr lang="en-US" altLang="zh-TW" sz="1600" dirty="0">
                <a:solidFill>
                  <a:srgbClr val="000000"/>
                </a:solidFill>
              </a:rPr>
              <a:t>, </a:t>
            </a:r>
            <a:r>
              <a:rPr lang="en-US" altLang="zh-TW" sz="1600" dirty="0" err="1">
                <a:solidFill>
                  <a:srgbClr val="000000"/>
                </a:solidFill>
                <a:hlinkClick r:id="rId4" tooltip="class in backtype.storm.testing"/>
              </a:rPr>
              <a:t>BoltTracker</a:t>
            </a:r>
            <a:r>
              <a:rPr lang="en-US" altLang="zh-TW" sz="1600" dirty="0">
                <a:solidFill>
                  <a:srgbClr val="000000"/>
                </a:solidFill>
              </a:rPr>
              <a:t>, </a:t>
            </a:r>
            <a:r>
              <a:rPr lang="en-US" altLang="zh-TW" sz="1600" dirty="0" err="1">
                <a:solidFill>
                  <a:srgbClr val="000000"/>
                </a:solidFill>
                <a:hlinkClick r:id="rId5" tooltip="class in backtype.storm.clojure"/>
              </a:rPr>
              <a:t>ClojureBolt</a:t>
            </a:r>
            <a:r>
              <a:rPr lang="en-US" altLang="zh-TW" sz="1600" dirty="0">
                <a:solidFill>
                  <a:srgbClr val="000000"/>
                </a:solidFill>
              </a:rPr>
              <a:t>, </a:t>
            </a:r>
            <a:r>
              <a:rPr lang="en-US" altLang="zh-TW" sz="1600" dirty="0" err="1">
                <a:solidFill>
                  <a:srgbClr val="000000"/>
                </a:solidFill>
                <a:hlinkClick r:id="rId6" tooltip="class in backtype.storm.coordination"/>
              </a:rPr>
              <a:t>CoordinatedBolt</a:t>
            </a:r>
            <a:r>
              <a:rPr lang="en-US" altLang="zh-TW" sz="1600" dirty="0">
                <a:solidFill>
                  <a:srgbClr val="000000"/>
                </a:solidFill>
              </a:rPr>
              <a:t>, </a:t>
            </a:r>
            <a:r>
              <a:rPr lang="en-US" altLang="zh-TW" sz="1600" dirty="0" err="1">
                <a:solidFill>
                  <a:srgbClr val="000000"/>
                </a:solidFill>
                <a:hlinkClick r:id="rId7" tooltip="class in backtype.storm.drpc"/>
              </a:rPr>
              <a:t>JoinResult</a:t>
            </a:r>
            <a:r>
              <a:rPr lang="en-US" altLang="zh-TW" sz="1600" dirty="0">
                <a:solidFill>
                  <a:srgbClr val="000000"/>
                </a:solidFill>
              </a:rPr>
              <a:t>, </a:t>
            </a:r>
            <a:r>
              <a:rPr lang="en-US" altLang="zh-TW" sz="1600" dirty="0" err="1">
                <a:solidFill>
                  <a:srgbClr val="000000"/>
                </a:solidFill>
                <a:hlinkClick r:id="rId8" tooltip="class in backtype.storm.drpc"/>
              </a:rPr>
              <a:t>KeyedFairBolt</a:t>
            </a:r>
            <a:r>
              <a:rPr lang="en-US" altLang="zh-TW" sz="1600" dirty="0">
                <a:solidFill>
                  <a:srgbClr val="000000"/>
                </a:solidFill>
              </a:rPr>
              <a:t>, </a:t>
            </a:r>
            <a:r>
              <a:rPr lang="en-US" altLang="zh-TW" sz="1600" dirty="0" err="1">
                <a:solidFill>
                  <a:srgbClr val="000000"/>
                </a:solidFill>
                <a:hlinkClick r:id="rId9" tooltip="class in backtype.storm.testing"/>
              </a:rPr>
              <a:t>NonRichBoltTracker</a:t>
            </a:r>
            <a:r>
              <a:rPr lang="en-US" altLang="zh-TW" sz="1600" dirty="0">
                <a:solidFill>
                  <a:srgbClr val="000000"/>
                </a:solidFill>
              </a:rPr>
              <a:t>, </a:t>
            </a:r>
            <a:r>
              <a:rPr lang="en-US" altLang="zh-TW" sz="1600" dirty="0" err="1">
                <a:solidFill>
                  <a:srgbClr val="000000"/>
                </a:solidFill>
                <a:hlinkClick r:id="rId10" tooltip="class in backtype.storm.drpc"/>
              </a:rPr>
              <a:t>ReturnResults</a:t>
            </a:r>
            <a:r>
              <a:rPr lang="en-US" altLang="zh-TW" sz="1600" dirty="0">
                <a:solidFill>
                  <a:srgbClr val="000000"/>
                </a:solidFill>
              </a:rPr>
              <a:t>, </a:t>
            </a:r>
            <a:r>
              <a:rPr lang="en-US" altLang="zh-TW" sz="1600" dirty="0" err="1">
                <a:solidFill>
                  <a:srgbClr val="000000"/>
                </a:solidFill>
              </a:rPr>
              <a:t>BaseShellBolt</a:t>
            </a:r>
            <a:r>
              <a:rPr lang="en-US" altLang="zh-TW" sz="1600" dirty="0">
                <a:solidFill>
                  <a:srgbClr val="000000"/>
                </a:solidFill>
              </a:rPr>
              <a:t>, </a:t>
            </a:r>
            <a:r>
              <a:rPr lang="en-US" altLang="zh-TW" sz="1600" dirty="0" err="1">
                <a:solidFill>
                  <a:srgbClr val="000000"/>
                </a:solidFill>
              </a:rPr>
              <a:t>ShellBolt</a:t>
            </a:r>
            <a:r>
              <a:rPr lang="en-US" altLang="zh-TW" sz="1600" dirty="0">
                <a:solidFill>
                  <a:srgbClr val="000000"/>
                </a:solidFill>
              </a:rPr>
              <a:t>, </a:t>
            </a:r>
            <a:r>
              <a:rPr lang="en-US" altLang="zh-TW" sz="1600" dirty="0" err="1">
                <a:solidFill>
                  <a:srgbClr val="000000"/>
                </a:solidFill>
                <a:hlinkClick r:id="rId11" tooltip="class in backtype.storm.testing"/>
              </a:rPr>
              <a:t>TestAggregatesCounter</a:t>
            </a:r>
            <a:r>
              <a:rPr lang="en-US" altLang="zh-TW" sz="1600" dirty="0">
                <a:solidFill>
                  <a:srgbClr val="000000"/>
                </a:solidFill>
              </a:rPr>
              <a:t>, </a:t>
            </a:r>
            <a:r>
              <a:rPr lang="en-US" altLang="zh-TW" sz="1600" dirty="0" err="1">
                <a:solidFill>
                  <a:srgbClr val="000000"/>
                </a:solidFill>
                <a:hlinkClick r:id="rId12" tooltip="class in backtype.storm.testing"/>
              </a:rPr>
              <a:t>TestGlobalCount</a:t>
            </a:r>
            <a:r>
              <a:rPr lang="en-US" altLang="zh-TW" sz="1600" dirty="0">
                <a:solidFill>
                  <a:srgbClr val="000000"/>
                </a:solidFill>
              </a:rPr>
              <a:t>, </a:t>
            </a:r>
            <a:r>
              <a:rPr lang="en-US" altLang="zh-TW" sz="1600" dirty="0" err="1">
                <a:solidFill>
                  <a:srgbClr val="000000"/>
                </a:solidFill>
                <a:hlinkClick r:id="rId13" tooltip="class in backtype.storm.testing"/>
              </a:rPr>
              <a:t>TestPlannerBolt</a:t>
            </a:r>
            <a:r>
              <a:rPr lang="en-US" altLang="zh-TW" sz="1600" dirty="0">
                <a:solidFill>
                  <a:srgbClr val="000000"/>
                </a:solidFill>
              </a:rPr>
              <a:t>, </a:t>
            </a:r>
            <a:r>
              <a:rPr lang="en-US" altLang="zh-TW" sz="1600" dirty="0" err="1">
                <a:solidFill>
                  <a:srgbClr val="000000"/>
                </a:solidFill>
                <a:hlinkClick r:id="rId14" tooltip="class in backtype.storm.transactional"/>
              </a:rPr>
              <a:t>TransactionalSpoutBatchExecutor</a:t>
            </a:r>
            <a:r>
              <a:rPr lang="en-US" altLang="zh-TW" sz="1600" dirty="0" err="1">
                <a:solidFill>
                  <a:srgbClr val="000000"/>
                </a:solidFill>
              </a:rPr>
              <a:t>,</a:t>
            </a:r>
            <a:r>
              <a:rPr lang="en-US" altLang="zh-TW" sz="1600" dirty="0" err="1">
                <a:solidFill>
                  <a:srgbClr val="000000"/>
                </a:solidFill>
                <a:hlinkClick r:id="rId15" tooltip="class in storm.trident.topology"/>
              </a:rPr>
              <a:t>TridentBoltExecutor</a:t>
            </a:r>
            <a:r>
              <a:rPr lang="en-US" altLang="zh-TW" sz="1600" dirty="0">
                <a:solidFill>
                  <a:srgbClr val="000000"/>
                </a:solidFill>
              </a:rPr>
              <a:t>, </a:t>
            </a:r>
            <a:r>
              <a:rPr lang="en-US" altLang="zh-TW" sz="1600" dirty="0" err="1">
                <a:solidFill>
                  <a:srgbClr val="000000"/>
                </a:solidFill>
                <a:hlinkClick r:id="rId16" tooltip="class in backtype.storm.testing"/>
              </a:rPr>
              <a:t>TupleCaptureBolt</a:t>
            </a:r>
            <a:endParaRPr lang="en-US" altLang="zh-TW" sz="1600" dirty="0">
              <a:solidFill>
                <a:srgbClr val="000000"/>
              </a:solidFill>
            </a:endParaRPr>
          </a:p>
          <a:p>
            <a:pPr lvl="1"/>
            <a:endParaRPr lang="en-US" altLang="zh-TW" dirty="0">
              <a:solidFill>
                <a:srgbClr val="000000"/>
              </a:solidFill>
            </a:endParaRPr>
          </a:p>
          <a:p>
            <a:pPr lvl="1"/>
            <a:endParaRPr lang="zh-TW" altLang="en-US" dirty="0">
              <a:solidFill>
                <a:srgbClr val="000000"/>
              </a:solidFill>
            </a:endParaRPr>
          </a:p>
        </p:txBody>
      </p:sp>
      <p:pic>
        <p:nvPicPr>
          <p:cNvPr id="12290"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3568" y="3481933"/>
            <a:ext cx="79819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 xmlns:a16="http://schemas.microsoft.com/office/drawing/2014/main" id="{0DE684C7-57A0-5246-B4FC-B05683428B7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B35E560F-E0EC-BB48-A807-BFDBC517C206}"/>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3296493F-71C3-5D48-9F04-EE8A625955A4}"/>
              </a:ext>
            </a:extLst>
          </p:cNvPr>
          <p:cNvGrpSpPr>
            <a:grpSpLocks/>
          </p:cNvGrpSpPr>
          <p:nvPr/>
        </p:nvGrpSpPr>
        <p:grpSpPr bwMode="auto">
          <a:xfrm>
            <a:off x="0" y="284163"/>
            <a:ext cx="2743200" cy="530225"/>
            <a:chOff x="2209799" y="284389"/>
            <a:chExt cx="2160388" cy="529772"/>
          </a:xfrm>
          <a:solidFill>
            <a:srgbClr val="024C89"/>
          </a:solidFill>
        </p:grpSpPr>
        <p:sp>
          <p:nvSpPr>
            <p:cNvPr id="8" name="矩形 7">
              <a:extLst>
                <a:ext uri="{FF2B5EF4-FFF2-40B4-BE49-F238E27FC236}">
                  <a16:creationId xmlns="" xmlns:a16="http://schemas.microsoft.com/office/drawing/2014/main" id="{531BC01D-5964-0E4D-92FF-7731D0EBB44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Bolts</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9" name="矩形 8">
              <a:extLst>
                <a:ext uri="{FF2B5EF4-FFF2-40B4-BE49-F238E27FC236}">
                  <a16:creationId xmlns="" xmlns:a16="http://schemas.microsoft.com/office/drawing/2014/main" id="{CC939F1E-B40D-D541-9FC6-DA2C84F25A9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3596678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438400"/>
            <a:ext cx="2895600" cy="21414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D1A0706C-1806-6D4F-B457-7A5CF2B54AD6}"/>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D9286529-6682-FB4C-A686-5DD11C17AED7}"/>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E390716-13D1-6A4A-9504-CD6F34B20D59}"/>
              </a:ext>
            </a:extLst>
          </p:cNvPr>
          <p:cNvGrpSpPr>
            <a:grpSpLocks/>
          </p:cNvGrpSpPr>
          <p:nvPr/>
        </p:nvGrpSpPr>
        <p:grpSpPr bwMode="auto">
          <a:xfrm>
            <a:off x="1" y="284163"/>
            <a:ext cx="4038600" cy="530225"/>
            <a:chOff x="2209799" y="284389"/>
            <a:chExt cx="2160388" cy="529772"/>
          </a:xfrm>
          <a:solidFill>
            <a:srgbClr val="024C89"/>
          </a:solidFill>
        </p:grpSpPr>
        <p:sp>
          <p:nvSpPr>
            <p:cNvPr id="11" name="矩形 10">
              <a:extLst>
                <a:ext uri="{FF2B5EF4-FFF2-40B4-BE49-F238E27FC236}">
                  <a16:creationId xmlns="" xmlns:a16="http://schemas.microsoft.com/office/drawing/2014/main" id="{D5DD457C-F026-2F4D-AE3F-9BD7800AF16B}"/>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Spark</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Streaming</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7452977D-ADB9-B348-86E7-60992D9919F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92622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p:nvPr>
        </p:nvSpPr>
        <p:spPr>
          <a:xfrm>
            <a:off x="381000" y="1219200"/>
            <a:ext cx="8153400" cy="4754563"/>
          </a:xfrm>
        </p:spPr>
        <p:txBody>
          <a:bodyPr/>
          <a:lstStyle/>
          <a:p>
            <a:pPr marL="0" indent="0">
              <a:buNone/>
            </a:pPr>
            <a:r>
              <a:rPr lang="zh-CN" altLang="zh-CN" sz="2000" dirty="0">
                <a:latin typeface="Microsoft YaHei" panose="020B0503020204020204" pitchFamily="34" charset="-122"/>
                <a:ea typeface="Microsoft YaHei" panose="020B0503020204020204" pitchFamily="34" charset="-122"/>
              </a:rPr>
              <a:t>对静态数据和流数据的处理，对应着两种截然不同的计算模式：</a:t>
            </a:r>
            <a:r>
              <a:rPr lang="zh-CN" altLang="en-US" sz="2000" dirty="0">
                <a:latin typeface="Microsoft YaHei" panose="020B0503020204020204" pitchFamily="34" charset="-122"/>
                <a:ea typeface="Microsoft YaHei" panose="020B0503020204020204" pitchFamily="34" charset="-122"/>
              </a:rPr>
              <a:t>批处理</a:t>
            </a:r>
            <a:r>
              <a:rPr lang="zh-CN" altLang="zh-CN" sz="2000" dirty="0">
                <a:latin typeface="Microsoft YaHei" panose="020B0503020204020204" pitchFamily="34" charset="-122"/>
                <a:ea typeface="Microsoft YaHei" panose="020B0503020204020204" pitchFamily="34" charset="-122"/>
              </a:rPr>
              <a:t>和实时计算</a:t>
            </a:r>
          </a:p>
        </p:txBody>
      </p:sp>
      <p:sp>
        <p:nvSpPr>
          <p:cNvPr id="11268" name="文本框 2"/>
          <p:cNvSpPr txBox="1">
            <a:spLocks noChangeArrowheads="1"/>
          </p:cNvSpPr>
          <p:nvPr/>
        </p:nvSpPr>
        <p:spPr bwMode="auto">
          <a:xfrm>
            <a:off x="5562600" y="6073775"/>
            <a:ext cx="2555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dirty="0">
                <a:latin typeface="Microsoft YaHei" panose="020B0503020204020204" pitchFamily="34" charset="-122"/>
                <a:ea typeface="Microsoft YaHei" panose="020B0503020204020204" pitchFamily="34" charset="-122"/>
              </a:rPr>
              <a:t>数据的两种处理模型</a:t>
            </a:r>
          </a:p>
        </p:txBody>
      </p:sp>
      <p:pic>
        <p:nvPicPr>
          <p:cNvPr id="11269"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438400"/>
            <a:ext cx="4448175"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Box 5"/>
          <p:cNvSpPr txBox="1">
            <a:spLocks noChangeArrowheads="1"/>
          </p:cNvSpPr>
          <p:nvPr/>
        </p:nvSpPr>
        <p:spPr bwMode="auto">
          <a:xfrm>
            <a:off x="228600" y="3514259"/>
            <a:ext cx="4343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批处理：充裕时间处理静态数据，如</a:t>
            </a:r>
            <a:r>
              <a:rPr lang="en-US" altLang="zh-CN" sz="2000" dirty="0">
                <a:latin typeface="Microsoft YaHei" panose="020B0503020204020204" pitchFamily="34" charset="-122"/>
                <a:ea typeface="Microsoft YaHei" panose="020B0503020204020204" pitchFamily="34" charset="-122"/>
              </a:rPr>
              <a:t>Hadoop</a:t>
            </a:r>
          </a:p>
          <a:p>
            <a:pPr marL="342900" indent="-342900">
              <a:buFont typeface="Wingdings" panose="05000000000000000000" pitchFamily="2" charset="2"/>
              <a:buChar char="l"/>
            </a:pPr>
            <a:r>
              <a:rPr lang="zh-CN" altLang="zh-CN" sz="2000" dirty="0">
                <a:latin typeface="Microsoft YaHei" panose="020B0503020204020204" pitchFamily="34" charset="-122"/>
                <a:ea typeface="Microsoft YaHei" panose="020B0503020204020204" pitchFamily="34" charset="-122"/>
                <a:cs typeface="Times New Roman" pitchFamily="18" charset="0"/>
              </a:rPr>
              <a:t>流数据</a:t>
            </a:r>
            <a:r>
              <a:rPr lang="zh-CN" altLang="en-US" sz="2000" dirty="0">
                <a:latin typeface="Microsoft YaHei" panose="020B0503020204020204" pitchFamily="34" charset="-122"/>
                <a:ea typeface="Microsoft YaHei" panose="020B0503020204020204" pitchFamily="34" charset="-122"/>
                <a:cs typeface="Times New Roman" pitchFamily="18" charset="0"/>
              </a:rPr>
              <a:t>不适合采用处理，流数据必须采用实时计算，响应时间为秒级甚至更少</a:t>
            </a:r>
            <a:endParaRPr lang="en-US" altLang="zh-CN" sz="2000" dirty="0">
              <a:latin typeface="Microsoft YaHei" panose="020B0503020204020204" pitchFamily="34" charset="-122"/>
              <a:ea typeface="Microsoft YaHei" panose="020B0503020204020204" pitchFamily="34" charset="-122"/>
              <a:cs typeface="Times New Roman" pitchFamily="18" charset="0"/>
            </a:endParaRPr>
          </a:p>
          <a:p>
            <a:pPr marL="342900" indent="-342900">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cs typeface="Times New Roman" pitchFamily="18" charset="0"/>
              </a:rPr>
              <a:t>大数据流计算提出了新的挑战</a:t>
            </a:r>
            <a:endParaRPr lang="en-US" altLang="zh-CN" sz="2000" dirty="0">
              <a:latin typeface="Microsoft YaHei" panose="020B0503020204020204" pitchFamily="34" charset="-122"/>
              <a:ea typeface="Microsoft YaHei" panose="020B0503020204020204" pitchFamily="34" charset="-122"/>
              <a:cs typeface="Times New Roman" pitchFamily="18" charset="0"/>
            </a:endParaRPr>
          </a:p>
        </p:txBody>
      </p:sp>
      <p:sp>
        <p:nvSpPr>
          <p:cNvPr id="7" name="Rectangle 4">
            <a:extLst>
              <a:ext uri="{FF2B5EF4-FFF2-40B4-BE49-F238E27FC236}">
                <a16:creationId xmlns="" xmlns:a16="http://schemas.microsoft.com/office/drawing/2014/main" id="{C21A26D5-D824-AD4E-9F48-BFDB4F545D12}"/>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1A2490C8-DBE3-F748-80E2-6C296BA753F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46">
            <a:extLst>
              <a:ext uri="{FF2B5EF4-FFF2-40B4-BE49-F238E27FC236}">
                <a16:creationId xmlns="" xmlns:a16="http://schemas.microsoft.com/office/drawing/2014/main" id="{43C1AD89-7BE7-E644-B10F-336960FB02AB}"/>
              </a:ext>
            </a:extLst>
          </p:cNvPr>
          <p:cNvGrpSpPr>
            <a:grpSpLocks/>
          </p:cNvGrpSpPr>
          <p:nvPr/>
        </p:nvGrpSpPr>
        <p:grpSpPr bwMode="auto">
          <a:xfrm>
            <a:off x="0" y="284163"/>
            <a:ext cx="3429000" cy="530225"/>
            <a:chOff x="2209799" y="284389"/>
            <a:chExt cx="2160388" cy="529772"/>
          </a:xfrm>
          <a:solidFill>
            <a:srgbClr val="024C89"/>
          </a:solidFill>
        </p:grpSpPr>
        <p:sp>
          <p:nvSpPr>
            <p:cNvPr id="10" name="矩形 9">
              <a:extLst>
                <a:ext uri="{FF2B5EF4-FFF2-40B4-BE49-F238E27FC236}">
                  <a16:creationId xmlns="" xmlns:a16="http://schemas.microsoft.com/office/drawing/2014/main" id="{73286B03-28B7-D141-9F00-76668139E2DB}"/>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批处理和实时计算</a:t>
              </a:r>
            </a:p>
          </p:txBody>
        </p:sp>
        <p:sp>
          <p:nvSpPr>
            <p:cNvPr id="11" name="矩形 10">
              <a:extLst>
                <a:ext uri="{FF2B5EF4-FFF2-40B4-BE49-F238E27FC236}">
                  <a16:creationId xmlns="" xmlns:a16="http://schemas.microsoft.com/office/drawing/2014/main" id="{FD60B785-76DB-CE43-BD5E-4092E6FBE5B7}"/>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32262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152" y="990600"/>
            <a:ext cx="8881648" cy="4569371"/>
          </a:xfrm>
        </p:spPr>
        <p:txBody>
          <a:bodyPr>
            <a:noAutofit/>
          </a:bodyPr>
          <a:lstStyle/>
          <a:p>
            <a:r>
              <a:rPr lang="zh-CN" altLang="en-US" sz="2800" dirty="0">
                <a:latin typeface="Microsoft YaHei" panose="020B0503020204020204" pitchFamily="34" charset="-122"/>
                <a:ea typeface="Microsoft YaHei" panose="020B0503020204020204" pitchFamily="34" charset="-122"/>
              </a:rPr>
              <a:t>在</a:t>
            </a:r>
            <a:r>
              <a:rPr lang="en-US" altLang="zh-CN" sz="2800" dirty="0">
                <a:latin typeface="Microsoft YaHei" panose="020B0503020204020204" pitchFamily="34" charset="-122"/>
                <a:ea typeface="Microsoft YaHei" panose="020B0503020204020204" pitchFamily="34" charset="-122"/>
              </a:rPr>
              <a:t>Spark Streaming</a:t>
            </a:r>
            <a:r>
              <a:rPr lang="zh-CN" altLang="en-US" sz="2800" dirty="0">
                <a:latin typeface="Microsoft YaHei" panose="020B0503020204020204" pitchFamily="34" charset="-122"/>
                <a:ea typeface="Microsoft YaHei" panose="020B0503020204020204" pitchFamily="34" charset="-122"/>
              </a:rPr>
              <a:t>中所有的操作都是基于流的，而输入源是这一系列操作的起点。输入 </a:t>
            </a:r>
            <a:r>
              <a:rPr lang="en-US" altLang="zh-CN" sz="2800" dirty="0" err="1">
                <a:latin typeface="Microsoft YaHei" panose="020B0503020204020204" pitchFamily="34" charset="-122"/>
                <a:ea typeface="Microsoft YaHei" panose="020B0503020204020204" pitchFamily="34" charset="-122"/>
              </a:rPr>
              <a:t>DStreams</a:t>
            </a:r>
            <a:r>
              <a:rPr lang="en-US" altLang="zh-CN"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和 </a:t>
            </a:r>
            <a:r>
              <a:rPr lang="en-US" altLang="zh-CN" sz="2800" dirty="0" err="1">
                <a:latin typeface="Microsoft YaHei" panose="020B0503020204020204" pitchFamily="34" charset="-122"/>
                <a:ea typeface="Microsoft YaHei" panose="020B0503020204020204" pitchFamily="34" charset="-122"/>
              </a:rPr>
              <a:t>DStreams</a:t>
            </a:r>
            <a:r>
              <a:rPr lang="en-US" altLang="zh-CN"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接收的流都代表输入数据流的来源，在</a:t>
            </a:r>
            <a:r>
              <a:rPr lang="en-US" altLang="zh-CN" sz="2800" dirty="0">
                <a:latin typeface="Microsoft YaHei" panose="020B0503020204020204" pitchFamily="34" charset="-122"/>
                <a:ea typeface="Microsoft YaHei" panose="020B0503020204020204" pitchFamily="34" charset="-122"/>
              </a:rPr>
              <a:t>Spark Streaming </a:t>
            </a:r>
            <a:r>
              <a:rPr lang="zh-CN" altLang="en-US" sz="2800" dirty="0">
                <a:latin typeface="Microsoft YaHei" panose="020B0503020204020204" pitchFamily="34" charset="-122"/>
                <a:ea typeface="Microsoft YaHei" panose="020B0503020204020204" pitchFamily="34" charset="-122"/>
              </a:rPr>
              <a:t>提供两种内置数据流来源：</a:t>
            </a:r>
          </a:p>
          <a:p>
            <a:pPr marL="342900" lvl="1" indent="-342900">
              <a:buFont typeface="Arial" panose="020B0604020202020204" pitchFamily="34" charset="0"/>
              <a:buChar char="•"/>
            </a:pPr>
            <a:r>
              <a:rPr lang="zh-CN" altLang="en-US" dirty="0">
                <a:solidFill>
                  <a:srgbClr val="FF0000"/>
                </a:solidFill>
                <a:latin typeface="Microsoft YaHei" panose="020B0503020204020204" pitchFamily="34" charset="-122"/>
                <a:ea typeface="Microsoft YaHei" panose="020B0503020204020204" pitchFamily="34" charset="-122"/>
              </a:rPr>
              <a:t>基础来源</a:t>
            </a:r>
            <a:endParaRPr lang="en-US" altLang="zh-CN" dirty="0">
              <a:solidFill>
                <a:srgbClr val="FF0000"/>
              </a:solidFill>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在 </a:t>
            </a:r>
            <a:r>
              <a:rPr lang="en-US" altLang="zh-CN" dirty="0" err="1">
                <a:latin typeface="Microsoft YaHei" panose="020B0503020204020204" pitchFamily="34" charset="-122"/>
                <a:ea typeface="Microsoft YaHei" panose="020B0503020204020204" pitchFamily="34" charset="-122"/>
              </a:rPr>
              <a:t>StreamingContext</a:t>
            </a:r>
            <a:r>
              <a:rPr lang="en-US" altLang="zh-CN" dirty="0">
                <a:latin typeface="Microsoft YaHei" panose="020B0503020204020204" pitchFamily="34" charset="-122"/>
                <a:ea typeface="Microsoft YaHei" panose="020B0503020204020204" pitchFamily="34" charset="-122"/>
              </a:rPr>
              <a:t> API </a:t>
            </a:r>
            <a:r>
              <a:rPr lang="zh-CN" altLang="en-US" dirty="0">
                <a:latin typeface="Microsoft YaHei" panose="020B0503020204020204" pitchFamily="34" charset="-122"/>
                <a:ea typeface="Microsoft YaHei" panose="020B0503020204020204" pitchFamily="34" charset="-122"/>
              </a:rPr>
              <a:t>中直接可用的来源。例如：文件系统、</a:t>
            </a:r>
            <a:r>
              <a:rPr lang="en-US" altLang="zh-CN" dirty="0">
                <a:latin typeface="Microsoft YaHei" panose="020B0503020204020204" pitchFamily="34" charset="-122"/>
                <a:ea typeface="Microsoft YaHei" panose="020B0503020204020204" pitchFamily="34" charset="-122"/>
              </a:rPr>
              <a:t>Socket</a:t>
            </a:r>
            <a:r>
              <a:rPr lang="zh-CN" altLang="en-US" dirty="0">
                <a:latin typeface="Microsoft YaHei" panose="020B0503020204020204" pitchFamily="34" charset="-122"/>
                <a:ea typeface="Microsoft YaHei" panose="020B0503020204020204" pitchFamily="34" charset="-122"/>
              </a:rPr>
              <a:t>（套接字）连接和 </a:t>
            </a:r>
            <a:r>
              <a:rPr lang="en-US" altLang="zh-CN" dirty="0" err="1">
                <a:latin typeface="Microsoft YaHei" panose="020B0503020204020204" pitchFamily="34" charset="-122"/>
                <a:ea typeface="Microsoft YaHei" panose="020B0503020204020204" pitchFamily="34" charset="-122"/>
              </a:rPr>
              <a:t>Akka</a:t>
            </a:r>
            <a:r>
              <a:rPr lang="en-US" altLang="zh-CN" dirty="0">
                <a:latin typeface="Microsoft YaHei" panose="020B0503020204020204" pitchFamily="34" charset="-122"/>
                <a:ea typeface="Microsoft YaHei" panose="020B0503020204020204" pitchFamily="34" charset="-122"/>
              </a:rPr>
              <a:t> actors</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marL="342900" lvl="1" indent="-342900">
              <a:buFont typeface="Arial" panose="020B0604020202020204" pitchFamily="34" charset="0"/>
              <a:buChar char="•"/>
            </a:pPr>
            <a:r>
              <a:rPr lang="zh-CN" altLang="en-US" dirty="0">
                <a:solidFill>
                  <a:srgbClr val="FF0000"/>
                </a:solidFill>
                <a:latin typeface="Microsoft YaHei" panose="020B0503020204020204" pitchFamily="34" charset="-122"/>
                <a:ea typeface="Microsoft YaHei" panose="020B0503020204020204" pitchFamily="34" charset="-122"/>
              </a:rPr>
              <a:t>高级来源</a:t>
            </a:r>
            <a:endParaRPr lang="en-US" altLang="zh-CN" dirty="0">
              <a:solidFill>
                <a:srgbClr val="FF0000"/>
              </a:solidFill>
              <a:latin typeface="Microsoft YaHei" panose="020B0503020204020204" pitchFamily="34" charset="-122"/>
              <a:ea typeface="Microsoft YaHei" panose="020B0503020204020204" pitchFamily="34" charset="-122"/>
            </a:endParaRPr>
          </a:p>
          <a:p>
            <a:pPr lvl="1">
              <a:lnSpc>
                <a:spcPct val="120000"/>
              </a:lnSpc>
            </a:pPr>
            <a:r>
              <a:rPr lang="zh-CN" altLang="en-US" dirty="0">
                <a:latin typeface="Microsoft YaHei" panose="020B0503020204020204" pitchFamily="34" charset="-122"/>
                <a:ea typeface="Microsoft YaHei" panose="020B0503020204020204" pitchFamily="34" charset="-122"/>
              </a:rPr>
              <a:t>如 </a:t>
            </a:r>
            <a:r>
              <a:rPr lang="en-US" altLang="zh-CN" dirty="0">
                <a:latin typeface="Microsoft YaHei" panose="020B0503020204020204" pitchFamily="34" charset="-122"/>
                <a:ea typeface="Microsoft YaHei" panose="020B0503020204020204" pitchFamily="34" charset="-122"/>
              </a:rPr>
              <a:t>Kafka</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Flume</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Kinesis</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Twitter </a:t>
            </a:r>
            <a:r>
              <a:rPr lang="zh-CN" altLang="en-US" dirty="0">
                <a:latin typeface="Microsoft YaHei" panose="020B0503020204020204" pitchFamily="34" charset="-122"/>
                <a:ea typeface="Microsoft YaHei" panose="020B0503020204020204" pitchFamily="34" charset="-122"/>
              </a:rPr>
              <a:t>等，可以通过额外的实用工具类创建。</a:t>
            </a:r>
            <a:endParaRPr lang="en-US" altLang="zh-CN"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B47801B2-C993-9C49-BB1D-E7E366AF8207}"/>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521BDADE-0758-1A46-8CF1-BE0A669182A2}"/>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8EBA2C60-AA45-884C-893C-2DC86DE2A719}"/>
              </a:ext>
            </a:extLst>
          </p:cNvPr>
          <p:cNvGrpSpPr>
            <a:grpSpLocks/>
          </p:cNvGrpSpPr>
          <p:nvPr/>
        </p:nvGrpSpPr>
        <p:grpSpPr bwMode="auto">
          <a:xfrm>
            <a:off x="0" y="284163"/>
            <a:ext cx="4673607" cy="530225"/>
            <a:chOff x="2209799" y="284389"/>
            <a:chExt cx="2160388" cy="529772"/>
          </a:xfrm>
          <a:solidFill>
            <a:srgbClr val="024C89"/>
          </a:solidFill>
        </p:grpSpPr>
        <p:sp>
          <p:nvSpPr>
            <p:cNvPr id="7" name="矩形 6">
              <a:extLst>
                <a:ext uri="{FF2B5EF4-FFF2-40B4-BE49-F238E27FC236}">
                  <a16:creationId xmlns="" xmlns:a16="http://schemas.microsoft.com/office/drawing/2014/main" id="{354F459F-3903-F04A-B27B-0AD9DF216510}"/>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DStream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的输入源</a:t>
              </a:r>
            </a:p>
          </p:txBody>
        </p:sp>
        <p:sp>
          <p:nvSpPr>
            <p:cNvPr id="8" name="矩形 7">
              <a:extLst>
                <a:ext uri="{FF2B5EF4-FFF2-40B4-BE49-F238E27FC236}">
                  <a16:creationId xmlns="" xmlns:a16="http://schemas.microsoft.com/office/drawing/2014/main" id="{F9CDFE90-D2C4-054E-BBC5-649B78A4481C}"/>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203747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5173" y="1524000"/>
            <a:ext cx="8229600" cy="4569371"/>
          </a:xfrm>
        </p:spPr>
        <p:txBody>
          <a:bodyPr>
            <a:normAutofit lnSpcReduction="10000"/>
          </a:bodyPr>
          <a:lstStyle/>
          <a:p>
            <a:pPr marL="342900" lvl="1" indent="-342900">
              <a:buFont typeface="Arial" panose="020B0604020202020204" pitchFamily="34" charset="0"/>
              <a:buChar char="•"/>
            </a:pPr>
            <a:r>
              <a:rPr lang="zh-CN" altLang="en-US" sz="2000" dirty="0">
                <a:solidFill>
                  <a:srgbClr val="DAB96E"/>
                </a:solidFill>
                <a:latin typeface="Microsoft YaHei" panose="020B0503020204020204" pitchFamily="34" charset="-122"/>
                <a:ea typeface="Microsoft YaHei" panose="020B0503020204020204" pitchFamily="34" charset="-122"/>
              </a:rPr>
              <a:t>基础来源</a:t>
            </a:r>
            <a:r>
              <a:rPr lang="en-US" altLang="zh-CN" sz="2000" dirty="0">
                <a:solidFill>
                  <a:srgbClr val="DAB96E"/>
                </a:solidFill>
                <a:latin typeface="Microsoft YaHei" panose="020B0503020204020204" pitchFamily="34" charset="-122"/>
                <a:ea typeface="Microsoft YaHei" panose="020B0503020204020204" pitchFamily="34" charset="-122"/>
              </a:rPr>
              <a:t>--</a:t>
            </a:r>
            <a:r>
              <a:rPr lang="zh-CN" altLang="en-US" sz="2000" dirty="0">
                <a:solidFill>
                  <a:srgbClr val="DAB96E"/>
                </a:solidFill>
                <a:latin typeface="Microsoft YaHei" panose="020B0503020204020204" pitchFamily="34" charset="-122"/>
                <a:ea typeface="Microsoft YaHei" panose="020B0503020204020204" pitchFamily="34" charset="-122"/>
              </a:rPr>
              <a:t>文件</a:t>
            </a:r>
            <a:endParaRPr lang="en-US" altLang="zh-CN" sz="2000" dirty="0">
              <a:solidFill>
                <a:srgbClr val="DAB96E"/>
              </a:solidFill>
              <a:latin typeface="Microsoft YaHei" panose="020B0503020204020204" pitchFamily="34" charset="-122"/>
              <a:ea typeface="Microsoft YaHei" panose="020B0503020204020204" pitchFamily="34" charset="-122"/>
            </a:endParaRPr>
          </a:p>
          <a:p>
            <a:pPr lvl="1">
              <a:lnSpc>
                <a:spcPct val="120000"/>
              </a:lnSpc>
            </a:pPr>
            <a:r>
              <a:rPr lang="zh-CN" altLang="en-US" sz="1800" dirty="0">
                <a:latin typeface="Microsoft YaHei" panose="020B0503020204020204" pitchFamily="34" charset="-122"/>
                <a:ea typeface="Microsoft YaHei" panose="020B0503020204020204" pitchFamily="34" charset="-122"/>
              </a:rPr>
              <a:t>在前面的例子中我们已看到，可以通过</a:t>
            </a:r>
            <a:r>
              <a:rPr lang="en-US" altLang="zh-CN" sz="1800" dirty="0">
                <a:latin typeface="Microsoft YaHei" panose="020B0503020204020204" pitchFamily="34" charset="-122"/>
                <a:ea typeface="Microsoft YaHei" panose="020B0503020204020204" pitchFamily="34" charset="-122"/>
              </a:rPr>
              <a:t>TCP</a:t>
            </a:r>
            <a:r>
              <a:rPr lang="zh-CN" altLang="en-US" sz="1800" dirty="0">
                <a:latin typeface="Microsoft YaHei" panose="020B0503020204020204" pitchFamily="34" charset="-122"/>
                <a:ea typeface="Microsoft YaHei" panose="020B0503020204020204" pitchFamily="34" charset="-122"/>
              </a:rPr>
              <a:t>套接字连接，从文本数据中创建了一个 </a:t>
            </a:r>
            <a:r>
              <a:rPr lang="en-US" altLang="zh-CN" sz="1800" dirty="0" err="1">
                <a:latin typeface="Microsoft YaHei" panose="020B0503020204020204" pitchFamily="34" charset="-122"/>
                <a:ea typeface="Microsoft YaHei" panose="020B0503020204020204" pitchFamily="34" charset="-122"/>
              </a:rPr>
              <a:t>DStream</a:t>
            </a:r>
            <a:r>
              <a:rPr lang="zh-CN" altLang="en-US" sz="1800" dirty="0">
                <a:latin typeface="Microsoft YaHei" panose="020B0503020204020204" pitchFamily="34" charset="-122"/>
                <a:ea typeface="Microsoft YaHei" panose="020B0503020204020204" pitchFamily="34" charset="-122"/>
              </a:rPr>
              <a:t>。除了套接字，</a:t>
            </a:r>
            <a:r>
              <a:rPr lang="en-US" altLang="zh-CN" sz="1800" dirty="0" err="1">
                <a:latin typeface="Microsoft YaHei" panose="020B0503020204020204" pitchFamily="34" charset="-122"/>
                <a:ea typeface="Microsoft YaHei" panose="020B0503020204020204" pitchFamily="34" charset="-122"/>
              </a:rPr>
              <a:t>StreamingContext</a:t>
            </a:r>
            <a:r>
              <a:rPr lang="zh-CN" altLang="en-US" sz="1800" dirty="0">
                <a:latin typeface="Microsoft YaHei" panose="020B0503020204020204" pitchFamily="34" charset="-122"/>
                <a:ea typeface="Microsoft YaHei" panose="020B0503020204020204" pitchFamily="34" charset="-122"/>
              </a:rPr>
              <a:t>的</a:t>
            </a:r>
            <a:r>
              <a:rPr lang="en-US" altLang="zh-CN" sz="1800" dirty="0">
                <a:latin typeface="Microsoft YaHei" panose="020B0503020204020204" pitchFamily="34" charset="-122"/>
                <a:ea typeface="Microsoft YaHei" panose="020B0503020204020204" pitchFamily="34" charset="-122"/>
              </a:rPr>
              <a:t>API</a:t>
            </a:r>
            <a:r>
              <a:rPr lang="zh-CN" altLang="en-US" sz="1800" dirty="0">
                <a:latin typeface="Microsoft YaHei" panose="020B0503020204020204" pitchFamily="34" charset="-122"/>
                <a:ea typeface="Microsoft YaHei" panose="020B0503020204020204" pitchFamily="34" charset="-122"/>
              </a:rPr>
              <a:t>还提供了方法从文件创建</a:t>
            </a:r>
            <a:r>
              <a:rPr lang="en-US" altLang="zh-CN" sz="1800" dirty="0" err="1">
                <a:latin typeface="Microsoft YaHei" panose="020B0503020204020204" pitchFamily="34" charset="-122"/>
                <a:ea typeface="Microsoft YaHei" panose="020B0503020204020204" pitchFamily="34" charset="-122"/>
              </a:rPr>
              <a:t>DStreams</a:t>
            </a:r>
            <a:r>
              <a:rPr lang="zh-CN" altLang="en-US" sz="1800" dirty="0">
                <a:latin typeface="Microsoft YaHei" panose="020B0503020204020204" pitchFamily="34" charset="-122"/>
                <a:ea typeface="Microsoft YaHei" panose="020B0503020204020204" pitchFamily="34" charset="-122"/>
              </a:rPr>
              <a:t>作为输入源。</a:t>
            </a:r>
          </a:p>
          <a:p>
            <a:pPr lvl="1">
              <a:lnSpc>
                <a:spcPct val="120000"/>
              </a:lnSpc>
            </a:pPr>
            <a:r>
              <a:rPr lang="en-US" altLang="zh-CN" sz="1800" dirty="0">
                <a:latin typeface="Microsoft YaHei" panose="020B0503020204020204" pitchFamily="34" charset="-122"/>
                <a:ea typeface="Microsoft YaHei" panose="020B0503020204020204" pitchFamily="34" charset="-122"/>
              </a:rPr>
              <a:t>Spark Streaming</a:t>
            </a:r>
            <a:r>
              <a:rPr lang="zh-CN" altLang="en-US" sz="1800" dirty="0">
                <a:latin typeface="Microsoft YaHei" panose="020B0503020204020204" pitchFamily="34" charset="-122"/>
                <a:ea typeface="Microsoft YaHei" panose="020B0503020204020204" pitchFamily="34" charset="-122"/>
              </a:rPr>
              <a:t>提供了</a:t>
            </a:r>
            <a:r>
              <a:rPr lang="en-US" altLang="zh-CN" sz="1800" dirty="0" err="1">
                <a:latin typeface="Microsoft YaHei" panose="020B0503020204020204" pitchFamily="34" charset="-122"/>
                <a:ea typeface="Microsoft YaHei" panose="020B0503020204020204" pitchFamily="34" charset="-122"/>
              </a:rPr>
              <a:t>streamingContext.fileStream</a:t>
            </a:r>
            <a:r>
              <a:rPr lang="en-US" altLang="zh-CN" sz="1800" dirty="0">
                <a:latin typeface="Microsoft YaHei" panose="020B0503020204020204" pitchFamily="34" charset="-122"/>
                <a:ea typeface="Microsoft YaHei" panose="020B0503020204020204" pitchFamily="34" charset="-122"/>
              </a:rPr>
              <a:t>(</a:t>
            </a:r>
            <a:r>
              <a:rPr lang="en-US" altLang="zh-CN" sz="1800" dirty="0" err="1">
                <a:latin typeface="Microsoft YaHei" panose="020B0503020204020204" pitchFamily="34" charset="-122"/>
                <a:ea typeface="Microsoft YaHei" panose="020B0503020204020204" pitchFamily="34" charset="-122"/>
              </a:rPr>
              <a:t>dataDirectory</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方法可以从任何文件系统</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如：</a:t>
            </a:r>
            <a:r>
              <a:rPr lang="en-US" altLang="zh-CN" sz="1800" dirty="0">
                <a:latin typeface="Microsoft YaHei" panose="020B0503020204020204" pitchFamily="34" charset="-122"/>
                <a:ea typeface="Microsoft YaHei" panose="020B0503020204020204" pitchFamily="34" charset="-122"/>
              </a:rPr>
              <a:t>HDFS</a:t>
            </a:r>
            <a:r>
              <a:rPr lang="zh-CN" altLang="en-US" sz="1800" dirty="0">
                <a:latin typeface="Microsoft YaHei" panose="020B0503020204020204" pitchFamily="34" charset="-122"/>
                <a:ea typeface="Microsoft YaHei" panose="020B0503020204020204" pitchFamily="34" charset="-122"/>
              </a:rPr>
              <a:t>、</a:t>
            </a:r>
            <a:r>
              <a:rPr lang="en-US" altLang="zh-CN" sz="1800" dirty="0">
                <a:latin typeface="Microsoft YaHei" panose="020B0503020204020204" pitchFamily="34" charset="-122"/>
                <a:ea typeface="Microsoft YaHei" panose="020B0503020204020204" pitchFamily="34" charset="-122"/>
              </a:rPr>
              <a:t>S3</a:t>
            </a:r>
            <a:r>
              <a:rPr lang="zh-CN" altLang="en-US" sz="1800" dirty="0">
                <a:latin typeface="Microsoft YaHei" panose="020B0503020204020204" pitchFamily="34" charset="-122"/>
                <a:ea typeface="Microsoft YaHei" panose="020B0503020204020204" pitchFamily="34" charset="-122"/>
              </a:rPr>
              <a:t>、</a:t>
            </a:r>
            <a:r>
              <a:rPr lang="en-US" altLang="zh-CN" sz="1800" dirty="0">
                <a:latin typeface="Microsoft YaHei" panose="020B0503020204020204" pitchFamily="34" charset="-122"/>
                <a:ea typeface="Microsoft YaHei" panose="020B0503020204020204" pitchFamily="34" charset="-122"/>
              </a:rPr>
              <a:t>NFS </a:t>
            </a:r>
            <a:r>
              <a:rPr lang="zh-CN" altLang="en-US" sz="1800" dirty="0">
                <a:latin typeface="Microsoft YaHei" panose="020B0503020204020204" pitchFamily="34" charset="-122"/>
                <a:ea typeface="Microsoft YaHei" panose="020B0503020204020204" pitchFamily="34" charset="-122"/>
              </a:rPr>
              <a:t>等）的文件中读取数据，然后创建一个</a:t>
            </a:r>
            <a:r>
              <a:rPr lang="en-US" altLang="zh-CN" sz="1800" dirty="0" err="1">
                <a:latin typeface="Microsoft YaHei" panose="020B0503020204020204" pitchFamily="34" charset="-122"/>
                <a:ea typeface="Microsoft YaHei" panose="020B0503020204020204" pitchFamily="34" charset="-122"/>
              </a:rPr>
              <a:t>DStream</a:t>
            </a:r>
            <a:r>
              <a:rPr lang="zh-CN" altLang="en-US" sz="1800" dirty="0">
                <a:latin typeface="Microsoft YaHei" panose="020B0503020204020204" pitchFamily="34" charset="-122"/>
                <a:ea typeface="Microsoft YaHei" panose="020B0503020204020204" pitchFamily="34" charset="-122"/>
              </a:rPr>
              <a:t>。</a:t>
            </a:r>
            <a:endParaRPr lang="en-US" altLang="zh-CN" sz="1800" dirty="0">
              <a:latin typeface="Microsoft YaHei" panose="020B0503020204020204" pitchFamily="34" charset="-122"/>
              <a:ea typeface="Microsoft YaHei" panose="020B0503020204020204" pitchFamily="34" charset="-122"/>
            </a:endParaRPr>
          </a:p>
          <a:p>
            <a:pPr lvl="1">
              <a:lnSpc>
                <a:spcPct val="120000"/>
              </a:lnSpc>
            </a:pPr>
            <a:r>
              <a:rPr lang="en-US" altLang="zh-CN" sz="1800" dirty="0">
                <a:latin typeface="Microsoft YaHei" panose="020B0503020204020204" pitchFamily="34" charset="-122"/>
                <a:ea typeface="Microsoft YaHei" panose="020B0503020204020204" pitchFamily="34" charset="-122"/>
              </a:rPr>
              <a:t>Spark Streaming</a:t>
            </a:r>
            <a:r>
              <a:rPr lang="zh-CN" altLang="en-US" sz="1800" dirty="0">
                <a:latin typeface="Microsoft YaHei" panose="020B0503020204020204" pitchFamily="34" charset="-122"/>
                <a:ea typeface="Microsoft YaHei" panose="020B0503020204020204" pitchFamily="34" charset="-122"/>
              </a:rPr>
              <a:t>监控</a:t>
            </a:r>
            <a:r>
              <a:rPr lang="en-US" altLang="zh-CN" sz="1800" dirty="0" err="1">
                <a:latin typeface="Microsoft YaHei" panose="020B0503020204020204" pitchFamily="34" charset="-122"/>
                <a:ea typeface="Microsoft YaHei" panose="020B0503020204020204" pitchFamily="34" charset="-122"/>
              </a:rPr>
              <a:t>dataDirectory</a:t>
            </a:r>
            <a:r>
              <a:rPr lang="zh-CN" altLang="en-US" sz="1800" dirty="0">
                <a:latin typeface="Microsoft YaHei" panose="020B0503020204020204" pitchFamily="34" charset="-122"/>
                <a:ea typeface="Microsoft YaHei" panose="020B0503020204020204" pitchFamily="34" charset="-122"/>
              </a:rPr>
              <a:t>目录和在该目录下任何文件被创建处理</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不支持在嵌套目录下写文件</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。需要注意的是：读取的必须是具有相同的数据格式的文件；创建的文件必须在 </a:t>
            </a:r>
            <a:r>
              <a:rPr lang="en-US" altLang="zh-CN" sz="1800" dirty="0" err="1">
                <a:latin typeface="Microsoft YaHei" panose="020B0503020204020204" pitchFamily="34" charset="-122"/>
                <a:ea typeface="Microsoft YaHei" panose="020B0503020204020204" pitchFamily="34" charset="-122"/>
              </a:rPr>
              <a:t>dataDirectory</a:t>
            </a:r>
            <a:r>
              <a:rPr lang="en-US" altLang="zh-CN" sz="1800" dirty="0">
                <a:latin typeface="Microsoft YaHei" panose="020B0503020204020204" pitchFamily="34" charset="-122"/>
                <a:ea typeface="Microsoft YaHei" panose="020B0503020204020204" pitchFamily="34" charset="-122"/>
              </a:rPr>
              <a:t> </a:t>
            </a:r>
            <a:r>
              <a:rPr lang="zh-CN" altLang="en-US" sz="1800" dirty="0">
                <a:latin typeface="Microsoft YaHei" panose="020B0503020204020204" pitchFamily="34" charset="-122"/>
                <a:ea typeface="Microsoft YaHei" panose="020B0503020204020204" pitchFamily="34" charset="-122"/>
              </a:rPr>
              <a:t>目录下，并通过自动移动或重命名成数据目录；文件一旦移动就不能被改变，如果文件被不断追加</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新的数据将不会被阅读。对于简单的</a:t>
            </a:r>
            <a:r>
              <a:rPr lang="zh-CN" altLang="en-US" sz="1800" dirty="0" smtClean="0">
                <a:latin typeface="Microsoft YaHei" panose="020B0503020204020204" pitchFamily="34" charset="-122"/>
                <a:ea typeface="Microsoft YaHei" panose="020B0503020204020204" pitchFamily="34" charset="-122"/>
              </a:rPr>
              <a:t>文本文件，</a:t>
            </a:r>
            <a:r>
              <a:rPr lang="zh-CN" altLang="en-US" sz="1800" dirty="0">
                <a:latin typeface="Microsoft YaHei" panose="020B0503020204020204" pitchFamily="34" charset="-122"/>
                <a:ea typeface="Microsoft YaHei" panose="020B0503020204020204" pitchFamily="34" charset="-122"/>
              </a:rPr>
              <a:t>可以使用一个简单的方法</a:t>
            </a:r>
            <a:r>
              <a:rPr lang="en-US" altLang="zh-CN" sz="1800" dirty="0" err="1">
                <a:latin typeface="Microsoft YaHei" panose="020B0503020204020204" pitchFamily="34" charset="-122"/>
                <a:ea typeface="Microsoft YaHei" panose="020B0503020204020204" pitchFamily="34" charset="-122"/>
              </a:rPr>
              <a:t>streamingContext.textFileStream</a:t>
            </a:r>
            <a:r>
              <a:rPr lang="en-US" altLang="zh-CN" sz="1800" dirty="0">
                <a:latin typeface="Microsoft YaHei" panose="020B0503020204020204" pitchFamily="34" charset="-122"/>
                <a:ea typeface="Microsoft YaHei" panose="020B0503020204020204" pitchFamily="34" charset="-122"/>
              </a:rPr>
              <a:t>(</a:t>
            </a:r>
            <a:r>
              <a:rPr lang="en-US" altLang="zh-CN" sz="1800" dirty="0" err="1">
                <a:latin typeface="Microsoft YaHei" panose="020B0503020204020204" pitchFamily="34" charset="-122"/>
                <a:ea typeface="Microsoft YaHei" panose="020B0503020204020204" pitchFamily="34" charset="-122"/>
              </a:rPr>
              <a:t>dataDirectory</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来读取数据。</a:t>
            </a:r>
          </a:p>
        </p:txBody>
      </p:sp>
      <p:sp>
        <p:nvSpPr>
          <p:cNvPr id="4" name="Rectangle 4">
            <a:extLst>
              <a:ext uri="{FF2B5EF4-FFF2-40B4-BE49-F238E27FC236}">
                <a16:creationId xmlns="" xmlns:a16="http://schemas.microsoft.com/office/drawing/2014/main" id="{7C000FD4-E3C5-F146-B861-ED5FDF504CF7}"/>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8DBAEF50-1C3E-024F-BA47-F5DC707E6337}"/>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9818383A-88FF-0C40-9B60-AF213EEF36CA}"/>
              </a:ext>
            </a:extLst>
          </p:cNvPr>
          <p:cNvGrpSpPr>
            <a:grpSpLocks/>
          </p:cNvGrpSpPr>
          <p:nvPr/>
        </p:nvGrpSpPr>
        <p:grpSpPr bwMode="auto">
          <a:xfrm>
            <a:off x="0" y="284163"/>
            <a:ext cx="4673607" cy="530225"/>
            <a:chOff x="2209799" y="284389"/>
            <a:chExt cx="2160388" cy="529772"/>
          </a:xfrm>
          <a:solidFill>
            <a:srgbClr val="024C89"/>
          </a:solidFill>
        </p:grpSpPr>
        <p:sp>
          <p:nvSpPr>
            <p:cNvPr id="7" name="矩形 6">
              <a:extLst>
                <a:ext uri="{FF2B5EF4-FFF2-40B4-BE49-F238E27FC236}">
                  <a16:creationId xmlns="" xmlns:a16="http://schemas.microsoft.com/office/drawing/2014/main" id="{00686526-BF6D-8E46-A3E0-A92F004BDB9E}"/>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DStream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的输入源</a:t>
              </a:r>
            </a:p>
          </p:txBody>
        </p:sp>
        <p:sp>
          <p:nvSpPr>
            <p:cNvPr id="8" name="矩形 7">
              <a:extLst>
                <a:ext uri="{FF2B5EF4-FFF2-40B4-BE49-F238E27FC236}">
                  <a16:creationId xmlns="" xmlns:a16="http://schemas.microsoft.com/office/drawing/2014/main" id="{13572F5A-3374-664D-8951-3B17E8ED5F47}"/>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50191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24000"/>
            <a:ext cx="8229600" cy="4569371"/>
          </a:xfrm>
        </p:spPr>
        <p:txBody>
          <a:bodyPr>
            <a:normAutofit/>
          </a:bodyPr>
          <a:lstStyle/>
          <a:p>
            <a:r>
              <a:rPr lang="zh-CN" altLang="en-US" sz="2000" dirty="0">
                <a:latin typeface="Microsoft YaHei" panose="020B0503020204020204" pitchFamily="34" charset="-122"/>
                <a:ea typeface="Microsoft YaHei" panose="020B0503020204020204" pitchFamily="34" charset="-122"/>
              </a:rPr>
              <a:t>我们通过</a:t>
            </a:r>
            <a:r>
              <a:rPr lang="en-US" altLang="zh-CN" sz="2000" dirty="0">
                <a:latin typeface="Microsoft YaHei" panose="020B0503020204020204" pitchFamily="34" charset="-122"/>
                <a:ea typeface="Microsoft YaHei" panose="020B0503020204020204" pitchFamily="34" charset="-122"/>
              </a:rPr>
              <a:t>Spark Streaming</a:t>
            </a:r>
            <a:r>
              <a:rPr lang="zh-CN" altLang="en-US" sz="2000" dirty="0">
                <a:latin typeface="Microsoft YaHei" panose="020B0503020204020204" pitchFamily="34" charset="-122"/>
                <a:ea typeface="Microsoft YaHei" panose="020B0503020204020204" pitchFamily="34" charset="-122"/>
              </a:rPr>
              <a:t>计算出间隔时间段内单词统计数</a:t>
            </a: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示例代码</a:t>
            </a:r>
          </a:p>
        </p:txBody>
      </p:sp>
      <p:pic>
        <p:nvPicPr>
          <p:cNvPr id="5" name="图片 4"/>
          <p:cNvPicPr>
            <a:picLocks noChangeAspect="1"/>
          </p:cNvPicPr>
          <p:nvPr/>
        </p:nvPicPr>
        <p:blipFill>
          <a:blip r:embed="rId2"/>
          <a:stretch>
            <a:fillRect/>
          </a:stretch>
        </p:blipFill>
        <p:spPr>
          <a:xfrm>
            <a:off x="642392" y="2492970"/>
            <a:ext cx="7859216" cy="3603951"/>
          </a:xfrm>
          <a:prstGeom prst="rect">
            <a:avLst/>
          </a:prstGeom>
        </p:spPr>
      </p:pic>
      <p:sp>
        <p:nvSpPr>
          <p:cNvPr id="6" name="Rectangle 4">
            <a:extLst>
              <a:ext uri="{FF2B5EF4-FFF2-40B4-BE49-F238E27FC236}">
                <a16:creationId xmlns="" xmlns:a16="http://schemas.microsoft.com/office/drawing/2014/main" id="{C095A356-B25D-674E-9AFA-391D5922AAD1}"/>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A21B1E1E-DE1C-5C47-8C93-DA12B831CACD}"/>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5F570558-F73B-124C-8E7A-4B3E384D7A07}"/>
              </a:ext>
            </a:extLst>
          </p:cNvPr>
          <p:cNvGrpSpPr>
            <a:grpSpLocks/>
          </p:cNvGrpSpPr>
          <p:nvPr/>
        </p:nvGrpSpPr>
        <p:grpSpPr bwMode="auto">
          <a:xfrm>
            <a:off x="1" y="284163"/>
            <a:ext cx="3657600" cy="530225"/>
            <a:chOff x="2209799" y="284389"/>
            <a:chExt cx="2160388" cy="529772"/>
          </a:xfrm>
          <a:solidFill>
            <a:srgbClr val="024C89"/>
          </a:solidFill>
        </p:grpSpPr>
        <p:sp>
          <p:nvSpPr>
            <p:cNvPr id="9" name="矩形 8">
              <a:extLst>
                <a:ext uri="{FF2B5EF4-FFF2-40B4-BE49-F238E27FC236}">
                  <a16:creationId xmlns="" xmlns:a16="http://schemas.microsoft.com/office/drawing/2014/main" id="{098E6B1D-9006-A84C-B1E8-878929165E2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Dstream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例程</a:t>
              </a:r>
            </a:p>
          </p:txBody>
        </p:sp>
        <p:sp>
          <p:nvSpPr>
            <p:cNvPr id="10" name="矩形 9">
              <a:extLst>
                <a:ext uri="{FF2B5EF4-FFF2-40B4-BE49-F238E27FC236}">
                  <a16:creationId xmlns="" xmlns:a16="http://schemas.microsoft.com/office/drawing/2014/main" id="{5CC8B4E2-D18D-0348-B62E-39FBD35C9E2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1305903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64" y="1066800"/>
            <a:ext cx="8881648" cy="4569371"/>
          </a:xfrm>
        </p:spPr>
        <p:txBody>
          <a:bodyPr>
            <a:noAutofit/>
          </a:bodyPr>
          <a:lstStyle/>
          <a:p>
            <a:pPr marL="342900" lvl="1" indent="-342900">
              <a:buFont typeface="Arial" panose="020B0604020202020204" pitchFamily="34" charset="0"/>
              <a:buChar char="•"/>
            </a:pPr>
            <a:r>
              <a:rPr lang="zh-CN" altLang="en-US" dirty="0">
                <a:solidFill>
                  <a:srgbClr val="FF0000"/>
                </a:solidFill>
                <a:latin typeface="Microsoft YaHei" panose="020B0503020204020204" pitchFamily="34" charset="-122"/>
                <a:ea typeface="Microsoft YaHei" panose="020B0503020204020204" pitchFamily="34" charset="-122"/>
              </a:rPr>
              <a:t>基础来源</a:t>
            </a:r>
            <a:r>
              <a:rPr lang="en-US" altLang="zh-CN" dirty="0">
                <a:solidFill>
                  <a:srgbClr val="FF0000"/>
                </a:solidFill>
                <a:latin typeface="Microsoft YaHei" panose="020B0503020204020204" pitchFamily="34" charset="-122"/>
                <a:ea typeface="Microsoft YaHei" panose="020B0503020204020204" pitchFamily="34" charset="-122"/>
              </a:rPr>
              <a:t>--</a:t>
            </a:r>
            <a:r>
              <a:rPr lang="zh-CN" altLang="en-US" dirty="0">
                <a:solidFill>
                  <a:srgbClr val="FF0000"/>
                </a:solidFill>
                <a:latin typeface="Microsoft YaHei" panose="020B0503020204020204" pitchFamily="34" charset="-122"/>
                <a:ea typeface="Microsoft YaHei" panose="020B0503020204020204" pitchFamily="34" charset="-122"/>
              </a:rPr>
              <a:t>自定义</a:t>
            </a:r>
            <a:r>
              <a:rPr lang="en-US" altLang="zh-CN" dirty="0">
                <a:solidFill>
                  <a:srgbClr val="FF0000"/>
                </a:solidFill>
                <a:latin typeface="Microsoft YaHei" panose="020B0503020204020204" pitchFamily="34" charset="-122"/>
                <a:ea typeface="Microsoft YaHei" panose="020B0503020204020204" pitchFamily="34" charset="-122"/>
              </a:rPr>
              <a:t>Actors</a:t>
            </a:r>
          </a:p>
          <a:p>
            <a:pPr lvl="1">
              <a:lnSpc>
                <a:spcPct val="120000"/>
              </a:lnSpc>
            </a:pPr>
            <a:r>
              <a:rPr lang="en-US" altLang="zh-CN" dirty="0">
                <a:latin typeface="Microsoft YaHei" panose="020B0503020204020204" pitchFamily="34" charset="-122"/>
                <a:ea typeface="Microsoft YaHei" panose="020B0503020204020204" pitchFamily="34" charset="-122"/>
              </a:rPr>
              <a:t>Spark Streaming</a:t>
            </a:r>
            <a:r>
              <a:rPr lang="zh-CN" altLang="en-US" dirty="0">
                <a:latin typeface="Microsoft YaHei" panose="020B0503020204020204" pitchFamily="34" charset="-122"/>
                <a:ea typeface="Microsoft YaHei" panose="020B0503020204020204" pitchFamily="34" charset="-122"/>
              </a:rPr>
              <a:t>也可以基于自定义</a:t>
            </a:r>
            <a:r>
              <a:rPr lang="en-US" altLang="zh-CN" dirty="0">
                <a:latin typeface="Microsoft YaHei" panose="020B0503020204020204" pitchFamily="34" charset="-122"/>
                <a:ea typeface="Microsoft YaHei" panose="020B0503020204020204" pitchFamily="34" charset="-122"/>
              </a:rPr>
              <a:t>Actors</a:t>
            </a:r>
            <a:r>
              <a:rPr lang="zh-CN" altLang="en-US" dirty="0">
                <a:latin typeface="Microsoft YaHei" panose="020B0503020204020204" pitchFamily="34" charset="-122"/>
                <a:ea typeface="Microsoft YaHei" panose="020B0503020204020204" pitchFamily="34" charset="-122"/>
              </a:rPr>
              <a:t>的流创建</a:t>
            </a:r>
            <a:r>
              <a:rPr lang="en-US" altLang="zh-CN" dirty="0" err="1">
                <a:latin typeface="Microsoft YaHei" panose="020B0503020204020204" pitchFamily="34" charset="-122"/>
                <a:ea typeface="Microsoft YaHei" panose="020B0503020204020204" pitchFamily="34" charset="-122"/>
              </a:rPr>
              <a:t>DStream</a:t>
            </a:r>
            <a:r>
              <a:rPr lang="zh-CN" altLang="en-US" dirty="0">
                <a:latin typeface="Microsoft YaHei" panose="020B0503020204020204" pitchFamily="34" charset="-122"/>
                <a:ea typeface="Microsoft YaHei" panose="020B0503020204020204" pitchFamily="34" charset="-122"/>
              </a:rPr>
              <a:t>，通过 </a:t>
            </a:r>
            <a:r>
              <a:rPr lang="en-US" altLang="zh-CN" dirty="0" err="1">
                <a:latin typeface="Microsoft YaHei" panose="020B0503020204020204" pitchFamily="34" charset="-122"/>
                <a:ea typeface="Microsoft YaHei" panose="020B0503020204020204" pitchFamily="34" charset="-122"/>
              </a:rPr>
              <a:t>Akka</a:t>
            </a:r>
            <a:r>
              <a:rPr lang="en-US" altLang="zh-CN" dirty="0">
                <a:latin typeface="Microsoft YaHei" panose="020B0503020204020204" pitchFamily="34" charset="-122"/>
                <a:ea typeface="Microsoft YaHei" panose="020B0503020204020204" pitchFamily="34" charset="-122"/>
              </a:rPr>
              <a:t> actors</a:t>
            </a:r>
            <a:r>
              <a:rPr lang="zh-CN" altLang="en-US" dirty="0">
                <a:latin typeface="Microsoft YaHei" panose="020B0503020204020204" pitchFamily="34" charset="-122"/>
                <a:ea typeface="Microsoft YaHei" panose="020B0503020204020204" pitchFamily="34" charset="-122"/>
              </a:rPr>
              <a:t>接受数据流，使用方法</a:t>
            </a:r>
            <a:r>
              <a:rPr lang="en-US" altLang="zh-CN" dirty="0" err="1">
                <a:latin typeface="Microsoft YaHei" panose="020B0503020204020204" pitchFamily="34" charset="-122"/>
                <a:ea typeface="Microsoft YaHei" panose="020B0503020204020204" pitchFamily="34" charset="-122"/>
              </a:rPr>
              <a:t>streamingContext.actorStream</a:t>
            </a:r>
            <a:r>
              <a:rPr lang="en-US" altLang="zh-CN" dirty="0">
                <a:latin typeface="Microsoft YaHei" panose="020B0503020204020204" pitchFamily="34" charset="-122"/>
                <a:ea typeface="Microsoft YaHei" panose="020B0503020204020204" pitchFamily="34" charset="-122"/>
              </a:rPr>
              <a:t>(</a:t>
            </a:r>
            <a:r>
              <a:rPr lang="en-US" altLang="zh-CN" dirty="0" err="1">
                <a:latin typeface="Microsoft YaHei" panose="020B0503020204020204" pitchFamily="34" charset="-122"/>
                <a:ea typeface="Microsoft YaHei" panose="020B0503020204020204" pitchFamily="34" charset="-122"/>
              </a:rPr>
              <a:t>actorProps</a:t>
            </a:r>
            <a:r>
              <a:rPr lang="en-US" altLang="zh-CN" dirty="0">
                <a:latin typeface="Microsoft YaHei" panose="020B0503020204020204" pitchFamily="34" charset="-122"/>
                <a:ea typeface="Microsoft YaHei" panose="020B0503020204020204" pitchFamily="34" charset="-122"/>
              </a:rPr>
              <a:t>, actor-name)</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lnSpc>
                <a:spcPct val="120000"/>
              </a:lnSpc>
            </a:pPr>
            <a:r>
              <a:rPr lang="en-US" altLang="zh-CN" dirty="0">
                <a:latin typeface="Microsoft YaHei" panose="020B0503020204020204" pitchFamily="34" charset="-122"/>
                <a:ea typeface="Microsoft YaHei" panose="020B0503020204020204" pitchFamily="34" charset="-122"/>
              </a:rPr>
              <a:t>Spark Streaming</a:t>
            </a:r>
            <a:r>
              <a:rPr lang="zh-CN" altLang="en-US" dirty="0">
                <a:latin typeface="Microsoft YaHei" panose="020B0503020204020204" pitchFamily="34" charset="-122"/>
                <a:ea typeface="Microsoft YaHei" panose="020B0503020204020204" pitchFamily="34" charset="-122"/>
              </a:rPr>
              <a:t>使用</a:t>
            </a:r>
            <a:r>
              <a:rPr lang="en-US" altLang="zh-CN" dirty="0" err="1">
                <a:latin typeface="Microsoft YaHei" panose="020B0503020204020204" pitchFamily="34" charset="-122"/>
                <a:ea typeface="Microsoft YaHei" panose="020B0503020204020204" pitchFamily="34" charset="-122"/>
              </a:rPr>
              <a:t>streamingContext.queueStream</a:t>
            </a:r>
            <a:r>
              <a:rPr lang="en-US" altLang="zh-CN" dirty="0">
                <a:latin typeface="Microsoft YaHei" panose="020B0503020204020204" pitchFamily="34" charset="-122"/>
                <a:ea typeface="Microsoft YaHei" panose="020B0503020204020204" pitchFamily="34" charset="-122"/>
              </a:rPr>
              <a:t>(</a:t>
            </a:r>
            <a:r>
              <a:rPr lang="en-US" altLang="zh-CN" dirty="0" err="1">
                <a:latin typeface="Microsoft YaHei" panose="020B0503020204020204" pitchFamily="34" charset="-122"/>
                <a:ea typeface="Microsoft YaHei" panose="020B0503020204020204" pitchFamily="34" charset="-122"/>
              </a:rPr>
              <a:t>queueOfRDDs</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方法可以创建基于 </a:t>
            </a:r>
            <a:r>
              <a:rPr lang="en-US" altLang="zh-CN" dirty="0">
                <a:latin typeface="Microsoft YaHei" panose="020B0503020204020204" pitchFamily="34" charset="-122"/>
                <a:ea typeface="Microsoft YaHei" panose="020B0503020204020204" pitchFamily="34" charset="-122"/>
              </a:rPr>
              <a:t>RDD </a:t>
            </a:r>
            <a:r>
              <a:rPr lang="zh-CN" altLang="en-US" dirty="0">
                <a:latin typeface="Microsoft YaHei" panose="020B0503020204020204" pitchFamily="34" charset="-122"/>
                <a:ea typeface="Microsoft YaHei" panose="020B0503020204020204" pitchFamily="34" charset="-122"/>
              </a:rPr>
              <a:t>队列的</a:t>
            </a:r>
            <a:r>
              <a:rPr lang="en-US" altLang="zh-CN" dirty="0" err="1">
                <a:latin typeface="Microsoft YaHei" panose="020B0503020204020204" pitchFamily="34" charset="-122"/>
                <a:ea typeface="Microsoft YaHei" panose="020B0503020204020204" pitchFamily="34" charset="-122"/>
              </a:rPr>
              <a:t>DStream</a:t>
            </a:r>
            <a:r>
              <a:rPr lang="zh-CN" altLang="en-US" dirty="0">
                <a:latin typeface="Microsoft YaHei" panose="020B0503020204020204" pitchFamily="34" charset="-122"/>
                <a:ea typeface="Microsoft YaHei" panose="020B0503020204020204" pitchFamily="34" charset="-122"/>
              </a:rPr>
              <a:t>，每个</a:t>
            </a:r>
            <a:r>
              <a:rPr lang="en-US" altLang="zh-CN" dirty="0">
                <a:latin typeface="Microsoft YaHei" panose="020B0503020204020204" pitchFamily="34" charset="-122"/>
                <a:ea typeface="Microsoft YaHei" panose="020B0503020204020204" pitchFamily="34" charset="-122"/>
              </a:rPr>
              <a:t>RDD</a:t>
            </a:r>
            <a:r>
              <a:rPr lang="zh-CN" altLang="en-US" dirty="0">
                <a:latin typeface="Microsoft YaHei" panose="020B0503020204020204" pitchFamily="34" charset="-122"/>
                <a:ea typeface="Microsoft YaHei" panose="020B0503020204020204" pitchFamily="34" charset="-122"/>
              </a:rPr>
              <a:t>队列将被视为</a:t>
            </a:r>
            <a:r>
              <a:rPr lang="en-US" altLang="zh-CN" dirty="0" err="1">
                <a:latin typeface="Microsoft YaHei" panose="020B0503020204020204" pitchFamily="34" charset="-122"/>
                <a:ea typeface="Microsoft YaHei" panose="020B0503020204020204" pitchFamily="34" charset="-122"/>
              </a:rPr>
              <a:t>DStream</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中一块数据流进行加工处理。</a:t>
            </a:r>
            <a:endParaRPr lang="en-US" altLang="zh-CN"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DE79239F-FB27-0B42-96CE-8F4BB229AE1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CA38C7E5-663B-7743-8D86-65DEC0CB57A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53F2E1CF-9DFC-5744-A1E5-6FFDFF5924BC}"/>
              </a:ext>
            </a:extLst>
          </p:cNvPr>
          <p:cNvGrpSpPr>
            <a:grpSpLocks/>
          </p:cNvGrpSpPr>
          <p:nvPr/>
        </p:nvGrpSpPr>
        <p:grpSpPr bwMode="auto">
          <a:xfrm>
            <a:off x="0" y="284163"/>
            <a:ext cx="4673607" cy="530225"/>
            <a:chOff x="2209799" y="284389"/>
            <a:chExt cx="2160388" cy="529772"/>
          </a:xfrm>
          <a:solidFill>
            <a:srgbClr val="024C89"/>
          </a:solidFill>
        </p:grpSpPr>
        <p:sp>
          <p:nvSpPr>
            <p:cNvPr id="7" name="矩形 6">
              <a:extLst>
                <a:ext uri="{FF2B5EF4-FFF2-40B4-BE49-F238E27FC236}">
                  <a16:creationId xmlns="" xmlns:a16="http://schemas.microsoft.com/office/drawing/2014/main" id="{FACECA49-C69B-0540-9969-4BDFD7AF86E4}"/>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DStream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的输入源</a:t>
              </a:r>
            </a:p>
          </p:txBody>
        </p:sp>
        <p:sp>
          <p:nvSpPr>
            <p:cNvPr id="8" name="矩形 7">
              <a:extLst>
                <a:ext uri="{FF2B5EF4-FFF2-40B4-BE49-F238E27FC236}">
                  <a16:creationId xmlns="" xmlns:a16="http://schemas.microsoft.com/office/drawing/2014/main" id="{67F9887D-3136-2B4C-AC50-638FE553E29F}"/>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75426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152" y="1066800"/>
            <a:ext cx="8805448" cy="4569371"/>
          </a:xfrm>
        </p:spPr>
        <p:txBody>
          <a:bodyPr>
            <a:noAutofit/>
          </a:bodyPr>
          <a:lstStyle/>
          <a:p>
            <a:pPr marL="342900" lvl="1" indent="-342900">
              <a:buFont typeface="Arial" panose="020B0604020202020204" pitchFamily="34" charset="0"/>
              <a:buChar char="•"/>
            </a:pPr>
            <a:r>
              <a:rPr lang="zh-CN" altLang="en-US" sz="2200" dirty="0">
                <a:solidFill>
                  <a:srgbClr val="FF0000"/>
                </a:solidFill>
                <a:latin typeface="Microsoft YaHei" panose="020B0503020204020204" pitchFamily="34" charset="-122"/>
                <a:ea typeface="Microsoft YaHei" panose="020B0503020204020204" pitchFamily="34" charset="-122"/>
              </a:rPr>
              <a:t>高级来源</a:t>
            </a:r>
            <a:endParaRPr lang="en-US" altLang="zh-CN" sz="2200" dirty="0">
              <a:solidFill>
                <a:srgbClr val="FF0000"/>
              </a:solidFill>
              <a:latin typeface="Microsoft YaHei" panose="020B0503020204020204" pitchFamily="34" charset="-122"/>
              <a:ea typeface="Microsoft YaHei" panose="020B0503020204020204" pitchFamily="34" charset="-122"/>
            </a:endParaRPr>
          </a:p>
          <a:p>
            <a:pPr lvl="1">
              <a:lnSpc>
                <a:spcPct val="120000"/>
              </a:lnSpc>
            </a:pPr>
            <a:r>
              <a:rPr lang="zh-CN" altLang="en-US" sz="2200" dirty="0">
                <a:latin typeface="Microsoft YaHei" panose="020B0503020204020204" pitchFamily="34" charset="-122"/>
                <a:ea typeface="Microsoft YaHei" panose="020B0503020204020204" pitchFamily="34" charset="-122"/>
              </a:rPr>
              <a:t>这一类的来源需要外部</a:t>
            </a:r>
            <a:r>
              <a:rPr lang="en-US" altLang="zh-CN" sz="2200" dirty="0">
                <a:latin typeface="Microsoft YaHei" panose="020B0503020204020204" pitchFamily="34" charset="-122"/>
                <a:ea typeface="Microsoft YaHei" panose="020B0503020204020204" pitchFamily="34" charset="-122"/>
              </a:rPr>
              <a:t>non-Spark</a:t>
            </a:r>
            <a:r>
              <a:rPr lang="zh-CN" altLang="en-US" sz="2200" dirty="0">
                <a:latin typeface="Microsoft YaHei" panose="020B0503020204020204" pitchFamily="34" charset="-122"/>
                <a:ea typeface="Microsoft YaHei" panose="020B0503020204020204" pitchFamily="34" charset="-122"/>
              </a:rPr>
              <a:t>库的接口，其中一些有复杂的依赖关系</a:t>
            </a:r>
            <a:r>
              <a:rPr lang="en-US" altLang="zh-CN" sz="2200" dirty="0">
                <a:latin typeface="Microsoft YaHei" panose="020B0503020204020204" pitchFamily="34" charset="-122"/>
                <a:ea typeface="Microsoft YaHei" panose="020B0503020204020204" pitchFamily="34" charset="-122"/>
              </a:rPr>
              <a:t>(</a:t>
            </a:r>
            <a:r>
              <a:rPr lang="zh-CN" altLang="en-US" sz="2200" dirty="0">
                <a:latin typeface="Microsoft YaHei" panose="020B0503020204020204" pitchFamily="34" charset="-122"/>
                <a:ea typeface="Microsoft YaHei" panose="020B0503020204020204" pitchFamily="34" charset="-122"/>
              </a:rPr>
              <a:t>如 </a:t>
            </a:r>
            <a:r>
              <a:rPr lang="en-US" altLang="zh-CN" sz="2200" dirty="0">
                <a:latin typeface="Microsoft YaHei" panose="020B0503020204020204" pitchFamily="34" charset="-122"/>
                <a:ea typeface="Microsoft YaHei" panose="020B0503020204020204" pitchFamily="34" charset="-122"/>
              </a:rPr>
              <a:t>Kafka</a:t>
            </a:r>
            <a:r>
              <a:rPr lang="zh-CN" altLang="en-US" sz="2200" dirty="0">
                <a:latin typeface="Microsoft YaHei" panose="020B0503020204020204" pitchFamily="34" charset="-122"/>
                <a:ea typeface="Microsoft YaHei" panose="020B0503020204020204" pitchFamily="34" charset="-122"/>
              </a:rPr>
              <a:t>、</a:t>
            </a:r>
            <a:r>
              <a:rPr lang="en-US" altLang="zh-CN" sz="2200" dirty="0">
                <a:latin typeface="Microsoft YaHei" panose="020B0503020204020204" pitchFamily="34" charset="-122"/>
                <a:ea typeface="Microsoft YaHei" panose="020B0503020204020204" pitchFamily="34" charset="-122"/>
              </a:rPr>
              <a:t>Flume)</a:t>
            </a:r>
            <a:r>
              <a:rPr lang="zh-CN" altLang="en-US" sz="2200" dirty="0">
                <a:latin typeface="Microsoft YaHei" panose="020B0503020204020204" pitchFamily="34" charset="-122"/>
                <a:ea typeface="Microsoft YaHei" panose="020B0503020204020204" pitchFamily="34" charset="-122"/>
              </a:rPr>
              <a:t>。因此通过这些来源创建 </a:t>
            </a:r>
            <a:r>
              <a:rPr lang="en-US" altLang="zh-CN" sz="2200" dirty="0" err="1">
                <a:latin typeface="Microsoft YaHei" panose="020B0503020204020204" pitchFamily="34" charset="-122"/>
                <a:ea typeface="Microsoft YaHei" panose="020B0503020204020204" pitchFamily="34" charset="-122"/>
              </a:rPr>
              <a:t>DStreams</a:t>
            </a:r>
            <a:r>
              <a:rPr lang="en-US" altLang="zh-CN" sz="2200" dirty="0">
                <a:latin typeface="Microsoft YaHei" panose="020B0503020204020204" pitchFamily="34" charset="-122"/>
                <a:ea typeface="Microsoft YaHei" panose="020B0503020204020204" pitchFamily="34" charset="-122"/>
              </a:rPr>
              <a:t> </a:t>
            </a:r>
            <a:r>
              <a:rPr lang="zh-CN" altLang="en-US" sz="2200" dirty="0">
                <a:latin typeface="Microsoft YaHei" panose="020B0503020204020204" pitchFamily="34" charset="-122"/>
                <a:ea typeface="Microsoft YaHei" panose="020B0503020204020204" pitchFamily="34" charset="-122"/>
              </a:rPr>
              <a:t>需要明确其依赖。</a:t>
            </a:r>
            <a:endParaRPr lang="en-US" altLang="zh-CN" sz="2200" dirty="0">
              <a:latin typeface="Microsoft YaHei" panose="020B0503020204020204" pitchFamily="34" charset="-122"/>
              <a:ea typeface="Microsoft YaHei" panose="020B0503020204020204" pitchFamily="34" charset="-122"/>
            </a:endParaRPr>
          </a:p>
          <a:p>
            <a:pPr lvl="1">
              <a:lnSpc>
                <a:spcPct val="120000"/>
              </a:lnSpc>
            </a:pPr>
            <a:r>
              <a:rPr lang="zh-CN" altLang="en-US" sz="2200" dirty="0">
                <a:latin typeface="Microsoft YaHei" panose="020B0503020204020204" pitchFamily="34" charset="-122"/>
                <a:ea typeface="Microsoft YaHei" panose="020B0503020204020204" pitchFamily="34" charset="-122"/>
              </a:rPr>
              <a:t>这些高级的来源一般在</a:t>
            </a:r>
            <a:r>
              <a:rPr lang="en-US" altLang="zh-CN" sz="2200" dirty="0">
                <a:latin typeface="Microsoft YaHei" panose="020B0503020204020204" pitchFamily="34" charset="-122"/>
                <a:ea typeface="Microsoft YaHei" panose="020B0503020204020204" pitchFamily="34" charset="-122"/>
              </a:rPr>
              <a:t>Spark Shell</a:t>
            </a:r>
            <a:r>
              <a:rPr lang="zh-CN" altLang="en-US" sz="2200" dirty="0">
                <a:latin typeface="Microsoft YaHei" panose="020B0503020204020204" pitchFamily="34" charset="-122"/>
                <a:ea typeface="Microsoft YaHei" panose="020B0503020204020204" pitchFamily="34" charset="-122"/>
              </a:rPr>
              <a:t>中不可用，因此基于这些高级来源的应用不能在</a:t>
            </a:r>
            <a:r>
              <a:rPr lang="en-US" altLang="zh-CN" sz="2200" dirty="0">
                <a:latin typeface="Microsoft YaHei" panose="020B0503020204020204" pitchFamily="34" charset="-122"/>
                <a:ea typeface="Microsoft YaHei" panose="020B0503020204020204" pitchFamily="34" charset="-122"/>
              </a:rPr>
              <a:t>Spark Shell</a:t>
            </a:r>
            <a:r>
              <a:rPr lang="zh-CN" altLang="en-US" sz="2200" dirty="0">
                <a:latin typeface="Microsoft YaHei" panose="020B0503020204020204" pitchFamily="34" charset="-122"/>
                <a:ea typeface="Microsoft YaHei" panose="020B0503020204020204" pitchFamily="34" charset="-122"/>
              </a:rPr>
              <a:t>中进行测试。如果必须在</a:t>
            </a:r>
            <a:r>
              <a:rPr lang="en-US" altLang="zh-CN" sz="2200" dirty="0">
                <a:latin typeface="Microsoft YaHei" panose="020B0503020204020204" pitchFamily="34" charset="-122"/>
                <a:ea typeface="Microsoft YaHei" panose="020B0503020204020204" pitchFamily="34" charset="-122"/>
              </a:rPr>
              <a:t>Spark shell</a:t>
            </a:r>
            <a:r>
              <a:rPr lang="zh-CN" altLang="en-US" sz="2200" dirty="0">
                <a:latin typeface="Microsoft YaHei" panose="020B0503020204020204" pitchFamily="34" charset="-122"/>
                <a:ea typeface="Microsoft YaHei" panose="020B0503020204020204" pitchFamily="34" charset="-122"/>
              </a:rPr>
              <a:t>中使用它们，需要下载相应的</a:t>
            </a:r>
            <a:r>
              <a:rPr lang="en-US" altLang="zh-CN" sz="2200" dirty="0">
                <a:latin typeface="Microsoft YaHei" panose="020B0503020204020204" pitchFamily="34" charset="-122"/>
                <a:ea typeface="Microsoft YaHei" panose="020B0503020204020204" pitchFamily="34" charset="-122"/>
              </a:rPr>
              <a:t>Maven</a:t>
            </a:r>
            <a:r>
              <a:rPr lang="zh-CN" altLang="en-US" sz="2200" dirty="0">
                <a:latin typeface="Microsoft YaHei" panose="020B0503020204020204" pitchFamily="34" charset="-122"/>
                <a:ea typeface="Microsoft YaHei" panose="020B0503020204020204" pitchFamily="34" charset="-122"/>
              </a:rPr>
              <a:t>工程的</a:t>
            </a:r>
            <a:r>
              <a:rPr lang="en-US" altLang="zh-CN" sz="2200" dirty="0">
                <a:latin typeface="Microsoft YaHei" panose="020B0503020204020204" pitchFamily="34" charset="-122"/>
                <a:ea typeface="Microsoft YaHei" panose="020B0503020204020204" pitchFamily="34" charset="-122"/>
              </a:rPr>
              <a:t>Jar</a:t>
            </a:r>
            <a:r>
              <a:rPr lang="zh-CN" altLang="en-US" sz="2200" dirty="0">
                <a:latin typeface="Microsoft YaHei" panose="020B0503020204020204" pitchFamily="34" charset="-122"/>
                <a:ea typeface="Microsoft YaHei" panose="020B0503020204020204" pitchFamily="34" charset="-122"/>
              </a:rPr>
              <a:t>依赖并添加到类路径中。</a:t>
            </a:r>
            <a:endParaRPr lang="en-US" altLang="zh-CN" sz="2200" dirty="0">
              <a:latin typeface="Microsoft YaHei" panose="020B0503020204020204" pitchFamily="34" charset="-122"/>
              <a:ea typeface="Microsoft YaHei" panose="020B0503020204020204" pitchFamily="34" charset="-122"/>
            </a:endParaRPr>
          </a:p>
          <a:p>
            <a:pPr marL="342900" lvl="1" indent="-342900">
              <a:buFont typeface="Arial" panose="020B0604020202020204" pitchFamily="34" charset="0"/>
              <a:buChar char="•"/>
            </a:pPr>
            <a:r>
              <a:rPr lang="zh-CN" altLang="en-US" sz="2200" dirty="0">
                <a:solidFill>
                  <a:srgbClr val="FF0000"/>
                </a:solidFill>
                <a:latin typeface="Microsoft YaHei" panose="020B0503020204020204" pitchFamily="34" charset="-122"/>
                <a:ea typeface="Microsoft YaHei" panose="020B0503020204020204" pitchFamily="34" charset="-122"/>
              </a:rPr>
              <a:t>其中一些高级来源如下：</a:t>
            </a:r>
            <a:endParaRPr lang="en-US" altLang="zh-CN" sz="2200" dirty="0">
              <a:solidFill>
                <a:srgbClr val="FF0000"/>
              </a:solidFill>
              <a:latin typeface="Microsoft YaHei" panose="020B0503020204020204" pitchFamily="34" charset="-122"/>
              <a:ea typeface="Microsoft YaHei" panose="020B0503020204020204" pitchFamily="34" charset="-122"/>
            </a:endParaRPr>
          </a:p>
          <a:p>
            <a:pPr lvl="1">
              <a:lnSpc>
                <a:spcPct val="130000"/>
              </a:lnSpc>
            </a:pPr>
            <a:r>
              <a:rPr lang="en-US" altLang="zh-CN" sz="2200" dirty="0">
                <a:latin typeface="Microsoft YaHei" panose="020B0503020204020204" pitchFamily="34" charset="-122"/>
                <a:ea typeface="Microsoft YaHei" panose="020B0503020204020204" pitchFamily="34" charset="-122"/>
              </a:rPr>
              <a:t>Twitter Spark Streaming</a:t>
            </a:r>
            <a:r>
              <a:rPr lang="zh-CN" altLang="en-US" sz="2200" dirty="0">
                <a:latin typeface="Microsoft YaHei" panose="020B0503020204020204" pitchFamily="34" charset="-122"/>
                <a:ea typeface="Microsoft YaHei" panose="020B0503020204020204" pitchFamily="34" charset="-122"/>
              </a:rPr>
              <a:t>的</a:t>
            </a:r>
            <a:r>
              <a:rPr lang="en-US" altLang="zh-CN" sz="2200" dirty="0" err="1">
                <a:latin typeface="Microsoft YaHei" panose="020B0503020204020204" pitchFamily="34" charset="-122"/>
                <a:ea typeface="Microsoft YaHei" panose="020B0503020204020204" pitchFamily="34" charset="-122"/>
              </a:rPr>
              <a:t>TwitterUtils</a:t>
            </a:r>
            <a:r>
              <a:rPr lang="zh-CN" altLang="en-US" sz="2200" dirty="0">
                <a:latin typeface="Microsoft YaHei" panose="020B0503020204020204" pitchFamily="34" charset="-122"/>
                <a:ea typeface="Microsoft YaHei" panose="020B0503020204020204" pitchFamily="34" charset="-122"/>
              </a:rPr>
              <a:t>工具类使用</a:t>
            </a:r>
            <a:r>
              <a:rPr lang="en-US" altLang="zh-CN" sz="2200" dirty="0">
                <a:latin typeface="Microsoft YaHei" panose="020B0503020204020204" pitchFamily="34" charset="-122"/>
                <a:ea typeface="Microsoft YaHei" panose="020B0503020204020204" pitchFamily="34" charset="-122"/>
              </a:rPr>
              <a:t>Twitter4j</a:t>
            </a:r>
            <a:r>
              <a:rPr lang="zh-CN" altLang="en-US" sz="2200" dirty="0">
                <a:latin typeface="Microsoft YaHei" panose="020B0503020204020204" pitchFamily="34" charset="-122"/>
                <a:ea typeface="Microsoft YaHei" panose="020B0503020204020204" pitchFamily="34" charset="-122"/>
              </a:rPr>
              <a:t>，</a:t>
            </a:r>
            <a:r>
              <a:rPr lang="en-US" altLang="zh-CN" sz="2200" dirty="0">
                <a:latin typeface="Microsoft YaHei" panose="020B0503020204020204" pitchFamily="34" charset="-122"/>
                <a:ea typeface="Microsoft YaHei" panose="020B0503020204020204" pitchFamily="34" charset="-122"/>
              </a:rPr>
              <a:t>Twitter4J </a:t>
            </a:r>
            <a:r>
              <a:rPr lang="zh-CN" altLang="en-US" sz="2200" dirty="0">
                <a:latin typeface="Microsoft YaHei" panose="020B0503020204020204" pitchFamily="34" charset="-122"/>
                <a:ea typeface="Microsoft YaHei" panose="020B0503020204020204" pitchFamily="34" charset="-122"/>
              </a:rPr>
              <a:t>库支持通过任何方法提供身份验证信息，可以得到公众的流，或得到基于关键词过滤流。</a:t>
            </a:r>
            <a:endParaRPr lang="en-US" altLang="zh-CN" sz="2200" dirty="0">
              <a:latin typeface="Microsoft YaHei" panose="020B0503020204020204" pitchFamily="34" charset="-122"/>
              <a:ea typeface="Microsoft YaHei" panose="020B0503020204020204" pitchFamily="34" charset="-122"/>
            </a:endParaRPr>
          </a:p>
          <a:p>
            <a:pPr lvl="1">
              <a:lnSpc>
                <a:spcPct val="130000"/>
              </a:lnSpc>
            </a:pPr>
            <a:r>
              <a:rPr lang="en-US" altLang="zh-CN" sz="2200" dirty="0">
                <a:latin typeface="Microsoft YaHei" panose="020B0503020204020204" pitchFamily="34" charset="-122"/>
                <a:ea typeface="Microsoft YaHei" panose="020B0503020204020204" pitchFamily="34" charset="-122"/>
              </a:rPr>
              <a:t>Flume</a:t>
            </a:r>
            <a:r>
              <a:rPr lang="zh-CN" altLang="en-US" sz="2200" dirty="0">
                <a:latin typeface="Microsoft YaHei" panose="020B0503020204020204" pitchFamily="34" charset="-122"/>
                <a:ea typeface="Microsoft YaHei" panose="020B0503020204020204" pitchFamily="34" charset="-122"/>
              </a:rPr>
              <a:t>、</a:t>
            </a:r>
            <a:r>
              <a:rPr lang="en-US" altLang="zh-CN" sz="2200" dirty="0">
                <a:latin typeface="Microsoft YaHei" panose="020B0503020204020204" pitchFamily="34" charset="-122"/>
                <a:ea typeface="Microsoft YaHei" panose="020B0503020204020204" pitchFamily="34" charset="-122"/>
              </a:rPr>
              <a:t>Kafka</a:t>
            </a:r>
            <a:r>
              <a:rPr lang="zh-CN" altLang="en-US" sz="2200" dirty="0">
                <a:latin typeface="Microsoft YaHei" panose="020B0503020204020204" pitchFamily="34" charset="-122"/>
                <a:ea typeface="Microsoft YaHei" panose="020B0503020204020204" pitchFamily="34" charset="-122"/>
              </a:rPr>
              <a:t>、</a:t>
            </a:r>
            <a:r>
              <a:rPr lang="en-US" altLang="zh-CN" sz="2200" dirty="0">
                <a:latin typeface="Microsoft YaHei" panose="020B0503020204020204" pitchFamily="34" charset="-122"/>
                <a:ea typeface="Microsoft YaHei" panose="020B0503020204020204" pitchFamily="34" charset="-122"/>
              </a:rPr>
              <a:t>Kinesis</a:t>
            </a:r>
          </a:p>
        </p:txBody>
      </p:sp>
      <p:sp>
        <p:nvSpPr>
          <p:cNvPr id="4" name="Rectangle 4">
            <a:extLst>
              <a:ext uri="{FF2B5EF4-FFF2-40B4-BE49-F238E27FC236}">
                <a16:creationId xmlns="" xmlns:a16="http://schemas.microsoft.com/office/drawing/2014/main" id="{ED342532-8D3A-114D-A8E6-DFEDCF7E8611}"/>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4698D98F-1FD8-224B-BA49-3353A4F8EA7A}"/>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60D7F08C-72C9-6747-A9FA-5CC3BC279C18}"/>
              </a:ext>
            </a:extLst>
          </p:cNvPr>
          <p:cNvGrpSpPr>
            <a:grpSpLocks/>
          </p:cNvGrpSpPr>
          <p:nvPr/>
        </p:nvGrpSpPr>
        <p:grpSpPr bwMode="auto">
          <a:xfrm>
            <a:off x="0" y="284163"/>
            <a:ext cx="4673607" cy="530225"/>
            <a:chOff x="2209799" y="284389"/>
            <a:chExt cx="2160388" cy="529772"/>
          </a:xfrm>
          <a:solidFill>
            <a:srgbClr val="024C89"/>
          </a:solidFill>
        </p:grpSpPr>
        <p:sp>
          <p:nvSpPr>
            <p:cNvPr id="7" name="矩形 6">
              <a:extLst>
                <a:ext uri="{FF2B5EF4-FFF2-40B4-BE49-F238E27FC236}">
                  <a16:creationId xmlns="" xmlns:a16="http://schemas.microsoft.com/office/drawing/2014/main" id="{19940985-8FCD-6C45-9896-BADBEC8CAFC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DStream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的输入源</a:t>
              </a:r>
            </a:p>
          </p:txBody>
        </p:sp>
        <p:sp>
          <p:nvSpPr>
            <p:cNvPr id="8" name="矩形 7">
              <a:extLst>
                <a:ext uri="{FF2B5EF4-FFF2-40B4-BE49-F238E27FC236}">
                  <a16:creationId xmlns="" xmlns:a16="http://schemas.microsoft.com/office/drawing/2014/main" id="{CF79F901-0FD0-924A-BEF2-EB974B023A3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44226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6170921"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大数据的批处理</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系统的</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系统架构</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305178" y="1562100"/>
            <a:ext cx="6362700" cy="120700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系统有哪些模块？</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模块之间如何交互？</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336111" y="3430386"/>
            <a:ext cx="10079148" cy="57721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有效配合硬件</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扩展性高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效率高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扩展性好</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开发容易</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维护方便</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升级简单</a:t>
            </a:r>
            <a:endParaRPr lang="en-US" altLang="zh-CN" sz="2400" dirty="0">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404767" y="97155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8" name="Content Placeholder 2"/>
          <p:cNvSpPr txBox="1">
            <a:spLocks/>
          </p:cNvSpPr>
          <p:nvPr/>
        </p:nvSpPr>
        <p:spPr>
          <a:xfrm>
            <a:off x="366288" y="2940556"/>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44967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303" y="1828800"/>
            <a:ext cx="8226426" cy="32230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CE35795C-EFE1-3545-AE88-F84FC97F35B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972943E2-945A-6A46-B145-6A32A9613F9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4F57FBF9-3250-5647-BD3A-95166820BC71}"/>
              </a:ext>
            </a:extLst>
          </p:cNvPr>
          <p:cNvGrpSpPr>
            <a:grpSpLocks/>
          </p:cNvGrpSpPr>
          <p:nvPr/>
        </p:nvGrpSpPr>
        <p:grpSpPr bwMode="auto">
          <a:xfrm>
            <a:off x="1" y="284163"/>
            <a:ext cx="3243142" cy="530225"/>
            <a:chOff x="2209799" y="284389"/>
            <a:chExt cx="2160388" cy="529772"/>
          </a:xfrm>
          <a:solidFill>
            <a:srgbClr val="024C89"/>
          </a:solidFill>
        </p:grpSpPr>
        <p:sp>
          <p:nvSpPr>
            <p:cNvPr id="11" name="矩形 10">
              <a:extLst>
                <a:ext uri="{FF2B5EF4-FFF2-40B4-BE49-F238E27FC236}">
                  <a16:creationId xmlns="" xmlns:a16="http://schemas.microsoft.com/office/drawing/2014/main" id="{E7DEF367-3FC1-134E-A099-0CB71EB4CAB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E13BA0B9-C498-E14F-B21C-123D4C5269F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9426419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5" name="Shape 171"/>
          <p:cNvSpPr>
            <a:spLocks noGrp="1"/>
          </p:cNvSpPr>
          <p:nvPr>
            <p:ph idx="1"/>
          </p:nvPr>
        </p:nvSpPr>
        <p:spPr>
          <a:xfrm>
            <a:off x="0" y="692696"/>
            <a:ext cx="8229600" cy="4525963"/>
          </a:xfrm>
        </p:spPr>
        <p:txBody>
          <a:bodyPr>
            <a:normAutofit/>
          </a:bodyPr>
          <a:lstStyle/>
          <a:p>
            <a:pPr marL="200025" indent="-200025" defTabSz="365125" eaLnBrk="1" hangingPunct="1">
              <a:spcBef>
                <a:spcPts val="2600"/>
              </a:spcBef>
            </a:pPr>
            <a:endParaRPr kumimoji="0" lang="en-US" altLang="zh-CN" sz="2000" dirty="0">
              <a:latin typeface="Microsoft YaHei" panose="020B0503020204020204" pitchFamily="34" charset="-122"/>
              <a:ea typeface="Microsoft YaHei" panose="020B0503020204020204" pitchFamily="34" charset="-122"/>
            </a:endParaRPr>
          </a:p>
          <a:p>
            <a:pPr marL="200025" indent="-200025" defTabSz="365125" eaLnBrk="1" hangingPunct="1">
              <a:spcBef>
                <a:spcPts val="2600"/>
              </a:spcBef>
            </a:pPr>
            <a:r>
              <a:rPr kumimoji="0" lang="en-US" altLang="zh-CN" sz="2000" dirty="0">
                <a:latin typeface="Microsoft YaHei" panose="020B0503020204020204" pitchFamily="34" charset="-122"/>
                <a:ea typeface="Microsoft YaHei" panose="020B0503020204020204" pitchFamily="34" charset="-122"/>
              </a:rPr>
              <a:t>nimbus</a:t>
            </a:r>
            <a:r>
              <a:rPr kumimoji="0" lang="zh-CN" altLang="en-US" sz="2000" dirty="0">
                <a:latin typeface="Microsoft YaHei" panose="020B0503020204020204" pitchFamily="34" charset="-122"/>
                <a:ea typeface="Microsoft YaHei" panose="020B0503020204020204" pitchFamily="34" charset="-122"/>
              </a:rPr>
              <a:t>：集群的</a:t>
            </a:r>
            <a:r>
              <a:rPr kumimoji="0" lang="en-US" altLang="zh-CN" sz="2000" dirty="0">
                <a:latin typeface="Microsoft YaHei" panose="020B0503020204020204" pitchFamily="34" charset="-122"/>
                <a:ea typeface="Microsoft YaHei" panose="020B0503020204020204" pitchFamily="34" charset="-122"/>
              </a:rPr>
              <a:t>master</a:t>
            </a:r>
            <a:r>
              <a:rPr kumimoji="0" lang="zh-CN" altLang="en-US" sz="2000" dirty="0">
                <a:latin typeface="Microsoft YaHei" panose="020B0503020204020204" pitchFamily="34" charset="-122"/>
                <a:ea typeface="Microsoft YaHei" panose="020B0503020204020204" pitchFamily="34" charset="-122"/>
              </a:rPr>
              <a:t>，负责管理</a:t>
            </a:r>
            <a:r>
              <a:rPr kumimoji="0" lang="en-US" altLang="zh-CN" sz="2000" dirty="0">
                <a:latin typeface="Microsoft YaHei" panose="020B0503020204020204" pitchFamily="34" charset="-122"/>
                <a:ea typeface="Microsoft YaHei" panose="020B0503020204020204" pitchFamily="34" charset="-122"/>
              </a:rPr>
              <a:t>supervisor</a:t>
            </a:r>
            <a:r>
              <a:rPr kumimoji="0" lang="zh-CN" altLang="en-US" sz="2000" dirty="0">
                <a:latin typeface="Microsoft YaHei" panose="020B0503020204020204" pitchFamily="34" charset="-122"/>
                <a:ea typeface="Microsoft YaHei" panose="020B0503020204020204" pitchFamily="34" charset="-122"/>
              </a:rPr>
              <a:t>、调度</a:t>
            </a:r>
            <a:r>
              <a:rPr kumimoji="0" lang="en-US" altLang="zh-CN" sz="2000" dirty="0">
                <a:latin typeface="Microsoft YaHei" panose="020B0503020204020204" pitchFamily="34" charset="-122"/>
                <a:ea typeface="Microsoft YaHei" panose="020B0503020204020204" pitchFamily="34" charset="-122"/>
              </a:rPr>
              <a:t>topology</a:t>
            </a:r>
          </a:p>
          <a:p>
            <a:pPr marL="200025" indent="-200025" defTabSz="365125" eaLnBrk="1" hangingPunct="1">
              <a:spcBef>
                <a:spcPts val="2600"/>
              </a:spcBef>
            </a:pPr>
            <a:r>
              <a:rPr kumimoji="0" lang="en-US" altLang="zh-CN" sz="2000" dirty="0">
                <a:latin typeface="Microsoft YaHei" panose="020B0503020204020204" pitchFamily="34" charset="-122"/>
                <a:ea typeface="Microsoft YaHei" panose="020B0503020204020204" pitchFamily="34" charset="-122"/>
              </a:rPr>
              <a:t>supervisor</a:t>
            </a:r>
            <a:r>
              <a:rPr kumimoji="0" lang="zh-CN" altLang="en-US" sz="2000" dirty="0">
                <a:latin typeface="Microsoft YaHei" panose="020B0503020204020204" pitchFamily="34" charset="-122"/>
                <a:ea typeface="Microsoft YaHei" panose="020B0503020204020204" pitchFamily="34" charset="-122"/>
              </a:rPr>
              <a:t>：负责运行</a:t>
            </a:r>
            <a:r>
              <a:rPr kumimoji="0" lang="en-US" altLang="zh-CN" sz="2000" dirty="0">
                <a:latin typeface="Microsoft YaHei" panose="020B0503020204020204" pitchFamily="34" charset="-122"/>
                <a:ea typeface="Microsoft YaHei" panose="020B0503020204020204" pitchFamily="34" charset="-122"/>
              </a:rPr>
              <a:t>topology</a:t>
            </a:r>
            <a:r>
              <a:rPr kumimoji="0" lang="zh-CN" altLang="en-US" sz="2000" dirty="0">
                <a:latin typeface="Microsoft YaHei" panose="020B0503020204020204" pitchFamily="34" charset="-122"/>
                <a:ea typeface="Microsoft YaHei" panose="020B0503020204020204" pitchFamily="34" charset="-122"/>
              </a:rPr>
              <a:t>的</a:t>
            </a:r>
            <a:r>
              <a:rPr kumimoji="0" lang="en-US" altLang="zh-CN" sz="2000" dirty="0">
                <a:latin typeface="Microsoft YaHei" panose="020B0503020204020204" pitchFamily="34" charset="-122"/>
                <a:ea typeface="Microsoft YaHei" panose="020B0503020204020204" pitchFamily="34" charset="-122"/>
              </a:rPr>
              <a:t>worker</a:t>
            </a:r>
          </a:p>
          <a:p>
            <a:pPr marL="200025" indent="-200025" defTabSz="365125" eaLnBrk="1" hangingPunct="1">
              <a:spcBef>
                <a:spcPts val="2600"/>
              </a:spcBef>
            </a:pPr>
            <a:r>
              <a:rPr kumimoji="0" lang="en-US" altLang="zh-CN" sz="2000" dirty="0">
                <a:latin typeface="Microsoft YaHei" panose="020B0503020204020204" pitchFamily="34" charset="-122"/>
                <a:ea typeface="Microsoft YaHei" panose="020B0503020204020204" pitchFamily="34" charset="-122"/>
              </a:rPr>
              <a:t>worker</a:t>
            </a:r>
            <a:r>
              <a:rPr kumimoji="0" lang="zh-CN" altLang="en-US" sz="2000" dirty="0">
                <a:latin typeface="Microsoft YaHei" panose="020B0503020204020204" pitchFamily="34" charset="-122"/>
                <a:ea typeface="Microsoft YaHei" panose="020B0503020204020204" pitchFamily="34" charset="-122"/>
              </a:rPr>
              <a:t>：负责实际的计算和网络通信</a:t>
            </a:r>
          </a:p>
          <a:p>
            <a:pPr marL="200025" indent="-200025" defTabSz="365125" eaLnBrk="1" hangingPunct="1">
              <a:spcBef>
                <a:spcPts val="2600"/>
              </a:spcBef>
            </a:pPr>
            <a:r>
              <a:rPr kumimoji="0" lang="en-US" altLang="zh-CN" sz="2000" dirty="0">
                <a:latin typeface="Microsoft YaHei" panose="020B0503020204020204" pitchFamily="34" charset="-122"/>
                <a:ea typeface="Microsoft YaHei" panose="020B0503020204020204" pitchFamily="34" charset="-122"/>
              </a:rPr>
              <a:t>zookeeper</a:t>
            </a:r>
            <a:r>
              <a:rPr kumimoji="0" lang="zh-CN" altLang="en-US" sz="2000" dirty="0">
                <a:latin typeface="Microsoft YaHei" panose="020B0503020204020204" pitchFamily="34" charset="-122"/>
                <a:ea typeface="Microsoft YaHei" panose="020B0503020204020204" pitchFamily="34" charset="-122"/>
              </a:rPr>
              <a:t>：负责存储以上模块的状态，做到高可用</a:t>
            </a:r>
          </a:p>
          <a:p>
            <a:pPr marL="200025" indent="-200025" defTabSz="365125" eaLnBrk="1" hangingPunct="1">
              <a:spcBef>
                <a:spcPts val="2600"/>
              </a:spcBef>
            </a:pPr>
            <a:endParaRPr kumimoji="0" lang="zh-CN" altLang="en-US" sz="2000" dirty="0">
              <a:latin typeface="Microsoft YaHei" panose="020B0503020204020204" pitchFamily="34" charset="-122"/>
              <a:ea typeface="Microsoft YaHei" panose="020B0503020204020204" pitchFamily="34" charset="-122"/>
            </a:endParaRPr>
          </a:p>
        </p:txBody>
      </p:sp>
      <p:grpSp>
        <p:nvGrpSpPr>
          <p:cNvPr id="84997" name="Group 207"/>
          <p:cNvGrpSpPr>
            <a:grpSpLocks/>
          </p:cNvGrpSpPr>
          <p:nvPr/>
        </p:nvGrpSpPr>
        <p:grpSpPr bwMode="auto">
          <a:xfrm>
            <a:off x="76200" y="3657600"/>
            <a:ext cx="9049072" cy="2939752"/>
            <a:chOff x="0" y="0"/>
            <a:chExt cx="7589500" cy="3341805"/>
          </a:xfrm>
        </p:grpSpPr>
        <p:grpSp>
          <p:nvGrpSpPr>
            <p:cNvPr id="84998" name="Group 175"/>
            <p:cNvGrpSpPr>
              <a:grpSpLocks/>
            </p:cNvGrpSpPr>
            <p:nvPr/>
          </p:nvGrpSpPr>
          <p:grpSpPr bwMode="auto">
            <a:xfrm>
              <a:off x="0" y="1342158"/>
              <a:ext cx="1246969" cy="609741"/>
              <a:chOff x="0" y="0"/>
              <a:chExt cx="1246968" cy="609739"/>
            </a:xfrm>
          </p:grpSpPr>
          <p:sp>
            <p:nvSpPr>
              <p:cNvPr id="173" name="Shape 173"/>
              <p:cNvSpPr>
                <a:spLocks noChangeArrowheads="1"/>
              </p:cNvSpPr>
              <p:nvPr/>
            </p:nvSpPr>
            <p:spPr bwMode="auto">
              <a:xfrm>
                <a:off x="0" y="-45"/>
                <a:ext cx="1246418" cy="609068"/>
              </a:xfrm>
              <a:prstGeom prst="rect">
                <a:avLst/>
              </a:prstGeom>
              <a:gradFill rotWithShape="1">
                <a:gsLst>
                  <a:gs pos="0">
                    <a:srgbClr val="95B3D7"/>
                  </a:gs>
                  <a:gs pos="100000">
                    <a:srgbClr val="000000"/>
                  </a:gs>
                </a:gsLst>
                <a:lin ang="18900000"/>
              </a:gradFill>
              <a:ln w="12700">
                <a:solidFill>
                  <a:srgbClr val="95B3D7"/>
                </a:solidFill>
                <a:round/>
                <a:headEnd/>
                <a:tailEnd type="triangle" w="med" len="med"/>
              </a:ln>
              <a:effectLst>
                <a:outerShdw blurRad="12700" dist="28398" dir="3806097" rotWithShape="0">
                  <a:srgbClr val="243F60">
                    <a:alpha val="50000"/>
                  </a:srgbClr>
                </a:outerShdw>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808080"/>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85031" name="Shape 174"/>
              <p:cNvSpPr>
                <a:spLocks noChangeArrowheads="1"/>
              </p:cNvSpPr>
              <p:nvPr/>
            </p:nvSpPr>
            <p:spPr bwMode="auto">
              <a:xfrm>
                <a:off x="0" y="0"/>
                <a:ext cx="1246969" cy="60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a:latin typeface="Microsoft YaHei" panose="020B0503020204020204" pitchFamily="34" charset="-122"/>
                    <a:ea typeface="Microsoft YaHei" panose="020B0503020204020204" pitchFamily="34" charset="-122"/>
                    <a:sym typeface="Calibri" panose="020F0502020204030204" pitchFamily="34" charset="0"/>
                  </a:rPr>
                  <a:t>nimbus</a:t>
                </a:r>
              </a:p>
            </p:txBody>
          </p:sp>
        </p:grpSp>
        <p:grpSp>
          <p:nvGrpSpPr>
            <p:cNvPr id="84999" name="Group 178"/>
            <p:cNvGrpSpPr>
              <a:grpSpLocks/>
            </p:cNvGrpSpPr>
            <p:nvPr/>
          </p:nvGrpSpPr>
          <p:grpSpPr bwMode="auto">
            <a:xfrm>
              <a:off x="2229895" y="330587"/>
              <a:ext cx="1493255" cy="610947"/>
              <a:chOff x="-742" y="-160"/>
              <a:chExt cx="1493254" cy="610946"/>
            </a:xfrm>
          </p:grpSpPr>
          <p:sp>
            <p:nvSpPr>
              <p:cNvPr id="176" name="Shape 176"/>
              <p:cNvSpPr>
                <a:spLocks noChangeArrowheads="1"/>
              </p:cNvSpPr>
              <p:nvPr/>
            </p:nvSpPr>
            <p:spPr bwMode="auto">
              <a:xfrm>
                <a:off x="-742" y="-160"/>
                <a:ext cx="1359108" cy="610866"/>
              </a:xfrm>
              <a:prstGeom prst="rect">
                <a:avLst/>
              </a:prstGeom>
              <a:gradFill rotWithShape="1">
                <a:gsLst>
                  <a:gs pos="0">
                    <a:srgbClr val="95B3D7"/>
                  </a:gs>
                  <a:gs pos="100000">
                    <a:srgbClr val="000000"/>
                  </a:gs>
                </a:gsLst>
                <a:lin ang="18900000"/>
              </a:gradFill>
              <a:ln w="12700">
                <a:solidFill>
                  <a:srgbClr val="95B3D7"/>
                </a:solidFill>
                <a:round/>
                <a:headEnd/>
                <a:tailEnd type="triangle" w="med" len="med"/>
              </a:ln>
              <a:effectLst>
                <a:outerShdw blurRad="12700" dist="28398" dir="3806097" rotWithShape="0">
                  <a:srgbClr val="243F60">
                    <a:alpha val="50000"/>
                  </a:srgbClr>
                </a:outerShdw>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808080"/>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85029" name="Shape 177"/>
              <p:cNvSpPr>
                <a:spLocks noChangeArrowheads="1"/>
              </p:cNvSpPr>
              <p:nvPr/>
            </p:nvSpPr>
            <p:spPr bwMode="auto">
              <a:xfrm>
                <a:off x="0" y="0"/>
                <a:ext cx="1492512" cy="61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dirty="0">
                    <a:latin typeface="Microsoft YaHei" panose="020B0503020204020204" pitchFamily="34" charset="-122"/>
                    <a:ea typeface="Microsoft YaHei" panose="020B0503020204020204" pitchFamily="34" charset="-122"/>
                    <a:sym typeface="Calibri" panose="020F0502020204030204" pitchFamily="34" charset="0"/>
                  </a:rPr>
                  <a:t>zookeeper</a:t>
                </a:r>
              </a:p>
            </p:txBody>
          </p:sp>
        </p:grpSp>
        <p:grpSp>
          <p:nvGrpSpPr>
            <p:cNvPr id="85000" name="Group 181"/>
            <p:cNvGrpSpPr>
              <a:grpSpLocks/>
            </p:cNvGrpSpPr>
            <p:nvPr/>
          </p:nvGrpSpPr>
          <p:grpSpPr bwMode="auto">
            <a:xfrm>
              <a:off x="2229895" y="1342113"/>
              <a:ext cx="1493255" cy="610867"/>
              <a:chOff x="-742" y="-45"/>
              <a:chExt cx="1493254" cy="610866"/>
            </a:xfrm>
          </p:grpSpPr>
          <p:sp>
            <p:nvSpPr>
              <p:cNvPr id="179" name="Shape 179"/>
              <p:cNvSpPr>
                <a:spLocks noChangeArrowheads="1"/>
              </p:cNvSpPr>
              <p:nvPr/>
            </p:nvSpPr>
            <p:spPr bwMode="auto">
              <a:xfrm>
                <a:off x="-742" y="-45"/>
                <a:ext cx="1359108" cy="610866"/>
              </a:xfrm>
              <a:prstGeom prst="rect">
                <a:avLst/>
              </a:prstGeom>
              <a:gradFill rotWithShape="1">
                <a:gsLst>
                  <a:gs pos="0">
                    <a:srgbClr val="95B3D7"/>
                  </a:gs>
                  <a:gs pos="100000">
                    <a:srgbClr val="000000"/>
                  </a:gs>
                </a:gsLst>
                <a:lin ang="18900000"/>
              </a:gradFill>
              <a:ln w="12700">
                <a:solidFill>
                  <a:srgbClr val="95B3D7"/>
                </a:solidFill>
                <a:round/>
                <a:headEnd/>
                <a:tailEnd type="triangle" w="med" len="med"/>
              </a:ln>
              <a:effectLst>
                <a:outerShdw blurRad="12700" dist="28398" dir="3806097" rotWithShape="0">
                  <a:srgbClr val="243F60">
                    <a:alpha val="50000"/>
                  </a:srgbClr>
                </a:outerShdw>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808080"/>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85027" name="Shape 180"/>
              <p:cNvSpPr>
                <a:spLocks noChangeArrowheads="1"/>
              </p:cNvSpPr>
              <p:nvPr/>
            </p:nvSpPr>
            <p:spPr bwMode="auto">
              <a:xfrm>
                <a:off x="0" y="-1"/>
                <a:ext cx="1492512" cy="61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a:latin typeface="Microsoft YaHei" panose="020B0503020204020204" pitchFamily="34" charset="-122"/>
                    <a:ea typeface="Microsoft YaHei" panose="020B0503020204020204" pitchFamily="34" charset="-122"/>
                    <a:sym typeface="Calibri" panose="020F0502020204030204" pitchFamily="34" charset="0"/>
                  </a:rPr>
                  <a:t>zookeeper</a:t>
                </a:r>
              </a:p>
            </p:txBody>
          </p:sp>
        </p:grpSp>
        <p:grpSp>
          <p:nvGrpSpPr>
            <p:cNvPr id="85001" name="Group 184"/>
            <p:cNvGrpSpPr>
              <a:grpSpLocks/>
            </p:cNvGrpSpPr>
            <p:nvPr/>
          </p:nvGrpSpPr>
          <p:grpSpPr bwMode="auto">
            <a:xfrm>
              <a:off x="2229895" y="2325862"/>
              <a:ext cx="1493255" cy="611692"/>
              <a:chOff x="-742" y="0"/>
              <a:chExt cx="1493254" cy="611690"/>
            </a:xfrm>
          </p:grpSpPr>
          <p:sp>
            <p:nvSpPr>
              <p:cNvPr id="182" name="Shape 182"/>
              <p:cNvSpPr>
                <a:spLocks noChangeArrowheads="1"/>
              </p:cNvSpPr>
              <p:nvPr/>
            </p:nvSpPr>
            <p:spPr bwMode="auto">
              <a:xfrm>
                <a:off x="-742" y="825"/>
                <a:ext cx="1359108" cy="610865"/>
              </a:xfrm>
              <a:prstGeom prst="rect">
                <a:avLst/>
              </a:prstGeom>
              <a:gradFill rotWithShape="1">
                <a:gsLst>
                  <a:gs pos="0">
                    <a:srgbClr val="95B3D7"/>
                  </a:gs>
                  <a:gs pos="100000">
                    <a:srgbClr val="000000"/>
                  </a:gs>
                </a:gsLst>
                <a:lin ang="18900000"/>
              </a:gradFill>
              <a:ln w="12700">
                <a:solidFill>
                  <a:srgbClr val="95B3D7"/>
                </a:solidFill>
                <a:round/>
                <a:headEnd/>
                <a:tailEnd type="triangle" w="med" len="med"/>
              </a:ln>
              <a:effectLst>
                <a:outerShdw blurRad="12700" dist="28398" dir="3806097" rotWithShape="0">
                  <a:srgbClr val="243F60">
                    <a:alpha val="50000"/>
                  </a:srgbClr>
                </a:outerShdw>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808080"/>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85025" name="Shape 183"/>
              <p:cNvSpPr>
                <a:spLocks noChangeArrowheads="1"/>
              </p:cNvSpPr>
              <p:nvPr/>
            </p:nvSpPr>
            <p:spPr bwMode="auto">
              <a:xfrm>
                <a:off x="0" y="0"/>
                <a:ext cx="1492512" cy="61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a:latin typeface="Microsoft YaHei" panose="020B0503020204020204" pitchFamily="34" charset="-122"/>
                    <a:ea typeface="Microsoft YaHei" panose="020B0503020204020204" pitchFamily="34" charset="-122"/>
                    <a:sym typeface="Calibri" panose="020F0502020204030204" pitchFamily="34" charset="0"/>
                  </a:rPr>
                  <a:t>zookeeper</a:t>
                </a:r>
              </a:p>
            </p:txBody>
          </p:sp>
        </p:grpSp>
        <p:grpSp>
          <p:nvGrpSpPr>
            <p:cNvPr id="85002" name="Group 187"/>
            <p:cNvGrpSpPr>
              <a:grpSpLocks/>
            </p:cNvGrpSpPr>
            <p:nvPr/>
          </p:nvGrpSpPr>
          <p:grpSpPr bwMode="auto">
            <a:xfrm>
              <a:off x="4940476" y="0"/>
              <a:ext cx="1372084" cy="609566"/>
              <a:chOff x="0" y="0"/>
              <a:chExt cx="1372083" cy="609565"/>
            </a:xfrm>
          </p:grpSpPr>
          <p:sp>
            <p:nvSpPr>
              <p:cNvPr id="185" name="Shape 185"/>
              <p:cNvSpPr>
                <a:spLocks noChangeArrowheads="1"/>
              </p:cNvSpPr>
              <p:nvPr/>
            </p:nvSpPr>
            <p:spPr bwMode="auto">
              <a:xfrm>
                <a:off x="808" y="0"/>
                <a:ext cx="1371061" cy="609070"/>
              </a:xfrm>
              <a:prstGeom prst="rect">
                <a:avLst/>
              </a:prstGeom>
              <a:gradFill rotWithShape="1">
                <a:gsLst>
                  <a:gs pos="0">
                    <a:srgbClr val="95B3D7"/>
                  </a:gs>
                  <a:gs pos="100000">
                    <a:srgbClr val="000000"/>
                  </a:gs>
                </a:gsLst>
                <a:lin ang="18900000"/>
              </a:gradFill>
              <a:ln w="12700">
                <a:solidFill>
                  <a:srgbClr val="95B3D7"/>
                </a:solidFill>
                <a:round/>
                <a:headEnd/>
                <a:tailEnd type="triangle" w="med" len="med"/>
              </a:ln>
              <a:effectLst>
                <a:outerShdw blurRad="12700" dist="28398" dir="3806097" rotWithShape="0">
                  <a:srgbClr val="243F60">
                    <a:alpha val="50000"/>
                  </a:srgbClr>
                </a:outerShdw>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808080"/>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85023" name="Shape 186"/>
              <p:cNvSpPr>
                <a:spLocks noChangeArrowheads="1"/>
              </p:cNvSpPr>
              <p:nvPr/>
            </p:nvSpPr>
            <p:spPr bwMode="auto">
              <a:xfrm>
                <a:off x="0" y="0"/>
                <a:ext cx="1372084" cy="60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a:latin typeface="Microsoft YaHei" panose="020B0503020204020204" pitchFamily="34" charset="-122"/>
                    <a:ea typeface="Microsoft YaHei" panose="020B0503020204020204" pitchFamily="34" charset="-122"/>
                    <a:sym typeface="Calibri" panose="020F0502020204030204" pitchFamily="34" charset="0"/>
                  </a:rPr>
                  <a:t>supervisor</a:t>
                </a:r>
              </a:p>
            </p:txBody>
          </p:sp>
        </p:grpSp>
        <p:grpSp>
          <p:nvGrpSpPr>
            <p:cNvPr id="85003" name="Group 190"/>
            <p:cNvGrpSpPr>
              <a:grpSpLocks/>
            </p:cNvGrpSpPr>
            <p:nvPr/>
          </p:nvGrpSpPr>
          <p:grpSpPr bwMode="auto">
            <a:xfrm>
              <a:off x="4940476" y="941532"/>
              <a:ext cx="1372084" cy="609741"/>
              <a:chOff x="0" y="0"/>
              <a:chExt cx="1372083" cy="609739"/>
            </a:xfrm>
          </p:grpSpPr>
          <p:sp>
            <p:nvSpPr>
              <p:cNvPr id="188" name="Shape 188"/>
              <p:cNvSpPr>
                <a:spLocks noChangeArrowheads="1"/>
              </p:cNvSpPr>
              <p:nvPr/>
            </p:nvSpPr>
            <p:spPr bwMode="auto">
              <a:xfrm>
                <a:off x="808" y="-78"/>
                <a:ext cx="1371061" cy="609069"/>
              </a:xfrm>
              <a:prstGeom prst="rect">
                <a:avLst/>
              </a:prstGeom>
              <a:gradFill rotWithShape="1">
                <a:gsLst>
                  <a:gs pos="0">
                    <a:srgbClr val="95B3D7"/>
                  </a:gs>
                  <a:gs pos="100000">
                    <a:srgbClr val="000000"/>
                  </a:gs>
                </a:gsLst>
                <a:lin ang="18900000"/>
              </a:gradFill>
              <a:ln w="12700">
                <a:solidFill>
                  <a:srgbClr val="95B3D7"/>
                </a:solidFill>
                <a:round/>
                <a:headEnd/>
                <a:tailEnd type="triangle" w="med" len="med"/>
              </a:ln>
              <a:effectLst>
                <a:outerShdw blurRad="12700" dist="28398" dir="3806097" rotWithShape="0">
                  <a:srgbClr val="243F60">
                    <a:alpha val="50000"/>
                  </a:srgbClr>
                </a:outerShdw>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808080"/>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85021" name="Shape 189"/>
              <p:cNvSpPr>
                <a:spLocks noChangeArrowheads="1"/>
              </p:cNvSpPr>
              <p:nvPr/>
            </p:nvSpPr>
            <p:spPr bwMode="auto">
              <a:xfrm>
                <a:off x="0" y="0"/>
                <a:ext cx="1372084" cy="60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a:latin typeface="Microsoft YaHei" panose="020B0503020204020204" pitchFamily="34" charset="-122"/>
                    <a:ea typeface="Microsoft YaHei" panose="020B0503020204020204" pitchFamily="34" charset="-122"/>
                    <a:sym typeface="Calibri" panose="020F0502020204030204" pitchFamily="34" charset="0"/>
                  </a:rPr>
                  <a:t>supervisor</a:t>
                </a:r>
              </a:p>
            </p:txBody>
          </p:sp>
        </p:grpSp>
        <p:grpSp>
          <p:nvGrpSpPr>
            <p:cNvPr id="85004" name="Group 193"/>
            <p:cNvGrpSpPr>
              <a:grpSpLocks/>
            </p:cNvGrpSpPr>
            <p:nvPr/>
          </p:nvGrpSpPr>
          <p:grpSpPr bwMode="auto">
            <a:xfrm>
              <a:off x="4940476" y="1831309"/>
              <a:ext cx="1372084" cy="609741"/>
              <a:chOff x="0" y="0"/>
              <a:chExt cx="1372083" cy="609739"/>
            </a:xfrm>
          </p:grpSpPr>
          <p:sp>
            <p:nvSpPr>
              <p:cNvPr id="191" name="Shape 191"/>
              <p:cNvSpPr>
                <a:spLocks noChangeArrowheads="1"/>
              </p:cNvSpPr>
              <p:nvPr/>
            </p:nvSpPr>
            <p:spPr bwMode="auto">
              <a:xfrm>
                <a:off x="808" y="-502"/>
                <a:ext cx="1371061" cy="610865"/>
              </a:xfrm>
              <a:prstGeom prst="rect">
                <a:avLst/>
              </a:prstGeom>
              <a:gradFill rotWithShape="1">
                <a:gsLst>
                  <a:gs pos="0">
                    <a:srgbClr val="95B3D7"/>
                  </a:gs>
                  <a:gs pos="100000">
                    <a:srgbClr val="000000"/>
                  </a:gs>
                </a:gsLst>
                <a:lin ang="18900000"/>
              </a:gradFill>
              <a:ln w="12700">
                <a:solidFill>
                  <a:srgbClr val="95B3D7"/>
                </a:solidFill>
                <a:round/>
                <a:headEnd/>
                <a:tailEnd type="triangle" w="med" len="med"/>
              </a:ln>
              <a:effectLst>
                <a:outerShdw blurRad="12700" dist="28398" dir="3806097" rotWithShape="0">
                  <a:srgbClr val="243F60">
                    <a:alpha val="50000"/>
                  </a:srgbClr>
                </a:outerShdw>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808080"/>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85019" name="Shape 192"/>
              <p:cNvSpPr>
                <a:spLocks noChangeArrowheads="1"/>
              </p:cNvSpPr>
              <p:nvPr/>
            </p:nvSpPr>
            <p:spPr bwMode="auto">
              <a:xfrm>
                <a:off x="0" y="0"/>
                <a:ext cx="1372084" cy="60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dirty="0">
                    <a:latin typeface="Microsoft YaHei" panose="020B0503020204020204" pitchFamily="34" charset="-122"/>
                    <a:ea typeface="Microsoft YaHei" panose="020B0503020204020204" pitchFamily="34" charset="-122"/>
                    <a:sym typeface="Calibri" panose="020F0502020204030204" pitchFamily="34" charset="0"/>
                  </a:rPr>
                  <a:t>supervisor</a:t>
                </a:r>
              </a:p>
            </p:txBody>
          </p:sp>
        </p:grpSp>
        <p:grpSp>
          <p:nvGrpSpPr>
            <p:cNvPr id="85005" name="Group 196"/>
            <p:cNvGrpSpPr>
              <a:grpSpLocks/>
            </p:cNvGrpSpPr>
            <p:nvPr/>
          </p:nvGrpSpPr>
          <p:grpSpPr bwMode="auto">
            <a:xfrm>
              <a:off x="4940476" y="2732065"/>
              <a:ext cx="1372084" cy="609740"/>
              <a:chOff x="0" y="0"/>
              <a:chExt cx="1372083" cy="609739"/>
            </a:xfrm>
          </p:grpSpPr>
          <p:sp>
            <p:nvSpPr>
              <p:cNvPr id="194" name="Shape 194"/>
              <p:cNvSpPr>
                <a:spLocks noChangeArrowheads="1"/>
              </p:cNvSpPr>
              <p:nvPr/>
            </p:nvSpPr>
            <p:spPr bwMode="auto">
              <a:xfrm>
                <a:off x="808" y="669"/>
                <a:ext cx="1371061" cy="609069"/>
              </a:xfrm>
              <a:prstGeom prst="rect">
                <a:avLst/>
              </a:prstGeom>
              <a:gradFill rotWithShape="1">
                <a:gsLst>
                  <a:gs pos="0">
                    <a:srgbClr val="95B3D7"/>
                  </a:gs>
                  <a:gs pos="100000">
                    <a:srgbClr val="000000"/>
                  </a:gs>
                </a:gsLst>
                <a:lin ang="18900000"/>
              </a:gradFill>
              <a:ln w="12700">
                <a:solidFill>
                  <a:srgbClr val="95B3D7"/>
                </a:solidFill>
                <a:round/>
                <a:headEnd/>
                <a:tailEnd type="triangle" w="med" len="med"/>
              </a:ln>
              <a:effectLst>
                <a:outerShdw blurRad="12700" dist="28398" dir="3806097" rotWithShape="0">
                  <a:srgbClr val="243F60">
                    <a:alpha val="50000"/>
                  </a:srgbClr>
                </a:outerShdw>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808080"/>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85017" name="Shape 195"/>
              <p:cNvSpPr>
                <a:spLocks noChangeArrowheads="1"/>
              </p:cNvSpPr>
              <p:nvPr/>
            </p:nvSpPr>
            <p:spPr bwMode="auto">
              <a:xfrm>
                <a:off x="0" y="0"/>
                <a:ext cx="1372084" cy="60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dirty="0">
                    <a:latin typeface="Microsoft YaHei" panose="020B0503020204020204" pitchFamily="34" charset="-122"/>
                    <a:ea typeface="Microsoft YaHei" panose="020B0503020204020204" pitchFamily="34" charset="-122"/>
                    <a:sym typeface="Calibri" panose="020F0502020204030204" pitchFamily="34" charset="0"/>
                  </a:rPr>
                  <a:t>supervisor</a:t>
                </a:r>
              </a:p>
            </p:txBody>
          </p:sp>
        </p:grpSp>
        <p:grpSp>
          <p:nvGrpSpPr>
            <p:cNvPr id="85006" name="Group 199"/>
            <p:cNvGrpSpPr>
              <a:grpSpLocks/>
            </p:cNvGrpSpPr>
            <p:nvPr/>
          </p:nvGrpSpPr>
          <p:grpSpPr bwMode="auto">
            <a:xfrm>
              <a:off x="6868083" y="742352"/>
              <a:ext cx="721417" cy="499085"/>
              <a:chOff x="0" y="0"/>
              <a:chExt cx="721415" cy="499083"/>
            </a:xfrm>
          </p:grpSpPr>
          <p:sp>
            <p:nvSpPr>
              <p:cNvPr id="197" name="Shape 197"/>
              <p:cNvSpPr>
                <a:spLocks/>
              </p:cNvSpPr>
              <p:nvPr/>
            </p:nvSpPr>
            <p:spPr bwMode="auto">
              <a:xfrm>
                <a:off x="-825" y="-327"/>
                <a:ext cx="722239" cy="499472"/>
              </a:xfrm>
              <a:custGeom>
                <a:avLst/>
                <a:gdLst>
                  <a:gd name="T0" fmla="*/ 13238345 w 19679"/>
                  <a:gd name="T1" fmla="*/ 6333642 h 19679"/>
                  <a:gd name="T2" fmla="*/ 13238345 w 19679"/>
                  <a:gd name="T3" fmla="*/ 6333642 h 19679"/>
                  <a:gd name="T4" fmla="*/ 13238345 w 19679"/>
                  <a:gd name="T5" fmla="*/ 6333642 h 19679"/>
                  <a:gd name="T6" fmla="*/ 13238345 w 19679"/>
                  <a:gd name="T7" fmla="*/ 6333642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92CDDC"/>
                  </a:gs>
                  <a:gs pos="100000">
                    <a:srgbClr val="000000"/>
                  </a:gs>
                </a:gsLst>
                <a:lin ang="18900000"/>
              </a:gradFill>
              <a:ln w="12700" cap="flat">
                <a:solidFill>
                  <a:srgbClr val="92CDDC"/>
                </a:solidFill>
                <a:prstDash val="solid"/>
                <a:round/>
                <a:headEnd/>
                <a:tailEnd type="triangle" w="med" len="med"/>
              </a:ln>
              <a:effectLst>
                <a:outerShdw blurRad="63500" dist="28398" dir="3806097" rotWithShape="0">
                  <a:srgbClr val="205867">
                    <a:alpha val="50000"/>
                  </a:srgbClr>
                </a:outerShdw>
              </a:effectLst>
            </p:spPr>
            <p:txBody>
              <a:bodyPr lIns="0" tIns="0" rIns="0" bIns="0"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5015" name="Shape 198"/>
              <p:cNvSpPr>
                <a:spLocks noChangeArrowheads="1"/>
              </p:cNvSpPr>
              <p:nvPr/>
            </p:nvSpPr>
            <p:spPr bwMode="auto">
              <a:xfrm>
                <a:off x="105640" y="73083"/>
                <a:ext cx="510135" cy="35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100">
                    <a:latin typeface="Microsoft YaHei" panose="020B0503020204020204" pitchFamily="34" charset="-122"/>
                    <a:ea typeface="Microsoft YaHei" panose="020B0503020204020204" pitchFamily="34" charset="-122"/>
                    <a:sym typeface="Calibri" panose="020F0502020204030204" pitchFamily="34" charset="0"/>
                  </a:rPr>
                  <a:t>worker</a:t>
                </a:r>
              </a:p>
            </p:txBody>
          </p:sp>
        </p:grpSp>
        <p:grpSp>
          <p:nvGrpSpPr>
            <p:cNvPr id="85007" name="Group 202"/>
            <p:cNvGrpSpPr>
              <a:grpSpLocks/>
            </p:cNvGrpSpPr>
            <p:nvPr/>
          </p:nvGrpSpPr>
          <p:grpSpPr bwMode="auto">
            <a:xfrm>
              <a:off x="6868083" y="1353311"/>
              <a:ext cx="721417" cy="499085"/>
              <a:chOff x="0" y="0"/>
              <a:chExt cx="721415" cy="499083"/>
            </a:xfrm>
          </p:grpSpPr>
          <p:sp>
            <p:nvSpPr>
              <p:cNvPr id="200" name="Shape 200"/>
              <p:cNvSpPr>
                <a:spLocks/>
              </p:cNvSpPr>
              <p:nvPr/>
            </p:nvSpPr>
            <p:spPr bwMode="auto">
              <a:xfrm>
                <a:off x="-825" y="-419"/>
                <a:ext cx="722239" cy="499472"/>
              </a:xfrm>
              <a:custGeom>
                <a:avLst/>
                <a:gdLst>
                  <a:gd name="T0" fmla="*/ 13238345 w 19679"/>
                  <a:gd name="T1" fmla="*/ 6333642 h 19679"/>
                  <a:gd name="T2" fmla="*/ 13238345 w 19679"/>
                  <a:gd name="T3" fmla="*/ 6333642 h 19679"/>
                  <a:gd name="T4" fmla="*/ 13238345 w 19679"/>
                  <a:gd name="T5" fmla="*/ 6333642 h 19679"/>
                  <a:gd name="T6" fmla="*/ 13238345 w 19679"/>
                  <a:gd name="T7" fmla="*/ 6333642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rotWithShape="1">
                <a:gsLst>
                  <a:gs pos="0">
                    <a:srgbClr val="92CDDC"/>
                  </a:gs>
                  <a:gs pos="100000">
                    <a:srgbClr val="000000"/>
                  </a:gs>
                </a:gsLst>
                <a:lin ang="18900000"/>
              </a:gradFill>
              <a:ln w="12700" cap="flat">
                <a:solidFill>
                  <a:srgbClr val="92CDDC"/>
                </a:solidFill>
                <a:prstDash val="solid"/>
                <a:round/>
                <a:headEnd/>
                <a:tailEnd type="triangle" w="med" len="med"/>
              </a:ln>
              <a:effectLst>
                <a:outerShdw blurRad="63500" dist="28398" dir="3806097" rotWithShape="0">
                  <a:srgbClr val="205867">
                    <a:alpha val="50000"/>
                  </a:srgbClr>
                </a:outerShdw>
              </a:effectLst>
            </p:spPr>
            <p:txBody>
              <a:bodyPr lIns="0" tIns="0" rIns="0" bIns="0" anchor="ctr"/>
              <a:lstStyle/>
              <a:p>
                <a:pPr eaLnBrk="1" hangingPunct="1">
                  <a:defRPr/>
                </a:pPr>
                <a:endParaRPr lang="zh-CN" altLang="en-US">
                  <a:latin typeface="Microsoft YaHei" panose="020B0503020204020204" pitchFamily="34" charset="-122"/>
                  <a:ea typeface="Microsoft YaHei" panose="020B0503020204020204" pitchFamily="34" charset="-122"/>
                </a:endParaRPr>
              </a:p>
            </p:txBody>
          </p:sp>
          <p:sp>
            <p:nvSpPr>
              <p:cNvPr id="85013" name="Shape 201"/>
              <p:cNvSpPr>
                <a:spLocks noChangeArrowheads="1"/>
              </p:cNvSpPr>
              <p:nvPr/>
            </p:nvSpPr>
            <p:spPr bwMode="auto">
              <a:xfrm>
                <a:off x="105640" y="73083"/>
                <a:ext cx="510135" cy="35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lvl1pPr defTabSz="2667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defTabSz="26670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defTabSz="2667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defTabSz="2667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2667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200">
                    <a:latin typeface="Microsoft YaHei" panose="020B0503020204020204" pitchFamily="34" charset="-122"/>
                    <a:ea typeface="Microsoft YaHei" panose="020B0503020204020204" pitchFamily="34" charset="-122"/>
                    <a:sym typeface="Calibri" panose="020F0502020204030204" pitchFamily="34" charset="0"/>
                  </a:rPr>
                  <a:t>worker</a:t>
                </a:r>
              </a:p>
            </p:txBody>
          </p:sp>
        </p:grpSp>
        <p:sp>
          <p:nvSpPr>
            <p:cNvPr id="203" name="Shape 203"/>
            <p:cNvSpPr/>
            <p:nvPr/>
          </p:nvSpPr>
          <p:spPr>
            <a:xfrm>
              <a:off x="1246419" y="1550526"/>
              <a:ext cx="983476" cy="280280"/>
            </a:xfrm>
            <a:prstGeom prst="leftRightArrow">
              <a:avLst>
                <a:gd name="adj1" fmla="val 50000"/>
                <a:gd name="adj2" fmla="val 70253"/>
              </a:avLst>
            </a:prstGeom>
            <a:solidFill>
              <a:srgbClr val="FFFFFF"/>
            </a:solidFill>
            <a:ln w="9525" cap="flat">
              <a:solidFill>
                <a:srgbClr val="000000"/>
              </a:solidFill>
              <a:prstDash val="solid"/>
              <a:round/>
              <a:tailEnd type="triangle" w="med" len="med"/>
            </a:ln>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DDDDDD"/>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204" name="Shape 204"/>
            <p:cNvSpPr/>
            <p:nvPr/>
          </p:nvSpPr>
          <p:spPr>
            <a:xfrm rot="10800000" flipH="1">
              <a:off x="3589005" y="1381639"/>
              <a:ext cx="1352280" cy="477914"/>
            </a:xfrm>
            <a:prstGeom prst="leftRightArrow">
              <a:avLst>
                <a:gd name="adj1" fmla="val 50000"/>
                <a:gd name="adj2" fmla="val 56571"/>
              </a:avLst>
            </a:prstGeom>
            <a:solidFill>
              <a:srgbClr val="FFFFFF"/>
            </a:solidFill>
            <a:ln w="9525" cap="flat">
              <a:solidFill>
                <a:srgbClr val="000000"/>
              </a:solidFill>
              <a:prstDash val="solid"/>
              <a:round/>
              <a:tailEnd type="triangle" w="med" len="med"/>
            </a:ln>
            <a:effectLst/>
          </p:spPr>
          <p:txBody>
            <a:bodyPr lIns="0" tIns="0" rIns="0" bIns="0" anchor="ctr"/>
            <a:lstStyle/>
            <a:p>
              <a:pPr defTabSz="320675" eaLnBrk="1" hangingPunct="1">
                <a:defRPr/>
              </a:pPr>
              <a:endParaRPr lang="zh-CN" altLang="en-US" sz="1000">
                <a:solidFill>
                  <a:srgbClr val="FFFFFF"/>
                </a:solidFill>
                <a:effectLst>
                  <a:outerShdw blurRad="38100" dist="38100" dir="2700000" algn="tl">
                    <a:srgbClr val="DDDDDD"/>
                  </a:outerShdw>
                </a:effectLst>
                <a:latin typeface="Microsoft YaHei" panose="020B0503020204020204" pitchFamily="34" charset="-122"/>
                <a:ea typeface="Microsoft YaHei" panose="020B0503020204020204" pitchFamily="34" charset="-122"/>
                <a:cs typeface="Helvetica" charset="0"/>
                <a:sym typeface="Helvetica" charset="0"/>
              </a:endParaRPr>
            </a:p>
          </p:txBody>
        </p:sp>
        <p:sp>
          <p:nvSpPr>
            <p:cNvPr id="85010" name="Shape 205"/>
            <p:cNvSpPr>
              <a:spLocks noChangeShapeType="1"/>
            </p:cNvSpPr>
            <p:nvPr/>
          </p:nvSpPr>
          <p:spPr bwMode="auto">
            <a:xfrm flipV="1">
              <a:off x="6312558" y="992591"/>
              <a:ext cx="555526" cy="2544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latin typeface="Microsoft YaHei" panose="020B0503020204020204" pitchFamily="34" charset="-122"/>
                <a:ea typeface="Microsoft YaHei" panose="020B0503020204020204" pitchFamily="34" charset="-122"/>
              </a:endParaRPr>
            </a:p>
          </p:txBody>
        </p:sp>
        <p:sp>
          <p:nvSpPr>
            <p:cNvPr id="85011" name="Shape 206"/>
            <p:cNvSpPr>
              <a:spLocks noChangeShapeType="1"/>
            </p:cNvSpPr>
            <p:nvPr/>
          </p:nvSpPr>
          <p:spPr bwMode="auto">
            <a:xfrm>
              <a:off x="6312559" y="1247012"/>
              <a:ext cx="555526" cy="3563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nchor="ctr"/>
            <a:lstStyle/>
            <a:p>
              <a:endParaRPr lang="zh-CN" altLang="en-US">
                <a:latin typeface="Microsoft YaHei" panose="020B0503020204020204" pitchFamily="34" charset="-122"/>
                <a:ea typeface="Microsoft YaHei" panose="020B0503020204020204" pitchFamily="34" charset="-122"/>
              </a:endParaRPr>
            </a:p>
          </p:txBody>
        </p:sp>
      </p:grpSp>
      <p:sp>
        <p:nvSpPr>
          <p:cNvPr id="39" name="Rectangle 4">
            <a:extLst>
              <a:ext uri="{FF2B5EF4-FFF2-40B4-BE49-F238E27FC236}">
                <a16:creationId xmlns="" xmlns:a16="http://schemas.microsoft.com/office/drawing/2014/main" id="{C7299BEC-1B2C-6E4E-85F0-00CCB3AA08A1}"/>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40" name="直接连接符 8">
            <a:extLst>
              <a:ext uri="{FF2B5EF4-FFF2-40B4-BE49-F238E27FC236}">
                <a16:creationId xmlns="" xmlns:a16="http://schemas.microsoft.com/office/drawing/2014/main" id="{07384540-8F1B-5948-AB36-5202026E1E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41" name="组合 46">
            <a:extLst>
              <a:ext uri="{FF2B5EF4-FFF2-40B4-BE49-F238E27FC236}">
                <a16:creationId xmlns="" xmlns:a16="http://schemas.microsoft.com/office/drawing/2014/main" id="{B29E15DC-8D0F-4840-A339-0CA88D9F5273}"/>
              </a:ext>
            </a:extLst>
          </p:cNvPr>
          <p:cNvGrpSpPr>
            <a:grpSpLocks/>
          </p:cNvGrpSpPr>
          <p:nvPr/>
        </p:nvGrpSpPr>
        <p:grpSpPr bwMode="auto">
          <a:xfrm>
            <a:off x="1" y="284163"/>
            <a:ext cx="5029200" cy="530225"/>
            <a:chOff x="2209799" y="284389"/>
            <a:chExt cx="2160388" cy="529772"/>
          </a:xfrm>
          <a:solidFill>
            <a:srgbClr val="024C89"/>
          </a:solidFill>
        </p:grpSpPr>
        <p:sp>
          <p:nvSpPr>
            <p:cNvPr id="42" name="矩形 41">
              <a:extLst>
                <a:ext uri="{FF2B5EF4-FFF2-40B4-BE49-F238E27FC236}">
                  <a16:creationId xmlns="" xmlns:a16="http://schemas.microsoft.com/office/drawing/2014/main" id="{277EF32E-19AA-054A-B082-CD1FDCF722F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原理和架构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架构</a:t>
              </a:r>
            </a:p>
          </p:txBody>
        </p:sp>
        <p:sp>
          <p:nvSpPr>
            <p:cNvPr id="43" name="矩形 42">
              <a:extLst>
                <a:ext uri="{FF2B5EF4-FFF2-40B4-BE49-F238E27FC236}">
                  <a16:creationId xmlns="" xmlns:a16="http://schemas.microsoft.com/office/drawing/2014/main" id="{E6EC0CCB-609A-2E4A-92BA-A640506F229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224852673"/>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9" name="Shape 210"/>
          <p:cNvSpPr>
            <a:spLocks noGrp="1"/>
          </p:cNvSpPr>
          <p:nvPr>
            <p:ph idx="1"/>
          </p:nvPr>
        </p:nvSpPr>
        <p:spPr>
          <a:xfrm>
            <a:off x="467544" y="1268760"/>
            <a:ext cx="8229600" cy="4525963"/>
          </a:xfrm>
        </p:spPr>
        <p:txBody>
          <a:bodyPr>
            <a:normAutofit/>
          </a:bodyPr>
          <a:lstStyle/>
          <a:p>
            <a:pPr marL="146050" indent="-146050" defTabSz="192088" eaLnBrk="1" hangingPunct="1">
              <a:spcBef>
                <a:spcPts val="1338"/>
              </a:spcBef>
            </a:pPr>
            <a:r>
              <a:rPr kumimoji="0" lang="en-US" altLang="zh-CN" sz="2400" dirty="0">
                <a:latin typeface="Microsoft YaHei" panose="020B0503020204020204" pitchFamily="34" charset="-122"/>
                <a:ea typeface="Microsoft YaHei" panose="020B0503020204020204" pitchFamily="34" charset="-122"/>
              </a:rPr>
              <a:t>executor</a:t>
            </a:r>
            <a:r>
              <a:rPr kumimoji="0" lang="zh-CN" altLang="en-US" sz="2400" dirty="0">
                <a:latin typeface="Microsoft YaHei" panose="020B0503020204020204" pitchFamily="34" charset="-122"/>
                <a:ea typeface="Microsoft YaHei" panose="020B0503020204020204" pitchFamily="34" charset="-122"/>
              </a:rPr>
              <a:t>执行</a:t>
            </a:r>
            <a:r>
              <a:rPr kumimoji="0" lang="en-US" altLang="zh-CN" sz="2400" dirty="0" err="1">
                <a:latin typeface="Microsoft YaHei" panose="020B0503020204020204" pitchFamily="34" charset="-122"/>
                <a:ea typeface="Microsoft YaHei" panose="020B0503020204020204" pitchFamily="34" charset="-122"/>
              </a:rPr>
              <a:t>spout.nextTuple</a:t>
            </a:r>
            <a:r>
              <a:rPr kumimoji="0" lang="en-US" altLang="zh-CN" sz="2400" dirty="0">
                <a:latin typeface="Microsoft YaHei" panose="020B0503020204020204" pitchFamily="34" charset="-122"/>
                <a:ea typeface="Microsoft YaHei" panose="020B0503020204020204" pitchFamily="34" charset="-122"/>
              </a:rPr>
              <a:t>()</a:t>
            </a:r>
            <a:r>
              <a:rPr kumimoji="0" lang="zh-CN" altLang="en-US" sz="2400" dirty="0">
                <a:latin typeface="Microsoft YaHei" panose="020B0503020204020204" pitchFamily="34" charset="-122"/>
                <a:ea typeface="Microsoft YaHei" panose="020B0503020204020204" pitchFamily="34" charset="-122"/>
              </a:rPr>
              <a:t>或</a:t>
            </a:r>
            <a:r>
              <a:rPr kumimoji="0" lang="en-US" altLang="zh-CN" sz="2400" dirty="0" err="1">
                <a:latin typeface="Microsoft YaHei" panose="020B0503020204020204" pitchFamily="34" charset="-122"/>
                <a:ea typeface="Microsoft YaHei" panose="020B0503020204020204" pitchFamily="34" charset="-122"/>
              </a:rPr>
              <a:t>bolt.execute</a:t>
            </a:r>
            <a:r>
              <a:rPr kumimoji="0" lang="en-US" altLang="zh-CN" sz="2400" dirty="0">
                <a:latin typeface="Microsoft YaHei" panose="020B0503020204020204" pitchFamily="34" charset="-122"/>
                <a:ea typeface="Microsoft YaHei" panose="020B0503020204020204" pitchFamily="34" charset="-122"/>
              </a:rPr>
              <a:t>()</a:t>
            </a:r>
            <a:r>
              <a:rPr kumimoji="0" lang="zh-CN" altLang="en-US" sz="2400" dirty="0">
                <a:latin typeface="Microsoft YaHei" panose="020B0503020204020204" pitchFamily="34" charset="-122"/>
                <a:ea typeface="Microsoft YaHei" panose="020B0503020204020204" pitchFamily="34" charset="-122"/>
              </a:rPr>
              <a:t>，调用</a:t>
            </a:r>
            <a:r>
              <a:rPr kumimoji="0" lang="en-US" altLang="zh-CN" sz="2400" dirty="0">
                <a:latin typeface="Microsoft YaHei" panose="020B0503020204020204" pitchFamily="34" charset="-122"/>
                <a:ea typeface="Microsoft YaHei" panose="020B0503020204020204" pitchFamily="34" charset="-122"/>
              </a:rPr>
              <a:t>emit</a:t>
            </a:r>
            <a:r>
              <a:rPr kumimoji="0" lang="zh-CN" altLang="en-US" sz="2400" dirty="0">
                <a:latin typeface="Microsoft YaHei" panose="020B0503020204020204" pitchFamily="34" charset="-122"/>
                <a:ea typeface="Microsoft YaHei" panose="020B0503020204020204" pitchFamily="34" charset="-122"/>
              </a:rPr>
              <a:t>生成新的</a:t>
            </a:r>
            <a:r>
              <a:rPr kumimoji="0" lang="en-US" altLang="zh-CN" sz="2400" dirty="0">
                <a:latin typeface="Microsoft YaHei" panose="020B0503020204020204" pitchFamily="34" charset="-122"/>
                <a:ea typeface="Microsoft YaHei" panose="020B0503020204020204" pitchFamily="34" charset="-122"/>
              </a:rPr>
              <a:t>tuple</a:t>
            </a:r>
            <a:r>
              <a:rPr kumimoji="0" lang="zh-CN" altLang="en-US" sz="2400" dirty="0">
                <a:latin typeface="Microsoft YaHei" panose="020B0503020204020204" pitchFamily="34" charset="-122"/>
                <a:ea typeface="Microsoft YaHei" panose="020B0503020204020204" pitchFamily="34" charset="-122"/>
              </a:rPr>
              <a:t>，放到</a:t>
            </a:r>
            <a:r>
              <a:rPr kumimoji="0" lang="en-US" altLang="zh-CN" sz="2400" dirty="0">
                <a:latin typeface="Microsoft YaHei" panose="020B0503020204020204" pitchFamily="34" charset="-122"/>
                <a:ea typeface="Microsoft YaHei" panose="020B0503020204020204" pitchFamily="34" charset="-122"/>
              </a:rPr>
              <a:t>executor</a:t>
            </a:r>
            <a:r>
              <a:rPr kumimoji="0" lang="zh-CN" altLang="en-US" sz="2400" dirty="0">
                <a:latin typeface="Microsoft YaHei" panose="020B0503020204020204" pitchFamily="34" charset="-122"/>
                <a:ea typeface="Microsoft YaHei" panose="020B0503020204020204" pitchFamily="34" charset="-122"/>
              </a:rPr>
              <a:t>的</a:t>
            </a:r>
            <a:r>
              <a:rPr kumimoji="0" lang="en-US" altLang="zh-CN" sz="2400" dirty="0">
                <a:latin typeface="Microsoft YaHei" panose="020B0503020204020204" pitchFamily="34" charset="-122"/>
                <a:ea typeface="Microsoft YaHei" panose="020B0503020204020204" pitchFamily="34" charset="-122"/>
              </a:rPr>
              <a:t>transfer queue</a:t>
            </a:r>
          </a:p>
          <a:p>
            <a:pPr marL="146050" indent="-146050" defTabSz="192088" eaLnBrk="1" hangingPunct="1">
              <a:spcBef>
                <a:spcPts val="1338"/>
              </a:spcBef>
            </a:pPr>
            <a:r>
              <a:rPr kumimoji="0" lang="en-US" altLang="zh-CN" sz="2400" dirty="0">
                <a:solidFill>
                  <a:srgbClr val="FF2600"/>
                </a:solidFill>
                <a:latin typeface="Microsoft YaHei" panose="020B0503020204020204" pitchFamily="34" charset="-122"/>
                <a:ea typeface="Microsoft YaHei" panose="020B0503020204020204" pitchFamily="34" charset="-122"/>
              </a:rPr>
              <a:t>executor transfer thread</a:t>
            </a:r>
            <a:r>
              <a:rPr kumimoji="0" lang="zh-CN" altLang="en-US" sz="2400" dirty="0">
                <a:latin typeface="Microsoft YaHei" panose="020B0503020204020204" pitchFamily="34" charset="-122"/>
                <a:ea typeface="Microsoft YaHei" panose="020B0503020204020204" pitchFamily="34" charset="-122"/>
              </a:rPr>
              <a:t>把自己</a:t>
            </a:r>
            <a:r>
              <a:rPr kumimoji="0" lang="en-US" altLang="zh-CN" sz="2400" dirty="0">
                <a:latin typeface="Microsoft YaHei" panose="020B0503020204020204" pitchFamily="34" charset="-122"/>
                <a:ea typeface="Microsoft YaHei" panose="020B0503020204020204" pitchFamily="34" charset="-122"/>
              </a:rPr>
              <a:t>transfer queue</a:t>
            </a:r>
            <a:r>
              <a:rPr kumimoji="0" lang="zh-CN" altLang="en-US" sz="2400" dirty="0">
                <a:latin typeface="Microsoft YaHei" panose="020B0503020204020204" pitchFamily="34" charset="-122"/>
                <a:ea typeface="Microsoft YaHei" panose="020B0503020204020204" pitchFamily="34" charset="-122"/>
              </a:rPr>
              <a:t>里面的</a:t>
            </a:r>
            <a:r>
              <a:rPr kumimoji="0" lang="en-US" altLang="zh-CN" sz="2400" dirty="0">
                <a:latin typeface="Microsoft YaHei" panose="020B0503020204020204" pitchFamily="34" charset="-122"/>
                <a:ea typeface="Microsoft YaHei" panose="020B0503020204020204" pitchFamily="34" charset="-122"/>
              </a:rPr>
              <a:t>tuple</a:t>
            </a:r>
            <a:r>
              <a:rPr kumimoji="0" lang="zh-CN" altLang="en-US" sz="2400" dirty="0">
                <a:latin typeface="Microsoft YaHei" panose="020B0503020204020204" pitchFamily="34" charset="-122"/>
                <a:ea typeface="Microsoft YaHei" panose="020B0503020204020204" pitchFamily="34" charset="-122"/>
              </a:rPr>
              <a:t>放到</a:t>
            </a:r>
            <a:r>
              <a:rPr kumimoji="0" lang="en-US" altLang="zh-CN" sz="2400" dirty="0">
                <a:latin typeface="Microsoft YaHei" panose="020B0503020204020204" pitchFamily="34" charset="-122"/>
                <a:ea typeface="Microsoft YaHei" panose="020B0503020204020204" pitchFamily="34" charset="-122"/>
              </a:rPr>
              <a:t>worker transfer queue</a:t>
            </a:r>
          </a:p>
          <a:p>
            <a:pPr marL="146050" indent="-146050" defTabSz="192088" eaLnBrk="1" hangingPunct="1">
              <a:spcBef>
                <a:spcPts val="1338"/>
              </a:spcBef>
            </a:pPr>
            <a:r>
              <a:rPr kumimoji="0" lang="en-US" altLang="zh-CN" sz="2400" dirty="0">
                <a:solidFill>
                  <a:srgbClr val="FF2600"/>
                </a:solidFill>
                <a:latin typeface="Microsoft YaHei" panose="020B0503020204020204" pitchFamily="34" charset="-122"/>
                <a:ea typeface="Microsoft YaHei" panose="020B0503020204020204" pitchFamily="34" charset="-122"/>
              </a:rPr>
              <a:t>worker transfer thread</a:t>
            </a:r>
            <a:r>
              <a:rPr kumimoji="0" lang="zh-CN" altLang="en-US" sz="2400" dirty="0">
                <a:latin typeface="Microsoft YaHei" panose="020B0503020204020204" pitchFamily="34" charset="-122"/>
                <a:ea typeface="Microsoft YaHei" panose="020B0503020204020204" pitchFamily="34" charset="-122"/>
              </a:rPr>
              <a:t>把</a:t>
            </a:r>
            <a:r>
              <a:rPr kumimoji="0" lang="en-US" altLang="zh-CN" sz="2400" dirty="0">
                <a:latin typeface="Microsoft YaHei" panose="020B0503020204020204" pitchFamily="34" charset="-122"/>
                <a:ea typeface="Microsoft YaHei" panose="020B0503020204020204" pitchFamily="34" charset="-122"/>
              </a:rPr>
              <a:t>transfer queue</a:t>
            </a:r>
            <a:r>
              <a:rPr kumimoji="0" lang="zh-CN" altLang="en-US" sz="2400" dirty="0">
                <a:latin typeface="Microsoft YaHei" panose="020B0503020204020204" pitchFamily="34" charset="-122"/>
                <a:ea typeface="Microsoft YaHei" panose="020B0503020204020204" pitchFamily="34" charset="-122"/>
              </a:rPr>
              <a:t>里面的</a:t>
            </a:r>
            <a:r>
              <a:rPr kumimoji="0" lang="en-US" altLang="zh-CN" sz="2400" dirty="0">
                <a:latin typeface="Microsoft YaHei" panose="020B0503020204020204" pitchFamily="34" charset="-122"/>
                <a:ea typeface="Microsoft YaHei" panose="020B0503020204020204" pitchFamily="34" charset="-122"/>
              </a:rPr>
              <a:t>tuple</a:t>
            </a:r>
            <a:r>
              <a:rPr kumimoji="0" lang="zh-CN" altLang="en-US" sz="2400" dirty="0">
                <a:latin typeface="Microsoft YaHei" panose="020B0503020204020204" pitchFamily="34" charset="-122"/>
                <a:ea typeface="Microsoft YaHei" panose="020B0503020204020204" pitchFamily="34" charset="-122"/>
              </a:rPr>
              <a:t>序列化发送到远程的</a:t>
            </a:r>
            <a:r>
              <a:rPr kumimoji="0" lang="en-US" altLang="zh-CN" sz="2400" dirty="0">
                <a:latin typeface="Microsoft YaHei" panose="020B0503020204020204" pitchFamily="34" charset="-122"/>
                <a:ea typeface="Microsoft YaHei" panose="020B0503020204020204" pitchFamily="34" charset="-122"/>
              </a:rPr>
              <a:t>worker</a:t>
            </a:r>
          </a:p>
          <a:p>
            <a:pPr marL="146050" indent="-146050" defTabSz="192088" eaLnBrk="1" hangingPunct="1">
              <a:spcBef>
                <a:spcPts val="1338"/>
              </a:spcBef>
            </a:pPr>
            <a:r>
              <a:rPr kumimoji="0" lang="en-US" altLang="zh-CN" sz="2400" dirty="0">
                <a:solidFill>
                  <a:srgbClr val="FF2600"/>
                </a:solidFill>
                <a:latin typeface="Microsoft YaHei" panose="020B0503020204020204" pitchFamily="34" charset="-122"/>
                <a:ea typeface="Microsoft YaHei" panose="020B0503020204020204" pitchFamily="34" charset="-122"/>
              </a:rPr>
              <a:t>worker receive thread</a:t>
            </a:r>
            <a:r>
              <a:rPr kumimoji="0" lang="zh-CN" altLang="en-US" sz="2400" dirty="0">
                <a:latin typeface="Microsoft YaHei" panose="020B0503020204020204" pitchFamily="34" charset="-122"/>
                <a:ea typeface="Microsoft YaHei" panose="020B0503020204020204" pitchFamily="34" charset="-122"/>
              </a:rPr>
              <a:t>分别从网络收数据，反序列化成</a:t>
            </a:r>
            <a:r>
              <a:rPr kumimoji="0" lang="en-US" altLang="zh-CN" sz="2400" dirty="0">
                <a:latin typeface="Microsoft YaHei" panose="020B0503020204020204" pitchFamily="34" charset="-122"/>
                <a:ea typeface="Microsoft YaHei" panose="020B0503020204020204" pitchFamily="34" charset="-122"/>
              </a:rPr>
              <a:t>tuple</a:t>
            </a:r>
            <a:r>
              <a:rPr kumimoji="0" lang="zh-CN" altLang="en-US" sz="2400" dirty="0">
                <a:latin typeface="Microsoft YaHei" panose="020B0503020204020204" pitchFamily="34" charset="-122"/>
                <a:ea typeface="Microsoft YaHei" panose="020B0503020204020204" pitchFamily="34" charset="-122"/>
              </a:rPr>
              <a:t>放到对应</a:t>
            </a:r>
            <a:r>
              <a:rPr kumimoji="0" lang="en-US" altLang="zh-CN" sz="2400" dirty="0">
                <a:latin typeface="Microsoft YaHei" panose="020B0503020204020204" pitchFamily="34" charset="-122"/>
                <a:ea typeface="Microsoft YaHei" panose="020B0503020204020204" pitchFamily="34" charset="-122"/>
              </a:rPr>
              <a:t>executor</a:t>
            </a:r>
            <a:r>
              <a:rPr kumimoji="0" lang="zh-CN" altLang="en-US" sz="2400" dirty="0">
                <a:latin typeface="Microsoft YaHei" panose="020B0503020204020204" pitchFamily="34" charset="-122"/>
                <a:ea typeface="Microsoft YaHei" panose="020B0503020204020204" pitchFamily="34" charset="-122"/>
              </a:rPr>
              <a:t>的</a:t>
            </a:r>
            <a:r>
              <a:rPr kumimoji="0" lang="en-US" altLang="zh-CN" sz="2400" dirty="0">
                <a:latin typeface="Microsoft YaHei" panose="020B0503020204020204" pitchFamily="34" charset="-122"/>
                <a:ea typeface="Microsoft YaHei" panose="020B0503020204020204" pitchFamily="34" charset="-122"/>
              </a:rPr>
              <a:t>receive queue</a:t>
            </a:r>
          </a:p>
          <a:p>
            <a:pPr marL="146050" indent="-146050" defTabSz="192088" eaLnBrk="1" hangingPunct="1">
              <a:spcBef>
                <a:spcPts val="1338"/>
              </a:spcBef>
            </a:pPr>
            <a:r>
              <a:rPr kumimoji="0" lang="en-US" altLang="zh-CN" sz="2400" dirty="0">
                <a:solidFill>
                  <a:srgbClr val="FF2600"/>
                </a:solidFill>
                <a:latin typeface="Microsoft YaHei" panose="020B0503020204020204" pitchFamily="34" charset="-122"/>
                <a:ea typeface="Microsoft YaHei" panose="020B0503020204020204" pitchFamily="34" charset="-122"/>
              </a:rPr>
              <a:t>executor receive thread</a:t>
            </a:r>
            <a:r>
              <a:rPr kumimoji="0" lang="zh-CN" altLang="en-US" sz="2400" dirty="0">
                <a:latin typeface="Microsoft YaHei" panose="020B0503020204020204" pitchFamily="34" charset="-122"/>
                <a:ea typeface="Microsoft YaHei" panose="020B0503020204020204" pitchFamily="34" charset="-122"/>
              </a:rPr>
              <a:t>从自己的</a:t>
            </a:r>
            <a:r>
              <a:rPr kumimoji="0" lang="en-US" altLang="zh-CN" sz="2400" dirty="0">
                <a:latin typeface="Microsoft YaHei" panose="020B0503020204020204" pitchFamily="34" charset="-122"/>
                <a:ea typeface="Microsoft YaHei" panose="020B0503020204020204" pitchFamily="34" charset="-122"/>
              </a:rPr>
              <a:t>receive queue</a:t>
            </a:r>
            <a:r>
              <a:rPr kumimoji="0" lang="zh-CN" altLang="en-US" sz="2400" dirty="0">
                <a:latin typeface="Microsoft YaHei" panose="020B0503020204020204" pitchFamily="34" charset="-122"/>
                <a:ea typeface="Microsoft YaHei" panose="020B0503020204020204" pitchFamily="34" charset="-122"/>
              </a:rPr>
              <a:t>取出</a:t>
            </a:r>
            <a:r>
              <a:rPr kumimoji="0" lang="en-US" altLang="zh-CN" sz="2400" dirty="0">
                <a:latin typeface="Microsoft YaHei" panose="020B0503020204020204" pitchFamily="34" charset="-122"/>
                <a:ea typeface="Microsoft YaHei" panose="020B0503020204020204" pitchFamily="34" charset="-122"/>
              </a:rPr>
              <a:t>tuple</a:t>
            </a:r>
            <a:r>
              <a:rPr kumimoji="0" lang="zh-CN" altLang="en-US" sz="2400" dirty="0">
                <a:latin typeface="Microsoft YaHei" panose="020B0503020204020204" pitchFamily="34" charset="-122"/>
                <a:ea typeface="Microsoft YaHei" panose="020B0503020204020204" pitchFamily="34" charset="-122"/>
              </a:rPr>
              <a:t>，调用</a:t>
            </a:r>
            <a:r>
              <a:rPr kumimoji="0" lang="en-US" altLang="zh-CN" sz="2400" dirty="0" err="1">
                <a:latin typeface="Microsoft YaHei" panose="020B0503020204020204" pitchFamily="34" charset="-122"/>
                <a:ea typeface="Microsoft YaHei" panose="020B0503020204020204" pitchFamily="34" charset="-122"/>
              </a:rPr>
              <a:t>bolt.execute</a:t>
            </a:r>
            <a:r>
              <a:rPr kumimoji="0" lang="en-US" altLang="zh-CN" sz="2400" dirty="0">
                <a:latin typeface="Microsoft YaHei" panose="020B0503020204020204" pitchFamily="34" charset="-122"/>
                <a:ea typeface="Microsoft YaHei" panose="020B0503020204020204" pitchFamily="34" charset="-122"/>
              </a:rPr>
              <a:t>()</a:t>
            </a:r>
          </a:p>
          <a:p>
            <a:pPr marL="146050" indent="-146050" defTabSz="192088" eaLnBrk="1" hangingPunct="1">
              <a:spcBef>
                <a:spcPts val="1338"/>
              </a:spcBef>
            </a:pPr>
            <a:endParaRPr kumimoji="0" lang="en-US" altLang="zh-CN" sz="2000" dirty="0">
              <a:latin typeface="Microsoft YaHei" panose="020B0503020204020204" pitchFamily="34" charset="-122"/>
              <a:ea typeface="Microsoft YaHei" panose="020B0503020204020204" pitchFamily="34" charset="-122"/>
            </a:endParaRPr>
          </a:p>
          <a:p>
            <a:pPr marL="146050" indent="-146050" defTabSz="192088" eaLnBrk="1" hangingPunct="1">
              <a:spcBef>
                <a:spcPts val="1338"/>
              </a:spcBef>
            </a:pPr>
            <a:endParaRPr kumimoji="0" lang="en-US" altLang="zh-CN" sz="2000" dirty="0">
              <a:latin typeface="Microsoft YaHei" panose="020B0503020204020204" pitchFamily="34" charset="-122"/>
              <a:ea typeface="Microsoft YaHei" panose="020B0503020204020204" pitchFamily="34" charset="-122"/>
            </a:endParaRPr>
          </a:p>
          <a:p>
            <a:pPr marL="146050" indent="-146050" defTabSz="192088" eaLnBrk="1" hangingPunct="1">
              <a:spcBef>
                <a:spcPts val="1338"/>
              </a:spcBef>
            </a:pPr>
            <a:endParaRPr kumimoji="0" lang="en-US" altLang="zh-CN" sz="2000" dirty="0">
              <a:latin typeface="Microsoft YaHei" panose="020B0503020204020204" pitchFamily="34" charset="-122"/>
              <a:ea typeface="Microsoft YaHei" panose="020B0503020204020204" pitchFamily="34" charset="-122"/>
            </a:endParaRPr>
          </a:p>
          <a:p>
            <a:pPr marL="146050" indent="-146050" defTabSz="192088" eaLnBrk="1" hangingPunct="1">
              <a:spcBef>
                <a:spcPts val="1338"/>
              </a:spcBef>
            </a:pPr>
            <a:endParaRPr kumimoji="0" lang="en-US" altLang="zh-CN" sz="2000" dirty="0">
              <a:latin typeface="Microsoft YaHei" panose="020B0503020204020204" pitchFamily="34" charset="-122"/>
              <a:ea typeface="Microsoft YaHei" panose="020B0503020204020204" pitchFamily="34" charset="-122"/>
            </a:endParaRPr>
          </a:p>
          <a:p>
            <a:pPr marL="146050" indent="-146050" defTabSz="192088" eaLnBrk="1" hangingPunct="1">
              <a:spcBef>
                <a:spcPts val="1338"/>
              </a:spcBef>
            </a:pPr>
            <a:endParaRPr kumimoji="0" lang="en-US" altLang="zh-CN" sz="2000" dirty="0">
              <a:latin typeface="Microsoft YaHei" panose="020B0503020204020204" pitchFamily="34" charset="-122"/>
              <a:ea typeface="Microsoft YaHei" panose="020B0503020204020204" pitchFamily="34" charset="-122"/>
            </a:endParaRPr>
          </a:p>
          <a:p>
            <a:pPr marL="146050" indent="-146050" defTabSz="192088" eaLnBrk="1" hangingPunct="1">
              <a:spcBef>
                <a:spcPts val="1338"/>
              </a:spcBef>
            </a:pPr>
            <a:endParaRPr kumimoji="0" lang="en-US" altLang="zh-CN" sz="2000" dirty="0">
              <a:latin typeface="Microsoft YaHei" panose="020B0503020204020204" pitchFamily="34" charset="-122"/>
              <a:ea typeface="Microsoft YaHei" panose="020B0503020204020204" pitchFamily="34" charset="-122"/>
            </a:endParaRPr>
          </a:p>
          <a:p>
            <a:pPr marL="146050" indent="-146050" defTabSz="192088" eaLnBrk="1" hangingPunct="1">
              <a:spcBef>
                <a:spcPts val="1338"/>
              </a:spcBef>
            </a:pPr>
            <a:endParaRPr kumimoji="0" lang="en-US" altLang="zh-CN" sz="2000" dirty="0">
              <a:latin typeface="Microsoft YaHei" panose="020B0503020204020204" pitchFamily="34" charset="-122"/>
              <a:ea typeface="Microsoft YaHei" panose="020B0503020204020204" pitchFamily="34" charset="-122"/>
            </a:endParaRPr>
          </a:p>
          <a:p>
            <a:pPr marL="146050" indent="-146050" defTabSz="192088" eaLnBrk="1" hangingPunct="1">
              <a:spcBef>
                <a:spcPts val="1338"/>
              </a:spcBef>
            </a:pPr>
            <a:endParaRPr kumimoji="0" lang="en-US" altLang="zh-CN" sz="2000" dirty="0">
              <a:latin typeface="Microsoft YaHei" panose="020B0503020204020204" pitchFamily="34" charset="-122"/>
              <a:ea typeface="Microsoft YaHei" panose="020B0503020204020204" pitchFamily="34" charset="-122"/>
            </a:endParaRPr>
          </a:p>
          <a:p>
            <a:pPr marL="146050" indent="-146050" defTabSz="192088" eaLnBrk="1" hangingPunct="1">
              <a:spcBef>
                <a:spcPts val="1338"/>
              </a:spcBef>
            </a:pPr>
            <a:endParaRPr kumimoji="0" lang="zh-CN" altLang="en-US" sz="2000"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5ECE1BFD-0646-3E4F-9767-AA48FF6AF758}"/>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6717C373-775C-0044-A4C6-2F6F329F6AE8}"/>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5E04E8B7-B73E-2B4B-8CB5-0E3B4CAEB7CD}"/>
              </a:ext>
            </a:extLst>
          </p:cNvPr>
          <p:cNvGrpSpPr>
            <a:grpSpLocks/>
          </p:cNvGrpSpPr>
          <p:nvPr/>
        </p:nvGrpSpPr>
        <p:grpSpPr bwMode="auto">
          <a:xfrm>
            <a:off x="1" y="284163"/>
            <a:ext cx="5029200" cy="530225"/>
            <a:chOff x="2209799" y="284389"/>
            <a:chExt cx="2160388" cy="529772"/>
          </a:xfrm>
          <a:solidFill>
            <a:srgbClr val="024C89"/>
          </a:solidFill>
        </p:grpSpPr>
        <p:sp>
          <p:nvSpPr>
            <p:cNvPr id="7" name="矩形 6">
              <a:extLst>
                <a:ext uri="{FF2B5EF4-FFF2-40B4-BE49-F238E27FC236}">
                  <a16:creationId xmlns="" xmlns:a16="http://schemas.microsoft.com/office/drawing/2014/main" id="{C64A0986-88B8-4B42-97EA-00C77F74E369}"/>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原理和架构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数据流程</a:t>
              </a:r>
            </a:p>
          </p:txBody>
        </p:sp>
        <p:sp>
          <p:nvSpPr>
            <p:cNvPr id="8" name="矩形 7">
              <a:extLst>
                <a:ext uri="{FF2B5EF4-FFF2-40B4-BE49-F238E27FC236}">
                  <a16:creationId xmlns="" xmlns:a16="http://schemas.microsoft.com/office/drawing/2014/main" id="{8665F16D-6FD4-784D-89C6-BB9D90C0601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47792676"/>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500034" y="2143116"/>
            <a:ext cx="800219" cy="2124084"/>
          </a:xfrm>
          <a:prstGeom prst="rect">
            <a:avLst/>
          </a:prstGeom>
          <a:solidFill>
            <a:srgbClr val="66FF33"/>
          </a:solidFill>
          <a:ln>
            <a:solidFill>
              <a:schemeClr val="tx2"/>
            </a:solidFill>
            <a:prstDash val="dash"/>
          </a:ln>
        </p:spPr>
        <p:style>
          <a:lnRef idx="2">
            <a:schemeClr val="accent1"/>
          </a:lnRef>
          <a:fillRef idx="1">
            <a:schemeClr val="lt1"/>
          </a:fillRef>
          <a:effectRef idx="0">
            <a:schemeClr val="accent1"/>
          </a:effectRef>
          <a:fontRef idx="minor">
            <a:schemeClr val="dk1"/>
          </a:fontRef>
        </p:style>
        <p:txBody>
          <a:bodyPr vert="eaVert" wrap="square" rtlCol="0">
            <a:spAutoFit/>
          </a:bodyPr>
          <a:lstStyle/>
          <a:p>
            <a:pPr algn="ctr"/>
            <a:r>
              <a:rPr lang="en-US" altLang="zh-CN" sz="4000" dirty="0">
                <a:solidFill>
                  <a:schemeClr val="accent2"/>
                </a:solidFill>
                <a:latin typeface="Microsoft YaHei" panose="020B0503020204020204" pitchFamily="34" charset="-122"/>
                <a:ea typeface="Microsoft YaHei" panose="020B0503020204020204" pitchFamily="34" charset="-122"/>
              </a:rPr>
              <a:t>nimbus</a:t>
            </a:r>
            <a:endParaRPr lang="zh-CN" altLang="en-US" sz="4000" dirty="0">
              <a:solidFill>
                <a:schemeClr val="accent2"/>
              </a:solidFill>
              <a:latin typeface="Microsoft YaHei" panose="020B0503020204020204" pitchFamily="34" charset="-122"/>
              <a:ea typeface="Microsoft YaHei" panose="020B0503020204020204" pitchFamily="34" charset="-122"/>
            </a:endParaRPr>
          </a:p>
        </p:txBody>
      </p:sp>
      <p:sp>
        <p:nvSpPr>
          <p:cNvPr id="6" name="TextBox 5"/>
          <p:cNvSpPr txBox="1"/>
          <p:nvPr/>
        </p:nvSpPr>
        <p:spPr>
          <a:xfrm>
            <a:off x="6215074" y="1500174"/>
            <a:ext cx="1571636" cy="830997"/>
          </a:xfrm>
          <a:prstGeom prst="rect">
            <a:avLst/>
          </a:prstGeom>
          <a:solidFill>
            <a:srgbClr val="66FF33"/>
          </a:solidFill>
          <a:ln>
            <a:solidFill>
              <a:schemeClr val="tx1"/>
            </a:solidFill>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a:solidFill>
                  <a:schemeClr val="accent2"/>
                </a:solidFill>
                <a:latin typeface="Microsoft YaHei" panose="020B0503020204020204" pitchFamily="34" charset="-122"/>
                <a:ea typeface="Microsoft YaHei" panose="020B0503020204020204" pitchFamily="34" charset="-122"/>
              </a:rPr>
              <a:t>supervisor</a:t>
            </a:r>
            <a:endParaRPr lang="zh-CN" altLang="en-US" sz="2400" dirty="0">
              <a:solidFill>
                <a:schemeClr val="accent2"/>
              </a:solidFill>
              <a:latin typeface="Microsoft YaHei" panose="020B0503020204020204" pitchFamily="34" charset="-122"/>
              <a:ea typeface="Microsoft YaHei" panose="020B0503020204020204" pitchFamily="34" charset="-122"/>
            </a:endParaRPr>
          </a:p>
        </p:txBody>
      </p:sp>
      <p:sp>
        <p:nvSpPr>
          <p:cNvPr id="7" name="TextBox 6"/>
          <p:cNvSpPr txBox="1"/>
          <p:nvPr/>
        </p:nvSpPr>
        <p:spPr>
          <a:xfrm>
            <a:off x="6215074" y="4038905"/>
            <a:ext cx="1571636" cy="830997"/>
          </a:xfrm>
          <a:prstGeom prst="rect">
            <a:avLst/>
          </a:prstGeom>
          <a:solidFill>
            <a:srgbClr val="66FF33"/>
          </a:solidFill>
          <a:ln>
            <a:solidFill>
              <a:schemeClr val="tx1"/>
            </a:solidFill>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a:solidFill>
                  <a:schemeClr val="accent2"/>
                </a:solidFill>
                <a:latin typeface="Microsoft YaHei" panose="020B0503020204020204" pitchFamily="34" charset="-122"/>
                <a:ea typeface="Microsoft YaHei" panose="020B0503020204020204" pitchFamily="34" charset="-122"/>
              </a:rPr>
              <a:t>supervisor</a:t>
            </a:r>
            <a:endParaRPr lang="zh-CN" altLang="en-US" sz="2400" dirty="0">
              <a:solidFill>
                <a:schemeClr val="accent2"/>
              </a:solidFill>
              <a:latin typeface="Microsoft YaHei" panose="020B0503020204020204" pitchFamily="34" charset="-122"/>
              <a:ea typeface="Microsoft YaHei" panose="020B0503020204020204" pitchFamily="34" charset="-122"/>
            </a:endParaRPr>
          </a:p>
        </p:txBody>
      </p:sp>
      <p:sp>
        <p:nvSpPr>
          <p:cNvPr id="8" name="TextBox 7"/>
          <p:cNvSpPr txBox="1"/>
          <p:nvPr/>
        </p:nvSpPr>
        <p:spPr>
          <a:xfrm>
            <a:off x="6215074" y="2786058"/>
            <a:ext cx="1571636" cy="830997"/>
          </a:xfrm>
          <a:prstGeom prst="rect">
            <a:avLst/>
          </a:prstGeom>
          <a:solidFill>
            <a:srgbClr val="66FF33"/>
          </a:solidFill>
          <a:ln>
            <a:solidFill>
              <a:schemeClr val="tx1"/>
            </a:solidFill>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a:solidFill>
                  <a:schemeClr val="accent2"/>
                </a:solidFill>
                <a:latin typeface="Microsoft YaHei" panose="020B0503020204020204" pitchFamily="34" charset="-122"/>
                <a:ea typeface="Microsoft YaHei" panose="020B0503020204020204" pitchFamily="34" charset="-122"/>
              </a:rPr>
              <a:t>supervisor</a:t>
            </a:r>
            <a:endParaRPr lang="zh-CN" altLang="en-US" sz="2400" dirty="0">
              <a:solidFill>
                <a:schemeClr val="accent2"/>
              </a:solidFill>
              <a:latin typeface="Microsoft YaHei" panose="020B0503020204020204" pitchFamily="34" charset="-122"/>
              <a:ea typeface="Microsoft YaHei" panose="020B0503020204020204" pitchFamily="34" charset="-122"/>
            </a:endParaRPr>
          </a:p>
        </p:txBody>
      </p:sp>
      <p:sp>
        <p:nvSpPr>
          <p:cNvPr id="9" name="TextBox 8"/>
          <p:cNvSpPr txBox="1"/>
          <p:nvPr/>
        </p:nvSpPr>
        <p:spPr>
          <a:xfrm>
            <a:off x="2514600" y="2786058"/>
            <a:ext cx="2057400" cy="523220"/>
          </a:xfrm>
          <a:prstGeom prst="rect">
            <a:avLst/>
          </a:prstGeom>
          <a:solidFill>
            <a:srgbClr val="66FF33"/>
          </a:solidFill>
          <a:ln>
            <a:solidFill>
              <a:schemeClr val="tx1"/>
            </a:solidFill>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dirty="0">
                <a:solidFill>
                  <a:schemeClr val="accent2"/>
                </a:solidFill>
                <a:latin typeface="Microsoft YaHei" panose="020B0503020204020204" pitchFamily="34" charset="-122"/>
                <a:ea typeface="Microsoft YaHei" panose="020B0503020204020204" pitchFamily="34" charset="-122"/>
              </a:rPr>
              <a:t>zookeeper</a:t>
            </a:r>
            <a:endParaRPr lang="zh-CN" altLang="en-US" sz="2800" dirty="0">
              <a:solidFill>
                <a:schemeClr val="accent2"/>
              </a:solidFill>
              <a:latin typeface="Microsoft YaHei" panose="020B0503020204020204" pitchFamily="34" charset="-122"/>
              <a:ea typeface="Microsoft YaHei" panose="020B0503020204020204" pitchFamily="34" charset="-122"/>
            </a:endParaRPr>
          </a:p>
        </p:txBody>
      </p:sp>
      <p:sp>
        <p:nvSpPr>
          <p:cNvPr id="23" name="TextBox 22"/>
          <p:cNvSpPr txBox="1"/>
          <p:nvPr/>
        </p:nvSpPr>
        <p:spPr>
          <a:xfrm>
            <a:off x="3196465" y="3500438"/>
            <a:ext cx="553998" cy="500066"/>
          </a:xfrm>
          <a:prstGeom prst="rect">
            <a:avLst/>
          </a:prstGeom>
          <a:noFill/>
        </p:spPr>
        <p:txBody>
          <a:bodyPr vert="eaVert" wrap="square" rtlCol="0">
            <a:spAutoFit/>
          </a:bodyPr>
          <a:lstStyle/>
          <a:p>
            <a:r>
              <a:rPr lang="en-US" altLang="zh-CN" sz="2400" dirty="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sp>
        <p:nvSpPr>
          <p:cNvPr id="24" name="TextBox 23"/>
          <p:cNvSpPr txBox="1"/>
          <p:nvPr/>
        </p:nvSpPr>
        <p:spPr>
          <a:xfrm>
            <a:off x="6804085" y="3500438"/>
            <a:ext cx="553998" cy="428628"/>
          </a:xfrm>
          <a:prstGeom prst="rect">
            <a:avLst/>
          </a:prstGeom>
          <a:noFill/>
        </p:spPr>
        <p:txBody>
          <a:bodyPr vert="eaVert" wrap="square" rtlCol="0">
            <a:spAutoFit/>
          </a:bodyPr>
          <a:lstStyle/>
          <a:p>
            <a:r>
              <a:rPr lang="en-US" altLang="zh-CN" sz="2400" dirty="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cxnSp>
        <p:nvCxnSpPr>
          <p:cNvPr id="26" name="直接箭头连接符 25"/>
          <p:cNvCxnSpPr>
            <a:cxnSpLocks/>
            <a:stCxn id="4" idx="3"/>
            <a:endCxn id="9" idx="1"/>
          </p:cNvCxnSpPr>
          <p:nvPr/>
        </p:nvCxnSpPr>
        <p:spPr bwMode="auto">
          <a:xfrm flipV="1">
            <a:off x="1300253" y="3047668"/>
            <a:ext cx="1214347" cy="157490"/>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cxnSp>
        <p:nvCxnSpPr>
          <p:cNvPr id="28" name="直接箭头连接符 27"/>
          <p:cNvCxnSpPr>
            <a:cxnSpLocks/>
            <a:stCxn id="9" idx="3"/>
            <a:endCxn id="6" idx="1"/>
          </p:cNvCxnSpPr>
          <p:nvPr/>
        </p:nvCxnSpPr>
        <p:spPr bwMode="auto">
          <a:xfrm flipV="1">
            <a:off x="4572000" y="1915673"/>
            <a:ext cx="1643074" cy="1131995"/>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cxnSp>
        <p:nvCxnSpPr>
          <p:cNvPr id="29" name="直接箭头连接符 28"/>
          <p:cNvCxnSpPr>
            <a:cxnSpLocks/>
            <a:stCxn id="9" idx="3"/>
            <a:endCxn id="8" idx="1"/>
          </p:cNvCxnSpPr>
          <p:nvPr/>
        </p:nvCxnSpPr>
        <p:spPr bwMode="auto">
          <a:xfrm>
            <a:off x="4572000" y="3047668"/>
            <a:ext cx="1643074" cy="153889"/>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cxnSp>
        <p:nvCxnSpPr>
          <p:cNvPr id="30" name="直接箭头连接符 29"/>
          <p:cNvCxnSpPr>
            <a:cxnSpLocks/>
            <a:stCxn id="9" idx="3"/>
            <a:endCxn id="7" idx="1"/>
          </p:cNvCxnSpPr>
          <p:nvPr/>
        </p:nvCxnSpPr>
        <p:spPr bwMode="auto">
          <a:xfrm>
            <a:off x="4572000" y="3047668"/>
            <a:ext cx="1643074" cy="1406736"/>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sp>
        <p:nvSpPr>
          <p:cNvPr id="15" name="椭圆 14"/>
          <p:cNvSpPr/>
          <p:nvPr/>
        </p:nvSpPr>
        <p:spPr bwMode="auto">
          <a:xfrm>
            <a:off x="4429124" y="5286388"/>
            <a:ext cx="1785950" cy="64294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Worker</a:t>
            </a:r>
          </a:p>
        </p:txBody>
      </p:sp>
      <p:sp>
        <p:nvSpPr>
          <p:cNvPr id="16" name="椭圆 15"/>
          <p:cNvSpPr/>
          <p:nvPr/>
        </p:nvSpPr>
        <p:spPr bwMode="auto">
          <a:xfrm>
            <a:off x="7143768" y="5286388"/>
            <a:ext cx="1643074" cy="64294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W</a:t>
            </a:r>
            <a:r>
              <a:rPr kumimoji="0" lang="en-US" altLang="zh-CN" sz="20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orker</a:t>
            </a:r>
            <a:endParaRPr kumimoji="0" lang="zh-CN"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cxnSp>
        <p:nvCxnSpPr>
          <p:cNvPr id="18" name="直接箭头连接符 17"/>
          <p:cNvCxnSpPr>
            <a:stCxn id="7" idx="2"/>
            <a:endCxn id="15" idx="0"/>
          </p:cNvCxnSpPr>
          <p:nvPr/>
        </p:nvCxnSpPr>
        <p:spPr bwMode="auto">
          <a:xfrm flipH="1">
            <a:off x="5322099" y="4869902"/>
            <a:ext cx="1678793" cy="416486"/>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cxnSp>
        <p:nvCxnSpPr>
          <p:cNvPr id="19" name="直接箭头连接符 18"/>
          <p:cNvCxnSpPr>
            <a:stCxn id="7" idx="2"/>
            <a:endCxn id="16" idx="0"/>
          </p:cNvCxnSpPr>
          <p:nvPr/>
        </p:nvCxnSpPr>
        <p:spPr bwMode="auto">
          <a:xfrm>
            <a:off x="7000892" y="4869902"/>
            <a:ext cx="964413" cy="416486"/>
          </a:xfrm>
          <a:prstGeom prst="straightConnector1">
            <a:avLst/>
          </a:prstGeom>
          <a:solidFill>
            <a:schemeClr val="accent1"/>
          </a:solidFill>
          <a:ln w="50800" cap="flat" cmpd="sng" algn="ctr">
            <a:solidFill>
              <a:schemeClr val="tx1"/>
            </a:solidFill>
            <a:prstDash val="solid"/>
            <a:round/>
            <a:headEnd type="none" w="med" len="med"/>
            <a:tailEnd type="arrow"/>
          </a:ln>
          <a:effectLst/>
        </p:spPr>
      </p:cxnSp>
      <p:sp>
        <p:nvSpPr>
          <p:cNvPr id="20" name="Rectangle 4">
            <a:extLst>
              <a:ext uri="{FF2B5EF4-FFF2-40B4-BE49-F238E27FC236}">
                <a16:creationId xmlns="" xmlns:a16="http://schemas.microsoft.com/office/drawing/2014/main" id="{A55C49D0-1579-314B-BA72-982BEC54ABD8}"/>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21" name="直接连接符 8">
            <a:extLst>
              <a:ext uri="{FF2B5EF4-FFF2-40B4-BE49-F238E27FC236}">
                <a16:creationId xmlns="" xmlns:a16="http://schemas.microsoft.com/office/drawing/2014/main" id="{0F16F88A-E570-674A-AD1E-716EAC127264}"/>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22" name="组合 46">
            <a:extLst>
              <a:ext uri="{FF2B5EF4-FFF2-40B4-BE49-F238E27FC236}">
                <a16:creationId xmlns="" xmlns:a16="http://schemas.microsoft.com/office/drawing/2014/main" id="{AFA1F766-DF60-CE46-A383-023EBBE8092A}"/>
              </a:ext>
            </a:extLst>
          </p:cNvPr>
          <p:cNvGrpSpPr>
            <a:grpSpLocks/>
          </p:cNvGrpSpPr>
          <p:nvPr/>
        </p:nvGrpSpPr>
        <p:grpSpPr bwMode="auto">
          <a:xfrm>
            <a:off x="1" y="284163"/>
            <a:ext cx="5029200" cy="530225"/>
            <a:chOff x="2209799" y="284389"/>
            <a:chExt cx="2160388" cy="529772"/>
          </a:xfrm>
          <a:solidFill>
            <a:srgbClr val="024C89"/>
          </a:solidFill>
        </p:grpSpPr>
        <p:sp>
          <p:nvSpPr>
            <p:cNvPr id="25" name="矩形 24">
              <a:extLst>
                <a:ext uri="{FF2B5EF4-FFF2-40B4-BE49-F238E27FC236}">
                  <a16:creationId xmlns="" xmlns:a16="http://schemas.microsoft.com/office/drawing/2014/main" id="{8F4C984E-8F4A-F04A-B1E6-81971478ABE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技术架构</a:t>
              </a:r>
            </a:p>
          </p:txBody>
        </p:sp>
        <p:sp>
          <p:nvSpPr>
            <p:cNvPr id="27" name="矩形 26">
              <a:extLst>
                <a:ext uri="{FF2B5EF4-FFF2-40B4-BE49-F238E27FC236}">
                  <a16:creationId xmlns="" xmlns:a16="http://schemas.microsoft.com/office/drawing/2014/main" id="{09D4B747-4918-844C-9101-A4AD7994FC7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987786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p:nvPr>
        </p:nvSpPr>
        <p:spPr>
          <a:xfrm>
            <a:off x="225986" y="1143000"/>
            <a:ext cx="8153400" cy="4754563"/>
          </a:xfrm>
        </p:spPr>
        <p:txBody>
          <a:bodyPr/>
          <a:lstStyle/>
          <a:p>
            <a:pPr>
              <a:buFont typeface="Wingdings" panose="05000000000000000000" pitchFamily="2" charset="2"/>
              <a:buChar char="l"/>
            </a:pPr>
            <a:r>
              <a:rPr lang="zh-CN" altLang="zh-CN" sz="2000" dirty="0">
                <a:latin typeface="Microsoft YaHei" panose="020B0503020204020204" pitchFamily="34" charset="-122"/>
                <a:ea typeface="Microsoft YaHei" panose="020B0503020204020204" pitchFamily="34" charset="-122"/>
              </a:rPr>
              <a:t>流数据在</a:t>
            </a:r>
            <a:r>
              <a:rPr lang="en-US" altLang="zh-CN" sz="2000" dirty="0">
                <a:latin typeface="Microsoft YaHei" panose="020B0503020204020204" pitchFamily="34" charset="-122"/>
                <a:ea typeface="Microsoft YaHei" panose="020B0503020204020204" pitchFamily="34" charset="-122"/>
              </a:rPr>
              <a:t>Web</a:t>
            </a:r>
            <a:r>
              <a:rPr lang="zh-CN" altLang="zh-CN" sz="2000" dirty="0">
                <a:latin typeface="Microsoft YaHei" panose="020B0503020204020204" pitchFamily="34" charset="-122"/>
                <a:ea typeface="Microsoft YaHei" panose="020B0503020204020204" pitchFamily="34" charset="-122"/>
              </a:rPr>
              <a:t>应用、网络监控、传感监测等领域</a:t>
            </a:r>
            <a:r>
              <a:rPr lang="zh-CN" altLang="en-US" sz="2000" dirty="0">
                <a:latin typeface="Microsoft YaHei" panose="020B0503020204020204" pitchFamily="34" charset="-122"/>
                <a:ea typeface="Microsoft YaHei" panose="020B0503020204020204" pitchFamily="34" charset="-122"/>
              </a:rPr>
              <a:t>广泛存在</a:t>
            </a:r>
            <a:endParaRPr lang="en-US" altLang="zh-CN" sz="20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zh-CN" sz="2000" dirty="0">
                <a:latin typeface="Microsoft YaHei" panose="020B0503020204020204" pitchFamily="34" charset="-122"/>
                <a:ea typeface="Microsoft YaHei" panose="020B0503020204020204" pitchFamily="34" charset="-122"/>
              </a:rPr>
              <a:t>数据以大量、快速、时变的流形式持续到达</a:t>
            </a:r>
            <a:endParaRPr lang="en-US" altLang="zh-CN" sz="20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en-US" sz="2000" dirty="0">
                <a:latin typeface="Microsoft YaHei" panose="020B0503020204020204" pitchFamily="34" charset="-122"/>
                <a:ea typeface="Microsoft YaHei" panose="020B0503020204020204" pitchFamily="34" charset="-122"/>
              </a:rPr>
              <a:t>实例：</a:t>
            </a:r>
            <a:r>
              <a:rPr lang="en-US" altLang="zh-CN" sz="2000" dirty="0">
                <a:latin typeface="Microsoft YaHei" panose="020B0503020204020204" pitchFamily="34" charset="-122"/>
                <a:ea typeface="Microsoft YaHei" panose="020B0503020204020204" pitchFamily="34" charset="-122"/>
              </a:rPr>
              <a:t>PM2.5</a:t>
            </a:r>
            <a:r>
              <a:rPr lang="zh-CN" altLang="en-US" sz="2000" dirty="0">
                <a:latin typeface="Microsoft YaHei" panose="020B0503020204020204" pitchFamily="34" charset="-122"/>
                <a:ea typeface="Microsoft YaHei" panose="020B0503020204020204" pitchFamily="34" charset="-122"/>
              </a:rPr>
              <a:t>检测、电子商务网站用户点击流</a:t>
            </a:r>
            <a:endParaRPr lang="en-US" altLang="zh-CN" sz="20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zh-CN" sz="2000" dirty="0">
                <a:latin typeface="Microsoft YaHei" panose="020B0503020204020204" pitchFamily="34" charset="-122"/>
                <a:ea typeface="Microsoft YaHei" panose="020B0503020204020204" pitchFamily="34" charset="-122"/>
              </a:rPr>
              <a:t>流数据具有如下特征：</a:t>
            </a:r>
          </a:p>
          <a:p>
            <a:pPr lvl="1"/>
            <a:r>
              <a:rPr lang="zh-CN" altLang="zh-CN" sz="2000" dirty="0">
                <a:latin typeface="Microsoft YaHei" panose="020B0503020204020204" pitchFamily="34" charset="-122"/>
                <a:ea typeface="Microsoft YaHei" panose="020B0503020204020204" pitchFamily="34" charset="-122"/>
              </a:rPr>
              <a:t>数据快速持续到达，潜在大小也许是无穷无尽的</a:t>
            </a:r>
          </a:p>
          <a:p>
            <a:pPr lvl="1"/>
            <a:r>
              <a:rPr lang="zh-CN" altLang="zh-CN" sz="2000" dirty="0">
                <a:latin typeface="Microsoft YaHei" panose="020B0503020204020204" pitchFamily="34" charset="-122"/>
                <a:ea typeface="Microsoft YaHei" panose="020B0503020204020204" pitchFamily="34" charset="-122"/>
              </a:rPr>
              <a:t>数据来源众多，格式复杂</a:t>
            </a:r>
          </a:p>
          <a:p>
            <a:pPr lvl="1"/>
            <a:r>
              <a:rPr lang="zh-CN" altLang="zh-CN" sz="2000" dirty="0">
                <a:latin typeface="Microsoft YaHei" panose="020B0503020204020204" pitchFamily="34" charset="-122"/>
                <a:ea typeface="Microsoft YaHei" panose="020B0503020204020204" pitchFamily="34" charset="-122"/>
              </a:rPr>
              <a:t>数据量大，但是不十分关注存储，一旦经过处理，要么被丢弃，要么被归档存储</a:t>
            </a:r>
          </a:p>
          <a:p>
            <a:pPr lvl="1"/>
            <a:r>
              <a:rPr lang="zh-CN" altLang="zh-CN" sz="2000" dirty="0">
                <a:latin typeface="Microsoft YaHei" panose="020B0503020204020204" pitchFamily="34" charset="-122"/>
                <a:ea typeface="Microsoft YaHei" panose="020B0503020204020204" pitchFamily="34" charset="-122"/>
              </a:rPr>
              <a:t>注重数据的整体价值，不过分关注个别数据</a:t>
            </a:r>
          </a:p>
          <a:p>
            <a:pPr lvl="1"/>
            <a:r>
              <a:rPr lang="zh-CN" altLang="zh-CN" sz="2000" dirty="0">
                <a:latin typeface="Microsoft YaHei" panose="020B0503020204020204" pitchFamily="34" charset="-122"/>
                <a:ea typeface="Microsoft YaHei" panose="020B0503020204020204" pitchFamily="34" charset="-122"/>
              </a:rPr>
              <a:t>数据顺序颠倒，或者不完整，系统无法控制将要处理的新到达的数据元素的顺序</a:t>
            </a:r>
          </a:p>
        </p:txBody>
      </p:sp>
      <p:sp>
        <p:nvSpPr>
          <p:cNvPr id="6" name="Rectangle 4">
            <a:extLst>
              <a:ext uri="{FF2B5EF4-FFF2-40B4-BE49-F238E27FC236}">
                <a16:creationId xmlns="" xmlns:a16="http://schemas.microsoft.com/office/drawing/2014/main" id="{B74A5D61-1988-1148-95E2-9F510086E6C1}"/>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9B4137EF-9241-8F48-A87C-936BBA5A217D}"/>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A0F2E970-85E2-6743-B834-C3C641B4DCD6}"/>
              </a:ext>
            </a:extLst>
          </p:cNvPr>
          <p:cNvGrpSpPr>
            <a:grpSpLocks/>
          </p:cNvGrpSpPr>
          <p:nvPr/>
        </p:nvGrpSpPr>
        <p:grpSpPr bwMode="auto">
          <a:xfrm>
            <a:off x="0" y="284163"/>
            <a:ext cx="4419600" cy="530225"/>
            <a:chOff x="2209799" y="284389"/>
            <a:chExt cx="2160388" cy="529772"/>
          </a:xfrm>
          <a:solidFill>
            <a:srgbClr val="024C89"/>
          </a:solidFill>
        </p:grpSpPr>
        <p:sp>
          <p:nvSpPr>
            <p:cNvPr id="9" name="矩形 8">
              <a:extLst>
                <a:ext uri="{FF2B5EF4-FFF2-40B4-BE49-F238E27FC236}">
                  <a16:creationId xmlns="" xmlns:a16="http://schemas.microsoft.com/office/drawing/2014/main" id="{74FE9288-A1E3-1746-81A4-1B640EA3BF7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实时处理的对象：流数据</a:t>
              </a:r>
            </a:p>
          </p:txBody>
        </p:sp>
        <p:sp>
          <p:nvSpPr>
            <p:cNvPr id="10" name="矩形 9">
              <a:extLst>
                <a:ext uri="{FF2B5EF4-FFF2-40B4-BE49-F238E27FC236}">
                  <a16:creationId xmlns="" xmlns:a16="http://schemas.microsoft.com/office/drawing/2014/main" id="{4B76321D-C71E-974B-9561-62FE0B8C016C}"/>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1949949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1052736"/>
            <a:ext cx="9144000" cy="5350845"/>
          </a:xfrm>
          <a:prstGeom prst="rect">
            <a:avLst/>
          </a:prstGeom>
        </p:spPr>
      </p:pic>
      <p:sp>
        <p:nvSpPr>
          <p:cNvPr id="7" name="Rectangle 4">
            <a:extLst>
              <a:ext uri="{FF2B5EF4-FFF2-40B4-BE49-F238E27FC236}">
                <a16:creationId xmlns="" xmlns:a16="http://schemas.microsoft.com/office/drawing/2014/main" id="{83B2AF36-C225-5946-9429-FF615511C76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385388BD-8E95-454D-B0E1-924A27E86B29}"/>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46">
            <a:extLst>
              <a:ext uri="{FF2B5EF4-FFF2-40B4-BE49-F238E27FC236}">
                <a16:creationId xmlns="" xmlns:a16="http://schemas.microsoft.com/office/drawing/2014/main" id="{738F8046-8060-8B4F-945F-695AD361716C}"/>
              </a:ext>
            </a:extLst>
          </p:cNvPr>
          <p:cNvGrpSpPr>
            <a:grpSpLocks/>
          </p:cNvGrpSpPr>
          <p:nvPr/>
        </p:nvGrpSpPr>
        <p:grpSpPr bwMode="auto">
          <a:xfrm>
            <a:off x="1" y="284163"/>
            <a:ext cx="5029200" cy="530225"/>
            <a:chOff x="2209799" y="284389"/>
            <a:chExt cx="2160388" cy="529772"/>
          </a:xfrm>
          <a:solidFill>
            <a:srgbClr val="024C89"/>
          </a:solidFill>
        </p:grpSpPr>
        <p:sp>
          <p:nvSpPr>
            <p:cNvPr id="10" name="矩形 9">
              <a:extLst>
                <a:ext uri="{FF2B5EF4-FFF2-40B4-BE49-F238E27FC236}">
                  <a16:creationId xmlns="" xmlns:a16="http://schemas.microsoft.com/office/drawing/2014/main" id="{1E127C6C-53F4-7A4D-BE21-DC722495C967}"/>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技术架构</a:t>
              </a:r>
            </a:p>
          </p:txBody>
        </p:sp>
        <p:sp>
          <p:nvSpPr>
            <p:cNvPr id="11" name="矩形 10">
              <a:extLst>
                <a:ext uri="{FF2B5EF4-FFF2-40B4-BE49-F238E27FC236}">
                  <a16:creationId xmlns="" xmlns:a16="http://schemas.microsoft.com/office/drawing/2014/main" id="{CC75A009-815D-B24D-9F8A-7466C84C263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7825061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9512" y="1628800"/>
            <a:ext cx="8750300" cy="4775200"/>
          </a:xfrm>
          <a:prstGeom prst="rect">
            <a:avLst/>
          </a:prstGeom>
        </p:spPr>
      </p:pic>
      <p:sp>
        <p:nvSpPr>
          <p:cNvPr id="5" name="Rectangle 4">
            <a:extLst>
              <a:ext uri="{FF2B5EF4-FFF2-40B4-BE49-F238E27FC236}">
                <a16:creationId xmlns="" xmlns:a16="http://schemas.microsoft.com/office/drawing/2014/main" id="{485FFB62-3159-9D4F-A37B-7C365E31E15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F6BEC8C1-8296-294E-A923-2B6D89A429FA}"/>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EE323347-18E3-0F4A-9722-C6625CA90F97}"/>
              </a:ext>
            </a:extLst>
          </p:cNvPr>
          <p:cNvGrpSpPr>
            <a:grpSpLocks/>
          </p:cNvGrpSpPr>
          <p:nvPr/>
        </p:nvGrpSpPr>
        <p:grpSpPr bwMode="auto">
          <a:xfrm>
            <a:off x="1" y="284163"/>
            <a:ext cx="5029200" cy="530225"/>
            <a:chOff x="2209799" y="284389"/>
            <a:chExt cx="2160388" cy="529772"/>
          </a:xfrm>
          <a:solidFill>
            <a:srgbClr val="024C89"/>
          </a:solidFill>
        </p:grpSpPr>
        <p:sp>
          <p:nvSpPr>
            <p:cNvPr id="8" name="矩形 7">
              <a:extLst>
                <a:ext uri="{FF2B5EF4-FFF2-40B4-BE49-F238E27FC236}">
                  <a16:creationId xmlns="" xmlns:a16="http://schemas.microsoft.com/office/drawing/2014/main" id="{6FEF711E-B372-A949-91C9-DF561AAFC1F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技术架构</a:t>
              </a:r>
            </a:p>
          </p:txBody>
        </p:sp>
        <p:sp>
          <p:nvSpPr>
            <p:cNvPr id="9" name="矩形 8">
              <a:extLst>
                <a:ext uri="{FF2B5EF4-FFF2-40B4-BE49-F238E27FC236}">
                  <a16:creationId xmlns="" xmlns:a16="http://schemas.microsoft.com/office/drawing/2014/main" id="{097C5232-B029-964F-A2D7-1934F6B6CF2E}"/>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6612978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066800"/>
            <a:ext cx="8610600" cy="5410200"/>
          </a:xfrm>
        </p:spPr>
        <p:txBody>
          <a:bodyPr>
            <a:normAutofit fontScale="92500" lnSpcReduction="10000"/>
          </a:bodyPr>
          <a:lstStyle/>
          <a:p>
            <a:pPr>
              <a:buFont typeface="Wingdings" panose="05000000000000000000" pitchFamily="2" charset="2"/>
              <a:buChar char="l"/>
            </a:pPr>
            <a:r>
              <a:rPr lang="en-US" altLang="zh-CN" dirty="0">
                <a:latin typeface="Microsoft YaHei" panose="020B0503020204020204" pitchFamily="34" charset="-122"/>
                <a:ea typeface="Microsoft YaHei" panose="020B0503020204020204" pitchFamily="34" charset="-122"/>
              </a:rPr>
              <a:t>Storm</a:t>
            </a:r>
            <a:r>
              <a:rPr lang="zh-CN" altLang="zh-CN" dirty="0">
                <a:latin typeface="Microsoft YaHei" panose="020B0503020204020204" pitchFamily="34" charset="-122"/>
                <a:ea typeface="Microsoft YaHei" panose="020B0503020204020204" pitchFamily="34" charset="-122"/>
              </a:rPr>
              <a:t>集群采用“</a:t>
            </a:r>
            <a:r>
              <a:rPr lang="en-US" altLang="zh-CN" dirty="0">
                <a:solidFill>
                  <a:srgbClr val="FF0000"/>
                </a:solidFill>
                <a:latin typeface="Microsoft YaHei" panose="020B0503020204020204" pitchFamily="34" charset="-122"/>
                <a:ea typeface="Microsoft YaHei" panose="020B0503020204020204" pitchFamily="34" charset="-122"/>
              </a:rPr>
              <a:t>Master—Worker</a:t>
            </a:r>
            <a:r>
              <a:rPr lang="zh-CN" altLang="zh-CN" dirty="0">
                <a:latin typeface="Microsoft YaHei" panose="020B0503020204020204" pitchFamily="34" charset="-122"/>
                <a:ea typeface="Microsoft YaHei" panose="020B0503020204020204" pitchFamily="34" charset="-122"/>
              </a:rPr>
              <a:t>”的节点方式</a:t>
            </a:r>
            <a:endParaRPr lang="en-US" altLang="zh-CN"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en-US" altLang="zh-CN" dirty="0">
                <a:solidFill>
                  <a:srgbClr val="FF0000"/>
                </a:solidFill>
                <a:latin typeface="Microsoft YaHei" panose="020B0503020204020204" pitchFamily="34" charset="-122"/>
                <a:ea typeface="Microsoft YaHei" panose="020B0503020204020204" pitchFamily="34" charset="-122"/>
              </a:rPr>
              <a:t>Nimbus</a:t>
            </a:r>
            <a:r>
              <a:rPr lang="zh-CN" altLang="en-US" dirty="0">
                <a:latin typeface="Microsoft YaHei" panose="020B0503020204020204" pitchFamily="34" charset="-122"/>
                <a:ea typeface="Microsoft YaHei" panose="020B0503020204020204" pitchFamily="34" charset="-122"/>
              </a:rPr>
              <a:t>（主节点）：主节点通常运行一个后台</a:t>
            </a:r>
            <a:r>
              <a:rPr lang="en-US" dirty="0" err="1">
                <a:latin typeface="Microsoft YaHei" panose="020B0503020204020204" pitchFamily="34" charset="-122"/>
                <a:ea typeface="Microsoft YaHei" panose="020B0503020204020204" pitchFamily="34" charset="-122"/>
              </a:rPr>
              <a:t>程序</a:t>
            </a:r>
            <a:r>
              <a:rPr 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 Nimbus</a:t>
            </a:r>
            <a:r>
              <a:rPr lang="zh-CN" altLang="en-US" dirty="0">
                <a:latin typeface="Microsoft YaHei" panose="020B0503020204020204" pitchFamily="34" charset="-122"/>
                <a:ea typeface="Microsoft YaHei" panose="020B0503020204020204" pitchFamily="34" charset="-122"/>
              </a:rPr>
              <a:t>，用于响应分布在集群中的节点，分配任务和监测故障。这个很类似于</a:t>
            </a:r>
            <a:r>
              <a:rPr lang="en-US" dirty="0" err="1">
                <a:latin typeface="Microsoft YaHei" panose="020B0503020204020204" pitchFamily="34" charset="-122"/>
                <a:ea typeface="Microsoft YaHei" panose="020B0503020204020204" pitchFamily="34" charset="-122"/>
              </a:rPr>
              <a:t>Hadoop</a:t>
            </a:r>
            <a:r>
              <a:rPr lang="zh-CN" altLang="en-US" dirty="0">
                <a:latin typeface="Microsoft YaHei" panose="020B0503020204020204" pitchFamily="34" charset="-122"/>
                <a:ea typeface="Microsoft YaHei" panose="020B0503020204020204" pitchFamily="34" charset="-122"/>
              </a:rPr>
              <a:t>中的</a:t>
            </a:r>
            <a:r>
              <a:rPr lang="en-US" dirty="0">
                <a:latin typeface="Microsoft YaHei" panose="020B0503020204020204" pitchFamily="34" charset="-122"/>
                <a:ea typeface="Microsoft YaHei" panose="020B0503020204020204" pitchFamily="34" charset="-122"/>
              </a:rPr>
              <a:t>Job Tracker</a:t>
            </a:r>
            <a:r>
              <a:rPr lang="zh-CN" altLang="en-US" dirty="0">
                <a:latin typeface="Microsoft YaHei" panose="020B0503020204020204" pitchFamily="34" charset="-122"/>
                <a:ea typeface="Microsoft YaHei" panose="020B0503020204020204" pitchFamily="34" charset="-122"/>
              </a:rPr>
              <a:t>。</a:t>
            </a:r>
          </a:p>
          <a:p>
            <a:pPr>
              <a:buFont typeface="Wingdings" panose="05000000000000000000" pitchFamily="2" charset="2"/>
              <a:buChar char="l"/>
            </a:pPr>
            <a:r>
              <a:rPr lang="en-US" altLang="zh-CN" dirty="0">
                <a:solidFill>
                  <a:srgbClr val="FF0000"/>
                </a:solidFill>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（工作节点）：工作节点同样会运行一个后台程序 </a:t>
            </a:r>
            <a:r>
              <a:rPr lang="en-US"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，用于收听工作指派并基于要求运行工作进程。每个工作节点都是</a:t>
            </a:r>
            <a:r>
              <a:rPr lang="en-US" dirty="0">
                <a:latin typeface="Microsoft YaHei" panose="020B0503020204020204" pitchFamily="34" charset="-122"/>
                <a:ea typeface="Microsoft YaHei" panose="020B0503020204020204" pitchFamily="34" charset="-122"/>
              </a:rPr>
              <a:t>topology</a:t>
            </a:r>
            <a:r>
              <a:rPr lang="zh-CN" altLang="en-US" dirty="0">
                <a:latin typeface="Microsoft YaHei" panose="020B0503020204020204" pitchFamily="34" charset="-122"/>
                <a:ea typeface="Microsoft YaHei" panose="020B0503020204020204" pitchFamily="34" charset="-122"/>
              </a:rPr>
              <a:t>中一个子集的实现。而</a:t>
            </a:r>
            <a:r>
              <a:rPr lang="en-US" dirty="0">
                <a:latin typeface="Microsoft YaHei" panose="020B0503020204020204" pitchFamily="34" charset="-122"/>
                <a:ea typeface="Microsoft YaHei" panose="020B0503020204020204" pitchFamily="34" charset="-122"/>
              </a:rPr>
              <a:t>Nimbus</a:t>
            </a:r>
            <a:r>
              <a:rPr lang="zh-CN" altLang="en-US" dirty="0">
                <a:latin typeface="Microsoft YaHei" panose="020B0503020204020204" pitchFamily="34" charset="-122"/>
                <a:ea typeface="Microsoft YaHei" panose="020B0503020204020204" pitchFamily="34" charset="-122"/>
              </a:rPr>
              <a:t>和</a:t>
            </a:r>
            <a:r>
              <a:rPr lang="en-US"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之间的协调则通过</a:t>
            </a:r>
            <a:r>
              <a:rPr lang="en-US" dirty="0">
                <a:latin typeface="Microsoft YaHei" panose="020B0503020204020204" pitchFamily="34" charset="-122"/>
                <a:ea typeface="Microsoft YaHei" panose="020B0503020204020204" pitchFamily="34" charset="-122"/>
              </a:rPr>
              <a:t>Zookeeper</a:t>
            </a:r>
            <a:r>
              <a:rPr lang="zh-CN" altLang="en-US" dirty="0">
                <a:latin typeface="Microsoft YaHei" panose="020B0503020204020204" pitchFamily="34" charset="-122"/>
                <a:ea typeface="Microsoft YaHei" panose="020B0503020204020204" pitchFamily="34" charset="-122"/>
              </a:rPr>
              <a:t>系统或者集群。</a:t>
            </a:r>
          </a:p>
        </p:txBody>
      </p:sp>
      <p:sp>
        <p:nvSpPr>
          <p:cNvPr id="4" name="Rectangle 4">
            <a:extLst>
              <a:ext uri="{FF2B5EF4-FFF2-40B4-BE49-F238E27FC236}">
                <a16:creationId xmlns="" xmlns:a16="http://schemas.microsoft.com/office/drawing/2014/main" id="{48631228-AD1E-984D-B793-E2042EBDAF32}"/>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309563DD-1DF8-5F43-985E-D6C7479104C6}"/>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DA1112DA-42D3-0B44-8734-41E3D12A5296}"/>
              </a:ext>
            </a:extLst>
          </p:cNvPr>
          <p:cNvGrpSpPr>
            <a:grpSpLocks/>
          </p:cNvGrpSpPr>
          <p:nvPr/>
        </p:nvGrpSpPr>
        <p:grpSpPr bwMode="auto">
          <a:xfrm>
            <a:off x="1" y="284163"/>
            <a:ext cx="3657599" cy="530225"/>
            <a:chOff x="2209799" y="284389"/>
            <a:chExt cx="2160388" cy="529772"/>
          </a:xfrm>
          <a:solidFill>
            <a:srgbClr val="024C89"/>
          </a:solidFill>
        </p:grpSpPr>
        <p:sp>
          <p:nvSpPr>
            <p:cNvPr id="7" name="矩形 6">
              <a:extLst>
                <a:ext uri="{FF2B5EF4-FFF2-40B4-BE49-F238E27FC236}">
                  <a16:creationId xmlns="" xmlns:a16="http://schemas.microsoft.com/office/drawing/2014/main" id="{8529C38F-528A-9342-9B45-74396D7AADE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关键组件</a:t>
              </a:r>
            </a:p>
          </p:txBody>
        </p:sp>
        <p:sp>
          <p:nvSpPr>
            <p:cNvPr id="8" name="矩形 7">
              <a:extLst>
                <a:ext uri="{FF2B5EF4-FFF2-40B4-BE49-F238E27FC236}">
                  <a16:creationId xmlns="" xmlns:a16="http://schemas.microsoft.com/office/drawing/2014/main" id="{E5CD066C-825B-C448-BEEC-A2949221A62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4912865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914400"/>
            <a:ext cx="8839200" cy="3810000"/>
          </a:xfrm>
        </p:spPr>
        <p:txBody>
          <a:bodyPr>
            <a:normAutofit fontScale="70000" lnSpcReduction="20000"/>
          </a:bodyPr>
          <a:lstStyle/>
          <a:p>
            <a:pPr>
              <a:lnSpc>
                <a:spcPct val="120000"/>
              </a:lnSpc>
            </a:pPr>
            <a:r>
              <a:rPr lang="en-US" b="1" dirty="0">
                <a:latin typeface="Microsoft YaHei" panose="020B0503020204020204" pitchFamily="34" charset="-122"/>
                <a:ea typeface="Microsoft YaHei" panose="020B0503020204020204" pitchFamily="34" charset="-122"/>
              </a:rPr>
              <a:t>Zookeeper</a:t>
            </a:r>
            <a:r>
              <a:rPr lang="zh-CN" altLang="en-US" b="1"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 Zookeeper</a:t>
            </a:r>
            <a:r>
              <a:rPr lang="zh-CN" altLang="en-US" dirty="0">
                <a:latin typeface="Microsoft YaHei" panose="020B0503020204020204" pitchFamily="34" charset="-122"/>
                <a:ea typeface="Microsoft YaHei" panose="020B0503020204020204" pitchFamily="34" charset="-122"/>
              </a:rPr>
              <a:t>是完成</a:t>
            </a:r>
            <a:r>
              <a:rPr lang="en-US"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和</a:t>
            </a:r>
            <a:r>
              <a:rPr lang="en-US" dirty="0">
                <a:latin typeface="Microsoft YaHei" panose="020B0503020204020204" pitchFamily="34" charset="-122"/>
                <a:ea typeface="Microsoft YaHei" panose="020B0503020204020204" pitchFamily="34" charset="-122"/>
              </a:rPr>
              <a:t>Nimbus</a:t>
            </a:r>
            <a:r>
              <a:rPr lang="zh-CN" altLang="en-US" dirty="0">
                <a:latin typeface="Microsoft YaHei" panose="020B0503020204020204" pitchFamily="34" charset="-122"/>
                <a:ea typeface="Microsoft YaHei" panose="020B0503020204020204" pitchFamily="34" charset="-122"/>
              </a:rPr>
              <a:t>之间协调的</a:t>
            </a:r>
            <a:r>
              <a:rPr lang="en-US" dirty="0" err="1">
                <a:latin typeface="Microsoft YaHei" panose="020B0503020204020204" pitchFamily="34" charset="-122"/>
                <a:ea typeface="Microsoft YaHei" panose="020B0503020204020204" pitchFamily="34" charset="-122"/>
              </a:rPr>
              <a:t>服务</a:t>
            </a:r>
            <a:r>
              <a:rPr lang="zh-CN" altLang="en-US" dirty="0">
                <a:latin typeface="Microsoft YaHei" panose="020B0503020204020204" pitchFamily="34" charset="-122"/>
                <a:ea typeface="Microsoft YaHei" panose="020B0503020204020204" pitchFamily="34" charset="-122"/>
              </a:rPr>
              <a:t>。而应用程序实现实时的逻辑则被封装进</a:t>
            </a:r>
            <a:r>
              <a:rPr lang="en-US"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中的“</a:t>
            </a:r>
            <a:r>
              <a:rPr lang="en-US" dirty="0">
                <a:latin typeface="Microsoft YaHei" panose="020B0503020204020204" pitchFamily="34" charset="-122"/>
                <a:ea typeface="Microsoft YaHei" panose="020B0503020204020204" pitchFamily="34" charset="-122"/>
              </a:rPr>
              <a:t>topology</a:t>
            </a:r>
            <a:r>
              <a:rPr lang="zh-CN" altLang="en-US"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topology</a:t>
            </a:r>
            <a:r>
              <a:rPr lang="zh-CN" altLang="en-US" dirty="0">
                <a:latin typeface="Microsoft YaHei" panose="020B0503020204020204" pitchFamily="34" charset="-122"/>
                <a:ea typeface="Microsoft YaHei" panose="020B0503020204020204" pitchFamily="34" charset="-122"/>
              </a:rPr>
              <a:t>则是一组由</a:t>
            </a:r>
            <a:r>
              <a:rPr lang="en-US" dirty="0">
                <a:latin typeface="Microsoft YaHei" panose="020B0503020204020204" pitchFamily="34" charset="-122"/>
                <a:ea typeface="Microsoft YaHei" panose="020B0503020204020204" pitchFamily="34" charset="-122"/>
              </a:rPr>
              <a:t>Spouts</a:t>
            </a:r>
            <a:r>
              <a:rPr lang="zh-CN" altLang="en-US" dirty="0">
                <a:latin typeface="Microsoft YaHei" panose="020B0503020204020204" pitchFamily="34" charset="-122"/>
                <a:ea typeface="Microsoft YaHei" panose="020B0503020204020204" pitchFamily="34" charset="-122"/>
              </a:rPr>
              <a:t>（数据源）和</a:t>
            </a:r>
            <a:r>
              <a:rPr lang="en-US" dirty="0">
                <a:latin typeface="Microsoft YaHei" panose="020B0503020204020204" pitchFamily="34" charset="-122"/>
                <a:ea typeface="Microsoft YaHei" panose="020B0503020204020204" pitchFamily="34" charset="-122"/>
              </a:rPr>
              <a:t>Bolts</a:t>
            </a:r>
            <a:r>
              <a:rPr lang="zh-CN" altLang="en-US" dirty="0">
                <a:latin typeface="Microsoft YaHei" panose="020B0503020204020204" pitchFamily="34" charset="-122"/>
                <a:ea typeface="Microsoft YaHei" panose="020B0503020204020204" pitchFamily="34" charset="-122"/>
              </a:rPr>
              <a:t>（数据操作）通过</a:t>
            </a:r>
            <a:r>
              <a:rPr lang="en-US" dirty="0">
                <a:latin typeface="Microsoft YaHei" panose="020B0503020204020204" pitchFamily="34" charset="-122"/>
                <a:ea typeface="Microsoft YaHei" panose="020B0503020204020204" pitchFamily="34" charset="-122"/>
              </a:rPr>
              <a:t>Stream Groupings</a:t>
            </a:r>
            <a:r>
              <a:rPr lang="zh-CN" altLang="en-US" dirty="0">
                <a:latin typeface="Microsoft YaHei" panose="020B0503020204020204" pitchFamily="34" charset="-122"/>
                <a:ea typeface="Microsoft YaHei" panose="020B0503020204020204" pitchFamily="34" charset="-122"/>
              </a:rPr>
              <a:t>进行连接的图</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使用</a:t>
            </a:r>
            <a:r>
              <a:rPr lang="en-US" altLang="zh-CN" dirty="0">
                <a:latin typeface="Microsoft YaHei" panose="020B0503020204020204" pitchFamily="34" charset="-122"/>
                <a:ea typeface="Microsoft YaHei" panose="020B0503020204020204" pitchFamily="34" charset="-122"/>
              </a:rPr>
              <a:t>Zookeeper</a:t>
            </a:r>
            <a:r>
              <a:rPr lang="zh-CN" altLang="en-US" dirty="0">
                <a:latin typeface="Microsoft YaHei" panose="020B0503020204020204" pitchFamily="34" charset="-122"/>
                <a:ea typeface="Microsoft YaHei" panose="020B0503020204020204" pitchFamily="34" charset="-122"/>
              </a:rPr>
              <a:t>来作为分布式协调组件，负责</a:t>
            </a:r>
            <a:r>
              <a:rPr lang="en-US" altLang="zh-CN" dirty="0">
                <a:latin typeface="Microsoft YaHei" panose="020B0503020204020204" pitchFamily="34" charset="-122"/>
                <a:ea typeface="Microsoft YaHei" panose="020B0503020204020204" pitchFamily="34" charset="-122"/>
              </a:rPr>
              <a:t>Nimbus</a:t>
            </a:r>
            <a:r>
              <a:rPr lang="zh-CN" altLang="en-US" dirty="0">
                <a:latin typeface="Microsoft YaHei" panose="020B0503020204020204" pitchFamily="34" charset="-122"/>
                <a:ea typeface="Microsoft YaHei" panose="020B0503020204020204" pitchFamily="34" charset="-122"/>
              </a:rPr>
              <a:t>和多个</a:t>
            </a:r>
            <a:r>
              <a:rPr lang="en-US" altLang="zh-CN"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之间的所有协调工作。借助于</a:t>
            </a:r>
            <a:r>
              <a:rPr lang="en-US" altLang="zh-CN" dirty="0">
                <a:latin typeface="Microsoft YaHei" panose="020B0503020204020204" pitchFamily="34" charset="-122"/>
                <a:ea typeface="Microsoft YaHei" panose="020B0503020204020204" pitchFamily="34" charset="-122"/>
              </a:rPr>
              <a:t>Zookeeper</a:t>
            </a:r>
            <a:r>
              <a:rPr lang="zh-CN" altLang="en-US" dirty="0">
                <a:latin typeface="Microsoft YaHei" panose="020B0503020204020204" pitchFamily="34" charset="-122"/>
                <a:ea typeface="Microsoft YaHei" panose="020B0503020204020204" pitchFamily="34" charset="-122"/>
              </a:rPr>
              <a:t>，若</a:t>
            </a:r>
            <a:r>
              <a:rPr lang="en-US" altLang="zh-CN" dirty="0">
                <a:latin typeface="Microsoft YaHei" panose="020B0503020204020204" pitchFamily="34" charset="-122"/>
                <a:ea typeface="Microsoft YaHei" panose="020B0503020204020204" pitchFamily="34" charset="-122"/>
              </a:rPr>
              <a:t>Nimbus</a:t>
            </a:r>
            <a:r>
              <a:rPr lang="zh-CN" altLang="en-US" dirty="0">
                <a:latin typeface="Microsoft YaHei" panose="020B0503020204020204" pitchFamily="34" charset="-122"/>
                <a:ea typeface="Microsoft YaHei" panose="020B0503020204020204" pitchFamily="34" charset="-122"/>
              </a:rPr>
              <a:t>进程或</a:t>
            </a:r>
            <a:r>
              <a:rPr lang="en-US" altLang="zh-CN"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进程意外终止，重启时也能读取、恢复之前的状态并继续工作，使得</a:t>
            </a: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极其稳定</a:t>
            </a:r>
          </a:p>
        </p:txBody>
      </p:sp>
      <p:sp>
        <p:nvSpPr>
          <p:cNvPr id="4" name="Rectangle 4">
            <a:extLst>
              <a:ext uri="{FF2B5EF4-FFF2-40B4-BE49-F238E27FC236}">
                <a16:creationId xmlns="" xmlns:a16="http://schemas.microsoft.com/office/drawing/2014/main" id="{B6D382E5-7268-A149-A950-118141B20D02}"/>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6563081F-32B3-EB4E-B204-5A27151B6141}"/>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33968247-1973-2D4E-9671-E5705004050C}"/>
              </a:ext>
            </a:extLst>
          </p:cNvPr>
          <p:cNvGrpSpPr>
            <a:grpSpLocks/>
          </p:cNvGrpSpPr>
          <p:nvPr/>
        </p:nvGrpSpPr>
        <p:grpSpPr bwMode="auto">
          <a:xfrm>
            <a:off x="1" y="284163"/>
            <a:ext cx="3657599" cy="530225"/>
            <a:chOff x="2209799" y="284389"/>
            <a:chExt cx="2160388" cy="529772"/>
          </a:xfrm>
          <a:solidFill>
            <a:srgbClr val="024C89"/>
          </a:solidFill>
        </p:grpSpPr>
        <p:sp>
          <p:nvSpPr>
            <p:cNvPr id="7" name="矩形 6">
              <a:extLst>
                <a:ext uri="{FF2B5EF4-FFF2-40B4-BE49-F238E27FC236}">
                  <a16:creationId xmlns="" xmlns:a16="http://schemas.microsoft.com/office/drawing/2014/main" id="{6CE2FF78-3CD3-BD45-B150-CEB128B231C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关键组件</a:t>
              </a:r>
            </a:p>
          </p:txBody>
        </p:sp>
        <p:sp>
          <p:nvSpPr>
            <p:cNvPr id="8" name="矩形 7">
              <a:extLst>
                <a:ext uri="{FF2B5EF4-FFF2-40B4-BE49-F238E27FC236}">
                  <a16:creationId xmlns="" xmlns:a16="http://schemas.microsoft.com/office/drawing/2014/main" id="{7CE2A7A0-071E-EE43-AC3B-12B2E9AF023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886200"/>
            <a:ext cx="5594769" cy="2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6839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447800" y="39370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840">
                <a:tc>
                  <a:txBody>
                    <a:bodyPr/>
                    <a:lstStyle/>
                    <a:p>
                      <a:pPr algn="ctr"/>
                      <a:endParaRPr lang="zh-CN" altLang="en-US" dirty="0">
                        <a:solidFill>
                          <a:schemeClr val="tx1"/>
                        </a:solidFill>
                      </a:endParaRPr>
                    </a:p>
                  </a:txBody>
                  <a:tcPr/>
                </a:tc>
                <a:tc>
                  <a:txBody>
                    <a:bodyPr/>
                    <a:lstStyle/>
                    <a:p>
                      <a:pPr algn="ctr"/>
                      <a:r>
                        <a:rPr lang="en-US" altLang="zh-CN" dirty="0" err="1">
                          <a:solidFill>
                            <a:schemeClr val="tx1"/>
                          </a:solidFill>
                        </a:rPr>
                        <a:t>Hadoop</a:t>
                      </a:r>
                      <a:endParaRPr lang="zh-CN" altLang="en-US" dirty="0">
                        <a:solidFill>
                          <a:schemeClr val="tx1"/>
                        </a:solidFill>
                      </a:endParaRPr>
                    </a:p>
                  </a:txBody>
                  <a:tcPr/>
                </a:tc>
                <a:tc>
                  <a:txBody>
                    <a:bodyPr/>
                    <a:lstStyle/>
                    <a:p>
                      <a:pPr algn="ctr"/>
                      <a:r>
                        <a:rPr lang="en-US" altLang="zh-CN" dirty="0">
                          <a:solidFill>
                            <a:schemeClr val="tx1"/>
                          </a:solidFill>
                        </a:rPr>
                        <a:t>Storm</a:t>
                      </a:r>
                      <a:endParaRPr lang="zh-CN" altLang="en-US" dirty="0">
                        <a:solidFill>
                          <a:schemeClr val="tx1"/>
                        </a:solidFill>
                      </a:endParaRPr>
                    </a:p>
                  </a:txBody>
                  <a:tcPr/>
                </a:tc>
                <a:extLst>
                  <a:ext uri="{0D108BD9-81ED-4DB2-BD59-A6C34878D82A}">
                    <a16:rowId xmlns="" xmlns:a16="http://schemas.microsoft.com/office/drawing/2014/main" val="10000"/>
                  </a:ext>
                </a:extLst>
              </a:tr>
              <a:tr h="370840">
                <a:tc>
                  <a:txBody>
                    <a:bodyPr/>
                    <a:lstStyle/>
                    <a:p>
                      <a:pPr algn="ctr"/>
                      <a:r>
                        <a:rPr lang="zh-CN" altLang="en-US" dirty="0"/>
                        <a:t>应用名称</a:t>
                      </a:r>
                    </a:p>
                  </a:txBody>
                  <a:tcPr/>
                </a:tc>
                <a:tc>
                  <a:txBody>
                    <a:bodyPr/>
                    <a:lstStyle/>
                    <a:p>
                      <a:pPr algn="ctr"/>
                      <a:r>
                        <a:rPr lang="en-US" altLang="zh-CN" dirty="0"/>
                        <a:t>Job</a:t>
                      </a:r>
                      <a:endParaRPr lang="zh-CN" altLang="en-US" dirty="0"/>
                    </a:p>
                  </a:txBody>
                  <a:tcPr/>
                </a:tc>
                <a:tc>
                  <a:txBody>
                    <a:bodyPr/>
                    <a:lstStyle/>
                    <a:p>
                      <a:pPr algn="ctr"/>
                      <a:r>
                        <a:rPr lang="en-US" altLang="zh-CN" dirty="0"/>
                        <a:t>Topology</a:t>
                      </a:r>
                      <a:endParaRPr lang="zh-CN" altLang="en-US" dirty="0"/>
                    </a:p>
                  </a:txBody>
                  <a:tcPr/>
                </a:tc>
                <a:extLst>
                  <a:ext uri="{0D108BD9-81ED-4DB2-BD59-A6C34878D82A}">
                    <a16:rowId xmlns="" xmlns:a16="http://schemas.microsoft.com/office/drawing/2014/main" val="10001"/>
                  </a:ext>
                </a:extLst>
              </a:tr>
              <a:tr h="37084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系统角色</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a:t>JobTracker</a:t>
                      </a:r>
                      <a:endParaRPr lang="zh-CN" altLang="en-US" dirty="0"/>
                    </a:p>
                  </a:txBody>
                  <a:tcPr/>
                </a:tc>
                <a:tc>
                  <a:txBody>
                    <a:bodyPr/>
                    <a:lstStyle/>
                    <a:p>
                      <a:pPr algn="ctr"/>
                      <a:r>
                        <a:rPr lang="en-US" altLang="zh-CN" dirty="0"/>
                        <a:t>Nimbus</a:t>
                      </a:r>
                      <a:endParaRPr lang="zh-CN" altLang="en-US" dirty="0"/>
                    </a:p>
                  </a:txBody>
                  <a:tcPr/>
                </a:tc>
                <a:extLst>
                  <a:ext uri="{0D108BD9-81ED-4DB2-BD59-A6C34878D82A}">
                    <a16:rowId xmlns="" xmlns:a16="http://schemas.microsoft.com/office/drawing/2014/main" val="10002"/>
                  </a:ext>
                </a:extLst>
              </a:tr>
              <a:tr h="37084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a:t>TaskTracker</a:t>
                      </a:r>
                      <a:endParaRPr lang="zh-CN" altLang="en-US" dirty="0"/>
                    </a:p>
                  </a:txBody>
                  <a:tcPr/>
                </a:tc>
                <a:tc>
                  <a:txBody>
                    <a:bodyPr/>
                    <a:lstStyle/>
                    <a:p>
                      <a:pPr algn="ctr"/>
                      <a:r>
                        <a:rPr lang="en-US" altLang="zh-CN" dirty="0"/>
                        <a:t>Supervisor</a:t>
                      </a:r>
                      <a:endParaRPr lang="zh-CN" altLang="en-US" dirty="0"/>
                    </a:p>
                  </a:txBody>
                  <a:tcPr/>
                </a:tc>
                <a:extLst>
                  <a:ext uri="{0D108BD9-81ED-4DB2-BD59-A6C34878D82A}">
                    <a16:rowId xmlns=""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a:t>组件接口</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t>Map/Reduce</a:t>
                      </a:r>
                      <a:endParaRPr lang="zh-CN" altLang="en-US" dirty="0"/>
                    </a:p>
                  </a:txBody>
                  <a:tcPr/>
                </a:tc>
                <a:tc>
                  <a:txBody>
                    <a:bodyPr/>
                    <a:lstStyle/>
                    <a:p>
                      <a:pPr algn="ctr"/>
                      <a:r>
                        <a:rPr lang="en-US" altLang="zh-CN" dirty="0"/>
                        <a:t>Spout/Bolt</a:t>
                      </a:r>
                      <a:endParaRPr lang="zh-CN" altLang="en-US" dirty="0"/>
                    </a:p>
                  </a:txBody>
                  <a:tcPr/>
                </a:tc>
                <a:extLst>
                  <a:ext uri="{0D108BD9-81ED-4DB2-BD59-A6C34878D82A}">
                    <a16:rowId xmlns="" xmlns:a16="http://schemas.microsoft.com/office/drawing/2014/main" val="10004"/>
                  </a:ext>
                </a:extLst>
              </a:tr>
            </a:tbl>
          </a:graphicData>
        </a:graphic>
      </p:graphicFrame>
      <p:sp>
        <p:nvSpPr>
          <p:cNvPr id="39964" name="TextBox 4"/>
          <p:cNvSpPr txBox="1">
            <a:spLocks noChangeArrowheads="1"/>
          </p:cNvSpPr>
          <p:nvPr/>
        </p:nvSpPr>
        <p:spPr bwMode="auto">
          <a:xfrm>
            <a:off x="2438400" y="3505200"/>
            <a:ext cx="4281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icrosoft YaHei" panose="020B0503020204020204" pitchFamily="34" charset="-122"/>
                <a:ea typeface="Microsoft YaHei" panose="020B0503020204020204" pitchFamily="34" charset="-122"/>
              </a:rPr>
              <a:t>Storm</a:t>
            </a:r>
            <a:r>
              <a:rPr lang="zh-CN" altLang="en-US">
                <a:latin typeface="Microsoft YaHei" panose="020B0503020204020204" pitchFamily="34" charset="-122"/>
                <a:ea typeface="Microsoft YaHei" panose="020B0503020204020204" pitchFamily="34" charset="-122"/>
              </a:rPr>
              <a:t>和</a:t>
            </a:r>
            <a:r>
              <a:rPr lang="en-US" altLang="zh-CN">
                <a:latin typeface="Microsoft YaHei" panose="020B0503020204020204" pitchFamily="34" charset="-122"/>
                <a:ea typeface="Microsoft YaHei" panose="020B0503020204020204" pitchFamily="34" charset="-122"/>
              </a:rPr>
              <a:t>Hadoop</a:t>
            </a:r>
            <a:r>
              <a:rPr lang="zh-CN" altLang="en-US">
                <a:latin typeface="Microsoft YaHei" panose="020B0503020204020204" pitchFamily="34" charset="-122"/>
                <a:ea typeface="Microsoft YaHei" panose="020B0503020204020204" pitchFamily="34" charset="-122"/>
              </a:rPr>
              <a:t>架构组件功能对应关系</a:t>
            </a:r>
          </a:p>
        </p:txBody>
      </p:sp>
      <p:sp>
        <p:nvSpPr>
          <p:cNvPr id="39965" name="矩形 4"/>
          <p:cNvSpPr>
            <a:spLocks noChangeArrowheads="1"/>
          </p:cNvSpPr>
          <p:nvPr/>
        </p:nvSpPr>
        <p:spPr bwMode="auto">
          <a:xfrm>
            <a:off x="685800" y="1314450"/>
            <a:ext cx="7772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Char char="•"/>
            </a:pPr>
            <a:r>
              <a:rPr lang="en-US" altLang="zh-CN" sz="2000">
                <a:latin typeface="Microsoft YaHei" panose="020B0503020204020204" pitchFamily="34" charset="-122"/>
                <a:ea typeface="Microsoft YaHei" panose="020B0503020204020204" pitchFamily="34" charset="-122"/>
              </a:rPr>
              <a:t>Storm</a:t>
            </a:r>
            <a:r>
              <a:rPr lang="zh-CN" altLang="zh-CN" sz="2000">
                <a:latin typeface="Microsoft YaHei" panose="020B0503020204020204" pitchFamily="34" charset="-122"/>
                <a:ea typeface="Microsoft YaHei" panose="020B0503020204020204" pitchFamily="34" charset="-122"/>
              </a:rPr>
              <a:t>运行任务的方式与</a:t>
            </a:r>
            <a:r>
              <a:rPr lang="en-US" altLang="zh-CN" sz="2000">
                <a:latin typeface="Microsoft YaHei" panose="020B0503020204020204" pitchFamily="34" charset="-122"/>
                <a:ea typeface="Microsoft YaHei" panose="020B0503020204020204" pitchFamily="34" charset="-122"/>
              </a:rPr>
              <a:t>Hadoop</a:t>
            </a:r>
            <a:r>
              <a:rPr lang="zh-CN" altLang="zh-CN" sz="2000">
                <a:latin typeface="Microsoft YaHei" panose="020B0503020204020204" pitchFamily="34" charset="-122"/>
                <a:ea typeface="Microsoft YaHei" panose="020B0503020204020204" pitchFamily="34" charset="-122"/>
              </a:rPr>
              <a:t>类似：</a:t>
            </a:r>
            <a:r>
              <a:rPr lang="en-US" altLang="zh-CN" sz="2000">
                <a:latin typeface="Microsoft YaHei" panose="020B0503020204020204" pitchFamily="34" charset="-122"/>
                <a:ea typeface="Microsoft YaHei" panose="020B0503020204020204" pitchFamily="34" charset="-122"/>
              </a:rPr>
              <a:t>Hadoop</a:t>
            </a:r>
            <a:r>
              <a:rPr lang="zh-CN" altLang="zh-CN" sz="2000">
                <a:latin typeface="Microsoft YaHei" panose="020B0503020204020204" pitchFamily="34" charset="-122"/>
                <a:ea typeface="Microsoft YaHei" panose="020B0503020204020204" pitchFamily="34" charset="-122"/>
              </a:rPr>
              <a:t>运行的是</a:t>
            </a:r>
            <a:r>
              <a:rPr lang="en-US" altLang="zh-CN" sz="2000">
                <a:latin typeface="Microsoft YaHei" panose="020B0503020204020204" pitchFamily="34" charset="-122"/>
                <a:ea typeface="Microsoft YaHei" panose="020B0503020204020204" pitchFamily="34" charset="-122"/>
              </a:rPr>
              <a:t>MapReduce</a:t>
            </a:r>
            <a:r>
              <a:rPr lang="zh-CN" altLang="zh-CN" sz="2000">
                <a:latin typeface="Microsoft YaHei" panose="020B0503020204020204" pitchFamily="34" charset="-122"/>
                <a:ea typeface="Microsoft YaHei" panose="020B0503020204020204" pitchFamily="34" charset="-122"/>
              </a:rPr>
              <a:t>作业，而</a:t>
            </a:r>
            <a:r>
              <a:rPr lang="en-US" altLang="zh-CN" sz="2000">
                <a:latin typeface="Microsoft YaHei" panose="020B0503020204020204" pitchFamily="34" charset="-122"/>
                <a:ea typeface="Microsoft YaHei" panose="020B0503020204020204" pitchFamily="34" charset="-122"/>
              </a:rPr>
              <a:t>Storm</a:t>
            </a:r>
            <a:r>
              <a:rPr lang="zh-CN" altLang="en-US" sz="2000">
                <a:latin typeface="Microsoft YaHei" panose="020B0503020204020204" pitchFamily="34" charset="-122"/>
                <a:ea typeface="Microsoft YaHei" panose="020B0503020204020204" pitchFamily="34" charset="-122"/>
              </a:rPr>
              <a:t>运</a:t>
            </a:r>
            <a:r>
              <a:rPr lang="zh-CN" altLang="zh-CN" sz="2000">
                <a:latin typeface="Microsoft YaHei" panose="020B0503020204020204" pitchFamily="34" charset="-122"/>
                <a:ea typeface="Microsoft YaHei" panose="020B0503020204020204" pitchFamily="34" charset="-122"/>
              </a:rPr>
              <a:t>行的是“</a:t>
            </a:r>
            <a:r>
              <a:rPr lang="en-US" altLang="zh-CN" sz="2000">
                <a:latin typeface="Microsoft YaHei" panose="020B0503020204020204" pitchFamily="34" charset="-122"/>
                <a:ea typeface="Microsoft YaHei" panose="020B0503020204020204" pitchFamily="34" charset="-122"/>
              </a:rPr>
              <a:t>Topology</a:t>
            </a:r>
            <a:r>
              <a:rPr lang="zh-CN" altLang="zh-CN" sz="2000">
                <a:latin typeface="Microsoft YaHei" panose="020B0503020204020204" pitchFamily="34" charset="-122"/>
                <a:ea typeface="Microsoft YaHei" panose="020B0503020204020204" pitchFamily="34" charset="-122"/>
              </a:rPr>
              <a:t>”</a:t>
            </a:r>
            <a:endParaRPr lang="en-US" altLang="zh-CN" sz="2000">
              <a:latin typeface="Microsoft YaHei" panose="020B0503020204020204" pitchFamily="34" charset="-122"/>
              <a:ea typeface="Microsoft YaHei" panose="020B0503020204020204" pitchFamily="34" charset="-122"/>
            </a:endParaRPr>
          </a:p>
          <a:p>
            <a:pPr>
              <a:buFont typeface="Arial" charset="0"/>
              <a:buChar char="•"/>
            </a:pPr>
            <a:endParaRPr lang="en-US" altLang="zh-CN" sz="2000">
              <a:latin typeface="Microsoft YaHei" panose="020B0503020204020204" pitchFamily="34" charset="-122"/>
              <a:ea typeface="Microsoft YaHei" panose="020B0503020204020204" pitchFamily="34" charset="-122"/>
            </a:endParaRPr>
          </a:p>
          <a:p>
            <a:pPr>
              <a:buFont typeface="Arial" charset="0"/>
              <a:buChar char="•"/>
            </a:pPr>
            <a:r>
              <a:rPr lang="zh-CN" altLang="en-US" sz="2000">
                <a:latin typeface="Microsoft YaHei" panose="020B0503020204020204" pitchFamily="34" charset="-122"/>
                <a:ea typeface="Microsoft YaHei" panose="020B0503020204020204" pitchFamily="34" charset="-122"/>
              </a:rPr>
              <a:t>但</a:t>
            </a:r>
            <a:r>
              <a:rPr lang="zh-CN" altLang="zh-CN" sz="2000">
                <a:latin typeface="Microsoft YaHei" panose="020B0503020204020204" pitchFamily="34" charset="-122"/>
                <a:ea typeface="Microsoft YaHei" panose="020B0503020204020204" pitchFamily="34" charset="-122"/>
              </a:rPr>
              <a:t>两者的任务大不相同，主要的不同是</a:t>
            </a:r>
            <a:r>
              <a:rPr lang="zh-CN" altLang="en-US" sz="2000">
                <a:latin typeface="Microsoft YaHei" panose="020B0503020204020204" pitchFamily="34" charset="-122"/>
                <a:ea typeface="Microsoft YaHei" panose="020B0503020204020204" pitchFamily="34" charset="-122"/>
              </a:rPr>
              <a:t>：</a:t>
            </a:r>
            <a:r>
              <a:rPr lang="en-US" altLang="zh-CN" sz="2000">
                <a:latin typeface="Microsoft YaHei" panose="020B0503020204020204" pitchFamily="34" charset="-122"/>
                <a:ea typeface="Microsoft YaHei" panose="020B0503020204020204" pitchFamily="34" charset="-122"/>
              </a:rPr>
              <a:t>MapReduce</a:t>
            </a:r>
            <a:r>
              <a:rPr lang="zh-CN" altLang="zh-CN" sz="2000">
                <a:latin typeface="Microsoft YaHei" panose="020B0503020204020204" pitchFamily="34" charset="-122"/>
                <a:ea typeface="Microsoft YaHei" panose="020B0503020204020204" pitchFamily="34" charset="-122"/>
              </a:rPr>
              <a:t>作业最终会完成计算并结束运行，而</a:t>
            </a:r>
            <a:r>
              <a:rPr lang="en-US" altLang="zh-CN" sz="2000">
                <a:latin typeface="Microsoft YaHei" panose="020B0503020204020204" pitchFamily="34" charset="-122"/>
                <a:ea typeface="Microsoft YaHei" panose="020B0503020204020204" pitchFamily="34" charset="-122"/>
              </a:rPr>
              <a:t>Topology</a:t>
            </a:r>
            <a:r>
              <a:rPr lang="zh-CN" altLang="zh-CN" sz="2000">
                <a:latin typeface="Microsoft YaHei" panose="020B0503020204020204" pitchFamily="34" charset="-122"/>
                <a:ea typeface="Microsoft YaHei" panose="020B0503020204020204" pitchFamily="34" charset="-122"/>
              </a:rPr>
              <a:t>将持续处理消息（直到人为终止）</a:t>
            </a:r>
            <a:endParaRPr lang="en-US" altLang="zh-CN" sz="2000">
              <a:latin typeface="Microsoft YaHei" panose="020B0503020204020204" pitchFamily="34" charset="-122"/>
              <a:ea typeface="Microsoft YaHei" panose="020B0503020204020204" pitchFamily="34" charset="-122"/>
            </a:endParaRPr>
          </a:p>
        </p:txBody>
      </p:sp>
      <p:sp>
        <p:nvSpPr>
          <p:cNvPr id="6" name="Rectangle 4">
            <a:extLst>
              <a:ext uri="{FF2B5EF4-FFF2-40B4-BE49-F238E27FC236}">
                <a16:creationId xmlns="" xmlns:a16="http://schemas.microsoft.com/office/drawing/2014/main" id="{0D4BC9C4-8D68-1B42-B9EC-926A226A1A9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E1EEC374-9994-6145-B25D-E26631EDE73A}"/>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7210C415-1A01-7241-87F8-1C48143B510E}"/>
              </a:ext>
            </a:extLst>
          </p:cNvPr>
          <p:cNvGrpSpPr>
            <a:grpSpLocks/>
          </p:cNvGrpSpPr>
          <p:nvPr/>
        </p:nvGrpSpPr>
        <p:grpSpPr bwMode="auto">
          <a:xfrm>
            <a:off x="1" y="284163"/>
            <a:ext cx="3657599" cy="530225"/>
            <a:chOff x="2209799" y="284389"/>
            <a:chExt cx="2160388" cy="529772"/>
          </a:xfrm>
          <a:solidFill>
            <a:srgbClr val="024C89"/>
          </a:solidFill>
        </p:grpSpPr>
        <p:sp>
          <p:nvSpPr>
            <p:cNvPr id="9" name="矩形 8">
              <a:extLst>
                <a:ext uri="{FF2B5EF4-FFF2-40B4-BE49-F238E27FC236}">
                  <a16:creationId xmlns="" xmlns:a16="http://schemas.microsoft.com/office/drawing/2014/main" id="{34BABCD1-A9E3-8E4B-A96E-2B8A25E2A38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框架设计</a:t>
              </a:r>
            </a:p>
          </p:txBody>
        </p:sp>
        <p:sp>
          <p:nvSpPr>
            <p:cNvPr id="10" name="矩形 9">
              <a:extLst>
                <a:ext uri="{FF2B5EF4-FFF2-40B4-BE49-F238E27FC236}">
                  <a16:creationId xmlns="" xmlns:a16="http://schemas.microsoft.com/office/drawing/2014/main" id="{386607A6-3467-0B4D-9034-1CE2BA4E773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892034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75000"/>
            <a:ext cx="5564188"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矩形 3"/>
          <p:cNvSpPr>
            <a:spLocks noChangeArrowheads="1"/>
          </p:cNvSpPr>
          <p:nvPr/>
        </p:nvSpPr>
        <p:spPr bwMode="auto">
          <a:xfrm>
            <a:off x="457200" y="1143000"/>
            <a:ext cx="7924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a:latin typeface="Microsoft YaHei" panose="020B0503020204020204" pitchFamily="34" charset="-122"/>
                <a:ea typeface="Microsoft YaHei" panose="020B0503020204020204" pitchFamily="34" charset="-122"/>
              </a:rPr>
              <a:t>(1)worker:</a:t>
            </a:r>
            <a:r>
              <a:rPr lang="zh-CN" altLang="en-US">
                <a:latin typeface="Microsoft YaHei" panose="020B0503020204020204" pitchFamily="34" charset="-122"/>
                <a:ea typeface="Microsoft YaHei" panose="020B0503020204020204" pitchFamily="34" charset="-122"/>
              </a:rPr>
              <a:t>每个</a:t>
            </a:r>
            <a:r>
              <a:rPr lang="en-US" altLang="zh-CN">
                <a:latin typeface="Microsoft YaHei" panose="020B0503020204020204" pitchFamily="34" charset="-122"/>
                <a:ea typeface="Microsoft YaHei" panose="020B0503020204020204" pitchFamily="34" charset="-122"/>
              </a:rPr>
              <a:t>worker</a:t>
            </a:r>
            <a:r>
              <a:rPr lang="zh-CN" altLang="en-US">
                <a:latin typeface="Microsoft YaHei" panose="020B0503020204020204" pitchFamily="34" charset="-122"/>
                <a:ea typeface="Microsoft YaHei" panose="020B0503020204020204" pitchFamily="34" charset="-122"/>
              </a:rPr>
              <a:t>进程都属于一个特定的</a:t>
            </a:r>
            <a:r>
              <a:rPr lang="en-US" altLang="zh-CN">
                <a:latin typeface="Microsoft YaHei" panose="020B0503020204020204" pitchFamily="34" charset="-122"/>
                <a:ea typeface="Microsoft YaHei" panose="020B0503020204020204" pitchFamily="34" charset="-122"/>
              </a:rPr>
              <a:t>Topology</a:t>
            </a:r>
            <a:r>
              <a:rPr lang="zh-CN" altLang="en-US">
                <a:latin typeface="Microsoft YaHei" panose="020B0503020204020204" pitchFamily="34" charset="-122"/>
                <a:ea typeface="Microsoft YaHei" panose="020B0503020204020204" pitchFamily="34" charset="-122"/>
              </a:rPr>
              <a:t>，每个</a:t>
            </a:r>
            <a:r>
              <a:rPr lang="en-US" altLang="zh-CN">
                <a:latin typeface="Microsoft YaHei" panose="020B0503020204020204" pitchFamily="34" charset="-122"/>
                <a:ea typeface="Microsoft YaHei" panose="020B0503020204020204" pitchFamily="34" charset="-122"/>
              </a:rPr>
              <a:t>Supervisor</a:t>
            </a:r>
            <a:r>
              <a:rPr lang="zh-CN" altLang="en-US">
                <a:latin typeface="Microsoft YaHei" panose="020B0503020204020204" pitchFamily="34" charset="-122"/>
                <a:ea typeface="Microsoft YaHei" panose="020B0503020204020204" pitchFamily="34" charset="-122"/>
              </a:rPr>
              <a:t>节点的</a:t>
            </a:r>
            <a:r>
              <a:rPr lang="en-US" altLang="zh-CN">
                <a:latin typeface="Microsoft YaHei" panose="020B0503020204020204" pitchFamily="34" charset="-122"/>
                <a:ea typeface="Microsoft YaHei" panose="020B0503020204020204" pitchFamily="34" charset="-122"/>
              </a:rPr>
              <a:t>worker</a:t>
            </a:r>
            <a:r>
              <a:rPr lang="zh-CN" altLang="en-US">
                <a:latin typeface="Microsoft YaHei" panose="020B0503020204020204" pitchFamily="34" charset="-122"/>
                <a:ea typeface="Microsoft YaHei" panose="020B0503020204020204" pitchFamily="34" charset="-122"/>
              </a:rPr>
              <a:t>可以有多个，每个</a:t>
            </a:r>
            <a:r>
              <a:rPr lang="en-US" altLang="zh-CN">
                <a:latin typeface="Microsoft YaHei" panose="020B0503020204020204" pitchFamily="34" charset="-122"/>
                <a:ea typeface="Microsoft YaHei" panose="020B0503020204020204" pitchFamily="34" charset="-122"/>
              </a:rPr>
              <a:t>worker</a:t>
            </a:r>
            <a:r>
              <a:rPr lang="zh-CN" altLang="en-US">
                <a:latin typeface="Microsoft YaHei" panose="020B0503020204020204" pitchFamily="34" charset="-122"/>
                <a:ea typeface="Microsoft YaHei" panose="020B0503020204020204" pitchFamily="34" charset="-122"/>
              </a:rPr>
              <a:t>对</a:t>
            </a:r>
            <a:r>
              <a:rPr lang="en-US" altLang="zh-CN">
                <a:latin typeface="Microsoft YaHei" panose="020B0503020204020204" pitchFamily="34" charset="-122"/>
                <a:ea typeface="Microsoft YaHei" panose="020B0503020204020204" pitchFamily="34" charset="-122"/>
              </a:rPr>
              <a:t>Topology</a:t>
            </a:r>
            <a:r>
              <a:rPr lang="zh-CN" altLang="en-US">
                <a:latin typeface="Microsoft YaHei" panose="020B0503020204020204" pitchFamily="34" charset="-122"/>
                <a:ea typeface="Microsoft YaHei" panose="020B0503020204020204" pitchFamily="34" charset="-122"/>
              </a:rPr>
              <a:t>中的每个组件（</a:t>
            </a:r>
            <a:r>
              <a:rPr lang="en-US" altLang="zh-CN">
                <a:latin typeface="Microsoft YaHei" panose="020B0503020204020204" pitchFamily="34" charset="-122"/>
                <a:ea typeface="Microsoft YaHei" panose="020B0503020204020204" pitchFamily="34" charset="-122"/>
              </a:rPr>
              <a:t>Spout</a:t>
            </a:r>
            <a:r>
              <a:rPr lang="zh-CN" altLang="en-US">
                <a:latin typeface="Microsoft YaHei" panose="020B0503020204020204" pitchFamily="34" charset="-122"/>
                <a:ea typeface="Microsoft YaHei" panose="020B0503020204020204" pitchFamily="34" charset="-122"/>
              </a:rPr>
              <a:t>或 </a:t>
            </a:r>
            <a:r>
              <a:rPr lang="en-US" altLang="zh-CN">
                <a:latin typeface="Microsoft YaHei" panose="020B0503020204020204" pitchFamily="34" charset="-122"/>
                <a:ea typeface="Microsoft YaHei" panose="020B0503020204020204" pitchFamily="34" charset="-122"/>
              </a:rPr>
              <a:t>Bolt</a:t>
            </a:r>
            <a:r>
              <a:rPr lang="zh-CN" altLang="en-US">
                <a:latin typeface="Microsoft YaHei" panose="020B0503020204020204" pitchFamily="34" charset="-122"/>
                <a:ea typeface="Microsoft YaHei" panose="020B0503020204020204" pitchFamily="34" charset="-122"/>
              </a:rPr>
              <a:t>）运行一个或者多个</a:t>
            </a:r>
            <a:r>
              <a:rPr lang="en-US" altLang="zh-CN">
                <a:latin typeface="Microsoft YaHei" panose="020B0503020204020204" pitchFamily="34" charset="-122"/>
                <a:ea typeface="Microsoft YaHei" panose="020B0503020204020204" pitchFamily="34" charset="-122"/>
              </a:rPr>
              <a:t>executor</a:t>
            </a:r>
            <a:r>
              <a:rPr lang="zh-CN" altLang="en-US">
                <a:latin typeface="Microsoft YaHei" panose="020B0503020204020204" pitchFamily="34" charset="-122"/>
                <a:ea typeface="Microsoft YaHei" panose="020B0503020204020204" pitchFamily="34" charset="-122"/>
              </a:rPr>
              <a:t>线程来提供</a:t>
            </a:r>
            <a:r>
              <a:rPr lang="en-US" altLang="zh-CN">
                <a:latin typeface="Microsoft YaHei" panose="020B0503020204020204" pitchFamily="34" charset="-122"/>
                <a:ea typeface="Microsoft YaHei" panose="020B0503020204020204" pitchFamily="34" charset="-122"/>
              </a:rPr>
              <a:t>task</a:t>
            </a:r>
            <a:r>
              <a:rPr lang="zh-CN" altLang="en-US">
                <a:latin typeface="Microsoft YaHei" panose="020B0503020204020204" pitchFamily="34" charset="-122"/>
                <a:ea typeface="Microsoft YaHei" panose="020B0503020204020204" pitchFamily="34" charset="-122"/>
              </a:rPr>
              <a:t>的运行服务</a:t>
            </a:r>
          </a:p>
          <a:p>
            <a:r>
              <a:rPr lang="en-US" altLang="zh-CN">
                <a:latin typeface="Microsoft YaHei" panose="020B0503020204020204" pitchFamily="34" charset="-122"/>
                <a:ea typeface="Microsoft YaHei" panose="020B0503020204020204" pitchFamily="34" charset="-122"/>
              </a:rPr>
              <a:t>(2)executor</a:t>
            </a:r>
            <a:r>
              <a:rPr lang="zh-CN" altLang="en-US">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executor</a:t>
            </a:r>
            <a:r>
              <a:rPr lang="zh-CN" altLang="en-US">
                <a:latin typeface="Microsoft YaHei" panose="020B0503020204020204" pitchFamily="34" charset="-122"/>
                <a:ea typeface="Microsoft YaHei" panose="020B0503020204020204" pitchFamily="34" charset="-122"/>
              </a:rPr>
              <a:t>是产生于</a:t>
            </a:r>
            <a:r>
              <a:rPr lang="en-US" altLang="zh-CN">
                <a:latin typeface="Microsoft YaHei" panose="020B0503020204020204" pitchFamily="34" charset="-122"/>
                <a:ea typeface="Microsoft YaHei" panose="020B0503020204020204" pitchFamily="34" charset="-122"/>
              </a:rPr>
              <a:t>worker</a:t>
            </a:r>
            <a:r>
              <a:rPr lang="zh-CN" altLang="en-US">
                <a:latin typeface="Microsoft YaHei" panose="020B0503020204020204" pitchFamily="34" charset="-122"/>
                <a:ea typeface="Microsoft YaHei" panose="020B0503020204020204" pitchFamily="34" charset="-122"/>
              </a:rPr>
              <a:t>进程内部的线程，会执行同一个组件的一个或者多个</a:t>
            </a:r>
            <a:r>
              <a:rPr lang="en-US" altLang="zh-CN">
                <a:latin typeface="Microsoft YaHei" panose="020B0503020204020204" pitchFamily="34" charset="-122"/>
                <a:ea typeface="Microsoft YaHei" panose="020B0503020204020204" pitchFamily="34" charset="-122"/>
              </a:rPr>
              <a:t>task</a:t>
            </a:r>
            <a:r>
              <a:rPr lang="zh-CN" altLang="en-US">
                <a:latin typeface="Microsoft YaHei" panose="020B0503020204020204" pitchFamily="34" charset="-122"/>
                <a:ea typeface="Microsoft YaHei" panose="020B0503020204020204" pitchFamily="34" charset="-122"/>
              </a:rPr>
              <a:t>。</a:t>
            </a:r>
          </a:p>
          <a:p>
            <a:r>
              <a:rPr lang="en-US" altLang="zh-CN">
                <a:latin typeface="Microsoft YaHei" panose="020B0503020204020204" pitchFamily="34" charset="-122"/>
                <a:ea typeface="Microsoft YaHei" panose="020B0503020204020204" pitchFamily="34" charset="-122"/>
              </a:rPr>
              <a:t>(3)task:</a:t>
            </a:r>
            <a:r>
              <a:rPr lang="zh-CN" altLang="en-US">
                <a:latin typeface="Microsoft YaHei" panose="020B0503020204020204" pitchFamily="34" charset="-122"/>
                <a:ea typeface="Microsoft YaHei" panose="020B0503020204020204" pitchFamily="34" charset="-122"/>
              </a:rPr>
              <a:t>实际的数据处理由</a:t>
            </a:r>
            <a:r>
              <a:rPr lang="en-US" altLang="zh-CN">
                <a:latin typeface="Microsoft YaHei" panose="020B0503020204020204" pitchFamily="34" charset="-122"/>
                <a:ea typeface="Microsoft YaHei" panose="020B0503020204020204" pitchFamily="34" charset="-122"/>
              </a:rPr>
              <a:t>task</a:t>
            </a:r>
            <a:r>
              <a:rPr lang="zh-CN" altLang="en-US">
                <a:latin typeface="Microsoft YaHei" panose="020B0503020204020204" pitchFamily="34" charset="-122"/>
                <a:ea typeface="Microsoft YaHei" panose="020B0503020204020204" pitchFamily="34" charset="-122"/>
              </a:rPr>
              <a:t>完成，在</a:t>
            </a:r>
            <a:r>
              <a:rPr lang="en-US" altLang="zh-CN">
                <a:latin typeface="Microsoft YaHei" panose="020B0503020204020204" pitchFamily="34" charset="-122"/>
                <a:ea typeface="Microsoft YaHei" panose="020B0503020204020204" pitchFamily="34" charset="-122"/>
              </a:rPr>
              <a:t>Topology</a:t>
            </a:r>
            <a:r>
              <a:rPr lang="zh-CN" altLang="en-US">
                <a:latin typeface="Microsoft YaHei" panose="020B0503020204020204" pitchFamily="34" charset="-122"/>
                <a:ea typeface="Microsoft YaHei" panose="020B0503020204020204" pitchFamily="34" charset="-122"/>
              </a:rPr>
              <a:t>的生命周期中，每个组件的</a:t>
            </a:r>
            <a:r>
              <a:rPr lang="en-US" altLang="zh-CN">
                <a:latin typeface="Microsoft YaHei" panose="020B0503020204020204" pitchFamily="34" charset="-122"/>
                <a:ea typeface="Microsoft YaHei" panose="020B0503020204020204" pitchFamily="34" charset="-122"/>
              </a:rPr>
              <a:t>task</a:t>
            </a:r>
            <a:r>
              <a:rPr lang="zh-CN" altLang="en-US">
                <a:latin typeface="Microsoft YaHei" panose="020B0503020204020204" pitchFamily="34" charset="-122"/>
                <a:ea typeface="Microsoft YaHei" panose="020B0503020204020204" pitchFamily="34" charset="-122"/>
              </a:rPr>
              <a:t>数目是不会发生变化的，而</a:t>
            </a:r>
            <a:r>
              <a:rPr lang="en-US" altLang="zh-CN">
                <a:latin typeface="Microsoft YaHei" panose="020B0503020204020204" pitchFamily="34" charset="-122"/>
                <a:ea typeface="Microsoft YaHei" panose="020B0503020204020204" pitchFamily="34" charset="-122"/>
              </a:rPr>
              <a:t>executor</a:t>
            </a:r>
            <a:r>
              <a:rPr lang="zh-CN" altLang="en-US">
                <a:latin typeface="Microsoft YaHei" panose="020B0503020204020204" pitchFamily="34" charset="-122"/>
                <a:ea typeface="Microsoft YaHei" panose="020B0503020204020204" pitchFamily="34" charset="-122"/>
              </a:rPr>
              <a:t>的数目却不一定。</a:t>
            </a:r>
            <a:r>
              <a:rPr lang="en-US" altLang="zh-CN">
                <a:latin typeface="Microsoft YaHei" panose="020B0503020204020204" pitchFamily="34" charset="-122"/>
                <a:ea typeface="Microsoft YaHei" panose="020B0503020204020204" pitchFamily="34" charset="-122"/>
              </a:rPr>
              <a:t>executor</a:t>
            </a:r>
            <a:r>
              <a:rPr lang="zh-CN" altLang="en-US">
                <a:latin typeface="Microsoft YaHei" panose="020B0503020204020204" pitchFamily="34" charset="-122"/>
                <a:ea typeface="Microsoft YaHei" panose="020B0503020204020204" pitchFamily="34" charset="-122"/>
              </a:rPr>
              <a:t>数目小于等于</a:t>
            </a:r>
            <a:r>
              <a:rPr lang="en-US" altLang="zh-CN">
                <a:latin typeface="Microsoft YaHei" panose="020B0503020204020204" pitchFamily="34" charset="-122"/>
                <a:ea typeface="Microsoft YaHei" panose="020B0503020204020204" pitchFamily="34" charset="-122"/>
              </a:rPr>
              <a:t>task</a:t>
            </a:r>
            <a:r>
              <a:rPr lang="zh-CN" altLang="en-US">
                <a:latin typeface="Microsoft YaHei" panose="020B0503020204020204" pitchFamily="34" charset="-122"/>
                <a:ea typeface="Microsoft YaHei" panose="020B0503020204020204" pitchFamily="34" charset="-122"/>
              </a:rPr>
              <a:t>的数目，默认情况下，二者是相等的</a:t>
            </a:r>
          </a:p>
        </p:txBody>
      </p:sp>
      <p:sp>
        <p:nvSpPr>
          <p:cNvPr id="6" name="Rectangle 4">
            <a:extLst>
              <a:ext uri="{FF2B5EF4-FFF2-40B4-BE49-F238E27FC236}">
                <a16:creationId xmlns="" xmlns:a16="http://schemas.microsoft.com/office/drawing/2014/main" id="{0DE2743D-81C3-F54E-8418-AF0FF3DADBFD}"/>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741A0584-F307-6D49-8468-830FEA5E2E6A}"/>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D0AB1483-0221-6D4D-B3AE-11BEFC0156C4}"/>
              </a:ext>
            </a:extLst>
          </p:cNvPr>
          <p:cNvGrpSpPr>
            <a:grpSpLocks/>
          </p:cNvGrpSpPr>
          <p:nvPr/>
        </p:nvGrpSpPr>
        <p:grpSpPr bwMode="auto">
          <a:xfrm>
            <a:off x="1" y="284163"/>
            <a:ext cx="5943599" cy="530225"/>
            <a:chOff x="2209799" y="284389"/>
            <a:chExt cx="2160388" cy="529772"/>
          </a:xfrm>
          <a:solidFill>
            <a:srgbClr val="024C89"/>
          </a:solidFill>
        </p:grpSpPr>
        <p:sp>
          <p:nvSpPr>
            <p:cNvPr id="9" name="矩形 8">
              <a:extLst>
                <a:ext uri="{FF2B5EF4-FFF2-40B4-BE49-F238E27FC236}">
                  <a16:creationId xmlns="" xmlns:a16="http://schemas.microsoft.com/office/drawing/2014/main" id="{9C949AB6-49BC-7542-BF5A-A17D5DDC5C5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Worker</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Executor</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和</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Task</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的关系</a:t>
              </a:r>
            </a:p>
          </p:txBody>
        </p:sp>
        <p:sp>
          <p:nvSpPr>
            <p:cNvPr id="10" name="矩形 9">
              <a:extLst>
                <a:ext uri="{FF2B5EF4-FFF2-40B4-BE49-F238E27FC236}">
                  <a16:creationId xmlns="" xmlns:a16="http://schemas.microsoft.com/office/drawing/2014/main" id="{C50E17EC-95C4-944D-A946-ECB8654281EA}"/>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8075262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内容占位符 1"/>
          <p:cNvSpPr>
            <a:spLocks noGrp="1"/>
          </p:cNvSpPr>
          <p:nvPr>
            <p:ph/>
          </p:nvPr>
        </p:nvSpPr>
        <p:spPr>
          <a:xfrm>
            <a:off x="304800" y="1143000"/>
            <a:ext cx="8153400" cy="4754563"/>
          </a:xfrm>
        </p:spPr>
        <p:txBody>
          <a:bodyPr/>
          <a:lstStyle/>
          <a:p>
            <a:r>
              <a:rPr lang="zh-CN" altLang="zh-CN" sz="2000">
                <a:latin typeface="Microsoft YaHei" panose="020B0503020204020204" pitchFamily="34" charset="-122"/>
                <a:ea typeface="Microsoft YaHei" panose="020B0503020204020204" pitchFamily="34" charset="-122"/>
              </a:rPr>
              <a:t>基于这样的架构设计，</a:t>
            </a:r>
            <a:r>
              <a:rPr lang="en-US" altLang="zh-CN" sz="2000">
                <a:latin typeface="Microsoft YaHei" panose="020B0503020204020204" pitchFamily="34" charset="-122"/>
                <a:ea typeface="Microsoft YaHei" panose="020B0503020204020204" pitchFamily="34" charset="-122"/>
              </a:rPr>
              <a:t>Storm</a:t>
            </a:r>
            <a:r>
              <a:rPr lang="zh-CN" altLang="zh-CN" sz="2000">
                <a:latin typeface="Microsoft YaHei" panose="020B0503020204020204" pitchFamily="34" charset="-122"/>
                <a:ea typeface="Microsoft YaHei" panose="020B0503020204020204" pitchFamily="34" charset="-122"/>
              </a:rPr>
              <a:t>的工作流程如</a:t>
            </a:r>
            <a:r>
              <a:rPr lang="zh-CN" altLang="en-US" sz="2000">
                <a:latin typeface="Microsoft YaHei" panose="020B0503020204020204" pitchFamily="34" charset="-122"/>
                <a:ea typeface="Microsoft YaHei" panose="020B0503020204020204" pitchFamily="34" charset="-122"/>
              </a:rPr>
              <a:t>下</a:t>
            </a:r>
            <a:r>
              <a:rPr lang="zh-CN" altLang="zh-CN" sz="2000">
                <a:latin typeface="Microsoft YaHei" panose="020B0503020204020204" pitchFamily="34" charset="-122"/>
                <a:ea typeface="Microsoft YaHei" panose="020B0503020204020204" pitchFamily="34" charset="-122"/>
              </a:rPr>
              <a:t>图</a:t>
            </a:r>
            <a:r>
              <a:rPr lang="zh-CN" altLang="en-US" sz="2000">
                <a:latin typeface="Microsoft YaHei" panose="020B0503020204020204" pitchFamily="34" charset="-122"/>
                <a:ea typeface="Microsoft YaHei" panose="020B0503020204020204" pitchFamily="34" charset="-122"/>
              </a:rPr>
              <a:t>所示：</a:t>
            </a:r>
            <a:endParaRPr lang="zh-CN" altLang="zh-CN" sz="2000">
              <a:latin typeface="Microsoft YaHei" panose="020B0503020204020204" pitchFamily="34" charset="-122"/>
              <a:ea typeface="Microsoft YaHei" panose="020B0503020204020204" pitchFamily="34" charset="-122"/>
            </a:endParaRPr>
          </a:p>
        </p:txBody>
      </p:sp>
      <p:sp>
        <p:nvSpPr>
          <p:cNvPr id="44036" name="文本框 4"/>
          <p:cNvSpPr txBox="1">
            <a:spLocks noChangeArrowheads="1"/>
          </p:cNvSpPr>
          <p:nvPr/>
        </p:nvSpPr>
        <p:spPr bwMode="auto">
          <a:xfrm>
            <a:off x="5060242" y="5867400"/>
            <a:ext cx="22080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sz="1600">
                <a:latin typeface="Microsoft YaHei" panose="020B0503020204020204" pitchFamily="34" charset="-122"/>
                <a:ea typeface="Microsoft YaHei" panose="020B0503020204020204" pitchFamily="34" charset="-122"/>
              </a:rPr>
              <a:t>Storm</a:t>
            </a:r>
            <a:r>
              <a:rPr lang="zh-CN" altLang="en-US" sz="1600">
                <a:latin typeface="Microsoft YaHei" panose="020B0503020204020204" pitchFamily="34" charset="-122"/>
                <a:ea typeface="Microsoft YaHei" panose="020B0503020204020204" pitchFamily="34" charset="-122"/>
              </a:rPr>
              <a:t>工作流程示意图</a:t>
            </a:r>
            <a:endParaRPr lang="en-US" altLang="zh-CN" sz="1600">
              <a:latin typeface="Microsoft YaHei" panose="020B0503020204020204" pitchFamily="34" charset="-122"/>
              <a:ea typeface="Microsoft YaHei" panose="020B0503020204020204" pitchFamily="34" charset="-122"/>
            </a:endParaRPr>
          </a:p>
        </p:txBody>
      </p:sp>
      <p:pic>
        <p:nvPicPr>
          <p:cNvPr id="4403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403475"/>
            <a:ext cx="55626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矩形 5"/>
          <p:cNvSpPr>
            <a:spLocks noChangeArrowheads="1"/>
          </p:cNvSpPr>
          <p:nvPr/>
        </p:nvSpPr>
        <p:spPr bwMode="auto">
          <a:xfrm>
            <a:off x="228600" y="1550988"/>
            <a:ext cx="38862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Char char="•"/>
            </a:pPr>
            <a:r>
              <a:rPr lang="zh-CN" altLang="en-US" dirty="0">
                <a:latin typeface="Microsoft YaHei" panose="020B0503020204020204" pitchFamily="34" charset="-122"/>
                <a:ea typeface="Microsoft YaHei" panose="020B0503020204020204" pitchFamily="34" charset="-122"/>
              </a:rPr>
              <a:t>所有</a:t>
            </a:r>
            <a:r>
              <a:rPr lang="en-US" altLang="zh-CN" dirty="0">
                <a:latin typeface="Microsoft YaHei" panose="020B0503020204020204" pitchFamily="34" charset="-122"/>
                <a:ea typeface="Microsoft YaHei" panose="020B0503020204020204" pitchFamily="34" charset="-122"/>
              </a:rPr>
              <a:t>Topology</a:t>
            </a:r>
            <a:r>
              <a:rPr lang="zh-CN" altLang="en-US" dirty="0">
                <a:latin typeface="Microsoft YaHei" panose="020B0503020204020204" pitchFamily="34" charset="-122"/>
                <a:ea typeface="Microsoft YaHei" panose="020B0503020204020204" pitchFamily="34" charset="-122"/>
              </a:rPr>
              <a:t>任务的提交必须在</a:t>
            </a: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客户端节点上进行，提交后，由</a:t>
            </a:r>
            <a:r>
              <a:rPr lang="en-US" altLang="zh-CN" dirty="0">
                <a:latin typeface="Microsoft YaHei" panose="020B0503020204020204" pitchFamily="34" charset="-122"/>
                <a:ea typeface="Microsoft YaHei" panose="020B0503020204020204" pitchFamily="34" charset="-122"/>
              </a:rPr>
              <a:t>Nimbus</a:t>
            </a:r>
            <a:r>
              <a:rPr lang="zh-CN" altLang="en-US" dirty="0">
                <a:latin typeface="Microsoft YaHei" panose="020B0503020204020204" pitchFamily="34" charset="-122"/>
                <a:ea typeface="Microsoft YaHei" panose="020B0503020204020204" pitchFamily="34" charset="-122"/>
              </a:rPr>
              <a:t>节点分配给其他</a:t>
            </a:r>
            <a:r>
              <a:rPr lang="en-US" altLang="zh-CN"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节点进行处理</a:t>
            </a:r>
            <a:endParaRPr lang="en-US" altLang="zh-CN" dirty="0">
              <a:latin typeface="Microsoft YaHei" panose="020B0503020204020204" pitchFamily="34" charset="-122"/>
              <a:ea typeface="Microsoft YaHei" panose="020B0503020204020204" pitchFamily="34" charset="-122"/>
            </a:endParaRPr>
          </a:p>
          <a:p>
            <a:pPr>
              <a:buFont typeface="Arial" charset="0"/>
              <a:buChar char="•"/>
            </a:pPr>
            <a:r>
              <a:rPr lang="en-US" altLang="zh-CN" dirty="0">
                <a:latin typeface="Microsoft YaHei" panose="020B0503020204020204" pitchFamily="34" charset="-122"/>
                <a:ea typeface="Microsoft YaHei" panose="020B0503020204020204" pitchFamily="34" charset="-122"/>
              </a:rPr>
              <a:t>Nimbus</a:t>
            </a:r>
            <a:r>
              <a:rPr lang="zh-CN" altLang="en-US" dirty="0">
                <a:latin typeface="Microsoft YaHei" panose="020B0503020204020204" pitchFamily="34" charset="-122"/>
                <a:ea typeface="Microsoft YaHei" panose="020B0503020204020204" pitchFamily="34" charset="-122"/>
              </a:rPr>
              <a:t>节点首先将提交的</a:t>
            </a:r>
            <a:r>
              <a:rPr lang="en-US" altLang="zh-CN" dirty="0">
                <a:latin typeface="Microsoft YaHei" panose="020B0503020204020204" pitchFamily="34" charset="-122"/>
                <a:ea typeface="Microsoft YaHei" panose="020B0503020204020204" pitchFamily="34" charset="-122"/>
              </a:rPr>
              <a:t>Topology</a:t>
            </a:r>
            <a:r>
              <a:rPr lang="zh-CN" altLang="en-US" dirty="0">
                <a:latin typeface="Microsoft YaHei" panose="020B0503020204020204" pitchFamily="34" charset="-122"/>
                <a:ea typeface="Microsoft YaHei" panose="020B0503020204020204" pitchFamily="34" charset="-122"/>
              </a:rPr>
              <a:t>进行分片，分成一个个</a:t>
            </a:r>
            <a:r>
              <a:rPr lang="en-US" altLang="zh-CN" dirty="0">
                <a:latin typeface="Microsoft YaHei" panose="020B0503020204020204" pitchFamily="34" charset="-122"/>
                <a:ea typeface="Microsoft YaHei" panose="020B0503020204020204" pitchFamily="34" charset="-122"/>
              </a:rPr>
              <a:t>Task</a:t>
            </a:r>
            <a:r>
              <a:rPr lang="zh-CN" altLang="en-US" dirty="0">
                <a:latin typeface="Microsoft YaHei" panose="020B0503020204020204" pitchFamily="34" charset="-122"/>
                <a:ea typeface="Microsoft YaHei" panose="020B0503020204020204" pitchFamily="34" charset="-122"/>
              </a:rPr>
              <a:t>，分配给相应的</a:t>
            </a:r>
            <a:r>
              <a:rPr lang="en-US" altLang="zh-CN"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，并将</a:t>
            </a:r>
            <a:r>
              <a:rPr lang="en-US" altLang="zh-CN" dirty="0">
                <a:latin typeface="Microsoft YaHei" panose="020B0503020204020204" pitchFamily="34" charset="-122"/>
                <a:ea typeface="Microsoft YaHei" panose="020B0503020204020204" pitchFamily="34" charset="-122"/>
              </a:rPr>
              <a:t>Task</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相关的信息提交到</a:t>
            </a:r>
            <a:r>
              <a:rPr lang="en-US" altLang="zh-CN" dirty="0">
                <a:latin typeface="Microsoft YaHei" panose="020B0503020204020204" pitchFamily="34" charset="-122"/>
                <a:ea typeface="Microsoft YaHei" panose="020B0503020204020204" pitchFamily="34" charset="-122"/>
              </a:rPr>
              <a:t>Zookeeper</a:t>
            </a:r>
            <a:r>
              <a:rPr lang="zh-CN" altLang="en-US" dirty="0">
                <a:latin typeface="Microsoft YaHei" panose="020B0503020204020204" pitchFamily="34" charset="-122"/>
                <a:ea typeface="Microsoft YaHei" panose="020B0503020204020204" pitchFamily="34" charset="-122"/>
              </a:rPr>
              <a:t>集群上</a:t>
            </a:r>
            <a:endParaRPr lang="en-US" altLang="zh-CN" dirty="0">
              <a:latin typeface="Microsoft YaHei" panose="020B0503020204020204" pitchFamily="34" charset="-122"/>
              <a:ea typeface="Microsoft YaHei" panose="020B0503020204020204" pitchFamily="34" charset="-122"/>
            </a:endParaRPr>
          </a:p>
          <a:p>
            <a:pPr>
              <a:buFont typeface="Arial" charset="0"/>
              <a:buChar char="•"/>
            </a:pPr>
            <a:r>
              <a:rPr lang="en-US" altLang="zh-CN"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会去</a:t>
            </a:r>
            <a:r>
              <a:rPr lang="en-US" altLang="zh-CN" dirty="0">
                <a:latin typeface="Microsoft YaHei" panose="020B0503020204020204" pitchFamily="34" charset="-122"/>
                <a:ea typeface="Microsoft YaHei" panose="020B0503020204020204" pitchFamily="34" charset="-122"/>
              </a:rPr>
              <a:t>Zookeeper</a:t>
            </a:r>
            <a:r>
              <a:rPr lang="zh-CN" altLang="en-US" dirty="0">
                <a:latin typeface="Microsoft YaHei" panose="020B0503020204020204" pitchFamily="34" charset="-122"/>
                <a:ea typeface="Microsoft YaHei" panose="020B0503020204020204" pitchFamily="34" charset="-122"/>
              </a:rPr>
              <a:t>集群上认领自己的</a:t>
            </a:r>
            <a:r>
              <a:rPr lang="en-US" altLang="zh-CN" dirty="0">
                <a:latin typeface="Microsoft YaHei" panose="020B0503020204020204" pitchFamily="34" charset="-122"/>
                <a:ea typeface="Microsoft YaHei" panose="020B0503020204020204" pitchFamily="34" charset="-122"/>
              </a:rPr>
              <a:t>Task</a:t>
            </a:r>
            <a:r>
              <a:rPr lang="zh-CN" altLang="en-US" dirty="0">
                <a:latin typeface="Microsoft YaHei" panose="020B0503020204020204" pitchFamily="34" charset="-122"/>
                <a:ea typeface="Microsoft YaHei" panose="020B0503020204020204" pitchFamily="34" charset="-122"/>
              </a:rPr>
              <a:t>，通知自己的</a:t>
            </a:r>
            <a:r>
              <a:rPr lang="en-US" altLang="zh-CN" dirty="0">
                <a:latin typeface="Microsoft YaHei" panose="020B0503020204020204" pitchFamily="34" charset="-122"/>
                <a:ea typeface="Microsoft YaHei" panose="020B0503020204020204" pitchFamily="34" charset="-122"/>
              </a:rPr>
              <a:t>Worker</a:t>
            </a:r>
            <a:r>
              <a:rPr lang="zh-CN" altLang="en-US" dirty="0">
                <a:latin typeface="Microsoft YaHei" panose="020B0503020204020204" pitchFamily="34" charset="-122"/>
                <a:ea typeface="Microsoft YaHei" panose="020B0503020204020204" pitchFamily="34" charset="-122"/>
              </a:rPr>
              <a:t>进程进行</a:t>
            </a:r>
            <a:r>
              <a:rPr lang="en-US" altLang="zh-CN" dirty="0">
                <a:latin typeface="Microsoft YaHei" panose="020B0503020204020204" pitchFamily="34" charset="-122"/>
                <a:ea typeface="Microsoft YaHei" panose="020B0503020204020204" pitchFamily="34" charset="-122"/>
              </a:rPr>
              <a:t>Task</a:t>
            </a:r>
            <a:r>
              <a:rPr lang="zh-CN" altLang="en-US" dirty="0">
                <a:latin typeface="Microsoft YaHei" panose="020B0503020204020204" pitchFamily="34" charset="-122"/>
                <a:ea typeface="Microsoft YaHei" panose="020B0503020204020204" pitchFamily="34" charset="-122"/>
              </a:rPr>
              <a:t>的处理</a:t>
            </a:r>
            <a:endParaRPr lang="en-US" altLang="zh-CN" dirty="0">
              <a:latin typeface="Microsoft YaHei" panose="020B0503020204020204" pitchFamily="34" charset="-122"/>
              <a:ea typeface="Microsoft YaHei" panose="020B0503020204020204" pitchFamily="34" charset="-122"/>
            </a:endParaRPr>
          </a:p>
          <a:p>
            <a:pPr>
              <a:buFont typeface="Arial" charset="0"/>
              <a:buChar char="•"/>
            </a:pPr>
            <a:r>
              <a:rPr lang="zh-CN" altLang="en-US" dirty="0">
                <a:latin typeface="Microsoft YaHei" panose="020B0503020204020204" pitchFamily="34" charset="-122"/>
                <a:ea typeface="Microsoft YaHei" panose="020B0503020204020204" pitchFamily="34" charset="-122"/>
              </a:rPr>
              <a:t>说明：在提交了一个</a:t>
            </a:r>
            <a:r>
              <a:rPr lang="en-US" altLang="zh-CN" dirty="0">
                <a:latin typeface="Microsoft YaHei" panose="020B0503020204020204" pitchFamily="34" charset="-122"/>
                <a:ea typeface="Microsoft YaHei" panose="020B0503020204020204" pitchFamily="34" charset="-122"/>
              </a:rPr>
              <a:t>Topology</a:t>
            </a:r>
            <a:r>
              <a:rPr lang="zh-CN" altLang="en-US" dirty="0">
                <a:latin typeface="Microsoft YaHei" panose="020B0503020204020204" pitchFamily="34" charset="-122"/>
                <a:ea typeface="Microsoft YaHei" panose="020B0503020204020204" pitchFamily="34" charset="-122"/>
              </a:rPr>
              <a:t>之后，</a:t>
            </a:r>
            <a:r>
              <a:rPr lang="en-US" altLang="zh-CN"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就会创建</a:t>
            </a:r>
            <a:r>
              <a:rPr lang="en-US" altLang="zh-CN" dirty="0">
                <a:latin typeface="Microsoft YaHei" panose="020B0503020204020204" pitchFamily="34" charset="-122"/>
                <a:ea typeface="Microsoft YaHei" panose="020B0503020204020204" pitchFamily="34" charset="-122"/>
              </a:rPr>
              <a:t>Spout/Bolt</a:t>
            </a:r>
            <a:r>
              <a:rPr lang="zh-CN" altLang="en-US" dirty="0">
                <a:latin typeface="Microsoft YaHei" panose="020B0503020204020204" pitchFamily="34" charset="-122"/>
                <a:ea typeface="Microsoft YaHei" panose="020B0503020204020204" pitchFamily="34" charset="-122"/>
              </a:rPr>
              <a:t>实例并进行序列化。之后，将序列化的组件发送给所有的任务所在的机器</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即</a:t>
            </a:r>
            <a:r>
              <a:rPr lang="en-US" altLang="zh-CN" dirty="0">
                <a:latin typeface="Microsoft YaHei" panose="020B0503020204020204" pitchFamily="34" charset="-122"/>
                <a:ea typeface="Microsoft YaHei" panose="020B0503020204020204" pitchFamily="34" charset="-122"/>
              </a:rPr>
              <a:t>Supervisor</a:t>
            </a:r>
            <a:r>
              <a:rPr lang="zh-CN" altLang="en-US" dirty="0">
                <a:latin typeface="Microsoft YaHei" panose="020B0503020204020204" pitchFamily="34" charset="-122"/>
                <a:ea typeface="Microsoft YaHei" panose="020B0503020204020204" pitchFamily="34" charset="-122"/>
              </a:rPr>
              <a:t>节点</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，在每一个任务上反序列化组件</a:t>
            </a:r>
          </a:p>
        </p:txBody>
      </p:sp>
      <p:sp>
        <p:nvSpPr>
          <p:cNvPr id="7" name="Rectangle 4">
            <a:extLst>
              <a:ext uri="{FF2B5EF4-FFF2-40B4-BE49-F238E27FC236}">
                <a16:creationId xmlns="" xmlns:a16="http://schemas.microsoft.com/office/drawing/2014/main" id="{95C12B35-E105-504B-8CED-BE8FFD7AA8A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EC2885DF-B5F1-7A4E-9D64-917DF85A6FC8}"/>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46">
            <a:extLst>
              <a:ext uri="{FF2B5EF4-FFF2-40B4-BE49-F238E27FC236}">
                <a16:creationId xmlns="" xmlns:a16="http://schemas.microsoft.com/office/drawing/2014/main" id="{ADF2EC53-3114-2445-91DE-A1375394CF21}"/>
              </a:ext>
            </a:extLst>
          </p:cNvPr>
          <p:cNvGrpSpPr>
            <a:grpSpLocks/>
          </p:cNvGrpSpPr>
          <p:nvPr/>
        </p:nvGrpSpPr>
        <p:grpSpPr bwMode="auto">
          <a:xfrm>
            <a:off x="1" y="284163"/>
            <a:ext cx="3657599" cy="530225"/>
            <a:chOff x="2209799" y="284389"/>
            <a:chExt cx="2160388" cy="529772"/>
          </a:xfrm>
          <a:solidFill>
            <a:srgbClr val="024C89"/>
          </a:solidFill>
        </p:grpSpPr>
        <p:sp>
          <p:nvSpPr>
            <p:cNvPr id="10" name="矩形 9">
              <a:extLst>
                <a:ext uri="{FF2B5EF4-FFF2-40B4-BE49-F238E27FC236}">
                  <a16:creationId xmlns="" xmlns:a16="http://schemas.microsoft.com/office/drawing/2014/main" id="{5E9E7B98-1769-3F4F-AE3B-28A90DF559EE}"/>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框架设计</a:t>
              </a:r>
            </a:p>
          </p:txBody>
        </p:sp>
        <p:sp>
          <p:nvSpPr>
            <p:cNvPr id="11" name="矩形 10">
              <a:extLst>
                <a:ext uri="{FF2B5EF4-FFF2-40B4-BE49-F238E27FC236}">
                  <a16:creationId xmlns="" xmlns:a16="http://schemas.microsoft.com/office/drawing/2014/main" id="{B4816801-F891-FD43-9E5A-EAB47A886B7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4817598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362200"/>
            <a:ext cx="2895600" cy="21414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E7A77F6A-EEB0-4F47-814E-1F654956250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F00F8953-25A5-AF4C-9A0C-94A6D0CA42AD}"/>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5F3F1E89-BDA9-ED4B-A663-52F70F193236}"/>
              </a:ext>
            </a:extLst>
          </p:cNvPr>
          <p:cNvGrpSpPr>
            <a:grpSpLocks/>
          </p:cNvGrpSpPr>
          <p:nvPr/>
        </p:nvGrpSpPr>
        <p:grpSpPr bwMode="auto">
          <a:xfrm>
            <a:off x="1" y="284163"/>
            <a:ext cx="3657599" cy="530225"/>
            <a:chOff x="2209799" y="284389"/>
            <a:chExt cx="2160388" cy="529772"/>
          </a:xfrm>
          <a:solidFill>
            <a:srgbClr val="024C89"/>
          </a:solidFill>
        </p:grpSpPr>
        <p:sp>
          <p:nvSpPr>
            <p:cNvPr id="11" name="矩形 10">
              <a:extLst>
                <a:ext uri="{FF2B5EF4-FFF2-40B4-BE49-F238E27FC236}">
                  <a16:creationId xmlns="" xmlns:a16="http://schemas.microsoft.com/office/drawing/2014/main" id="{988715C5-8A94-D643-ABCB-85AE120EDF1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Streaming</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4CF340EB-49D0-554E-A764-6F4FDA01C7A5}"/>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56289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6058" y="1143000"/>
            <a:ext cx="8229600" cy="4569371"/>
          </a:xfrm>
        </p:spPr>
        <p:txBody>
          <a:bodyPr>
            <a:normAutofit/>
          </a:bodyPr>
          <a:lstStyle/>
          <a:p>
            <a:r>
              <a:rPr lang="en-US" altLang="zh-CN" sz="2000" dirty="0">
                <a:latin typeface="Microsoft YaHei" panose="020B0503020204020204" pitchFamily="34" charset="-122"/>
                <a:ea typeface="Microsoft YaHei" panose="020B0503020204020204" pitchFamily="34" charset="-122"/>
              </a:rPr>
              <a:t>Spark Streaming</a:t>
            </a:r>
            <a:r>
              <a:rPr lang="zh-CN" altLang="en-US" sz="2000" dirty="0">
                <a:latin typeface="Microsoft YaHei" panose="020B0503020204020204" pitchFamily="34" charset="-122"/>
                <a:ea typeface="Microsoft YaHei" panose="020B0503020204020204" pitchFamily="34" charset="-122"/>
              </a:rPr>
              <a:t>构架</a:t>
            </a:r>
            <a:endParaRPr lang="en-US" altLang="zh-CN" sz="2000"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2"/>
          <a:stretch>
            <a:fillRect/>
          </a:stretch>
        </p:blipFill>
        <p:spPr>
          <a:xfrm>
            <a:off x="1661179" y="1676400"/>
            <a:ext cx="5725908" cy="4531472"/>
          </a:xfrm>
          <a:prstGeom prst="rect">
            <a:avLst/>
          </a:prstGeom>
        </p:spPr>
      </p:pic>
      <p:sp>
        <p:nvSpPr>
          <p:cNvPr id="5" name="Rectangle 4">
            <a:extLst>
              <a:ext uri="{FF2B5EF4-FFF2-40B4-BE49-F238E27FC236}">
                <a16:creationId xmlns="" xmlns:a16="http://schemas.microsoft.com/office/drawing/2014/main" id="{091A4107-FD65-6D4E-B12D-98F011EB32A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26E315C6-F49B-0F4E-AE8C-0777062BACBF}"/>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09015BFC-9987-4241-8739-2264BD4769F4}"/>
              </a:ext>
            </a:extLst>
          </p:cNvPr>
          <p:cNvGrpSpPr>
            <a:grpSpLocks/>
          </p:cNvGrpSpPr>
          <p:nvPr/>
        </p:nvGrpSpPr>
        <p:grpSpPr bwMode="auto">
          <a:xfrm>
            <a:off x="1" y="284163"/>
            <a:ext cx="4419599" cy="530225"/>
            <a:chOff x="2209799" y="284389"/>
            <a:chExt cx="2160388" cy="529772"/>
          </a:xfrm>
          <a:solidFill>
            <a:srgbClr val="024C89"/>
          </a:solidFill>
        </p:grpSpPr>
        <p:sp>
          <p:nvSpPr>
            <p:cNvPr id="8" name="矩形 7">
              <a:extLst>
                <a:ext uri="{FF2B5EF4-FFF2-40B4-BE49-F238E27FC236}">
                  <a16:creationId xmlns="" xmlns:a16="http://schemas.microsoft.com/office/drawing/2014/main" id="{99861887-C952-D34B-89DF-8973E0DE0CB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Spark-Streaming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运行原理</a:t>
              </a:r>
            </a:p>
          </p:txBody>
        </p:sp>
        <p:sp>
          <p:nvSpPr>
            <p:cNvPr id="9" name="矩形 8">
              <a:extLst>
                <a:ext uri="{FF2B5EF4-FFF2-40B4-BE49-F238E27FC236}">
                  <a16:creationId xmlns="" xmlns:a16="http://schemas.microsoft.com/office/drawing/2014/main" id="{3353B49B-C2CA-2F46-A66A-3FB47EDB998F}"/>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8509687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5943600"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大数</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据</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实</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时计算系统</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的</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基本数据操作</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305178" y="1562100"/>
            <a:ext cx="7238622" cy="2324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包括哪些基本数据操作？</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并行还是串行实现？</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高效实现算法？</a:t>
            </a: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454684" y="4038600"/>
            <a:ext cx="4312089" cy="30303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有效支撑</a:t>
            </a:r>
            <a:r>
              <a:rPr lang="en-US" altLang="zh-CN" sz="2400" dirty="0">
                <a:latin typeface="微软雅黑" panose="020B0503020204020204" pitchFamily="34" charset="-122"/>
                <a:ea typeface="微软雅黑" panose="020B0503020204020204" pitchFamily="34" charset="-122"/>
              </a:rPr>
              <a:t>API</a:t>
            </a: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容易理解</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扩展性高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效率高</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404767" y="97155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476250" y="354330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9982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p:nvPr>
        </p:nvSpPr>
        <p:spPr/>
        <p:txBody>
          <a:bodyPr/>
          <a:lstStyle/>
          <a:p>
            <a:r>
              <a:rPr lang="zh-CN" altLang="zh-CN" sz="2400">
                <a:latin typeface="Microsoft YaHei" panose="020B0503020204020204" pitchFamily="34" charset="-122"/>
                <a:ea typeface="Microsoft YaHei" panose="020B0503020204020204" pitchFamily="34" charset="-122"/>
              </a:rPr>
              <a:t>流计算</a:t>
            </a:r>
            <a:r>
              <a:rPr lang="zh-CN" altLang="en-US" sz="2400">
                <a:latin typeface="Microsoft YaHei" panose="020B0503020204020204" pitchFamily="34" charset="-122"/>
                <a:ea typeface="Microsoft YaHei" panose="020B0503020204020204" pitchFamily="34" charset="-122"/>
              </a:rPr>
              <a:t>：</a:t>
            </a:r>
            <a:r>
              <a:rPr lang="zh-CN" altLang="zh-CN" sz="2400">
                <a:latin typeface="Microsoft YaHei" panose="020B0503020204020204" pitchFamily="34" charset="-122"/>
                <a:ea typeface="Microsoft YaHei" panose="020B0503020204020204" pitchFamily="34" charset="-122"/>
              </a:rPr>
              <a:t>实时获取来自不同数据源的海量数据，经过实时分析处理，获得有价值的信息</a:t>
            </a:r>
            <a:endParaRPr lang="zh-CN" altLang="zh-CN" sz="2000">
              <a:latin typeface="Microsoft YaHei" panose="020B0503020204020204" pitchFamily="34" charset="-122"/>
              <a:ea typeface="Microsoft YaHei" panose="020B0503020204020204" pitchFamily="34" charset="-122"/>
            </a:endParaRPr>
          </a:p>
        </p:txBody>
      </p:sp>
      <p:sp>
        <p:nvSpPr>
          <p:cNvPr id="12292" name="文本框 6"/>
          <p:cNvSpPr txBox="1">
            <a:spLocks noChangeArrowheads="1"/>
          </p:cNvSpPr>
          <p:nvPr/>
        </p:nvSpPr>
        <p:spPr bwMode="auto">
          <a:xfrm>
            <a:off x="3505200" y="6073775"/>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dirty="0">
                <a:latin typeface="Microsoft YaHei" panose="020B0503020204020204" pitchFamily="34" charset="-122"/>
                <a:ea typeface="Microsoft YaHei" panose="020B0503020204020204" pitchFamily="34" charset="-122"/>
              </a:rPr>
              <a:t>流计算示意图</a:t>
            </a:r>
          </a:p>
        </p:txBody>
      </p:sp>
      <p:pic>
        <p:nvPicPr>
          <p:cNvPr id="12293"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438400"/>
            <a:ext cx="685800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 xmlns:a16="http://schemas.microsoft.com/office/drawing/2014/main" id="{2F594845-6DF1-2D41-8CC8-8EA03CF9027A}"/>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167A24F7-6879-8847-9A56-C1B73A767ED6}"/>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F5BF165A-F606-9E43-BDD1-DD3C9F29C2D4}"/>
              </a:ext>
            </a:extLst>
          </p:cNvPr>
          <p:cNvGrpSpPr>
            <a:grpSpLocks/>
          </p:cNvGrpSpPr>
          <p:nvPr/>
        </p:nvGrpSpPr>
        <p:grpSpPr bwMode="auto">
          <a:xfrm>
            <a:off x="0" y="284163"/>
            <a:ext cx="3429000" cy="530225"/>
            <a:chOff x="2209799" y="284389"/>
            <a:chExt cx="2160388" cy="529772"/>
          </a:xfrm>
          <a:solidFill>
            <a:srgbClr val="024C89"/>
          </a:solidFill>
        </p:grpSpPr>
        <p:sp>
          <p:nvSpPr>
            <p:cNvPr id="9" name="矩形 8">
              <a:extLst>
                <a:ext uri="{FF2B5EF4-FFF2-40B4-BE49-F238E27FC236}">
                  <a16:creationId xmlns="" xmlns:a16="http://schemas.microsoft.com/office/drawing/2014/main" id="{725BB71B-C2E7-0340-BD50-5B3AD7E1A7B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流计算</a:t>
              </a:r>
            </a:p>
          </p:txBody>
        </p:sp>
        <p:sp>
          <p:nvSpPr>
            <p:cNvPr id="10" name="矩形 9">
              <a:extLst>
                <a:ext uri="{FF2B5EF4-FFF2-40B4-BE49-F238E27FC236}">
                  <a16:creationId xmlns="" xmlns:a16="http://schemas.microsoft.com/office/drawing/2014/main" id="{691C52AF-AECC-8F45-AD8E-07EAB1DF1730}"/>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460432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7" y="1905000"/>
            <a:ext cx="8226426" cy="32230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515B099A-B66B-1647-9E17-817DC7F847BC}"/>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B7CAA4A8-7264-774F-B599-D294F32F4210}"/>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37964A58-CA56-8245-8E36-04D74897CE2F}"/>
              </a:ext>
            </a:extLst>
          </p:cNvPr>
          <p:cNvGrpSpPr>
            <a:grpSpLocks/>
          </p:cNvGrpSpPr>
          <p:nvPr/>
        </p:nvGrpSpPr>
        <p:grpSpPr bwMode="auto">
          <a:xfrm>
            <a:off x="0" y="284163"/>
            <a:ext cx="2819400" cy="530225"/>
            <a:chOff x="2209799" y="284389"/>
            <a:chExt cx="2160388" cy="529772"/>
          </a:xfrm>
          <a:solidFill>
            <a:srgbClr val="024C89"/>
          </a:solidFill>
        </p:grpSpPr>
        <p:sp>
          <p:nvSpPr>
            <p:cNvPr id="11" name="矩形 10">
              <a:extLst>
                <a:ext uri="{FF2B5EF4-FFF2-40B4-BE49-F238E27FC236}">
                  <a16:creationId xmlns="" xmlns:a16="http://schemas.microsoft.com/office/drawing/2014/main" id="{30FE3996-5B3D-2D45-A30C-A4C81E7D9BC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Storm</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B64E0545-2E95-3B44-969D-6734F49BA626}"/>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9426419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latin typeface="Microsoft YaHei" panose="020B0503020204020204" pitchFamily="34" charset="-122"/>
              <a:ea typeface="Microsoft YaHei" panose="020B0503020204020204" pitchFamily="34" charset="-122"/>
            </a:endParaRPr>
          </a:p>
        </p:txBody>
      </p:sp>
      <p:sp>
        <p:nvSpPr>
          <p:cNvPr id="3" name="内容占位符 2"/>
          <p:cNvSpPr>
            <a:spLocks noGrp="1"/>
          </p:cNvSpPr>
          <p:nvPr>
            <p:ph idx="1"/>
          </p:nvPr>
        </p:nvSpPr>
        <p:spPr/>
        <p:txBody>
          <a:bodyPr/>
          <a:lstStyle/>
          <a:p>
            <a:r>
              <a:rPr kumimoji="1" lang="en-US" altLang="zh-CN" dirty="0">
                <a:latin typeface="Microsoft YaHei" panose="020B0503020204020204" pitchFamily="34" charset="-122"/>
                <a:ea typeface="Microsoft YaHei" panose="020B0503020204020204" pitchFamily="34" charset="-122"/>
              </a:rPr>
              <a:t>Grouping</a:t>
            </a:r>
            <a:endParaRPr kumimoji="1" lang="zh-CN" altLang="en-US" dirty="0">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2"/>
          <a:stretch>
            <a:fillRect/>
          </a:stretch>
        </p:blipFill>
        <p:spPr>
          <a:xfrm>
            <a:off x="323528" y="20960"/>
            <a:ext cx="8515350" cy="6858000"/>
          </a:xfrm>
          <a:prstGeom prst="rect">
            <a:avLst/>
          </a:prstGeom>
        </p:spPr>
      </p:pic>
    </p:spTree>
    <p:extLst>
      <p:ext uri="{BB962C8B-B14F-4D97-AF65-F5344CB8AC3E}">
        <p14:creationId xmlns:p14="http://schemas.microsoft.com/office/powerpoint/2010/main" val="12823729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1066800"/>
            <a:ext cx="8915400" cy="5562600"/>
          </a:xfrm>
        </p:spPr>
        <p:txBody>
          <a:bodyPr>
            <a:normAutofit fontScale="92500" lnSpcReduction="20000"/>
          </a:bodyPr>
          <a:lstStyle/>
          <a:p>
            <a:pPr>
              <a:lnSpc>
                <a:spcPct val="120000"/>
              </a:lnSpc>
              <a:buNone/>
            </a:pPr>
            <a:r>
              <a:rPr lang="en-US" b="1" dirty="0">
                <a:latin typeface="Microsoft YaHei" panose="020B0503020204020204" pitchFamily="34" charset="-122"/>
                <a:ea typeface="Microsoft YaHei" panose="020B0503020204020204" pitchFamily="34" charset="-122"/>
              </a:rPr>
              <a:t>Stream Groupings:</a:t>
            </a:r>
            <a:r>
              <a:rPr lang="en-US" dirty="0">
                <a:latin typeface="Microsoft YaHei" panose="020B0503020204020204" pitchFamily="34" charset="-122"/>
                <a:ea typeface="Microsoft YaHei" panose="020B0503020204020204" pitchFamily="34" charset="-122"/>
              </a:rPr>
              <a:t> Stream Grouping</a:t>
            </a:r>
            <a:r>
              <a:rPr lang="zh-CN" altLang="en-US" dirty="0">
                <a:latin typeface="Microsoft YaHei" panose="020B0503020204020204" pitchFamily="34" charset="-122"/>
                <a:ea typeface="Microsoft YaHei" panose="020B0503020204020204" pitchFamily="34" charset="-122"/>
              </a:rPr>
              <a:t>定义了一个流在</a:t>
            </a:r>
            <a:r>
              <a:rPr lang="en-US" dirty="0">
                <a:latin typeface="Microsoft YaHei" panose="020B0503020204020204" pitchFamily="34" charset="-122"/>
                <a:ea typeface="Microsoft YaHei" panose="020B0503020204020204" pitchFamily="34" charset="-122"/>
              </a:rPr>
              <a:t>Bolt</a:t>
            </a:r>
            <a:r>
              <a:rPr lang="zh-CN" altLang="en-US" dirty="0">
                <a:latin typeface="Microsoft YaHei" panose="020B0503020204020204" pitchFamily="34" charset="-122"/>
                <a:ea typeface="Microsoft YaHei" panose="020B0503020204020204" pitchFamily="34" charset="-122"/>
              </a:rPr>
              <a:t>任务间该如何被切分。这里有</a:t>
            </a:r>
            <a:r>
              <a:rPr lang="en-US"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提供的</a:t>
            </a:r>
            <a:r>
              <a:rPr lang="en-US" dirty="0">
                <a:latin typeface="Microsoft YaHei" panose="020B0503020204020204" pitchFamily="34" charset="-122"/>
                <a:ea typeface="Microsoft YaHei" panose="020B0503020204020204" pitchFamily="34" charset="-122"/>
              </a:rPr>
              <a:t>6</a:t>
            </a:r>
            <a:r>
              <a:rPr lang="zh-CN" altLang="en-US" dirty="0">
                <a:latin typeface="Microsoft YaHei" panose="020B0503020204020204" pitchFamily="34" charset="-122"/>
                <a:ea typeface="Microsoft YaHei" panose="020B0503020204020204" pitchFamily="34" charset="-122"/>
              </a:rPr>
              <a:t>个</a:t>
            </a:r>
            <a:r>
              <a:rPr lang="en-US" dirty="0">
                <a:latin typeface="Microsoft YaHei" panose="020B0503020204020204" pitchFamily="34" charset="-122"/>
                <a:ea typeface="Microsoft YaHei" panose="020B0503020204020204" pitchFamily="34" charset="-122"/>
              </a:rPr>
              <a:t>Stream Grouping</a:t>
            </a:r>
            <a:r>
              <a:rPr lang="zh-CN" altLang="en-US" dirty="0">
                <a:latin typeface="Microsoft YaHei" panose="020B0503020204020204" pitchFamily="34" charset="-122"/>
                <a:ea typeface="Microsoft YaHei" panose="020B0503020204020204" pitchFamily="34" charset="-122"/>
              </a:rPr>
              <a:t>类型：</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en-US" dirty="0">
                <a:latin typeface="Microsoft YaHei" panose="020B0503020204020204" pitchFamily="34" charset="-122"/>
                <a:ea typeface="Microsoft YaHei" panose="020B0503020204020204" pitchFamily="34" charset="-122"/>
              </a:rPr>
              <a:t>1. </a:t>
            </a:r>
            <a:r>
              <a:rPr lang="zh-CN" altLang="en-US" b="1" dirty="0">
                <a:latin typeface="Microsoft YaHei" panose="020B0503020204020204" pitchFamily="34" charset="-122"/>
                <a:ea typeface="Microsoft YaHei" panose="020B0503020204020204" pitchFamily="34" charset="-122"/>
              </a:rPr>
              <a:t>随机分组</a:t>
            </a:r>
            <a:r>
              <a:rPr lang="zh-CN" altLang="en-US"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Shuffle grouping</a:t>
            </a:r>
            <a:r>
              <a:rPr lang="zh-CN" altLang="en-US" dirty="0">
                <a:latin typeface="Microsoft YaHei" panose="020B0503020204020204" pitchFamily="34" charset="-122"/>
                <a:ea typeface="Microsoft YaHei" panose="020B0503020204020204" pitchFamily="34" charset="-122"/>
              </a:rPr>
              <a:t>）：随机分发</a:t>
            </a:r>
            <a:r>
              <a:rPr lang="en-US" dirty="0" err="1">
                <a:latin typeface="Microsoft YaHei" panose="020B0503020204020204" pitchFamily="34" charset="-122"/>
                <a:ea typeface="Microsoft YaHei" panose="020B0503020204020204" pitchFamily="34" charset="-122"/>
              </a:rPr>
              <a:t>tuple</a:t>
            </a:r>
            <a:r>
              <a:rPr lang="zh-CN" altLang="en-US" dirty="0">
                <a:latin typeface="Microsoft YaHei" panose="020B0503020204020204" pitchFamily="34" charset="-122"/>
                <a:ea typeface="Microsoft YaHei" panose="020B0503020204020204" pitchFamily="34" charset="-122"/>
              </a:rPr>
              <a:t>到</a:t>
            </a:r>
            <a:r>
              <a:rPr lang="en-US" dirty="0">
                <a:latin typeface="Microsoft YaHei" panose="020B0503020204020204" pitchFamily="34" charset="-122"/>
                <a:ea typeface="Microsoft YaHei" panose="020B0503020204020204" pitchFamily="34" charset="-122"/>
              </a:rPr>
              <a:t>Bolt</a:t>
            </a:r>
            <a:r>
              <a:rPr lang="zh-CN" altLang="en-US" dirty="0">
                <a:latin typeface="Microsoft YaHei" panose="020B0503020204020204" pitchFamily="34" charset="-122"/>
                <a:ea typeface="Microsoft YaHei" panose="020B0503020204020204" pitchFamily="34" charset="-122"/>
              </a:rPr>
              <a:t>的任务，保证每个任务获得相等数量的</a:t>
            </a:r>
            <a:r>
              <a:rPr lang="en-US" dirty="0" err="1">
                <a:latin typeface="Microsoft YaHei" panose="020B0503020204020204" pitchFamily="34" charset="-122"/>
                <a:ea typeface="Microsoft YaHei" panose="020B0503020204020204" pitchFamily="34" charset="-122"/>
              </a:rPr>
              <a:t>tuple</a:t>
            </a:r>
            <a:r>
              <a:rPr lang="zh-CN" altLang="en-US" dirty="0">
                <a:latin typeface="Microsoft YaHei" panose="020B0503020204020204" pitchFamily="34" charset="-122"/>
                <a:ea typeface="Microsoft YaHei" panose="020B0503020204020204" pitchFamily="34" charset="-122"/>
              </a:rPr>
              <a:t>。</a:t>
            </a:r>
          </a:p>
          <a:p>
            <a:pPr>
              <a:lnSpc>
                <a:spcPct val="120000"/>
              </a:lnSpc>
            </a:pPr>
            <a:r>
              <a:rPr lang="en-US" dirty="0">
                <a:latin typeface="Microsoft YaHei" panose="020B0503020204020204" pitchFamily="34" charset="-122"/>
                <a:ea typeface="Microsoft YaHei" panose="020B0503020204020204" pitchFamily="34" charset="-122"/>
              </a:rPr>
              <a:t>2. </a:t>
            </a:r>
            <a:r>
              <a:rPr lang="zh-CN" altLang="en-US" b="1" dirty="0">
                <a:latin typeface="Microsoft YaHei" panose="020B0503020204020204" pitchFamily="34" charset="-122"/>
                <a:ea typeface="Microsoft YaHei" panose="020B0503020204020204" pitchFamily="34" charset="-122"/>
              </a:rPr>
              <a:t>字段分组</a:t>
            </a:r>
            <a:r>
              <a:rPr lang="zh-CN" altLang="en-US"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Fields grouping</a:t>
            </a:r>
            <a:r>
              <a:rPr lang="zh-CN" altLang="en-US" dirty="0">
                <a:latin typeface="Microsoft YaHei" panose="020B0503020204020204" pitchFamily="34" charset="-122"/>
                <a:ea typeface="Microsoft YaHei" panose="020B0503020204020204" pitchFamily="34" charset="-122"/>
              </a:rPr>
              <a:t>）：根据指定字段分割数据流，并分组。例如，根据“</a:t>
            </a:r>
            <a:r>
              <a:rPr lang="en-US" dirty="0">
                <a:latin typeface="Microsoft YaHei" panose="020B0503020204020204" pitchFamily="34" charset="-122"/>
                <a:ea typeface="Microsoft YaHei" panose="020B0503020204020204" pitchFamily="34" charset="-122"/>
              </a:rPr>
              <a:t>user-id</a:t>
            </a:r>
            <a:r>
              <a:rPr lang="zh-CN" altLang="en-US" dirty="0">
                <a:latin typeface="Microsoft YaHei" panose="020B0503020204020204" pitchFamily="34" charset="-122"/>
                <a:ea typeface="Microsoft YaHei" panose="020B0503020204020204" pitchFamily="34" charset="-122"/>
              </a:rPr>
              <a:t>”字段，相同“</a:t>
            </a:r>
            <a:r>
              <a:rPr lang="en-US" dirty="0">
                <a:latin typeface="Microsoft YaHei" panose="020B0503020204020204" pitchFamily="34" charset="-122"/>
                <a:ea typeface="Microsoft YaHei" panose="020B0503020204020204" pitchFamily="34" charset="-122"/>
              </a:rPr>
              <a:t>user-id</a:t>
            </a:r>
            <a:r>
              <a:rPr lang="zh-CN" altLang="en-US" dirty="0">
                <a:latin typeface="Microsoft YaHei" panose="020B0503020204020204" pitchFamily="34" charset="-122"/>
                <a:ea typeface="Microsoft YaHei" panose="020B0503020204020204" pitchFamily="34" charset="-122"/>
              </a:rPr>
              <a:t>”的元组总是分发到同一个任务，不同“</a:t>
            </a:r>
            <a:r>
              <a:rPr lang="en-US" dirty="0">
                <a:latin typeface="Microsoft YaHei" panose="020B0503020204020204" pitchFamily="34" charset="-122"/>
                <a:ea typeface="Microsoft YaHei" panose="020B0503020204020204" pitchFamily="34" charset="-122"/>
              </a:rPr>
              <a:t>user-id</a:t>
            </a:r>
            <a:r>
              <a:rPr lang="zh-CN" altLang="en-US" dirty="0">
                <a:latin typeface="Microsoft YaHei" panose="020B0503020204020204" pitchFamily="34" charset="-122"/>
                <a:ea typeface="Microsoft YaHei" panose="020B0503020204020204" pitchFamily="34" charset="-122"/>
              </a:rPr>
              <a:t>”的元组可能分发到不同的任务。</a:t>
            </a:r>
          </a:p>
          <a:p>
            <a:pPr>
              <a:buNone/>
            </a:pPr>
            <a:endParaRPr lang="zh-CN" altLang="en-US" dirty="0">
              <a:latin typeface="Microsoft YaHei" panose="020B0503020204020204" pitchFamily="34" charset="-122"/>
              <a:ea typeface="Microsoft YaHei" panose="020B0503020204020204" pitchFamily="34" charset="-122"/>
            </a:endParaRPr>
          </a:p>
          <a:p>
            <a:pPr>
              <a:buNone/>
            </a:pPr>
            <a:endParaRPr lang="zh-CN" altLang="en-US"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0FFE35D7-E2B0-FF4B-A1B5-4E413EC2B387}"/>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310AEE46-02DF-2247-B640-372B510AD85E}"/>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52F7E62B-72DB-C54B-AF99-12DE10B4A766}"/>
              </a:ext>
            </a:extLst>
          </p:cNvPr>
          <p:cNvGrpSpPr>
            <a:grpSpLocks/>
          </p:cNvGrpSpPr>
          <p:nvPr/>
        </p:nvGrpSpPr>
        <p:grpSpPr bwMode="auto">
          <a:xfrm>
            <a:off x="1" y="284163"/>
            <a:ext cx="3657599" cy="530225"/>
            <a:chOff x="2209799" y="284389"/>
            <a:chExt cx="2160388" cy="529772"/>
          </a:xfrm>
          <a:solidFill>
            <a:srgbClr val="024C89"/>
          </a:solidFill>
        </p:grpSpPr>
        <p:sp>
          <p:nvSpPr>
            <p:cNvPr id="7" name="矩形 6">
              <a:extLst>
                <a:ext uri="{FF2B5EF4-FFF2-40B4-BE49-F238E27FC236}">
                  <a16:creationId xmlns="" xmlns:a16="http://schemas.microsoft.com/office/drawing/2014/main" id="{7DA1D679-A794-6E4C-B7A0-E172E48FEFA7}"/>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关键组件</a:t>
              </a:r>
            </a:p>
          </p:txBody>
        </p:sp>
        <p:sp>
          <p:nvSpPr>
            <p:cNvPr id="8" name="矩形 7">
              <a:extLst>
                <a:ext uri="{FF2B5EF4-FFF2-40B4-BE49-F238E27FC236}">
                  <a16:creationId xmlns="" xmlns:a16="http://schemas.microsoft.com/office/drawing/2014/main" id="{B9AC3011-B833-D64A-A8B1-A6C61D1CCAE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0504501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90600"/>
            <a:ext cx="8991599" cy="5562600"/>
          </a:xfrm>
        </p:spPr>
        <p:txBody>
          <a:bodyPr>
            <a:normAutofit fontScale="85000" lnSpcReduction="10000"/>
          </a:bodyPr>
          <a:lstStyle/>
          <a:p>
            <a:pPr>
              <a:lnSpc>
                <a:spcPct val="120000"/>
              </a:lnSpc>
            </a:pPr>
            <a:r>
              <a:rPr lang="en-US" dirty="0">
                <a:latin typeface="Microsoft YaHei" panose="020B0503020204020204" pitchFamily="34" charset="-122"/>
                <a:ea typeface="Microsoft YaHei" panose="020B0503020204020204" pitchFamily="34" charset="-122"/>
              </a:rPr>
              <a:t>3.</a:t>
            </a:r>
            <a:r>
              <a:rPr lang="en-US" b="1" dirty="0">
                <a:latin typeface="Microsoft YaHei" panose="020B0503020204020204" pitchFamily="34" charset="-122"/>
                <a:ea typeface="Microsoft YaHei" panose="020B0503020204020204" pitchFamily="34" charset="-122"/>
              </a:rPr>
              <a:t> </a:t>
            </a:r>
            <a:r>
              <a:rPr lang="zh-CN" altLang="en-US" b="1" dirty="0">
                <a:latin typeface="Microsoft YaHei" panose="020B0503020204020204" pitchFamily="34" charset="-122"/>
                <a:ea typeface="Microsoft YaHei" panose="020B0503020204020204" pitchFamily="34" charset="-122"/>
              </a:rPr>
              <a:t>全部分组</a:t>
            </a:r>
            <a:r>
              <a:rPr lang="zh-CN" altLang="en-US"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All grouping</a:t>
            </a:r>
            <a:r>
              <a:rPr lang="zh-CN" altLang="en-US" dirty="0">
                <a:latin typeface="Microsoft YaHei" panose="020B0503020204020204" pitchFamily="34" charset="-122"/>
                <a:ea typeface="Microsoft YaHei" panose="020B0503020204020204" pitchFamily="34" charset="-122"/>
              </a:rPr>
              <a:t>）：</a:t>
            </a:r>
            <a:r>
              <a:rPr lang="en-US" dirty="0" err="1">
                <a:latin typeface="Microsoft YaHei" panose="020B0503020204020204" pitchFamily="34" charset="-122"/>
                <a:ea typeface="Microsoft YaHei" panose="020B0503020204020204" pitchFamily="34" charset="-122"/>
              </a:rPr>
              <a:t>tuple</a:t>
            </a:r>
            <a:r>
              <a:rPr lang="zh-CN" altLang="en-US" dirty="0">
                <a:latin typeface="Microsoft YaHei" panose="020B0503020204020204" pitchFamily="34" charset="-122"/>
                <a:ea typeface="Microsoft YaHei" panose="020B0503020204020204" pitchFamily="34" charset="-122"/>
              </a:rPr>
              <a:t>被复制到</a:t>
            </a:r>
            <a:r>
              <a:rPr lang="en-US" dirty="0">
                <a:latin typeface="Microsoft YaHei" panose="020B0503020204020204" pitchFamily="34" charset="-122"/>
                <a:ea typeface="Microsoft YaHei" panose="020B0503020204020204" pitchFamily="34" charset="-122"/>
              </a:rPr>
              <a:t>bolt</a:t>
            </a:r>
            <a:r>
              <a:rPr lang="zh-CN" altLang="en-US" dirty="0">
                <a:latin typeface="Microsoft YaHei" panose="020B0503020204020204" pitchFamily="34" charset="-122"/>
                <a:ea typeface="Microsoft YaHei" panose="020B0503020204020204" pitchFamily="34" charset="-122"/>
              </a:rPr>
              <a:t>的所有任务。这种类型</a:t>
            </a:r>
            <a:r>
              <a:rPr lang="en-US" dirty="0" err="1">
                <a:latin typeface="Microsoft YaHei" panose="020B0503020204020204" pitchFamily="34" charset="-122"/>
                <a:ea typeface="Microsoft YaHei" panose="020B0503020204020204" pitchFamily="34" charset="-122"/>
              </a:rPr>
              <a:t>需要</a:t>
            </a:r>
            <a:r>
              <a:rPr lang="zh-CN" altLang="en-US" dirty="0">
                <a:latin typeface="Microsoft YaHei" panose="020B0503020204020204" pitchFamily="34" charset="-122"/>
                <a:ea typeface="Microsoft YaHei" panose="020B0503020204020204" pitchFamily="34" charset="-122"/>
              </a:rPr>
              <a:t>谨慎使用。</a:t>
            </a:r>
          </a:p>
          <a:p>
            <a:pPr>
              <a:lnSpc>
                <a:spcPct val="120000"/>
              </a:lnSpc>
            </a:pPr>
            <a:r>
              <a:rPr lang="en-US" dirty="0">
                <a:latin typeface="Microsoft YaHei" panose="020B0503020204020204" pitchFamily="34" charset="-122"/>
                <a:ea typeface="Microsoft YaHei" panose="020B0503020204020204" pitchFamily="34" charset="-122"/>
              </a:rPr>
              <a:t>4. </a:t>
            </a:r>
            <a:r>
              <a:rPr lang="zh-CN" altLang="en-US" b="1" dirty="0">
                <a:latin typeface="Microsoft YaHei" panose="020B0503020204020204" pitchFamily="34" charset="-122"/>
                <a:ea typeface="Microsoft YaHei" panose="020B0503020204020204" pitchFamily="34" charset="-122"/>
              </a:rPr>
              <a:t>全局分组</a:t>
            </a:r>
            <a:r>
              <a:rPr lang="zh-CN" altLang="en-US"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Global grouping</a:t>
            </a:r>
            <a:r>
              <a:rPr lang="zh-CN" altLang="en-US" dirty="0">
                <a:latin typeface="Microsoft YaHei" panose="020B0503020204020204" pitchFamily="34" charset="-122"/>
                <a:ea typeface="Microsoft YaHei" panose="020B0503020204020204" pitchFamily="34" charset="-122"/>
              </a:rPr>
              <a:t>）：全部流都分配到</a:t>
            </a:r>
            <a:r>
              <a:rPr lang="en-US" dirty="0">
                <a:latin typeface="Microsoft YaHei" panose="020B0503020204020204" pitchFamily="34" charset="-122"/>
                <a:ea typeface="Microsoft YaHei" panose="020B0503020204020204" pitchFamily="34" charset="-122"/>
              </a:rPr>
              <a:t>bolt</a:t>
            </a:r>
            <a:r>
              <a:rPr lang="zh-CN" altLang="en-US" dirty="0">
                <a:latin typeface="Microsoft YaHei" panose="020B0503020204020204" pitchFamily="34" charset="-122"/>
                <a:ea typeface="Microsoft YaHei" panose="020B0503020204020204" pitchFamily="34" charset="-122"/>
              </a:rPr>
              <a:t>的同一个任务。明确地说，是分配给</a:t>
            </a:r>
            <a:r>
              <a:rPr lang="en-US" dirty="0">
                <a:latin typeface="Microsoft YaHei" panose="020B0503020204020204" pitchFamily="34" charset="-122"/>
                <a:ea typeface="Microsoft YaHei" panose="020B0503020204020204" pitchFamily="34" charset="-122"/>
              </a:rPr>
              <a:t>ID</a:t>
            </a:r>
            <a:r>
              <a:rPr lang="zh-CN" altLang="en-US" dirty="0">
                <a:latin typeface="Microsoft YaHei" panose="020B0503020204020204" pitchFamily="34" charset="-122"/>
                <a:ea typeface="Microsoft YaHei" panose="020B0503020204020204" pitchFamily="34" charset="-122"/>
              </a:rPr>
              <a:t>最小的那个</a:t>
            </a:r>
            <a:r>
              <a:rPr lang="en-US" dirty="0">
                <a:latin typeface="Microsoft YaHei" panose="020B0503020204020204" pitchFamily="34" charset="-122"/>
                <a:ea typeface="Microsoft YaHei" panose="020B0503020204020204" pitchFamily="34" charset="-122"/>
              </a:rPr>
              <a:t>task</a:t>
            </a:r>
            <a:r>
              <a:rPr lang="zh-CN" altLang="en-US" dirty="0">
                <a:latin typeface="Microsoft YaHei" panose="020B0503020204020204" pitchFamily="34" charset="-122"/>
                <a:ea typeface="Microsoft YaHei" panose="020B0503020204020204" pitchFamily="34" charset="-122"/>
              </a:rPr>
              <a:t>。</a:t>
            </a:r>
          </a:p>
          <a:p>
            <a:pPr>
              <a:lnSpc>
                <a:spcPct val="120000"/>
              </a:lnSpc>
            </a:pPr>
            <a:r>
              <a:rPr lang="en-US" dirty="0">
                <a:latin typeface="Microsoft YaHei" panose="020B0503020204020204" pitchFamily="34" charset="-122"/>
                <a:ea typeface="Microsoft YaHei" panose="020B0503020204020204" pitchFamily="34" charset="-122"/>
              </a:rPr>
              <a:t>5. </a:t>
            </a:r>
            <a:r>
              <a:rPr lang="zh-CN" altLang="en-US" b="1" dirty="0">
                <a:latin typeface="Microsoft YaHei" panose="020B0503020204020204" pitchFamily="34" charset="-122"/>
                <a:ea typeface="Microsoft YaHei" panose="020B0503020204020204" pitchFamily="34" charset="-122"/>
              </a:rPr>
              <a:t>无分组</a:t>
            </a:r>
            <a:r>
              <a:rPr lang="zh-CN" altLang="en-US" dirty="0">
                <a:latin typeface="Microsoft YaHei" panose="020B0503020204020204" pitchFamily="34" charset="-122"/>
                <a:ea typeface="Microsoft YaHei" panose="020B0503020204020204" pitchFamily="34" charset="-122"/>
              </a:rPr>
              <a:t>（</a:t>
            </a:r>
            <a:r>
              <a:rPr lang="en-US" dirty="0">
                <a:latin typeface="Microsoft YaHei" panose="020B0503020204020204" pitchFamily="34" charset="-122"/>
                <a:ea typeface="Microsoft YaHei" panose="020B0503020204020204" pitchFamily="34" charset="-122"/>
              </a:rPr>
              <a:t>None grouping</a:t>
            </a:r>
            <a:r>
              <a:rPr lang="zh-CN" altLang="en-US" dirty="0">
                <a:latin typeface="Microsoft YaHei" panose="020B0503020204020204" pitchFamily="34" charset="-122"/>
                <a:ea typeface="Microsoft YaHei" panose="020B0503020204020204" pitchFamily="34" charset="-122"/>
              </a:rPr>
              <a:t>）：你不需要关心流是如何分组。目前，无分组等效于随机分组。但最终，</a:t>
            </a:r>
            <a:r>
              <a:rPr lang="en-US" dirty="0">
                <a:latin typeface="Microsoft YaHei" panose="020B0503020204020204" pitchFamily="34" charset="-122"/>
                <a:ea typeface="Microsoft YaHei" panose="020B0503020204020204" pitchFamily="34" charset="-122"/>
              </a:rPr>
              <a:t>Storm</a:t>
            </a:r>
            <a:r>
              <a:rPr lang="zh-CN" altLang="en-US" dirty="0">
                <a:latin typeface="Microsoft YaHei" panose="020B0503020204020204" pitchFamily="34" charset="-122"/>
                <a:ea typeface="Microsoft YaHei" panose="020B0503020204020204" pitchFamily="34" charset="-122"/>
              </a:rPr>
              <a:t>将把无分组的</a:t>
            </a:r>
            <a:r>
              <a:rPr lang="en-US" dirty="0">
                <a:latin typeface="Microsoft YaHei" panose="020B0503020204020204" pitchFamily="34" charset="-122"/>
                <a:ea typeface="Microsoft YaHei" panose="020B0503020204020204" pitchFamily="34" charset="-122"/>
              </a:rPr>
              <a:t>Bolts</a:t>
            </a:r>
            <a:r>
              <a:rPr lang="zh-CN" altLang="en-US" dirty="0">
                <a:latin typeface="Microsoft YaHei" panose="020B0503020204020204" pitchFamily="34" charset="-122"/>
                <a:ea typeface="Microsoft YaHei" panose="020B0503020204020204" pitchFamily="34" charset="-122"/>
              </a:rPr>
              <a:t>放到</a:t>
            </a:r>
            <a:r>
              <a:rPr lang="en-US" dirty="0">
                <a:latin typeface="Microsoft YaHei" panose="020B0503020204020204" pitchFamily="34" charset="-122"/>
                <a:ea typeface="Microsoft YaHei" panose="020B0503020204020204" pitchFamily="34" charset="-122"/>
              </a:rPr>
              <a:t>Bolts</a:t>
            </a:r>
            <a:r>
              <a:rPr lang="zh-CN" altLang="en-US" dirty="0">
                <a:latin typeface="Microsoft YaHei" panose="020B0503020204020204" pitchFamily="34" charset="-122"/>
                <a:ea typeface="Microsoft YaHei" panose="020B0503020204020204" pitchFamily="34" charset="-122"/>
              </a:rPr>
              <a:t>或</a:t>
            </a:r>
            <a:r>
              <a:rPr lang="en-US" dirty="0">
                <a:latin typeface="Microsoft YaHei" panose="020B0503020204020204" pitchFamily="34" charset="-122"/>
                <a:ea typeface="Microsoft YaHei" panose="020B0503020204020204" pitchFamily="34" charset="-122"/>
              </a:rPr>
              <a:t>Spouts</a:t>
            </a:r>
            <a:r>
              <a:rPr lang="zh-CN" altLang="en-US" dirty="0">
                <a:latin typeface="Microsoft YaHei" panose="020B0503020204020204" pitchFamily="34" charset="-122"/>
                <a:ea typeface="Microsoft YaHei" panose="020B0503020204020204" pitchFamily="34" charset="-122"/>
              </a:rPr>
              <a:t>订阅它们的同一线程去执行（如果可能）。</a:t>
            </a:r>
            <a:endParaRPr lang="en-US" altLang="zh-CN" dirty="0">
              <a:latin typeface="Microsoft YaHei" panose="020B0503020204020204" pitchFamily="34" charset="-122"/>
              <a:ea typeface="Microsoft YaHei" panose="020B0503020204020204" pitchFamily="34" charset="-122"/>
            </a:endParaRPr>
          </a:p>
          <a:p>
            <a:pPr>
              <a:lnSpc>
                <a:spcPct val="120000"/>
              </a:lnSpc>
            </a:pPr>
            <a:r>
              <a:rPr lang="en-US" altLang="zh-CN" dirty="0">
                <a:latin typeface="Microsoft YaHei" panose="020B0503020204020204" pitchFamily="34" charset="-122"/>
                <a:ea typeface="Microsoft YaHei" panose="020B0503020204020204" pitchFamily="34" charset="-122"/>
              </a:rPr>
              <a:t>6. </a:t>
            </a:r>
            <a:r>
              <a:rPr lang="zh-CN" altLang="en-US" b="1" dirty="0">
                <a:latin typeface="Microsoft YaHei" panose="020B0503020204020204" pitchFamily="34" charset="-122"/>
                <a:ea typeface="Microsoft YaHei" panose="020B0503020204020204" pitchFamily="34" charset="-122"/>
              </a:rPr>
              <a:t>直接分组</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Direct grouping</a:t>
            </a:r>
            <a:r>
              <a:rPr lang="zh-CN" altLang="en-US" dirty="0">
                <a:latin typeface="Microsoft YaHei" panose="020B0503020204020204" pitchFamily="34" charset="-122"/>
                <a:ea typeface="Microsoft YaHei" panose="020B0503020204020204" pitchFamily="34" charset="-122"/>
              </a:rPr>
              <a:t>）：这是一个</a:t>
            </a:r>
            <a:r>
              <a:rPr lang="en-US" altLang="zh-CN" dirty="0" err="1">
                <a:latin typeface="Microsoft YaHei" panose="020B0503020204020204" pitchFamily="34" charset="-122"/>
                <a:ea typeface="Microsoft YaHei" panose="020B0503020204020204" pitchFamily="34" charset="-122"/>
              </a:rPr>
              <a:t>特别</a:t>
            </a:r>
            <a:r>
              <a:rPr lang="zh-CN" altLang="en-US" dirty="0">
                <a:latin typeface="Microsoft YaHei" panose="020B0503020204020204" pitchFamily="34" charset="-122"/>
                <a:ea typeface="Microsoft YaHei" panose="020B0503020204020204" pitchFamily="34" charset="-122"/>
              </a:rPr>
              <a:t>的分组类型。元组生产者决定</a:t>
            </a:r>
            <a:r>
              <a:rPr lang="en-US" altLang="zh-CN" dirty="0">
                <a:latin typeface="Microsoft YaHei" panose="020B0503020204020204" pitchFamily="34" charset="-122"/>
                <a:ea typeface="Microsoft YaHei" panose="020B0503020204020204" pitchFamily="34" charset="-122"/>
              </a:rPr>
              <a:t>tuple</a:t>
            </a:r>
            <a:r>
              <a:rPr lang="zh-CN" altLang="en-US" dirty="0">
                <a:latin typeface="Microsoft YaHei" panose="020B0503020204020204" pitchFamily="34" charset="-122"/>
                <a:ea typeface="Microsoft YaHei" panose="020B0503020204020204" pitchFamily="34" charset="-122"/>
              </a:rPr>
              <a:t>由哪个元组处理者任务接收。</a:t>
            </a:r>
          </a:p>
        </p:txBody>
      </p:sp>
      <p:sp>
        <p:nvSpPr>
          <p:cNvPr id="11" name="Rectangle 4">
            <a:extLst>
              <a:ext uri="{FF2B5EF4-FFF2-40B4-BE49-F238E27FC236}">
                <a16:creationId xmlns="" xmlns:a16="http://schemas.microsoft.com/office/drawing/2014/main" id="{DEFB6031-DDF1-5643-8083-CF825713665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2" name="直接连接符 8">
            <a:extLst>
              <a:ext uri="{FF2B5EF4-FFF2-40B4-BE49-F238E27FC236}">
                <a16:creationId xmlns="" xmlns:a16="http://schemas.microsoft.com/office/drawing/2014/main" id="{23467292-B870-4D4F-846F-A08BA516D1BA}"/>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3" name="组合 46">
            <a:extLst>
              <a:ext uri="{FF2B5EF4-FFF2-40B4-BE49-F238E27FC236}">
                <a16:creationId xmlns="" xmlns:a16="http://schemas.microsoft.com/office/drawing/2014/main" id="{8FE79CEF-F4BA-094F-91BE-2D28E9EAD533}"/>
              </a:ext>
            </a:extLst>
          </p:cNvPr>
          <p:cNvGrpSpPr>
            <a:grpSpLocks/>
          </p:cNvGrpSpPr>
          <p:nvPr/>
        </p:nvGrpSpPr>
        <p:grpSpPr bwMode="auto">
          <a:xfrm>
            <a:off x="1" y="284163"/>
            <a:ext cx="3657599" cy="530225"/>
            <a:chOff x="2209799" y="284389"/>
            <a:chExt cx="2160388" cy="529772"/>
          </a:xfrm>
          <a:solidFill>
            <a:srgbClr val="024C89"/>
          </a:solidFill>
        </p:grpSpPr>
        <p:sp>
          <p:nvSpPr>
            <p:cNvPr id="14" name="矩形 13">
              <a:extLst>
                <a:ext uri="{FF2B5EF4-FFF2-40B4-BE49-F238E27FC236}">
                  <a16:creationId xmlns="" xmlns:a16="http://schemas.microsoft.com/office/drawing/2014/main" id="{0FF6443A-960B-0C43-84F4-FEB0982F435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关键组件</a:t>
              </a:r>
            </a:p>
          </p:txBody>
        </p:sp>
        <p:sp>
          <p:nvSpPr>
            <p:cNvPr id="15" name="矩形 14">
              <a:extLst>
                <a:ext uri="{FF2B5EF4-FFF2-40B4-BE49-F238E27FC236}">
                  <a16:creationId xmlns="" xmlns:a16="http://schemas.microsoft.com/office/drawing/2014/main" id="{749E9B75-4A1A-F74F-B9DE-6CC027023E17}"/>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549432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Microsoft YaHei" panose="020B0503020204020204" pitchFamily="34" charset="-122"/>
                <a:ea typeface="Microsoft YaHei" panose="020B0503020204020204" pitchFamily="34" charset="-122"/>
              </a:rPr>
              <a:t>分组</a:t>
            </a:r>
          </a:p>
        </p:txBody>
      </p:sp>
      <p:sp>
        <p:nvSpPr>
          <p:cNvPr id="4" name="流程图: 可选过程 3"/>
          <p:cNvSpPr/>
          <p:nvPr/>
        </p:nvSpPr>
        <p:spPr bwMode="auto">
          <a:xfrm>
            <a:off x="642910" y="2786058"/>
            <a:ext cx="1000132" cy="857256"/>
          </a:xfrm>
          <a:prstGeom prst="flowChartAlternateProcess">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Spout</a:t>
            </a:r>
          </a:p>
        </p:txBody>
      </p:sp>
      <p:sp>
        <p:nvSpPr>
          <p:cNvPr id="5" name="圆角矩形 4"/>
          <p:cNvSpPr/>
          <p:nvPr/>
        </p:nvSpPr>
        <p:spPr bwMode="auto">
          <a:xfrm>
            <a:off x="2857488" y="2000240"/>
            <a:ext cx="928694"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a:t>
            </a: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olt</a:t>
            </a:r>
          </a:p>
        </p:txBody>
      </p:sp>
      <p:sp>
        <p:nvSpPr>
          <p:cNvPr id="6" name="圆角矩形 5"/>
          <p:cNvSpPr/>
          <p:nvPr/>
        </p:nvSpPr>
        <p:spPr bwMode="auto">
          <a:xfrm>
            <a:off x="6643702" y="4143380"/>
            <a:ext cx="928694"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a:t>
            </a: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olt</a:t>
            </a:r>
            <a:endPar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7" name="圆角矩形 6"/>
          <p:cNvSpPr/>
          <p:nvPr/>
        </p:nvSpPr>
        <p:spPr bwMode="auto">
          <a:xfrm>
            <a:off x="6643702" y="3000372"/>
            <a:ext cx="928694"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a:t>
            </a: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olt</a:t>
            </a:r>
            <a:endPar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8" name="圆角矩形 7"/>
          <p:cNvSpPr/>
          <p:nvPr/>
        </p:nvSpPr>
        <p:spPr bwMode="auto">
          <a:xfrm>
            <a:off x="6643702" y="2000240"/>
            <a:ext cx="928694"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a:t>
            </a: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olt</a:t>
            </a:r>
            <a:endPar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9" name="圆角矩形 8"/>
          <p:cNvSpPr/>
          <p:nvPr/>
        </p:nvSpPr>
        <p:spPr bwMode="auto">
          <a:xfrm>
            <a:off x="2857488" y="4143380"/>
            <a:ext cx="928694"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a:t>
            </a: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olt</a:t>
            </a:r>
          </a:p>
        </p:txBody>
      </p:sp>
      <p:sp>
        <p:nvSpPr>
          <p:cNvPr id="10" name="圆角矩形 9"/>
          <p:cNvSpPr/>
          <p:nvPr/>
        </p:nvSpPr>
        <p:spPr bwMode="auto">
          <a:xfrm>
            <a:off x="2857488" y="3000372"/>
            <a:ext cx="928694" cy="35719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a:t>
            </a: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olt</a:t>
            </a:r>
          </a:p>
        </p:txBody>
      </p:sp>
      <p:cxnSp>
        <p:nvCxnSpPr>
          <p:cNvPr id="11" name="直接箭头连接符 10"/>
          <p:cNvCxnSpPr>
            <a:stCxn id="4" idx="3"/>
            <a:endCxn id="5" idx="1"/>
          </p:cNvCxnSpPr>
          <p:nvPr/>
        </p:nvCxnSpPr>
        <p:spPr bwMode="auto">
          <a:xfrm flipV="1">
            <a:off x="1643042" y="2178835"/>
            <a:ext cx="1214446" cy="1035851"/>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 name="直接箭头连接符 11"/>
          <p:cNvCxnSpPr>
            <a:stCxn id="4" idx="3"/>
            <a:endCxn id="10" idx="1"/>
          </p:cNvCxnSpPr>
          <p:nvPr/>
        </p:nvCxnSpPr>
        <p:spPr bwMode="auto">
          <a:xfrm flipV="1">
            <a:off x="1643042" y="3178967"/>
            <a:ext cx="1214446" cy="3571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 name="直接箭头连接符 12"/>
          <p:cNvCxnSpPr>
            <a:stCxn id="4" idx="3"/>
            <a:endCxn id="9" idx="1"/>
          </p:cNvCxnSpPr>
          <p:nvPr/>
        </p:nvCxnSpPr>
        <p:spPr bwMode="auto">
          <a:xfrm>
            <a:off x="1643042" y="3214686"/>
            <a:ext cx="1214446" cy="110728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 name="直接箭头连接符 13"/>
          <p:cNvCxnSpPr>
            <a:stCxn id="5" idx="3"/>
            <a:endCxn id="8" idx="1"/>
          </p:cNvCxnSpPr>
          <p:nvPr/>
        </p:nvCxnSpPr>
        <p:spPr bwMode="auto">
          <a:xfrm>
            <a:off x="3786182" y="2178835"/>
            <a:ext cx="28575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5" name="直接箭头连接符 14"/>
          <p:cNvCxnSpPr>
            <a:stCxn id="5" idx="3"/>
            <a:endCxn id="7" idx="1"/>
          </p:cNvCxnSpPr>
          <p:nvPr/>
        </p:nvCxnSpPr>
        <p:spPr bwMode="auto">
          <a:xfrm>
            <a:off x="3786182" y="2178835"/>
            <a:ext cx="2857520" cy="1000132"/>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6" name="直接箭头连接符 15"/>
          <p:cNvCxnSpPr>
            <a:stCxn id="10" idx="3"/>
            <a:endCxn id="8" idx="1"/>
          </p:cNvCxnSpPr>
          <p:nvPr/>
        </p:nvCxnSpPr>
        <p:spPr bwMode="auto">
          <a:xfrm flipV="1">
            <a:off x="3786182" y="2178835"/>
            <a:ext cx="2857520" cy="1000132"/>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7" name="直接箭头连接符 16"/>
          <p:cNvCxnSpPr>
            <a:stCxn id="9" idx="3"/>
            <a:endCxn id="6" idx="1"/>
          </p:cNvCxnSpPr>
          <p:nvPr/>
        </p:nvCxnSpPr>
        <p:spPr bwMode="auto">
          <a:xfrm>
            <a:off x="3786182" y="4321975"/>
            <a:ext cx="28575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8" name="直接箭头连接符 17"/>
          <p:cNvCxnSpPr>
            <a:stCxn id="10" idx="3"/>
            <a:endCxn id="6" idx="1"/>
          </p:cNvCxnSpPr>
          <p:nvPr/>
        </p:nvCxnSpPr>
        <p:spPr bwMode="auto">
          <a:xfrm>
            <a:off x="3786182" y="3178967"/>
            <a:ext cx="2857520" cy="114300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9" name="直接箭头连接符 18"/>
          <p:cNvCxnSpPr>
            <a:stCxn id="9" idx="3"/>
            <a:endCxn id="7" idx="1"/>
          </p:cNvCxnSpPr>
          <p:nvPr/>
        </p:nvCxnSpPr>
        <p:spPr bwMode="auto">
          <a:xfrm flipV="1">
            <a:off x="3786182" y="3178967"/>
            <a:ext cx="2857520" cy="114300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0" name="椭圆 19"/>
          <p:cNvSpPr/>
          <p:nvPr/>
        </p:nvSpPr>
        <p:spPr bwMode="auto">
          <a:xfrm>
            <a:off x="4357686" y="1857364"/>
            <a:ext cx="1928826" cy="2928958"/>
          </a:xfrm>
          <a:prstGeom prst="ellipse">
            <a:avLst/>
          </a:prstGeom>
          <a:noFill/>
          <a:ln w="3810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cxnSp>
        <p:nvCxnSpPr>
          <p:cNvPr id="21" name="直接箭头连接符 20"/>
          <p:cNvCxnSpPr>
            <a:endCxn id="22" idx="0"/>
          </p:cNvCxnSpPr>
          <p:nvPr/>
        </p:nvCxnSpPr>
        <p:spPr bwMode="auto">
          <a:xfrm rot="10800000" flipV="1">
            <a:off x="3014890" y="4429132"/>
            <a:ext cx="1614022" cy="78581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爆炸形 1 21"/>
          <p:cNvSpPr/>
          <p:nvPr/>
        </p:nvSpPr>
        <p:spPr bwMode="auto">
          <a:xfrm>
            <a:off x="1285852" y="5214950"/>
            <a:ext cx="2571768" cy="1142984"/>
          </a:xfrm>
          <a:prstGeom prst="irregularSeal1">
            <a:avLst/>
          </a:prstGeom>
          <a:solidFill>
            <a:srgbClr val="66FF3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6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分组</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3" name="Rectangle 4">
            <a:extLst>
              <a:ext uri="{FF2B5EF4-FFF2-40B4-BE49-F238E27FC236}">
                <a16:creationId xmlns="" xmlns:a16="http://schemas.microsoft.com/office/drawing/2014/main" id="{C5771A15-9079-F84C-9CA9-4EA06D05E69E}"/>
              </a:ext>
            </a:extLst>
          </p:cNvPr>
          <p:cNvSpPr>
            <a:spLocks noChangeArrowheads="1"/>
          </p:cNvSpPr>
          <p:nvPr/>
        </p:nvSpPr>
        <p:spPr bwMode="auto">
          <a:xfrm>
            <a:off x="476250" y="35083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24" name="直接连接符 8">
            <a:extLst>
              <a:ext uri="{FF2B5EF4-FFF2-40B4-BE49-F238E27FC236}">
                <a16:creationId xmlns="" xmlns:a16="http://schemas.microsoft.com/office/drawing/2014/main" id="{E13AE749-78CC-8F46-B7DD-CA1FBAFC5960}"/>
              </a:ext>
            </a:extLst>
          </p:cNvPr>
          <p:cNvCxnSpPr>
            <a:cxnSpLocks/>
          </p:cNvCxnSpPr>
          <p:nvPr/>
        </p:nvCxnSpPr>
        <p:spPr>
          <a:xfrm>
            <a:off x="0" y="835025"/>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25" name="组合 46">
            <a:extLst>
              <a:ext uri="{FF2B5EF4-FFF2-40B4-BE49-F238E27FC236}">
                <a16:creationId xmlns="" xmlns:a16="http://schemas.microsoft.com/office/drawing/2014/main" id="{31001074-A483-4942-AB0F-CB0E7A7B694D}"/>
              </a:ext>
            </a:extLst>
          </p:cNvPr>
          <p:cNvGrpSpPr>
            <a:grpSpLocks/>
          </p:cNvGrpSpPr>
          <p:nvPr/>
        </p:nvGrpSpPr>
        <p:grpSpPr bwMode="auto">
          <a:xfrm>
            <a:off x="2" y="304800"/>
            <a:ext cx="3014888" cy="530225"/>
            <a:chOff x="2209799" y="284389"/>
            <a:chExt cx="2160388" cy="529772"/>
          </a:xfrm>
          <a:solidFill>
            <a:srgbClr val="024C89"/>
          </a:solidFill>
        </p:grpSpPr>
        <p:sp>
          <p:nvSpPr>
            <p:cNvPr id="26" name="矩形 25">
              <a:extLst>
                <a:ext uri="{FF2B5EF4-FFF2-40B4-BE49-F238E27FC236}">
                  <a16:creationId xmlns="" xmlns:a16="http://schemas.microsoft.com/office/drawing/2014/main" id="{D79515DF-805C-7841-B1BE-0852DDB6A87A}"/>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分组</a:t>
              </a:r>
            </a:p>
          </p:txBody>
        </p:sp>
        <p:sp>
          <p:nvSpPr>
            <p:cNvPr id="27" name="矩形 26">
              <a:extLst>
                <a:ext uri="{FF2B5EF4-FFF2-40B4-BE49-F238E27FC236}">
                  <a16:creationId xmlns="" xmlns:a16="http://schemas.microsoft.com/office/drawing/2014/main" id="{C19EB959-7B24-C24C-A7AE-787D98DBFA5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78959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爆炸形 1 13"/>
          <p:cNvSpPr/>
          <p:nvPr/>
        </p:nvSpPr>
        <p:spPr bwMode="auto">
          <a:xfrm>
            <a:off x="1187624" y="2060848"/>
            <a:ext cx="2214578" cy="928694"/>
          </a:xfrm>
          <a:prstGeom prst="irregularSeal1">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ALL</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9" name="圆角矩形 8"/>
          <p:cNvSpPr/>
          <p:nvPr/>
        </p:nvSpPr>
        <p:spPr bwMode="auto">
          <a:xfrm>
            <a:off x="571472" y="2880296"/>
            <a:ext cx="1143008" cy="3143272"/>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 name="内容占位符 2"/>
          <p:cNvSpPr>
            <a:spLocks noGrp="1"/>
          </p:cNvSpPr>
          <p:nvPr>
            <p:ph idx="1"/>
          </p:nvPr>
        </p:nvSpPr>
        <p:spPr/>
        <p:txBody>
          <a:bodyPr/>
          <a:lstStyle/>
          <a:p>
            <a:pPr algn="ctr">
              <a:buNone/>
            </a:pPr>
            <a:endParaRPr lang="zh-CN" altLang="en-US" dirty="0">
              <a:latin typeface="Microsoft YaHei" panose="020B0503020204020204" pitchFamily="34" charset="-122"/>
              <a:ea typeface="Microsoft YaHei" panose="020B0503020204020204" pitchFamily="34" charset="-122"/>
            </a:endParaRPr>
          </a:p>
        </p:txBody>
      </p:sp>
      <p:sp>
        <p:nvSpPr>
          <p:cNvPr id="4" name="圆角矩形 3"/>
          <p:cNvSpPr/>
          <p:nvPr/>
        </p:nvSpPr>
        <p:spPr bwMode="auto">
          <a:xfrm>
            <a:off x="642910" y="3666114"/>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Microsoft YaHei" panose="020B0503020204020204" pitchFamily="34" charset="-122"/>
                <a:ea typeface="Microsoft YaHei" panose="020B0503020204020204" pitchFamily="34" charset="-122"/>
              </a:rPr>
              <a:t>tuple</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 name="圆角矩形 4"/>
          <p:cNvSpPr/>
          <p:nvPr/>
        </p:nvSpPr>
        <p:spPr bwMode="auto">
          <a:xfrm>
            <a:off x="642910" y="5023436"/>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a:latin typeface="Microsoft YaHei" panose="020B0503020204020204" pitchFamily="34" charset="-122"/>
                <a:ea typeface="Microsoft YaHei" panose="020B0503020204020204" pitchFamily="34" charset="-122"/>
              </a:rPr>
              <a:t>tuple</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6" name="圆角矩形 5"/>
          <p:cNvSpPr/>
          <p:nvPr/>
        </p:nvSpPr>
        <p:spPr bwMode="auto">
          <a:xfrm>
            <a:off x="3000364" y="5023436"/>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7" name="圆角矩形 6"/>
          <p:cNvSpPr/>
          <p:nvPr/>
        </p:nvSpPr>
        <p:spPr bwMode="auto">
          <a:xfrm>
            <a:off x="3000364" y="3666114"/>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8" name="圆角矩形 7"/>
          <p:cNvSpPr/>
          <p:nvPr/>
        </p:nvSpPr>
        <p:spPr bwMode="auto">
          <a:xfrm>
            <a:off x="285720" y="2380230"/>
            <a:ext cx="3929090" cy="3929090"/>
          </a:xfrm>
          <a:prstGeom prst="roundRect">
            <a:avLst/>
          </a:prstGeom>
          <a:noFill/>
          <a:ln w="3810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10" name="圆角矩形 9"/>
          <p:cNvSpPr/>
          <p:nvPr/>
        </p:nvSpPr>
        <p:spPr bwMode="auto">
          <a:xfrm>
            <a:off x="714348" y="2951734"/>
            <a:ext cx="857256" cy="500066"/>
          </a:xfrm>
          <a:prstGeom prst="roundRect">
            <a:avLst>
              <a:gd name="adj" fmla="val 0"/>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bolt1</a:t>
            </a:r>
            <a:endParaRPr kumimoji="0" lang="zh-CN" altLang="en-US"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endParaRPr>
          </a:p>
        </p:txBody>
      </p:sp>
      <p:sp>
        <p:nvSpPr>
          <p:cNvPr id="11" name="圆角矩形 10"/>
          <p:cNvSpPr/>
          <p:nvPr/>
        </p:nvSpPr>
        <p:spPr bwMode="auto">
          <a:xfrm>
            <a:off x="2857488" y="2808858"/>
            <a:ext cx="1143008" cy="3214710"/>
          </a:xfrm>
          <a:prstGeom prst="round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13" name="圆角矩形 12"/>
          <p:cNvSpPr/>
          <p:nvPr/>
        </p:nvSpPr>
        <p:spPr bwMode="auto">
          <a:xfrm>
            <a:off x="3000364" y="2951734"/>
            <a:ext cx="857256" cy="500066"/>
          </a:xfrm>
          <a:prstGeom prst="roundRect">
            <a:avLst>
              <a:gd name="adj" fmla="val 0"/>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bolt2</a:t>
            </a:r>
            <a:endParaRPr kumimoji="0" lang="zh-CN" altLang="en-US"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endParaRPr>
          </a:p>
        </p:txBody>
      </p:sp>
      <p:cxnSp>
        <p:nvCxnSpPr>
          <p:cNvPr id="16" name="直接箭头连接符 15"/>
          <p:cNvCxnSpPr>
            <a:stCxn id="4" idx="3"/>
            <a:endCxn id="7" idx="1"/>
          </p:cNvCxnSpPr>
          <p:nvPr/>
        </p:nvCxnSpPr>
        <p:spPr bwMode="auto">
          <a:xfrm>
            <a:off x="1571604" y="3916147"/>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5" idx="3"/>
            <a:endCxn id="6" idx="1"/>
          </p:cNvCxnSpPr>
          <p:nvPr/>
        </p:nvCxnSpPr>
        <p:spPr bwMode="auto">
          <a:xfrm>
            <a:off x="1571604" y="5273469"/>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爆炸形 1 19"/>
          <p:cNvSpPr/>
          <p:nvPr/>
        </p:nvSpPr>
        <p:spPr bwMode="auto">
          <a:xfrm>
            <a:off x="5652120" y="2060848"/>
            <a:ext cx="2214578" cy="928694"/>
          </a:xfrm>
          <a:prstGeom prst="irregularSeal1">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Global</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1" name="圆角矩形 20"/>
          <p:cNvSpPr/>
          <p:nvPr/>
        </p:nvSpPr>
        <p:spPr bwMode="auto">
          <a:xfrm>
            <a:off x="4929190" y="2737420"/>
            <a:ext cx="1143008" cy="3286148"/>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2" name="圆角矩形 21"/>
          <p:cNvSpPr/>
          <p:nvPr/>
        </p:nvSpPr>
        <p:spPr bwMode="auto">
          <a:xfrm>
            <a:off x="5000628" y="3523238"/>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Microsoft YaHei" panose="020B0503020204020204" pitchFamily="34" charset="-122"/>
                <a:ea typeface="Microsoft YaHei" panose="020B0503020204020204" pitchFamily="34" charset="-122"/>
              </a:rPr>
              <a:t>tuple</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3" name="圆角矩形 22"/>
          <p:cNvSpPr/>
          <p:nvPr/>
        </p:nvSpPr>
        <p:spPr bwMode="auto">
          <a:xfrm>
            <a:off x="5000628" y="4951998"/>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a:latin typeface="Microsoft YaHei" panose="020B0503020204020204" pitchFamily="34" charset="-122"/>
                <a:ea typeface="Microsoft YaHei" panose="020B0503020204020204" pitchFamily="34" charset="-122"/>
              </a:rPr>
              <a:t>tuple</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4" name="圆角矩形 23"/>
          <p:cNvSpPr/>
          <p:nvPr/>
        </p:nvSpPr>
        <p:spPr bwMode="auto">
          <a:xfrm>
            <a:off x="7358082" y="4951998"/>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5" name="圆角矩形 24"/>
          <p:cNvSpPr/>
          <p:nvPr/>
        </p:nvSpPr>
        <p:spPr bwMode="auto">
          <a:xfrm>
            <a:off x="7358082" y="3523238"/>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6" name="圆角矩形 25"/>
          <p:cNvSpPr/>
          <p:nvPr/>
        </p:nvSpPr>
        <p:spPr bwMode="auto">
          <a:xfrm>
            <a:off x="4643438" y="2380230"/>
            <a:ext cx="3929090" cy="3786214"/>
          </a:xfrm>
          <a:prstGeom prst="roundRect">
            <a:avLst/>
          </a:prstGeom>
          <a:noFill/>
          <a:ln w="3810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7" name="圆角矩形 26"/>
          <p:cNvSpPr/>
          <p:nvPr/>
        </p:nvSpPr>
        <p:spPr bwMode="auto">
          <a:xfrm>
            <a:off x="5072066" y="2808858"/>
            <a:ext cx="857256" cy="500066"/>
          </a:xfrm>
          <a:prstGeom prst="roundRect">
            <a:avLst>
              <a:gd name="adj" fmla="val 0"/>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bolt1</a:t>
            </a:r>
            <a:endParaRPr kumimoji="0" lang="zh-CN" altLang="en-US"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endParaRPr>
          </a:p>
        </p:txBody>
      </p:sp>
      <p:sp>
        <p:nvSpPr>
          <p:cNvPr id="28" name="圆角矩形 27"/>
          <p:cNvSpPr/>
          <p:nvPr/>
        </p:nvSpPr>
        <p:spPr bwMode="auto">
          <a:xfrm>
            <a:off x="7215206" y="2737420"/>
            <a:ext cx="1143008" cy="3214710"/>
          </a:xfrm>
          <a:prstGeom prst="round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9" name="圆角矩形 28"/>
          <p:cNvSpPr/>
          <p:nvPr/>
        </p:nvSpPr>
        <p:spPr bwMode="auto">
          <a:xfrm>
            <a:off x="7358082" y="2808858"/>
            <a:ext cx="857256" cy="500066"/>
          </a:xfrm>
          <a:prstGeom prst="roundRect">
            <a:avLst>
              <a:gd name="adj" fmla="val 0"/>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bolt2</a:t>
            </a:r>
            <a:endParaRPr kumimoji="0" lang="zh-CN" altLang="en-US"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endParaRPr>
          </a:p>
        </p:txBody>
      </p:sp>
      <p:cxnSp>
        <p:nvCxnSpPr>
          <p:cNvPr id="30" name="直接箭头连接符 29"/>
          <p:cNvCxnSpPr>
            <a:stCxn id="22" idx="3"/>
            <a:endCxn id="25" idx="1"/>
          </p:cNvCxnSpPr>
          <p:nvPr/>
        </p:nvCxnSpPr>
        <p:spPr bwMode="auto">
          <a:xfrm>
            <a:off x="5929322" y="3773271"/>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2000232" y="3666114"/>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A</a:t>
            </a: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7" name="TextBox 46"/>
          <p:cNvSpPr txBox="1"/>
          <p:nvPr/>
        </p:nvSpPr>
        <p:spPr>
          <a:xfrm>
            <a:off x="2071670" y="4951998"/>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B</a:t>
            </a: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48" name="TextBox 47"/>
          <p:cNvSpPr txBox="1"/>
          <p:nvPr/>
        </p:nvSpPr>
        <p:spPr>
          <a:xfrm>
            <a:off x="6357950" y="3594676"/>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A</a:t>
            </a: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0" name="TextBox 49"/>
          <p:cNvSpPr txBox="1"/>
          <p:nvPr/>
        </p:nvSpPr>
        <p:spPr>
          <a:xfrm>
            <a:off x="6500826" y="4309056"/>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A</a:t>
            </a: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52" name="直接箭头连接符 51"/>
          <p:cNvCxnSpPr>
            <a:stCxn id="23" idx="3"/>
            <a:endCxn id="25" idx="1"/>
          </p:cNvCxnSpPr>
          <p:nvPr/>
        </p:nvCxnSpPr>
        <p:spPr bwMode="auto">
          <a:xfrm flipV="1">
            <a:off x="5929322" y="3773271"/>
            <a:ext cx="1428760" cy="14287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直接箭头连接符 54"/>
          <p:cNvCxnSpPr>
            <a:stCxn id="4" idx="3"/>
            <a:endCxn id="6" idx="1"/>
          </p:cNvCxnSpPr>
          <p:nvPr/>
        </p:nvCxnSpPr>
        <p:spPr bwMode="auto">
          <a:xfrm>
            <a:off x="1571604" y="3916147"/>
            <a:ext cx="1428760" cy="13573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1857356" y="4166180"/>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A</a:t>
            </a: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59" name="直接箭头连接符 58"/>
          <p:cNvCxnSpPr>
            <a:stCxn id="5" idx="3"/>
            <a:endCxn id="7" idx="1"/>
          </p:cNvCxnSpPr>
          <p:nvPr/>
        </p:nvCxnSpPr>
        <p:spPr bwMode="auto">
          <a:xfrm flipV="1">
            <a:off x="1571604" y="3916147"/>
            <a:ext cx="1428760" cy="13573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TextBox 62"/>
          <p:cNvSpPr txBox="1"/>
          <p:nvPr/>
        </p:nvSpPr>
        <p:spPr>
          <a:xfrm>
            <a:off x="2357422" y="4225476"/>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B</a:t>
            </a: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36" name="Rectangle 4">
            <a:extLst>
              <a:ext uri="{FF2B5EF4-FFF2-40B4-BE49-F238E27FC236}">
                <a16:creationId xmlns="" xmlns:a16="http://schemas.microsoft.com/office/drawing/2014/main" id="{07E09444-352C-BD43-8D91-C5154822F45C}"/>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37" name="直接连接符 8">
            <a:extLst>
              <a:ext uri="{FF2B5EF4-FFF2-40B4-BE49-F238E27FC236}">
                <a16:creationId xmlns="" xmlns:a16="http://schemas.microsoft.com/office/drawing/2014/main" id="{7AAB1FD0-3F14-C240-BE0F-4EFC70616CD6}"/>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38" name="组合 46">
            <a:extLst>
              <a:ext uri="{FF2B5EF4-FFF2-40B4-BE49-F238E27FC236}">
                <a16:creationId xmlns="" xmlns:a16="http://schemas.microsoft.com/office/drawing/2014/main" id="{9732251F-3977-B14D-A0CC-E37117EB87E2}"/>
              </a:ext>
            </a:extLst>
          </p:cNvPr>
          <p:cNvGrpSpPr>
            <a:grpSpLocks/>
          </p:cNvGrpSpPr>
          <p:nvPr/>
        </p:nvGrpSpPr>
        <p:grpSpPr bwMode="auto">
          <a:xfrm>
            <a:off x="2" y="284163"/>
            <a:ext cx="3857618" cy="530225"/>
            <a:chOff x="2209799" y="284389"/>
            <a:chExt cx="2160388" cy="529772"/>
          </a:xfrm>
          <a:solidFill>
            <a:srgbClr val="024C89"/>
          </a:solidFill>
        </p:grpSpPr>
        <p:sp>
          <p:nvSpPr>
            <p:cNvPr id="39" name="矩形 38">
              <a:extLst>
                <a:ext uri="{FF2B5EF4-FFF2-40B4-BE49-F238E27FC236}">
                  <a16:creationId xmlns="" xmlns:a16="http://schemas.microsoft.com/office/drawing/2014/main" id="{B0BDEBDA-083F-2E44-87A3-7F7214FC0573}"/>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几种重要的分组模式</a:t>
              </a:r>
            </a:p>
          </p:txBody>
        </p:sp>
        <p:sp>
          <p:nvSpPr>
            <p:cNvPr id="40" name="矩形 39">
              <a:extLst>
                <a:ext uri="{FF2B5EF4-FFF2-40B4-BE49-F238E27FC236}">
                  <a16:creationId xmlns="" xmlns:a16="http://schemas.microsoft.com/office/drawing/2014/main" id="{B82BB213-1805-ED4A-909F-CF3EFCCA3687}"/>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920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linds(horizontal)">
                                      <p:cBhvr>
                                        <p:cTn id="43" dur="500"/>
                                        <p:tgtEl>
                                          <p:spTgt spid="3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blinds(horizontal)">
                                      <p:cBhvr>
                                        <p:cTn id="46" dur="500"/>
                                        <p:tgtEl>
                                          <p:spTgt spid="47"/>
                                        </p:tgtEl>
                                      </p:cBhvr>
                                    </p:animEffect>
                                  </p:childTnLst>
                                </p:cTn>
                              </p:par>
                              <p:par>
                                <p:cTn id="47" presetID="3" presetClass="entr" presetSubtype="1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blinds(horizontal)">
                                      <p:cBhvr>
                                        <p:cTn id="49" dur="500"/>
                                        <p:tgtEl>
                                          <p:spTgt spid="5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linds(horizontal)">
                                      <p:cBhvr>
                                        <p:cTn id="52" dur="500"/>
                                        <p:tgtEl>
                                          <p:spTgt spid="58"/>
                                        </p:tgtEl>
                                      </p:cBhvr>
                                    </p:animEffect>
                                  </p:childTnLst>
                                </p:cTn>
                              </p:par>
                              <p:par>
                                <p:cTn id="53" presetID="3" presetClass="entr" presetSubtype="1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linds(horizontal)">
                                      <p:cBhvr>
                                        <p:cTn id="55" dur="500"/>
                                        <p:tgtEl>
                                          <p:spTgt spid="5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linds(horizontal)">
                                      <p:cBhvr>
                                        <p:cTn id="58" dur="5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linds(horizontal)">
                                      <p:cBhvr>
                                        <p:cTn id="63" dur="500"/>
                                        <p:tgtEl>
                                          <p:spTgt spid="20"/>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linds(horizontal)">
                                      <p:cBhvr>
                                        <p:cTn id="66" dur="500"/>
                                        <p:tgtEl>
                                          <p:spTgt spid="21"/>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blinds(horizontal)">
                                      <p:cBhvr>
                                        <p:cTn id="69" dur="500"/>
                                        <p:tgtEl>
                                          <p:spTgt spid="2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blinds(horizontal)">
                                      <p:cBhvr>
                                        <p:cTn id="75" dur="500"/>
                                        <p:tgtEl>
                                          <p:spTgt spid="2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blinds(horizontal)">
                                      <p:cBhvr>
                                        <p:cTn id="78" dur="500"/>
                                        <p:tgtEl>
                                          <p:spTgt spid="2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blinds(horizontal)">
                                      <p:cBhvr>
                                        <p:cTn id="81" dur="500"/>
                                        <p:tgtEl>
                                          <p:spTgt spid="26"/>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blinds(horizontal)">
                                      <p:cBhvr>
                                        <p:cTn id="84" dur="500"/>
                                        <p:tgtEl>
                                          <p:spTgt spid="2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blinds(horizontal)">
                                      <p:cBhvr>
                                        <p:cTn id="87" dur="500"/>
                                        <p:tgtEl>
                                          <p:spTgt spid="28"/>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blinds(horizontal)">
                                      <p:cBhvr>
                                        <p:cTn id="90" dur="500"/>
                                        <p:tgtEl>
                                          <p:spTgt spid="29"/>
                                        </p:tgtEl>
                                      </p:cBhvr>
                                    </p:animEffect>
                                  </p:childTnLst>
                                </p:cTn>
                              </p:par>
                              <p:par>
                                <p:cTn id="91" presetID="3" presetClass="entr" presetSubtype="1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blinds(horizontal)">
                                      <p:cBhvr>
                                        <p:cTn id="93" dur="500"/>
                                        <p:tgtEl>
                                          <p:spTgt spid="30"/>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blinds(horizontal)">
                                      <p:cBhvr>
                                        <p:cTn id="96" dur="500"/>
                                        <p:tgtEl>
                                          <p:spTgt spid="48"/>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blinds(horizontal)">
                                      <p:cBhvr>
                                        <p:cTn id="99" dur="500"/>
                                        <p:tgtEl>
                                          <p:spTgt spid="50"/>
                                        </p:tgtEl>
                                      </p:cBhvr>
                                    </p:animEffect>
                                  </p:childTnLst>
                                </p:cTn>
                              </p:par>
                              <p:par>
                                <p:cTn id="100" presetID="3" presetClass="entr" presetSubtype="10" fill="hold" nodeType="withEffect">
                                  <p:stCondLst>
                                    <p:cond delay="0"/>
                                  </p:stCondLst>
                                  <p:childTnLst>
                                    <p:set>
                                      <p:cBhvr>
                                        <p:cTn id="101" dur="1" fill="hold">
                                          <p:stCondLst>
                                            <p:cond delay="0"/>
                                          </p:stCondLst>
                                        </p:cTn>
                                        <p:tgtEl>
                                          <p:spTgt spid="52"/>
                                        </p:tgtEl>
                                        <p:attrNameLst>
                                          <p:attrName>style.visibility</p:attrName>
                                        </p:attrNameLst>
                                      </p:cBhvr>
                                      <p:to>
                                        <p:strVal val="visible"/>
                                      </p:to>
                                    </p:set>
                                    <p:animEffect transition="in" filter="blinds(horizontal)">
                                      <p:cBhvr>
                                        <p:cTn id="10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4" grpId="0" animBg="1"/>
      <p:bldP spid="5" grpId="0" animBg="1"/>
      <p:bldP spid="6" grpId="0" animBg="1"/>
      <p:bldP spid="7" grpId="0" animBg="1"/>
      <p:bldP spid="8" grpId="0" animBg="1"/>
      <p:bldP spid="10" grpId="0"/>
      <p:bldP spid="11" grpId="0" animBg="1"/>
      <p:bldP spid="13" grpId="0"/>
      <p:bldP spid="20" grpId="0" animBg="1"/>
      <p:bldP spid="21" grpId="0" animBg="1"/>
      <p:bldP spid="22" grpId="0" animBg="1"/>
      <p:bldP spid="23" grpId="0" animBg="1"/>
      <p:bldP spid="24" grpId="0" animBg="1"/>
      <p:bldP spid="25" grpId="0" animBg="1"/>
      <p:bldP spid="26" grpId="0" animBg="1"/>
      <p:bldP spid="27" grpId="0"/>
      <p:bldP spid="28" grpId="0" animBg="1"/>
      <p:bldP spid="29" grpId="0"/>
      <p:bldP spid="34" grpId="0"/>
      <p:bldP spid="47" grpId="0"/>
      <p:bldP spid="48" grpId="0"/>
      <p:bldP spid="50" grpId="0"/>
      <p:bldP spid="58" grpId="0"/>
      <p:bldP spid="6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229600" cy="4525963"/>
          </a:xfrm>
        </p:spPr>
        <p:txBody>
          <a:bodyPr/>
          <a:lstStyle/>
          <a:p>
            <a:pPr>
              <a:buNone/>
            </a:pPr>
            <a:endParaRPr lang="en-US" altLang="zh-CN" dirty="0">
              <a:latin typeface="Microsoft YaHei" panose="020B0503020204020204" pitchFamily="34" charset="-122"/>
              <a:ea typeface="Microsoft YaHei" panose="020B0503020204020204" pitchFamily="34" charset="-122"/>
            </a:endParaRPr>
          </a:p>
          <a:p>
            <a:pPr>
              <a:buNone/>
            </a:pPr>
            <a:endParaRPr lang="zh-CN" altLang="en-US" dirty="0">
              <a:latin typeface="Microsoft YaHei" panose="020B0503020204020204" pitchFamily="34" charset="-122"/>
              <a:ea typeface="Microsoft YaHei" panose="020B0503020204020204" pitchFamily="34" charset="-122"/>
            </a:endParaRPr>
          </a:p>
        </p:txBody>
      </p:sp>
      <p:sp>
        <p:nvSpPr>
          <p:cNvPr id="34" name="爆炸形 1 33"/>
          <p:cNvSpPr/>
          <p:nvPr/>
        </p:nvSpPr>
        <p:spPr bwMode="auto">
          <a:xfrm>
            <a:off x="1214414" y="2044511"/>
            <a:ext cx="2214578" cy="928694"/>
          </a:xfrm>
          <a:prstGeom prst="irregularSeal1">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Microsoft YaHei" panose="020B0503020204020204" pitchFamily="34" charset="-122"/>
                <a:ea typeface="Microsoft YaHei" panose="020B0503020204020204" pitchFamily="34" charset="-122"/>
              </a:rPr>
              <a:t>shuffer</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5" name="圆角矩形 34"/>
          <p:cNvSpPr/>
          <p:nvPr/>
        </p:nvSpPr>
        <p:spPr bwMode="auto">
          <a:xfrm>
            <a:off x="500034" y="2973205"/>
            <a:ext cx="1143008" cy="3143272"/>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6" name="圆角矩形 35"/>
          <p:cNvSpPr/>
          <p:nvPr/>
        </p:nvSpPr>
        <p:spPr bwMode="auto">
          <a:xfrm>
            <a:off x="571472" y="3759023"/>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Microsoft YaHei" panose="020B0503020204020204" pitchFamily="34" charset="-122"/>
                <a:ea typeface="Microsoft YaHei" panose="020B0503020204020204" pitchFamily="34" charset="-122"/>
              </a:rPr>
              <a:t>tuple</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7" name="圆角矩形 36"/>
          <p:cNvSpPr/>
          <p:nvPr/>
        </p:nvSpPr>
        <p:spPr bwMode="auto">
          <a:xfrm>
            <a:off x="571472" y="5116345"/>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a:latin typeface="Microsoft YaHei" panose="020B0503020204020204" pitchFamily="34" charset="-122"/>
                <a:ea typeface="Microsoft YaHei" panose="020B0503020204020204" pitchFamily="34" charset="-122"/>
              </a:rPr>
              <a:t>tuple</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8" name="圆角矩形 37"/>
          <p:cNvSpPr/>
          <p:nvPr/>
        </p:nvSpPr>
        <p:spPr bwMode="auto">
          <a:xfrm>
            <a:off x="2928926" y="5116345"/>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9" name="圆角矩形 38"/>
          <p:cNvSpPr/>
          <p:nvPr/>
        </p:nvSpPr>
        <p:spPr bwMode="auto">
          <a:xfrm>
            <a:off x="2928926" y="3759023"/>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40" name="圆角矩形 39"/>
          <p:cNvSpPr/>
          <p:nvPr/>
        </p:nvSpPr>
        <p:spPr bwMode="auto">
          <a:xfrm>
            <a:off x="214282" y="2616015"/>
            <a:ext cx="3929090" cy="3857652"/>
          </a:xfrm>
          <a:prstGeom prst="roundRect">
            <a:avLst/>
          </a:prstGeom>
          <a:noFill/>
          <a:ln w="3810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41" name="圆角矩形 40"/>
          <p:cNvSpPr/>
          <p:nvPr/>
        </p:nvSpPr>
        <p:spPr bwMode="auto">
          <a:xfrm>
            <a:off x="642910" y="3044643"/>
            <a:ext cx="857256" cy="500066"/>
          </a:xfrm>
          <a:prstGeom prst="roundRect">
            <a:avLst>
              <a:gd name="adj" fmla="val 0"/>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bolt1</a:t>
            </a:r>
            <a:endParaRPr kumimoji="0" lang="zh-CN" altLang="en-US"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endParaRPr>
          </a:p>
        </p:txBody>
      </p:sp>
      <p:sp>
        <p:nvSpPr>
          <p:cNvPr id="42" name="圆角矩形 41"/>
          <p:cNvSpPr/>
          <p:nvPr/>
        </p:nvSpPr>
        <p:spPr bwMode="auto">
          <a:xfrm>
            <a:off x="2786050" y="2973205"/>
            <a:ext cx="1143008" cy="3214710"/>
          </a:xfrm>
          <a:prstGeom prst="round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43" name="圆角矩形 42"/>
          <p:cNvSpPr/>
          <p:nvPr/>
        </p:nvSpPr>
        <p:spPr bwMode="auto">
          <a:xfrm>
            <a:off x="2928926" y="3044643"/>
            <a:ext cx="857256" cy="500066"/>
          </a:xfrm>
          <a:prstGeom prst="roundRect">
            <a:avLst>
              <a:gd name="adj" fmla="val 0"/>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bolt2</a:t>
            </a:r>
            <a:endParaRPr kumimoji="0" lang="zh-CN" altLang="en-US"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endParaRPr>
          </a:p>
        </p:txBody>
      </p:sp>
      <p:cxnSp>
        <p:nvCxnSpPr>
          <p:cNvPr id="44" name="直接箭头连接符 43"/>
          <p:cNvCxnSpPr>
            <a:stCxn id="36" idx="3"/>
            <a:endCxn id="39" idx="1"/>
          </p:cNvCxnSpPr>
          <p:nvPr/>
        </p:nvCxnSpPr>
        <p:spPr bwMode="auto">
          <a:xfrm>
            <a:off x="1500166" y="4009056"/>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5" name="直接箭头连接符 44"/>
          <p:cNvCxnSpPr>
            <a:stCxn id="37" idx="3"/>
            <a:endCxn id="38" idx="1"/>
          </p:cNvCxnSpPr>
          <p:nvPr/>
        </p:nvCxnSpPr>
        <p:spPr bwMode="auto">
          <a:xfrm>
            <a:off x="1500166" y="5366378"/>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6" name="爆炸形 1 45"/>
          <p:cNvSpPr/>
          <p:nvPr/>
        </p:nvSpPr>
        <p:spPr bwMode="auto">
          <a:xfrm>
            <a:off x="5643570" y="2044511"/>
            <a:ext cx="2214578" cy="928694"/>
          </a:xfrm>
          <a:prstGeom prst="irregularSeal1">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a:latin typeface="Microsoft YaHei" panose="020B0503020204020204" pitchFamily="34" charset="-122"/>
                <a:ea typeface="Microsoft YaHei" panose="020B0503020204020204" pitchFamily="34" charset="-122"/>
              </a:rPr>
              <a:t>fieds</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47" name="圆角矩形 46"/>
          <p:cNvSpPr/>
          <p:nvPr/>
        </p:nvSpPr>
        <p:spPr bwMode="auto">
          <a:xfrm>
            <a:off x="4929190" y="2973205"/>
            <a:ext cx="1143008" cy="3143272"/>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48" name="圆角矩形 47"/>
          <p:cNvSpPr/>
          <p:nvPr/>
        </p:nvSpPr>
        <p:spPr bwMode="auto">
          <a:xfrm>
            <a:off x="5000628" y="3759023"/>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Microsoft YaHei" panose="020B0503020204020204" pitchFamily="34" charset="-122"/>
                <a:ea typeface="Microsoft YaHei" panose="020B0503020204020204" pitchFamily="34" charset="-122"/>
              </a:rPr>
              <a:t>tuple</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49" name="圆角矩形 48"/>
          <p:cNvSpPr/>
          <p:nvPr/>
        </p:nvSpPr>
        <p:spPr bwMode="auto">
          <a:xfrm>
            <a:off x="5000628" y="5187783"/>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err="1">
                <a:latin typeface="Microsoft YaHei" panose="020B0503020204020204" pitchFamily="34" charset="-122"/>
                <a:ea typeface="Microsoft YaHei" panose="020B0503020204020204" pitchFamily="34" charset="-122"/>
              </a:rPr>
              <a:t>tuple</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0" name="圆角矩形 49"/>
          <p:cNvSpPr/>
          <p:nvPr/>
        </p:nvSpPr>
        <p:spPr bwMode="auto">
          <a:xfrm>
            <a:off x="7358082" y="5187783"/>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1" name="圆角矩形 50"/>
          <p:cNvSpPr/>
          <p:nvPr/>
        </p:nvSpPr>
        <p:spPr bwMode="auto">
          <a:xfrm>
            <a:off x="7358082" y="3759023"/>
            <a:ext cx="928694"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2" name="圆角矩形 51"/>
          <p:cNvSpPr/>
          <p:nvPr/>
        </p:nvSpPr>
        <p:spPr bwMode="auto">
          <a:xfrm>
            <a:off x="4643438" y="2616015"/>
            <a:ext cx="3929090" cy="3786214"/>
          </a:xfrm>
          <a:prstGeom prst="roundRect">
            <a:avLst/>
          </a:prstGeom>
          <a:noFill/>
          <a:ln w="3810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3" name="圆角矩形 52"/>
          <p:cNvSpPr/>
          <p:nvPr/>
        </p:nvSpPr>
        <p:spPr bwMode="auto">
          <a:xfrm>
            <a:off x="5072066" y="3044643"/>
            <a:ext cx="857256" cy="500066"/>
          </a:xfrm>
          <a:prstGeom prst="roundRect">
            <a:avLst>
              <a:gd name="adj" fmla="val 0"/>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bolt1</a:t>
            </a:r>
            <a:endParaRPr kumimoji="0" lang="zh-CN" altLang="en-US"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endParaRPr>
          </a:p>
        </p:txBody>
      </p:sp>
      <p:sp>
        <p:nvSpPr>
          <p:cNvPr id="54" name="圆角矩形 53"/>
          <p:cNvSpPr/>
          <p:nvPr/>
        </p:nvSpPr>
        <p:spPr bwMode="auto">
          <a:xfrm>
            <a:off x="7215206" y="2973205"/>
            <a:ext cx="1143008" cy="3214710"/>
          </a:xfrm>
          <a:prstGeom prst="round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5" name="圆角矩形 54"/>
          <p:cNvSpPr/>
          <p:nvPr/>
        </p:nvSpPr>
        <p:spPr bwMode="auto">
          <a:xfrm>
            <a:off x="7358082" y="3044643"/>
            <a:ext cx="857256" cy="500066"/>
          </a:xfrm>
          <a:prstGeom prst="roundRect">
            <a:avLst>
              <a:gd name="adj" fmla="val 0"/>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rPr>
              <a:t>bolt2</a:t>
            </a:r>
            <a:endParaRPr kumimoji="0" lang="zh-CN" altLang="en-US" sz="16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icrosoft YaHei" panose="020B0503020204020204" pitchFamily="34" charset="-122"/>
              <a:ea typeface="Microsoft YaHei" panose="020B0503020204020204" pitchFamily="34" charset="-122"/>
            </a:endParaRPr>
          </a:p>
        </p:txBody>
      </p:sp>
      <p:cxnSp>
        <p:nvCxnSpPr>
          <p:cNvPr id="56" name="直接箭头连接符 55"/>
          <p:cNvCxnSpPr>
            <a:stCxn id="48" idx="3"/>
            <a:endCxn id="51" idx="1"/>
          </p:cNvCxnSpPr>
          <p:nvPr/>
        </p:nvCxnSpPr>
        <p:spPr bwMode="auto">
          <a:xfrm>
            <a:off x="5929322" y="4009056"/>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直接箭头连接符 56"/>
          <p:cNvCxnSpPr>
            <a:stCxn id="49" idx="3"/>
            <a:endCxn id="50" idx="1"/>
          </p:cNvCxnSpPr>
          <p:nvPr/>
        </p:nvCxnSpPr>
        <p:spPr bwMode="auto">
          <a:xfrm>
            <a:off x="5929322" y="5437816"/>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8" name="TextBox 57"/>
          <p:cNvSpPr txBox="1"/>
          <p:nvPr/>
        </p:nvSpPr>
        <p:spPr>
          <a:xfrm>
            <a:off x="1928794" y="3759023"/>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A</a:t>
            </a: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59" name="TextBox 58"/>
          <p:cNvSpPr txBox="1"/>
          <p:nvPr/>
        </p:nvSpPr>
        <p:spPr>
          <a:xfrm>
            <a:off x="1928794" y="5175641"/>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B</a:t>
            </a: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60" name="TextBox 59"/>
          <p:cNvSpPr txBox="1"/>
          <p:nvPr/>
        </p:nvSpPr>
        <p:spPr>
          <a:xfrm>
            <a:off x="6357950" y="3830461"/>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A</a:t>
            </a: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61" name="TextBox 60"/>
          <p:cNvSpPr txBox="1"/>
          <p:nvPr/>
        </p:nvSpPr>
        <p:spPr>
          <a:xfrm>
            <a:off x="6357950" y="5259221"/>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B</a:t>
            </a: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62" name="TextBox 61"/>
          <p:cNvSpPr txBox="1"/>
          <p:nvPr/>
        </p:nvSpPr>
        <p:spPr>
          <a:xfrm>
            <a:off x="6786578" y="4259089"/>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A</a:t>
            </a: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63" name="直接箭头连接符 62"/>
          <p:cNvCxnSpPr>
            <a:stCxn id="49" idx="3"/>
            <a:endCxn id="51" idx="1"/>
          </p:cNvCxnSpPr>
          <p:nvPr/>
        </p:nvCxnSpPr>
        <p:spPr bwMode="auto">
          <a:xfrm flipV="1">
            <a:off x="5929322" y="4009056"/>
            <a:ext cx="1428760" cy="14287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直接箭头连接符 63"/>
          <p:cNvCxnSpPr>
            <a:stCxn id="36" idx="3"/>
            <a:endCxn id="38" idx="1"/>
          </p:cNvCxnSpPr>
          <p:nvPr/>
        </p:nvCxnSpPr>
        <p:spPr bwMode="auto">
          <a:xfrm>
            <a:off x="1500166" y="4009056"/>
            <a:ext cx="1428760" cy="135732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1928794" y="4473403"/>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A</a:t>
            </a:r>
            <a:endParaRPr lang="zh-CN" altLang="en-US" dirty="0">
              <a:solidFill>
                <a:srgbClr val="FF0000"/>
              </a:solidFill>
              <a:latin typeface="Microsoft YaHei" panose="020B0503020204020204" pitchFamily="34" charset="-122"/>
              <a:ea typeface="Microsoft YaHei" panose="020B0503020204020204" pitchFamily="34" charset="-122"/>
            </a:endParaRPr>
          </a:p>
        </p:txBody>
      </p:sp>
      <p:cxnSp>
        <p:nvCxnSpPr>
          <p:cNvPr id="66" name="直接箭头连接符 65"/>
          <p:cNvCxnSpPr>
            <a:stCxn id="48" idx="3"/>
            <a:endCxn id="50" idx="1"/>
          </p:cNvCxnSpPr>
          <p:nvPr/>
        </p:nvCxnSpPr>
        <p:spPr bwMode="auto">
          <a:xfrm>
            <a:off x="5929322" y="4009056"/>
            <a:ext cx="1428760" cy="14287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9" name="TextBox 68"/>
          <p:cNvSpPr txBox="1"/>
          <p:nvPr/>
        </p:nvSpPr>
        <p:spPr>
          <a:xfrm>
            <a:off x="6215074" y="4259089"/>
            <a:ext cx="571504" cy="369332"/>
          </a:xfrm>
          <a:prstGeom prst="rect">
            <a:avLst/>
          </a:prstGeom>
          <a:noFill/>
        </p:spPr>
        <p:txBody>
          <a:bodyPr wrap="square" rtlCol="0">
            <a:spAutoFit/>
          </a:bodyPr>
          <a:lstStyle/>
          <a:p>
            <a:r>
              <a:rPr lang="en-US" altLang="zh-CN" dirty="0">
                <a:solidFill>
                  <a:srgbClr val="FF0000"/>
                </a:solidFill>
                <a:latin typeface="Microsoft YaHei" panose="020B0503020204020204" pitchFamily="34" charset="-122"/>
                <a:ea typeface="Microsoft YaHei" panose="020B0503020204020204" pitchFamily="34" charset="-122"/>
              </a:rPr>
              <a:t>B</a:t>
            </a:r>
            <a:endParaRPr lang="zh-CN" altLang="en-US" dirty="0">
              <a:solidFill>
                <a:srgbClr val="FF0000"/>
              </a:solidFill>
              <a:latin typeface="Microsoft YaHei" panose="020B0503020204020204" pitchFamily="34" charset="-122"/>
              <a:ea typeface="Microsoft YaHei" panose="020B0503020204020204" pitchFamily="34" charset="-122"/>
            </a:endParaRPr>
          </a:p>
        </p:txBody>
      </p:sp>
      <p:sp>
        <p:nvSpPr>
          <p:cNvPr id="67" name="Rectangle 4">
            <a:extLst>
              <a:ext uri="{FF2B5EF4-FFF2-40B4-BE49-F238E27FC236}">
                <a16:creationId xmlns="" xmlns:a16="http://schemas.microsoft.com/office/drawing/2014/main" id="{2924CE4E-56DF-6B49-A1AE-C18DFB55AF9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8" name="直接连接符 8">
            <a:extLst>
              <a:ext uri="{FF2B5EF4-FFF2-40B4-BE49-F238E27FC236}">
                <a16:creationId xmlns="" xmlns:a16="http://schemas.microsoft.com/office/drawing/2014/main" id="{2F635EB5-9FCD-9E4C-9FFE-62789C486226}"/>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sp>
        <p:nvSpPr>
          <p:cNvPr id="73" name="矩形 38">
            <a:extLst>
              <a:ext uri="{FF2B5EF4-FFF2-40B4-BE49-F238E27FC236}">
                <a16:creationId xmlns="" xmlns:a16="http://schemas.microsoft.com/office/drawing/2014/main" id="{B0BDEBDA-083F-2E44-87A3-7F7214FC0573}"/>
              </a:ext>
            </a:extLst>
          </p:cNvPr>
          <p:cNvSpPr/>
          <p:nvPr/>
        </p:nvSpPr>
        <p:spPr bwMode="auto">
          <a:xfrm>
            <a:off x="2" y="284163"/>
            <a:ext cx="3550026" cy="530225"/>
          </a:xfrm>
          <a:prstGeom prst="rect">
            <a:avLst/>
          </a:prstGeom>
          <a:solidFill>
            <a:srgbClr val="024C89"/>
          </a:solid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几种重要的分组模式</a:t>
            </a:r>
          </a:p>
        </p:txBody>
      </p:sp>
    </p:spTree>
    <p:extLst>
      <p:ext uri="{BB962C8B-B14F-4D97-AF65-F5344CB8AC3E}">
        <p14:creationId xmlns:p14="http://schemas.microsoft.com/office/powerpoint/2010/main" val="7696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linds(horizontal)">
                                      <p:cBhvr>
                                        <p:cTn id="10" dur="500"/>
                                        <p:tgtEl>
                                          <p:spTgt spid="3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linds(horizontal)">
                                      <p:cBhvr>
                                        <p:cTn id="13" dur="500"/>
                                        <p:tgtEl>
                                          <p:spTgt spid="3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linds(horizontal)">
                                      <p:cBhvr>
                                        <p:cTn id="16" dur="500"/>
                                        <p:tgtEl>
                                          <p:spTgt spid="3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linds(horizontal)">
                                      <p:cBhvr>
                                        <p:cTn id="19" dur="500"/>
                                        <p:tgtEl>
                                          <p:spTgt spid="3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blinds(horizontal)">
                                      <p:cBhvr>
                                        <p:cTn id="25" dur="500"/>
                                        <p:tgtEl>
                                          <p:spTgt spid="4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linds(horizontal)">
                                      <p:cBhvr>
                                        <p:cTn id="28" dur="500"/>
                                        <p:tgtEl>
                                          <p:spTgt spid="4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blinds(horizontal)">
                                      <p:cBhvr>
                                        <p:cTn id="31" dur="500"/>
                                        <p:tgtEl>
                                          <p:spTgt spid="4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linds(horizontal)">
                                      <p:cBhvr>
                                        <p:cTn id="34" dur="500"/>
                                        <p:tgtEl>
                                          <p:spTgt spid="43"/>
                                        </p:tgtEl>
                                      </p:cBhvr>
                                    </p:animEffect>
                                  </p:childTnLst>
                                </p:cTn>
                              </p:par>
                              <p:par>
                                <p:cTn id="35" presetID="3" presetClass="entr" presetSubtype="1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linds(horizontal)">
                                      <p:cBhvr>
                                        <p:cTn id="37" dur="500"/>
                                        <p:tgtEl>
                                          <p:spTgt spid="44"/>
                                        </p:tgtEl>
                                      </p:cBhvr>
                                    </p:animEffect>
                                  </p:childTnLst>
                                </p:cTn>
                              </p:par>
                              <p:par>
                                <p:cTn id="38" presetID="3" presetClass="entr" presetSubtype="1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blinds(horizontal)">
                                      <p:cBhvr>
                                        <p:cTn id="40" dur="500"/>
                                        <p:tgtEl>
                                          <p:spTgt spid="4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blinds(horizontal)">
                                      <p:cBhvr>
                                        <p:cTn id="43" dur="500"/>
                                        <p:tgtEl>
                                          <p:spTgt spid="5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blinds(horizontal)">
                                      <p:cBhvr>
                                        <p:cTn id="46" dur="500"/>
                                        <p:tgtEl>
                                          <p:spTgt spid="59"/>
                                        </p:tgtEl>
                                      </p:cBhvr>
                                    </p:animEffect>
                                  </p:childTnLst>
                                </p:cTn>
                              </p:par>
                              <p:par>
                                <p:cTn id="47" presetID="3" presetClass="entr" presetSubtype="1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blinds(horizontal)">
                                      <p:cBhvr>
                                        <p:cTn id="49" dur="500"/>
                                        <p:tgtEl>
                                          <p:spTgt spid="6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linds(horizontal)">
                                      <p:cBhvr>
                                        <p:cTn id="52" dur="500"/>
                                        <p:tgtEl>
                                          <p:spTgt spid="6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blinds(horizontal)">
                                      <p:cBhvr>
                                        <p:cTn id="57" dur="500"/>
                                        <p:tgtEl>
                                          <p:spTgt spid="46"/>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linds(horizontal)">
                                      <p:cBhvr>
                                        <p:cTn id="63" dur="500"/>
                                        <p:tgtEl>
                                          <p:spTgt spid="4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linds(horizontal)">
                                      <p:cBhvr>
                                        <p:cTn id="66" dur="500"/>
                                        <p:tgtEl>
                                          <p:spTgt spid="4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blinds(horizontal)">
                                      <p:cBhvr>
                                        <p:cTn id="72" dur="500"/>
                                        <p:tgtEl>
                                          <p:spTgt spid="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blinds(horizontal)">
                                      <p:cBhvr>
                                        <p:cTn id="75" dur="500"/>
                                        <p:tgtEl>
                                          <p:spTgt spid="5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blinds(horizontal)">
                                      <p:cBhvr>
                                        <p:cTn id="78" dur="500"/>
                                        <p:tgtEl>
                                          <p:spTgt spid="53"/>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blinds(horizontal)">
                                      <p:cBhvr>
                                        <p:cTn id="81" dur="500"/>
                                        <p:tgtEl>
                                          <p:spTgt spid="5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linds(horizontal)">
                                      <p:cBhvr>
                                        <p:cTn id="84" dur="500"/>
                                        <p:tgtEl>
                                          <p:spTgt spid="55"/>
                                        </p:tgtEl>
                                      </p:cBhvr>
                                    </p:animEffect>
                                  </p:childTnLst>
                                </p:cTn>
                              </p:par>
                              <p:par>
                                <p:cTn id="85" presetID="3" presetClass="entr" presetSubtype="10" fill="hold"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blinds(horizontal)">
                                      <p:cBhvr>
                                        <p:cTn id="87" dur="500"/>
                                        <p:tgtEl>
                                          <p:spTgt spid="56"/>
                                        </p:tgtEl>
                                      </p:cBhvr>
                                    </p:animEffect>
                                  </p:childTnLst>
                                </p:cTn>
                              </p:par>
                              <p:par>
                                <p:cTn id="88" presetID="3" presetClass="entr" presetSubtype="10" fill="hold"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blinds(horizontal)">
                                      <p:cBhvr>
                                        <p:cTn id="90" dur="500"/>
                                        <p:tgtEl>
                                          <p:spTgt spid="57"/>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blinds(horizontal)">
                                      <p:cBhvr>
                                        <p:cTn id="93" dur="500"/>
                                        <p:tgtEl>
                                          <p:spTgt spid="60"/>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blinds(horizontal)">
                                      <p:cBhvr>
                                        <p:cTn id="96" dur="500"/>
                                        <p:tgtEl>
                                          <p:spTgt spid="61"/>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blinds(horizontal)">
                                      <p:cBhvr>
                                        <p:cTn id="99" dur="500"/>
                                        <p:tgtEl>
                                          <p:spTgt spid="62"/>
                                        </p:tgtEl>
                                      </p:cBhvr>
                                    </p:animEffect>
                                  </p:childTnLst>
                                </p:cTn>
                              </p:par>
                              <p:par>
                                <p:cTn id="100" presetID="3" presetClass="entr" presetSubtype="10" fill="hold" nodeType="with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blinds(horizontal)">
                                      <p:cBhvr>
                                        <p:cTn id="102" dur="500"/>
                                        <p:tgtEl>
                                          <p:spTgt spid="63"/>
                                        </p:tgtEl>
                                      </p:cBhvr>
                                    </p:animEffect>
                                  </p:childTnLst>
                                </p:cTn>
                              </p:par>
                              <p:par>
                                <p:cTn id="103" presetID="3" presetClass="entr" presetSubtype="1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blinds(horizontal)">
                                      <p:cBhvr>
                                        <p:cTn id="105" dur="500"/>
                                        <p:tgtEl>
                                          <p:spTgt spid="6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blinds(horizontal)">
                                      <p:cBhvr>
                                        <p:cTn id="10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p:bldP spid="42" grpId="0" animBg="1"/>
      <p:bldP spid="43" grpId="0"/>
      <p:bldP spid="46" grpId="0" animBg="1"/>
      <p:bldP spid="47" grpId="0" animBg="1"/>
      <p:bldP spid="48" grpId="0" animBg="1"/>
      <p:bldP spid="49" grpId="0" animBg="1"/>
      <p:bldP spid="50" grpId="0" animBg="1"/>
      <p:bldP spid="51" grpId="0" animBg="1"/>
      <p:bldP spid="52" grpId="0" animBg="1"/>
      <p:bldP spid="53" grpId="0"/>
      <p:bldP spid="54" grpId="0" animBg="1"/>
      <p:bldP spid="55" grpId="0"/>
      <p:bldP spid="58" grpId="0"/>
      <p:bldP spid="59" grpId="0"/>
      <p:bldP spid="60" grpId="0"/>
      <p:bldP spid="61" grpId="0"/>
      <p:bldP spid="62" grpId="0"/>
      <p:bldP spid="65" grpId="0"/>
      <p:bldP spid="6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76400"/>
            <a:ext cx="2895600" cy="21414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E7A77F6A-EEB0-4F47-814E-1F654956250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F00F8953-25A5-AF4C-9A0C-94A6D0CA42AD}"/>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5F3F1E89-BDA9-ED4B-A663-52F70F193236}"/>
              </a:ext>
            </a:extLst>
          </p:cNvPr>
          <p:cNvGrpSpPr>
            <a:grpSpLocks/>
          </p:cNvGrpSpPr>
          <p:nvPr/>
        </p:nvGrpSpPr>
        <p:grpSpPr bwMode="auto">
          <a:xfrm>
            <a:off x="1" y="284163"/>
            <a:ext cx="3657599" cy="530225"/>
            <a:chOff x="2209799" y="284389"/>
            <a:chExt cx="2160388" cy="529772"/>
          </a:xfrm>
          <a:solidFill>
            <a:srgbClr val="024C89"/>
          </a:solidFill>
        </p:grpSpPr>
        <p:sp>
          <p:nvSpPr>
            <p:cNvPr id="11" name="矩形 10">
              <a:extLst>
                <a:ext uri="{FF2B5EF4-FFF2-40B4-BE49-F238E27FC236}">
                  <a16:creationId xmlns="" xmlns:a16="http://schemas.microsoft.com/office/drawing/2014/main" id="{988715C5-8A94-D643-ABCB-85AE120EDF1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Streaming</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4CF340EB-49D0-554E-A764-6F4FDA01C7A5}"/>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
        <p:nvSpPr>
          <p:cNvPr id="2" name="TextBox 1"/>
          <p:cNvSpPr txBox="1"/>
          <p:nvPr/>
        </p:nvSpPr>
        <p:spPr>
          <a:xfrm>
            <a:off x="3124200" y="4724400"/>
            <a:ext cx="2450607" cy="830997"/>
          </a:xfrm>
          <a:prstGeom prst="rect">
            <a:avLst/>
          </a:prstGeom>
          <a:noFill/>
        </p:spPr>
        <p:txBody>
          <a:bodyPr wrap="none" rtlCol="0">
            <a:spAutoFit/>
          </a:bodyPr>
          <a:lstStyle/>
          <a:p>
            <a:r>
              <a:rPr lang="zh-CN" altLang="en-US" sz="4800" dirty="0">
                <a:solidFill>
                  <a:srgbClr val="FF0000"/>
                </a:solidFill>
                <a:latin typeface="微软雅黑" panose="020B0503020204020204" pitchFamily="34" charset="-122"/>
                <a:ea typeface="微软雅黑" panose="020B0503020204020204" pitchFamily="34" charset="-122"/>
              </a:rPr>
              <a:t>同</a:t>
            </a:r>
            <a:r>
              <a:rPr lang="en-US" altLang="zh-CN" sz="4800" dirty="0">
                <a:solidFill>
                  <a:srgbClr val="FF0000"/>
                </a:solidFill>
                <a:latin typeface="微软雅黑" panose="020B0503020204020204" pitchFamily="34" charset="-122"/>
                <a:ea typeface="微软雅黑" panose="020B0503020204020204" pitchFamily="34" charset="-122"/>
              </a:rPr>
              <a:t>Spark</a:t>
            </a:r>
            <a:endParaRPr lang="zh-CN" altLang="en-US" sz="4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44435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6170921"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大数据的批处理系统中的流程生成</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305178" y="1810469"/>
            <a:ext cx="7238622" cy="1162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流程由用户指定</a:t>
            </a:r>
            <a:endParaRPr lang="en-US" altLang="zh-CN" sz="2400" dirty="0">
              <a:latin typeface="微软雅黑" panose="020B0503020204020204" pitchFamily="34" charset="-122"/>
              <a:ea typeface="微软雅黑" panose="020B0503020204020204" pitchFamily="34" charset="-122"/>
            </a:endParaRPr>
          </a:p>
          <a:p>
            <a:pPr marL="0" indent="0" algn="just">
              <a:spcBef>
                <a:spcPts val="600"/>
              </a:spcBef>
              <a:spcAft>
                <a:spcPts val="300"/>
              </a:spcAft>
              <a:buNone/>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454684" y="4038600"/>
            <a:ext cx="4312089"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流程由用户指定</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404767" y="1219919"/>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en-US" altLang="zh-CN" sz="2800" dirty="0">
                <a:solidFill>
                  <a:srgbClr val="FF0000"/>
                </a:solidFill>
                <a:latin typeface="微软雅黑" panose="020B0503020204020204" pitchFamily="34" charset="-122"/>
                <a:ea typeface="微软雅黑" panose="020B0503020204020204" pitchFamily="34" charset="-122"/>
              </a:rPr>
              <a:t>Storm</a:t>
            </a:r>
          </a:p>
        </p:txBody>
      </p:sp>
      <p:sp>
        <p:nvSpPr>
          <p:cNvPr id="17" name="Content Placeholder 2"/>
          <p:cNvSpPr txBox="1">
            <a:spLocks/>
          </p:cNvSpPr>
          <p:nvPr/>
        </p:nvSpPr>
        <p:spPr>
          <a:xfrm>
            <a:off x="476250" y="3543300"/>
            <a:ext cx="4290523"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en-US" altLang="zh-CN" sz="2800" dirty="0">
                <a:solidFill>
                  <a:srgbClr val="FF0000"/>
                </a:solidFill>
                <a:latin typeface="微软雅黑" panose="020B0503020204020204" pitchFamily="34" charset="-122"/>
                <a:ea typeface="微软雅黑" panose="020B0503020204020204" pitchFamily="34" charset="-122"/>
              </a:rPr>
              <a:t>Spark Streaming</a:t>
            </a:r>
          </a:p>
        </p:txBody>
      </p:sp>
      <p:pic>
        <p:nvPicPr>
          <p:cNvPr id="18"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778010"/>
            <a:ext cx="2895600" cy="21414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查看源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296174"/>
            <a:ext cx="4307986" cy="168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8786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6170921"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大数据</a:t>
              </a:r>
              <a:r>
                <a:rPr lang="zh-CN" altLang="en-US"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的实时计算系统中</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的流程调度</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305178" y="1810469"/>
            <a:ext cx="7238622" cy="1162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执行过程中如何执行操作？</a:t>
            </a:r>
            <a:endParaRPr lang="en-US" altLang="zh-CN" sz="2400" dirty="0">
              <a:latin typeface="微软雅黑" panose="020B0503020204020204" pitchFamily="34" charset="-122"/>
              <a:ea typeface="微软雅黑" panose="020B0503020204020204" pitchFamily="34" charset="-122"/>
            </a:endParaRPr>
          </a:p>
          <a:p>
            <a:pPr marL="0" indent="0" algn="just">
              <a:spcBef>
                <a:spcPts val="600"/>
              </a:spcBef>
              <a:spcAft>
                <a:spcPts val="300"/>
              </a:spcAft>
              <a:buNone/>
            </a:pP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454684" y="4038600"/>
            <a:ext cx="4312089"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可扩展性高</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效率高</a:t>
            </a: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404767" y="1219919"/>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476250" y="354330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318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p:nvPr>
        </p:nvSpPr>
        <p:spPr>
          <a:xfrm>
            <a:off x="304800" y="1143000"/>
            <a:ext cx="8686800" cy="4754563"/>
          </a:xfrm>
        </p:spPr>
        <p:txBody>
          <a:bodyPr/>
          <a:lstStyle/>
          <a:p>
            <a:pPr>
              <a:buFont typeface="Wingdings" panose="05000000000000000000" pitchFamily="2" charset="2"/>
              <a:buChar char="l"/>
            </a:pPr>
            <a:r>
              <a:rPr lang="zh-CN" altLang="zh-CN" sz="2000" dirty="0">
                <a:latin typeface="Microsoft YaHei" panose="020B0503020204020204" pitchFamily="34" charset="-122"/>
                <a:ea typeface="Microsoft YaHei" panose="020B0503020204020204" pitchFamily="34" charset="-122"/>
              </a:rPr>
              <a:t>流计算秉承一个基本理念，即</a:t>
            </a:r>
            <a:r>
              <a:rPr lang="zh-CN" altLang="zh-CN" sz="2000" b="1" dirty="0">
                <a:solidFill>
                  <a:srgbClr val="FF0000"/>
                </a:solidFill>
                <a:latin typeface="Microsoft YaHei" panose="020B0503020204020204" pitchFamily="34" charset="-122"/>
                <a:ea typeface="Microsoft YaHei" panose="020B0503020204020204" pitchFamily="34" charset="-122"/>
              </a:rPr>
              <a:t>数据的价值随着时间的流逝而降低</a:t>
            </a:r>
            <a:r>
              <a:rPr lang="zh-CN" altLang="en-US" sz="2000" b="1"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如用户点击流</a:t>
            </a:r>
            <a:r>
              <a:rPr lang="zh-CN" altLang="zh-CN" sz="2000" dirty="0">
                <a:latin typeface="Microsoft YaHei" panose="020B0503020204020204" pitchFamily="34" charset="-122"/>
                <a:ea typeface="Microsoft YaHei" panose="020B0503020204020204" pitchFamily="34" charset="-122"/>
              </a:rPr>
              <a:t>。因此，当事件出现时就应该立即进行处理，而不是缓存起来进行批量处理。为了及时处理流数据，就需要一个低延迟、可扩展、高可靠的处理引擎</a:t>
            </a:r>
            <a:endParaRPr lang="en-US" altLang="zh-CN" sz="2000" dirty="0">
              <a:latin typeface="Microsoft YaHei" panose="020B0503020204020204" pitchFamily="34" charset="-122"/>
              <a:ea typeface="Microsoft YaHei" panose="020B0503020204020204" pitchFamily="34" charset="-122"/>
            </a:endParaRPr>
          </a:p>
          <a:p>
            <a:pPr>
              <a:buFont typeface="Wingdings" panose="05000000000000000000" pitchFamily="2" charset="2"/>
              <a:buChar char="l"/>
            </a:pPr>
            <a:r>
              <a:rPr lang="zh-CN" altLang="zh-CN" sz="2000" dirty="0">
                <a:latin typeface="Microsoft YaHei" panose="020B0503020204020204" pitchFamily="34" charset="-122"/>
                <a:ea typeface="Microsoft YaHei" panose="020B0503020204020204" pitchFamily="34" charset="-122"/>
              </a:rPr>
              <a:t>对于一个流计算系统来说，它应达到如下需求：</a:t>
            </a:r>
            <a:endParaRPr lang="en-US" altLang="zh-CN" sz="2000" dirty="0">
              <a:latin typeface="Microsoft YaHei" panose="020B0503020204020204" pitchFamily="34" charset="-122"/>
              <a:ea typeface="Microsoft YaHei" panose="020B0503020204020204" pitchFamily="34" charset="-122"/>
            </a:endParaRPr>
          </a:p>
          <a:p>
            <a:pPr lvl="1"/>
            <a:r>
              <a:rPr lang="zh-CN" altLang="zh-CN" sz="2000" dirty="0">
                <a:solidFill>
                  <a:srgbClr val="FF0000"/>
                </a:solidFill>
                <a:latin typeface="Microsoft YaHei" panose="020B0503020204020204" pitchFamily="34" charset="-122"/>
                <a:ea typeface="Microsoft YaHei" panose="020B0503020204020204" pitchFamily="34" charset="-122"/>
              </a:rPr>
              <a:t>高性能</a:t>
            </a:r>
            <a:r>
              <a:rPr lang="zh-CN" altLang="zh-CN" sz="2000" dirty="0">
                <a:latin typeface="Microsoft YaHei" panose="020B0503020204020204" pitchFamily="34" charset="-122"/>
                <a:ea typeface="Microsoft YaHei" panose="020B0503020204020204" pitchFamily="34" charset="-122"/>
              </a:rPr>
              <a:t>：处理大数据的基本要求，如每秒处理几十万条数据</a:t>
            </a:r>
          </a:p>
          <a:p>
            <a:pPr lvl="1"/>
            <a:r>
              <a:rPr lang="zh-CN" altLang="zh-CN" sz="2000" dirty="0">
                <a:solidFill>
                  <a:srgbClr val="FF0000"/>
                </a:solidFill>
                <a:latin typeface="Microsoft YaHei" panose="020B0503020204020204" pitchFamily="34" charset="-122"/>
                <a:ea typeface="Microsoft YaHei" panose="020B0503020204020204" pitchFamily="34" charset="-122"/>
              </a:rPr>
              <a:t>海量式</a:t>
            </a:r>
            <a:r>
              <a:rPr lang="zh-CN" altLang="zh-CN" sz="2000" dirty="0">
                <a:latin typeface="Microsoft YaHei" panose="020B0503020204020204" pitchFamily="34" charset="-122"/>
                <a:ea typeface="Microsoft YaHei" panose="020B0503020204020204" pitchFamily="34" charset="-122"/>
              </a:rPr>
              <a:t>：支持</a:t>
            </a:r>
            <a:r>
              <a:rPr lang="en-US" altLang="zh-CN" sz="2000" dirty="0">
                <a:latin typeface="Microsoft YaHei" panose="020B0503020204020204" pitchFamily="34" charset="-122"/>
                <a:ea typeface="Microsoft YaHei" panose="020B0503020204020204" pitchFamily="34" charset="-122"/>
              </a:rPr>
              <a:t>TB</a:t>
            </a:r>
            <a:r>
              <a:rPr lang="zh-CN" altLang="zh-CN" sz="2000" dirty="0">
                <a:latin typeface="Microsoft YaHei" panose="020B0503020204020204" pitchFamily="34" charset="-122"/>
                <a:ea typeface="Microsoft YaHei" panose="020B0503020204020204" pitchFamily="34" charset="-122"/>
              </a:rPr>
              <a:t>级甚至是</a:t>
            </a:r>
            <a:r>
              <a:rPr lang="en-US" altLang="zh-CN" sz="2000" dirty="0">
                <a:latin typeface="Microsoft YaHei" panose="020B0503020204020204" pitchFamily="34" charset="-122"/>
                <a:ea typeface="Microsoft YaHei" panose="020B0503020204020204" pitchFamily="34" charset="-122"/>
              </a:rPr>
              <a:t>PB</a:t>
            </a:r>
            <a:r>
              <a:rPr lang="zh-CN" altLang="zh-CN" sz="2000" dirty="0">
                <a:latin typeface="Microsoft YaHei" panose="020B0503020204020204" pitchFamily="34" charset="-122"/>
                <a:ea typeface="Microsoft YaHei" panose="020B0503020204020204" pitchFamily="34" charset="-122"/>
              </a:rPr>
              <a:t>级的数据规模</a:t>
            </a:r>
          </a:p>
          <a:p>
            <a:pPr lvl="1"/>
            <a:r>
              <a:rPr lang="zh-CN" altLang="zh-CN" sz="2000" dirty="0">
                <a:solidFill>
                  <a:srgbClr val="FF0000"/>
                </a:solidFill>
                <a:latin typeface="Microsoft YaHei" panose="020B0503020204020204" pitchFamily="34" charset="-122"/>
                <a:ea typeface="Microsoft YaHei" panose="020B0503020204020204" pitchFamily="34" charset="-122"/>
              </a:rPr>
              <a:t>实时性</a:t>
            </a:r>
            <a:r>
              <a:rPr lang="zh-CN" altLang="zh-CN" sz="2000" dirty="0">
                <a:latin typeface="Microsoft YaHei" panose="020B0503020204020204" pitchFamily="34" charset="-122"/>
                <a:ea typeface="Microsoft YaHei" panose="020B0503020204020204" pitchFamily="34" charset="-122"/>
              </a:rPr>
              <a:t>：保证较低的延迟时间，达到秒级别，甚至是毫秒级别</a:t>
            </a:r>
          </a:p>
          <a:p>
            <a:pPr lvl="1"/>
            <a:r>
              <a:rPr lang="zh-CN" altLang="zh-CN" sz="2000" dirty="0">
                <a:solidFill>
                  <a:srgbClr val="FF0000"/>
                </a:solidFill>
                <a:latin typeface="Microsoft YaHei" panose="020B0503020204020204" pitchFamily="34" charset="-122"/>
                <a:ea typeface="Microsoft YaHei" panose="020B0503020204020204" pitchFamily="34" charset="-122"/>
              </a:rPr>
              <a:t>分布式</a:t>
            </a:r>
            <a:r>
              <a:rPr lang="zh-CN" altLang="zh-CN" sz="2000" dirty="0">
                <a:latin typeface="Microsoft YaHei" panose="020B0503020204020204" pitchFamily="34" charset="-122"/>
                <a:ea typeface="Microsoft YaHei" panose="020B0503020204020204" pitchFamily="34" charset="-122"/>
              </a:rPr>
              <a:t>：支持大数据的基本架构，必须能够平滑扩展</a:t>
            </a:r>
          </a:p>
          <a:p>
            <a:pPr lvl="1"/>
            <a:r>
              <a:rPr lang="zh-CN" altLang="zh-CN" sz="2000" dirty="0">
                <a:solidFill>
                  <a:srgbClr val="FF0000"/>
                </a:solidFill>
                <a:latin typeface="Microsoft YaHei" panose="020B0503020204020204" pitchFamily="34" charset="-122"/>
                <a:ea typeface="Microsoft YaHei" panose="020B0503020204020204" pitchFamily="34" charset="-122"/>
              </a:rPr>
              <a:t>易用性</a:t>
            </a:r>
            <a:r>
              <a:rPr lang="zh-CN" altLang="zh-CN" sz="2000" dirty="0">
                <a:latin typeface="Microsoft YaHei" panose="020B0503020204020204" pitchFamily="34" charset="-122"/>
                <a:ea typeface="Microsoft YaHei" panose="020B0503020204020204" pitchFamily="34" charset="-122"/>
              </a:rPr>
              <a:t>：能够快速进行开发和部署</a:t>
            </a:r>
          </a:p>
          <a:p>
            <a:pPr lvl="1"/>
            <a:r>
              <a:rPr lang="zh-CN" altLang="zh-CN" sz="2000" dirty="0">
                <a:solidFill>
                  <a:srgbClr val="FF0000"/>
                </a:solidFill>
                <a:latin typeface="Microsoft YaHei" panose="020B0503020204020204" pitchFamily="34" charset="-122"/>
                <a:ea typeface="Microsoft YaHei" panose="020B0503020204020204" pitchFamily="34" charset="-122"/>
              </a:rPr>
              <a:t>可靠性</a:t>
            </a:r>
            <a:r>
              <a:rPr lang="zh-CN" altLang="zh-CN" sz="2000" dirty="0">
                <a:latin typeface="Microsoft YaHei" panose="020B0503020204020204" pitchFamily="34" charset="-122"/>
                <a:ea typeface="Microsoft YaHei" panose="020B0503020204020204" pitchFamily="34" charset="-122"/>
              </a:rPr>
              <a:t>：能可靠地处理流数据</a:t>
            </a:r>
          </a:p>
        </p:txBody>
      </p:sp>
      <p:sp>
        <p:nvSpPr>
          <p:cNvPr id="4" name="Rectangle 4">
            <a:extLst>
              <a:ext uri="{FF2B5EF4-FFF2-40B4-BE49-F238E27FC236}">
                <a16:creationId xmlns="" xmlns:a16="http://schemas.microsoft.com/office/drawing/2014/main" id="{AA2CCE1E-D0DC-E944-B60D-B949D21A4E9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46AB6D70-AE65-9141-8921-B2BDBE342E93}"/>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CBF1E501-ABCD-A64F-9746-FA1789F22F0B}"/>
              </a:ext>
            </a:extLst>
          </p:cNvPr>
          <p:cNvGrpSpPr>
            <a:grpSpLocks/>
          </p:cNvGrpSpPr>
          <p:nvPr/>
        </p:nvGrpSpPr>
        <p:grpSpPr bwMode="auto">
          <a:xfrm>
            <a:off x="0" y="284163"/>
            <a:ext cx="3429000" cy="530225"/>
            <a:chOff x="2209799" y="284389"/>
            <a:chExt cx="2160388" cy="529772"/>
          </a:xfrm>
          <a:solidFill>
            <a:srgbClr val="024C89"/>
          </a:solidFill>
        </p:grpSpPr>
        <p:sp>
          <p:nvSpPr>
            <p:cNvPr id="7" name="矩形 6">
              <a:extLst>
                <a:ext uri="{FF2B5EF4-FFF2-40B4-BE49-F238E27FC236}">
                  <a16:creationId xmlns="" xmlns:a16="http://schemas.microsoft.com/office/drawing/2014/main" id="{4986930C-F9DB-8642-845E-CF32D81FF4B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流计算特点</a:t>
              </a:r>
            </a:p>
          </p:txBody>
        </p:sp>
        <p:sp>
          <p:nvSpPr>
            <p:cNvPr id="8" name="矩形 7">
              <a:extLst>
                <a:ext uri="{FF2B5EF4-FFF2-40B4-BE49-F238E27FC236}">
                  <a16:creationId xmlns="" xmlns:a16="http://schemas.microsoft.com/office/drawing/2014/main" id="{E0251904-ECE3-514C-BF1E-DBFA08C8D594}"/>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9356179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7" y="1828800"/>
            <a:ext cx="8226426" cy="32230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7E2C8B89-54B1-AB4D-B09F-360C7AE1E676}"/>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6059E55D-9974-124B-A1E3-3B66E60F0FA2}"/>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226F2C34-3138-A544-AA49-DE82A40A0A78}"/>
              </a:ext>
            </a:extLst>
          </p:cNvPr>
          <p:cNvGrpSpPr>
            <a:grpSpLocks/>
          </p:cNvGrpSpPr>
          <p:nvPr/>
        </p:nvGrpSpPr>
        <p:grpSpPr bwMode="auto">
          <a:xfrm>
            <a:off x="0" y="284163"/>
            <a:ext cx="3424561" cy="530225"/>
            <a:chOff x="2209799" y="284389"/>
            <a:chExt cx="2160388" cy="529772"/>
          </a:xfrm>
          <a:solidFill>
            <a:srgbClr val="024C89"/>
          </a:solidFill>
        </p:grpSpPr>
        <p:sp>
          <p:nvSpPr>
            <p:cNvPr id="11" name="矩形 10">
              <a:extLst>
                <a:ext uri="{FF2B5EF4-FFF2-40B4-BE49-F238E27FC236}">
                  <a16:creationId xmlns="" xmlns:a16="http://schemas.microsoft.com/office/drawing/2014/main" id="{E057D327-29A3-4B4C-98AC-97984B4A60D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Storm</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A4A2E555-4FF7-9B4E-8CF6-D4761082EB7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9426419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云形标注 30"/>
          <p:cNvSpPr/>
          <p:nvPr/>
        </p:nvSpPr>
        <p:spPr bwMode="auto">
          <a:xfrm>
            <a:off x="6143636" y="1071546"/>
            <a:ext cx="1928826" cy="785818"/>
          </a:xfrm>
          <a:prstGeom prst="cloudCallou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topology</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 name="内容占位符 2"/>
          <p:cNvSpPr>
            <a:spLocks noGrp="1"/>
          </p:cNvSpPr>
          <p:nvPr>
            <p:ph idx="1"/>
          </p:nvPr>
        </p:nvSpPr>
        <p:spPr>
          <a:xfrm>
            <a:off x="457200" y="1412776"/>
            <a:ext cx="8229600" cy="4525963"/>
          </a:xfrm>
        </p:spPr>
        <p:txBody>
          <a:bodyPr/>
          <a:lstStyle/>
          <a:p>
            <a:pPr>
              <a:buNone/>
            </a:pPr>
            <a:r>
              <a:rPr lang="en-US" altLang="zh-CN" dirty="0">
                <a:latin typeface="Microsoft YaHei" panose="020B0503020204020204" pitchFamily="34" charset="-122"/>
                <a:ea typeface="Microsoft YaHei" panose="020B0503020204020204" pitchFamily="34" charset="-122"/>
              </a:rPr>
              <a:t>Topology</a:t>
            </a:r>
            <a:r>
              <a:rPr lang="zh-CN" altLang="en-US" dirty="0">
                <a:latin typeface="Microsoft YaHei" panose="020B0503020204020204" pitchFamily="34" charset="-122"/>
                <a:ea typeface="Microsoft YaHei" panose="020B0503020204020204" pitchFamily="34" charset="-122"/>
              </a:rPr>
              <a:t>（拓扑）</a:t>
            </a:r>
            <a:endParaRPr lang="en-US" altLang="zh-CN" dirty="0">
              <a:latin typeface="Microsoft YaHei" panose="020B0503020204020204" pitchFamily="34" charset="-122"/>
              <a:ea typeface="Microsoft YaHei" panose="020B0503020204020204" pitchFamily="34" charset="-122"/>
            </a:endParaRPr>
          </a:p>
          <a:p>
            <a:pPr>
              <a:buNone/>
            </a:pPr>
            <a:endParaRPr lang="zh-CN" altLang="en-US" dirty="0">
              <a:latin typeface="Microsoft YaHei" panose="020B0503020204020204" pitchFamily="34" charset="-122"/>
              <a:ea typeface="Microsoft YaHei" panose="020B0503020204020204" pitchFamily="34" charset="-122"/>
            </a:endParaRPr>
          </a:p>
        </p:txBody>
      </p:sp>
      <p:sp>
        <p:nvSpPr>
          <p:cNvPr id="4" name="圆角矩形 3"/>
          <p:cNvSpPr/>
          <p:nvPr/>
        </p:nvSpPr>
        <p:spPr bwMode="auto">
          <a:xfrm>
            <a:off x="785786" y="2000240"/>
            <a:ext cx="7143800" cy="4143404"/>
          </a:xfrm>
          <a:prstGeom prst="roundRect">
            <a:avLst/>
          </a:prstGeom>
          <a:noFill/>
          <a:ln w="3810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Char char="•"/>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 name="圆角矩形 4"/>
          <p:cNvSpPr/>
          <p:nvPr/>
        </p:nvSpPr>
        <p:spPr bwMode="auto">
          <a:xfrm>
            <a:off x="1357290" y="3357562"/>
            <a:ext cx="1000132" cy="571504"/>
          </a:xfrm>
          <a:prstGeom prst="roundRect">
            <a:avLst/>
          </a:prstGeom>
          <a:solidFill>
            <a:srgbClr val="92D05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spout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6" name="圆角矩形 5"/>
          <p:cNvSpPr/>
          <p:nvPr/>
        </p:nvSpPr>
        <p:spPr bwMode="auto">
          <a:xfrm>
            <a:off x="1428728" y="5143512"/>
            <a:ext cx="1000132" cy="571504"/>
          </a:xfrm>
          <a:prstGeom prst="roundRect">
            <a:avLst/>
          </a:prstGeom>
          <a:solidFill>
            <a:srgbClr val="92D05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spout</a:t>
            </a:r>
            <a:endParaRPr kumimoji="0" lang="zh-CN" altLang="en-US"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endParaRPr>
          </a:p>
        </p:txBody>
      </p:sp>
      <p:sp>
        <p:nvSpPr>
          <p:cNvPr id="7" name="圆角矩形 6"/>
          <p:cNvSpPr/>
          <p:nvPr/>
        </p:nvSpPr>
        <p:spPr bwMode="auto">
          <a:xfrm>
            <a:off x="3929058" y="2786058"/>
            <a:ext cx="1000132" cy="571504"/>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8" name="圆角矩形 7"/>
          <p:cNvSpPr/>
          <p:nvPr/>
        </p:nvSpPr>
        <p:spPr bwMode="auto">
          <a:xfrm>
            <a:off x="3929058" y="3786190"/>
            <a:ext cx="1000132" cy="571504"/>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9" name="圆角矩形 8"/>
          <p:cNvSpPr/>
          <p:nvPr/>
        </p:nvSpPr>
        <p:spPr bwMode="auto">
          <a:xfrm>
            <a:off x="3929058" y="5143512"/>
            <a:ext cx="1000132" cy="571504"/>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endParaRPr>
          </a:p>
        </p:txBody>
      </p:sp>
      <p:sp>
        <p:nvSpPr>
          <p:cNvPr id="10" name="圆角矩形 9"/>
          <p:cNvSpPr/>
          <p:nvPr/>
        </p:nvSpPr>
        <p:spPr bwMode="auto">
          <a:xfrm>
            <a:off x="6429388" y="3857628"/>
            <a:ext cx="1000132" cy="571504"/>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cxnSp>
        <p:nvCxnSpPr>
          <p:cNvPr id="12" name="直接箭头连接符 11"/>
          <p:cNvCxnSpPr>
            <a:stCxn id="5" idx="3"/>
          </p:cNvCxnSpPr>
          <p:nvPr/>
        </p:nvCxnSpPr>
        <p:spPr bwMode="auto">
          <a:xfrm flipV="1">
            <a:off x="2357422" y="3071810"/>
            <a:ext cx="1571636" cy="5715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a:stCxn id="5" idx="3"/>
            <a:endCxn id="8" idx="1"/>
          </p:cNvCxnSpPr>
          <p:nvPr/>
        </p:nvCxnSpPr>
        <p:spPr bwMode="auto">
          <a:xfrm>
            <a:off x="2357422" y="3643314"/>
            <a:ext cx="1571636" cy="4286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6" idx="3"/>
            <a:endCxn id="9" idx="1"/>
          </p:cNvCxnSpPr>
          <p:nvPr/>
        </p:nvCxnSpPr>
        <p:spPr bwMode="auto">
          <a:xfrm>
            <a:off x="2428860" y="5429264"/>
            <a:ext cx="1500198"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9" idx="3"/>
          </p:cNvCxnSpPr>
          <p:nvPr/>
        </p:nvCxnSpPr>
        <p:spPr bwMode="auto">
          <a:xfrm flipV="1">
            <a:off x="4929190" y="4286256"/>
            <a:ext cx="1500198" cy="11430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直接箭头连接符 23"/>
          <p:cNvCxnSpPr>
            <a:stCxn id="8" idx="3"/>
          </p:cNvCxnSpPr>
          <p:nvPr/>
        </p:nvCxnSpPr>
        <p:spPr bwMode="auto">
          <a:xfrm>
            <a:off x="4929190" y="4071942"/>
            <a:ext cx="1500198" cy="2143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直接箭头连接符 26"/>
          <p:cNvCxnSpPr/>
          <p:nvPr/>
        </p:nvCxnSpPr>
        <p:spPr bwMode="auto">
          <a:xfrm>
            <a:off x="4929190" y="3071810"/>
            <a:ext cx="1500198" cy="12144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Rectangle 4">
            <a:extLst>
              <a:ext uri="{FF2B5EF4-FFF2-40B4-BE49-F238E27FC236}">
                <a16:creationId xmlns="" xmlns:a16="http://schemas.microsoft.com/office/drawing/2014/main" id="{C79914AE-53CB-4346-99AA-49635AE397C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9" name="直接连接符 8">
            <a:extLst>
              <a:ext uri="{FF2B5EF4-FFF2-40B4-BE49-F238E27FC236}">
                <a16:creationId xmlns="" xmlns:a16="http://schemas.microsoft.com/office/drawing/2014/main" id="{0D2F9DFD-99AB-1140-946A-FE0678E5BFA2}"/>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21" name="组合 46">
            <a:extLst>
              <a:ext uri="{FF2B5EF4-FFF2-40B4-BE49-F238E27FC236}">
                <a16:creationId xmlns="" xmlns:a16="http://schemas.microsoft.com/office/drawing/2014/main" id="{7FCD16FC-C78A-BD43-88BC-B8F1D326AC28}"/>
              </a:ext>
            </a:extLst>
          </p:cNvPr>
          <p:cNvGrpSpPr>
            <a:grpSpLocks/>
          </p:cNvGrpSpPr>
          <p:nvPr/>
        </p:nvGrpSpPr>
        <p:grpSpPr bwMode="auto">
          <a:xfrm>
            <a:off x="2" y="284163"/>
            <a:ext cx="3014888" cy="530225"/>
            <a:chOff x="2209799" y="284389"/>
            <a:chExt cx="2160388" cy="529772"/>
          </a:xfrm>
          <a:solidFill>
            <a:srgbClr val="024C89"/>
          </a:solidFill>
        </p:grpSpPr>
        <p:sp>
          <p:nvSpPr>
            <p:cNvPr id="22" name="矩形 21">
              <a:extLst>
                <a:ext uri="{FF2B5EF4-FFF2-40B4-BE49-F238E27FC236}">
                  <a16:creationId xmlns="" xmlns:a16="http://schemas.microsoft.com/office/drawing/2014/main" id="{F0AA0C09-C671-F849-89DA-EDAD17373E0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关键组件</a:t>
              </a:r>
            </a:p>
          </p:txBody>
        </p:sp>
        <p:sp>
          <p:nvSpPr>
            <p:cNvPr id="23" name="矩形 22">
              <a:extLst>
                <a:ext uri="{FF2B5EF4-FFF2-40B4-BE49-F238E27FC236}">
                  <a16:creationId xmlns="" xmlns:a16="http://schemas.microsoft.com/office/drawing/2014/main" id="{98BAD1E4-2266-8549-B025-4F05833A8456}"/>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91806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randombar(horizontal)">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animBg="1"/>
      <p:bldP spid="5" grpId="0" animBg="1"/>
      <p:bldP spid="6" grpId="0" animBg="1"/>
      <p:bldP spid="7" grpId="0" animBg="1"/>
      <p:bldP spid="8" grpId="0" animBg="1"/>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bwMode="auto">
          <a:xfrm>
            <a:off x="8194868" y="4929198"/>
            <a:ext cx="949132" cy="133920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Microsoft YaHei" panose="020B0503020204020204" pitchFamily="34" charset="-122"/>
                <a:ea typeface="Microsoft YaHei" panose="020B0503020204020204" pitchFamily="34" charset="-122"/>
              </a:rPr>
              <a:t>[y</a:t>
            </a:r>
            <a:r>
              <a:rPr kumimoji="0" lang="en-US" altLang="zh-CN"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ou  2]</a:t>
            </a:r>
            <a:endParaRPr lang="en-US" altLang="zh-CN" sz="2000" dirty="0">
              <a:latin typeface="Microsoft YaHei" panose="020B0503020204020204" pitchFamily="34" charset="-122"/>
              <a:ea typeface="Microsoft YaHei"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Microsoft YaHei" panose="020B0503020204020204" pitchFamily="34" charset="-122"/>
                <a:ea typeface="Microsoft YaHei" panose="020B0503020204020204" pitchFamily="34" charset="-122"/>
              </a:rPr>
              <a:t>[?      2]</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[are   1]</a:t>
            </a:r>
            <a:endParaRPr kumimoji="0" lang="zh-CN"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7" name="圆角矩形 26"/>
          <p:cNvSpPr/>
          <p:nvPr/>
        </p:nvSpPr>
        <p:spPr bwMode="auto">
          <a:xfrm>
            <a:off x="8194868" y="2571744"/>
            <a:ext cx="949132" cy="133920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[How 2]</a:t>
            </a:r>
            <a:endParaRPr lang="en-US" altLang="zh-CN" sz="2000" dirty="0">
              <a:latin typeface="Microsoft YaHei" panose="020B0503020204020204" pitchFamily="34" charset="-122"/>
              <a:ea typeface="Microsoft YaHei"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Microsoft YaHei" panose="020B0503020204020204" pitchFamily="34" charset="-122"/>
                <a:ea typeface="Microsoft YaHei" panose="020B0503020204020204" pitchFamily="34" charset="-122"/>
              </a:rPr>
              <a:t>[d</a:t>
            </a:r>
            <a:r>
              <a:rPr kumimoji="0" lang="en-US" altLang="zh-CN"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o </a:t>
            </a:r>
            <a:r>
              <a:rPr kumimoji="0" lang="en-US" altLang="zh-CN" sz="2000" b="0" i="0" u="none" strike="noStrike" cap="none" normalizeH="0" dirty="0">
                <a:ln>
                  <a:noFill/>
                </a:ln>
                <a:solidFill>
                  <a:schemeClr val="tx1"/>
                </a:solidFill>
                <a:effectLst/>
                <a:latin typeface="Microsoft YaHei" panose="020B0503020204020204" pitchFamily="34" charset="-122"/>
                <a:ea typeface="Microsoft YaHei" panose="020B0503020204020204" pitchFamily="34" charset="-122"/>
              </a:rPr>
              <a:t>   </a:t>
            </a:r>
            <a:r>
              <a:rPr kumimoji="0" lang="en-US" altLang="zh-CN"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2]</a:t>
            </a:r>
            <a:endParaRPr kumimoji="0" lang="zh-CN"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5" name="圆角矩形 54"/>
          <p:cNvSpPr/>
          <p:nvPr/>
        </p:nvSpPr>
        <p:spPr bwMode="auto">
          <a:xfrm>
            <a:off x="5334044" y="5500702"/>
            <a:ext cx="704846" cy="352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[you 1]</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64" name="圆角矩形 63"/>
          <p:cNvSpPr/>
          <p:nvPr/>
        </p:nvSpPr>
        <p:spPr bwMode="auto">
          <a:xfrm>
            <a:off x="5334044" y="6072206"/>
            <a:ext cx="704846" cy="352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Microsoft YaHei" panose="020B0503020204020204" pitchFamily="34" charset="-122"/>
                <a:ea typeface="Microsoft YaHei" panose="020B0503020204020204" pitchFamily="34" charset="-122"/>
              </a:rPr>
              <a:t>[are </a:t>
            </a:r>
            <a:r>
              <a:rPr kumimoji="0" lang="en-US" altLang="zh-CN" sz="1600" b="0" i="0" u="none" strike="noStrike" cap="none" normalizeH="0" dirty="0">
                <a:ln>
                  <a:noFill/>
                </a:ln>
                <a:solidFill>
                  <a:schemeClr val="tx1"/>
                </a:solidFill>
                <a:effectLst/>
                <a:latin typeface="Microsoft YaHei" panose="020B0503020204020204" pitchFamily="34" charset="-122"/>
                <a:ea typeface="Microsoft YaHei" panose="020B0503020204020204" pitchFamily="34" charset="-122"/>
              </a:rPr>
              <a:t> 1</a:t>
            </a: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41" name="圆角矩形 40"/>
          <p:cNvSpPr/>
          <p:nvPr/>
        </p:nvSpPr>
        <p:spPr bwMode="auto">
          <a:xfrm>
            <a:off x="5334044" y="5000636"/>
            <a:ext cx="704846" cy="352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Microsoft YaHei" panose="020B0503020204020204" pitchFamily="34" charset="-122"/>
                <a:ea typeface="Microsoft YaHei" panose="020B0503020204020204" pitchFamily="34" charset="-122"/>
              </a:rPr>
              <a:t>[do</a:t>
            </a:r>
            <a:r>
              <a:rPr kumimoji="0" lang="en-US" altLang="zh-CN" sz="1600" b="0" i="0" u="none" strike="noStrike" cap="none" normalizeH="0" dirty="0">
                <a:ln>
                  <a:noFill/>
                </a:ln>
                <a:solidFill>
                  <a:schemeClr val="tx1"/>
                </a:solidFill>
                <a:effectLst/>
                <a:latin typeface="Microsoft YaHei" panose="020B0503020204020204" pitchFamily="34" charset="-122"/>
                <a:ea typeface="Microsoft YaHei" panose="020B0503020204020204" pitchFamily="34" charset="-122"/>
              </a:rPr>
              <a:t>  1</a:t>
            </a: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6" name="圆角矩形 55"/>
          <p:cNvSpPr/>
          <p:nvPr/>
        </p:nvSpPr>
        <p:spPr bwMode="auto">
          <a:xfrm>
            <a:off x="5334044" y="4357694"/>
            <a:ext cx="704846" cy="352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Microsoft YaHei" panose="020B0503020204020204" pitchFamily="34" charset="-122"/>
                <a:ea typeface="Microsoft YaHei" panose="020B0503020204020204" pitchFamily="34" charset="-122"/>
              </a:rPr>
              <a:t>[?</a:t>
            </a:r>
            <a:r>
              <a:rPr kumimoji="0" lang="en-US" altLang="zh-CN" sz="1600" b="0" i="0" u="none" strike="noStrike" cap="none" normalizeH="0" dirty="0">
                <a:ln>
                  <a:noFill/>
                </a:ln>
                <a:solidFill>
                  <a:schemeClr val="tx1"/>
                </a:solidFill>
                <a:effectLst/>
                <a:latin typeface="Microsoft YaHei" panose="020B0503020204020204" pitchFamily="34" charset="-122"/>
                <a:ea typeface="Microsoft YaHei" panose="020B0503020204020204" pitchFamily="34" charset="-122"/>
              </a:rPr>
              <a:t>  1</a:t>
            </a: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7" name="圆角矩形 36"/>
          <p:cNvSpPr/>
          <p:nvPr/>
        </p:nvSpPr>
        <p:spPr bwMode="auto">
          <a:xfrm>
            <a:off x="5334044" y="3143248"/>
            <a:ext cx="704846" cy="35242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[How</a:t>
            </a:r>
            <a:r>
              <a:rPr kumimoji="0" lang="en-US" altLang="zh-CN" sz="1600" b="0" i="0" u="none" strike="noStrike" cap="none" normalizeH="0" dirty="0">
                <a:ln>
                  <a:noFill/>
                </a:ln>
                <a:solidFill>
                  <a:schemeClr val="tx1"/>
                </a:solidFill>
                <a:effectLst/>
                <a:latin typeface="Microsoft YaHei" panose="020B0503020204020204" pitchFamily="34" charset="-122"/>
                <a:ea typeface="Microsoft YaHei" panose="020B0503020204020204" pitchFamily="34" charset="-122"/>
              </a:rPr>
              <a:t>  1</a:t>
            </a:r>
            <a:r>
              <a:rPr kumimoji="0" lang="en-US" altLang="zh-CN"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 name="内容占位符 2"/>
          <p:cNvSpPr>
            <a:spLocks noGrp="1"/>
          </p:cNvSpPr>
          <p:nvPr>
            <p:ph idx="1"/>
          </p:nvPr>
        </p:nvSpPr>
        <p:spPr>
          <a:xfrm>
            <a:off x="567026" y="1600200"/>
            <a:ext cx="8119774" cy="4465563"/>
          </a:xfrm>
        </p:spPr>
        <p:txBody>
          <a:bodyPr/>
          <a:lstStyle/>
          <a:p>
            <a:pPr>
              <a:buNone/>
            </a:pPr>
            <a:r>
              <a:rPr lang="en-US" altLang="zh-CN">
                <a:latin typeface="Microsoft YaHei" panose="020B0503020204020204" pitchFamily="34" charset="-122"/>
                <a:ea typeface="Microsoft YaHei" panose="020B0503020204020204" pitchFamily="34" charset="-122"/>
              </a:rPr>
              <a:t>      Topology</a:t>
            </a:r>
            <a:r>
              <a:rPr lang="zh-CN" altLang="en-US" dirty="0">
                <a:latin typeface="Microsoft YaHei" panose="020B0503020204020204" pitchFamily="34" charset="-122"/>
                <a:ea typeface="Microsoft YaHei" panose="020B0503020204020204" pitchFamily="34" charset="-122"/>
              </a:rPr>
              <a:t>（拓扑）</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统计单词数量</a:t>
            </a:r>
            <a:endParaRPr lang="en-US" altLang="zh-CN" dirty="0">
              <a:latin typeface="Microsoft YaHei" panose="020B0503020204020204" pitchFamily="34" charset="-122"/>
              <a:ea typeface="Microsoft YaHei" panose="020B0503020204020204" pitchFamily="34" charset="-122"/>
            </a:endParaRPr>
          </a:p>
        </p:txBody>
      </p:sp>
      <p:sp>
        <p:nvSpPr>
          <p:cNvPr id="4" name="云形标注 3"/>
          <p:cNvSpPr/>
          <p:nvPr/>
        </p:nvSpPr>
        <p:spPr bwMode="auto">
          <a:xfrm>
            <a:off x="6786636" y="1285860"/>
            <a:ext cx="2466963" cy="845816"/>
          </a:xfrm>
          <a:prstGeom prst="cloudCallou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topology</a:t>
            </a:r>
            <a:endPar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6" name="圆角矩形 5"/>
          <p:cNvSpPr/>
          <p:nvPr/>
        </p:nvSpPr>
        <p:spPr bwMode="auto">
          <a:xfrm>
            <a:off x="1490756" y="2285992"/>
            <a:ext cx="7048464" cy="4510993"/>
          </a:xfrm>
          <a:prstGeom prst="roundRect">
            <a:avLst/>
          </a:prstGeom>
          <a:noFill/>
          <a:ln w="3810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Char char="•"/>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7" name="圆角矩形 6"/>
          <p:cNvSpPr/>
          <p:nvPr/>
        </p:nvSpPr>
        <p:spPr bwMode="auto">
          <a:xfrm>
            <a:off x="1870702" y="3000372"/>
            <a:ext cx="986785" cy="563877"/>
          </a:xfrm>
          <a:prstGeom prst="roundRect">
            <a:avLst/>
          </a:prstGeom>
          <a:solidFill>
            <a:srgbClr val="92D05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spout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9" name="圆角矩形 8"/>
          <p:cNvSpPr/>
          <p:nvPr/>
        </p:nvSpPr>
        <p:spPr bwMode="auto">
          <a:xfrm>
            <a:off x="3837658" y="3000372"/>
            <a:ext cx="986785" cy="563877"/>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10" name="圆角矩形 9"/>
          <p:cNvSpPr/>
          <p:nvPr/>
        </p:nvSpPr>
        <p:spPr bwMode="auto">
          <a:xfrm>
            <a:off x="3837658" y="4643446"/>
            <a:ext cx="986785" cy="563877"/>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11" name="圆角矩形 10"/>
          <p:cNvSpPr/>
          <p:nvPr/>
        </p:nvSpPr>
        <p:spPr bwMode="auto">
          <a:xfrm>
            <a:off x="3837658" y="5357826"/>
            <a:ext cx="986785" cy="563877"/>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endParaRPr>
          </a:p>
        </p:txBody>
      </p:sp>
      <p:sp>
        <p:nvSpPr>
          <p:cNvPr id="12" name="圆角矩形 11"/>
          <p:cNvSpPr/>
          <p:nvPr/>
        </p:nvSpPr>
        <p:spPr bwMode="auto">
          <a:xfrm>
            <a:off x="7122854" y="5357826"/>
            <a:ext cx="916300" cy="563877"/>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cxnSp>
        <p:nvCxnSpPr>
          <p:cNvPr id="13" name="直接箭头连接符 12"/>
          <p:cNvCxnSpPr>
            <a:stCxn id="7" idx="3"/>
            <a:endCxn id="9" idx="1"/>
          </p:cNvCxnSpPr>
          <p:nvPr/>
        </p:nvCxnSpPr>
        <p:spPr bwMode="auto">
          <a:xfrm>
            <a:off x="2857487" y="3282311"/>
            <a:ext cx="980171" cy="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14" name="直接箭头连接符 13"/>
          <p:cNvCxnSpPr>
            <a:stCxn id="7" idx="3"/>
            <a:endCxn id="10" idx="1"/>
          </p:cNvCxnSpPr>
          <p:nvPr/>
        </p:nvCxnSpPr>
        <p:spPr bwMode="auto">
          <a:xfrm>
            <a:off x="2857487" y="3282311"/>
            <a:ext cx="980171" cy="164307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5" name="直接箭头连接符 14"/>
          <p:cNvCxnSpPr>
            <a:stCxn id="82" idx="3"/>
            <a:endCxn id="11" idx="1"/>
          </p:cNvCxnSpPr>
          <p:nvPr/>
        </p:nvCxnSpPr>
        <p:spPr bwMode="auto">
          <a:xfrm>
            <a:off x="2857487" y="5639765"/>
            <a:ext cx="980171" cy="0"/>
          </a:xfrm>
          <a:prstGeom prst="straightConnector1">
            <a:avLst/>
          </a:prstGeom>
          <a:solidFill>
            <a:schemeClr val="accent1"/>
          </a:solidFill>
          <a:ln w="25400" cap="flat" cmpd="sng" algn="ctr">
            <a:solidFill>
              <a:schemeClr val="accent3"/>
            </a:solidFill>
            <a:prstDash val="solid"/>
            <a:round/>
            <a:headEnd type="none" w="med" len="med"/>
            <a:tailEnd type="arrow"/>
          </a:ln>
          <a:effectLst/>
        </p:spPr>
      </p:cxnSp>
      <p:cxnSp>
        <p:nvCxnSpPr>
          <p:cNvPr id="17" name="直接箭头连接符 16"/>
          <p:cNvCxnSpPr>
            <a:stCxn id="10" idx="3"/>
            <a:endCxn id="12" idx="1"/>
          </p:cNvCxnSpPr>
          <p:nvPr/>
        </p:nvCxnSpPr>
        <p:spPr bwMode="auto">
          <a:xfrm>
            <a:off x="4824443" y="4925385"/>
            <a:ext cx="2298411" cy="71438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9" name="圆角矩形 18"/>
          <p:cNvSpPr/>
          <p:nvPr/>
        </p:nvSpPr>
        <p:spPr bwMode="auto">
          <a:xfrm>
            <a:off x="13346" y="2500306"/>
            <a:ext cx="986753" cy="176211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How</a:t>
            </a:r>
            <a:r>
              <a:rPr kumimoji="0" lang="en-US" altLang="zh-CN" sz="2000" b="0" i="0" u="none" strike="noStrike" cap="none" normalizeH="0" dirty="0">
                <a:ln>
                  <a:noFill/>
                </a:ln>
                <a:solidFill>
                  <a:schemeClr val="tx1"/>
                </a:solidFill>
                <a:effectLst/>
                <a:latin typeface="Microsoft YaHei" panose="020B0503020204020204" pitchFamily="34" charset="-122"/>
                <a:ea typeface="Microsoft YaHei" panose="020B0503020204020204" pitchFamily="34" charset="-122"/>
              </a:rPr>
              <a:t> do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dirty="0">
                <a:ln>
                  <a:noFill/>
                </a:ln>
                <a:solidFill>
                  <a:schemeClr val="tx1"/>
                </a:solidFill>
                <a:effectLst/>
                <a:latin typeface="Microsoft YaHei" panose="020B0503020204020204" pitchFamily="34" charset="-122"/>
                <a:ea typeface="Microsoft YaHei" panose="020B0503020204020204" pitchFamily="34" charset="-122"/>
              </a:rPr>
              <a:t>you do</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dirty="0">
                <a:ln>
                  <a:noFill/>
                </a:ln>
                <a:solidFill>
                  <a:schemeClr val="tx1"/>
                </a:solidFill>
                <a:effectLst/>
                <a:latin typeface="Microsoft YaHei" panose="020B0503020204020204" pitchFamily="34" charset="-122"/>
                <a:ea typeface="Microsoft YaHei" panose="020B0503020204020204" pitchFamily="34" charset="-122"/>
              </a:rPr>
              <a:t>?</a:t>
            </a:r>
            <a:endParaRPr kumimoji="0" lang="zh-CN" altLang="en-US" sz="20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20" name="圆角矩形 19"/>
          <p:cNvSpPr/>
          <p:nvPr/>
        </p:nvSpPr>
        <p:spPr bwMode="auto">
          <a:xfrm>
            <a:off x="7122854" y="3000372"/>
            <a:ext cx="916300" cy="563877"/>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cxnSp>
        <p:nvCxnSpPr>
          <p:cNvPr id="24" name="直接箭头连接符 23"/>
          <p:cNvCxnSpPr>
            <a:stCxn id="9" idx="3"/>
            <a:endCxn id="20" idx="1"/>
          </p:cNvCxnSpPr>
          <p:nvPr/>
        </p:nvCxnSpPr>
        <p:spPr bwMode="auto">
          <a:xfrm>
            <a:off x="4824443" y="3282311"/>
            <a:ext cx="2298411" cy="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29" name="圆角矩形 28"/>
          <p:cNvSpPr/>
          <p:nvPr/>
        </p:nvSpPr>
        <p:spPr bwMode="auto">
          <a:xfrm>
            <a:off x="13346" y="4714884"/>
            <a:ext cx="986753" cy="176211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Microsoft YaHei" panose="020B0503020204020204" pitchFamily="34" charset="-122"/>
                <a:ea typeface="Microsoft YaHei" panose="020B0503020204020204" pitchFamily="34" charset="-122"/>
              </a:rPr>
              <a:t>How are</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dirty="0">
                <a:latin typeface="Microsoft YaHei" panose="020B0503020204020204" pitchFamily="34" charset="-122"/>
                <a:ea typeface="Microsoft YaHei" panose="020B0503020204020204" pitchFamily="34" charset="-122"/>
              </a:rPr>
              <a:t> you ? </a:t>
            </a:r>
            <a:endParaRPr kumimoji="0" lang="en-US" altLang="zh-CN" sz="2000" b="0" i="0" u="none" strike="noStrike" cap="none" normalizeH="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0" name="右箭头 29"/>
          <p:cNvSpPr/>
          <p:nvPr/>
        </p:nvSpPr>
        <p:spPr bwMode="auto">
          <a:xfrm>
            <a:off x="1044404" y="3071810"/>
            <a:ext cx="812952" cy="42290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45" name="圆角矩形 44"/>
          <p:cNvSpPr/>
          <p:nvPr/>
        </p:nvSpPr>
        <p:spPr bwMode="auto">
          <a:xfrm>
            <a:off x="3837658" y="3857628"/>
            <a:ext cx="986785" cy="563877"/>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cxnSp>
        <p:nvCxnSpPr>
          <p:cNvPr id="46" name="直接箭头连接符 45"/>
          <p:cNvCxnSpPr>
            <a:stCxn id="7" idx="3"/>
            <a:endCxn id="45" idx="1"/>
          </p:cNvCxnSpPr>
          <p:nvPr/>
        </p:nvCxnSpPr>
        <p:spPr bwMode="auto">
          <a:xfrm>
            <a:off x="2857487" y="3282311"/>
            <a:ext cx="980171" cy="857256"/>
          </a:xfrm>
          <a:prstGeom prst="straightConnector1">
            <a:avLst/>
          </a:prstGeom>
          <a:solidFill>
            <a:schemeClr val="accent1"/>
          </a:solidFill>
          <a:ln w="22225" cap="flat" cmpd="sng" algn="ctr">
            <a:solidFill>
              <a:srgbClr val="800000"/>
            </a:solidFill>
            <a:prstDash val="solid"/>
            <a:round/>
            <a:headEnd type="none" w="med" len="med"/>
            <a:tailEnd type="arrow"/>
          </a:ln>
          <a:effectLst/>
        </p:spPr>
      </p:cxnSp>
      <p:cxnSp>
        <p:nvCxnSpPr>
          <p:cNvPr id="49" name="直接箭头连接符 48"/>
          <p:cNvCxnSpPr>
            <a:stCxn id="45" idx="3"/>
            <a:endCxn id="12" idx="1"/>
          </p:cNvCxnSpPr>
          <p:nvPr/>
        </p:nvCxnSpPr>
        <p:spPr bwMode="auto">
          <a:xfrm>
            <a:off x="4824443" y="4139567"/>
            <a:ext cx="2298411" cy="1500198"/>
          </a:xfrm>
          <a:prstGeom prst="straightConnector1">
            <a:avLst/>
          </a:prstGeom>
          <a:solidFill>
            <a:schemeClr val="accent1"/>
          </a:solidFill>
          <a:ln w="25400" cap="flat" cmpd="sng" algn="ctr">
            <a:solidFill>
              <a:srgbClr val="800000"/>
            </a:solidFill>
            <a:prstDash val="solid"/>
            <a:round/>
            <a:headEnd type="none" w="med" len="med"/>
            <a:tailEnd type="arrow"/>
          </a:ln>
          <a:effectLst/>
        </p:spPr>
      </p:cxnSp>
      <p:cxnSp>
        <p:nvCxnSpPr>
          <p:cNvPr id="52" name="直接箭头连接符 51"/>
          <p:cNvCxnSpPr>
            <a:stCxn id="11" idx="3"/>
            <a:endCxn id="12" idx="1"/>
          </p:cNvCxnSpPr>
          <p:nvPr/>
        </p:nvCxnSpPr>
        <p:spPr bwMode="auto">
          <a:xfrm>
            <a:off x="4824443" y="5639765"/>
            <a:ext cx="2298411" cy="0"/>
          </a:xfrm>
          <a:prstGeom prst="straightConnector1">
            <a:avLst/>
          </a:prstGeom>
          <a:solidFill>
            <a:schemeClr val="accent1"/>
          </a:solidFill>
          <a:ln w="25400" cap="flat" cmpd="sng" algn="ctr">
            <a:solidFill>
              <a:schemeClr val="accent3"/>
            </a:solidFill>
            <a:prstDash val="solid"/>
            <a:round/>
            <a:headEnd type="none" w="med" len="med"/>
            <a:tailEnd type="arrow"/>
          </a:ln>
          <a:effectLst/>
        </p:spPr>
      </p:cxnSp>
      <p:sp>
        <p:nvSpPr>
          <p:cNvPr id="57" name="圆角矩形 56"/>
          <p:cNvSpPr/>
          <p:nvPr/>
        </p:nvSpPr>
        <p:spPr bwMode="auto">
          <a:xfrm>
            <a:off x="3837658" y="6072206"/>
            <a:ext cx="986785" cy="563877"/>
          </a:xfrm>
          <a:prstGeom prst="roundRect">
            <a:avLst/>
          </a:prstGeom>
          <a:solidFill>
            <a:srgbClr val="0070C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endParaRPr>
          </a:p>
        </p:txBody>
      </p:sp>
      <p:cxnSp>
        <p:nvCxnSpPr>
          <p:cNvPr id="58" name="直接箭头连接符 57"/>
          <p:cNvCxnSpPr>
            <a:stCxn id="82" idx="3"/>
            <a:endCxn id="57" idx="1"/>
          </p:cNvCxnSpPr>
          <p:nvPr/>
        </p:nvCxnSpPr>
        <p:spPr bwMode="auto">
          <a:xfrm>
            <a:off x="2857487" y="5639765"/>
            <a:ext cx="980171" cy="71438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1" name="直接箭头连接符 60"/>
          <p:cNvCxnSpPr>
            <a:stCxn id="57" idx="3"/>
            <a:endCxn id="12" idx="1"/>
          </p:cNvCxnSpPr>
          <p:nvPr/>
        </p:nvCxnSpPr>
        <p:spPr bwMode="auto">
          <a:xfrm flipV="1">
            <a:off x="4824443" y="5639765"/>
            <a:ext cx="2298411" cy="71438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5" name="直接箭头连接符 64"/>
          <p:cNvCxnSpPr>
            <a:endCxn id="45" idx="1"/>
          </p:cNvCxnSpPr>
          <p:nvPr/>
        </p:nvCxnSpPr>
        <p:spPr bwMode="auto">
          <a:xfrm flipV="1">
            <a:off x="2824180" y="4139567"/>
            <a:ext cx="1013478" cy="1575449"/>
          </a:xfrm>
          <a:prstGeom prst="straightConnector1">
            <a:avLst/>
          </a:prstGeom>
          <a:solidFill>
            <a:schemeClr val="accent1"/>
          </a:solidFill>
          <a:ln w="25400" cap="flat" cmpd="sng" algn="ctr">
            <a:solidFill>
              <a:srgbClr val="800000"/>
            </a:solidFill>
            <a:prstDash val="solid"/>
            <a:round/>
            <a:headEnd type="none" w="med" len="med"/>
            <a:tailEnd type="arrow"/>
          </a:ln>
          <a:effectLst/>
        </p:spPr>
      </p:cxnSp>
      <p:cxnSp>
        <p:nvCxnSpPr>
          <p:cNvPr id="68" name="直接箭头连接符 67"/>
          <p:cNvCxnSpPr>
            <a:stCxn id="82" idx="3"/>
            <a:endCxn id="9" idx="1"/>
          </p:cNvCxnSpPr>
          <p:nvPr/>
        </p:nvCxnSpPr>
        <p:spPr bwMode="auto">
          <a:xfrm flipV="1">
            <a:off x="2857487" y="3282311"/>
            <a:ext cx="980171" cy="2357454"/>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71" name="直接箭头连接符 70"/>
          <p:cNvCxnSpPr>
            <a:stCxn id="7" idx="3"/>
            <a:endCxn id="11" idx="1"/>
          </p:cNvCxnSpPr>
          <p:nvPr/>
        </p:nvCxnSpPr>
        <p:spPr bwMode="auto">
          <a:xfrm>
            <a:off x="2857487" y="3282311"/>
            <a:ext cx="980171" cy="2357454"/>
          </a:xfrm>
          <a:prstGeom prst="straightConnector1">
            <a:avLst/>
          </a:prstGeom>
          <a:solidFill>
            <a:schemeClr val="accent1"/>
          </a:solidFill>
          <a:ln w="25400" cap="flat" cmpd="sng" algn="ctr">
            <a:solidFill>
              <a:schemeClr val="accent3"/>
            </a:solidFill>
            <a:prstDash val="solid"/>
            <a:round/>
            <a:headEnd type="none" w="med" len="med"/>
            <a:tailEnd type="arrow"/>
          </a:ln>
          <a:effectLst/>
        </p:spPr>
      </p:cxnSp>
      <p:sp>
        <p:nvSpPr>
          <p:cNvPr id="82" name="圆角矩形 81"/>
          <p:cNvSpPr/>
          <p:nvPr/>
        </p:nvSpPr>
        <p:spPr bwMode="auto">
          <a:xfrm>
            <a:off x="1870702" y="5357826"/>
            <a:ext cx="986785" cy="563877"/>
          </a:xfrm>
          <a:prstGeom prst="roundRect">
            <a:avLst/>
          </a:prstGeom>
          <a:solidFill>
            <a:srgbClr val="92D050"/>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spout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89" name="右箭头 88"/>
          <p:cNvSpPr/>
          <p:nvPr/>
        </p:nvSpPr>
        <p:spPr bwMode="auto">
          <a:xfrm>
            <a:off x="1082024" y="5429264"/>
            <a:ext cx="775331" cy="42290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9" name="Rectangle 4">
            <a:extLst>
              <a:ext uri="{FF2B5EF4-FFF2-40B4-BE49-F238E27FC236}">
                <a16:creationId xmlns="" xmlns:a16="http://schemas.microsoft.com/office/drawing/2014/main" id="{341761E9-A384-FD43-8FA8-FE21684BC6A8}"/>
              </a:ext>
            </a:extLst>
          </p:cNvPr>
          <p:cNvSpPr>
            <a:spLocks noChangeArrowheads="1"/>
          </p:cNvSpPr>
          <p:nvPr/>
        </p:nvSpPr>
        <p:spPr bwMode="auto">
          <a:xfrm>
            <a:off x="476250" y="35083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40" name="直接连接符 8">
            <a:extLst>
              <a:ext uri="{FF2B5EF4-FFF2-40B4-BE49-F238E27FC236}">
                <a16:creationId xmlns="" xmlns:a16="http://schemas.microsoft.com/office/drawing/2014/main" id="{A0FC4BDB-247C-BF4F-A54F-FB39EC8C2246}"/>
              </a:ext>
            </a:extLst>
          </p:cNvPr>
          <p:cNvCxnSpPr>
            <a:cxnSpLocks/>
          </p:cNvCxnSpPr>
          <p:nvPr/>
        </p:nvCxnSpPr>
        <p:spPr>
          <a:xfrm>
            <a:off x="0" y="835025"/>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42" name="组合 46">
            <a:extLst>
              <a:ext uri="{FF2B5EF4-FFF2-40B4-BE49-F238E27FC236}">
                <a16:creationId xmlns="" xmlns:a16="http://schemas.microsoft.com/office/drawing/2014/main" id="{B0DA354F-D25B-1B47-BC23-1B214C23BBF5}"/>
              </a:ext>
            </a:extLst>
          </p:cNvPr>
          <p:cNvGrpSpPr>
            <a:grpSpLocks/>
          </p:cNvGrpSpPr>
          <p:nvPr/>
        </p:nvGrpSpPr>
        <p:grpSpPr bwMode="auto">
          <a:xfrm>
            <a:off x="2" y="304800"/>
            <a:ext cx="3014888" cy="530225"/>
            <a:chOff x="2209799" y="284389"/>
            <a:chExt cx="2160388" cy="529772"/>
          </a:xfrm>
          <a:solidFill>
            <a:srgbClr val="024C89"/>
          </a:solidFill>
        </p:grpSpPr>
        <p:sp>
          <p:nvSpPr>
            <p:cNvPr id="43" name="矩形 42">
              <a:extLst>
                <a:ext uri="{FF2B5EF4-FFF2-40B4-BE49-F238E27FC236}">
                  <a16:creationId xmlns="" xmlns:a16="http://schemas.microsoft.com/office/drawing/2014/main" id="{42EB11CE-9328-AA47-A303-28EC0C775ED5}"/>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拓扑示例</a:t>
              </a:r>
            </a:p>
          </p:txBody>
        </p:sp>
        <p:sp>
          <p:nvSpPr>
            <p:cNvPr id="44" name="矩形 43">
              <a:extLst>
                <a:ext uri="{FF2B5EF4-FFF2-40B4-BE49-F238E27FC236}">
                  <a16:creationId xmlns="" xmlns:a16="http://schemas.microsoft.com/office/drawing/2014/main" id="{D88EADD3-93EE-EB46-8927-6E0E7B2BB2B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3803423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a:latin typeface="Microsoft YaHei" panose="020B0503020204020204" pitchFamily="34" charset="-122"/>
                <a:ea typeface="Microsoft YaHei" panose="020B0503020204020204" pitchFamily="34" charset="-122"/>
              </a:rPr>
              <a:t>流式计算</a:t>
            </a:r>
            <a:endParaRPr lang="en-US" altLang="zh-CN" dirty="0">
              <a:latin typeface="Microsoft YaHei" panose="020B0503020204020204" pitchFamily="34" charset="-122"/>
              <a:ea typeface="Microsoft YaHei" panose="020B0503020204020204" pitchFamily="34" charset="-122"/>
            </a:endParaRPr>
          </a:p>
          <a:p>
            <a:pPr>
              <a:buNone/>
            </a:pPr>
            <a:endParaRPr lang="en-US" altLang="zh-CN" dirty="0">
              <a:latin typeface="Microsoft YaHei" panose="020B0503020204020204" pitchFamily="34" charset="-122"/>
              <a:ea typeface="Microsoft YaHei" panose="020B0503020204020204" pitchFamily="34" charset="-122"/>
            </a:endParaRPr>
          </a:p>
          <a:p>
            <a:pPr>
              <a:buNone/>
            </a:pPr>
            <a:endParaRPr lang="zh-CN" altLang="en-US" dirty="0">
              <a:latin typeface="Microsoft YaHei" panose="020B0503020204020204" pitchFamily="34" charset="-122"/>
              <a:ea typeface="Microsoft YaHei" panose="020B0503020204020204" pitchFamily="34" charset="-122"/>
            </a:endParaRPr>
          </a:p>
        </p:txBody>
      </p:sp>
      <p:sp>
        <p:nvSpPr>
          <p:cNvPr id="4" name="圆角矩形 3"/>
          <p:cNvSpPr/>
          <p:nvPr/>
        </p:nvSpPr>
        <p:spPr bwMode="auto">
          <a:xfrm>
            <a:off x="714348" y="2928934"/>
            <a:ext cx="1214446" cy="785818"/>
          </a:xfrm>
          <a:prstGeom prst="roundRect">
            <a:avLst/>
          </a:prstGeom>
          <a:solidFill>
            <a:srgbClr val="66FF3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spout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 name="圆角矩形 4"/>
          <p:cNvSpPr/>
          <p:nvPr/>
        </p:nvSpPr>
        <p:spPr bwMode="auto">
          <a:xfrm>
            <a:off x="3857620" y="1571612"/>
            <a:ext cx="1143008" cy="8572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6" name="圆角矩形 5"/>
          <p:cNvSpPr/>
          <p:nvPr/>
        </p:nvSpPr>
        <p:spPr bwMode="auto">
          <a:xfrm>
            <a:off x="3857620" y="4357694"/>
            <a:ext cx="1143008" cy="78581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7" name="圆角矩形 6"/>
          <p:cNvSpPr/>
          <p:nvPr/>
        </p:nvSpPr>
        <p:spPr bwMode="auto">
          <a:xfrm>
            <a:off x="3857620" y="2857496"/>
            <a:ext cx="1143008" cy="8572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8" name="圆角矩形 7"/>
          <p:cNvSpPr/>
          <p:nvPr/>
        </p:nvSpPr>
        <p:spPr bwMode="auto">
          <a:xfrm>
            <a:off x="6572264" y="2857496"/>
            <a:ext cx="1143008" cy="8572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cxnSp>
        <p:nvCxnSpPr>
          <p:cNvPr id="10" name="直接箭头连接符 9"/>
          <p:cNvCxnSpPr>
            <a:stCxn id="4" idx="3"/>
            <a:endCxn id="5" idx="1"/>
          </p:cNvCxnSpPr>
          <p:nvPr/>
        </p:nvCxnSpPr>
        <p:spPr bwMode="auto">
          <a:xfrm flipV="1">
            <a:off x="1928794" y="2000240"/>
            <a:ext cx="1928826" cy="1321603"/>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 name="直接箭头连接符 11"/>
          <p:cNvCxnSpPr>
            <a:stCxn id="4" idx="3"/>
            <a:endCxn id="7" idx="1"/>
          </p:cNvCxnSpPr>
          <p:nvPr/>
        </p:nvCxnSpPr>
        <p:spPr bwMode="auto">
          <a:xfrm flipV="1">
            <a:off x="1928794" y="3286124"/>
            <a:ext cx="1928826" cy="35719"/>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7" name="直接箭头连接符 16"/>
          <p:cNvCxnSpPr>
            <a:stCxn id="4" idx="3"/>
            <a:endCxn id="6" idx="1"/>
          </p:cNvCxnSpPr>
          <p:nvPr/>
        </p:nvCxnSpPr>
        <p:spPr bwMode="auto">
          <a:xfrm>
            <a:off x="1928794" y="3321843"/>
            <a:ext cx="1928826" cy="142876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22" name="直接箭头连接符 21"/>
          <p:cNvCxnSpPr>
            <a:stCxn id="7" idx="3"/>
            <a:endCxn id="8" idx="1"/>
          </p:cNvCxnSpPr>
          <p:nvPr/>
        </p:nvCxnSpPr>
        <p:spPr bwMode="auto">
          <a:xfrm>
            <a:off x="5000628" y="3286124"/>
            <a:ext cx="1571636"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5" name="直接箭头连接符 24"/>
          <p:cNvCxnSpPr>
            <a:stCxn id="5" idx="3"/>
            <a:endCxn id="8" idx="1"/>
          </p:cNvCxnSpPr>
          <p:nvPr/>
        </p:nvCxnSpPr>
        <p:spPr bwMode="auto">
          <a:xfrm>
            <a:off x="5000628" y="2000240"/>
            <a:ext cx="1571636" cy="1285884"/>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8" name="直接箭头连接符 27"/>
          <p:cNvCxnSpPr>
            <a:stCxn id="6" idx="3"/>
            <a:endCxn id="75" idx="1"/>
          </p:cNvCxnSpPr>
          <p:nvPr/>
        </p:nvCxnSpPr>
        <p:spPr bwMode="auto">
          <a:xfrm>
            <a:off x="5000628" y="4750603"/>
            <a:ext cx="1643074" cy="1393041"/>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65" name="圆角矩形 64"/>
          <p:cNvSpPr/>
          <p:nvPr/>
        </p:nvSpPr>
        <p:spPr bwMode="auto">
          <a:xfrm>
            <a:off x="785786" y="5786454"/>
            <a:ext cx="1214446" cy="785818"/>
          </a:xfrm>
          <a:prstGeom prst="roundRect">
            <a:avLst/>
          </a:prstGeom>
          <a:solidFill>
            <a:srgbClr val="66FF3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spout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66" name="圆角矩形 65"/>
          <p:cNvSpPr/>
          <p:nvPr/>
        </p:nvSpPr>
        <p:spPr bwMode="auto">
          <a:xfrm>
            <a:off x="3857620" y="5786454"/>
            <a:ext cx="1143008" cy="78581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cxnSp>
        <p:nvCxnSpPr>
          <p:cNvPr id="70" name="直接箭头连接符 69"/>
          <p:cNvCxnSpPr>
            <a:stCxn id="65" idx="3"/>
            <a:endCxn id="66" idx="1"/>
          </p:cNvCxnSpPr>
          <p:nvPr/>
        </p:nvCxnSpPr>
        <p:spPr bwMode="auto">
          <a:xfrm>
            <a:off x="2000232" y="6179363"/>
            <a:ext cx="1857388" cy="158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75" name="圆角矩形 74"/>
          <p:cNvSpPr/>
          <p:nvPr/>
        </p:nvSpPr>
        <p:spPr bwMode="auto">
          <a:xfrm>
            <a:off x="6643702" y="5715016"/>
            <a:ext cx="1143008" cy="8572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cxnSp>
        <p:nvCxnSpPr>
          <p:cNvPr id="77" name="直接箭头连接符 76"/>
          <p:cNvCxnSpPr>
            <a:stCxn id="66" idx="3"/>
            <a:endCxn id="75" idx="1"/>
          </p:cNvCxnSpPr>
          <p:nvPr/>
        </p:nvCxnSpPr>
        <p:spPr bwMode="auto">
          <a:xfrm flipV="1">
            <a:off x="5000628" y="6143644"/>
            <a:ext cx="1643074" cy="35719"/>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
        <p:nvSpPr>
          <p:cNvPr id="82" name="椭圆 81"/>
          <p:cNvSpPr/>
          <p:nvPr/>
        </p:nvSpPr>
        <p:spPr bwMode="auto">
          <a:xfrm>
            <a:off x="5500694" y="4857760"/>
            <a:ext cx="857256" cy="1714512"/>
          </a:xfrm>
          <a:prstGeom prst="ellipse">
            <a:avLst/>
          </a:prstGeom>
          <a:noFill/>
          <a:ln w="28575" cap="flat" cmpd="sng" algn="ctr">
            <a:solidFill>
              <a:srgbClr val="7030A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83" name="椭圆形标注 82"/>
          <p:cNvSpPr/>
          <p:nvPr/>
        </p:nvSpPr>
        <p:spPr bwMode="auto">
          <a:xfrm>
            <a:off x="6357950" y="4429132"/>
            <a:ext cx="1143008" cy="857256"/>
          </a:xfrm>
          <a:prstGeom prst="wedgeEllipseCallout">
            <a:avLst>
              <a:gd name="adj1" fmla="val -65994"/>
              <a:gd name="adj2" fmla="val 84865"/>
            </a:avLst>
          </a:prstGeom>
          <a:solidFill>
            <a:srgbClr val="FFFF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rPr>
              <a:t>流聚合</a:t>
            </a:r>
          </a:p>
        </p:txBody>
      </p:sp>
      <p:sp>
        <p:nvSpPr>
          <p:cNvPr id="23" name="Rectangle 4">
            <a:extLst>
              <a:ext uri="{FF2B5EF4-FFF2-40B4-BE49-F238E27FC236}">
                <a16:creationId xmlns="" xmlns:a16="http://schemas.microsoft.com/office/drawing/2014/main" id="{41130661-C2EC-D848-9706-75B2B185072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24" name="直接连接符 8">
            <a:extLst>
              <a:ext uri="{FF2B5EF4-FFF2-40B4-BE49-F238E27FC236}">
                <a16:creationId xmlns="" xmlns:a16="http://schemas.microsoft.com/office/drawing/2014/main" id="{0E34A78B-AB0C-5F40-A61F-F476868B8B82}"/>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26" name="组合 46">
            <a:extLst>
              <a:ext uri="{FF2B5EF4-FFF2-40B4-BE49-F238E27FC236}">
                <a16:creationId xmlns="" xmlns:a16="http://schemas.microsoft.com/office/drawing/2014/main" id="{81CCCE7B-2E29-094F-8F08-54E1B6FC616E}"/>
              </a:ext>
            </a:extLst>
          </p:cNvPr>
          <p:cNvGrpSpPr>
            <a:grpSpLocks/>
          </p:cNvGrpSpPr>
          <p:nvPr/>
        </p:nvGrpSpPr>
        <p:grpSpPr bwMode="auto">
          <a:xfrm>
            <a:off x="2" y="284163"/>
            <a:ext cx="3014888" cy="530225"/>
            <a:chOff x="2209799" y="284389"/>
            <a:chExt cx="2160388" cy="529772"/>
          </a:xfrm>
          <a:solidFill>
            <a:srgbClr val="024C89"/>
          </a:solidFill>
        </p:grpSpPr>
        <p:sp>
          <p:nvSpPr>
            <p:cNvPr id="27" name="矩形 26">
              <a:extLst>
                <a:ext uri="{FF2B5EF4-FFF2-40B4-BE49-F238E27FC236}">
                  <a16:creationId xmlns="" xmlns:a16="http://schemas.microsoft.com/office/drawing/2014/main" id="{A8D05566-BB4E-BA4C-B196-E8596E297467}"/>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计算模式</a:t>
              </a:r>
            </a:p>
          </p:txBody>
        </p:sp>
        <p:sp>
          <p:nvSpPr>
            <p:cNvPr id="29" name="矩形 28">
              <a:extLst>
                <a:ext uri="{FF2B5EF4-FFF2-40B4-BE49-F238E27FC236}">
                  <a16:creationId xmlns="" xmlns:a16="http://schemas.microsoft.com/office/drawing/2014/main" id="{33057536-216D-344F-A5E8-5DDBA0B1874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2681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blinds(horizontal)">
                                      <p:cBhvr>
                                        <p:cTn id="1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Microsoft YaHei" panose="020B0503020204020204" pitchFamily="34" charset="-122"/>
                <a:ea typeface="Microsoft YaHei" panose="020B0503020204020204" pitchFamily="34" charset="-122"/>
              </a:rPr>
              <a:t>持续计算</a:t>
            </a:r>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endParaRPr lang="zh-CN" altLang="en-US" dirty="0">
              <a:latin typeface="Microsoft YaHei" panose="020B0503020204020204" pitchFamily="34" charset="-122"/>
              <a:ea typeface="Microsoft YaHei" panose="020B0503020204020204" pitchFamily="34" charset="-122"/>
            </a:endParaRPr>
          </a:p>
        </p:txBody>
      </p:sp>
      <p:sp>
        <p:nvSpPr>
          <p:cNvPr id="4" name="圆角矩形 3"/>
          <p:cNvSpPr/>
          <p:nvPr/>
        </p:nvSpPr>
        <p:spPr bwMode="auto">
          <a:xfrm>
            <a:off x="928662" y="3000372"/>
            <a:ext cx="1357322" cy="857256"/>
          </a:xfrm>
          <a:prstGeom prst="roundRect">
            <a:avLst/>
          </a:prstGeom>
          <a:solidFill>
            <a:srgbClr val="66FF33"/>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s</a:t>
            </a: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p</a:t>
            </a:r>
            <a:r>
              <a:rPr lang="en-US" altLang="zh-CN" sz="1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ou</a:t>
            </a:r>
            <a:r>
              <a:rPr kumimoji="0" lang="en-US" altLang="zh-CN" sz="16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panose="020B0503020204020204" pitchFamily="34" charset="-122"/>
                <a:ea typeface="Microsoft YaHei" panose="020B0503020204020204" pitchFamily="34" charset="-122"/>
              </a:rPr>
              <a:t>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5" name="圆角矩形 4"/>
          <p:cNvSpPr/>
          <p:nvPr/>
        </p:nvSpPr>
        <p:spPr bwMode="auto">
          <a:xfrm>
            <a:off x="6286512" y="3000372"/>
            <a:ext cx="1357322" cy="8572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6" name="圆角矩形 5"/>
          <p:cNvSpPr/>
          <p:nvPr/>
        </p:nvSpPr>
        <p:spPr bwMode="auto">
          <a:xfrm>
            <a:off x="3571868" y="3000372"/>
            <a:ext cx="1357322" cy="85725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rPr>
              <a:t>bolt</a:t>
            </a:r>
            <a:endParaRPr kumimoji="0" lang="zh-CN" altLang="en-US" sz="16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panose="020B0503020204020204" pitchFamily="34" charset="-122"/>
              <a:ea typeface="Microsoft YaHei" panose="020B0503020204020204" pitchFamily="34" charset="-122"/>
            </a:endParaRPr>
          </a:p>
        </p:txBody>
      </p:sp>
      <p:cxnSp>
        <p:nvCxnSpPr>
          <p:cNvPr id="8" name="直接箭头连接符 7"/>
          <p:cNvCxnSpPr>
            <a:stCxn id="4" idx="3"/>
            <a:endCxn id="6" idx="1"/>
          </p:cNvCxnSpPr>
          <p:nvPr/>
        </p:nvCxnSpPr>
        <p:spPr bwMode="auto">
          <a:xfrm>
            <a:off x="2285984" y="3429000"/>
            <a:ext cx="1285884"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0" name="直接箭头连接符 9"/>
          <p:cNvCxnSpPr>
            <a:stCxn id="6" idx="3"/>
            <a:endCxn id="5" idx="1"/>
          </p:cNvCxnSpPr>
          <p:nvPr/>
        </p:nvCxnSpPr>
        <p:spPr bwMode="auto">
          <a:xfrm>
            <a:off x="4929190" y="3429000"/>
            <a:ext cx="1357322"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30" name="肘形连接符 29"/>
          <p:cNvCxnSpPr>
            <a:stCxn id="5" idx="2"/>
            <a:endCxn id="4" idx="2"/>
          </p:cNvCxnSpPr>
          <p:nvPr/>
        </p:nvCxnSpPr>
        <p:spPr bwMode="auto">
          <a:xfrm rot="5400000">
            <a:off x="4286248" y="1178703"/>
            <a:ext cx="1588" cy="5357850"/>
          </a:xfrm>
          <a:prstGeom prst="bentConnector3">
            <a:avLst>
              <a:gd name="adj1" fmla="val 14395466"/>
            </a:avLst>
          </a:prstGeom>
          <a:solidFill>
            <a:schemeClr val="accent1"/>
          </a:solidFill>
          <a:ln w="25400" cap="flat" cmpd="sng" algn="ctr">
            <a:solidFill>
              <a:schemeClr val="tx1"/>
            </a:solidFill>
            <a:prstDash val="solid"/>
            <a:round/>
            <a:headEnd type="none" w="med" len="med"/>
            <a:tailEnd type="arrow"/>
          </a:ln>
          <a:effectLst/>
        </p:spPr>
      </p:cxnSp>
      <p:sp>
        <p:nvSpPr>
          <p:cNvPr id="11" name="Rectangle 4">
            <a:extLst>
              <a:ext uri="{FF2B5EF4-FFF2-40B4-BE49-F238E27FC236}">
                <a16:creationId xmlns="" xmlns:a16="http://schemas.microsoft.com/office/drawing/2014/main" id="{4AE067CB-B6E4-A04F-92C5-00311CB0906E}"/>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2" name="直接连接符 8">
            <a:extLst>
              <a:ext uri="{FF2B5EF4-FFF2-40B4-BE49-F238E27FC236}">
                <a16:creationId xmlns="" xmlns:a16="http://schemas.microsoft.com/office/drawing/2014/main" id="{4B40669D-3704-7446-91C3-7145A26FBD72}"/>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3" name="组合 46">
            <a:extLst>
              <a:ext uri="{FF2B5EF4-FFF2-40B4-BE49-F238E27FC236}">
                <a16:creationId xmlns="" xmlns:a16="http://schemas.microsoft.com/office/drawing/2014/main" id="{D58064BC-F53A-6D4C-830D-095D09B5EF46}"/>
              </a:ext>
            </a:extLst>
          </p:cNvPr>
          <p:cNvGrpSpPr>
            <a:grpSpLocks/>
          </p:cNvGrpSpPr>
          <p:nvPr/>
        </p:nvGrpSpPr>
        <p:grpSpPr bwMode="auto">
          <a:xfrm>
            <a:off x="2" y="284163"/>
            <a:ext cx="3014888" cy="530225"/>
            <a:chOff x="2209799" y="284389"/>
            <a:chExt cx="2160388" cy="529772"/>
          </a:xfrm>
          <a:solidFill>
            <a:srgbClr val="024C89"/>
          </a:solidFill>
        </p:grpSpPr>
        <p:sp>
          <p:nvSpPr>
            <p:cNvPr id="14" name="矩形 13">
              <a:extLst>
                <a:ext uri="{FF2B5EF4-FFF2-40B4-BE49-F238E27FC236}">
                  <a16:creationId xmlns="" xmlns:a16="http://schemas.microsoft.com/office/drawing/2014/main" id="{92F2B2FC-F3A2-3748-914C-14AE9D997F14}"/>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计算模式</a:t>
              </a:r>
            </a:p>
          </p:txBody>
        </p:sp>
        <p:sp>
          <p:nvSpPr>
            <p:cNvPr id="15" name="矩形 14">
              <a:extLst>
                <a:ext uri="{FF2B5EF4-FFF2-40B4-BE49-F238E27FC236}">
                  <a16:creationId xmlns="" xmlns:a16="http://schemas.microsoft.com/office/drawing/2014/main" id="{1FF3FFC1-5F44-9B46-BA1B-AD71E31FC84D}"/>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660361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Microsoft YaHei" panose="020B0503020204020204" pitchFamily="34" charset="-122"/>
                <a:ea typeface="Microsoft YaHei" panose="020B0503020204020204" pitchFamily="34" charset="-122"/>
              </a:rPr>
              <a:t>分布式</a:t>
            </a:r>
            <a:r>
              <a:rPr lang="en-US" altLang="zh-CN" dirty="0">
                <a:latin typeface="Microsoft YaHei" panose="020B0503020204020204" pitchFamily="34" charset="-122"/>
                <a:ea typeface="Microsoft YaHei" panose="020B0503020204020204" pitchFamily="34" charset="-122"/>
              </a:rPr>
              <a:t>DRPC</a:t>
            </a:r>
          </a:p>
          <a:p>
            <a:pPr>
              <a:buNone/>
            </a:pPr>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endParaRPr lang="zh-CN" altLang="en-US" dirty="0">
              <a:latin typeface="Microsoft YaHei" panose="020B0503020204020204" pitchFamily="34" charset="-122"/>
              <a:ea typeface="Microsoft YaHei" panose="020B0503020204020204" pitchFamily="34" charset="-122"/>
            </a:endParaRPr>
          </a:p>
        </p:txBody>
      </p:sp>
      <p:pic>
        <p:nvPicPr>
          <p:cNvPr id="4" name="图片 3" descr="drpc.jpg"/>
          <p:cNvPicPr>
            <a:picLocks noChangeAspect="1"/>
          </p:cNvPicPr>
          <p:nvPr/>
        </p:nvPicPr>
        <p:blipFill>
          <a:blip r:embed="rId3"/>
          <a:stretch>
            <a:fillRect/>
          </a:stretch>
        </p:blipFill>
        <p:spPr>
          <a:xfrm>
            <a:off x="357158" y="1571612"/>
            <a:ext cx="8429684" cy="5000660"/>
          </a:xfrm>
          <a:prstGeom prst="rect">
            <a:avLst/>
          </a:prstGeom>
        </p:spPr>
      </p:pic>
      <p:sp>
        <p:nvSpPr>
          <p:cNvPr id="5" name="Rectangle 4">
            <a:extLst>
              <a:ext uri="{FF2B5EF4-FFF2-40B4-BE49-F238E27FC236}">
                <a16:creationId xmlns="" xmlns:a16="http://schemas.microsoft.com/office/drawing/2014/main" id="{E2D5E89C-A63F-7340-9B03-DC950D8E935F}"/>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83392824-BC34-B44F-B3B6-CEDA7719EAFF}"/>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590FA85C-AA00-5842-ACF7-245DEF206480}"/>
              </a:ext>
            </a:extLst>
          </p:cNvPr>
          <p:cNvGrpSpPr>
            <a:grpSpLocks/>
          </p:cNvGrpSpPr>
          <p:nvPr/>
        </p:nvGrpSpPr>
        <p:grpSpPr bwMode="auto">
          <a:xfrm>
            <a:off x="2" y="284163"/>
            <a:ext cx="3014888" cy="530225"/>
            <a:chOff x="2209799" y="284389"/>
            <a:chExt cx="2160388" cy="529772"/>
          </a:xfrm>
          <a:solidFill>
            <a:srgbClr val="024C89"/>
          </a:solidFill>
        </p:grpSpPr>
        <p:sp>
          <p:nvSpPr>
            <p:cNvPr id="8" name="矩形 7">
              <a:extLst>
                <a:ext uri="{FF2B5EF4-FFF2-40B4-BE49-F238E27FC236}">
                  <a16:creationId xmlns="" xmlns:a16="http://schemas.microsoft.com/office/drawing/2014/main" id="{42AD3E18-48DD-954B-A101-930B5E61C541}"/>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计算模式</a:t>
              </a:r>
            </a:p>
          </p:txBody>
        </p:sp>
        <p:sp>
          <p:nvSpPr>
            <p:cNvPr id="9" name="矩形 8">
              <a:extLst>
                <a:ext uri="{FF2B5EF4-FFF2-40B4-BE49-F238E27FC236}">
                  <a16:creationId xmlns="" xmlns:a16="http://schemas.microsoft.com/office/drawing/2014/main" id="{4DC93CA9-EB0D-2D49-8FF1-7076AA98DB35}"/>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5226265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438400"/>
            <a:ext cx="2895600" cy="21414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 xmlns:a16="http://schemas.microsoft.com/office/drawing/2014/main" id="{ACF30CBC-7AA0-3849-B1C4-95A162C220F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 name="直接连接符 8">
            <a:extLst>
              <a:ext uri="{FF2B5EF4-FFF2-40B4-BE49-F238E27FC236}">
                <a16:creationId xmlns="" xmlns:a16="http://schemas.microsoft.com/office/drawing/2014/main" id="{8D5C0986-C726-3D42-9D8A-05BB3063AA2D}"/>
              </a:ext>
            </a:extLst>
          </p:cNvPr>
          <p:cNvCxnSpPr>
            <a:cxnSpLocks/>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35F370A7-2579-4E4F-AC93-5FC9A5CDBB5D}"/>
              </a:ext>
            </a:extLst>
          </p:cNvPr>
          <p:cNvGrpSpPr>
            <a:grpSpLocks/>
          </p:cNvGrpSpPr>
          <p:nvPr/>
        </p:nvGrpSpPr>
        <p:grpSpPr bwMode="auto">
          <a:xfrm>
            <a:off x="1" y="284163"/>
            <a:ext cx="3424559" cy="530225"/>
            <a:chOff x="2209799" y="284389"/>
            <a:chExt cx="2160388" cy="529772"/>
          </a:xfrm>
          <a:solidFill>
            <a:srgbClr val="024C89"/>
          </a:solidFill>
        </p:grpSpPr>
        <p:sp>
          <p:nvSpPr>
            <p:cNvPr id="11" name="矩形 10">
              <a:extLst>
                <a:ext uri="{FF2B5EF4-FFF2-40B4-BE49-F238E27FC236}">
                  <a16:creationId xmlns="" xmlns:a16="http://schemas.microsoft.com/office/drawing/2014/main" id="{21812079-0A33-854C-AB8C-5ED175B00EA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Streaming</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12" name="矩形 11">
              <a:extLst>
                <a:ext uri="{FF2B5EF4-FFF2-40B4-BE49-F238E27FC236}">
                  <a16:creationId xmlns="" xmlns:a16="http://schemas.microsoft.com/office/drawing/2014/main" id="{D23A7241-F165-FF44-AF12-2C4C679DD1DF}"/>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56289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矩形 2"/>
          <p:cNvSpPr>
            <a:spLocks noChangeArrowheads="1"/>
          </p:cNvSpPr>
          <p:nvPr/>
        </p:nvSpPr>
        <p:spPr bwMode="auto">
          <a:xfrm>
            <a:off x="568615" y="1448340"/>
            <a:ext cx="7543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400" dirty="0">
                <a:latin typeface="Microsoft YaHei" panose="020B0503020204020204" pitchFamily="34" charset="-122"/>
                <a:ea typeface="Microsoft YaHei" panose="020B0503020204020204" pitchFamily="34" charset="-122"/>
              </a:rPr>
              <a:t>Spark Streaming</a:t>
            </a:r>
            <a:r>
              <a:rPr lang="zh-CN" altLang="zh-CN" sz="2400" dirty="0">
                <a:latin typeface="Microsoft YaHei" panose="020B0503020204020204" pitchFamily="34" charset="-122"/>
                <a:ea typeface="Microsoft YaHei" panose="020B0503020204020204" pitchFamily="34" charset="-122"/>
              </a:rPr>
              <a:t>的基本原理是将实时输入数据流以时间片（秒级）为单位进行拆分，然后经</a:t>
            </a:r>
            <a:r>
              <a:rPr lang="en-US" altLang="zh-CN" sz="2400" dirty="0">
                <a:latin typeface="Microsoft YaHei" panose="020B0503020204020204" pitchFamily="34" charset="-122"/>
                <a:ea typeface="Microsoft YaHei" panose="020B0503020204020204" pitchFamily="34" charset="-122"/>
              </a:rPr>
              <a:t>Spark</a:t>
            </a:r>
            <a:r>
              <a:rPr lang="zh-CN" altLang="zh-CN" sz="2400" dirty="0">
                <a:latin typeface="Microsoft YaHei" panose="020B0503020204020204" pitchFamily="34" charset="-122"/>
                <a:ea typeface="Microsoft YaHei" panose="020B0503020204020204" pitchFamily="34" charset="-122"/>
              </a:rPr>
              <a:t>引擎以类似批处理的方式处理每个时间片数据</a:t>
            </a:r>
            <a:endParaRPr lang="zh-CN" altLang="en-US" sz="2400" dirty="0">
              <a:latin typeface="Microsoft YaHei" panose="020B0503020204020204" pitchFamily="34" charset="-122"/>
              <a:ea typeface="Microsoft YaHei" panose="020B0503020204020204" pitchFamily="34" charset="-122"/>
            </a:endParaRPr>
          </a:p>
        </p:txBody>
      </p:sp>
      <p:sp>
        <p:nvSpPr>
          <p:cNvPr id="3077" name="Rectangle 2"/>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latin typeface="Microsoft YaHei" panose="020B0503020204020204" pitchFamily="34" charset="-122"/>
              <a:ea typeface="Microsoft YaHei" panose="020B0503020204020204" pitchFamily="34" charset="-122"/>
            </a:endParaRPr>
          </a:p>
        </p:txBody>
      </p:sp>
      <p:graphicFrame>
        <p:nvGraphicFramePr>
          <p:cNvPr id="3074" name="Object 1"/>
          <p:cNvGraphicFramePr>
            <a:graphicFrameLocks noChangeAspect="1"/>
          </p:cNvGraphicFramePr>
          <p:nvPr>
            <p:extLst>
              <p:ext uri="{D42A27DB-BD31-4B8C-83A1-F6EECF244321}">
                <p14:modId xmlns:p14="http://schemas.microsoft.com/office/powerpoint/2010/main" val="817872976"/>
              </p:ext>
            </p:extLst>
          </p:nvPr>
        </p:nvGraphicFramePr>
        <p:xfrm>
          <a:off x="685798" y="3367211"/>
          <a:ext cx="7516813" cy="990600"/>
        </p:xfrm>
        <a:graphic>
          <a:graphicData uri="http://schemas.openxmlformats.org/presentationml/2006/ole">
            <mc:AlternateContent xmlns:mc="http://schemas.openxmlformats.org/markup-compatibility/2006">
              <mc:Choice xmlns:v="urn:schemas-microsoft-com:vml" Requires="v">
                <p:oleObj spid="_x0000_s7524" r:id="rId3" imgW="9439154" imgH="1247791" progId="Visio.Drawing.15">
                  <p:embed/>
                </p:oleObj>
              </mc:Choice>
              <mc:Fallback>
                <p:oleObj r:id="rId3" imgW="9439154" imgH="1247791"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8" y="3367211"/>
                        <a:ext cx="751681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矩形 5"/>
          <p:cNvSpPr>
            <a:spLocks noChangeArrowheads="1"/>
          </p:cNvSpPr>
          <p:nvPr/>
        </p:nvSpPr>
        <p:spPr bwMode="auto">
          <a:xfrm>
            <a:off x="2984575" y="5029200"/>
            <a:ext cx="2919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latin typeface="Microsoft YaHei" panose="020B0503020204020204" pitchFamily="34" charset="-122"/>
                <a:ea typeface="Microsoft YaHei" panose="020B0503020204020204" pitchFamily="34" charset="-122"/>
              </a:rPr>
              <a:t>Spark Streaming</a:t>
            </a:r>
            <a:r>
              <a:rPr lang="zh-CN" altLang="zh-CN" dirty="0">
                <a:latin typeface="Microsoft YaHei" panose="020B0503020204020204" pitchFamily="34" charset="-122"/>
                <a:ea typeface="Microsoft YaHei" panose="020B0503020204020204" pitchFamily="34" charset="-122"/>
              </a:rPr>
              <a:t>执行流程</a:t>
            </a:r>
            <a:endParaRPr lang="zh-CN" altLang="en-US" dirty="0">
              <a:latin typeface="Microsoft YaHei" panose="020B0503020204020204" pitchFamily="34" charset="-122"/>
              <a:ea typeface="Microsoft YaHei" panose="020B0503020204020204" pitchFamily="34" charset="-122"/>
            </a:endParaRPr>
          </a:p>
        </p:txBody>
      </p:sp>
      <p:sp>
        <p:nvSpPr>
          <p:cNvPr id="7" name="Rectangle 4">
            <a:extLst>
              <a:ext uri="{FF2B5EF4-FFF2-40B4-BE49-F238E27FC236}">
                <a16:creationId xmlns="" xmlns:a16="http://schemas.microsoft.com/office/drawing/2014/main" id="{C58CD373-303F-6447-8AE8-0230E355A125}"/>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AACD1051-1E37-3043-B6B9-C4CF8FE6103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46">
            <a:extLst>
              <a:ext uri="{FF2B5EF4-FFF2-40B4-BE49-F238E27FC236}">
                <a16:creationId xmlns="" xmlns:a16="http://schemas.microsoft.com/office/drawing/2014/main" id="{E8E35C89-315F-F048-8446-14A467C82992}"/>
              </a:ext>
            </a:extLst>
          </p:cNvPr>
          <p:cNvGrpSpPr>
            <a:grpSpLocks/>
          </p:cNvGrpSpPr>
          <p:nvPr/>
        </p:nvGrpSpPr>
        <p:grpSpPr bwMode="auto">
          <a:xfrm>
            <a:off x="0" y="284163"/>
            <a:ext cx="4190999" cy="530225"/>
            <a:chOff x="2209799" y="284389"/>
            <a:chExt cx="2160388" cy="529772"/>
          </a:xfrm>
          <a:solidFill>
            <a:srgbClr val="024C89"/>
          </a:solidFill>
        </p:grpSpPr>
        <p:sp>
          <p:nvSpPr>
            <p:cNvPr id="10" name="矩形 9">
              <a:extLst>
                <a:ext uri="{FF2B5EF4-FFF2-40B4-BE49-F238E27FC236}">
                  <a16:creationId xmlns="" xmlns:a16="http://schemas.microsoft.com/office/drawing/2014/main" id="{F33915E7-E9D6-384E-8470-E6B45B99776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 Streaming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设计</a:t>
              </a:r>
            </a:p>
          </p:txBody>
        </p:sp>
        <p:sp>
          <p:nvSpPr>
            <p:cNvPr id="11" name="矩形 10">
              <a:extLst>
                <a:ext uri="{FF2B5EF4-FFF2-40B4-BE49-F238E27FC236}">
                  <a16:creationId xmlns="" xmlns:a16="http://schemas.microsoft.com/office/drawing/2014/main" id="{91F52C7A-0693-2444-9BC0-B8D148E34D48}"/>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116128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066800"/>
            <a:ext cx="8686800" cy="5562600"/>
          </a:xfrm>
        </p:spPr>
        <p:txBody>
          <a:bodyPr>
            <a:normAutofit fontScale="92500" lnSpcReduction="10000"/>
          </a:bodyPr>
          <a:lstStyle/>
          <a:p>
            <a:r>
              <a:rPr lang="zh-CN" altLang="en-US" sz="2100" dirty="0">
                <a:solidFill>
                  <a:srgbClr val="FF0000"/>
                </a:solidFill>
                <a:latin typeface="Microsoft YaHei" panose="020B0503020204020204" pitchFamily="34" charset="-122"/>
                <a:ea typeface="Microsoft YaHei" panose="020B0503020204020204" pitchFamily="34" charset="-122"/>
              </a:rPr>
              <a:t>计算流程</a:t>
            </a:r>
            <a:endParaRPr lang="en-US" altLang="zh-CN" sz="2100" dirty="0">
              <a:solidFill>
                <a:srgbClr val="FF0000"/>
              </a:solidFill>
              <a:latin typeface="Microsoft YaHei" panose="020B0503020204020204" pitchFamily="34" charset="-122"/>
              <a:ea typeface="Microsoft YaHei" panose="020B0503020204020204" pitchFamily="34" charset="-122"/>
            </a:endParaRPr>
          </a:p>
          <a:p>
            <a:pPr lvl="1">
              <a:lnSpc>
                <a:spcPct val="140000"/>
              </a:lnSpc>
            </a:pPr>
            <a:r>
              <a:rPr lang="en-US" altLang="zh-CN" sz="1900" dirty="0">
                <a:latin typeface="Microsoft YaHei" panose="020B0503020204020204" pitchFamily="34" charset="-122"/>
                <a:ea typeface="Microsoft YaHei" panose="020B0503020204020204" pitchFamily="34" charset="-122"/>
              </a:rPr>
              <a:t>Spark Streaming</a:t>
            </a:r>
            <a:r>
              <a:rPr lang="zh-CN" altLang="en-US" sz="1900" dirty="0">
                <a:latin typeface="Microsoft YaHei" panose="020B0503020204020204" pitchFamily="34" charset="-122"/>
                <a:ea typeface="Microsoft YaHei" panose="020B0503020204020204" pitchFamily="34" charset="-122"/>
              </a:rPr>
              <a:t>是将流式计算分解成一系列短小的批处理作业。这里的批处理引擎是</a:t>
            </a:r>
            <a:r>
              <a:rPr lang="en-US" altLang="zh-CN" sz="1900" dirty="0">
                <a:latin typeface="Microsoft YaHei" panose="020B0503020204020204" pitchFamily="34" charset="-122"/>
                <a:ea typeface="Microsoft YaHei" panose="020B0503020204020204" pitchFamily="34" charset="-122"/>
              </a:rPr>
              <a:t>Spark Core</a:t>
            </a:r>
            <a:r>
              <a:rPr lang="zh-CN" altLang="en-US" sz="1900" dirty="0">
                <a:latin typeface="Microsoft YaHei" panose="020B0503020204020204" pitchFamily="34" charset="-122"/>
                <a:ea typeface="Microsoft YaHei" panose="020B0503020204020204" pitchFamily="34" charset="-122"/>
              </a:rPr>
              <a:t>。</a:t>
            </a:r>
            <a:endParaRPr lang="en-US" altLang="zh-CN" sz="1900" dirty="0">
              <a:latin typeface="Microsoft YaHei" panose="020B0503020204020204" pitchFamily="34" charset="-122"/>
              <a:ea typeface="Microsoft YaHei" panose="020B0503020204020204" pitchFamily="34" charset="-122"/>
            </a:endParaRPr>
          </a:p>
          <a:p>
            <a:pPr lvl="1">
              <a:lnSpc>
                <a:spcPct val="140000"/>
              </a:lnSpc>
            </a:pPr>
            <a:r>
              <a:rPr lang="zh-CN" altLang="en-US" sz="1900" dirty="0">
                <a:latin typeface="Microsoft YaHei" panose="020B0503020204020204" pitchFamily="34" charset="-122"/>
                <a:ea typeface="Microsoft YaHei" panose="020B0503020204020204" pitchFamily="34" charset="-122"/>
              </a:rPr>
              <a:t>也就是把</a:t>
            </a:r>
            <a:r>
              <a:rPr lang="en-US" altLang="zh-CN" sz="1900" dirty="0">
                <a:latin typeface="Microsoft YaHei" panose="020B0503020204020204" pitchFamily="34" charset="-122"/>
                <a:ea typeface="Microsoft YaHei" panose="020B0503020204020204" pitchFamily="34" charset="-122"/>
              </a:rPr>
              <a:t>Spark Streaming</a:t>
            </a:r>
            <a:r>
              <a:rPr lang="zh-CN" altLang="en-US" sz="1900" dirty="0">
                <a:latin typeface="Microsoft YaHei" panose="020B0503020204020204" pitchFamily="34" charset="-122"/>
                <a:ea typeface="Microsoft YaHei" panose="020B0503020204020204" pitchFamily="34" charset="-122"/>
              </a:rPr>
              <a:t>的输入数据按照</a:t>
            </a:r>
            <a:r>
              <a:rPr lang="en-US" altLang="zh-CN" sz="1900" dirty="0">
                <a:latin typeface="Microsoft YaHei" panose="020B0503020204020204" pitchFamily="34" charset="-122"/>
                <a:ea typeface="Microsoft YaHei" panose="020B0503020204020204" pitchFamily="34" charset="-122"/>
              </a:rPr>
              <a:t>batch size</a:t>
            </a:r>
            <a:r>
              <a:rPr lang="zh-CN" altLang="en-US" sz="1900" dirty="0">
                <a:latin typeface="Microsoft YaHei" panose="020B0503020204020204" pitchFamily="34" charset="-122"/>
                <a:ea typeface="Microsoft YaHei" panose="020B0503020204020204" pitchFamily="34" charset="-122"/>
              </a:rPr>
              <a:t>（如</a:t>
            </a:r>
            <a:r>
              <a:rPr lang="en-US" altLang="zh-CN" sz="1900" dirty="0">
                <a:latin typeface="Microsoft YaHei" panose="020B0503020204020204" pitchFamily="34" charset="-122"/>
                <a:ea typeface="Microsoft YaHei" panose="020B0503020204020204" pitchFamily="34" charset="-122"/>
              </a:rPr>
              <a:t>1</a:t>
            </a:r>
            <a:r>
              <a:rPr lang="zh-CN" altLang="en-US" sz="1900" dirty="0">
                <a:latin typeface="Microsoft YaHei" panose="020B0503020204020204" pitchFamily="34" charset="-122"/>
                <a:ea typeface="Microsoft YaHei" panose="020B0503020204020204" pitchFamily="34" charset="-122"/>
              </a:rPr>
              <a:t>秒）分成一段一段的数据（</a:t>
            </a:r>
            <a:r>
              <a:rPr lang="en-US" altLang="zh-CN" sz="1900" dirty="0">
                <a:latin typeface="Microsoft YaHei" panose="020B0503020204020204" pitchFamily="34" charset="-122"/>
                <a:ea typeface="Microsoft YaHei" panose="020B0503020204020204" pitchFamily="34" charset="-122"/>
              </a:rPr>
              <a:t>Discretized Stream</a:t>
            </a:r>
            <a:r>
              <a:rPr lang="zh-CN" altLang="en-US" sz="1900" dirty="0">
                <a:latin typeface="Microsoft YaHei" panose="020B0503020204020204" pitchFamily="34" charset="-122"/>
                <a:ea typeface="Microsoft YaHei" panose="020B0503020204020204" pitchFamily="34" charset="-122"/>
              </a:rPr>
              <a:t>），每一段数据都转换成</a:t>
            </a:r>
            <a:r>
              <a:rPr lang="en-US" altLang="zh-CN" sz="1900" dirty="0">
                <a:latin typeface="Microsoft YaHei" panose="020B0503020204020204" pitchFamily="34" charset="-122"/>
                <a:ea typeface="Microsoft YaHei" panose="020B0503020204020204" pitchFamily="34" charset="-122"/>
              </a:rPr>
              <a:t>Spark</a:t>
            </a:r>
            <a:r>
              <a:rPr lang="zh-CN" altLang="en-US" sz="1900" dirty="0">
                <a:latin typeface="Microsoft YaHei" panose="020B0503020204020204" pitchFamily="34" charset="-122"/>
                <a:ea typeface="Microsoft YaHei" panose="020B0503020204020204" pitchFamily="34" charset="-122"/>
              </a:rPr>
              <a:t>中的</a:t>
            </a:r>
            <a:r>
              <a:rPr lang="en-US" altLang="zh-CN" sz="1900" dirty="0">
                <a:latin typeface="Microsoft YaHei" panose="020B0503020204020204" pitchFamily="34" charset="-122"/>
                <a:ea typeface="Microsoft YaHei" panose="020B0503020204020204" pitchFamily="34" charset="-122"/>
              </a:rPr>
              <a:t>RDD</a:t>
            </a:r>
            <a:r>
              <a:rPr lang="zh-CN" altLang="en-US" sz="1900" dirty="0">
                <a:latin typeface="Microsoft YaHei" panose="020B0503020204020204" pitchFamily="34" charset="-122"/>
                <a:ea typeface="Microsoft YaHei" panose="020B0503020204020204" pitchFamily="34" charset="-122"/>
              </a:rPr>
              <a:t>。</a:t>
            </a:r>
            <a:endParaRPr lang="en-US" altLang="zh-CN" sz="1900" dirty="0">
              <a:latin typeface="Microsoft YaHei" panose="020B0503020204020204" pitchFamily="34" charset="-122"/>
              <a:ea typeface="Microsoft YaHei" panose="020B0503020204020204" pitchFamily="34" charset="-122"/>
            </a:endParaRPr>
          </a:p>
          <a:p>
            <a:pPr lvl="1">
              <a:lnSpc>
                <a:spcPct val="140000"/>
              </a:lnSpc>
            </a:pPr>
            <a:r>
              <a:rPr lang="zh-CN" altLang="en-US" sz="1900" dirty="0">
                <a:latin typeface="Microsoft YaHei" panose="020B0503020204020204" pitchFamily="34" charset="-122"/>
                <a:ea typeface="Microsoft YaHei" panose="020B0503020204020204" pitchFamily="34" charset="-122"/>
              </a:rPr>
              <a:t>然后将</a:t>
            </a:r>
            <a:r>
              <a:rPr lang="en-US" altLang="zh-CN" sz="1900" dirty="0">
                <a:latin typeface="Microsoft YaHei" panose="020B0503020204020204" pitchFamily="34" charset="-122"/>
                <a:ea typeface="Microsoft YaHei" panose="020B0503020204020204" pitchFamily="34" charset="-122"/>
              </a:rPr>
              <a:t>Spark Streaming</a:t>
            </a:r>
            <a:r>
              <a:rPr lang="zh-CN" altLang="en-US" sz="1900" dirty="0">
                <a:latin typeface="Microsoft YaHei" panose="020B0503020204020204" pitchFamily="34" charset="-122"/>
                <a:ea typeface="Microsoft YaHei" panose="020B0503020204020204" pitchFamily="34" charset="-122"/>
              </a:rPr>
              <a:t>中对</a:t>
            </a:r>
            <a:r>
              <a:rPr lang="en-US" altLang="zh-CN" sz="1900" dirty="0" err="1">
                <a:latin typeface="Microsoft YaHei" panose="020B0503020204020204" pitchFamily="34" charset="-122"/>
                <a:ea typeface="Microsoft YaHei" panose="020B0503020204020204" pitchFamily="34" charset="-122"/>
              </a:rPr>
              <a:t>DStream</a:t>
            </a:r>
            <a:r>
              <a:rPr lang="zh-CN" altLang="en-US" sz="1900" dirty="0">
                <a:latin typeface="Microsoft YaHei" panose="020B0503020204020204" pitchFamily="34" charset="-122"/>
                <a:ea typeface="Microsoft YaHei" panose="020B0503020204020204" pitchFamily="34" charset="-122"/>
              </a:rPr>
              <a:t>的</a:t>
            </a:r>
            <a:r>
              <a:rPr lang="en-US" altLang="zh-CN" sz="1900" dirty="0">
                <a:latin typeface="Microsoft YaHei" panose="020B0503020204020204" pitchFamily="34" charset="-122"/>
                <a:ea typeface="Microsoft YaHei" panose="020B0503020204020204" pitchFamily="34" charset="-122"/>
              </a:rPr>
              <a:t>Transformation</a:t>
            </a:r>
            <a:r>
              <a:rPr lang="zh-CN" altLang="en-US" sz="1900" dirty="0">
                <a:latin typeface="Microsoft YaHei" panose="020B0503020204020204" pitchFamily="34" charset="-122"/>
                <a:ea typeface="Microsoft YaHei" panose="020B0503020204020204" pitchFamily="34" charset="-122"/>
              </a:rPr>
              <a:t>操作变为针对</a:t>
            </a:r>
            <a:r>
              <a:rPr lang="en-US" altLang="zh-CN" sz="1900" dirty="0">
                <a:latin typeface="Microsoft YaHei" panose="020B0503020204020204" pitchFamily="34" charset="-122"/>
                <a:ea typeface="Microsoft YaHei" panose="020B0503020204020204" pitchFamily="34" charset="-122"/>
              </a:rPr>
              <a:t>Spark</a:t>
            </a:r>
            <a:r>
              <a:rPr lang="zh-CN" altLang="en-US" sz="1900" dirty="0">
                <a:latin typeface="Microsoft YaHei" panose="020B0503020204020204" pitchFamily="34" charset="-122"/>
                <a:ea typeface="Microsoft YaHei" panose="020B0503020204020204" pitchFamily="34" charset="-122"/>
              </a:rPr>
              <a:t>中对</a:t>
            </a:r>
            <a:r>
              <a:rPr lang="en-US" altLang="zh-CN" sz="1900" dirty="0">
                <a:latin typeface="Microsoft YaHei" panose="020B0503020204020204" pitchFamily="34" charset="-122"/>
                <a:ea typeface="Microsoft YaHei" panose="020B0503020204020204" pitchFamily="34" charset="-122"/>
              </a:rPr>
              <a:t>RDD</a:t>
            </a:r>
            <a:r>
              <a:rPr lang="zh-CN" altLang="en-US" sz="1900" dirty="0">
                <a:latin typeface="Microsoft YaHei" panose="020B0503020204020204" pitchFamily="34" charset="-122"/>
                <a:ea typeface="Microsoft YaHei" panose="020B0503020204020204" pitchFamily="34" charset="-122"/>
              </a:rPr>
              <a:t>的</a:t>
            </a:r>
            <a:r>
              <a:rPr lang="en-US" altLang="zh-CN" sz="1900" dirty="0">
                <a:latin typeface="Microsoft YaHei" panose="020B0503020204020204" pitchFamily="34" charset="-122"/>
                <a:ea typeface="Microsoft YaHei" panose="020B0503020204020204" pitchFamily="34" charset="-122"/>
              </a:rPr>
              <a:t>Transformation</a:t>
            </a:r>
            <a:r>
              <a:rPr lang="zh-CN" altLang="en-US" sz="1900" dirty="0">
                <a:latin typeface="Microsoft YaHei" panose="020B0503020204020204" pitchFamily="34" charset="-122"/>
                <a:ea typeface="Microsoft YaHei" panose="020B0503020204020204" pitchFamily="34" charset="-122"/>
              </a:rPr>
              <a:t>操作，将</a:t>
            </a:r>
            <a:r>
              <a:rPr lang="en-US" altLang="zh-CN" sz="1900" dirty="0">
                <a:latin typeface="Microsoft YaHei" panose="020B0503020204020204" pitchFamily="34" charset="-122"/>
                <a:ea typeface="Microsoft YaHei" panose="020B0503020204020204" pitchFamily="34" charset="-122"/>
              </a:rPr>
              <a:t>RDD</a:t>
            </a:r>
            <a:r>
              <a:rPr lang="zh-CN" altLang="en-US" sz="1900" dirty="0">
                <a:latin typeface="Microsoft YaHei" panose="020B0503020204020204" pitchFamily="34" charset="-122"/>
                <a:ea typeface="Microsoft YaHei" panose="020B0503020204020204" pitchFamily="34" charset="-122"/>
              </a:rPr>
              <a:t>经过操作变成中间结果保存在内存中。</a:t>
            </a:r>
            <a:endParaRPr lang="en-US" altLang="zh-CN" sz="1900" dirty="0">
              <a:latin typeface="Microsoft YaHei" panose="020B0503020204020204" pitchFamily="34" charset="-122"/>
              <a:ea typeface="Microsoft YaHei" panose="020B0503020204020204" pitchFamily="34" charset="-122"/>
            </a:endParaRPr>
          </a:p>
          <a:p>
            <a:pPr lvl="1">
              <a:lnSpc>
                <a:spcPct val="140000"/>
              </a:lnSpc>
            </a:pPr>
            <a:r>
              <a:rPr lang="zh-CN" altLang="en-US" sz="1900" dirty="0">
                <a:latin typeface="Microsoft YaHei" panose="020B0503020204020204" pitchFamily="34" charset="-122"/>
                <a:ea typeface="Microsoft YaHei" panose="020B0503020204020204" pitchFamily="34" charset="-122"/>
              </a:rPr>
              <a:t>整个流式计算根据业务的需求可以对中间的结果进行叠加或者存储到外部设备。</a:t>
            </a:r>
            <a:endParaRPr lang="en-US" altLang="zh-CN" sz="1900" dirty="0">
              <a:latin typeface="Microsoft YaHei" panose="020B0503020204020204" pitchFamily="34" charset="-122"/>
              <a:ea typeface="Microsoft YaHei" panose="020B0503020204020204" pitchFamily="34" charset="-122"/>
            </a:endParaRPr>
          </a:p>
          <a:p>
            <a:r>
              <a:rPr lang="en-US" altLang="zh-CN" sz="2100" dirty="0">
                <a:solidFill>
                  <a:srgbClr val="FF0000"/>
                </a:solidFill>
                <a:latin typeface="Microsoft YaHei" panose="020B0503020204020204" pitchFamily="34" charset="-122"/>
                <a:ea typeface="Microsoft YaHei" panose="020B0503020204020204" pitchFamily="34" charset="-122"/>
              </a:rPr>
              <a:t>batch size</a:t>
            </a:r>
          </a:p>
          <a:p>
            <a:pPr lvl="1">
              <a:lnSpc>
                <a:spcPct val="140000"/>
              </a:lnSpc>
            </a:pPr>
            <a:r>
              <a:rPr lang="zh-CN" altLang="en-US" sz="1900" dirty="0">
                <a:latin typeface="Microsoft YaHei" panose="020B0503020204020204" pitchFamily="34" charset="-122"/>
                <a:ea typeface="Microsoft YaHei" panose="020B0503020204020204" pitchFamily="34" charset="-122"/>
              </a:rPr>
              <a:t>时间片或批处理时间间隔（ </a:t>
            </a:r>
            <a:r>
              <a:rPr lang="en-US" altLang="zh-CN" sz="1900" dirty="0">
                <a:latin typeface="Microsoft YaHei" panose="020B0503020204020204" pitchFamily="34" charset="-122"/>
                <a:ea typeface="Microsoft YaHei" panose="020B0503020204020204" pitchFamily="34" charset="-122"/>
              </a:rPr>
              <a:t>batch interval</a:t>
            </a:r>
            <a:r>
              <a:rPr lang="zh-CN" altLang="en-US" sz="1900" dirty="0">
                <a:latin typeface="Microsoft YaHei" panose="020B0503020204020204" pitchFamily="34" charset="-122"/>
                <a:ea typeface="Microsoft YaHei" panose="020B0503020204020204" pitchFamily="34" charset="-122"/>
              </a:rPr>
              <a:t>），这是人为地对流数据进行定量的标准，以时间片作为我们拆分流数据的依据。一个时间片的数据对应一个</a:t>
            </a:r>
            <a:r>
              <a:rPr lang="en-US" altLang="zh-CN" sz="1900" dirty="0">
                <a:latin typeface="Microsoft YaHei" panose="020B0503020204020204" pitchFamily="34" charset="-122"/>
                <a:ea typeface="Microsoft YaHei" panose="020B0503020204020204" pitchFamily="34" charset="-122"/>
              </a:rPr>
              <a:t>RDD</a:t>
            </a:r>
            <a:r>
              <a:rPr lang="zh-CN" altLang="en-US" sz="1900" dirty="0">
                <a:latin typeface="Microsoft YaHei" panose="020B0503020204020204" pitchFamily="34" charset="-122"/>
                <a:ea typeface="Microsoft YaHei" panose="020B0503020204020204" pitchFamily="34" charset="-122"/>
              </a:rPr>
              <a:t>实例。</a:t>
            </a:r>
          </a:p>
        </p:txBody>
      </p:sp>
      <p:sp>
        <p:nvSpPr>
          <p:cNvPr id="4" name="Rectangle 2">
            <a:extLst>
              <a:ext uri="{FF2B5EF4-FFF2-40B4-BE49-F238E27FC236}">
                <a16:creationId xmlns="" xmlns:a16="http://schemas.microsoft.com/office/drawing/2014/main" id="{3F53D382-B7A9-9845-A7B0-C9DD5A400CD1}"/>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latin typeface="Microsoft YaHei" panose="020B0503020204020204" pitchFamily="34" charset="-122"/>
              <a:ea typeface="Microsoft YaHei" panose="020B0503020204020204" pitchFamily="34" charset="-122"/>
            </a:endParaRPr>
          </a:p>
        </p:txBody>
      </p:sp>
      <p:sp>
        <p:nvSpPr>
          <p:cNvPr id="5" name="Rectangle 4">
            <a:extLst>
              <a:ext uri="{FF2B5EF4-FFF2-40B4-BE49-F238E27FC236}">
                <a16:creationId xmlns="" xmlns:a16="http://schemas.microsoft.com/office/drawing/2014/main" id="{EA50B9A0-763F-024C-BA67-D5FEADC32D96}"/>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59D44844-C2E9-9741-821C-61C1AC0E8C25}"/>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B7671EF3-36CD-6E49-B507-8C66AEFDFA99}"/>
              </a:ext>
            </a:extLst>
          </p:cNvPr>
          <p:cNvGrpSpPr>
            <a:grpSpLocks/>
          </p:cNvGrpSpPr>
          <p:nvPr/>
        </p:nvGrpSpPr>
        <p:grpSpPr bwMode="auto">
          <a:xfrm>
            <a:off x="0" y="284163"/>
            <a:ext cx="5029200" cy="530225"/>
            <a:chOff x="2209799" y="284389"/>
            <a:chExt cx="2160388" cy="529772"/>
          </a:xfrm>
          <a:solidFill>
            <a:srgbClr val="024C89"/>
          </a:solidFill>
        </p:grpSpPr>
        <p:sp>
          <p:nvSpPr>
            <p:cNvPr id="8" name="矩形 7">
              <a:extLst>
                <a:ext uri="{FF2B5EF4-FFF2-40B4-BE49-F238E27FC236}">
                  <a16:creationId xmlns="" xmlns:a16="http://schemas.microsoft.com/office/drawing/2014/main" id="{A2DA8002-CB5F-2547-9254-B1F312B6DEE6}"/>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Spark Streaming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运行原理</a:t>
              </a:r>
            </a:p>
          </p:txBody>
        </p:sp>
        <p:sp>
          <p:nvSpPr>
            <p:cNvPr id="9" name="矩形 8">
              <a:extLst>
                <a:ext uri="{FF2B5EF4-FFF2-40B4-BE49-F238E27FC236}">
                  <a16:creationId xmlns="" xmlns:a16="http://schemas.microsoft.com/office/drawing/2014/main" id="{073CEF58-ECCF-CB48-97A4-20BBD7DE7C9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3481246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altLang="zh-CN" sz="1700">
                <a:latin typeface="Microsoft YaHei" panose="020B0503020204020204" pitchFamily="34" charset="-122"/>
                <a:ea typeface="Microsoft YaHei" panose="020B0503020204020204" pitchFamily="34" charset="-122"/>
                <a:cs typeface="Consolas" pitchFamily="49" charset="0"/>
              </a:rPr>
              <a:t>val </a:t>
            </a:r>
            <a:r>
              <a:rPr lang="en-US" altLang="zh-CN" sz="1700">
                <a:solidFill>
                  <a:srgbClr val="B50B1B"/>
                </a:solidFill>
                <a:latin typeface="Microsoft YaHei" panose="020B0503020204020204" pitchFamily="34" charset="-122"/>
                <a:ea typeface="Microsoft YaHei" panose="020B0503020204020204" pitchFamily="34" charset="-122"/>
                <a:cs typeface="Consolas" pitchFamily="49" charset="0"/>
              </a:rPr>
              <a:t>tweets</a:t>
            </a:r>
            <a:r>
              <a:rPr lang="en-US" altLang="zh-CN" sz="1700">
                <a:solidFill>
                  <a:srgbClr val="E8950E"/>
                </a:solidFill>
                <a:latin typeface="Microsoft YaHei" panose="020B0503020204020204" pitchFamily="34" charset="-122"/>
                <a:ea typeface="Microsoft YaHei" panose="020B0503020204020204" pitchFamily="34" charset="-122"/>
                <a:cs typeface="Consolas" pitchFamily="49" charset="0"/>
              </a:rPr>
              <a:t> </a:t>
            </a:r>
            <a:r>
              <a:rPr lang="en-US" altLang="zh-CN" sz="1700">
                <a:latin typeface="Microsoft YaHei" panose="020B0503020204020204" pitchFamily="34" charset="-122"/>
                <a:ea typeface="Microsoft YaHei" panose="020B0503020204020204" pitchFamily="34" charset="-122"/>
                <a:cs typeface="Consolas" pitchFamily="49" charset="0"/>
              </a:rPr>
              <a:t>= ssc.</a:t>
            </a:r>
            <a:r>
              <a:rPr lang="en-US" altLang="zh-CN" sz="1700">
                <a:solidFill>
                  <a:srgbClr val="0D8BE6"/>
                </a:solidFill>
                <a:latin typeface="Microsoft YaHei" panose="020B0503020204020204" pitchFamily="34" charset="-122"/>
                <a:ea typeface="Microsoft YaHei" panose="020B0503020204020204" pitchFamily="34" charset="-122"/>
                <a:cs typeface="Consolas" pitchFamily="49" charset="0"/>
              </a:rPr>
              <a:t>twitterStream</a:t>
            </a:r>
            <a:r>
              <a:rPr lang="en-US" altLang="zh-CN" sz="1700">
                <a:latin typeface="Microsoft YaHei" panose="020B0503020204020204" pitchFamily="34" charset="-122"/>
                <a:ea typeface="Microsoft YaHei" panose="020B0503020204020204" pitchFamily="34" charset="-122"/>
                <a:cs typeface="Consolas" pitchFamily="49" charset="0"/>
              </a:rPr>
              <a:t>(&lt;Twitter username&gt;, &lt;Twitter password&gt;)</a:t>
            </a:r>
          </a:p>
          <a:p>
            <a:pPr marL="0" indent="0">
              <a:buNone/>
            </a:pPr>
            <a:endParaRPr lang="en-US" altLang="zh-CN" sz="2500">
              <a:latin typeface="Microsoft YaHei" panose="020B0503020204020204" pitchFamily="34" charset="-122"/>
              <a:ea typeface="Microsoft YaHei" panose="020B0503020204020204" pitchFamily="34" charset="-122"/>
            </a:endParaRPr>
          </a:p>
          <a:p>
            <a:pPr marL="0" indent="0"/>
            <a:endParaRPr lang="en-US" altLang="zh-CN" sz="2000">
              <a:latin typeface="Microsoft YaHei" panose="020B0503020204020204" pitchFamily="34" charset="-122"/>
              <a:ea typeface="Microsoft YaHei" panose="020B0503020204020204" pitchFamily="34" charset="-122"/>
            </a:endParaRPr>
          </a:p>
        </p:txBody>
      </p:sp>
      <p:sp>
        <p:nvSpPr>
          <p:cNvPr id="81" name="Rounded Rectangular Callout 80"/>
          <p:cNvSpPr/>
          <p:nvPr/>
        </p:nvSpPr>
        <p:spPr>
          <a:xfrm>
            <a:off x="457200" y="2095500"/>
            <a:ext cx="5229225" cy="685800"/>
          </a:xfrm>
          <a:prstGeom prst="wedgeRoundRectCallout">
            <a:avLst>
              <a:gd name="adj1" fmla="val -32316"/>
              <a:gd name="adj2" fmla="val -91974"/>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err="1">
                <a:solidFill>
                  <a:srgbClr val="000000"/>
                </a:solidFill>
                <a:latin typeface="Microsoft YaHei" panose="020B0503020204020204" pitchFamily="34" charset="-122"/>
                <a:ea typeface="Microsoft YaHei" panose="020B0503020204020204" pitchFamily="34" charset="-122"/>
                <a:cs typeface="Calibri"/>
              </a:rPr>
              <a:t>DStream</a:t>
            </a:r>
            <a:r>
              <a:rPr lang="en-US" dirty="0">
                <a:solidFill>
                  <a:srgbClr val="000000"/>
                </a:solidFill>
                <a:latin typeface="Microsoft YaHei" panose="020B0503020204020204" pitchFamily="34" charset="-122"/>
                <a:ea typeface="Microsoft YaHei" panose="020B0503020204020204" pitchFamily="34" charset="-122"/>
                <a:cs typeface="Calibri"/>
              </a:rPr>
              <a:t>:</a:t>
            </a:r>
            <a:r>
              <a:rPr lang="zh-CN" altLang="en-US" dirty="0">
                <a:solidFill>
                  <a:srgbClr val="000000"/>
                </a:solidFill>
                <a:latin typeface="Microsoft YaHei" panose="020B0503020204020204" pitchFamily="34" charset="-122"/>
                <a:ea typeface="Microsoft YaHei" panose="020B0503020204020204" pitchFamily="34" charset="-122"/>
                <a:cs typeface="Calibri"/>
              </a:rPr>
              <a:t>表示数据流的</a:t>
            </a:r>
            <a:r>
              <a:rPr lang="en-US" dirty="0">
                <a:solidFill>
                  <a:srgbClr val="000000"/>
                </a:solidFill>
                <a:latin typeface="Microsoft YaHei" panose="020B0503020204020204" pitchFamily="34" charset="-122"/>
                <a:ea typeface="Microsoft YaHei" panose="020B0503020204020204" pitchFamily="34" charset="-122"/>
                <a:cs typeface="Calibri"/>
              </a:rPr>
              <a:t>RDD</a:t>
            </a:r>
            <a:r>
              <a:rPr lang="zh-CN" altLang="en-US" dirty="0">
                <a:solidFill>
                  <a:srgbClr val="000000"/>
                </a:solidFill>
                <a:latin typeface="Microsoft YaHei" panose="020B0503020204020204" pitchFamily="34" charset="-122"/>
                <a:ea typeface="Microsoft YaHei" panose="020B0503020204020204" pitchFamily="34" charset="-122"/>
                <a:cs typeface="Calibri"/>
              </a:rPr>
              <a:t>序列</a:t>
            </a:r>
            <a:endParaRPr lang="en-US" dirty="0">
              <a:solidFill>
                <a:srgbClr val="000000"/>
              </a:solidFill>
              <a:latin typeface="Microsoft YaHei" panose="020B0503020204020204" pitchFamily="34" charset="-122"/>
              <a:ea typeface="Microsoft YaHei" panose="020B0503020204020204" pitchFamily="34" charset="-122"/>
              <a:cs typeface="Calibri"/>
            </a:endParaRPr>
          </a:p>
        </p:txBody>
      </p:sp>
      <p:grpSp>
        <p:nvGrpSpPr>
          <p:cNvPr id="18436" name="Group 84"/>
          <p:cNvGrpSpPr>
            <a:grpSpLocks/>
          </p:cNvGrpSpPr>
          <p:nvPr/>
        </p:nvGrpSpPr>
        <p:grpSpPr bwMode="auto">
          <a:xfrm>
            <a:off x="2920603" y="4019550"/>
            <a:ext cx="834628" cy="296069"/>
            <a:chOff x="7918600" y="4832650"/>
            <a:chExt cx="2458447" cy="653855"/>
          </a:xfrm>
        </p:grpSpPr>
        <p:sp>
          <p:nvSpPr>
            <p:cNvPr id="86" name="Alternate Process 85"/>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87" name="Straight Connector 86"/>
            <p:cNvCxnSpPr>
              <a:cxnSpLocks noChangeShapeType="1"/>
              <a:stCxn id="86" idx="0"/>
              <a:endCxn id="86" idx="2"/>
            </p:cNvCxnSpPr>
            <p:nvPr/>
          </p:nvCxnSpPr>
          <p:spPr bwMode="auto">
            <a:xfrm>
              <a:off x="9147824"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88" name="Straight Connector 87"/>
            <p:cNvCxnSpPr>
              <a:cxnSpLocks noChangeShapeType="1"/>
            </p:cNvCxnSpPr>
            <p:nvPr/>
          </p:nvCxnSpPr>
          <p:spPr bwMode="auto">
            <a:xfrm>
              <a:off x="9784354"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89" name="Straight Connector 88"/>
            <p:cNvCxnSpPr>
              <a:cxnSpLocks noChangeShapeType="1"/>
            </p:cNvCxnSpPr>
            <p:nvPr/>
          </p:nvCxnSpPr>
          <p:spPr bwMode="auto">
            <a:xfrm>
              <a:off x="8548117"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18437" name="Group 89"/>
          <p:cNvGrpSpPr>
            <a:grpSpLocks/>
          </p:cNvGrpSpPr>
          <p:nvPr/>
        </p:nvGrpSpPr>
        <p:grpSpPr bwMode="auto">
          <a:xfrm>
            <a:off x="2867620" y="4371182"/>
            <a:ext cx="980480" cy="380206"/>
            <a:chOff x="7762239" y="5609988"/>
            <a:chExt cx="2889827" cy="840669"/>
          </a:xfrm>
        </p:grpSpPr>
        <p:pic>
          <p:nvPicPr>
            <p:cNvPr id="19490" name="Picture 9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1" name="Picture 9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2" name="Picture 9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3" name="Picture 9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5" name="Group 94"/>
          <p:cNvGrpSpPr>
            <a:grpSpLocks/>
          </p:cNvGrpSpPr>
          <p:nvPr/>
        </p:nvGrpSpPr>
        <p:grpSpPr bwMode="auto">
          <a:xfrm>
            <a:off x="2857500" y="3269456"/>
            <a:ext cx="4572000" cy="516731"/>
            <a:chOff x="3523416" y="4511948"/>
            <a:chExt cx="1861716" cy="322227"/>
          </a:xfrm>
        </p:grpSpPr>
        <p:sp>
          <p:nvSpPr>
            <p:cNvPr id="96" name="Right Arrow 95"/>
            <p:cNvSpPr>
              <a:spLocks noChangeArrowheads="1"/>
            </p:cNvSpPr>
            <p:nvPr/>
          </p:nvSpPr>
          <p:spPr bwMode="auto">
            <a:xfrm>
              <a:off x="5122601" y="4511948"/>
              <a:ext cx="262531" cy="322227"/>
            </a:xfrm>
            <a:prstGeom prst="rightArrow">
              <a:avLst>
                <a:gd name="adj1" fmla="val 50000"/>
                <a:gd name="adj2" fmla="val 50000"/>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500">
                <a:solidFill>
                  <a:schemeClr val="tx1"/>
                </a:solidFill>
                <a:latin typeface="Microsoft YaHei" panose="020B0503020204020204" pitchFamily="34" charset="-122"/>
                <a:ea typeface="Microsoft YaHei" panose="020B0503020204020204" pitchFamily="34" charset="-122"/>
              </a:endParaRPr>
            </a:p>
          </p:txBody>
        </p:sp>
        <p:sp>
          <p:nvSpPr>
            <p:cNvPr id="97" name="Rectangle 96"/>
            <p:cNvSpPr>
              <a:spLocks noChangeArrowheads="1"/>
            </p:cNvSpPr>
            <p:nvPr/>
          </p:nvSpPr>
          <p:spPr bwMode="auto">
            <a:xfrm>
              <a:off x="4055750" y="4600053"/>
              <a:ext cx="507124" cy="155421"/>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r>
                <a:rPr lang="en-US" sz="1200" kern="0" dirty="0">
                  <a:latin typeface="Microsoft YaHei" panose="020B0503020204020204" pitchFamily="34" charset="-122"/>
                  <a:ea typeface="Microsoft YaHei" panose="020B0503020204020204" pitchFamily="34" charset="-122"/>
                </a:rPr>
                <a:t>batch @ t+1</a:t>
              </a:r>
            </a:p>
          </p:txBody>
        </p:sp>
        <p:sp>
          <p:nvSpPr>
            <p:cNvPr id="98" name="Rectangle 97"/>
            <p:cNvSpPr>
              <a:spLocks noChangeArrowheads="1"/>
            </p:cNvSpPr>
            <p:nvPr/>
          </p:nvSpPr>
          <p:spPr bwMode="auto">
            <a:xfrm>
              <a:off x="3523416" y="4603518"/>
              <a:ext cx="480943" cy="155421"/>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r>
                <a:rPr lang="en-US" sz="1500" kern="0" dirty="0">
                  <a:latin typeface="Microsoft YaHei" panose="020B0503020204020204" pitchFamily="34" charset="-122"/>
                  <a:ea typeface="Microsoft YaHei" panose="020B0503020204020204" pitchFamily="34" charset="-122"/>
                </a:rPr>
                <a:t>b</a:t>
              </a:r>
              <a:r>
                <a:rPr lang="en-US" sz="1500" kern="0" dirty="0" err="1">
                  <a:latin typeface="Microsoft YaHei" panose="020B0503020204020204" pitchFamily="34" charset="-122"/>
                  <a:ea typeface="Microsoft YaHei" panose="020B0503020204020204" pitchFamily="34" charset="-122"/>
                </a:rPr>
                <a:t>atch</a:t>
              </a:r>
              <a:r>
                <a:rPr lang="en-US" sz="1500" kern="0" dirty="0">
                  <a:latin typeface="Microsoft YaHei" panose="020B0503020204020204" pitchFamily="34" charset="-122"/>
                  <a:ea typeface="Microsoft YaHei" panose="020B0503020204020204" pitchFamily="34" charset="-122"/>
                </a:rPr>
                <a:t> @ t</a:t>
              </a:r>
            </a:p>
          </p:txBody>
        </p:sp>
        <p:sp>
          <p:nvSpPr>
            <p:cNvPr id="99" name="Rectangle 98"/>
            <p:cNvSpPr>
              <a:spLocks noChangeArrowheads="1"/>
            </p:cNvSpPr>
            <p:nvPr/>
          </p:nvSpPr>
          <p:spPr bwMode="auto">
            <a:xfrm>
              <a:off x="4587600" y="4603518"/>
              <a:ext cx="471732" cy="155421"/>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r>
                <a:rPr lang="en-US" sz="1200" kern="0" dirty="0">
                  <a:latin typeface="Microsoft YaHei" panose="020B0503020204020204" pitchFamily="34" charset="-122"/>
                  <a:ea typeface="Microsoft YaHei" panose="020B0503020204020204" pitchFamily="34" charset="-122"/>
                </a:rPr>
                <a:t>batch @ t+2</a:t>
              </a:r>
            </a:p>
          </p:txBody>
        </p:sp>
      </p:grpSp>
      <p:grpSp>
        <p:nvGrpSpPr>
          <p:cNvPr id="18440" name="Group 110"/>
          <p:cNvGrpSpPr>
            <a:grpSpLocks/>
          </p:cNvGrpSpPr>
          <p:nvPr/>
        </p:nvGrpSpPr>
        <p:grpSpPr bwMode="auto">
          <a:xfrm>
            <a:off x="4186238" y="4371182"/>
            <a:ext cx="980480" cy="380206"/>
            <a:chOff x="7762239" y="5609988"/>
            <a:chExt cx="2889827" cy="840669"/>
          </a:xfrm>
        </p:grpSpPr>
        <p:pic>
          <p:nvPicPr>
            <p:cNvPr id="19482" name="Picture 15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3" name="Picture 16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4" name="Picture 16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5" name="Picture 16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42" name="Group 169"/>
          <p:cNvGrpSpPr>
            <a:grpSpLocks/>
          </p:cNvGrpSpPr>
          <p:nvPr/>
        </p:nvGrpSpPr>
        <p:grpSpPr bwMode="auto">
          <a:xfrm>
            <a:off x="5479256" y="4371182"/>
            <a:ext cx="980480" cy="380206"/>
            <a:chOff x="7762239" y="5609988"/>
            <a:chExt cx="2889827" cy="840669"/>
          </a:xfrm>
        </p:grpSpPr>
        <p:pic>
          <p:nvPicPr>
            <p:cNvPr id="19478" name="Picture 17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9" name="Picture 17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0" name="Picture 17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1" name="Picture 17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5" name="Rectangle 174"/>
          <p:cNvSpPr>
            <a:spLocks noChangeArrowheads="1"/>
          </p:cNvSpPr>
          <p:nvPr/>
        </p:nvSpPr>
        <p:spPr bwMode="auto">
          <a:xfrm>
            <a:off x="1171575" y="3958432"/>
            <a:ext cx="1857375"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tweets DStream</a:t>
            </a:r>
          </a:p>
        </p:txBody>
      </p:sp>
      <p:sp>
        <p:nvSpPr>
          <p:cNvPr id="176" name="Rounded Rectangular Callout 175"/>
          <p:cNvSpPr/>
          <p:nvPr/>
        </p:nvSpPr>
        <p:spPr>
          <a:xfrm>
            <a:off x="6000750" y="4876800"/>
            <a:ext cx="2686050" cy="762000"/>
          </a:xfrm>
          <a:prstGeom prst="wedgeRoundRectCallout">
            <a:avLst>
              <a:gd name="adj1" fmla="val -41475"/>
              <a:gd name="adj2" fmla="val -126510"/>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zh-CN" altLang="en-US" dirty="0">
                <a:solidFill>
                  <a:srgbClr val="000000"/>
                </a:solidFill>
                <a:latin typeface="Microsoft YaHei" panose="020B0503020204020204" pitchFamily="34" charset="-122"/>
                <a:ea typeface="Microsoft YaHei" panose="020B0503020204020204" pitchFamily="34" charset="-122"/>
                <a:cs typeface="Calibri"/>
              </a:rPr>
              <a:t>以</a:t>
            </a:r>
            <a:r>
              <a:rPr lang="en-US" dirty="0">
                <a:solidFill>
                  <a:srgbClr val="000000"/>
                </a:solidFill>
                <a:latin typeface="Microsoft YaHei" panose="020B0503020204020204" pitchFamily="34" charset="-122"/>
                <a:ea typeface="Microsoft YaHei" panose="020B0503020204020204" pitchFamily="34" charset="-122"/>
                <a:cs typeface="Calibri"/>
              </a:rPr>
              <a:t>RDD(</a:t>
            </a:r>
            <a:r>
              <a:rPr lang="zh-CN" altLang="en-US" dirty="0">
                <a:solidFill>
                  <a:srgbClr val="000000"/>
                </a:solidFill>
                <a:latin typeface="Microsoft YaHei" panose="020B0503020204020204" pitchFamily="34" charset="-122"/>
                <a:ea typeface="Microsoft YaHei" panose="020B0503020204020204" pitchFamily="34" charset="-122"/>
                <a:cs typeface="Calibri"/>
              </a:rPr>
              <a:t>不可变、分布式</a:t>
            </a:r>
            <a:r>
              <a:rPr lang="en-US" altLang="zh-CN" dirty="0">
                <a:solidFill>
                  <a:srgbClr val="000000"/>
                </a:solidFill>
                <a:latin typeface="Microsoft YaHei" panose="020B0503020204020204" pitchFamily="34" charset="-122"/>
                <a:ea typeface="Microsoft YaHei" panose="020B0503020204020204" pitchFamily="34" charset="-122"/>
                <a:cs typeface="Calibri"/>
              </a:rPr>
              <a:t>)</a:t>
            </a:r>
            <a:r>
              <a:rPr lang="zh-CN" altLang="en-US" dirty="0">
                <a:solidFill>
                  <a:srgbClr val="000000"/>
                </a:solidFill>
                <a:latin typeface="Microsoft YaHei" panose="020B0503020204020204" pitchFamily="34" charset="-122"/>
                <a:ea typeface="Microsoft YaHei" panose="020B0503020204020204" pitchFamily="34" charset="-122"/>
                <a:cs typeface="Calibri"/>
              </a:rPr>
              <a:t>的形式存储在内存中</a:t>
            </a:r>
            <a:endParaRPr lang="en-US" dirty="0">
              <a:solidFill>
                <a:srgbClr val="000000"/>
              </a:solidFill>
              <a:latin typeface="Microsoft YaHei" panose="020B0503020204020204" pitchFamily="34" charset="-122"/>
              <a:ea typeface="Microsoft YaHei" panose="020B0503020204020204" pitchFamily="34" charset="-122"/>
              <a:cs typeface="Calibri"/>
            </a:endParaRPr>
          </a:p>
        </p:txBody>
      </p:sp>
      <p:grpSp>
        <p:nvGrpSpPr>
          <p:cNvPr id="42" name="Group 84"/>
          <p:cNvGrpSpPr>
            <a:grpSpLocks/>
          </p:cNvGrpSpPr>
          <p:nvPr/>
        </p:nvGrpSpPr>
        <p:grpSpPr bwMode="auto">
          <a:xfrm>
            <a:off x="4236244" y="4024313"/>
            <a:ext cx="834628" cy="296069"/>
            <a:chOff x="7918600" y="4832650"/>
            <a:chExt cx="2458447" cy="653855"/>
          </a:xfrm>
        </p:grpSpPr>
        <p:sp>
          <p:nvSpPr>
            <p:cNvPr id="43" name="Alternate Process 42"/>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44" name="Straight Connector 43"/>
            <p:cNvCxnSpPr>
              <a:cxnSpLocks noChangeShapeType="1"/>
              <a:stCxn id="43" idx="0"/>
              <a:endCxn id="43" idx="2"/>
            </p:cNvCxnSpPr>
            <p:nvPr/>
          </p:nvCxnSpPr>
          <p:spPr bwMode="auto">
            <a:xfrm>
              <a:off x="9147824"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45" name="Straight Connector 44"/>
            <p:cNvCxnSpPr>
              <a:cxnSpLocks noChangeShapeType="1"/>
            </p:cNvCxnSpPr>
            <p:nvPr/>
          </p:nvCxnSpPr>
          <p:spPr bwMode="auto">
            <a:xfrm>
              <a:off x="9784354"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46" name="Straight Connector 45"/>
            <p:cNvCxnSpPr>
              <a:cxnSpLocks noChangeShapeType="1"/>
            </p:cNvCxnSpPr>
            <p:nvPr/>
          </p:nvCxnSpPr>
          <p:spPr bwMode="auto">
            <a:xfrm>
              <a:off x="8548117"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47" name="Group 84"/>
          <p:cNvGrpSpPr>
            <a:grpSpLocks/>
          </p:cNvGrpSpPr>
          <p:nvPr/>
        </p:nvGrpSpPr>
        <p:grpSpPr bwMode="auto">
          <a:xfrm>
            <a:off x="5522119" y="4024313"/>
            <a:ext cx="834628" cy="296069"/>
            <a:chOff x="7918600" y="4832650"/>
            <a:chExt cx="2458447" cy="653855"/>
          </a:xfrm>
        </p:grpSpPr>
        <p:sp>
          <p:nvSpPr>
            <p:cNvPr id="48" name="Alternate Process 47"/>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49" name="Straight Connector 48"/>
            <p:cNvCxnSpPr>
              <a:cxnSpLocks noChangeShapeType="1"/>
              <a:stCxn id="48" idx="0"/>
              <a:endCxn id="48" idx="2"/>
            </p:cNvCxnSpPr>
            <p:nvPr/>
          </p:nvCxnSpPr>
          <p:spPr bwMode="auto">
            <a:xfrm>
              <a:off x="9147824"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50" name="Straight Connector 49"/>
            <p:cNvCxnSpPr>
              <a:cxnSpLocks noChangeShapeType="1"/>
            </p:cNvCxnSpPr>
            <p:nvPr/>
          </p:nvCxnSpPr>
          <p:spPr bwMode="auto">
            <a:xfrm>
              <a:off x="9784354"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51" name="Straight Connector 50"/>
            <p:cNvCxnSpPr>
              <a:cxnSpLocks noChangeShapeType="1"/>
            </p:cNvCxnSpPr>
            <p:nvPr/>
          </p:nvCxnSpPr>
          <p:spPr bwMode="auto">
            <a:xfrm>
              <a:off x="8548117"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sp>
        <p:nvSpPr>
          <p:cNvPr id="52" name="Rectangle 51"/>
          <p:cNvSpPr>
            <a:spLocks noChangeArrowheads="1"/>
          </p:cNvSpPr>
          <p:nvPr/>
        </p:nvSpPr>
        <p:spPr bwMode="auto">
          <a:xfrm>
            <a:off x="685800" y="3151032"/>
            <a:ext cx="3143250"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dirty="0">
                <a:latin typeface="Microsoft YaHei" panose="020B0503020204020204" pitchFamily="34" charset="-122"/>
                <a:ea typeface="Microsoft YaHei" panose="020B0503020204020204" pitchFamily="34" charset="-122"/>
              </a:rPr>
              <a:t>Twitter Streaming API</a:t>
            </a:r>
          </a:p>
        </p:txBody>
      </p:sp>
      <p:sp>
        <p:nvSpPr>
          <p:cNvPr id="53" name="Rectangle 4">
            <a:extLst>
              <a:ext uri="{FF2B5EF4-FFF2-40B4-BE49-F238E27FC236}">
                <a16:creationId xmlns="" xmlns:a16="http://schemas.microsoft.com/office/drawing/2014/main" id="{2CB046E9-9EFA-EF40-B8B0-2A8953646A4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4" name="直接连接符 8">
            <a:extLst>
              <a:ext uri="{FF2B5EF4-FFF2-40B4-BE49-F238E27FC236}">
                <a16:creationId xmlns="" xmlns:a16="http://schemas.microsoft.com/office/drawing/2014/main" id="{A4F31E31-93B6-004B-98E5-CF04425D8944}"/>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55" name="组合 46">
            <a:extLst>
              <a:ext uri="{FF2B5EF4-FFF2-40B4-BE49-F238E27FC236}">
                <a16:creationId xmlns="" xmlns:a16="http://schemas.microsoft.com/office/drawing/2014/main" id="{C6758600-5F87-E143-9580-515D2EAE885B}"/>
              </a:ext>
            </a:extLst>
          </p:cNvPr>
          <p:cNvGrpSpPr>
            <a:grpSpLocks/>
          </p:cNvGrpSpPr>
          <p:nvPr/>
        </p:nvGrpSpPr>
        <p:grpSpPr bwMode="auto">
          <a:xfrm>
            <a:off x="-1" y="284163"/>
            <a:ext cx="4854233" cy="530225"/>
            <a:chOff x="2209799" y="284389"/>
            <a:chExt cx="2160388" cy="529772"/>
          </a:xfrm>
          <a:solidFill>
            <a:srgbClr val="024C89"/>
          </a:solidFill>
        </p:grpSpPr>
        <p:sp>
          <p:nvSpPr>
            <p:cNvPr id="56" name="矩形 55">
              <a:extLst>
                <a:ext uri="{FF2B5EF4-FFF2-40B4-BE49-F238E27FC236}">
                  <a16:creationId xmlns="" xmlns:a16="http://schemas.microsoft.com/office/drawing/2014/main" id="{8ADAEB12-A392-0D4E-A756-6FC8841E80B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1</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从</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Twitter</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获得</a:t>
              </a: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HashTag</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57" name="矩形 56">
              <a:extLst>
                <a:ext uri="{FF2B5EF4-FFF2-40B4-BE49-F238E27FC236}">
                  <a16:creationId xmlns="" xmlns:a16="http://schemas.microsoft.com/office/drawing/2014/main" id="{55869EAF-C3ED-9F4C-ACC5-58D658351811}"/>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837276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par>
                          <p:cTn id="11" fill="hold" nodeType="afterGroup">
                            <p:stCondLst>
                              <p:cond delay="0"/>
                            </p:stCondLst>
                            <p:childTnLst>
                              <p:par>
                                <p:cTn id="12" presetID="22" presetClass="entr" presetSubtype="8" fill="hold" nodeType="afterEffect">
                                  <p:stCondLst>
                                    <p:cond delay="0"/>
                                  </p:stCondLst>
                                  <p:childTnLst>
                                    <p:set>
                                      <p:cBhvr>
                                        <p:cTn id="13" dur="1" fill="hold">
                                          <p:stCondLst>
                                            <p:cond delay="0"/>
                                          </p:stCondLst>
                                        </p:cTn>
                                        <p:tgtEl>
                                          <p:spTgt spid="95"/>
                                        </p:tgtEl>
                                        <p:attrNameLst>
                                          <p:attrName>style.visibility</p:attrName>
                                        </p:attrNameLst>
                                      </p:cBhvr>
                                      <p:to>
                                        <p:strVal val="visible"/>
                                      </p:to>
                                    </p:set>
                                    <p:animEffect transition="in" filter="wipe(left)">
                                      <p:cBhvr>
                                        <p:cTn id="14" dur="500"/>
                                        <p:tgtEl>
                                          <p:spTgt spid="9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8436"/>
                                        </p:tgtEl>
                                        <p:attrNameLst>
                                          <p:attrName>style.visibility</p:attrName>
                                        </p:attrNameLst>
                                      </p:cBhvr>
                                      <p:to>
                                        <p:strVal val="visible"/>
                                      </p:to>
                                    </p:set>
                                    <p:anim calcmode="lin" valueType="num">
                                      <p:cBhvr>
                                        <p:cTn id="19" dur="500" fill="hold"/>
                                        <p:tgtEl>
                                          <p:spTgt spid="18436"/>
                                        </p:tgtEl>
                                        <p:attrNameLst>
                                          <p:attrName>ppt_w</p:attrName>
                                        </p:attrNameLst>
                                      </p:cBhvr>
                                      <p:tavLst>
                                        <p:tav tm="0">
                                          <p:val>
                                            <p:fltVal val="0"/>
                                          </p:val>
                                        </p:tav>
                                        <p:tav tm="100000">
                                          <p:val>
                                            <p:strVal val="#ppt_w"/>
                                          </p:val>
                                        </p:tav>
                                      </p:tavLst>
                                    </p:anim>
                                    <p:anim calcmode="lin" valueType="num">
                                      <p:cBhvr>
                                        <p:cTn id="20" dur="500" fill="hold"/>
                                        <p:tgtEl>
                                          <p:spTgt spid="18436"/>
                                        </p:tgtEl>
                                        <p:attrNameLst>
                                          <p:attrName>ppt_h</p:attrName>
                                        </p:attrNameLst>
                                      </p:cBhvr>
                                      <p:tavLst>
                                        <p:tav tm="0">
                                          <p:val>
                                            <p:fltVal val="0"/>
                                          </p:val>
                                        </p:tav>
                                        <p:tav tm="100000">
                                          <p:val>
                                            <p:strVal val="#ppt_h"/>
                                          </p:val>
                                        </p:tav>
                                      </p:tavLst>
                                    </p:anim>
                                    <p:animEffect transition="in" filter="fade">
                                      <p:cBhvr>
                                        <p:cTn id="21" dur="500"/>
                                        <p:tgtEl>
                                          <p:spTgt spid="18436"/>
                                        </p:tgtEl>
                                      </p:cBhvr>
                                    </p:animEffect>
                                  </p:childTnLst>
                                </p:cTn>
                              </p:par>
                              <p:par>
                                <p:cTn id="22" presetID="42" presetClass="path" presetSubtype="0" accel="50000" decel="50000" fill="hold" nodeType="withEffect">
                                  <p:stCondLst>
                                    <p:cond delay="0"/>
                                  </p:stCondLst>
                                  <p:childTnLst>
                                    <p:animMotion origin="layout" path="M 5E-6 -0.07569 L 5E-6 -2.22222E-6 " pathEditMode="relative" rAng="0" ptsTypes="AA">
                                      <p:cBhvr>
                                        <p:cTn id="23" dur="500" fill="hold"/>
                                        <p:tgtEl>
                                          <p:spTgt spid="18436"/>
                                        </p:tgtEl>
                                        <p:attrNameLst>
                                          <p:attrName>ppt_x</p:attrName>
                                          <p:attrName>ppt_y</p:attrName>
                                        </p:attrNameLst>
                                      </p:cBhvr>
                                      <p:rCtr x="0" y="3785"/>
                                    </p:animMotion>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18437"/>
                                        </p:tgtEl>
                                        <p:attrNameLst>
                                          <p:attrName>style.visibility</p:attrName>
                                        </p:attrNameLst>
                                      </p:cBhvr>
                                      <p:to>
                                        <p:strVal val="visible"/>
                                      </p:to>
                                    </p:set>
                                  </p:childTnLst>
                                </p:cTn>
                              </p:par>
                            </p:childTnLst>
                          </p:cTn>
                        </p:par>
                        <p:par>
                          <p:cTn id="27" fill="hold" nodeType="afterGroup">
                            <p:stCondLst>
                              <p:cond delay="500"/>
                            </p:stCondLst>
                            <p:childTnLst>
                              <p:par>
                                <p:cTn id="28" presetID="53" presetClass="entr" presetSubtype="16"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p:cTn id="30" dur="500" fill="hold"/>
                                        <p:tgtEl>
                                          <p:spTgt spid="42"/>
                                        </p:tgtEl>
                                        <p:attrNameLst>
                                          <p:attrName>ppt_w</p:attrName>
                                        </p:attrNameLst>
                                      </p:cBhvr>
                                      <p:tavLst>
                                        <p:tav tm="0">
                                          <p:val>
                                            <p:fltVal val="0"/>
                                          </p:val>
                                        </p:tav>
                                        <p:tav tm="100000">
                                          <p:val>
                                            <p:strVal val="#ppt_w"/>
                                          </p:val>
                                        </p:tav>
                                      </p:tavLst>
                                    </p:anim>
                                    <p:anim calcmode="lin" valueType="num">
                                      <p:cBhvr>
                                        <p:cTn id="31" dur="500" fill="hold"/>
                                        <p:tgtEl>
                                          <p:spTgt spid="42"/>
                                        </p:tgtEl>
                                        <p:attrNameLst>
                                          <p:attrName>ppt_h</p:attrName>
                                        </p:attrNameLst>
                                      </p:cBhvr>
                                      <p:tavLst>
                                        <p:tav tm="0">
                                          <p:val>
                                            <p:fltVal val="0"/>
                                          </p:val>
                                        </p:tav>
                                        <p:tav tm="100000">
                                          <p:val>
                                            <p:strVal val="#ppt_h"/>
                                          </p:val>
                                        </p:tav>
                                      </p:tavLst>
                                    </p:anim>
                                    <p:animEffect transition="in" filter="fade">
                                      <p:cBhvr>
                                        <p:cTn id="32" dur="500"/>
                                        <p:tgtEl>
                                          <p:spTgt spid="42"/>
                                        </p:tgtEl>
                                      </p:cBhvr>
                                    </p:animEffect>
                                  </p:childTnLst>
                                </p:cTn>
                              </p:par>
                              <p:par>
                                <p:cTn id="33" presetID="42" presetClass="path" presetSubtype="0" accel="50000" decel="50000" fill="hold" nodeType="withEffect">
                                  <p:stCondLst>
                                    <p:cond delay="0"/>
                                  </p:stCondLst>
                                  <p:childTnLst>
                                    <p:animMotion origin="layout" path="M 5E-6 -0.07569 L 5E-6 -2.22222E-6 " pathEditMode="relative" rAng="0" ptsTypes="AA">
                                      <p:cBhvr>
                                        <p:cTn id="34" dur="500" fill="hold"/>
                                        <p:tgtEl>
                                          <p:spTgt spid="42"/>
                                        </p:tgtEl>
                                        <p:attrNameLst>
                                          <p:attrName>ppt_x</p:attrName>
                                          <p:attrName>ppt_y</p:attrName>
                                        </p:attrNameLst>
                                      </p:cBhvr>
                                      <p:rCtr x="0" y="3785"/>
                                    </p:animMotion>
                                  </p:childTnLst>
                                </p:cTn>
                              </p:par>
                            </p:childTnLst>
                          </p:cTn>
                        </p:par>
                        <p:par>
                          <p:cTn id="35" fill="hold" nodeType="afterGroup">
                            <p:stCondLst>
                              <p:cond delay="1000"/>
                            </p:stCondLst>
                            <p:childTnLst>
                              <p:par>
                                <p:cTn id="36" presetID="1" presetClass="entr" presetSubtype="0" fill="hold" nodeType="afterEffect">
                                  <p:stCondLst>
                                    <p:cond delay="0"/>
                                  </p:stCondLst>
                                  <p:childTnLst>
                                    <p:set>
                                      <p:cBhvr>
                                        <p:cTn id="37" dur="1" fill="hold">
                                          <p:stCondLst>
                                            <p:cond delay="0"/>
                                          </p:stCondLst>
                                        </p:cTn>
                                        <p:tgtEl>
                                          <p:spTgt spid="18440"/>
                                        </p:tgtEl>
                                        <p:attrNameLst>
                                          <p:attrName>style.visibility</p:attrName>
                                        </p:attrNameLst>
                                      </p:cBhvr>
                                      <p:to>
                                        <p:strVal val="visible"/>
                                      </p:to>
                                    </p:set>
                                  </p:childTnLst>
                                </p:cTn>
                              </p:par>
                            </p:childTnLst>
                          </p:cTn>
                        </p:par>
                        <p:par>
                          <p:cTn id="38" fill="hold" nodeType="afterGroup">
                            <p:stCondLst>
                              <p:cond delay="1000"/>
                            </p:stCondLst>
                            <p:childTnLst>
                              <p:par>
                                <p:cTn id="39" presetID="53" presetClass="entr" presetSubtype="16" fill="hold" nodeType="after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42" presetClass="path" presetSubtype="0" accel="50000" decel="50000" fill="hold" nodeType="withEffect">
                                  <p:stCondLst>
                                    <p:cond delay="0"/>
                                  </p:stCondLst>
                                  <p:childTnLst>
                                    <p:animMotion origin="layout" path="M 5E-6 -0.07569 L 5E-6 -2.22222E-6 " pathEditMode="relative" rAng="0" ptsTypes="AA">
                                      <p:cBhvr>
                                        <p:cTn id="45" dur="500" fill="hold"/>
                                        <p:tgtEl>
                                          <p:spTgt spid="47"/>
                                        </p:tgtEl>
                                        <p:attrNameLst>
                                          <p:attrName>ppt_x</p:attrName>
                                          <p:attrName>ppt_y</p:attrName>
                                        </p:attrNameLst>
                                      </p:cBhvr>
                                      <p:rCtr x="0" y="3785"/>
                                    </p:animMotion>
                                  </p:childTnLst>
                                </p:cTn>
                              </p:par>
                            </p:childTnLst>
                          </p:cTn>
                        </p:par>
                        <p:par>
                          <p:cTn id="46" fill="hold" nodeType="afterGroup">
                            <p:stCondLst>
                              <p:cond delay="1500"/>
                            </p:stCondLst>
                            <p:childTnLst>
                              <p:par>
                                <p:cTn id="47" presetID="1" presetClass="entr" presetSubtype="0" fill="hold" nodeType="afterEffect">
                                  <p:stCondLst>
                                    <p:cond delay="0"/>
                                  </p:stCondLst>
                                  <p:childTnLst>
                                    <p:set>
                                      <p:cBhvr>
                                        <p:cTn id="48" dur="1" fill="hold">
                                          <p:stCondLst>
                                            <p:cond delay="0"/>
                                          </p:stCondLst>
                                        </p:cTn>
                                        <p:tgtEl>
                                          <p:spTgt spid="18442"/>
                                        </p:tgtEl>
                                        <p:attrNameLst>
                                          <p:attrName>style.visibility</p:attrName>
                                        </p:attrNameLst>
                                      </p:cBhvr>
                                      <p:to>
                                        <p:strVal val="visible"/>
                                      </p:to>
                                    </p:set>
                                  </p:childTnLst>
                                </p:cTn>
                              </p:par>
                            </p:childTnLst>
                          </p:cTn>
                        </p:par>
                        <p:par>
                          <p:cTn id="49" fill="hold" nodeType="afterGroup">
                            <p:stCondLst>
                              <p:cond delay="1500"/>
                            </p:stCondLst>
                            <p:childTnLst>
                              <p:par>
                                <p:cTn id="50" presetID="1" presetClass="entr" presetSubtype="0" fill="hold" grpId="0" nodeType="afterEffect">
                                  <p:stCondLst>
                                    <p:cond delay="0"/>
                                  </p:stCondLst>
                                  <p:childTnLst>
                                    <p:set>
                                      <p:cBhvr>
                                        <p:cTn id="51" dur="1" fill="hold">
                                          <p:stCondLst>
                                            <p:cond delay="0"/>
                                          </p:stCondLst>
                                        </p:cTn>
                                        <p:tgtEl>
                                          <p:spTgt spid="17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75" grpId="0"/>
      <p:bldP spid="176" grpId="0" animBg="1"/>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1"/>
          <p:cNvSpPr>
            <a:spLocks noGrp="1"/>
          </p:cNvSpPr>
          <p:nvPr>
            <p:ph/>
          </p:nvPr>
        </p:nvSpPr>
        <p:spPr>
          <a:xfrm>
            <a:off x="304800" y="1143000"/>
            <a:ext cx="8153400" cy="4754563"/>
          </a:xfrm>
        </p:spPr>
        <p:txBody>
          <a:bodyPr>
            <a:normAutofit lnSpcReduction="10000"/>
          </a:bodyPr>
          <a:lstStyle/>
          <a:p>
            <a:r>
              <a:rPr lang="zh-CN" altLang="zh-CN" sz="2000" dirty="0">
                <a:latin typeface="Microsoft YaHei" panose="020B0503020204020204" pitchFamily="34" charset="-122"/>
                <a:ea typeface="Microsoft YaHei" panose="020B0503020204020204" pitchFamily="34" charset="-122"/>
              </a:rPr>
              <a:t>业界诞生了许多专门的流数据实时计算系统来满足各自需求</a:t>
            </a: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目前有三类常见的流计算框架和平台：商业</a:t>
            </a:r>
            <a:r>
              <a:rPr lang="zh-CN" altLang="zh-CN" sz="2000" dirty="0">
                <a:latin typeface="Microsoft YaHei" panose="020B0503020204020204" pitchFamily="34" charset="-122"/>
                <a:ea typeface="Microsoft YaHei" panose="020B0503020204020204" pitchFamily="34" charset="-122"/>
              </a:rPr>
              <a:t>的流计算平台</a:t>
            </a:r>
            <a:r>
              <a:rPr lang="zh-CN" altLang="en-US" sz="2000" dirty="0">
                <a:latin typeface="Microsoft YaHei" panose="020B0503020204020204" pitchFamily="34" charset="-122"/>
                <a:ea typeface="Microsoft YaHei" panose="020B0503020204020204" pitchFamily="34" charset="-122"/>
              </a:rPr>
              <a:t>、开源流计算框架、公司为支持自身业务开发的流计算框架</a:t>
            </a: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商业平台：</a:t>
            </a:r>
            <a:r>
              <a:rPr lang="en-US" altLang="zh-CN" sz="2000" dirty="0">
                <a:latin typeface="Microsoft YaHei" panose="020B0503020204020204" pitchFamily="34" charset="-122"/>
                <a:ea typeface="Microsoft YaHei" panose="020B0503020204020204" pitchFamily="34" charset="-122"/>
              </a:rPr>
              <a:t>IBM </a:t>
            </a:r>
            <a:r>
              <a:rPr lang="en-US" altLang="zh-CN" sz="2000" dirty="0" err="1">
                <a:latin typeface="Microsoft YaHei" panose="020B0503020204020204" pitchFamily="34" charset="-122"/>
                <a:ea typeface="Microsoft YaHei" panose="020B0503020204020204" pitchFamily="34" charset="-122"/>
              </a:rPr>
              <a:t>InfoSphere</a:t>
            </a:r>
            <a:r>
              <a:rPr lang="en-US" altLang="zh-CN" sz="2000" dirty="0">
                <a:latin typeface="Microsoft YaHei" panose="020B0503020204020204" pitchFamily="34" charset="-122"/>
                <a:ea typeface="Microsoft YaHei" panose="020B0503020204020204" pitchFamily="34" charset="-122"/>
              </a:rPr>
              <a:t> Streams</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IBM </a:t>
            </a:r>
            <a:r>
              <a:rPr lang="en-US" altLang="zh-CN" sz="2000" dirty="0" err="1">
                <a:latin typeface="Microsoft YaHei" panose="020B0503020204020204" pitchFamily="34" charset="-122"/>
                <a:ea typeface="Microsoft YaHei" panose="020B0503020204020204" pitchFamily="34" charset="-122"/>
              </a:rPr>
              <a:t>StreamBase</a:t>
            </a:r>
            <a:endParaRPr lang="en-US" altLang="zh-CN" sz="2000"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较为常见的是开源流计算框架，代表如下：</a:t>
            </a:r>
            <a:endParaRPr lang="en-US" altLang="zh-CN" sz="2000" dirty="0">
              <a:latin typeface="Microsoft YaHei" panose="020B0503020204020204" pitchFamily="34" charset="-122"/>
              <a:ea typeface="Microsoft YaHei" panose="020B0503020204020204" pitchFamily="34" charset="-122"/>
            </a:endParaRPr>
          </a:p>
          <a:p>
            <a:pPr lvl="1"/>
            <a:r>
              <a:rPr lang="en-US" altLang="zh-CN" sz="2000" dirty="0">
                <a:latin typeface="Microsoft YaHei" panose="020B0503020204020204" pitchFamily="34" charset="-122"/>
                <a:ea typeface="Microsoft YaHei" panose="020B0503020204020204" pitchFamily="34" charset="-122"/>
              </a:rPr>
              <a:t>Twitter Storm</a:t>
            </a:r>
            <a:r>
              <a:rPr lang="zh-CN" altLang="zh-CN" sz="2000" dirty="0">
                <a:latin typeface="Microsoft YaHei" panose="020B0503020204020204" pitchFamily="34" charset="-122"/>
                <a:ea typeface="Microsoft YaHei" panose="020B0503020204020204" pitchFamily="34" charset="-122"/>
              </a:rPr>
              <a:t>：免费、开源的分布式实时计算系统，可简单、高效、可靠地处理大量的流数据</a:t>
            </a:r>
          </a:p>
          <a:p>
            <a:pPr lvl="1"/>
            <a:r>
              <a:rPr lang="en-US" altLang="zh-CN" sz="2000" dirty="0">
                <a:latin typeface="Microsoft YaHei" panose="020B0503020204020204" pitchFamily="34" charset="-122"/>
                <a:ea typeface="Microsoft YaHei" panose="020B0503020204020204" pitchFamily="34" charset="-122"/>
              </a:rPr>
              <a:t>Yahoo! S4</a:t>
            </a:r>
            <a:r>
              <a:rPr lang="zh-CN" altLang="zh-CN"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Simple Scalable Streaming System</a:t>
            </a:r>
            <a:r>
              <a:rPr lang="zh-CN" altLang="zh-CN" sz="2000" dirty="0">
                <a:latin typeface="Microsoft YaHei" panose="020B0503020204020204" pitchFamily="34" charset="-122"/>
                <a:ea typeface="Microsoft YaHei" panose="020B0503020204020204" pitchFamily="34" charset="-122"/>
              </a:rPr>
              <a:t>）：开源流计算平台，是通用的、分布式的、可扩展的、分区容错的、可插拔的流式系统</a:t>
            </a:r>
            <a:endParaRPr lang="en-US" altLang="zh-CN" sz="20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公司为支持自身业务开发的流计算框架：</a:t>
            </a:r>
            <a:endParaRPr lang="en-US" altLang="zh-CN" sz="2400" dirty="0">
              <a:latin typeface="Microsoft YaHei" panose="020B0503020204020204" pitchFamily="34" charset="-122"/>
              <a:ea typeface="Microsoft YaHei" panose="020B0503020204020204" pitchFamily="34" charset="-122"/>
            </a:endParaRPr>
          </a:p>
          <a:p>
            <a:pPr lvl="1"/>
            <a:r>
              <a:rPr lang="en-US" altLang="zh-CN" sz="2000" dirty="0">
                <a:latin typeface="Microsoft YaHei" panose="020B0503020204020204" pitchFamily="34" charset="-122"/>
                <a:ea typeface="Microsoft YaHei" panose="020B0503020204020204" pitchFamily="34" charset="-122"/>
              </a:rPr>
              <a:t>Facebook Puma</a:t>
            </a:r>
          </a:p>
          <a:p>
            <a:pPr lvl="1"/>
            <a:r>
              <a:rPr lang="en-US" altLang="zh-CN" sz="2000" dirty="0" err="1">
                <a:latin typeface="Microsoft YaHei" panose="020B0503020204020204" pitchFamily="34" charset="-122"/>
                <a:ea typeface="Microsoft YaHei" panose="020B0503020204020204" pitchFamily="34" charset="-122"/>
              </a:rPr>
              <a:t>Dstream</a:t>
            </a:r>
            <a:r>
              <a:rPr lang="zh-CN" altLang="en-US" sz="2000" dirty="0">
                <a:latin typeface="Microsoft YaHei" panose="020B0503020204020204" pitchFamily="34" charset="-122"/>
                <a:ea typeface="Microsoft YaHei" panose="020B0503020204020204" pitchFamily="34" charset="-122"/>
              </a:rPr>
              <a:t>（百度）</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银河流数据处理平台（淘宝）</a:t>
            </a:r>
            <a:endParaRPr lang="en-US" altLang="zh-CN" sz="2000" dirty="0">
              <a:latin typeface="Microsoft YaHei" panose="020B0503020204020204" pitchFamily="34" charset="-122"/>
              <a:ea typeface="Microsoft YaHei" panose="020B0503020204020204" pitchFamily="34" charset="-122"/>
            </a:endParaRPr>
          </a:p>
        </p:txBody>
      </p:sp>
      <p:sp>
        <p:nvSpPr>
          <p:cNvPr id="4" name="Rectangle 4">
            <a:extLst>
              <a:ext uri="{FF2B5EF4-FFF2-40B4-BE49-F238E27FC236}">
                <a16:creationId xmlns="" xmlns:a16="http://schemas.microsoft.com/office/drawing/2014/main" id="{6E44A524-CA13-2240-BB2D-29BDE71FA892}"/>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 name="直接连接符 8">
            <a:extLst>
              <a:ext uri="{FF2B5EF4-FFF2-40B4-BE49-F238E27FC236}">
                <a16:creationId xmlns="" xmlns:a16="http://schemas.microsoft.com/office/drawing/2014/main" id="{1AF814DC-5006-AA41-92F7-FEE65CD86AE2}"/>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 name="组合 46">
            <a:extLst>
              <a:ext uri="{FF2B5EF4-FFF2-40B4-BE49-F238E27FC236}">
                <a16:creationId xmlns="" xmlns:a16="http://schemas.microsoft.com/office/drawing/2014/main" id="{D68534B1-3069-0F44-B038-6D579F8BCCCE}"/>
              </a:ext>
            </a:extLst>
          </p:cNvPr>
          <p:cNvGrpSpPr>
            <a:grpSpLocks/>
          </p:cNvGrpSpPr>
          <p:nvPr/>
        </p:nvGrpSpPr>
        <p:grpSpPr bwMode="auto">
          <a:xfrm>
            <a:off x="0" y="284163"/>
            <a:ext cx="3429000" cy="530225"/>
            <a:chOff x="2209799" y="284389"/>
            <a:chExt cx="2160388" cy="529772"/>
          </a:xfrm>
          <a:solidFill>
            <a:srgbClr val="024C89"/>
          </a:solidFill>
        </p:grpSpPr>
        <p:sp>
          <p:nvSpPr>
            <p:cNvPr id="7" name="矩形 6">
              <a:extLst>
                <a:ext uri="{FF2B5EF4-FFF2-40B4-BE49-F238E27FC236}">
                  <a16:creationId xmlns="" xmlns:a16="http://schemas.microsoft.com/office/drawing/2014/main" id="{0F0FBFB8-E4E3-9A48-B985-8582C01CB18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流计算框架</a:t>
              </a:r>
            </a:p>
          </p:txBody>
        </p:sp>
        <p:sp>
          <p:nvSpPr>
            <p:cNvPr id="8" name="矩形 7">
              <a:extLst>
                <a:ext uri="{FF2B5EF4-FFF2-40B4-BE49-F238E27FC236}">
                  <a16:creationId xmlns="" xmlns:a16="http://schemas.microsoft.com/office/drawing/2014/main" id="{63854F58-5FC9-A043-8006-79855078AF95}"/>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2139983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2425" y="1485900"/>
            <a:ext cx="8396288" cy="1562100"/>
          </a:xfrm>
        </p:spPr>
        <p:txBody>
          <a:bodyPr/>
          <a:lstStyle/>
          <a:p>
            <a:pPr marL="0" indent="0">
              <a:buNone/>
            </a:pPr>
            <a:r>
              <a:rPr lang="en-US" altLang="zh-CN" sz="1700">
                <a:solidFill>
                  <a:srgbClr val="7F7F7F"/>
                </a:solidFill>
                <a:latin typeface="Microsoft YaHei" panose="020B0503020204020204" pitchFamily="34" charset="-122"/>
                <a:ea typeface="Microsoft YaHei" panose="020B0503020204020204" pitchFamily="34" charset="-122"/>
                <a:cs typeface="Consolas" pitchFamily="49" charset="0"/>
              </a:rPr>
              <a:t>val tweets = ssc.twitterStream(&lt;Twitter username&gt;, &lt;Twitter password&gt;)</a:t>
            </a:r>
          </a:p>
          <a:p>
            <a:pPr marL="0" indent="0">
              <a:buNone/>
            </a:pPr>
            <a:r>
              <a:rPr lang="en-US" altLang="zh-CN" sz="1700">
                <a:latin typeface="Microsoft YaHei" panose="020B0503020204020204" pitchFamily="34" charset="-122"/>
                <a:ea typeface="Microsoft YaHei" panose="020B0503020204020204" pitchFamily="34" charset="-122"/>
                <a:cs typeface="Consolas" pitchFamily="49" charset="0"/>
              </a:rPr>
              <a:t>val </a:t>
            </a:r>
            <a:r>
              <a:rPr lang="en-US" altLang="zh-CN" sz="1700">
                <a:solidFill>
                  <a:srgbClr val="C61B1B"/>
                </a:solidFill>
                <a:latin typeface="Microsoft YaHei" panose="020B0503020204020204" pitchFamily="34" charset="-122"/>
                <a:ea typeface="Microsoft YaHei" panose="020B0503020204020204" pitchFamily="34" charset="-122"/>
                <a:cs typeface="Consolas" pitchFamily="49" charset="0"/>
              </a:rPr>
              <a:t>hashTags </a:t>
            </a:r>
            <a:r>
              <a:rPr lang="en-US" altLang="zh-CN" sz="1700">
                <a:latin typeface="Microsoft YaHei" panose="020B0503020204020204" pitchFamily="34" charset="-122"/>
                <a:ea typeface="Microsoft YaHei" panose="020B0503020204020204" pitchFamily="34" charset="-122"/>
                <a:cs typeface="Consolas" pitchFamily="49" charset="0"/>
              </a:rPr>
              <a:t>= </a:t>
            </a:r>
            <a:r>
              <a:rPr lang="en-US" altLang="zh-CN" sz="1700">
                <a:solidFill>
                  <a:srgbClr val="C61B1B"/>
                </a:solidFill>
                <a:latin typeface="Microsoft YaHei" panose="020B0503020204020204" pitchFamily="34" charset="-122"/>
                <a:ea typeface="Microsoft YaHei" panose="020B0503020204020204" pitchFamily="34" charset="-122"/>
                <a:cs typeface="Consolas" pitchFamily="49" charset="0"/>
              </a:rPr>
              <a:t>tweets</a:t>
            </a:r>
            <a:r>
              <a:rPr lang="en-US" altLang="zh-CN" sz="1700">
                <a:latin typeface="Microsoft YaHei" panose="020B0503020204020204" pitchFamily="34" charset="-122"/>
                <a:ea typeface="Microsoft YaHei" panose="020B0503020204020204" pitchFamily="34" charset="-122"/>
                <a:cs typeface="Consolas" pitchFamily="49" charset="0"/>
              </a:rPr>
              <a:t>.</a:t>
            </a:r>
            <a:r>
              <a:rPr lang="en-US" altLang="zh-CN" sz="1700">
                <a:solidFill>
                  <a:srgbClr val="0D8BE6"/>
                </a:solidFill>
                <a:latin typeface="Microsoft YaHei" panose="020B0503020204020204" pitchFamily="34" charset="-122"/>
                <a:ea typeface="Microsoft YaHei" panose="020B0503020204020204" pitchFamily="34" charset="-122"/>
                <a:cs typeface="Consolas" pitchFamily="49" charset="0"/>
              </a:rPr>
              <a:t>flatMap </a:t>
            </a:r>
            <a:r>
              <a:rPr lang="en-US" altLang="zh-CN" sz="1700">
                <a:latin typeface="Microsoft YaHei" panose="020B0503020204020204" pitchFamily="34" charset="-122"/>
                <a:ea typeface="Microsoft YaHei" panose="020B0503020204020204" pitchFamily="34" charset="-122"/>
                <a:cs typeface="Consolas" pitchFamily="49" charset="0"/>
              </a:rPr>
              <a:t>(status =&gt; getTags(status))</a:t>
            </a:r>
          </a:p>
          <a:p>
            <a:pPr marL="0" indent="0">
              <a:buNone/>
            </a:pPr>
            <a:endParaRPr lang="en-US" altLang="zh-CN" sz="2500">
              <a:latin typeface="Microsoft YaHei" panose="020B0503020204020204" pitchFamily="34" charset="-122"/>
              <a:ea typeface="Microsoft YaHei" panose="020B0503020204020204" pitchFamily="34" charset="-122"/>
            </a:endParaRPr>
          </a:p>
          <a:p>
            <a:pPr marL="0" indent="0"/>
            <a:endParaRPr lang="en-US" altLang="zh-CN" sz="2000">
              <a:latin typeface="Microsoft YaHei" panose="020B0503020204020204" pitchFamily="34" charset="-122"/>
              <a:ea typeface="Microsoft YaHei" panose="020B0503020204020204" pitchFamily="34" charset="-122"/>
            </a:endParaRPr>
          </a:p>
        </p:txBody>
      </p:sp>
      <p:grpSp>
        <p:nvGrpSpPr>
          <p:cNvPr id="6" name="Group 5"/>
          <p:cNvGrpSpPr>
            <a:grpSpLocks/>
          </p:cNvGrpSpPr>
          <p:nvPr/>
        </p:nvGrpSpPr>
        <p:grpSpPr bwMode="auto">
          <a:xfrm>
            <a:off x="2869406" y="4310857"/>
            <a:ext cx="1188244" cy="1594644"/>
            <a:chOff x="7651750" y="8621713"/>
            <a:chExt cx="3168445" cy="3189287"/>
          </a:xfrm>
        </p:grpSpPr>
        <p:grpSp>
          <p:nvGrpSpPr>
            <p:cNvPr id="20553" name="Group 18"/>
            <p:cNvGrpSpPr>
              <a:grpSpLocks/>
            </p:cNvGrpSpPr>
            <p:nvPr/>
          </p:nvGrpSpPr>
          <p:grpSpPr bwMode="auto">
            <a:xfrm>
              <a:off x="7651750" y="11050588"/>
              <a:ext cx="2614613" cy="760412"/>
              <a:chOff x="13968431" y="5604337"/>
              <a:chExt cx="2889827" cy="840669"/>
            </a:xfrm>
          </p:grpSpPr>
          <p:pic>
            <p:nvPicPr>
              <p:cNvPr id="20561" name="Picture 1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8431"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2" name="Picture 2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9692"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3" name="Picture 2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8479"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4" name="Picture 2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37253"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54" name="Group 23"/>
            <p:cNvGrpSpPr>
              <a:grpSpLocks/>
            </p:cNvGrpSpPr>
            <p:nvPr/>
          </p:nvGrpSpPr>
          <p:grpSpPr bwMode="auto">
            <a:xfrm>
              <a:off x="7767638" y="10323513"/>
              <a:ext cx="2224087" cy="590550"/>
              <a:chOff x="7918600" y="4832650"/>
              <a:chExt cx="2458447" cy="653855"/>
            </a:xfrm>
          </p:grpSpPr>
          <p:sp>
            <p:nvSpPr>
              <p:cNvPr id="25" name="Alternate Process 24"/>
              <p:cNvSpPr>
                <a:spLocks noChangeArrowheads="1"/>
              </p:cNvSpPr>
              <p:nvPr/>
            </p:nvSpPr>
            <p:spPr bwMode="auto">
              <a:xfrm>
                <a:off x="7918592" y="4846711"/>
                <a:ext cx="2458288" cy="629248"/>
              </a:xfrm>
              <a:prstGeom prst="flowChartAlternateProcess">
                <a:avLst/>
              </a:prstGeom>
              <a:gradFill rotWithShape="1">
                <a:gsLst>
                  <a:gs pos="0">
                    <a:srgbClr val="86C5FF"/>
                  </a:gs>
                  <a:gs pos="100000">
                    <a:srgbClr val="038BE7"/>
                  </a:gs>
                </a:gsLst>
                <a:lin ang="5400000"/>
              </a:gradFill>
              <a:ln w="38100">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26" name="Straight Connector 25"/>
              <p:cNvCxnSpPr>
                <a:cxnSpLocks noChangeShapeType="1"/>
                <a:stCxn id="25" idx="0"/>
                <a:endCxn id="25" idx="2"/>
              </p:cNvCxnSpPr>
              <p:nvPr/>
            </p:nvCxnSpPr>
            <p:spPr bwMode="auto">
              <a:xfrm>
                <a:off x="9148613" y="4846711"/>
                <a:ext cx="0" cy="629248"/>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27" name="Straight Connector 26"/>
              <p:cNvCxnSpPr>
                <a:cxnSpLocks noChangeShapeType="1"/>
              </p:cNvCxnSpPr>
              <p:nvPr/>
            </p:nvCxnSpPr>
            <p:spPr bwMode="auto">
              <a:xfrm>
                <a:off x="9785558" y="4832650"/>
                <a:ext cx="0" cy="629248"/>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28" name="Straight Connector 27"/>
              <p:cNvCxnSpPr>
                <a:cxnSpLocks noChangeShapeType="1"/>
              </p:cNvCxnSpPr>
              <p:nvPr/>
            </p:nvCxnSpPr>
            <p:spPr bwMode="auto">
              <a:xfrm>
                <a:off x="8548517" y="4857257"/>
                <a:ext cx="0" cy="629248"/>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grpSp>
        <p:sp>
          <p:nvSpPr>
            <p:cNvPr id="20555" name="TextBox 62"/>
            <p:cNvSpPr txBox="1">
              <a:spLocks noChangeArrowheads="1"/>
            </p:cNvSpPr>
            <p:nvPr/>
          </p:nvSpPr>
          <p:spPr bwMode="auto">
            <a:xfrm>
              <a:off x="8778874" y="9457615"/>
              <a:ext cx="204132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500">
                  <a:latin typeface="Microsoft YaHei" panose="020B0503020204020204" pitchFamily="34" charset="-122"/>
                  <a:ea typeface="Microsoft YaHei" panose="020B0503020204020204" pitchFamily="34" charset="-122"/>
                </a:rPr>
                <a:t>flatMap</a:t>
              </a:r>
            </a:p>
          </p:txBody>
        </p:sp>
        <p:cxnSp>
          <p:nvCxnSpPr>
            <p:cNvPr id="109" name="Straight Arrow Connector 108"/>
            <p:cNvCxnSpPr>
              <a:stCxn id="9" idx="2"/>
              <a:endCxn id="25" idx="0"/>
            </p:cNvCxnSpPr>
            <p:nvPr/>
          </p:nvCxnSpPr>
          <p:spPr bwMode="auto">
            <a:xfrm flipH="1">
              <a:off x="8878809" y="8621713"/>
              <a:ext cx="22224" cy="1714500"/>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13" name="Group 12"/>
          <p:cNvGrpSpPr>
            <a:grpSpLocks/>
          </p:cNvGrpSpPr>
          <p:nvPr/>
        </p:nvGrpSpPr>
        <p:grpSpPr bwMode="auto">
          <a:xfrm>
            <a:off x="4188024" y="4310857"/>
            <a:ext cx="1188244" cy="1594644"/>
            <a:chOff x="11168063" y="8621713"/>
            <a:chExt cx="3168091" cy="3189287"/>
          </a:xfrm>
        </p:grpSpPr>
        <p:sp>
          <p:nvSpPr>
            <p:cNvPr id="20541" name="TextBox 131"/>
            <p:cNvSpPr txBox="1">
              <a:spLocks noChangeArrowheads="1"/>
            </p:cNvSpPr>
            <p:nvPr/>
          </p:nvSpPr>
          <p:spPr bwMode="auto">
            <a:xfrm>
              <a:off x="12294835" y="9457615"/>
              <a:ext cx="204131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500">
                  <a:latin typeface="Microsoft YaHei" panose="020B0503020204020204" pitchFamily="34" charset="-122"/>
                  <a:ea typeface="Microsoft YaHei" panose="020B0503020204020204" pitchFamily="34" charset="-122"/>
                </a:rPr>
                <a:t>flatMap</a:t>
              </a:r>
            </a:p>
          </p:txBody>
        </p:sp>
        <p:grpSp>
          <p:nvGrpSpPr>
            <p:cNvPr id="20542" name="Group 121"/>
            <p:cNvGrpSpPr>
              <a:grpSpLocks/>
            </p:cNvGrpSpPr>
            <p:nvPr/>
          </p:nvGrpSpPr>
          <p:grpSpPr bwMode="auto">
            <a:xfrm>
              <a:off x="11168063" y="11050588"/>
              <a:ext cx="2614612" cy="760412"/>
              <a:chOff x="13968431" y="5604337"/>
              <a:chExt cx="2889827" cy="840669"/>
            </a:xfrm>
          </p:grpSpPr>
          <p:pic>
            <p:nvPicPr>
              <p:cNvPr id="20549" name="Picture 12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8431"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0" name="Picture 12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9692"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1" name="Picture 12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8479"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2" name="Picture 12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37253"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43" name="Group 126"/>
            <p:cNvGrpSpPr>
              <a:grpSpLocks/>
            </p:cNvGrpSpPr>
            <p:nvPr/>
          </p:nvGrpSpPr>
          <p:grpSpPr bwMode="auto">
            <a:xfrm>
              <a:off x="11283950" y="10323513"/>
              <a:ext cx="2224088" cy="590550"/>
              <a:chOff x="7918600" y="4832650"/>
              <a:chExt cx="2458447" cy="653855"/>
            </a:xfrm>
          </p:grpSpPr>
          <p:sp>
            <p:nvSpPr>
              <p:cNvPr id="128" name="Alternate Process 127"/>
              <p:cNvSpPr>
                <a:spLocks noChangeArrowheads="1"/>
              </p:cNvSpPr>
              <p:nvPr/>
            </p:nvSpPr>
            <p:spPr bwMode="auto">
              <a:xfrm>
                <a:off x="7918578" y="4846711"/>
                <a:ext cx="2458014" cy="629248"/>
              </a:xfrm>
              <a:prstGeom prst="flowChartAlternateProcess">
                <a:avLst/>
              </a:prstGeom>
              <a:gradFill rotWithShape="1">
                <a:gsLst>
                  <a:gs pos="0">
                    <a:srgbClr val="86C5FF"/>
                  </a:gs>
                  <a:gs pos="100000">
                    <a:srgbClr val="038BE7"/>
                  </a:gs>
                </a:gsLst>
                <a:lin ang="5400000"/>
              </a:gradFill>
              <a:ln w="38100">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29" name="Straight Connector 128"/>
              <p:cNvCxnSpPr>
                <a:cxnSpLocks noChangeShapeType="1"/>
                <a:stCxn id="128" idx="0"/>
                <a:endCxn id="128" idx="2"/>
              </p:cNvCxnSpPr>
              <p:nvPr/>
            </p:nvCxnSpPr>
            <p:spPr bwMode="auto">
              <a:xfrm>
                <a:off x="9148462" y="4846711"/>
                <a:ext cx="0" cy="629248"/>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130" name="Straight Connector 129"/>
              <p:cNvCxnSpPr>
                <a:cxnSpLocks noChangeShapeType="1"/>
              </p:cNvCxnSpPr>
              <p:nvPr/>
            </p:nvCxnSpPr>
            <p:spPr bwMode="auto">
              <a:xfrm>
                <a:off x="9785335" y="4832650"/>
                <a:ext cx="0" cy="629248"/>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131" name="Straight Connector 130"/>
              <p:cNvCxnSpPr>
                <a:cxnSpLocks noChangeShapeType="1"/>
              </p:cNvCxnSpPr>
              <p:nvPr/>
            </p:nvCxnSpPr>
            <p:spPr bwMode="auto">
              <a:xfrm>
                <a:off x="8548433" y="4857257"/>
                <a:ext cx="0" cy="629248"/>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grpSp>
        <p:cxnSp>
          <p:nvCxnSpPr>
            <p:cNvPr id="133" name="Straight Arrow Connector 132"/>
            <p:cNvCxnSpPr>
              <a:stCxn id="113" idx="2"/>
              <a:endCxn id="128" idx="0"/>
            </p:cNvCxnSpPr>
            <p:nvPr/>
          </p:nvCxnSpPr>
          <p:spPr bwMode="auto">
            <a:xfrm flipH="1">
              <a:off x="12394984" y="8621713"/>
              <a:ext cx="22221" cy="1714500"/>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14" name="Group 13"/>
          <p:cNvGrpSpPr>
            <a:grpSpLocks/>
          </p:cNvGrpSpPr>
          <p:nvPr/>
        </p:nvGrpSpPr>
        <p:grpSpPr bwMode="auto">
          <a:xfrm>
            <a:off x="5446721" y="4310857"/>
            <a:ext cx="1221969" cy="1594644"/>
            <a:chOff x="14524592" y="8621713"/>
            <a:chExt cx="3258582" cy="3189287"/>
          </a:xfrm>
        </p:grpSpPr>
        <p:sp>
          <p:nvSpPr>
            <p:cNvPr id="20528" name="TextBox 153"/>
            <p:cNvSpPr txBox="1">
              <a:spLocks noChangeArrowheads="1"/>
            </p:cNvSpPr>
            <p:nvPr/>
          </p:nvSpPr>
          <p:spPr bwMode="auto">
            <a:xfrm>
              <a:off x="15741853" y="9457615"/>
              <a:ext cx="204132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500">
                  <a:latin typeface="Microsoft YaHei" panose="020B0503020204020204" pitchFamily="34" charset="-122"/>
                  <a:ea typeface="Microsoft YaHei" panose="020B0503020204020204" pitchFamily="34" charset="-122"/>
                </a:rPr>
                <a:t>flatMap</a:t>
              </a:r>
            </a:p>
          </p:txBody>
        </p:sp>
        <p:sp>
          <p:nvSpPr>
            <p:cNvPr id="18" name="TextBox 17"/>
            <p:cNvSpPr txBox="1"/>
            <p:nvPr/>
          </p:nvSpPr>
          <p:spPr>
            <a:xfrm rot="16200000">
              <a:off x="14507367" y="10301052"/>
              <a:ext cx="773114" cy="738663"/>
            </a:xfrm>
            <a:prstGeom prst="rect">
              <a:avLst/>
            </a:prstGeom>
            <a:noFill/>
          </p:spPr>
          <p:txBody>
            <a:bodyPr>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a:latin typeface="Microsoft YaHei" panose="020B0503020204020204" pitchFamily="34" charset="-122"/>
                  <a:ea typeface="Microsoft YaHei" panose="020B0503020204020204" pitchFamily="34" charset="-122"/>
                </a:rPr>
                <a:t>…</a:t>
              </a:r>
            </a:p>
          </p:txBody>
        </p:sp>
        <p:grpSp>
          <p:nvGrpSpPr>
            <p:cNvPr id="20530" name="Group 143"/>
            <p:cNvGrpSpPr>
              <a:grpSpLocks/>
            </p:cNvGrpSpPr>
            <p:nvPr/>
          </p:nvGrpSpPr>
          <p:grpSpPr bwMode="auto">
            <a:xfrm>
              <a:off x="14614525" y="11050588"/>
              <a:ext cx="2614613" cy="760412"/>
              <a:chOff x="13968431" y="5604337"/>
              <a:chExt cx="2889827" cy="840669"/>
            </a:xfrm>
          </p:grpSpPr>
          <p:pic>
            <p:nvPicPr>
              <p:cNvPr id="20537" name="Picture 14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8431"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8" name="Picture 14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9692"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9" name="Picture 146"/>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8479"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0" name="Picture 147"/>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37253" y="5604337"/>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31" name="Group 148"/>
            <p:cNvGrpSpPr>
              <a:grpSpLocks/>
            </p:cNvGrpSpPr>
            <p:nvPr/>
          </p:nvGrpSpPr>
          <p:grpSpPr bwMode="auto">
            <a:xfrm>
              <a:off x="14730413" y="10323513"/>
              <a:ext cx="2224087" cy="590550"/>
              <a:chOff x="7918600" y="4832650"/>
              <a:chExt cx="2458447" cy="653855"/>
            </a:xfrm>
          </p:grpSpPr>
          <p:sp>
            <p:nvSpPr>
              <p:cNvPr id="150" name="Alternate Process 149"/>
              <p:cNvSpPr>
                <a:spLocks noChangeArrowheads="1"/>
              </p:cNvSpPr>
              <p:nvPr/>
            </p:nvSpPr>
            <p:spPr bwMode="auto">
              <a:xfrm>
                <a:off x="7918600" y="4846711"/>
                <a:ext cx="2458446" cy="629248"/>
              </a:xfrm>
              <a:prstGeom prst="flowChartAlternateProcess">
                <a:avLst/>
              </a:prstGeom>
              <a:gradFill rotWithShape="1">
                <a:gsLst>
                  <a:gs pos="0">
                    <a:srgbClr val="86C5FF"/>
                  </a:gs>
                  <a:gs pos="100000">
                    <a:srgbClr val="038BE7"/>
                  </a:gs>
                </a:gsLst>
                <a:lin ang="5400000"/>
              </a:gradFill>
              <a:ln w="38100">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51" name="Straight Connector 150"/>
              <p:cNvCxnSpPr>
                <a:cxnSpLocks noChangeShapeType="1"/>
                <a:stCxn id="150" idx="0"/>
                <a:endCxn id="150" idx="2"/>
              </p:cNvCxnSpPr>
              <p:nvPr/>
            </p:nvCxnSpPr>
            <p:spPr bwMode="auto">
              <a:xfrm>
                <a:off x="9148700" y="4846711"/>
                <a:ext cx="0" cy="629248"/>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152" name="Straight Connector 151"/>
              <p:cNvCxnSpPr>
                <a:cxnSpLocks noChangeShapeType="1"/>
              </p:cNvCxnSpPr>
              <p:nvPr/>
            </p:nvCxnSpPr>
            <p:spPr bwMode="auto">
              <a:xfrm>
                <a:off x="9785686" y="4832650"/>
                <a:ext cx="0" cy="629248"/>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153" name="Straight Connector 152"/>
              <p:cNvCxnSpPr>
                <a:cxnSpLocks noChangeShapeType="1"/>
              </p:cNvCxnSpPr>
              <p:nvPr/>
            </p:nvCxnSpPr>
            <p:spPr bwMode="auto">
              <a:xfrm>
                <a:off x="8548565" y="4857257"/>
                <a:ext cx="0" cy="629248"/>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grpSp>
        <p:cxnSp>
          <p:nvCxnSpPr>
            <p:cNvPr id="155" name="Straight Arrow Connector 154"/>
            <p:cNvCxnSpPr>
              <a:stCxn id="135" idx="2"/>
              <a:endCxn id="150" idx="0"/>
            </p:cNvCxnSpPr>
            <p:nvPr/>
          </p:nvCxnSpPr>
          <p:spPr bwMode="auto">
            <a:xfrm flipH="1">
              <a:off x="15843250" y="8621713"/>
              <a:ext cx="20638" cy="1714500"/>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63" name="Rounded Rectangular Callout 162"/>
          <p:cNvSpPr/>
          <p:nvPr/>
        </p:nvSpPr>
        <p:spPr>
          <a:xfrm>
            <a:off x="2200275" y="2514599"/>
            <a:ext cx="6315075" cy="640697"/>
          </a:xfrm>
          <a:prstGeom prst="wedgeRoundRectCallout">
            <a:avLst>
              <a:gd name="adj1" fmla="val -33903"/>
              <a:gd name="adj2" fmla="val -105203"/>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a:solidFill>
                  <a:srgbClr val="000000"/>
                </a:solidFill>
                <a:latin typeface="Microsoft YaHei" panose="020B0503020204020204" pitchFamily="34" charset="-122"/>
                <a:ea typeface="Microsoft YaHei" panose="020B0503020204020204" pitchFamily="34" charset="-122"/>
                <a:cs typeface="Calibri"/>
              </a:rPr>
              <a:t>transformation</a:t>
            </a:r>
            <a:r>
              <a:rPr lang="en-US" dirty="0">
                <a:solidFill>
                  <a:srgbClr val="000000"/>
                </a:solidFill>
                <a:latin typeface="Microsoft YaHei" panose="020B0503020204020204" pitchFamily="34" charset="-122"/>
                <a:ea typeface="Microsoft YaHei" panose="020B0503020204020204" pitchFamily="34" charset="-122"/>
                <a:cs typeface="Calibri"/>
              </a:rPr>
              <a:t>:</a:t>
            </a:r>
            <a:r>
              <a:rPr lang="zh-CN" altLang="en-US" dirty="0">
                <a:solidFill>
                  <a:srgbClr val="000000"/>
                </a:solidFill>
                <a:latin typeface="Microsoft YaHei" panose="020B0503020204020204" pitchFamily="34" charset="-122"/>
                <a:ea typeface="Microsoft YaHei" panose="020B0503020204020204" pitchFamily="34" charset="-122"/>
                <a:cs typeface="Calibri"/>
              </a:rPr>
              <a:t>修改一个</a:t>
            </a:r>
            <a:r>
              <a:rPr lang="en-US" dirty="0" err="1">
                <a:solidFill>
                  <a:srgbClr val="000000"/>
                </a:solidFill>
                <a:latin typeface="Microsoft YaHei" panose="020B0503020204020204" pitchFamily="34" charset="-122"/>
                <a:ea typeface="Microsoft YaHei" panose="020B0503020204020204" pitchFamily="34" charset="-122"/>
                <a:cs typeface="Calibri"/>
              </a:rPr>
              <a:t>Dstream</a:t>
            </a:r>
            <a:r>
              <a:rPr lang="zh-CN" altLang="en-US" dirty="0">
                <a:solidFill>
                  <a:srgbClr val="000000"/>
                </a:solidFill>
                <a:latin typeface="Microsoft YaHei" panose="020B0503020204020204" pitchFamily="34" charset="-122"/>
                <a:ea typeface="Microsoft YaHei" panose="020B0503020204020204" pitchFamily="34" charset="-122"/>
                <a:cs typeface="Calibri"/>
              </a:rPr>
              <a:t>中的数据以创建另一个</a:t>
            </a:r>
            <a:r>
              <a:rPr lang="en-US" dirty="0" err="1">
                <a:solidFill>
                  <a:srgbClr val="000000"/>
                </a:solidFill>
                <a:latin typeface="Microsoft YaHei" panose="020B0503020204020204" pitchFamily="34" charset="-122"/>
                <a:ea typeface="Microsoft YaHei" panose="020B0503020204020204" pitchFamily="34" charset="-122"/>
                <a:cs typeface="Calibri"/>
              </a:rPr>
              <a:t>Dstream</a:t>
            </a:r>
            <a:endParaRPr lang="en-US" dirty="0">
              <a:solidFill>
                <a:srgbClr val="000000"/>
              </a:solidFill>
              <a:latin typeface="Microsoft YaHei" panose="020B0503020204020204" pitchFamily="34" charset="-122"/>
              <a:ea typeface="Microsoft YaHei" panose="020B0503020204020204" pitchFamily="34" charset="-122"/>
              <a:cs typeface="Calibri"/>
            </a:endParaRPr>
          </a:p>
        </p:txBody>
      </p:sp>
      <p:sp>
        <p:nvSpPr>
          <p:cNvPr id="165" name="Rounded Rectangular Callout 164"/>
          <p:cNvSpPr/>
          <p:nvPr/>
        </p:nvSpPr>
        <p:spPr>
          <a:xfrm>
            <a:off x="342900" y="2514600"/>
            <a:ext cx="1457325" cy="533400"/>
          </a:xfrm>
          <a:prstGeom prst="wedgeRoundRectCallout">
            <a:avLst>
              <a:gd name="adj1" fmla="val -14849"/>
              <a:gd name="adj2" fmla="val -98253"/>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Microsoft YaHei" panose="020B0503020204020204" pitchFamily="34" charset="-122"/>
                <a:ea typeface="Microsoft YaHei" panose="020B0503020204020204" pitchFamily="34" charset="-122"/>
                <a:cs typeface="Calibri"/>
              </a:rPr>
              <a:t>new </a:t>
            </a:r>
            <a:r>
              <a:rPr lang="en-US" dirty="0" err="1">
                <a:solidFill>
                  <a:srgbClr val="000000"/>
                </a:solidFill>
                <a:latin typeface="Microsoft YaHei" panose="020B0503020204020204" pitchFamily="34" charset="-122"/>
                <a:ea typeface="Microsoft YaHei" panose="020B0503020204020204" pitchFamily="34" charset="-122"/>
                <a:cs typeface="Calibri"/>
              </a:rPr>
              <a:t>DStream</a:t>
            </a:r>
            <a:endParaRPr lang="en-US" dirty="0">
              <a:solidFill>
                <a:srgbClr val="000000"/>
              </a:solidFill>
              <a:latin typeface="Microsoft YaHei" panose="020B0503020204020204" pitchFamily="34" charset="-122"/>
              <a:ea typeface="Microsoft YaHei" panose="020B0503020204020204" pitchFamily="34" charset="-122"/>
              <a:cs typeface="Calibri"/>
            </a:endParaRPr>
          </a:p>
        </p:txBody>
      </p:sp>
      <p:sp>
        <p:nvSpPr>
          <p:cNvPr id="167" name="Rounded Rectangular Callout 166"/>
          <p:cNvSpPr/>
          <p:nvPr/>
        </p:nvSpPr>
        <p:spPr>
          <a:xfrm>
            <a:off x="6572250" y="5143500"/>
            <a:ext cx="1943100" cy="685800"/>
          </a:xfrm>
          <a:prstGeom prst="wedgeRoundRectCallout">
            <a:avLst>
              <a:gd name="adj1" fmla="val -59817"/>
              <a:gd name="adj2" fmla="val -22499"/>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zh-CN" altLang="en-US" sz="1700" dirty="0">
                <a:solidFill>
                  <a:srgbClr val="000000"/>
                </a:solidFill>
                <a:latin typeface="Microsoft YaHei" panose="020B0503020204020204" pitchFamily="34" charset="-122"/>
                <a:ea typeface="Microsoft YaHei" panose="020B0503020204020204" pitchFamily="34" charset="-122"/>
                <a:cs typeface="Calibri"/>
              </a:rPr>
              <a:t>为每一批数据创建新的</a:t>
            </a:r>
            <a:r>
              <a:rPr lang="en-US" altLang="zh-CN" sz="1700" dirty="0">
                <a:solidFill>
                  <a:srgbClr val="000000"/>
                </a:solidFill>
                <a:latin typeface="Microsoft YaHei" panose="020B0503020204020204" pitchFamily="34" charset="-122"/>
                <a:ea typeface="Microsoft YaHei" panose="020B0503020204020204" pitchFamily="34" charset="-122"/>
                <a:cs typeface="Calibri"/>
              </a:rPr>
              <a:t>RDD</a:t>
            </a:r>
            <a:endParaRPr lang="en-US" sz="1700" dirty="0">
              <a:solidFill>
                <a:srgbClr val="000000"/>
              </a:solidFill>
              <a:latin typeface="Microsoft YaHei" panose="020B0503020204020204" pitchFamily="34" charset="-122"/>
              <a:ea typeface="Microsoft YaHei" panose="020B0503020204020204" pitchFamily="34" charset="-122"/>
              <a:cs typeface="Calibri"/>
            </a:endParaRPr>
          </a:p>
        </p:txBody>
      </p:sp>
      <p:grpSp>
        <p:nvGrpSpPr>
          <p:cNvPr id="20489" name="Group 2"/>
          <p:cNvGrpSpPr>
            <a:grpSpLocks/>
          </p:cNvGrpSpPr>
          <p:nvPr/>
        </p:nvGrpSpPr>
        <p:grpSpPr bwMode="auto">
          <a:xfrm>
            <a:off x="1171575" y="3269457"/>
            <a:ext cx="6257925" cy="1683544"/>
            <a:chOff x="3124200" y="6538913"/>
            <a:chExt cx="16687800" cy="3367087"/>
          </a:xfrm>
        </p:grpSpPr>
        <p:sp>
          <p:nvSpPr>
            <p:cNvPr id="160" name="Rectangle 159"/>
            <p:cNvSpPr/>
            <p:nvPr/>
          </p:nvSpPr>
          <p:spPr bwMode="auto">
            <a:xfrm>
              <a:off x="5181600" y="7467600"/>
              <a:ext cx="3505200" cy="2438400"/>
            </a:xfrm>
            <a:prstGeom prst="rect">
              <a:avLst/>
            </a:prstGeom>
            <a:gradFill flip="none" rotWithShape="1">
              <a:gsLst>
                <a:gs pos="0">
                  <a:schemeClr val="bg1">
                    <a:alpha val="0"/>
                  </a:schemeClr>
                </a:gs>
                <a:gs pos="47000">
                  <a:schemeClr val="bg1"/>
                </a:gs>
              </a:gsLst>
              <a:lin ang="0" scaled="1"/>
              <a:tileRect/>
            </a:gradFill>
            <a:ln w="25400" cap="flat" cmpd="sng" algn="ctr">
              <a:noFill/>
              <a:prstDash val="solid"/>
              <a:round/>
              <a:headEnd type="none" w="med" len="med"/>
              <a:tailEnd type="none" w="med" len="med"/>
            </a:ln>
            <a:effectLst/>
            <a:extLst/>
          </p:spPr>
          <p:txBody>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endParaRPr lang="zh-CN" altLang="zh-CN">
                <a:latin typeface="Microsoft YaHei" panose="020B0503020204020204" pitchFamily="34" charset="-122"/>
                <a:ea typeface="Microsoft YaHei" panose="020B0503020204020204" pitchFamily="34" charset="-122"/>
              </a:endParaRPr>
            </a:p>
          </p:txBody>
        </p:sp>
        <p:grpSp>
          <p:nvGrpSpPr>
            <p:cNvPr id="20492" name="Group 7"/>
            <p:cNvGrpSpPr>
              <a:grpSpLocks/>
            </p:cNvGrpSpPr>
            <p:nvPr/>
          </p:nvGrpSpPr>
          <p:grpSpPr bwMode="auto">
            <a:xfrm>
              <a:off x="7788275" y="8039100"/>
              <a:ext cx="2225675" cy="592138"/>
              <a:chOff x="7918600" y="4832650"/>
              <a:chExt cx="2458447" cy="653855"/>
            </a:xfrm>
          </p:grpSpPr>
          <p:sp>
            <p:nvSpPr>
              <p:cNvPr id="9" name="Alternate Process 8"/>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0" name="Straight Connector 9"/>
              <p:cNvCxnSpPr>
                <a:cxnSpLocks noChangeShapeType="1"/>
                <a:stCxn id="9" idx="0"/>
                <a:endCxn id="9" idx="2"/>
              </p:cNvCxnSpPr>
              <p:nvPr/>
            </p:nvCxnSpPr>
            <p:spPr bwMode="auto">
              <a:xfrm>
                <a:off x="9147824"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1" name="Straight Connector 10"/>
              <p:cNvCxnSpPr>
                <a:cxnSpLocks noChangeShapeType="1"/>
              </p:cNvCxnSpPr>
              <p:nvPr/>
            </p:nvCxnSpPr>
            <p:spPr bwMode="auto">
              <a:xfrm>
                <a:off x="9784354"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2" name="Straight Connector 11"/>
              <p:cNvCxnSpPr>
                <a:cxnSpLocks noChangeShapeType="1"/>
              </p:cNvCxnSpPr>
              <p:nvPr/>
            </p:nvCxnSpPr>
            <p:spPr bwMode="auto">
              <a:xfrm>
                <a:off x="8548117"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20493" name="Group 12"/>
            <p:cNvGrpSpPr>
              <a:grpSpLocks/>
            </p:cNvGrpSpPr>
            <p:nvPr/>
          </p:nvGrpSpPr>
          <p:grpSpPr bwMode="auto">
            <a:xfrm>
              <a:off x="7646988" y="8742363"/>
              <a:ext cx="2614612" cy="760412"/>
              <a:chOff x="7762239" y="5609988"/>
              <a:chExt cx="2889827" cy="840669"/>
            </a:xfrm>
          </p:grpSpPr>
          <p:pic>
            <p:nvPicPr>
              <p:cNvPr id="20520" name="Picture 13"/>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1" name="Picture 1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2" name="Picture 1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3" name="Picture 16"/>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4" name="Group 103"/>
            <p:cNvGrpSpPr>
              <a:grpSpLocks/>
            </p:cNvGrpSpPr>
            <p:nvPr/>
          </p:nvGrpSpPr>
          <p:grpSpPr bwMode="auto">
            <a:xfrm>
              <a:off x="7620000" y="6538913"/>
              <a:ext cx="12192000" cy="1033462"/>
              <a:chOff x="3523416" y="4511948"/>
              <a:chExt cx="1861716" cy="322227"/>
            </a:xfrm>
          </p:grpSpPr>
          <p:sp>
            <p:nvSpPr>
              <p:cNvPr id="105" name="Right Arrow 104"/>
              <p:cNvSpPr>
                <a:spLocks noChangeArrowheads="1"/>
              </p:cNvSpPr>
              <p:nvPr/>
            </p:nvSpPr>
            <p:spPr bwMode="auto">
              <a:xfrm>
                <a:off x="5122601" y="4511948"/>
                <a:ext cx="262531" cy="322227"/>
              </a:xfrm>
              <a:prstGeom prst="rightArrow">
                <a:avLst>
                  <a:gd name="adj1" fmla="val 50000"/>
                  <a:gd name="adj2" fmla="val 50000"/>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500">
                  <a:solidFill>
                    <a:schemeClr val="tx1"/>
                  </a:solidFill>
                  <a:latin typeface="Microsoft YaHei" panose="020B0503020204020204" pitchFamily="34" charset="-122"/>
                  <a:ea typeface="Microsoft YaHei" panose="020B0503020204020204" pitchFamily="34" charset="-122"/>
                </a:endParaRPr>
              </a:p>
            </p:txBody>
          </p:sp>
          <p:sp>
            <p:nvSpPr>
              <p:cNvPr id="106" name="Rectangle 105"/>
              <p:cNvSpPr>
                <a:spLocks noChangeArrowheads="1"/>
              </p:cNvSpPr>
              <p:nvPr/>
            </p:nvSpPr>
            <p:spPr bwMode="auto">
              <a:xfrm>
                <a:off x="4055750" y="4600053"/>
                <a:ext cx="493307" cy="155421"/>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r>
                  <a:rPr lang="en-US" sz="1200" kern="0" dirty="0">
                    <a:latin typeface="Microsoft YaHei" panose="020B0503020204020204" pitchFamily="34" charset="-122"/>
                    <a:ea typeface="Microsoft YaHei" panose="020B0503020204020204" pitchFamily="34" charset="-122"/>
                  </a:rPr>
                  <a:t>batch @ t+1</a:t>
                </a:r>
              </a:p>
            </p:txBody>
          </p:sp>
          <p:sp>
            <p:nvSpPr>
              <p:cNvPr id="107" name="Rectangle 106"/>
              <p:cNvSpPr>
                <a:spLocks noChangeArrowheads="1"/>
              </p:cNvSpPr>
              <p:nvPr/>
            </p:nvSpPr>
            <p:spPr bwMode="auto">
              <a:xfrm>
                <a:off x="3523416" y="4603518"/>
                <a:ext cx="488700" cy="155421"/>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r>
                  <a:rPr lang="en-US" sz="1500" kern="0" dirty="0">
                    <a:latin typeface="Microsoft YaHei" panose="020B0503020204020204" pitchFamily="34" charset="-122"/>
                    <a:ea typeface="Microsoft YaHei" panose="020B0503020204020204" pitchFamily="34" charset="-122"/>
                  </a:rPr>
                  <a:t>b</a:t>
                </a:r>
                <a:r>
                  <a:rPr lang="en-US" sz="1500" kern="0" dirty="0" err="1">
                    <a:latin typeface="Microsoft YaHei" panose="020B0503020204020204" pitchFamily="34" charset="-122"/>
                    <a:ea typeface="Microsoft YaHei" panose="020B0503020204020204" pitchFamily="34" charset="-122"/>
                  </a:rPr>
                  <a:t>atch</a:t>
                </a:r>
                <a:r>
                  <a:rPr lang="en-US" sz="1500" kern="0" dirty="0">
                    <a:latin typeface="Microsoft YaHei" panose="020B0503020204020204" pitchFamily="34" charset="-122"/>
                    <a:ea typeface="Microsoft YaHei" panose="020B0503020204020204" pitchFamily="34" charset="-122"/>
                  </a:rPr>
                  <a:t> @ t</a:t>
                </a:r>
              </a:p>
            </p:txBody>
          </p:sp>
          <p:sp>
            <p:nvSpPr>
              <p:cNvPr id="108" name="Rectangle 107"/>
              <p:cNvSpPr>
                <a:spLocks noChangeArrowheads="1"/>
              </p:cNvSpPr>
              <p:nvPr/>
            </p:nvSpPr>
            <p:spPr bwMode="auto">
              <a:xfrm>
                <a:off x="4587600" y="4603518"/>
                <a:ext cx="448460" cy="155421"/>
              </a:xfrm>
              <a:prstGeom prst="rect">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p>
                <a:pPr algn="ctr">
                  <a:defRPr/>
                </a:pPr>
                <a:r>
                  <a:rPr lang="en-US" sz="1200" kern="0" dirty="0">
                    <a:latin typeface="Microsoft YaHei" panose="020B0503020204020204" pitchFamily="34" charset="-122"/>
                    <a:ea typeface="Microsoft YaHei" panose="020B0503020204020204" pitchFamily="34" charset="-122"/>
                  </a:rPr>
                  <a:t>batch @ t+2</a:t>
                </a:r>
              </a:p>
            </p:txBody>
          </p:sp>
        </p:grpSp>
        <p:grpSp>
          <p:nvGrpSpPr>
            <p:cNvPr id="20495" name="Group 111"/>
            <p:cNvGrpSpPr>
              <a:grpSpLocks/>
            </p:cNvGrpSpPr>
            <p:nvPr/>
          </p:nvGrpSpPr>
          <p:grpSpPr bwMode="auto">
            <a:xfrm>
              <a:off x="11304588" y="8039100"/>
              <a:ext cx="2225675" cy="592138"/>
              <a:chOff x="7918600" y="4832650"/>
              <a:chExt cx="2458447" cy="653855"/>
            </a:xfrm>
          </p:grpSpPr>
          <p:sp>
            <p:nvSpPr>
              <p:cNvPr id="113" name="Alternate Process 112"/>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14" name="Straight Connector 113"/>
              <p:cNvCxnSpPr>
                <a:cxnSpLocks noChangeShapeType="1"/>
                <a:stCxn id="113" idx="0"/>
                <a:endCxn id="113" idx="2"/>
              </p:cNvCxnSpPr>
              <p:nvPr/>
            </p:nvCxnSpPr>
            <p:spPr bwMode="auto">
              <a:xfrm>
                <a:off x="9147823"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15" name="Straight Connector 114"/>
              <p:cNvCxnSpPr>
                <a:cxnSpLocks noChangeShapeType="1"/>
              </p:cNvCxnSpPr>
              <p:nvPr/>
            </p:nvCxnSpPr>
            <p:spPr bwMode="auto">
              <a:xfrm>
                <a:off x="9784354"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16" name="Straight Connector 115"/>
              <p:cNvCxnSpPr>
                <a:cxnSpLocks noChangeShapeType="1"/>
              </p:cNvCxnSpPr>
              <p:nvPr/>
            </p:nvCxnSpPr>
            <p:spPr bwMode="auto">
              <a:xfrm>
                <a:off x="8548116"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20496" name="Group 116"/>
            <p:cNvGrpSpPr>
              <a:grpSpLocks/>
            </p:cNvGrpSpPr>
            <p:nvPr/>
          </p:nvGrpSpPr>
          <p:grpSpPr bwMode="auto">
            <a:xfrm>
              <a:off x="11163300" y="8742363"/>
              <a:ext cx="2614613" cy="760412"/>
              <a:chOff x="7762239" y="5609988"/>
              <a:chExt cx="2889827" cy="840669"/>
            </a:xfrm>
          </p:grpSpPr>
          <p:pic>
            <p:nvPicPr>
              <p:cNvPr id="20508" name="Picture 117"/>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9" name="Picture 11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0" name="Picture 11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1" name="Picture 12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97" name="Group 133"/>
            <p:cNvGrpSpPr>
              <a:grpSpLocks/>
            </p:cNvGrpSpPr>
            <p:nvPr/>
          </p:nvGrpSpPr>
          <p:grpSpPr bwMode="auto">
            <a:xfrm>
              <a:off x="14752638" y="8039100"/>
              <a:ext cx="2224087" cy="592138"/>
              <a:chOff x="7918600" y="4832650"/>
              <a:chExt cx="2458447" cy="653855"/>
            </a:xfrm>
          </p:grpSpPr>
          <p:sp>
            <p:nvSpPr>
              <p:cNvPr id="135" name="Alternate Process 134"/>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36" name="Straight Connector 135"/>
              <p:cNvCxnSpPr>
                <a:cxnSpLocks noChangeShapeType="1"/>
                <a:stCxn id="135" idx="0"/>
                <a:endCxn id="135" idx="2"/>
              </p:cNvCxnSpPr>
              <p:nvPr/>
            </p:nvCxnSpPr>
            <p:spPr bwMode="auto">
              <a:xfrm>
                <a:off x="9148701"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37" name="Straight Connector 136"/>
              <p:cNvCxnSpPr>
                <a:cxnSpLocks noChangeShapeType="1"/>
              </p:cNvCxnSpPr>
              <p:nvPr/>
            </p:nvCxnSpPr>
            <p:spPr bwMode="auto">
              <a:xfrm>
                <a:off x="9785687"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38" name="Straight Connector 137"/>
              <p:cNvCxnSpPr>
                <a:cxnSpLocks noChangeShapeType="1"/>
              </p:cNvCxnSpPr>
              <p:nvPr/>
            </p:nvCxnSpPr>
            <p:spPr bwMode="auto">
              <a:xfrm>
                <a:off x="8548566"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20498" name="Group 138"/>
            <p:cNvGrpSpPr>
              <a:grpSpLocks/>
            </p:cNvGrpSpPr>
            <p:nvPr/>
          </p:nvGrpSpPr>
          <p:grpSpPr bwMode="auto">
            <a:xfrm>
              <a:off x="14611350" y="8742363"/>
              <a:ext cx="2614613" cy="760412"/>
              <a:chOff x="7762239" y="5609988"/>
              <a:chExt cx="2889827" cy="840669"/>
            </a:xfrm>
          </p:grpSpPr>
          <p:pic>
            <p:nvPicPr>
              <p:cNvPr id="20500" name="Picture 139"/>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2239"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1" name="Picture 140"/>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349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2" name="Picture 141"/>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2287"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3" name="Picture 142"/>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1061" y="5609988"/>
                <a:ext cx="921005" cy="84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9" name="Rectangle 155"/>
            <p:cNvSpPr>
              <a:spLocks noChangeArrowheads="1"/>
            </p:cNvSpPr>
            <p:nvPr/>
          </p:nvSpPr>
          <p:spPr bwMode="auto">
            <a:xfrm>
              <a:off x="3124200" y="7917359"/>
              <a:ext cx="50292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tweets DStream</a:t>
              </a:r>
            </a:p>
          </p:txBody>
        </p:sp>
      </p:grpSp>
      <p:sp>
        <p:nvSpPr>
          <p:cNvPr id="86" name="Rectangle 155"/>
          <p:cNvSpPr>
            <a:spLocks noChangeArrowheads="1"/>
          </p:cNvSpPr>
          <p:nvPr/>
        </p:nvSpPr>
        <p:spPr bwMode="auto">
          <a:xfrm>
            <a:off x="1171575" y="5105400"/>
            <a:ext cx="1885950" cy="82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hashTags Dstream</a:t>
            </a:r>
          </a:p>
          <a:p>
            <a:pPr eaLnBrk="1" hangingPunct="1"/>
            <a:r>
              <a:rPr lang="en-US" altLang="zh-CN" sz="1500">
                <a:latin typeface="Microsoft YaHei" panose="020B0503020204020204" pitchFamily="34" charset="-122"/>
                <a:ea typeface="Microsoft YaHei" panose="020B0503020204020204" pitchFamily="34" charset="-122"/>
              </a:rPr>
              <a:t>[#cat, #dog, … ]</a:t>
            </a:r>
          </a:p>
        </p:txBody>
      </p:sp>
      <p:sp>
        <p:nvSpPr>
          <p:cNvPr id="87" name="Rectangle 4">
            <a:extLst>
              <a:ext uri="{FF2B5EF4-FFF2-40B4-BE49-F238E27FC236}">
                <a16:creationId xmlns="" xmlns:a16="http://schemas.microsoft.com/office/drawing/2014/main" id="{AB286C53-0B58-404F-838B-CECA5F05F9CB}"/>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8" name="直接连接符 8">
            <a:extLst>
              <a:ext uri="{FF2B5EF4-FFF2-40B4-BE49-F238E27FC236}">
                <a16:creationId xmlns="" xmlns:a16="http://schemas.microsoft.com/office/drawing/2014/main" id="{92B908DE-0913-2F4D-95DA-C1DFF86E73A6}"/>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9" name="组合 46">
            <a:extLst>
              <a:ext uri="{FF2B5EF4-FFF2-40B4-BE49-F238E27FC236}">
                <a16:creationId xmlns="" xmlns:a16="http://schemas.microsoft.com/office/drawing/2014/main" id="{55BCADA8-E628-434C-9A09-1630B9D5F961}"/>
              </a:ext>
            </a:extLst>
          </p:cNvPr>
          <p:cNvGrpSpPr>
            <a:grpSpLocks/>
          </p:cNvGrpSpPr>
          <p:nvPr/>
        </p:nvGrpSpPr>
        <p:grpSpPr bwMode="auto">
          <a:xfrm>
            <a:off x="-1" y="284163"/>
            <a:ext cx="4854233" cy="530225"/>
            <a:chOff x="2209799" y="284389"/>
            <a:chExt cx="2160388" cy="529772"/>
          </a:xfrm>
          <a:solidFill>
            <a:srgbClr val="024C89"/>
          </a:solidFill>
        </p:grpSpPr>
        <p:sp>
          <p:nvSpPr>
            <p:cNvPr id="90" name="矩形 89">
              <a:extLst>
                <a:ext uri="{FF2B5EF4-FFF2-40B4-BE49-F238E27FC236}">
                  <a16:creationId xmlns="" xmlns:a16="http://schemas.microsoft.com/office/drawing/2014/main" id="{61CBBE6C-FBC3-9444-BFC1-6CD343FBC39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1</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从</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Twitter</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获得</a:t>
              </a: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HashTag</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91" name="矩形 90">
              <a:extLst>
                <a:ext uri="{FF2B5EF4-FFF2-40B4-BE49-F238E27FC236}">
                  <a16:creationId xmlns="" xmlns:a16="http://schemas.microsoft.com/office/drawing/2014/main" id="{3EDA60EF-12A9-3641-8BEC-47D2170585C2}"/>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098635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down)">
                                      <p:cBhvr>
                                        <p:cTn id="15" dur="500"/>
                                        <p:tgtEl>
                                          <p:spTgt spid="86"/>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par>
                          <p:cTn id="23" fill="hold" nodeType="afterGroup">
                            <p:stCondLst>
                              <p:cond delay="1000"/>
                            </p:stCondLst>
                            <p:childTnLst>
                              <p:par>
                                <p:cTn id="24" presetID="22" presetClass="entr" presetSubtype="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par>
                          <p:cTn id="27" fill="hold" nodeType="afterGroup">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5" grpId="0" animBg="1"/>
      <p:bldP spid="167" grpId="0" animBg="1"/>
      <p:bldP spid="8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altLang="zh-CN" sz="1700">
                <a:solidFill>
                  <a:srgbClr val="7F7F7F"/>
                </a:solidFill>
                <a:latin typeface="Microsoft YaHei" panose="020B0503020204020204" pitchFamily="34" charset="-122"/>
                <a:ea typeface="Microsoft YaHei" panose="020B0503020204020204" pitchFamily="34" charset="-122"/>
                <a:cs typeface="Consolas" pitchFamily="49" charset="0"/>
              </a:rPr>
              <a:t>val tweets = ssc.twitterStream(&lt;Twitter username&gt;, &lt;Twitter password&gt;)</a:t>
            </a:r>
          </a:p>
          <a:p>
            <a:pPr marL="0" indent="0">
              <a:buNone/>
            </a:pPr>
            <a:r>
              <a:rPr lang="en-US" altLang="zh-CN" sz="1700">
                <a:solidFill>
                  <a:srgbClr val="7F7F7F"/>
                </a:solidFill>
                <a:latin typeface="Microsoft YaHei" panose="020B0503020204020204" pitchFamily="34" charset="-122"/>
                <a:ea typeface="Microsoft YaHei" panose="020B0503020204020204" pitchFamily="34" charset="-122"/>
                <a:cs typeface="Consolas" pitchFamily="49" charset="0"/>
              </a:rPr>
              <a:t>val hashTags = tweets.flatMap (status =&gt; getTags(status))</a:t>
            </a:r>
          </a:p>
          <a:p>
            <a:pPr marL="0" indent="0">
              <a:buNone/>
            </a:pPr>
            <a:r>
              <a:rPr lang="en-US" altLang="zh-CN" sz="1700">
                <a:solidFill>
                  <a:srgbClr val="B50B1B"/>
                </a:solidFill>
                <a:latin typeface="Microsoft YaHei" panose="020B0503020204020204" pitchFamily="34" charset="-122"/>
                <a:ea typeface="Microsoft YaHei" panose="020B0503020204020204" pitchFamily="34" charset="-122"/>
                <a:cs typeface="Consolas" pitchFamily="49" charset="0"/>
              </a:rPr>
              <a:t>hashTags</a:t>
            </a:r>
            <a:r>
              <a:rPr lang="en-US" altLang="zh-CN" sz="1700">
                <a:latin typeface="Microsoft YaHei" panose="020B0503020204020204" pitchFamily="34" charset="-122"/>
                <a:ea typeface="Microsoft YaHei" panose="020B0503020204020204" pitchFamily="34" charset="-122"/>
                <a:cs typeface="Consolas" pitchFamily="49" charset="0"/>
              </a:rPr>
              <a:t>.</a:t>
            </a:r>
            <a:r>
              <a:rPr lang="en-US" altLang="zh-CN" sz="1700">
                <a:solidFill>
                  <a:schemeClr val="accent1"/>
                </a:solidFill>
                <a:latin typeface="Microsoft YaHei" panose="020B0503020204020204" pitchFamily="34" charset="-122"/>
                <a:ea typeface="Microsoft YaHei" panose="020B0503020204020204" pitchFamily="34" charset="-122"/>
                <a:cs typeface="Consolas" pitchFamily="49" charset="0"/>
              </a:rPr>
              <a:t>saveAsHadoopFiles</a:t>
            </a:r>
            <a:r>
              <a:rPr lang="en-US" altLang="zh-CN" sz="1700">
                <a:latin typeface="Microsoft YaHei" panose="020B0503020204020204" pitchFamily="34" charset="-122"/>
                <a:ea typeface="Microsoft YaHei" panose="020B0503020204020204" pitchFamily="34" charset="-122"/>
                <a:cs typeface="Consolas" pitchFamily="49" charset="0"/>
              </a:rPr>
              <a:t>("hdfs://...")</a:t>
            </a:r>
          </a:p>
          <a:p>
            <a:pPr marL="0" indent="0">
              <a:buNone/>
            </a:pPr>
            <a:endParaRPr lang="en-US" altLang="zh-CN" sz="2500">
              <a:latin typeface="Microsoft YaHei" panose="020B0503020204020204" pitchFamily="34" charset="-122"/>
              <a:ea typeface="Microsoft YaHei" panose="020B0503020204020204" pitchFamily="34" charset="-122"/>
            </a:endParaRPr>
          </a:p>
          <a:p>
            <a:pPr marL="0" indent="0"/>
            <a:endParaRPr lang="en-US" altLang="zh-CN" sz="2000">
              <a:latin typeface="Microsoft YaHei" panose="020B0503020204020204" pitchFamily="34" charset="-122"/>
              <a:ea typeface="Microsoft YaHei" panose="020B0503020204020204" pitchFamily="34" charset="-122"/>
            </a:endParaRPr>
          </a:p>
        </p:txBody>
      </p:sp>
      <p:sp>
        <p:nvSpPr>
          <p:cNvPr id="164" name="Rounded Rectangular Callout 163"/>
          <p:cNvSpPr/>
          <p:nvPr/>
        </p:nvSpPr>
        <p:spPr>
          <a:xfrm>
            <a:off x="2600325" y="2819400"/>
            <a:ext cx="4772025" cy="571500"/>
          </a:xfrm>
          <a:prstGeom prst="wedgeRoundRectCallout">
            <a:avLst>
              <a:gd name="adj1" fmla="val -56824"/>
              <a:gd name="adj2" fmla="val -52520"/>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b="1" dirty="0">
                <a:solidFill>
                  <a:srgbClr val="000000"/>
                </a:solidFill>
                <a:latin typeface="Microsoft YaHei" panose="020B0503020204020204" pitchFamily="34" charset="-122"/>
                <a:ea typeface="Microsoft YaHei" panose="020B0503020204020204" pitchFamily="34" charset="-122"/>
                <a:cs typeface="Calibri"/>
              </a:rPr>
              <a:t>output operation</a:t>
            </a:r>
            <a:r>
              <a:rPr lang="en-US" dirty="0">
                <a:solidFill>
                  <a:srgbClr val="000000"/>
                </a:solidFill>
                <a:latin typeface="Microsoft YaHei" panose="020B0503020204020204" pitchFamily="34" charset="-122"/>
                <a:ea typeface="Microsoft YaHei" panose="020B0503020204020204" pitchFamily="34" charset="-122"/>
                <a:cs typeface="Calibri"/>
              </a:rPr>
              <a:t>:</a:t>
            </a:r>
            <a:r>
              <a:rPr lang="zh-CN" altLang="en-US" dirty="0">
                <a:solidFill>
                  <a:srgbClr val="000000"/>
                </a:solidFill>
                <a:latin typeface="Microsoft YaHei" panose="020B0503020204020204" pitchFamily="34" charset="-122"/>
                <a:ea typeface="Microsoft YaHei" panose="020B0503020204020204" pitchFamily="34" charset="-122"/>
                <a:cs typeface="Calibri"/>
              </a:rPr>
              <a:t>将数据推送到外部存储器</a:t>
            </a:r>
            <a:endParaRPr lang="en-US" dirty="0">
              <a:solidFill>
                <a:srgbClr val="000000"/>
              </a:solidFill>
              <a:latin typeface="Microsoft YaHei" panose="020B0503020204020204" pitchFamily="34" charset="-122"/>
              <a:ea typeface="Microsoft YaHei" panose="020B0503020204020204" pitchFamily="34" charset="-122"/>
              <a:cs typeface="Calibri"/>
            </a:endParaRPr>
          </a:p>
        </p:txBody>
      </p:sp>
      <p:grpSp>
        <p:nvGrpSpPr>
          <p:cNvPr id="21508" name="Group 7"/>
          <p:cNvGrpSpPr>
            <a:grpSpLocks/>
          </p:cNvGrpSpPr>
          <p:nvPr/>
        </p:nvGrpSpPr>
        <p:grpSpPr bwMode="auto">
          <a:xfrm>
            <a:off x="2920603" y="3810000"/>
            <a:ext cx="834628" cy="296069"/>
            <a:chOff x="7918600" y="4832650"/>
            <a:chExt cx="2458447" cy="653855"/>
          </a:xfrm>
        </p:grpSpPr>
        <p:sp>
          <p:nvSpPr>
            <p:cNvPr id="9" name="Alternate Process 8"/>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0" name="Straight Connector 9"/>
            <p:cNvCxnSpPr>
              <a:cxnSpLocks noChangeShapeType="1"/>
              <a:stCxn id="9" idx="0"/>
              <a:endCxn id="9" idx="2"/>
            </p:cNvCxnSpPr>
            <p:nvPr/>
          </p:nvCxnSpPr>
          <p:spPr bwMode="auto">
            <a:xfrm>
              <a:off x="9147824"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1" name="Straight Connector 10"/>
            <p:cNvCxnSpPr>
              <a:cxnSpLocks noChangeShapeType="1"/>
            </p:cNvCxnSpPr>
            <p:nvPr/>
          </p:nvCxnSpPr>
          <p:spPr bwMode="auto">
            <a:xfrm>
              <a:off x="9784354"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2" name="Straight Connector 11"/>
            <p:cNvCxnSpPr>
              <a:cxnSpLocks noChangeShapeType="1"/>
            </p:cNvCxnSpPr>
            <p:nvPr/>
          </p:nvCxnSpPr>
          <p:spPr bwMode="auto">
            <a:xfrm>
              <a:off x="8548117"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21509" name="Group 23"/>
          <p:cNvGrpSpPr>
            <a:grpSpLocks/>
          </p:cNvGrpSpPr>
          <p:nvPr/>
        </p:nvGrpSpPr>
        <p:grpSpPr bwMode="auto">
          <a:xfrm>
            <a:off x="2912864" y="4599782"/>
            <a:ext cx="834033" cy="296069"/>
            <a:chOff x="7918600" y="4832650"/>
            <a:chExt cx="2458447" cy="653855"/>
          </a:xfrm>
        </p:grpSpPr>
        <p:sp>
          <p:nvSpPr>
            <p:cNvPr id="25" name="Alternate Process 24"/>
            <p:cNvSpPr>
              <a:spLocks noChangeArrowheads="1"/>
            </p:cNvSpPr>
            <p:nvPr/>
          </p:nvSpPr>
          <p:spPr bwMode="auto">
            <a:xfrm>
              <a:off x="7918600" y="4846674"/>
              <a:ext cx="2458447" cy="629314"/>
            </a:xfrm>
            <a:prstGeom prst="flowChartAlternateProcess">
              <a:avLst/>
            </a:prstGeom>
            <a:gradFill rotWithShape="1">
              <a:gsLst>
                <a:gs pos="0">
                  <a:srgbClr val="86C5FF"/>
                </a:gs>
                <a:gs pos="100000">
                  <a:srgbClr val="038BE7"/>
                </a:gs>
              </a:gsLst>
              <a:lin ang="5400000"/>
            </a:gradFill>
            <a:ln w="38100">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26" name="Straight Connector 25"/>
            <p:cNvCxnSpPr>
              <a:cxnSpLocks noChangeShapeType="1"/>
              <a:stCxn id="25" idx="0"/>
              <a:endCxn id="25" idx="2"/>
            </p:cNvCxnSpPr>
            <p:nvPr/>
          </p:nvCxnSpPr>
          <p:spPr bwMode="auto">
            <a:xfrm>
              <a:off x="9148701" y="4846674"/>
              <a:ext cx="0" cy="629314"/>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27" name="Straight Connector 26"/>
            <p:cNvCxnSpPr>
              <a:cxnSpLocks noChangeShapeType="1"/>
            </p:cNvCxnSpPr>
            <p:nvPr/>
          </p:nvCxnSpPr>
          <p:spPr bwMode="auto">
            <a:xfrm>
              <a:off x="9785687" y="4832650"/>
              <a:ext cx="0" cy="629314"/>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28" name="Straight Connector 27"/>
            <p:cNvCxnSpPr>
              <a:cxnSpLocks noChangeShapeType="1"/>
            </p:cNvCxnSpPr>
            <p:nvPr/>
          </p:nvCxnSpPr>
          <p:spPr bwMode="auto">
            <a:xfrm>
              <a:off x="8548566" y="4857191"/>
              <a:ext cx="0" cy="629314"/>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grpSp>
      <p:sp>
        <p:nvSpPr>
          <p:cNvPr id="63" name="TextBox 62"/>
          <p:cNvSpPr txBox="1"/>
          <p:nvPr/>
        </p:nvSpPr>
        <p:spPr bwMode="auto">
          <a:xfrm>
            <a:off x="3320653" y="4248150"/>
            <a:ext cx="794147" cy="200055"/>
          </a:xfrm>
          <a:prstGeom prst="rect">
            <a:avLst/>
          </a:prstGeom>
          <a:noFill/>
        </p:spPr>
        <p:txBody>
          <a:bodyPr wrap="square" lIns="38405" tIns="0" rIns="38405" bIns="0">
            <a:spAutoFit/>
          </a:bodyPr>
          <a:lstStyle/>
          <a:p>
            <a:pPr algn="ctr">
              <a:defRPr/>
            </a:pPr>
            <a:r>
              <a:rPr lang="en-US" sz="1300" dirty="0" err="1">
                <a:solidFill>
                  <a:prstClr val="black"/>
                </a:solidFill>
                <a:latin typeface="Microsoft YaHei" panose="020B0503020204020204" pitchFamily="34" charset="-122"/>
                <a:ea typeface="Microsoft YaHei" panose="020B0503020204020204" pitchFamily="34" charset="-122"/>
                <a:cs typeface="Tw Cen MT"/>
              </a:rPr>
              <a:t>flatMap</a:t>
            </a:r>
            <a:endParaRPr lang="en-US" sz="1300" dirty="0">
              <a:solidFill>
                <a:prstClr val="black"/>
              </a:solidFill>
              <a:latin typeface="Microsoft YaHei" panose="020B0503020204020204" pitchFamily="34" charset="-122"/>
              <a:ea typeface="Microsoft YaHei" panose="020B0503020204020204" pitchFamily="34" charset="-122"/>
              <a:cs typeface="Tw Cen MT"/>
            </a:endParaRPr>
          </a:p>
        </p:txBody>
      </p:sp>
      <p:cxnSp>
        <p:nvCxnSpPr>
          <p:cNvPr id="109" name="Straight Arrow Connector 108"/>
          <p:cNvCxnSpPr>
            <a:stCxn id="9" idx="2"/>
            <a:endCxn id="25" idx="0"/>
          </p:cNvCxnSpPr>
          <p:nvPr/>
        </p:nvCxnSpPr>
        <p:spPr bwMode="auto">
          <a:xfrm flipH="1">
            <a:off x="3329583" y="4101307"/>
            <a:ext cx="8334" cy="505619"/>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1512" name="Group 111"/>
          <p:cNvGrpSpPr>
            <a:grpSpLocks/>
          </p:cNvGrpSpPr>
          <p:nvPr/>
        </p:nvGrpSpPr>
        <p:grpSpPr bwMode="auto">
          <a:xfrm>
            <a:off x="4239221" y="3810000"/>
            <a:ext cx="834628" cy="296069"/>
            <a:chOff x="7918600" y="4832650"/>
            <a:chExt cx="2458447" cy="653855"/>
          </a:xfrm>
        </p:grpSpPr>
        <p:sp>
          <p:nvSpPr>
            <p:cNvPr id="113" name="Alternate Process 112"/>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14" name="Straight Connector 113"/>
            <p:cNvCxnSpPr>
              <a:cxnSpLocks noChangeShapeType="1"/>
              <a:stCxn id="113" idx="0"/>
              <a:endCxn id="113" idx="2"/>
            </p:cNvCxnSpPr>
            <p:nvPr/>
          </p:nvCxnSpPr>
          <p:spPr bwMode="auto">
            <a:xfrm>
              <a:off x="9147823"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15" name="Straight Connector 114"/>
            <p:cNvCxnSpPr>
              <a:cxnSpLocks noChangeShapeType="1"/>
            </p:cNvCxnSpPr>
            <p:nvPr/>
          </p:nvCxnSpPr>
          <p:spPr bwMode="auto">
            <a:xfrm>
              <a:off x="9784354"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16" name="Straight Connector 115"/>
            <p:cNvCxnSpPr>
              <a:cxnSpLocks noChangeShapeType="1"/>
            </p:cNvCxnSpPr>
            <p:nvPr/>
          </p:nvCxnSpPr>
          <p:spPr bwMode="auto">
            <a:xfrm>
              <a:off x="8548116"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21513" name="Group 126"/>
          <p:cNvGrpSpPr>
            <a:grpSpLocks/>
          </p:cNvGrpSpPr>
          <p:nvPr/>
        </p:nvGrpSpPr>
        <p:grpSpPr bwMode="auto">
          <a:xfrm>
            <a:off x="4231481" y="4599782"/>
            <a:ext cx="834033" cy="296069"/>
            <a:chOff x="7918600" y="4832650"/>
            <a:chExt cx="2458447" cy="653855"/>
          </a:xfrm>
        </p:grpSpPr>
        <p:sp>
          <p:nvSpPr>
            <p:cNvPr id="128" name="Alternate Process 127"/>
            <p:cNvSpPr>
              <a:spLocks noChangeArrowheads="1"/>
            </p:cNvSpPr>
            <p:nvPr/>
          </p:nvSpPr>
          <p:spPr bwMode="auto">
            <a:xfrm>
              <a:off x="7918600" y="4846674"/>
              <a:ext cx="2458447" cy="629314"/>
            </a:xfrm>
            <a:prstGeom prst="flowChartAlternateProcess">
              <a:avLst/>
            </a:prstGeom>
            <a:gradFill rotWithShape="1">
              <a:gsLst>
                <a:gs pos="0">
                  <a:srgbClr val="86C5FF"/>
                </a:gs>
                <a:gs pos="100000">
                  <a:srgbClr val="038BE7"/>
                </a:gs>
              </a:gsLst>
              <a:lin ang="5400000"/>
            </a:gradFill>
            <a:ln w="38100">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29" name="Straight Connector 128"/>
            <p:cNvCxnSpPr>
              <a:cxnSpLocks noChangeShapeType="1"/>
              <a:stCxn id="128" idx="0"/>
              <a:endCxn id="128" idx="2"/>
            </p:cNvCxnSpPr>
            <p:nvPr/>
          </p:nvCxnSpPr>
          <p:spPr bwMode="auto">
            <a:xfrm>
              <a:off x="9148701" y="4846674"/>
              <a:ext cx="0" cy="629314"/>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130" name="Straight Connector 129"/>
            <p:cNvCxnSpPr>
              <a:cxnSpLocks noChangeShapeType="1"/>
            </p:cNvCxnSpPr>
            <p:nvPr/>
          </p:nvCxnSpPr>
          <p:spPr bwMode="auto">
            <a:xfrm>
              <a:off x="9785686" y="4832650"/>
              <a:ext cx="0" cy="629314"/>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131" name="Straight Connector 130"/>
            <p:cNvCxnSpPr>
              <a:cxnSpLocks noChangeShapeType="1"/>
            </p:cNvCxnSpPr>
            <p:nvPr/>
          </p:nvCxnSpPr>
          <p:spPr bwMode="auto">
            <a:xfrm>
              <a:off x="8548566" y="4857191"/>
              <a:ext cx="0" cy="629314"/>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grpSp>
      <p:sp>
        <p:nvSpPr>
          <p:cNvPr id="132" name="TextBox 131"/>
          <p:cNvSpPr txBox="1"/>
          <p:nvPr/>
        </p:nvSpPr>
        <p:spPr bwMode="auto">
          <a:xfrm>
            <a:off x="4639271" y="4248150"/>
            <a:ext cx="803076" cy="200055"/>
          </a:xfrm>
          <a:prstGeom prst="rect">
            <a:avLst/>
          </a:prstGeom>
          <a:noFill/>
        </p:spPr>
        <p:txBody>
          <a:bodyPr wrap="square" lIns="38405" tIns="0" rIns="38405" bIns="0">
            <a:spAutoFit/>
          </a:bodyPr>
          <a:lstStyle/>
          <a:p>
            <a:pPr algn="ctr">
              <a:defRPr/>
            </a:pPr>
            <a:r>
              <a:rPr lang="en-US" sz="1300" dirty="0" err="1">
                <a:solidFill>
                  <a:prstClr val="black"/>
                </a:solidFill>
                <a:latin typeface="Microsoft YaHei" panose="020B0503020204020204" pitchFamily="34" charset="-122"/>
                <a:ea typeface="Microsoft YaHei" panose="020B0503020204020204" pitchFamily="34" charset="-122"/>
                <a:cs typeface="Tw Cen MT"/>
              </a:rPr>
              <a:t>flatMap</a:t>
            </a:r>
            <a:endParaRPr lang="en-US" sz="1300" dirty="0">
              <a:solidFill>
                <a:prstClr val="black"/>
              </a:solidFill>
              <a:latin typeface="Microsoft YaHei" panose="020B0503020204020204" pitchFamily="34" charset="-122"/>
              <a:ea typeface="Microsoft YaHei" panose="020B0503020204020204" pitchFamily="34" charset="-122"/>
              <a:cs typeface="Tw Cen MT"/>
            </a:endParaRPr>
          </a:p>
        </p:txBody>
      </p:sp>
      <p:cxnSp>
        <p:nvCxnSpPr>
          <p:cNvPr id="133" name="Straight Arrow Connector 132"/>
          <p:cNvCxnSpPr>
            <a:stCxn id="113" idx="2"/>
            <a:endCxn id="128" idx="0"/>
          </p:cNvCxnSpPr>
          <p:nvPr/>
        </p:nvCxnSpPr>
        <p:spPr bwMode="auto">
          <a:xfrm flipH="1">
            <a:off x="4648200" y="4101307"/>
            <a:ext cx="8334" cy="505619"/>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1516" name="Group 133"/>
          <p:cNvGrpSpPr>
            <a:grpSpLocks/>
          </p:cNvGrpSpPr>
          <p:nvPr/>
        </p:nvGrpSpPr>
        <p:grpSpPr bwMode="auto">
          <a:xfrm>
            <a:off x="5532239" y="3810000"/>
            <a:ext cx="834033" cy="296069"/>
            <a:chOff x="7918600" y="4832650"/>
            <a:chExt cx="2458447" cy="653855"/>
          </a:xfrm>
        </p:grpSpPr>
        <p:sp>
          <p:nvSpPr>
            <p:cNvPr id="135" name="Alternate Process 134"/>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36" name="Straight Connector 135"/>
            <p:cNvCxnSpPr>
              <a:cxnSpLocks noChangeShapeType="1"/>
              <a:stCxn id="135" idx="0"/>
              <a:endCxn id="135" idx="2"/>
            </p:cNvCxnSpPr>
            <p:nvPr/>
          </p:nvCxnSpPr>
          <p:spPr bwMode="auto">
            <a:xfrm>
              <a:off x="9148701"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37" name="Straight Connector 136"/>
            <p:cNvCxnSpPr>
              <a:cxnSpLocks noChangeShapeType="1"/>
            </p:cNvCxnSpPr>
            <p:nvPr/>
          </p:nvCxnSpPr>
          <p:spPr bwMode="auto">
            <a:xfrm>
              <a:off x="9785687"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138" name="Straight Connector 137"/>
            <p:cNvCxnSpPr>
              <a:cxnSpLocks noChangeShapeType="1"/>
            </p:cNvCxnSpPr>
            <p:nvPr/>
          </p:nvCxnSpPr>
          <p:spPr bwMode="auto">
            <a:xfrm>
              <a:off x="8548566"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21517" name="Group 148"/>
          <p:cNvGrpSpPr>
            <a:grpSpLocks/>
          </p:cNvGrpSpPr>
          <p:nvPr/>
        </p:nvGrpSpPr>
        <p:grpSpPr bwMode="auto">
          <a:xfrm>
            <a:off x="5523905" y="4599782"/>
            <a:ext cx="834033" cy="296069"/>
            <a:chOff x="7918600" y="4832650"/>
            <a:chExt cx="2458447" cy="653855"/>
          </a:xfrm>
        </p:grpSpPr>
        <p:sp>
          <p:nvSpPr>
            <p:cNvPr id="150" name="Alternate Process 149"/>
            <p:cNvSpPr>
              <a:spLocks noChangeArrowheads="1"/>
            </p:cNvSpPr>
            <p:nvPr/>
          </p:nvSpPr>
          <p:spPr bwMode="auto">
            <a:xfrm>
              <a:off x="7918600" y="4846674"/>
              <a:ext cx="2458447" cy="629314"/>
            </a:xfrm>
            <a:prstGeom prst="flowChartAlternateProcess">
              <a:avLst/>
            </a:prstGeom>
            <a:gradFill rotWithShape="1">
              <a:gsLst>
                <a:gs pos="0">
                  <a:srgbClr val="86C5FF"/>
                </a:gs>
                <a:gs pos="100000">
                  <a:srgbClr val="038BE7"/>
                </a:gs>
              </a:gsLst>
              <a:lin ang="5400000"/>
            </a:gradFill>
            <a:ln w="38100">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151" name="Straight Connector 150"/>
            <p:cNvCxnSpPr>
              <a:cxnSpLocks noChangeShapeType="1"/>
              <a:stCxn id="150" idx="0"/>
              <a:endCxn id="150" idx="2"/>
            </p:cNvCxnSpPr>
            <p:nvPr/>
          </p:nvCxnSpPr>
          <p:spPr bwMode="auto">
            <a:xfrm>
              <a:off x="9148701" y="4846674"/>
              <a:ext cx="0" cy="629314"/>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152" name="Straight Connector 151"/>
            <p:cNvCxnSpPr>
              <a:cxnSpLocks noChangeShapeType="1"/>
            </p:cNvCxnSpPr>
            <p:nvPr/>
          </p:nvCxnSpPr>
          <p:spPr bwMode="auto">
            <a:xfrm>
              <a:off x="9785687" y="4832650"/>
              <a:ext cx="0" cy="629314"/>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153" name="Straight Connector 152"/>
            <p:cNvCxnSpPr>
              <a:cxnSpLocks noChangeShapeType="1"/>
            </p:cNvCxnSpPr>
            <p:nvPr/>
          </p:nvCxnSpPr>
          <p:spPr bwMode="auto">
            <a:xfrm>
              <a:off x="8548566" y="4857191"/>
              <a:ext cx="0" cy="629314"/>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grpSp>
      <p:sp>
        <p:nvSpPr>
          <p:cNvPr id="154" name="TextBox 153"/>
          <p:cNvSpPr txBox="1"/>
          <p:nvPr/>
        </p:nvSpPr>
        <p:spPr bwMode="auto">
          <a:xfrm>
            <a:off x="5931694" y="4248150"/>
            <a:ext cx="783431" cy="200055"/>
          </a:xfrm>
          <a:prstGeom prst="rect">
            <a:avLst/>
          </a:prstGeom>
          <a:noFill/>
        </p:spPr>
        <p:txBody>
          <a:bodyPr wrap="square" lIns="38405" tIns="0" rIns="38405" bIns="0">
            <a:spAutoFit/>
          </a:bodyPr>
          <a:lstStyle/>
          <a:p>
            <a:pPr algn="ctr">
              <a:defRPr/>
            </a:pPr>
            <a:r>
              <a:rPr lang="en-US" sz="1300" dirty="0" err="1">
                <a:solidFill>
                  <a:prstClr val="black"/>
                </a:solidFill>
                <a:latin typeface="Microsoft YaHei" panose="020B0503020204020204" pitchFamily="34" charset="-122"/>
                <a:ea typeface="Microsoft YaHei" panose="020B0503020204020204" pitchFamily="34" charset="-122"/>
                <a:cs typeface="Tw Cen MT"/>
              </a:rPr>
              <a:t>flatMap</a:t>
            </a:r>
            <a:endParaRPr lang="en-US" sz="1300" dirty="0">
              <a:solidFill>
                <a:prstClr val="black"/>
              </a:solidFill>
              <a:latin typeface="Microsoft YaHei" panose="020B0503020204020204" pitchFamily="34" charset="-122"/>
              <a:ea typeface="Microsoft YaHei" panose="020B0503020204020204" pitchFamily="34" charset="-122"/>
              <a:cs typeface="Tw Cen MT"/>
            </a:endParaRPr>
          </a:p>
        </p:txBody>
      </p:sp>
      <p:cxnSp>
        <p:nvCxnSpPr>
          <p:cNvPr id="155" name="Straight Arrow Connector 154"/>
          <p:cNvCxnSpPr>
            <a:stCxn id="135" idx="2"/>
            <a:endCxn id="150" idx="0"/>
          </p:cNvCxnSpPr>
          <p:nvPr/>
        </p:nvCxnSpPr>
        <p:spPr bwMode="auto">
          <a:xfrm flipH="1">
            <a:off x="5941219" y="4101307"/>
            <a:ext cx="7739" cy="505619"/>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6" name="Group 5"/>
          <p:cNvGrpSpPr>
            <a:grpSpLocks/>
          </p:cNvGrpSpPr>
          <p:nvPr/>
        </p:nvGrpSpPr>
        <p:grpSpPr bwMode="auto">
          <a:xfrm>
            <a:off x="3000375" y="4901407"/>
            <a:ext cx="3451622" cy="1139031"/>
            <a:chOff x="8001000" y="9802813"/>
            <a:chExt cx="9204325" cy="2278062"/>
          </a:xfrm>
        </p:grpSpPr>
        <p:cxnSp>
          <p:nvCxnSpPr>
            <p:cNvPr id="85" name="Straight Arrow Connector 84"/>
            <p:cNvCxnSpPr/>
            <p:nvPr/>
          </p:nvCxnSpPr>
          <p:spPr bwMode="auto">
            <a:xfrm flipH="1">
              <a:off x="8863013" y="9802813"/>
              <a:ext cx="22225" cy="1011237"/>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Arrow Connector 86"/>
            <p:cNvCxnSpPr/>
            <p:nvPr/>
          </p:nvCxnSpPr>
          <p:spPr bwMode="auto">
            <a:xfrm flipH="1">
              <a:off x="12379325" y="9802813"/>
              <a:ext cx="22225" cy="1011237"/>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9" name="Straight Arrow Connector 88"/>
            <p:cNvCxnSpPr/>
            <p:nvPr/>
          </p:nvCxnSpPr>
          <p:spPr bwMode="auto">
            <a:xfrm flipH="1">
              <a:off x="15827375" y="9802813"/>
              <a:ext cx="20638" cy="1011237"/>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21530" name="Picture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0820400"/>
              <a:ext cx="17526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1" name="Picture 9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200" y="10820400"/>
              <a:ext cx="17526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32" name="Picture 9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1400" y="10820400"/>
              <a:ext cx="17526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83"/>
            <p:cNvSpPr txBox="1"/>
            <p:nvPr/>
          </p:nvSpPr>
          <p:spPr bwMode="auto">
            <a:xfrm>
              <a:off x="8610600" y="9947275"/>
              <a:ext cx="1631949" cy="400110"/>
            </a:xfrm>
            <a:prstGeom prst="rect">
              <a:avLst/>
            </a:prstGeom>
            <a:noFill/>
          </p:spPr>
          <p:txBody>
            <a:bodyPr tIns="0" bIns="0">
              <a:spAutoFit/>
            </a:bodyPr>
            <a:lstStyle/>
            <a:p>
              <a:pPr algn="ctr">
                <a:defRPr/>
              </a:pPr>
              <a:r>
                <a:rPr lang="en-US" sz="1300" dirty="0">
                  <a:solidFill>
                    <a:prstClr val="black"/>
                  </a:solidFill>
                  <a:latin typeface="Microsoft YaHei" panose="020B0503020204020204" pitchFamily="34" charset="-122"/>
                  <a:ea typeface="Microsoft YaHei" panose="020B0503020204020204" pitchFamily="34" charset="-122"/>
                  <a:cs typeface="Tw Cen MT"/>
                </a:rPr>
                <a:t>save</a:t>
              </a:r>
            </a:p>
          </p:txBody>
        </p:sp>
        <p:sp>
          <p:nvSpPr>
            <p:cNvPr id="86" name="TextBox 85"/>
            <p:cNvSpPr txBox="1"/>
            <p:nvPr/>
          </p:nvSpPr>
          <p:spPr bwMode="auto">
            <a:xfrm>
              <a:off x="12126912" y="9947275"/>
              <a:ext cx="1630363" cy="400110"/>
            </a:xfrm>
            <a:prstGeom prst="rect">
              <a:avLst/>
            </a:prstGeom>
            <a:noFill/>
          </p:spPr>
          <p:txBody>
            <a:bodyPr tIns="0" bIns="0">
              <a:spAutoFit/>
            </a:bodyPr>
            <a:lstStyle/>
            <a:p>
              <a:pPr algn="ctr">
                <a:defRPr/>
              </a:pPr>
              <a:r>
                <a:rPr lang="en-US" sz="1300" dirty="0">
                  <a:solidFill>
                    <a:prstClr val="black"/>
                  </a:solidFill>
                  <a:latin typeface="Microsoft YaHei" panose="020B0503020204020204" pitchFamily="34" charset="-122"/>
                  <a:ea typeface="Microsoft YaHei" panose="020B0503020204020204" pitchFamily="34" charset="-122"/>
                  <a:cs typeface="Tw Cen MT"/>
                </a:rPr>
                <a:t>save</a:t>
              </a:r>
            </a:p>
          </p:txBody>
        </p:sp>
        <p:sp>
          <p:nvSpPr>
            <p:cNvPr id="88" name="TextBox 87"/>
            <p:cNvSpPr txBox="1"/>
            <p:nvPr/>
          </p:nvSpPr>
          <p:spPr bwMode="auto">
            <a:xfrm>
              <a:off x="15573376" y="9947275"/>
              <a:ext cx="1631949" cy="400110"/>
            </a:xfrm>
            <a:prstGeom prst="rect">
              <a:avLst/>
            </a:prstGeom>
            <a:noFill/>
          </p:spPr>
          <p:txBody>
            <a:bodyPr tIns="0" bIns="0">
              <a:spAutoFit/>
            </a:bodyPr>
            <a:lstStyle/>
            <a:p>
              <a:pPr algn="ctr">
                <a:defRPr/>
              </a:pPr>
              <a:r>
                <a:rPr lang="en-US" sz="1300" dirty="0">
                  <a:solidFill>
                    <a:prstClr val="black"/>
                  </a:solidFill>
                  <a:latin typeface="Microsoft YaHei" panose="020B0503020204020204" pitchFamily="34" charset="-122"/>
                  <a:ea typeface="Microsoft YaHei" panose="020B0503020204020204" pitchFamily="34" charset="-122"/>
                  <a:cs typeface="Tw Cen MT"/>
                </a:rPr>
                <a:t>save</a:t>
              </a:r>
            </a:p>
          </p:txBody>
        </p:sp>
      </p:grpSp>
      <p:sp>
        <p:nvSpPr>
          <p:cNvPr id="55" name="Rectangle 54"/>
          <p:cNvSpPr/>
          <p:nvPr/>
        </p:nvSpPr>
        <p:spPr bwMode="auto">
          <a:xfrm>
            <a:off x="4027884" y="3517107"/>
            <a:ext cx="1306116"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lgn="ctr">
              <a:defRPr/>
            </a:pPr>
            <a:r>
              <a:rPr lang="en-US" sz="1500" kern="0" dirty="0">
                <a:solidFill>
                  <a:schemeClr val="tx1"/>
                </a:solidFill>
                <a:latin typeface="Microsoft YaHei" panose="020B0503020204020204" pitchFamily="34" charset="-122"/>
                <a:ea typeface="Microsoft YaHei" panose="020B0503020204020204" pitchFamily="34" charset="-122"/>
              </a:rPr>
              <a:t>batch @ t+1</a:t>
            </a:r>
          </a:p>
        </p:txBody>
      </p:sp>
      <p:sp>
        <p:nvSpPr>
          <p:cNvPr id="56" name="Rectangle 55"/>
          <p:cNvSpPr/>
          <p:nvPr/>
        </p:nvSpPr>
        <p:spPr bwMode="auto">
          <a:xfrm>
            <a:off x="2828925" y="3522662"/>
            <a:ext cx="100369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lgn="ctr">
              <a:defRPr/>
            </a:pPr>
            <a:r>
              <a:rPr lang="en-US" sz="1500" kern="0" dirty="0">
                <a:solidFill>
                  <a:schemeClr val="tx1"/>
                </a:solidFill>
                <a:latin typeface="Microsoft YaHei" panose="020B0503020204020204" pitchFamily="34" charset="-122"/>
                <a:ea typeface="Microsoft YaHei" panose="020B0503020204020204" pitchFamily="34" charset="-122"/>
              </a:rPr>
              <a:t>b</a:t>
            </a:r>
            <a:r>
              <a:rPr lang="en-US" sz="1500" kern="0" dirty="0" err="1">
                <a:solidFill>
                  <a:schemeClr val="tx1"/>
                </a:solidFill>
                <a:latin typeface="Microsoft YaHei" panose="020B0503020204020204" pitchFamily="34" charset="-122"/>
                <a:ea typeface="Microsoft YaHei" panose="020B0503020204020204" pitchFamily="34" charset="-122"/>
              </a:rPr>
              <a:t>atch</a:t>
            </a:r>
            <a:r>
              <a:rPr lang="en-US" sz="1500" kern="0" dirty="0">
                <a:solidFill>
                  <a:schemeClr val="tx1"/>
                </a:solidFill>
                <a:latin typeface="Microsoft YaHei" panose="020B0503020204020204" pitchFamily="34" charset="-122"/>
                <a:ea typeface="Microsoft YaHei" panose="020B0503020204020204" pitchFamily="34" charset="-122"/>
              </a:rPr>
              <a:t> @ t</a:t>
            </a:r>
          </a:p>
        </p:txBody>
      </p:sp>
      <p:sp>
        <p:nvSpPr>
          <p:cNvPr id="57" name="Rectangle 56"/>
          <p:cNvSpPr/>
          <p:nvPr/>
        </p:nvSpPr>
        <p:spPr bwMode="auto">
          <a:xfrm>
            <a:off x="5442347" y="3522662"/>
            <a:ext cx="1272778"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lgn="ctr">
              <a:defRPr/>
            </a:pPr>
            <a:r>
              <a:rPr lang="en-US" sz="1500" kern="0" dirty="0">
                <a:solidFill>
                  <a:schemeClr val="tx1"/>
                </a:solidFill>
                <a:latin typeface="Microsoft YaHei" panose="020B0503020204020204" pitchFamily="34" charset="-122"/>
                <a:ea typeface="Microsoft YaHei" panose="020B0503020204020204" pitchFamily="34" charset="-122"/>
              </a:rPr>
              <a:t>batch @ t+2</a:t>
            </a:r>
          </a:p>
        </p:txBody>
      </p:sp>
      <p:sp>
        <p:nvSpPr>
          <p:cNvPr id="21524" name="Rectangle 155"/>
          <p:cNvSpPr>
            <a:spLocks noChangeArrowheads="1"/>
          </p:cNvSpPr>
          <p:nvPr/>
        </p:nvSpPr>
        <p:spPr bwMode="auto">
          <a:xfrm>
            <a:off x="742950" y="3733800"/>
            <a:ext cx="1885950"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tweets DStream</a:t>
            </a:r>
          </a:p>
        </p:txBody>
      </p:sp>
      <p:sp>
        <p:nvSpPr>
          <p:cNvPr id="21525" name="Rectangle 155"/>
          <p:cNvSpPr>
            <a:spLocks noChangeArrowheads="1"/>
          </p:cNvSpPr>
          <p:nvPr/>
        </p:nvSpPr>
        <p:spPr bwMode="auto">
          <a:xfrm>
            <a:off x="742950" y="4533900"/>
            <a:ext cx="1885950" cy="592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hashTags DStream</a:t>
            </a:r>
          </a:p>
        </p:txBody>
      </p:sp>
      <p:sp>
        <p:nvSpPr>
          <p:cNvPr id="62" name="Rounded Rectangular Callout 61"/>
          <p:cNvSpPr/>
          <p:nvPr/>
        </p:nvSpPr>
        <p:spPr>
          <a:xfrm>
            <a:off x="6715125" y="5257800"/>
            <a:ext cx="1600200" cy="685800"/>
          </a:xfrm>
          <a:prstGeom prst="wedgeRoundRectCallout">
            <a:avLst>
              <a:gd name="adj1" fmla="val -59817"/>
              <a:gd name="adj2" fmla="val -22499"/>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zh-CN" altLang="en-US" sz="1700" dirty="0">
                <a:solidFill>
                  <a:srgbClr val="000000"/>
                </a:solidFill>
                <a:latin typeface="Microsoft YaHei" panose="020B0503020204020204" pitchFamily="34" charset="-122"/>
                <a:ea typeface="Microsoft YaHei" panose="020B0503020204020204" pitchFamily="34" charset="-122"/>
                <a:cs typeface="Calibri"/>
              </a:rPr>
              <a:t>每批数据都保存到</a:t>
            </a:r>
            <a:r>
              <a:rPr lang="en-US" altLang="zh-CN" sz="1700" dirty="0">
                <a:solidFill>
                  <a:srgbClr val="000000"/>
                </a:solidFill>
                <a:latin typeface="Microsoft YaHei" panose="020B0503020204020204" pitchFamily="34" charset="-122"/>
                <a:ea typeface="Microsoft YaHei" panose="020B0503020204020204" pitchFamily="34" charset="-122"/>
                <a:cs typeface="Calibri"/>
              </a:rPr>
              <a:t>HDFS</a:t>
            </a:r>
            <a:endParaRPr lang="en-US" sz="1700" dirty="0">
              <a:solidFill>
                <a:srgbClr val="000000"/>
              </a:solidFill>
              <a:latin typeface="Microsoft YaHei" panose="020B0503020204020204" pitchFamily="34" charset="-122"/>
              <a:ea typeface="Microsoft YaHei" panose="020B0503020204020204" pitchFamily="34" charset="-122"/>
              <a:cs typeface="Calibri"/>
            </a:endParaRPr>
          </a:p>
        </p:txBody>
      </p:sp>
      <p:sp>
        <p:nvSpPr>
          <p:cNvPr id="58" name="Rectangle 4">
            <a:extLst>
              <a:ext uri="{FF2B5EF4-FFF2-40B4-BE49-F238E27FC236}">
                <a16:creationId xmlns="" xmlns:a16="http://schemas.microsoft.com/office/drawing/2014/main" id="{6A570D88-CF7E-9D4B-A102-4FEAC1AD1D53}"/>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59" name="直接连接符 8">
            <a:extLst>
              <a:ext uri="{FF2B5EF4-FFF2-40B4-BE49-F238E27FC236}">
                <a16:creationId xmlns="" xmlns:a16="http://schemas.microsoft.com/office/drawing/2014/main" id="{E99EF932-0199-6F45-ACF8-722BD48B41F3}"/>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0" name="组合 46">
            <a:extLst>
              <a:ext uri="{FF2B5EF4-FFF2-40B4-BE49-F238E27FC236}">
                <a16:creationId xmlns="" xmlns:a16="http://schemas.microsoft.com/office/drawing/2014/main" id="{3DD17B5F-0E7F-2842-B8C7-C78D9DEBE48B}"/>
              </a:ext>
            </a:extLst>
          </p:cNvPr>
          <p:cNvGrpSpPr>
            <a:grpSpLocks/>
          </p:cNvGrpSpPr>
          <p:nvPr/>
        </p:nvGrpSpPr>
        <p:grpSpPr bwMode="auto">
          <a:xfrm>
            <a:off x="-1" y="284163"/>
            <a:ext cx="4854233" cy="530225"/>
            <a:chOff x="2209799" y="284389"/>
            <a:chExt cx="2160388" cy="529772"/>
          </a:xfrm>
          <a:solidFill>
            <a:srgbClr val="024C89"/>
          </a:solidFill>
        </p:grpSpPr>
        <p:sp>
          <p:nvSpPr>
            <p:cNvPr id="61" name="矩形 60">
              <a:extLst>
                <a:ext uri="{FF2B5EF4-FFF2-40B4-BE49-F238E27FC236}">
                  <a16:creationId xmlns="" xmlns:a16="http://schemas.microsoft.com/office/drawing/2014/main" id="{0BC4A55D-1079-A74E-84B3-5E719AD5FF8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1</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从</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Twitter</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获得</a:t>
              </a: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HashTag</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64" name="矩形 63">
              <a:extLst>
                <a:ext uri="{FF2B5EF4-FFF2-40B4-BE49-F238E27FC236}">
                  <a16:creationId xmlns="" xmlns:a16="http://schemas.microsoft.com/office/drawing/2014/main" id="{7BE3830B-40F6-E249-9C3C-F659104B12D6}"/>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755481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6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4350" y="1485900"/>
            <a:ext cx="8234363" cy="4635500"/>
          </a:xfrm>
        </p:spPr>
        <p:txBody>
          <a:bodyPr/>
          <a:lstStyle/>
          <a:p>
            <a:pPr marL="0" indent="0">
              <a:buNone/>
            </a:pPr>
            <a:r>
              <a:rPr lang="en-US" altLang="zh-CN" sz="2000" b="1">
                <a:latin typeface="Microsoft YaHei" panose="020B0503020204020204" pitchFamily="34" charset="-122"/>
                <a:ea typeface="Microsoft YaHei" panose="020B0503020204020204" pitchFamily="34" charset="-122"/>
              </a:rPr>
              <a:t>Scala</a:t>
            </a:r>
            <a:endParaRPr lang="en-US" altLang="zh-CN" sz="1800" b="1">
              <a:latin typeface="Microsoft YaHei" panose="020B0503020204020204" pitchFamily="34" charset="-122"/>
              <a:ea typeface="Microsoft YaHei" panose="020B0503020204020204" pitchFamily="34" charset="-122"/>
            </a:endParaRPr>
          </a:p>
          <a:p>
            <a:pPr marL="0" indent="0">
              <a:buNone/>
            </a:pPr>
            <a:r>
              <a:rPr lang="en-US" altLang="zh-CN" sz="1500">
                <a:latin typeface="Microsoft YaHei" panose="020B0503020204020204" pitchFamily="34" charset="-122"/>
                <a:ea typeface="Microsoft YaHei" panose="020B0503020204020204" pitchFamily="34" charset="-122"/>
                <a:cs typeface="Consolas" pitchFamily="49" charset="0"/>
              </a:rPr>
              <a:t>val </a:t>
            </a:r>
            <a:r>
              <a:rPr lang="en-US" altLang="zh-CN" sz="1500">
                <a:solidFill>
                  <a:srgbClr val="B50B1B"/>
                </a:solidFill>
                <a:latin typeface="Microsoft YaHei" panose="020B0503020204020204" pitchFamily="34" charset="-122"/>
                <a:ea typeface="Microsoft YaHei" panose="020B0503020204020204" pitchFamily="34" charset="-122"/>
                <a:cs typeface="Consolas" pitchFamily="49" charset="0"/>
              </a:rPr>
              <a:t>tweets</a:t>
            </a:r>
            <a:r>
              <a:rPr lang="en-US" altLang="zh-CN" sz="1500">
                <a:solidFill>
                  <a:srgbClr val="E8950E"/>
                </a:solidFill>
                <a:latin typeface="Microsoft YaHei" panose="020B0503020204020204" pitchFamily="34" charset="-122"/>
                <a:ea typeface="Microsoft YaHei" panose="020B0503020204020204" pitchFamily="34" charset="-122"/>
                <a:cs typeface="Consolas" pitchFamily="49" charset="0"/>
              </a:rPr>
              <a:t> </a:t>
            </a:r>
            <a:r>
              <a:rPr lang="en-US" altLang="zh-CN" sz="1500">
                <a:latin typeface="Microsoft YaHei" panose="020B0503020204020204" pitchFamily="34" charset="-122"/>
                <a:ea typeface="Microsoft YaHei" panose="020B0503020204020204" pitchFamily="34" charset="-122"/>
                <a:cs typeface="Consolas" pitchFamily="49" charset="0"/>
              </a:rPr>
              <a:t>= ssc.</a:t>
            </a:r>
            <a:r>
              <a:rPr lang="en-US" altLang="zh-CN" sz="1500">
                <a:solidFill>
                  <a:srgbClr val="0D8BE6"/>
                </a:solidFill>
                <a:latin typeface="Microsoft YaHei" panose="020B0503020204020204" pitchFamily="34" charset="-122"/>
                <a:ea typeface="Microsoft YaHei" panose="020B0503020204020204" pitchFamily="34" charset="-122"/>
                <a:cs typeface="Consolas" pitchFamily="49" charset="0"/>
              </a:rPr>
              <a:t>twitterStream</a:t>
            </a:r>
            <a:r>
              <a:rPr lang="en-US" altLang="zh-CN" sz="1500">
                <a:latin typeface="Microsoft YaHei" panose="020B0503020204020204" pitchFamily="34" charset="-122"/>
                <a:ea typeface="Microsoft YaHei" panose="020B0503020204020204" pitchFamily="34" charset="-122"/>
                <a:cs typeface="Consolas" pitchFamily="49" charset="0"/>
              </a:rPr>
              <a:t>(&lt;Twitter username&gt;, &lt;Twitter password&gt;)</a:t>
            </a:r>
          </a:p>
          <a:p>
            <a:pPr marL="0" indent="0">
              <a:buNone/>
            </a:pPr>
            <a:r>
              <a:rPr lang="en-US" altLang="zh-CN" sz="1500">
                <a:latin typeface="Microsoft YaHei" panose="020B0503020204020204" pitchFamily="34" charset="-122"/>
                <a:ea typeface="Microsoft YaHei" panose="020B0503020204020204" pitchFamily="34" charset="-122"/>
                <a:cs typeface="Consolas" pitchFamily="49" charset="0"/>
              </a:rPr>
              <a:t>val </a:t>
            </a:r>
            <a:r>
              <a:rPr lang="en-US" altLang="zh-CN" sz="1500">
                <a:solidFill>
                  <a:srgbClr val="C61B1B"/>
                </a:solidFill>
                <a:latin typeface="Microsoft YaHei" panose="020B0503020204020204" pitchFamily="34" charset="-122"/>
                <a:ea typeface="Microsoft YaHei" panose="020B0503020204020204" pitchFamily="34" charset="-122"/>
                <a:cs typeface="Consolas" pitchFamily="49" charset="0"/>
              </a:rPr>
              <a:t>hashTags </a:t>
            </a:r>
            <a:r>
              <a:rPr lang="en-US" altLang="zh-CN" sz="1500">
                <a:latin typeface="Microsoft YaHei" panose="020B0503020204020204" pitchFamily="34" charset="-122"/>
                <a:ea typeface="Microsoft YaHei" panose="020B0503020204020204" pitchFamily="34" charset="-122"/>
                <a:cs typeface="Consolas" pitchFamily="49" charset="0"/>
              </a:rPr>
              <a:t>= </a:t>
            </a:r>
            <a:r>
              <a:rPr lang="en-US" altLang="zh-CN" sz="1500">
                <a:solidFill>
                  <a:srgbClr val="C61B1B"/>
                </a:solidFill>
                <a:latin typeface="Microsoft YaHei" panose="020B0503020204020204" pitchFamily="34" charset="-122"/>
                <a:ea typeface="Microsoft YaHei" panose="020B0503020204020204" pitchFamily="34" charset="-122"/>
                <a:cs typeface="Consolas" pitchFamily="49" charset="0"/>
              </a:rPr>
              <a:t>tweets</a:t>
            </a:r>
            <a:r>
              <a:rPr lang="en-US" altLang="zh-CN" sz="1500">
                <a:latin typeface="Microsoft YaHei" panose="020B0503020204020204" pitchFamily="34" charset="-122"/>
                <a:ea typeface="Microsoft YaHei" panose="020B0503020204020204" pitchFamily="34" charset="-122"/>
                <a:cs typeface="Consolas" pitchFamily="49" charset="0"/>
              </a:rPr>
              <a:t>.</a:t>
            </a:r>
            <a:r>
              <a:rPr lang="en-US" altLang="zh-CN" sz="1500">
                <a:solidFill>
                  <a:srgbClr val="0D8BE6"/>
                </a:solidFill>
                <a:latin typeface="Microsoft YaHei" panose="020B0503020204020204" pitchFamily="34" charset="-122"/>
                <a:ea typeface="Microsoft YaHei" panose="020B0503020204020204" pitchFamily="34" charset="-122"/>
                <a:cs typeface="Consolas" pitchFamily="49" charset="0"/>
              </a:rPr>
              <a:t>flatMap </a:t>
            </a:r>
            <a:r>
              <a:rPr lang="en-US" altLang="zh-CN" sz="1500">
                <a:latin typeface="Microsoft YaHei" panose="020B0503020204020204" pitchFamily="34" charset="-122"/>
                <a:ea typeface="Microsoft YaHei" panose="020B0503020204020204" pitchFamily="34" charset="-122"/>
                <a:cs typeface="Consolas" pitchFamily="49" charset="0"/>
              </a:rPr>
              <a:t>(status =&gt; getTags(status))</a:t>
            </a:r>
          </a:p>
          <a:p>
            <a:pPr marL="0" indent="0">
              <a:buNone/>
            </a:pPr>
            <a:r>
              <a:rPr lang="en-US" altLang="zh-CN" sz="1500">
                <a:solidFill>
                  <a:srgbClr val="B50B1B"/>
                </a:solidFill>
                <a:latin typeface="Microsoft YaHei" panose="020B0503020204020204" pitchFamily="34" charset="-122"/>
                <a:ea typeface="Microsoft YaHei" panose="020B0503020204020204" pitchFamily="34" charset="-122"/>
                <a:cs typeface="Consolas" pitchFamily="49" charset="0"/>
              </a:rPr>
              <a:t>hashTags</a:t>
            </a:r>
            <a:r>
              <a:rPr lang="en-US" altLang="zh-CN" sz="1500">
                <a:latin typeface="Microsoft YaHei" panose="020B0503020204020204" pitchFamily="34" charset="-122"/>
                <a:ea typeface="Microsoft YaHei" panose="020B0503020204020204" pitchFamily="34" charset="-122"/>
                <a:cs typeface="Consolas" pitchFamily="49" charset="0"/>
              </a:rPr>
              <a:t>.</a:t>
            </a:r>
            <a:r>
              <a:rPr lang="en-US" altLang="zh-CN" sz="1500">
                <a:solidFill>
                  <a:schemeClr val="accent1"/>
                </a:solidFill>
                <a:latin typeface="Microsoft YaHei" panose="020B0503020204020204" pitchFamily="34" charset="-122"/>
                <a:ea typeface="Microsoft YaHei" panose="020B0503020204020204" pitchFamily="34" charset="-122"/>
                <a:cs typeface="Consolas" pitchFamily="49" charset="0"/>
              </a:rPr>
              <a:t>saveAsHadoopFiles</a:t>
            </a:r>
            <a:r>
              <a:rPr lang="en-US" altLang="zh-CN" sz="1500">
                <a:latin typeface="Microsoft YaHei" panose="020B0503020204020204" pitchFamily="34" charset="-122"/>
                <a:ea typeface="Microsoft YaHei" panose="020B0503020204020204" pitchFamily="34" charset="-122"/>
                <a:cs typeface="Consolas" pitchFamily="49" charset="0"/>
              </a:rPr>
              <a:t>("hdfs://...")</a:t>
            </a:r>
          </a:p>
          <a:p>
            <a:pPr marL="0" indent="0">
              <a:buNone/>
            </a:pPr>
            <a:endParaRPr lang="en-US" altLang="zh-CN" sz="1500">
              <a:latin typeface="Microsoft YaHei" panose="020B0503020204020204" pitchFamily="34" charset="-122"/>
              <a:ea typeface="Microsoft YaHei" panose="020B0503020204020204" pitchFamily="34" charset="-122"/>
              <a:cs typeface="Consolas" pitchFamily="49" charset="0"/>
            </a:endParaRPr>
          </a:p>
          <a:p>
            <a:pPr marL="0" indent="0">
              <a:buNone/>
            </a:pPr>
            <a:endParaRPr lang="en-US" altLang="zh-CN" sz="1500">
              <a:latin typeface="Microsoft YaHei" panose="020B0503020204020204" pitchFamily="34" charset="-122"/>
              <a:ea typeface="Microsoft YaHei" panose="020B0503020204020204" pitchFamily="34" charset="-122"/>
              <a:cs typeface="Consolas" pitchFamily="49" charset="0"/>
            </a:endParaRPr>
          </a:p>
          <a:p>
            <a:pPr marL="0" indent="0">
              <a:buNone/>
            </a:pPr>
            <a:r>
              <a:rPr lang="en-US" altLang="zh-CN" sz="2000" b="1">
                <a:latin typeface="Microsoft YaHei" panose="020B0503020204020204" pitchFamily="34" charset="-122"/>
                <a:ea typeface="Microsoft YaHei" panose="020B0503020204020204" pitchFamily="34" charset="-122"/>
              </a:rPr>
              <a:t>Java</a:t>
            </a:r>
            <a:endParaRPr lang="en-US" altLang="zh-CN" sz="1800" b="1">
              <a:latin typeface="Microsoft YaHei" panose="020B0503020204020204" pitchFamily="34" charset="-122"/>
              <a:ea typeface="Microsoft YaHei" panose="020B0503020204020204" pitchFamily="34" charset="-122"/>
            </a:endParaRPr>
          </a:p>
          <a:p>
            <a:pPr marL="0" indent="0">
              <a:buNone/>
            </a:pPr>
            <a:r>
              <a:rPr lang="en-US" altLang="zh-CN" sz="1500">
                <a:latin typeface="Microsoft YaHei" panose="020B0503020204020204" pitchFamily="34" charset="-122"/>
                <a:ea typeface="Microsoft YaHei" panose="020B0503020204020204" pitchFamily="34" charset="-122"/>
                <a:cs typeface="Consolas" pitchFamily="49" charset="0"/>
              </a:rPr>
              <a:t>JavaDStream&lt;Status&gt; </a:t>
            </a:r>
            <a:r>
              <a:rPr lang="en-US" altLang="zh-CN" sz="1500">
                <a:solidFill>
                  <a:srgbClr val="B50B1B"/>
                </a:solidFill>
                <a:latin typeface="Microsoft YaHei" panose="020B0503020204020204" pitchFamily="34" charset="-122"/>
                <a:ea typeface="Microsoft YaHei" panose="020B0503020204020204" pitchFamily="34" charset="-122"/>
                <a:cs typeface="Consolas" pitchFamily="49" charset="0"/>
              </a:rPr>
              <a:t>tweets</a:t>
            </a:r>
            <a:r>
              <a:rPr lang="en-US" altLang="zh-CN" sz="1500">
                <a:latin typeface="Microsoft YaHei" panose="020B0503020204020204" pitchFamily="34" charset="-122"/>
                <a:ea typeface="Microsoft YaHei" panose="020B0503020204020204" pitchFamily="34" charset="-122"/>
                <a:cs typeface="Consolas" pitchFamily="49" charset="0"/>
              </a:rPr>
              <a:t> = ssc.</a:t>
            </a:r>
            <a:r>
              <a:rPr lang="en-US" altLang="zh-CN" sz="1500">
                <a:solidFill>
                  <a:srgbClr val="0D8BE6"/>
                </a:solidFill>
                <a:latin typeface="Microsoft YaHei" panose="020B0503020204020204" pitchFamily="34" charset="-122"/>
                <a:ea typeface="Microsoft YaHei" panose="020B0503020204020204" pitchFamily="34" charset="-122"/>
                <a:cs typeface="Consolas" pitchFamily="49" charset="0"/>
              </a:rPr>
              <a:t>twitterStream</a:t>
            </a:r>
            <a:r>
              <a:rPr lang="en-US" altLang="zh-CN" sz="1500">
                <a:latin typeface="Microsoft YaHei" panose="020B0503020204020204" pitchFamily="34" charset="-122"/>
                <a:ea typeface="Microsoft YaHei" panose="020B0503020204020204" pitchFamily="34" charset="-122"/>
                <a:cs typeface="Consolas" pitchFamily="49" charset="0"/>
              </a:rPr>
              <a:t>(&lt;Twitter username&gt;, &lt;Twitter password&gt;)</a:t>
            </a:r>
          </a:p>
          <a:p>
            <a:pPr marL="0" indent="0">
              <a:buNone/>
            </a:pPr>
            <a:r>
              <a:rPr lang="en-US" altLang="zh-CN" sz="1500">
                <a:latin typeface="Microsoft YaHei" panose="020B0503020204020204" pitchFamily="34" charset="-122"/>
                <a:ea typeface="Microsoft YaHei" panose="020B0503020204020204" pitchFamily="34" charset="-122"/>
                <a:cs typeface="Consolas" pitchFamily="49" charset="0"/>
              </a:rPr>
              <a:t>JavaDstream&lt;String&gt; </a:t>
            </a:r>
            <a:r>
              <a:rPr lang="en-US" altLang="zh-CN" sz="1500">
                <a:solidFill>
                  <a:srgbClr val="C61B1B"/>
                </a:solidFill>
                <a:latin typeface="Microsoft YaHei" panose="020B0503020204020204" pitchFamily="34" charset="-122"/>
                <a:ea typeface="Microsoft YaHei" panose="020B0503020204020204" pitchFamily="34" charset="-122"/>
                <a:cs typeface="Consolas" pitchFamily="49" charset="0"/>
              </a:rPr>
              <a:t>hashTags </a:t>
            </a:r>
            <a:r>
              <a:rPr lang="en-US" altLang="zh-CN" sz="1500">
                <a:latin typeface="Microsoft YaHei" panose="020B0503020204020204" pitchFamily="34" charset="-122"/>
                <a:ea typeface="Microsoft YaHei" panose="020B0503020204020204" pitchFamily="34" charset="-122"/>
                <a:cs typeface="Consolas" pitchFamily="49" charset="0"/>
              </a:rPr>
              <a:t>= </a:t>
            </a:r>
            <a:r>
              <a:rPr lang="en-US" altLang="zh-CN" sz="1500">
                <a:solidFill>
                  <a:srgbClr val="C61B1B"/>
                </a:solidFill>
                <a:latin typeface="Microsoft YaHei" panose="020B0503020204020204" pitchFamily="34" charset="-122"/>
                <a:ea typeface="Microsoft YaHei" panose="020B0503020204020204" pitchFamily="34" charset="-122"/>
                <a:cs typeface="Consolas" pitchFamily="49" charset="0"/>
              </a:rPr>
              <a:t>tweets</a:t>
            </a:r>
            <a:r>
              <a:rPr lang="en-US" altLang="zh-CN" sz="1500">
                <a:latin typeface="Microsoft YaHei" panose="020B0503020204020204" pitchFamily="34" charset="-122"/>
                <a:ea typeface="Microsoft YaHei" panose="020B0503020204020204" pitchFamily="34" charset="-122"/>
                <a:cs typeface="Consolas" pitchFamily="49" charset="0"/>
              </a:rPr>
              <a:t>.</a:t>
            </a:r>
            <a:r>
              <a:rPr lang="en-US" altLang="zh-CN" sz="1500">
                <a:solidFill>
                  <a:srgbClr val="0D8BE6"/>
                </a:solidFill>
                <a:latin typeface="Microsoft YaHei" panose="020B0503020204020204" pitchFamily="34" charset="-122"/>
                <a:ea typeface="Microsoft YaHei" panose="020B0503020204020204" pitchFamily="34" charset="-122"/>
                <a:cs typeface="Consolas" pitchFamily="49" charset="0"/>
              </a:rPr>
              <a:t>flatMap</a:t>
            </a:r>
            <a:r>
              <a:rPr lang="en-US" altLang="zh-CN" sz="1500">
                <a:latin typeface="Microsoft YaHei" panose="020B0503020204020204" pitchFamily="34" charset="-122"/>
                <a:ea typeface="Microsoft YaHei" panose="020B0503020204020204" pitchFamily="34" charset="-122"/>
                <a:cs typeface="Consolas" pitchFamily="49" charset="0"/>
              </a:rPr>
              <a:t>(new Function&lt;...&gt; {  })</a:t>
            </a:r>
          </a:p>
          <a:p>
            <a:pPr marL="0" indent="0">
              <a:buNone/>
            </a:pPr>
            <a:r>
              <a:rPr lang="en-US" altLang="zh-CN" sz="1500">
                <a:solidFill>
                  <a:srgbClr val="B50B1B"/>
                </a:solidFill>
                <a:latin typeface="Microsoft YaHei" panose="020B0503020204020204" pitchFamily="34" charset="-122"/>
                <a:ea typeface="Microsoft YaHei" panose="020B0503020204020204" pitchFamily="34" charset="-122"/>
                <a:cs typeface="Consolas" pitchFamily="49" charset="0"/>
              </a:rPr>
              <a:t>hashTags</a:t>
            </a:r>
            <a:r>
              <a:rPr lang="en-US" altLang="zh-CN" sz="1500">
                <a:latin typeface="Microsoft YaHei" panose="020B0503020204020204" pitchFamily="34" charset="-122"/>
                <a:ea typeface="Microsoft YaHei" panose="020B0503020204020204" pitchFamily="34" charset="-122"/>
                <a:cs typeface="Consolas" pitchFamily="49" charset="0"/>
              </a:rPr>
              <a:t>.</a:t>
            </a:r>
            <a:r>
              <a:rPr lang="en-US" altLang="zh-CN" sz="1500">
                <a:solidFill>
                  <a:schemeClr val="accent1"/>
                </a:solidFill>
                <a:latin typeface="Microsoft YaHei" panose="020B0503020204020204" pitchFamily="34" charset="-122"/>
                <a:ea typeface="Microsoft YaHei" panose="020B0503020204020204" pitchFamily="34" charset="-122"/>
                <a:cs typeface="Consolas" pitchFamily="49" charset="0"/>
              </a:rPr>
              <a:t>saveAsHadoopFiles</a:t>
            </a:r>
            <a:r>
              <a:rPr lang="en-US" altLang="zh-CN" sz="1500">
                <a:latin typeface="Microsoft YaHei" panose="020B0503020204020204" pitchFamily="34" charset="-122"/>
                <a:ea typeface="Microsoft YaHei" panose="020B0503020204020204" pitchFamily="34" charset="-122"/>
                <a:cs typeface="Consolas" pitchFamily="49" charset="0"/>
              </a:rPr>
              <a:t>("hdfs://...")</a:t>
            </a:r>
          </a:p>
        </p:txBody>
      </p:sp>
      <p:sp>
        <p:nvSpPr>
          <p:cNvPr id="55" name="Rounded Rectangular Callout 54"/>
          <p:cNvSpPr/>
          <p:nvPr/>
        </p:nvSpPr>
        <p:spPr>
          <a:xfrm>
            <a:off x="4400550" y="5257800"/>
            <a:ext cx="4029075" cy="571500"/>
          </a:xfrm>
          <a:prstGeom prst="wedgeRoundRectCallout">
            <a:avLst>
              <a:gd name="adj1" fmla="val -26310"/>
              <a:gd name="adj2" fmla="val -80017"/>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zh-CN" altLang="en-US" dirty="0">
                <a:solidFill>
                  <a:srgbClr val="000000"/>
                </a:solidFill>
                <a:latin typeface="Microsoft YaHei" panose="020B0503020204020204" pitchFamily="34" charset="-122"/>
                <a:ea typeface="Microsoft YaHei" panose="020B0503020204020204" pitchFamily="34" charset="-122"/>
                <a:cs typeface="Calibri"/>
              </a:rPr>
              <a:t>用来定义</a:t>
            </a:r>
            <a:r>
              <a:rPr lang="en-US" altLang="zh-CN" dirty="0">
                <a:solidFill>
                  <a:srgbClr val="000000"/>
                </a:solidFill>
                <a:latin typeface="Microsoft YaHei" panose="020B0503020204020204" pitchFamily="34" charset="-122"/>
                <a:ea typeface="Microsoft YaHei" panose="020B0503020204020204" pitchFamily="34" charset="-122"/>
                <a:cs typeface="Calibri"/>
              </a:rPr>
              <a:t>transformation</a:t>
            </a:r>
            <a:r>
              <a:rPr lang="zh-CN" altLang="en-US" dirty="0">
                <a:solidFill>
                  <a:srgbClr val="000000"/>
                </a:solidFill>
                <a:latin typeface="Microsoft YaHei" panose="020B0503020204020204" pitchFamily="34" charset="-122"/>
                <a:ea typeface="Microsoft YaHei" panose="020B0503020204020204" pitchFamily="34" charset="-122"/>
                <a:cs typeface="Calibri"/>
              </a:rPr>
              <a:t>的方法对象</a:t>
            </a:r>
            <a:endParaRPr lang="en-US" dirty="0">
              <a:solidFill>
                <a:srgbClr val="000000"/>
              </a:solidFill>
              <a:latin typeface="Microsoft YaHei" panose="020B0503020204020204" pitchFamily="34" charset="-122"/>
              <a:ea typeface="Microsoft YaHei" panose="020B0503020204020204" pitchFamily="34" charset="-122"/>
              <a:cs typeface="Calibri"/>
            </a:endParaRPr>
          </a:p>
        </p:txBody>
      </p:sp>
      <p:sp>
        <p:nvSpPr>
          <p:cNvPr id="6" name="Rectangle 4">
            <a:extLst>
              <a:ext uri="{FF2B5EF4-FFF2-40B4-BE49-F238E27FC236}">
                <a16:creationId xmlns="" xmlns:a16="http://schemas.microsoft.com/office/drawing/2014/main" id="{B089F2ED-FD9F-D043-AB50-9ED4F37554EA}"/>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7" name="直接连接符 8">
            <a:extLst>
              <a:ext uri="{FF2B5EF4-FFF2-40B4-BE49-F238E27FC236}">
                <a16:creationId xmlns="" xmlns:a16="http://schemas.microsoft.com/office/drawing/2014/main" id="{8E5FEFD0-35C6-F14A-A5D6-B238E3041E3F}"/>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8" name="组合 46">
            <a:extLst>
              <a:ext uri="{FF2B5EF4-FFF2-40B4-BE49-F238E27FC236}">
                <a16:creationId xmlns="" xmlns:a16="http://schemas.microsoft.com/office/drawing/2014/main" id="{1C30D064-85EE-FC4F-9397-9EC57028D3EB}"/>
              </a:ext>
            </a:extLst>
          </p:cNvPr>
          <p:cNvGrpSpPr>
            <a:grpSpLocks/>
          </p:cNvGrpSpPr>
          <p:nvPr/>
        </p:nvGrpSpPr>
        <p:grpSpPr bwMode="auto">
          <a:xfrm>
            <a:off x="-1" y="284163"/>
            <a:ext cx="2590801" cy="530225"/>
            <a:chOff x="2209799" y="284389"/>
            <a:chExt cx="2160388" cy="529772"/>
          </a:xfrm>
          <a:solidFill>
            <a:srgbClr val="024C89"/>
          </a:solidFill>
        </p:grpSpPr>
        <p:sp>
          <p:nvSpPr>
            <p:cNvPr id="9" name="矩形 8">
              <a:extLst>
                <a:ext uri="{FF2B5EF4-FFF2-40B4-BE49-F238E27FC236}">
                  <a16:creationId xmlns="" xmlns:a16="http://schemas.microsoft.com/office/drawing/2014/main" id="{A3251A0B-4486-7048-8BBE-35281AEA9FCE}"/>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Java</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举例</a:t>
              </a:r>
            </a:p>
          </p:txBody>
        </p:sp>
        <p:sp>
          <p:nvSpPr>
            <p:cNvPr id="10" name="矩形 9">
              <a:extLst>
                <a:ext uri="{FF2B5EF4-FFF2-40B4-BE49-F238E27FC236}">
                  <a16:creationId xmlns="" xmlns:a16="http://schemas.microsoft.com/office/drawing/2014/main" id="{915D92FD-805C-BB4D-ABBE-CF483CEAB6AC}"/>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316644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52425" y="1485900"/>
            <a:ext cx="8396288" cy="1219200"/>
          </a:xfrm>
        </p:spPr>
        <p:txBody>
          <a:bodyPr>
            <a:normAutofit/>
          </a:bodyPr>
          <a:lstStyle/>
          <a:p>
            <a:pPr marL="0" indent="0">
              <a:buNone/>
            </a:pPr>
            <a:r>
              <a:rPr lang="en-US" altLang="zh-CN" sz="1700">
                <a:solidFill>
                  <a:srgbClr val="7F7F7F"/>
                </a:solidFill>
                <a:latin typeface="Microsoft YaHei" panose="020B0503020204020204" pitchFamily="34" charset="-122"/>
                <a:ea typeface="Microsoft YaHei" panose="020B0503020204020204" pitchFamily="34" charset="-122"/>
                <a:cs typeface="Consolas" pitchFamily="49" charset="0"/>
              </a:rPr>
              <a:t>val tweets = ssc.twitterStream(&lt;Twitter username&gt;, &lt;Twitter password&gt;)</a:t>
            </a:r>
          </a:p>
          <a:p>
            <a:pPr marL="0" indent="0">
              <a:buNone/>
            </a:pPr>
            <a:r>
              <a:rPr lang="en-US" altLang="zh-CN" sz="1700">
                <a:solidFill>
                  <a:srgbClr val="7F7F7F"/>
                </a:solidFill>
                <a:latin typeface="Microsoft YaHei" panose="020B0503020204020204" pitchFamily="34" charset="-122"/>
                <a:ea typeface="Microsoft YaHei" panose="020B0503020204020204" pitchFamily="34" charset="-122"/>
                <a:cs typeface="Consolas" pitchFamily="49" charset="0"/>
              </a:rPr>
              <a:t>val hashTags = tweets.flatMap (status =&gt; getTags(status))</a:t>
            </a:r>
          </a:p>
          <a:p>
            <a:pPr marL="0" indent="0">
              <a:buNone/>
            </a:pPr>
            <a:r>
              <a:rPr lang="en-US" altLang="zh-CN" sz="1700">
                <a:latin typeface="Microsoft YaHei" panose="020B0503020204020204" pitchFamily="34" charset="-122"/>
                <a:ea typeface="Microsoft YaHei" panose="020B0503020204020204" pitchFamily="34" charset="-122"/>
                <a:cs typeface="Consolas" pitchFamily="49" charset="0"/>
              </a:rPr>
              <a:t>val </a:t>
            </a:r>
            <a:r>
              <a:rPr lang="en-US" altLang="zh-CN" sz="1700">
                <a:solidFill>
                  <a:srgbClr val="B50B1B"/>
                </a:solidFill>
                <a:latin typeface="Microsoft YaHei" panose="020B0503020204020204" pitchFamily="34" charset="-122"/>
                <a:ea typeface="Microsoft YaHei" panose="020B0503020204020204" pitchFamily="34" charset="-122"/>
                <a:cs typeface="Consolas" pitchFamily="49" charset="0"/>
              </a:rPr>
              <a:t>tagCounts</a:t>
            </a:r>
            <a:r>
              <a:rPr lang="en-US" altLang="zh-CN" sz="1700">
                <a:latin typeface="Microsoft YaHei" panose="020B0503020204020204" pitchFamily="34" charset="-122"/>
                <a:ea typeface="Microsoft YaHei" panose="020B0503020204020204" pitchFamily="34" charset="-122"/>
                <a:cs typeface="Consolas" pitchFamily="49" charset="0"/>
              </a:rPr>
              <a:t> = </a:t>
            </a:r>
            <a:r>
              <a:rPr lang="en-US" altLang="zh-CN" sz="1700">
                <a:solidFill>
                  <a:srgbClr val="B50B1B"/>
                </a:solidFill>
                <a:latin typeface="Microsoft YaHei" panose="020B0503020204020204" pitchFamily="34" charset="-122"/>
                <a:ea typeface="Microsoft YaHei" panose="020B0503020204020204" pitchFamily="34" charset="-122"/>
                <a:cs typeface="Consolas" pitchFamily="49" charset="0"/>
              </a:rPr>
              <a:t>hashTags</a:t>
            </a:r>
            <a:r>
              <a:rPr lang="en-US" altLang="zh-CN" sz="1700">
                <a:latin typeface="Microsoft YaHei" panose="020B0503020204020204" pitchFamily="34" charset="-122"/>
                <a:ea typeface="Microsoft YaHei" panose="020B0503020204020204" pitchFamily="34" charset="-122"/>
                <a:cs typeface="Consolas" pitchFamily="49" charset="0"/>
              </a:rPr>
              <a:t>.</a:t>
            </a:r>
            <a:r>
              <a:rPr lang="en-US" altLang="zh-CN" sz="1700">
                <a:solidFill>
                  <a:schemeClr val="accent1"/>
                </a:solidFill>
                <a:latin typeface="Microsoft YaHei" panose="020B0503020204020204" pitchFamily="34" charset="-122"/>
                <a:ea typeface="Microsoft YaHei" panose="020B0503020204020204" pitchFamily="34" charset="-122"/>
                <a:cs typeface="Consolas" pitchFamily="49" charset="0"/>
              </a:rPr>
              <a:t>countByValue</a:t>
            </a:r>
            <a:r>
              <a:rPr lang="en-US" altLang="zh-CN" sz="1700">
                <a:latin typeface="Microsoft YaHei" panose="020B0503020204020204" pitchFamily="34" charset="-122"/>
                <a:ea typeface="Microsoft YaHei" panose="020B0503020204020204" pitchFamily="34" charset="-122"/>
                <a:cs typeface="Consolas" pitchFamily="49" charset="0"/>
              </a:rPr>
              <a:t>()</a:t>
            </a:r>
          </a:p>
          <a:p>
            <a:pPr marL="0" indent="0"/>
            <a:endParaRPr lang="en-US" altLang="zh-CN">
              <a:latin typeface="Microsoft YaHei" panose="020B0503020204020204" pitchFamily="34" charset="-122"/>
              <a:ea typeface="Microsoft YaHei" panose="020B0503020204020204" pitchFamily="34" charset="-122"/>
            </a:endParaRPr>
          </a:p>
        </p:txBody>
      </p:sp>
      <p:grpSp>
        <p:nvGrpSpPr>
          <p:cNvPr id="25603" name="Group 7"/>
          <p:cNvGrpSpPr>
            <a:grpSpLocks/>
          </p:cNvGrpSpPr>
          <p:nvPr/>
        </p:nvGrpSpPr>
        <p:grpSpPr bwMode="auto">
          <a:xfrm>
            <a:off x="2650927" y="3247232"/>
            <a:ext cx="834628" cy="296069"/>
            <a:chOff x="7918600" y="4832650"/>
            <a:chExt cx="2458447" cy="653855"/>
          </a:xfrm>
        </p:grpSpPr>
        <p:sp>
          <p:nvSpPr>
            <p:cNvPr id="6" name="Alternate Process 5"/>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7" name="Straight Connector 6"/>
            <p:cNvCxnSpPr>
              <a:cxnSpLocks noChangeShapeType="1"/>
              <a:stCxn id="6" idx="0"/>
              <a:endCxn id="6" idx="2"/>
            </p:cNvCxnSpPr>
            <p:nvPr/>
          </p:nvCxnSpPr>
          <p:spPr bwMode="auto">
            <a:xfrm>
              <a:off x="9147823"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8" name="Straight Connector 7"/>
            <p:cNvCxnSpPr>
              <a:cxnSpLocks noChangeShapeType="1"/>
            </p:cNvCxnSpPr>
            <p:nvPr/>
          </p:nvCxnSpPr>
          <p:spPr bwMode="auto">
            <a:xfrm>
              <a:off x="9784354"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9" name="Straight Connector 8"/>
            <p:cNvCxnSpPr>
              <a:cxnSpLocks noChangeShapeType="1"/>
            </p:cNvCxnSpPr>
            <p:nvPr/>
          </p:nvCxnSpPr>
          <p:spPr bwMode="auto">
            <a:xfrm>
              <a:off x="8548116"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25604" name="Group 111"/>
          <p:cNvGrpSpPr>
            <a:grpSpLocks/>
          </p:cNvGrpSpPr>
          <p:nvPr/>
        </p:nvGrpSpPr>
        <p:grpSpPr bwMode="auto">
          <a:xfrm>
            <a:off x="4286846" y="3247232"/>
            <a:ext cx="834628" cy="296069"/>
            <a:chOff x="7918600" y="4832650"/>
            <a:chExt cx="2458447" cy="653855"/>
          </a:xfrm>
        </p:grpSpPr>
        <p:sp>
          <p:nvSpPr>
            <p:cNvPr id="19" name="Alternate Process 18"/>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20" name="Straight Connector 19"/>
            <p:cNvCxnSpPr>
              <a:cxnSpLocks noChangeShapeType="1"/>
              <a:stCxn id="19" idx="0"/>
              <a:endCxn id="19" idx="2"/>
            </p:cNvCxnSpPr>
            <p:nvPr/>
          </p:nvCxnSpPr>
          <p:spPr bwMode="auto">
            <a:xfrm>
              <a:off x="9147823"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21" name="Straight Connector 20"/>
            <p:cNvCxnSpPr>
              <a:cxnSpLocks noChangeShapeType="1"/>
            </p:cNvCxnSpPr>
            <p:nvPr/>
          </p:nvCxnSpPr>
          <p:spPr bwMode="auto">
            <a:xfrm>
              <a:off x="9784354"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22" name="Straight Connector 21"/>
            <p:cNvCxnSpPr>
              <a:cxnSpLocks noChangeShapeType="1"/>
            </p:cNvCxnSpPr>
            <p:nvPr/>
          </p:nvCxnSpPr>
          <p:spPr bwMode="auto">
            <a:xfrm>
              <a:off x="8548116"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25605" name="Group 133"/>
          <p:cNvGrpSpPr>
            <a:grpSpLocks/>
          </p:cNvGrpSpPr>
          <p:nvPr/>
        </p:nvGrpSpPr>
        <p:grpSpPr bwMode="auto">
          <a:xfrm>
            <a:off x="5996583" y="3247232"/>
            <a:ext cx="834033" cy="296069"/>
            <a:chOff x="7918600" y="4832650"/>
            <a:chExt cx="2458447" cy="653855"/>
          </a:xfrm>
        </p:grpSpPr>
        <p:sp>
          <p:nvSpPr>
            <p:cNvPr id="31" name="Alternate Process 30"/>
            <p:cNvSpPr>
              <a:spLocks noChangeArrowheads="1"/>
            </p:cNvSpPr>
            <p:nvPr/>
          </p:nvSpPr>
          <p:spPr bwMode="auto">
            <a:xfrm>
              <a:off x="7918600" y="4846674"/>
              <a:ext cx="2458447" cy="629314"/>
            </a:xfrm>
            <a:prstGeom prst="flowChartAlternateProcess">
              <a:avLst/>
            </a:prstGeom>
            <a:gradFill rotWithShape="1">
              <a:gsLst>
                <a:gs pos="0">
                  <a:srgbClr val="A0F2DE"/>
                </a:gs>
                <a:gs pos="100000">
                  <a:srgbClr val="1BAD94"/>
                </a:gs>
              </a:gsLst>
              <a:lin ang="5400000"/>
            </a:gradFill>
            <a:ln w="38100">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32" name="Straight Connector 31"/>
            <p:cNvCxnSpPr>
              <a:cxnSpLocks noChangeShapeType="1"/>
              <a:stCxn id="31" idx="0"/>
              <a:endCxn id="31" idx="2"/>
            </p:cNvCxnSpPr>
            <p:nvPr/>
          </p:nvCxnSpPr>
          <p:spPr bwMode="auto">
            <a:xfrm>
              <a:off x="9148701" y="4846674"/>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33" name="Straight Connector 32"/>
            <p:cNvCxnSpPr>
              <a:cxnSpLocks noChangeShapeType="1"/>
            </p:cNvCxnSpPr>
            <p:nvPr/>
          </p:nvCxnSpPr>
          <p:spPr bwMode="auto">
            <a:xfrm>
              <a:off x="9785687" y="4832650"/>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cxnSp>
          <p:nvCxnSpPr>
            <p:cNvPr id="34" name="Straight Connector 33"/>
            <p:cNvCxnSpPr>
              <a:cxnSpLocks noChangeShapeType="1"/>
            </p:cNvCxnSpPr>
            <p:nvPr/>
          </p:nvCxnSpPr>
          <p:spPr bwMode="auto">
            <a:xfrm>
              <a:off x="8548566" y="4857191"/>
              <a:ext cx="0" cy="629314"/>
            </a:xfrm>
            <a:prstGeom prst="line">
              <a:avLst/>
            </a:prstGeom>
            <a:noFill/>
            <a:ln w="38100">
              <a:solidFill>
                <a:srgbClr val="289B88"/>
              </a:solidFill>
              <a:round/>
              <a:headEnd/>
              <a:tailEnd type="none" w="sm" len="med"/>
            </a:ln>
            <a:effectLst>
              <a:outerShdw blurRad="40000" dist="23000" dir="5400000" rotWithShape="0">
                <a:srgbClr val="808080">
                  <a:alpha val="34999"/>
                </a:srgbClr>
              </a:outerShdw>
            </a:effectLst>
          </p:spPr>
        </p:cxnSp>
      </p:grpSp>
      <p:grpSp>
        <p:nvGrpSpPr>
          <p:cNvPr id="109" name="Group 108"/>
          <p:cNvGrpSpPr>
            <a:grpSpLocks/>
          </p:cNvGrpSpPr>
          <p:nvPr/>
        </p:nvGrpSpPr>
        <p:grpSpPr bwMode="auto">
          <a:xfrm>
            <a:off x="2657475" y="3538538"/>
            <a:ext cx="1629371" cy="2091532"/>
            <a:chOff x="6934200" y="7077075"/>
            <a:chExt cx="4344987" cy="4183062"/>
          </a:xfrm>
        </p:grpSpPr>
        <p:grpSp>
          <p:nvGrpSpPr>
            <p:cNvPr id="11" name="Group 23"/>
            <p:cNvGrpSpPr>
              <a:grpSpLocks/>
            </p:cNvGrpSpPr>
            <p:nvPr/>
          </p:nvGrpSpPr>
          <p:grpSpPr bwMode="auto">
            <a:xfrm>
              <a:off x="6945313" y="7866063"/>
              <a:ext cx="2224087" cy="592137"/>
              <a:chOff x="7918600" y="4832650"/>
              <a:chExt cx="2458447" cy="653855"/>
            </a:xfrm>
            <a:solidFill>
              <a:srgbClr val="FFFFFF"/>
            </a:solidFill>
          </p:grpSpPr>
          <p:sp>
            <p:nvSpPr>
              <p:cNvPr id="12" name="Alternate Process 11"/>
              <p:cNvSpPr/>
              <p:nvPr/>
            </p:nvSpPr>
            <p:spPr>
              <a:xfrm>
                <a:off x="7918600" y="4846674"/>
                <a:ext cx="2458447" cy="629314"/>
              </a:xfrm>
              <a:prstGeom prst="flowChartAlternateProcess">
                <a:avLst/>
              </a:prstGeom>
              <a:ln w="38100" cmpd="sng"/>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solidFill>
                    <a:prstClr val="black"/>
                  </a:solidFill>
                  <a:latin typeface="Microsoft YaHei" panose="020B0503020204020204" pitchFamily="34" charset="-122"/>
                  <a:ea typeface="Microsoft YaHei" panose="020B0503020204020204" pitchFamily="34" charset="-122"/>
                </a:endParaRPr>
              </a:p>
            </p:txBody>
          </p:sp>
          <p:cxnSp>
            <p:nvCxnSpPr>
              <p:cNvPr id="13" name="Straight Connector 12"/>
              <p:cNvCxnSpPr>
                <a:stCxn id="12" idx="0"/>
                <a:endCxn id="12" idx="2"/>
              </p:cNvCxnSpPr>
              <p:nvPr/>
            </p:nvCxnSpPr>
            <p:spPr>
              <a:xfrm>
                <a:off x="9148701" y="4846674"/>
                <a:ext cx="0" cy="629314"/>
              </a:xfrm>
              <a:prstGeom prst="line">
                <a:avLst/>
              </a:prstGeom>
              <a:ln w="38100" cmpd="sng">
                <a:headEnd type="none"/>
                <a:tailEnd type="none" w="sm" len="med"/>
              </a:ln>
            </p:spPr>
            <p:style>
              <a:lnRef idx="1">
                <a:schemeClr val="accent5"/>
              </a:lnRef>
              <a:fillRef idx="2">
                <a:schemeClr val="accent5"/>
              </a:fillRef>
              <a:effectRef idx="1">
                <a:schemeClr val="accent5"/>
              </a:effectRef>
              <a:fontRef idx="minor">
                <a:schemeClr val="dk1"/>
              </a:fontRef>
            </p:style>
          </p:cxnSp>
          <p:cxnSp>
            <p:nvCxnSpPr>
              <p:cNvPr id="14" name="Straight Connector 13"/>
              <p:cNvCxnSpPr/>
              <p:nvPr/>
            </p:nvCxnSpPr>
            <p:spPr>
              <a:xfrm>
                <a:off x="9785687" y="4832650"/>
                <a:ext cx="0" cy="629314"/>
              </a:xfrm>
              <a:prstGeom prst="line">
                <a:avLst/>
              </a:prstGeom>
              <a:ln w="38100" cmpd="sng">
                <a:headEnd type="none"/>
                <a:tailEnd type="none" w="sm" len="med"/>
              </a:ln>
            </p:spPr>
            <p:style>
              <a:lnRef idx="1">
                <a:schemeClr val="accent5"/>
              </a:lnRef>
              <a:fillRef idx="2">
                <a:schemeClr val="accent5"/>
              </a:fillRef>
              <a:effectRef idx="1">
                <a:schemeClr val="accent5"/>
              </a:effectRef>
              <a:fontRef idx="minor">
                <a:schemeClr val="dk1"/>
              </a:fontRef>
            </p:style>
          </p:cxnSp>
          <p:cxnSp>
            <p:nvCxnSpPr>
              <p:cNvPr id="15" name="Straight Connector 14"/>
              <p:cNvCxnSpPr/>
              <p:nvPr/>
            </p:nvCxnSpPr>
            <p:spPr>
              <a:xfrm>
                <a:off x="8548566" y="4857191"/>
                <a:ext cx="0" cy="629314"/>
              </a:xfrm>
              <a:prstGeom prst="line">
                <a:avLst/>
              </a:prstGeom>
              <a:ln w="38100" cmpd="sng">
                <a:headEnd type="none"/>
                <a:tailEnd type="none" w="sm" len="med"/>
              </a:ln>
            </p:spPr>
            <p:style>
              <a:lnRef idx="1">
                <a:schemeClr val="accent5"/>
              </a:lnRef>
              <a:fillRef idx="2">
                <a:schemeClr val="accent5"/>
              </a:fillRef>
              <a:effectRef idx="1">
                <a:schemeClr val="accent5"/>
              </a:effectRef>
              <a:fontRef idx="minor">
                <a:schemeClr val="dk1"/>
              </a:fontRef>
            </p:style>
          </p:cxnSp>
        </p:grpSp>
        <p:sp>
          <p:nvSpPr>
            <p:cNvPr id="16" name="TextBox 15"/>
            <p:cNvSpPr txBox="1"/>
            <p:nvPr/>
          </p:nvSpPr>
          <p:spPr>
            <a:xfrm>
              <a:off x="8016874" y="7127875"/>
              <a:ext cx="2397124" cy="400110"/>
            </a:xfrm>
            <a:prstGeom prst="rect">
              <a:avLst/>
            </a:prstGeom>
            <a:noFill/>
          </p:spPr>
          <p:txBody>
            <a:bodyPr wrap="square" tIns="0" bIns="0">
              <a:spAutoFit/>
            </a:bodyPr>
            <a:lstStyle/>
            <a:p>
              <a:pPr algn="ctr">
                <a:defRPr/>
              </a:pPr>
              <a:r>
                <a:rPr lang="en-US" sz="1300" dirty="0" err="1">
                  <a:solidFill>
                    <a:prstClr val="black"/>
                  </a:solidFill>
                  <a:latin typeface="Microsoft YaHei" panose="020B0503020204020204" pitchFamily="34" charset="-122"/>
                  <a:ea typeface="Microsoft YaHei" panose="020B0503020204020204" pitchFamily="34" charset="-122"/>
                  <a:cs typeface="Tw Cen MT"/>
                </a:rPr>
                <a:t>flatMap</a:t>
              </a:r>
              <a:endParaRPr lang="en-US" sz="1300" dirty="0">
                <a:solidFill>
                  <a:prstClr val="black"/>
                </a:solidFill>
                <a:latin typeface="Microsoft YaHei" panose="020B0503020204020204" pitchFamily="34" charset="-122"/>
                <a:ea typeface="Microsoft YaHei" panose="020B0503020204020204" pitchFamily="34" charset="-122"/>
                <a:cs typeface="Tw Cen MT"/>
              </a:endParaRPr>
            </a:p>
          </p:txBody>
        </p:sp>
        <p:cxnSp>
          <p:nvCxnSpPr>
            <p:cNvPr id="17" name="Straight Arrow Connector 16"/>
            <p:cNvCxnSpPr>
              <a:stCxn id="6" idx="2"/>
              <a:endCxn id="12" idx="0"/>
            </p:cNvCxnSpPr>
            <p:nvPr/>
          </p:nvCxnSpPr>
          <p:spPr bwMode="auto">
            <a:xfrm>
              <a:off x="8029575" y="7077075"/>
              <a:ext cx="28575" cy="801688"/>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TextBox 41"/>
            <p:cNvSpPr txBox="1"/>
            <p:nvPr/>
          </p:nvSpPr>
          <p:spPr>
            <a:xfrm>
              <a:off x="7788274" y="8531224"/>
              <a:ext cx="1631951" cy="400110"/>
            </a:xfrm>
            <a:prstGeom prst="rect">
              <a:avLst/>
            </a:prstGeom>
            <a:noFill/>
          </p:spPr>
          <p:txBody>
            <a:bodyPr tIns="0" bIns="0">
              <a:spAutoFit/>
            </a:bodyPr>
            <a:lstStyle/>
            <a:p>
              <a:pPr algn="ctr">
                <a:defRPr/>
              </a:pPr>
              <a:r>
                <a:rPr lang="en-US" sz="1300" dirty="0">
                  <a:solidFill>
                    <a:prstClr val="black"/>
                  </a:solidFill>
                  <a:latin typeface="Microsoft YaHei" panose="020B0503020204020204" pitchFamily="34" charset="-122"/>
                  <a:ea typeface="Microsoft YaHei" panose="020B0503020204020204" pitchFamily="34" charset="-122"/>
                  <a:cs typeface="Tw Cen MT"/>
                </a:rPr>
                <a:t>map</a:t>
              </a:r>
            </a:p>
          </p:txBody>
        </p:sp>
        <p:cxnSp>
          <p:nvCxnSpPr>
            <p:cNvPr id="43" name="Straight Arrow Connector 42"/>
            <p:cNvCxnSpPr>
              <a:stCxn id="12" idx="2"/>
              <a:endCxn id="49" idx="0"/>
            </p:cNvCxnSpPr>
            <p:nvPr/>
          </p:nvCxnSpPr>
          <p:spPr bwMode="auto">
            <a:xfrm flipH="1">
              <a:off x="8047038" y="8448675"/>
              <a:ext cx="11112" cy="784225"/>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48" name="Group 23"/>
            <p:cNvGrpSpPr>
              <a:grpSpLocks/>
            </p:cNvGrpSpPr>
            <p:nvPr/>
          </p:nvGrpSpPr>
          <p:grpSpPr bwMode="auto">
            <a:xfrm>
              <a:off x="6934200" y="9220200"/>
              <a:ext cx="2224087" cy="592137"/>
              <a:chOff x="7918600" y="4832650"/>
              <a:chExt cx="2458447" cy="653855"/>
            </a:xfrm>
            <a:solidFill>
              <a:schemeClr val="bg1"/>
            </a:solidFill>
          </p:grpSpPr>
          <p:sp>
            <p:nvSpPr>
              <p:cNvPr id="49" name="Alternate Process 48"/>
              <p:cNvSpPr/>
              <p:nvPr/>
            </p:nvSpPr>
            <p:spPr>
              <a:xfrm>
                <a:off x="7918600" y="4846674"/>
                <a:ext cx="2458447" cy="629314"/>
              </a:xfrm>
              <a:prstGeom prst="flowChartAlternateProcess">
                <a:avLst/>
              </a:prstGeom>
              <a:grpFill/>
              <a:ln w="38100" cmpd="sng">
                <a:solidFill>
                  <a:schemeClr val="tx1">
                    <a:lumMod val="50000"/>
                    <a:lumOff val="50000"/>
                  </a:scheme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Microsoft YaHei" panose="020B0503020204020204" pitchFamily="34" charset="-122"/>
                  <a:ea typeface="Microsoft YaHei" panose="020B0503020204020204" pitchFamily="34" charset="-122"/>
                </a:endParaRPr>
              </a:p>
            </p:txBody>
          </p:sp>
          <p:cxnSp>
            <p:nvCxnSpPr>
              <p:cNvPr id="50" name="Straight Connector 49"/>
              <p:cNvCxnSpPr>
                <a:stCxn id="49" idx="0"/>
                <a:endCxn id="49" idx="2"/>
              </p:cNvCxnSpPr>
              <p:nvPr/>
            </p:nvCxnSpPr>
            <p:spPr>
              <a:xfrm>
                <a:off x="9148701" y="4846674"/>
                <a:ext cx="0" cy="629314"/>
              </a:xfrm>
              <a:prstGeom prst="line">
                <a:avLst/>
              </a:prstGeom>
              <a:grpFill/>
              <a:ln w="38100" cmpd="sng">
                <a:solidFill>
                  <a:schemeClr val="tx1">
                    <a:lumMod val="50000"/>
                    <a:lumOff val="50000"/>
                  </a:schemeClr>
                </a:solidFill>
                <a:prstDash val="dash"/>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51" name="Straight Connector 50"/>
              <p:cNvCxnSpPr/>
              <p:nvPr/>
            </p:nvCxnSpPr>
            <p:spPr>
              <a:xfrm>
                <a:off x="9785687" y="4832650"/>
                <a:ext cx="0" cy="629314"/>
              </a:xfrm>
              <a:prstGeom prst="line">
                <a:avLst/>
              </a:prstGeom>
              <a:grpFill/>
              <a:ln w="38100" cmpd="sng">
                <a:solidFill>
                  <a:schemeClr val="tx1">
                    <a:lumMod val="50000"/>
                    <a:lumOff val="50000"/>
                  </a:schemeClr>
                </a:solidFill>
                <a:prstDash val="dash"/>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52" name="Straight Connector 51"/>
              <p:cNvCxnSpPr/>
              <p:nvPr/>
            </p:nvCxnSpPr>
            <p:spPr>
              <a:xfrm>
                <a:off x="8548566" y="4857191"/>
                <a:ext cx="0" cy="629314"/>
              </a:xfrm>
              <a:prstGeom prst="line">
                <a:avLst/>
              </a:prstGeom>
              <a:grpFill/>
              <a:ln w="38100" cmpd="sng">
                <a:solidFill>
                  <a:schemeClr val="tx1">
                    <a:lumMod val="50000"/>
                    <a:lumOff val="50000"/>
                  </a:schemeClr>
                </a:solidFill>
                <a:prstDash val="dash"/>
                <a:headEnd type="none"/>
                <a:tailEnd type="none" w="sm" len="med"/>
              </a:ln>
            </p:spPr>
            <p:style>
              <a:lnRef idx="1">
                <a:schemeClr val="accent1"/>
              </a:lnRef>
              <a:fillRef idx="3">
                <a:schemeClr val="accent1"/>
              </a:fillRef>
              <a:effectRef idx="2">
                <a:schemeClr val="accent1"/>
              </a:effectRef>
              <a:fontRef idx="minor">
                <a:schemeClr val="lt1"/>
              </a:fontRef>
            </p:style>
          </p:cxnSp>
        </p:grpSp>
        <p:grpSp>
          <p:nvGrpSpPr>
            <p:cNvPr id="25648" name="Group 23"/>
            <p:cNvGrpSpPr>
              <a:grpSpLocks/>
            </p:cNvGrpSpPr>
            <p:nvPr/>
          </p:nvGrpSpPr>
          <p:grpSpPr bwMode="auto">
            <a:xfrm>
              <a:off x="6934200" y="10668000"/>
              <a:ext cx="2224087" cy="592137"/>
              <a:chOff x="7918600" y="4832650"/>
              <a:chExt cx="2458447" cy="653855"/>
            </a:xfrm>
          </p:grpSpPr>
          <p:sp>
            <p:nvSpPr>
              <p:cNvPr id="64" name="Alternate Process 63"/>
              <p:cNvSpPr>
                <a:spLocks noChangeArrowheads="1"/>
              </p:cNvSpPr>
              <p:nvPr/>
            </p:nvSpPr>
            <p:spPr bwMode="auto">
              <a:xfrm>
                <a:off x="7918600" y="4846673"/>
                <a:ext cx="2458447" cy="629315"/>
              </a:xfrm>
              <a:prstGeom prst="flowChartAlternateProcess">
                <a:avLst/>
              </a:prstGeom>
              <a:gradFill rotWithShape="1">
                <a:gsLst>
                  <a:gs pos="0">
                    <a:srgbClr val="86C5FF"/>
                  </a:gs>
                  <a:gs pos="100000">
                    <a:srgbClr val="038BE7"/>
                  </a:gs>
                </a:gsLst>
                <a:lin ang="5400000"/>
              </a:gradFill>
              <a:ln w="38100">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65" name="Straight Connector 64"/>
              <p:cNvCxnSpPr>
                <a:cxnSpLocks noChangeShapeType="1"/>
                <a:stCxn id="64" idx="0"/>
                <a:endCxn id="64" idx="2"/>
              </p:cNvCxnSpPr>
              <p:nvPr/>
            </p:nvCxnSpPr>
            <p:spPr bwMode="auto">
              <a:xfrm>
                <a:off x="9148701" y="4846673"/>
                <a:ext cx="0" cy="629315"/>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66" name="Straight Connector 65"/>
              <p:cNvCxnSpPr>
                <a:cxnSpLocks noChangeShapeType="1"/>
              </p:cNvCxnSpPr>
              <p:nvPr/>
            </p:nvCxnSpPr>
            <p:spPr bwMode="auto">
              <a:xfrm>
                <a:off x="9785686" y="4832649"/>
                <a:ext cx="0" cy="629315"/>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67" name="Straight Connector 66"/>
              <p:cNvCxnSpPr>
                <a:cxnSpLocks noChangeShapeType="1"/>
              </p:cNvCxnSpPr>
              <p:nvPr/>
            </p:nvCxnSpPr>
            <p:spPr bwMode="auto">
              <a:xfrm>
                <a:off x="8548566" y="4857190"/>
                <a:ext cx="0" cy="629315"/>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grpSp>
        <p:cxnSp>
          <p:nvCxnSpPr>
            <p:cNvPr id="78" name="Straight Arrow Connector 77"/>
            <p:cNvCxnSpPr>
              <a:stCxn id="49" idx="2"/>
              <a:endCxn id="64" idx="0"/>
            </p:cNvCxnSpPr>
            <p:nvPr/>
          </p:nvCxnSpPr>
          <p:spPr bwMode="auto">
            <a:xfrm>
              <a:off x="8047038" y="9802812"/>
              <a:ext cx="0" cy="877887"/>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5" name="TextBox 94"/>
            <p:cNvSpPr txBox="1"/>
            <p:nvPr/>
          </p:nvSpPr>
          <p:spPr>
            <a:xfrm>
              <a:off x="8032749" y="9982200"/>
              <a:ext cx="3246438" cy="400110"/>
            </a:xfrm>
            <a:prstGeom prst="rect">
              <a:avLst/>
            </a:prstGeom>
            <a:noFill/>
          </p:spPr>
          <p:txBody>
            <a:bodyPr wrap="square" tIns="0" bIns="0">
              <a:spAutoFit/>
            </a:bodyPr>
            <a:lstStyle/>
            <a:p>
              <a:pPr algn="ctr">
                <a:defRPr/>
              </a:pPr>
              <a:r>
                <a:rPr lang="en-US" sz="1300" dirty="0" err="1">
                  <a:solidFill>
                    <a:prstClr val="black"/>
                  </a:solidFill>
                  <a:latin typeface="Microsoft YaHei" panose="020B0503020204020204" pitchFamily="34" charset="-122"/>
                  <a:ea typeface="Microsoft YaHei" panose="020B0503020204020204" pitchFamily="34" charset="-122"/>
                  <a:cs typeface="Tw Cen MT"/>
                </a:rPr>
                <a:t>reduceByKey</a:t>
              </a:r>
              <a:endParaRPr lang="en-US" sz="1300" dirty="0">
                <a:solidFill>
                  <a:prstClr val="black"/>
                </a:solidFill>
                <a:latin typeface="Microsoft YaHei" panose="020B0503020204020204" pitchFamily="34" charset="-122"/>
                <a:ea typeface="Microsoft YaHei" panose="020B0503020204020204" pitchFamily="34" charset="-122"/>
                <a:cs typeface="Tw Cen MT"/>
              </a:endParaRPr>
            </a:p>
          </p:txBody>
        </p:sp>
      </p:grpSp>
      <p:grpSp>
        <p:nvGrpSpPr>
          <p:cNvPr id="110" name="Group 109"/>
          <p:cNvGrpSpPr>
            <a:grpSpLocks/>
          </p:cNvGrpSpPr>
          <p:nvPr/>
        </p:nvGrpSpPr>
        <p:grpSpPr bwMode="auto">
          <a:xfrm>
            <a:off x="4290417" y="3538538"/>
            <a:ext cx="1624608" cy="2091532"/>
            <a:chOff x="11288712" y="7077075"/>
            <a:chExt cx="4332895" cy="4183062"/>
          </a:xfrm>
        </p:grpSpPr>
        <p:grpSp>
          <p:nvGrpSpPr>
            <p:cNvPr id="23" name="Group 126"/>
            <p:cNvGrpSpPr>
              <a:grpSpLocks/>
            </p:cNvGrpSpPr>
            <p:nvPr/>
          </p:nvGrpSpPr>
          <p:grpSpPr bwMode="auto">
            <a:xfrm>
              <a:off x="11299825" y="7866063"/>
              <a:ext cx="2224088" cy="592137"/>
              <a:chOff x="7918600" y="4832650"/>
              <a:chExt cx="2458447" cy="653855"/>
            </a:xfrm>
            <a:solidFill>
              <a:srgbClr val="FFFFFF"/>
            </a:solidFill>
          </p:grpSpPr>
          <p:sp>
            <p:nvSpPr>
              <p:cNvPr id="24" name="Alternate Process 23"/>
              <p:cNvSpPr/>
              <p:nvPr/>
            </p:nvSpPr>
            <p:spPr>
              <a:xfrm>
                <a:off x="7918600" y="4846674"/>
                <a:ext cx="2458447" cy="629314"/>
              </a:xfrm>
              <a:prstGeom prst="flowChartAlternateProcess">
                <a:avLst/>
              </a:prstGeom>
              <a:ln w="38100" cmpd="sng"/>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solidFill>
                    <a:prstClr val="black"/>
                  </a:solidFill>
                  <a:latin typeface="Microsoft YaHei" panose="020B0503020204020204" pitchFamily="34" charset="-122"/>
                  <a:ea typeface="Microsoft YaHei" panose="020B0503020204020204" pitchFamily="34" charset="-122"/>
                </a:endParaRPr>
              </a:p>
            </p:txBody>
          </p:sp>
          <p:cxnSp>
            <p:nvCxnSpPr>
              <p:cNvPr id="25" name="Straight Connector 24"/>
              <p:cNvCxnSpPr>
                <a:stCxn id="24" idx="0"/>
                <a:endCxn id="24" idx="2"/>
              </p:cNvCxnSpPr>
              <p:nvPr/>
            </p:nvCxnSpPr>
            <p:spPr>
              <a:xfrm>
                <a:off x="9148701" y="4846674"/>
                <a:ext cx="0" cy="629314"/>
              </a:xfrm>
              <a:prstGeom prst="line">
                <a:avLst/>
              </a:prstGeom>
              <a:ln w="38100" cmpd="sng">
                <a:headEnd type="none"/>
                <a:tailEnd type="none" w="sm" len="med"/>
              </a:ln>
            </p:spPr>
            <p:style>
              <a:lnRef idx="1">
                <a:schemeClr val="accent5"/>
              </a:lnRef>
              <a:fillRef idx="2">
                <a:schemeClr val="accent5"/>
              </a:fillRef>
              <a:effectRef idx="1">
                <a:schemeClr val="accent5"/>
              </a:effectRef>
              <a:fontRef idx="minor">
                <a:schemeClr val="dk1"/>
              </a:fontRef>
            </p:style>
          </p:cxnSp>
          <p:cxnSp>
            <p:nvCxnSpPr>
              <p:cNvPr id="26" name="Straight Connector 25"/>
              <p:cNvCxnSpPr/>
              <p:nvPr/>
            </p:nvCxnSpPr>
            <p:spPr>
              <a:xfrm>
                <a:off x="9785686" y="4832650"/>
                <a:ext cx="0" cy="629314"/>
              </a:xfrm>
              <a:prstGeom prst="line">
                <a:avLst/>
              </a:prstGeom>
              <a:ln w="38100" cmpd="sng">
                <a:headEnd type="none"/>
                <a:tailEnd type="none" w="sm" len="med"/>
              </a:ln>
            </p:spPr>
            <p:style>
              <a:lnRef idx="1">
                <a:schemeClr val="accent5"/>
              </a:lnRef>
              <a:fillRef idx="2">
                <a:schemeClr val="accent5"/>
              </a:fillRef>
              <a:effectRef idx="1">
                <a:schemeClr val="accent5"/>
              </a:effectRef>
              <a:fontRef idx="minor">
                <a:schemeClr val="dk1"/>
              </a:fontRef>
            </p:style>
          </p:cxnSp>
          <p:cxnSp>
            <p:nvCxnSpPr>
              <p:cNvPr id="27" name="Straight Connector 26"/>
              <p:cNvCxnSpPr/>
              <p:nvPr/>
            </p:nvCxnSpPr>
            <p:spPr>
              <a:xfrm>
                <a:off x="8548566" y="4857191"/>
                <a:ext cx="0" cy="629314"/>
              </a:xfrm>
              <a:prstGeom prst="line">
                <a:avLst/>
              </a:prstGeom>
              <a:ln w="38100" cmpd="sng">
                <a:headEnd type="none"/>
                <a:tailEnd type="none" w="sm" len="med"/>
              </a:ln>
            </p:spPr>
            <p:style>
              <a:lnRef idx="1">
                <a:schemeClr val="accent5"/>
              </a:lnRef>
              <a:fillRef idx="2">
                <a:schemeClr val="accent5"/>
              </a:fillRef>
              <a:effectRef idx="1">
                <a:schemeClr val="accent5"/>
              </a:effectRef>
              <a:fontRef idx="minor">
                <a:schemeClr val="dk1"/>
              </a:fontRef>
            </p:style>
          </p:cxnSp>
        </p:grpSp>
        <p:sp>
          <p:nvSpPr>
            <p:cNvPr id="28" name="TextBox 27"/>
            <p:cNvSpPr txBox="1"/>
            <p:nvPr/>
          </p:nvSpPr>
          <p:spPr>
            <a:xfrm>
              <a:off x="12371536" y="7127875"/>
              <a:ext cx="2727708" cy="400110"/>
            </a:xfrm>
            <a:prstGeom prst="rect">
              <a:avLst/>
            </a:prstGeom>
            <a:noFill/>
          </p:spPr>
          <p:txBody>
            <a:bodyPr wrap="square" tIns="0" bIns="0">
              <a:spAutoFit/>
            </a:bodyPr>
            <a:lstStyle/>
            <a:p>
              <a:pPr algn="ctr">
                <a:defRPr/>
              </a:pPr>
              <a:r>
                <a:rPr lang="en-US" sz="1300" dirty="0" err="1">
                  <a:solidFill>
                    <a:prstClr val="black"/>
                  </a:solidFill>
                  <a:latin typeface="Microsoft YaHei" panose="020B0503020204020204" pitchFamily="34" charset="-122"/>
                  <a:ea typeface="Microsoft YaHei" panose="020B0503020204020204" pitchFamily="34" charset="-122"/>
                  <a:cs typeface="Tw Cen MT"/>
                </a:rPr>
                <a:t>flatMap</a:t>
              </a:r>
              <a:endParaRPr lang="en-US" sz="1300" dirty="0">
                <a:solidFill>
                  <a:prstClr val="black"/>
                </a:solidFill>
                <a:latin typeface="Microsoft YaHei" panose="020B0503020204020204" pitchFamily="34" charset="-122"/>
                <a:ea typeface="Microsoft YaHei" panose="020B0503020204020204" pitchFamily="34" charset="-122"/>
                <a:cs typeface="Tw Cen MT"/>
              </a:endParaRPr>
            </a:p>
          </p:txBody>
        </p:sp>
        <p:cxnSp>
          <p:nvCxnSpPr>
            <p:cNvPr id="29" name="Straight Arrow Connector 28"/>
            <p:cNvCxnSpPr>
              <a:stCxn id="19" idx="2"/>
              <a:endCxn id="24" idx="0"/>
            </p:cNvCxnSpPr>
            <p:nvPr/>
          </p:nvCxnSpPr>
          <p:spPr bwMode="auto">
            <a:xfrm>
              <a:off x="12392179" y="7077075"/>
              <a:ext cx="19053" cy="801688"/>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4" name="TextBox 43"/>
            <p:cNvSpPr txBox="1"/>
            <p:nvPr/>
          </p:nvSpPr>
          <p:spPr>
            <a:xfrm>
              <a:off x="12142906" y="8531224"/>
              <a:ext cx="1630591" cy="400110"/>
            </a:xfrm>
            <a:prstGeom prst="rect">
              <a:avLst/>
            </a:prstGeom>
            <a:noFill/>
          </p:spPr>
          <p:txBody>
            <a:bodyPr tIns="0" bIns="0">
              <a:spAutoFit/>
            </a:bodyPr>
            <a:lstStyle/>
            <a:p>
              <a:pPr algn="ctr">
                <a:defRPr/>
              </a:pPr>
              <a:r>
                <a:rPr lang="en-US" sz="1300" dirty="0">
                  <a:solidFill>
                    <a:prstClr val="black"/>
                  </a:solidFill>
                  <a:latin typeface="Microsoft YaHei" panose="020B0503020204020204" pitchFamily="34" charset="-122"/>
                  <a:ea typeface="Microsoft YaHei" panose="020B0503020204020204" pitchFamily="34" charset="-122"/>
                  <a:cs typeface="Tw Cen MT"/>
                </a:rPr>
                <a:t>map</a:t>
              </a:r>
            </a:p>
          </p:txBody>
        </p:sp>
        <p:cxnSp>
          <p:nvCxnSpPr>
            <p:cNvPr id="45" name="Straight Arrow Connector 44"/>
            <p:cNvCxnSpPr>
              <a:stCxn id="24" idx="2"/>
              <a:endCxn id="54" idx="0"/>
            </p:cNvCxnSpPr>
            <p:nvPr/>
          </p:nvCxnSpPr>
          <p:spPr bwMode="auto">
            <a:xfrm flipH="1">
              <a:off x="12400118" y="8448675"/>
              <a:ext cx="11114" cy="784225"/>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3" name="Group 126"/>
            <p:cNvGrpSpPr>
              <a:grpSpLocks/>
            </p:cNvGrpSpPr>
            <p:nvPr/>
          </p:nvGrpSpPr>
          <p:grpSpPr bwMode="auto">
            <a:xfrm>
              <a:off x="11288712" y="9220200"/>
              <a:ext cx="2224088" cy="592137"/>
              <a:chOff x="7918600" y="4832650"/>
              <a:chExt cx="2458447" cy="653855"/>
            </a:xfrm>
            <a:solidFill>
              <a:schemeClr val="bg1"/>
            </a:solidFill>
          </p:grpSpPr>
          <p:sp>
            <p:nvSpPr>
              <p:cNvPr id="54" name="Alternate Process 53"/>
              <p:cNvSpPr/>
              <p:nvPr/>
            </p:nvSpPr>
            <p:spPr>
              <a:xfrm>
                <a:off x="7918600" y="4846674"/>
                <a:ext cx="2458447" cy="629314"/>
              </a:xfrm>
              <a:prstGeom prst="flowChartAlternateProcess">
                <a:avLst/>
              </a:prstGeom>
              <a:grpFill/>
              <a:ln w="38100" cmpd="sng">
                <a:solidFill>
                  <a:schemeClr val="tx1">
                    <a:lumMod val="50000"/>
                    <a:lumOff val="50000"/>
                  </a:scheme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Microsoft YaHei" panose="020B0503020204020204" pitchFamily="34" charset="-122"/>
                  <a:ea typeface="Microsoft YaHei" panose="020B0503020204020204" pitchFamily="34" charset="-122"/>
                </a:endParaRPr>
              </a:p>
            </p:txBody>
          </p:sp>
          <p:cxnSp>
            <p:nvCxnSpPr>
              <p:cNvPr id="55" name="Straight Connector 54"/>
              <p:cNvCxnSpPr>
                <a:stCxn id="54" idx="0"/>
                <a:endCxn id="54" idx="2"/>
              </p:cNvCxnSpPr>
              <p:nvPr/>
            </p:nvCxnSpPr>
            <p:spPr>
              <a:xfrm>
                <a:off x="9148701" y="4846674"/>
                <a:ext cx="0" cy="629314"/>
              </a:xfrm>
              <a:prstGeom prst="line">
                <a:avLst/>
              </a:prstGeom>
              <a:grpFill/>
              <a:ln w="38100" cmpd="sng">
                <a:solidFill>
                  <a:schemeClr val="tx1">
                    <a:lumMod val="50000"/>
                    <a:lumOff val="50000"/>
                  </a:schemeClr>
                </a:solidFill>
                <a:prstDash val="dash"/>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56" name="Straight Connector 55"/>
              <p:cNvCxnSpPr/>
              <p:nvPr/>
            </p:nvCxnSpPr>
            <p:spPr>
              <a:xfrm>
                <a:off x="9785686" y="4832650"/>
                <a:ext cx="0" cy="629314"/>
              </a:xfrm>
              <a:prstGeom prst="line">
                <a:avLst/>
              </a:prstGeom>
              <a:grpFill/>
              <a:ln w="38100" cmpd="sng">
                <a:solidFill>
                  <a:schemeClr val="tx1">
                    <a:lumMod val="50000"/>
                    <a:lumOff val="50000"/>
                  </a:schemeClr>
                </a:solidFill>
                <a:prstDash val="dash"/>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57" name="Straight Connector 56"/>
              <p:cNvCxnSpPr/>
              <p:nvPr/>
            </p:nvCxnSpPr>
            <p:spPr>
              <a:xfrm>
                <a:off x="8548566" y="4857191"/>
                <a:ext cx="0" cy="629314"/>
              </a:xfrm>
              <a:prstGeom prst="line">
                <a:avLst/>
              </a:prstGeom>
              <a:grpFill/>
              <a:ln w="38100" cmpd="sng">
                <a:solidFill>
                  <a:schemeClr val="tx1">
                    <a:lumMod val="50000"/>
                    <a:lumOff val="50000"/>
                  </a:schemeClr>
                </a:solidFill>
                <a:prstDash val="dash"/>
                <a:headEnd type="none"/>
                <a:tailEnd type="none" w="sm" len="med"/>
              </a:ln>
            </p:spPr>
            <p:style>
              <a:lnRef idx="1">
                <a:schemeClr val="accent1"/>
              </a:lnRef>
              <a:fillRef idx="3">
                <a:schemeClr val="accent1"/>
              </a:fillRef>
              <a:effectRef idx="2">
                <a:schemeClr val="accent1"/>
              </a:effectRef>
              <a:fontRef idx="minor">
                <a:schemeClr val="lt1"/>
              </a:fontRef>
            </p:style>
          </p:cxnSp>
        </p:grpSp>
        <p:grpSp>
          <p:nvGrpSpPr>
            <p:cNvPr id="25635" name="Group 126"/>
            <p:cNvGrpSpPr>
              <a:grpSpLocks/>
            </p:cNvGrpSpPr>
            <p:nvPr/>
          </p:nvGrpSpPr>
          <p:grpSpPr bwMode="auto">
            <a:xfrm>
              <a:off x="11288712" y="10668000"/>
              <a:ext cx="2224088" cy="592137"/>
              <a:chOff x="7918600" y="4832650"/>
              <a:chExt cx="2458447" cy="653855"/>
            </a:xfrm>
          </p:grpSpPr>
          <p:sp>
            <p:nvSpPr>
              <p:cNvPr id="69" name="Alternate Process 68"/>
              <p:cNvSpPr>
                <a:spLocks noChangeArrowheads="1"/>
              </p:cNvSpPr>
              <p:nvPr/>
            </p:nvSpPr>
            <p:spPr bwMode="auto">
              <a:xfrm>
                <a:off x="7918600" y="4846673"/>
                <a:ext cx="2458791" cy="629315"/>
              </a:xfrm>
              <a:prstGeom prst="flowChartAlternateProcess">
                <a:avLst/>
              </a:prstGeom>
              <a:gradFill rotWithShape="1">
                <a:gsLst>
                  <a:gs pos="0">
                    <a:srgbClr val="86C5FF"/>
                  </a:gs>
                  <a:gs pos="100000">
                    <a:srgbClr val="038BE7"/>
                  </a:gs>
                </a:gsLst>
                <a:lin ang="5400000"/>
              </a:gradFill>
              <a:ln w="38100">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70" name="Straight Connector 69"/>
              <p:cNvCxnSpPr>
                <a:cxnSpLocks noChangeShapeType="1"/>
                <a:stCxn id="69" idx="0"/>
                <a:endCxn id="69" idx="2"/>
              </p:cNvCxnSpPr>
              <p:nvPr/>
            </p:nvCxnSpPr>
            <p:spPr bwMode="auto">
              <a:xfrm>
                <a:off x="9148873" y="4846673"/>
                <a:ext cx="0" cy="629315"/>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71" name="Straight Connector 70"/>
              <p:cNvCxnSpPr>
                <a:cxnSpLocks noChangeShapeType="1"/>
              </p:cNvCxnSpPr>
              <p:nvPr/>
            </p:nvCxnSpPr>
            <p:spPr bwMode="auto">
              <a:xfrm>
                <a:off x="9785948" y="4832649"/>
                <a:ext cx="0" cy="629315"/>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72" name="Straight Connector 71"/>
              <p:cNvCxnSpPr>
                <a:cxnSpLocks noChangeShapeType="1"/>
              </p:cNvCxnSpPr>
              <p:nvPr/>
            </p:nvCxnSpPr>
            <p:spPr bwMode="auto">
              <a:xfrm>
                <a:off x="8548654" y="4857190"/>
                <a:ext cx="0" cy="629315"/>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grpSp>
        <p:cxnSp>
          <p:nvCxnSpPr>
            <p:cNvPr id="84" name="Straight Arrow Connector 83"/>
            <p:cNvCxnSpPr>
              <a:stCxn id="54" idx="2"/>
              <a:endCxn id="69" idx="0"/>
            </p:cNvCxnSpPr>
            <p:nvPr/>
          </p:nvCxnSpPr>
          <p:spPr bwMode="auto">
            <a:xfrm>
              <a:off x="12400118" y="9802812"/>
              <a:ext cx="0" cy="877887"/>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6" name="TextBox 95"/>
            <p:cNvSpPr txBox="1"/>
            <p:nvPr/>
          </p:nvSpPr>
          <p:spPr>
            <a:xfrm>
              <a:off x="12387415" y="9982200"/>
              <a:ext cx="3234192" cy="400110"/>
            </a:xfrm>
            <a:prstGeom prst="rect">
              <a:avLst/>
            </a:prstGeom>
            <a:noFill/>
          </p:spPr>
          <p:txBody>
            <a:bodyPr wrap="square" tIns="0" bIns="0">
              <a:spAutoFit/>
            </a:bodyPr>
            <a:lstStyle/>
            <a:p>
              <a:pPr algn="ctr">
                <a:defRPr/>
              </a:pPr>
              <a:r>
                <a:rPr lang="en-US" sz="1300" dirty="0" err="1">
                  <a:solidFill>
                    <a:prstClr val="black"/>
                  </a:solidFill>
                  <a:latin typeface="Microsoft YaHei" panose="020B0503020204020204" pitchFamily="34" charset="-122"/>
                  <a:ea typeface="Microsoft YaHei" panose="020B0503020204020204" pitchFamily="34" charset="-122"/>
                  <a:cs typeface="Tw Cen MT"/>
                </a:rPr>
                <a:t>reduceByKey</a:t>
              </a:r>
              <a:endParaRPr lang="en-US" sz="1300" dirty="0">
                <a:solidFill>
                  <a:prstClr val="black"/>
                </a:solidFill>
                <a:latin typeface="Microsoft YaHei" panose="020B0503020204020204" pitchFamily="34" charset="-122"/>
                <a:ea typeface="Microsoft YaHei" panose="020B0503020204020204" pitchFamily="34" charset="-122"/>
                <a:cs typeface="Tw Cen MT"/>
              </a:endParaRPr>
            </a:p>
          </p:txBody>
        </p:sp>
      </p:grpSp>
      <p:grpSp>
        <p:nvGrpSpPr>
          <p:cNvPr id="111" name="Group 110"/>
          <p:cNvGrpSpPr>
            <a:grpSpLocks/>
          </p:cNvGrpSpPr>
          <p:nvPr/>
        </p:nvGrpSpPr>
        <p:grpSpPr bwMode="auto">
          <a:xfrm>
            <a:off x="5926543" y="3538538"/>
            <a:ext cx="1769656" cy="2091532"/>
            <a:chOff x="15651718" y="7077075"/>
            <a:chExt cx="4719082" cy="4183062"/>
          </a:xfrm>
        </p:grpSpPr>
        <p:sp>
          <p:nvSpPr>
            <p:cNvPr id="10" name="TextBox 9"/>
            <p:cNvSpPr txBox="1"/>
            <p:nvPr/>
          </p:nvSpPr>
          <p:spPr>
            <a:xfrm rot="16200000">
              <a:off x="15635287" y="8388907"/>
              <a:ext cx="771526" cy="738664"/>
            </a:xfrm>
            <a:prstGeom prst="rect">
              <a:avLst/>
            </a:prstGeom>
            <a:noFill/>
          </p:spPr>
          <p:txBody>
            <a:bodyPr>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a:latin typeface="Microsoft YaHei" panose="020B0503020204020204" pitchFamily="34" charset="-122"/>
                  <a:ea typeface="Microsoft YaHei" panose="020B0503020204020204" pitchFamily="34" charset="-122"/>
                </a:rPr>
                <a:t>…</a:t>
              </a:r>
            </a:p>
          </p:txBody>
        </p:sp>
        <p:grpSp>
          <p:nvGrpSpPr>
            <p:cNvPr id="35" name="Group 148"/>
            <p:cNvGrpSpPr>
              <a:grpSpLocks/>
            </p:cNvGrpSpPr>
            <p:nvPr/>
          </p:nvGrpSpPr>
          <p:grpSpPr bwMode="auto">
            <a:xfrm>
              <a:off x="15857539" y="7866063"/>
              <a:ext cx="2224087" cy="592137"/>
              <a:chOff x="7918600" y="4832650"/>
              <a:chExt cx="2458447" cy="653855"/>
            </a:xfrm>
            <a:solidFill>
              <a:srgbClr val="FFFFFF"/>
            </a:solidFill>
          </p:grpSpPr>
          <p:sp>
            <p:nvSpPr>
              <p:cNvPr id="36" name="Alternate Process 35"/>
              <p:cNvSpPr/>
              <p:nvPr/>
            </p:nvSpPr>
            <p:spPr>
              <a:xfrm>
                <a:off x="7918600" y="4846674"/>
                <a:ext cx="2458447" cy="629314"/>
              </a:xfrm>
              <a:prstGeom prst="flowChartAlternateProcess">
                <a:avLst/>
              </a:prstGeom>
              <a:ln w="38100" cmpd="sng"/>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a:solidFill>
                    <a:prstClr val="black"/>
                  </a:solidFill>
                  <a:latin typeface="Microsoft YaHei" panose="020B0503020204020204" pitchFamily="34" charset="-122"/>
                  <a:ea typeface="Microsoft YaHei" panose="020B0503020204020204" pitchFamily="34" charset="-122"/>
                </a:endParaRPr>
              </a:p>
            </p:txBody>
          </p:sp>
          <p:cxnSp>
            <p:nvCxnSpPr>
              <p:cNvPr id="37" name="Straight Connector 36"/>
              <p:cNvCxnSpPr>
                <a:stCxn id="36" idx="0"/>
                <a:endCxn id="36" idx="2"/>
              </p:cNvCxnSpPr>
              <p:nvPr/>
            </p:nvCxnSpPr>
            <p:spPr>
              <a:xfrm>
                <a:off x="9148701" y="4846674"/>
                <a:ext cx="0" cy="629314"/>
              </a:xfrm>
              <a:prstGeom prst="line">
                <a:avLst/>
              </a:prstGeom>
              <a:ln w="38100" cmpd="sng">
                <a:headEnd type="none"/>
                <a:tailEnd type="none" w="sm" len="med"/>
              </a:ln>
            </p:spPr>
            <p:style>
              <a:lnRef idx="1">
                <a:schemeClr val="accent5"/>
              </a:lnRef>
              <a:fillRef idx="2">
                <a:schemeClr val="accent5"/>
              </a:fillRef>
              <a:effectRef idx="1">
                <a:schemeClr val="accent5"/>
              </a:effectRef>
              <a:fontRef idx="minor">
                <a:schemeClr val="dk1"/>
              </a:fontRef>
            </p:style>
          </p:cxnSp>
          <p:cxnSp>
            <p:nvCxnSpPr>
              <p:cNvPr id="38" name="Straight Connector 37"/>
              <p:cNvCxnSpPr/>
              <p:nvPr/>
            </p:nvCxnSpPr>
            <p:spPr>
              <a:xfrm>
                <a:off x="9785687" y="4832650"/>
                <a:ext cx="0" cy="629314"/>
              </a:xfrm>
              <a:prstGeom prst="line">
                <a:avLst/>
              </a:prstGeom>
              <a:ln w="38100" cmpd="sng">
                <a:headEnd type="none"/>
                <a:tailEnd type="none" w="sm" len="med"/>
              </a:ln>
            </p:spPr>
            <p:style>
              <a:lnRef idx="1">
                <a:schemeClr val="accent5"/>
              </a:lnRef>
              <a:fillRef idx="2">
                <a:schemeClr val="accent5"/>
              </a:fillRef>
              <a:effectRef idx="1">
                <a:schemeClr val="accent5"/>
              </a:effectRef>
              <a:fontRef idx="minor">
                <a:schemeClr val="dk1"/>
              </a:fontRef>
            </p:style>
          </p:cxnSp>
          <p:cxnSp>
            <p:nvCxnSpPr>
              <p:cNvPr id="39" name="Straight Connector 38"/>
              <p:cNvCxnSpPr/>
              <p:nvPr/>
            </p:nvCxnSpPr>
            <p:spPr>
              <a:xfrm>
                <a:off x="8548566" y="4857191"/>
                <a:ext cx="0" cy="629314"/>
              </a:xfrm>
              <a:prstGeom prst="line">
                <a:avLst/>
              </a:prstGeom>
              <a:ln w="38100" cmpd="sng">
                <a:headEnd type="none"/>
                <a:tailEnd type="none" w="sm" len="med"/>
              </a:ln>
            </p:spPr>
            <p:style>
              <a:lnRef idx="1">
                <a:schemeClr val="accent5"/>
              </a:lnRef>
              <a:fillRef idx="2">
                <a:schemeClr val="accent5"/>
              </a:fillRef>
              <a:effectRef idx="1">
                <a:schemeClr val="accent5"/>
              </a:effectRef>
              <a:fontRef idx="minor">
                <a:schemeClr val="dk1"/>
              </a:fontRef>
            </p:style>
          </p:cxnSp>
        </p:grpSp>
        <p:sp>
          <p:nvSpPr>
            <p:cNvPr id="40" name="TextBox 39"/>
            <p:cNvSpPr txBox="1"/>
            <p:nvPr/>
          </p:nvSpPr>
          <p:spPr>
            <a:xfrm>
              <a:off x="16929102" y="7127875"/>
              <a:ext cx="2222501" cy="400110"/>
            </a:xfrm>
            <a:prstGeom prst="rect">
              <a:avLst/>
            </a:prstGeom>
            <a:noFill/>
          </p:spPr>
          <p:txBody>
            <a:bodyPr wrap="square" tIns="0" bIns="0">
              <a:spAutoFit/>
            </a:bodyPr>
            <a:lstStyle/>
            <a:p>
              <a:pPr algn="ctr">
                <a:defRPr/>
              </a:pPr>
              <a:r>
                <a:rPr lang="en-US" sz="1300" dirty="0" err="1">
                  <a:solidFill>
                    <a:prstClr val="black"/>
                  </a:solidFill>
                  <a:latin typeface="Microsoft YaHei" panose="020B0503020204020204" pitchFamily="34" charset="-122"/>
                  <a:ea typeface="Microsoft YaHei" panose="020B0503020204020204" pitchFamily="34" charset="-122"/>
                  <a:cs typeface="Tw Cen MT"/>
                </a:rPr>
                <a:t>flatMap</a:t>
              </a:r>
              <a:endParaRPr lang="en-US" sz="1300" dirty="0">
                <a:solidFill>
                  <a:prstClr val="black"/>
                </a:solidFill>
                <a:latin typeface="Microsoft YaHei" panose="020B0503020204020204" pitchFamily="34" charset="-122"/>
                <a:ea typeface="Microsoft YaHei" panose="020B0503020204020204" pitchFamily="34" charset="-122"/>
                <a:cs typeface="Tw Cen MT"/>
              </a:endParaRPr>
            </a:p>
          </p:txBody>
        </p:sp>
        <p:cxnSp>
          <p:nvCxnSpPr>
            <p:cNvPr id="41" name="Straight Arrow Connector 40"/>
            <p:cNvCxnSpPr>
              <a:stCxn id="31" idx="2"/>
              <a:endCxn id="36" idx="0"/>
            </p:cNvCxnSpPr>
            <p:nvPr/>
          </p:nvCxnSpPr>
          <p:spPr bwMode="auto">
            <a:xfrm>
              <a:off x="16949739" y="7077075"/>
              <a:ext cx="20637" cy="801688"/>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6" name="TextBox 45"/>
            <p:cNvSpPr txBox="1"/>
            <p:nvPr/>
          </p:nvSpPr>
          <p:spPr>
            <a:xfrm>
              <a:off x="16700502" y="8531224"/>
              <a:ext cx="1631949" cy="400110"/>
            </a:xfrm>
            <a:prstGeom prst="rect">
              <a:avLst/>
            </a:prstGeom>
            <a:noFill/>
          </p:spPr>
          <p:txBody>
            <a:bodyPr tIns="0" bIns="0">
              <a:spAutoFit/>
            </a:bodyPr>
            <a:lstStyle/>
            <a:p>
              <a:pPr algn="ctr">
                <a:defRPr/>
              </a:pPr>
              <a:r>
                <a:rPr lang="en-US" sz="1300" dirty="0">
                  <a:solidFill>
                    <a:prstClr val="black"/>
                  </a:solidFill>
                  <a:latin typeface="Microsoft YaHei" panose="020B0503020204020204" pitchFamily="34" charset="-122"/>
                  <a:ea typeface="Microsoft YaHei" panose="020B0503020204020204" pitchFamily="34" charset="-122"/>
                  <a:cs typeface="Tw Cen MT"/>
                </a:rPr>
                <a:t>map</a:t>
              </a:r>
            </a:p>
          </p:txBody>
        </p:sp>
        <p:cxnSp>
          <p:nvCxnSpPr>
            <p:cNvPr id="47" name="Straight Arrow Connector 46"/>
            <p:cNvCxnSpPr>
              <a:stCxn id="36" idx="2"/>
              <a:endCxn id="59" idx="0"/>
            </p:cNvCxnSpPr>
            <p:nvPr/>
          </p:nvCxnSpPr>
          <p:spPr bwMode="auto">
            <a:xfrm flipH="1">
              <a:off x="16959264" y="8448675"/>
              <a:ext cx="11112" cy="784225"/>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58" name="Group 148"/>
            <p:cNvGrpSpPr>
              <a:grpSpLocks/>
            </p:cNvGrpSpPr>
            <p:nvPr/>
          </p:nvGrpSpPr>
          <p:grpSpPr bwMode="auto">
            <a:xfrm>
              <a:off x="15846426" y="9220200"/>
              <a:ext cx="2224087" cy="592137"/>
              <a:chOff x="7918600" y="4832650"/>
              <a:chExt cx="2458447" cy="653855"/>
            </a:xfrm>
            <a:solidFill>
              <a:schemeClr val="bg1"/>
            </a:solidFill>
          </p:grpSpPr>
          <p:sp>
            <p:nvSpPr>
              <p:cNvPr id="59" name="Alternate Process 58"/>
              <p:cNvSpPr/>
              <p:nvPr/>
            </p:nvSpPr>
            <p:spPr>
              <a:xfrm>
                <a:off x="7918600" y="4846674"/>
                <a:ext cx="2458447" cy="629314"/>
              </a:xfrm>
              <a:prstGeom prst="flowChartAlternateProcess">
                <a:avLst/>
              </a:prstGeom>
              <a:grpFill/>
              <a:ln w="38100" cmpd="sng">
                <a:solidFill>
                  <a:schemeClr val="tx1">
                    <a:lumMod val="50000"/>
                    <a:lumOff val="50000"/>
                  </a:schemeClr>
                </a:solidFill>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black"/>
                  </a:solidFill>
                  <a:latin typeface="Microsoft YaHei" panose="020B0503020204020204" pitchFamily="34" charset="-122"/>
                  <a:ea typeface="Microsoft YaHei" panose="020B0503020204020204" pitchFamily="34" charset="-122"/>
                </a:endParaRPr>
              </a:p>
            </p:txBody>
          </p:sp>
          <p:cxnSp>
            <p:nvCxnSpPr>
              <p:cNvPr id="60" name="Straight Connector 59"/>
              <p:cNvCxnSpPr>
                <a:stCxn id="59" idx="0"/>
                <a:endCxn id="59" idx="2"/>
              </p:cNvCxnSpPr>
              <p:nvPr/>
            </p:nvCxnSpPr>
            <p:spPr>
              <a:xfrm>
                <a:off x="9148701" y="4846674"/>
                <a:ext cx="0" cy="629314"/>
              </a:xfrm>
              <a:prstGeom prst="line">
                <a:avLst/>
              </a:prstGeom>
              <a:grpFill/>
              <a:ln w="38100" cmpd="sng">
                <a:solidFill>
                  <a:schemeClr val="tx1">
                    <a:lumMod val="50000"/>
                    <a:lumOff val="50000"/>
                  </a:schemeClr>
                </a:solidFill>
                <a:prstDash val="dash"/>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61" name="Straight Connector 60"/>
              <p:cNvCxnSpPr/>
              <p:nvPr/>
            </p:nvCxnSpPr>
            <p:spPr>
              <a:xfrm>
                <a:off x="9785687" y="4832650"/>
                <a:ext cx="0" cy="629314"/>
              </a:xfrm>
              <a:prstGeom prst="line">
                <a:avLst/>
              </a:prstGeom>
              <a:grpFill/>
              <a:ln w="38100" cmpd="sng">
                <a:solidFill>
                  <a:schemeClr val="tx1">
                    <a:lumMod val="50000"/>
                    <a:lumOff val="50000"/>
                  </a:schemeClr>
                </a:solidFill>
                <a:prstDash val="dash"/>
                <a:headEnd type="none"/>
                <a:tailEnd type="none" w="sm" len="med"/>
              </a:ln>
            </p:spPr>
            <p:style>
              <a:lnRef idx="1">
                <a:schemeClr val="accent1"/>
              </a:lnRef>
              <a:fillRef idx="3">
                <a:schemeClr val="accent1"/>
              </a:fillRef>
              <a:effectRef idx="2">
                <a:schemeClr val="accent1"/>
              </a:effectRef>
              <a:fontRef idx="minor">
                <a:schemeClr val="lt1"/>
              </a:fontRef>
            </p:style>
          </p:cxnSp>
          <p:cxnSp>
            <p:nvCxnSpPr>
              <p:cNvPr id="62" name="Straight Connector 61"/>
              <p:cNvCxnSpPr/>
              <p:nvPr/>
            </p:nvCxnSpPr>
            <p:spPr>
              <a:xfrm>
                <a:off x="8548566" y="4857191"/>
                <a:ext cx="0" cy="629314"/>
              </a:xfrm>
              <a:prstGeom prst="line">
                <a:avLst/>
              </a:prstGeom>
              <a:grpFill/>
              <a:ln w="38100" cmpd="sng">
                <a:solidFill>
                  <a:schemeClr val="tx1">
                    <a:lumMod val="50000"/>
                    <a:lumOff val="50000"/>
                  </a:schemeClr>
                </a:solidFill>
                <a:prstDash val="dash"/>
                <a:headEnd type="none"/>
                <a:tailEnd type="none" w="sm" len="med"/>
              </a:ln>
            </p:spPr>
            <p:style>
              <a:lnRef idx="1">
                <a:schemeClr val="accent1"/>
              </a:lnRef>
              <a:fillRef idx="3">
                <a:schemeClr val="accent1"/>
              </a:fillRef>
              <a:effectRef idx="2">
                <a:schemeClr val="accent1"/>
              </a:effectRef>
              <a:fontRef idx="minor">
                <a:schemeClr val="lt1"/>
              </a:fontRef>
            </p:style>
          </p:cxnSp>
        </p:grpSp>
        <p:grpSp>
          <p:nvGrpSpPr>
            <p:cNvPr id="25622" name="Group 148"/>
            <p:cNvGrpSpPr>
              <a:grpSpLocks/>
            </p:cNvGrpSpPr>
            <p:nvPr/>
          </p:nvGrpSpPr>
          <p:grpSpPr bwMode="auto">
            <a:xfrm>
              <a:off x="15846426" y="10668000"/>
              <a:ext cx="2224087" cy="592137"/>
              <a:chOff x="7918600" y="4832650"/>
              <a:chExt cx="2458447" cy="653855"/>
            </a:xfrm>
          </p:grpSpPr>
          <p:sp>
            <p:nvSpPr>
              <p:cNvPr id="74" name="Alternate Process 73"/>
              <p:cNvSpPr>
                <a:spLocks noChangeArrowheads="1"/>
              </p:cNvSpPr>
              <p:nvPr/>
            </p:nvSpPr>
            <p:spPr bwMode="auto">
              <a:xfrm>
                <a:off x="7918600" y="4846673"/>
                <a:ext cx="2458447" cy="629315"/>
              </a:xfrm>
              <a:prstGeom prst="flowChartAlternateProcess">
                <a:avLst/>
              </a:prstGeom>
              <a:gradFill rotWithShape="1">
                <a:gsLst>
                  <a:gs pos="0">
                    <a:srgbClr val="86C5FF"/>
                  </a:gs>
                  <a:gs pos="100000">
                    <a:srgbClr val="038BE7"/>
                  </a:gs>
                </a:gsLst>
                <a:lin ang="5400000"/>
              </a:gradFill>
              <a:ln w="38100">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latin typeface="Microsoft YaHei" panose="020B0503020204020204" pitchFamily="34" charset="-122"/>
                  <a:ea typeface="Microsoft YaHei" panose="020B0503020204020204" pitchFamily="34" charset="-122"/>
                </a:endParaRPr>
              </a:p>
            </p:txBody>
          </p:sp>
          <p:cxnSp>
            <p:nvCxnSpPr>
              <p:cNvPr id="75" name="Straight Connector 74"/>
              <p:cNvCxnSpPr>
                <a:cxnSpLocks noChangeShapeType="1"/>
                <a:stCxn id="74" idx="0"/>
                <a:endCxn id="74" idx="2"/>
              </p:cNvCxnSpPr>
              <p:nvPr/>
            </p:nvCxnSpPr>
            <p:spPr bwMode="auto">
              <a:xfrm>
                <a:off x="9148701" y="4846673"/>
                <a:ext cx="0" cy="629315"/>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76" name="Straight Connector 75"/>
              <p:cNvCxnSpPr>
                <a:cxnSpLocks noChangeShapeType="1"/>
              </p:cNvCxnSpPr>
              <p:nvPr/>
            </p:nvCxnSpPr>
            <p:spPr bwMode="auto">
              <a:xfrm>
                <a:off x="9785686" y="4832649"/>
                <a:ext cx="0" cy="629315"/>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cxnSp>
            <p:nvCxnSpPr>
              <p:cNvPr id="77" name="Straight Connector 76"/>
              <p:cNvCxnSpPr>
                <a:cxnSpLocks noChangeShapeType="1"/>
              </p:cNvCxnSpPr>
              <p:nvPr/>
            </p:nvCxnSpPr>
            <p:spPr bwMode="auto">
              <a:xfrm>
                <a:off x="8548566" y="4857190"/>
                <a:ext cx="0" cy="629315"/>
              </a:xfrm>
              <a:prstGeom prst="line">
                <a:avLst/>
              </a:prstGeom>
              <a:noFill/>
              <a:ln w="38100">
                <a:solidFill>
                  <a:srgbClr val="1884CD"/>
                </a:solidFill>
                <a:round/>
                <a:headEnd/>
                <a:tailEnd type="none" w="sm" len="med"/>
              </a:ln>
              <a:effectLst>
                <a:outerShdw blurRad="40000" dist="23000" dir="5400000" rotWithShape="0">
                  <a:srgbClr val="808080">
                    <a:alpha val="34999"/>
                  </a:srgbClr>
                </a:outerShdw>
              </a:effectLst>
            </p:spPr>
          </p:cxnSp>
        </p:grpSp>
        <p:cxnSp>
          <p:nvCxnSpPr>
            <p:cNvPr id="92" name="Straight Arrow Connector 91"/>
            <p:cNvCxnSpPr>
              <a:stCxn id="59" idx="2"/>
              <a:endCxn id="74" idx="0"/>
            </p:cNvCxnSpPr>
            <p:nvPr/>
          </p:nvCxnSpPr>
          <p:spPr bwMode="auto">
            <a:xfrm>
              <a:off x="16959264" y="9802812"/>
              <a:ext cx="0" cy="877887"/>
            </a:xfrm>
            <a:prstGeom prst="straightConnector1">
              <a:avLst/>
            </a:prstGeom>
            <a:solidFill>
              <a:srgbClr val="000000"/>
            </a:solidFill>
            <a:ln w="5715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TextBox 96"/>
            <p:cNvSpPr txBox="1"/>
            <p:nvPr/>
          </p:nvSpPr>
          <p:spPr>
            <a:xfrm>
              <a:off x="16944974" y="9982200"/>
              <a:ext cx="3425826" cy="400110"/>
            </a:xfrm>
            <a:prstGeom prst="rect">
              <a:avLst/>
            </a:prstGeom>
            <a:noFill/>
          </p:spPr>
          <p:txBody>
            <a:bodyPr wrap="square" tIns="0" bIns="0">
              <a:spAutoFit/>
            </a:bodyPr>
            <a:lstStyle/>
            <a:p>
              <a:pPr algn="ctr">
                <a:defRPr/>
              </a:pPr>
              <a:r>
                <a:rPr lang="en-US" sz="1300" dirty="0" err="1">
                  <a:solidFill>
                    <a:prstClr val="black"/>
                  </a:solidFill>
                  <a:latin typeface="Microsoft YaHei" panose="020B0503020204020204" pitchFamily="34" charset="-122"/>
                  <a:ea typeface="Microsoft YaHei" panose="020B0503020204020204" pitchFamily="34" charset="-122"/>
                  <a:cs typeface="Tw Cen MT"/>
                </a:rPr>
                <a:t>reduceByKey</a:t>
              </a:r>
              <a:endParaRPr lang="en-US" sz="1300" dirty="0">
                <a:solidFill>
                  <a:prstClr val="black"/>
                </a:solidFill>
                <a:latin typeface="Microsoft YaHei" panose="020B0503020204020204" pitchFamily="34" charset="-122"/>
                <a:ea typeface="Microsoft YaHei" panose="020B0503020204020204" pitchFamily="34" charset="-122"/>
                <a:cs typeface="Tw Cen MT"/>
              </a:endParaRPr>
            </a:p>
          </p:txBody>
        </p:sp>
      </p:grpSp>
      <p:sp>
        <p:nvSpPr>
          <p:cNvPr id="100" name="Rectangle 99"/>
          <p:cNvSpPr/>
          <p:nvPr/>
        </p:nvSpPr>
        <p:spPr bwMode="auto">
          <a:xfrm>
            <a:off x="4200525" y="2933700"/>
            <a:ext cx="1285875"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lgn="ctr">
              <a:defRPr/>
            </a:pPr>
            <a:r>
              <a:rPr lang="en-US" sz="1500" kern="0" dirty="0">
                <a:solidFill>
                  <a:schemeClr val="tx1"/>
                </a:solidFill>
                <a:latin typeface="Microsoft YaHei" panose="020B0503020204020204" pitchFamily="34" charset="-122"/>
                <a:ea typeface="Microsoft YaHei" panose="020B0503020204020204" pitchFamily="34" charset="-122"/>
              </a:rPr>
              <a:t>batch @ t+1</a:t>
            </a:r>
          </a:p>
        </p:txBody>
      </p:sp>
      <p:sp>
        <p:nvSpPr>
          <p:cNvPr id="101" name="Rectangle 100"/>
          <p:cNvSpPr/>
          <p:nvPr/>
        </p:nvSpPr>
        <p:spPr bwMode="auto">
          <a:xfrm>
            <a:off x="2571750" y="2939257"/>
            <a:ext cx="1003697"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lgn="ctr">
              <a:defRPr/>
            </a:pPr>
            <a:r>
              <a:rPr lang="en-US" sz="1500" kern="0" dirty="0">
                <a:solidFill>
                  <a:schemeClr val="tx1"/>
                </a:solidFill>
                <a:latin typeface="Microsoft YaHei" panose="020B0503020204020204" pitchFamily="34" charset="-122"/>
                <a:ea typeface="Microsoft YaHei" panose="020B0503020204020204" pitchFamily="34" charset="-122"/>
              </a:rPr>
              <a:t>b</a:t>
            </a:r>
            <a:r>
              <a:rPr lang="en-US" sz="1500" kern="0" dirty="0" err="1">
                <a:solidFill>
                  <a:schemeClr val="tx1"/>
                </a:solidFill>
                <a:latin typeface="Microsoft YaHei" panose="020B0503020204020204" pitchFamily="34" charset="-122"/>
                <a:ea typeface="Microsoft YaHei" panose="020B0503020204020204" pitchFamily="34" charset="-122"/>
              </a:rPr>
              <a:t>atch</a:t>
            </a:r>
            <a:r>
              <a:rPr lang="en-US" sz="1500" kern="0" dirty="0">
                <a:solidFill>
                  <a:schemeClr val="tx1"/>
                </a:solidFill>
                <a:latin typeface="Microsoft YaHei" panose="020B0503020204020204" pitchFamily="34" charset="-122"/>
                <a:ea typeface="Microsoft YaHei" panose="020B0503020204020204" pitchFamily="34" charset="-122"/>
              </a:rPr>
              <a:t> @ t</a:t>
            </a:r>
          </a:p>
        </p:txBody>
      </p:sp>
      <p:sp>
        <p:nvSpPr>
          <p:cNvPr id="102" name="Rectangle 101"/>
          <p:cNvSpPr/>
          <p:nvPr/>
        </p:nvSpPr>
        <p:spPr bwMode="auto">
          <a:xfrm>
            <a:off x="5915025" y="2939257"/>
            <a:ext cx="1247775" cy="249238"/>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lgn="ctr">
              <a:defRPr/>
            </a:pPr>
            <a:r>
              <a:rPr lang="en-US" sz="1500" kern="0" dirty="0">
                <a:solidFill>
                  <a:schemeClr val="tx1"/>
                </a:solidFill>
                <a:latin typeface="Microsoft YaHei" panose="020B0503020204020204" pitchFamily="34" charset="-122"/>
                <a:ea typeface="Microsoft YaHei" panose="020B0503020204020204" pitchFamily="34" charset="-122"/>
              </a:rPr>
              <a:t>batch @ t+2</a:t>
            </a:r>
          </a:p>
        </p:txBody>
      </p:sp>
      <p:sp>
        <p:nvSpPr>
          <p:cNvPr id="106" name="Rectangle 105"/>
          <p:cNvSpPr/>
          <p:nvPr/>
        </p:nvSpPr>
        <p:spPr bwMode="auto">
          <a:xfrm>
            <a:off x="685800" y="3924300"/>
            <a:ext cx="971550" cy="3429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defRPr/>
            </a:pPr>
            <a:r>
              <a:rPr lang="en-US" kern="0" dirty="0" err="1">
                <a:solidFill>
                  <a:schemeClr val="tx1"/>
                </a:solidFill>
                <a:latin typeface="Microsoft YaHei" panose="020B0503020204020204" pitchFamily="34" charset="-122"/>
                <a:ea typeface="Microsoft YaHei" panose="020B0503020204020204" pitchFamily="34" charset="-122"/>
              </a:rPr>
              <a:t>hashTags</a:t>
            </a:r>
            <a:endParaRPr lang="en-US" kern="0" dirty="0">
              <a:solidFill>
                <a:schemeClr val="tx1"/>
              </a:solidFill>
              <a:latin typeface="Microsoft YaHei" panose="020B0503020204020204" pitchFamily="34" charset="-122"/>
              <a:ea typeface="Microsoft YaHei" panose="020B0503020204020204" pitchFamily="34" charset="-122"/>
            </a:endParaRPr>
          </a:p>
        </p:txBody>
      </p:sp>
      <p:sp>
        <p:nvSpPr>
          <p:cNvPr id="107" name="Rectangle 106"/>
          <p:cNvSpPr/>
          <p:nvPr/>
        </p:nvSpPr>
        <p:spPr bwMode="auto">
          <a:xfrm>
            <a:off x="685800" y="3200400"/>
            <a:ext cx="971550" cy="342900"/>
          </a:xfrm>
          <a:prstGeom prst="rect">
            <a:avLst/>
          </a:prstGeom>
          <a:solidFill>
            <a:schemeClr val="bg1"/>
          </a:solidFill>
          <a:ln>
            <a:noFill/>
          </a:ln>
          <a:effectLst/>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defRPr/>
            </a:pPr>
            <a:r>
              <a:rPr lang="en-US" kern="0" dirty="0">
                <a:solidFill>
                  <a:schemeClr val="tx1"/>
                </a:solidFill>
                <a:latin typeface="Microsoft YaHei" panose="020B0503020204020204" pitchFamily="34" charset="-122"/>
                <a:ea typeface="Microsoft YaHei" panose="020B0503020204020204" pitchFamily="34" charset="-122"/>
              </a:rPr>
              <a:t>tweets</a:t>
            </a:r>
          </a:p>
        </p:txBody>
      </p:sp>
      <p:sp>
        <p:nvSpPr>
          <p:cNvPr id="108" name="Rectangle 107"/>
          <p:cNvSpPr/>
          <p:nvPr/>
        </p:nvSpPr>
        <p:spPr bwMode="auto">
          <a:xfrm>
            <a:off x="685800" y="5067300"/>
            <a:ext cx="2143125" cy="609600"/>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lIns="38405" tIns="19202" rIns="38405" bIns="19202" anchor="ctr"/>
          <a:lstStyle/>
          <a:p>
            <a:pPr>
              <a:defRPr/>
            </a:pPr>
            <a:r>
              <a:rPr lang="en-US" kern="0" dirty="0" err="1">
                <a:solidFill>
                  <a:schemeClr val="tx1"/>
                </a:solidFill>
                <a:latin typeface="Microsoft YaHei" panose="020B0503020204020204" pitchFamily="34" charset="-122"/>
                <a:ea typeface="Microsoft YaHei" panose="020B0503020204020204" pitchFamily="34" charset="-122"/>
              </a:rPr>
              <a:t>tagCounts</a:t>
            </a:r>
            <a:endParaRPr lang="en-US" kern="0" dirty="0">
              <a:solidFill>
                <a:schemeClr val="tx1"/>
              </a:solidFill>
              <a:latin typeface="Microsoft YaHei" panose="020B0503020204020204" pitchFamily="34" charset="-122"/>
              <a:ea typeface="Microsoft YaHei" panose="020B0503020204020204" pitchFamily="34" charset="-122"/>
            </a:endParaRPr>
          </a:p>
          <a:p>
            <a:pPr>
              <a:defRPr/>
            </a:pPr>
            <a:r>
              <a:rPr lang="en-US" sz="1500" kern="0" dirty="0">
                <a:solidFill>
                  <a:schemeClr val="tx1"/>
                </a:solidFill>
                <a:latin typeface="Microsoft YaHei" panose="020B0503020204020204" pitchFamily="34" charset="-122"/>
                <a:ea typeface="Microsoft YaHei" panose="020B0503020204020204" pitchFamily="34" charset="-122"/>
              </a:rPr>
              <a:t>[(#cat, 10), (#dog, 25), ... ]</a:t>
            </a:r>
          </a:p>
        </p:txBody>
      </p:sp>
      <p:sp>
        <p:nvSpPr>
          <p:cNvPr id="93" name="Rectangle 4">
            <a:extLst>
              <a:ext uri="{FF2B5EF4-FFF2-40B4-BE49-F238E27FC236}">
                <a16:creationId xmlns="" xmlns:a16="http://schemas.microsoft.com/office/drawing/2014/main" id="{A9085112-F1A8-5E46-BDC3-581FDF7AB300}"/>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94" name="直接连接符 8">
            <a:extLst>
              <a:ext uri="{FF2B5EF4-FFF2-40B4-BE49-F238E27FC236}">
                <a16:creationId xmlns="" xmlns:a16="http://schemas.microsoft.com/office/drawing/2014/main" id="{A6542515-5283-7C42-8ABC-F328AD06BB4D}"/>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8" name="组合 46">
            <a:extLst>
              <a:ext uri="{FF2B5EF4-FFF2-40B4-BE49-F238E27FC236}">
                <a16:creationId xmlns="" xmlns:a16="http://schemas.microsoft.com/office/drawing/2014/main" id="{DD936CE3-2D11-5B47-8259-255961552674}"/>
              </a:ext>
            </a:extLst>
          </p:cNvPr>
          <p:cNvGrpSpPr>
            <a:grpSpLocks/>
          </p:cNvGrpSpPr>
          <p:nvPr/>
        </p:nvGrpSpPr>
        <p:grpSpPr bwMode="auto">
          <a:xfrm>
            <a:off x="-1" y="284163"/>
            <a:ext cx="4854233" cy="530225"/>
            <a:chOff x="2209799" y="284389"/>
            <a:chExt cx="2160388" cy="529772"/>
          </a:xfrm>
          <a:solidFill>
            <a:srgbClr val="024C89"/>
          </a:solidFill>
        </p:grpSpPr>
        <p:sp>
          <p:nvSpPr>
            <p:cNvPr id="99" name="矩形 98">
              <a:extLst>
                <a:ext uri="{FF2B5EF4-FFF2-40B4-BE49-F238E27FC236}">
                  <a16:creationId xmlns="" xmlns:a16="http://schemas.microsoft.com/office/drawing/2014/main" id="{1D1C391B-3FD3-A34E-B286-822AAD03ECE7}"/>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2</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计算</a:t>
              </a: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HashTag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的数量</a:t>
              </a:r>
            </a:p>
          </p:txBody>
        </p:sp>
        <p:sp>
          <p:nvSpPr>
            <p:cNvPr id="103" name="矩形 102">
              <a:extLst>
                <a:ext uri="{FF2B5EF4-FFF2-40B4-BE49-F238E27FC236}">
                  <a16:creationId xmlns="" xmlns:a16="http://schemas.microsoft.com/office/drawing/2014/main" id="{03F85C17-26E8-EE4C-9AEF-7A43A6BB4629}"/>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503239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animEffect transition="in" filter="wipe(up)">
                                      <p:cBhvr>
                                        <p:cTn id="9" dur="500"/>
                                        <p:tgtEl>
                                          <p:spTgt spid="109"/>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108"/>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up)">
                                      <p:cBhvr>
                                        <p:cTn id="15" dur="500"/>
                                        <p:tgtEl>
                                          <p:spTgt spid="110"/>
                                        </p:tgtEl>
                                      </p:cBhvr>
                                    </p:animEffect>
                                  </p:childTnLst>
                                </p:cTn>
                              </p:par>
                            </p:childTnLst>
                          </p:cTn>
                        </p:par>
                        <p:par>
                          <p:cTn id="16" fill="hold" nodeType="afterGroup">
                            <p:stCondLst>
                              <p:cond delay="1000"/>
                            </p:stCondLst>
                            <p:childTnLst>
                              <p:par>
                                <p:cTn id="17" presetID="22" presetClass="entr" presetSubtype="1" fill="hold"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up)">
                                      <p:cBhvr>
                                        <p:cTn id="1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52425" y="1485900"/>
            <a:ext cx="8396288" cy="1219200"/>
          </a:xfrm>
        </p:spPr>
        <p:txBody>
          <a:bodyPr>
            <a:normAutofit/>
          </a:bodyPr>
          <a:lstStyle/>
          <a:p>
            <a:pPr marL="0" indent="0">
              <a:buNone/>
            </a:pPr>
            <a:r>
              <a:rPr lang="en-US" altLang="zh-CN" sz="1700">
                <a:solidFill>
                  <a:srgbClr val="7F7F7F"/>
                </a:solidFill>
                <a:latin typeface="Microsoft YaHei" panose="020B0503020204020204" pitchFamily="34" charset="-122"/>
                <a:ea typeface="Microsoft YaHei" panose="020B0503020204020204" pitchFamily="34" charset="-122"/>
                <a:cs typeface="Consolas" pitchFamily="49" charset="0"/>
              </a:rPr>
              <a:t>val tweets = ssc.twitterStream(&lt;Twitter username&gt;, &lt;Twitter password&gt;)</a:t>
            </a:r>
          </a:p>
          <a:p>
            <a:pPr marL="0" indent="0">
              <a:buNone/>
            </a:pPr>
            <a:r>
              <a:rPr lang="en-US" altLang="zh-CN" sz="1700">
                <a:solidFill>
                  <a:srgbClr val="7F7F7F"/>
                </a:solidFill>
                <a:latin typeface="Microsoft YaHei" panose="020B0503020204020204" pitchFamily="34" charset="-122"/>
                <a:ea typeface="Microsoft YaHei" panose="020B0503020204020204" pitchFamily="34" charset="-122"/>
                <a:cs typeface="Consolas" pitchFamily="49" charset="0"/>
              </a:rPr>
              <a:t>val hashTags = tweets.flatMap (status =&gt; getTags(status))</a:t>
            </a:r>
          </a:p>
          <a:p>
            <a:pPr marL="0" indent="0">
              <a:buNone/>
            </a:pPr>
            <a:r>
              <a:rPr lang="en-US" altLang="zh-CN" sz="1700">
                <a:latin typeface="Microsoft YaHei" panose="020B0503020204020204" pitchFamily="34" charset="-122"/>
                <a:ea typeface="Microsoft YaHei" panose="020B0503020204020204" pitchFamily="34" charset="-122"/>
                <a:cs typeface="Consolas" pitchFamily="49" charset="0"/>
              </a:rPr>
              <a:t>val </a:t>
            </a:r>
            <a:r>
              <a:rPr lang="en-US" altLang="zh-CN" sz="1700">
                <a:solidFill>
                  <a:srgbClr val="B50B1B"/>
                </a:solidFill>
                <a:latin typeface="Microsoft YaHei" panose="020B0503020204020204" pitchFamily="34" charset="-122"/>
                <a:ea typeface="Microsoft YaHei" panose="020B0503020204020204" pitchFamily="34" charset="-122"/>
                <a:cs typeface="Consolas" pitchFamily="49" charset="0"/>
              </a:rPr>
              <a:t>tagCounts</a:t>
            </a:r>
            <a:r>
              <a:rPr lang="en-US" altLang="zh-CN" sz="1700">
                <a:latin typeface="Microsoft YaHei" panose="020B0503020204020204" pitchFamily="34" charset="-122"/>
                <a:ea typeface="Microsoft YaHei" panose="020B0503020204020204" pitchFamily="34" charset="-122"/>
                <a:cs typeface="Consolas" pitchFamily="49" charset="0"/>
              </a:rPr>
              <a:t> = </a:t>
            </a:r>
            <a:r>
              <a:rPr lang="en-US" altLang="zh-CN" sz="1700">
                <a:solidFill>
                  <a:srgbClr val="B50B1B"/>
                </a:solidFill>
                <a:latin typeface="Microsoft YaHei" panose="020B0503020204020204" pitchFamily="34" charset="-122"/>
                <a:ea typeface="Microsoft YaHei" panose="020B0503020204020204" pitchFamily="34" charset="-122"/>
                <a:cs typeface="Consolas" pitchFamily="49" charset="0"/>
              </a:rPr>
              <a:t>hashTags</a:t>
            </a:r>
            <a:r>
              <a:rPr lang="en-US" altLang="zh-CN" sz="1700">
                <a:latin typeface="Microsoft YaHei" panose="020B0503020204020204" pitchFamily="34" charset="-122"/>
                <a:ea typeface="Microsoft YaHei" panose="020B0503020204020204" pitchFamily="34" charset="-122"/>
                <a:cs typeface="Consolas" pitchFamily="49" charset="0"/>
              </a:rPr>
              <a:t>.</a:t>
            </a:r>
            <a:r>
              <a:rPr lang="en-US" altLang="zh-CN" sz="1700">
                <a:solidFill>
                  <a:schemeClr val="accent1"/>
                </a:solidFill>
                <a:latin typeface="Microsoft YaHei" panose="020B0503020204020204" pitchFamily="34" charset="-122"/>
                <a:ea typeface="Microsoft YaHei" panose="020B0503020204020204" pitchFamily="34" charset="-122"/>
                <a:cs typeface="Consolas" pitchFamily="49" charset="0"/>
              </a:rPr>
              <a:t>window</a:t>
            </a:r>
            <a:r>
              <a:rPr lang="en-US" altLang="zh-CN" sz="1700">
                <a:latin typeface="Microsoft YaHei" panose="020B0503020204020204" pitchFamily="34" charset="-122"/>
                <a:ea typeface="Microsoft YaHei" panose="020B0503020204020204" pitchFamily="34" charset="-122"/>
                <a:cs typeface="Consolas" pitchFamily="49" charset="0"/>
              </a:rPr>
              <a:t>(Minutes(10), Seconds(1)).</a:t>
            </a:r>
            <a:r>
              <a:rPr lang="en-US" altLang="zh-CN" sz="1700">
                <a:solidFill>
                  <a:srgbClr val="1D86CD"/>
                </a:solidFill>
                <a:latin typeface="Microsoft YaHei" panose="020B0503020204020204" pitchFamily="34" charset="-122"/>
                <a:ea typeface="Microsoft YaHei" panose="020B0503020204020204" pitchFamily="34" charset="-122"/>
                <a:cs typeface="Consolas" pitchFamily="49" charset="0"/>
              </a:rPr>
              <a:t>countByValue</a:t>
            </a:r>
            <a:r>
              <a:rPr lang="en-US" altLang="zh-CN" sz="1700">
                <a:latin typeface="Microsoft YaHei" panose="020B0503020204020204" pitchFamily="34" charset="-122"/>
                <a:ea typeface="Microsoft YaHei" panose="020B0503020204020204" pitchFamily="34" charset="-122"/>
                <a:cs typeface="Consolas" pitchFamily="49" charset="0"/>
              </a:rPr>
              <a:t>()</a:t>
            </a:r>
          </a:p>
          <a:p>
            <a:pPr marL="0" indent="0"/>
            <a:endParaRPr lang="en-US" altLang="zh-CN">
              <a:latin typeface="Microsoft YaHei" panose="020B0503020204020204" pitchFamily="34" charset="-122"/>
              <a:ea typeface="Microsoft YaHei" panose="020B0503020204020204" pitchFamily="34" charset="-122"/>
            </a:endParaRPr>
          </a:p>
        </p:txBody>
      </p:sp>
      <p:sp>
        <p:nvSpPr>
          <p:cNvPr id="93" name="Rounded Rectangular Callout 92"/>
          <p:cNvSpPr/>
          <p:nvPr/>
        </p:nvSpPr>
        <p:spPr>
          <a:xfrm>
            <a:off x="1485900" y="3048000"/>
            <a:ext cx="1857375" cy="800100"/>
          </a:xfrm>
          <a:prstGeom prst="wedgeRoundRectCallout">
            <a:avLst>
              <a:gd name="adj1" fmla="val 42244"/>
              <a:gd name="adj2" fmla="val -98803"/>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Microsoft YaHei" panose="020B0503020204020204" pitchFamily="34" charset="-122"/>
                <a:ea typeface="Microsoft YaHei" panose="020B0503020204020204" pitchFamily="34" charset="-122"/>
                <a:cs typeface="Calibri"/>
              </a:rPr>
              <a:t>sliding window operation</a:t>
            </a:r>
          </a:p>
        </p:txBody>
      </p:sp>
      <p:sp>
        <p:nvSpPr>
          <p:cNvPr id="94" name="Rounded Rectangular Callout 93"/>
          <p:cNvSpPr/>
          <p:nvPr/>
        </p:nvSpPr>
        <p:spPr>
          <a:xfrm>
            <a:off x="3657600" y="3048000"/>
            <a:ext cx="1514475" cy="800100"/>
          </a:xfrm>
          <a:prstGeom prst="wedgeRoundRectCallout">
            <a:avLst>
              <a:gd name="adj1" fmla="val -20554"/>
              <a:gd name="adj2" fmla="val -98803"/>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Microsoft YaHei" panose="020B0503020204020204" pitchFamily="34" charset="-122"/>
                <a:ea typeface="Microsoft YaHei" panose="020B0503020204020204" pitchFamily="34" charset="-122"/>
                <a:cs typeface="Calibri"/>
              </a:rPr>
              <a:t>window length</a:t>
            </a:r>
          </a:p>
        </p:txBody>
      </p:sp>
      <p:sp>
        <p:nvSpPr>
          <p:cNvPr id="98" name="Rounded Rectangular Callout 97"/>
          <p:cNvSpPr/>
          <p:nvPr/>
        </p:nvSpPr>
        <p:spPr>
          <a:xfrm>
            <a:off x="5343525" y="3048000"/>
            <a:ext cx="1514475" cy="800100"/>
          </a:xfrm>
          <a:prstGeom prst="wedgeRoundRectCallout">
            <a:avLst>
              <a:gd name="adj1" fmla="val -20554"/>
              <a:gd name="adj2" fmla="val -98803"/>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en-US" dirty="0">
                <a:solidFill>
                  <a:srgbClr val="000000"/>
                </a:solidFill>
                <a:latin typeface="Microsoft YaHei" panose="020B0503020204020204" pitchFamily="34" charset="-122"/>
                <a:ea typeface="Microsoft YaHei" panose="020B0503020204020204" pitchFamily="34" charset="-122"/>
                <a:cs typeface="Calibri"/>
              </a:rPr>
              <a:t>sliding interval</a:t>
            </a:r>
          </a:p>
        </p:txBody>
      </p:sp>
      <p:sp>
        <p:nvSpPr>
          <p:cNvPr id="7" name="Rectangle 4">
            <a:extLst>
              <a:ext uri="{FF2B5EF4-FFF2-40B4-BE49-F238E27FC236}">
                <a16:creationId xmlns="" xmlns:a16="http://schemas.microsoft.com/office/drawing/2014/main" id="{060D678D-0CDB-EB42-847A-B10DA55602B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8" name="直接连接符 8">
            <a:extLst>
              <a:ext uri="{FF2B5EF4-FFF2-40B4-BE49-F238E27FC236}">
                <a16:creationId xmlns="" xmlns:a16="http://schemas.microsoft.com/office/drawing/2014/main" id="{DAEB5C2B-657D-BC42-8945-0D2089C665CB}"/>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9" name="组合 46">
            <a:extLst>
              <a:ext uri="{FF2B5EF4-FFF2-40B4-BE49-F238E27FC236}">
                <a16:creationId xmlns="" xmlns:a16="http://schemas.microsoft.com/office/drawing/2014/main" id="{51C6FD63-3881-F24A-8954-DE51DE7F9577}"/>
              </a:ext>
            </a:extLst>
          </p:cNvPr>
          <p:cNvGrpSpPr>
            <a:grpSpLocks/>
          </p:cNvGrpSpPr>
          <p:nvPr/>
        </p:nvGrpSpPr>
        <p:grpSpPr bwMode="auto">
          <a:xfrm>
            <a:off x="-1" y="284163"/>
            <a:ext cx="6705601" cy="530225"/>
            <a:chOff x="2209799" y="284389"/>
            <a:chExt cx="2160388" cy="529772"/>
          </a:xfrm>
          <a:solidFill>
            <a:srgbClr val="024C89"/>
          </a:solidFill>
        </p:grpSpPr>
        <p:sp>
          <p:nvSpPr>
            <p:cNvPr id="10" name="矩形 9">
              <a:extLst>
                <a:ext uri="{FF2B5EF4-FFF2-40B4-BE49-F238E27FC236}">
                  <a16:creationId xmlns="" xmlns:a16="http://schemas.microsoft.com/office/drawing/2014/main" id="{661C5D18-52CD-2E44-BD08-5F2B5386DFED}"/>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3</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计算过去</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10</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分钟内的</a:t>
              </a: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HashTag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的数量</a:t>
              </a:r>
            </a:p>
          </p:txBody>
        </p:sp>
        <p:sp>
          <p:nvSpPr>
            <p:cNvPr id="11" name="矩形 10">
              <a:extLst>
                <a:ext uri="{FF2B5EF4-FFF2-40B4-BE49-F238E27FC236}">
                  <a16:creationId xmlns="" xmlns:a16="http://schemas.microsoft.com/office/drawing/2014/main" id="{E9FAF039-8876-C84A-AA4E-851C3A9A7BEF}"/>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170128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a:grpSpLocks/>
          </p:cNvGrpSpPr>
          <p:nvPr/>
        </p:nvGrpSpPr>
        <p:grpSpPr bwMode="auto">
          <a:xfrm>
            <a:off x="771525" y="4724400"/>
            <a:ext cx="5073849" cy="412750"/>
            <a:chOff x="573422" y="6302594"/>
            <a:chExt cx="5073981" cy="413044"/>
          </a:xfrm>
        </p:grpSpPr>
        <p:sp>
          <p:nvSpPr>
            <p:cNvPr id="107" name="Alternate Process 106"/>
            <p:cNvSpPr>
              <a:spLocks noChangeArrowheads="1"/>
            </p:cNvSpPr>
            <p:nvPr/>
          </p:nvSpPr>
          <p:spPr bwMode="auto">
            <a:xfrm>
              <a:off x="5265202" y="6362962"/>
              <a:ext cx="382201" cy="352676"/>
            </a:xfrm>
            <a:prstGeom prst="flowChartAlternateProcess">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7680" name="TextBox 111"/>
            <p:cNvSpPr txBox="1">
              <a:spLocks noChangeArrowheads="1"/>
            </p:cNvSpPr>
            <p:nvPr/>
          </p:nvSpPr>
          <p:spPr bwMode="auto">
            <a:xfrm>
              <a:off x="573422" y="6302594"/>
              <a:ext cx="1327643" cy="36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tagCounts</a:t>
              </a:r>
            </a:p>
          </p:txBody>
        </p:sp>
      </p:grpSp>
      <p:sp>
        <p:nvSpPr>
          <p:cNvPr id="3" name="Content Placeholder 2"/>
          <p:cNvSpPr>
            <a:spLocks noGrp="1"/>
          </p:cNvSpPr>
          <p:nvPr>
            <p:ph idx="1"/>
          </p:nvPr>
        </p:nvSpPr>
        <p:spPr>
          <a:xfrm>
            <a:off x="457200" y="1600200"/>
            <a:ext cx="8555236" cy="800100"/>
          </a:xfrm>
        </p:spPr>
        <p:txBody>
          <a:bodyPr>
            <a:noAutofit/>
          </a:bodyPr>
          <a:lstStyle/>
          <a:p>
            <a:pPr marL="0" indent="0">
              <a:buNone/>
            </a:pPr>
            <a:r>
              <a:rPr lang="en-US" altLang="zh-CN" sz="1700">
                <a:latin typeface="Microsoft YaHei" panose="020B0503020204020204" pitchFamily="34" charset="-122"/>
                <a:ea typeface="Microsoft YaHei" panose="020B0503020204020204" pitchFamily="34" charset="-122"/>
                <a:cs typeface="Consolas" pitchFamily="49" charset="0"/>
              </a:rPr>
              <a:t>val </a:t>
            </a:r>
            <a:r>
              <a:rPr lang="en-US" altLang="zh-CN" sz="1700">
                <a:solidFill>
                  <a:srgbClr val="B50B1B"/>
                </a:solidFill>
                <a:latin typeface="Microsoft YaHei" panose="020B0503020204020204" pitchFamily="34" charset="-122"/>
                <a:ea typeface="Microsoft YaHei" panose="020B0503020204020204" pitchFamily="34" charset="-122"/>
                <a:cs typeface="Consolas" pitchFamily="49" charset="0"/>
              </a:rPr>
              <a:t>tagCounts </a:t>
            </a:r>
            <a:r>
              <a:rPr lang="en-US" altLang="zh-CN" sz="1700">
                <a:latin typeface="Microsoft YaHei" panose="020B0503020204020204" pitchFamily="34" charset="-122"/>
                <a:ea typeface="Microsoft YaHei" panose="020B0503020204020204" pitchFamily="34" charset="-122"/>
                <a:cs typeface="Consolas" pitchFamily="49" charset="0"/>
              </a:rPr>
              <a:t>= </a:t>
            </a:r>
            <a:r>
              <a:rPr lang="en-US" altLang="zh-CN" sz="1700">
                <a:solidFill>
                  <a:srgbClr val="C61B1B"/>
                </a:solidFill>
                <a:latin typeface="Microsoft YaHei" panose="020B0503020204020204" pitchFamily="34" charset="-122"/>
                <a:ea typeface="Microsoft YaHei" panose="020B0503020204020204" pitchFamily="34" charset="-122"/>
                <a:cs typeface="Consolas" pitchFamily="49" charset="0"/>
              </a:rPr>
              <a:t>hashTags</a:t>
            </a:r>
            <a:r>
              <a:rPr lang="en-US" altLang="zh-CN" sz="1700">
                <a:latin typeface="Microsoft YaHei" panose="020B0503020204020204" pitchFamily="34" charset="-122"/>
                <a:ea typeface="Microsoft YaHei" panose="020B0503020204020204" pitchFamily="34" charset="-122"/>
                <a:cs typeface="Consolas" pitchFamily="49" charset="0"/>
              </a:rPr>
              <a:t>.</a:t>
            </a:r>
            <a:r>
              <a:rPr lang="en-US" altLang="zh-CN" sz="1700">
                <a:solidFill>
                  <a:schemeClr val="accent1"/>
                </a:solidFill>
                <a:latin typeface="Microsoft YaHei" panose="020B0503020204020204" pitchFamily="34" charset="-122"/>
                <a:ea typeface="Microsoft YaHei" panose="020B0503020204020204" pitchFamily="34" charset="-122"/>
                <a:cs typeface="Consolas" pitchFamily="49" charset="0"/>
              </a:rPr>
              <a:t>window</a:t>
            </a:r>
            <a:r>
              <a:rPr lang="en-US" altLang="zh-CN" sz="1700">
                <a:latin typeface="Microsoft YaHei" panose="020B0503020204020204" pitchFamily="34" charset="-122"/>
                <a:ea typeface="Microsoft YaHei" panose="020B0503020204020204" pitchFamily="34" charset="-122"/>
                <a:cs typeface="Consolas" pitchFamily="49" charset="0"/>
              </a:rPr>
              <a:t>(Minutes(10), Seconds(1)).</a:t>
            </a:r>
            <a:r>
              <a:rPr lang="en-US" altLang="zh-CN" sz="1700">
                <a:solidFill>
                  <a:srgbClr val="1D86CD"/>
                </a:solidFill>
                <a:latin typeface="Microsoft YaHei" panose="020B0503020204020204" pitchFamily="34" charset="-122"/>
                <a:ea typeface="Microsoft YaHei" panose="020B0503020204020204" pitchFamily="34" charset="-122"/>
                <a:cs typeface="Consolas" pitchFamily="49" charset="0"/>
              </a:rPr>
              <a:t>countByValue</a:t>
            </a:r>
            <a:r>
              <a:rPr lang="en-US" altLang="zh-CN" sz="1700">
                <a:latin typeface="Microsoft YaHei" panose="020B0503020204020204" pitchFamily="34" charset="-122"/>
                <a:ea typeface="Microsoft YaHei" panose="020B0503020204020204" pitchFamily="34" charset="-122"/>
                <a:cs typeface="Consolas" pitchFamily="49" charset="0"/>
              </a:rPr>
              <a:t>()</a:t>
            </a:r>
          </a:p>
          <a:p>
            <a:pPr marL="0" indent="0">
              <a:buNone/>
            </a:pPr>
            <a:endParaRPr lang="en-US" altLang="zh-CN" sz="2400">
              <a:latin typeface="Microsoft YaHei" panose="020B0503020204020204" pitchFamily="34" charset="-122"/>
              <a:ea typeface="Microsoft YaHei" panose="020B0503020204020204" pitchFamily="34" charset="-122"/>
            </a:endParaRPr>
          </a:p>
        </p:txBody>
      </p:sp>
      <p:grpSp>
        <p:nvGrpSpPr>
          <p:cNvPr id="64" name="Group 63"/>
          <p:cNvGrpSpPr>
            <a:grpSpLocks/>
          </p:cNvGrpSpPr>
          <p:nvPr/>
        </p:nvGrpSpPr>
        <p:grpSpPr bwMode="auto">
          <a:xfrm>
            <a:off x="3400425" y="3390900"/>
            <a:ext cx="3380184" cy="1333500"/>
            <a:chOff x="3374629" y="3917867"/>
            <a:chExt cx="3380382" cy="623026"/>
          </a:xfrm>
        </p:grpSpPr>
        <p:cxnSp>
          <p:nvCxnSpPr>
            <p:cNvPr id="30" name="Straight Arrow Connector 29"/>
            <p:cNvCxnSpPr>
              <a:stCxn id="12" idx="2"/>
            </p:cNvCxnSpPr>
            <p:nvPr/>
          </p:nvCxnSpPr>
          <p:spPr>
            <a:xfrm>
              <a:off x="4501622" y="3917867"/>
              <a:ext cx="2253389" cy="62302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5" idx="2"/>
            </p:cNvCxnSpPr>
            <p:nvPr/>
          </p:nvCxnSpPr>
          <p:spPr>
            <a:xfrm>
              <a:off x="5628019" y="3917867"/>
              <a:ext cx="1126992" cy="62302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1" idx="2"/>
            </p:cNvCxnSpPr>
            <p:nvPr/>
          </p:nvCxnSpPr>
          <p:spPr>
            <a:xfrm>
              <a:off x="6755011" y="3918609"/>
              <a:ext cx="0" cy="622284"/>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9" idx="2"/>
            </p:cNvCxnSpPr>
            <p:nvPr/>
          </p:nvCxnSpPr>
          <p:spPr>
            <a:xfrm>
              <a:off x="3374629" y="3917867"/>
              <a:ext cx="3380382" cy="623026"/>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a:grpSpLocks/>
          </p:cNvGrpSpPr>
          <p:nvPr/>
        </p:nvGrpSpPr>
        <p:grpSpPr bwMode="auto">
          <a:xfrm>
            <a:off x="2247900" y="3398044"/>
            <a:ext cx="3409950" cy="1326356"/>
            <a:chOff x="2075999" y="4791864"/>
            <a:chExt cx="3410016" cy="761306"/>
          </a:xfrm>
        </p:grpSpPr>
        <p:cxnSp>
          <p:nvCxnSpPr>
            <p:cNvPr id="50" name="Straight Arrow Connector 49"/>
            <p:cNvCxnSpPr>
              <a:stCxn id="9" idx="2"/>
            </p:cNvCxnSpPr>
            <p:nvPr/>
          </p:nvCxnSpPr>
          <p:spPr>
            <a:xfrm>
              <a:off x="3202948" y="4791864"/>
              <a:ext cx="2254492" cy="739437"/>
            </a:xfrm>
            <a:prstGeom prst="straightConnector1">
              <a:avLst/>
            </a:prstGeom>
            <a:ln w="57150" cmpd="sng">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12" idx="2"/>
            </p:cNvCxnSpPr>
            <p:nvPr/>
          </p:nvCxnSpPr>
          <p:spPr>
            <a:xfrm>
              <a:off x="4329301" y="4791864"/>
              <a:ext cx="1156714" cy="739437"/>
            </a:xfrm>
            <a:prstGeom prst="straightConnector1">
              <a:avLst/>
            </a:prstGeom>
            <a:ln w="57150" cmpd="sng">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5" idx="2"/>
            </p:cNvCxnSpPr>
            <p:nvPr/>
          </p:nvCxnSpPr>
          <p:spPr>
            <a:xfrm>
              <a:off x="5456249" y="4791864"/>
              <a:ext cx="1191" cy="761306"/>
            </a:xfrm>
            <a:prstGeom prst="straightConnector1">
              <a:avLst/>
            </a:prstGeom>
            <a:ln w="57150" cmpd="sng">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6" idx="2"/>
            </p:cNvCxnSpPr>
            <p:nvPr/>
          </p:nvCxnSpPr>
          <p:spPr>
            <a:xfrm>
              <a:off x="2075999" y="4791864"/>
              <a:ext cx="3393347" cy="761306"/>
            </a:xfrm>
            <a:prstGeom prst="straightConnector1">
              <a:avLst/>
            </a:prstGeom>
            <a:ln w="57150" cmpd="sng">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84" name="Group 83"/>
          <p:cNvGrpSpPr>
            <a:grpSpLocks/>
          </p:cNvGrpSpPr>
          <p:nvPr/>
        </p:nvGrpSpPr>
        <p:grpSpPr bwMode="auto">
          <a:xfrm>
            <a:off x="742950" y="2476498"/>
            <a:ext cx="6271022" cy="921544"/>
            <a:chOff x="571115" y="3880890"/>
            <a:chExt cx="6270864" cy="921884"/>
          </a:xfrm>
        </p:grpSpPr>
        <p:sp>
          <p:nvSpPr>
            <p:cNvPr id="27660" name="TextBox 23"/>
            <p:cNvSpPr txBox="1">
              <a:spLocks noChangeArrowheads="1"/>
            </p:cNvSpPr>
            <p:nvPr/>
          </p:nvSpPr>
          <p:spPr bwMode="auto">
            <a:xfrm>
              <a:off x="571115" y="4422023"/>
              <a:ext cx="1195425"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hashTags</a:t>
              </a:r>
            </a:p>
          </p:txBody>
        </p:sp>
        <p:sp>
          <p:nvSpPr>
            <p:cNvPr id="6" name="Alternate Process 5"/>
            <p:cNvSpPr>
              <a:spLocks noChangeArrowheads="1"/>
            </p:cNvSpPr>
            <p:nvPr/>
          </p:nvSpPr>
          <p:spPr bwMode="auto">
            <a:xfrm>
              <a:off x="1884937" y="4449425"/>
              <a:ext cx="382181"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7662" name="TextBox 7"/>
            <p:cNvSpPr txBox="1">
              <a:spLocks noChangeArrowheads="1"/>
            </p:cNvSpPr>
            <p:nvPr/>
          </p:nvSpPr>
          <p:spPr bwMode="auto">
            <a:xfrm>
              <a:off x="1817197" y="3880890"/>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t-1</a:t>
              </a:r>
            </a:p>
          </p:txBody>
        </p:sp>
        <p:sp>
          <p:nvSpPr>
            <p:cNvPr id="9" name="Alternate Process 8"/>
            <p:cNvSpPr>
              <a:spLocks noChangeArrowheads="1"/>
            </p:cNvSpPr>
            <p:nvPr/>
          </p:nvSpPr>
          <p:spPr bwMode="auto">
            <a:xfrm>
              <a:off x="3011835" y="4449425"/>
              <a:ext cx="382181"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7664" name="TextBox 10"/>
            <p:cNvSpPr txBox="1">
              <a:spLocks noChangeArrowheads="1"/>
            </p:cNvSpPr>
            <p:nvPr/>
          </p:nvSpPr>
          <p:spPr bwMode="auto">
            <a:xfrm>
              <a:off x="2943991" y="3888941"/>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a:t>
              </a:r>
            </a:p>
          </p:txBody>
        </p:sp>
        <p:sp>
          <p:nvSpPr>
            <p:cNvPr id="12" name="Alternate Process 11"/>
            <p:cNvSpPr>
              <a:spLocks noChangeArrowheads="1"/>
            </p:cNvSpPr>
            <p:nvPr/>
          </p:nvSpPr>
          <p:spPr bwMode="auto">
            <a:xfrm>
              <a:off x="4138733" y="4449425"/>
              <a:ext cx="381586"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7666" name="TextBox 13"/>
            <p:cNvSpPr txBox="1">
              <a:spLocks noChangeArrowheads="1"/>
            </p:cNvSpPr>
            <p:nvPr/>
          </p:nvSpPr>
          <p:spPr bwMode="auto">
            <a:xfrm>
              <a:off x="4070785" y="3888941"/>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t+1</a:t>
              </a:r>
            </a:p>
          </p:txBody>
        </p:sp>
        <p:sp>
          <p:nvSpPr>
            <p:cNvPr id="15" name="Alternate Process 14"/>
            <p:cNvSpPr>
              <a:spLocks noChangeArrowheads="1"/>
            </p:cNvSpPr>
            <p:nvPr/>
          </p:nvSpPr>
          <p:spPr bwMode="auto">
            <a:xfrm>
              <a:off x="5265631" y="4449425"/>
              <a:ext cx="381586"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7668" name="TextBox 16"/>
            <p:cNvSpPr txBox="1">
              <a:spLocks noChangeArrowheads="1"/>
            </p:cNvSpPr>
            <p:nvPr/>
          </p:nvSpPr>
          <p:spPr bwMode="auto">
            <a:xfrm>
              <a:off x="5197579" y="3880890"/>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t+2</a:t>
              </a:r>
            </a:p>
          </p:txBody>
        </p:sp>
        <p:sp>
          <p:nvSpPr>
            <p:cNvPr id="21" name="Alternate Process 20"/>
            <p:cNvSpPr>
              <a:spLocks noChangeArrowheads="1"/>
            </p:cNvSpPr>
            <p:nvPr/>
          </p:nvSpPr>
          <p:spPr bwMode="auto">
            <a:xfrm>
              <a:off x="6391934" y="4450219"/>
              <a:ext cx="382181" cy="35255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7670" name="TextBox 22"/>
            <p:cNvSpPr txBox="1">
              <a:spLocks noChangeArrowheads="1"/>
            </p:cNvSpPr>
            <p:nvPr/>
          </p:nvSpPr>
          <p:spPr bwMode="auto">
            <a:xfrm>
              <a:off x="6324373" y="3880890"/>
              <a:ext cx="517606" cy="3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t+3</a:t>
              </a:r>
            </a:p>
          </p:txBody>
        </p:sp>
      </p:grpSp>
      <p:sp>
        <p:nvSpPr>
          <p:cNvPr id="25" name="Rounded Rectangle 24"/>
          <p:cNvSpPr/>
          <p:nvPr/>
        </p:nvSpPr>
        <p:spPr>
          <a:xfrm>
            <a:off x="1825824" y="2893219"/>
            <a:ext cx="4269581" cy="673894"/>
          </a:xfrm>
          <a:prstGeom prst="roundRect">
            <a:avLst/>
          </a:prstGeom>
          <a:noFill/>
          <a:ln w="762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solidFill>
                <a:srgbClr val="FFFFFF"/>
              </a:solidFill>
              <a:latin typeface="Microsoft YaHei" panose="020B0503020204020204" pitchFamily="34" charset="-122"/>
              <a:ea typeface="Microsoft YaHei" panose="020B0503020204020204" pitchFamily="34" charset="-122"/>
            </a:endParaRPr>
          </a:p>
        </p:txBody>
      </p:sp>
      <p:sp>
        <p:nvSpPr>
          <p:cNvPr id="116" name="Alternate Process 115"/>
          <p:cNvSpPr>
            <a:spLocks noChangeArrowheads="1"/>
          </p:cNvSpPr>
          <p:nvPr/>
        </p:nvSpPr>
        <p:spPr bwMode="auto">
          <a:xfrm>
            <a:off x="6572250" y="4791075"/>
            <a:ext cx="382191" cy="352425"/>
          </a:xfrm>
          <a:prstGeom prst="flowChartAlternateProcess">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900">
              <a:solidFill>
                <a:srgbClr val="FFFFFF"/>
              </a:solidFill>
              <a:latin typeface="Microsoft YaHei" panose="020B0503020204020204" pitchFamily="34" charset="-122"/>
              <a:ea typeface="Microsoft YaHei" panose="020B0503020204020204" pitchFamily="34" charset="-122"/>
            </a:endParaRPr>
          </a:p>
        </p:txBody>
      </p:sp>
      <p:sp>
        <p:nvSpPr>
          <p:cNvPr id="60" name="TextBox 59"/>
          <p:cNvSpPr txBox="1"/>
          <p:nvPr/>
        </p:nvSpPr>
        <p:spPr>
          <a:xfrm>
            <a:off x="2428875" y="3577432"/>
            <a:ext cx="1738271" cy="315778"/>
          </a:xfrm>
          <a:prstGeom prst="rect">
            <a:avLst/>
          </a:prstGeom>
          <a:noFill/>
        </p:spPr>
        <p:txBody>
          <a:bodyPr wrap="none" lIns="38405" tIns="19202" rIns="38405" bIns="19202">
            <a:spAutoFit/>
          </a:bodyPr>
          <a:lstStyle/>
          <a:p>
            <a:pPr>
              <a:defRPr/>
            </a:pPr>
            <a:r>
              <a:rPr lang="en-US" dirty="0">
                <a:solidFill>
                  <a:schemeClr val="accent3"/>
                </a:solidFill>
                <a:latin typeface="Microsoft YaHei" panose="020B0503020204020204" pitchFamily="34" charset="-122"/>
                <a:ea typeface="Microsoft YaHei" panose="020B0503020204020204" pitchFamily="34" charset="-122"/>
                <a:cs typeface="Calibri"/>
              </a:rPr>
              <a:t>sliding window</a:t>
            </a:r>
          </a:p>
        </p:txBody>
      </p:sp>
      <p:sp>
        <p:nvSpPr>
          <p:cNvPr id="61" name="TextBox 60"/>
          <p:cNvSpPr txBox="1">
            <a:spLocks noChangeArrowheads="1"/>
          </p:cNvSpPr>
          <p:nvPr/>
        </p:nvSpPr>
        <p:spPr bwMode="auto">
          <a:xfrm>
            <a:off x="3343275" y="4229100"/>
            <a:ext cx="1579318"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countByValue</a:t>
            </a:r>
          </a:p>
        </p:txBody>
      </p:sp>
      <p:sp>
        <p:nvSpPr>
          <p:cNvPr id="62" name="Rounded Rectangular Callout 61"/>
          <p:cNvSpPr/>
          <p:nvPr/>
        </p:nvSpPr>
        <p:spPr>
          <a:xfrm>
            <a:off x="7086600" y="4533900"/>
            <a:ext cx="1514475" cy="1371600"/>
          </a:xfrm>
          <a:prstGeom prst="wedgeRoundRectCallout">
            <a:avLst>
              <a:gd name="adj1" fmla="val -113242"/>
              <a:gd name="adj2" fmla="val 5326"/>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zh-CN" altLang="en-US" dirty="0">
                <a:solidFill>
                  <a:srgbClr val="000000"/>
                </a:solidFill>
                <a:latin typeface="Microsoft YaHei" panose="020B0503020204020204" pitchFamily="34" charset="-122"/>
                <a:ea typeface="Microsoft YaHei" panose="020B0503020204020204" pitchFamily="34" charset="-122"/>
                <a:cs typeface="Calibri"/>
              </a:rPr>
              <a:t>对窗口中的所有数据进行计数</a:t>
            </a:r>
            <a:endParaRPr lang="en-US" dirty="0">
              <a:solidFill>
                <a:srgbClr val="000000"/>
              </a:solidFill>
              <a:latin typeface="Microsoft YaHei" panose="020B0503020204020204" pitchFamily="34" charset="-122"/>
              <a:ea typeface="Microsoft YaHei" panose="020B0503020204020204" pitchFamily="34" charset="-122"/>
              <a:cs typeface="Calibri"/>
            </a:endParaRPr>
          </a:p>
        </p:txBody>
      </p:sp>
      <p:sp>
        <p:nvSpPr>
          <p:cNvPr id="35" name="Rectangle 4">
            <a:extLst>
              <a:ext uri="{FF2B5EF4-FFF2-40B4-BE49-F238E27FC236}">
                <a16:creationId xmlns="" xmlns:a16="http://schemas.microsoft.com/office/drawing/2014/main" id="{B7CA6B7B-54FC-A445-866E-D75C81354B49}"/>
              </a:ext>
            </a:extLst>
          </p:cNvPr>
          <p:cNvSpPr>
            <a:spLocks noChangeArrowheads="1"/>
          </p:cNvSpPr>
          <p:nvPr/>
        </p:nvSpPr>
        <p:spPr bwMode="auto">
          <a:xfrm>
            <a:off x="476250" y="35083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36" name="直接连接符 8">
            <a:extLst>
              <a:ext uri="{FF2B5EF4-FFF2-40B4-BE49-F238E27FC236}">
                <a16:creationId xmlns="" xmlns:a16="http://schemas.microsoft.com/office/drawing/2014/main" id="{A50B8D6A-62AF-4C41-A1F6-3D20912230D2}"/>
              </a:ext>
            </a:extLst>
          </p:cNvPr>
          <p:cNvCxnSpPr/>
          <p:nvPr/>
        </p:nvCxnSpPr>
        <p:spPr>
          <a:xfrm>
            <a:off x="0" y="835025"/>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38" name="组合 46">
            <a:extLst>
              <a:ext uri="{FF2B5EF4-FFF2-40B4-BE49-F238E27FC236}">
                <a16:creationId xmlns="" xmlns:a16="http://schemas.microsoft.com/office/drawing/2014/main" id="{DE74DDC9-0219-C147-85FB-46FC60E33852}"/>
              </a:ext>
            </a:extLst>
          </p:cNvPr>
          <p:cNvGrpSpPr>
            <a:grpSpLocks/>
          </p:cNvGrpSpPr>
          <p:nvPr/>
        </p:nvGrpSpPr>
        <p:grpSpPr bwMode="auto">
          <a:xfrm>
            <a:off x="-1" y="304800"/>
            <a:ext cx="6705601" cy="530225"/>
            <a:chOff x="2209799" y="284389"/>
            <a:chExt cx="2160388" cy="529772"/>
          </a:xfrm>
          <a:solidFill>
            <a:srgbClr val="024C89"/>
          </a:solidFill>
        </p:grpSpPr>
        <p:sp>
          <p:nvSpPr>
            <p:cNvPr id="39" name="矩形 38">
              <a:extLst>
                <a:ext uri="{FF2B5EF4-FFF2-40B4-BE49-F238E27FC236}">
                  <a16:creationId xmlns="" xmlns:a16="http://schemas.microsoft.com/office/drawing/2014/main" id="{DA96D3D5-C5AE-F747-97F1-40DC1A72363C}"/>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例</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3</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计算过去</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10</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分钟内的</a:t>
              </a: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HashTag</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的数量</a:t>
              </a:r>
            </a:p>
          </p:txBody>
        </p:sp>
        <p:sp>
          <p:nvSpPr>
            <p:cNvPr id="40" name="矩形 39">
              <a:extLst>
                <a:ext uri="{FF2B5EF4-FFF2-40B4-BE49-F238E27FC236}">
                  <a16:creationId xmlns="" xmlns:a16="http://schemas.microsoft.com/office/drawing/2014/main" id="{6E532B0D-CE6F-FE4E-9CD9-2E03913A8E2B}"/>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16940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60"/>
                                        </p:tgtEl>
                                        <p:attrNameLst>
                                          <p:attrName>style.visibility</p:attrName>
                                        </p:attrNameLst>
                                      </p:cBhvr>
                                      <p:to>
                                        <p:strVal val="hidden"/>
                                      </p:to>
                                    </p:set>
                                  </p:childTnLst>
                                </p:cTn>
                              </p:par>
                            </p:childTnLst>
                          </p:cTn>
                        </p:par>
                        <p:par>
                          <p:cTn id="18" fill="hold" nodeType="afterGroup">
                            <p:stCondLst>
                              <p:cond delay="0"/>
                            </p:stCondLst>
                            <p:childTnLst>
                              <p:par>
                                <p:cTn id="19" presetID="22" presetClass="entr" presetSubtype="1"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500"/>
                                        <p:tgtEl>
                                          <p:spTgt spid="65"/>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nodeType="click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par>
                          <p:cTn id="35" fill="hold" nodeType="afterGroup">
                            <p:stCondLst>
                              <p:cond delay="0"/>
                            </p:stCondLst>
                            <p:childTnLst>
                              <p:par>
                                <p:cTn id="36" presetID="42" presetClass="path" presetSubtype="0" accel="50000" decel="50000" fill="hold" grpId="0" nodeType="afterEffect">
                                  <p:stCondLst>
                                    <p:cond delay="0"/>
                                  </p:stCondLst>
                                  <p:childTnLst>
                                    <p:animMotion origin="layout" path="M 3.88889E-6 -4.44444E-6 L 0.1243 -4.44444E-6 " pathEditMode="relative" rAng="0" ptsTypes="AA">
                                      <p:cBhvr>
                                        <p:cTn id="37" dur="500" fill="hold"/>
                                        <p:tgtEl>
                                          <p:spTgt spid="25"/>
                                        </p:tgtEl>
                                        <p:attrNameLst>
                                          <p:attrName>ppt_x</p:attrName>
                                          <p:attrName>ppt_y</p:attrName>
                                        </p:attrNameLst>
                                      </p:cBhvr>
                                      <p:rCtr x="6215" y="0"/>
                                    </p:animMotion>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up)">
                                      <p:cBhvr>
                                        <p:cTn id="41" dur="500"/>
                                        <p:tgtEl>
                                          <p:spTgt spid="64"/>
                                        </p:tgtEl>
                                      </p:cBhvr>
                                    </p:animEffect>
                                  </p:childTnLst>
                                </p:cTn>
                              </p:par>
                            </p:childTnLst>
                          </p:cTn>
                        </p:par>
                        <p:par>
                          <p:cTn id="42" fill="hold" nodeType="afterGroup">
                            <p:stCondLst>
                              <p:cond delay="1000"/>
                            </p:stCondLst>
                            <p:childTnLst>
                              <p:par>
                                <p:cTn id="43" presetID="1" presetClass="entr" presetSubtype="0" fill="hold" grpId="0" nodeType="after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116" grpId="0" animBg="1"/>
      <p:bldP spid="60" grpId="0"/>
      <p:bldP spid="60" grpId="1"/>
      <p:bldP spid="61" grpId="0"/>
      <p:bldP spid="6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lternate Process 49"/>
          <p:cNvSpPr/>
          <p:nvPr/>
        </p:nvSpPr>
        <p:spPr bwMode="auto">
          <a:xfrm>
            <a:off x="6400800" y="5133182"/>
            <a:ext cx="381596" cy="353219"/>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lIns="38405" tIns="19202" rIns="38405" bIns="19202" anchor="ctr"/>
          <a:lstStyle/>
          <a:p>
            <a:pPr algn="ctr">
              <a:defRPr/>
            </a:pPr>
            <a:r>
              <a:rPr lang="en-US" b="1" dirty="0">
                <a:latin typeface="Microsoft YaHei" panose="020B0503020204020204" pitchFamily="34" charset="-122"/>
                <a:ea typeface="Microsoft YaHei" panose="020B0503020204020204" pitchFamily="34" charset="-122"/>
                <a:cs typeface="Calibri"/>
              </a:rPr>
              <a:t>?</a:t>
            </a:r>
          </a:p>
        </p:txBody>
      </p:sp>
      <p:sp>
        <p:nvSpPr>
          <p:cNvPr id="3" name="Content Placeholder 2"/>
          <p:cNvSpPr>
            <a:spLocks noGrp="1"/>
          </p:cNvSpPr>
          <p:nvPr>
            <p:ph idx="1"/>
          </p:nvPr>
        </p:nvSpPr>
        <p:spPr>
          <a:xfrm>
            <a:off x="457200" y="1600200"/>
            <a:ext cx="8555236" cy="647700"/>
          </a:xfrm>
        </p:spPr>
        <p:txBody>
          <a:bodyPr>
            <a:noAutofit/>
          </a:bodyPr>
          <a:lstStyle/>
          <a:p>
            <a:pPr marL="0" indent="0">
              <a:buNone/>
            </a:pPr>
            <a:r>
              <a:rPr lang="en-US" altLang="zh-CN" sz="1700">
                <a:latin typeface="Microsoft YaHei" panose="020B0503020204020204" pitchFamily="34" charset="-122"/>
                <a:ea typeface="Microsoft YaHei" panose="020B0503020204020204" pitchFamily="34" charset="-122"/>
                <a:cs typeface="Consolas" pitchFamily="49" charset="0"/>
              </a:rPr>
              <a:t>val </a:t>
            </a:r>
            <a:r>
              <a:rPr lang="en-US" altLang="zh-CN" sz="1700">
                <a:solidFill>
                  <a:srgbClr val="B50B1B"/>
                </a:solidFill>
                <a:latin typeface="Microsoft YaHei" panose="020B0503020204020204" pitchFamily="34" charset="-122"/>
                <a:ea typeface="Microsoft YaHei" panose="020B0503020204020204" pitchFamily="34" charset="-122"/>
                <a:cs typeface="Consolas" pitchFamily="49" charset="0"/>
              </a:rPr>
              <a:t>tagCounts</a:t>
            </a:r>
            <a:r>
              <a:rPr lang="en-US" altLang="zh-CN" sz="1700">
                <a:latin typeface="Microsoft YaHei" panose="020B0503020204020204" pitchFamily="34" charset="-122"/>
                <a:ea typeface="Microsoft YaHei" panose="020B0503020204020204" pitchFamily="34" charset="-122"/>
                <a:cs typeface="Consolas" pitchFamily="49" charset="0"/>
              </a:rPr>
              <a:t> = </a:t>
            </a:r>
            <a:r>
              <a:rPr lang="en-US" altLang="zh-CN" sz="1700">
                <a:solidFill>
                  <a:srgbClr val="B50B1B"/>
                </a:solidFill>
                <a:latin typeface="Microsoft YaHei" panose="020B0503020204020204" pitchFamily="34" charset="-122"/>
                <a:ea typeface="Microsoft YaHei" panose="020B0503020204020204" pitchFamily="34" charset="-122"/>
                <a:cs typeface="Consolas" pitchFamily="49" charset="0"/>
              </a:rPr>
              <a:t>hashtags</a:t>
            </a:r>
            <a:r>
              <a:rPr lang="en-US" altLang="zh-CN" sz="1700">
                <a:latin typeface="Microsoft YaHei" panose="020B0503020204020204" pitchFamily="34" charset="-122"/>
                <a:ea typeface="Microsoft YaHei" panose="020B0503020204020204" pitchFamily="34" charset="-122"/>
                <a:cs typeface="Consolas" pitchFamily="49" charset="0"/>
              </a:rPr>
              <a:t>.</a:t>
            </a:r>
            <a:r>
              <a:rPr lang="en-US" altLang="zh-CN" sz="1700">
                <a:solidFill>
                  <a:srgbClr val="1D86CD"/>
                </a:solidFill>
                <a:latin typeface="Microsoft YaHei" panose="020B0503020204020204" pitchFamily="34" charset="-122"/>
                <a:ea typeface="Microsoft YaHei" panose="020B0503020204020204" pitchFamily="34" charset="-122"/>
                <a:cs typeface="Consolas" pitchFamily="49" charset="0"/>
              </a:rPr>
              <a:t>countByValueAndWindow</a:t>
            </a:r>
            <a:r>
              <a:rPr lang="en-US" altLang="zh-CN" sz="1700">
                <a:latin typeface="Microsoft YaHei" panose="020B0503020204020204" pitchFamily="34" charset="-122"/>
                <a:ea typeface="Microsoft YaHei" panose="020B0503020204020204" pitchFamily="34" charset="-122"/>
                <a:cs typeface="Consolas" pitchFamily="49" charset="0"/>
              </a:rPr>
              <a:t>(Minutes(10), Seconds(1))</a:t>
            </a:r>
          </a:p>
          <a:p>
            <a:pPr marL="0" indent="0">
              <a:buNone/>
            </a:pPr>
            <a:endParaRPr lang="en-US" altLang="zh-CN" sz="2400">
              <a:latin typeface="Microsoft YaHei" panose="020B0503020204020204" pitchFamily="34" charset="-122"/>
              <a:ea typeface="Microsoft YaHei" panose="020B0503020204020204" pitchFamily="34" charset="-122"/>
            </a:endParaRPr>
          </a:p>
          <a:p>
            <a:pPr marL="0" indent="0">
              <a:buNone/>
            </a:pPr>
            <a:endParaRPr lang="en-US" altLang="zh-CN" sz="2400">
              <a:latin typeface="Microsoft YaHei" panose="020B0503020204020204" pitchFamily="34" charset="-122"/>
              <a:ea typeface="Microsoft YaHei" panose="020B0503020204020204" pitchFamily="34" charset="-122"/>
            </a:endParaRPr>
          </a:p>
          <a:p>
            <a:pPr marL="0" indent="0">
              <a:buNone/>
            </a:pPr>
            <a:r>
              <a:rPr lang="en-US" altLang="zh-CN" sz="2400">
                <a:solidFill>
                  <a:srgbClr val="7F7F7F"/>
                </a:solidFill>
                <a:latin typeface="Microsoft YaHei" panose="020B0503020204020204" pitchFamily="34" charset="-122"/>
                <a:ea typeface="Microsoft YaHei" panose="020B0503020204020204" pitchFamily="34" charset="-122"/>
              </a:rPr>
              <a:t>  </a:t>
            </a:r>
            <a:endParaRPr lang="en-US" altLang="zh-CN" sz="2400">
              <a:latin typeface="Microsoft YaHei" panose="020B0503020204020204" pitchFamily="34" charset="-122"/>
              <a:ea typeface="Microsoft YaHei" panose="020B0503020204020204" pitchFamily="34" charset="-122"/>
            </a:endParaRPr>
          </a:p>
        </p:txBody>
      </p:sp>
      <p:grpSp>
        <p:nvGrpSpPr>
          <p:cNvPr id="116" name="Group 115"/>
          <p:cNvGrpSpPr>
            <a:grpSpLocks/>
          </p:cNvGrpSpPr>
          <p:nvPr/>
        </p:nvGrpSpPr>
        <p:grpSpPr bwMode="auto">
          <a:xfrm>
            <a:off x="571500" y="2324100"/>
            <a:ext cx="6271022" cy="1916113"/>
            <a:chOff x="571115" y="3578515"/>
            <a:chExt cx="6270864" cy="1916360"/>
          </a:xfrm>
        </p:grpSpPr>
        <p:sp>
          <p:nvSpPr>
            <p:cNvPr id="8" name="Alternate Process 7"/>
            <p:cNvSpPr>
              <a:spLocks noChangeArrowheads="1"/>
            </p:cNvSpPr>
            <p:nvPr/>
          </p:nvSpPr>
          <p:spPr bwMode="auto">
            <a:xfrm>
              <a:off x="5272775" y="5128909"/>
              <a:ext cx="382181" cy="353264"/>
            </a:xfrm>
            <a:prstGeom prst="flowChartAlternateProcess">
              <a:avLst/>
            </a:prstGeom>
            <a:gradFill rotWithShape="1">
              <a:gsLst>
                <a:gs pos="0">
                  <a:srgbClr val="EBFAE7"/>
                </a:gs>
                <a:gs pos="64999">
                  <a:srgbClr val="CDEFC2"/>
                </a:gs>
                <a:gs pos="100000">
                  <a:srgbClr val="B7EBA7"/>
                </a:gs>
              </a:gsLst>
              <a:lin ang="5400000" scaled="1"/>
            </a:gradFill>
            <a:ln w="9525">
              <a:solidFill>
                <a:srgbClr val="529827"/>
              </a:solidFill>
              <a:miter lim="800000"/>
              <a:headEnd/>
              <a:tailEnd/>
            </a:ln>
            <a:effectLst>
              <a:outerShdw blurRad="40000" dist="20000" dir="5400000" rotWithShape="0">
                <a:srgbClr val="808080">
                  <a:alpha val="37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0" name="Alternate Process 9"/>
            <p:cNvSpPr>
              <a:spLocks noChangeArrowheads="1"/>
            </p:cNvSpPr>
            <p:nvPr/>
          </p:nvSpPr>
          <p:spPr bwMode="auto">
            <a:xfrm>
              <a:off x="4145877" y="5124940"/>
              <a:ext cx="382181" cy="352471"/>
            </a:xfrm>
            <a:prstGeom prst="flowChartAlternateProcess">
              <a:avLst/>
            </a:prstGeom>
            <a:gradFill rotWithShape="1">
              <a:gsLst>
                <a:gs pos="0">
                  <a:srgbClr val="EBFAE7"/>
                </a:gs>
                <a:gs pos="64999">
                  <a:srgbClr val="CDEFC2"/>
                </a:gs>
                <a:gs pos="100000">
                  <a:srgbClr val="B7EBA7"/>
                </a:gs>
              </a:gsLst>
              <a:lin ang="5400000" scaled="1"/>
            </a:gradFill>
            <a:ln w="9525">
              <a:solidFill>
                <a:srgbClr val="529827"/>
              </a:solidFill>
              <a:miter lim="800000"/>
              <a:headEnd/>
              <a:tailEnd/>
            </a:ln>
            <a:effectLst>
              <a:outerShdw blurRad="40000" dist="20000" dir="5400000" rotWithShape="0">
                <a:srgbClr val="808080">
                  <a:alpha val="37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1" name="Alternate Process 10"/>
            <p:cNvSpPr>
              <a:spLocks noChangeArrowheads="1"/>
            </p:cNvSpPr>
            <p:nvPr/>
          </p:nvSpPr>
          <p:spPr bwMode="auto">
            <a:xfrm>
              <a:off x="3018978" y="5124940"/>
              <a:ext cx="382181" cy="352471"/>
            </a:xfrm>
            <a:prstGeom prst="flowChartAlternateProcess">
              <a:avLst/>
            </a:prstGeom>
            <a:gradFill rotWithShape="1">
              <a:gsLst>
                <a:gs pos="0">
                  <a:srgbClr val="EBFAE7"/>
                </a:gs>
                <a:gs pos="64999">
                  <a:srgbClr val="CDEFC2"/>
                </a:gs>
                <a:gs pos="100000">
                  <a:srgbClr val="B7EBA7"/>
                </a:gs>
              </a:gsLst>
              <a:lin ang="5400000" scaled="1"/>
            </a:gradFill>
            <a:ln w="9525">
              <a:solidFill>
                <a:srgbClr val="529827"/>
              </a:solidFill>
              <a:miter lim="800000"/>
              <a:headEnd/>
              <a:tailEnd/>
            </a:ln>
            <a:effectLst>
              <a:outerShdw blurRad="40000" dist="20000" dir="5400000" rotWithShape="0">
                <a:srgbClr val="808080">
                  <a:alpha val="37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 name="Alternate Process 11"/>
            <p:cNvSpPr>
              <a:spLocks noChangeArrowheads="1"/>
            </p:cNvSpPr>
            <p:nvPr/>
          </p:nvSpPr>
          <p:spPr bwMode="auto">
            <a:xfrm>
              <a:off x="1892080" y="5124940"/>
              <a:ext cx="382181" cy="352471"/>
            </a:xfrm>
            <a:prstGeom prst="flowChartAlternateProcess">
              <a:avLst/>
            </a:prstGeom>
            <a:gradFill rotWithShape="1">
              <a:gsLst>
                <a:gs pos="0">
                  <a:srgbClr val="EBFAE7"/>
                </a:gs>
                <a:gs pos="64999">
                  <a:srgbClr val="CDEFC2"/>
                </a:gs>
                <a:gs pos="100000">
                  <a:srgbClr val="B7EBA7"/>
                </a:gs>
              </a:gsLst>
              <a:lin ang="5400000" scaled="1"/>
            </a:gradFill>
            <a:ln w="9525">
              <a:solidFill>
                <a:srgbClr val="529827"/>
              </a:solidFill>
              <a:miter lim="800000"/>
              <a:headEnd/>
              <a:tailEnd/>
            </a:ln>
            <a:effectLst>
              <a:outerShdw blurRad="40000" dist="20000" dir="5400000" rotWithShape="0">
                <a:srgbClr val="808080">
                  <a:alpha val="37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28704" name="TextBox 35"/>
            <p:cNvSpPr txBox="1">
              <a:spLocks noChangeArrowheads="1"/>
            </p:cNvSpPr>
            <p:nvPr/>
          </p:nvSpPr>
          <p:spPr bwMode="auto">
            <a:xfrm>
              <a:off x="571115" y="4119648"/>
              <a:ext cx="1195425"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hashTags</a:t>
              </a:r>
            </a:p>
          </p:txBody>
        </p:sp>
        <p:sp>
          <p:nvSpPr>
            <p:cNvPr id="37" name="Alternate Process 36"/>
            <p:cNvSpPr>
              <a:spLocks noChangeArrowheads="1"/>
            </p:cNvSpPr>
            <p:nvPr/>
          </p:nvSpPr>
          <p:spPr bwMode="auto">
            <a:xfrm>
              <a:off x="1884937" y="4146913"/>
              <a:ext cx="382181" cy="35326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8706" name="TextBox 37"/>
            <p:cNvSpPr txBox="1">
              <a:spLocks noChangeArrowheads="1"/>
            </p:cNvSpPr>
            <p:nvPr/>
          </p:nvSpPr>
          <p:spPr bwMode="auto">
            <a:xfrm>
              <a:off x="1817197" y="3578515"/>
              <a:ext cx="517606"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t-1</a:t>
              </a:r>
            </a:p>
          </p:txBody>
        </p:sp>
        <p:sp>
          <p:nvSpPr>
            <p:cNvPr id="39" name="Alternate Process 38"/>
            <p:cNvSpPr>
              <a:spLocks noChangeArrowheads="1"/>
            </p:cNvSpPr>
            <p:nvPr/>
          </p:nvSpPr>
          <p:spPr bwMode="auto">
            <a:xfrm>
              <a:off x="3011835" y="4146913"/>
              <a:ext cx="382181" cy="35326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8708" name="TextBox 39"/>
            <p:cNvSpPr txBox="1">
              <a:spLocks noChangeArrowheads="1"/>
            </p:cNvSpPr>
            <p:nvPr/>
          </p:nvSpPr>
          <p:spPr bwMode="auto">
            <a:xfrm>
              <a:off x="2943991" y="3586566"/>
              <a:ext cx="517606"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a:t>
              </a:r>
            </a:p>
          </p:txBody>
        </p:sp>
        <p:sp>
          <p:nvSpPr>
            <p:cNvPr id="41" name="Alternate Process 40"/>
            <p:cNvSpPr>
              <a:spLocks noChangeArrowheads="1"/>
            </p:cNvSpPr>
            <p:nvPr/>
          </p:nvSpPr>
          <p:spPr bwMode="auto">
            <a:xfrm>
              <a:off x="4138733" y="4146913"/>
              <a:ext cx="381586" cy="35326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8710" name="TextBox 41"/>
            <p:cNvSpPr txBox="1">
              <a:spLocks noChangeArrowheads="1"/>
            </p:cNvSpPr>
            <p:nvPr/>
          </p:nvSpPr>
          <p:spPr bwMode="auto">
            <a:xfrm>
              <a:off x="4070785" y="3586566"/>
              <a:ext cx="517606"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t+1</a:t>
              </a:r>
            </a:p>
          </p:txBody>
        </p:sp>
        <p:sp>
          <p:nvSpPr>
            <p:cNvPr id="43" name="Alternate Process 42"/>
            <p:cNvSpPr>
              <a:spLocks noChangeArrowheads="1"/>
            </p:cNvSpPr>
            <p:nvPr/>
          </p:nvSpPr>
          <p:spPr bwMode="auto">
            <a:xfrm>
              <a:off x="5265631" y="4146913"/>
              <a:ext cx="381586" cy="353265"/>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8712" name="TextBox 43"/>
            <p:cNvSpPr txBox="1">
              <a:spLocks noChangeArrowheads="1"/>
            </p:cNvSpPr>
            <p:nvPr/>
          </p:nvSpPr>
          <p:spPr bwMode="auto">
            <a:xfrm>
              <a:off x="5197579" y="3578515"/>
              <a:ext cx="517606"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t+2</a:t>
              </a:r>
            </a:p>
          </p:txBody>
        </p:sp>
        <p:sp>
          <p:nvSpPr>
            <p:cNvPr id="47" name="Alternate Process 46"/>
            <p:cNvSpPr>
              <a:spLocks noChangeArrowheads="1"/>
            </p:cNvSpPr>
            <p:nvPr/>
          </p:nvSpPr>
          <p:spPr bwMode="auto">
            <a:xfrm>
              <a:off x="6391934" y="4147708"/>
              <a:ext cx="382181" cy="353264"/>
            </a:xfrm>
            <a:prstGeom prst="flowChartAlternateProcess">
              <a:avLst/>
            </a:prstGeom>
            <a:gradFill rotWithShape="1">
              <a:gsLst>
                <a:gs pos="0">
                  <a:srgbClr val="A0F2DE"/>
                </a:gs>
                <a:gs pos="100000">
                  <a:srgbClr val="1BAD94"/>
                </a:gs>
              </a:gsLst>
              <a:lin ang="5400000"/>
            </a:gradFill>
            <a:ln w="9525">
              <a:solidFill>
                <a:srgbClr val="289B88"/>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28714" name="TextBox 47"/>
            <p:cNvSpPr txBox="1">
              <a:spLocks noChangeArrowheads="1"/>
            </p:cNvSpPr>
            <p:nvPr/>
          </p:nvSpPr>
          <p:spPr bwMode="auto">
            <a:xfrm>
              <a:off x="6324373" y="3578515"/>
              <a:ext cx="517606" cy="36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1800">
                  <a:latin typeface="Microsoft YaHei" panose="020B0503020204020204" pitchFamily="34" charset="-122"/>
                  <a:ea typeface="Microsoft YaHei" panose="020B0503020204020204" pitchFamily="34" charset="-122"/>
                </a:rPr>
                <a:t>t+3</a:t>
              </a:r>
            </a:p>
          </p:txBody>
        </p:sp>
        <p:sp>
          <p:nvSpPr>
            <p:cNvPr id="51" name="Alternate Process 50"/>
            <p:cNvSpPr>
              <a:spLocks noChangeArrowheads="1"/>
            </p:cNvSpPr>
            <p:nvPr/>
          </p:nvSpPr>
          <p:spPr bwMode="auto">
            <a:xfrm>
              <a:off x="6391934" y="5142404"/>
              <a:ext cx="382181" cy="352471"/>
            </a:xfrm>
            <a:prstGeom prst="flowChartAlternateProcess">
              <a:avLst/>
            </a:prstGeom>
            <a:gradFill rotWithShape="1">
              <a:gsLst>
                <a:gs pos="0">
                  <a:srgbClr val="EBFAE7"/>
                </a:gs>
                <a:gs pos="64999">
                  <a:srgbClr val="CDEFC2"/>
                </a:gs>
                <a:gs pos="100000">
                  <a:srgbClr val="B7EBA7"/>
                </a:gs>
              </a:gsLst>
              <a:lin ang="5400000" scaled="1"/>
            </a:gradFill>
            <a:ln w="9525">
              <a:solidFill>
                <a:srgbClr val="529827"/>
              </a:solidFill>
              <a:miter lim="800000"/>
              <a:headEnd/>
              <a:tailEnd/>
            </a:ln>
            <a:effectLst>
              <a:outerShdw blurRad="40000" dist="20000" dir="5400000" rotWithShape="0">
                <a:srgbClr val="808080">
                  <a:alpha val="37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cxnSp>
          <p:nvCxnSpPr>
            <p:cNvPr id="58" name="Straight Arrow Connector 57"/>
            <p:cNvCxnSpPr>
              <a:stCxn id="47" idx="2"/>
              <a:endCxn id="51" idx="0"/>
            </p:cNvCxnSpPr>
            <p:nvPr/>
          </p:nvCxnSpPr>
          <p:spPr>
            <a:xfrm>
              <a:off x="6583025" y="4500972"/>
              <a:ext cx="0" cy="641433"/>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3" idx="2"/>
              <a:endCxn id="8" idx="0"/>
            </p:cNvCxnSpPr>
            <p:nvPr/>
          </p:nvCxnSpPr>
          <p:spPr>
            <a:xfrm>
              <a:off x="5456126" y="4500178"/>
              <a:ext cx="7739" cy="628731"/>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37" idx="2"/>
              <a:endCxn id="12" idx="0"/>
            </p:cNvCxnSpPr>
            <p:nvPr/>
          </p:nvCxnSpPr>
          <p:spPr>
            <a:xfrm>
              <a:off x="2076027" y="4500178"/>
              <a:ext cx="7144" cy="624762"/>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39" idx="2"/>
              <a:endCxn id="11" idx="0"/>
            </p:cNvCxnSpPr>
            <p:nvPr/>
          </p:nvCxnSpPr>
          <p:spPr>
            <a:xfrm>
              <a:off x="3202925" y="4500178"/>
              <a:ext cx="7144" cy="624762"/>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41" idx="2"/>
              <a:endCxn id="10" idx="0"/>
            </p:cNvCxnSpPr>
            <p:nvPr/>
          </p:nvCxnSpPr>
          <p:spPr>
            <a:xfrm>
              <a:off x="4329823" y="4500178"/>
              <a:ext cx="7144" cy="624762"/>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33" name="Group 132"/>
          <p:cNvGrpSpPr>
            <a:grpSpLocks/>
          </p:cNvGrpSpPr>
          <p:nvPr/>
        </p:nvGrpSpPr>
        <p:grpSpPr bwMode="auto">
          <a:xfrm>
            <a:off x="1897262" y="3884613"/>
            <a:ext cx="5156001" cy="1761111"/>
            <a:chOff x="1897002" y="5125009"/>
            <a:chExt cx="5155755" cy="1761038"/>
          </a:xfrm>
        </p:grpSpPr>
        <p:cxnSp>
          <p:nvCxnSpPr>
            <p:cNvPr id="53" name="Straight Arrow Connector 52"/>
            <p:cNvCxnSpPr>
              <a:endCxn id="131" idx="1"/>
            </p:cNvCxnSpPr>
            <p:nvPr/>
          </p:nvCxnSpPr>
          <p:spPr>
            <a:xfrm>
              <a:off x="5659792" y="6534651"/>
              <a:ext cx="736962" cy="15874"/>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0" idx="2"/>
              <a:endCxn id="131" idx="0"/>
            </p:cNvCxnSpPr>
            <p:nvPr/>
          </p:nvCxnSpPr>
          <p:spPr>
            <a:xfrm>
              <a:off x="6587840" y="5494881"/>
              <a:ext cx="0" cy="879439"/>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8686" name="TextBox 61"/>
            <p:cNvSpPr txBox="1">
              <a:spLocks noChangeArrowheads="1"/>
            </p:cNvSpPr>
            <p:nvPr/>
          </p:nvSpPr>
          <p:spPr bwMode="auto">
            <a:xfrm>
              <a:off x="6476549" y="5592784"/>
              <a:ext cx="576208" cy="56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3400" b="1">
                  <a:solidFill>
                    <a:srgbClr val="0000FF"/>
                  </a:solidFill>
                  <a:latin typeface="Microsoft YaHei" panose="020B0503020204020204" pitchFamily="34" charset="-122"/>
                  <a:ea typeface="Microsoft YaHei" panose="020B0503020204020204" pitchFamily="34" charset="-122"/>
                </a:rPr>
                <a:t>+</a:t>
              </a:r>
            </a:p>
          </p:txBody>
        </p:sp>
        <p:sp>
          <p:nvSpPr>
            <p:cNvPr id="28687" name="TextBox 62"/>
            <p:cNvSpPr txBox="1">
              <a:spLocks noChangeArrowheads="1"/>
            </p:cNvSpPr>
            <p:nvPr/>
          </p:nvSpPr>
          <p:spPr bwMode="auto">
            <a:xfrm>
              <a:off x="5803812" y="6316684"/>
              <a:ext cx="269751" cy="56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3400" b="1">
                  <a:solidFill>
                    <a:srgbClr val="0000FF"/>
                  </a:solidFill>
                  <a:latin typeface="Microsoft YaHei" panose="020B0503020204020204" pitchFamily="34" charset="-122"/>
                  <a:ea typeface="Microsoft YaHei" panose="020B0503020204020204" pitchFamily="34" charset="-122"/>
                </a:rPr>
                <a:t>+</a:t>
              </a:r>
            </a:p>
          </p:txBody>
        </p:sp>
        <p:sp>
          <p:nvSpPr>
            <p:cNvPr id="28688" name="TextBox 63"/>
            <p:cNvSpPr txBox="1">
              <a:spLocks noChangeArrowheads="1"/>
            </p:cNvSpPr>
            <p:nvPr/>
          </p:nvSpPr>
          <p:spPr bwMode="auto">
            <a:xfrm>
              <a:off x="5732068" y="5722101"/>
              <a:ext cx="576208" cy="61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r>
                <a:rPr lang="en-US" altLang="zh-CN" sz="3400" b="1">
                  <a:solidFill>
                    <a:srgbClr val="0000FF"/>
                  </a:solidFill>
                  <a:latin typeface="Microsoft YaHei" panose="020B0503020204020204" pitchFamily="34" charset="-122"/>
                  <a:ea typeface="Microsoft YaHei" panose="020B0503020204020204" pitchFamily="34" charset="-122"/>
                </a:rPr>
                <a:t>–</a:t>
              </a:r>
            </a:p>
          </p:txBody>
        </p:sp>
        <p:grpSp>
          <p:nvGrpSpPr>
            <p:cNvPr id="28689" name="Group 117"/>
            <p:cNvGrpSpPr>
              <a:grpSpLocks/>
            </p:cNvGrpSpPr>
            <p:nvPr/>
          </p:nvGrpSpPr>
          <p:grpSpPr bwMode="auto">
            <a:xfrm>
              <a:off x="1897002" y="5125009"/>
              <a:ext cx="4881924" cy="1601721"/>
              <a:chOff x="2044567" y="5761209"/>
              <a:chExt cx="4881924" cy="1601721"/>
            </a:xfrm>
          </p:grpSpPr>
          <p:sp>
            <p:nvSpPr>
              <p:cNvPr id="122" name="Alternate Process 121"/>
              <p:cNvSpPr/>
              <p:nvPr/>
            </p:nvSpPr>
            <p:spPr>
              <a:xfrm>
                <a:off x="3171440" y="5761209"/>
                <a:ext cx="382172" cy="352410"/>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0" name="Alternate Process 119"/>
              <p:cNvSpPr/>
              <p:nvPr/>
            </p:nvSpPr>
            <p:spPr>
              <a:xfrm>
                <a:off x="5425185" y="5765178"/>
                <a:ext cx="381577" cy="353204"/>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1" name="Alternate Process 120"/>
              <p:cNvSpPr/>
              <p:nvPr/>
            </p:nvSpPr>
            <p:spPr>
              <a:xfrm>
                <a:off x="4298312" y="5761209"/>
                <a:ext cx="382172" cy="352410"/>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3" name="Alternate Process 122"/>
              <p:cNvSpPr>
                <a:spLocks noChangeArrowheads="1"/>
              </p:cNvSpPr>
              <p:nvPr/>
            </p:nvSpPr>
            <p:spPr bwMode="auto">
              <a:xfrm>
                <a:off x="2044567" y="5761209"/>
                <a:ext cx="382172" cy="352410"/>
              </a:xfrm>
              <a:prstGeom prst="flowChartAlternateProcess">
                <a:avLst/>
              </a:prstGeom>
              <a:gradFill rotWithShape="1">
                <a:gsLst>
                  <a:gs pos="0">
                    <a:srgbClr val="EBFAE7"/>
                  </a:gs>
                  <a:gs pos="64999">
                    <a:srgbClr val="CDEFC2"/>
                  </a:gs>
                  <a:gs pos="100000">
                    <a:srgbClr val="B7EBA7"/>
                  </a:gs>
                </a:gsLst>
                <a:lin ang="5400000" scaled="1"/>
              </a:gradFill>
              <a:ln w="9525">
                <a:solidFill>
                  <a:srgbClr val="529827"/>
                </a:solidFill>
                <a:miter lim="800000"/>
                <a:headEnd/>
                <a:tailEnd/>
              </a:ln>
              <a:effectLst>
                <a:outerShdw blurRad="40000" dist="20000" dir="5400000" rotWithShape="0">
                  <a:srgbClr val="808080">
                    <a:alpha val="37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6" name="Alternate Process 125"/>
              <p:cNvSpPr/>
              <p:nvPr/>
            </p:nvSpPr>
            <p:spPr>
              <a:xfrm>
                <a:off x="4298312" y="6994646"/>
                <a:ext cx="382172" cy="353204"/>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7" name="Alternate Process 126"/>
              <p:cNvSpPr/>
              <p:nvPr/>
            </p:nvSpPr>
            <p:spPr>
              <a:xfrm>
                <a:off x="3171440" y="6994646"/>
                <a:ext cx="382172" cy="353204"/>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28" name="Alternate Process 127"/>
              <p:cNvSpPr/>
              <p:nvPr/>
            </p:nvSpPr>
            <p:spPr>
              <a:xfrm>
                <a:off x="2044567" y="6994646"/>
                <a:ext cx="382172" cy="353204"/>
              </a:xfrm>
              <a:prstGeom prst="flowChartAlternateProcess">
                <a:avLst/>
              </a:prstGeom>
              <a:solidFill>
                <a:schemeClr val="bg1"/>
              </a:solidFill>
              <a:ln w="12700" cmpd="sng">
                <a:prstDash val="dash"/>
              </a:ln>
            </p:spPr>
            <p:style>
              <a:lnRef idx="2">
                <a:schemeClr val="dk1"/>
              </a:lnRef>
              <a:fillRef idx="1">
                <a:schemeClr val="lt1"/>
              </a:fillRef>
              <a:effectRef idx="0">
                <a:schemeClr val="dk1"/>
              </a:effectRef>
              <a:fontRef idx="minor">
                <a:schemeClr val="dk1"/>
              </a:fontRef>
            </p:style>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30" name="Alternate Process 129"/>
              <p:cNvSpPr>
                <a:spLocks noChangeArrowheads="1"/>
              </p:cNvSpPr>
              <p:nvPr/>
            </p:nvSpPr>
            <p:spPr bwMode="auto">
              <a:xfrm>
                <a:off x="6544319" y="5778671"/>
                <a:ext cx="382172" cy="352410"/>
              </a:xfrm>
              <a:prstGeom prst="flowChartAlternateProcess">
                <a:avLst/>
              </a:prstGeom>
              <a:gradFill rotWithShape="1">
                <a:gsLst>
                  <a:gs pos="0">
                    <a:srgbClr val="EBFAE7"/>
                  </a:gs>
                  <a:gs pos="64999">
                    <a:srgbClr val="CDEFC2"/>
                  </a:gs>
                  <a:gs pos="100000">
                    <a:srgbClr val="B7EBA7"/>
                  </a:gs>
                </a:gsLst>
                <a:lin ang="5400000" scaled="1"/>
              </a:gradFill>
              <a:ln w="9525">
                <a:solidFill>
                  <a:srgbClr val="529827"/>
                </a:solidFill>
                <a:miter lim="800000"/>
                <a:headEnd/>
                <a:tailEnd/>
              </a:ln>
              <a:effectLst>
                <a:outerShdw blurRad="40000" dist="20000" dir="5400000" rotWithShape="0">
                  <a:srgbClr val="808080">
                    <a:alpha val="37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latin typeface="Microsoft YaHei" panose="020B0503020204020204" pitchFamily="34" charset="-122"/>
                  <a:ea typeface="Microsoft YaHei" panose="020B0503020204020204" pitchFamily="34" charset="-122"/>
                </a:endParaRPr>
              </a:p>
            </p:txBody>
          </p:sp>
          <p:sp>
            <p:nvSpPr>
              <p:cNvPr id="131" name="Alternate Process 130"/>
              <p:cNvSpPr>
                <a:spLocks noChangeArrowheads="1"/>
              </p:cNvSpPr>
              <p:nvPr/>
            </p:nvSpPr>
            <p:spPr bwMode="auto">
              <a:xfrm>
                <a:off x="6544319" y="7010520"/>
                <a:ext cx="382172" cy="352410"/>
              </a:xfrm>
              <a:prstGeom prst="flowChartAlternateProcess">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grpSp>
        <p:cxnSp>
          <p:nvCxnSpPr>
            <p:cNvPr id="55" name="Straight Arrow Connector 54"/>
            <p:cNvCxnSpPr>
              <a:stCxn id="123" idx="3"/>
            </p:cNvCxnSpPr>
            <p:nvPr/>
          </p:nvCxnSpPr>
          <p:spPr>
            <a:xfrm>
              <a:off x="2279174" y="5301214"/>
              <a:ext cx="4140200" cy="1082630"/>
            </a:xfrm>
            <a:prstGeom prst="straightConnector1">
              <a:avLst/>
            </a:prstGeom>
            <a:ln w="5715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59" name="TextBox 58"/>
          <p:cNvSpPr txBox="1">
            <a:spLocks noChangeArrowheads="1"/>
          </p:cNvSpPr>
          <p:nvPr/>
        </p:nvSpPr>
        <p:spPr bwMode="auto">
          <a:xfrm>
            <a:off x="2082403" y="3314700"/>
            <a:ext cx="1579318"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countByValue</a:t>
            </a:r>
          </a:p>
        </p:txBody>
      </p:sp>
      <p:sp>
        <p:nvSpPr>
          <p:cNvPr id="48" name="Rounded Rectangular Callout 47"/>
          <p:cNvSpPr/>
          <p:nvPr/>
        </p:nvSpPr>
        <p:spPr>
          <a:xfrm>
            <a:off x="7172325" y="3657600"/>
            <a:ext cx="1514475" cy="1371600"/>
          </a:xfrm>
          <a:prstGeom prst="wedgeRoundRectCallout">
            <a:avLst>
              <a:gd name="adj1" fmla="val -70614"/>
              <a:gd name="adj2" fmla="val 25902"/>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zh-CN" altLang="en-US" dirty="0">
                <a:latin typeface="Microsoft YaHei" panose="020B0503020204020204" pitchFamily="34" charset="-122"/>
                <a:ea typeface="Microsoft YaHei" panose="020B0503020204020204" pitchFamily="34" charset="-122"/>
              </a:rPr>
              <a:t>在窗口中添加来自新的批处理的数量</a:t>
            </a:r>
            <a:endParaRPr lang="en-US" dirty="0">
              <a:solidFill>
                <a:srgbClr val="000000"/>
              </a:solidFill>
              <a:latin typeface="Microsoft YaHei" panose="020B0503020204020204" pitchFamily="34" charset="-122"/>
              <a:ea typeface="Microsoft YaHei" panose="020B0503020204020204" pitchFamily="34" charset="-122"/>
              <a:cs typeface="Calibri"/>
            </a:endParaRPr>
          </a:p>
        </p:txBody>
      </p:sp>
      <p:sp>
        <p:nvSpPr>
          <p:cNvPr id="49" name="Rounded Rectangular Callout 48"/>
          <p:cNvSpPr/>
          <p:nvPr/>
        </p:nvSpPr>
        <p:spPr>
          <a:xfrm>
            <a:off x="3571875" y="4457700"/>
            <a:ext cx="1285875" cy="1371600"/>
          </a:xfrm>
          <a:prstGeom prst="wedgeRoundRectCallout">
            <a:avLst>
              <a:gd name="adj1" fmla="val 69304"/>
              <a:gd name="adj2" fmla="val -18336"/>
              <a:gd name="adj3" fmla="val 16667"/>
            </a:avLst>
          </a:prstGeom>
          <a:ln w="57150" cmpd="sng"/>
        </p:spPr>
        <p:style>
          <a:lnRef idx="2">
            <a:schemeClr val="accent4"/>
          </a:lnRef>
          <a:fillRef idx="1">
            <a:schemeClr val="lt1"/>
          </a:fillRef>
          <a:effectRef idx="0">
            <a:schemeClr val="accent4"/>
          </a:effectRef>
          <a:fontRef idx="minor">
            <a:schemeClr val="dk1"/>
          </a:fontRef>
        </p:style>
        <p:txBody>
          <a:bodyPr lIns="0" tIns="19202" rIns="0" bIns="19202" anchor="ctr"/>
          <a:lstStyle/>
          <a:p>
            <a:pPr algn="ctr">
              <a:defRPr/>
            </a:pPr>
            <a:r>
              <a:rPr lang="zh-CN" altLang="en-US" b="1" dirty="0">
                <a:solidFill>
                  <a:srgbClr val="000000"/>
                </a:solidFill>
                <a:latin typeface="Microsoft YaHei" panose="020B0503020204020204" pitchFamily="34" charset="-122"/>
                <a:ea typeface="Microsoft YaHei" panose="020B0503020204020204" pitchFamily="34" charset="-122"/>
                <a:cs typeface="Calibri"/>
              </a:rPr>
              <a:t>从窗口前的批处理中减去计数</a:t>
            </a:r>
            <a:endParaRPr lang="en-US" dirty="0">
              <a:solidFill>
                <a:srgbClr val="000000"/>
              </a:solidFill>
              <a:latin typeface="Microsoft YaHei" panose="020B0503020204020204" pitchFamily="34" charset="-122"/>
              <a:ea typeface="Microsoft YaHei" panose="020B0503020204020204" pitchFamily="34" charset="-122"/>
              <a:cs typeface="Calibri"/>
            </a:endParaRPr>
          </a:p>
        </p:txBody>
      </p:sp>
      <p:sp>
        <p:nvSpPr>
          <p:cNvPr id="52" name="Rounded Rectangle 51"/>
          <p:cNvSpPr/>
          <p:nvPr/>
        </p:nvSpPr>
        <p:spPr>
          <a:xfrm>
            <a:off x="1685925" y="3695700"/>
            <a:ext cx="4269581" cy="673894"/>
          </a:xfrm>
          <a:prstGeom prst="roundRect">
            <a:avLst/>
          </a:prstGeom>
          <a:noFill/>
          <a:ln w="76200"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91438" tIns="45719" rIns="91438" bIns="45719"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a:solidFill>
                <a:srgbClr val="FFFFFF"/>
              </a:solidFill>
              <a:latin typeface="Microsoft YaHei" panose="020B0503020204020204" pitchFamily="34" charset="-122"/>
              <a:ea typeface="Microsoft YaHei" panose="020B0503020204020204" pitchFamily="34" charset="-122"/>
            </a:endParaRPr>
          </a:p>
        </p:txBody>
      </p:sp>
      <p:sp>
        <p:nvSpPr>
          <p:cNvPr id="56" name="Alternate Process 55"/>
          <p:cNvSpPr>
            <a:spLocks noChangeArrowheads="1"/>
          </p:cNvSpPr>
          <p:nvPr/>
        </p:nvSpPr>
        <p:spPr bwMode="auto">
          <a:xfrm>
            <a:off x="5278040" y="5118100"/>
            <a:ext cx="381596" cy="352425"/>
          </a:xfrm>
          <a:prstGeom prst="flowChartAlternateProcess">
            <a:avLst/>
          </a:prstGeom>
          <a:gradFill rotWithShape="1">
            <a:gsLst>
              <a:gs pos="0">
                <a:srgbClr val="86C5FF"/>
              </a:gs>
              <a:gs pos="100000">
                <a:srgbClr val="038BE7"/>
              </a:gs>
            </a:gsLst>
            <a:lin ang="5400000"/>
          </a:gradFill>
          <a:ln w="9525">
            <a:solidFill>
              <a:srgbClr val="1884CD"/>
            </a:solidFill>
            <a:miter lim="800000"/>
            <a:headEnd/>
            <a:tailEnd/>
          </a:ln>
          <a:effectLst>
            <a:outerShdw blurRad="40000" dist="23000" dir="5400000" rotWithShape="0">
              <a:srgbClr val="808080">
                <a:alpha val="34999"/>
              </a:srgbClr>
            </a:outerShdw>
          </a:effectLst>
        </p:spPr>
        <p:txBody>
          <a:bodyPr lIns="38405" tIns="19202" rIns="38405" bIns="19202" anchor="ct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algn="ctr" eaLnBrk="1" hangingPunct="1"/>
            <a:endParaRPr lang="zh-CN" altLang="zh-CN" sz="1800">
              <a:solidFill>
                <a:srgbClr val="FFFFFF"/>
              </a:solidFill>
              <a:latin typeface="Microsoft YaHei" panose="020B0503020204020204" pitchFamily="34" charset="-122"/>
              <a:ea typeface="Microsoft YaHei" panose="020B0503020204020204" pitchFamily="34" charset="-122"/>
            </a:endParaRPr>
          </a:p>
        </p:txBody>
      </p:sp>
      <p:sp>
        <p:nvSpPr>
          <p:cNvPr id="57" name="TextBox 128"/>
          <p:cNvSpPr txBox="1">
            <a:spLocks noChangeArrowheads="1"/>
          </p:cNvSpPr>
          <p:nvPr/>
        </p:nvSpPr>
        <p:spPr bwMode="auto">
          <a:xfrm>
            <a:off x="583407" y="5061744"/>
            <a:ext cx="1220502" cy="31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8405" tIns="19202" rIns="38405" bIns="19202">
            <a:spAutoFit/>
          </a:bodyPr>
          <a:lstStyle>
            <a:lvl1pPr eaLnBrk="0" hangingPunct="0">
              <a:defRPr sz="1200">
                <a:solidFill>
                  <a:srgbClr val="000000"/>
                </a:solidFill>
                <a:latin typeface="Gill Sans" charset="0"/>
                <a:ea typeface="ヒラギノ角ゴ ProN W3" charset="-128"/>
                <a:sym typeface="Gill Sans" charset="0"/>
              </a:defRPr>
            </a:lvl1pPr>
            <a:lvl2pPr marL="742950" indent="-285750" eaLnBrk="0" hangingPunct="0">
              <a:defRPr sz="1200">
                <a:solidFill>
                  <a:srgbClr val="000000"/>
                </a:solidFill>
                <a:latin typeface="Gill Sans" charset="0"/>
                <a:ea typeface="ヒラギノ角ゴ ProN W3" charset="-128"/>
                <a:sym typeface="Gill Sans" charset="0"/>
              </a:defRPr>
            </a:lvl2pPr>
            <a:lvl3pPr marL="1143000" indent="-228600" eaLnBrk="0" hangingPunct="0">
              <a:defRPr sz="1200">
                <a:solidFill>
                  <a:srgbClr val="000000"/>
                </a:solidFill>
                <a:latin typeface="Gill Sans" charset="0"/>
                <a:ea typeface="ヒラギノ角ゴ ProN W3" charset="-128"/>
                <a:sym typeface="Gill Sans" charset="0"/>
              </a:defRPr>
            </a:lvl3pPr>
            <a:lvl4pPr marL="1600200" indent="-228600" eaLnBrk="0" hangingPunct="0">
              <a:defRPr sz="1200">
                <a:solidFill>
                  <a:srgbClr val="000000"/>
                </a:solidFill>
                <a:latin typeface="Gill Sans" charset="0"/>
                <a:ea typeface="ヒラギノ角ゴ ProN W3" charset="-128"/>
                <a:sym typeface="Gill Sans" charset="0"/>
              </a:defRPr>
            </a:lvl4pPr>
            <a:lvl5pPr marL="2057400" indent="-228600" eaLnBrk="0" hangingPunct="0">
              <a:defRPr sz="1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1200">
                <a:solidFill>
                  <a:srgbClr val="000000"/>
                </a:solidFill>
                <a:latin typeface="Gill Sans" charset="0"/>
                <a:ea typeface="ヒラギノ角ゴ ProN W3" charset="-128"/>
                <a:sym typeface="Gill Sans" charset="0"/>
              </a:defRPr>
            </a:lvl9pPr>
          </a:lstStyle>
          <a:p>
            <a:pPr eaLnBrk="1" hangingPunct="1"/>
            <a:r>
              <a:rPr lang="en-US" altLang="zh-CN" sz="1800">
                <a:latin typeface="Microsoft YaHei" panose="020B0503020204020204" pitchFamily="34" charset="-122"/>
                <a:ea typeface="Microsoft YaHei" panose="020B0503020204020204" pitchFamily="34" charset="-122"/>
              </a:rPr>
              <a:t>tagCounts</a:t>
            </a:r>
          </a:p>
        </p:txBody>
      </p:sp>
      <p:sp>
        <p:nvSpPr>
          <p:cNvPr id="54" name="Rectangle 4">
            <a:extLst>
              <a:ext uri="{FF2B5EF4-FFF2-40B4-BE49-F238E27FC236}">
                <a16:creationId xmlns="" xmlns:a16="http://schemas.microsoft.com/office/drawing/2014/main" id="{FA5162E2-8AC6-AD41-8C85-8816F21E6134}"/>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0" name="直接连接符 8">
            <a:extLst>
              <a:ext uri="{FF2B5EF4-FFF2-40B4-BE49-F238E27FC236}">
                <a16:creationId xmlns="" xmlns:a16="http://schemas.microsoft.com/office/drawing/2014/main" id="{234687CE-CED7-974D-9615-54812FA9A395}"/>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61" name="组合 46">
            <a:extLst>
              <a:ext uri="{FF2B5EF4-FFF2-40B4-BE49-F238E27FC236}">
                <a16:creationId xmlns="" xmlns:a16="http://schemas.microsoft.com/office/drawing/2014/main" id="{19DC2F08-4250-6C4F-B553-CB0C1792E60A}"/>
              </a:ext>
            </a:extLst>
          </p:cNvPr>
          <p:cNvGrpSpPr>
            <a:grpSpLocks/>
          </p:cNvGrpSpPr>
          <p:nvPr/>
        </p:nvGrpSpPr>
        <p:grpSpPr bwMode="auto">
          <a:xfrm>
            <a:off x="-1" y="284163"/>
            <a:ext cx="5955507" cy="530225"/>
            <a:chOff x="2209799" y="284389"/>
            <a:chExt cx="2160388" cy="529772"/>
          </a:xfrm>
          <a:solidFill>
            <a:srgbClr val="024C89"/>
          </a:solidFill>
        </p:grpSpPr>
        <p:sp>
          <p:nvSpPr>
            <p:cNvPr id="62" name="矩形 61">
              <a:extLst>
                <a:ext uri="{FF2B5EF4-FFF2-40B4-BE49-F238E27FC236}">
                  <a16:creationId xmlns="" xmlns:a16="http://schemas.microsoft.com/office/drawing/2014/main" id="{D7D5A7BB-9589-594C-A746-BC1BCDA48BB8}"/>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智能窗口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基于</a:t>
              </a:r>
              <a:r>
                <a:rPr lang="en-US" altLang="zh-CN" sz="2400" b="1" dirty="0" err="1">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countByValue</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63" name="矩形 62">
              <a:extLst>
                <a:ext uri="{FF2B5EF4-FFF2-40B4-BE49-F238E27FC236}">
                  <a16:creationId xmlns="" xmlns:a16="http://schemas.microsoft.com/office/drawing/2014/main" id="{533AD493-1E41-9E49-97DC-824943288C7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409693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up)">
                                      <p:cBhvr>
                                        <p:cTn id="7" dur="500"/>
                                        <p:tgtEl>
                                          <p:spTgt spid="11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path" presetSubtype="0" accel="50000" decel="50000" fill="hold" grpId="0" nodeType="clickEffect">
                                  <p:stCondLst>
                                    <p:cond delay="0"/>
                                  </p:stCondLst>
                                  <p:childTnLst>
                                    <p:animMotion origin="layout" path="M 3.88889E-6 -4.44444E-6 L 0.1243 -4.44444E-6 " pathEditMode="relative" rAng="0" ptsTypes="AA">
                                      <p:cBhvr>
                                        <p:cTn id="23" dur="500" fill="hold"/>
                                        <p:tgtEl>
                                          <p:spTgt spid="52"/>
                                        </p:tgtEl>
                                        <p:attrNameLst>
                                          <p:attrName>ppt_x</p:attrName>
                                          <p:attrName>ppt_y</p:attrName>
                                        </p:attrNameLst>
                                      </p:cBhvr>
                                      <p:rCtr x="6215" y="0"/>
                                    </p:animMotion>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wipe(up)">
                                      <p:cBhvr>
                                        <p:cTn id="31" dur="500"/>
                                        <p:tgtEl>
                                          <p:spTgt spid="133"/>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9" grpId="0"/>
      <p:bldP spid="48" grpId="0" animBg="1"/>
      <p:bldP spid="49" grpId="0" animBg="1"/>
      <p:bldP spid="52" grpId="0" animBg="1"/>
      <p:bldP spid="52" grpId="1" animBg="1"/>
      <p:bldP spid="56" grpId="0" animBg="1"/>
      <p:bldP spid="5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lstStyle/>
          <a:p>
            <a:r>
              <a:rPr lang="zh-CN" altLang="en-US" sz="2000" dirty="0">
                <a:latin typeface="Microsoft YaHei" panose="020B0503020204020204" pitchFamily="34" charset="-122"/>
                <a:ea typeface="Microsoft YaHei" panose="020B0503020204020204" pitchFamily="34" charset="-122"/>
              </a:rPr>
              <a:t>增量计算计数的技术可以推广到许多</a:t>
            </a:r>
            <a:r>
              <a:rPr lang="en-US" altLang="zh-CN" sz="2000" dirty="0">
                <a:latin typeface="Microsoft YaHei" panose="020B0503020204020204" pitchFamily="34" charset="-122"/>
                <a:ea typeface="Microsoft YaHei" panose="020B0503020204020204" pitchFamily="34" charset="-122"/>
              </a:rPr>
              <a:t>reduce</a:t>
            </a:r>
            <a:r>
              <a:rPr lang="zh-CN" altLang="en-US" sz="2000" dirty="0">
                <a:latin typeface="Microsoft YaHei" panose="020B0503020204020204" pitchFamily="34" charset="-122"/>
                <a:ea typeface="Microsoft YaHei" panose="020B0503020204020204" pitchFamily="34" charset="-122"/>
              </a:rPr>
              <a:t>操作</a:t>
            </a:r>
            <a:endParaRPr lang="en-US" altLang="zh-CN" sz="2000" dirty="0">
              <a:latin typeface="Microsoft YaHei" panose="020B0503020204020204" pitchFamily="34" charset="-122"/>
              <a:ea typeface="Microsoft YaHei" panose="020B0503020204020204" pitchFamily="34" charset="-122"/>
            </a:endParaRPr>
          </a:p>
          <a:p>
            <a:pPr lvl="1"/>
            <a:r>
              <a:rPr lang="zh-CN" altLang="en-US" sz="1800" dirty="0">
                <a:latin typeface="Microsoft YaHei" panose="020B0503020204020204" pitchFamily="34" charset="-122"/>
                <a:ea typeface="Microsoft YaHei" panose="020B0503020204020204" pitchFamily="34" charset="-122"/>
              </a:rPr>
              <a:t>需要一个方法来进行逆向</a:t>
            </a:r>
            <a:r>
              <a:rPr lang="en-US" altLang="zh-CN" sz="1800" dirty="0">
                <a:latin typeface="Microsoft YaHei" panose="020B0503020204020204" pitchFamily="34" charset="-122"/>
                <a:ea typeface="Microsoft YaHei" panose="020B0503020204020204" pitchFamily="34" charset="-122"/>
              </a:rPr>
              <a:t>reduce(</a:t>
            </a:r>
            <a:r>
              <a:rPr lang="zh-CN" altLang="en-US" sz="1800" dirty="0">
                <a:latin typeface="Microsoft YaHei" panose="020B0503020204020204" pitchFamily="34" charset="-122"/>
                <a:ea typeface="Microsoft YaHei" panose="020B0503020204020204" pitchFamily="34" charset="-122"/>
              </a:rPr>
              <a:t>用相减来计数</a:t>
            </a:r>
            <a:r>
              <a:rPr lang="en-US" altLang="zh-CN" sz="1800" dirty="0">
                <a:latin typeface="Microsoft YaHei" panose="020B0503020204020204" pitchFamily="34" charset="-122"/>
                <a:ea typeface="Microsoft YaHei" panose="020B0503020204020204" pitchFamily="34" charset="-122"/>
              </a:rPr>
              <a:t>)</a:t>
            </a:r>
          </a:p>
          <a:p>
            <a:pPr marL="457200" lvl="1" indent="0">
              <a:buNone/>
            </a:pPr>
            <a:endParaRPr lang="en-US" altLang="zh-CN" dirty="0">
              <a:latin typeface="Microsoft YaHei" panose="020B0503020204020204" pitchFamily="34" charset="-122"/>
              <a:ea typeface="Microsoft YaHei" panose="020B0503020204020204" pitchFamily="34" charset="-122"/>
            </a:endParaRPr>
          </a:p>
          <a:p>
            <a:r>
              <a:rPr lang="zh-CN" altLang="en-US" sz="2000" dirty="0">
                <a:latin typeface="Microsoft YaHei" panose="020B0503020204020204" pitchFamily="34" charset="-122"/>
                <a:ea typeface="Microsoft YaHei" panose="020B0503020204020204" pitchFamily="34" charset="-122"/>
              </a:rPr>
              <a:t>可以实现计数，通过</a:t>
            </a:r>
            <a:r>
              <a:rPr lang="en-US" altLang="zh-CN" sz="2000" dirty="0">
                <a:latin typeface="Microsoft YaHei" panose="020B0503020204020204" pitchFamily="34" charset="-122"/>
                <a:ea typeface="Microsoft YaHei" panose="020B0503020204020204" pitchFamily="34" charset="-122"/>
              </a:rPr>
              <a:t>:</a:t>
            </a:r>
            <a:endParaRPr lang="en-US" altLang="zh-CN" sz="2400" dirty="0">
              <a:solidFill>
                <a:srgbClr val="000000"/>
              </a:solidFill>
              <a:latin typeface="Microsoft YaHei" panose="020B0503020204020204" pitchFamily="34" charset="-122"/>
              <a:ea typeface="Microsoft YaHei" panose="020B0503020204020204" pitchFamily="34" charset="-122"/>
            </a:endParaRPr>
          </a:p>
          <a:p>
            <a:pPr>
              <a:buFont typeface="Wingdings" pitchFamily="2" charset="2"/>
              <a:buNone/>
            </a:pPr>
            <a:r>
              <a:rPr lang="en-US" altLang="zh-CN" sz="2400" dirty="0">
                <a:solidFill>
                  <a:srgbClr val="C61B1B"/>
                </a:solidFill>
                <a:latin typeface="Microsoft YaHei" panose="020B0503020204020204" pitchFamily="34" charset="-122"/>
                <a:ea typeface="Microsoft YaHei" panose="020B0503020204020204" pitchFamily="34" charset="-122"/>
              </a:rPr>
              <a:t>	</a:t>
            </a:r>
            <a:r>
              <a:rPr lang="en-US" altLang="zh-CN" sz="1800" dirty="0" err="1">
                <a:solidFill>
                  <a:srgbClr val="C61B1B"/>
                </a:solidFill>
                <a:latin typeface="Microsoft YaHei" panose="020B0503020204020204" pitchFamily="34" charset="-122"/>
                <a:ea typeface="Microsoft YaHei" panose="020B0503020204020204" pitchFamily="34" charset="-122"/>
                <a:cs typeface="Consolas" pitchFamily="49" charset="0"/>
              </a:rPr>
              <a:t>hashTags</a:t>
            </a:r>
            <a:r>
              <a:rPr lang="en-US" altLang="zh-CN" sz="1800" dirty="0" err="1">
                <a:solidFill>
                  <a:srgbClr val="000000"/>
                </a:solidFill>
                <a:latin typeface="Microsoft YaHei" panose="020B0503020204020204" pitchFamily="34" charset="-122"/>
                <a:ea typeface="Microsoft YaHei" panose="020B0503020204020204" pitchFamily="34" charset="-122"/>
                <a:cs typeface="Consolas" pitchFamily="49" charset="0"/>
              </a:rPr>
              <a:t>.</a:t>
            </a:r>
            <a:r>
              <a:rPr lang="en-US" altLang="zh-CN" sz="1800" dirty="0" err="1">
                <a:solidFill>
                  <a:srgbClr val="0D8BE6"/>
                </a:solidFill>
                <a:latin typeface="Microsoft YaHei" panose="020B0503020204020204" pitchFamily="34" charset="-122"/>
                <a:ea typeface="Microsoft YaHei" panose="020B0503020204020204" pitchFamily="34" charset="-122"/>
                <a:cs typeface="Consolas" pitchFamily="49" charset="0"/>
              </a:rPr>
              <a:t>reduceByKeyAndWindow</a:t>
            </a:r>
            <a:r>
              <a:rPr lang="en-US" altLang="zh-CN" sz="1800" dirty="0">
                <a:solidFill>
                  <a:srgbClr val="000000"/>
                </a:solidFill>
                <a:latin typeface="Microsoft YaHei" panose="020B0503020204020204" pitchFamily="34" charset="-122"/>
                <a:ea typeface="Microsoft YaHei" panose="020B0503020204020204" pitchFamily="34" charset="-122"/>
                <a:cs typeface="Consolas" pitchFamily="49" charset="0"/>
              </a:rPr>
              <a:t>(_ + _, _ - _, Minutes(1), …)</a:t>
            </a:r>
          </a:p>
          <a:p>
            <a:pPr>
              <a:buFont typeface="Wingdings" pitchFamily="2" charset="2"/>
              <a:buNone/>
            </a:pPr>
            <a:endParaRPr lang="en-US" altLang="zh-CN" dirty="0">
              <a:latin typeface="Microsoft YaHei" panose="020B0503020204020204" pitchFamily="34" charset="-122"/>
              <a:ea typeface="Microsoft YaHei" panose="020B0503020204020204" pitchFamily="34" charset="-122"/>
            </a:endParaRPr>
          </a:p>
        </p:txBody>
      </p:sp>
      <p:sp>
        <p:nvSpPr>
          <p:cNvPr id="46083"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eaLnBrk="0" hangingPunct="0">
              <a:defRPr sz="500">
                <a:solidFill>
                  <a:srgbClr val="000000"/>
                </a:solidFill>
                <a:latin typeface="Gill Sans" charset="0"/>
                <a:ea typeface="ヒラギノ角ゴ ProN W3" charset="-128"/>
                <a:sym typeface="Gill Sans" charset="0"/>
              </a:defRPr>
            </a:lvl1pPr>
            <a:lvl2pPr marL="312039" indent="-120015" eaLnBrk="0" hangingPunct="0">
              <a:defRPr sz="500">
                <a:solidFill>
                  <a:srgbClr val="000000"/>
                </a:solidFill>
                <a:latin typeface="Gill Sans" charset="0"/>
                <a:ea typeface="ヒラギノ角ゴ ProN W3" charset="-128"/>
                <a:sym typeface="Gill Sans" charset="0"/>
              </a:defRPr>
            </a:lvl2pPr>
            <a:lvl3pPr marL="480060" indent="-96012" eaLnBrk="0" hangingPunct="0">
              <a:defRPr sz="500">
                <a:solidFill>
                  <a:srgbClr val="000000"/>
                </a:solidFill>
                <a:latin typeface="Gill Sans" charset="0"/>
                <a:ea typeface="ヒラギノ角ゴ ProN W3" charset="-128"/>
                <a:sym typeface="Gill Sans" charset="0"/>
              </a:defRPr>
            </a:lvl3pPr>
            <a:lvl4pPr marL="672084" indent="-96012" eaLnBrk="0" hangingPunct="0">
              <a:defRPr sz="500">
                <a:solidFill>
                  <a:srgbClr val="000000"/>
                </a:solidFill>
                <a:latin typeface="Gill Sans" charset="0"/>
                <a:ea typeface="ヒラギノ角ゴ ProN W3" charset="-128"/>
                <a:sym typeface="Gill Sans" charset="0"/>
              </a:defRPr>
            </a:lvl4pPr>
            <a:lvl5pPr marL="864108" indent="-96012" eaLnBrk="0" hangingPunct="0">
              <a:defRPr sz="500">
                <a:solidFill>
                  <a:srgbClr val="000000"/>
                </a:solidFill>
                <a:latin typeface="Gill Sans" charset="0"/>
                <a:ea typeface="ヒラギノ角ゴ ProN W3" charset="-128"/>
                <a:sym typeface="Gill Sans" charset="0"/>
              </a:defRPr>
            </a:lvl5pPr>
            <a:lvl6pPr marL="1056132"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6pPr>
            <a:lvl7pPr marL="1248156"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7pPr>
            <a:lvl8pPr marL="1440180"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8pPr>
            <a:lvl9pPr marL="1632204" indent="-96012" eaLnBrk="0" fontAlgn="base" hangingPunct="0">
              <a:spcBef>
                <a:spcPct val="0"/>
              </a:spcBef>
              <a:spcAft>
                <a:spcPct val="0"/>
              </a:spcAft>
              <a:defRPr sz="500">
                <a:solidFill>
                  <a:srgbClr val="000000"/>
                </a:solidFill>
                <a:latin typeface="Gill Sans" charset="0"/>
                <a:ea typeface="ヒラギノ角ゴ ProN W3" charset="-128"/>
                <a:sym typeface="Gill Sans" charset="0"/>
              </a:defRPr>
            </a:lvl9pPr>
          </a:lstStyle>
          <a:p>
            <a:pPr eaLnBrk="1" hangingPunct="1"/>
            <a:fld id="{3B47A03E-7949-4691-9C6C-7967BF5774E2}" type="slidenum">
              <a:rPr lang="en-US" altLang="zh-CN">
                <a:latin typeface="Microsoft YaHei" panose="020B0503020204020204" pitchFamily="34" charset="-122"/>
                <a:ea typeface="Microsoft YaHei" panose="020B0503020204020204" pitchFamily="34" charset="-122"/>
              </a:rPr>
              <a:pPr eaLnBrk="1" hangingPunct="1"/>
              <a:t>97</a:t>
            </a:fld>
            <a:endParaRPr lang="en-US" altLang="zh-CN">
              <a:latin typeface="Microsoft YaHei" panose="020B0503020204020204" pitchFamily="34" charset="-122"/>
              <a:ea typeface="Microsoft YaHei" panose="020B0503020204020204" pitchFamily="34" charset="-122"/>
            </a:endParaRPr>
          </a:p>
        </p:txBody>
      </p:sp>
      <p:sp>
        <p:nvSpPr>
          <p:cNvPr id="5" name="Rectangle 4">
            <a:extLst>
              <a:ext uri="{FF2B5EF4-FFF2-40B4-BE49-F238E27FC236}">
                <a16:creationId xmlns="" xmlns:a16="http://schemas.microsoft.com/office/drawing/2014/main" id="{3BF3C0AA-4280-2E49-9004-30C293569F7D}"/>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6" name="直接连接符 8">
            <a:extLst>
              <a:ext uri="{FF2B5EF4-FFF2-40B4-BE49-F238E27FC236}">
                <a16:creationId xmlns="" xmlns:a16="http://schemas.microsoft.com/office/drawing/2014/main" id="{13150465-D69D-F44D-8DCF-F52A0BECD804}"/>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7" name="组合 46">
            <a:extLst>
              <a:ext uri="{FF2B5EF4-FFF2-40B4-BE49-F238E27FC236}">
                <a16:creationId xmlns="" xmlns:a16="http://schemas.microsoft.com/office/drawing/2014/main" id="{F896A80F-4344-C549-B5E2-2897E8255851}"/>
              </a:ext>
            </a:extLst>
          </p:cNvPr>
          <p:cNvGrpSpPr>
            <a:grpSpLocks/>
          </p:cNvGrpSpPr>
          <p:nvPr/>
        </p:nvGrpSpPr>
        <p:grpSpPr bwMode="auto">
          <a:xfrm>
            <a:off x="-1" y="284163"/>
            <a:ext cx="5955507" cy="530225"/>
            <a:chOff x="2209799" y="284389"/>
            <a:chExt cx="2160388" cy="529772"/>
          </a:xfrm>
          <a:solidFill>
            <a:srgbClr val="024C89"/>
          </a:solidFill>
        </p:grpSpPr>
        <p:sp>
          <p:nvSpPr>
            <p:cNvPr id="8" name="矩形 7">
              <a:extLst>
                <a:ext uri="{FF2B5EF4-FFF2-40B4-BE49-F238E27FC236}">
                  <a16:creationId xmlns="" xmlns:a16="http://schemas.microsoft.com/office/drawing/2014/main" id="{CD7DD8A6-4ECD-C54E-8B60-02549B70ED5F}"/>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智能窗口 </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a:t>
              </a:r>
              <a:r>
                <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 基于</a:t>
              </a: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reduce</a:t>
              </a: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
          <p:nvSpPr>
            <p:cNvPr id="9" name="矩形 8">
              <a:extLst>
                <a:ext uri="{FF2B5EF4-FFF2-40B4-BE49-F238E27FC236}">
                  <a16:creationId xmlns="" xmlns:a16="http://schemas.microsoft.com/office/drawing/2014/main" id="{1BB304D6-A9F0-E840-BA33-56F0DA083FC5}"/>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1213736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4"/>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微软雅黑" pitchFamily="34" charset="-122"/>
              <a:ea typeface="微软雅黑" pitchFamily="34" charset="-122"/>
            </a:endParaRPr>
          </a:p>
        </p:txBody>
      </p:sp>
      <p:cxnSp>
        <p:nvCxnSpPr>
          <p:cNvPr id="9" name="直接连接符 8">
            <a:extLst>
              <a:ext uri="{FF2B5EF4-FFF2-40B4-BE49-F238E27FC236}">
                <a16:creationId xmlns="" xmlns:a16="http://schemas.microsoft.com/office/drawing/2014/main" id="{86F74058-54B2-4C44-9211-7F000CFDF081}"/>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0" name="组合 46">
            <a:extLst>
              <a:ext uri="{FF2B5EF4-FFF2-40B4-BE49-F238E27FC236}">
                <a16:creationId xmlns="" xmlns:a16="http://schemas.microsoft.com/office/drawing/2014/main" id="{74B261AD-DDF7-498E-B26B-BDADE397094D}"/>
              </a:ext>
            </a:extLst>
          </p:cNvPr>
          <p:cNvGrpSpPr>
            <a:grpSpLocks/>
          </p:cNvGrpSpPr>
          <p:nvPr/>
        </p:nvGrpSpPr>
        <p:grpSpPr bwMode="auto">
          <a:xfrm>
            <a:off x="0" y="284163"/>
            <a:ext cx="6170921" cy="530225"/>
            <a:chOff x="2209799" y="284389"/>
            <a:chExt cx="2160388" cy="529772"/>
          </a:xfrm>
          <a:solidFill>
            <a:srgbClr val="024C89"/>
          </a:solidFill>
        </p:grpSpPr>
        <p:sp>
          <p:nvSpPr>
            <p:cNvPr id="12" name="矩形 11">
              <a:extLst>
                <a:ext uri="{FF2B5EF4-FFF2-40B4-BE49-F238E27FC236}">
                  <a16:creationId xmlns="" xmlns:a16="http://schemas.microsoft.com/office/drawing/2014/main" id="{9F53D249-43E1-456B-9450-05634B25B542}"/>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大</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数</a:t>
              </a:r>
              <a:r>
                <a:rPr lang="zh-CN" altLang="en-US" sz="24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据</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实时计算</a:t>
              </a:r>
              <a:r>
                <a:rPr lang="zh-CN" altLang="en-US" sz="2400" b="1" smtClean="0">
                  <a:solidFill>
                    <a:schemeClr val="bg1"/>
                  </a:solidFill>
                  <a:latin typeface="Arial" panose="020B0604020202020204" pitchFamily="34" charset="0"/>
                  <a:ea typeface="微软雅黑" panose="020B0503020204020204" pitchFamily="34" charset="-122"/>
                  <a:sym typeface="Arial" panose="020B0604020202020204" pitchFamily="34" charset="0"/>
                </a:rPr>
                <a:t>系</a:t>
              </a: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统中的事务处理</a:t>
              </a:r>
            </a:p>
          </p:txBody>
        </p:sp>
        <p:sp>
          <p:nvSpPr>
            <p:cNvPr id="13" name="矩形 12">
              <a:extLst>
                <a:ext uri="{FF2B5EF4-FFF2-40B4-BE49-F238E27FC236}">
                  <a16:creationId xmlns="" xmlns:a16="http://schemas.microsoft.com/office/drawing/2014/main" id="{023F5FD8-E5AF-4013-B776-C3333B22082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Content Placeholder 2"/>
          <p:cNvSpPr txBox="1">
            <a:spLocks/>
          </p:cNvSpPr>
          <p:nvPr/>
        </p:nvSpPr>
        <p:spPr>
          <a:xfrm>
            <a:off x="114300" y="1219200"/>
            <a:ext cx="8915400" cy="39380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zh-CN" altLang="en-US" sz="1800" dirty="0">
              <a:solidFill>
                <a:srgbClr val="0000FF"/>
              </a:solidFill>
              <a:latin typeface="微软雅黑" panose="020B0503020204020204" pitchFamily="34" charset="-122"/>
              <a:ea typeface="微软雅黑" panose="020B0503020204020204" pitchFamily="34" charset="-122"/>
            </a:endParaRPr>
          </a:p>
        </p:txBody>
      </p:sp>
      <p:sp>
        <p:nvSpPr>
          <p:cNvPr id="8" name="Content Placeholder 2"/>
          <p:cNvSpPr txBox="1">
            <a:spLocks/>
          </p:cNvSpPr>
          <p:nvPr/>
        </p:nvSpPr>
        <p:spPr>
          <a:xfrm>
            <a:off x="114300" y="1143000"/>
            <a:ext cx="89154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pPr>
            <a:endParaRPr lang="en-US" altLang="zh-CN" sz="2400" dirty="0">
              <a:latin typeface="微软雅黑" panose="020B0503020204020204" pitchFamily="34" charset="-122"/>
              <a:ea typeface="微软雅黑" panose="020B0503020204020204" pitchFamily="34" charset="-122"/>
            </a:endParaRPr>
          </a:p>
        </p:txBody>
      </p:sp>
      <p:sp>
        <p:nvSpPr>
          <p:cNvPr id="14" name="Content Placeholder 2"/>
          <p:cNvSpPr txBox="1">
            <a:spLocks/>
          </p:cNvSpPr>
          <p:nvPr/>
        </p:nvSpPr>
        <p:spPr>
          <a:xfrm>
            <a:off x="305178" y="1810469"/>
            <a:ext cx="7238622" cy="11620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400" dirty="0">
                <a:latin typeface="微软雅黑" panose="020B0503020204020204" pitchFamily="34" charset="-122"/>
                <a:ea typeface="微软雅黑" panose="020B0503020204020204" pitchFamily="34" charset="-122"/>
              </a:rPr>
              <a:t>如何保证执行的正确性</a:t>
            </a:r>
            <a:endParaRPr lang="en-US" altLang="zh-CN" sz="2400" dirty="0">
              <a:latin typeface="微软雅黑" panose="020B0503020204020204" pitchFamily="34" charset="-122"/>
              <a:ea typeface="微软雅黑" panose="020B0503020204020204" pitchFamily="34" charset="-122"/>
            </a:endParaRPr>
          </a:p>
        </p:txBody>
      </p:sp>
      <p:sp>
        <p:nvSpPr>
          <p:cNvPr id="15" name="Content Placeholder 2"/>
          <p:cNvSpPr txBox="1">
            <a:spLocks/>
          </p:cNvSpPr>
          <p:nvPr/>
        </p:nvSpPr>
        <p:spPr>
          <a:xfrm>
            <a:off x="454684" y="4038600"/>
            <a:ext cx="6327116"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结点出错怎么办？</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分布式系统出现读脏写脏怎么办？</a:t>
            </a:r>
            <a:endParaRPr lang="en-US" altLang="zh-CN" sz="2400" dirty="0">
              <a:latin typeface="微软雅黑" panose="020B0503020204020204" pitchFamily="34" charset="-122"/>
              <a:ea typeface="微软雅黑" panose="020B0503020204020204" pitchFamily="34" charset="-122"/>
            </a:endParaRPr>
          </a:p>
          <a:p>
            <a:pPr algn="just">
              <a:spcBef>
                <a:spcPts val="600"/>
              </a:spcBef>
              <a:spcAft>
                <a:spcPts val="300"/>
              </a:spcAft>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p:txBody>
      </p:sp>
      <p:sp>
        <p:nvSpPr>
          <p:cNvPr id="16" name="Content Placeholder 2"/>
          <p:cNvSpPr txBox="1">
            <a:spLocks/>
          </p:cNvSpPr>
          <p:nvPr/>
        </p:nvSpPr>
        <p:spPr>
          <a:xfrm>
            <a:off x="404767" y="1219919"/>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需要解决的问题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17" name="Content Placeholder 2"/>
          <p:cNvSpPr txBox="1">
            <a:spLocks/>
          </p:cNvSpPr>
          <p:nvPr/>
        </p:nvSpPr>
        <p:spPr>
          <a:xfrm>
            <a:off x="476250" y="3543300"/>
            <a:ext cx="2757911" cy="4953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300"/>
              </a:spcAft>
              <a:buNone/>
            </a:pPr>
            <a:r>
              <a:rPr lang="zh-CN" altLang="en-US" sz="2800" dirty="0">
                <a:solidFill>
                  <a:srgbClr val="FF0000"/>
                </a:solidFill>
                <a:latin typeface="微软雅黑" panose="020B0503020204020204" pitchFamily="34" charset="-122"/>
                <a:ea typeface="微软雅黑" panose="020B0503020204020204" pitchFamily="34" charset="-122"/>
              </a:rPr>
              <a:t>需要考虑的问题</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9118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查看源图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87" y="1905000"/>
            <a:ext cx="8226426" cy="32230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 xmlns:a16="http://schemas.microsoft.com/office/drawing/2014/main" id="{20254F4F-581A-CA42-8642-1C2370EF08D5}"/>
              </a:ext>
            </a:extLst>
          </p:cNvPr>
          <p:cNvSpPr>
            <a:spLocks noChangeArrowheads="1"/>
          </p:cNvSpPr>
          <p:nvPr/>
        </p:nvSpPr>
        <p:spPr bwMode="auto">
          <a:xfrm>
            <a:off x="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a:latin typeface="Microsoft YaHei" panose="020B0503020204020204" pitchFamily="34" charset="-122"/>
              <a:ea typeface="Microsoft YaHei" panose="020B0503020204020204" pitchFamily="34" charset="-122"/>
            </a:endParaRPr>
          </a:p>
        </p:txBody>
      </p:sp>
      <p:sp>
        <p:nvSpPr>
          <p:cNvPr id="9" name="Rectangle 4">
            <a:extLst>
              <a:ext uri="{FF2B5EF4-FFF2-40B4-BE49-F238E27FC236}">
                <a16:creationId xmlns="" xmlns:a16="http://schemas.microsoft.com/office/drawing/2014/main" id="{00D3EF86-2A32-7141-B8CD-62A9F460B8C9}"/>
              </a:ext>
            </a:extLst>
          </p:cNvPr>
          <p:cNvSpPr>
            <a:spLocks noChangeArrowheads="1"/>
          </p:cNvSpPr>
          <p:nvPr/>
        </p:nvSpPr>
        <p:spPr bwMode="auto">
          <a:xfrm>
            <a:off x="476250" y="33020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sz="2800" dirty="0">
              <a:solidFill>
                <a:srgbClr val="1A9EE9"/>
              </a:solidFill>
              <a:latin typeface="Microsoft YaHei" panose="020B0503020204020204" pitchFamily="34" charset="-122"/>
              <a:ea typeface="Microsoft YaHei" panose="020B0503020204020204" pitchFamily="34" charset="-122"/>
            </a:endParaRPr>
          </a:p>
        </p:txBody>
      </p:sp>
      <p:cxnSp>
        <p:nvCxnSpPr>
          <p:cNvPr id="10" name="直接连接符 8">
            <a:extLst>
              <a:ext uri="{FF2B5EF4-FFF2-40B4-BE49-F238E27FC236}">
                <a16:creationId xmlns="" xmlns:a16="http://schemas.microsoft.com/office/drawing/2014/main" id="{73DFE6AA-8EC0-3E45-8F77-7ACFAD70FDF2}"/>
              </a:ext>
            </a:extLst>
          </p:cNvPr>
          <p:cNvCxnSpPr/>
          <p:nvPr/>
        </p:nvCxnSpPr>
        <p:spPr>
          <a:xfrm>
            <a:off x="0" y="814388"/>
            <a:ext cx="9144000" cy="0"/>
          </a:xfrm>
          <a:prstGeom prst="line">
            <a:avLst/>
          </a:prstGeom>
          <a:ln w="25400">
            <a:solidFill>
              <a:srgbClr val="024C89"/>
            </a:solidFill>
          </a:ln>
        </p:spPr>
        <p:style>
          <a:lnRef idx="1">
            <a:schemeClr val="accent1"/>
          </a:lnRef>
          <a:fillRef idx="0">
            <a:schemeClr val="accent1"/>
          </a:fillRef>
          <a:effectRef idx="0">
            <a:schemeClr val="accent1"/>
          </a:effectRef>
          <a:fontRef idx="minor">
            <a:schemeClr val="tx1"/>
          </a:fontRef>
        </p:style>
      </p:cxnSp>
      <p:grpSp>
        <p:nvGrpSpPr>
          <p:cNvPr id="11" name="组合 46">
            <a:extLst>
              <a:ext uri="{FF2B5EF4-FFF2-40B4-BE49-F238E27FC236}">
                <a16:creationId xmlns="" xmlns:a16="http://schemas.microsoft.com/office/drawing/2014/main" id="{8DD87A83-ED8C-F042-A37F-93FFA352717E}"/>
              </a:ext>
            </a:extLst>
          </p:cNvPr>
          <p:cNvGrpSpPr>
            <a:grpSpLocks/>
          </p:cNvGrpSpPr>
          <p:nvPr/>
        </p:nvGrpSpPr>
        <p:grpSpPr bwMode="auto">
          <a:xfrm>
            <a:off x="0" y="284163"/>
            <a:ext cx="3424561" cy="530225"/>
            <a:chOff x="2209799" y="284389"/>
            <a:chExt cx="2160388" cy="529772"/>
          </a:xfrm>
          <a:solidFill>
            <a:srgbClr val="024C89"/>
          </a:solidFill>
        </p:grpSpPr>
        <p:sp>
          <p:nvSpPr>
            <p:cNvPr id="12" name="矩形 11">
              <a:extLst>
                <a:ext uri="{FF2B5EF4-FFF2-40B4-BE49-F238E27FC236}">
                  <a16:creationId xmlns="" xmlns:a16="http://schemas.microsoft.com/office/drawing/2014/main" id="{F75BC761-D0B6-6B40-9FDB-D43F88704FBE}"/>
                </a:ext>
              </a:extLst>
            </p:cNvPr>
            <p:cNvSpPr/>
            <p:nvPr/>
          </p:nvSpPr>
          <p:spPr>
            <a:xfrm>
              <a:off x="2209799" y="284389"/>
              <a:ext cx="1988127"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rPr>
                <a:t>Storm</a:t>
              </a:r>
            </a:p>
          </p:txBody>
        </p:sp>
        <p:sp>
          <p:nvSpPr>
            <p:cNvPr id="13" name="矩形 12">
              <a:extLst>
                <a:ext uri="{FF2B5EF4-FFF2-40B4-BE49-F238E27FC236}">
                  <a16:creationId xmlns="" xmlns:a16="http://schemas.microsoft.com/office/drawing/2014/main" id="{7151BEBA-84A0-404F-888F-B567AF22B653}"/>
                </a:ext>
              </a:extLst>
            </p:cNvPr>
            <p:cNvSpPr/>
            <p:nvPr/>
          </p:nvSpPr>
          <p:spPr>
            <a:xfrm>
              <a:off x="4255887" y="284389"/>
              <a:ext cx="114300" cy="529772"/>
            </a:xfrm>
            <a:prstGeom prst="rect">
              <a:avLst/>
            </a:prstGeom>
            <a:grpFill/>
            <a:ln>
              <a:solidFill>
                <a:srgbClr val="024C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942641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TotalTime>
  <Words>13970</Words>
  <Application>Microsoft Office PowerPoint</Application>
  <PresentationFormat>On-screen Show (4:3)</PresentationFormat>
  <Paragraphs>2217</Paragraphs>
  <Slides>185</Slides>
  <Notes>56</Notes>
  <HiddenSlides>16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185</vt:i4>
      </vt:variant>
    </vt:vector>
  </HeadingPairs>
  <TitlesOfParts>
    <vt:vector size="187" baseType="lpstr">
      <vt:lpstr>Office Theme</vt:lpstr>
      <vt:lpstr>Microsoft Visio 绘图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使用这些基本的GraphX操作符，我们在不到50行代码中实现了Pregel和GraphLab！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HZ Wang</dc:creator>
  <cp:lastModifiedBy>HZ Wang</cp:lastModifiedBy>
  <cp:revision>775</cp:revision>
  <dcterms:created xsi:type="dcterms:W3CDTF">2006-08-16T00:00:00Z</dcterms:created>
  <dcterms:modified xsi:type="dcterms:W3CDTF">2019-04-09T22:28:48Z</dcterms:modified>
</cp:coreProperties>
</file>