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7D600"/>
    <a:srgbClr val="CCECFF"/>
    <a:srgbClr val="FFCC00"/>
    <a:srgbClr val="003300"/>
    <a:srgbClr val="C402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5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1ED58-DBCA-4E4C-8701-CA4D889B3B3C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26046-7967-48E5-B915-86995228399D}">
      <dgm:prSet/>
      <dgm:spPr/>
      <dgm:t>
        <a:bodyPr/>
        <a:lstStyle/>
        <a:p>
          <a:pPr rtl="0"/>
          <a:r>
            <a:rPr lang="en-US" b="1" dirty="0" smtClean="0"/>
            <a:t>LU Decomposition</a:t>
          </a:r>
          <a:endParaRPr lang="en-US" b="1" dirty="0"/>
        </a:p>
      </dgm:t>
    </dgm:pt>
    <dgm:pt modelId="{B27244DA-4FCC-40DF-8070-0258CABAE18D}" type="parTrans" cxnId="{F384ACD2-76D7-41EA-B66D-98241F443E96}">
      <dgm:prSet/>
      <dgm:spPr/>
      <dgm:t>
        <a:bodyPr/>
        <a:lstStyle/>
        <a:p>
          <a:endParaRPr lang="en-US"/>
        </a:p>
      </dgm:t>
    </dgm:pt>
    <dgm:pt modelId="{B7BC1E66-D618-44B2-A4B2-3AF382B7C9BB}" type="sibTrans" cxnId="{F384ACD2-76D7-41EA-B66D-98241F443E96}">
      <dgm:prSet/>
      <dgm:spPr/>
      <dgm:t>
        <a:bodyPr/>
        <a:lstStyle/>
        <a:p>
          <a:endParaRPr lang="en-US"/>
        </a:p>
      </dgm:t>
    </dgm:pt>
    <dgm:pt modelId="{C89B9292-1324-44A2-84F3-0335EBCCCBC0}" type="pres">
      <dgm:prSet presAssocID="{7C21ED58-DBCA-4E4C-8701-CA4D889B3B3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659FCB-7AC6-4730-B32E-E97C469E4C75}" type="pres">
      <dgm:prSet presAssocID="{1DD26046-7967-48E5-B915-86995228399D}" presName="horFlow" presStyleCnt="0"/>
      <dgm:spPr/>
    </dgm:pt>
    <dgm:pt modelId="{D857FF5E-7F6C-4082-9E96-D66B525957CF}" type="pres">
      <dgm:prSet presAssocID="{1DD26046-7967-48E5-B915-86995228399D}" presName="bigChev" presStyleLbl="node1" presStyleIdx="0" presStyleCnt="1" custScaleX="217492" custLinFactNeighborX="-2522" custLinFactNeighborY="-35"/>
      <dgm:spPr/>
      <dgm:t>
        <a:bodyPr/>
        <a:lstStyle/>
        <a:p>
          <a:endParaRPr lang="en-US"/>
        </a:p>
      </dgm:t>
    </dgm:pt>
  </dgm:ptLst>
  <dgm:cxnLst>
    <dgm:cxn modelId="{6EA592CD-0DE2-46AB-9877-4ECA084BE123}" type="presOf" srcId="{7C21ED58-DBCA-4E4C-8701-CA4D889B3B3C}" destId="{C89B9292-1324-44A2-84F3-0335EBCCCBC0}" srcOrd="0" destOrd="0" presId="urn:microsoft.com/office/officeart/2005/8/layout/lProcess3"/>
    <dgm:cxn modelId="{4EC61EDE-7A38-46E2-8383-549AB2232AD5}" type="presOf" srcId="{1DD26046-7967-48E5-B915-86995228399D}" destId="{D857FF5E-7F6C-4082-9E96-D66B525957CF}" srcOrd="0" destOrd="0" presId="urn:microsoft.com/office/officeart/2005/8/layout/lProcess3"/>
    <dgm:cxn modelId="{F384ACD2-76D7-41EA-B66D-98241F443E96}" srcId="{7C21ED58-DBCA-4E4C-8701-CA4D889B3B3C}" destId="{1DD26046-7967-48E5-B915-86995228399D}" srcOrd="0" destOrd="0" parTransId="{B27244DA-4FCC-40DF-8070-0258CABAE18D}" sibTransId="{B7BC1E66-D618-44B2-A4B2-3AF382B7C9BB}"/>
    <dgm:cxn modelId="{1E7895F3-F9E1-4C76-9B9F-EDDA8260A8DB}" type="presParOf" srcId="{C89B9292-1324-44A2-84F3-0335EBCCCBC0}" destId="{3F659FCB-7AC6-4730-B32E-E97C469E4C75}" srcOrd="0" destOrd="0" presId="urn:microsoft.com/office/officeart/2005/8/layout/lProcess3"/>
    <dgm:cxn modelId="{534CE953-3C29-48EA-B96E-1E7E3B51AE08}" type="presParOf" srcId="{3F659FCB-7AC6-4730-B32E-E97C469E4C75}" destId="{D857FF5E-7F6C-4082-9E96-D66B525957CF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4D351-5DA2-4969-A37A-5842F0BB8CD3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6E9ED-7993-43A0-B480-71DD1C425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6E9ED-7993-43A0-B480-71DD1C425F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6E9ED-7993-43A0-B480-71DD1C425F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6E9ED-7993-43A0-B480-71DD1C425F9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13C4-B0B2-4E7D-B625-245517253DA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AE23-D35E-4722-9765-05C10453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29067"/>
            <a:ext cx="8929718" cy="714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 SUBJECT TEACHER:-                     group students:-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4500570"/>
            <a:ext cx="9144000" cy="2214578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  </a:t>
            </a:r>
            <a:r>
              <a:rPr lang="en-US" sz="3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3000" b="1" dirty="0" smtClean="0">
                <a:solidFill>
                  <a:srgbClr val="FF0000"/>
                </a:solidFill>
              </a:rPr>
              <a:t>  </a:t>
            </a:r>
            <a:r>
              <a:rPr lang="en-US" sz="3000" b="1" dirty="0" err="1" smtClean="0">
                <a:solidFill>
                  <a:srgbClr val="FF0000"/>
                </a:solidFill>
              </a:rPr>
              <a:t>Dr.Leena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Rani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sz="2800" b="1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2800" b="1" dirty="0" err="1" smtClean="0">
                <a:solidFill>
                  <a:srgbClr val="0070C0"/>
                </a:solidFill>
              </a:rPr>
              <a:t>Madhav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Pandey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             </a:t>
            </a:r>
            <a:r>
              <a:rPr lang="en-US" sz="2800" b="1" dirty="0" err="1" smtClean="0">
                <a:solidFill>
                  <a:srgbClr val="0070C0"/>
                </a:solidFill>
              </a:rPr>
              <a:t>Mayank</a:t>
            </a:r>
            <a:r>
              <a:rPr lang="en-US" sz="2800" b="1" dirty="0" smtClean="0">
                <a:solidFill>
                  <a:srgbClr val="0070C0"/>
                </a:solidFill>
              </a:rPr>
              <a:t> Kumar</a:t>
            </a:r>
          </a:p>
          <a:p>
            <a:r>
              <a:rPr lang="en-US" sz="2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             </a:t>
            </a:r>
            <a:r>
              <a:rPr lang="en-US" sz="2800" b="1" dirty="0" err="1" smtClean="0">
                <a:solidFill>
                  <a:srgbClr val="0070C0"/>
                </a:solidFill>
              </a:rPr>
              <a:t>Md.Intekhab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Alam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             </a:t>
            </a:r>
            <a:r>
              <a:rPr lang="en-US" sz="2800" b="1" dirty="0" err="1" smtClean="0">
                <a:solidFill>
                  <a:srgbClr val="0070C0"/>
                </a:solidFill>
              </a:rPr>
              <a:t>Md.Faiz</a:t>
            </a:r>
            <a:r>
              <a:rPr lang="en-US" sz="2800" b="1" dirty="0" smtClean="0">
                <a:solidFill>
                  <a:srgbClr val="0070C0"/>
                </a:solidFill>
              </a:rPr>
              <a:t> Khan</a:t>
            </a:r>
          </a:p>
          <a:p>
            <a:r>
              <a:rPr lang="en-US" sz="2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             </a:t>
            </a:r>
            <a:r>
              <a:rPr lang="en-US" sz="2800" b="1" dirty="0" err="1" smtClean="0">
                <a:solidFill>
                  <a:srgbClr val="0070C0"/>
                </a:solidFill>
              </a:rPr>
              <a:t>Md.Ajaz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Content Placeholder 3" descr="logo2.png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2428860" y="0"/>
            <a:ext cx="3786214" cy="2643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857224" y="2857496"/>
            <a:ext cx="740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SUBJECT:-MATHEMATICS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662" y="5143512"/>
            <a:ext cx="228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-US" sz="5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>
              <a:alphaModFix amt="34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Therefore,we</a:t>
            </a:r>
            <a:r>
              <a:rPr lang="en-US" dirty="0" smtClean="0"/>
              <a:t> get,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Now,Let</a:t>
            </a:r>
            <a:r>
              <a:rPr lang="en-US" dirty="0" smtClean="0"/>
              <a:t> </a:t>
            </a:r>
            <a:r>
              <a:rPr lang="en-US" b="1" i="1" dirty="0" err="1" smtClean="0"/>
              <a:t>Ux</a:t>
            </a:r>
            <a:r>
              <a:rPr lang="en-US" b="1" i="1" dirty="0" smtClean="0"/>
              <a:t>=</a:t>
            </a:r>
            <a:r>
              <a:rPr lang="en-US" b="1" i="1" dirty="0" err="1" smtClean="0"/>
              <a:t>y,</a:t>
            </a:r>
            <a:r>
              <a:rPr lang="en-US" dirty="0" err="1" smtClean="0"/>
              <a:t>then</a:t>
            </a:r>
            <a:r>
              <a:rPr lang="en-US" dirty="0" smtClean="0"/>
              <a:t> </a:t>
            </a:r>
            <a:r>
              <a:rPr lang="en-US" b="1" i="1" dirty="0" smtClean="0"/>
              <a:t>Ly=b</a:t>
            </a:r>
            <a:r>
              <a:rPr lang="en-US" dirty="0" smtClean="0"/>
              <a:t> implies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71604" y="1214422"/>
          <a:ext cx="6143668" cy="2000264"/>
        </p:xfrm>
        <a:graphic>
          <a:graphicData uri="http://schemas.openxmlformats.org/presentationml/2006/ole">
            <p:oleObj spid="_x0000_s24585" name="Equation" r:id="rId4" imgW="2984400" imgH="11430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28794" y="4214818"/>
          <a:ext cx="5506409" cy="2071702"/>
        </p:xfrm>
        <a:graphic>
          <a:graphicData uri="http://schemas.openxmlformats.org/presentationml/2006/ole">
            <p:oleObj spid="_x0000_s24586" name="Equation" r:id="rId5" imgW="2197080" imgH="1117440" progId="Equation.3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9143999" cy="6858000"/>
          </a:xfrm>
          <a:blipFill dpi="0" rotWithShape="1">
            <a:blip r:embed="rId3"/>
            <a:srcRect/>
            <a:tile tx="0" ty="0" sx="100000" sy="100000" flip="none" algn="tl"/>
          </a:blipFill>
          <a:effectLst>
            <a:outerShdw blurRad="50800" dist="50800" dir="5400000" sx="101000" sy="101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This implies ,           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                                                              </a:t>
            </a:r>
          </a:p>
          <a:p>
            <a:r>
              <a:rPr lang="en-US" sz="2800" dirty="0" smtClean="0"/>
              <a:t>                                                               and </a:t>
            </a:r>
            <a:r>
              <a:rPr lang="en-US" sz="2800" b="1" i="1" dirty="0" err="1" smtClean="0"/>
              <a:t>Ux</a:t>
            </a:r>
            <a:r>
              <a:rPr lang="en-US" sz="2800" b="1" i="1" dirty="0" smtClean="0"/>
              <a:t>=y</a:t>
            </a:r>
            <a:r>
              <a:rPr lang="en-US" sz="2800" dirty="0" smtClean="0"/>
              <a:t> gives</a:t>
            </a:r>
          </a:p>
          <a:p>
            <a:r>
              <a:rPr lang="en-US" sz="2800" dirty="0" smtClean="0"/>
              <a:t>              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                                                                                           ,  Which implies</a:t>
            </a:r>
          </a:p>
          <a:p>
            <a:endParaRPr lang="en-US" sz="2800" dirty="0" smtClean="0"/>
          </a:p>
          <a:p>
            <a:r>
              <a:rPr lang="en-US" sz="2800" dirty="0" smtClean="0"/>
              <a:t>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214546" y="214290"/>
          <a:ext cx="3857625" cy="2327275"/>
        </p:xfrm>
        <a:graphic>
          <a:graphicData uri="http://schemas.openxmlformats.org/presentationml/2006/ole">
            <p:oleObj spid="_x0000_s25609" name="Equation" r:id="rId4" imgW="2184120" imgH="120636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000125" y="2786063"/>
          <a:ext cx="3500438" cy="1714500"/>
        </p:xfrm>
        <a:graphic>
          <a:graphicData uri="http://schemas.openxmlformats.org/presentationml/2006/ole">
            <p:oleObj spid="_x0000_s25610" name="Equation" r:id="rId5" imgW="1117440" imgH="965160" progId="Equation.3">
              <p:embed/>
            </p:oleObj>
          </a:graphicData>
        </a:graphic>
      </p:graphicFrame>
      <p:graphicFrame>
        <p:nvGraphicFramePr>
          <p:cNvPr id="25611" name="Content Placeholder 3"/>
          <p:cNvGraphicFramePr>
            <a:graphicFrameLocks noChangeAspect="1"/>
          </p:cNvGraphicFramePr>
          <p:nvPr/>
        </p:nvGraphicFramePr>
        <p:xfrm>
          <a:off x="1571625" y="4643438"/>
          <a:ext cx="4786313" cy="1785937"/>
        </p:xfrm>
        <a:graphic>
          <a:graphicData uri="http://schemas.openxmlformats.org/presentationml/2006/ole">
            <p:oleObj spid="_x0000_s25611" name="Equation" r:id="rId6" imgW="2323800" imgH="1143000" progId="Equation.3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72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By back </a:t>
            </a:r>
            <a:r>
              <a:rPr lang="en-US" sz="2800" dirty="0" err="1" smtClean="0"/>
              <a:t>substitution,we</a:t>
            </a:r>
            <a:r>
              <a:rPr lang="en-US" sz="2800" dirty="0" smtClean="0"/>
              <a:t> get</a:t>
            </a:r>
          </a:p>
          <a:p>
            <a:r>
              <a:rPr lang="en-US" sz="2800" dirty="0" smtClean="0"/>
              <a:t>                                 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Therefore, the required solution by LU </a:t>
            </a:r>
            <a:r>
              <a:rPr lang="en-US" sz="2800" dirty="0" err="1" smtClean="0"/>
              <a:t>decompostion</a:t>
            </a:r>
            <a:r>
              <a:rPr lang="en-US" sz="2800" dirty="0" smtClean="0"/>
              <a:t> method (</a:t>
            </a:r>
            <a:r>
              <a:rPr lang="en-US" sz="2800" dirty="0" err="1" smtClean="0"/>
              <a:t>Crout’s</a:t>
            </a:r>
            <a:r>
              <a:rPr lang="en-US" sz="2800" dirty="0" smtClean="0"/>
              <a:t> method)is 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714612" y="285729"/>
          <a:ext cx="2643206" cy="1857388"/>
        </p:xfrm>
        <a:graphic>
          <a:graphicData uri="http://schemas.openxmlformats.org/presentationml/2006/ole">
            <p:oleObj spid="_x0000_s30726" name="Equation" r:id="rId3" imgW="1320480" imgH="104112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643174" y="2571744"/>
          <a:ext cx="5290525" cy="1878022"/>
        </p:xfrm>
        <a:graphic>
          <a:graphicData uri="http://schemas.openxmlformats.org/presentationml/2006/ole">
            <p:oleObj spid="_x0000_s30727" name="Equation" r:id="rId4" imgW="2933640" imgH="104112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3714744" y="5643578"/>
          <a:ext cx="3357586" cy="571504"/>
        </p:xfrm>
        <a:graphic>
          <a:graphicData uri="http://schemas.openxmlformats.org/presentationml/2006/ole">
            <p:oleObj spid="_x0000_s30728" name="Equation" r:id="rId5" imgW="132048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pen-noteboo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1214414" y="2643182"/>
            <a:ext cx="62729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              YOU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72" y="4500570"/>
            <a:ext cx="5500726" cy="214311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6000" b="1" i="1" dirty="0">
              <a:ln w="11430"/>
              <a:solidFill>
                <a:srgbClr val="C7D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C183D7F6-B498-43B3-948B-1728B52AA6E4}">
                <adec:decorative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dec="http://schemas.microsoft.com/office/drawing/2017/decorative" xmlns:lc="http://schemas.openxmlformats.org/drawingml/2006/lockedCanvas" val="1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/>
        </p:blipFill>
        <p:spPr bwMode="auto">
          <a:xfrm>
            <a:off x="0" y="0"/>
            <a:ext cx="3857652" cy="5243218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</a:effectLst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0430" y="3143248"/>
            <a:ext cx="27146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TOPIC:-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50" y="4357694"/>
            <a:ext cx="61581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en-US" sz="5400" b="1" i="1" cap="all" spc="0" dirty="0" smtClean="0">
                <a:ln w="0"/>
                <a:solidFill>
                  <a:srgbClr val="FFCC00"/>
                </a:solidFill>
                <a:effectLst>
                  <a:reflection blurRad="12700" stA="50000" endPos="50000" dist="5000" dir="5400000" sy="-100000" rotWithShape="0"/>
                </a:effectLst>
              </a:rPr>
              <a:t>LU Decomposition</a:t>
            </a:r>
            <a:endParaRPr lang="en-US" sz="5400" b="1" cap="all" spc="0" dirty="0">
              <a:ln w="0"/>
              <a:solidFill>
                <a:srgbClr val="FFCC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85786" y="428604"/>
          <a:ext cx="8001056" cy="136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86058"/>
            <a:ext cx="9144000" cy="3000396"/>
          </a:xfrm>
          <a:ln w="3175">
            <a:noFill/>
          </a:ln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en-US" sz="3800" b="1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</a:t>
            </a:r>
            <a:r>
              <a:rPr lang="en-US" altLang="en-US" sz="6200" b="1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LU Decomposition is      another method to solve a set of simultaneous linear equations.</a:t>
            </a:r>
          </a:p>
          <a:p>
            <a:endParaRPr lang="en-US" sz="4000" b="1" i="1" dirty="0">
              <a:solidFill>
                <a:schemeClr val="tx2"/>
              </a:solidFill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CCECFF"/>
                </a:solidFill>
              </a:rPr>
              <a:t>z</a:t>
            </a:r>
            <a:endParaRPr lang="en-US" b="1" i="1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42910" y="5000636"/>
            <a:ext cx="7851803" cy="1357321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altLang="en-US" sz="2800" b="1" dirty="0" smtClean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altLang="en-US" sz="2800" b="1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[A] = [L][U]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    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[L]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= lower triangular matrix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    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[U]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= upper triangular matrix</a:t>
            </a:r>
          </a:p>
          <a:p>
            <a:endParaRPr lang="en-US" sz="3200" b="1" dirty="0">
              <a:solidFill>
                <a:srgbClr val="0033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20" y="214290"/>
            <a:ext cx="4071966" cy="110799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 </a:t>
            </a:r>
            <a:r>
              <a:rPr kumimoji="0" lang="en-US" altLang="en-US" sz="6600" b="1" i="0" u="none" strike="noStrike" kern="1200" cap="none" spc="0" normalizeH="0" baseline="0" noProof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C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Method:-</a:t>
            </a:r>
            <a:endParaRPr lang="en-US" sz="6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CC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9124" y="1142984"/>
            <a:ext cx="164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en-US" sz="5400" b="1" dirty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 </a:t>
            </a:r>
            <a:endParaRPr lang="en-US" sz="5400" b="1" dirty="0">
              <a:ln w="31550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79646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28736"/>
            <a:ext cx="91440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Let </a:t>
            </a:r>
            <a:r>
              <a:rPr lang="en-US" sz="2800" i="1" dirty="0" smtClean="0">
                <a:solidFill>
                  <a:srgbClr val="FFFF00"/>
                </a:solidFill>
              </a:rPr>
              <a:t>A</a:t>
            </a:r>
            <a:r>
              <a:rPr lang="en-US" sz="2800" dirty="0" smtClean="0">
                <a:solidFill>
                  <a:srgbClr val="FFFF00"/>
                </a:solidFill>
              </a:rPr>
              <a:t> be a </a:t>
            </a:r>
            <a:r>
              <a:rPr lang="en-US" sz="2800" i="1" dirty="0" smtClean="0">
                <a:solidFill>
                  <a:srgbClr val="FFFF00"/>
                </a:solidFill>
              </a:rPr>
              <a:t>n</a:t>
            </a:r>
            <a:r>
              <a:rPr lang="en-US" sz="2800" dirty="0" smtClean="0">
                <a:solidFill>
                  <a:srgbClr val="FFFF00"/>
                </a:solidFill>
              </a:rPr>
              <a:t> × </a:t>
            </a:r>
            <a:r>
              <a:rPr lang="en-US" sz="2800" i="1" dirty="0" smtClean="0">
                <a:solidFill>
                  <a:srgbClr val="FFFF00"/>
                </a:solidFill>
              </a:rPr>
              <a:t>n</a:t>
            </a:r>
            <a:r>
              <a:rPr lang="en-US" sz="2800" dirty="0" smtClean="0">
                <a:solidFill>
                  <a:srgbClr val="FFFF00"/>
                </a:solidFill>
              </a:rPr>
              <a:t> square matrix. The LU decomposition is the technique of factoring a matrix </a:t>
            </a:r>
            <a:r>
              <a:rPr lang="en-US" sz="2800" i="1" dirty="0" smtClean="0">
                <a:solidFill>
                  <a:srgbClr val="FFFF00"/>
                </a:solidFill>
              </a:rPr>
              <a:t>A</a:t>
            </a:r>
            <a:r>
              <a:rPr lang="en-US" sz="2800" dirty="0" smtClean="0">
                <a:solidFill>
                  <a:srgbClr val="FFFF00"/>
                </a:solidFill>
              </a:rPr>
              <a:t> as a product of Lower triangular matrix (L) and upper triangular matrix (U). That is, </a:t>
            </a:r>
            <a:r>
              <a:rPr lang="en-US" sz="2800" i="1" dirty="0" smtClean="0">
                <a:solidFill>
                  <a:srgbClr val="FFFF00"/>
                </a:solidFill>
              </a:rPr>
              <a:t>A</a:t>
            </a:r>
            <a:r>
              <a:rPr lang="en-US" sz="2800" dirty="0" smtClean="0">
                <a:solidFill>
                  <a:srgbClr val="FFFF00"/>
                </a:solidFill>
              </a:rPr>
              <a:t>=</a:t>
            </a:r>
            <a:r>
              <a:rPr lang="en-US" sz="2800" i="1" dirty="0" smtClean="0">
                <a:solidFill>
                  <a:srgbClr val="FFFF00"/>
                </a:solidFill>
              </a:rPr>
              <a:t>LU</a:t>
            </a:r>
            <a:r>
              <a:rPr lang="en-US" sz="2800" dirty="0" smtClean="0">
                <a:solidFill>
                  <a:srgbClr val="FFFF00"/>
                </a:solidFill>
              </a:rPr>
              <a:t> where </a:t>
            </a:r>
            <a:r>
              <a:rPr lang="en-US" sz="2800" i="1" dirty="0" smtClean="0">
                <a:solidFill>
                  <a:srgbClr val="FFFF00"/>
                </a:solidFill>
              </a:rPr>
              <a:t>L</a:t>
            </a:r>
            <a:r>
              <a:rPr lang="en-US" sz="2800" dirty="0" smtClean="0">
                <a:solidFill>
                  <a:srgbClr val="FFFF00"/>
                </a:solidFill>
              </a:rPr>
              <a:t> and </a:t>
            </a:r>
            <a:r>
              <a:rPr lang="en-US" sz="2800" i="1" dirty="0" smtClean="0">
                <a:solidFill>
                  <a:srgbClr val="FFFF00"/>
                </a:solidFill>
              </a:rPr>
              <a:t>U</a:t>
            </a:r>
            <a:r>
              <a:rPr lang="en-US" sz="2800" dirty="0" smtClean="0">
                <a:solidFill>
                  <a:srgbClr val="FFFF00"/>
                </a:solidFill>
              </a:rPr>
              <a:t> have same dimension of </a:t>
            </a:r>
            <a:r>
              <a:rPr lang="en-US" sz="2800" i="1" dirty="0" smtClean="0">
                <a:solidFill>
                  <a:srgbClr val="FFFF00"/>
                </a:solidFill>
              </a:rPr>
              <a:t>A.</a:t>
            </a:r>
            <a:endParaRPr lang="en-US" sz="2800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0"/>
            <a:ext cx="9144000" cy="214337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50000"/>
              </a:spcBef>
            </a:pPr>
            <a:endParaRPr lang="en-US" altLang="en-US" sz="9700" dirty="0" smtClean="0">
              <a:solidFill>
                <a:schemeClr val="accent3">
                  <a:lumMod val="50000"/>
                </a:schemeClr>
              </a:solidFill>
              <a:latin typeface="Arial" charset="0"/>
            </a:endParaRPr>
          </a:p>
          <a:p>
            <a:endParaRPr lang="en-US" sz="16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2852"/>
            <a:ext cx="9144001" cy="923330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solidFill>
                  <a:srgbClr val="FFFF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Working Rule</a:t>
            </a:r>
            <a:endParaRPr lang="en-US" sz="5400" b="1" cap="none" spc="0" dirty="0">
              <a:ln>
                <a:prstDash val="solid"/>
              </a:ln>
              <a:solidFill>
                <a:srgbClr val="FFFF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48" y="4214818"/>
          <a:ext cx="7643867" cy="2109782"/>
        </p:xfrm>
        <a:graphic>
          <a:graphicData uri="http://schemas.openxmlformats.org/presentationml/2006/ole">
            <p:oleObj spid="_x0000_s1026" name="Equation" r:id="rId4" imgW="2679480" imgH="7110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50017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C000"/>
                </a:solidFill>
                <a:latin typeface="Arial" charset="0"/>
              </a:rPr>
              <a:t>Consider the system of equation </a:t>
            </a:r>
          </a:p>
          <a:p>
            <a:pPr>
              <a:spcBef>
                <a:spcPct val="50000"/>
              </a:spcBef>
            </a:pPr>
            <a:r>
              <a:rPr lang="en-US" altLang="en-US" sz="2400" b="1" i="1" dirty="0" smtClean="0">
                <a:solidFill>
                  <a:srgbClr val="FFC000"/>
                </a:solidFill>
                <a:latin typeface="Arial" charset="0"/>
              </a:rPr>
              <a:t>                                        AX=B</a:t>
            </a:r>
            <a:r>
              <a:rPr lang="en-US" altLang="en-US" sz="2400" dirty="0" smtClean="0">
                <a:solidFill>
                  <a:srgbClr val="FFC000"/>
                </a:solidFill>
                <a:latin typeface="Arial" charset="0"/>
              </a:rPr>
              <a:t>…………………(1)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C000"/>
                </a:solidFill>
                <a:latin typeface="Arial" charset="0"/>
              </a:rPr>
              <a:t>Let     </a:t>
            </a:r>
            <a:r>
              <a:rPr lang="en-US" altLang="en-US" sz="2400" b="1" i="1" dirty="0" smtClean="0">
                <a:solidFill>
                  <a:srgbClr val="FFC000"/>
                </a:solidFill>
                <a:latin typeface="Arial" charset="0"/>
              </a:rPr>
              <a:t>A=LU</a:t>
            </a:r>
            <a:r>
              <a:rPr lang="en-US" altLang="en-US" sz="2400" dirty="0" smtClean="0">
                <a:solidFill>
                  <a:srgbClr val="FFC000"/>
                </a:solidFill>
                <a:latin typeface="Arial" charset="0"/>
              </a:rPr>
              <a:t>…………(2)</a:t>
            </a:r>
          </a:p>
          <a:p>
            <a:pPr>
              <a:spcBef>
                <a:spcPct val="50000"/>
              </a:spcBef>
            </a:pPr>
            <a:endParaRPr lang="en-US" altLang="en-US" sz="2400" dirty="0" smtClean="0">
              <a:solidFill>
                <a:srgbClr val="FFC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C000"/>
                </a:solidFill>
                <a:latin typeface="Arial" charset="0"/>
              </a:rPr>
              <a:t>Where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 (1) &amp; (2),  we get,</a:t>
            </a:r>
          </a:p>
          <a:p>
            <a:pPr>
              <a:buNone/>
            </a:pPr>
            <a:r>
              <a:rPr lang="en-US" b="1" i="1" dirty="0" smtClean="0"/>
              <a:t>                           LUX=B</a:t>
            </a:r>
            <a:r>
              <a:rPr lang="en-US" dirty="0" smtClean="0"/>
              <a:t>……………….(3)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Put </a:t>
            </a:r>
            <a:r>
              <a:rPr lang="en-US" b="1" i="1" dirty="0" err="1" smtClean="0"/>
              <a:t>Ux</a:t>
            </a:r>
            <a:r>
              <a:rPr lang="en-US" b="1" i="1" dirty="0" smtClean="0"/>
              <a:t>=y </a:t>
            </a:r>
            <a:r>
              <a:rPr lang="en-US" dirty="0" smtClean="0"/>
              <a:t>,Where                   ………….(4)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dirty="0" smtClean="0"/>
              <a:t>Then (3) Equation Become </a:t>
            </a:r>
            <a:r>
              <a:rPr lang="en-US" b="1" i="1" dirty="0" smtClean="0"/>
              <a:t>Ly=B</a:t>
            </a:r>
            <a:r>
              <a:rPr lang="en-US" dirty="0" smtClean="0"/>
              <a:t>………….(5)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Solving (5) From </a:t>
            </a:r>
            <a:r>
              <a:rPr lang="en-US" dirty="0" err="1" smtClean="0"/>
              <a:t>y,Put</a:t>
            </a:r>
            <a:r>
              <a:rPr lang="en-US" dirty="0" smtClean="0"/>
              <a:t> the value of y into (4) &amp; solve </a:t>
            </a:r>
          </a:p>
          <a:p>
            <a:pPr>
              <a:buNone/>
            </a:pPr>
            <a:r>
              <a:rPr lang="en-US" dirty="0" smtClean="0"/>
              <a:t>It for x.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928926" y="1643050"/>
          <a:ext cx="1597034" cy="1955552"/>
        </p:xfrm>
        <a:graphic>
          <a:graphicData uri="http://schemas.openxmlformats.org/presentationml/2006/ole">
            <p:oleObj spid="_x0000_s27650" name="Equation" r:id="rId4" imgW="622080" imgH="761760" progId="Equation.3">
              <p:embed/>
            </p:oleObj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(Q)</a:t>
            </a:r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.Solve the following system of equations using LU Decomposition method:</a:t>
            </a:r>
          </a:p>
          <a:p>
            <a:pPr algn="ctr"/>
            <a:endParaRPr lang="en-US" sz="6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6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1" name="Equation" r:id="rId5" imgW="114120" imgH="215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33738" y="1162051"/>
          <a:ext cx="4105275" cy="2052636"/>
        </p:xfrm>
        <a:graphic>
          <a:graphicData uri="http://schemas.openxmlformats.org/presentationml/2006/ole">
            <p:oleObj spid="_x0000_s2052" name="Equation" r:id="rId6" imgW="1371600" imgH="7110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357562"/>
            <a:ext cx="17859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Solution:-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14850" y="3213100"/>
          <a:ext cx="114300" cy="431800"/>
        </p:xfrm>
        <a:graphic>
          <a:graphicData uri="http://schemas.openxmlformats.org/presentationml/2006/ole">
            <p:oleObj spid="_x0000_s2058" name="Equation" r:id="rId7" imgW="114120" imgH="431640" progId="Equation.3">
              <p:embed/>
            </p:oleObj>
          </a:graphicData>
        </a:graphic>
      </p:graphicFrame>
      <p:sp>
        <p:nvSpPr>
          <p:cNvPr id="2062" name="AutoShape 14" descr=" \begin{equation*} x_1 + x_2 + x_3 = 1 \end{equation*} \begin{equation*} 4x_1 + 3x_2 - x_3 = 6  \end{equation*} \begin{equation*} 3x_1 + 5x_2 + 3x_3 = 4 \end{equation*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 \begin{equation*} x_1 + x_2 + x_3 = 1 \end{equation*} \begin{equation*} 4x_1 + 3x_2 - x_3 = 6  \end{equation*} \begin{equation*} 3x_1 + 5x_2 + 3x_3 = 4 \end{equation*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071538" y="4357694"/>
          <a:ext cx="6767106" cy="1857394"/>
        </p:xfrm>
        <a:graphic>
          <a:graphicData uri="http://schemas.openxmlformats.org/presentationml/2006/ole">
            <p:oleObj spid="_x0000_s2066" name="Equation" r:id="rId8" imgW="1879560" imgH="711000" progId="Equation.3">
              <p:embed/>
            </p:oleObj>
          </a:graphicData>
        </a:graphic>
      </p:graphicFrame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42844" y="3429000"/>
            <a:ext cx="9001156" cy="78581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            In </a:t>
            </a:r>
            <a:r>
              <a:rPr lang="en-US" dirty="0" err="1" smtClean="0"/>
              <a:t>marix</a:t>
            </a:r>
            <a:r>
              <a:rPr lang="en-US" dirty="0" smtClean="0"/>
              <a:t> form, the given system of equation can be            written as ,   </a:t>
            </a:r>
            <a:endParaRPr 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dirty="0" smtClean="0"/>
              <a:t>Which is of the  form </a:t>
            </a:r>
            <a:r>
              <a:rPr lang="en-US" b="1" i="1" dirty="0" smtClean="0"/>
              <a:t>Ax=b</a:t>
            </a:r>
            <a:r>
              <a:rPr lang="en-US" dirty="0" smtClean="0"/>
              <a:t>. Let </a:t>
            </a:r>
            <a:r>
              <a:rPr lang="en-US" b="1" i="1" dirty="0" smtClean="0"/>
              <a:t>A=LU</a:t>
            </a:r>
            <a:r>
              <a:rPr lang="en-US" dirty="0" smtClean="0"/>
              <a:t>, Which implies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4425" y="1214438"/>
          <a:ext cx="6629400" cy="1643062"/>
        </p:xfrm>
        <a:graphic>
          <a:graphicData uri="http://schemas.openxmlformats.org/presentationml/2006/ole">
            <p:oleObj spid="_x0000_s22534" name="Equation" r:id="rId3" imgW="2933640" imgH="7110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00298" y="3071810"/>
          <a:ext cx="6429420" cy="1857388"/>
        </p:xfrm>
        <a:graphic>
          <a:graphicData uri="http://schemas.openxmlformats.org/presentationml/2006/ole">
            <p:oleObj spid="_x0000_s22535" name="Equation" r:id="rId4" imgW="2323800" imgH="7110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4282" y="5500702"/>
          <a:ext cx="7143800" cy="1000132"/>
        </p:xfrm>
        <a:graphic>
          <a:graphicData uri="http://schemas.openxmlformats.org/presentationml/2006/ole">
            <p:oleObj spid="_x0000_s22536" name="Equation" r:id="rId5" imgW="248904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571472" y="285728"/>
          <a:ext cx="7358114" cy="3714776"/>
        </p:xfrm>
        <a:graphic>
          <a:graphicData uri="http://schemas.openxmlformats.org/presentationml/2006/ole">
            <p:oleObj spid="_x0000_s23558" name="Equation" r:id="rId3" imgW="3060360" imgH="147312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28860" y="4429132"/>
          <a:ext cx="5286412" cy="1214446"/>
        </p:xfrm>
        <a:graphic>
          <a:graphicData uri="http://schemas.openxmlformats.org/presentationml/2006/ole">
            <p:oleObj spid="_x0000_s23559" name="Equation" r:id="rId4" imgW="203184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248</Words>
  <Application>Microsoft Office PowerPoint</Application>
  <PresentationFormat>On-screen Show (4:3)</PresentationFormat>
  <Paragraphs>98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 SUBJECT TEACHER:-                     group students:-  </vt:lpstr>
      <vt:lpstr>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Decomposition</dc:title>
  <dc:creator>Acer PC</dc:creator>
  <cp:lastModifiedBy>Acer PC</cp:lastModifiedBy>
  <cp:revision>68</cp:revision>
  <dcterms:created xsi:type="dcterms:W3CDTF">2019-02-09T16:25:26Z</dcterms:created>
  <dcterms:modified xsi:type="dcterms:W3CDTF">2019-02-11T09:48:48Z</dcterms:modified>
</cp:coreProperties>
</file>