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805B-032B-44A8-872D-40A8115A68FA}" type="datetimeFigureOut">
              <a:rPr lang="en-US" smtClean="0"/>
              <a:pPr/>
              <a:t>25-Apr-15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FC299-93D2-40CA-8D4F-7728F1DF7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EDD3-5460-40C8-8893-C8763AB01B5A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5C-5008-4217-9460-C8517836AA68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172F-0654-4F10-A06E-C818A86DFD84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447C-9272-4234-B60B-BB74AA5A9E9E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C6F9-BB29-46DB-85DD-EED8A6AA1385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E2CB-ACAA-4FAC-8462-696B0699EFEB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4706-9EF9-47AE-9243-92D219D7FF80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57F-8EF6-4517-ACF2-3F9D4D38C904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4B4A-CF9E-491D-BF59-2FB3128535DC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7D8A-E325-4BD5-BEF9-24ED25606195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F966-0002-437B-A503-454053C09C41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7EFB-A687-4B75-9DDA-06CA8679B26D}" type="datetime1">
              <a:rPr lang="en-US" smtClean="0"/>
              <a:pPr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76BC-18D1-43AF-A73E-10C2FAF3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ptec.com/nr/rdonlyres/14b2fd84-f7a0-4ac5-a07a-214123ea3dd6/0/4423_sw_hwraid_10.pdf" TargetMode="External"/><Relationship Id="rId2" Type="http://schemas.openxmlformats.org/officeDocument/2006/relationships/hyperlink" Target="http://skrypuch.com/ra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epressure.com/library/technology/raid" TargetMode="External"/><Relationship Id="rId5" Type="http://schemas.openxmlformats.org/officeDocument/2006/relationships/hyperlink" Target="http://www.thegeekstuff.com/2010/08/raid-levels-tutorial/" TargetMode="External"/><Relationship Id="rId4" Type="http://schemas.openxmlformats.org/officeDocument/2006/relationships/hyperlink" Target="http://en.wikipedia.org/wiki/RAI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Janki</a:t>
            </a:r>
            <a:r>
              <a:rPr lang="en-US" dirty="0" smtClean="0"/>
              <a:t> </a:t>
            </a:r>
            <a:r>
              <a:rPr lang="en-US" dirty="0" err="1" smtClean="0"/>
              <a:t>Trivedi</a:t>
            </a:r>
            <a:r>
              <a:rPr lang="en-US" dirty="0" smtClean="0"/>
              <a:t>(121018)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RAID : Redundant Array </a:t>
            </a:r>
            <a:r>
              <a:rPr lang="en-US" sz="2400" dirty="0"/>
              <a:t>of </a:t>
            </a:r>
            <a:r>
              <a:rPr lang="en-US" sz="2400" dirty="0" smtClean="0"/>
              <a:t>Independent Disks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RAID scheme consists of seven levels : zero to six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in computer storage, standard RAID levels comprise a basic set of RAID configuration that employs the basic technique of striping , mirroring or parity to create large reliable data stores.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Common types: RAID 0, RAID 1,RAID 5,RAID 10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RAID is a set of physical disk drives viewed by the OS as a single logical drive.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 </a:t>
            </a:r>
            <a:r>
              <a:rPr lang="en-US" sz="2400" dirty="0"/>
              <a:t>Data are distributed across the physical drives of an array in a scheme </a:t>
            </a:r>
            <a:r>
              <a:rPr lang="en-US" sz="2400" dirty="0" smtClean="0"/>
              <a:t>known as </a:t>
            </a:r>
            <a:r>
              <a:rPr lang="en-US" sz="2400" dirty="0"/>
              <a:t>striping, described subsequently.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 </a:t>
            </a:r>
            <a:r>
              <a:rPr lang="en-US" sz="2400" dirty="0"/>
              <a:t>Redundant disk capacity is used to store parity information, which </a:t>
            </a:r>
            <a:r>
              <a:rPr lang="en-US" sz="2400" dirty="0" smtClean="0"/>
              <a:t>guarantees data </a:t>
            </a:r>
            <a:r>
              <a:rPr lang="en-US" sz="2400" dirty="0"/>
              <a:t>recoverability in case of a disk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thegeekstuff.com/wp-content/uploads/2010/07/raid-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4415536" cy="3124200"/>
          </a:xfrm>
          <a:prstGeom prst="rect">
            <a:avLst/>
          </a:prstGeom>
          <a:noFill/>
        </p:spPr>
      </p:pic>
      <p:pic>
        <p:nvPicPr>
          <p:cNvPr id="1028" name="Picture 4" descr="http://static.thegeekstuff.com/wp-content/uploads/2010/07/rai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33400"/>
            <a:ext cx="4676775" cy="3227397"/>
          </a:xfrm>
          <a:prstGeom prst="rect">
            <a:avLst/>
          </a:prstGeom>
          <a:noFill/>
        </p:spPr>
      </p:pic>
      <p:pic>
        <p:nvPicPr>
          <p:cNvPr id="1030" name="Picture 6" descr="http://static.thegeekstuff.com/wp-content/uploads/2010/07/raid-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33800"/>
            <a:ext cx="4191000" cy="2921000"/>
          </a:xfrm>
          <a:prstGeom prst="rect">
            <a:avLst/>
          </a:prstGeom>
          <a:noFill/>
        </p:spPr>
      </p:pic>
      <p:pic>
        <p:nvPicPr>
          <p:cNvPr id="1032" name="Picture 8" descr="http://static.thegeekstuff.com/wp-content/uploads/2010/08/raid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9274" y="3962400"/>
            <a:ext cx="4924726" cy="251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29000" y="228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A, B, C, D, E and F – represents blocks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p1, p2, and p3 – represents parity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304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RAID levels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RAID </a:t>
            </a:r>
            <a:r>
              <a:rPr lang="en-US" sz="3200" dirty="0" err="1" smtClean="0"/>
              <a:t>vs</a:t>
            </a:r>
            <a:r>
              <a:rPr lang="en-US" sz="3200" dirty="0" smtClean="0"/>
              <a:t> Hardware RAID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838200"/>
            <a:ext cx="4495800" cy="4449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Hardware RAID</a:t>
            </a:r>
          </a:p>
          <a:p>
            <a:endParaRPr lang="en-US" sz="2400" dirty="0"/>
          </a:p>
          <a:p>
            <a:r>
              <a:rPr lang="en-US" sz="2400" dirty="0" smtClean="0"/>
              <a:t>A hardware RAID solution has its own processor and memory to run the RAID application.</a:t>
            </a:r>
          </a:p>
          <a:p>
            <a:r>
              <a:rPr lang="en-US" sz="2400" dirty="0" smtClean="0"/>
              <a:t> In this implementation, the RAID system is an independent small computer system dedicated to the RAID application, offloading this task from the host system</a:t>
            </a: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14400"/>
            <a:ext cx="44196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Software RAID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RAID implementation is an application running on the host without any additional hardware.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type of software RAID uses hard disk drives which are attached to the computer system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RAID becomes active as soon as the operating system has loaded the RAID driver software.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Low cost is the primary</a:t>
            </a:r>
            <a:r>
              <a:rPr kumimoji="0" lang="en-US" sz="2400" b="0" i="0" u="non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 of this solution.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Fake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Fake RAID is essentially software RAID provided by the BIOS on the motherboard, however, it has none of the benefits of Software RAID and </a:t>
            </a:r>
            <a:r>
              <a:rPr lang="en-US" sz="2400" dirty="0" smtClean="0"/>
              <a:t>none </a:t>
            </a:r>
            <a:r>
              <a:rPr lang="en-US" sz="2400" dirty="0"/>
              <a:t>of the benefits of Hardware </a:t>
            </a:r>
            <a:r>
              <a:rPr lang="en-US" sz="2400" dirty="0" smtClean="0"/>
              <a:t>RAID.</a:t>
            </a:r>
          </a:p>
          <a:p>
            <a:r>
              <a:rPr lang="en-US" sz="2400" dirty="0"/>
              <a:t>Unlike Hardware RAID, Fake RAID does not present the array as a single logical disk to the OS, so the OS still needs to explicitly support Fake RAID. </a:t>
            </a:r>
            <a:endParaRPr lang="en-US" sz="2400" dirty="0" smtClean="0"/>
          </a:p>
          <a:p>
            <a:r>
              <a:rPr lang="en-US" sz="2400" dirty="0" smtClean="0"/>
              <a:t>Unlike </a:t>
            </a:r>
            <a:r>
              <a:rPr lang="en-US" sz="2400" dirty="0"/>
              <a:t>Software RAID, Fake RAID does not use a consistent on disk format, and if your motherboard dies, your data is probably lost unless you can find another identical </a:t>
            </a:r>
            <a:r>
              <a:rPr lang="en-US" sz="2400" dirty="0" smtClean="0"/>
              <a:t>motherboard.</a:t>
            </a:r>
            <a:endParaRPr lang="en-US" sz="2400" dirty="0"/>
          </a:p>
          <a:p>
            <a:r>
              <a:rPr lang="en-US" sz="2400" dirty="0"/>
              <a:t>with Fake RAID:</a:t>
            </a:r>
          </a:p>
          <a:p>
            <a:r>
              <a:rPr lang="en-US" sz="2400" dirty="0"/>
              <a:t>Use RAID 0 or 1.</a:t>
            </a:r>
          </a:p>
          <a:p>
            <a:r>
              <a:rPr lang="en-US" sz="2400" dirty="0"/>
              <a:t>Can't nest RAID arrays.</a:t>
            </a:r>
          </a:p>
          <a:p>
            <a:r>
              <a:rPr lang="en-US" sz="2400" dirty="0"/>
              <a:t>Create RAID arrays using whole disks only</a:t>
            </a:r>
            <a:r>
              <a:rPr lang="en-US" sz="2400" dirty="0" smtClean="0"/>
              <a:t>.(</a:t>
            </a:r>
            <a:r>
              <a:rPr lang="en-US" sz="2400" dirty="0"/>
              <a:t>not a partition, file, or generic block device)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http://skrypuch.com/raid/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https://www.adaptec.com/nr/rdonlyres/14b2fd84-f7a0-4ac5-a07a-214123ea3dd6/0/4423_sw_hwraid_10.pdf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http://en.wikipedia.org/wiki/RAID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http://www.thegeekstuff.com/2010/08/raid-levels-tutorial/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http://www.prepressure.com/library/technology/raid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xQTEhUUEhQVFhUXFhMWFxcVGBQVGRQVGBQXFhsVFhQYHCggGBolHBQUITEkJSk3Li4uGCIzODQsNygtLisBCgoKDg0OGhAQGzgkICQsLC0wLiwsLCwvLDQsLCwtLywsLCwsLSwsLCwsLDAsLCwsLCwsLCwsLDQsLCwsLCwsLP/AABEIAOUA3AMBEQACEQEDEQH/xAAbAAEAAgMBAQAAAAAAAAAAAAAABQYDBAcCAf/EAEQQAAECAgYFBwgIBgMBAAAAAAEAAgMRBAUGEiExQVFhcZEicoGCobHBEyMyNEJSstEHFDNTYsLh8CRjkqKz8RUWo3P/xAAbAQEAAwEBAQEAAAAAAAAAAAAABAUGAwIBB//EADwRAAIBAgMEBwYGAAUFAAAAAAABAgMRBAUxEiFBgRMyUWFxscEiM5Gh0fAUIzRCUuEVJFNi8QZDgpLC/9oADAMBAAIRAxEAPwDuKAIAgCAIAgCAIAgCAIAgCAIAgCAIAgCAIAgCAIAgCAIAgCAIAgCAIAgCAIAgCAIAgCAIAgCAIAgCAIAgCAIAgCAIAgCAIAgCAIAgCAIAgCAIAgCAIAgCAIAgCAIAgCAIAgCAIAgCAIAgCAIAgCAIAgCAIAgCAIAgCAIAgCAIAgCAIAgCAIAgCAIAgCAIAgCAIAgCAIAgCAIAgCAIAgCAIAgCAIAgCAIAgCAIAgCAIAgCAIAgCAIAgCAIAgCAIAgCAIAgCAIAgCA8xIgaJuIA24LxUqwpx2puy7z7GLk7JGOj0pr53TOWeBHfuXHD4uliL9G727n6nupSlC20ZlJOYQBAEAQBAEAQBAEBHVjXcGDMOdN3utxPToHSoOJzChQ3Se/sWv8AXM+qLZXadaiI7CGBDGv0ncTgOCpq+cVp7qa2V8X9PvU9qKNyx0dznRbznOwZ6RJ0u1qTk1Wc51Npt6au/afJlnV8eAgCAIAgCAIAgCAIAgCAxUhriJMcGnWRPDcuGIhVlC1KWy+21z3BxTvJXIGs6O5jhecXTGBPdJZPM8NUo1F0k9q/H7uWmHqRnH2VY3LP+31fFWOQaVOXqR8d+3mS60RACAIAgCAIAgCAIAgMJorCS4saXHMkCZ0Ylc+hp7Tlsq742Fyi2howhx3taJNwIAyExjLpmsnmNKNLESjFWW5/H+zrF3RKWJ9KLuZ3uU/I+tU8F6nmZbFoTwEAQBARdbV0yDyfSf7o0c46F0hTciJiMXGlu1ZFUen0uPMw5NbrAAHF059C6OMI6kWFbE1t8Ny++0Un67DF4uJAzu3HS6JTRdGxP8XBXb8voY6HaeID5wBw1jB3yKOiuB4p5hNddXLRRaQ2I0OYZg/uR2rg007MtYTjOO1HQyr4ewgCAICHtB7HW/Ks5n//AG//AC/+Sfgf3cvU+2f9vq+K+5BpU5eox37eZLrREAIAgCAIAgCAIAgMceM1gm4yH71LjXr06ENuo7L77D1CEpu0TICuydzyUe1vrB5jfFZXN/1PJep0joblifSi7md7lJyPrVPBep8mWxaE8BAEBr1hSPJw3v0taSN+jtX2Ku7HOrPYg5dhz2I8kkkzJmSTpOtTDONtu7Oh0CGGw2AYANb3KHJ3Zo6UVGCS7DOvh0KJX1GEOO8DAGTh0/rNS6bvEoMXTUKrS8SVsdGPnGaOS4b8j4LnWWjJeXSftR5lmXAtAgCAICItB7HW8Fnc/wBKfP0J+B/dyFn/AG+r4pkGlTl6jHft5kutEQDSdWkMYEkHa1w8FWSzfDRdpNp98X9CQsLUenmgK1h6z/SV8WcYVuyb/wDV/Q+/hai/5NmDFDhMT6QR2FT6NaNWO1FPmmvM4Si4uzMi6nkIAgCAICDr2kTIYNGJ3/671ls9xO1JUVw3vx/peZZYKnZbb4k0zIbgtPHqornqUm1vrB5jfFZfN/1PJep7joblifSi7md7lJyPrVPBep8mWalUpkNt57g0bdOwDSVeVa0KUdqbsjwlchYtrIQPJY8jXyRwxVXLOqKe6Lfw+p72GbtW15CjG60lrvddgTu0FS8NmNGu9lOz7GfHFo3qVAD2OYcnAjdtU9OzucqkFOLi+JV4dl4l6TnNuzxIJnLYJZrv0ysVSy+ptWbVi2NbIADIYKOW6Vtx8e8ATJAGs4DigbSV2Uu0lIY+NNjg4XQJjKYLtOnMKVTTUd5SY2cZ1Lxd9xtWP+0fzPzBea2h1y7rvwLYo5bhAEAQERaD2Ot4LPZ/pT5+hPwP7uQs/wC31fFfMg0qcvUY79vMlYkQNBJMgFf1KkacXObskQYxcnZEI9ppESYEmjCez5rMTjPM8RtRVordf7493Dzsk1h4We9sl6PRmsEmjp0neVosPhaWHjs019X4sgVKkpu8jMpBzCAIAgCA1afTBDb+I5Dx3KDj8bHC07/uei++CO1Ci6ku4rT3EzJxJxKxNSTleUt7ZcJJbkW1mQ3BfoUeqiiepSbW+sHmN8Vl83/U8l6nuOh9s5WDYAiudqYGjS48rAfNMuxUMOqk5disu3USVzaFTx6SfKRnXAfRBBJA1Bs8OnFSFgcTjJdLWez2Ls5cPPtF0tBTLKODSYb7xHskSnuM18rZLKMb05X7n9fvxCmVwEgzEwQdxBHiqXen3no6FUtN8rBa855O5wwPHPpWywWI6ejGb14+KOTVmbNIpDWNvPIaNZ/eJUxJvQ8TnGCvJ2ICk2ic83KOwknIkTJ3N+a7KklvkV08dKT2aS+/AQ6iixTepEQ80Ykflb0BHUUeqhHB1Km+tLl97iMtDRGQogawSFxpzJmbzscdwXunJtXZFxdKNOajHs+pt2P+0fzPzBea2h2y7rvwLPSaQyG0uiOaxozc4hoHSVGckldlzCEpvZirvuFFpLIjQ+G5r2nJzSCDjLAjciaauhOEoS2ZKz7zzS6ZDhC9Fexg1vcGjiV8lJRV2z7CnOo7QV/AxUKtYEUyhRobzqY9rjwBXyNSEuq7nuph6tPfOLXimaloPY63gqHP9KfP0JOB/dyMdTRgxsRzjIcnxXHJq0KNOrObslb1PWLg5yil3hpdSH4m6xuMtP8AvuXyLqZpWs3swjw4/wDPfovM1HDR7WyYhQw0ANEgFpKVKFKChBWSIEpOTuz2uh5CAIAgCA0abWTWTAxdq0DeVVY3NaeHvCO+XZ2eJJo4aU973IgY0UuN5xmf3gFlK1adabnN3bLOEFBWR4XJnsl211+D+79Foln1lbo/n/RXvBf7vkVG01Y3o87suS3Tv2KtxWK/E1OktbdbtPjw+zuuSlkKI18RznCZYGluqZJxlrwU7J6MKlWUpK+za3O/0IsnuLktOcwgOeV7Du0iKB70+IDvFYzHxUcTNLt8951WhNWZpohUeK52TXzlrJaAAOCusivKnKP+70RxxFRU47TIilUqJHiC9iSQGt0CZlILSpKKM/UqTrT38i51XVzYLZNxcfSdpJ+WxRZScmXVChGlGy17TdXk7lPtd9uP/m34nqTR6pTZh71eHqyFq+LTvKxG0SHDAuDzj3Ak4jBrMgRtmFHxbrWtBcyxySOE2nKvJ3tol38X9CmVpSo0SIfrD3ue0uaQ8zuuBkQBk3EaFQzlKT9p7z9EoU6UILokkn2cS9VXaQwKDR4FHZ5Wkva+6wAm4PKP5bgO7pMgpsK+xSjGKvJlHWwSq4qpUqvZgmrvt3LciPjWGp9IJix4kO+fvHuJGzksLWjYMF4eFrT9qT3kiOa4SitinF27kvV3fMq1Y0CLRotyICyI2RBB4PY4aNqiyhKErPUtKVanXp7Ud6f3Zo6FUlemlUZnlDOLDc5jz72ALXy2jtBULNqrqU6d9Vf0KOrhFh60tnquzXqvvgTFBonlGPl6QukduC4YHB/iqNRLrKzXz3cyLWrdHKPZvNeBFdDdMYEYEHtBUOhWqYartLc1qvNM6zhGpGzLLRo4e0OGnsOorbYfEQr01Uhx+XcU9SDhLZZlXc8BAEAQBAYX0VhMyxpJ0kBRp4OhOTlKCbfcjoqs0rJkVXcFrQ260Cd7IS1KhzrD0qSh0cUr30Vuwm4ScpX2nciiqB6E4s7KHDkOQ3gFuo4HDWX5a+CKZ1ql+symWro7RSDJoHIbo3rO5nShTxGzBWVlpzPqqSa3skLE+lF3M73KZkfWqeC9TnMti0R4CAoNpPWYm9v+Nqx+Zfqp8vJHWOhhhO8yRoMQHgw/NXX/AE71anivIrM0fsRXeZKpiBsaGTleHbh4rRT3xZWYdpVYt9p0BQzQhAU21bwY+BBkxoMtBvOMjtxCk0uqUuPadXd2fUyWQ+1dzD8TV8raHrLvePwOe2yEqdSB/M72g+Kztf3sj9Ny9/5an4fU6L9HFWw2URkVrfORbxe45yDyA0am4DBWGEhFU1Jasz+b15zruDe6Oi5FrUoqjnX0t0cTo8TT5xh2jkuH5uKr8dHqs0ORTftw8H5kHYR/LijW1p4EjxWfzHqxLHMF7MWdKs/7fV8VOyDSpy9TOY79vM9VxQpi+3MekNY1710zfAba6emt61712+K8vA84Wvb2JcjQq6meTd+E5jxCqMvxzwtS76r1+v3r8CVXo9JHvLG1wImMitpGSklJaMqWmnZn1fT4EAQBAEBEWgyZ1vBZ7P8ASnz9CfgdZciGKzT0LAtzMhuC/RI9VFC9Sk2t9YPMb4rL5v8AqeS9T3HQ3LE+lF3M73KTkfWqeC9T5Mti0J4CAoNpfWYm9n+Nqx+Zfqp8vJHWOhmquhGLR4t0Tc17XAa5NII4E8Fcf9PytGfj6EPH0nUp7tVvIxaYz5P0C0rmtDYjb0sA4GRlt171xlSvoWFLHuKtNXMjq2j0g3ILbg0uniBtd7PRivmxGO9np4mtXezTVvvtI2uqu8i5rZkzbMk6XTM5di6QltIi4mh0Uku4w1ZTjBffABwIIOEwZaegL7KO0rHmhWdKe0jn1onvjU+NFdgL/JaOYBP9VQYvZjOUUfomTKpXo0609ySdl8TsNgvUIG5/+RymYb3USrzP9VPl5IsC7kAoH0tnzdH57/hCgY7SJfZF15+CK1YR3nYnMHxLO5g04xLbMF7EfE6NUtIa0uDiBMDE5YT09K65NiqdGco1Ha9t703X+pnsXTlNJx4E4x4OIII2Ga1MKkJq8Xdd28rXFrc0VusWNDzcIIOOGIB1fvWsXmMKUK76F3T37uD7PvtLehKTh7WpnqysLnJd6Oj8P6KVlmZdB+XU6vl/RzxGH2/ajr5k3Djtd6LgdxBWnpYilV6kk/BplbKEo6oyLseQgCAICItBkzreCz2f6U+foT8DrLkQxWaehYFuZkNwX6JHqooXqUm1vrB5jfFZfN/1PJep7joblifSi7md7lJyPrVPBep8mWxaE8BAUG0vrMTez/G1Y/Mv1U+XkjrHQmbE+hE5ze5WmR9SfivI8zJGn1DCiG9i1xzLZCe8HBaCNRog1cHTqO+j7jVhWXhg8pzzswHgvrrM5xy+mtW2TNHo7YbbrGho1Dx1lc229SbCEYK0VYw1jVzIzQHzwyIzC+xk46HOtQjVVpGjRbNwmmbrz9jpS4AYr26smcIYCnF3e85VbQfx1I54+BqoMR72Xj6H6Fl36Wn4erOnWC9Qgbn/AORys8N7qJmcz/VT5eSLAu5AKB9LY83R+e/4QoGO0iX2RdefgiM+imC0x402g+bbmAfaUfC0adSTU4p+KuSs7nJU4WfH0OmfVIfuN/pCnfgsP/pr4IzfS1P5P4mSHDDRJoAGwSXWnShTVoJJdyseZScndsx/VIfuN/pC5fgsN/px+CPXS1P5P4kLTK7okN5YWhxBkbrGkA6pmU+hV9WrgKctnYT8Ion0sHiqkdq9vFslqA+E9ofCuyOkCXQdI3KfhoYe3SUYpX4pWIVZVYS2KlzaUo4hAEAQERaDJnW8Fns/0p8/Qn4HWXIhis09CwLczIbgv0SPVRQvUotp4wdSHSxkGt6QMe0kdCyeaTU8TK3CyOkdDdsXFAiPaTi5oI23SfmpWSzSqyi+KXy/5Pk9C3rSHMIDntfRQ6kRC0zEwJ7mhp7QVjcfNTxM2u3ySR1WhM2KjDzjNPJcNoxB8OKsskqL24cdzPMy0rQHgIAgCAIDiFs3Tp1Il953NaPBUtf3svE2uXq2Fp+HqdOsAZ0CBueP/R6s8L7pGazRWxU+XkiwruV5QPpbPm6Pz4nwhQcdpEvsi68/BEd9E7v4iMNcIHg8fMLngeu/AkZ4vyoPv9DqCsjMhAataRC2DEc3MMeRvDSuOIk40pyWqT8jth4qVWMXxa8zlwWORri22CiHzrdHId0m8D3DgrvJpP248Nz8/oUubxXsS8fQtyvClCAIAgIi0GTOt4LPZ/pT5+hPwOsuRDFZp6FgTtNqx0Qz8tEYCALrTIZLb1sJKtb8xxVtEUV7Mjv+os+8fwaof+B0/wCb+R92z62ybQZiK8EZEACXSiySCd1N/IbZK1fQHQySY0SIJSk/GWOascPh5UnvqOXieW7mCl1S55d5+KASeSCAANW5cq2CnVb/ADZJPgj6maH/AFFn3juDVC/wOn/N/I+7Z6h2Va0zbFiAjIiQI3EL1HJYxd41Gn3WG2TFAoroYIdEdEmc3aNis6FKVNWlJy8Ty2bD3gAkmQC6znGEXKTskEm3ZEU6sHxHXYQltOrXsWflmWIxVTo8Krd78+xfNk5YeFOO1UPZq6KcfLGerlS4z8F0eV4uW913fnbz9Dz+IpLdseX0IOtabT4L7sJsNwu4OiOJxxyEpkZaVFWJxODns1pN+O9PwepOo0cHWjtSbXgvvyKayx9MjOc4mGXklzpvxJcZk+jrKkYaf4pvYe/jfXxLWWY4eilHfbRbv7LRZurqyojDDDIESHMkNdEcC0nO64NyOcpZqyowr01ayt4lXjK2BxMtttp+H9lppcakiCww4UN0Y3b7HRC1reSb1193GRkMlKk52VlvKuEaDqNSk1Hg7b/hcpNorO1jTHh0QQQGghrGvMmzzOIxJkMdgUKrRr1Hd2+JdYTG4LDRcYX36to16lsnWFGiiLC8jeAIILyQ5pzacMsBwC808PXhLaVvidMRmOCr03Cd7eB0CqYtIc0/WYcNjpiXk3l4IlmZgSxVhBza9pFBXjRTXRNtd6sb69nAw02HehvbrY4cQQvFWO1CS7UzpSlszi+xo5UFi1obAt9goeEZ2ssHAOP5leZNHdOXgvP6lJm8t8F4+n0LYrspggCAICItBkzreCz2f6U+foT8DrLkQxWaehYFuZkNwX6JDqooZanpej4Y48ZrGlzjJoxJOheZzjCLlJ2SPUISnJRit5o/89R/vm9qjfjsP/NEj8DiP4Mf89R/vm9qfjsP/ND8DiP4MyUat4MRwYyI1zjOQGZkJ9wXuGLo1JbMZJs8zwtaEdqUbI3lII5gplMZCF6I4NBMpnXImXYVzq1oUlebsjpTpTqO0Fdleriv4LiGtiNkMTnif0WazfGdM1Tpu8Vvfe/68/AtMLgasVtOO83rP02CRdY9pe6ZIGch++1T8m6KFLZv7b3teX33kfG0qqleUbJE0rorzWrCjX2EaRiN6hY/CrEUXHit68f70O1Cp0c78CuQIpY4OGY/cljKFaVGoqkNV92LacFOOyy0wYgc0OGRAK3lGrGrBTjo1cpZRcW0z2uh5CAIAgCAIDk8aHdc5uokcDJYqUdmTj2Nr4GyjLain2l2sPDlAcdcR3Y1o8CtDlEbUW+1v0RQZrK9ZLsX1LErQrAgCAICLr9vJadsuI/RUOfR/KhLv81/RNwT9pohFmCxLFV1La5gExeAAIOzStnl2Np1qMU37SVmvDjzKmvRlGbdtx4rCsA0XWGbzgJYy/VcswzKNOOxSd5vdu32/vsR6oYdyd5aG1ChcgNfyjLlTkQdYlqVhRhJUlGq7u284Sktu8N3YVW1VQta3ysFsgPTaMpe8Bo2/wC1U5jgYwj0tNWXFev1LnL8bKUujqO/Y/QqhVK9C4Oo0Khw2Nb5NrQJCRAEzhnPMlbGlRp04pQRkatapOT22bS7HE8xIYcJOAI2ia+NJrefVJrQ5RWcEPpLmwwBefIAZAnPDUMVhpTu3LtbfzNpQk40E58EdIqWr4cKEy40A3WzdIXnYZkrW4ClCNCEore0n8UZTFV6lWpLafHTgSKmkUICnVyIjYhEIMPKdO8SNolLeVh8TTpwxFSMu3h37y02qrpxdNJ7t9zxQrQR4bLr4bAQTLPEZ4Ge1avJownhVsu9m16+pQY/F1qVW04pOxLVLXb40S45rQLpOE9EtZ2qznTUVc5YbFyqz2WieXEsCLpsektJuQ4bm6MTelumF0ioPVkWpPERb2Ypr5kMbURfcZ/d8106FEL/ABCp2IsFUUwxYQe4AEl2AywJHguM47LsWGHqupTUmbq8nc5jXUO7SIo/mPPEz8VkMVHZrzXe/nvNbhZbVGD7kXaycOVFh7b54vPhJaHLY7OGjzfzZQZjK+Ily8iYU4ghAEAQGKlQA9padPYdaj4rDxxFJ05cfke6c3CSkit0miuYeUOnQelYzE4Oth5Wmt3bw+Jb06sZrczExhdgATuxUeFOVR2gr+G89uSjvZNVZVt03n56Bq2natNluVOk1Vq68F2f35FfiMTtLZjoSivSEeYjA4EETBBBGsHQvjSasz6m07o5jWlCMGK+GdBwOtpxB4LH4ii6NRwfDy4Gtw9ZVaamuPmXKx9YeUg3CeVDk3e32T4dCv8ALK/SUth6x3cuH05FFmVDo6u0tJefH6k8rIrjXrClCFDfEPstJ3nQOkyC5V6ip05TfBHWjTdSooLic4s7ALnuiO0THWOZ4d6wlTcrGrxk0oqCOi1Y+cJuwS4YLY5ZPbwsO5W+G4yuIVqjNpTziEBWq0+1fvHcFicz/V1PFeSLjDe6RpVxDlBhHW5/DAflWnyCGzhr9rb9PQz2etOce4WU+36ju8K4q9UrsB73ky5KMXQQFArhso8SXvu7cVLh1UZ7EK1WXiWqzHq7d7/iK4VesW2B9yufmSq5ks53auHKlRNtw/2Ad4Ky2Yx2cTLvs/kafL5Xw8efmXapId2jwh/LZ2gHxWhwkdmhBdy8igxctqvN97N5SCOEAQBAEAQABLAIAgCArFtqvvMbGAxZyXc0nA9BPaVT5th9qKqrhufh/T8y3yqvsydJ8dPErtn6w8jGa4+ieS7mnT0GR6FV4Kv0NZSej3P77izxlDpqTitdUdJWsMqVS3NNk1kEaeW7cMGjpMz1VS5vWso0lx3v0+fkXOU0bt1Hw3L1++88NqwwGMadImeecXBUePwc8PKLfFfPij2sSq8m1w8uBK1FSM2HTiPEfvarLI8Sk5UXx3r1Xr8SHjKek0TK0hXhAVd84kQ3facZbtfBYWe1isS9j90t3h2/DeXKtTpq/BHu1kMNhwmjIEjsC3mEpqnBQjokkZbNJOVm+1mlZT7fqO7wu9XqkXAe95MuSjF0EBQa6+3ic4qXDqoz+J97LxLTZj1du9/xFcKvWLXA+5XPzJVcyWUS3EP+IBGmG3jecPks3m8fzrrjH1Zosql+S12P6F4gsutA1ADgJLRRVkkZ+TvJs9r0eQgCAIAgCAIAgCAIDxHhB7S1wmHAgjYRJeZxU4uL0Z6hJxkpLVHL6fRTCiOhuzaZbxmD0ggrH1qTpTcHwNdRqqrBTXEvFlKx8rAAceVD5J3S5LuHcVostxHS0bPWO76Mz2YUOjrXWkt/1IGrx9bpxecWNN/qtwYOkyMt6rKH+bxm3wW/ktPr8Syrf5XCbHF7ub1LpSYAe0td/o6wrzE4eGIpunPTy7yhp1HCW0iBpFBiQzMTIGTm+OpZLEZfiMLPaSulo197vItIV6dRWfwZtwK6w5bcdYlj0HJWNHPklatHf3fR6EeeC3+yxGpcSKLsNhAOZOrVPIL5WxuIxq6OhBqL1b+ui+bPsKNOi9qb3m3V9AEPE4uOZ1bArHL8ujhVtPfJ8ezuX3vI9fEOpuWhFWy9GHzndwVzR1ZS5j1YkfZT7fqO7wvdXqkfAe95MuSjF0EBQa6+3ic4qXDqoz+J97LxLTZj1du9/wARXCr1i1wPuVz8yVXMllVtfAvRqN+J13+9nzKpczhetS73b5ouMtnalV7lf5MtSuinCAIAgCAIAgCAIAgCAICp24q/BsYDLkP3H0TxmOkKkzehuVVeD9PpzLnKq+90n4r1KzQ6a6Hfun02Fh3HTvz4qopVpU9rZ4qxbVKMamztcHcuVjKFcg3yMYhn1RgPE9Kvsqo7FLbesvLh9eZRZpW26uwtI+fEsCtCtCA+XRqXzZXYfbs+r6fAgK7bEciHzj3LtR1ZXZj1Y+JH2UPn+o7vC91eqRsB73ky5KMXQQFBrr7eJzipcOqjP4n3svEtNmPV273/ABFcKvWLXA+5XPzJVcyWYKRQ2PLHPbMsN5pxwOvDcFznShNpyWm9HSFWcE1F67mZ10OYQBAEAQBAEAQBAEAQBAYaXRxEY5jsnAg9OleKlNVIOEtGe6dR05qS1RzaFVzjHED2r5YSNhxdwBKyUcPJ1uh43t/fw3mrlXiqPS8LXOmwoYaA0CQAAA1AYLXxiopJGSlJybbPS+nwIAgCAICGtVALoEx7Lg7oxB7+xdaTtIhY+G1Sv2Mq9WUvyUVr8wDiNYIke9d5RurFVQqdHNSLrCrSC4TERnSQCN4OIUVwkuBeRxFKSupI0KZXd4+To4vvOF72W7dvd3L2qdt8iPUxe09ijvfyKvT4ZbEe1xvEEzOs6Su8XdFVVi4zabuyfs3WcNkIse4NIJInpB1dM1yqQbd0WGCxEIw2ZOxPUelMe2+0zbjjlkZHPcuMls6ljTmqivHeVulWyAdKHDvNHtF12e4SMgqSpnCUrQjddt7ejLqnlLcbzlZ+F/UnaprNkdl9mGMnNObTqVlhsTCvDaj8Owr8Th5UJ7MjdUgjhAEAQBAEAQBAEAQBAa9YUoQob4h9kE7zoHSZBcq9VUqcpvgjrRpOrUUFxKvYqilz4kd2JmWg63O5Tj2jiVT5TScpyrS8Ob3sts0qqMI0Y/aW5FwV6UgQBAEAQBAfHtBBBEwcCNYQ+NJqzKtT7MuBJhEFvuuMiNgOkKRGquJVVcvle9PQwQLNRieVdaNZM+AC+urE5xwFVvfuLJVlWMgiTcSc3HM/IbFwlNyLOhh40lZfEg6ZUEWJGe7ktaXEzJnhuC6qolEg1MFUqVW9ESVCs9CZi4Xz+LL+nLjNeJVZMk0sDThrv8fob9MgXoT2NwmxzRoAmCAo9aLnCUVxTJ9GShOMuCaOXRYZaS1wIcMCDmCsbJOL2ZbmjYRkpK8d6ZcrDUVzWRHuEg8tuz0ht7lbuV2K+yilKMJTejtblff8yizarGUowWqvfnb6FnVwVIQBAEAQBAEAQBAaVNrWDCMokQNOrEngFwq4qjSdpyszvSw1Wqrwjcy0WnQ4gnDe124iY3jQvVOtTqK8JJnmpRqU+urFVtdWoiFsCEb3KF6WM3ZBg149slTZnilUao09+/f48F98S4y3CumnVqbuzw4ss1T0LyMFkPSBytrjie0q2wtHoaUYfd+JU4mt01VzNxSDgEAQBAEAQBAEAQBAEAQBAYotGY4zcxriMiWgkdJXiVOEneSue41JxVotrmZV7PAQBAEAQBAEAQBAEBzW0MJzaTEvzmXFwOtpyl0SHQsljYyjiJ7XF35cPoarBSjKhHZ7PnxI8NmZATJwEsSdgUW12Sr2RcrL2eLCIsYSd7Dfd/E7bs0b8r7L8A4PpKmvBdne+/78KLH49TXR09OL7e4tCuSoCAIAgCAIAgCAIAgCAIAgCAIAgCAIAgCAIAgCAIAgMFKocOIJRGNcBleAMt2pc6lGnUVpq/idKdWdN3g7Hii1dCh4w4bWnWAJ8c15p4elT3wilyPVTEVam6cmzaXY4hAEAQBAEAQBAEAQBAEAQBAEAQB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data:image/jpeg;base64,/9j/4AAQSkZJRgABAQAAAQABAAD/2wCEAAkGBxQTEhUUEhQVFhUXFhMWFxcVGBQVGRQVGBQXFhsVFhQYHCggGBolHBQUITEkJSk3Li4uGCIzODQsNygtLisBCgoKDg0OGhAQGzgkICQsLC0wLiwsLCwvLDQsLCwtLywsLCwsLSwsLCwsLDAsLCwsLCwsLCwsLDQsLCwsLCwsLP/AABEIAOUA3AMBEQACEQEDEQH/xAAbAAEAAgMBAQAAAAAAAAAAAAAABQYDBAcCAf/EAEQQAAECAgYFBwgIBgMBAAAAAAEAAgMRBAUGEiExQVFhcZEicoGCobHBEyMyNEJSstEHFDNTYsLh8CRjkqKz8RUWo3P/xAAbAQEAAwEBAQEAAAAAAAAAAAAABAUGAwIBB//EADwRAAIBAgMEBwYGAAUFAAAAAAABAgMRBAUxEiFBgRMyUWFxscEiM5Gh0fAUIzRCUuEVJFNi8QZDgpLC/9oADAMBAAIRAxEAPwDuKAIAgCAIAgCAIAgCAIAgCAIAgCAIAgCAIAgCAIAgCAIAgCAIAgCAIAgCAIAgCAIAgCAIAgCAIAgCAIAgCAIAgCAIAgCAIAgCAIAgCAIAgCAIAgCAIAgCAIAgCAIAgCAIAgCAIAgCAIAgCAIAgCAIAgCAIAgCAIAgCAIAgCAIAgCAIAgCAIAgCAIAgCAIAgCAIAgCAIAgCAIAgCAIAgCAIAgCAIAgCAIAgCAIAgCAIAgCAIAgCAIAgCAIAgCAIAgCAIAgCAIAgCA8xIgaJuIA24LxUqwpx2puy7z7GLk7JGOj0pr53TOWeBHfuXHD4uliL9G727n6nupSlC20ZlJOYQBAEAQBAEAQBAEBHVjXcGDMOdN3utxPToHSoOJzChQ3Se/sWv8AXM+qLZXadaiI7CGBDGv0ncTgOCpq+cVp7qa2V8X9PvU9qKNyx0dznRbznOwZ6RJ0u1qTk1Wc51Npt6au/afJlnV8eAgCAIAgCAIAgCAIAgCAxUhriJMcGnWRPDcuGIhVlC1KWy+21z3BxTvJXIGs6O5jhecXTGBPdJZPM8NUo1F0k9q/H7uWmHqRnH2VY3LP+31fFWOQaVOXqR8d+3mS60RACAIAgCAIAgCAIAgMJorCS4saXHMkCZ0Ylc+hp7Tlsq742Fyi2howhx3taJNwIAyExjLpmsnmNKNLESjFWW5/H+zrF3RKWJ9KLuZ3uU/I+tU8F6nmZbFoTwEAQBARdbV0yDyfSf7o0c46F0hTciJiMXGlu1ZFUen0uPMw5NbrAAHF059C6OMI6kWFbE1t8Ny++0Un67DF4uJAzu3HS6JTRdGxP8XBXb8voY6HaeID5wBw1jB3yKOiuB4p5hNddXLRRaQ2I0OYZg/uR2rg007MtYTjOO1HQyr4ewgCAICHtB7HW/Ks5n//AG//AC/+Sfgf3cvU+2f9vq+K+5BpU5eox37eZLrREAIAgCAIAgCAIAgMceM1gm4yH71LjXr06ENuo7L77D1CEpu0TICuydzyUe1vrB5jfFZXN/1PJep0joblifSi7md7lJyPrVPBep8mWxaE8BAEBr1hSPJw3v0taSN+jtX2Ku7HOrPYg5dhz2I8kkkzJmSTpOtTDONtu7Oh0CGGw2AYANb3KHJ3Zo6UVGCS7DOvh0KJX1GEOO8DAGTh0/rNS6bvEoMXTUKrS8SVsdGPnGaOS4b8j4LnWWjJeXSftR5lmXAtAgCAICItB7HW8Fnc/wBKfP0J+B/dyFn/AG+r4pkGlTl6jHft5kutEQDSdWkMYEkHa1w8FWSzfDRdpNp98X9CQsLUenmgK1h6z/SV8WcYVuyb/wDV/Q+/hai/5NmDFDhMT6QR2FT6NaNWO1FPmmvM4Si4uzMi6nkIAgCAICDr2kTIYNGJ3/671ls9xO1JUVw3vx/peZZYKnZbb4k0zIbgtPHqornqUm1vrB5jfFZfN/1PJep7joblifSi7md7lJyPrVPBep8mWalUpkNt57g0bdOwDSVeVa0KUdqbsjwlchYtrIQPJY8jXyRwxVXLOqKe6Lfw+p72GbtW15CjG60lrvddgTu0FS8NmNGu9lOz7GfHFo3qVAD2OYcnAjdtU9OzucqkFOLi+JV4dl4l6TnNuzxIJnLYJZrv0ysVSy+ptWbVi2NbIADIYKOW6Vtx8e8ATJAGs4DigbSV2Uu0lIY+NNjg4XQJjKYLtOnMKVTTUd5SY2cZ1Lxd9xtWP+0fzPzBea2h1y7rvwLYo5bhAEAQERaD2Ot4LPZ/pT5+hPwP7uQs/wC31fFfMg0qcvUY79vMlYkQNBJMgFf1KkacXObskQYxcnZEI9ppESYEmjCez5rMTjPM8RtRVordf7493Dzsk1h4We9sl6PRmsEmjp0neVosPhaWHjs019X4sgVKkpu8jMpBzCAIAgCA1afTBDb+I5Dx3KDj8bHC07/uei++CO1Ci6ku4rT3EzJxJxKxNSTleUt7ZcJJbkW1mQ3BfoUeqiiepSbW+sHmN8Vl83/U8l6nuOh9s5WDYAiudqYGjS48rAfNMuxUMOqk5disu3USVzaFTx6SfKRnXAfRBBJA1Bs8OnFSFgcTjJdLWez2Ls5cPPtF0tBTLKODSYb7xHskSnuM18rZLKMb05X7n9fvxCmVwEgzEwQdxBHiqXen3no6FUtN8rBa855O5wwPHPpWywWI6ejGb14+KOTVmbNIpDWNvPIaNZ/eJUxJvQ8TnGCvJ2ICk2ic83KOwknIkTJ3N+a7KklvkV08dKT2aS+/AQ6iixTepEQ80Ykflb0BHUUeqhHB1Km+tLl97iMtDRGQogawSFxpzJmbzscdwXunJtXZFxdKNOajHs+pt2P+0fzPzBea2h2y7rvwLPSaQyG0uiOaxozc4hoHSVGckldlzCEpvZirvuFFpLIjQ+G5r2nJzSCDjLAjciaauhOEoS2ZKz7zzS6ZDhC9Fexg1vcGjiV8lJRV2z7CnOo7QV/AxUKtYEUyhRobzqY9rjwBXyNSEuq7nuph6tPfOLXimaloPY63gqHP9KfP0JOB/dyMdTRgxsRzjIcnxXHJq0KNOrObslb1PWLg5yil3hpdSH4m6xuMtP8AvuXyLqZpWs3swjw4/wDPfovM1HDR7WyYhQw0ANEgFpKVKFKChBWSIEpOTuz2uh5CAIAgCA0abWTWTAxdq0DeVVY3NaeHvCO+XZ2eJJo4aU973IgY0UuN5xmf3gFlK1adabnN3bLOEFBWR4XJnsl211+D+79Foln1lbo/n/RXvBf7vkVG01Y3o87suS3Tv2KtxWK/E1OktbdbtPjw+zuuSlkKI18RznCZYGluqZJxlrwU7J6MKlWUpK+za3O/0IsnuLktOcwgOeV7Du0iKB70+IDvFYzHxUcTNLt8951WhNWZpohUeK52TXzlrJaAAOCusivKnKP+70RxxFRU47TIilUqJHiC9iSQGt0CZlILSpKKM/UqTrT38i51XVzYLZNxcfSdpJ+WxRZScmXVChGlGy17TdXk7lPtd9uP/m34nqTR6pTZh71eHqyFq+LTvKxG0SHDAuDzj3Ak4jBrMgRtmFHxbrWtBcyxySOE2nKvJ3tol38X9CmVpSo0SIfrD3ue0uaQ8zuuBkQBk3EaFQzlKT9p7z9EoU6UILokkn2cS9VXaQwKDR4FHZ5Wkva+6wAm4PKP5bgO7pMgpsK+xSjGKvJlHWwSq4qpUqvZgmrvt3LciPjWGp9IJix4kO+fvHuJGzksLWjYMF4eFrT9qT3kiOa4SitinF27kvV3fMq1Y0CLRotyICyI2RBB4PY4aNqiyhKErPUtKVanXp7Ud6f3Zo6FUlemlUZnlDOLDc5jz72ALXy2jtBULNqrqU6d9Vf0KOrhFh60tnquzXqvvgTFBonlGPl6QukduC4YHB/iqNRLrKzXz3cyLWrdHKPZvNeBFdDdMYEYEHtBUOhWqYartLc1qvNM6zhGpGzLLRo4e0OGnsOorbYfEQr01Uhx+XcU9SDhLZZlXc8BAEAQBAYX0VhMyxpJ0kBRp4OhOTlKCbfcjoqs0rJkVXcFrQ260Cd7IS1KhzrD0qSh0cUr30Vuwm4ScpX2nciiqB6E4s7KHDkOQ3gFuo4HDWX5a+CKZ1ql+symWro7RSDJoHIbo3rO5nShTxGzBWVlpzPqqSa3skLE+lF3M73KZkfWqeC9TnMti0R4CAoNpPWYm9v+Nqx+Zfqp8vJHWOhhhO8yRoMQHgw/NXX/AE71anivIrM0fsRXeZKpiBsaGTleHbh4rRT3xZWYdpVYt9p0BQzQhAU21bwY+BBkxoMtBvOMjtxCk0uqUuPadXd2fUyWQ+1dzD8TV8raHrLvePwOe2yEqdSB/M72g+Kztf3sj9Ny9/5an4fU6L9HFWw2URkVrfORbxe45yDyA0am4DBWGEhFU1Jasz+b15zruDe6Oi5FrUoqjnX0t0cTo8TT5xh2jkuH5uKr8dHqs0ORTftw8H5kHYR/LijW1p4EjxWfzHqxLHMF7MWdKs/7fV8VOyDSpy9TOY79vM9VxQpi+3MekNY1710zfAba6emt61712+K8vA84Wvb2JcjQq6meTd+E5jxCqMvxzwtS76r1+v3r8CVXo9JHvLG1wImMitpGSklJaMqWmnZn1fT4EAQBAEBEWgyZ1vBZ7P8ASnz9CfgdZciGKzT0LAtzMhuC/RI9VFC9Sk2t9YPMb4rL5v8AqeS9T3HQ3LE+lF3M73KTkfWqeC9T5Mti0J4CAoNpfWYm9n+Nqx+Zfqp8vJHWOhmquhGLR4t0Tc17XAa5NII4E8Fcf9PytGfj6EPH0nUp7tVvIxaYz5P0C0rmtDYjb0sA4GRlt171xlSvoWFLHuKtNXMjq2j0g3ILbg0uniBtd7PRivmxGO9np4mtXezTVvvtI2uqu8i5rZkzbMk6XTM5di6QltIi4mh0Uku4w1ZTjBffABwIIOEwZaegL7KO0rHmhWdKe0jn1onvjU+NFdgL/JaOYBP9VQYvZjOUUfomTKpXo0609ySdl8TsNgvUIG5/+RymYb3USrzP9VPl5IsC7kAoH0tnzdH57/hCgY7SJfZF15+CK1YR3nYnMHxLO5g04xLbMF7EfE6NUtIa0uDiBMDE5YT09K65NiqdGco1Ha9t703X+pnsXTlNJx4E4x4OIII2Ga1MKkJq8Xdd28rXFrc0VusWNDzcIIOOGIB1fvWsXmMKUK76F3T37uD7PvtLehKTh7WpnqysLnJd6Oj8P6KVlmZdB+XU6vl/RzxGH2/ajr5k3Djtd6LgdxBWnpYilV6kk/BplbKEo6oyLseQgCAICItBkzreCz2f6U+foT8DrLkQxWaehYFuZkNwX6JHqooXqUm1vrB5jfFZfN/1PJep7joblifSi7md7lJyPrVPBep8mWxaE8BAUG0vrMTez/G1Y/Mv1U+XkjrHQmbE+hE5ze5WmR9SfivI8zJGn1DCiG9i1xzLZCe8HBaCNRog1cHTqO+j7jVhWXhg8pzzswHgvrrM5xy+mtW2TNHo7YbbrGho1Dx1lc229SbCEYK0VYw1jVzIzQHzwyIzC+xk46HOtQjVVpGjRbNwmmbrz9jpS4AYr26smcIYCnF3e85VbQfx1I54+BqoMR72Xj6H6Fl36Wn4erOnWC9Qgbn/AORys8N7qJmcz/VT5eSLAu5AKB9LY83R+e/4QoGO0iX2RdefgiM+imC0x402g+bbmAfaUfC0adSTU4p+KuSs7nJU4WfH0OmfVIfuN/pCnfgsP/pr4IzfS1P5P4mSHDDRJoAGwSXWnShTVoJJdyseZScndsx/VIfuN/pC5fgsN/px+CPXS1P5P4kLTK7okN5YWhxBkbrGkA6pmU+hV9WrgKctnYT8Ion0sHiqkdq9vFslqA+E9ofCuyOkCXQdI3KfhoYe3SUYpX4pWIVZVYS2KlzaUo4hAEAQERaDJnW8Fns/0p8/Qn4HWXIhis09CwLczIbgv0SPVRQvUotp4wdSHSxkGt6QMe0kdCyeaTU8TK3CyOkdDdsXFAiPaTi5oI23SfmpWSzSqyi+KXy/5Pk9C3rSHMIDntfRQ6kRC0zEwJ7mhp7QVjcfNTxM2u3ySR1WhM2KjDzjNPJcNoxB8OKsskqL24cdzPMy0rQHgIAgCAIDiFs3Tp1Il953NaPBUtf3svE2uXq2Fp+HqdOsAZ0CBueP/R6s8L7pGazRWxU+XkiwruV5QPpbPm6Pz4nwhQcdpEvsi68/BEd9E7v4iMNcIHg8fMLngeu/AkZ4vyoPv9DqCsjMhAataRC2DEc3MMeRvDSuOIk40pyWqT8jth4qVWMXxa8zlwWORri22CiHzrdHId0m8D3DgrvJpP248Nz8/oUubxXsS8fQtyvClCAIAgIi0GTOt4LPZ/pT5+hPwOsuRDFZp6FgTtNqx0Qz8tEYCALrTIZLb1sJKtb8xxVtEUV7Mjv+os+8fwaof+B0/wCb+R92z62ybQZiK8EZEACXSiySCd1N/IbZK1fQHQySY0SIJSk/GWOascPh5UnvqOXieW7mCl1S55d5+KASeSCAANW5cq2CnVb/ADZJPgj6maH/AFFn3juDVC/wOn/N/I+7Z6h2Va0zbFiAjIiQI3EL1HJYxd41Gn3WG2TFAoroYIdEdEmc3aNis6FKVNWlJy8Ty2bD3gAkmQC6znGEXKTskEm3ZEU6sHxHXYQltOrXsWflmWIxVTo8Krd78+xfNk5YeFOO1UPZq6KcfLGerlS4z8F0eV4uW913fnbz9Dz+IpLdseX0IOtabT4L7sJsNwu4OiOJxxyEpkZaVFWJxODns1pN+O9PwepOo0cHWjtSbXgvvyKayx9MjOc4mGXklzpvxJcZk+jrKkYaf4pvYe/jfXxLWWY4eilHfbRbv7LRZurqyojDDDIESHMkNdEcC0nO64NyOcpZqyowr01ayt4lXjK2BxMtttp+H9lppcakiCww4UN0Y3b7HRC1reSb1193GRkMlKk52VlvKuEaDqNSk1Hg7b/hcpNorO1jTHh0QQQGghrGvMmzzOIxJkMdgUKrRr1Hd2+JdYTG4LDRcYX36to16lsnWFGiiLC8jeAIILyQ5pzacMsBwC808PXhLaVvidMRmOCr03Cd7eB0CqYtIc0/WYcNjpiXk3l4IlmZgSxVhBza9pFBXjRTXRNtd6sb69nAw02HehvbrY4cQQvFWO1CS7UzpSlszi+xo5UFi1obAt9goeEZ2ssHAOP5leZNHdOXgvP6lJm8t8F4+n0LYrspggCAICItBkzreCz2f6U+foT8DrLkQxWaehYFuZkNwX6JDqooZanpej4Y48ZrGlzjJoxJOheZzjCLlJ2SPUISnJRit5o/89R/vm9qjfjsP/NEj8DiP4Mf89R/vm9qfjsP/ND8DiP4MyUat4MRwYyI1zjOQGZkJ9wXuGLo1JbMZJs8zwtaEdqUbI3lII5gplMZCF6I4NBMpnXImXYVzq1oUlebsjpTpTqO0Fdleriv4LiGtiNkMTnif0WazfGdM1Tpu8Vvfe/68/AtMLgasVtOO83rP02CRdY9pe6ZIGch++1T8m6KFLZv7b3teX33kfG0qqleUbJE0rorzWrCjX2EaRiN6hY/CrEUXHit68f70O1Cp0c78CuQIpY4OGY/cljKFaVGoqkNV92LacFOOyy0wYgc0OGRAK3lGrGrBTjo1cpZRcW0z2uh5CAIAgCAIDk8aHdc5uokcDJYqUdmTj2Nr4GyjLain2l2sPDlAcdcR3Y1o8CtDlEbUW+1v0RQZrK9ZLsX1LErQrAgCAICLr9vJadsuI/RUOfR/KhLv81/RNwT9pohFmCxLFV1La5gExeAAIOzStnl2Np1qMU37SVmvDjzKmvRlGbdtx4rCsA0XWGbzgJYy/VcswzKNOOxSd5vdu32/vsR6oYdyd5aG1ChcgNfyjLlTkQdYlqVhRhJUlGq7u284Sktu8N3YVW1VQta3ysFsgPTaMpe8Bo2/wC1U5jgYwj0tNWXFev1LnL8bKUujqO/Y/QqhVK9C4Oo0Khw2Nb5NrQJCRAEzhnPMlbGlRp04pQRkatapOT22bS7HE8xIYcJOAI2ia+NJrefVJrQ5RWcEPpLmwwBefIAZAnPDUMVhpTu3LtbfzNpQk40E58EdIqWr4cKEy40A3WzdIXnYZkrW4ClCNCEore0n8UZTFV6lWpLafHTgSKmkUICnVyIjYhEIMPKdO8SNolLeVh8TTpwxFSMu3h37y02qrpxdNJ7t9zxQrQR4bLr4bAQTLPEZ4Ge1avJownhVsu9m16+pQY/F1qVW04pOxLVLXb40S45rQLpOE9EtZ2qznTUVc5YbFyqz2WieXEsCLpsektJuQ4bm6MTelumF0ioPVkWpPERb2Ypr5kMbURfcZ/d8106FEL/ABCp2IsFUUwxYQe4AEl2AywJHguM47LsWGHqupTUmbq8nc5jXUO7SIo/mPPEz8VkMVHZrzXe/nvNbhZbVGD7kXaycOVFh7b54vPhJaHLY7OGjzfzZQZjK+Ily8iYU4ghAEAQGKlQA9padPYdaj4rDxxFJ05cfke6c3CSkit0miuYeUOnQelYzE4Oth5Wmt3bw+Jb06sZrczExhdgATuxUeFOVR2gr+G89uSjvZNVZVt03n56Bq2natNluVOk1Vq68F2f35FfiMTtLZjoSivSEeYjA4EETBBBGsHQvjSasz6m07o5jWlCMGK+GdBwOtpxB4LH4ii6NRwfDy4Gtw9ZVaamuPmXKx9YeUg3CeVDk3e32T4dCv8ALK/SUth6x3cuH05FFmVDo6u0tJefH6k8rIrjXrClCFDfEPstJ3nQOkyC5V6ip05TfBHWjTdSooLic4s7ALnuiO0THWOZ4d6wlTcrGrxk0oqCOi1Y+cJuwS4YLY5ZPbwsO5W+G4yuIVqjNpTziEBWq0+1fvHcFicz/V1PFeSLjDe6RpVxDlBhHW5/DAflWnyCGzhr9rb9PQz2etOce4WU+36ju8K4q9UrsB73ky5KMXQQFArhso8SXvu7cVLh1UZ7EK1WXiWqzHq7d7/iK4VesW2B9yufmSq5ks53auHKlRNtw/2Ad4Ky2Yx2cTLvs/kafL5Xw8efmXapId2jwh/LZ2gHxWhwkdmhBdy8igxctqvN97N5SCOEAQBAEAQABLAIAgCArFtqvvMbGAxZyXc0nA9BPaVT5th9qKqrhufh/T8y3yqvsydJ8dPErtn6w8jGa4+ieS7mnT0GR6FV4Kv0NZSej3P77izxlDpqTitdUdJWsMqVS3NNk1kEaeW7cMGjpMz1VS5vWso0lx3v0+fkXOU0bt1Hw3L1++88NqwwGMadImeecXBUePwc8PKLfFfPij2sSq8m1w8uBK1FSM2HTiPEfvarLI8Sk5UXx3r1Xr8SHjKek0TK0hXhAVd84kQ3facZbtfBYWe1isS9j90t3h2/DeXKtTpq/BHu1kMNhwmjIEjsC3mEpqnBQjokkZbNJOVm+1mlZT7fqO7wu9XqkXAe95MuSjF0EBQa6+3ic4qXDqoz+J97LxLTZj1du9/xFcKvWLXA+5XPzJVcyWUS3EP+IBGmG3jecPks3m8fzrrjH1Zosql+S12P6F4gsutA1ADgJLRRVkkZ+TvJs9r0eQgCAIAgCAIAgCAIDxHhB7S1wmHAgjYRJeZxU4uL0Z6hJxkpLVHL6fRTCiOhuzaZbxmD0ggrH1qTpTcHwNdRqqrBTXEvFlKx8rAAceVD5J3S5LuHcVostxHS0bPWO76Mz2YUOjrXWkt/1IGrx9bpxecWNN/qtwYOkyMt6rKH+bxm3wW/ktPr8Syrf5XCbHF7ub1LpSYAe0td/o6wrzE4eGIpunPTy7yhp1HCW0iBpFBiQzMTIGTm+OpZLEZfiMLPaSulo197vItIV6dRWfwZtwK6w5bcdYlj0HJWNHPklatHf3fR6EeeC3+yxGpcSKLsNhAOZOrVPIL5WxuIxq6OhBqL1b+ui+bPsKNOi9qb3m3V9AEPE4uOZ1bArHL8ujhVtPfJ8ezuX3vI9fEOpuWhFWy9GHzndwVzR1ZS5j1YkfZT7fqO7wvdXqkfAe95MuSjF0EBQa6+3ic4qXDqoz+J97LxLTZj1du9/wARXCr1i1wPuVz8yVXMllVtfAvRqN+J13+9nzKpczhetS73b5ouMtnalV7lf5MtSuinCAIAgCAIAgCAIAgCAICp24q/BsYDLkP3H0TxmOkKkzehuVVeD9PpzLnKq+90n4r1KzQ6a6Hfun02Fh3HTvz4qopVpU9rZ4qxbVKMamztcHcuVjKFcg3yMYhn1RgPE9Kvsqo7FLbesvLh9eZRZpW26uwtI+fEsCtCtCA+XRqXzZXYfbs+r6fAgK7bEciHzj3LtR1ZXZj1Y+JH2UPn+o7vC91eqRsB73ky5KMXQQFBrr7eJzipcOqjP4n3svEtNmPV273/ABFcKvWLXA+5XPzJVcyWYKRQ2PLHPbMsN5pxwOvDcFznShNpyWm9HSFWcE1F67mZ10OYQBAEAQBAEAQBAEAQBAYaXRxEY5jsnAg9OleKlNVIOEtGe6dR05qS1RzaFVzjHED2r5YSNhxdwBKyUcPJ1uh43t/fw3mrlXiqPS8LXOmwoYaA0CQAAA1AYLXxiopJGSlJybbPS+nwIAgCAICGtVALoEx7Lg7oxB7+xdaTtIhY+G1Sv2Mq9WUvyUVr8wDiNYIke9d5RurFVQqdHNSLrCrSC4TERnSQCN4OIUVwkuBeRxFKSupI0KZXd4+To4vvOF72W7dvd3L2qdt8iPUxe09ijvfyKvT4ZbEe1xvEEzOs6Su8XdFVVi4zabuyfs3WcNkIse4NIJInpB1dM1yqQbd0WGCxEIw2ZOxPUelMe2+0zbjjlkZHPcuMls6ljTmqivHeVulWyAdKHDvNHtF12e4SMgqSpnCUrQjddt7ejLqnlLcbzlZ+F/UnaprNkdl9mGMnNObTqVlhsTCvDaj8Owr8Th5UJ7MjdUgjhAEAQBAEAQBAEAQBAa9YUoQob4h9kE7zoHSZBcq9VUqcpvgjrRpOrUUFxKvYqilz4kd2JmWg63O5Tj2jiVT5TScpyrS8Ob3sts0qqMI0Y/aW5FwV6UgQBAEAQBAfHtBBBEwcCNYQ+NJqzKtT7MuBJhEFvuuMiNgOkKRGquJVVcvle9PQwQLNRieVdaNZM+AC+urE5xwFVvfuLJVlWMgiTcSc3HM/IbFwlNyLOhh40lZfEg6ZUEWJGe7ktaXEzJnhuC6qolEg1MFUqVW9ESVCs9CZi4Xz+LL+nLjNeJVZMk0sDThrv8fob9MgXoT2NwmxzRoAmCAo9aLnCUVxTJ9GShOMuCaOXRYZaS1wIcMCDmCsbJOL2ZbmjYRkpK8d6ZcrDUVzWRHuEg8tuz0ht7lbuV2K+yilKMJTejtblff8yizarGUowWqvfnb6FnVwVIQBAEAQBAEAQBAaVNrWDCMokQNOrEngFwq4qjSdpyszvSw1Wqrwjcy0WnQ4gnDe124iY3jQvVOtTqK8JJnmpRqU+urFVtdWoiFsCEb3KF6WM3ZBg149slTZnilUao09+/f48F98S4y3CumnVqbuzw4ss1T0LyMFkPSBytrjie0q2wtHoaUYfd+JU4mt01VzNxSDgEAQBAEAQBAEAQBAEAQBAYotGY4zcxriMiWgkdJXiVOEneSue41JxVotrmZV7PAQBAEAQBAEAQBAEBzW0MJzaTEvzmXFwOtpyl0SHQsljYyjiJ7XF35cPoarBSjKhHZ7PnxI8NmZATJwEsSdgUW12Sr2RcrL2eLCIsYSd7Dfd/E7bs0b8r7L8A4PpKmvBdne+/78KLH49TXR09OL7e4tCuSoCAIAgCAIAgCAIAgCAIAgCAIAgCAIAgCAIAgCAIAgMFKocOIJRGNcBleAMt2pc6lGnUVpq/idKdWdN3g7Hii1dCh4w4bWnWAJ8c15p4elT3wilyPVTEVam6cmzaXY4hAEAQBAEAQBAEAQBAEAQBAEAQB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TEhUUEhQVFhUXFhMWFxcVGBQVGRQVGBQXFhsVFhQYHCggGBolHBQUITEkJSk3Li4uGCIzODQsNygtLisBCgoKDg0OGhAQGzgkICQsLC0wLiwsLCwvLDQsLCwtLywsLCwsLSwsLCwsLDAsLCwsLCwsLCwsLDQsLCwsLCwsLP/AABEIAOUA3AMBEQACEQEDEQH/xAAbAAEAAgMBAQAAAAAAAAAAAAAABQYDBAcCAf/EAEQQAAECAgYFBwgIBgMBAAAAAAEAAgMRBAUGEiExQVFhcZEicoGCobHBEyMyNEJSstEHFDNTYsLh8CRjkqKz8RUWo3P/xAAbAQEAAwEBAQEAAAAAAAAAAAAABAUGAwIBB//EADwRAAIBAgMEBwYGAAUFAAAAAAABAgMRBAUxEiFBgRMyUWFxscEiM5Gh0fAUIzRCUuEVJFNi8QZDgpLC/9oADAMBAAIRAxEAPwDuKAIAgCAIAgCAIAgCAIAgCAIAgCAIAgCAIAgCAIAgCAIAgCAIAgCAIAgCAIAgCAIAgCAIAgCAIAgCAIAgCAIAgCAIAgCAIAgCAIAgCAIAgCAIAgCAIAgCAIAgCAIAgCAIAgCAIAgCAIAgCAIAgCAIAgCAIAgCAIAgCAIAgCAIAgCAIAgCAIAgCAIAgCAIAgCAIAgCAIAgCAIAgCAIAgCAIAgCAIAgCAIAgCAIAgCAIAgCAIAgCAIAgCAIAgCAIAgCAIAgCAIAgCA8xIgaJuIA24LxUqwpx2puy7z7GLk7JGOj0pr53TOWeBHfuXHD4uliL9G727n6nupSlC20ZlJOYQBAEAQBAEAQBAEBHVjXcGDMOdN3utxPToHSoOJzChQ3Se/sWv8AXM+qLZXadaiI7CGBDGv0ncTgOCpq+cVp7qa2V8X9PvU9qKNyx0dznRbznOwZ6RJ0u1qTk1Wc51Npt6au/afJlnV8eAgCAIAgCAIAgCAIAgCAxUhriJMcGnWRPDcuGIhVlC1KWy+21z3BxTvJXIGs6O5jhecXTGBPdJZPM8NUo1F0k9q/H7uWmHqRnH2VY3LP+31fFWOQaVOXqR8d+3mS60RACAIAgCAIAgCAIAgMJorCS4saXHMkCZ0Ylc+hp7Tlsq742Fyi2howhx3taJNwIAyExjLpmsnmNKNLESjFWW5/H+zrF3RKWJ9KLuZ3uU/I+tU8F6nmZbFoTwEAQBARdbV0yDyfSf7o0c46F0hTciJiMXGlu1ZFUen0uPMw5NbrAAHF059C6OMI6kWFbE1t8Ny++0Un67DF4uJAzu3HS6JTRdGxP8XBXb8voY6HaeID5wBw1jB3yKOiuB4p5hNddXLRRaQ2I0OYZg/uR2rg007MtYTjOO1HQyr4ewgCAICHtB7HW/Ks5n//AG//AC/+Sfgf3cvU+2f9vq+K+5BpU5eox37eZLrREAIAgCAIAgCAIAgMceM1gm4yH71LjXr06ENuo7L77D1CEpu0TICuydzyUe1vrB5jfFZXN/1PJep0joblifSi7md7lJyPrVPBep8mWxaE8BAEBr1hSPJw3v0taSN+jtX2Ku7HOrPYg5dhz2I8kkkzJmSTpOtTDONtu7Oh0CGGw2AYANb3KHJ3Zo6UVGCS7DOvh0KJX1GEOO8DAGTh0/rNS6bvEoMXTUKrS8SVsdGPnGaOS4b8j4LnWWjJeXSftR5lmXAtAgCAICItB7HW8Fnc/wBKfP0J+B/dyFn/AG+r4pkGlTl6jHft5kutEQDSdWkMYEkHa1w8FWSzfDRdpNp98X9CQsLUenmgK1h6z/SV8WcYVuyb/wDV/Q+/hai/5NmDFDhMT6QR2FT6NaNWO1FPmmvM4Si4uzMi6nkIAgCAICDr2kTIYNGJ3/671ls9xO1JUVw3vx/peZZYKnZbb4k0zIbgtPHqornqUm1vrB5jfFZfN/1PJep7joblifSi7md7lJyPrVPBep8mWalUpkNt57g0bdOwDSVeVa0KUdqbsjwlchYtrIQPJY8jXyRwxVXLOqKe6Lfw+p72GbtW15CjG60lrvddgTu0FS8NmNGu9lOz7GfHFo3qVAD2OYcnAjdtU9OzucqkFOLi+JV4dl4l6TnNuzxIJnLYJZrv0ysVSy+ptWbVi2NbIADIYKOW6Vtx8e8ATJAGs4DigbSV2Uu0lIY+NNjg4XQJjKYLtOnMKVTTUd5SY2cZ1Lxd9xtWP+0fzPzBea2h1y7rvwLYo5bhAEAQERaD2Ot4LPZ/pT5+hPwP7uQs/wC31fFfMg0qcvUY79vMlYkQNBJMgFf1KkacXObskQYxcnZEI9ppESYEmjCez5rMTjPM8RtRVordf7493Dzsk1h4We9sl6PRmsEmjp0neVosPhaWHjs019X4sgVKkpu8jMpBzCAIAgCA1afTBDb+I5Dx3KDj8bHC07/uei++CO1Ci6ku4rT3EzJxJxKxNSTleUt7ZcJJbkW1mQ3BfoUeqiiepSbW+sHmN8Vl83/U8l6nuOh9s5WDYAiudqYGjS48rAfNMuxUMOqk5disu3USVzaFTx6SfKRnXAfRBBJA1Bs8OnFSFgcTjJdLWez2Ls5cPPtF0tBTLKODSYb7xHskSnuM18rZLKMb05X7n9fvxCmVwEgzEwQdxBHiqXen3no6FUtN8rBa855O5wwPHPpWywWI6ejGb14+KOTVmbNIpDWNvPIaNZ/eJUxJvQ8TnGCvJ2ICk2ic83KOwknIkTJ3N+a7KklvkV08dKT2aS+/AQ6iixTepEQ80Ykflb0BHUUeqhHB1Km+tLl97iMtDRGQogawSFxpzJmbzscdwXunJtXZFxdKNOajHs+pt2P+0fzPzBea2h2y7rvwLPSaQyG0uiOaxozc4hoHSVGckldlzCEpvZirvuFFpLIjQ+G5r2nJzSCDjLAjciaauhOEoS2ZKz7zzS6ZDhC9Fexg1vcGjiV8lJRV2z7CnOo7QV/AxUKtYEUyhRobzqY9rjwBXyNSEuq7nuph6tPfOLXimaloPY63gqHP9KfP0JOB/dyMdTRgxsRzjIcnxXHJq0KNOrObslb1PWLg5yil3hpdSH4m6xuMtP8AvuXyLqZpWs3swjw4/wDPfovM1HDR7WyYhQw0ANEgFpKVKFKChBWSIEpOTuz2uh5CAIAgCA0abWTWTAxdq0DeVVY3NaeHvCO+XZ2eJJo4aU973IgY0UuN5xmf3gFlK1adabnN3bLOEFBWR4XJnsl211+D+79Foln1lbo/n/RXvBf7vkVG01Y3o87suS3Tv2KtxWK/E1OktbdbtPjw+zuuSlkKI18RznCZYGluqZJxlrwU7J6MKlWUpK+za3O/0IsnuLktOcwgOeV7Du0iKB70+IDvFYzHxUcTNLt8951WhNWZpohUeK52TXzlrJaAAOCusivKnKP+70RxxFRU47TIilUqJHiC9iSQGt0CZlILSpKKM/UqTrT38i51XVzYLZNxcfSdpJ+WxRZScmXVChGlGy17TdXk7lPtd9uP/m34nqTR6pTZh71eHqyFq+LTvKxG0SHDAuDzj3Ak4jBrMgRtmFHxbrWtBcyxySOE2nKvJ3tol38X9CmVpSo0SIfrD3ue0uaQ8zuuBkQBk3EaFQzlKT9p7z9EoU6UILokkn2cS9VXaQwKDR4FHZ5Wkva+6wAm4PKP5bgO7pMgpsK+xSjGKvJlHWwSq4qpUqvZgmrvt3LciPjWGp9IJix4kO+fvHuJGzksLWjYMF4eFrT9qT3kiOa4SitinF27kvV3fMq1Y0CLRotyICyI2RBB4PY4aNqiyhKErPUtKVanXp7Ud6f3Zo6FUlemlUZnlDOLDc5jz72ALXy2jtBULNqrqU6d9Vf0KOrhFh60tnquzXqvvgTFBonlGPl6QukduC4YHB/iqNRLrKzXz3cyLWrdHKPZvNeBFdDdMYEYEHtBUOhWqYartLc1qvNM6zhGpGzLLRo4e0OGnsOorbYfEQr01Uhx+XcU9SDhLZZlXc8BAEAQBAYX0VhMyxpJ0kBRp4OhOTlKCbfcjoqs0rJkVXcFrQ260Cd7IS1KhzrD0qSh0cUr30Vuwm4ScpX2nciiqB6E4s7KHDkOQ3gFuo4HDWX5a+CKZ1ql+symWro7RSDJoHIbo3rO5nShTxGzBWVlpzPqqSa3skLE+lF3M73KZkfWqeC9TnMti0R4CAoNpPWYm9v+Nqx+Zfqp8vJHWOhhhO8yRoMQHgw/NXX/AE71anivIrM0fsRXeZKpiBsaGTleHbh4rRT3xZWYdpVYt9p0BQzQhAU21bwY+BBkxoMtBvOMjtxCk0uqUuPadXd2fUyWQ+1dzD8TV8raHrLvePwOe2yEqdSB/M72g+Kztf3sj9Ny9/5an4fU6L9HFWw2URkVrfORbxe45yDyA0am4DBWGEhFU1Jasz+b15zruDe6Oi5FrUoqjnX0t0cTo8TT5xh2jkuH5uKr8dHqs0ORTftw8H5kHYR/LijW1p4EjxWfzHqxLHMF7MWdKs/7fV8VOyDSpy9TOY79vM9VxQpi+3MekNY1710zfAba6emt61712+K8vA84Wvb2JcjQq6meTd+E5jxCqMvxzwtS76r1+v3r8CVXo9JHvLG1wImMitpGSklJaMqWmnZn1fT4EAQBAEBEWgyZ1vBZ7P8ASnz9CfgdZciGKzT0LAtzMhuC/RI9VFC9Sk2t9YPMb4rL5v8AqeS9T3HQ3LE+lF3M73KTkfWqeC9T5Mti0J4CAoNpfWYm9n+Nqx+Zfqp8vJHWOhmquhGLR4t0Tc17XAa5NII4E8Fcf9PytGfj6EPH0nUp7tVvIxaYz5P0C0rmtDYjb0sA4GRlt171xlSvoWFLHuKtNXMjq2j0g3ILbg0uniBtd7PRivmxGO9np4mtXezTVvvtI2uqu8i5rZkzbMk6XTM5di6QltIi4mh0Uku4w1ZTjBffABwIIOEwZaegL7KO0rHmhWdKe0jn1onvjU+NFdgL/JaOYBP9VQYvZjOUUfomTKpXo0609ySdl8TsNgvUIG5/+RymYb3USrzP9VPl5IsC7kAoH0tnzdH57/hCgY7SJfZF15+CK1YR3nYnMHxLO5g04xLbMF7EfE6NUtIa0uDiBMDE5YT09K65NiqdGco1Ha9t703X+pnsXTlNJx4E4x4OIII2Ga1MKkJq8Xdd28rXFrc0VusWNDzcIIOOGIB1fvWsXmMKUK76F3T37uD7PvtLehKTh7WpnqysLnJd6Oj8P6KVlmZdB+XU6vl/RzxGH2/ajr5k3Djtd6LgdxBWnpYilV6kk/BplbKEo6oyLseQgCAICItBkzreCz2f6U+foT8DrLkQxWaehYFuZkNwX6JHqooXqUm1vrB5jfFZfN/1PJep7joblifSi7md7lJyPrVPBep8mWxaE8BAUG0vrMTez/G1Y/Mv1U+XkjrHQmbE+hE5ze5WmR9SfivI8zJGn1DCiG9i1xzLZCe8HBaCNRog1cHTqO+j7jVhWXhg8pzzswHgvrrM5xy+mtW2TNHo7YbbrGho1Dx1lc229SbCEYK0VYw1jVzIzQHzwyIzC+xk46HOtQjVVpGjRbNwmmbrz9jpS4AYr26smcIYCnF3e85VbQfx1I54+BqoMR72Xj6H6Fl36Wn4erOnWC9Qgbn/AORys8N7qJmcz/VT5eSLAu5AKB9LY83R+e/4QoGO0iX2RdefgiM+imC0x402g+bbmAfaUfC0adSTU4p+KuSs7nJU4WfH0OmfVIfuN/pCnfgsP/pr4IzfS1P5P4mSHDDRJoAGwSXWnShTVoJJdyseZScndsx/VIfuN/pC5fgsN/px+CPXS1P5P4kLTK7okN5YWhxBkbrGkA6pmU+hV9WrgKctnYT8Ion0sHiqkdq9vFslqA+E9ofCuyOkCXQdI3KfhoYe3SUYpX4pWIVZVYS2KlzaUo4hAEAQERaDJnW8Fns/0p8/Qn4HWXIhis09CwLczIbgv0SPVRQvUotp4wdSHSxkGt6QMe0kdCyeaTU8TK3CyOkdDdsXFAiPaTi5oI23SfmpWSzSqyi+KXy/5Pk9C3rSHMIDntfRQ6kRC0zEwJ7mhp7QVjcfNTxM2u3ySR1WhM2KjDzjNPJcNoxB8OKsskqL24cdzPMy0rQHgIAgCAIDiFs3Tp1Il953NaPBUtf3svE2uXq2Fp+HqdOsAZ0CBueP/R6s8L7pGazRWxU+XkiwruV5QPpbPm6Pz4nwhQcdpEvsi68/BEd9E7v4iMNcIHg8fMLngeu/AkZ4vyoPv9DqCsjMhAataRC2DEc3MMeRvDSuOIk40pyWqT8jth4qVWMXxa8zlwWORri22CiHzrdHId0m8D3DgrvJpP248Nz8/oUubxXsS8fQtyvClCAIAgIi0GTOt4LPZ/pT5+hPwOsuRDFZp6FgTtNqx0Qz8tEYCALrTIZLb1sJKtb8xxVtEUV7Mjv+os+8fwaof+B0/wCb+R92z62ybQZiK8EZEACXSiySCd1N/IbZK1fQHQySY0SIJSk/GWOascPh5UnvqOXieW7mCl1S55d5+KASeSCAANW5cq2CnVb/ADZJPgj6maH/AFFn3juDVC/wOn/N/I+7Z6h2Va0zbFiAjIiQI3EL1HJYxd41Gn3WG2TFAoroYIdEdEmc3aNis6FKVNWlJy8Ty2bD3gAkmQC6znGEXKTskEm3ZEU6sHxHXYQltOrXsWflmWIxVTo8Krd78+xfNk5YeFOO1UPZq6KcfLGerlS4z8F0eV4uW913fnbz9Dz+IpLdseX0IOtabT4L7sJsNwu4OiOJxxyEpkZaVFWJxODns1pN+O9PwepOo0cHWjtSbXgvvyKayx9MjOc4mGXklzpvxJcZk+jrKkYaf4pvYe/jfXxLWWY4eilHfbRbv7LRZurqyojDDDIESHMkNdEcC0nO64NyOcpZqyowr01ayt4lXjK2BxMtttp+H9lppcakiCww4UN0Y3b7HRC1reSb1193GRkMlKk52VlvKuEaDqNSk1Hg7b/hcpNorO1jTHh0QQQGghrGvMmzzOIxJkMdgUKrRr1Hd2+JdYTG4LDRcYX36to16lsnWFGiiLC8jeAIILyQ5pzacMsBwC808PXhLaVvidMRmOCr03Cd7eB0CqYtIc0/WYcNjpiXk3l4IlmZgSxVhBza9pFBXjRTXRNtd6sb69nAw02HehvbrY4cQQvFWO1CS7UzpSlszi+xo5UFi1obAt9goeEZ2ssHAOP5leZNHdOXgvP6lJm8t8F4+n0LYrspggCAICItBkzreCz2f6U+foT8DrLkQxWaehYFuZkNwX6JDqooZanpej4Y48ZrGlzjJoxJOheZzjCLlJ2SPUISnJRit5o/89R/vm9qjfjsP/NEj8DiP4Mf89R/vm9qfjsP/ND8DiP4MyUat4MRwYyI1zjOQGZkJ9wXuGLo1JbMZJs8zwtaEdqUbI3lII5gplMZCF6I4NBMpnXImXYVzq1oUlebsjpTpTqO0Fdleriv4LiGtiNkMTnif0WazfGdM1Tpu8Vvfe/68/AtMLgasVtOO83rP02CRdY9pe6ZIGch++1T8m6KFLZv7b3teX33kfG0qqleUbJE0rorzWrCjX2EaRiN6hY/CrEUXHit68f70O1Cp0c78CuQIpY4OGY/cljKFaVGoqkNV92LacFOOyy0wYgc0OGRAK3lGrGrBTjo1cpZRcW0z2uh5CAIAgCAIDk8aHdc5uokcDJYqUdmTj2Nr4GyjLain2l2sPDlAcdcR3Y1o8CtDlEbUW+1v0RQZrK9ZLsX1LErQrAgCAICLr9vJadsuI/RUOfR/KhLv81/RNwT9pohFmCxLFV1La5gExeAAIOzStnl2Np1qMU37SVmvDjzKmvRlGbdtx4rCsA0XWGbzgJYy/VcswzKNOOxSd5vdu32/vsR6oYdyd5aG1ChcgNfyjLlTkQdYlqVhRhJUlGq7u284Sktu8N3YVW1VQta3ysFsgPTaMpe8Bo2/wC1U5jgYwj0tNWXFev1LnL8bKUujqO/Y/QqhVK9C4Oo0Khw2Nb5NrQJCRAEzhnPMlbGlRp04pQRkatapOT22bS7HE8xIYcJOAI2ia+NJrefVJrQ5RWcEPpLmwwBefIAZAnPDUMVhpTu3LtbfzNpQk40E58EdIqWr4cKEy40A3WzdIXnYZkrW4ClCNCEore0n8UZTFV6lWpLafHTgSKmkUICnVyIjYhEIMPKdO8SNolLeVh8TTpwxFSMu3h37y02qrpxdNJ7t9zxQrQR4bLr4bAQTLPEZ4Ge1avJownhVsu9m16+pQY/F1qVW04pOxLVLXb40S45rQLpOE9EtZ2qznTUVc5YbFyqz2WieXEsCLpsektJuQ4bm6MTelumF0ioPVkWpPERb2Ypr5kMbURfcZ/d8106FEL/ABCp2IsFUUwxYQe4AEl2AywJHguM47LsWGHqupTUmbq8nc5jXUO7SIo/mPPEz8VkMVHZrzXe/nvNbhZbVGD7kXaycOVFh7b54vPhJaHLY7OGjzfzZQZjK+Ily8iYU4ghAEAQGKlQA9padPYdaj4rDxxFJ05cfke6c3CSkit0miuYeUOnQelYzE4Oth5Wmt3bw+Jb06sZrczExhdgATuxUeFOVR2gr+G89uSjvZNVZVt03n56Bq2natNluVOk1Vq68F2f35FfiMTtLZjoSivSEeYjA4EETBBBGsHQvjSasz6m07o5jWlCMGK+GdBwOtpxB4LH4ii6NRwfDy4Gtw9ZVaamuPmXKx9YeUg3CeVDk3e32T4dCv8ALK/SUth6x3cuH05FFmVDo6u0tJefH6k8rIrjXrClCFDfEPstJ3nQOkyC5V6ip05TfBHWjTdSooLic4s7ALnuiO0THWOZ4d6wlTcrGrxk0oqCOi1Y+cJuwS4YLY5ZPbwsO5W+G4yuIVqjNpTziEBWq0+1fvHcFicz/V1PFeSLjDe6RpVxDlBhHW5/DAflWnyCGzhr9rb9PQz2etOce4WU+36ju8K4q9UrsB73ky5KMXQQFArhso8SXvu7cVLh1UZ7EK1WXiWqzHq7d7/iK4VesW2B9yufmSq5ks53auHKlRNtw/2Ad4Ky2Yx2cTLvs/kafL5Xw8efmXapId2jwh/LZ2gHxWhwkdmhBdy8igxctqvN97N5SCOEAQBAEAQABLAIAgCArFtqvvMbGAxZyXc0nA9BPaVT5th9qKqrhufh/T8y3yqvsydJ8dPErtn6w8jGa4+ieS7mnT0GR6FV4Kv0NZSej3P77izxlDpqTitdUdJWsMqVS3NNk1kEaeW7cMGjpMz1VS5vWso0lx3v0+fkXOU0bt1Hw3L1++88NqwwGMadImeecXBUePwc8PKLfFfPij2sSq8m1w8uBK1FSM2HTiPEfvarLI8Sk5UXx3r1Xr8SHjKek0TK0hXhAVd84kQ3facZbtfBYWe1isS9j90t3h2/DeXKtTpq/BHu1kMNhwmjIEjsC3mEpqnBQjokkZbNJOVm+1mlZT7fqO7wu9XqkXAe95MuSjF0EBQa6+3ic4qXDqoz+J97LxLTZj1du9/xFcKvWLXA+5XPzJVcyWUS3EP+IBGmG3jecPks3m8fzrrjH1Zosql+S12P6F4gsutA1ADgJLRRVkkZ+TvJs9r0eQgCAIAgCAIAgCAIDxHhB7S1wmHAgjYRJeZxU4uL0Z6hJxkpLVHL6fRTCiOhuzaZbxmD0ggrH1qTpTcHwNdRqqrBTXEvFlKx8rAAceVD5J3S5LuHcVostxHS0bPWO76Mz2YUOjrXWkt/1IGrx9bpxecWNN/qtwYOkyMt6rKH+bxm3wW/ktPr8Syrf5XCbHF7ub1LpSYAe0td/o6wrzE4eGIpunPTy7yhp1HCW0iBpFBiQzMTIGTm+OpZLEZfiMLPaSulo197vItIV6dRWfwZtwK6w5bcdYlj0HJWNHPklatHf3fR6EeeC3+yxGpcSKLsNhAOZOrVPIL5WxuIxq6OhBqL1b+ui+bPsKNOi9qb3m3V9AEPE4uOZ1bArHL8ujhVtPfJ8ezuX3vI9fEOpuWhFWy9GHzndwVzR1ZS5j1YkfZT7fqO7wvdXqkfAe95MuSjF0EBQa6+3ic4qXDqoz+J97LxLTZj1du9/wARXCr1i1wPuVz8yVXMllVtfAvRqN+J13+9nzKpczhetS73b5ouMtnalV7lf5MtSuinCAIAgCAIAgCAIAgCAICp24q/BsYDLkP3H0TxmOkKkzehuVVeD9PpzLnKq+90n4r1KzQ6a6Hfun02Fh3HTvz4qopVpU9rZ4qxbVKMamztcHcuVjKFcg3yMYhn1RgPE9Kvsqo7FLbesvLh9eZRZpW26uwtI+fEsCtCtCA+XRqXzZXYfbs+r6fAgK7bEciHzj3LtR1ZXZj1Y+JH2UPn+o7vC91eqRsB73ky5KMXQQFBrr7eJzipcOqjP4n3svEtNmPV273/ABFcKvWLXA+5XPzJVcyWYKRQ2PLHPbMsN5pxwOvDcFznShNpyWm9HSFWcE1F67mZ10OYQBAEAQBAEAQBAEAQBAYaXRxEY5jsnAg9OleKlNVIOEtGe6dR05qS1RzaFVzjHED2r5YSNhxdwBKyUcPJ1uh43t/fw3mrlXiqPS8LXOmwoYaA0CQAAA1AYLXxiopJGSlJybbPS+nwIAgCAICGtVALoEx7Lg7oxB7+xdaTtIhY+G1Sv2Mq9WUvyUVr8wDiNYIke9d5RurFVQqdHNSLrCrSC4TERnSQCN4OIUVwkuBeRxFKSupI0KZXd4+To4vvOF72W7dvd3L2qdt8iPUxe09ijvfyKvT4ZbEe1xvEEzOs6Su8XdFVVi4zabuyfs3WcNkIse4NIJInpB1dM1yqQbd0WGCxEIw2ZOxPUelMe2+0zbjjlkZHPcuMls6ljTmqivHeVulWyAdKHDvNHtF12e4SMgqSpnCUrQjddt7ejLqnlLcbzlZ+F/UnaprNkdl9mGMnNObTqVlhsTCvDaj8Owr8Th5UJ7MjdUgjhAEAQBAEAQBAEAQBAa9YUoQob4h9kE7zoHSZBcq9VUqcpvgjrRpOrUUFxKvYqilz4kd2JmWg63O5Tj2jiVT5TScpyrS8Ob3sts0qqMI0Y/aW5FwV6UgQBAEAQBAfHtBBBEwcCNYQ+NJqzKtT7MuBJhEFvuuMiNgOkKRGquJVVcvle9PQwQLNRieVdaNZM+AC+urE5xwFVvfuLJVlWMgiTcSc3HM/IbFwlNyLOhh40lZfEg6ZUEWJGe7ktaXEzJnhuC6qolEg1MFUqVW9ESVCs9CZi4Xz+LL+nLjNeJVZMk0sDThrv8fob9MgXoT2NwmxzRoAmCAo9aLnCUVxTJ9GShOMuCaOXRYZaS1wIcMCDmCsbJOL2ZbmjYRkpK8d6ZcrDUVzWRHuEg8tuz0ht7lbuV2K+yilKMJTejtblff8yizarGUowWqvfnb6FnVwVIQBAEAQBAEAQBAaVNrWDCMokQNOrEngFwq4qjSdpyszvSw1Wqrwjcy0WnQ4gnDe124iY3jQvVOtTqK8JJnmpRqU+urFVtdWoiFsCEb3KF6WM3ZBg149slTZnilUao09+/f48F98S4y3CumnVqbuzw4ss1T0LyMFkPSBytrjie0q2wtHoaUYfd+JU4mt01VzNxSDgEAQBAEAQBAEAQBAEAQBAYotGY4zcxriMiWgkdJXiVOEneSue41JxVotrmZV7PAQBAEAQBAEAQBAEBzW0MJzaTEvzmXFwOtpyl0SHQsljYyjiJ7XF35cPoarBSjKhHZ7PnxI8NmZATJwEsSdgUW12Sr2RcrL2eLCIsYSd7Dfd/E7bs0b8r7L8A4PpKmvBdne+/78KLH49TXR09OL7e4tCuSoCAIAgCAIAgCAIAgCAIAgCAIAgCAIAgCAIAgCAIAgMFKocOIJRGNcBleAMt2pc6lGnUVpq/idKdWdN3g7Hii1dCh4w4bWnWAJ8c15p4elT3wilyPVTEVam6cmzaXY4hAEAQBAEAQBAEAQBAEAQBAEAQB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AutoShape 8" descr="data:image/jpeg;base64,/9j/4AAQSkZJRgABAQAAAQABAAD/2wCEAAkGBxQTEhUUEhQVFhUXFhMWFxcVGBQVGRQVGBQXFhsVFhQYHCggGBolHBQUITEkJSk3Li4uGCIzODQsNygtLisBCgoKDg0OGhAQGzgkICQsLC0wLiwsLCwvLDQsLCwtLywsLCwsLSwsLCwsLDAsLCwsLCwsLCwsLDQsLCwsLCwsLP/AABEIAOUA3AMBEQACEQEDEQH/xAAbAAEAAgMBAQAAAAAAAAAAAAAABQYDBAcCAf/EAEQQAAECAgYFBwgIBgMBAAAAAAEAAgMRBAUGEiExQVFhcZEicoGCobHBEyMyNEJSstEHFDNTYsLh8CRjkqKz8RUWo3P/xAAbAQEAAwEBAQEAAAAAAAAAAAAABAUGAwIBB//EADwRAAIBAgMEBwYGAAUFAAAAAAABAgMRBAUxEiFBgRMyUWFxscEiM5Gh0fAUIzRCUuEVJFNi8QZDgpLC/9oADAMBAAIRAxEAPwDuKAIAgCAIAgCAIAgCAIAgCAIAgCAIAgCAIAgCAIAgCAIAgCAIAgCAIAgCAIAgCAIAgCAIAgCAIAgCAIAgCAIAgCAIAgCAIAgCAIAgCAIAgCAIAgCAIAgCAIAgCAIAgCAIAgCAIAgCAIAgCAIAgCAIAgCAIAgCAIAgCAIAgCAIAgCAIAgCAIAgCAIAgCAIAgCAIAgCAIAgCAIAgCAIAgCAIAgCAIAgCAIAgCAIAgCAIAgCAIAgCAIAgCAIAgCAIAgCAIAgCAIAgCA8xIgaJuIA24LxUqwpx2puy7z7GLk7JGOj0pr53TOWeBHfuXHD4uliL9G727n6nupSlC20ZlJOYQBAEAQBAEAQBAEBHVjXcGDMOdN3utxPToHSoOJzChQ3Se/sWv8AXM+qLZXadaiI7CGBDGv0ncTgOCpq+cVp7qa2V8X9PvU9qKNyx0dznRbznOwZ6RJ0u1qTk1Wc51Npt6au/afJlnV8eAgCAIAgCAIAgCAIAgCAxUhriJMcGnWRPDcuGIhVlC1KWy+21z3BxTvJXIGs6O5jhecXTGBPdJZPM8NUo1F0k9q/H7uWmHqRnH2VY3LP+31fFWOQaVOXqR8d+3mS60RACAIAgCAIAgCAIAgMJorCS4saXHMkCZ0Ylc+hp7Tlsq742Fyi2howhx3taJNwIAyExjLpmsnmNKNLESjFWW5/H+zrF3RKWJ9KLuZ3uU/I+tU8F6nmZbFoTwEAQBARdbV0yDyfSf7o0c46F0hTciJiMXGlu1ZFUen0uPMw5NbrAAHF059C6OMI6kWFbE1t8Ny++0Un67DF4uJAzu3HS6JTRdGxP8XBXb8voY6HaeID5wBw1jB3yKOiuB4p5hNddXLRRaQ2I0OYZg/uR2rg007MtYTjOO1HQyr4ewgCAICHtB7HW/Ks5n//AG//AC/+Sfgf3cvU+2f9vq+K+5BpU5eox37eZLrREAIAgCAIAgCAIAgMceM1gm4yH71LjXr06ENuo7L77D1CEpu0TICuydzyUe1vrB5jfFZXN/1PJep0joblifSi7md7lJyPrVPBep8mWxaE8BAEBr1hSPJw3v0taSN+jtX2Ku7HOrPYg5dhz2I8kkkzJmSTpOtTDONtu7Oh0CGGw2AYANb3KHJ3Zo6UVGCS7DOvh0KJX1GEOO8DAGTh0/rNS6bvEoMXTUKrS8SVsdGPnGaOS4b8j4LnWWjJeXSftR5lmXAtAgCAICItB7HW8Fnc/wBKfP0J+B/dyFn/AG+r4pkGlTl6jHft5kutEQDSdWkMYEkHa1w8FWSzfDRdpNp98X9CQsLUenmgK1h6z/SV8WcYVuyb/wDV/Q+/hai/5NmDFDhMT6QR2FT6NaNWO1FPmmvM4Si4uzMi6nkIAgCAICDr2kTIYNGJ3/671ls9xO1JUVw3vx/peZZYKnZbb4k0zIbgtPHqornqUm1vrB5jfFZfN/1PJep7joblifSi7md7lJyPrVPBep8mWalUpkNt57g0bdOwDSVeVa0KUdqbsjwlchYtrIQPJY8jXyRwxVXLOqKe6Lfw+p72GbtW15CjG60lrvddgTu0FS8NmNGu9lOz7GfHFo3qVAD2OYcnAjdtU9OzucqkFOLi+JV4dl4l6TnNuzxIJnLYJZrv0ysVSy+ptWbVi2NbIADIYKOW6Vtx8e8ATJAGs4DigbSV2Uu0lIY+NNjg4XQJjKYLtOnMKVTTUd5SY2cZ1Lxd9xtWP+0fzPzBea2h1y7rvwLYo5bhAEAQERaD2Ot4LPZ/pT5+hPwP7uQs/wC31fFfMg0qcvUY79vMlYkQNBJMgFf1KkacXObskQYxcnZEI9ppESYEmjCez5rMTjPM8RtRVordf7493Dzsk1h4We9sl6PRmsEmjp0neVosPhaWHjs019X4sgVKkpu8jMpBzCAIAgCA1afTBDb+I5Dx3KDj8bHC07/uei++CO1Ci6ku4rT3EzJxJxKxNSTleUt7ZcJJbkW1mQ3BfoUeqiiepSbW+sHmN8Vl83/U8l6nuOh9s5WDYAiudqYGjS48rAfNMuxUMOqk5disu3USVzaFTx6SfKRnXAfRBBJA1Bs8OnFSFgcTjJdLWez2Ls5cPPtF0tBTLKODSYb7xHskSnuM18rZLKMb05X7n9fvxCmVwEgzEwQdxBHiqXen3no6FUtN8rBa855O5wwPHPpWywWI6ejGb14+KOTVmbNIpDWNvPIaNZ/eJUxJvQ8TnGCvJ2ICk2ic83KOwknIkTJ3N+a7KklvkV08dKT2aS+/AQ6iixTepEQ80Ykflb0BHUUeqhHB1Km+tLl97iMtDRGQogawSFxpzJmbzscdwXunJtXZFxdKNOajHs+pt2P+0fzPzBea2h2y7rvwLPSaQyG0uiOaxozc4hoHSVGckldlzCEpvZirvuFFpLIjQ+G5r2nJzSCDjLAjciaauhOEoS2ZKz7zzS6ZDhC9Fexg1vcGjiV8lJRV2z7CnOo7QV/AxUKtYEUyhRobzqY9rjwBXyNSEuq7nuph6tPfOLXimaloPY63gqHP9KfP0JOB/dyMdTRgxsRzjIcnxXHJq0KNOrObslb1PWLg5yil3hpdSH4m6xuMtP8AvuXyLqZpWs3swjw4/wDPfovM1HDR7WyYhQw0ANEgFpKVKFKChBWSIEpOTuz2uh5CAIAgCA0abWTWTAxdq0DeVVY3NaeHvCO+XZ2eJJo4aU973IgY0UuN5xmf3gFlK1adabnN3bLOEFBWR4XJnsl211+D+79Foln1lbo/n/RXvBf7vkVG01Y3o87suS3Tv2KtxWK/E1OktbdbtPjw+zuuSlkKI18RznCZYGluqZJxlrwU7J6MKlWUpK+za3O/0IsnuLktOcwgOeV7Du0iKB70+IDvFYzHxUcTNLt8951WhNWZpohUeK52TXzlrJaAAOCusivKnKP+70RxxFRU47TIilUqJHiC9iSQGt0CZlILSpKKM/UqTrT38i51XVzYLZNxcfSdpJ+WxRZScmXVChGlGy17TdXk7lPtd9uP/m34nqTR6pTZh71eHqyFq+LTvKxG0SHDAuDzj3Ak4jBrMgRtmFHxbrWtBcyxySOE2nKvJ3tol38X9CmVpSo0SIfrD3ue0uaQ8zuuBkQBk3EaFQzlKT9p7z9EoU6UILokkn2cS9VXaQwKDR4FHZ5Wkva+6wAm4PKP5bgO7pMgpsK+xSjGKvJlHWwSq4qpUqvZgmrvt3LciPjWGp9IJix4kO+fvHuJGzksLWjYMF4eFrT9qT3kiOa4SitinF27kvV3fMq1Y0CLRotyICyI2RBB4PY4aNqiyhKErPUtKVanXp7Ud6f3Zo6FUlemlUZnlDOLDc5jz72ALXy2jtBULNqrqU6d9Vf0KOrhFh60tnquzXqvvgTFBonlGPl6QukduC4YHB/iqNRLrKzXz3cyLWrdHKPZvNeBFdDdMYEYEHtBUOhWqYartLc1qvNM6zhGpGzLLRo4e0OGnsOorbYfEQr01Uhx+XcU9SDhLZZlXc8BAEAQBAYX0VhMyxpJ0kBRp4OhOTlKCbfcjoqs0rJkVXcFrQ260Cd7IS1KhzrD0qSh0cUr30Vuwm4ScpX2nciiqB6E4s7KHDkOQ3gFuo4HDWX5a+CKZ1ql+symWro7RSDJoHIbo3rO5nShTxGzBWVlpzPqqSa3skLE+lF3M73KZkfWqeC9TnMti0R4CAoNpPWYm9v+Nqx+Zfqp8vJHWOhhhO8yRoMQHgw/NXX/AE71anivIrM0fsRXeZKpiBsaGTleHbh4rRT3xZWYdpVYt9p0BQzQhAU21bwY+BBkxoMtBvOMjtxCk0uqUuPadXd2fUyWQ+1dzD8TV8raHrLvePwOe2yEqdSB/M72g+Kztf3sj9Ny9/5an4fU6L9HFWw2URkVrfORbxe45yDyA0am4DBWGEhFU1Jasz+b15zruDe6Oi5FrUoqjnX0t0cTo8TT5xh2jkuH5uKr8dHqs0ORTftw8H5kHYR/LijW1p4EjxWfzHqxLHMF7MWdKs/7fV8VOyDSpy9TOY79vM9VxQpi+3MekNY1710zfAba6emt61712+K8vA84Wvb2JcjQq6meTd+E5jxCqMvxzwtS76r1+v3r8CVXo9JHvLG1wImMitpGSklJaMqWmnZn1fT4EAQBAEBEWgyZ1vBZ7P8ASnz9CfgdZciGKzT0LAtzMhuC/RI9VFC9Sk2t9YPMb4rL5v8AqeS9T3HQ3LE+lF3M73KTkfWqeC9T5Mti0J4CAoNpfWYm9n+Nqx+Zfqp8vJHWOhmquhGLR4t0Tc17XAa5NII4E8Fcf9PytGfj6EPH0nUp7tVvIxaYz5P0C0rmtDYjb0sA4GRlt171xlSvoWFLHuKtNXMjq2j0g3ILbg0uniBtd7PRivmxGO9np4mtXezTVvvtI2uqu8i5rZkzbMk6XTM5di6QltIi4mh0Uku4w1ZTjBffABwIIOEwZaegL7KO0rHmhWdKe0jn1onvjU+NFdgL/JaOYBP9VQYvZjOUUfomTKpXo0609ySdl8TsNgvUIG5/+RymYb3USrzP9VPl5IsC7kAoH0tnzdH57/hCgY7SJfZF15+CK1YR3nYnMHxLO5g04xLbMF7EfE6NUtIa0uDiBMDE5YT09K65NiqdGco1Ha9t703X+pnsXTlNJx4E4x4OIII2Ga1MKkJq8Xdd28rXFrc0VusWNDzcIIOOGIB1fvWsXmMKUK76F3T37uD7PvtLehKTh7WpnqysLnJd6Oj8P6KVlmZdB+XU6vl/RzxGH2/ajr5k3Djtd6LgdxBWnpYilV6kk/BplbKEo6oyLseQgCAICItBkzreCz2f6U+foT8DrLkQxWaehYFuZkNwX6JHqooXqUm1vrB5jfFZfN/1PJep7joblifSi7md7lJyPrVPBep8mWxaE8BAUG0vrMTez/G1Y/Mv1U+XkjrHQmbE+hE5ze5WmR9SfivI8zJGn1DCiG9i1xzLZCe8HBaCNRog1cHTqO+j7jVhWXhg8pzzswHgvrrM5xy+mtW2TNHo7YbbrGho1Dx1lc229SbCEYK0VYw1jVzIzQHzwyIzC+xk46HOtQjVVpGjRbNwmmbrz9jpS4AYr26smcIYCnF3e85VbQfx1I54+BqoMR72Xj6H6Fl36Wn4erOnWC9Qgbn/AORys8N7qJmcz/VT5eSLAu5AKB9LY83R+e/4QoGO0iX2RdefgiM+imC0x402g+bbmAfaUfC0adSTU4p+KuSs7nJU4WfH0OmfVIfuN/pCnfgsP/pr4IzfS1P5P4mSHDDRJoAGwSXWnShTVoJJdyseZScndsx/VIfuN/pC5fgsN/px+CPXS1P5P4kLTK7okN5YWhxBkbrGkA6pmU+hV9WrgKctnYT8Ion0sHiqkdq9vFslqA+E9ofCuyOkCXQdI3KfhoYe3SUYpX4pWIVZVYS2KlzaUo4hAEAQERaDJnW8Fns/0p8/Qn4HWXIhis09CwLczIbgv0SPVRQvUotp4wdSHSxkGt6QMe0kdCyeaTU8TK3CyOkdDdsXFAiPaTi5oI23SfmpWSzSqyi+KXy/5Pk9C3rSHMIDntfRQ6kRC0zEwJ7mhp7QVjcfNTxM2u3ySR1WhM2KjDzjNPJcNoxB8OKsskqL24cdzPMy0rQHgIAgCAIDiFs3Tp1Il953NaPBUtf3svE2uXq2Fp+HqdOsAZ0CBueP/R6s8L7pGazRWxU+XkiwruV5QPpbPm6Pz4nwhQcdpEvsi68/BEd9E7v4iMNcIHg8fMLngeu/AkZ4vyoPv9DqCsjMhAataRC2DEc3MMeRvDSuOIk40pyWqT8jth4qVWMXxa8zlwWORri22CiHzrdHId0m8D3DgrvJpP248Nz8/oUubxXsS8fQtyvClCAIAgIi0GTOt4LPZ/pT5+hPwOsuRDFZp6FgTtNqx0Qz8tEYCALrTIZLb1sJKtb8xxVtEUV7Mjv+os+8fwaof+B0/wCb+R92z62ybQZiK8EZEACXSiySCd1N/IbZK1fQHQySY0SIJSk/GWOascPh5UnvqOXieW7mCl1S55d5+KASeSCAANW5cq2CnVb/ADZJPgj6maH/AFFn3juDVC/wOn/N/I+7Z6h2Va0zbFiAjIiQI3EL1HJYxd41Gn3WG2TFAoroYIdEdEmc3aNis6FKVNWlJy8Ty2bD3gAkmQC6znGEXKTskEm3ZEU6sHxHXYQltOrXsWflmWIxVTo8Krd78+xfNk5YeFOO1UPZq6KcfLGerlS4z8F0eV4uW913fnbz9Dz+IpLdseX0IOtabT4L7sJsNwu4OiOJxxyEpkZaVFWJxODns1pN+O9PwepOo0cHWjtSbXgvvyKayx9MjOc4mGXklzpvxJcZk+jrKkYaf4pvYe/jfXxLWWY4eilHfbRbv7LRZurqyojDDDIESHMkNdEcC0nO64NyOcpZqyowr01ayt4lXjK2BxMtttp+H9lppcakiCww4UN0Y3b7HRC1reSb1193GRkMlKk52VlvKuEaDqNSk1Hg7b/hcpNorO1jTHh0QQQGghrGvMmzzOIxJkMdgUKrRr1Hd2+JdYTG4LDRcYX36to16lsnWFGiiLC8jeAIILyQ5pzacMsBwC808PXhLaVvidMRmOCr03Cd7eB0CqYtIc0/WYcNjpiXk3l4IlmZgSxVhBza9pFBXjRTXRNtd6sb69nAw02HehvbrY4cQQvFWO1CS7UzpSlszi+xo5UFi1obAt9goeEZ2ssHAOP5leZNHdOXgvP6lJm8t8F4+n0LYrspggCAICItBkzreCz2f6U+foT8DrLkQxWaehYFuZkNwX6JDqooZanpej4Y48ZrGlzjJoxJOheZzjCLlJ2SPUISnJRit5o/89R/vm9qjfjsP/NEj8DiP4Mf89R/vm9qfjsP/ND8DiP4MyUat4MRwYyI1zjOQGZkJ9wXuGLo1JbMZJs8zwtaEdqUbI3lII5gplMZCF6I4NBMpnXImXYVzq1oUlebsjpTpTqO0Fdleriv4LiGtiNkMTnif0WazfGdM1Tpu8Vvfe/68/AtMLgasVtOO83rP02CRdY9pe6ZIGch++1T8m6KFLZv7b3teX33kfG0qqleUbJE0rorzWrCjX2EaRiN6hY/CrEUXHit68f70O1Cp0c78CuQIpY4OGY/cljKFaVGoqkNV92LacFOOyy0wYgc0OGRAK3lGrGrBTjo1cpZRcW0z2uh5CAIAgCAIDk8aHdc5uokcDJYqUdmTj2Nr4GyjLain2l2sPDlAcdcR3Y1o8CtDlEbUW+1v0RQZrK9ZLsX1LErQrAgCAICLr9vJadsuI/RUOfR/KhLv81/RNwT9pohFmCxLFV1La5gExeAAIOzStnl2Np1qMU37SVmvDjzKmvRlGbdtx4rCsA0XWGbzgJYy/VcswzKNOOxSd5vdu32/vsR6oYdyd5aG1ChcgNfyjLlTkQdYlqVhRhJUlGq7u284Sktu8N3YVW1VQta3ysFsgPTaMpe8Bo2/wC1U5jgYwj0tNWXFev1LnL8bKUujqO/Y/QqhVK9C4Oo0Khw2Nb5NrQJCRAEzhnPMlbGlRp04pQRkatapOT22bS7HE8xIYcJOAI2ia+NJrefVJrQ5RWcEPpLmwwBefIAZAnPDUMVhpTu3LtbfzNpQk40E58EdIqWr4cKEy40A3WzdIXnYZkrW4ClCNCEore0n8UZTFV6lWpLafHTgSKmkUICnVyIjYhEIMPKdO8SNolLeVh8TTpwxFSMu3h37y02qrpxdNJ7t9zxQrQR4bLr4bAQTLPEZ4Ge1avJownhVsu9m16+pQY/F1qVW04pOxLVLXb40S45rQLpOE9EtZ2qznTUVc5YbFyqz2WieXEsCLpsektJuQ4bm6MTelumF0ioPVkWpPERb2Ypr5kMbURfcZ/d8106FEL/ABCp2IsFUUwxYQe4AEl2AywJHguM47LsWGHqupTUmbq8nc5jXUO7SIo/mPPEz8VkMVHZrzXe/nvNbhZbVGD7kXaycOVFh7b54vPhJaHLY7OGjzfzZQZjK+Ily8iYU4ghAEAQGKlQA9padPYdaj4rDxxFJ05cfke6c3CSkit0miuYeUOnQelYzE4Oth5Wmt3bw+Jb06sZrczExhdgATuxUeFOVR2gr+G89uSjvZNVZVt03n56Bq2natNluVOk1Vq68F2f35FfiMTtLZjoSivSEeYjA4EETBBBGsHQvjSasz6m07o5jWlCMGK+GdBwOtpxB4LH4ii6NRwfDy4Gtw9ZVaamuPmXKx9YeUg3CeVDk3e32T4dCv8ALK/SUth6x3cuH05FFmVDo6u0tJefH6k8rIrjXrClCFDfEPstJ3nQOkyC5V6ip05TfBHWjTdSooLic4s7ALnuiO0THWOZ4d6wlTcrGrxk0oqCOi1Y+cJuwS4YLY5ZPbwsO5W+G4yuIVqjNpTziEBWq0+1fvHcFicz/V1PFeSLjDe6RpVxDlBhHW5/DAflWnyCGzhr9rb9PQz2etOce4WU+36ju8K4q9UrsB73ky5KMXQQFArhso8SXvu7cVLh1UZ7EK1WXiWqzHq7d7/iK4VesW2B9yufmSq5ks53auHKlRNtw/2Ad4Ky2Yx2cTLvs/kafL5Xw8efmXapId2jwh/LZ2gHxWhwkdmhBdy8igxctqvN97N5SCOEAQBAEAQABLAIAgCArFtqvvMbGAxZyXc0nA9BPaVT5th9qKqrhufh/T8y3yqvsydJ8dPErtn6w8jGa4+ieS7mnT0GR6FV4Kv0NZSej3P77izxlDpqTitdUdJWsMqVS3NNk1kEaeW7cMGjpMz1VS5vWso0lx3v0+fkXOU0bt1Hw3L1++88NqwwGMadImeecXBUePwc8PKLfFfPij2sSq8m1w8uBK1FSM2HTiPEfvarLI8Sk5UXx3r1Xr8SHjKek0TK0hXhAVd84kQ3facZbtfBYWe1isS9j90t3h2/DeXKtTpq/BHu1kMNhwmjIEjsC3mEpqnBQjokkZbNJOVm+1mlZT7fqO7wu9XqkXAe95MuSjF0EBQa6+3ic4qXDqoz+J97LxLTZj1du9/xFcKvWLXA+5XPzJVcyWUS3EP+IBGmG3jecPks3m8fzrrjH1Zosql+S12P6F4gsutA1ADgJLRRVkkZ+TvJs9r0eQgCAIAgCAIAgCAIDxHhB7S1wmHAgjYRJeZxU4uL0Z6hJxkpLVHL6fRTCiOhuzaZbxmD0ggrH1qTpTcHwNdRqqrBTXEvFlKx8rAAceVD5J3S5LuHcVostxHS0bPWO76Mz2YUOjrXWkt/1IGrx9bpxecWNN/qtwYOkyMt6rKH+bxm3wW/ktPr8Syrf5XCbHF7ub1LpSYAe0td/o6wrzE4eGIpunPTy7yhp1HCW0iBpFBiQzMTIGTm+OpZLEZfiMLPaSulo197vItIV6dRWfwZtwK6w5bcdYlj0HJWNHPklatHf3fR6EeeC3+yxGpcSKLsNhAOZOrVPIL5WxuIxq6OhBqL1b+ui+bPsKNOi9qb3m3V9AEPE4uOZ1bArHL8ujhVtPfJ8ezuX3vI9fEOpuWhFWy9GHzndwVzR1ZS5j1YkfZT7fqO7wvdXqkfAe95MuSjF0EBQa6+3ic4qXDqoz+J97LxLTZj1du9/wARXCr1i1wPuVz8yVXMllVtfAvRqN+J13+9nzKpczhetS73b5ouMtnalV7lf5MtSuinCAIAgCAIAgCAIAgCAICp24q/BsYDLkP3H0TxmOkKkzehuVVeD9PpzLnKq+90n4r1KzQ6a6Hfun02Fh3HTvz4qopVpU9rZ4qxbVKMamztcHcuVjKFcg3yMYhn1RgPE9Kvsqo7FLbesvLh9eZRZpW26uwtI+fEsCtCtCA+XRqXzZXYfbs+r6fAgK7bEciHzj3LtR1ZXZj1Y+JH2UPn+o7vC91eqRsB73ky5KMXQQFBrr7eJzipcOqjP4n3svEtNmPV273/ABFcKvWLXA+5XPzJVcyWYKRQ2PLHPbMsN5pxwOvDcFznShNpyWm9HSFWcE1F67mZ10OYQBAEAQBAEAQBAEAQBAYaXRxEY5jsnAg9OleKlNVIOEtGe6dR05qS1RzaFVzjHED2r5YSNhxdwBKyUcPJ1uh43t/fw3mrlXiqPS8LXOmwoYaA0CQAAA1AYLXxiopJGSlJybbPS+nwIAgCAICGtVALoEx7Lg7oxB7+xdaTtIhY+G1Sv2Mq9WUvyUVr8wDiNYIke9d5RurFVQqdHNSLrCrSC4TERnSQCN4OIUVwkuBeRxFKSupI0KZXd4+To4vvOF72W7dvd3L2qdt8iPUxe09ijvfyKvT4ZbEe1xvEEzOs6Su8XdFVVi4zabuyfs3WcNkIse4NIJInpB1dM1yqQbd0WGCxEIw2ZOxPUelMe2+0zbjjlkZHPcuMls6ljTmqivHeVulWyAdKHDvNHtF12e4SMgqSpnCUrQjddt7ejLqnlLcbzlZ+F/UnaprNkdl9mGMnNObTqVlhsTCvDaj8Owr8Th5UJ7MjdUgjhAEAQBAEAQBAEAQBAa9YUoQob4h9kE7zoHSZBcq9VUqcpvgjrRpOrUUFxKvYqilz4kd2JmWg63O5Tj2jiVT5TScpyrS8Ob3sts0qqMI0Y/aW5FwV6UgQBAEAQBAfHtBBBEwcCNYQ+NJqzKtT7MuBJhEFvuuMiNgOkKRGquJVVcvle9PQwQLNRieVdaNZM+AC+urE5xwFVvfuLJVlWMgiTcSc3HM/IbFwlNyLOhh40lZfEg6ZUEWJGe7ktaXEzJnhuC6qolEg1MFUqVW9ESVCs9CZi4Xz+LL+nLjNeJVZMk0sDThrv8fob9MgXoT2NwmxzRoAmCAo9aLnCUVxTJ9GShOMuCaOXRYZaS1wIcMCDmCsbJOL2ZbmjYRkpK8d6ZcrDUVzWRHuEg8tuz0ht7lbuV2K+yilKMJTejtblff8yizarGUowWqvfnb6FnVwVIQBAEAQBAEAQBAaVNrWDCMokQNOrEngFwq4qjSdpyszvSw1Wqrwjcy0WnQ4gnDe124iY3jQvVOtTqK8JJnmpRqU+urFVtdWoiFsCEb3KF6WM3ZBg149slTZnilUao09+/f48F98S4y3CumnVqbuzw4ss1T0LyMFkPSBytrjie0q2wtHoaUYfd+JU4mt01VzNxSDgEAQBAEAQBAEAQBAEAQBAYotGY4zcxriMiWgkdJXiVOEneSue41JxVotrmZV7PAQBAEAQBAEAQBAEBzW0MJzaTEvzmXFwOtpyl0SHQsljYyjiJ7XF35cPoarBSjKhHZ7PnxI8NmZATJwEsSdgUW12Sr2RcrL2eLCIsYSd7Dfd/E7bs0b8r7L8A4PpKmvBdne+/78KLH49TXR09OL7e4tCuSoCAIAgCAIAgCAIAgCAIAgCAIAgCAIAgCAIAgCAIAgMFKocOIJRGNcBleAMt2pc6lGnUVpq/idKdWdN3g7Hii1dCh4w4bWnWAJ8c15p4elT3wilyPVTEVam6cmzaXY4hAEAQBAEAQBAEAQBAEAQBAEAQB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8" name="Picture 10" descr="https://encrypted-tbn1.gstatic.com/images?q=tbn:ANd9GcSHisrmXmnzcCOQCgJ5r5jA8irm2mgcWsQMxzihXDnJivZM4gf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702378" cy="3352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76BC-18D1-43AF-A73E-10C2FAF36C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RAID Configuration</vt:lpstr>
      <vt:lpstr>Introduction </vt:lpstr>
      <vt:lpstr>Common Characteristics</vt:lpstr>
      <vt:lpstr>Slide 4</vt:lpstr>
      <vt:lpstr>Software RAID vs Hardware RAID</vt:lpstr>
      <vt:lpstr>Fake RAID</vt:lpstr>
      <vt:lpstr>References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16</cp:revision>
  <dcterms:created xsi:type="dcterms:W3CDTF">2015-04-25T13:01:29Z</dcterms:created>
  <dcterms:modified xsi:type="dcterms:W3CDTF">2015-04-25T16:58:47Z</dcterms:modified>
</cp:coreProperties>
</file>