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6" r:id="rId3"/>
    <p:sldId id="265" r:id="rId4"/>
    <p:sldId id="262" r:id="rId5"/>
    <p:sldId id="257" r:id="rId6"/>
    <p:sldId id="258" r:id="rId7"/>
    <p:sldId id="259" r:id="rId8"/>
    <p:sldId id="260" r:id="rId9"/>
    <p:sldId id="263" r:id="rId10"/>
    <p:sldId id="264" r:id="rId11"/>
    <p:sldId id="269"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506" y="-13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537637-5C38-481C-B5A3-58D4B67C345D}" type="datetimeFigureOut">
              <a:rPr lang="en-US" smtClean="0"/>
              <a:pPr/>
              <a:t>26-Apr-15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CAF9-552B-466D-A926-1A3E92BEF7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537637-5C38-481C-B5A3-58D4B67C345D}" type="datetimeFigureOut">
              <a:rPr lang="en-US" smtClean="0"/>
              <a:pPr/>
              <a:t>26-Apr-15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CAF9-552B-466D-A926-1A3E92BEF7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537637-5C38-481C-B5A3-58D4B67C345D}" type="datetimeFigureOut">
              <a:rPr lang="en-US" smtClean="0"/>
              <a:pPr/>
              <a:t>26-Apr-15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CAF9-552B-466D-A926-1A3E92BEF77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537637-5C38-481C-B5A3-58D4B67C345D}" type="datetimeFigureOut">
              <a:rPr lang="en-US" smtClean="0"/>
              <a:pPr/>
              <a:t>26-Apr-15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CAF9-552B-466D-A926-1A3E92BEF7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537637-5C38-481C-B5A3-58D4B67C345D}" type="datetimeFigureOut">
              <a:rPr lang="en-US" smtClean="0"/>
              <a:pPr/>
              <a:t>26-Apr-15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CAF9-552B-466D-A926-1A3E92BEF7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537637-5C38-481C-B5A3-58D4B67C345D}" type="datetimeFigureOut">
              <a:rPr lang="en-US" smtClean="0"/>
              <a:pPr/>
              <a:t>26-Apr-15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CAF9-552B-466D-A926-1A3E92BEF7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537637-5C38-481C-B5A3-58D4B67C345D}" type="datetimeFigureOut">
              <a:rPr lang="en-US" smtClean="0"/>
              <a:pPr/>
              <a:t>26-Apr-15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CAF9-552B-466D-A926-1A3E92BEF7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537637-5C38-481C-B5A3-58D4B67C345D}" type="datetimeFigureOut">
              <a:rPr lang="en-US" smtClean="0"/>
              <a:pPr/>
              <a:t>26-Apr-15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CAF9-552B-466D-A926-1A3E92BEF7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537637-5C38-481C-B5A3-58D4B67C345D}" type="datetimeFigureOut">
              <a:rPr lang="en-US" smtClean="0"/>
              <a:pPr/>
              <a:t>26-Apr-15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CAF9-552B-466D-A926-1A3E92BEF7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537637-5C38-481C-B5A3-58D4B67C345D}" type="datetimeFigureOut">
              <a:rPr lang="en-US" smtClean="0"/>
              <a:pPr/>
              <a:t>26-Apr-15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CAF9-552B-466D-A926-1A3E92BEF7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537637-5C38-481C-B5A3-58D4B67C345D}" type="datetimeFigureOut">
              <a:rPr lang="en-US" smtClean="0"/>
              <a:pPr/>
              <a:t>26-Apr-15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CAF9-552B-466D-A926-1A3E92BEF7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537637-5C38-481C-B5A3-58D4B67C345D}" type="datetimeFigureOut">
              <a:rPr lang="en-US" smtClean="0"/>
              <a:pPr/>
              <a:t>26-Apr-15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CAF9-552B-466D-A926-1A3E92BEF77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Buddy Allocator</a:t>
            </a:r>
            <a:endParaRPr lang="en-US" dirty="0"/>
          </a:p>
        </p:txBody>
      </p:sp>
      <p:sp>
        <p:nvSpPr>
          <p:cNvPr id="5" name="Subtitle 4"/>
          <p:cNvSpPr>
            <a:spLocks noGrp="1"/>
          </p:cNvSpPr>
          <p:nvPr>
            <p:ph type="subTitle" idx="1"/>
          </p:nvPr>
        </p:nvSpPr>
        <p:spPr/>
        <p:txBody>
          <a:bodyPr/>
          <a:lstStyle/>
          <a:p>
            <a:r>
              <a:rPr lang="en-US" dirty="0" smtClean="0"/>
              <a:t>By,</a:t>
            </a:r>
          </a:p>
          <a:p>
            <a:r>
              <a:rPr lang="en-US" dirty="0" err="1" smtClean="0"/>
              <a:t>Shreeya</a:t>
            </a:r>
            <a:r>
              <a:rPr lang="en-US" dirty="0" smtClean="0"/>
              <a:t> </a:t>
            </a:r>
            <a:r>
              <a:rPr lang="en-US" dirty="0" err="1" smtClean="0"/>
              <a:t>Vachhani</a:t>
            </a:r>
            <a:endParaRPr lang="en-US" dirty="0" smtClean="0"/>
          </a:p>
          <a:p>
            <a:r>
              <a:rPr lang="en-US" dirty="0" smtClean="0"/>
              <a:t>(121052)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fontScale="92500"/>
          </a:bodyPr>
          <a:lstStyle/>
          <a:p>
            <a:r>
              <a:rPr lang="en-US" dirty="0" smtClean="0"/>
              <a:t>It allows internal fragmentation.</a:t>
            </a:r>
          </a:p>
          <a:p>
            <a:r>
              <a:rPr lang="en-US" dirty="0" smtClean="0"/>
              <a:t>For example, a request for 515k will require a block of size 1024k. In consequence, such an approach gives a waste of 509k.</a:t>
            </a:r>
          </a:p>
          <a:p>
            <a:r>
              <a:rPr lang="en-US" dirty="0" smtClean="0"/>
              <a:t>Splitting and merging adjacent areas is a recurrent operation and thus very unpredictable and inefficient.</a:t>
            </a:r>
          </a:p>
          <a:p>
            <a:r>
              <a:rPr lang="en-US" dirty="0" smtClean="0"/>
              <a:t>The another drawback of the buddy system is the time required to fragment and coalesce blocks.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000" i="1" dirty="0" smtClean="0"/>
              <a:t>Thank You…</a:t>
            </a:r>
            <a:endParaRPr lang="en-US" sz="5000" i="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Backup Slide</a:t>
            </a:r>
            <a:endParaRPr lang="en-US" dirty="0"/>
          </a:p>
        </p:txBody>
      </p:sp>
      <p:pic>
        <p:nvPicPr>
          <p:cNvPr id="4" name="Content Placeholder 3" descr="Buddy.gif"/>
          <p:cNvPicPr>
            <a:picLocks noGrp="1" noChangeAspect="1"/>
          </p:cNvPicPr>
          <p:nvPr>
            <p:ph idx="4294967295"/>
          </p:nvPr>
        </p:nvPicPr>
        <p:blipFill>
          <a:blip r:embed="rId2"/>
          <a:stretch>
            <a:fillRect/>
          </a:stretch>
        </p:blipFill>
        <p:spPr>
          <a:xfrm>
            <a:off x="914400" y="1371600"/>
            <a:ext cx="7239000" cy="4672445"/>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Buddy Allocator</a:t>
            </a:r>
            <a:endParaRPr lang="en-US" dirty="0"/>
          </a:p>
        </p:txBody>
      </p:sp>
      <p:sp>
        <p:nvSpPr>
          <p:cNvPr id="5" name="Content Placeholder 4"/>
          <p:cNvSpPr>
            <a:spLocks noGrp="1"/>
          </p:cNvSpPr>
          <p:nvPr>
            <p:ph idx="1"/>
          </p:nvPr>
        </p:nvSpPr>
        <p:spPr/>
        <p:txBody>
          <a:bodyPr>
            <a:normAutofit fontScale="85000" lnSpcReduction="10000"/>
          </a:bodyPr>
          <a:lstStyle/>
          <a:p>
            <a:r>
              <a:rPr lang="en-US" dirty="0"/>
              <a:t>The </a:t>
            </a:r>
            <a:r>
              <a:rPr lang="en-US" b="1" dirty="0"/>
              <a:t>buddy</a:t>
            </a:r>
            <a:r>
              <a:rPr lang="en-US" dirty="0"/>
              <a:t> memory </a:t>
            </a:r>
            <a:r>
              <a:rPr lang="en-US" b="1" dirty="0"/>
              <a:t>allocation</a:t>
            </a:r>
            <a:r>
              <a:rPr lang="en-US" dirty="0"/>
              <a:t> technique is a memory </a:t>
            </a:r>
            <a:r>
              <a:rPr lang="en-US" b="1" dirty="0" smtClean="0"/>
              <a:t>allocation </a:t>
            </a:r>
            <a:r>
              <a:rPr lang="en-US" dirty="0" smtClean="0"/>
              <a:t>algorithm </a:t>
            </a:r>
            <a:r>
              <a:rPr lang="en-US" dirty="0"/>
              <a:t>that divides memory into partitions to try to satisfy a memory request as suitably as possible. This system makes use of splitting memory into halves to try to give a best-fit</a:t>
            </a:r>
            <a:r>
              <a:rPr lang="en-US" dirty="0" smtClean="0"/>
              <a:t>.</a:t>
            </a:r>
          </a:p>
          <a:p>
            <a:r>
              <a:rPr lang="en-US" dirty="0" smtClean="0"/>
              <a:t>Compared to the more complex memory allocation techniques that some modern operating systems use, buddy memory allocation is relatively easy to implement.</a:t>
            </a:r>
          </a:p>
          <a:p>
            <a:r>
              <a:rPr lang="en-US" dirty="0" smtClean="0"/>
              <a:t>It supports limited but efficient splitting and coalescing of memory blocks.</a:t>
            </a:r>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Autofit/>
          </a:bodyPr>
          <a:lstStyle/>
          <a:p>
            <a:r>
              <a:rPr lang="en-US" dirty="0"/>
              <a:t>What a 'buddy' is</a:t>
            </a:r>
            <a:br>
              <a:rPr lang="en-US" dirty="0"/>
            </a:br>
            <a:endParaRPr lang="en-US" dirty="0"/>
          </a:p>
        </p:txBody>
      </p:sp>
      <p:sp>
        <p:nvSpPr>
          <p:cNvPr id="3" name="Content Placeholder 2"/>
          <p:cNvSpPr>
            <a:spLocks noGrp="1"/>
          </p:cNvSpPr>
          <p:nvPr>
            <p:ph idx="1"/>
          </p:nvPr>
        </p:nvSpPr>
        <p:spPr/>
        <p:txBody>
          <a:bodyPr/>
          <a:lstStyle/>
          <a:p>
            <a:r>
              <a:rPr lang="en-US" dirty="0"/>
              <a:t>The buddy system allows a single allocation block to be split, to form two blocks half the size of the parent block. These two blocks are known as 'buddies'.</a:t>
            </a:r>
          </a:p>
        </p:txBody>
      </p:sp>
      <p:pic>
        <p:nvPicPr>
          <p:cNvPr id="1026" name="Picture 2"/>
          <p:cNvPicPr>
            <a:picLocks noChangeAspect="1" noChangeArrowheads="1"/>
          </p:cNvPicPr>
          <p:nvPr/>
        </p:nvPicPr>
        <p:blipFill>
          <a:blip r:embed="rId2"/>
          <a:srcRect/>
          <a:stretch>
            <a:fillRect/>
          </a:stretch>
        </p:blipFill>
        <p:spPr bwMode="auto">
          <a:xfrm>
            <a:off x="2667000" y="3886200"/>
            <a:ext cx="3657600" cy="198729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Buddy?</a:t>
            </a:r>
            <a:endParaRPr lang="en-US" dirty="0"/>
          </a:p>
        </p:txBody>
      </p:sp>
      <p:sp>
        <p:nvSpPr>
          <p:cNvPr id="3" name="Content Placeholder 2"/>
          <p:cNvSpPr>
            <a:spLocks noGrp="1"/>
          </p:cNvSpPr>
          <p:nvPr>
            <p:ph idx="1"/>
          </p:nvPr>
        </p:nvSpPr>
        <p:spPr/>
        <p:txBody>
          <a:bodyPr>
            <a:normAutofit lnSpcReduction="10000"/>
          </a:bodyPr>
          <a:lstStyle/>
          <a:p>
            <a:r>
              <a:rPr lang="en-US" dirty="0" smtClean="0"/>
              <a:t>A fixed partitioning scheme limits the number of active processes and may use space inefficiently if there is a poor match between available partition size and process size.</a:t>
            </a:r>
          </a:p>
          <a:p>
            <a:r>
              <a:rPr lang="en-US" dirty="0" smtClean="0"/>
              <a:t>A dynamic partitioning scheme is more complex to maintain and includes the overhead of compaction.</a:t>
            </a:r>
          </a:p>
          <a:p>
            <a:r>
              <a:rPr lang="en-US" dirty="0" smtClean="0"/>
              <a:t>An interesting compromise of fixed and dynamic partitioning is the buddy system.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Buddy Allocator</a:t>
            </a:r>
            <a:endParaRPr lang="en-US" dirty="0"/>
          </a:p>
        </p:txBody>
      </p:sp>
      <p:sp>
        <p:nvSpPr>
          <p:cNvPr id="3" name="Content Placeholder 2"/>
          <p:cNvSpPr>
            <a:spLocks noGrp="1"/>
          </p:cNvSpPr>
          <p:nvPr>
            <p:ph idx="1"/>
          </p:nvPr>
        </p:nvSpPr>
        <p:spPr/>
        <p:txBody>
          <a:bodyPr>
            <a:normAutofit lnSpcReduction="10000"/>
          </a:bodyPr>
          <a:lstStyle/>
          <a:p>
            <a:r>
              <a:rPr lang="en-US" dirty="0" smtClean="0"/>
              <a:t>In </a:t>
            </a:r>
            <a:r>
              <a:rPr lang="en-US" dirty="0"/>
              <a:t>the buddy system, the memory is broken down into power-of-two </a:t>
            </a:r>
            <a:r>
              <a:rPr lang="en-US" dirty="0" smtClean="0"/>
              <a:t>sized blocks.</a:t>
            </a:r>
          </a:p>
          <a:p>
            <a:r>
              <a:rPr lang="en-US" dirty="0"/>
              <a:t>the basic concept behind it is quite simple. </a:t>
            </a:r>
            <a:endParaRPr lang="en-US" dirty="0" smtClean="0"/>
          </a:p>
          <a:p>
            <a:r>
              <a:rPr lang="en-US" dirty="0" smtClean="0"/>
              <a:t>Memory </a:t>
            </a:r>
            <a:r>
              <a:rPr lang="en-US" dirty="0"/>
              <a:t>is broken up into large blocks of pages where each block is a power of two number of pages. </a:t>
            </a:r>
            <a:endParaRPr lang="en-US" dirty="0" smtClean="0"/>
          </a:p>
          <a:p>
            <a:r>
              <a:rPr lang="en-US" dirty="0" smtClean="0"/>
              <a:t>If a block of the desired size is not available, a large block is broken up in half and the two blocks are </a:t>
            </a:r>
            <a:r>
              <a:rPr lang="en-US" i="1" dirty="0" smtClean="0"/>
              <a:t>buddies</a:t>
            </a:r>
            <a:r>
              <a:rPr lang="en-US" dirty="0" smtClean="0"/>
              <a:t> to each other. </a:t>
            </a:r>
          </a:p>
          <a:p>
            <a:endParaRPr lang="en-US" dirty="0" smtClean="0"/>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How Buddy Allocator works?</a:t>
            </a:r>
            <a:endParaRPr lang="en-US" dirty="0"/>
          </a:p>
        </p:txBody>
      </p:sp>
      <p:sp>
        <p:nvSpPr>
          <p:cNvPr id="3" name="Content Placeholder 2"/>
          <p:cNvSpPr>
            <a:spLocks noGrp="1"/>
          </p:cNvSpPr>
          <p:nvPr>
            <p:ph idx="1"/>
          </p:nvPr>
        </p:nvSpPr>
        <p:spPr>
          <a:xfrm>
            <a:off x="457200" y="3657600"/>
            <a:ext cx="8229600" cy="2468563"/>
          </a:xfrm>
        </p:spPr>
        <p:txBody>
          <a:bodyPr>
            <a:normAutofit fontScale="85000" lnSpcReduction="10000"/>
          </a:bodyPr>
          <a:lstStyle/>
          <a:p>
            <a:r>
              <a:rPr lang="en-US" dirty="0" smtClean="0"/>
              <a:t>In a buddy system, the entire memory space available for allocation is initially treated as a single block whose size is a power of 2. When the first request is made, if its size is greater than half of the initial block then the entire block is allocated. Otherwise, the block is split in two equal companion buddies. </a:t>
            </a:r>
            <a:endParaRPr lang="en-US" dirty="0"/>
          </a:p>
        </p:txBody>
      </p:sp>
      <p:pic>
        <p:nvPicPr>
          <p:cNvPr id="5" name="Picture 2"/>
          <p:cNvPicPr>
            <a:picLocks noChangeAspect="1" noChangeArrowheads="1"/>
          </p:cNvPicPr>
          <p:nvPr/>
        </p:nvPicPr>
        <p:blipFill>
          <a:blip r:embed="rId2"/>
          <a:srcRect/>
          <a:stretch>
            <a:fillRect/>
          </a:stretch>
        </p:blipFill>
        <p:spPr bwMode="auto">
          <a:xfrm>
            <a:off x="1066800" y="1447800"/>
            <a:ext cx="6908800" cy="609600"/>
          </a:xfrm>
          <a:prstGeom prst="rect">
            <a:avLst/>
          </a:prstGeom>
          <a:noFill/>
          <a:ln w="9525">
            <a:noFill/>
            <a:miter lim="800000"/>
            <a:headEnd/>
            <a:tailEnd/>
          </a:ln>
          <a:effectLst/>
        </p:spPr>
      </p:pic>
      <p:pic>
        <p:nvPicPr>
          <p:cNvPr id="6" name="Picture 3"/>
          <p:cNvPicPr>
            <a:picLocks noChangeAspect="1" noChangeArrowheads="1"/>
          </p:cNvPicPr>
          <p:nvPr/>
        </p:nvPicPr>
        <p:blipFill>
          <a:blip r:embed="rId3"/>
          <a:srcRect/>
          <a:stretch>
            <a:fillRect/>
          </a:stretch>
        </p:blipFill>
        <p:spPr bwMode="auto">
          <a:xfrm>
            <a:off x="1143000" y="2667000"/>
            <a:ext cx="6836091" cy="638134"/>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If the size of the request is greater than half of one of the buddies, then allocate one to it. Otherwise, one of the buddies is split in half again. </a:t>
            </a:r>
          </a:p>
          <a:p>
            <a:r>
              <a:rPr lang="en-US" dirty="0" smtClean="0"/>
              <a:t>This method continues until the smallest block greater than or equal to the size of the request is found and allocated to it.</a:t>
            </a:r>
          </a:p>
          <a:p>
            <a:r>
              <a:rPr lang="en-US" dirty="0" smtClean="0"/>
              <a:t>Whenever possible, an unallocated buddy is merged with a companion buddy in order to form a larger free block. Two blocks are said to be companion buddies if they resulted from the split of the same direct parent block.</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and efficiency</a:t>
            </a:r>
            <a:br>
              <a:rPr lang="en-US" dirty="0"/>
            </a:br>
            <a:endParaRPr lang="en-US" dirty="0"/>
          </a:p>
        </p:txBody>
      </p:sp>
      <p:sp>
        <p:nvSpPr>
          <p:cNvPr id="3" name="Content Placeholder 2"/>
          <p:cNvSpPr>
            <a:spLocks noGrp="1"/>
          </p:cNvSpPr>
          <p:nvPr>
            <p:ph idx="1"/>
          </p:nvPr>
        </p:nvSpPr>
        <p:spPr>
          <a:xfrm>
            <a:off x="457200" y="990600"/>
            <a:ext cx="8229600" cy="5135563"/>
          </a:xfrm>
        </p:spPr>
        <p:txBody>
          <a:bodyPr>
            <a:noAutofit/>
          </a:bodyPr>
          <a:lstStyle/>
          <a:p>
            <a:r>
              <a:rPr lang="en-US" sz="2100" dirty="0"/>
              <a:t>In comparison to other simpler techniques such as dynamic </a:t>
            </a:r>
            <a:r>
              <a:rPr lang="en-US" sz="2100" dirty="0" smtClean="0"/>
              <a:t>allocation, </a:t>
            </a:r>
            <a:r>
              <a:rPr lang="en-US" sz="2100" dirty="0"/>
              <a:t>the buddy memory system has little external fragmentation, and allows for compaction of memory with little overhead. The buddy method of freeing memory is fast, with the maximal number of compactions required equal to log</a:t>
            </a:r>
            <a:r>
              <a:rPr lang="en-US" sz="2100" baseline="-25000" dirty="0"/>
              <a:t>2</a:t>
            </a:r>
            <a:r>
              <a:rPr lang="en-US" sz="2100" dirty="0"/>
              <a:t>(highest order). Typically the buddy memory allocation system is implemented with the use of a </a:t>
            </a:r>
            <a:r>
              <a:rPr lang="en-US" sz="2100" dirty="0" smtClean="0"/>
              <a:t>binary </a:t>
            </a:r>
            <a:r>
              <a:rPr lang="en-US" sz="2100" dirty="0"/>
              <a:t>tree to represent used or unused split memory blocks. The "buddy" of each block can be found with an exclusive OR of the block's address and the block's size.</a:t>
            </a:r>
          </a:p>
          <a:p>
            <a:r>
              <a:rPr lang="en-US" sz="2100" dirty="0"/>
              <a:t>However, there still exists the problem of internal fragmentation — memory wasted because the memory requested is a little larger than a small block, but a lot smaller than a large block. Because of the way the buddy memory allocation technique works, a program that requests 66K of memory would be allocated 128K, which results in a waste of 62K of memory. This problem can be solved by slab allocation, which may be layered on top of the more coarse buddy allocator to provide more fine-grained allocation.</a:t>
            </a:r>
          </a:p>
          <a:p>
            <a:endParaRPr lang="en-US" sz="2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r>
              <a:rPr lang="en-US" dirty="0" smtClean="0"/>
              <a:t>Less external fragmentation.</a:t>
            </a:r>
          </a:p>
          <a:p>
            <a:r>
              <a:rPr lang="en-US" dirty="0" smtClean="0"/>
              <a:t>Search for a block of the right size is cheaper than, best fit because we need only find the first available block on the block list for blocks of size 2^k.</a:t>
            </a:r>
          </a:p>
          <a:p>
            <a:r>
              <a:rPr lang="en-US" dirty="0" smtClean="0"/>
              <a:t>Merging adjacent free blocks is easy.</a:t>
            </a:r>
          </a:p>
          <a:p>
            <a:r>
              <a:rPr lang="en-US" dirty="0" smtClean="0"/>
              <a:t>In the buddy system, the cost to allocate and free a block of memory is low compared to that of best-fit or first-fit algorithms.</a:t>
            </a:r>
          </a:p>
          <a:p>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504</Words>
  <Application>Microsoft Office PowerPoint</Application>
  <PresentationFormat>On-screen Show (4:3)</PresentationFormat>
  <Paragraphs>40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Buddy Allocator</vt:lpstr>
      <vt:lpstr>Buddy Allocator</vt:lpstr>
      <vt:lpstr>What a 'buddy' is </vt:lpstr>
      <vt:lpstr>Why Buddy?</vt:lpstr>
      <vt:lpstr>About Buddy Allocator</vt:lpstr>
      <vt:lpstr>How Buddy Allocator works?</vt:lpstr>
      <vt:lpstr>Slide 7</vt:lpstr>
      <vt:lpstr>Implementation and efficiency </vt:lpstr>
      <vt:lpstr>Advantages</vt:lpstr>
      <vt:lpstr>Disadvantages</vt:lpstr>
      <vt:lpstr>Thank You…</vt:lpstr>
      <vt:lpstr>Backup Slide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abc</cp:lastModifiedBy>
  <cp:revision>11</cp:revision>
  <dcterms:created xsi:type="dcterms:W3CDTF">2015-04-25T15:48:16Z</dcterms:created>
  <dcterms:modified xsi:type="dcterms:W3CDTF">2015-04-25T18:54:20Z</dcterms:modified>
</cp:coreProperties>
</file>