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51"/>
  </p:notesMasterIdLst>
  <p:sldIdLst>
    <p:sldId id="256" r:id="rId2"/>
    <p:sldId id="258" r:id="rId3"/>
    <p:sldId id="424" r:id="rId4"/>
    <p:sldId id="301" r:id="rId5"/>
    <p:sldId id="380" r:id="rId6"/>
    <p:sldId id="393" r:id="rId7"/>
    <p:sldId id="392" r:id="rId8"/>
    <p:sldId id="391" r:id="rId9"/>
    <p:sldId id="390" r:id="rId10"/>
    <p:sldId id="389" r:id="rId11"/>
    <p:sldId id="388" r:id="rId12"/>
    <p:sldId id="387" r:id="rId13"/>
    <p:sldId id="386" r:id="rId14"/>
    <p:sldId id="423" r:id="rId15"/>
    <p:sldId id="385" r:id="rId16"/>
    <p:sldId id="384" r:id="rId17"/>
    <p:sldId id="383" r:id="rId18"/>
    <p:sldId id="382" r:id="rId19"/>
    <p:sldId id="399" r:id="rId20"/>
    <p:sldId id="381" r:id="rId21"/>
    <p:sldId id="400" r:id="rId22"/>
    <p:sldId id="398" r:id="rId23"/>
    <p:sldId id="397" r:id="rId24"/>
    <p:sldId id="396" r:id="rId25"/>
    <p:sldId id="395" r:id="rId26"/>
    <p:sldId id="401" r:id="rId27"/>
    <p:sldId id="394" r:id="rId28"/>
    <p:sldId id="405" r:id="rId29"/>
    <p:sldId id="426" r:id="rId30"/>
    <p:sldId id="425" r:id="rId31"/>
    <p:sldId id="404" r:id="rId32"/>
    <p:sldId id="427" r:id="rId33"/>
    <p:sldId id="403" r:id="rId34"/>
    <p:sldId id="410" r:id="rId35"/>
    <p:sldId id="409" r:id="rId36"/>
    <p:sldId id="408" r:id="rId37"/>
    <p:sldId id="406" r:id="rId38"/>
    <p:sldId id="407" r:id="rId39"/>
    <p:sldId id="402" r:id="rId40"/>
    <p:sldId id="418" r:id="rId41"/>
    <p:sldId id="417" r:id="rId42"/>
    <p:sldId id="416" r:id="rId43"/>
    <p:sldId id="415" r:id="rId44"/>
    <p:sldId id="414" r:id="rId45"/>
    <p:sldId id="413" r:id="rId46"/>
    <p:sldId id="412" r:id="rId47"/>
    <p:sldId id="422" r:id="rId48"/>
    <p:sldId id="421" r:id="rId49"/>
    <p:sldId id="420" r:id="rId50"/>
  </p:sldIdLst>
  <p:sldSz cx="9144000" cy="6858000" type="screen4x3"/>
  <p:notesSz cx="6858000" cy="9144000"/>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DBB"/>
    <a:srgbClr val="153357"/>
    <a:srgbClr val="F47024"/>
    <a:srgbClr val="FF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7" autoAdjust="0"/>
    <p:restoredTop sz="87129" autoAdjust="0"/>
  </p:normalViewPr>
  <p:slideViewPr>
    <p:cSldViewPr>
      <p:cViewPr>
        <p:scale>
          <a:sx n="50" d="100"/>
          <a:sy n="50" d="100"/>
        </p:scale>
        <p:origin x="-3618" y="-151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6A35D4C-0A1A-423B-89E3-CDF485689431}" type="datetimeFigureOut">
              <a:rPr lang="en-US"/>
              <a:pPr>
                <a:defRPr/>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4C4781F-8D2B-4BD1-86DA-DE9210F79852}" type="slidenum">
              <a:rPr lang="en-US"/>
              <a:pPr>
                <a:defRPr/>
              </a:pPr>
              <a:t>‹#›</a:t>
            </a:fld>
            <a:endParaRPr lang="en-US" dirty="0"/>
          </a:p>
        </p:txBody>
      </p:sp>
    </p:spTree>
    <p:extLst>
      <p:ext uri="{BB962C8B-B14F-4D97-AF65-F5344CB8AC3E}">
        <p14:creationId xmlns:p14="http://schemas.microsoft.com/office/powerpoint/2010/main" val="36260726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4C4781F-8D2B-4BD1-86DA-DE9210F79852}"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r>
              <a:rPr lang="en-US" dirty="0" smtClean="0">
                <a:cs typeface="Arial" charset="0"/>
              </a:rPr>
              <a:t>Once alternatives have been identified, a decision maker must evaluate each one. How? By using the criteria established in Step 2. Exhibit 2-3 shows the assessed values that Amanda gave each alternative after doing some research on them. Keep in mind that this data represents an assessment of the eight alternatives using the decision criteria, but </a:t>
            </a:r>
            <a:r>
              <a:rPr lang="en-US" i="1" dirty="0" smtClean="0">
                <a:cs typeface="Arial" charset="0"/>
              </a:rPr>
              <a:t>not </a:t>
            </a:r>
            <a:r>
              <a:rPr lang="en-US" dirty="0" smtClean="0">
                <a:cs typeface="Arial" charset="0"/>
              </a:rPr>
              <a:t>the weighting. When you multiply each alternative by the assigned</a:t>
            </a:r>
            <a:r>
              <a:rPr lang="en-US" baseline="0" dirty="0" smtClean="0">
                <a:cs typeface="Arial" charset="0"/>
              </a:rPr>
              <a:t> </a:t>
            </a:r>
            <a:r>
              <a:rPr lang="en-US" dirty="0" smtClean="0">
                <a:cs typeface="Arial" charset="0"/>
              </a:rPr>
              <a:t>weight, you get the weighted alternatives as shown in Exhibit 2-4. The total score for each alternative, then, is the sum of its weighted criteria. </a:t>
            </a:r>
          </a:p>
          <a:p>
            <a:pPr eaLnBrk="1" hangingPunct="1"/>
            <a:endParaRPr lang="en-US" dirty="0" smtClean="0">
              <a:cs typeface="Arial" charset="0"/>
            </a:endParaRPr>
          </a:p>
          <a:p>
            <a:pPr eaLnBrk="1" hangingPunct="1"/>
            <a:r>
              <a:rPr lang="en-US" dirty="0" smtClean="0">
                <a:cs typeface="Arial" charset="0"/>
              </a:rPr>
              <a:t>Sometimes a decision maker might be able to skip this step. If one alternative scores highest on every criterion, you wouldn’t need to consider the weights because that alternative would already be the top choice. Or if the weights were all equal, you could evaluate an alternative merely by summing up the assessed values for each one. (Look again at Exhibit 2-3.) For example, the score for the HP </a:t>
            </a:r>
            <a:r>
              <a:rPr lang="en-US" dirty="0" err="1" smtClean="0">
                <a:cs typeface="Arial" charset="0"/>
              </a:rPr>
              <a:t>ProBook</a:t>
            </a:r>
            <a:r>
              <a:rPr lang="en-US" dirty="0" smtClean="0">
                <a:cs typeface="Arial" charset="0"/>
              </a:rPr>
              <a:t> would be 36, and the score for the Sony NW would be 35.</a:t>
            </a:r>
          </a:p>
        </p:txBody>
      </p:sp>
      <p:sp>
        <p:nvSpPr>
          <p:cNvPr id="4" name="Slide Number Placeholder 3"/>
          <p:cNvSpPr>
            <a:spLocks noGrp="1"/>
          </p:cNvSpPr>
          <p:nvPr>
            <p:ph type="sldNum" sz="quarter" idx="5"/>
          </p:nvPr>
        </p:nvSpPr>
        <p:spPr/>
        <p:txBody>
          <a:bodyPr/>
          <a:lstStyle/>
          <a:p>
            <a:pPr>
              <a:defRPr/>
            </a:pPr>
            <a:fld id="{DD183172-FDAF-45F2-8D02-07728A54BC9B}"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r>
              <a:rPr lang="en-US" dirty="0" smtClean="0">
                <a:cs typeface="Arial" charset="0"/>
              </a:rPr>
              <a:t>The sixth step in the decision-making process is choosing the best alternative or the one that generated the highest total in Step 5. In our example (Exhibit 2-4), Amanda would choose the Dell </a:t>
            </a:r>
            <a:r>
              <a:rPr lang="en-US" dirty="0" err="1" smtClean="0">
                <a:cs typeface="Arial" charset="0"/>
              </a:rPr>
              <a:t>Inspiron</a:t>
            </a:r>
            <a:r>
              <a:rPr lang="en-US" dirty="0" smtClean="0">
                <a:cs typeface="Arial" charset="0"/>
              </a:rPr>
              <a:t> because it scored higher than all other alternatives (249 total).</a:t>
            </a:r>
          </a:p>
        </p:txBody>
      </p:sp>
      <p:sp>
        <p:nvSpPr>
          <p:cNvPr id="4" name="Slide Number Placeholder 3"/>
          <p:cNvSpPr>
            <a:spLocks noGrp="1"/>
          </p:cNvSpPr>
          <p:nvPr>
            <p:ph type="sldNum" sz="quarter" idx="5"/>
          </p:nvPr>
        </p:nvSpPr>
        <p:spPr/>
        <p:txBody>
          <a:bodyPr/>
          <a:lstStyle/>
          <a:p>
            <a:pPr>
              <a:defRPr/>
            </a:pPr>
            <a:fld id="{88ABEB53-3B9E-4B8A-AED4-4E586EE0BAA5}"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22479AEC-4023-466F-8F44-086992C6BEB6}"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r>
              <a:rPr lang="en-US" smtClean="0">
                <a:cs typeface="Arial" charset="0"/>
              </a:rPr>
              <a:t>In Step 7 in the decision-making process, you put the decision into action by conveying it to those affected and getting their commitment to it. We know that if the people who must implement a decision participate in the process, they’re more likely to support it than if you just tell them what to do. Another thing managers may need to do during implementation is reassess the environment for any changes, especially if it’s a long-term decision. Are the criteria, alternatives, and choice still the best ones, or has the environment changed in such a way that we need to reevaluate?</a:t>
            </a:r>
          </a:p>
        </p:txBody>
      </p:sp>
      <p:sp>
        <p:nvSpPr>
          <p:cNvPr id="4" name="Slide Number Placeholder 3"/>
          <p:cNvSpPr>
            <a:spLocks noGrp="1"/>
          </p:cNvSpPr>
          <p:nvPr>
            <p:ph type="sldNum" sz="quarter" idx="5"/>
          </p:nvPr>
        </p:nvSpPr>
        <p:spPr/>
        <p:txBody>
          <a:bodyPr/>
          <a:lstStyle/>
          <a:p>
            <a:pPr>
              <a:defRPr/>
            </a:pPr>
            <a:fld id="{26067F0C-34E3-44F1-9CC0-CEC8C9B8BF40}"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r>
              <a:rPr lang="en-US" smtClean="0">
                <a:cs typeface="Arial" charset="0"/>
              </a:rPr>
              <a:t>The last step in the decision-making process involves evaluating the outcome or result of the decision to see whether the problem was resolved. If the evaluation shows that the problem still exists, then the manager needs to assess what went wrong. Was the problem incorrectly defined? Were errors made when evaluating alternatives? Was the right alternative selected but poorly implemented? The answers might lead you to redo an earlier step or might even require starting the whole process over.</a:t>
            </a:r>
          </a:p>
        </p:txBody>
      </p:sp>
      <p:sp>
        <p:nvSpPr>
          <p:cNvPr id="4" name="Slide Number Placeholder 3"/>
          <p:cNvSpPr>
            <a:spLocks noGrp="1"/>
          </p:cNvSpPr>
          <p:nvPr>
            <p:ph type="sldNum" sz="quarter" idx="5"/>
          </p:nvPr>
        </p:nvSpPr>
        <p:spPr/>
        <p:txBody>
          <a:bodyPr/>
          <a:lstStyle/>
          <a:p>
            <a:pPr>
              <a:defRPr/>
            </a:pPr>
            <a:fld id="{1C966C7C-4553-4387-971F-617BBD256F7B}"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eaLnBrk="1" hangingPunct="1"/>
            <a:r>
              <a:rPr lang="en-US" dirty="0" smtClean="0">
                <a:cs typeface="Arial" charset="0"/>
              </a:rPr>
              <a:t>Although everyone in an organization makes decisions, decision-making is particularly important to managers. As Exhibit 6-5 shows, it’s part of all four managerial functions. In fact, that’s why we say that decision-making is the essence of management.  And that’s why managers—when they plan, organize, lead, and control—are called </a:t>
            </a:r>
            <a:r>
              <a:rPr lang="en-US" i="1" dirty="0" smtClean="0">
                <a:cs typeface="Arial" charset="0"/>
              </a:rPr>
              <a:t>decision makers</a:t>
            </a:r>
            <a:r>
              <a:rPr lang="en-US" dirty="0" smtClean="0">
                <a:cs typeface="Arial" charset="0"/>
              </a:rPr>
              <a:t>.</a:t>
            </a:r>
          </a:p>
        </p:txBody>
      </p:sp>
      <p:sp>
        <p:nvSpPr>
          <p:cNvPr id="4" name="Slide Number Placeholder 3"/>
          <p:cNvSpPr>
            <a:spLocks noGrp="1"/>
          </p:cNvSpPr>
          <p:nvPr>
            <p:ph type="sldNum" sz="quarter" idx="5"/>
          </p:nvPr>
        </p:nvSpPr>
        <p:spPr/>
        <p:txBody>
          <a:bodyPr/>
          <a:lstStyle/>
          <a:p>
            <a:pPr>
              <a:defRPr/>
            </a:pPr>
            <a:fld id="{CEFACF48-F71E-4940-8E2E-F5A0376E6F40}"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93365CE2-D001-4D84-946E-1FDF937EB661}"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a:lstStyle/>
          <a:p>
            <a:pPr eaLnBrk="1" hangingPunct="1"/>
            <a:r>
              <a:rPr lang="en-US" dirty="0" smtClean="0">
                <a:cs typeface="Arial" charset="0"/>
              </a:rPr>
              <a:t>We assume that managers will use </a:t>
            </a:r>
            <a:r>
              <a:rPr lang="en-US" b="1" dirty="0" smtClean="0">
                <a:cs typeface="Arial" charset="0"/>
              </a:rPr>
              <a:t>rational decision-making</a:t>
            </a:r>
            <a:r>
              <a:rPr lang="en-US" dirty="0" smtClean="0">
                <a:cs typeface="Arial" charset="0"/>
              </a:rPr>
              <a:t>; that is, they’ll make logical and consistent choices to maximize value.  After all, managers have all sorts of tools and techniques to help them be rational decision makers.  Managers aren’t always rational. What does it mean to be a “rational” decision maker? A rational decision maker would be fully objective and logical. The problem faced would be clear and unambiguous, and the decision maker would have a clear and specific goal and know all possible alternatives and consequences. Finally, making decisions rationally would consistently lead to selecting the alternative that maximizes the likelihood of achieving that goal.</a:t>
            </a:r>
          </a:p>
        </p:txBody>
      </p:sp>
      <p:sp>
        <p:nvSpPr>
          <p:cNvPr id="4" name="Slide Number Placeholder 3"/>
          <p:cNvSpPr>
            <a:spLocks noGrp="1"/>
          </p:cNvSpPr>
          <p:nvPr>
            <p:ph type="sldNum" sz="quarter" idx="5"/>
          </p:nvPr>
        </p:nvSpPr>
        <p:spPr/>
        <p:txBody>
          <a:bodyPr/>
          <a:lstStyle/>
          <a:p>
            <a:pPr>
              <a:defRPr/>
            </a:pPr>
            <a:fld id="{DCA333DA-B7B4-47F6-987A-5BDAF7E3867C}"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r>
              <a:rPr lang="en-US" dirty="0" smtClean="0">
                <a:cs typeface="Arial" charset="0"/>
              </a:rPr>
              <a:t>A more realistic approach to describing how managers make decisions is the concept of </a:t>
            </a:r>
            <a:r>
              <a:rPr lang="en-US" b="1" dirty="0" smtClean="0">
                <a:cs typeface="Arial" charset="0"/>
              </a:rPr>
              <a:t>bounded rationality</a:t>
            </a:r>
            <a:r>
              <a:rPr lang="en-US" dirty="0" smtClean="0">
                <a:cs typeface="Arial" charset="0"/>
              </a:rPr>
              <a:t>, which says that managers make decisions rationally, but are limited (bounded) by their ability to process information. Because they can’t possibly analyze all information on all alternatives, managers </a:t>
            </a:r>
            <a:r>
              <a:rPr lang="en-US" b="1" dirty="0" smtClean="0">
                <a:cs typeface="Arial" charset="0"/>
              </a:rPr>
              <a:t>satisfice</a:t>
            </a:r>
            <a:r>
              <a:rPr lang="en-US" dirty="0" smtClean="0">
                <a:cs typeface="Arial" charset="0"/>
              </a:rPr>
              <a:t>, rather than maximize. That is, they accept solutions that are “good enough.” They’re being rational within the limits (bounds) of their ability to process information.</a:t>
            </a:r>
          </a:p>
          <a:p>
            <a:pPr eaLnBrk="1" hangingPunct="1"/>
            <a:endParaRPr lang="en-US" dirty="0" smtClean="0">
              <a:cs typeface="Arial" charset="0"/>
            </a:endParaRPr>
          </a:p>
          <a:p>
            <a:pPr eaLnBrk="1" hangingPunct="1"/>
            <a:r>
              <a:rPr lang="en-US" dirty="0" smtClean="0">
                <a:cs typeface="Arial" charset="0"/>
              </a:rPr>
              <a:t>However, keep in mind that their decision-making is also likely influenced by the organization’s culture, internal politics, power considerations, and by a phenomenon called </a:t>
            </a:r>
            <a:r>
              <a:rPr lang="en-US" b="1" dirty="0" smtClean="0">
                <a:cs typeface="Arial" charset="0"/>
              </a:rPr>
              <a:t>escalation of commitment</a:t>
            </a:r>
            <a:r>
              <a:rPr lang="en-US" dirty="0" smtClean="0">
                <a:cs typeface="Arial" charset="0"/>
              </a:rPr>
              <a:t>, an increased commitment to a previous decision despite evidence that it may have been wrong.</a:t>
            </a:r>
          </a:p>
        </p:txBody>
      </p:sp>
      <p:sp>
        <p:nvSpPr>
          <p:cNvPr id="4" name="Slide Number Placeholder 3"/>
          <p:cNvSpPr>
            <a:spLocks noGrp="1"/>
          </p:cNvSpPr>
          <p:nvPr>
            <p:ph type="sldNum" sz="quarter" idx="5"/>
          </p:nvPr>
        </p:nvSpPr>
        <p:spPr/>
        <p:txBody>
          <a:bodyPr/>
          <a:lstStyle/>
          <a:p>
            <a:pPr>
              <a:defRPr/>
            </a:pPr>
            <a:fld id="{6E8A285F-868D-4B8E-96B7-113AF31B6C07}"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r>
              <a:rPr lang="en-US" dirty="0" smtClean="0">
                <a:cs typeface="Arial" charset="0"/>
              </a:rPr>
              <a:t>What is </a:t>
            </a:r>
            <a:r>
              <a:rPr lang="en-US" b="1" dirty="0" smtClean="0">
                <a:cs typeface="Arial" charset="0"/>
              </a:rPr>
              <a:t>intuitive decision making</a:t>
            </a:r>
            <a:r>
              <a:rPr lang="en-US" dirty="0" smtClean="0">
                <a:cs typeface="Arial" charset="0"/>
              </a:rPr>
              <a:t>? It’s making decisions on the basis of experience, feelings, and accumulated judgment. Researchers studying managers’ use of intuitive decision-making have identified five different aspects of intuition, which are described in Exhibit 6-6.</a:t>
            </a:r>
          </a:p>
        </p:txBody>
      </p:sp>
      <p:sp>
        <p:nvSpPr>
          <p:cNvPr id="4" name="Slide Number Placeholder 3"/>
          <p:cNvSpPr>
            <a:spLocks noGrp="1"/>
          </p:cNvSpPr>
          <p:nvPr>
            <p:ph type="sldNum" sz="quarter" idx="5"/>
          </p:nvPr>
        </p:nvSpPr>
        <p:spPr/>
        <p:txBody>
          <a:bodyPr/>
          <a:lstStyle/>
          <a:p>
            <a:pPr>
              <a:defRPr/>
            </a:pPr>
            <a:fld id="{1DA0E070-A19A-4DBE-A77B-069509FF5A01}"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dirty="0" smtClean="0">
                <a:cs typeface="Arial" charset="0"/>
              </a:rPr>
              <a:t>Managers at all levels and in all areas of organizations make </a:t>
            </a:r>
            <a:r>
              <a:rPr lang="en-US" b="1" dirty="0" smtClean="0">
                <a:cs typeface="Arial" charset="0"/>
              </a:rPr>
              <a:t>decisions</a:t>
            </a:r>
            <a:r>
              <a:rPr lang="en-US" dirty="0" smtClean="0">
                <a:cs typeface="Arial" charset="0"/>
              </a:rPr>
              <a:t>. That is, they make choices. Although decision-making is typically described as choosing among alternatives, this view is too simplistic. Why? Because decision-making is (and should be) a process,</a:t>
            </a:r>
            <a:r>
              <a:rPr lang="en-US" baseline="0" dirty="0" smtClean="0">
                <a:cs typeface="Arial" charset="0"/>
              </a:rPr>
              <a:t> </a:t>
            </a:r>
            <a:r>
              <a:rPr lang="en-US" dirty="0" smtClean="0">
                <a:cs typeface="Arial" charset="0"/>
              </a:rPr>
              <a:t>not just a simple act of choosing among alternatives.</a:t>
            </a: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C087750B-B365-41F0-9F6D-7D6128DADE06}"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A360B661-6970-4EAD-977C-115BD9A724F7}"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r>
              <a:rPr lang="en-US" dirty="0" smtClean="0">
                <a:cs typeface="Arial" charset="0"/>
              </a:rPr>
              <a:t>“Any decision-making process is likely to be enhanced through the use of relevant and reliable evidence, whether it’s buying someone a birthday present or wondering which new washing machine to buy.” That’s the premise behind </a:t>
            </a:r>
            <a:r>
              <a:rPr lang="en-US" b="1" dirty="0" smtClean="0">
                <a:cs typeface="Arial" charset="0"/>
              </a:rPr>
              <a:t>evidence-based management (</a:t>
            </a:r>
            <a:r>
              <a:rPr lang="en-US" b="1" dirty="0" err="1" smtClean="0">
                <a:cs typeface="Arial" charset="0"/>
              </a:rPr>
              <a:t>EBMgt</a:t>
            </a:r>
            <a:r>
              <a:rPr lang="en-US" b="1" dirty="0" smtClean="0">
                <a:cs typeface="Arial" charset="0"/>
              </a:rPr>
              <a:t>)</a:t>
            </a:r>
            <a:r>
              <a:rPr lang="en-US" dirty="0" smtClean="0">
                <a:cs typeface="Arial" charset="0"/>
              </a:rPr>
              <a:t>, the “systematic use of the best available evidence to improve management practice.</a:t>
            </a:r>
          </a:p>
          <a:p>
            <a:pPr eaLnBrk="1" hangingPunct="1"/>
            <a:endParaRPr lang="en-US" dirty="0" smtClean="0">
              <a:cs typeface="Arial" charset="0"/>
            </a:endParaRPr>
          </a:p>
          <a:p>
            <a:pPr eaLnBrk="1" hangingPunct="1"/>
            <a:r>
              <a:rPr lang="en-US" dirty="0" err="1" smtClean="0">
                <a:cs typeface="Arial" charset="0"/>
              </a:rPr>
              <a:t>EBMgt</a:t>
            </a:r>
            <a:r>
              <a:rPr lang="en-US" dirty="0" smtClean="0">
                <a:cs typeface="Arial" charset="0"/>
              </a:rPr>
              <a:t> is quite relevant to managerial decision-making. The four essential elements of </a:t>
            </a:r>
            <a:r>
              <a:rPr lang="en-US" dirty="0" err="1" smtClean="0">
                <a:cs typeface="Arial" charset="0"/>
              </a:rPr>
              <a:t>EBMgt</a:t>
            </a:r>
            <a:r>
              <a:rPr lang="en-US" dirty="0" smtClean="0">
                <a:cs typeface="Arial" charset="0"/>
              </a:rPr>
              <a:t> are the decision maker’s expertise and judgment; external evidence that’s been evaluated by the decision maker; opinions, preferences, and values of those who have a stake in the decision; and relevant organizational (internal) factors such as context, circumstances, and organizational members.</a:t>
            </a:r>
          </a:p>
        </p:txBody>
      </p:sp>
      <p:sp>
        <p:nvSpPr>
          <p:cNvPr id="4" name="Slide Number Placeholder 3"/>
          <p:cNvSpPr>
            <a:spLocks noGrp="1"/>
          </p:cNvSpPr>
          <p:nvPr>
            <p:ph type="sldNum" sz="quarter" idx="5"/>
          </p:nvPr>
        </p:nvSpPr>
        <p:spPr/>
        <p:txBody>
          <a:bodyPr/>
          <a:lstStyle/>
          <a:p>
            <a:pPr>
              <a:defRPr/>
            </a:pPr>
            <a:fld id="{057F2227-F51D-44B8-97E2-AE05F0FE0AAD}"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smtClean="0">
                <a:cs typeface="Arial" charset="0"/>
              </a:rPr>
              <a:t>Some problems are straightforward. The decision maker’s goal is clear, the problem is familiar, and information about the problem is easily defined and complete. Such situations are called </a:t>
            </a:r>
            <a:r>
              <a:rPr lang="en-US" b="1" smtClean="0">
                <a:cs typeface="Arial" charset="0"/>
              </a:rPr>
              <a:t>structured problems </a:t>
            </a:r>
            <a:r>
              <a:rPr lang="en-US" smtClean="0">
                <a:cs typeface="Arial" charset="0"/>
              </a:rPr>
              <a:t>because they’re straightforward, familiar, and easily defined. Because it’s not an unusual occurrence, there’s probably some standardized routine for handling it. This is what we call a </a:t>
            </a:r>
            <a:r>
              <a:rPr lang="en-US" b="1" smtClean="0">
                <a:cs typeface="Arial" charset="0"/>
              </a:rPr>
              <a:t>programmed decision</a:t>
            </a:r>
            <a:r>
              <a:rPr lang="en-US" smtClean="0">
                <a:cs typeface="Arial" charset="0"/>
              </a:rPr>
              <a:t>, a</a:t>
            </a:r>
          </a:p>
          <a:p>
            <a:pPr eaLnBrk="1" hangingPunct="1"/>
            <a:r>
              <a:rPr lang="en-US" smtClean="0">
                <a:cs typeface="Arial" charset="0"/>
              </a:rPr>
              <a:t>repetitive decision that can be handled by a routine approach. Because the problem is structured, the manager doesn’t have to go to the trouble and expense of going through an involved decision process. The “develop-the-alternatives” stage of the decision-making process either doesn’t exist or is given little attention. Why? Because once the structured problem is defined, the solution is usually self-evident or at least reduced to a few alternatives that are familiar and have proved successful in the past.</a:t>
            </a:r>
          </a:p>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7DAAEE2E-E56E-414F-9F81-A131CC8FB982}"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r>
              <a:rPr lang="en-US" dirty="0" smtClean="0">
                <a:cs typeface="Arial" charset="0"/>
              </a:rPr>
              <a:t>A </a:t>
            </a:r>
            <a:r>
              <a:rPr lang="en-US" b="1" dirty="0" smtClean="0">
                <a:cs typeface="Arial" charset="0"/>
              </a:rPr>
              <a:t>procedure </a:t>
            </a:r>
            <a:r>
              <a:rPr lang="en-US" dirty="0" smtClean="0">
                <a:cs typeface="Arial" charset="0"/>
              </a:rPr>
              <a:t>is a series of sequential steps a manager uses to respond to a structured problem. The only difficulty is identifying the problem. Once it’s clear, so is the procedure. For instance, a purchasing manager receives a request from a warehouse manager for 15 tablets for the inventory clerks.</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rule </a:t>
            </a:r>
            <a:r>
              <a:rPr lang="en-US" dirty="0" smtClean="0">
                <a:cs typeface="Arial" charset="0"/>
              </a:rPr>
              <a:t>is an explicit statement that tells a manager what can or cannot be done. Rules are frequently used because they’re simple to follow and ensure consistency. For example, rules about lateness and absenteeism permit supervisors to make disciplinary decisions rapidly and fairly.</a:t>
            </a:r>
          </a:p>
          <a:p>
            <a:pPr eaLnBrk="1" hangingPunct="1"/>
            <a:endParaRPr lang="en-US" dirty="0" smtClean="0">
              <a:cs typeface="Arial" charset="0"/>
            </a:endParaRPr>
          </a:p>
          <a:p>
            <a:pPr eaLnBrk="1" hangingPunct="1"/>
            <a:r>
              <a:rPr lang="en-US" dirty="0" smtClean="0">
                <a:cs typeface="Arial" charset="0"/>
              </a:rPr>
              <a:t>The third type of programmed decisions is a </a:t>
            </a:r>
            <a:r>
              <a:rPr lang="en-US" b="1" dirty="0" smtClean="0">
                <a:cs typeface="Arial" charset="0"/>
              </a:rPr>
              <a:t>policy</a:t>
            </a:r>
            <a:r>
              <a:rPr lang="en-US" dirty="0" smtClean="0">
                <a:cs typeface="Arial" charset="0"/>
              </a:rPr>
              <a:t>, a guideline for making a decision. In contrast to a rule, a policy establishes general parameters for the decision maker rather than specifically stating what should or should not be done. Policies typically contain an ambiguous term that leaves interpretation up to the decision maker.</a:t>
            </a:r>
          </a:p>
        </p:txBody>
      </p:sp>
      <p:sp>
        <p:nvSpPr>
          <p:cNvPr id="4" name="Slide Number Placeholder 3"/>
          <p:cNvSpPr>
            <a:spLocks noGrp="1"/>
          </p:cNvSpPr>
          <p:nvPr>
            <p:ph type="sldNum" sz="quarter" idx="5"/>
          </p:nvPr>
        </p:nvSpPr>
        <p:spPr/>
        <p:txBody>
          <a:bodyPr/>
          <a:lstStyle/>
          <a:p>
            <a:pPr>
              <a:defRPr/>
            </a:pPr>
            <a:fld id="{C99E16A7-49FA-456C-92C5-6974942D589E}"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pPr eaLnBrk="1" hangingPunct="1"/>
            <a:r>
              <a:rPr lang="en-US" smtClean="0">
                <a:cs typeface="Arial" charset="0"/>
              </a:rPr>
              <a:t>Not all the problems managers face can be solved using programmed decisions. Many organizational situations involve </a:t>
            </a:r>
            <a:r>
              <a:rPr lang="en-US" b="1" smtClean="0">
                <a:cs typeface="Arial" charset="0"/>
              </a:rPr>
              <a:t>unstructured problems</a:t>
            </a:r>
            <a:r>
              <a:rPr lang="en-US" smtClean="0">
                <a:cs typeface="Arial" charset="0"/>
              </a:rPr>
              <a:t>, new or unusual problems for which information is ambiguous or incomplete. Whether to build a new manufacturing facility in China is an example of an unstructured problem.</a:t>
            </a:r>
          </a:p>
          <a:p>
            <a:pPr eaLnBrk="1" hangingPunct="1"/>
            <a:endParaRPr lang="en-US" smtClean="0">
              <a:cs typeface="Arial" charset="0"/>
            </a:endParaRPr>
          </a:p>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6B4BED80-6C5D-4FA6-82D8-D67B9904FC8C}"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pPr eaLnBrk="1" hangingPunct="1"/>
            <a:r>
              <a:rPr lang="en-US" dirty="0" smtClean="0">
                <a:cs typeface="Arial" charset="0"/>
              </a:rPr>
              <a:t>Exhibit 2-7 describes the differences between programmed and </a:t>
            </a:r>
            <a:r>
              <a:rPr lang="en-US" dirty="0" err="1" smtClean="0">
                <a:cs typeface="Arial" charset="0"/>
              </a:rPr>
              <a:t>nonprogrammed</a:t>
            </a:r>
            <a:r>
              <a:rPr lang="en-US" dirty="0" smtClean="0">
                <a:cs typeface="Arial" charset="0"/>
              </a:rPr>
              <a:t> decisions. Lower-level managers mostly rely on programmed decisions (procedures, rules, and policies) because they confront familiar and repetitive problems. As managers move up the organizational hierarchy, the problems they confront become more unstructured.</a:t>
            </a:r>
          </a:p>
        </p:txBody>
      </p:sp>
      <p:sp>
        <p:nvSpPr>
          <p:cNvPr id="4" name="Slide Number Placeholder 3"/>
          <p:cNvSpPr>
            <a:spLocks noGrp="1"/>
          </p:cNvSpPr>
          <p:nvPr>
            <p:ph type="sldNum" sz="quarter" idx="5"/>
          </p:nvPr>
        </p:nvSpPr>
        <p:spPr/>
        <p:txBody>
          <a:bodyPr/>
          <a:lstStyle/>
          <a:p>
            <a:pPr>
              <a:defRPr/>
            </a:pPr>
            <a:fld id="{22DF7CF0-EC47-48C1-8282-B058A5B1F10C}"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pPr eaLnBrk="1" hangingPunct="1"/>
            <a:r>
              <a:rPr lang="en-US" dirty="0" smtClean="0">
                <a:cs typeface="Arial" charset="0"/>
              </a:rPr>
              <a:t>The ideal situation for making decisions is one of </a:t>
            </a:r>
            <a:r>
              <a:rPr lang="en-US" b="1" dirty="0" smtClean="0">
                <a:cs typeface="Arial" charset="0"/>
              </a:rPr>
              <a:t>certainty</a:t>
            </a:r>
            <a:r>
              <a:rPr lang="en-US" dirty="0" smtClean="0">
                <a:cs typeface="Arial" charset="0"/>
              </a:rPr>
              <a:t>, a situation where a manager can make accurate decisions because the outcome of every alternative is known. For example, when Wyoming’s state treasurer decides where to deposit excess state funds, he knows exactly the interest rate offered by each bank and the amount that will be earned on the funds. He is certain about the outcomes of each alternative. As you might expect, most managerial decisions aren’t like this.</a:t>
            </a:r>
          </a:p>
          <a:p>
            <a:pPr eaLnBrk="1" hangingPunct="1"/>
            <a:endParaRPr lang="en-US" dirty="0" smtClean="0">
              <a:cs typeface="Arial" charset="0"/>
            </a:endParaRPr>
          </a:p>
          <a:p>
            <a:pPr eaLnBrk="1" hangingPunct="1"/>
            <a:r>
              <a:rPr lang="en-US" dirty="0" smtClean="0">
                <a:cs typeface="Arial" charset="0"/>
              </a:rPr>
              <a:t>A far more common situation is one of </a:t>
            </a:r>
            <a:r>
              <a:rPr lang="en-US" b="1" dirty="0" smtClean="0">
                <a:cs typeface="Arial" charset="0"/>
              </a:rPr>
              <a:t>risk</a:t>
            </a:r>
            <a:r>
              <a:rPr lang="en-US" dirty="0" smtClean="0">
                <a:cs typeface="Arial" charset="0"/>
              </a:rPr>
              <a:t>, conditions in which the decision maker is able to estimate the likelihood of certain outcomes. Under risk, managers have historical data from past personal experiences or secondary information that lets them assign probabilities to different alternatives.</a:t>
            </a:r>
          </a:p>
          <a:p>
            <a:pPr eaLnBrk="1" hangingPunct="1"/>
            <a:endParaRPr lang="en-US" dirty="0" smtClean="0">
              <a:cs typeface="Arial" charset="0"/>
            </a:endParaRPr>
          </a:p>
          <a:p>
            <a:pPr eaLnBrk="1" hangingPunct="1"/>
            <a:r>
              <a:rPr lang="en-US" dirty="0" smtClean="0">
                <a:cs typeface="Arial" charset="0"/>
              </a:rPr>
              <a:t>What happens if you face a decision where you’re not certain about the outcomes and can’t even make reasonable probability estimates? We call this condition </a:t>
            </a:r>
            <a:r>
              <a:rPr lang="en-US" b="1" dirty="0" smtClean="0">
                <a:cs typeface="Arial" charset="0"/>
              </a:rPr>
              <a:t>uncertainty</a:t>
            </a:r>
            <a:r>
              <a:rPr lang="en-US" dirty="0" smtClean="0">
                <a:cs typeface="Arial" charset="0"/>
              </a:rPr>
              <a:t>. Managers face decision-making situations of uncertainty. Under these conditions, the choice of alternative is influenced by the limited amount of available information and by the psychological orientation of the decision maker.</a:t>
            </a:r>
          </a:p>
        </p:txBody>
      </p:sp>
      <p:sp>
        <p:nvSpPr>
          <p:cNvPr id="4" name="Slide Number Placeholder 3"/>
          <p:cNvSpPr>
            <a:spLocks noGrp="1"/>
          </p:cNvSpPr>
          <p:nvPr>
            <p:ph type="sldNum" sz="quarter" idx="5"/>
          </p:nvPr>
        </p:nvSpPr>
        <p:spPr/>
        <p:txBody>
          <a:bodyPr/>
          <a:lstStyle/>
          <a:p>
            <a:pPr>
              <a:defRPr/>
            </a:pPr>
            <a:fld id="{F0CA9B18-DDA3-41E3-87C8-2928154048C4}"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pPr eaLnBrk="1" hangingPunct="1"/>
            <a:r>
              <a:rPr lang="en-US" dirty="0" smtClean="0">
                <a:cs typeface="Arial" charset="0"/>
              </a:rPr>
              <a:t>A marketing manager at Visa has determined four possible strategies (S1, S2, S3, and S4) for promoting the Visa card throughout the West Coast region of the United States. The marketing manager also knows that major competitor MasterCard has three competitive actions (CA1, CA2, and CA3) it’s using to promote its card in the same region. For this example, we’ll assume that the Visa manager had no previous knowledge that would allow her to determine probabilities of success of any of the four strategies. She formulates the matrix shown in Exhibit 2-9 to show the various Visa strategies and the resulting profit, depending on the competitive action used by MasterCard.</a:t>
            </a:r>
          </a:p>
        </p:txBody>
      </p:sp>
      <p:sp>
        <p:nvSpPr>
          <p:cNvPr id="4" name="Slide Number Placeholder 3"/>
          <p:cNvSpPr>
            <a:spLocks noGrp="1"/>
          </p:cNvSpPr>
          <p:nvPr>
            <p:ph type="sldNum" sz="quarter" idx="5"/>
          </p:nvPr>
        </p:nvSpPr>
        <p:spPr/>
        <p:txBody>
          <a:bodyPr/>
          <a:lstStyle/>
          <a:p>
            <a:pPr>
              <a:defRPr/>
            </a:pPr>
            <a:fld id="{A23E024D-D24F-4E05-B3BC-A8A7D08BBE45}" type="slidenum">
              <a:rPr lang="en-US" smtClean="0"/>
              <a:pPr>
                <a:defRPr/>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4781F-8D2B-4BD1-86DA-DE9210F79852}" type="slidenum">
              <a:rPr lang="en-US" smtClean="0"/>
              <a:pPr>
                <a:defRPr/>
              </a:pPr>
              <a:t>32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pPr eaLnBrk="1" hangingPunct="1"/>
            <a:r>
              <a:rPr lang="en-US" smtClean="0">
                <a:cs typeface="Arial" charset="0"/>
              </a:rPr>
              <a:t>Your thinking style reflects two things: (1) the source of information you tend to use (external data and facts OR internal sources</a:t>
            </a:r>
          </a:p>
          <a:p>
            <a:pPr eaLnBrk="1" hangingPunct="1"/>
            <a:r>
              <a:rPr lang="en-US" smtClean="0">
                <a:cs typeface="Arial" charset="0"/>
              </a:rPr>
              <a:t>such as feelings and intuition), and (2) whether you process that information in a linear way (rational, logical, analytical) OR a nonlinear way (intuitive, creative, insightful). These four dimensions are collapsed into two styles. The first, </a:t>
            </a:r>
            <a:r>
              <a:rPr lang="en-US" b="1" smtClean="0">
                <a:cs typeface="Arial" charset="0"/>
              </a:rPr>
              <a:t>linear thinking style</a:t>
            </a:r>
            <a:r>
              <a:rPr lang="en-US" smtClean="0">
                <a:cs typeface="Arial" charset="0"/>
              </a:rPr>
              <a:t>, is characterized by a person’s preference for using external data and facts and processing this information through rational, logical thinking to guide decisions and actions. The second, </a:t>
            </a:r>
            <a:r>
              <a:rPr lang="en-US" b="1" smtClean="0">
                <a:cs typeface="Arial" charset="0"/>
              </a:rPr>
              <a:t>nonlinear thinking style</a:t>
            </a:r>
            <a:r>
              <a:rPr lang="en-US" smtClean="0">
                <a:cs typeface="Arial" charset="0"/>
              </a:rPr>
              <a:t>, is characterized by a preference for internal sources of information (feelings and intuition) and processing this information with internal insights, feelings, and hunches to guide decisions and actions.</a:t>
            </a:r>
          </a:p>
        </p:txBody>
      </p:sp>
      <p:sp>
        <p:nvSpPr>
          <p:cNvPr id="4" name="Slide Number Placeholder 3"/>
          <p:cNvSpPr>
            <a:spLocks noGrp="1"/>
          </p:cNvSpPr>
          <p:nvPr>
            <p:ph type="sldNum" sz="quarter" idx="5"/>
          </p:nvPr>
        </p:nvSpPr>
        <p:spPr/>
        <p:txBody>
          <a:bodyPr/>
          <a:lstStyle/>
          <a:p>
            <a:pPr>
              <a:defRPr/>
            </a:pPr>
            <a:fld id="{E46BD853-D81D-4EAF-94EB-DCEAF2D2C970}" type="slidenum">
              <a:rPr lang="en-US" smtClean="0"/>
              <a:pPr>
                <a:defRPr/>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2ABEC76E-8DC1-4A64-B54B-39774731E215}"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a:lstStyle/>
          <a:p>
            <a:pPr eaLnBrk="1" hangingPunct="1"/>
            <a:r>
              <a:rPr lang="en-US" dirty="0" smtClean="0">
                <a:cs typeface="Arial" charset="0"/>
              </a:rPr>
              <a:t>When managers make decisions, they not only use their own particular style, they may use “rules of thumb,” or </a:t>
            </a:r>
            <a:r>
              <a:rPr lang="en-US" b="1" dirty="0" smtClean="0">
                <a:cs typeface="Arial" charset="0"/>
              </a:rPr>
              <a:t>heuristics</a:t>
            </a:r>
            <a:r>
              <a:rPr lang="en-US" b="0" dirty="0" smtClean="0">
                <a:cs typeface="Arial" charset="0"/>
              </a:rPr>
              <a:t>,</a:t>
            </a:r>
            <a:r>
              <a:rPr lang="en-US" b="1" dirty="0" smtClean="0">
                <a:cs typeface="Arial" charset="0"/>
              </a:rPr>
              <a:t> </a:t>
            </a:r>
            <a:r>
              <a:rPr lang="en-US" dirty="0" smtClean="0">
                <a:cs typeface="Arial" charset="0"/>
              </a:rPr>
              <a:t>to simplify their decision- making. Rules of thumb can be useful because they help make sense of complex, uncertain, and ambiguous information. Even though managers may use rules of thumb, that doesn’t mean those rules are reliable. Why? Because they may lead to errors and biases in</a:t>
            </a:r>
          </a:p>
          <a:p>
            <a:pPr eaLnBrk="1" hangingPunct="1"/>
            <a:r>
              <a:rPr lang="en-US" dirty="0" smtClean="0">
                <a:cs typeface="Arial" charset="0"/>
              </a:rPr>
              <a:t>processing and evaluating information. Let’s look at each.</a:t>
            </a:r>
          </a:p>
          <a:p>
            <a:pPr eaLnBrk="1" hangingPunct="1"/>
            <a:endParaRPr lang="en-US" dirty="0" smtClean="0">
              <a:cs typeface="Arial" charset="0"/>
            </a:endParaRPr>
          </a:p>
          <a:p>
            <a:pPr eaLnBrk="1" hangingPunct="1"/>
            <a:r>
              <a:rPr lang="en-US" dirty="0" smtClean="0">
                <a:cs typeface="Arial" charset="0"/>
              </a:rPr>
              <a:t>When decision makers tend to think they know more than they do or hold unrealistically positive views of themselves and their performance, they’re exhibiting the </a:t>
            </a:r>
            <a:r>
              <a:rPr lang="en-US" i="1" dirty="0" smtClean="0">
                <a:cs typeface="Arial" charset="0"/>
              </a:rPr>
              <a:t>overconfidence bias. </a:t>
            </a:r>
            <a:r>
              <a:rPr lang="en-US" dirty="0" smtClean="0">
                <a:cs typeface="Arial" charset="0"/>
              </a:rPr>
              <a:t>The </a:t>
            </a:r>
            <a:r>
              <a:rPr lang="en-US" i="1" dirty="0" smtClean="0">
                <a:cs typeface="Arial" charset="0"/>
              </a:rPr>
              <a:t>immediate gratification bias </a:t>
            </a:r>
            <a:r>
              <a:rPr lang="en-US" dirty="0" smtClean="0">
                <a:cs typeface="Arial" charset="0"/>
              </a:rPr>
              <a:t>describes decision makers who tend to want immediate rewards and to avoid immediate costs. For these individuals, decision choices that provide quick payoffs are more appealing than those with payoffs</a:t>
            </a:r>
          </a:p>
          <a:p>
            <a:pPr eaLnBrk="1" hangingPunct="1"/>
            <a:r>
              <a:rPr lang="en-US" dirty="0" smtClean="0">
                <a:cs typeface="Arial" charset="0"/>
              </a:rPr>
              <a:t>in the future.</a:t>
            </a:r>
          </a:p>
        </p:txBody>
      </p:sp>
      <p:sp>
        <p:nvSpPr>
          <p:cNvPr id="4" name="Slide Number Placeholder 3"/>
          <p:cNvSpPr>
            <a:spLocks noGrp="1"/>
          </p:cNvSpPr>
          <p:nvPr>
            <p:ph type="sldNum" sz="quarter" idx="5"/>
          </p:nvPr>
        </p:nvSpPr>
        <p:spPr/>
        <p:txBody>
          <a:bodyPr/>
          <a:lstStyle/>
          <a:p>
            <a:pPr>
              <a:defRPr/>
            </a:pPr>
            <a:fld id="{24E2CA3B-8296-47E6-8B53-8BC10E51CB1C}" type="slidenum">
              <a:rPr lang="en-US" smtClean="0"/>
              <a:pPr>
                <a:defRPr/>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a:lstStyle/>
          <a:p>
            <a:pPr eaLnBrk="1" hangingPunct="1"/>
            <a:r>
              <a:rPr lang="en-US" dirty="0" smtClean="0">
                <a:cs typeface="Arial" charset="0"/>
              </a:rPr>
              <a:t>The </a:t>
            </a:r>
            <a:r>
              <a:rPr lang="en-US" i="1" dirty="0" smtClean="0">
                <a:cs typeface="Arial" charset="0"/>
              </a:rPr>
              <a:t>anchoring effect </a:t>
            </a:r>
            <a:r>
              <a:rPr lang="en-US" dirty="0" smtClean="0">
                <a:cs typeface="Arial" charset="0"/>
              </a:rPr>
              <a:t>describes how decision makers fixate on initial information as a starting point and then, once set, fail to adequately adjust for subsequent information. First impressions, ideas, prices, and estimates carry unwarranted weight relative to information received later. When decision makers selectively organize and interpret events based on their biased perceptions, they’re using the </a:t>
            </a:r>
            <a:r>
              <a:rPr lang="en-US" i="1" dirty="0" smtClean="0">
                <a:cs typeface="Arial" charset="0"/>
              </a:rPr>
              <a:t>selective perception</a:t>
            </a:r>
          </a:p>
          <a:p>
            <a:pPr eaLnBrk="1" hangingPunct="1"/>
            <a:r>
              <a:rPr lang="en-US" i="1" dirty="0" smtClean="0">
                <a:cs typeface="Arial" charset="0"/>
              </a:rPr>
              <a:t>bias</a:t>
            </a:r>
            <a:r>
              <a:rPr lang="en-US" dirty="0" smtClean="0">
                <a:cs typeface="Arial" charset="0"/>
              </a:rPr>
              <a:t>. This influences the information they pay attention to, the problems they identify, and the alternatives they develop. Decision makers who seek out information that reaffirms their past choices and discount information that contradicts past judgments exhibit the </a:t>
            </a:r>
            <a:r>
              <a:rPr lang="en-US" i="1" dirty="0" smtClean="0">
                <a:cs typeface="Arial" charset="0"/>
              </a:rPr>
              <a:t>confirmation bias.</a:t>
            </a:r>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BFB2540D-D6BC-4FD5-AE01-128F967E4895}" type="slidenum">
              <a:rPr lang="en-US" smtClean="0"/>
              <a:pPr>
                <a:defRPr/>
              </a:pPr>
              <a:t>35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a:lstStyle/>
          <a:p>
            <a:pPr eaLnBrk="1" hangingPunct="1"/>
            <a:r>
              <a:rPr lang="en-US" dirty="0" smtClean="0">
                <a:cs typeface="Arial" charset="0"/>
              </a:rPr>
              <a:t>The </a:t>
            </a:r>
            <a:r>
              <a:rPr lang="en-US" i="1" dirty="0" smtClean="0">
                <a:cs typeface="Arial" charset="0"/>
              </a:rPr>
              <a:t>framing bias </a:t>
            </a:r>
            <a:r>
              <a:rPr lang="en-US" dirty="0" smtClean="0">
                <a:cs typeface="Arial" charset="0"/>
              </a:rPr>
              <a:t>is when decision makers select and highlight certain aspects of a situation while excluding others. By drawing attention to specific aspects of a situation and highlighting them, while at the same time downplaying or omitting other aspects, they distort what they see and create incorrect reference points. The </a:t>
            </a:r>
            <a:r>
              <a:rPr lang="en-US" i="1" dirty="0" smtClean="0">
                <a:cs typeface="Arial" charset="0"/>
              </a:rPr>
              <a:t>availability bias </a:t>
            </a:r>
            <a:r>
              <a:rPr lang="en-US" dirty="0" smtClean="0">
                <a:cs typeface="Arial" charset="0"/>
              </a:rPr>
              <a:t>happens when decisions makers tend to remember events that are</a:t>
            </a:r>
          </a:p>
          <a:p>
            <a:pPr eaLnBrk="1" hangingPunct="1"/>
            <a:r>
              <a:rPr lang="en-US" dirty="0" smtClean="0">
                <a:cs typeface="Arial" charset="0"/>
              </a:rPr>
              <a:t>the most recent and vivid in their memory. The result? It distorts their ability to recall events in an objective manner and results in distorted judgments and probability estimates. When decision makers assess the likelihood of an event based on how closely it resembles other events or sets of events, that’s the </a:t>
            </a:r>
            <a:r>
              <a:rPr lang="en-US" i="1" dirty="0" smtClean="0">
                <a:cs typeface="Arial" charset="0"/>
              </a:rPr>
              <a:t>representation bias. </a:t>
            </a:r>
            <a:r>
              <a:rPr lang="en-US" dirty="0" smtClean="0">
                <a:cs typeface="Arial" charset="0"/>
              </a:rPr>
              <a:t>Managers exhibiting this bias draw analogies and see identical situations where they don’t exist. The </a:t>
            </a:r>
            <a:r>
              <a:rPr lang="en-US" i="1" dirty="0" smtClean="0">
                <a:cs typeface="Arial" charset="0"/>
              </a:rPr>
              <a:t>randomness bias </a:t>
            </a:r>
            <a:r>
              <a:rPr lang="en-US" dirty="0" smtClean="0">
                <a:cs typeface="Arial" charset="0"/>
              </a:rPr>
              <a:t>describes the actions of decision makers who try to create meaning out of random events. They do this because most decision makers have difficulty dealing with chance even though random events happen to everyone, and there’s nothing that can be done to predict them.</a:t>
            </a:r>
          </a:p>
        </p:txBody>
      </p:sp>
      <p:sp>
        <p:nvSpPr>
          <p:cNvPr id="4" name="Slide Number Placeholder 3"/>
          <p:cNvSpPr>
            <a:spLocks noGrp="1"/>
          </p:cNvSpPr>
          <p:nvPr>
            <p:ph type="sldNum" sz="quarter" idx="5"/>
          </p:nvPr>
        </p:nvSpPr>
        <p:spPr/>
        <p:txBody>
          <a:bodyPr/>
          <a:lstStyle/>
          <a:p>
            <a:pPr>
              <a:defRPr/>
            </a:pPr>
            <a:fld id="{239C9C20-EB32-434A-B992-07EF5BB1DBE6}" type="slidenum">
              <a:rPr lang="en-US" smtClean="0"/>
              <a:pPr>
                <a:defRPr/>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a:lstStyle/>
          <a:p>
            <a:pPr eaLnBrk="1" hangingPunct="1"/>
            <a:r>
              <a:rPr lang="en-US" smtClean="0">
                <a:cs typeface="Arial" charset="0"/>
              </a:rPr>
              <a:t>The </a:t>
            </a:r>
            <a:r>
              <a:rPr lang="en-US" i="1" smtClean="0">
                <a:cs typeface="Arial" charset="0"/>
              </a:rPr>
              <a:t>sunk costs error </a:t>
            </a:r>
            <a:r>
              <a:rPr lang="en-US" smtClean="0">
                <a:cs typeface="Arial" charset="0"/>
              </a:rPr>
              <a:t>occurs when decision makers forget that current choices can’t correct the past. They incorrectly fixate on past expenditures of time, money, or effort in assessing choices rather than on future consequences. Instead of ignoring sunk costs, they can’t forget them. Decision makers who are quick to take credit for their successes and to blame failure on outside factors are exhibiting the </a:t>
            </a:r>
            <a:r>
              <a:rPr lang="en-US" i="1" smtClean="0">
                <a:cs typeface="Arial" charset="0"/>
              </a:rPr>
              <a:t>self-serving bias. </a:t>
            </a:r>
            <a:r>
              <a:rPr lang="en-US" smtClean="0">
                <a:cs typeface="Arial" charset="0"/>
              </a:rPr>
              <a:t>Finally, the </a:t>
            </a:r>
            <a:r>
              <a:rPr lang="en-US" i="1" smtClean="0">
                <a:cs typeface="Arial" charset="0"/>
              </a:rPr>
              <a:t>hindsight bias </a:t>
            </a:r>
            <a:r>
              <a:rPr lang="en-US" smtClean="0">
                <a:cs typeface="Arial" charset="0"/>
              </a:rPr>
              <a:t>is the tendency for decision makers to falsely believe that they would have accurately predicted the outcome of an event once that outcome is actually known.</a:t>
            </a:r>
          </a:p>
        </p:txBody>
      </p:sp>
      <p:sp>
        <p:nvSpPr>
          <p:cNvPr id="4" name="Slide Number Placeholder 3"/>
          <p:cNvSpPr>
            <a:spLocks noGrp="1"/>
          </p:cNvSpPr>
          <p:nvPr>
            <p:ph type="sldNum" sz="quarter" idx="5"/>
          </p:nvPr>
        </p:nvSpPr>
        <p:spPr/>
        <p:txBody>
          <a:bodyPr/>
          <a:lstStyle/>
          <a:p>
            <a:pPr>
              <a:defRPr/>
            </a:pPr>
            <a:fld id="{20ADFEF3-21F4-439D-978A-D9A9A903AE8C}" type="slidenum">
              <a:rPr lang="en-US" smtClean="0"/>
              <a:pPr>
                <a:defRPr/>
              </a:pPr>
              <a:t>37</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402CB11B-7A95-44A5-B11A-6E3EE6158EC0}" type="slidenum">
              <a:rPr lang="en-US" smtClean="0"/>
              <a:pPr>
                <a:defRPr/>
              </a:pPr>
              <a:t>38</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a:lstStyle/>
          <a:p>
            <a:pPr eaLnBrk="1" hangingPunct="1"/>
            <a:r>
              <a:rPr lang="en-US" dirty="0" smtClean="0">
                <a:cs typeface="Arial" charset="0"/>
              </a:rPr>
              <a:t>Exhibit 2-12 provides an overview of managerial decision-making. Because it’s in their best interests, managers </a:t>
            </a:r>
            <a:r>
              <a:rPr lang="en-US" i="1" dirty="0" smtClean="0">
                <a:cs typeface="Arial" charset="0"/>
              </a:rPr>
              <a:t>want </a:t>
            </a:r>
            <a:r>
              <a:rPr lang="en-US" dirty="0" smtClean="0">
                <a:cs typeface="Arial" charset="0"/>
              </a:rPr>
              <a:t>to make good</a:t>
            </a:r>
          </a:p>
          <a:p>
            <a:pPr eaLnBrk="1" hangingPunct="1"/>
            <a:r>
              <a:rPr lang="en-US" dirty="0" smtClean="0">
                <a:cs typeface="Arial" charset="0"/>
              </a:rPr>
              <a:t>decisions— that is, choose the “best” alternative, implement it, and determine whether it takes care of the problem, which is the reason the decision was needed in the first place.</a:t>
            </a:r>
          </a:p>
        </p:txBody>
      </p:sp>
      <p:sp>
        <p:nvSpPr>
          <p:cNvPr id="4" name="Slide Number Placeholder 3"/>
          <p:cNvSpPr>
            <a:spLocks noGrp="1"/>
          </p:cNvSpPr>
          <p:nvPr>
            <p:ph type="sldNum" sz="quarter" idx="5"/>
          </p:nvPr>
        </p:nvSpPr>
        <p:spPr/>
        <p:txBody>
          <a:bodyPr/>
          <a:lstStyle/>
          <a:p>
            <a:pPr>
              <a:defRPr/>
            </a:pPr>
            <a:fld id="{29D0BC74-E947-4556-980A-A17365DBE2EF}"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a:lstStyle/>
          <a:p>
            <a:pPr eaLnBrk="1" hangingPunct="1"/>
            <a:r>
              <a:rPr lang="en-US" dirty="0" smtClean="0">
                <a:cs typeface="Arial" charset="0"/>
              </a:rPr>
              <a:t>Decision-making is serious business. Your abilities and track record as an effective decision maker will determine how your organizational work performance is evaluated and whether you’ll be promoted to higher and higher positions of responsibility. Below</a:t>
            </a:r>
            <a:r>
              <a:rPr lang="en-US" baseline="0" dirty="0" smtClean="0">
                <a:cs typeface="Arial" charset="0"/>
              </a:rPr>
              <a:t> </a:t>
            </a:r>
            <a:r>
              <a:rPr lang="en-US" dirty="0" smtClean="0">
                <a:cs typeface="Arial" charset="0"/>
              </a:rPr>
              <a:t>are some guidelines to help you be a better decision maker.</a:t>
            </a:r>
          </a:p>
          <a:p>
            <a:pPr eaLnBrk="1" hangingPunct="1"/>
            <a:endParaRPr lang="en-US" dirty="0" smtClean="0">
              <a:cs typeface="Arial" charset="0"/>
            </a:endParaRPr>
          </a:p>
          <a:p>
            <a:pPr eaLnBrk="1" hangingPunct="1"/>
            <a:r>
              <a:rPr lang="en-US" i="1" dirty="0" smtClean="0">
                <a:cs typeface="Arial" charset="0"/>
              </a:rPr>
              <a:t>Understand cultural differences. </a:t>
            </a:r>
            <a:r>
              <a:rPr lang="en-US" dirty="0" smtClean="0">
                <a:cs typeface="Arial" charset="0"/>
              </a:rPr>
              <a:t>Managers everywhere want to make good decisions. However, is there only one “best” way worldwide to make decisions? Or does the “best way depend on the values, beliefs, attitudes, and behavioral patterns of the people involved?”</a:t>
            </a:r>
          </a:p>
          <a:p>
            <a:pPr eaLnBrk="1" hangingPunct="1"/>
            <a:endParaRPr lang="en-US" dirty="0" smtClean="0">
              <a:cs typeface="Arial" charset="0"/>
            </a:endParaRPr>
          </a:p>
          <a:p>
            <a:pPr eaLnBrk="1" hangingPunct="1"/>
            <a:r>
              <a:rPr lang="en-US" i="1" dirty="0" smtClean="0">
                <a:cs typeface="Arial" charset="0"/>
              </a:rPr>
              <a:t>Create standards for good decision making. </a:t>
            </a:r>
            <a:r>
              <a:rPr lang="en-US" dirty="0" smtClean="0">
                <a:cs typeface="Arial" charset="0"/>
              </a:rPr>
              <a:t>Good decisions are forward-looking, use available information, consider all available and viable options, and do not create conflicts of interest.</a:t>
            </a:r>
          </a:p>
          <a:p>
            <a:pPr eaLnBrk="1" hangingPunct="1"/>
            <a:endParaRPr lang="en-US" dirty="0" smtClean="0">
              <a:cs typeface="Arial" charset="0"/>
            </a:endParaRPr>
          </a:p>
          <a:p>
            <a:pPr eaLnBrk="1" hangingPunct="1"/>
            <a:r>
              <a:rPr lang="en-US" i="1" dirty="0" smtClean="0">
                <a:cs typeface="Arial" charset="0"/>
              </a:rPr>
              <a:t>Know when it’s time to call it quits. </a:t>
            </a:r>
            <a:r>
              <a:rPr lang="en-US" dirty="0" smtClean="0">
                <a:cs typeface="Arial" charset="0"/>
              </a:rPr>
              <a:t>When it’s evident that a decision isn’t working, don’t be afraid to pull the plug.</a:t>
            </a:r>
          </a:p>
          <a:p>
            <a:pPr eaLnBrk="1" hangingPunct="1"/>
            <a:endParaRPr lang="en-US" dirty="0" smtClean="0">
              <a:cs typeface="Arial" charset="0"/>
            </a:endParaRPr>
          </a:p>
          <a:p>
            <a:pPr eaLnBrk="1" hangingPunct="1"/>
            <a:r>
              <a:rPr lang="en-US" i="1" dirty="0" smtClean="0">
                <a:cs typeface="Arial" charset="0"/>
              </a:rPr>
              <a:t>Use an effective decision-making process. </a:t>
            </a:r>
          </a:p>
          <a:p>
            <a:pPr eaLnBrk="1" hangingPunct="1"/>
            <a:endParaRPr lang="en-US" i="1" dirty="0" smtClean="0">
              <a:cs typeface="Arial" charset="0"/>
            </a:endParaRPr>
          </a:p>
          <a:p>
            <a:pPr eaLnBrk="1" hangingPunct="1"/>
            <a:r>
              <a:rPr lang="en-US" i="1" dirty="0" smtClean="0">
                <a:cs typeface="Arial" charset="0"/>
              </a:rPr>
              <a:t>Build an organization that can spot the unexpected and quickly adapt to the changed environment.</a:t>
            </a:r>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C5A75103-DD31-4922-A26D-9EC90650EB4B}" type="slidenum">
              <a:rPr lang="en-US" smtClean="0"/>
              <a:pPr>
                <a:defRPr/>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bwMode="auto">
          <a:noFill/>
        </p:spPr>
        <p:txBody>
          <a:bodyPr/>
          <a:lstStyle/>
          <a:p>
            <a:pPr eaLnBrk="1" hangingPunct="1"/>
            <a:r>
              <a:rPr lang="en-US" dirty="0" smtClean="0">
                <a:cs typeface="Arial" charset="0"/>
              </a:rPr>
              <a:t>The way managers approach decision-making—using a rational and analytical mindset in identifying problems, coming up with alternatives, evaluating alternatives, and choosing one of those alternatives—may not be best and certainly not the only choice in today’s environment. That’s where design thinking comes in. </a:t>
            </a:r>
            <a:r>
              <a:rPr lang="en-US" b="1" dirty="0" smtClean="0">
                <a:cs typeface="Arial" charset="0"/>
              </a:rPr>
              <a:t>Design thinking </a:t>
            </a:r>
            <a:r>
              <a:rPr lang="en-US" dirty="0" smtClean="0">
                <a:cs typeface="Arial" charset="0"/>
              </a:rPr>
              <a:t>has been described as “approaching management problems as designers approach design problems.”</a:t>
            </a:r>
          </a:p>
          <a:p>
            <a:pPr eaLnBrk="1" hangingPunct="1"/>
            <a:endParaRPr lang="en-US" dirty="0" smtClean="0">
              <a:cs typeface="Arial" charset="0"/>
            </a:endParaRPr>
          </a:p>
          <a:p>
            <a:pPr eaLnBrk="1" hangingPunct="1"/>
            <a:r>
              <a:rPr lang="en-US" dirty="0" smtClean="0">
                <a:cs typeface="Arial" charset="0"/>
              </a:rPr>
              <a:t>Korean carmaker Hyundai decided</a:t>
            </a:r>
            <a:r>
              <a:rPr lang="en-US" baseline="0" dirty="0" smtClean="0">
                <a:cs typeface="Arial" charset="0"/>
              </a:rPr>
              <a:t> to take the design thinking approach in testing the durability and quality of its i30 hatchback family car by letting a group of forty safari park baboons examine it for ten hours.  </a:t>
            </a:r>
            <a:r>
              <a:rPr lang="en-US" baseline="0" dirty="0" err="1" smtClean="0">
                <a:cs typeface="Arial" charset="0"/>
              </a:rPr>
              <a:t>Hyundi</a:t>
            </a:r>
            <a:r>
              <a:rPr lang="en-US" baseline="0" dirty="0" smtClean="0">
                <a:cs typeface="Arial" charset="0"/>
              </a:rPr>
              <a:t> hopes that the lessons learned from the excessive wear- and - tear test of the car’s parts and interior can be applied to the research and development of future cars. </a:t>
            </a:r>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5E30E19C-D8E2-4985-9AA3-315072F96B1F}"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noFill/>
          <a:ln>
            <a:solidFill>
              <a:srgbClr val="000000"/>
            </a:solidFill>
            <a:miter lim="800000"/>
            <a:headEnd/>
            <a:tailEnd/>
          </a:ln>
        </p:spPr>
      </p:sp>
      <p:sp>
        <p:nvSpPr>
          <p:cNvPr id="106498" name="Notes Placeholder 2"/>
          <p:cNvSpPr>
            <a:spLocks noGrp="1"/>
          </p:cNvSpPr>
          <p:nvPr>
            <p:ph type="body" idx="1"/>
          </p:nvPr>
        </p:nvSpPr>
        <p:spPr bwMode="auto">
          <a:noFill/>
        </p:spPr>
        <p:txBody>
          <a:bodyPr/>
          <a:lstStyle/>
          <a:p>
            <a:pPr eaLnBrk="1" hangingPunct="1"/>
            <a:r>
              <a:rPr lang="en-US" dirty="0" smtClean="0">
                <a:cs typeface="Arial" charset="0"/>
              </a:rPr>
              <a:t>A decision is a choice. The decision-making process consists of eight steps: (1) identify problem; (2) identify decision criteria; (3) weight the criteria; (4) develop alternatives; (5) analyze alternatives; (6) select alternative; (7) implement alternative; and (8) evaluate decision effectiveness.</a:t>
            </a:r>
          </a:p>
        </p:txBody>
      </p:sp>
      <p:sp>
        <p:nvSpPr>
          <p:cNvPr id="4" name="Slide Number Placeholder 3"/>
          <p:cNvSpPr>
            <a:spLocks noGrp="1"/>
          </p:cNvSpPr>
          <p:nvPr>
            <p:ph type="sldNum" sz="quarter" idx="5"/>
          </p:nvPr>
        </p:nvSpPr>
        <p:spPr/>
        <p:txBody>
          <a:bodyPr/>
          <a:lstStyle/>
          <a:p>
            <a:pPr>
              <a:defRPr/>
            </a:pPr>
            <a:fld id="{9180B6C9-9E67-4CE0-8734-5193921CF3C4}"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a:lstStyle/>
          <a:p>
            <a:pPr eaLnBrk="1" hangingPunct="1"/>
            <a:r>
              <a:rPr lang="en-US" dirty="0" smtClean="0">
                <a:cs typeface="Arial" charset="0"/>
              </a:rPr>
              <a:t>The assumptions of rationality are as follows: the problem is clear and unambiguous; a single, well-defined goal is to be achieved; all alternatives and consequences are known; and the final choice will maximize the payoff. Bounded rationality says that managers make rational decisions but are bounded (limited) by their ability to process information.</a:t>
            </a:r>
          </a:p>
        </p:txBody>
      </p:sp>
      <p:sp>
        <p:nvSpPr>
          <p:cNvPr id="4" name="Slide Number Placeholder 3"/>
          <p:cNvSpPr>
            <a:spLocks noGrp="1"/>
          </p:cNvSpPr>
          <p:nvPr>
            <p:ph type="sldNum" sz="quarter" idx="5"/>
          </p:nvPr>
        </p:nvSpPr>
        <p:spPr/>
        <p:txBody>
          <a:bodyPr/>
          <a:lstStyle/>
          <a:p>
            <a:pPr>
              <a:defRPr/>
            </a:pPr>
            <a:fld id="{094467EE-1AF3-4FB0-8BC8-148A1B1A1F17}"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r>
              <a:rPr lang="en-US" dirty="0" smtClean="0">
                <a:cs typeface="Arial" charset="0"/>
              </a:rPr>
              <a:t>Every decision starts with a </a:t>
            </a:r>
            <a:r>
              <a:rPr lang="en-US" b="1" dirty="0" smtClean="0">
                <a:cs typeface="Arial" charset="0"/>
              </a:rPr>
              <a:t>problem</a:t>
            </a:r>
            <a:r>
              <a:rPr lang="en-US" dirty="0" smtClean="0">
                <a:cs typeface="Arial" charset="0"/>
              </a:rPr>
              <a:t>, a discrepancy between an existing and a desired condition. For our example, Amanda is a sales manager whose reps need new laptops because their old ones are outdated and inadequate for doing their job. To make it simple, assume it’s not economical to add memory to the old computers and it’s the company’s policy to purchase, not lease. Now we have a problem—a disparity between the sales reps’ current computers (existing condition) and their need to have more efficient ones (desired condition). Amanda has a decision to make.</a:t>
            </a:r>
          </a:p>
        </p:txBody>
      </p:sp>
      <p:sp>
        <p:nvSpPr>
          <p:cNvPr id="4" name="Slide Number Placeholder 3"/>
          <p:cNvSpPr>
            <a:spLocks noGrp="1"/>
          </p:cNvSpPr>
          <p:nvPr>
            <p:ph type="sldNum" sz="quarter" idx="5"/>
          </p:nvPr>
        </p:nvSpPr>
        <p:spPr/>
        <p:txBody>
          <a:bodyPr/>
          <a:lstStyle/>
          <a:p>
            <a:pPr>
              <a:defRPr/>
            </a:pPr>
            <a:fld id="{C8094D4E-6E7F-4CFF-80D0-7B4CDD7ACDC3}" type="slidenum">
              <a:rPr lang="en-US" smtClean="0"/>
              <a:pPr>
                <a:defRPr/>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bwMode="auto">
          <a:noFill/>
          <a:ln>
            <a:solidFill>
              <a:srgbClr val="000000"/>
            </a:solidFill>
            <a:miter lim="800000"/>
            <a:headEnd/>
            <a:tailEnd/>
          </a:ln>
        </p:spPr>
      </p:sp>
      <p:sp>
        <p:nvSpPr>
          <p:cNvPr id="110594" name="Notes Placeholder 2"/>
          <p:cNvSpPr>
            <a:spLocks noGrp="1"/>
          </p:cNvSpPr>
          <p:nvPr>
            <p:ph type="body" idx="1"/>
          </p:nvPr>
        </p:nvSpPr>
        <p:spPr bwMode="auto">
          <a:noFill/>
        </p:spPr>
        <p:txBody>
          <a:bodyPr/>
          <a:lstStyle/>
          <a:p>
            <a:pPr eaLnBrk="1" hangingPunct="1"/>
            <a:r>
              <a:rPr lang="en-US" dirty="0" smtClean="0">
                <a:cs typeface="Arial" charset="0"/>
              </a:rPr>
              <a:t>Satisficing happens when decision makers accept solutions that are good enough. With escalation of commitment, managers increase commitment to a decision, even when they have evidence it may have been a wrong decision. Intuitive decision making means making decisions on the basis of experience, feelings, and accumulated judgment. Using evidence-based management, a manager makes decisions based on the best available evidence.</a:t>
            </a:r>
          </a:p>
        </p:txBody>
      </p:sp>
      <p:sp>
        <p:nvSpPr>
          <p:cNvPr id="4" name="Slide Number Placeholder 3"/>
          <p:cNvSpPr>
            <a:spLocks noGrp="1"/>
          </p:cNvSpPr>
          <p:nvPr>
            <p:ph type="sldNum" sz="quarter" idx="5"/>
          </p:nvPr>
        </p:nvSpPr>
        <p:spPr/>
        <p:txBody>
          <a:bodyPr/>
          <a:lstStyle/>
          <a:p>
            <a:pPr>
              <a:defRPr/>
            </a:pPr>
            <a:fld id="{ABAD4B9C-2C80-4F90-BC72-AB185B3FE792}"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noFill/>
          <a:ln>
            <a:solidFill>
              <a:srgbClr val="000000"/>
            </a:solidFill>
            <a:miter lim="800000"/>
            <a:headEnd/>
            <a:tailEnd/>
          </a:ln>
        </p:spPr>
      </p:sp>
      <p:sp>
        <p:nvSpPr>
          <p:cNvPr id="112642" name="Notes Placeholder 2"/>
          <p:cNvSpPr>
            <a:spLocks noGrp="1"/>
          </p:cNvSpPr>
          <p:nvPr>
            <p:ph type="body" idx="1"/>
          </p:nvPr>
        </p:nvSpPr>
        <p:spPr bwMode="auto">
          <a:noFill/>
        </p:spPr>
        <p:txBody>
          <a:bodyPr/>
          <a:lstStyle/>
          <a:p>
            <a:pPr eaLnBrk="1" hangingPunct="1"/>
            <a:r>
              <a:rPr lang="en-US" smtClean="0">
                <a:cs typeface="Arial" charset="0"/>
              </a:rPr>
              <a:t>Programmed decisions are repetitive decisions that can be handled by a routine approach and are used when the problem being resolved is straightforward, familiar, and easily defined (structured). Nonprogrammed decisions are unique decisions that require a custom-made solution and are used when the problems are new or unusual (unstructured) and for which information is ambiguous or incomplete.</a:t>
            </a:r>
          </a:p>
        </p:txBody>
      </p:sp>
      <p:sp>
        <p:nvSpPr>
          <p:cNvPr id="4" name="Slide Number Placeholder 3"/>
          <p:cNvSpPr>
            <a:spLocks noGrp="1"/>
          </p:cNvSpPr>
          <p:nvPr>
            <p:ph type="sldNum" sz="quarter" idx="5"/>
          </p:nvPr>
        </p:nvSpPr>
        <p:spPr/>
        <p:txBody>
          <a:bodyPr/>
          <a:lstStyle/>
          <a:p>
            <a:pPr>
              <a:defRPr/>
            </a:pPr>
            <a:fld id="{4EFA8E9B-FD6A-479C-8113-EEE67C881DC9}"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bwMode="auto">
          <a:noFill/>
          <a:ln>
            <a:solidFill>
              <a:srgbClr val="000000"/>
            </a:solidFill>
            <a:miter lim="800000"/>
            <a:headEnd/>
            <a:tailEnd/>
          </a:ln>
        </p:spPr>
      </p:sp>
      <p:sp>
        <p:nvSpPr>
          <p:cNvPr id="114690" name="Notes Placeholder 2"/>
          <p:cNvSpPr>
            <a:spLocks noGrp="1"/>
          </p:cNvSpPr>
          <p:nvPr>
            <p:ph type="body" idx="1"/>
          </p:nvPr>
        </p:nvSpPr>
        <p:spPr bwMode="auto">
          <a:noFill/>
        </p:spPr>
        <p:txBody>
          <a:bodyPr/>
          <a:lstStyle/>
          <a:p>
            <a:pPr eaLnBrk="1" hangingPunct="1"/>
            <a:r>
              <a:rPr lang="en-US" smtClean="0">
                <a:cs typeface="Arial" charset="0"/>
              </a:rPr>
              <a:t>Certainty is a situation in which a manager can make accurate decisions because all outcomes are known. Risk is a situation in which a manager can estimate the likelihood of certain outcomes. Uncertainty is a situation in which a manager is not certain about the outcomes and can’t even make reasonable probability estimates. When decision makers face uncertainty, their psychological orientation will determine whether they follow a maximax choice (maximizing the maximum possible payoff); a maximin choice (maximizing the minimum possible payoff); or a minimax choice (minimizing the maximum regret— amount of money that could have been made if a different decision had been made).</a:t>
            </a:r>
          </a:p>
        </p:txBody>
      </p:sp>
      <p:sp>
        <p:nvSpPr>
          <p:cNvPr id="4" name="Slide Number Placeholder 3"/>
          <p:cNvSpPr>
            <a:spLocks noGrp="1"/>
          </p:cNvSpPr>
          <p:nvPr>
            <p:ph type="sldNum" sz="quarter" idx="5"/>
          </p:nvPr>
        </p:nvSpPr>
        <p:spPr/>
        <p:txBody>
          <a:bodyPr/>
          <a:lstStyle/>
          <a:p>
            <a:pPr>
              <a:defRPr/>
            </a:pPr>
            <a:fld id="{822A7A6E-95C9-40FA-BA0E-4A86ADA1F8D7}"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a:lstStyle/>
          <a:p>
            <a:pPr eaLnBrk="1" hangingPunct="1"/>
            <a:r>
              <a:rPr lang="en-US" dirty="0" smtClean="0">
                <a:cs typeface="Arial" charset="0"/>
              </a:rPr>
              <a:t>A person’s thinking style reflects two things: the source of information you tend to use (external or internal) and how you process that information (linear or nonlinear). These four dimensions were collapsed into two styles. The linear thinking style is characterized by a person’s preference for using external data and processing this information through rational, logical thinking. The nonlinear thinking style is characterized by a preference for internal sources of information and processing this information with internal insights, feelings, and hunches. The 12 common decision-making errors and biases include overconfidence, immediate gratification, anchoring, selective perception, confirmation, framing, availability, representation, randomness, sunk costs, self-serving bias, and hindsight. The managerial decision</a:t>
            </a:r>
            <a:r>
              <a:rPr lang="en-US" baseline="0" dirty="0" smtClean="0">
                <a:cs typeface="Arial" charset="0"/>
              </a:rPr>
              <a:t> </a:t>
            </a:r>
            <a:r>
              <a:rPr lang="en-US" dirty="0" smtClean="0">
                <a:cs typeface="Arial" charset="0"/>
              </a:rPr>
              <a:t>making model helps explain how the decision-making process is used to choose the best alternative(s), either through maximizing or Satisficing and then implement and evaluate the alternative. It also helps explain what factors affect the decision-making</a:t>
            </a:r>
            <a:r>
              <a:rPr lang="en-US" baseline="0" dirty="0" smtClean="0">
                <a:cs typeface="Arial" charset="0"/>
              </a:rPr>
              <a:t> </a:t>
            </a:r>
            <a:r>
              <a:rPr lang="en-US" dirty="0" smtClean="0">
                <a:cs typeface="Arial" charset="0"/>
              </a:rPr>
              <a:t>process, including the decision-making approach (rationality, bounded rationality, intuition), the types of problems and decisions (well structured and programmed or unstructured and </a:t>
            </a:r>
            <a:r>
              <a:rPr lang="en-US" dirty="0" err="1" smtClean="0">
                <a:cs typeface="Arial" charset="0"/>
              </a:rPr>
              <a:t>nonprogrammed</a:t>
            </a:r>
            <a:r>
              <a:rPr lang="en-US" dirty="0" smtClean="0">
                <a:cs typeface="Arial" charset="0"/>
              </a:rPr>
              <a:t>), the decision-making conditions (certainty, risk, uncertainty), and the decision maker’s style (linear or nonlinear).</a:t>
            </a:r>
          </a:p>
        </p:txBody>
      </p:sp>
      <p:sp>
        <p:nvSpPr>
          <p:cNvPr id="4" name="Slide Number Placeholder 3"/>
          <p:cNvSpPr>
            <a:spLocks noGrp="1"/>
          </p:cNvSpPr>
          <p:nvPr>
            <p:ph type="sldNum" sz="quarter" idx="5"/>
          </p:nvPr>
        </p:nvSpPr>
        <p:spPr/>
        <p:txBody>
          <a:bodyPr/>
          <a:lstStyle/>
          <a:p>
            <a:pPr>
              <a:defRPr/>
            </a:pPr>
            <a:fld id="{79E43774-3AEF-4FC5-903E-D6059B604B34}"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bwMode="auto">
          <a:noFill/>
          <a:ln>
            <a:solidFill>
              <a:srgbClr val="000000"/>
            </a:solidFill>
            <a:miter lim="800000"/>
            <a:headEnd/>
            <a:tailEnd/>
          </a:ln>
        </p:spPr>
      </p:sp>
      <p:sp>
        <p:nvSpPr>
          <p:cNvPr id="118786" name="Notes Placeholder 2"/>
          <p:cNvSpPr>
            <a:spLocks noGrp="1"/>
          </p:cNvSpPr>
          <p:nvPr>
            <p:ph type="body" idx="1"/>
          </p:nvPr>
        </p:nvSpPr>
        <p:spPr bwMode="auto">
          <a:noFill/>
        </p:spPr>
        <p:txBody>
          <a:bodyPr/>
          <a:lstStyle/>
          <a:p>
            <a:pPr eaLnBrk="1" hangingPunct="1"/>
            <a:r>
              <a:rPr lang="en-US" dirty="0" smtClean="0">
                <a:cs typeface="Arial" charset="0"/>
              </a:rPr>
              <a:t>Managers can make effective decisions by understanding cultural differences in decision-making, knowing when it’s time to call it quits, using an effective decision-making process, and building an organization that can spot the unexpected and quickly adapt to the changed environment. An effective decision-making process (1) focuses on what’s important; (2) is logical and consistent; (3) acknowledges both subjective and objective thinking and blends both analytical and intuitive approaches; (4) requires only “enough” information as is necessary to resolve a problem.</a:t>
            </a:r>
          </a:p>
        </p:txBody>
      </p:sp>
      <p:sp>
        <p:nvSpPr>
          <p:cNvPr id="4" name="Slide Number Placeholder 3"/>
          <p:cNvSpPr>
            <a:spLocks noGrp="1"/>
          </p:cNvSpPr>
          <p:nvPr>
            <p:ph type="sldNum" sz="quarter" idx="5"/>
          </p:nvPr>
        </p:nvSpPr>
        <p:spPr/>
        <p:txBody>
          <a:bodyPr/>
          <a:lstStyle/>
          <a:p>
            <a:pPr>
              <a:defRPr/>
            </a:pPr>
            <a:fld id="{B25ACC14-24D2-450F-8825-24651FA2915E}"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bwMode="auto">
          <a:noFill/>
          <a:ln>
            <a:solidFill>
              <a:srgbClr val="000000"/>
            </a:solidFill>
            <a:miter lim="800000"/>
            <a:headEnd/>
            <a:tailEnd/>
          </a:ln>
        </p:spPr>
      </p:sp>
      <p:sp>
        <p:nvSpPr>
          <p:cNvPr id="120834" name="Notes Placeholder 2"/>
          <p:cNvSpPr>
            <a:spLocks noGrp="1"/>
          </p:cNvSpPr>
          <p:nvPr>
            <p:ph type="body" idx="1"/>
          </p:nvPr>
        </p:nvSpPr>
        <p:spPr bwMode="auto">
          <a:noFill/>
        </p:spPr>
        <p:txBody>
          <a:bodyPr/>
          <a:lstStyle/>
          <a:p>
            <a:pPr eaLnBrk="1" hangingPunct="1"/>
            <a:r>
              <a:rPr lang="en-US" dirty="0" smtClean="0">
                <a:cs typeface="Arial" charset="0"/>
              </a:rPr>
              <a:t>(5) encourages and guides gathering relevant information and informed opinions; and (6) is straightforward, reliable, easy to use, and flexible. </a:t>
            </a:r>
          </a:p>
          <a:p>
            <a:pPr eaLnBrk="1" hangingPunct="1"/>
            <a:endParaRPr lang="en-US" dirty="0" smtClean="0">
              <a:cs typeface="Arial" charset="0"/>
            </a:endParaRPr>
          </a:p>
          <a:p>
            <a:pPr eaLnBrk="1" hangingPunct="1"/>
            <a:r>
              <a:rPr lang="en-US" dirty="0" smtClean="0">
                <a:cs typeface="Arial" charset="0"/>
              </a:rPr>
              <a:t>The five habits of highly reliable organizations are (1) not being tricked by their successes; (2) deferring to experts on the front line; (3) letting unexpected circumstances provide the solution; (4) embracing complexity; and (5) anticipating, but also recognizing, limits.</a:t>
            </a:r>
          </a:p>
          <a:p>
            <a:pPr eaLnBrk="1" hangingPunct="1"/>
            <a:endParaRPr lang="en-US" smtClean="0">
              <a:cs typeface="Arial" charset="0"/>
            </a:endParaRPr>
          </a:p>
          <a:p>
            <a:pPr eaLnBrk="1" hangingPunct="1"/>
            <a:r>
              <a:rPr lang="en-US" smtClean="0">
                <a:cs typeface="Arial" charset="0"/>
              </a:rPr>
              <a:t>Design </a:t>
            </a:r>
            <a:r>
              <a:rPr lang="en-US" dirty="0" smtClean="0">
                <a:cs typeface="Arial" charset="0"/>
              </a:rPr>
              <a:t>thinking is “approaching management problems as designers approach design problems.” It can be useful when identifying problems and when identifying and evaluating alternatives.</a:t>
            </a:r>
          </a:p>
        </p:txBody>
      </p:sp>
      <p:sp>
        <p:nvSpPr>
          <p:cNvPr id="4" name="Slide Number Placeholder 3"/>
          <p:cNvSpPr>
            <a:spLocks noGrp="1"/>
          </p:cNvSpPr>
          <p:nvPr>
            <p:ph type="sldNum" sz="quarter" idx="5"/>
          </p:nvPr>
        </p:nvSpPr>
        <p:spPr/>
        <p:txBody>
          <a:bodyPr/>
          <a:lstStyle/>
          <a:p>
            <a:pPr>
              <a:defRPr/>
            </a:pPr>
            <a:fld id="{1A5C717B-0E0C-4B8C-8BFF-9ECC8B5389E2}"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r>
              <a:rPr lang="en-US" dirty="0" smtClean="0">
                <a:cs typeface="Arial" charset="0"/>
              </a:rPr>
              <a:t>Once a manager has identified a problem, he or she must identify the </a:t>
            </a:r>
            <a:r>
              <a:rPr lang="en-US" b="1" dirty="0" smtClean="0">
                <a:cs typeface="Arial" charset="0"/>
              </a:rPr>
              <a:t>decision criteria </a:t>
            </a:r>
            <a:r>
              <a:rPr lang="en-US" dirty="0" smtClean="0">
                <a:cs typeface="Arial" charset="0"/>
              </a:rPr>
              <a:t>important or relevant to resolving</a:t>
            </a:r>
          </a:p>
          <a:p>
            <a:pPr eaLnBrk="1" hangingPunct="1"/>
            <a:r>
              <a:rPr lang="en-US" dirty="0" smtClean="0">
                <a:cs typeface="Arial" charset="0"/>
              </a:rPr>
              <a:t>the problem. Every decision maker has criteria guiding his or her decisions even if they’re not explicitly stated. In our example,</a:t>
            </a:r>
          </a:p>
          <a:p>
            <a:pPr eaLnBrk="1" hangingPunct="1"/>
            <a:r>
              <a:rPr lang="en-US" dirty="0" smtClean="0">
                <a:cs typeface="Arial" charset="0"/>
              </a:rPr>
              <a:t>Amanda decides after careful consideration that memory and storage capabilities, display quality, battery life, warranty, and carrying weight are the relevant criteria in her decision.</a:t>
            </a:r>
          </a:p>
        </p:txBody>
      </p:sp>
      <p:sp>
        <p:nvSpPr>
          <p:cNvPr id="4" name="Slide Number Placeholder 3"/>
          <p:cNvSpPr>
            <a:spLocks noGrp="1"/>
          </p:cNvSpPr>
          <p:nvPr>
            <p:ph type="sldNum" sz="quarter" idx="5"/>
          </p:nvPr>
        </p:nvSpPr>
        <p:spPr/>
        <p:txBody>
          <a:bodyPr/>
          <a:lstStyle/>
          <a:p>
            <a:pPr>
              <a:defRPr/>
            </a:pPr>
            <a:fld id="{03BCEB4F-4F56-415C-9FBF-BA630D005DD4}"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r>
              <a:rPr lang="en-US" dirty="0" smtClean="0">
                <a:cs typeface="Arial" charset="0"/>
              </a:rPr>
              <a:t>If the relevant criteria aren’t equally important, the decision maker must weight the items in order to give them the correct</a:t>
            </a:r>
          </a:p>
          <a:p>
            <a:pPr eaLnBrk="1" hangingPunct="1"/>
            <a:r>
              <a:rPr lang="en-US" dirty="0" smtClean="0">
                <a:cs typeface="Arial" charset="0"/>
              </a:rPr>
              <a:t>priority in the decision. How? A simple way is to give the most important criterion a weight of 10 and then assign weights to the rest using that standard. Of course, you could use any number as the highest weight. The weighted criteria for our example is shown in Exhibit 2-2.</a:t>
            </a:r>
          </a:p>
        </p:txBody>
      </p:sp>
      <p:sp>
        <p:nvSpPr>
          <p:cNvPr id="4" name="Slide Number Placeholder 3"/>
          <p:cNvSpPr>
            <a:spLocks noGrp="1"/>
          </p:cNvSpPr>
          <p:nvPr>
            <p:ph type="sldNum" sz="quarter" idx="5"/>
          </p:nvPr>
        </p:nvSpPr>
        <p:spPr/>
        <p:txBody>
          <a:bodyPr/>
          <a:lstStyle/>
          <a:p>
            <a:pPr>
              <a:defRPr/>
            </a:pPr>
            <a:fld id="{956299E1-EF76-4CE0-90F4-ADB33C35367C}"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FDB766F8-EA8F-4D71-BFBA-A13792E3B544}"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r>
              <a:rPr lang="en-US" dirty="0" smtClean="0">
                <a:cs typeface="Arial" charset="0"/>
              </a:rPr>
              <a:t>The fourth step in the decision-making process requires the decision maker to list viable alternatives that could resolve the problem. In this step, a decision maker needs to be creative, and the alternatives are only listed—not evaluated—just yet. Our sales manager, Amanda, identifies eight laptops as possible choices. (See Exhibit 2-3.)</a:t>
            </a:r>
          </a:p>
        </p:txBody>
      </p:sp>
      <p:sp>
        <p:nvSpPr>
          <p:cNvPr id="4" name="Slide Number Placeholder 3"/>
          <p:cNvSpPr>
            <a:spLocks noGrp="1"/>
          </p:cNvSpPr>
          <p:nvPr>
            <p:ph type="sldNum" sz="quarter" idx="5"/>
          </p:nvPr>
        </p:nvSpPr>
        <p:spPr/>
        <p:txBody>
          <a:bodyPr/>
          <a:lstStyle/>
          <a:p>
            <a:pPr>
              <a:defRPr/>
            </a:pPr>
            <a:fld id="{E87D94F4-C8F0-4506-9276-2D463039CFAC}"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2B3DF06F-9127-4D81-8629-AC02A7295151}"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cover banner.jpg"/>
          <p:cNvPicPr>
            <a:picLocks noChangeAspect="1"/>
          </p:cNvPicPr>
          <p:nvPr userDrawn="1"/>
        </p:nvPicPr>
        <p:blipFill>
          <a:blip r:embed="rId2" cstate="print"/>
          <a:stretch>
            <a:fillRect/>
          </a:stretch>
        </p:blipFill>
        <p:spPr>
          <a:xfrm>
            <a:off x="0" y="6015228"/>
            <a:ext cx="1369640" cy="856800"/>
          </a:xfrm>
          <a:prstGeom prst="rect">
            <a:avLst/>
          </a:prstGeom>
        </p:spPr>
      </p:pic>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67677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339427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393729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by Pearson Education, Ltd. </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253327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4"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214903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4" name="Picture 13"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2"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235573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6" name="Picture 15"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4"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224857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1" name="Picture 10"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247468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0" name="Picture 9"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7"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170201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5" name="Picture 14"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321182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spTree>
    <p:extLst>
      <p:ext uri="{BB962C8B-B14F-4D97-AF65-F5344CB8AC3E}">
        <p14:creationId xmlns:p14="http://schemas.microsoft.com/office/powerpoint/2010/main" val="280958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37160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1371600" y="6416675"/>
            <a:ext cx="3733800" cy="365125"/>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Arial" charset="0"/>
              </a:rPr>
              <a:t>  </a:t>
            </a:r>
            <a:endParaRPr kumimoji="0" lang="en-US" sz="12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12" name="Footer Placeholder 4"/>
          <p:cNvSpPr txBox="1">
            <a:spLocks/>
          </p:cNvSpPr>
          <p:nvPr userDrawn="1"/>
        </p:nvSpPr>
        <p:spPr>
          <a:xfrm>
            <a:off x="1371600" y="6256338"/>
            <a:ext cx="3733800" cy="365125"/>
          </a:xfrm>
          <a:prstGeom prst="rect">
            <a:avLst/>
          </a:prstGeom>
        </p:spPr>
        <p:txBody>
          <a:bodyPr/>
          <a:lstStyle>
            <a:defPPr>
              <a:defRPr lang="en-US"/>
            </a:defPPr>
            <a:lvl1pPr algn="l" rtl="0" fontAlgn="base">
              <a:spcBef>
                <a:spcPct val="0"/>
              </a:spcBef>
              <a:spcAft>
                <a:spcPct val="0"/>
              </a:spcAft>
              <a:defRPr sz="1200"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Copyright © 2014 Pearson Education, Ltd</a:t>
            </a:r>
            <a:endParaRPr lang="en-US" dirty="0"/>
          </a:p>
        </p:txBody>
      </p:sp>
      <p:sp>
        <p:nvSpPr>
          <p:cNvPr id="17" name="Rectangle 16"/>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ooter Placeholder 4"/>
          <p:cNvSpPr>
            <a:spLocks noGrp="1"/>
          </p:cNvSpPr>
          <p:nvPr>
            <p:ph type="ftr" sz="quarter" idx="3"/>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by Pearson Education, Ltd. </a:t>
            </a:r>
            <a:endParaRPr lang="en-US" dirty="0"/>
          </a:p>
        </p:txBody>
      </p:sp>
      <p:sp>
        <p:nvSpPr>
          <p:cNvPr id="1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2-</a:t>
            </a:r>
            <a:fld id="{8B37D5FE-740C-46F5-801A-FA5477D9711F}" type="slidenum">
              <a:rPr lang="en-US" smtClean="0"/>
              <a:pPr/>
              <a:t>‹#›</a:t>
            </a:fld>
            <a:endParaRPr lang="en-US" dirty="0"/>
          </a:p>
        </p:txBody>
      </p:sp>
      <p:pic>
        <p:nvPicPr>
          <p:cNvPr id="10" name="Picture 9" descr="cover banner.jpg"/>
          <p:cNvPicPr>
            <a:picLocks noChangeAspect="1"/>
          </p:cNvPicPr>
          <p:nvPr userDrawn="1"/>
        </p:nvPicPr>
        <p:blipFill>
          <a:blip r:embed="rId14" cstate="print"/>
          <a:stretch>
            <a:fillRect/>
          </a:stretch>
        </p:blipFill>
        <p:spPr>
          <a:xfrm>
            <a:off x="0" y="6015228"/>
            <a:ext cx="1369640" cy="856800"/>
          </a:xfrm>
          <a:prstGeom prst="rect">
            <a:avLst/>
          </a:prstGeom>
        </p:spPr>
      </p:pic>
    </p:spTree>
    <p:extLst>
      <p:ext uri="{BB962C8B-B14F-4D97-AF65-F5344CB8AC3E}">
        <p14:creationId xmlns:p14="http://schemas.microsoft.com/office/powerpoint/2010/main" val="92556562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FF1D1D"/>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Tx/>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Tx/>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ctrTitle"/>
          </p:nvPr>
        </p:nvSpPr>
        <p:spPr>
          <a:xfrm>
            <a:off x="4572000" y="1752600"/>
            <a:ext cx="3886200" cy="1524000"/>
          </a:xfrm>
        </p:spPr>
        <p:txBody>
          <a:bodyPr>
            <a:normAutofit/>
          </a:bodyPr>
          <a:lstStyle/>
          <a:p>
            <a:pPr algn="ctr"/>
            <a:r>
              <a:rPr lang="en-US" dirty="0" smtClean="0">
                <a:latin typeface="HelveticaNeue-Light"/>
              </a:rPr>
              <a:t>Making</a:t>
            </a:r>
            <a:r>
              <a:rPr lang="en-US" i="1" dirty="0" smtClean="0">
                <a:latin typeface="HelveticaNeue-Light"/>
              </a:rPr>
              <a:t> </a:t>
            </a:r>
            <a:r>
              <a:rPr lang="en-US" dirty="0" smtClean="0">
                <a:latin typeface="HelveticaNeue-Light"/>
              </a:rPr>
              <a:t>Decisions</a:t>
            </a:r>
            <a:endParaRPr lang="en-US" dirty="0">
              <a:latin typeface="HelveticaNeue-Light"/>
            </a:endParaRPr>
          </a:p>
        </p:txBody>
      </p:sp>
      <p:pic>
        <p:nvPicPr>
          <p:cNvPr id="7" name="Picture 2"/>
          <p:cNvPicPr>
            <a:picLocks noChangeAspect="1" noChangeArrowheads="1"/>
          </p:cNvPicPr>
          <p:nvPr/>
        </p:nvPicPr>
        <p:blipFill>
          <a:blip r:embed="rId3" cstate="print"/>
          <a:srcRect b="7692"/>
          <a:stretch>
            <a:fillRect/>
          </a:stretch>
        </p:blipFill>
        <p:spPr bwMode="auto">
          <a:xfrm>
            <a:off x="0" y="0"/>
            <a:ext cx="505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7467600" y="4267200"/>
            <a:ext cx="1219200" cy="1295400"/>
          </a:xfrm>
          <a:prstGeom prst="ellipse">
            <a:avLst/>
          </a:prstGeom>
          <a:solidFill>
            <a:srgbClr val="FF1D1D"/>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smtClean="0">
                <a:solidFill>
                  <a:schemeClr val="tx1"/>
                </a:solidFill>
              </a:rPr>
              <a:t>2</a:t>
            </a:r>
            <a:endParaRPr lang="en-US" sz="4400" dirty="0">
              <a:solidFill>
                <a:schemeClr val="tx1"/>
              </a:solidFill>
            </a:endParaRPr>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12" name="Slide Number Placeholder 11"/>
          <p:cNvSpPr>
            <a:spLocks noGrp="1"/>
          </p:cNvSpPr>
          <p:nvPr>
            <p:ph type="sldNum" sz="quarter" idx="4"/>
          </p:nvPr>
        </p:nvSpPr>
        <p:spPr/>
        <p:txBody>
          <a:bodyPr/>
          <a:lstStyle/>
          <a:p>
            <a:r>
              <a:rPr lang="en-US" smtClean="0"/>
              <a:t>2-</a:t>
            </a:r>
            <a:fld id="{8B37D5FE-740C-46F5-801A-FA5477D9711F}"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normAutofit fontScale="90000"/>
          </a:bodyPr>
          <a:lstStyle/>
          <a:p>
            <a:r>
              <a:rPr lang="en-US" sz="3600" dirty="0" smtClean="0"/>
              <a:t>The Decision-Making Process (cont.)</a:t>
            </a:r>
            <a:endParaRPr lang="en-US" sz="3600" dirty="0" smtClean="0">
              <a:latin typeface="Calibri" pitchFamily="34" charset="0"/>
            </a:endParaRPr>
          </a:p>
        </p:txBody>
      </p:sp>
      <p:sp>
        <p:nvSpPr>
          <p:cNvPr id="44034" name="Rectangle 3"/>
          <p:cNvSpPr txBox="1">
            <a:spLocks/>
          </p:cNvSpPr>
          <p:nvPr/>
        </p:nvSpPr>
        <p:spPr bwMode="auto">
          <a:xfrm>
            <a:off x="533400" y="13716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600" b="1" dirty="0"/>
              <a:t>Step </a:t>
            </a:r>
            <a:r>
              <a:rPr lang="en-US" sz="3200" b="1" dirty="0"/>
              <a:t>4: Develop Alternatives</a:t>
            </a:r>
          </a:p>
          <a:p>
            <a:pPr marL="742950" lvl="1" indent="-285750" eaLnBrk="0" hangingPunct="0">
              <a:spcBef>
                <a:spcPct val="20000"/>
              </a:spcBef>
              <a:buFont typeface="Arial" charset="0"/>
              <a:buChar char="–"/>
            </a:pPr>
            <a:r>
              <a:rPr lang="en-US" sz="3200" dirty="0"/>
              <a:t>List viable alternatives that could resolve the problem</a:t>
            </a:r>
            <a:endParaRPr lang="en-US" sz="8000" dirty="0"/>
          </a:p>
          <a:p>
            <a:pPr marL="742950" lvl="1" indent="-285750" eaLnBrk="0" hangingPunct="0">
              <a:spcBef>
                <a:spcPct val="20000"/>
              </a:spcBef>
              <a:buFont typeface="Arial" charset="0"/>
              <a:buChar char="–"/>
            </a:pPr>
            <a:r>
              <a:rPr lang="en-US" sz="3200" dirty="0"/>
              <a:t>Example </a:t>
            </a:r>
            <a:r>
              <a:rPr lang="en-US" sz="3200" dirty="0" smtClean="0"/>
              <a:t>– Amanda, </a:t>
            </a:r>
            <a:r>
              <a:rPr lang="en-US" sz="3200" dirty="0"/>
              <a:t>identifies eight laptops as possible choices. (See Exhibit </a:t>
            </a:r>
            <a:r>
              <a:rPr lang="en-US" sz="3200" dirty="0" smtClean="0"/>
              <a:t>2-3</a:t>
            </a:r>
            <a:r>
              <a:rPr lang="en-US" sz="3200" dirty="0"/>
              <a:t>.)</a:t>
            </a:r>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5" name="Slide Number Placeholder 4"/>
          <p:cNvSpPr>
            <a:spLocks noGrp="1"/>
          </p:cNvSpPr>
          <p:nvPr>
            <p:ph type="sldNum" sz="quarter" idx="4"/>
          </p:nvPr>
        </p:nvSpPr>
        <p:spPr/>
        <p:txBody>
          <a:bodyPr/>
          <a:lstStyle/>
          <a:p>
            <a:r>
              <a:rPr lang="en-US" smtClean="0"/>
              <a:t>2-</a:t>
            </a:r>
            <a:fld id="{8B37D5FE-740C-46F5-801A-FA5477D9711F}"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fontScale="90000"/>
          </a:bodyPr>
          <a:lstStyle/>
          <a:p>
            <a:pPr algn="ctr"/>
            <a:r>
              <a:rPr lang="en-US" sz="3600" dirty="0" smtClean="0"/>
              <a:t>Exhibit 2-3</a:t>
            </a:r>
            <a:br>
              <a:rPr lang="en-US" sz="3600" dirty="0" smtClean="0"/>
            </a:br>
            <a:r>
              <a:rPr lang="en-US" sz="3600" dirty="0" smtClean="0"/>
              <a:t>Possible Alternatives</a:t>
            </a:r>
            <a:endParaRPr lang="en-US" sz="3600" dirty="0" smtClean="0">
              <a:latin typeface="Calibri" pitchFamily="34" charset="0"/>
            </a:endParaRPr>
          </a:p>
        </p:txBody>
      </p:sp>
      <p:sp>
        <p:nvSpPr>
          <p:cNvPr id="5" name="Content Placeholder 4"/>
          <p:cNvSpPr>
            <a:spLocks noGrp="1"/>
          </p:cNvSpPr>
          <p:nvPr>
            <p:ph idx="1"/>
          </p:nvPr>
        </p:nvSpPr>
        <p:spPr/>
        <p:txBody>
          <a:bodyPr/>
          <a:lstStyle/>
          <a:p>
            <a:endParaRPr lang="en-US"/>
          </a:p>
        </p:txBody>
      </p:sp>
      <p:sp>
        <p:nvSpPr>
          <p:cNvPr id="46082"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2800"/>
          </a:p>
        </p:txBody>
      </p:sp>
      <p:pic>
        <p:nvPicPr>
          <p:cNvPr id="46083" name="Picture 2"/>
          <p:cNvPicPr>
            <a:picLocks noChangeAspect="1" noChangeArrowheads="1"/>
          </p:cNvPicPr>
          <p:nvPr/>
        </p:nvPicPr>
        <p:blipFill>
          <a:blip r:embed="rId3" cstate="print"/>
          <a:srcRect/>
          <a:stretch>
            <a:fillRect/>
          </a:stretch>
        </p:blipFill>
        <p:spPr bwMode="auto">
          <a:xfrm>
            <a:off x="376238" y="1666875"/>
            <a:ext cx="8391525" cy="359092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normAutofit fontScale="90000"/>
          </a:bodyPr>
          <a:lstStyle/>
          <a:p>
            <a:r>
              <a:rPr lang="en-US" sz="3600" smtClean="0"/>
              <a:t>The Decision-Making Process (cont.)</a:t>
            </a:r>
            <a:endParaRPr lang="en-US" sz="3600" smtClean="0">
              <a:latin typeface="Calibri" pitchFamily="34" charset="0"/>
            </a:endParaRPr>
          </a:p>
        </p:txBody>
      </p:sp>
      <p:sp>
        <p:nvSpPr>
          <p:cNvPr id="48130" name="Rectangle 3"/>
          <p:cNvSpPr txBox="1">
            <a:spLocks/>
          </p:cNvSpPr>
          <p:nvPr/>
        </p:nvSpPr>
        <p:spPr bwMode="auto">
          <a:xfrm>
            <a:off x="533400" y="13716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Step 5: Analyze Alternatives</a:t>
            </a:r>
          </a:p>
          <a:p>
            <a:pPr marL="742950" lvl="1" indent="-285750" eaLnBrk="0" hangingPunct="0">
              <a:spcBef>
                <a:spcPct val="20000"/>
              </a:spcBef>
              <a:buClr>
                <a:schemeClr val="tx1"/>
              </a:buClr>
              <a:buFont typeface="Arial" charset="0"/>
              <a:buChar char="–"/>
            </a:pPr>
            <a:r>
              <a:rPr lang="en-US" sz="3200" dirty="0"/>
              <a:t>Appraising each alternative’s strengths and </a:t>
            </a:r>
            <a:r>
              <a:rPr lang="en-US" sz="3200" dirty="0" smtClean="0"/>
              <a:t>weaknesses.</a:t>
            </a:r>
            <a:endParaRPr lang="en-US" sz="3200" dirty="0"/>
          </a:p>
          <a:p>
            <a:pPr marL="742950" lvl="1" indent="-285750" eaLnBrk="0" hangingPunct="0">
              <a:spcBef>
                <a:spcPct val="20000"/>
              </a:spcBef>
              <a:buClr>
                <a:schemeClr val="tx1"/>
              </a:buClr>
              <a:buFont typeface="Arial" charset="0"/>
              <a:buChar char="–"/>
            </a:pPr>
            <a:r>
              <a:rPr lang="en-US" sz="3200" dirty="0"/>
              <a:t>An alternative’s appraisal is based on its ability to resolve the issues related to the criteria and criteria weight.</a:t>
            </a:r>
          </a:p>
          <a:p>
            <a:pPr marL="342900" indent="-342900" eaLnBrk="0" hangingPunct="0">
              <a:spcBef>
                <a:spcPct val="20000"/>
              </a:spcBef>
              <a:buFont typeface="Arial" charset="0"/>
              <a:buChar char="•"/>
            </a:pPr>
            <a:endParaRPr lang="en-US" sz="2800" dirty="0"/>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5" name="Slide Number Placeholder 4"/>
          <p:cNvSpPr>
            <a:spLocks noGrp="1"/>
          </p:cNvSpPr>
          <p:nvPr>
            <p:ph type="sldNum" sz="quarter" idx="4"/>
          </p:nvPr>
        </p:nvSpPr>
        <p:spPr/>
        <p:txBody>
          <a:bodyPr/>
          <a:lstStyle/>
          <a:p>
            <a:r>
              <a:rPr lang="en-US" smtClean="0"/>
              <a:t>2-</a:t>
            </a:r>
            <a:fld id="{8B37D5FE-740C-46F5-801A-FA5477D9711F}"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normAutofit fontScale="90000"/>
          </a:bodyPr>
          <a:lstStyle/>
          <a:p>
            <a:r>
              <a:rPr lang="en-US" sz="3600" smtClean="0"/>
              <a:t>The Decision-Making Process (cont.)</a:t>
            </a:r>
            <a:endParaRPr lang="en-US" sz="3600" smtClean="0">
              <a:latin typeface="Calibri" pitchFamily="34" charset="0"/>
            </a:endParaRPr>
          </a:p>
        </p:txBody>
      </p:sp>
      <p:sp>
        <p:nvSpPr>
          <p:cNvPr id="50178" name="Rectangle 3"/>
          <p:cNvSpPr txBox="1">
            <a:spLocks/>
          </p:cNvSpPr>
          <p:nvPr/>
        </p:nvSpPr>
        <p:spPr bwMode="auto">
          <a:xfrm>
            <a:off x="3810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Step 6: Select an Alternative</a:t>
            </a:r>
          </a:p>
          <a:p>
            <a:pPr marL="342900" indent="-342900" eaLnBrk="0" hangingPunct="0">
              <a:spcBef>
                <a:spcPct val="20000"/>
              </a:spcBef>
              <a:buFont typeface="Arial" charset="0"/>
              <a:buChar char="•"/>
            </a:pPr>
            <a:r>
              <a:rPr lang="en-US" sz="2800" dirty="0">
                <a:latin typeface="Arial"/>
                <a:cs typeface="Arial"/>
              </a:rPr>
              <a:t>Choosing the best alternative</a:t>
            </a:r>
          </a:p>
          <a:p>
            <a:pPr marL="742950" lvl="1" indent="-285750" eaLnBrk="0" hangingPunct="0">
              <a:spcBef>
                <a:spcPct val="20000"/>
              </a:spcBef>
              <a:buFont typeface="Arial" charset="0"/>
              <a:buChar char="–"/>
            </a:pPr>
            <a:r>
              <a:rPr lang="en-US" sz="2800" dirty="0">
                <a:latin typeface="Arial"/>
                <a:cs typeface="Arial"/>
              </a:rPr>
              <a:t>The alternative with the highest total weight is chosen</a:t>
            </a:r>
            <a:r>
              <a:rPr lang="en-US" sz="2800" dirty="0" smtClean="0">
                <a:latin typeface="Arial"/>
                <a:cs typeface="Arial"/>
              </a:rPr>
              <a:t>.</a:t>
            </a:r>
            <a:endParaRPr lang="en-US" sz="2800" dirty="0">
              <a:latin typeface="Arial"/>
              <a:cs typeface="Arial"/>
            </a:endParaRP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normAutofit fontScale="90000"/>
          </a:bodyPr>
          <a:lstStyle/>
          <a:p>
            <a:pPr algn="ctr"/>
            <a:r>
              <a:rPr lang="en-US" sz="3600" dirty="0" smtClean="0"/>
              <a:t>Exhibit 2-4</a:t>
            </a:r>
            <a:br>
              <a:rPr lang="en-US" sz="3600" dirty="0" smtClean="0"/>
            </a:br>
            <a:r>
              <a:rPr lang="en-US" sz="3600" dirty="0" smtClean="0"/>
              <a:t>Evaluation of Alternatives</a:t>
            </a:r>
            <a:endParaRPr lang="en-US" sz="3600" dirty="0" smtClean="0">
              <a:latin typeface="Calibri" pitchFamily="34" charset="0"/>
            </a:endParaRPr>
          </a:p>
        </p:txBody>
      </p:sp>
      <p:sp>
        <p:nvSpPr>
          <p:cNvPr id="52226" name="Rectangle 3"/>
          <p:cNvSpPr txBox="1">
            <a:spLocks/>
          </p:cNvSpPr>
          <p:nvPr/>
        </p:nvSpPr>
        <p:spPr bwMode="auto">
          <a:xfrm>
            <a:off x="381000" y="2057400"/>
            <a:ext cx="8229600" cy="4525963"/>
          </a:xfrm>
          <a:prstGeom prst="rect">
            <a:avLst/>
          </a:prstGeom>
          <a:noFill/>
          <a:ln w="9525">
            <a:noFill/>
            <a:miter lim="800000"/>
            <a:headEnd/>
            <a:tailEnd/>
          </a:ln>
        </p:spPr>
        <p:txBody>
          <a:bodyPr/>
          <a:lstStyle/>
          <a:p>
            <a:pPr marL="742950" lvl="1" indent="-285750" eaLnBrk="0" hangingPunct="0">
              <a:spcBef>
                <a:spcPct val="20000"/>
              </a:spcBef>
              <a:buFont typeface="Arial" charset="0"/>
              <a:buChar char="–"/>
            </a:pPr>
            <a:endParaRPr lang="en-US" sz="2400"/>
          </a:p>
        </p:txBody>
      </p:sp>
      <p:pic>
        <p:nvPicPr>
          <p:cNvPr id="52227" name="Picture 2"/>
          <p:cNvPicPr>
            <a:picLocks noChangeAspect="1" noChangeArrowheads="1"/>
          </p:cNvPicPr>
          <p:nvPr/>
        </p:nvPicPr>
        <p:blipFill>
          <a:blip r:embed="rId3" cstate="print"/>
          <a:srcRect/>
          <a:stretch>
            <a:fillRect/>
          </a:stretch>
        </p:blipFill>
        <p:spPr bwMode="auto">
          <a:xfrm>
            <a:off x="174625" y="1828800"/>
            <a:ext cx="8664575" cy="348297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fontScale="90000"/>
          </a:bodyPr>
          <a:lstStyle/>
          <a:p>
            <a:r>
              <a:rPr lang="en-US" sz="3600" smtClean="0"/>
              <a:t>The Decision-Making Process (cont.)</a:t>
            </a:r>
            <a:endParaRPr lang="en-US" sz="3600" smtClean="0">
              <a:latin typeface="Calibri" pitchFamily="34" charset="0"/>
            </a:endParaRPr>
          </a:p>
        </p:txBody>
      </p:sp>
      <p:sp>
        <p:nvSpPr>
          <p:cNvPr id="54274" name="Rectangle 3"/>
          <p:cNvSpPr txBox="1">
            <a:spLocks/>
          </p:cNvSpPr>
          <p:nvPr/>
        </p:nvSpPr>
        <p:spPr bwMode="auto">
          <a:xfrm>
            <a:off x="457200" y="15240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Step 7: Implement the Alternative</a:t>
            </a:r>
          </a:p>
          <a:p>
            <a:pPr marL="742950" lvl="1" indent="-285750" eaLnBrk="0" hangingPunct="0">
              <a:spcBef>
                <a:spcPct val="20000"/>
              </a:spcBef>
              <a:buClr>
                <a:schemeClr val="tx1"/>
              </a:buClr>
              <a:buFontTx/>
              <a:buChar char="•"/>
            </a:pPr>
            <a:r>
              <a:rPr lang="en-US" sz="2800" dirty="0"/>
              <a:t>Putting the chosen alternative into </a:t>
            </a:r>
            <a:r>
              <a:rPr lang="en-US" sz="2800" dirty="0" smtClean="0"/>
              <a:t>action</a:t>
            </a:r>
          </a:p>
          <a:p>
            <a:pPr marL="742950" lvl="1" indent="-285750" eaLnBrk="0" hangingPunct="0">
              <a:spcBef>
                <a:spcPct val="20000"/>
              </a:spcBef>
              <a:buClr>
                <a:schemeClr val="tx1"/>
              </a:buClr>
              <a:buFontTx/>
              <a:buChar char="•"/>
            </a:pPr>
            <a:r>
              <a:rPr lang="en-US" sz="2800" dirty="0" smtClean="0"/>
              <a:t>Conveying </a:t>
            </a:r>
            <a:r>
              <a:rPr lang="en-US" sz="2800" dirty="0"/>
              <a:t>the decision to and gaining commitment from </a:t>
            </a:r>
            <a:r>
              <a:rPr lang="en-US" sz="2800" dirty="0" smtClean="0"/>
              <a:t>those </a:t>
            </a:r>
            <a:r>
              <a:rPr lang="en-US" sz="2800" dirty="0"/>
              <a:t>who will carry out the alternative</a:t>
            </a:r>
          </a:p>
          <a:p>
            <a:pPr marL="342900" indent="-342900" eaLnBrk="0" hangingPunct="0">
              <a:spcBef>
                <a:spcPct val="20000"/>
              </a:spcBef>
              <a:buFont typeface="Arial" charset="0"/>
              <a:buNone/>
            </a:pPr>
            <a:endParaRPr lang="en-US" sz="3200" dirty="0"/>
          </a:p>
          <a:p>
            <a:pPr marL="742950" lvl="1" indent="-285750" eaLnBrk="0" hangingPunct="0">
              <a:spcBef>
                <a:spcPct val="20000"/>
              </a:spcBef>
              <a:buFont typeface="Arial" charset="0"/>
              <a:buChar char="–"/>
            </a:pPr>
            <a:endParaRPr lang="en-US" sz="2400" dirty="0"/>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5" name="Slide Number Placeholder 4"/>
          <p:cNvSpPr>
            <a:spLocks noGrp="1"/>
          </p:cNvSpPr>
          <p:nvPr>
            <p:ph type="sldNum" sz="quarter" idx="4"/>
          </p:nvPr>
        </p:nvSpPr>
        <p:spPr/>
        <p:txBody>
          <a:bodyPr/>
          <a:lstStyle/>
          <a:p>
            <a:r>
              <a:rPr lang="en-US" smtClean="0"/>
              <a:t>2-</a:t>
            </a:r>
            <a:fld id="{8B37D5FE-740C-46F5-801A-FA5477D9711F}"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normAutofit fontScale="90000"/>
          </a:bodyPr>
          <a:lstStyle/>
          <a:p>
            <a:r>
              <a:rPr lang="en-US" sz="3600" smtClean="0"/>
              <a:t>The Decision-Making Process (cont.)</a:t>
            </a:r>
            <a:endParaRPr lang="en-US" sz="3600" smtClean="0">
              <a:latin typeface="Calibri" pitchFamily="34" charset="0"/>
            </a:endParaRPr>
          </a:p>
        </p:txBody>
      </p:sp>
      <p:sp>
        <p:nvSpPr>
          <p:cNvPr id="56322" name="Rectangle 3"/>
          <p:cNvSpPr txBox="1">
            <a:spLocks/>
          </p:cNvSpPr>
          <p:nvPr/>
        </p:nvSpPr>
        <p:spPr bwMode="auto">
          <a:xfrm>
            <a:off x="533400" y="15240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Step 8: Evaluate Decision Effectiveness</a:t>
            </a:r>
          </a:p>
          <a:p>
            <a:pPr marL="742950" lvl="1" indent="-285750" eaLnBrk="0" hangingPunct="0">
              <a:spcBef>
                <a:spcPct val="45000"/>
              </a:spcBef>
              <a:buFont typeface="Arial" charset="0"/>
              <a:buChar char="–"/>
            </a:pPr>
            <a:r>
              <a:rPr lang="en-US" sz="2800" dirty="0"/>
              <a:t>The soundness of the decision is judged by its outcomes.</a:t>
            </a:r>
          </a:p>
          <a:p>
            <a:pPr marL="742950" lvl="1" indent="-285750" eaLnBrk="0" hangingPunct="0">
              <a:spcBef>
                <a:spcPct val="45000"/>
              </a:spcBef>
              <a:buFont typeface="Arial" charset="0"/>
              <a:buChar char="–"/>
            </a:pPr>
            <a:r>
              <a:rPr lang="en-US" sz="2800" dirty="0"/>
              <a:t>How effectively was the problem resolved by outcomes resulting from the chosen alternatives?</a:t>
            </a:r>
          </a:p>
          <a:p>
            <a:pPr marL="742950" lvl="1" indent="-285750" eaLnBrk="0" hangingPunct="0">
              <a:spcBef>
                <a:spcPct val="45000"/>
              </a:spcBef>
              <a:buFont typeface="Arial" charset="0"/>
              <a:buChar char="–"/>
            </a:pPr>
            <a:r>
              <a:rPr lang="en-US" sz="2800" dirty="0"/>
              <a:t>If the problem was not resolved, what went wrong?</a:t>
            </a:r>
          </a:p>
          <a:p>
            <a:pPr marL="342900" indent="-342900" eaLnBrk="0" hangingPunct="0">
              <a:spcBef>
                <a:spcPct val="20000"/>
              </a:spcBef>
              <a:buFont typeface="Arial" charset="0"/>
              <a:buNone/>
            </a:pPr>
            <a:endParaRPr lang="en-US" sz="3200" dirty="0"/>
          </a:p>
          <a:p>
            <a:pPr marL="742950" lvl="1" indent="-285750" eaLnBrk="0" hangingPunct="0">
              <a:spcBef>
                <a:spcPct val="20000"/>
              </a:spcBef>
              <a:buFont typeface="Arial" charset="0"/>
              <a:buChar char="–"/>
            </a:pPr>
            <a:endParaRPr lang="en-US" sz="2400" dirty="0"/>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normAutofit fontScale="90000"/>
          </a:bodyPr>
          <a:lstStyle/>
          <a:p>
            <a:pPr algn="ctr"/>
            <a:r>
              <a:rPr lang="en-US" sz="3600" dirty="0" smtClean="0"/>
              <a:t>Exhibit 2-5</a:t>
            </a:r>
            <a:br>
              <a:rPr lang="en-US" sz="3600" dirty="0" smtClean="0"/>
            </a:br>
            <a:r>
              <a:rPr lang="en-US" sz="3600" dirty="0" smtClean="0"/>
              <a:t>Decisions Managers May Make</a:t>
            </a:r>
            <a:endParaRPr lang="en-US" sz="3600" dirty="0" smtClean="0">
              <a:latin typeface="Calibri" pitchFamily="34" charset="0"/>
            </a:endParaRPr>
          </a:p>
        </p:txBody>
      </p:sp>
      <p:pic>
        <p:nvPicPr>
          <p:cNvPr id="3" name="Picture 2"/>
          <p:cNvPicPr>
            <a:picLocks noChangeAspect="1"/>
          </p:cNvPicPr>
          <p:nvPr/>
        </p:nvPicPr>
        <p:blipFill>
          <a:blip r:embed="rId3" cstate="print"/>
          <a:stretch>
            <a:fillRect/>
          </a:stretch>
        </p:blipFill>
        <p:spPr>
          <a:xfrm>
            <a:off x="0" y="1600200"/>
            <a:ext cx="9144000" cy="3652242"/>
          </a:xfrm>
          <a:prstGeom prst="rect">
            <a:avLst/>
          </a:prstGeom>
        </p:spPr>
      </p:pic>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685800" y="274638"/>
            <a:ext cx="7772400" cy="1325562"/>
          </a:xfrm>
        </p:spPr>
        <p:txBody>
          <a:bodyPr>
            <a:normAutofit fontScale="90000"/>
          </a:bodyPr>
          <a:lstStyle/>
          <a:p>
            <a:pPr algn="ctr"/>
            <a:r>
              <a:rPr lang="en-US" sz="3600" dirty="0" smtClean="0"/>
              <a:t>Exhibit 2-5</a:t>
            </a:r>
            <a:br>
              <a:rPr lang="en-US" sz="3600" dirty="0" smtClean="0"/>
            </a:br>
            <a:r>
              <a:rPr lang="en-US" sz="3600" dirty="0" smtClean="0"/>
              <a:t>Decisions Managers May Make (cont.)</a:t>
            </a:r>
            <a:endParaRPr lang="en-US" sz="3600" dirty="0" smtClean="0">
              <a:latin typeface="Calibri" pitchFamily="34" charset="0"/>
            </a:endParaRPr>
          </a:p>
        </p:txBody>
      </p:sp>
      <p:pic>
        <p:nvPicPr>
          <p:cNvPr id="2" name="Picture 1"/>
          <p:cNvPicPr>
            <a:picLocks noChangeAspect="1"/>
          </p:cNvPicPr>
          <p:nvPr/>
        </p:nvPicPr>
        <p:blipFill>
          <a:blip r:embed="rId3" cstate="print"/>
          <a:stretch>
            <a:fillRect/>
          </a:stretch>
        </p:blipFill>
        <p:spPr>
          <a:xfrm>
            <a:off x="0" y="1752600"/>
            <a:ext cx="9144000" cy="3730130"/>
          </a:xfrm>
          <a:prstGeom prst="rect">
            <a:avLst/>
          </a:prstGeom>
        </p:spPr>
      </p:pic>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extLst/>
        </p:spPr>
        <p:txBody>
          <a:bodyPr>
            <a:normAutofit/>
          </a:bodyPr>
          <a:lstStyle/>
          <a:p>
            <a:pPr algn="ctr">
              <a:defRPr/>
            </a:pPr>
            <a:r>
              <a:rPr lang="en-US" sz="3600" dirty="0">
                <a:latin typeface="+mn-lt"/>
              </a:rPr>
              <a:t>Making Decisions: Rationality</a:t>
            </a:r>
            <a:endParaRPr lang="en-US" sz="3600" dirty="0" smtClean="0">
              <a:latin typeface="+mn-lt"/>
            </a:endParaRPr>
          </a:p>
        </p:txBody>
      </p:sp>
      <p:sp>
        <p:nvSpPr>
          <p:cNvPr id="62466" name="Rectangle 3"/>
          <p:cNvSpPr txBox="1">
            <a:spLocks/>
          </p:cNvSpPr>
          <p:nvPr/>
        </p:nvSpPr>
        <p:spPr bwMode="auto">
          <a:xfrm>
            <a:off x="533400" y="1219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Rational Decision-Making </a:t>
            </a:r>
            <a:r>
              <a:rPr lang="en-US" sz="2800" dirty="0" smtClean="0"/>
              <a:t>–</a:t>
            </a:r>
            <a:r>
              <a:rPr lang="en-US" sz="2800" b="1" dirty="0" smtClean="0"/>
              <a:t> </a:t>
            </a:r>
            <a:r>
              <a:rPr lang="en-US" sz="2800" dirty="0"/>
              <a:t>describes choices that are logical and consistent while maximizing value.</a:t>
            </a:r>
          </a:p>
          <a:p>
            <a:pPr marL="342900" indent="-342900" eaLnBrk="0" hangingPunct="0">
              <a:spcBef>
                <a:spcPct val="20000"/>
              </a:spcBef>
              <a:buFont typeface="Arial" charset="0"/>
              <a:buChar char="•"/>
            </a:pPr>
            <a:r>
              <a:rPr lang="en-US" sz="2800" dirty="0"/>
              <a:t>Assumptions of Rationality</a:t>
            </a:r>
          </a:p>
          <a:p>
            <a:pPr marL="742950" lvl="1" indent="-285750" eaLnBrk="0" hangingPunct="0">
              <a:spcBef>
                <a:spcPct val="20000"/>
              </a:spcBef>
              <a:buFont typeface="Arial" charset="0"/>
              <a:buChar char="–"/>
            </a:pPr>
            <a:r>
              <a:rPr lang="en-US" sz="2400" dirty="0" smtClean="0"/>
              <a:t>The </a:t>
            </a:r>
            <a:r>
              <a:rPr lang="en-US" sz="2400" dirty="0"/>
              <a:t>decision maker would be fully objective and logical </a:t>
            </a:r>
          </a:p>
          <a:p>
            <a:pPr marL="742950" lvl="1" indent="-285750" eaLnBrk="0" hangingPunct="0">
              <a:spcBef>
                <a:spcPct val="20000"/>
              </a:spcBef>
              <a:buFont typeface="Arial" charset="0"/>
              <a:buChar char="–"/>
            </a:pPr>
            <a:r>
              <a:rPr lang="en-US" sz="2400" dirty="0"/>
              <a:t>The problem faced would be clear and unambiguous</a:t>
            </a:r>
          </a:p>
          <a:p>
            <a:pPr marL="742950" lvl="1" indent="-285750" eaLnBrk="0" hangingPunct="0">
              <a:spcBef>
                <a:spcPct val="20000"/>
              </a:spcBef>
              <a:buFont typeface="Arial" charset="0"/>
              <a:buChar char="–"/>
            </a:pPr>
            <a:r>
              <a:rPr lang="en-US" sz="2400" dirty="0"/>
              <a:t>The decision maker would have a clear and specific goal and know all possible alternatives and consequences and consistently select the alternative that maximizes achieving that goal</a:t>
            </a: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Learning Objectives</a:t>
            </a:r>
            <a:endParaRPr lang="en-US" b="1" dirty="0"/>
          </a:p>
        </p:txBody>
      </p:sp>
      <p:sp>
        <p:nvSpPr>
          <p:cNvPr id="30721" name="Content Placeholder 1"/>
          <p:cNvSpPr>
            <a:spLocks noGrp="1"/>
          </p:cNvSpPr>
          <p:nvPr>
            <p:ph idx="1"/>
          </p:nvPr>
        </p:nvSpPr>
        <p:spPr/>
        <p:txBody>
          <a:bodyPr>
            <a:normAutofit fontScale="85000" lnSpcReduction="20000"/>
          </a:bodyPr>
          <a:lstStyle/>
          <a:p>
            <a:pPr marL="514350" indent="-514350">
              <a:buFont typeface="+mj-lt"/>
              <a:buAutoNum type="arabicPeriod"/>
            </a:pPr>
            <a:r>
              <a:rPr lang="en-US" sz="2700" b="1" i="0" dirty="0" smtClean="0">
                <a:latin typeface="Arial" charset="0"/>
                <a:cs typeface="Arial" charset="0"/>
              </a:rPr>
              <a:t>Describe </a:t>
            </a:r>
            <a:r>
              <a:rPr lang="en-US" sz="2700" i="0" dirty="0" smtClean="0">
                <a:latin typeface="Arial" charset="0"/>
                <a:cs typeface="Arial" charset="0"/>
              </a:rPr>
              <a:t>the eight steps in the decision-making process.</a:t>
            </a:r>
          </a:p>
          <a:p>
            <a:pPr marL="857250" lvl="1" indent="-457200">
              <a:buClr>
                <a:srgbClr val="FF0000"/>
              </a:buClr>
              <a:buFont typeface="Wingdings" pitchFamily="2" charset="2"/>
              <a:buChar char="§"/>
            </a:pPr>
            <a:r>
              <a:rPr lang="en-US" sz="2600" b="1" dirty="0" smtClean="0">
                <a:latin typeface="Arial" charset="0"/>
                <a:cs typeface="Arial" charset="0"/>
              </a:rPr>
              <a:t>Develop your skill </a:t>
            </a:r>
            <a:r>
              <a:rPr lang="en-US" sz="2600" dirty="0" smtClean="0">
                <a:latin typeface="Arial" charset="0"/>
                <a:cs typeface="Arial" charset="0"/>
              </a:rPr>
              <a:t>at being creative</a:t>
            </a:r>
            <a:r>
              <a:rPr lang="en-US" sz="2300" dirty="0" smtClean="0">
                <a:latin typeface="Arial" charset="0"/>
                <a:cs typeface="Arial" charset="0"/>
              </a:rPr>
              <a:t>.</a:t>
            </a:r>
            <a:endParaRPr lang="en-US" sz="2300" i="0" dirty="0" smtClean="0">
              <a:latin typeface="Arial" charset="0"/>
              <a:cs typeface="Arial" charset="0"/>
            </a:endParaRPr>
          </a:p>
          <a:p>
            <a:pPr marL="514350" indent="-514350">
              <a:buFont typeface="+mj-lt"/>
              <a:buAutoNum type="arabicPeriod"/>
            </a:pPr>
            <a:r>
              <a:rPr lang="en-US" sz="2700" b="1" i="0" dirty="0" smtClean="0">
                <a:latin typeface="Arial" charset="0"/>
                <a:cs typeface="Arial" charset="0"/>
              </a:rPr>
              <a:t>Explain </a:t>
            </a:r>
            <a:r>
              <a:rPr lang="en-US" sz="2700" i="0" dirty="0" smtClean="0">
                <a:latin typeface="Arial" charset="0"/>
                <a:cs typeface="Arial" charset="0"/>
              </a:rPr>
              <a:t>the four ways managers make decisions.</a:t>
            </a:r>
          </a:p>
          <a:p>
            <a:pPr marL="514350" indent="-514350">
              <a:buFont typeface="+mj-lt"/>
              <a:buAutoNum type="arabicPeriod"/>
            </a:pPr>
            <a:r>
              <a:rPr lang="en-US" sz="2700" b="1" i="0" dirty="0" smtClean="0">
                <a:latin typeface="Arial" charset="0"/>
                <a:cs typeface="Arial" charset="0"/>
              </a:rPr>
              <a:t>Classify </a:t>
            </a:r>
            <a:r>
              <a:rPr lang="en-US" sz="2700" i="0" dirty="0" smtClean="0">
                <a:latin typeface="Arial" charset="0"/>
                <a:cs typeface="Arial" charset="0"/>
              </a:rPr>
              <a:t>decisions and decision-making conditions.</a:t>
            </a:r>
          </a:p>
          <a:p>
            <a:pPr marL="514350" indent="-514350">
              <a:buFont typeface="+mj-lt"/>
              <a:buAutoNum type="arabicPeriod"/>
            </a:pPr>
            <a:r>
              <a:rPr lang="en-US" sz="2700" b="1" i="0" dirty="0" smtClean="0">
                <a:latin typeface="Arial" charset="0"/>
                <a:cs typeface="Arial" charset="0"/>
              </a:rPr>
              <a:t>Describe </a:t>
            </a:r>
            <a:r>
              <a:rPr lang="en-US" sz="2700" i="0" dirty="0" smtClean="0">
                <a:latin typeface="Arial" charset="0"/>
                <a:cs typeface="Arial" charset="0"/>
              </a:rPr>
              <a:t>different decision-making styles and discuss how biases affect decision-making.</a:t>
            </a:r>
          </a:p>
          <a:p>
            <a:pPr marL="857250" lvl="1" indent="-457200">
              <a:buClr>
                <a:srgbClr val="FF0000"/>
              </a:buClr>
              <a:buFont typeface="Wingdings" pitchFamily="2" charset="2"/>
              <a:buChar char="§"/>
            </a:pPr>
            <a:r>
              <a:rPr lang="en-US" sz="2600" b="1" dirty="0" smtClean="0">
                <a:latin typeface="Arial" charset="0"/>
                <a:cs typeface="Arial" charset="0"/>
              </a:rPr>
              <a:t>Know how to </a:t>
            </a:r>
            <a:r>
              <a:rPr lang="en-US" sz="2600" dirty="0" smtClean="0">
                <a:latin typeface="Arial" charset="0"/>
                <a:cs typeface="Arial" charset="0"/>
              </a:rPr>
              <a:t>recognize when you’re using decision-making errors and biases and what to do about it.</a:t>
            </a:r>
            <a:endParaRPr lang="en-US" sz="2600" i="0" dirty="0" smtClean="0">
              <a:latin typeface="Arial" charset="0"/>
              <a:cs typeface="Arial" charset="0"/>
            </a:endParaRPr>
          </a:p>
          <a:p>
            <a:pPr marL="514350" indent="-514350">
              <a:buFont typeface="+mj-lt"/>
              <a:buAutoNum type="arabicPeriod"/>
            </a:pPr>
            <a:r>
              <a:rPr lang="en-US" sz="2700" b="1" i="0" dirty="0" smtClean="0">
                <a:latin typeface="Arial" charset="0"/>
                <a:cs typeface="Arial" charset="0"/>
              </a:rPr>
              <a:t>Identify </a:t>
            </a:r>
            <a:r>
              <a:rPr lang="en-US" sz="2700" i="0" dirty="0" smtClean="0">
                <a:latin typeface="Arial" charset="0"/>
                <a:cs typeface="Arial" charset="0"/>
              </a:rPr>
              <a:t>effective decision-making techniques.</a:t>
            </a:r>
          </a:p>
        </p:txBody>
      </p:sp>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normAutofit fontScale="90000"/>
          </a:bodyPr>
          <a:lstStyle/>
          <a:p>
            <a:pPr algn="ctr"/>
            <a:r>
              <a:rPr lang="en-US" sz="3600" dirty="0" smtClean="0"/>
              <a:t>Making Decisions: Bounded Rationality</a:t>
            </a:r>
            <a:endParaRPr lang="en-US" sz="3600" dirty="0" smtClean="0">
              <a:latin typeface="Calibri" pitchFamily="34" charset="0"/>
            </a:endParaRPr>
          </a:p>
        </p:txBody>
      </p:sp>
      <p:sp>
        <p:nvSpPr>
          <p:cNvPr id="64514" name="Rectangle 3"/>
          <p:cNvSpPr txBox="1">
            <a:spLocks/>
          </p:cNvSpPr>
          <p:nvPr/>
        </p:nvSpPr>
        <p:spPr bwMode="auto">
          <a:xfrm>
            <a:off x="457200" y="16764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Bounded Rationality </a:t>
            </a:r>
            <a:r>
              <a:rPr lang="en-US" sz="2800" dirty="0" smtClean="0"/>
              <a:t>–</a:t>
            </a:r>
            <a:r>
              <a:rPr lang="en-US" sz="2800" b="1" dirty="0" smtClean="0">
                <a:latin typeface="Calibri" pitchFamily="34" charset="0"/>
              </a:rPr>
              <a:t> </a:t>
            </a:r>
            <a:r>
              <a:rPr lang="en-US" sz="2800" dirty="0" smtClean="0"/>
              <a:t>decision-making </a:t>
            </a:r>
            <a:r>
              <a:rPr lang="en-US" sz="2800" dirty="0"/>
              <a:t>that’s rational, but limited (bounded) by an </a:t>
            </a:r>
            <a:r>
              <a:rPr lang="en-US" sz="2800" dirty="0" smtClean="0"/>
              <a:t>individual’s </a:t>
            </a:r>
            <a:r>
              <a:rPr lang="en-US" sz="2800" dirty="0"/>
              <a:t>ability to process information.</a:t>
            </a:r>
          </a:p>
          <a:p>
            <a:pPr marL="342900" indent="-342900" eaLnBrk="0" hangingPunct="0">
              <a:spcBef>
                <a:spcPct val="20000"/>
              </a:spcBef>
              <a:buFont typeface="Arial" charset="0"/>
              <a:buChar char="•"/>
            </a:pPr>
            <a:r>
              <a:rPr lang="en-US" sz="2800" b="1" dirty="0"/>
              <a:t>Satisfice</a:t>
            </a:r>
            <a:r>
              <a:rPr lang="en-US" sz="2800" b="1" dirty="0">
                <a:latin typeface="Calibri" pitchFamily="34" charset="0"/>
              </a:rPr>
              <a:t> </a:t>
            </a:r>
            <a:r>
              <a:rPr lang="en-US" sz="2800" dirty="0"/>
              <a:t>–</a:t>
            </a:r>
            <a:r>
              <a:rPr lang="en-US" sz="2800" b="1" dirty="0" smtClean="0">
                <a:latin typeface="Calibri" pitchFamily="34" charset="0"/>
              </a:rPr>
              <a:t> </a:t>
            </a:r>
            <a:r>
              <a:rPr lang="en-US" sz="2800" dirty="0"/>
              <a:t>accepting solutions that are “good enough.”</a:t>
            </a:r>
          </a:p>
          <a:p>
            <a:pPr marL="342900" indent="-342900" eaLnBrk="0" hangingPunct="0">
              <a:spcBef>
                <a:spcPct val="20000"/>
              </a:spcBef>
              <a:buFont typeface="Arial" charset="0"/>
              <a:buChar char="•"/>
            </a:pPr>
            <a:r>
              <a:rPr lang="en-US" sz="2800" b="1" dirty="0"/>
              <a:t>Escalation of commitment </a:t>
            </a:r>
            <a:r>
              <a:rPr lang="en-US" sz="2800" dirty="0"/>
              <a:t>–</a:t>
            </a:r>
            <a:r>
              <a:rPr lang="en-US" sz="2800" b="1" dirty="0" smtClean="0"/>
              <a:t> </a:t>
            </a:r>
            <a:r>
              <a:rPr lang="en-US" sz="2800" dirty="0"/>
              <a:t>an increased commitment to a previous decision despite evidence it may have been </a:t>
            </a:r>
            <a:r>
              <a:rPr lang="en-US" sz="2800" dirty="0" smtClean="0"/>
              <a:t>wrong.</a:t>
            </a:r>
            <a:endParaRPr lang="en-US" sz="2800" dirty="0">
              <a:latin typeface="Calibri" pitchFamily="34" charset="0"/>
            </a:endParaRP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ormAutofit fontScale="90000"/>
          </a:bodyPr>
          <a:lstStyle/>
          <a:p>
            <a:pPr algn="ctr"/>
            <a:r>
              <a:rPr lang="en-US" sz="3600" dirty="0" smtClean="0"/>
              <a:t>Making Decisions: The Role of Intuition</a:t>
            </a:r>
            <a:endParaRPr lang="en-US" sz="3600" dirty="0" smtClean="0">
              <a:latin typeface="Calibri" pitchFamily="34" charset="0"/>
            </a:endParaRPr>
          </a:p>
        </p:txBody>
      </p:sp>
      <p:sp>
        <p:nvSpPr>
          <p:cNvPr id="66562" name="Rectangle 3"/>
          <p:cNvSpPr txBox="1">
            <a:spLocks/>
          </p:cNvSpPr>
          <p:nvPr/>
        </p:nvSpPr>
        <p:spPr bwMode="auto">
          <a:xfrm>
            <a:off x="457200" y="1600200"/>
            <a:ext cx="4114800" cy="4525963"/>
          </a:xfrm>
          <a:prstGeom prst="rect">
            <a:avLst/>
          </a:prstGeom>
          <a:noFill/>
          <a:ln w="9525">
            <a:noFill/>
            <a:miter lim="800000"/>
            <a:headEnd/>
            <a:tailEnd/>
          </a:ln>
        </p:spPr>
        <p:txBody>
          <a:bodyPr/>
          <a:lstStyle/>
          <a:p>
            <a:pPr marL="342900" indent="-342900" eaLnBrk="0" hangingPunct="0">
              <a:spcBef>
                <a:spcPct val="50000"/>
              </a:spcBef>
              <a:buFont typeface="Arial" charset="0"/>
              <a:buChar char="•"/>
            </a:pPr>
            <a:r>
              <a:rPr lang="en-US" sz="3200">
                <a:latin typeface="Calibri" pitchFamily="34" charset="0"/>
              </a:rPr>
              <a:t>Intuitive decision- making</a:t>
            </a:r>
          </a:p>
          <a:p>
            <a:pPr marL="742950" lvl="1" indent="-285750" eaLnBrk="0" hangingPunct="0">
              <a:spcBef>
                <a:spcPct val="50000"/>
              </a:spcBef>
              <a:buFont typeface="Arial" charset="0"/>
              <a:buChar char="–"/>
            </a:pPr>
            <a:r>
              <a:rPr lang="en-US" sz="2800">
                <a:latin typeface="Calibri" pitchFamily="34" charset="0"/>
              </a:rPr>
              <a:t>Making decisions on the basis of experience, feelings, and accumulated judgment.</a:t>
            </a:r>
          </a:p>
          <a:p>
            <a:pPr marL="342900" indent="-342900" eaLnBrk="0" hangingPunct="0">
              <a:spcBef>
                <a:spcPct val="20000"/>
              </a:spcBef>
              <a:buFont typeface="Arial" charset="0"/>
              <a:buNone/>
            </a:pPr>
            <a:endParaRPr lang="en-US" sz="3200">
              <a:latin typeface="Calibri" pitchFamily="34" charset="0"/>
            </a:endParaRPr>
          </a:p>
        </p:txBody>
      </p:sp>
      <p:pic>
        <p:nvPicPr>
          <p:cNvPr id="66563" name="Picture 2"/>
          <p:cNvPicPr>
            <a:picLocks noChangeAspect="1" noChangeArrowheads="1"/>
          </p:cNvPicPr>
          <p:nvPr/>
        </p:nvPicPr>
        <p:blipFill>
          <a:blip r:embed="rId3" cstate="print"/>
          <a:srcRect/>
          <a:stretch>
            <a:fillRect/>
          </a:stretch>
        </p:blipFill>
        <p:spPr bwMode="auto">
          <a:xfrm>
            <a:off x="4886325" y="1600200"/>
            <a:ext cx="3724275" cy="317182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normAutofit fontScale="90000"/>
          </a:bodyPr>
          <a:lstStyle/>
          <a:p>
            <a:pPr algn="ctr"/>
            <a:r>
              <a:rPr lang="en-US" sz="3600" dirty="0" smtClean="0"/>
              <a:t>Exhibit 2-6</a:t>
            </a:r>
            <a:br>
              <a:rPr lang="en-US" sz="3600" dirty="0" smtClean="0"/>
            </a:br>
            <a:r>
              <a:rPr lang="en-US" sz="3600" dirty="0" smtClean="0"/>
              <a:t>What Is Intuition?</a:t>
            </a:r>
            <a:endParaRPr lang="en-US" sz="3600" dirty="0" smtClean="0">
              <a:latin typeface="Calibri" pitchFamily="34" charset="0"/>
            </a:endParaRPr>
          </a:p>
        </p:txBody>
      </p:sp>
      <p:pic>
        <p:nvPicPr>
          <p:cNvPr id="2" name="Content Placeholder 1"/>
          <p:cNvPicPr>
            <a:picLocks noGrp="1" noChangeAspect="1"/>
          </p:cNvPicPr>
          <p:nvPr>
            <p:ph idx="1"/>
          </p:nvPr>
        </p:nvPicPr>
        <p:blipFill>
          <a:blip r:embed="rId3" cstate="print"/>
          <a:stretch>
            <a:fillRect/>
          </a:stretch>
        </p:blipFill>
        <p:spPr>
          <a:xfrm>
            <a:off x="692853" y="1600200"/>
            <a:ext cx="7758293" cy="3733800"/>
          </a:xfrm>
        </p:spPr>
      </p:pic>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normAutofit/>
          </a:bodyPr>
          <a:lstStyle/>
          <a:p>
            <a:pPr algn="ctr"/>
            <a:r>
              <a:rPr lang="en-US" sz="3200" dirty="0" smtClean="0"/>
              <a:t>Making Decisions: The Role of Evidence-Based Management</a:t>
            </a:r>
            <a:endParaRPr lang="en-US" sz="3200" dirty="0" smtClean="0">
              <a:latin typeface="Calibri" pitchFamily="34" charset="0"/>
            </a:endParaRPr>
          </a:p>
        </p:txBody>
      </p:sp>
      <p:sp>
        <p:nvSpPr>
          <p:cNvPr id="70658" name="Rectangle 3"/>
          <p:cNvSpPr txBox="1">
            <a:spLocks/>
          </p:cNvSpPr>
          <p:nvPr/>
        </p:nvSpPr>
        <p:spPr bwMode="auto">
          <a:xfrm>
            <a:off x="381000" y="19050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Evidence-based management (</a:t>
            </a:r>
            <a:r>
              <a:rPr lang="en-US" sz="2800" b="1" dirty="0" err="1"/>
              <a:t>EBMgt</a:t>
            </a:r>
            <a:r>
              <a:rPr lang="en-US" sz="2800" b="1" dirty="0" smtClean="0"/>
              <a:t>)</a:t>
            </a:r>
            <a:r>
              <a:rPr lang="en-US" sz="2800" dirty="0"/>
              <a:t> </a:t>
            </a:r>
            <a:r>
              <a:rPr lang="en-US" sz="2800" dirty="0" smtClean="0"/>
              <a:t>–</a:t>
            </a:r>
            <a:r>
              <a:rPr lang="en-US" sz="2800" b="1" dirty="0" smtClean="0"/>
              <a:t> </a:t>
            </a:r>
            <a:r>
              <a:rPr lang="en-US" sz="2800" dirty="0"/>
              <a:t>the systematic use of the best available evidence to improve management </a:t>
            </a:r>
            <a:r>
              <a:rPr lang="en-US" sz="2800" dirty="0" smtClean="0"/>
              <a:t>practice.</a:t>
            </a:r>
            <a:endParaRPr lang="en-US" sz="2800" dirty="0"/>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normAutofit fontScale="90000"/>
          </a:bodyPr>
          <a:lstStyle/>
          <a:p>
            <a:pPr algn="ctr"/>
            <a:r>
              <a:rPr lang="en-US" sz="3600" dirty="0" smtClean="0"/>
              <a:t>Structured Problems and Programmed Decisions</a:t>
            </a:r>
          </a:p>
        </p:txBody>
      </p:sp>
      <p:sp>
        <p:nvSpPr>
          <p:cNvPr id="72706" name="Rectangle 3"/>
          <p:cNvSpPr txBox="1">
            <a:spLocks/>
          </p:cNvSpPr>
          <p:nvPr/>
        </p:nvSpPr>
        <p:spPr bwMode="auto">
          <a:xfrm>
            <a:off x="457200" y="17526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600" b="1" dirty="0">
                <a:latin typeface="Calibri" pitchFamily="34" charset="0"/>
              </a:rPr>
              <a:t>Structured Problems </a:t>
            </a:r>
            <a:r>
              <a:rPr lang="en-US" sz="3600" dirty="0" smtClean="0"/>
              <a:t>–</a:t>
            </a:r>
            <a:r>
              <a:rPr lang="en-US" sz="3600" b="1" dirty="0" smtClean="0">
                <a:latin typeface="Calibri" pitchFamily="34" charset="0"/>
              </a:rPr>
              <a:t> </a:t>
            </a:r>
            <a:r>
              <a:rPr lang="en-US" sz="3600" dirty="0">
                <a:latin typeface="Calibri" pitchFamily="34" charset="0"/>
              </a:rPr>
              <a:t>straightforward, familiar, and easily defined problems.</a:t>
            </a:r>
          </a:p>
          <a:p>
            <a:pPr marL="342900" indent="-342900" eaLnBrk="0" hangingPunct="0">
              <a:spcBef>
                <a:spcPct val="20000"/>
              </a:spcBef>
              <a:buFont typeface="Arial" charset="0"/>
              <a:buChar char="•"/>
            </a:pPr>
            <a:r>
              <a:rPr lang="en-US" sz="3200" b="1" dirty="0"/>
              <a:t>Programmed decision </a:t>
            </a:r>
            <a:r>
              <a:rPr lang="en-US" sz="3200" dirty="0"/>
              <a:t>–</a:t>
            </a:r>
            <a:r>
              <a:rPr lang="en-US" sz="3200" b="1" dirty="0" smtClean="0"/>
              <a:t> </a:t>
            </a:r>
            <a:r>
              <a:rPr lang="en-US" sz="3200" dirty="0"/>
              <a:t>a </a:t>
            </a:r>
            <a:r>
              <a:rPr lang="en-US" sz="3200" dirty="0" smtClean="0"/>
              <a:t>repetitive </a:t>
            </a:r>
            <a:r>
              <a:rPr lang="en-US" sz="3200" dirty="0"/>
              <a:t>decision that can be handled by a routine </a:t>
            </a:r>
            <a:r>
              <a:rPr lang="en-US" sz="3200" dirty="0" smtClean="0"/>
              <a:t>approach.</a:t>
            </a:r>
            <a:endParaRPr lang="en-US" sz="9600" dirty="0">
              <a:latin typeface="Calibri" pitchFamily="34" charset="0"/>
            </a:endParaRP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normAutofit/>
          </a:bodyPr>
          <a:lstStyle/>
          <a:p>
            <a:pPr algn="ctr"/>
            <a:r>
              <a:rPr lang="en-US" sz="3200" dirty="0" smtClean="0"/>
              <a:t>Structured Problems and Programmed Decisions (cont.)</a:t>
            </a:r>
            <a:endParaRPr lang="en-US" sz="3200" dirty="0" smtClean="0">
              <a:latin typeface="Calibri" pitchFamily="34" charset="0"/>
            </a:endParaRPr>
          </a:p>
        </p:txBody>
      </p:sp>
      <p:sp>
        <p:nvSpPr>
          <p:cNvPr id="74754" name="Rectangle 3"/>
          <p:cNvSpPr txBox="1">
            <a:spLocks/>
          </p:cNvSpPr>
          <p:nvPr/>
        </p:nvSpPr>
        <p:spPr bwMode="auto">
          <a:xfrm>
            <a:off x="533400" y="15240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Procedure </a:t>
            </a:r>
            <a:r>
              <a:rPr lang="en-US" sz="2800" dirty="0"/>
              <a:t>–</a:t>
            </a:r>
            <a:r>
              <a:rPr lang="en-US" sz="2800" b="1" dirty="0" smtClean="0"/>
              <a:t> </a:t>
            </a:r>
            <a:r>
              <a:rPr lang="en-US" sz="2800" dirty="0"/>
              <a:t>a series of sequential steps used to respond to a well-structured </a:t>
            </a:r>
            <a:r>
              <a:rPr lang="en-US" sz="2800" dirty="0" smtClean="0"/>
              <a:t>problem.</a:t>
            </a:r>
            <a:endParaRPr lang="en-US" sz="2800" dirty="0"/>
          </a:p>
          <a:p>
            <a:pPr marL="342900" indent="-342900" eaLnBrk="0" hangingPunct="0">
              <a:spcBef>
                <a:spcPct val="20000"/>
              </a:spcBef>
              <a:buFont typeface="Arial" charset="0"/>
              <a:buChar char="•"/>
            </a:pPr>
            <a:r>
              <a:rPr lang="en-US" sz="2800" b="1" dirty="0"/>
              <a:t>Rule </a:t>
            </a:r>
            <a:r>
              <a:rPr lang="en-US" sz="2800" dirty="0"/>
              <a:t>–</a:t>
            </a:r>
            <a:r>
              <a:rPr lang="en-US" sz="2800" b="1" dirty="0" smtClean="0"/>
              <a:t> </a:t>
            </a:r>
            <a:r>
              <a:rPr lang="en-US" sz="2800" dirty="0"/>
              <a:t>an explicit statement that tells managers what can or cannot be </a:t>
            </a:r>
            <a:r>
              <a:rPr lang="en-US" sz="2800" dirty="0" smtClean="0"/>
              <a:t>done.</a:t>
            </a:r>
            <a:endParaRPr lang="en-US" sz="2800" dirty="0"/>
          </a:p>
          <a:p>
            <a:pPr marL="342900" indent="-342900" eaLnBrk="0" hangingPunct="0">
              <a:spcBef>
                <a:spcPct val="20000"/>
              </a:spcBef>
              <a:buFont typeface="Arial" charset="0"/>
              <a:buChar char="•"/>
            </a:pPr>
            <a:r>
              <a:rPr lang="en-US" sz="2800" b="1" dirty="0"/>
              <a:t>Policy </a:t>
            </a:r>
            <a:r>
              <a:rPr lang="en-US" sz="2800" dirty="0"/>
              <a:t>–</a:t>
            </a:r>
            <a:r>
              <a:rPr lang="en-US" sz="2800" b="1" dirty="0" smtClean="0"/>
              <a:t> </a:t>
            </a:r>
            <a:r>
              <a:rPr lang="en-US" sz="2800" dirty="0"/>
              <a:t>a guideline for making </a:t>
            </a:r>
            <a:r>
              <a:rPr lang="en-US" sz="2800" dirty="0" smtClean="0"/>
              <a:t>decisions.</a:t>
            </a:r>
            <a:endParaRPr lang="en-US" sz="2800" dirty="0"/>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ctrTitle"/>
          </p:nvPr>
        </p:nvSpPr>
        <p:spPr>
          <a:xfrm>
            <a:off x="457200" y="381000"/>
            <a:ext cx="8229600" cy="1371600"/>
          </a:xfrm>
        </p:spPr>
        <p:txBody>
          <a:bodyPr>
            <a:noAutofit/>
          </a:bodyPr>
          <a:lstStyle/>
          <a:p>
            <a:pPr marL="342900" indent="-342900" algn="ct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cs typeface="Gill Sans MT"/>
              </a:rPr>
              <a:t>Unstructured Problems and </a:t>
            </a:r>
            <a:br>
              <a:rPr lang="en-US" sz="3200" dirty="0" smtClean="0">
                <a:cs typeface="Gill Sans MT"/>
              </a:rPr>
            </a:br>
            <a:r>
              <a:rPr lang="en-US" sz="3200" dirty="0" smtClean="0">
                <a:cs typeface="Gill Sans MT"/>
              </a:rPr>
              <a:t>Nonprogrammed Decisions</a:t>
            </a:r>
            <a:br>
              <a:rPr lang="en-US" sz="3200" dirty="0" smtClean="0">
                <a:cs typeface="Gill Sans MT"/>
              </a:rPr>
            </a:br>
            <a:endParaRPr lang="en-US" sz="3200" dirty="0" smtClean="0">
              <a:cs typeface="Gill Sans MT"/>
            </a:endParaRPr>
          </a:p>
        </p:txBody>
      </p:sp>
      <p:sp>
        <p:nvSpPr>
          <p:cNvPr id="76802"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Unstructured Problems </a:t>
            </a:r>
            <a:r>
              <a:rPr lang="en-US" sz="3200" dirty="0" smtClean="0"/>
              <a:t>– </a:t>
            </a:r>
            <a:r>
              <a:rPr lang="en-US" sz="3200" dirty="0"/>
              <a:t>problems that are new or unusual and for which information is ambiguous or incomplete.</a:t>
            </a:r>
          </a:p>
          <a:p>
            <a:pPr marL="342900" indent="-342900" eaLnBrk="0" hangingPunct="0">
              <a:spcBef>
                <a:spcPct val="20000"/>
              </a:spcBef>
              <a:buFont typeface="Arial" charset="0"/>
              <a:buChar char="•"/>
            </a:pPr>
            <a:r>
              <a:rPr lang="en-US" sz="3200" b="1" dirty="0" err="1"/>
              <a:t>Nonprogrammed</a:t>
            </a:r>
            <a:r>
              <a:rPr lang="en-US" sz="3200" b="1" dirty="0"/>
              <a:t> decisions </a:t>
            </a:r>
            <a:r>
              <a:rPr lang="en-US" sz="3200" dirty="0"/>
              <a:t>– unique and nonrecurring and involve custom made solutions.</a:t>
            </a:r>
            <a:endParaRPr lang="en-US" sz="3200" dirty="0">
              <a:latin typeface="Calibri" pitchFamily="34" charset="0"/>
            </a:endParaRP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normAutofit fontScale="90000"/>
          </a:bodyPr>
          <a:lstStyle/>
          <a:p>
            <a:pPr algn="ctr"/>
            <a:r>
              <a:rPr lang="en-US" sz="2800" dirty="0" smtClean="0"/>
              <a:t>Exhibit 2-7</a:t>
            </a:r>
            <a:br>
              <a:rPr lang="en-US" sz="2800" dirty="0" smtClean="0"/>
            </a:br>
            <a:r>
              <a:rPr lang="en-US" sz="2800" dirty="0" smtClean="0"/>
              <a:t>Programmed Versus</a:t>
            </a:r>
            <a:br>
              <a:rPr lang="en-US" sz="2800" dirty="0" smtClean="0"/>
            </a:br>
            <a:r>
              <a:rPr lang="en-US" sz="2800" dirty="0" smtClean="0"/>
              <a:t>Nonprogrammed Decisions</a:t>
            </a:r>
            <a:endParaRPr lang="en-US" sz="2800" dirty="0" smtClean="0">
              <a:latin typeface="Calibri" pitchFamily="34" charset="0"/>
            </a:endParaRPr>
          </a:p>
        </p:txBody>
      </p:sp>
      <p:pic>
        <p:nvPicPr>
          <p:cNvPr id="2" name="Picture 1"/>
          <p:cNvPicPr>
            <a:picLocks noChangeAspect="1"/>
          </p:cNvPicPr>
          <p:nvPr/>
        </p:nvPicPr>
        <p:blipFill>
          <a:blip r:embed="rId3" cstate="print"/>
          <a:stretch>
            <a:fillRect/>
          </a:stretch>
        </p:blipFill>
        <p:spPr>
          <a:xfrm>
            <a:off x="0" y="1536700"/>
            <a:ext cx="9144000" cy="3774558"/>
          </a:xfrm>
          <a:prstGeom prst="rect">
            <a:avLst/>
          </a:prstGeom>
        </p:spPr>
      </p:pic>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normAutofit/>
          </a:bodyPr>
          <a:lstStyle/>
          <a:p>
            <a:pPr algn="ctr"/>
            <a:r>
              <a:rPr lang="en-US" sz="3600" dirty="0" smtClean="0"/>
              <a:t>Decision-Making Conditions</a:t>
            </a:r>
            <a:endParaRPr lang="en-US" sz="3600" dirty="0" smtClean="0">
              <a:latin typeface="Calibri" pitchFamily="34" charset="0"/>
            </a:endParaRPr>
          </a:p>
        </p:txBody>
      </p:sp>
      <p:sp>
        <p:nvSpPr>
          <p:cNvPr id="80898" name="Rectangle 3"/>
          <p:cNvSpPr txBox="1">
            <a:spLocks/>
          </p:cNvSpPr>
          <p:nvPr/>
        </p:nvSpPr>
        <p:spPr bwMode="auto">
          <a:xfrm>
            <a:off x="533400" y="13716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Certainty </a:t>
            </a:r>
            <a:r>
              <a:rPr lang="en-US" sz="2800" dirty="0" smtClean="0"/>
              <a:t>–</a:t>
            </a:r>
            <a:r>
              <a:rPr lang="en-US" sz="2800" b="1" dirty="0" smtClean="0"/>
              <a:t> </a:t>
            </a:r>
            <a:r>
              <a:rPr lang="en-US" sz="2800" dirty="0"/>
              <a:t>a situation in which a manager can make accurate decisions because all outcomes are </a:t>
            </a:r>
            <a:r>
              <a:rPr lang="en-US" sz="2800" dirty="0" smtClean="0"/>
              <a:t>known.</a:t>
            </a:r>
            <a:endParaRPr lang="en-US" sz="2800" dirty="0"/>
          </a:p>
          <a:p>
            <a:pPr marL="342900" indent="-342900" eaLnBrk="0" hangingPunct="0">
              <a:spcBef>
                <a:spcPct val="20000"/>
              </a:spcBef>
              <a:buFont typeface="Arial" charset="0"/>
              <a:buChar char="•"/>
            </a:pPr>
            <a:r>
              <a:rPr lang="en-US" sz="2800" b="1" dirty="0"/>
              <a:t>Risk </a:t>
            </a:r>
            <a:r>
              <a:rPr lang="en-US" sz="2800" dirty="0"/>
              <a:t>–</a:t>
            </a:r>
            <a:r>
              <a:rPr lang="en-US" sz="2800" b="1" dirty="0" smtClean="0"/>
              <a:t> </a:t>
            </a:r>
            <a:r>
              <a:rPr lang="en-US" sz="2800" dirty="0"/>
              <a:t>a situation in which the decision maker is able to estimate the likelihood of certain </a:t>
            </a:r>
            <a:r>
              <a:rPr lang="en-US" sz="2800" dirty="0" smtClean="0"/>
              <a:t>outcomes.</a:t>
            </a:r>
            <a:endParaRPr lang="en-US" sz="2800" dirty="0"/>
          </a:p>
          <a:p>
            <a:pPr marL="342900" indent="-342900" eaLnBrk="0" hangingPunct="0">
              <a:spcBef>
                <a:spcPct val="20000"/>
              </a:spcBef>
              <a:buFont typeface="Arial" charset="0"/>
              <a:buChar char="•"/>
            </a:pPr>
            <a:r>
              <a:rPr lang="en-US" sz="2800" b="1" dirty="0"/>
              <a:t>Uncertainty </a:t>
            </a:r>
            <a:r>
              <a:rPr lang="en-US" sz="2800" dirty="0"/>
              <a:t>–</a:t>
            </a:r>
            <a:r>
              <a:rPr lang="en-US" sz="2800" b="1" dirty="0" smtClean="0"/>
              <a:t> </a:t>
            </a:r>
            <a:r>
              <a:rPr lang="en-US" sz="2800" dirty="0"/>
              <a:t>a situation in which a decision maker has neither certainty nor reasonable probability estimates </a:t>
            </a:r>
            <a:r>
              <a:rPr lang="en-US" sz="2800" dirty="0" smtClean="0"/>
              <a:t>available.</a:t>
            </a:r>
            <a:endParaRPr lang="en-US" sz="2800" dirty="0"/>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Managing Risk</a:t>
            </a:r>
            <a:endParaRPr lang="en-US" dirty="0"/>
          </a:p>
        </p:txBody>
      </p:sp>
      <p:sp>
        <p:nvSpPr>
          <p:cNvPr id="3" name="Content Placeholder 2"/>
          <p:cNvSpPr>
            <a:spLocks noGrp="1"/>
          </p:cNvSpPr>
          <p:nvPr>
            <p:ph idx="1"/>
          </p:nvPr>
        </p:nvSpPr>
        <p:spPr>
          <a:xfrm>
            <a:off x="685800" y="1143000"/>
            <a:ext cx="7772400" cy="4800600"/>
          </a:xfrm>
        </p:spPr>
        <p:txBody>
          <a:bodyPr>
            <a:noAutofit/>
          </a:bodyPr>
          <a:lstStyle/>
          <a:p>
            <a:r>
              <a:rPr lang="en-US" sz="2400" dirty="0" smtClean="0"/>
              <a:t>Managers can use historical data from past experiences or secondary information that lets them assign probabilities to different alternatives. </a:t>
            </a:r>
          </a:p>
          <a:p>
            <a:r>
              <a:rPr lang="en-US" sz="2400" dirty="0" smtClean="0"/>
              <a:t>Managers use this information to help make decisions by calculating the expected value – the expected return from each possible outcome – by multiplying expected revenues by (the probability).</a:t>
            </a:r>
          </a:p>
          <a:p>
            <a:r>
              <a:rPr lang="en-US" sz="2400" dirty="0" smtClean="0"/>
              <a:t>This exercise will give the manager an idea of the average revenue that they can expect over time if everything relative to the probability remains constant.</a:t>
            </a:r>
            <a:endParaRPr lang="en-US" sz="2400" dirty="0"/>
          </a:p>
        </p:txBody>
      </p:sp>
      <p:sp>
        <p:nvSpPr>
          <p:cNvPr id="8" name="Footer Placeholder 7"/>
          <p:cNvSpPr>
            <a:spLocks noGrp="1"/>
          </p:cNvSpPr>
          <p:nvPr>
            <p:ph type="ftr" sz="quarter" idx="11"/>
          </p:nvPr>
        </p:nvSpPr>
        <p:spPr/>
        <p:txBody>
          <a:bodyPr/>
          <a:lstStyle/>
          <a:p>
            <a:r>
              <a:rPr lang="en-IN" smtClean="0"/>
              <a:t>Copyright © 2016 by Pearson Education, Ltd. </a:t>
            </a:r>
            <a:endParaRPr lang="en-US" dirty="0"/>
          </a:p>
        </p:txBody>
      </p:sp>
      <p:sp>
        <p:nvSpPr>
          <p:cNvPr id="9" name="Slide Number Placeholder 8"/>
          <p:cNvSpPr>
            <a:spLocks noGrp="1"/>
          </p:cNvSpPr>
          <p:nvPr>
            <p:ph type="sldNum" sz="quarter" idx="4"/>
          </p:nvPr>
        </p:nvSpPr>
        <p:spPr/>
        <p:txBody>
          <a:bodyPr/>
          <a:lstStyle/>
          <a:p>
            <a:r>
              <a:rPr lang="en-US" smtClean="0"/>
              <a:t>2-</a:t>
            </a:r>
            <a:fld id="{8B37D5FE-740C-46F5-801A-FA5477D9711F}"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990600"/>
            <a:ext cx="7239000" cy="3416320"/>
          </a:xfrm>
          <a:prstGeom prst="rect">
            <a:avLst/>
          </a:prstGeom>
        </p:spPr>
        <p:txBody>
          <a:bodyPr wrap="square">
            <a:spAutoFit/>
          </a:bodyPr>
          <a:lstStyle/>
          <a:p>
            <a:endParaRPr lang="en-US" sz="4000" dirty="0" smtClean="0"/>
          </a:p>
          <a:p>
            <a:r>
              <a:rPr lang="en-US" sz="4400" dirty="0" smtClean="0"/>
              <a:t>A key to success in management and in your career is knowing how to be an effective decision-maker.</a:t>
            </a:r>
            <a:endParaRPr lang="en-US" sz="4400" dirty="0"/>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7" name="Slide Number Placeholder 6"/>
          <p:cNvSpPr>
            <a:spLocks noGrp="1"/>
          </p:cNvSpPr>
          <p:nvPr>
            <p:ph type="sldNum" sz="quarter" idx="4"/>
          </p:nvPr>
        </p:nvSpPr>
        <p:spPr/>
        <p:txBody>
          <a:bodyPr/>
          <a:lstStyle/>
          <a:p>
            <a:r>
              <a:rPr lang="en-US" smtClean="0"/>
              <a:t>2-</a:t>
            </a:r>
            <a:fld id="{8B37D5FE-740C-46F5-801A-FA5477D9711F}"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1143000"/>
          </a:xfrm>
        </p:spPr>
        <p:txBody>
          <a:bodyPr>
            <a:normAutofit fontScale="90000"/>
          </a:bodyPr>
          <a:lstStyle/>
          <a:p>
            <a:pPr algn="ctr"/>
            <a:r>
              <a:rPr lang="en-US" dirty="0"/>
              <a:t>Exhibit 2</a:t>
            </a:r>
            <a:r>
              <a:rPr lang="en-US" dirty="0" smtClean="0"/>
              <a:t>-8</a:t>
            </a:r>
            <a:r>
              <a:rPr lang="en-US" dirty="0"/>
              <a:t/>
            </a:r>
            <a:br>
              <a:rPr lang="en-US" dirty="0"/>
            </a:br>
            <a:r>
              <a:rPr lang="en-US" dirty="0" smtClean="0"/>
              <a:t>expected value</a:t>
            </a:r>
            <a:r>
              <a:rPr lang="en-US" dirty="0"/>
              <a:t/>
            </a:r>
            <a:br>
              <a:rPr lang="en-US" dirty="0"/>
            </a:br>
            <a:endParaRPr lang="en-US" dirty="0"/>
          </a:p>
        </p:txBody>
      </p:sp>
      <p:pic>
        <p:nvPicPr>
          <p:cNvPr id="4" name="Picture 3"/>
          <p:cNvPicPr>
            <a:picLocks noChangeAspect="1"/>
          </p:cNvPicPr>
          <p:nvPr/>
        </p:nvPicPr>
        <p:blipFill>
          <a:blip r:embed="rId2" cstate="print"/>
          <a:stretch>
            <a:fillRect/>
          </a:stretch>
        </p:blipFill>
        <p:spPr>
          <a:xfrm>
            <a:off x="0" y="2146300"/>
            <a:ext cx="9144000" cy="2552627"/>
          </a:xfrm>
          <a:prstGeom prst="rect">
            <a:avLst/>
          </a:prstGeom>
        </p:spPr>
      </p:pic>
      <p:sp>
        <p:nvSpPr>
          <p:cNvPr id="7" name="Footer Placeholder 6"/>
          <p:cNvSpPr>
            <a:spLocks noGrp="1"/>
          </p:cNvSpPr>
          <p:nvPr>
            <p:ph type="ftr" sz="quarter" idx="11"/>
          </p:nvPr>
        </p:nvSpPr>
        <p:spPr/>
        <p:txBody>
          <a:bodyPr/>
          <a:lstStyle/>
          <a:p>
            <a:r>
              <a:rPr lang="en-IN" smtClean="0"/>
              <a:t>Copyright © 2016 by Pearson Education, Ltd. </a:t>
            </a:r>
            <a:endParaRPr lang="en-US" dirty="0"/>
          </a:p>
        </p:txBody>
      </p:sp>
      <p:sp>
        <p:nvSpPr>
          <p:cNvPr id="9" name="Slide Number Placeholder 8"/>
          <p:cNvSpPr>
            <a:spLocks noGrp="1"/>
          </p:cNvSpPr>
          <p:nvPr>
            <p:ph type="sldNum" sz="quarter" idx="4"/>
          </p:nvPr>
        </p:nvSpPr>
        <p:spPr/>
        <p:txBody>
          <a:bodyPr/>
          <a:lstStyle/>
          <a:p>
            <a:r>
              <a:rPr lang="en-US" smtClean="0"/>
              <a:t>2-</a:t>
            </a:r>
            <a:fld id="{8B37D5FE-740C-46F5-801A-FA5477D9711F}"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609600" y="152400"/>
            <a:ext cx="7772400" cy="1143000"/>
          </a:xfrm>
        </p:spPr>
        <p:txBody>
          <a:bodyPr>
            <a:normAutofit fontScale="90000"/>
          </a:bodyPr>
          <a:lstStyle/>
          <a:p>
            <a:pPr algn="ctr"/>
            <a:r>
              <a:rPr lang="en-US" sz="3600" dirty="0" smtClean="0"/>
              <a:t>Exhibit 2-9</a:t>
            </a:r>
            <a:br>
              <a:rPr lang="en-US" sz="3600" dirty="0" smtClean="0"/>
            </a:br>
            <a:r>
              <a:rPr lang="en-US" sz="3600" dirty="0" smtClean="0"/>
              <a:t>Payoff Matrix</a:t>
            </a:r>
            <a:endParaRPr lang="en-US" sz="3600" dirty="0" smtClean="0">
              <a:latin typeface="Calibri" pitchFamily="34" charset="0"/>
            </a:endParaRPr>
          </a:p>
        </p:txBody>
      </p:sp>
      <p:pic>
        <p:nvPicPr>
          <p:cNvPr id="82946" name="Picture 2"/>
          <p:cNvPicPr>
            <a:picLocks noChangeAspect="1" noChangeArrowheads="1"/>
          </p:cNvPicPr>
          <p:nvPr/>
        </p:nvPicPr>
        <p:blipFill>
          <a:blip r:embed="rId3" cstate="print"/>
          <a:srcRect/>
          <a:stretch>
            <a:fillRect/>
          </a:stretch>
        </p:blipFill>
        <p:spPr bwMode="auto">
          <a:xfrm>
            <a:off x="442913" y="1752600"/>
            <a:ext cx="8167687" cy="407035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Exhibit 2-10</a:t>
            </a:r>
            <a:br>
              <a:rPr lang="en-US" dirty="0" smtClean="0"/>
            </a:br>
            <a:r>
              <a:rPr lang="en-US" dirty="0" smtClean="0"/>
              <a:t>Regret Matrix</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524000" y="1676400"/>
            <a:ext cx="5943600" cy="3657599"/>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algn="ctr"/>
            <a:r>
              <a:rPr lang="en-US" sz="3600" dirty="0" smtClean="0"/>
              <a:t>Decision-Making Styles</a:t>
            </a:r>
            <a:endParaRPr lang="en-US" sz="3600" dirty="0" smtClean="0">
              <a:latin typeface="Calibri" pitchFamily="34" charset="0"/>
            </a:endParaRPr>
          </a:p>
        </p:txBody>
      </p:sp>
      <p:sp>
        <p:nvSpPr>
          <p:cNvPr id="87042" name="Rectangle 3"/>
          <p:cNvSpPr txBox="1">
            <a:spLocks/>
          </p:cNvSpPr>
          <p:nvPr/>
        </p:nvSpPr>
        <p:spPr bwMode="auto">
          <a:xfrm>
            <a:off x="609600" y="1295400"/>
            <a:ext cx="8229600" cy="4525963"/>
          </a:xfrm>
          <a:prstGeom prst="rect">
            <a:avLst/>
          </a:prstGeom>
          <a:noFill/>
          <a:ln w="9525">
            <a:noFill/>
            <a:miter lim="800000"/>
            <a:headEnd/>
            <a:tailEnd/>
          </a:ln>
        </p:spPr>
        <p:txBody>
          <a:bodyPr/>
          <a:lstStyle/>
          <a:p>
            <a:pPr marL="342900" indent="-342900" eaLnBrk="0" hangingPunct="0">
              <a:spcBef>
                <a:spcPct val="50000"/>
              </a:spcBef>
              <a:buFont typeface="Arial" charset="0"/>
              <a:buChar char="•"/>
            </a:pPr>
            <a:r>
              <a:rPr lang="en-US" sz="2800" b="1" dirty="0"/>
              <a:t>Linear Thinking Style </a:t>
            </a:r>
            <a:r>
              <a:rPr lang="en-US" sz="2800" dirty="0" smtClean="0"/>
              <a:t>–</a:t>
            </a:r>
            <a:r>
              <a:rPr lang="en-US" sz="2800" b="1" dirty="0" smtClean="0"/>
              <a:t> </a:t>
            </a:r>
            <a:r>
              <a:rPr lang="en-US" sz="2800" dirty="0"/>
              <a:t>a person’s tendency to use external data/facts; the habit of processing information through rational, logical thinking.</a:t>
            </a:r>
          </a:p>
          <a:p>
            <a:pPr marL="342900" indent="-342900" eaLnBrk="0" hangingPunct="0">
              <a:spcBef>
                <a:spcPct val="50000"/>
              </a:spcBef>
              <a:buFont typeface="Arial" charset="0"/>
              <a:buChar char="•"/>
            </a:pPr>
            <a:r>
              <a:rPr lang="en-US" sz="2800" b="1" dirty="0"/>
              <a:t>Nonlinear Thinking Style </a:t>
            </a:r>
            <a:r>
              <a:rPr lang="en-US" sz="2800" dirty="0"/>
              <a:t>– a person’s preference for internal sources of information; a method of processing this information with internal insights, feelings, and hunches.</a:t>
            </a: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normAutofit/>
          </a:bodyPr>
          <a:lstStyle/>
          <a:p>
            <a:pPr algn="ctr"/>
            <a:r>
              <a:rPr lang="en-US" sz="3200" dirty="0" smtClean="0"/>
              <a:t>Decision-Making Biases and Errors</a:t>
            </a:r>
            <a:endParaRPr lang="en-US" sz="3200" dirty="0" smtClean="0">
              <a:latin typeface="Calibri" pitchFamily="34" charset="0"/>
            </a:endParaRPr>
          </a:p>
        </p:txBody>
      </p:sp>
      <p:sp>
        <p:nvSpPr>
          <p:cNvPr id="89090" name="Rectangle 3"/>
          <p:cNvSpPr txBox="1">
            <a:spLocks/>
          </p:cNvSpPr>
          <p:nvPr/>
        </p:nvSpPr>
        <p:spPr bwMode="auto">
          <a:xfrm>
            <a:off x="457200" y="1676400"/>
            <a:ext cx="8229600" cy="4525963"/>
          </a:xfrm>
          <a:prstGeom prst="rect">
            <a:avLst/>
          </a:prstGeom>
          <a:noFill/>
          <a:ln w="9525">
            <a:noFill/>
            <a:miter lim="800000"/>
            <a:headEnd/>
            <a:tailEnd/>
          </a:ln>
        </p:spPr>
        <p:txBody>
          <a:bodyPr/>
          <a:lstStyle/>
          <a:p>
            <a:pPr marL="342900" indent="-342900" eaLnBrk="0" hangingPunct="0">
              <a:spcBef>
                <a:spcPct val="50000"/>
              </a:spcBef>
              <a:buFont typeface="Arial" charset="0"/>
              <a:buChar char="•"/>
            </a:pPr>
            <a:r>
              <a:rPr lang="en-US" sz="2800" b="1" dirty="0"/>
              <a:t>Heuristics</a:t>
            </a:r>
            <a:r>
              <a:rPr lang="en-US" sz="2800" dirty="0"/>
              <a:t> – using “rules of thumb” to simplify </a:t>
            </a:r>
            <a:r>
              <a:rPr lang="en-US" sz="2800" dirty="0" smtClean="0"/>
              <a:t>decision-making</a:t>
            </a:r>
            <a:r>
              <a:rPr lang="en-US" sz="2800" dirty="0"/>
              <a:t>.</a:t>
            </a:r>
          </a:p>
          <a:p>
            <a:pPr marL="342900" indent="-342900" eaLnBrk="0" hangingPunct="0">
              <a:spcBef>
                <a:spcPct val="50000"/>
              </a:spcBef>
              <a:buFont typeface="Arial" charset="0"/>
              <a:buChar char="•"/>
            </a:pPr>
            <a:r>
              <a:rPr lang="en-US" sz="2800" b="1" dirty="0"/>
              <a:t>Overconfidence Bias </a:t>
            </a:r>
            <a:r>
              <a:rPr lang="en-US" sz="2800" dirty="0"/>
              <a:t>– holding unrealistically positive views of oneself and one’s performance.</a:t>
            </a:r>
          </a:p>
          <a:p>
            <a:pPr marL="342900" indent="-342900" eaLnBrk="0" hangingPunct="0">
              <a:spcBef>
                <a:spcPct val="50000"/>
              </a:spcBef>
              <a:buFont typeface="Arial" charset="0"/>
              <a:buChar char="•"/>
            </a:pPr>
            <a:r>
              <a:rPr lang="en-US" sz="2800" b="1" dirty="0"/>
              <a:t>Immediate Gratification Bias </a:t>
            </a:r>
            <a:r>
              <a:rPr lang="en-US" sz="2800" dirty="0"/>
              <a:t>– choosing alternatives that offer immediate rewards and avoid immediate costs.</a:t>
            </a: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normAutofit/>
          </a:bodyPr>
          <a:lstStyle/>
          <a:p>
            <a:pPr algn="ctr"/>
            <a:r>
              <a:rPr lang="en-US" sz="3200" dirty="0" smtClean="0"/>
              <a:t>Decision-Making Biases and Errors (cont.)</a:t>
            </a:r>
            <a:endParaRPr lang="en-US" sz="3200" dirty="0" smtClean="0">
              <a:latin typeface="Calibri" pitchFamily="34" charset="0"/>
            </a:endParaRPr>
          </a:p>
        </p:txBody>
      </p:sp>
      <p:sp>
        <p:nvSpPr>
          <p:cNvPr id="91138" name="Rectangle 3"/>
          <p:cNvSpPr txBox="1">
            <a:spLocks/>
          </p:cNvSpPr>
          <p:nvPr/>
        </p:nvSpPr>
        <p:spPr bwMode="auto">
          <a:xfrm>
            <a:off x="457200" y="1752600"/>
            <a:ext cx="8229600" cy="4525963"/>
          </a:xfrm>
          <a:prstGeom prst="rect">
            <a:avLst/>
          </a:prstGeom>
          <a:noFill/>
          <a:ln w="9525">
            <a:noFill/>
            <a:miter lim="800000"/>
            <a:headEnd/>
            <a:tailEnd/>
          </a:ln>
        </p:spPr>
        <p:txBody>
          <a:bodyPr/>
          <a:lstStyle/>
          <a:p>
            <a:pPr marL="342900" indent="-342900" eaLnBrk="0" hangingPunct="0">
              <a:spcBef>
                <a:spcPct val="35000"/>
              </a:spcBef>
              <a:buFont typeface="Arial" charset="0"/>
              <a:buChar char="•"/>
            </a:pPr>
            <a:r>
              <a:rPr lang="en-US" sz="2800" b="1" dirty="0"/>
              <a:t>Anchoring Effect </a:t>
            </a:r>
            <a:r>
              <a:rPr lang="en-US" sz="2800" dirty="0"/>
              <a:t>– fixating on initial information and ignoring subsequent information.</a:t>
            </a:r>
          </a:p>
          <a:p>
            <a:pPr marL="342900" indent="-342900" eaLnBrk="0" hangingPunct="0">
              <a:spcBef>
                <a:spcPct val="35000"/>
              </a:spcBef>
              <a:buFont typeface="Arial" charset="0"/>
              <a:buChar char="•"/>
            </a:pPr>
            <a:r>
              <a:rPr lang="en-US" sz="2800" b="1" dirty="0"/>
              <a:t>Selective Perception Bias </a:t>
            </a:r>
            <a:r>
              <a:rPr lang="en-US" sz="2800" dirty="0"/>
              <a:t>– selecting, organizing and interpreting events based on the decision maker’s biased perceptions.</a:t>
            </a:r>
          </a:p>
          <a:p>
            <a:pPr marL="342900" indent="-342900" eaLnBrk="0" hangingPunct="0">
              <a:spcBef>
                <a:spcPct val="35000"/>
              </a:spcBef>
              <a:buFont typeface="Arial" charset="0"/>
              <a:buChar char="•"/>
            </a:pPr>
            <a:r>
              <a:rPr lang="en-US" sz="2800" b="1" dirty="0"/>
              <a:t>Confirmation Bias </a:t>
            </a:r>
            <a:r>
              <a:rPr lang="en-US" sz="2800" dirty="0"/>
              <a:t>– seeking out information that reaffirms past choices while discounting contradictory information.</a:t>
            </a: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normAutofit/>
          </a:bodyPr>
          <a:lstStyle/>
          <a:p>
            <a:pPr algn="ctr"/>
            <a:r>
              <a:rPr lang="en-US" sz="3200" dirty="0" smtClean="0"/>
              <a:t>Decision-Making Biases and Errors (cont.)</a:t>
            </a:r>
            <a:endParaRPr lang="en-US" sz="3200" dirty="0" smtClean="0">
              <a:latin typeface="Calibri" pitchFamily="34" charset="0"/>
            </a:endParaRPr>
          </a:p>
        </p:txBody>
      </p:sp>
      <p:sp>
        <p:nvSpPr>
          <p:cNvPr id="93186" name="Rectangle 3"/>
          <p:cNvSpPr txBox="1">
            <a:spLocks/>
          </p:cNvSpPr>
          <p:nvPr/>
        </p:nvSpPr>
        <p:spPr bwMode="auto">
          <a:xfrm>
            <a:off x="457200" y="1828800"/>
            <a:ext cx="8229600" cy="4525963"/>
          </a:xfrm>
          <a:prstGeom prst="rect">
            <a:avLst/>
          </a:prstGeom>
          <a:noFill/>
          <a:ln w="9525">
            <a:noFill/>
            <a:miter lim="800000"/>
            <a:headEnd/>
            <a:tailEnd/>
          </a:ln>
        </p:spPr>
        <p:txBody>
          <a:bodyPr/>
          <a:lstStyle/>
          <a:p>
            <a:pPr marL="342900" indent="-342900" eaLnBrk="0" hangingPunct="0">
              <a:spcBef>
                <a:spcPct val="10000"/>
              </a:spcBef>
              <a:buFont typeface="Arial" charset="0"/>
              <a:buChar char="•"/>
            </a:pPr>
            <a:r>
              <a:rPr lang="en-US" sz="2400" b="1" dirty="0"/>
              <a:t>Framing Bias </a:t>
            </a:r>
            <a:r>
              <a:rPr lang="en-US" sz="2400" dirty="0"/>
              <a:t>– </a:t>
            </a:r>
            <a:r>
              <a:rPr lang="en-US" sz="2400" dirty="0" smtClean="0"/>
              <a:t> </a:t>
            </a:r>
            <a:r>
              <a:rPr lang="en-US" sz="2400" dirty="0"/>
              <a:t>selecting and highlighting certain aspects of a situation while ignoring other aspects.</a:t>
            </a:r>
          </a:p>
          <a:p>
            <a:pPr marL="342900" indent="-342900" eaLnBrk="0" hangingPunct="0">
              <a:spcBef>
                <a:spcPct val="10000"/>
              </a:spcBef>
              <a:buFont typeface="Arial" charset="0"/>
              <a:buChar char="•"/>
            </a:pPr>
            <a:r>
              <a:rPr lang="en-US" sz="2400" b="1" dirty="0"/>
              <a:t>Availability Bias </a:t>
            </a:r>
            <a:r>
              <a:rPr lang="en-US" sz="2400" dirty="0"/>
              <a:t>– </a:t>
            </a:r>
            <a:r>
              <a:rPr lang="en-US" sz="2400" dirty="0" smtClean="0"/>
              <a:t> </a:t>
            </a:r>
            <a:r>
              <a:rPr lang="en-US" sz="2400" dirty="0"/>
              <a:t>losing decision-making objectivity by focusing on the most recent events.</a:t>
            </a:r>
          </a:p>
          <a:p>
            <a:pPr marL="342900" indent="-342900" eaLnBrk="0" hangingPunct="0">
              <a:spcBef>
                <a:spcPct val="10000"/>
              </a:spcBef>
              <a:buFont typeface="Arial" charset="0"/>
              <a:buChar char="•"/>
            </a:pPr>
            <a:r>
              <a:rPr lang="en-US" sz="2400" b="1" dirty="0"/>
              <a:t>Representation Bias </a:t>
            </a:r>
            <a:r>
              <a:rPr lang="en-US" sz="2400" dirty="0"/>
              <a:t>– </a:t>
            </a:r>
            <a:r>
              <a:rPr lang="en-US" sz="2400" dirty="0" smtClean="0"/>
              <a:t> </a:t>
            </a:r>
            <a:r>
              <a:rPr lang="en-US" sz="2400" dirty="0"/>
              <a:t>drawing analogies and seeing identical situations when none exist.</a:t>
            </a:r>
          </a:p>
          <a:p>
            <a:pPr marL="342900" indent="-342900" eaLnBrk="0" hangingPunct="0">
              <a:spcBef>
                <a:spcPct val="10000"/>
              </a:spcBef>
              <a:buFont typeface="Arial" charset="0"/>
              <a:buChar char="•"/>
            </a:pPr>
            <a:r>
              <a:rPr lang="en-US" sz="2400" b="1" dirty="0"/>
              <a:t>Randomness Bias</a:t>
            </a:r>
            <a:r>
              <a:rPr lang="en-US" sz="2400" dirty="0"/>
              <a:t> – </a:t>
            </a:r>
            <a:r>
              <a:rPr lang="en-US" sz="2400" dirty="0" smtClean="0"/>
              <a:t> </a:t>
            </a:r>
            <a:r>
              <a:rPr lang="en-US" sz="2400" dirty="0"/>
              <a:t>creating unfounded meaning out of random events.</a:t>
            </a: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normAutofit/>
          </a:bodyPr>
          <a:lstStyle/>
          <a:p>
            <a:pPr algn="ctr"/>
            <a:r>
              <a:rPr lang="en-US" sz="3200" dirty="0" smtClean="0"/>
              <a:t>Decision-Making Biases and Errors (cont.)</a:t>
            </a:r>
            <a:endParaRPr lang="en-US" sz="3200" dirty="0" smtClean="0">
              <a:latin typeface="Calibri" pitchFamily="34" charset="0"/>
            </a:endParaRPr>
          </a:p>
        </p:txBody>
      </p:sp>
      <p:sp>
        <p:nvSpPr>
          <p:cNvPr id="3" name="Rectangle 3"/>
          <p:cNvSpPr txBox="1">
            <a:spLocks/>
          </p:cNvSpPr>
          <p:nvPr/>
        </p:nvSpPr>
        <p:spPr bwMode="auto">
          <a:xfrm>
            <a:off x="457200" y="1752600"/>
            <a:ext cx="8229600" cy="4525963"/>
          </a:xfrm>
          <a:prstGeom prst="rect">
            <a:avLst/>
          </a:prstGeom>
          <a:noFill/>
          <a:ln>
            <a:noFill/>
          </a:ln>
          <a:extLst/>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800" b="1" dirty="0"/>
              <a:t>Sunk Costs Errors </a:t>
            </a:r>
            <a:r>
              <a:rPr lang="en-US" sz="2800" dirty="0"/>
              <a:t>– </a:t>
            </a:r>
            <a:r>
              <a:rPr lang="en-US" sz="2800" dirty="0" smtClean="0"/>
              <a:t>forgetting </a:t>
            </a:r>
            <a:r>
              <a:rPr lang="en-US" sz="2800" dirty="0"/>
              <a:t>that current actions cannot influence past events and relate only to future consequences.</a:t>
            </a:r>
          </a:p>
          <a:p>
            <a:pPr>
              <a:defRPr/>
            </a:pPr>
            <a:r>
              <a:rPr lang="en-US" sz="2800" b="1" dirty="0"/>
              <a:t>Self-Serving Bias </a:t>
            </a:r>
            <a:r>
              <a:rPr lang="en-US" sz="2800" dirty="0" smtClean="0"/>
              <a:t>– </a:t>
            </a:r>
            <a:r>
              <a:rPr lang="en-US" sz="2800" dirty="0"/>
              <a:t>taking quick credit for successes and blaming outside factors for failures.</a:t>
            </a:r>
          </a:p>
          <a:p>
            <a:pPr>
              <a:defRPr/>
            </a:pPr>
            <a:r>
              <a:rPr lang="en-US" sz="2800" b="1" dirty="0"/>
              <a:t>Hindsight Bias </a:t>
            </a:r>
            <a:r>
              <a:rPr lang="en-US" sz="2800" dirty="0"/>
              <a:t>– </a:t>
            </a:r>
            <a:r>
              <a:rPr lang="en-US" sz="2800" dirty="0" smtClean="0"/>
              <a:t>mistakenly </a:t>
            </a:r>
            <a:r>
              <a:rPr lang="en-US" sz="2800" dirty="0"/>
              <a:t>believing that an event could have been predicted once the actual outcome is known (after-the-fact).</a:t>
            </a:r>
          </a:p>
          <a:p>
            <a:pPr marL="0" indent="0">
              <a:buFont typeface="Arial" pitchFamily="34" charset="0"/>
              <a:buNone/>
              <a:defRPr/>
            </a:pPr>
            <a:endParaRPr lang="en-US" sz="2800" dirty="0"/>
          </a:p>
        </p:txBody>
      </p:sp>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ctrTitle"/>
          </p:nvPr>
        </p:nvSpPr>
        <p:spPr>
          <a:xfrm>
            <a:off x="1371600" y="304800"/>
            <a:ext cx="7086600" cy="1066800"/>
          </a:xfrm>
        </p:spPr>
        <p:txBody>
          <a:bodyPr>
            <a:normAutofit fontScale="90000"/>
          </a:bodyPr>
          <a:lstStyle/>
          <a:p>
            <a:pPr algn="ct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smtClean="0"/>
              <a:t/>
            </a:r>
            <a:br>
              <a:rPr lang="en-US" dirty="0" smtClean="0"/>
            </a:br>
            <a:r>
              <a:rPr lang="en-US" dirty="0" smtClean="0"/>
              <a:t/>
            </a:r>
            <a:br>
              <a:rPr lang="en-US" dirty="0" smtClean="0"/>
            </a:br>
            <a:r>
              <a:rPr lang="en-US" sz="3100" dirty="0" smtClean="0"/>
              <a:t>Exhibit 2-11</a:t>
            </a:r>
            <a:br>
              <a:rPr lang="en-US" sz="3100" dirty="0" smtClean="0"/>
            </a:br>
            <a:r>
              <a:rPr lang="en-US" sz="3100" dirty="0" smtClean="0"/>
              <a:t>Common Decision-Making Biases</a:t>
            </a:r>
            <a:endParaRPr lang="en-US" sz="3100" dirty="0" smtClean="0">
              <a:latin typeface="Calibri" pitchFamily="34" charset="0"/>
            </a:endParaRPr>
          </a:p>
        </p:txBody>
      </p:sp>
      <p:sp>
        <p:nvSpPr>
          <p:cNvPr id="97282"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2800"/>
          </a:p>
        </p:txBody>
      </p:sp>
      <p:pic>
        <p:nvPicPr>
          <p:cNvPr id="2" name="Picture 1"/>
          <p:cNvPicPr>
            <a:picLocks noChangeAspect="1"/>
          </p:cNvPicPr>
          <p:nvPr/>
        </p:nvPicPr>
        <p:blipFill>
          <a:blip r:embed="rId3" cstate="print"/>
          <a:stretch>
            <a:fillRect/>
          </a:stretch>
        </p:blipFill>
        <p:spPr>
          <a:xfrm>
            <a:off x="0" y="1601052"/>
            <a:ext cx="9144000" cy="4342548"/>
          </a:xfrm>
          <a:prstGeom prst="rect">
            <a:avLst/>
          </a:prstGeom>
        </p:spPr>
      </p:pic>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noAutofit/>
          </a:bodyPr>
          <a:lstStyle/>
          <a:p>
            <a:pPr algn="ctr"/>
            <a:r>
              <a:rPr lang="en-US" sz="2800" dirty="0" smtClean="0"/>
              <a:t>Exhibit 2-12</a:t>
            </a:r>
            <a:br>
              <a:rPr lang="en-US" sz="2800" dirty="0" smtClean="0"/>
            </a:br>
            <a:r>
              <a:rPr lang="en-US" sz="2800" dirty="0" smtClean="0"/>
              <a:t>Overview of Managerial Decision-Making</a:t>
            </a:r>
            <a:endParaRPr lang="en-US" sz="2800" dirty="0" smtClean="0">
              <a:latin typeface="Calibri" pitchFamily="34" charset="0"/>
            </a:endParaRPr>
          </a:p>
        </p:txBody>
      </p:sp>
      <p:pic>
        <p:nvPicPr>
          <p:cNvPr id="2" name="Picture 1"/>
          <p:cNvPicPr>
            <a:picLocks noChangeAspect="1"/>
          </p:cNvPicPr>
          <p:nvPr/>
        </p:nvPicPr>
        <p:blipFill>
          <a:blip r:embed="rId3" cstate="print"/>
          <a:stretch>
            <a:fillRect/>
          </a:stretch>
        </p:blipFill>
        <p:spPr>
          <a:xfrm>
            <a:off x="0" y="1346200"/>
            <a:ext cx="9144000" cy="4673600"/>
          </a:xfrm>
          <a:prstGeom prst="rect">
            <a:avLst/>
          </a:prstGeom>
        </p:spPr>
      </p:pic>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ctrTitle"/>
          </p:nvPr>
        </p:nvSpPr>
        <p:spPr/>
        <p:txBody>
          <a:bodyPr>
            <a:normAutofit fontScale="90000"/>
          </a:bodyPr>
          <a:lstStyle/>
          <a:p>
            <a:r>
              <a:rPr lang="en-US" sz="3600" dirty="0" smtClean="0"/>
              <a:t>The Decision-Making Process</a:t>
            </a:r>
            <a:endParaRPr lang="en-US" sz="3600" dirty="0" smtClean="0">
              <a:latin typeface="Calibri" pitchFamily="34" charset="0"/>
            </a:endParaRPr>
          </a:p>
        </p:txBody>
      </p:sp>
      <p:sp>
        <p:nvSpPr>
          <p:cNvPr id="31746" name="Rectangle 3"/>
          <p:cNvSpPr txBox="1">
            <a:spLocks/>
          </p:cNvSpPr>
          <p:nvPr/>
        </p:nvSpPr>
        <p:spPr bwMode="auto">
          <a:xfrm>
            <a:off x="457200" y="1066800"/>
            <a:ext cx="3276600" cy="3352800"/>
          </a:xfrm>
          <a:prstGeom prst="rect">
            <a:avLst/>
          </a:prstGeom>
          <a:noFill/>
          <a:ln w="9525">
            <a:noFill/>
            <a:miter lim="800000"/>
            <a:headEnd/>
            <a:tailEnd/>
          </a:ln>
        </p:spPr>
        <p:txBody>
          <a:bodyPr/>
          <a:lstStyle/>
          <a:p>
            <a:pPr marL="342900" indent="-342900" eaLnBrk="0" hangingPunct="0">
              <a:spcBef>
                <a:spcPct val="40000"/>
              </a:spcBef>
              <a:buClr>
                <a:srgbClr val="FF0000"/>
              </a:buClr>
              <a:buFont typeface="Arial" pitchFamily="34" charset="0"/>
              <a:buChar char="•"/>
            </a:pPr>
            <a:r>
              <a:rPr lang="en-US" sz="3600" b="1" dirty="0" smtClean="0"/>
              <a:t>Decision</a:t>
            </a:r>
            <a:r>
              <a:rPr lang="en-US" sz="3200" dirty="0" smtClean="0"/>
              <a:t> </a:t>
            </a:r>
            <a:r>
              <a:rPr lang="en-US" sz="3200" dirty="0"/>
              <a:t>– </a:t>
            </a:r>
            <a:r>
              <a:rPr lang="en-US" sz="3200" dirty="0" smtClean="0"/>
              <a:t> </a:t>
            </a:r>
            <a:r>
              <a:rPr lang="en-US" sz="3200" dirty="0"/>
              <a:t>making a </a:t>
            </a:r>
            <a:r>
              <a:rPr lang="en-US" sz="3200" dirty="0" smtClean="0"/>
              <a:t>choice </a:t>
            </a:r>
            <a:r>
              <a:rPr lang="en-US" sz="3200" dirty="0"/>
              <a:t>from two or </a:t>
            </a:r>
            <a:r>
              <a:rPr lang="en-US" sz="3200" dirty="0" smtClean="0"/>
              <a:t>more alternatives.</a:t>
            </a:r>
            <a:endParaRPr lang="en-US" sz="3200" dirty="0"/>
          </a:p>
        </p:txBody>
      </p:sp>
      <p:pic>
        <p:nvPicPr>
          <p:cNvPr id="31747" name="Picture 2"/>
          <p:cNvPicPr>
            <a:picLocks noChangeAspect="1" noChangeArrowheads="1"/>
          </p:cNvPicPr>
          <p:nvPr/>
        </p:nvPicPr>
        <p:blipFill>
          <a:blip r:embed="rId3" cstate="print"/>
          <a:srcRect/>
          <a:stretch>
            <a:fillRect/>
          </a:stretch>
        </p:blipFill>
        <p:spPr bwMode="auto">
          <a:xfrm>
            <a:off x="4419600" y="1219200"/>
            <a:ext cx="4572000" cy="423862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5" name="Slide Number Placeholder 4"/>
          <p:cNvSpPr>
            <a:spLocks noGrp="1"/>
          </p:cNvSpPr>
          <p:nvPr>
            <p:ph type="sldNum" sz="quarter" idx="4"/>
          </p:nvPr>
        </p:nvSpPr>
        <p:spPr/>
        <p:txBody>
          <a:bodyPr/>
          <a:lstStyle/>
          <a:p>
            <a:r>
              <a:rPr lang="en-US" smtClean="0"/>
              <a:t>2-</a:t>
            </a:r>
            <a:fld id="{8B37D5FE-740C-46F5-801A-FA5477D9711F}"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ctrTitle"/>
          </p:nvPr>
        </p:nvSpPr>
        <p:spPr>
          <a:xfrm>
            <a:off x="457200" y="228600"/>
            <a:ext cx="8229600" cy="914400"/>
          </a:xfrm>
        </p:spPr>
        <p:txBody>
          <a:bodyPr>
            <a:normAutofit fontScale="90000"/>
          </a:bodyPr>
          <a:lstStyle/>
          <a:p>
            <a:pPr algn="ctr"/>
            <a:r>
              <a:rPr lang="en-US" sz="3600" b="1" dirty="0" smtClean="0"/>
              <a:t/>
            </a:r>
            <a:br>
              <a:rPr lang="en-US" sz="3600"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dirty="0" smtClean="0"/>
              <a:t>Guidelines for Making Effective Decisions</a:t>
            </a:r>
          </a:p>
        </p:txBody>
      </p:sp>
      <p:sp>
        <p:nvSpPr>
          <p:cNvPr id="101378" name="Rectangle 3"/>
          <p:cNvSpPr txBox="1">
            <a:spLocks/>
          </p:cNvSpPr>
          <p:nvPr/>
        </p:nvSpPr>
        <p:spPr bwMode="auto">
          <a:xfrm>
            <a:off x="457200" y="1371600"/>
            <a:ext cx="8229600" cy="4191000"/>
          </a:xfrm>
          <a:prstGeom prst="rect">
            <a:avLst/>
          </a:prstGeom>
          <a:noFill/>
          <a:ln w="9525">
            <a:noFill/>
            <a:miter lim="800000"/>
            <a:headEnd/>
            <a:tailEnd/>
          </a:ln>
        </p:spPr>
        <p:txBody>
          <a:bodyPr/>
          <a:lstStyle/>
          <a:p>
            <a:pPr marL="342900" indent="-342900" eaLnBrk="0" hangingPunct="0">
              <a:spcBef>
                <a:spcPct val="25000"/>
              </a:spcBef>
              <a:buFont typeface="Arial" charset="0"/>
              <a:buChar char="•"/>
            </a:pPr>
            <a:r>
              <a:rPr lang="en-US" sz="2800" i="1" dirty="0"/>
              <a:t>Understand cultural differences</a:t>
            </a:r>
          </a:p>
          <a:p>
            <a:pPr marL="342900" indent="-342900" eaLnBrk="0" hangingPunct="0">
              <a:spcBef>
                <a:spcPct val="25000"/>
              </a:spcBef>
              <a:buFont typeface="Arial" charset="0"/>
              <a:buChar char="•"/>
            </a:pPr>
            <a:r>
              <a:rPr lang="en-US" sz="2800" i="1" dirty="0"/>
              <a:t>Create standards for good </a:t>
            </a:r>
            <a:r>
              <a:rPr lang="en-US" sz="2800" i="1" dirty="0" smtClean="0"/>
              <a:t>decision-making</a:t>
            </a:r>
            <a:endParaRPr lang="en-US" sz="2800" dirty="0"/>
          </a:p>
          <a:p>
            <a:pPr marL="342900" indent="-342900" eaLnBrk="0" hangingPunct="0">
              <a:spcBef>
                <a:spcPct val="25000"/>
              </a:spcBef>
              <a:buFont typeface="Arial" charset="0"/>
              <a:buChar char="•"/>
            </a:pPr>
            <a:r>
              <a:rPr lang="en-US" sz="2800" i="1" dirty="0"/>
              <a:t>Know when it’s time to call it quits</a:t>
            </a:r>
          </a:p>
          <a:p>
            <a:pPr marL="342900" indent="-342900" eaLnBrk="0" hangingPunct="0">
              <a:spcBef>
                <a:spcPct val="25000"/>
              </a:spcBef>
              <a:buFont typeface="Arial" charset="0"/>
              <a:buChar char="•"/>
            </a:pPr>
            <a:r>
              <a:rPr lang="en-US" sz="2800" i="1" dirty="0"/>
              <a:t>Use an effective </a:t>
            </a:r>
            <a:r>
              <a:rPr lang="en-US" sz="2800" i="1" dirty="0" smtClean="0"/>
              <a:t>decision-making </a:t>
            </a:r>
            <a:r>
              <a:rPr lang="en-US" sz="2800" i="1" dirty="0"/>
              <a:t>process</a:t>
            </a:r>
          </a:p>
          <a:p>
            <a:pPr marL="342900" indent="-342900" eaLnBrk="0" hangingPunct="0">
              <a:spcBef>
                <a:spcPct val="20000"/>
              </a:spcBef>
              <a:buFont typeface="Arial" charset="0"/>
              <a:buChar char="•"/>
            </a:pPr>
            <a:r>
              <a:rPr lang="en-US" sz="2800" i="1" dirty="0"/>
              <a:t>Build an organization that can spot the unexpected and quickly adapt to the changed environment</a:t>
            </a:r>
            <a:endParaRPr lang="en-US" sz="2800" dirty="0"/>
          </a:p>
          <a:p>
            <a:pPr marL="742950" lvl="1" indent="-285750" eaLnBrk="0" hangingPunct="0">
              <a:spcBef>
                <a:spcPct val="25000"/>
              </a:spcBef>
              <a:buFont typeface="Arial" charset="0"/>
              <a:buChar char="–"/>
            </a:pPr>
            <a:endParaRPr lang="en-US" sz="3200" dirty="0"/>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7" name="Slide Number Placeholder 6"/>
          <p:cNvSpPr>
            <a:spLocks noGrp="1"/>
          </p:cNvSpPr>
          <p:nvPr>
            <p:ph type="sldNum" sz="quarter" idx="4"/>
          </p:nvPr>
        </p:nvSpPr>
        <p:spPr/>
        <p:txBody>
          <a:bodyPr/>
          <a:lstStyle/>
          <a:p>
            <a:r>
              <a:rPr lang="en-US" smtClean="0"/>
              <a:t>2-</a:t>
            </a:r>
            <a:fld id="{8B37D5FE-740C-46F5-801A-FA5477D9711F}"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normAutofit fontScale="90000"/>
          </a:bodyPr>
          <a:lstStyle/>
          <a:p>
            <a:pPr algn="ctr"/>
            <a:r>
              <a:rPr lang="en-US" sz="3600" dirty="0" smtClean="0"/>
              <a:t>Design Thinking and Decision Making</a:t>
            </a:r>
            <a:endParaRPr lang="en-US" sz="3600" dirty="0" smtClean="0">
              <a:latin typeface="Calibri" pitchFamily="34" charset="0"/>
            </a:endParaRPr>
          </a:p>
        </p:txBody>
      </p:sp>
      <p:sp>
        <p:nvSpPr>
          <p:cNvPr id="103426" name="Rectangle 3"/>
          <p:cNvSpPr txBox="1">
            <a:spLocks/>
          </p:cNvSpPr>
          <p:nvPr/>
        </p:nvSpPr>
        <p:spPr bwMode="auto">
          <a:xfrm>
            <a:off x="457200" y="1600200"/>
            <a:ext cx="41148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Design thinking </a:t>
            </a:r>
            <a:r>
              <a:rPr lang="en-US" sz="2800" dirty="0"/>
              <a:t>– </a:t>
            </a:r>
            <a:r>
              <a:rPr lang="en-US" sz="2800" b="1" dirty="0" smtClean="0"/>
              <a:t>  </a:t>
            </a:r>
            <a:r>
              <a:rPr lang="en-US" sz="2800" dirty="0"/>
              <a:t>approaching management problems as designers approach design problems.</a:t>
            </a:r>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41</a:t>
            </a:fld>
            <a:endParaRPr lang="en-US" dirty="0"/>
          </a:p>
        </p:txBody>
      </p:sp>
      <p:pic>
        <p:nvPicPr>
          <p:cNvPr id="12" name="Picture 2"/>
          <p:cNvPicPr>
            <a:picLocks noGrp="1" noChangeAspect="1" noChangeArrowheads="1"/>
          </p:cNvPicPr>
          <p:nvPr>
            <p:ph idx="1"/>
          </p:nvPr>
        </p:nvPicPr>
        <p:blipFill>
          <a:blip r:embed="rId3" cstate="print"/>
          <a:srcRect/>
          <a:stretch>
            <a:fillRect/>
          </a:stretch>
        </p:blipFill>
        <p:spPr bwMode="auto">
          <a:xfrm>
            <a:off x="4876800" y="1719262"/>
            <a:ext cx="4038600" cy="3005138"/>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algn="ctr"/>
            <a:r>
              <a:rPr lang="en-US" sz="3600" dirty="0" smtClean="0">
                <a:latin typeface="Calibri" pitchFamily="34" charset="0"/>
              </a:rPr>
              <a:t>Review Learning OBJECTIVE 2.1</a:t>
            </a:r>
          </a:p>
        </p:txBody>
      </p:sp>
      <p:sp>
        <p:nvSpPr>
          <p:cNvPr id="105474" name="Rectangle 3"/>
          <p:cNvSpPr txBox="1">
            <a:spLocks/>
          </p:cNvSpPr>
          <p:nvPr/>
        </p:nvSpPr>
        <p:spPr bwMode="auto">
          <a:xfrm>
            <a:off x="381000" y="1371600"/>
            <a:ext cx="8229600" cy="4191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b="1" dirty="0"/>
              <a:t>Describe the eight steps in the decision-making process.</a:t>
            </a:r>
          </a:p>
          <a:p>
            <a:pPr marL="914400" lvl="1" indent="-514350" eaLnBrk="0" hangingPunct="0">
              <a:spcBef>
                <a:spcPct val="20000"/>
              </a:spcBef>
              <a:buFontTx/>
              <a:buAutoNum type="arabicPeriod"/>
            </a:pPr>
            <a:r>
              <a:rPr lang="en-US" sz="2400" dirty="0"/>
              <a:t>Identify problem</a:t>
            </a:r>
          </a:p>
          <a:p>
            <a:pPr marL="914400" lvl="1" indent="-514350" eaLnBrk="0" hangingPunct="0">
              <a:spcBef>
                <a:spcPct val="20000"/>
              </a:spcBef>
              <a:buFontTx/>
              <a:buAutoNum type="arabicPeriod"/>
            </a:pPr>
            <a:r>
              <a:rPr lang="en-US" sz="2400" dirty="0"/>
              <a:t>Identify decision criteria</a:t>
            </a:r>
          </a:p>
          <a:p>
            <a:pPr marL="914400" lvl="1" indent="-514350" eaLnBrk="0" hangingPunct="0">
              <a:spcBef>
                <a:spcPct val="20000"/>
              </a:spcBef>
              <a:buFontTx/>
              <a:buAutoNum type="arabicPeriod"/>
            </a:pPr>
            <a:r>
              <a:rPr lang="en-US" sz="2400" dirty="0"/>
              <a:t>Weight the criteria</a:t>
            </a:r>
          </a:p>
          <a:p>
            <a:pPr marL="914400" lvl="1" indent="-514350" eaLnBrk="0" hangingPunct="0">
              <a:spcBef>
                <a:spcPct val="20000"/>
              </a:spcBef>
              <a:buFontTx/>
              <a:buAutoNum type="arabicPeriod"/>
            </a:pPr>
            <a:r>
              <a:rPr lang="en-US" sz="2400" dirty="0"/>
              <a:t>Develop alternatives</a:t>
            </a:r>
          </a:p>
          <a:p>
            <a:pPr marL="914400" lvl="1" indent="-514350" eaLnBrk="0" hangingPunct="0">
              <a:spcBef>
                <a:spcPct val="20000"/>
              </a:spcBef>
              <a:buFontTx/>
              <a:buAutoNum type="arabicPeriod"/>
            </a:pPr>
            <a:r>
              <a:rPr lang="en-US" sz="2400" dirty="0"/>
              <a:t>Analyze alternatives</a:t>
            </a:r>
          </a:p>
          <a:p>
            <a:pPr marL="914400" lvl="1" indent="-514350" eaLnBrk="0" hangingPunct="0">
              <a:spcBef>
                <a:spcPct val="20000"/>
              </a:spcBef>
              <a:buFontTx/>
              <a:buAutoNum type="arabicPeriod"/>
            </a:pPr>
            <a:r>
              <a:rPr lang="en-US" sz="2400" dirty="0"/>
              <a:t>Select alternative</a:t>
            </a:r>
          </a:p>
          <a:p>
            <a:pPr marL="914400" lvl="1" indent="-514350" eaLnBrk="0" hangingPunct="0">
              <a:spcBef>
                <a:spcPct val="20000"/>
              </a:spcBef>
              <a:buFontTx/>
              <a:buAutoNum type="arabicPeriod"/>
            </a:pPr>
            <a:r>
              <a:rPr lang="en-US" sz="2400" dirty="0"/>
              <a:t>Implement alternative</a:t>
            </a:r>
          </a:p>
          <a:p>
            <a:pPr marL="914400" lvl="1" indent="-514350" eaLnBrk="0" hangingPunct="0">
              <a:spcBef>
                <a:spcPct val="20000"/>
              </a:spcBef>
              <a:buFontTx/>
              <a:buAutoNum type="arabicPeriod"/>
            </a:pPr>
            <a:r>
              <a:rPr lang="en-US" sz="2400" dirty="0"/>
              <a:t>Evaluate decision effectiveness</a:t>
            </a: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pPr algn="ctr"/>
            <a:r>
              <a:rPr lang="en-US" sz="3600" dirty="0" smtClean="0">
                <a:latin typeface="Calibri" pitchFamily="34" charset="0"/>
              </a:rPr>
              <a:t>Review Learning OBJECTIVE 2.2</a:t>
            </a:r>
          </a:p>
        </p:txBody>
      </p:sp>
      <p:sp>
        <p:nvSpPr>
          <p:cNvPr id="107522" name="Rectangle 3"/>
          <p:cNvSpPr txBox="1">
            <a:spLocks/>
          </p:cNvSpPr>
          <p:nvPr/>
        </p:nvSpPr>
        <p:spPr bwMode="auto">
          <a:xfrm>
            <a:off x="533400" y="13716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Explain the four ways managers make decisions.</a:t>
            </a:r>
          </a:p>
          <a:p>
            <a:pPr marL="742950" lvl="1" indent="-285750" eaLnBrk="0" hangingPunct="0">
              <a:spcBef>
                <a:spcPct val="20000"/>
              </a:spcBef>
              <a:buFont typeface="Arial" charset="0"/>
              <a:buChar char="–"/>
            </a:pPr>
            <a:r>
              <a:rPr lang="en-US" sz="2400" dirty="0"/>
              <a:t>Assumptions of rationality</a:t>
            </a:r>
          </a:p>
          <a:p>
            <a:pPr marL="1143000" lvl="2" indent="-228600" eaLnBrk="0" hangingPunct="0">
              <a:spcBef>
                <a:spcPct val="20000"/>
              </a:spcBef>
              <a:buFont typeface="Arial" charset="0"/>
              <a:buChar char="•"/>
            </a:pPr>
            <a:r>
              <a:rPr lang="en-US" sz="2400" dirty="0"/>
              <a:t>The problem is clear and unambiguous</a:t>
            </a:r>
          </a:p>
          <a:p>
            <a:pPr marL="1143000" lvl="2" indent="-228600" eaLnBrk="0" hangingPunct="0">
              <a:spcBef>
                <a:spcPct val="20000"/>
              </a:spcBef>
              <a:buFont typeface="Arial" charset="0"/>
              <a:buChar char="•"/>
            </a:pPr>
            <a:r>
              <a:rPr lang="en-US" sz="2400" dirty="0"/>
              <a:t>A single, well-defined goal is to be achieved</a:t>
            </a:r>
          </a:p>
          <a:p>
            <a:pPr marL="1143000" lvl="2" indent="-228600" eaLnBrk="0" hangingPunct="0">
              <a:spcBef>
                <a:spcPct val="20000"/>
              </a:spcBef>
              <a:buFont typeface="Arial" charset="0"/>
              <a:buChar char="•"/>
            </a:pPr>
            <a:r>
              <a:rPr lang="en-US" sz="2400" dirty="0"/>
              <a:t>All alternatives and consequences are known</a:t>
            </a:r>
          </a:p>
          <a:p>
            <a:pPr marL="1143000" lvl="2" indent="-228600" eaLnBrk="0" hangingPunct="0">
              <a:spcBef>
                <a:spcPct val="20000"/>
              </a:spcBef>
              <a:buFont typeface="Arial" charset="0"/>
              <a:buChar char="•"/>
            </a:pPr>
            <a:r>
              <a:rPr lang="en-US" sz="2400" dirty="0"/>
              <a:t>The final choice will maximize the payoff</a:t>
            </a:r>
            <a:endParaRPr lang="en-US" sz="6600" dirty="0"/>
          </a:p>
        </p:txBody>
      </p:sp>
      <p:sp>
        <p:nvSpPr>
          <p:cNvPr id="2" name="TextBox 1"/>
          <p:cNvSpPr txBox="1"/>
          <p:nvPr/>
        </p:nvSpPr>
        <p:spPr>
          <a:xfrm>
            <a:off x="6468533" y="-118533"/>
            <a:ext cx="184666" cy="369332"/>
          </a:xfrm>
          <a:prstGeom prst="rect">
            <a:avLst/>
          </a:prstGeom>
          <a:noFill/>
        </p:spPr>
        <p:txBody>
          <a:bodyPr wrap="none" rtlCol="0">
            <a:spAutoFit/>
          </a:bodyPr>
          <a:lstStyle/>
          <a:p>
            <a:endParaRPr lang="en-US" dirty="0"/>
          </a:p>
        </p:txBody>
      </p:sp>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685800" y="274638"/>
            <a:ext cx="8153400" cy="1143000"/>
          </a:xfrm>
        </p:spPr>
        <p:txBody>
          <a:bodyPr>
            <a:noAutofit/>
          </a:bodyPr>
          <a:lstStyle/>
          <a:p>
            <a:pPr algn="ctr"/>
            <a:r>
              <a:rPr lang="en-US" dirty="0" smtClean="0">
                <a:latin typeface="Calibri" pitchFamily="34" charset="0"/>
              </a:rPr>
              <a:t>Review Learning objective 2.2 (cont.)</a:t>
            </a:r>
          </a:p>
        </p:txBody>
      </p:sp>
      <p:sp>
        <p:nvSpPr>
          <p:cNvPr id="109570" name="Rectangle 3"/>
          <p:cNvSpPr txBox="1">
            <a:spLocks/>
          </p:cNvSpPr>
          <p:nvPr/>
        </p:nvSpPr>
        <p:spPr bwMode="auto">
          <a:xfrm>
            <a:off x="457200" y="12954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dirty="0" smtClean="0"/>
              <a:t>Satisficing </a:t>
            </a:r>
            <a:r>
              <a:rPr lang="en-US" sz="2400" dirty="0"/>
              <a:t>– </a:t>
            </a:r>
            <a:r>
              <a:rPr lang="en-US" sz="2400" dirty="0" smtClean="0"/>
              <a:t> </a:t>
            </a:r>
            <a:r>
              <a:rPr lang="en-US" sz="2400" dirty="0"/>
              <a:t>when decision makers accept solutions that are good enough.</a:t>
            </a:r>
          </a:p>
          <a:p>
            <a:pPr marL="342900" indent="-342900" eaLnBrk="0" hangingPunct="0">
              <a:spcBef>
                <a:spcPct val="20000"/>
              </a:spcBef>
              <a:buFont typeface="Arial" charset="0"/>
              <a:buChar char="•"/>
            </a:pPr>
            <a:r>
              <a:rPr lang="en-US" sz="2400" dirty="0"/>
              <a:t>Escalation of commitment – </a:t>
            </a:r>
            <a:r>
              <a:rPr lang="en-US" sz="2400" dirty="0" smtClean="0"/>
              <a:t>managers </a:t>
            </a:r>
            <a:r>
              <a:rPr lang="en-US" sz="2400" dirty="0"/>
              <a:t>increase commitment to a </a:t>
            </a:r>
            <a:r>
              <a:rPr lang="en-US" sz="2400" dirty="0" smtClean="0"/>
              <a:t>decision, </a:t>
            </a:r>
            <a:r>
              <a:rPr lang="en-US" sz="2400" dirty="0"/>
              <a:t>even when they have evidence it may have been a wrong decision.</a:t>
            </a:r>
          </a:p>
          <a:p>
            <a:pPr marL="342900" indent="-342900" eaLnBrk="0" hangingPunct="0">
              <a:spcBef>
                <a:spcPct val="20000"/>
              </a:spcBef>
              <a:buFont typeface="Arial" charset="0"/>
              <a:buChar char="•"/>
            </a:pPr>
            <a:r>
              <a:rPr lang="en-US" sz="2400" dirty="0"/>
              <a:t>Intuitive </a:t>
            </a:r>
            <a:r>
              <a:rPr lang="en-US" sz="2400" dirty="0" smtClean="0"/>
              <a:t>decision-making </a:t>
            </a:r>
            <a:r>
              <a:rPr lang="en-US" sz="2400" dirty="0"/>
              <a:t>means making decisions on the basis of experience, feelings, and accumulated judgment. </a:t>
            </a:r>
          </a:p>
          <a:p>
            <a:pPr marL="342900" indent="-342900" eaLnBrk="0" hangingPunct="0">
              <a:spcBef>
                <a:spcPct val="20000"/>
              </a:spcBef>
              <a:buFont typeface="Arial" charset="0"/>
              <a:buChar char="•"/>
            </a:pPr>
            <a:r>
              <a:rPr lang="en-US" sz="2400" dirty="0"/>
              <a:t>Evidence-based management, a manager makes decisions based on the best available evidence.</a:t>
            </a: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algn="ctr"/>
            <a:r>
              <a:rPr lang="en-US" sz="3600" dirty="0" smtClean="0">
                <a:latin typeface="Calibri" pitchFamily="34" charset="0"/>
              </a:rPr>
              <a:t>Review Learning objective 2.3</a:t>
            </a:r>
          </a:p>
        </p:txBody>
      </p:sp>
      <p:sp>
        <p:nvSpPr>
          <p:cNvPr id="111618" name="Rectangle 3"/>
          <p:cNvSpPr txBox="1">
            <a:spLocks/>
          </p:cNvSpPr>
          <p:nvPr/>
        </p:nvSpPr>
        <p:spPr bwMode="auto">
          <a:xfrm>
            <a:off x="381000" y="14478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Classify decisions and decision-making </a:t>
            </a:r>
            <a:r>
              <a:rPr lang="en-US" sz="2800" b="1" dirty="0" smtClean="0"/>
              <a:t>conditions.</a:t>
            </a:r>
            <a:endParaRPr lang="en-US" sz="2800" b="1" dirty="0"/>
          </a:p>
          <a:p>
            <a:pPr marL="742950" lvl="1" indent="-285750" eaLnBrk="0" hangingPunct="0">
              <a:spcBef>
                <a:spcPct val="20000"/>
              </a:spcBef>
              <a:buFont typeface="Arial" charset="0"/>
              <a:buChar char="–"/>
            </a:pPr>
            <a:r>
              <a:rPr lang="en-US" sz="2400" dirty="0"/>
              <a:t>Programmed decisions are repetitive decisions that can be handled by a routine approach and are used when the problem being resolved is straightforward, familiar, and easily defined (structured).</a:t>
            </a:r>
          </a:p>
          <a:p>
            <a:pPr marL="742950" lvl="1" indent="-285750" eaLnBrk="0" hangingPunct="0">
              <a:spcBef>
                <a:spcPct val="20000"/>
              </a:spcBef>
              <a:buFont typeface="Arial" charset="0"/>
              <a:buChar char="–"/>
            </a:pPr>
            <a:r>
              <a:rPr lang="en-US" sz="2400" dirty="0" err="1"/>
              <a:t>Nonprogrammed</a:t>
            </a:r>
            <a:r>
              <a:rPr lang="en-US" sz="2400" dirty="0"/>
              <a:t> decisions are unique decisions that require a custom-made solution and are used when the problems are new or unusual (unstructured) and for which information is ambiguous or incomplete. </a:t>
            </a: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a:xfrm>
            <a:off x="457200" y="274638"/>
            <a:ext cx="8001000" cy="1143000"/>
          </a:xfrm>
        </p:spPr>
        <p:txBody>
          <a:bodyPr>
            <a:noAutofit/>
          </a:bodyPr>
          <a:lstStyle/>
          <a:p>
            <a:pPr algn="ctr"/>
            <a:r>
              <a:rPr lang="en-US" dirty="0" smtClean="0">
                <a:latin typeface="Calibri" pitchFamily="34" charset="0"/>
              </a:rPr>
              <a:t>Review Learning objective 2.3 (cont.)</a:t>
            </a:r>
          </a:p>
        </p:txBody>
      </p:sp>
      <p:sp>
        <p:nvSpPr>
          <p:cNvPr id="113666" name="Rectangle 3"/>
          <p:cNvSpPr txBox="1">
            <a:spLocks/>
          </p:cNvSpPr>
          <p:nvPr/>
        </p:nvSpPr>
        <p:spPr bwMode="auto">
          <a:xfrm>
            <a:off x="457200" y="12954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Classify decisions and decision-making </a:t>
            </a:r>
            <a:r>
              <a:rPr lang="en-US" sz="2800" b="1" dirty="0" smtClean="0"/>
              <a:t>conditions.</a:t>
            </a:r>
            <a:endParaRPr lang="en-US" sz="2800" b="1" dirty="0"/>
          </a:p>
          <a:p>
            <a:pPr marL="742950" lvl="1" indent="-285750" eaLnBrk="0" hangingPunct="0">
              <a:spcBef>
                <a:spcPct val="20000"/>
              </a:spcBef>
              <a:buFont typeface="Arial" charset="0"/>
              <a:buChar char="–"/>
            </a:pPr>
            <a:r>
              <a:rPr lang="en-US" sz="2600" dirty="0"/>
              <a:t>Certainty is a situation in which a manager can make accurate decisions because all outcomes are </a:t>
            </a:r>
            <a:r>
              <a:rPr lang="en-US" sz="2600" dirty="0" smtClean="0"/>
              <a:t>known.</a:t>
            </a:r>
            <a:endParaRPr lang="en-US" sz="2600" dirty="0"/>
          </a:p>
          <a:p>
            <a:pPr marL="742950" lvl="1" indent="-285750" eaLnBrk="0" hangingPunct="0">
              <a:spcBef>
                <a:spcPct val="20000"/>
              </a:spcBef>
              <a:buFont typeface="Arial" charset="0"/>
              <a:buChar char="–"/>
            </a:pPr>
            <a:r>
              <a:rPr lang="en-US" sz="2600" dirty="0"/>
              <a:t>Risk is a situation in which a manager can estimate the likelihood of certain outcomes. </a:t>
            </a:r>
          </a:p>
          <a:p>
            <a:pPr marL="742950" lvl="1" indent="-285750" eaLnBrk="0" hangingPunct="0">
              <a:spcBef>
                <a:spcPct val="20000"/>
              </a:spcBef>
              <a:buFont typeface="Arial" charset="0"/>
              <a:buChar char="–"/>
            </a:pPr>
            <a:r>
              <a:rPr lang="en-US" sz="2600" dirty="0"/>
              <a:t>Uncertainty is a situation in which a manager is not certain about the outcomes and can’t even make reasonable probability estimates.</a:t>
            </a:r>
          </a:p>
          <a:p>
            <a:pPr marL="342900" indent="-342900" eaLnBrk="0" hangingPunct="0">
              <a:spcBef>
                <a:spcPct val="20000"/>
              </a:spcBef>
              <a:buFont typeface="Arial" charset="0"/>
              <a:buChar char="•"/>
            </a:pPr>
            <a:endParaRPr lang="en-US" sz="2800" dirty="0"/>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pPr algn="ctr"/>
            <a:r>
              <a:rPr lang="en-US" sz="3600" dirty="0" smtClean="0">
                <a:latin typeface="Calibri" pitchFamily="34" charset="0"/>
              </a:rPr>
              <a:t>Review Learning objective 2.4</a:t>
            </a:r>
          </a:p>
        </p:txBody>
      </p:sp>
      <p:sp>
        <p:nvSpPr>
          <p:cNvPr id="115714" name="Rectangle 3"/>
          <p:cNvSpPr txBox="1">
            <a:spLocks/>
          </p:cNvSpPr>
          <p:nvPr/>
        </p:nvSpPr>
        <p:spPr bwMode="auto">
          <a:xfrm>
            <a:off x="304800" y="13716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Describe different decision-making styles and discuss how biases affect </a:t>
            </a:r>
            <a:r>
              <a:rPr lang="en-US" sz="2800" b="1" dirty="0" smtClean="0"/>
              <a:t>decision-making.</a:t>
            </a:r>
            <a:endParaRPr lang="en-US" sz="2800" b="1" dirty="0"/>
          </a:p>
          <a:p>
            <a:pPr marL="742950" lvl="1" indent="-285750" eaLnBrk="0" hangingPunct="0">
              <a:spcBef>
                <a:spcPct val="20000"/>
              </a:spcBef>
              <a:buFont typeface="Arial" charset="0"/>
              <a:buChar char="–"/>
            </a:pPr>
            <a:r>
              <a:rPr lang="en-US" sz="2600" dirty="0"/>
              <a:t>Linear thinking </a:t>
            </a:r>
            <a:r>
              <a:rPr lang="en-US" sz="2600" dirty="0" smtClean="0"/>
              <a:t>style – </a:t>
            </a:r>
            <a:r>
              <a:rPr lang="en-US" sz="2600" dirty="0"/>
              <a:t>characterized by a person’s preference for using external data and processing this information through rational, logical thinking.</a:t>
            </a:r>
          </a:p>
          <a:p>
            <a:pPr marL="742950" lvl="1" indent="-285750" eaLnBrk="0" hangingPunct="0">
              <a:spcBef>
                <a:spcPct val="20000"/>
              </a:spcBef>
              <a:buFont typeface="Arial" charset="0"/>
              <a:buChar char="–"/>
            </a:pPr>
            <a:r>
              <a:rPr lang="en-US" sz="2600" dirty="0"/>
              <a:t>Nonlinear thinking style </a:t>
            </a:r>
            <a:r>
              <a:rPr lang="en-US" sz="2600" dirty="0" smtClean="0"/>
              <a:t>– </a:t>
            </a:r>
            <a:r>
              <a:rPr lang="en-US" sz="2600" dirty="0"/>
              <a:t>characterized by a preference for internal sources of information and processing this information with internal insights, feelings, and hunches.</a:t>
            </a:r>
          </a:p>
        </p:txBody>
      </p:sp>
      <p:sp>
        <p:nvSpPr>
          <p:cNvPr id="5" name="Footer Placeholder 4"/>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algn="ctr"/>
            <a:r>
              <a:rPr lang="en-US" sz="3600" dirty="0" smtClean="0">
                <a:latin typeface="Calibri" pitchFamily="34" charset="0"/>
              </a:rPr>
              <a:t>Review Learning objective 2.5</a:t>
            </a:r>
          </a:p>
        </p:txBody>
      </p:sp>
      <p:sp>
        <p:nvSpPr>
          <p:cNvPr id="3" name="Rectangle 3"/>
          <p:cNvSpPr txBox="1">
            <a:spLocks/>
          </p:cNvSpPr>
          <p:nvPr/>
        </p:nvSpPr>
        <p:spPr bwMode="auto">
          <a:xfrm>
            <a:off x="533400" y="1371601"/>
            <a:ext cx="8305800" cy="4572000"/>
          </a:xfrm>
          <a:prstGeom prst="rect">
            <a:avLst/>
          </a:prstGeom>
          <a:noFill/>
          <a:ln>
            <a:noFill/>
          </a:ln>
          <a:extLst/>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800" b="1" dirty="0"/>
              <a:t>Identify effective decision-making techniques</a:t>
            </a:r>
            <a:r>
              <a:rPr lang="en-US" sz="2800" b="1" dirty="0" smtClean="0"/>
              <a:t>.</a:t>
            </a:r>
          </a:p>
          <a:p>
            <a:pPr lvl="1">
              <a:defRPr/>
            </a:pPr>
            <a:r>
              <a:rPr lang="en-US" dirty="0"/>
              <a:t>An effective decision-making process </a:t>
            </a:r>
            <a:endParaRPr lang="en-US" dirty="0" smtClean="0"/>
          </a:p>
          <a:p>
            <a:pPr marL="971550" lvl="1" indent="-514350">
              <a:buFont typeface="+mj-lt"/>
              <a:buAutoNum type="arabicPeriod"/>
              <a:defRPr/>
            </a:pPr>
            <a:r>
              <a:rPr lang="en-US" sz="2600" dirty="0" smtClean="0"/>
              <a:t>Focuses on what’s important</a:t>
            </a:r>
          </a:p>
          <a:p>
            <a:pPr marL="971550" lvl="1" indent="-514350">
              <a:buFont typeface="+mj-lt"/>
              <a:buAutoNum type="arabicPeriod"/>
              <a:defRPr/>
            </a:pPr>
            <a:r>
              <a:rPr lang="en-US" sz="2600" dirty="0"/>
              <a:t>I</a:t>
            </a:r>
            <a:r>
              <a:rPr lang="en-US" sz="2600" dirty="0" smtClean="0"/>
              <a:t>s </a:t>
            </a:r>
            <a:r>
              <a:rPr lang="en-US" sz="2600" dirty="0"/>
              <a:t>logical and </a:t>
            </a:r>
            <a:r>
              <a:rPr lang="en-US" sz="2600" dirty="0" smtClean="0"/>
              <a:t>consistent</a:t>
            </a:r>
          </a:p>
          <a:p>
            <a:pPr marL="971550" lvl="1" indent="-514350">
              <a:buFont typeface="+mj-lt"/>
              <a:buAutoNum type="arabicPeriod"/>
              <a:defRPr/>
            </a:pPr>
            <a:r>
              <a:rPr lang="en-US" sz="2600" dirty="0"/>
              <a:t>A</a:t>
            </a:r>
            <a:r>
              <a:rPr lang="en-US" sz="2600" dirty="0" smtClean="0"/>
              <a:t>cknowledges </a:t>
            </a:r>
            <a:r>
              <a:rPr lang="en-US" sz="2600" dirty="0"/>
              <a:t>both subjective </a:t>
            </a:r>
            <a:r>
              <a:rPr lang="en-US" sz="2600" dirty="0" smtClean="0"/>
              <a:t>and objective </a:t>
            </a:r>
            <a:r>
              <a:rPr lang="en-US" sz="2600" dirty="0"/>
              <a:t>thinking and blends both analytical and intuitive </a:t>
            </a:r>
            <a:r>
              <a:rPr lang="en-US" sz="2600" dirty="0" smtClean="0"/>
              <a:t>approaches</a:t>
            </a:r>
          </a:p>
          <a:p>
            <a:pPr marL="971550" lvl="1" indent="-514350">
              <a:buFont typeface="+mj-lt"/>
              <a:buAutoNum type="arabicPeriod"/>
              <a:defRPr/>
            </a:pPr>
            <a:r>
              <a:rPr lang="en-US" sz="2600" dirty="0" smtClean="0"/>
              <a:t>Requires only </a:t>
            </a:r>
            <a:r>
              <a:rPr lang="en-US" sz="2600" dirty="0"/>
              <a:t>“enough” information as is necessary to resolve a </a:t>
            </a:r>
            <a:r>
              <a:rPr lang="en-US" sz="2600" dirty="0" smtClean="0"/>
              <a:t>problem</a:t>
            </a:r>
            <a:endParaRPr lang="en-US" sz="2600" dirty="0"/>
          </a:p>
        </p:txBody>
      </p:sp>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685800" y="274638"/>
            <a:ext cx="8229600" cy="1143000"/>
          </a:xfrm>
        </p:spPr>
        <p:txBody>
          <a:bodyPr>
            <a:noAutofit/>
          </a:bodyPr>
          <a:lstStyle/>
          <a:p>
            <a:r>
              <a:rPr lang="en-US" dirty="0" smtClean="0">
                <a:latin typeface="Calibri" pitchFamily="34" charset="0"/>
              </a:rPr>
              <a:t>Review Learning objective 2.5 (cont.)</a:t>
            </a:r>
          </a:p>
        </p:txBody>
      </p:sp>
      <p:sp>
        <p:nvSpPr>
          <p:cNvPr id="3" name="Rectangle 3"/>
          <p:cNvSpPr txBox="1">
            <a:spLocks/>
          </p:cNvSpPr>
          <p:nvPr/>
        </p:nvSpPr>
        <p:spPr bwMode="auto">
          <a:xfrm>
            <a:off x="457200" y="1447800"/>
            <a:ext cx="8229600" cy="4678363"/>
          </a:xfrm>
          <a:prstGeom prst="rect">
            <a:avLst/>
          </a:prstGeom>
          <a:noFill/>
          <a:ln>
            <a:noFill/>
          </a:ln>
          <a:extLst/>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71550" lvl="1" indent="-514350">
              <a:buFont typeface="+mj-lt"/>
              <a:buAutoNum type="arabicPeriod" startAt="5"/>
              <a:defRPr/>
            </a:pPr>
            <a:r>
              <a:rPr lang="en-US" dirty="0"/>
              <a:t>E</a:t>
            </a:r>
            <a:r>
              <a:rPr lang="en-US" dirty="0" smtClean="0"/>
              <a:t>ncourages and guides </a:t>
            </a:r>
            <a:r>
              <a:rPr lang="en-US" dirty="0"/>
              <a:t>gathering relevant information and informed </a:t>
            </a:r>
            <a:r>
              <a:rPr lang="en-US" dirty="0" smtClean="0"/>
              <a:t>opinions</a:t>
            </a:r>
          </a:p>
          <a:p>
            <a:pPr marL="971550" lvl="1" indent="-514350">
              <a:buFont typeface="+mj-lt"/>
              <a:buAutoNum type="arabicPeriod" startAt="5"/>
              <a:defRPr/>
            </a:pPr>
            <a:r>
              <a:rPr lang="en-US" dirty="0"/>
              <a:t>I</a:t>
            </a:r>
            <a:r>
              <a:rPr lang="en-US" dirty="0" smtClean="0"/>
              <a:t>s straightforward, reliable</a:t>
            </a:r>
            <a:r>
              <a:rPr lang="en-US" dirty="0"/>
              <a:t>, easy to use, and </a:t>
            </a:r>
            <a:r>
              <a:rPr lang="en-US" dirty="0" smtClean="0"/>
              <a:t>flexible</a:t>
            </a:r>
            <a:endParaRPr lang="en-US" dirty="0"/>
          </a:p>
          <a:p>
            <a:pPr>
              <a:defRPr/>
            </a:pPr>
            <a:r>
              <a:rPr lang="en-US" dirty="0"/>
              <a:t>Design thinking </a:t>
            </a:r>
            <a:r>
              <a:rPr lang="en-US" dirty="0" smtClean="0"/>
              <a:t>–  </a:t>
            </a:r>
            <a:r>
              <a:rPr lang="en-US" dirty="0"/>
              <a:t>“</a:t>
            </a:r>
            <a:r>
              <a:rPr lang="en-US" dirty="0" smtClean="0"/>
              <a:t>approaching management </a:t>
            </a:r>
            <a:r>
              <a:rPr lang="en-US" dirty="0"/>
              <a:t>problems as designers </a:t>
            </a:r>
            <a:r>
              <a:rPr lang="en-US" dirty="0" smtClean="0"/>
              <a:t>approach design </a:t>
            </a:r>
            <a:r>
              <a:rPr lang="en-US" dirty="0"/>
              <a:t>problems.”</a:t>
            </a:r>
            <a:endParaRPr lang="en-US" dirty="0" smtClean="0"/>
          </a:p>
        </p:txBody>
      </p:sp>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ctrTitle"/>
          </p:nvPr>
        </p:nvSpPr>
        <p:spPr>
          <a:xfrm>
            <a:off x="1524000" y="228600"/>
            <a:ext cx="6934200" cy="1143000"/>
          </a:xfrm>
        </p:spPr>
        <p:txBody>
          <a:bodyPr>
            <a:normAutofit/>
          </a:bodyPr>
          <a:lstStyle/>
          <a:p>
            <a:pPr algn="ctr"/>
            <a:r>
              <a:rPr lang="en-US" sz="3200" dirty="0" smtClean="0"/>
              <a:t>Exhibit 2-1</a:t>
            </a:r>
            <a:br>
              <a:rPr lang="en-US" sz="3200" dirty="0" smtClean="0"/>
            </a:br>
            <a:r>
              <a:rPr lang="en-US" sz="3200" dirty="0" smtClean="0"/>
              <a:t>Decision-Making Process</a:t>
            </a:r>
            <a:endParaRPr lang="en-US" sz="3200" dirty="0" smtClean="0">
              <a:latin typeface="Calibri" pitchFamily="34" charset="0"/>
            </a:endParaRPr>
          </a:p>
        </p:txBody>
      </p:sp>
      <p:sp>
        <p:nvSpPr>
          <p:cNvPr id="3379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2800"/>
          </a:p>
        </p:txBody>
      </p:sp>
      <p:pic>
        <p:nvPicPr>
          <p:cNvPr id="2" name="Picture 1"/>
          <p:cNvPicPr>
            <a:picLocks noChangeAspect="1"/>
          </p:cNvPicPr>
          <p:nvPr/>
        </p:nvPicPr>
        <p:blipFill>
          <a:blip r:embed="rId3" cstate="print"/>
          <a:stretch>
            <a:fillRect/>
          </a:stretch>
        </p:blipFill>
        <p:spPr>
          <a:xfrm>
            <a:off x="2057400" y="1371600"/>
            <a:ext cx="5486400" cy="4800600"/>
          </a:xfrm>
          <a:prstGeom prst="rect">
            <a:avLst/>
          </a:prstGeom>
        </p:spPr>
      </p:pic>
      <p:sp>
        <p:nvSpPr>
          <p:cNvPr id="6" name="Footer Placeholder 5"/>
          <p:cNvSpPr>
            <a:spLocks noGrp="1"/>
          </p:cNvSpPr>
          <p:nvPr>
            <p:ph type="ftr" sz="quarter" idx="11"/>
          </p:nvPr>
        </p:nvSpPr>
        <p:spPr/>
        <p:txBody>
          <a:bodyPr/>
          <a:lstStyle/>
          <a:p>
            <a:r>
              <a:rPr lang="en-IN" smtClean="0"/>
              <a:t>Copyright © 2016 by Pearson Education, Ltd. </a:t>
            </a:r>
            <a:endParaRPr lang="en-US" dirty="0"/>
          </a:p>
        </p:txBody>
      </p:sp>
      <p:sp>
        <p:nvSpPr>
          <p:cNvPr id="8" name="Slide Number Placeholder 7"/>
          <p:cNvSpPr>
            <a:spLocks noGrp="1"/>
          </p:cNvSpPr>
          <p:nvPr>
            <p:ph type="sldNum" sz="quarter" idx="4"/>
          </p:nvPr>
        </p:nvSpPr>
        <p:spPr/>
        <p:txBody>
          <a:bodyPr/>
          <a:lstStyle/>
          <a:p>
            <a:r>
              <a:rPr lang="en-US" smtClean="0"/>
              <a:t>2-</a:t>
            </a:r>
            <a:fld id="{8B37D5FE-740C-46F5-801A-FA5477D9711F}"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normAutofit fontScale="90000"/>
          </a:bodyPr>
          <a:lstStyle/>
          <a:p>
            <a:r>
              <a:rPr lang="en-US" sz="3600" dirty="0" smtClean="0"/>
              <a:t>The Decision-Making Process (cont.)</a:t>
            </a:r>
            <a:endParaRPr lang="en-US" sz="3600" dirty="0" smtClean="0">
              <a:latin typeface="Calibri" pitchFamily="34" charset="0"/>
            </a:endParaRPr>
          </a:p>
        </p:txBody>
      </p:sp>
      <p:sp>
        <p:nvSpPr>
          <p:cNvPr id="35842" name="Rectangle 3"/>
          <p:cNvSpPr txBox="1">
            <a:spLocks/>
          </p:cNvSpPr>
          <p:nvPr/>
        </p:nvSpPr>
        <p:spPr bwMode="auto">
          <a:xfrm>
            <a:off x="457200" y="1295400"/>
            <a:ext cx="8229600" cy="47545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Step 1: Identify a Problem</a:t>
            </a:r>
          </a:p>
          <a:p>
            <a:pPr marL="742950" lvl="1" indent="-285750" eaLnBrk="0" hangingPunct="0">
              <a:spcBef>
                <a:spcPct val="20000"/>
              </a:spcBef>
              <a:buFont typeface="Arial" charset="0"/>
              <a:buChar char="–"/>
            </a:pPr>
            <a:r>
              <a:rPr lang="en-US" sz="2800" b="1" dirty="0"/>
              <a:t>Problem </a:t>
            </a:r>
            <a:r>
              <a:rPr lang="en-US" sz="2800" dirty="0"/>
              <a:t>– </a:t>
            </a:r>
            <a:r>
              <a:rPr lang="en-US" sz="2800" dirty="0" smtClean="0"/>
              <a:t>an </a:t>
            </a:r>
            <a:r>
              <a:rPr lang="en-US" sz="2800" dirty="0"/>
              <a:t>obstacle that makes it difficult to achieve a desired goal or purpose.</a:t>
            </a:r>
          </a:p>
          <a:p>
            <a:pPr marL="742950" lvl="1" indent="-285750" eaLnBrk="0" hangingPunct="0">
              <a:spcBef>
                <a:spcPct val="20000"/>
              </a:spcBef>
              <a:buFont typeface="Arial" charset="0"/>
              <a:buChar char="–"/>
            </a:pPr>
            <a:r>
              <a:rPr lang="en-US" sz="2800" dirty="0"/>
              <a:t>Every decision starts with a </a:t>
            </a:r>
            <a:r>
              <a:rPr lang="en-US" sz="2800" b="1" dirty="0"/>
              <a:t>problem</a:t>
            </a:r>
            <a:r>
              <a:rPr lang="en-US" sz="2800" dirty="0"/>
              <a:t>, a discrepancy between an existing and a desired </a:t>
            </a:r>
            <a:r>
              <a:rPr lang="en-US" sz="2800" dirty="0" smtClean="0"/>
              <a:t>condition.</a:t>
            </a:r>
            <a:endParaRPr lang="en-US" sz="2800" dirty="0"/>
          </a:p>
          <a:p>
            <a:pPr marL="742950" lvl="1" indent="-285750" eaLnBrk="0" hangingPunct="0">
              <a:spcBef>
                <a:spcPct val="20000"/>
              </a:spcBef>
              <a:buFont typeface="Arial" charset="0"/>
              <a:buChar char="–"/>
            </a:pPr>
            <a:r>
              <a:rPr lang="en-US" sz="2800" dirty="0"/>
              <a:t>Example </a:t>
            </a:r>
            <a:r>
              <a:rPr lang="en-US" sz="2800" dirty="0" smtClean="0"/>
              <a:t>– </a:t>
            </a:r>
            <a:r>
              <a:rPr lang="en-US" sz="2800" dirty="0"/>
              <a:t>Amanda is a sales manager whose reps need new </a:t>
            </a:r>
            <a:r>
              <a:rPr lang="en-US" sz="2800" dirty="0" smtClean="0"/>
              <a:t>laptops.</a:t>
            </a:r>
            <a:endParaRPr lang="en-US" sz="2800" dirty="0"/>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5" name="Slide Number Placeholder 4"/>
          <p:cNvSpPr>
            <a:spLocks noGrp="1"/>
          </p:cNvSpPr>
          <p:nvPr>
            <p:ph type="sldNum" sz="quarter" idx="4"/>
          </p:nvPr>
        </p:nvSpPr>
        <p:spPr/>
        <p:txBody>
          <a:bodyPr/>
          <a:lstStyle/>
          <a:p>
            <a:r>
              <a:rPr lang="en-US" smtClean="0"/>
              <a:t>2-</a:t>
            </a:r>
            <a:fld id="{8B37D5FE-740C-46F5-801A-FA5477D9711F}"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normAutofit fontScale="90000"/>
          </a:bodyPr>
          <a:lstStyle/>
          <a:p>
            <a:r>
              <a:rPr lang="en-US" sz="3600" dirty="0" smtClean="0"/>
              <a:t>The Decision-Making Process (cont.)</a:t>
            </a:r>
            <a:endParaRPr lang="en-US" sz="3600" dirty="0" smtClean="0">
              <a:latin typeface="Calibri" pitchFamily="34" charset="0"/>
            </a:endParaRPr>
          </a:p>
        </p:txBody>
      </p:sp>
      <p:sp>
        <p:nvSpPr>
          <p:cNvPr id="37890" name="Rectangle 3"/>
          <p:cNvSpPr txBox="1">
            <a:spLocks/>
          </p:cNvSpPr>
          <p:nvPr/>
        </p:nvSpPr>
        <p:spPr bwMode="auto">
          <a:xfrm>
            <a:off x="381000" y="1295400"/>
            <a:ext cx="8458200" cy="44958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Step 2: Identify Decision Criteria</a:t>
            </a:r>
          </a:p>
          <a:p>
            <a:pPr marL="742950" lvl="1" indent="-285750" eaLnBrk="0" hangingPunct="0">
              <a:spcBef>
                <a:spcPct val="30000"/>
              </a:spcBef>
              <a:buFont typeface="Arial" charset="0"/>
              <a:buChar char="–"/>
            </a:pPr>
            <a:r>
              <a:rPr lang="en-US" sz="3200" dirty="0"/>
              <a:t>Decision criteria are factors that are important (relevant) to resolving the </a:t>
            </a:r>
            <a:r>
              <a:rPr lang="en-US" sz="3200" dirty="0" smtClean="0"/>
              <a:t>problem.</a:t>
            </a:r>
            <a:endParaRPr lang="en-US" sz="3200" dirty="0"/>
          </a:p>
          <a:p>
            <a:pPr marL="742950" lvl="1" indent="-285750" eaLnBrk="0" hangingPunct="0">
              <a:spcBef>
                <a:spcPct val="20000"/>
              </a:spcBef>
              <a:buFont typeface="Arial" charset="0"/>
              <a:buChar char="–"/>
            </a:pPr>
            <a:r>
              <a:rPr lang="en-US" sz="3200" dirty="0"/>
              <a:t>Example </a:t>
            </a:r>
            <a:r>
              <a:rPr lang="en-US" sz="3200" dirty="0" smtClean="0"/>
              <a:t>– </a:t>
            </a:r>
            <a:r>
              <a:rPr lang="en-US" sz="3200" dirty="0"/>
              <a:t>Amanda decides that memory and storage capabilities, display quality, battery life, warranty, and carrying weight are the relevant criteria in her decision.</a:t>
            </a:r>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5" name="Slide Number Placeholder 4"/>
          <p:cNvSpPr>
            <a:spLocks noGrp="1"/>
          </p:cNvSpPr>
          <p:nvPr>
            <p:ph type="sldNum" sz="quarter" idx="4"/>
          </p:nvPr>
        </p:nvSpPr>
        <p:spPr/>
        <p:txBody>
          <a:bodyPr/>
          <a:lstStyle/>
          <a:p>
            <a:r>
              <a:rPr lang="en-US" smtClean="0"/>
              <a:t>2-</a:t>
            </a:r>
            <a:fld id="{8B37D5FE-740C-46F5-801A-FA5477D9711F}"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normAutofit fontScale="90000"/>
          </a:bodyPr>
          <a:lstStyle/>
          <a:p>
            <a:r>
              <a:rPr lang="en-US" sz="3600" dirty="0" smtClean="0"/>
              <a:t>The Decision-Making Process (cont.)</a:t>
            </a:r>
            <a:endParaRPr lang="en-US" sz="3600" dirty="0" smtClean="0">
              <a:latin typeface="Calibri" pitchFamily="34" charset="0"/>
            </a:endParaRPr>
          </a:p>
        </p:txBody>
      </p:sp>
      <p:sp>
        <p:nvSpPr>
          <p:cNvPr id="39938" name="Rectangle 3"/>
          <p:cNvSpPr txBox="1">
            <a:spLocks/>
          </p:cNvSpPr>
          <p:nvPr/>
        </p:nvSpPr>
        <p:spPr bwMode="auto">
          <a:xfrm>
            <a:off x="609600" y="13716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Step 3: Allocate Weights to the Criteria</a:t>
            </a:r>
          </a:p>
          <a:p>
            <a:pPr marL="742950" lvl="1" indent="-285750" eaLnBrk="0" hangingPunct="0">
              <a:spcBef>
                <a:spcPct val="20000"/>
              </a:spcBef>
              <a:buFont typeface="Arial" charset="0"/>
              <a:buChar char="–"/>
            </a:pPr>
            <a:r>
              <a:rPr lang="en-US" sz="3200" dirty="0"/>
              <a:t>If the relevant criteria aren’t equally important, the decision maker must weight the items in order to give them the correct	priority in the decision.</a:t>
            </a:r>
            <a:endParaRPr lang="en-US" sz="8000" dirty="0"/>
          </a:p>
          <a:p>
            <a:pPr marL="742950" lvl="1" indent="-285750" eaLnBrk="0" hangingPunct="0">
              <a:spcBef>
                <a:spcPct val="20000"/>
              </a:spcBef>
              <a:buFont typeface="Arial" charset="0"/>
              <a:buChar char="–"/>
            </a:pPr>
            <a:r>
              <a:rPr lang="en-US" sz="3200" dirty="0"/>
              <a:t>The weighted criteria for our example </a:t>
            </a:r>
            <a:r>
              <a:rPr lang="en-US" sz="3200" dirty="0" smtClean="0"/>
              <a:t>is shown </a:t>
            </a:r>
            <a:r>
              <a:rPr lang="en-US" sz="3200" dirty="0"/>
              <a:t>in Exhibit </a:t>
            </a:r>
            <a:r>
              <a:rPr lang="en-US" sz="3200" dirty="0" smtClean="0"/>
              <a:t>2-2</a:t>
            </a:r>
            <a:r>
              <a:rPr lang="en-US" sz="3200" dirty="0"/>
              <a:t>.</a:t>
            </a:r>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5" name="Slide Number Placeholder 4"/>
          <p:cNvSpPr>
            <a:spLocks noGrp="1"/>
          </p:cNvSpPr>
          <p:nvPr>
            <p:ph type="sldNum" sz="quarter" idx="4"/>
          </p:nvPr>
        </p:nvSpPr>
        <p:spPr/>
        <p:txBody>
          <a:bodyPr/>
          <a:lstStyle/>
          <a:p>
            <a:r>
              <a:rPr lang="en-US" smtClean="0"/>
              <a:t>2-</a:t>
            </a:r>
            <a:fld id="{8B37D5FE-740C-46F5-801A-FA5477D9711F}"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ctrTitle"/>
          </p:nvPr>
        </p:nvSpPr>
        <p:spPr>
          <a:xfrm>
            <a:off x="1295400" y="533400"/>
            <a:ext cx="7162800" cy="1524000"/>
          </a:xfrm>
        </p:spPr>
        <p:txBody>
          <a:bodyPr>
            <a:normAutofit/>
          </a:bodyPr>
          <a:lstStyle/>
          <a:p>
            <a:pPr algn="ctr"/>
            <a:r>
              <a:rPr lang="en-US" sz="3200" dirty="0" smtClean="0"/>
              <a:t>Exhibit 2-2</a:t>
            </a:r>
            <a:br>
              <a:rPr lang="en-US" sz="3200" dirty="0" smtClean="0"/>
            </a:br>
            <a:r>
              <a:rPr lang="en-US" sz="3200" dirty="0" smtClean="0"/>
              <a:t>Important Decision Criteria</a:t>
            </a:r>
            <a:endParaRPr lang="en-US" sz="3200" dirty="0" smtClean="0">
              <a:latin typeface="Calibri" pitchFamily="34" charset="0"/>
            </a:endParaRPr>
          </a:p>
        </p:txBody>
      </p:sp>
      <p:sp>
        <p:nvSpPr>
          <p:cNvPr id="4198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2800"/>
          </a:p>
        </p:txBody>
      </p:sp>
      <p:pic>
        <p:nvPicPr>
          <p:cNvPr id="41987" name="Picture 2"/>
          <p:cNvPicPr>
            <a:picLocks noChangeAspect="1" noChangeArrowheads="1"/>
          </p:cNvPicPr>
          <p:nvPr/>
        </p:nvPicPr>
        <p:blipFill>
          <a:blip r:embed="rId3" cstate="print"/>
          <a:srcRect/>
          <a:stretch>
            <a:fillRect/>
          </a:stretch>
        </p:blipFill>
        <p:spPr bwMode="auto">
          <a:xfrm>
            <a:off x="1371600" y="2209800"/>
            <a:ext cx="6689725" cy="27813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2-</a:t>
            </a:r>
            <a:fld id="{8B37D5FE-740C-46F5-801A-FA5477D9711F}"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1846&quot;&gt;&lt;/object&gt;&lt;object type=&quot;2&quot; unique_id=&quot;11847&quot;&gt;&lt;object type=&quot;3&quot; unique_id=&quot;11848&quot;&gt;&lt;property id=&quot;20148&quot; value=&quot;5&quot;/&gt;&lt;property id=&quot;20300&quot; value=&quot;Slide 1 - &amp;quot;Managers as Decision Makers&amp;quot;&quot;/&gt;&lt;property id=&quot;20307&quot; value=&quot;256&quot;/&gt;&lt;/object&gt;&lt;object type=&quot;3&quot; unique_id=&quot;11849&quot;&gt;&lt;property id=&quot;20148&quot; value=&quot;5&quot;/&gt;&lt;property id=&quot;20300&quot; value=&quot;Slide 2&quot;/&gt;&lt;property id=&quot;20307&quot; value=&quot;258&quot;/&gt;&lt;/object&gt;&lt;object type=&quot;3&quot; unique_id=&quot;11884&quot;&gt;&lt;property id=&quot;20148&quot; value=&quot;5&quot;/&gt;&lt;property id=&quot;20300&quot; value=&quot;Slide 47&quot;/&gt;&lt;property id=&quot;20307&quot; value=&quot;260&quot;/&gt;&lt;/object&gt;&lt;object type=&quot;3&quot; unique_id=&quot;13909&quot;&gt;&lt;property id=&quot;20148&quot; value=&quot;5&quot;/&gt;&lt;property id=&quot;20300&quot; value=&quot;Slide 3 - &amp;quot;The Decision-Making Process&amp;quot;&quot;/&gt;&lt;property id=&quot;20307&quot; value=&quot;301&quot;/&gt;&lt;/object&gt;&lt;object type=&quot;3&quot; unique_id=&quot;18010&quot;&gt;&lt;property id=&quot;20148&quot; value=&quot;5&quot;/&gt;&lt;property id=&quot;20300&quot; value=&quot;Slide 4 - &amp;quot;Exhibit 6-1&amp;#x0D;&amp;#x0A;Decision-Making Process&amp;quot;&quot;/&gt;&lt;property id=&quot;20307&quot; value=&quot;380&quot;/&gt;&lt;/object&gt;&lt;object type=&quot;3&quot; unique_id=&quot;18011&quot;&gt;&lt;property id=&quot;20148&quot; value=&quot;5&quot;/&gt;&lt;property id=&quot;20300&quot; value=&quot;Slide 5 - &amp;quot;The Decision-Making Process (cont.)&amp;quot;&quot;/&gt;&lt;property id=&quot;20307&quot; value=&quot;393&quot;/&gt;&lt;/object&gt;&lt;object type=&quot;3&quot; unique_id=&quot;18012&quot;&gt;&lt;property id=&quot;20148&quot; value=&quot;5&quot;/&gt;&lt;property id=&quot;20300&quot; value=&quot;Slide 6 - &amp;quot;The Decision-Making Process (cont.)&amp;quot;&quot;/&gt;&lt;property id=&quot;20307&quot; value=&quot;392&quot;/&gt;&lt;/object&gt;&lt;object type=&quot;3&quot; unique_id=&quot;18013&quot;&gt;&lt;property id=&quot;20148&quot; value=&quot;5&quot;/&gt;&lt;property id=&quot;20300&quot; value=&quot;Slide 7 - &amp;quot;The Decision-Making Process (cont.)&amp;quot;&quot;/&gt;&lt;property id=&quot;20307&quot; value=&quot;391&quot;/&gt;&lt;/object&gt;&lt;object type=&quot;3&quot; unique_id=&quot;18014&quot;&gt;&lt;property id=&quot;20148&quot; value=&quot;5&quot;/&gt;&lt;property id=&quot;20300&quot; value=&quot;Slide 8 - &amp;quot;Exhibit 6-2&amp;#x0D;&amp;#x0A;Important Decision Criteria&amp;quot;&quot;/&gt;&lt;property id=&quot;20307&quot; value=&quot;390&quot;/&gt;&lt;/object&gt;&lt;object type=&quot;3&quot; unique_id=&quot;18015&quot;&gt;&lt;property id=&quot;20148&quot; value=&quot;5&quot;/&gt;&lt;property id=&quot;20300&quot; value=&quot;Slide 9 - &amp;quot;The Decision-Making Process (cont.)&amp;quot;&quot;/&gt;&lt;property id=&quot;20307&quot; value=&quot;389&quot;/&gt;&lt;/object&gt;&lt;object type=&quot;3&quot; unique_id=&quot;18016&quot;&gt;&lt;property id=&quot;20148&quot; value=&quot;5&quot;/&gt;&lt;property id=&quot;20300&quot; value=&quot;Slide 10 - &amp;quot;Exhibit 6-3&amp;#x0D;&amp;#x0A;Possible Alternatives&amp;quot;&quot;/&gt;&lt;property id=&quot;20307&quot; value=&quot;388&quot;/&gt;&lt;/object&gt;&lt;object type=&quot;3&quot; unique_id=&quot;18017&quot;&gt;&lt;property id=&quot;20148&quot; value=&quot;5&quot;/&gt;&lt;property id=&quot;20300&quot; value=&quot;Slide 11 - &amp;quot;The Decision-Making Process (cont.)&amp;quot;&quot;/&gt;&lt;property id=&quot;20307&quot; value=&quot;387&quot;/&gt;&lt;/object&gt;&lt;object type=&quot;3&quot; unique_id=&quot;18018&quot;&gt;&lt;property id=&quot;20148&quot; value=&quot;5&quot;/&gt;&lt;property id=&quot;20300&quot; value=&quot;Slide 12 - &amp;quot;The Decision-Making Process (cont.)&amp;quot;&quot;/&gt;&lt;property id=&quot;20307&quot; value=&quot;386&quot;/&gt;&lt;/object&gt;&lt;object type=&quot;3&quot; unique_id=&quot;18019&quot;&gt;&lt;property id=&quot;20148&quot; value=&quot;5&quot;/&gt;&lt;property id=&quot;20300&quot; value=&quot;Slide 14 - &amp;quot;The Decision-Making Process (cont.)&amp;quot;&quot;/&gt;&lt;property id=&quot;20307&quot; value=&quot;385&quot;/&gt;&lt;/object&gt;&lt;object type=&quot;3&quot; unique_id=&quot;18020&quot;&gt;&lt;property id=&quot;20148&quot; value=&quot;5&quot;/&gt;&lt;property id=&quot;20300&quot; value=&quot;Slide 15 - &amp;quot;The Decision-Making Process (cont.)&amp;quot;&quot;/&gt;&lt;property id=&quot;20307&quot; value=&quot;384&quot;/&gt;&lt;/object&gt;&lt;object type=&quot;3&quot; unique_id=&quot;18021&quot;&gt;&lt;property id=&quot;20148&quot; value=&quot;5&quot;/&gt;&lt;property id=&quot;20300&quot; value=&quot;Slide 16 - &amp;quot;Exhibit 6-5&amp;#x0D;&amp;#x0A;Decisions Managers May Make&amp;quot;&quot;/&gt;&lt;property id=&quot;20307&quot; value=&quot;383&quot;/&gt;&lt;/object&gt;&lt;object type=&quot;3&quot; unique_id=&quot;18022&quot;&gt;&lt;property id=&quot;20148&quot; value=&quot;5&quot;/&gt;&lt;property id=&quot;20300&quot; value=&quot;Slide 17 - &amp;quot;Exhibit 6-5&amp;#x0D;&amp;#x0A;Decisions Managers May Make (cont.)&amp;quot;&quot;/&gt;&lt;property id=&quot;20307&quot; value=&quot;382&quot;/&gt;&lt;/object&gt;&lt;object type=&quot;3&quot; unique_id=&quot;18023&quot;&gt;&lt;property id=&quot;20148&quot; value=&quot;5&quot;/&gt;&lt;property id=&quot;20300&quot; value=&quot;Slide 19 - &amp;quot;Making Decisions: Bounded Rationality&amp;quot;&quot;/&gt;&lt;property id=&quot;20307&quot; value=&quot;381&quot;/&gt;&lt;/object&gt;&lt;object type=&quot;3&quot; unique_id=&quot;18239&quot;&gt;&lt;property id=&quot;20148&quot; value=&quot;5&quot;/&gt;&lt;property id=&quot;20300&quot; value=&quot;Slide 20 - &amp;quot;Making Decisions: The Role of Intuition&amp;quot;&quot;/&gt;&lt;property id=&quot;20307&quot; value=&quot;400&quot;/&gt;&lt;/object&gt;&lt;object type=&quot;3&quot; unique_id=&quot;18240&quot;&gt;&lt;property id=&quot;20148&quot; value=&quot;5&quot;/&gt;&lt;property id=&quot;20300&quot; value=&quot;Slide 18 - &amp;quot;Making Decisions: Rationality&amp;quot;&quot;/&gt;&lt;property id=&quot;20307&quot; value=&quot;399&quot;/&gt;&lt;/object&gt;&lt;object type=&quot;3&quot; unique_id=&quot;18241&quot;&gt;&lt;property id=&quot;20148&quot; value=&quot;5&quot;/&gt;&lt;property id=&quot;20300&quot; value=&quot;Slide 21 - &amp;quot;Exhibit 6-6&amp;#x0D;&amp;#x0A;What Is Intuition?&amp;quot;&quot;/&gt;&lt;property id=&quot;20307&quot; value=&quot;398&quot;/&gt;&lt;/object&gt;&lt;object type=&quot;3&quot; unique_id=&quot;18242&quot;&gt;&lt;property id=&quot;20148&quot; value=&quot;5&quot;/&gt;&lt;property id=&quot;20300&quot; value=&quot;Slide 22 - &amp;quot;Making Decisions: The Role of Evidence-Based Management&amp;quot;&quot;/&gt;&lt;property id=&quot;20307&quot; value=&quot;397&quot;/&gt;&lt;/object&gt;&lt;object type=&quot;3&quot; unique_id=&quot;18243&quot;&gt;&lt;property id=&quot;20148&quot; value=&quot;5&quot;/&gt;&lt;property id=&quot;20300&quot; value=&quot;Slide 23 - &amp;quot;Structured Problems and Programmed Decisions&amp;quot;&quot;/&gt;&lt;property id=&quot;20307&quot; value=&quot;396&quot;/&gt;&lt;/object&gt;&lt;object type=&quot;3&quot; unique_id=&quot;18244&quot;&gt;&lt;property id=&quot;20148&quot; value=&quot;5&quot;/&gt;&lt;property id=&quot;20300&quot; value=&quot;Slide 24 - &amp;quot;Structured Problems and Programmed Decisions (cont.)&amp;quot;&quot;/&gt;&lt;property id=&quot;20307&quot; value=&quot;395&quot;/&gt;&lt;/object&gt;&lt;object type=&quot;3&quot; unique_id=&quot;18245&quot;&gt;&lt;property id=&quot;20148&quot; value=&quot;5&quot;/&gt;&lt;property id=&quot;20300&quot; value=&quot;Slide 26 - &amp;quot;Exhibit 6-7&amp;#x0D;&amp;#x0A;Programmed Versus&amp;#x0D;&amp;#x0A;Nonprogrammed Decisions&amp;quot;&quot;/&gt;&lt;property id=&quot;20307&quot; value=&quot;394&quot;/&gt;&lt;/object&gt;&lt;object type=&quot;3&quot; unique_id=&quot;18470&quot;&gt;&lt;property id=&quot;20148&quot; value=&quot;5&quot;/&gt;&lt;property id=&quot;20300&quot; value=&quot;Slide 25 - &amp;quot;Unstructured Problems and Nonprogrammed Decisions&amp;#x0D;&amp;#x0A;&amp;quot;&quot;/&gt;&lt;property id=&quot;20307&quot; value=&quot;401&quot;/&gt;&lt;/object&gt;&lt;object type=&quot;3&quot; unique_id=&quot;18471&quot;&gt;&lt;property id=&quot;20148&quot; value=&quot;5&quot;/&gt;&lt;property id=&quot;20300&quot; value=&quot;Slide 27 - &amp;quot;Decision-Making Conditions&amp;quot;&quot;/&gt;&lt;property id=&quot;20307&quot; value=&quot;405&quot;/&gt;&lt;/object&gt;&lt;object type=&quot;3&quot; unique_id=&quot;18472&quot;&gt;&lt;property id=&quot;20148&quot; value=&quot;5&quot;/&gt;&lt;property id=&quot;20300&quot; value=&quot;Slide 28 - &amp;quot;Exhibit 6-9&amp;#x0D;&amp;#x0A;Payoff Matrix&amp;quot;&quot;/&gt;&lt;property id=&quot;20307&quot; value=&quot;404&quot;/&gt;&lt;/object&gt;&lt;object type=&quot;3&quot; unique_id=&quot;18473&quot;&gt;&lt;property id=&quot;20148&quot; value=&quot;5&quot;/&gt;&lt;property id=&quot;20300&quot; value=&quot;Slide 30 - &amp;quot;Decision-Making Styles&amp;quot;&quot;/&gt;&lt;property id=&quot;20307&quot; value=&quot;403&quot;/&gt;&lt;/object&gt;&lt;object type=&quot;3&quot; unique_id=&quot;18474&quot;&gt;&lt;property id=&quot;20148&quot; value=&quot;5&quot;/&gt;&lt;property id=&quot;20300&quot; value=&quot;Slide 36 - &amp;quot;Exhibit 6-12&amp;#x0D;&amp;#x0A;Overview of Managerial Decision Making&amp;quot;&quot;/&gt;&lt;property id=&quot;20307&quot; value=&quot;402&quot;/&gt;&lt;/object&gt;&lt;object type=&quot;3&quot; unique_id=&quot;19168&quot;&gt;&lt;property id=&quot;20148&quot; value=&quot;5&quot;/&gt;&lt;property id=&quot;20300&quot; value=&quot;Slide 13 - &amp;quot;Exhibit 6-4&amp;#x0D;&amp;#x0A;Evaluation of Alternatives&amp;quot;&quot;/&gt;&lt;property id=&quot;20307&quot; value=&quot;423&quot;/&gt;&lt;/object&gt;&lt;object type=&quot;3&quot; unique_id=&quot;19169&quot;&gt;&lt;property id=&quot;20148&quot; value=&quot;5&quot;/&gt;&lt;property id=&quot;20300&quot; value=&quot;Slide 29 - &amp;quot;Exhibit 6-10&amp;#x0D;&amp;#x0A;Regret Matrix&amp;quot;&quot;/&gt;&lt;property id=&quot;20307&quot; value=&quot;411&quot;/&gt;&lt;/object&gt;&lt;object type=&quot;3&quot; unique_id=&quot;19170&quot;&gt;&lt;property id=&quot;20148&quot; value=&quot;5&quot;/&gt;&lt;property id=&quot;20300&quot; value=&quot;Slide 31 - &amp;quot;Decision-Making Biases and Errors&amp;quot;&quot;/&gt;&lt;property id=&quot;20307&quot; value=&quot;410&quot;/&gt;&lt;/object&gt;&lt;object type=&quot;3&quot; unique_id=&quot;19171&quot;&gt;&lt;property id=&quot;20148&quot; value=&quot;5&quot;/&gt;&lt;property id=&quot;20300&quot; value=&quot;Slide 32 - &amp;quot;Decision-Making Biases and Errors (cont.)&amp;quot;&quot;/&gt;&lt;property id=&quot;20307&quot; value=&quot;409&quot;/&gt;&lt;/object&gt;&lt;object type=&quot;3&quot; unique_id=&quot;19172&quot;&gt;&lt;property id=&quot;20148&quot; value=&quot;5&quot;/&gt;&lt;property id=&quot;20300&quot; value=&quot;Slide 33 - &amp;quot;Decision-Making Biases and Errors (cont.)&amp;quot;&quot;/&gt;&lt;property id=&quot;20307&quot; value=&quot;408&quot;/&gt;&lt;/object&gt;&lt;object type=&quot;3&quot; unique_id=&quot;19173&quot;&gt;&lt;property id=&quot;20148&quot; value=&quot;5&quot;/&gt;&lt;property id=&quot;20300&quot; value=&quot;Slide 34 - &amp;quot;Decision-Making Biases and Errors (cont.)&amp;quot;&quot;/&gt;&lt;property id=&quot;20307&quot; value=&quot;406&quot;/&gt;&lt;/object&gt;&lt;object type=&quot;3&quot; unique_id=&quot;19174&quot;&gt;&lt;property id=&quot;20148&quot; value=&quot;5&quot;/&gt;&lt;property id=&quot;20300&quot; value=&quot;Slide 35 - &amp;quot;Exhibit 6-11&amp;#x0D;&amp;#x0A;Common Decision-Making Biases&amp;quot;&quot;/&gt;&lt;property id=&quot;20307&quot; value=&quot;407&quot;/&gt;&lt;/object&gt;&lt;object type=&quot;3&quot; unique_id=&quot;19175&quot;&gt;&lt;property id=&quot;20148&quot; value=&quot;5&quot;/&gt;&lt;property id=&quot;20300&quot; value=&quot;Slide 37 - &amp;quot;Guidelines for Making Effective Decisions:&amp;#x0D;&amp;#x0A;&amp;quot;&quot;/&gt;&lt;property id=&quot;20307&quot; value=&quot;418&quot;/&gt;&lt;/object&gt;&lt;object type=&quot;3&quot; unique_id=&quot;19176&quot;&gt;&lt;property id=&quot;20148&quot; value=&quot;5&quot;/&gt;&lt;property id=&quot;20300&quot; value=&quot;Slide 38 - &amp;quot;Design Thinking and Decision Making&amp;quot;&quot;/&gt;&lt;property id=&quot;20307&quot; value=&quot;417&quot;/&gt;&lt;/object&gt;&lt;object type=&quot;3&quot; unique_id=&quot;19177&quot;&gt;&lt;property id=&quot;20148&quot; value=&quot;5&quot;/&gt;&lt;property id=&quot;20300&quot; value=&quot;Slide 39 - &amp;quot;Review Learning Outcome 6.1&amp;quot;&quot;/&gt;&lt;property id=&quot;20307&quot; value=&quot;416&quot;/&gt;&lt;/object&gt;&lt;object type=&quot;3&quot; unique_id=&quot;19178&quot;&gt;&lt;property id=&quot;20148&quot; value=&quot;5&quot;/&gt;&lt;property id=&quot;20300&quot; value=&quot;Slide 40 - &amp;quot;Review Learning Outcome 6.2&amp;quot;&quot;/&gt;&lt;property id=&quot;20307&quot; value=&quot;415&quot;/&gt;&lt;/object&gt;&lt;object type=&quot;3&quot; unique_id=&quot;19179&quot;&gt;&lt;property id=&quot;20148&quot; value=&quot;5&quot;/&gt;&lt;property id=&quot;20300&quot; value=&quot;Slide 41 - &amp;quot;Review Learning Outcome 6.2 (cont.)&amp;quot;&quot;/&gt;&lt;property id=&quot;20307&quot; value=&quot;414&quot;/&gt;&lt;/object&gt;&lt;object type=&quot;3&quot; unique_id=&quot;19180&quot;&gt;&lt;property id=&quot;20148&quot; value=&quot;5&quot;/&gt;&lt;property id=&quot;20300&quot; value=&quot;Slide 42 - &amp;quot;Review Learning Outcome 6.3&amp;quot;&quot;/&gt;&lt;property id=&quot;20307&quot; value=&quot;413&quot;/&gt;&lt;/object&gt;&lt;object type=&quot;3&quot; unique_id=&quot;19181&quot;&gt;&lt;property id=&quot;20148&quot; value=&quot;5&quot;/&gt;&lt;property id=&quot;20300&quot; value=&quot;Slide 43 - &amp;quot;Review Learning Outcome 6.3 (cont.)&amp;quot;&quot;/&gt;&lt;property id=&quot;20307&quot; value=&quot;412&quot;/&gt;&lt;/object&gt;&lt;object type=&quot;3&quot; unique_id=&quot;19182&quot;&gt;&lt;property id=&quot;20148&quot; value=&quot;5&quot;/&gt;&lt;property id=&quot;20300&quot; value=&quot;Slide 44 - &amp;quot;Review Learning Outcome 6.4&amp;quot;&quot;/&gt;&lt;property id=&quot;20307&quot; value=&quot;422&quot;/&gt;&lt;/object&gt;&lt;object type=&quot;3&quot; unique_id=&quot;19183&quot;&gt;&lt;property id=&quot;20148&quot; value=&quot;5&quot;/&gt;&lt;property id=&quot;20300&quot; value=&quot;Slide 45 - &amp;quot;Review Learning Outcome 6.5&amp;quot;&quot;/&gt;&lt;property id=&quot;20307&quot; value=&quot;421&quot;/&gt;&lt;/object&gt;&lt;object type=&quot;3&quot; unique_id=&quot;19184&quot;&gt;&lt;property id=&quot;20148&quot; value=&quot;5&quot;/&gt;&lt;property id=&quot;20300&quot; value=&quot;Slide 46 - &amp;quot;Review Learning Outcome 6.5 (cont.)&amp;quot;&quot;/&gt;&lt;property id=&quot;20307&quot; value=&quot;420&quot;/&gt;&lt;/object&gt;&lt;/object&gt;&lt;/object&gt;&lt;/database&gt;"/>
  <p:tag name="SECTOMILLISECCONVERTED" val="1"/>
  <p:tag name="ARTICULATE_PROJECT_OPEN" val="0"/>
</p:tagLst>
</file>

<file path=ppt/theme/theme1.xml><?xml version="1.0" encoding="utf-8"?>
<a:theme xmlns:a="http://schemas.openxmlformats.org/drawingml/2006/main" name="1_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656</TotalTime>
  <Words>6109</Words>
  <Application>Microsoft Office PowerPoint</Application>
  <PresentationFormat>On-screen Show (4:3)</PresentationFormat>
  <Paragraphs>389</Paragraphs>
  <Slides>49</Slides>
  <Notes>45</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1_Urban Pop</vt:lpstr>
      <vt:lpstr>Making Decisions</vt:lpstr>
      <vt:lpstr>Learning Objectives</vt:lpstr>
      <vt:lpstr>PowerPoint Presentation</vt:lpstr>
      <vt:lpstr>The Decision-Making Process</vt:lpstr>
      <vt:lpstr>Exhibit 2-1 Decision-Making Process</vt:lpstr>
      <vt:lpstr>The Decision-Making Process (cont.)</vt:lpstr>
      <vt:lpstr>The Decision-Making Process (cont.)</vt:lpstr>
      <vt:lpstr>The Decision-Making Process (cont.)</vt:lpstr>
      <vt:lpstr>Exhibit 2-2 Important Decision Criteria</vt:lpstr>
      <vt:lpstr>The Decision-Making Process (cont.)</vt:lpstr>
      <vt:lpstr>Exhibit 2-3 Possible Alternatives</vt:lpstr>
      <vt:lpstr>The Decision-Making Process (cont.)</vt:lpstr>
      <vt:lpstr>The Decision-Making Process (cont.)</vt:lpstr>
      <vt:lpstr>Exhibit 2-4 Evaluation of Alternatives</vt:lpstr>
      <vt:lpstr>The Decision-Making Process (cont.)</vt:lpstr>
      <vt:lpstr>The Decision-Making Process (cont.)</vt:lpstr>
      <vt:lpstr>Exhibit 2-5 Decisions Managers May Make</vt:lpstr>
      <vt:lpstr>Exhibit 2-5 Decisions Managers May Make (cont.)</vt:lpstr>
      <vt:lpstr>Making Decisions: Rationality</vt:lpstr>
      <vt:lpstr>Making Decisions: Bounded Rationality</vt:lpstr>
      <vt:lpstr>Making Decisions: The Role of Intuition</vt:lpstr>
      <vt:lpstr>Exhibit 2-6 What Is Intuition?</vt:lpstr>
      <vt:lpstr>Making Decisions: The Role of Evidence-Based Management</vt:lpstr>
      <vt:lpstr>Structured Problems and Programmed Decisions</vt:lpstr>
      <vt:lpstr>Structured Problems and Programmed Decisions (cont.)</vt:lpstr>
      <vt:lpstr>                                              Unstructured Problems and  Nonprogrammed Decisions </vt:lpstr>
      <vt:lpstr>Exhibit 2-7 Programmed Versus Nonprogrammed Decisions</vt:lpstr>
      <vt:lpstr>Decision-Making Conditions</vt:lpstr>
      <vt:lpstr>Managing Risk</vt:lpstr>
      <vt:lpstr>Exhibit 2-8 expected value </vt:lpstr>
      <vt:lpstr>Exhibit 2-9 Payoff Matrix</vt:lpstr>
      <vt:lpstr>Exhibit 2-10 Regret Matrix</vt:lpstr>
      <vt:lpstr>Decision-Making Styles</vt:lpstr>
      <vt:lpstr>Decision-Making Biases and Errors</vt:lpstr>
      <vt:lpstr>Decision-Making Biases and Errors (cont.)</vt:lpstr>
      <vt:lpstr>Decision-Making Biases and Errors (cont.)</vt:lpstr>
      <vt:lpstr>Decision-Making Biases and Errors (cont.)</vt:lpstr>
      <vt:lpstr>     Exhibit 2-11 Common Decision-Making Biases</vt:lpstr>
      <vt:lpstr>Exhibit 2-12 Overview of Managerial Decision-Making</vt:lpstr>
      <vt:lpstr>        Guidelines for Making Effective Decisions</vt:lpstr>
      <vt:lpstr>Design Thinking and Decision Making</vt:lpstr>
      <vt:lpstr>Review Learning OBJECTIVE 2.1</vt:lpstr>
      <vt:lpstr>Review Learning OBJECTIVE 2.2</vt:lpstr>
      <vt:lpstr>Review Learning objective 2.2 (cont.)</vt:lpstr>
      <vt:lpstr>Review Learning objective 2.3</vt:lpstr>
      <vt:lpstr>Review Learning objective 2.3 (cont.)</vt:lpstr>
      <vt:lpstr>Review Learning objective 2.4</vt:lpstr>
      <vt:lpstr>Review Learning objective 2.5</vt:lpstr>
      <vt:lpstr>Review Learning objective 2.5 (cont.)</vt:lpstr>
    </vt:vector>
  </TitlesOfParts>
  <Company>The University of Memphis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Managers as Decision Makers</dc:title>
  <dc:creator>mdrbnson</dc:creator>
  <cp:lastModifiedBy>James2</cp:lastModifiedBy>
  <cp:revision>127</cp:revision>
  <dcterms:created xsi:type="dcterms:W3CDTF">2014-10-04T00:59:36Z</dcterms:created>
  <dcterms:modified xsi:type="dcterms:W3CDTF">2019-02-13T16:10:59Z</dcterms:modified>
</cp:coreProperties>
</file>