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2" r:id="rId1"/>
  </p:sldMasterIdLst>
  <p:notesMasterIdLst>
    <p:notesMasterId r:id="rId47"/>
  </p:notesMasterIdLst>
  <p:sldIdLst>
    <p:sldId id="256" r:id="rId2"/>
    <p:sldId id="424" r:id="rId3"/>
    <p:sldId id="425" r:id="rId4"/>
    <p:sldId id="426" r:id="rId5"/>
    <p:sldId id="427" r:id="rId6"/>
    <p:sldId id="467" r:id="rId7"/>
    <p:sldId id="428" r:id="rId8"/>
    <p:sldId id="429" r:id="rId9"/>
    <p:sldId id="430" r:id="rId10"/>
    <p:sldId id="433" r:id="rId11"/>
    <p:sldId id="434" r:id="rId12"/>
    <p:sldId id="436" r:id="rId13"/>
    <p:sldId id="468" r:id="rId14"/>
    <p:sldId id="437" r:id="rId15"/>
    <p:sldId id="438" r:id="rId16"/>
    <p:sldId id="439" r:id="rId17"/>
    <p:sldId id="440" r:id="rId18"/>
    <p:sldId id="441" r:id="rId19"/>
    <p:sldId id="442" r:id="rId20"/>
    <p:sldId id="469" r:id="rId21"/>
    <p:sldId id="443" r:id="rId22"/>
    <p:sldId id="444" r:id="rId23"/>
    <p:sldId id="445" r:id="rId24"/>
    <p:sldId id="447" r:id="rId25"/>
    <p:sldId id="448" r:id="rId26"/>
    <p:sldId id="449" r:id="rId27"/>
    <p:sldId id="450" r:id="rId28"/>
    <p:sldId id="451" r:id="rId29"/>
    <p:sldId id="452" r:id="rId30"/>
    <p:sldId id="453" r:id="rId31"/>
    <p:sldId id="470" r:id="rId32"/>
    <p:sldId id="454" r:id="rId33"/>
    <p:sldId id="455" r:id="rId34"/>
    <p:sldId id="457" r:id="rId35"/>
    <p:sldId id="458" r:id="rId36"/>
    <p:sldId id="459" r:id="rId37"/>
    <p:sldId id="460" r:id="rId38"/>
    <p:sldId id="461" r:id="rId39"/>
    <p:sldId id="462" r:id="rId40"/>
    <p:sldId id="464" r:id="rId41"/>
    <p:sldId id="465" r:id="rId42"/>
    <p:sldId id="473" r:id="rId43"/>
    <p:sldId id="474" r:id="rId44"/>
    <p:sldId id="475" r:id="rId45"/>
    <p:sldId id="476" r:id="rId46"/>
  </p:sldIdLst>
  <p:sldSz cx="9144000" cy="6858000" type="screen4x3"/>
  <p:notesSz cx="6858000" cy="9144000"/>
  <p:custDataLst>
    <p:tags r:id="rId48"/>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F32"/>
    <a:srgbClr val="897DBB"/>
    <a:srgbClr val="153357"/>
    <a:srgbClr val="F47024"/>
    <a:srgbClr val="FF69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6" autoAdjust="0"/>
    <p:restoredTop sz="96146" autoAdjust="0"/>
  </p:normalViewPr>
  <p:slideViewPr>
    <p:cSldViewPr>
      <p:cViewPr>
        <p:scale>
          <a:sx n="60" d="100"/>
          <a:sy n="60" d="100"/>
        </p:scale>
        <p:origin x="-3084" y="-1566"/>
      </p:cViewPr>
      <p:guideLst>
        <p:guide orient="horz" pos="2160"/>
        <p:guide pos="2880"/>
      </p:guideLst>
    </p:cSldViewPr>
  </p:slideViewPr>
  <p:notesTextViewPr>
    <p:cViewPr>
      <p:scale>
        <a:sx n="125" d="100"/>
        <a:sy n="125" d="100"/>
      </p:scale>
      <p:origin x="0" y="0"/>
    </p:cViewPr>
  </p:notesTextViewPr>
  <p:sorterViewPr>
    <p:cViewPr>
      <p:scale>
        <a:sx n="66" d="100"/>
        <a:sy n="66" d="100"/>
      </p:scale>
      <p:origin x="0" y="241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6A35D4C-0A1A-423B-89E3-CDF485689431}" type="datetimeFigureOut">
              <a:rPr lang="en-US"/>
              <a:pPr>
                <a:defRPr/>
              </a:pPr>
              <a:t>2/13/2019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44C4781F-8D2B-4BD1-86DA-DE9210F79852}" type="slidenum">
              <a:rPr lang="en-US"/>
              <a:pPr>
                <a:defRPr/>
              </a:pPr>
              <a:t>‹#›</a:t>
            </a:fld>
            <a:endParaRPr lang="en-US" dirty="0"/>
          </a:p>
        </p:txBody>
      </p:sp>
    </p:spTree>
    <p:extLst>
      <p:ext uri="{BB962C8B-B14F-4D97-AF65-F5344CB8AC3E}">
        <p14:creationId xmlns:p14="http://schemas.microsoft.com/office/powerpoint/2010/main" val="36260726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mn-lt"/>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mn-lt"/>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mn-lt"/>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mn-lt"/>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4781F-8D2B-4BD1-86DA-DE9210F79852}" type="slidenum">
              <a:rPr lang="en-US" smtClean="0"/>
              <a:pPr>
                <a:defRPr/>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Because culture can be a very powerful agent in organizations, therefore, it is very important for managers to pay attention to it.</a:t>
            </a:r>
            <a:endParaRPr lang="en-US" dirty="0"/>
          </a:p>
        </p:txBody>
      </p:sp>
      <p:sp>
        <p:nvSpPr>
          <p:cNvPr id="4" name="Slide Number Placeholder 3"/>
          <p:cNvSpPr>
            <a:spLocks noGrp="1"/>
          </p:cNvSpPr>
          <p:nvPr>
            <p:ph type="sldNum" sz="quarter" idx="10"/>
          </p:nvPr>
        </p:nvSpPr>
        <p:spPr/>
        <p:txBody>
          <a:bodyPr/>
          <a:lstStyle/>
          <a:p>
            <a:pPr>
              <a:defRPr/>
            </a:pPr>
            <a:fld id="{44C4781F-8D2B-4BD1-86DA-DE9210F79852}" type="slidenum">
              <a:rPr lang="en-US" smtClean="0"/>
              <a:pPr>
                <a:defRPr/>
              </a:pPr>
              <a:t>23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Describing an organization using these seven dimensions gives</a:t>
            </a:r>
            <a:r>
              <a:rPr lang="en-US" baseline="0" dirty="0" smtClean="0"/>
              <a:t> a composite picture of the organization’s culture.  In many organizations, one cultural dimension often is emphasized more than the others and essentially shapes the organization’s personality and the way the organization works.</a:t>
            </a:r>
            <a:endParaRPr lang="en-US" dirty="0"/>
          </a:p>
        </p:txBody>
      </p:sp>
      <p:sp>
        <p:nvSpPr>
          <p:cNvPr id="4" name="Slide Number Placeholder 3"/>
          <p:cNvSpPr>
            <a:spLocks noGrp="1"/>
          </p:cNvSpPr>
          <p:nvPr>
            <p:ph type="sldNum" sz="quarter" idx="10"/>
          </p:nvPr>
        </p:nvSpPr>
        <p:spPr/>
        <p:txBody>
          <a:bodyPr/>
          <a:lstStyle/>
          <a:p>
            <a:pPr>
              <a:defRPr/>
            </a:pPr>
            <a:fld id="{44C4781F-8D2B-4BD1-86DA-DE9210F79852}" type="slidenum">
              <a:rPr lang="en-US" smtClean="0"/>
              <a:pPr>
                <a:defRPr/>
              </a:pPr>
              <a:t>24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The actions of top managers also have a major impact on the organization’s culture.  Former IBM CEO, Sam Palmisano, wanted employees to value teamwork so he chose to take several million dollars from his yearly bonus and give it to his top executives based</a:t>
            </a:r>
            <a:r>
              <a:rPr lang="en-US" sz="1200" baseline="0" dirty="0" smtClean="0"/>
              <a:t> on their teamwork.</a:t>
            </a:r>
            <a:endParaRPr lang="en-US" sz="1200" dirty="0" smtClean="0"/>
          </a:p>
          <a:p>
            <a:endParaRPr lang="en-US" dirty="0"/>
          </a:p>
        </p:txBody>
      </p:sp>
      <p:sp>
        <p:nvSpPr>
          <p:cNvPr id="4" name="Slide Number Placeholder 3"/>
          <p:cNvSpPr>
            <a:spLocks noGrp="1"/>
          </p:cNvSpPr>
          <p:nvPr>
            <p:ph type="sldNum" sz="quarter" idx="10"/>
          </p:nvPr>
        </p:nvSpPr>
        <p:spPr/>
        <p:txBody>
          <a:bodyPr/>
          <a:lstStyle/>
          <a:p>
            <a:pPr>
              <a:defRPr/>
            </a:pPr>
            <a:fld id="{44C4781F-8D2B-4BD1-86DA-DE9210F79852}" type="slidenum">
              <a:rPr lang="en-US" smtClean="0"/>
              <a:pPr>
                <a:defRPr/>
              </a:pPr>
              <a:t>32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shown in Exhibit 3-9, a manager’s decisions are influenced by the culture in which he or she operates.  An organization’s culture, especially a strong one, influences and constrains the way managers plan, organize, organize, lead, and control.</a:t>
            </a:r>
            <a:endParaRPr lang="en-US" dirty="0"/>
          </a:p>
        </p:txBody>
      </p:sp>
      <p:sp>
        <p:nvSpPr>
          <p:cNvPr id="4" name="Slide Number Placeholder 3"/>
          <p:cNvSpPr>
            <a:spLocks noGrp="1"/>
          </p:cNvSpPr>
          <p:nvPr>
            <p:ph type="sldNum" sz="quarter" idx="10"/>
          </p:nvPr>
        </p:nvSpPr>
        <p:spPr/>
        <p:txBody>
          <a:bodyPr/>
          <a:lstStyle/>
          <a:p>
            <a:pPr>
              <a:defRPr/>
            </a:pPr>
            <a:fld id="{44C4781F-8D2B-4BD1-86DA-DE9210F79852}" type="slidenum">
              <a:rPr lang="en-US" smtClean="0"/>
              <a:pPr>
                <a:defRPr/>
              </a:pPr>
              <a:t>36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 name="Rectangle 12"/>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2" name="Picture 11" descr="cover banner.jpg"/>
          <p:cNvPicPr>
            <a:picLocks noChangeAspect="1"/>
          </p:cNvPicPr>
          <p:nvPr userDrawn="1"/>
        </p:nvPicPr>
        <p:blipFill>
          <a:blip r:embed="rId2" cstate="print"/>
          <a:stretch>
            <a:fillRect/>
          </a:stretch>
        </p:blipFill>
        <p:spPr>
          <a:xfrm>
            <a:off x="0" y="6015228"/>
            <a:ext cx="1369640" cy="856800"/>
          </a:xfrm>
          <a:prstGeom prst="rect">
            <a:avLst/>
          </a:prstGeom>
        </p:spPr>
      </p:pic>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sp>
        <p:nvSpPr>
          <p:cNvPr id="11"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3-</a:t>
            </a:r>
            <a:fld id="{8B37D5FE-740C-46F5-801A-FA5477D9711F}" type="slidenum">
              <a:rPr lang="en-US" smtClean="0"/>
              <a:pPr/>
              <a:t>‹#›</a:t>
            </a:fld>
            <a:endParaRPr lang="en-US" dirty="0"/>
          </a:p>
        </p:txBody>
      </p:sp>
    </p:spTree>
    <p:extLst>
      <p:ext uri="{BB962C8B-B14F-4D97-AF65-F5344CB8AC3E}">
        <p14:creationId xmlns:p14="http://schemas.microsoft.com/office/powerpoint/2010/main" val="3414586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Rectangle 14"/>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2" name="Picture 11"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3-</a:t>
            </a:r>
            <a:fld id="{8B37D5FE-740C-46F5-801A-FA5477D9711F}" type="slidenum">
              <a:rPr lang="en-US" smtClean="0"/>
              <a:pPr/>
              <a:t>‹#›</a:t>
            </a:fld>
            <a:endParaRPr lang="en-US" dirty="0"/>
          </a:p>
        </p:txBody>
      </p:sp>
    </p:spTree>
    <p:extLst>
      <p:ext uri="{BB962C8B-B14F-4D97-AF65-F5344CB8AC3E}">
        <p14:creationId xmlns:p14="http://schemas.microsoft.com/office/powerpoint/2010/main" val="4204512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Rectangle 14"/>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2" name="Picture 11"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3-</a:t>
            </a:r>
            <a:fld id="{8B37D5FE-740C-46F5-801A-FA5477D9711F}" type="slidenum">
              <a:rPr lang="en-US" smtClean="0"/>
              <a:pPr/>
              <a:t>‹#›</a:t>
            </a:fld>
            <a:endParaRPr lang="en-US" dirty="0"/>
          </a:p>
        </p:txBody>
      </p:sp>
    </p:spTree>
    <p:extLst>
      <p:ext uri="{BB962C8B-B14F-4D97-AF65-F5344CB8AC3E}">
        <p14:creationId xmlns:p14="http://schemas.microsoft.com/office/powerpoint/2010/main" val="2447113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Footer Placeholder 4"/>
          <p:cNvSpPr>
            <a:spLocks noGrp="1"/>
          </p:cNvSpPr>
          <p:nvPr>
            <p:ph type="ftr" sz="quarter" idx="11"/>
          </p:nvPr>
        </p:nvSpPr>
        <p:spPr>
          <a:xfrm>
            <a:off x="1371600" y="6256338"/>
            <a:ext cx="3733800" cy="365125"/>
          </a:xfrm>
          <a:prstGeom prst="rect">
            <a:avLst/>
          </a:prstGeom>
        </p:spPr>
        <p:txBody>
          <a:bodyPr anchor="ctr" anchorCtr="0"/>
          <a:lstStyle>
            <a:lvl1pPr>
              <a:defRPr sz="1200">
                <a:solidFill>
                  <a:schemeClr val="bg1"/>
                </a:solidFill>
              </a:defRPr>
            </a:lvl1pPr>
          </a:lstStyle>
          <a:p>
            <a:r>
              <a:rPr lang="en-IN" smtClean="0"/>
              <a:t>Copyright © 2016 Pearson Education, Ltd.</a:t>
            </a:r>
            <a:endParaRPr lang="en-US" dirty="0"/>
          </a:p>
        </p:txBody>
      </p:sp>
      <p:pic>
        <p:nvPicPr>
          <p:cNvPr id="12" name="Picture 11"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1"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3-</a:t>
            </a:r>
            <a:fld id="{8B37D5FE-740C-46F5-801A-FA5477D9711F}" type="slidenum">
              <a:rPr lang="en-US" smtClean="0"/>
              <a:pPr/>
              <a:t>‹#›</a:t>
            </a:fld>
            <a:endParaRPr lang="en-US" dirty="0"/>
          </a:p>
        </p:txBody>
      </p:sp>
    </p:spTree>
    <p:extLst>
      <p:ext uri="{BB962C8B-B14F-4D97-AF65-F5344CB8AC3E}">
        <p14:creationId xmlns:p14="http://schemas.microsoft.com/office/powerpoint/2010/main" val="241499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3" name="Picture 12"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4"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3-</a:t>
            </a:r>
            <a:fld id="{8B37D5FE-740C-46F5-801A-FA5477D9711F}" type="slidenum">
              <a:rPr lang="en-US" smtClean="0"/>
              <a:pPr/>
              <a:t>‹#›</a:t>
            </a:fld>
            <a:endParaRPr lang="en-US" dirty="0"/>
          </a:p>
        </p:txBody>
      </p:sp>
    </p:spTree>
    <p:extLst>
      <p:ext uri="{BB962C8B-B14F-4D97-AF65-F5344CB8AC3E}">
        <p14:creationId xmlns:p14="http://schemas.microsoft.com/office/powerpoint/2010/main" val="3591798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4" name="Picture 13"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2"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3-</a:t>
            </a:r>
            <a:fld id="{8B37D5FE-740C-46F5-801A-FA5477D9711F}" type="slidenum">
              <a:rPr lang="en-US" smtClean="0"/>
              <a:pPr/>
              <a:t>‹#›</a:t>
            </a:fld>
            <a:endParaRPr lang="en-US" dirty="0"/>
          </a:p>
        </p:txBody>
      </p:sp>
    </p:spTree>
    <p:extLst>
      <p:ext uri="{BB962C8B-B14F-4D97-AF65-F5344CB8AC3E}">
        <p14:creationId xmlns:p14="http://schemas.microsoft.com/office/powerpoint/2010/main" val="758729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Rectangle 10"/>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6" name="Picture 15"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4"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3-</a:t>
            </a:r>
            <a:fld id="{8B37D5FE-740C-46F5-801A-FA5477D9711F}" type="slidenum">
              <a:rPr lang="en-US" smtClean="0"/>
              <a:pPr/>
              <a:t>‹#›</a:t>
            </a:fld>
            <a:endParaRPr lang="en-US" dirty="0"/>
          </a:p>
        </p:txBody>
      </p:sp>
    </p:spTree>
    <p:extLst>
      <p:ext uri="{BB962C8B-B14F-4D97-AF65-F5344CB8AC3E}">
        <p14:creationId xmlns:p14="http://schemas.microsoft.com/office/powerpoint/2010/main" val="3005826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1" name="Picture 10"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0"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3-</a:t>
            </a:r>
            <a:fld id="{8B37D5FE-740C-46F5-801A-FA5477D9711F}" type="slidenum">
              <a:rPr lang="en-US" smtClean="0"/>
              <a:pPr/>
              <a:t>‹#›</a:t>
            </a:fld>
            <a:endParaRPr lang="en-US" dirty="0"/>
          </a:p>
        </p:txBody>
      </p:sp>
    </p:spTree>
    <p:extLst>
      <p:ext uri="{BB962C8B-B14F-4D97-AF65-F5344CB8AC3E}">
        <p14:creationId xmlns:p14="http://schemas.microsoft.com/office/powerpoint/2010/main" val="334190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3" name="Rectangle 12"/>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0" name="Picture 9"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7"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3-</a:t>
            </a:r>
            <a:fld id="{8B37D5FE-740C-46F5-801A-FA5477D9711F}" type="slidenum">
              <a:rPr lang="en-US" smtClean="0"/>
              <a:pPr/>
              <a:t>‹#›</a:t>
            </a:fld>
            <a:endParaRPr lang="en-US" dirty="0"/>
          </a:p>
        </p:txBody>
      </p:sp>
    </p:spTree>
    <p:extLst>
      <p:ext uri="{BB962C8B-B14F-4D97-AF65-F5344CB8AC3E}">
        <p14:creationId xmlns:p14="http://schemas.microsoft.com/office/powerpoint/2010/main" val="1783094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18" name="Rectangle 17"/>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5" name="Picture 14"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0"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3-</a:t>
            </a:r>
            <a:fld id="{8B37D5FE-740C-46F5-801A-FA5477D9711F}" type="slidenum">
              <a:rPr lang="en-US" smtClean="0"/>
              <a:pPr/>
              <a:t>‹#›</a:t>
            </a:fld>
            <a:endParaRPr lang="en-US" dirty="0"/>
          </a:p>
        </p:txBody>
      </p:sp>
    </p:spTree>
    <p:extLst>
      <p:ext uri="{BB962C8B-B14F-4D97-AF65-F5344CB8AC3E}">
        <p14:creationId xmlns:p14="http://schemas.microsoft.com/office/powerpoint/2010/main" val="574345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18" name="Rectangle 17"/>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3" name="Picture 12"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0"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3-</a:t>
            </a:r>
            <a:fld id="{8B37D5FE-740C-46F5-801A-FA5477D9711F}" type="slidenum">
              <a:rPr lang="en-US" smtClean="0"/>
              <a:pPr/>
              <a:t>‹#›</a:t>
            </a:fld>
            <a:endParaRPr lang="en-US" dirty="0"/>
          </a:p>
        </p:txBody>
      </p:sp>
    </p:spTree>
    <p:extLst>
      <p:ext uri="{BB962C8B-B14F-4D97-AF65-F5344CB8AC3E}">
        <p14:creationId xmlns:p14="http://schemas.microsoft.com/office/powerpoint/2010/main" val="2794899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1371600"/>
            <a:ext cx="9144000" cy="6858000"/>
          </a:xfrm>
          <a:prstGeom prst="rect">
            <a:avLst/>
          </a:prstGeom>
          <a:blipFill dpi="0" rotWithShape="1">
            <a:blip r:embed="rId13" cstate="print">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txBox="1">
            <a:spLocks/>
          </p:cNvSpPr>
          <p:nvPr userDrawn="1"/>
        </p:nvSpPr>
        <p:spPr>
          <a:xfrm>
            <a:off x="1371600" y="6416675"/>
            <a:ext cx="3733800" cy="365125"/>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Arial" charset="0"/>
                <a:ea typeface="+mn-ea"/>
                <a:cs typeface="Arial" charset="0"/>
              </a:rPr>
              <a:t>  </a:t>
            </a:r>
            <a:endParaRPr kumimoji="0" lang="en-US" sz="1200" b="0" i="0" u="none" strike="noStrike" kern="1200" cap="none" spc="0" normalizeH="0" baseline="0" noProof="0" dirty="0">
              <a:ln>
                <a:noFill/>
              </a:ln>
              <a:solidFill>
                <a:schemeClr val="tx1"/>
              </a:solidFill>
              <a:effectLst/>
              <a:uLnTx/>
              <a:uFillTx/>
              <a:latin typeface="Arial" charset="0"/>
              <a:ea typeface="+mn-ea"/>
              <a:cs typeface="Arial" charset="0"/>
            </a:endParaRPr>
          </a:p>
        </p:txBody>
      </p:sp>
      <p:sp>
        <p:nvSpPr>
          <p:cNvPr id="12" name="Footer Placeholder 4"/>
          <p:cNvSpPr txBox="1">
            <a:spLocks/>
          </p:cNvSpPr>
          <p:nvPr userDrawn="1"/>
        </p:nvSpPr>
        <p:spPr>
          <a:xfrm>
            <a:off x="1371600" y="6256338"/>
            <a:ext cx="3733800" cy="365125"/>
          </a:xfrm>
          <a:prstGeom prst="rect">
            <a:avLst/>
          </a:prstGeom>
        </p:spPr>
        <p:txBody>
          <a:bodyPr/>
          <a:lstStyle>
            <a:defPPr>
              <a:defRPr lang="en-US"/>
            </a:defPPr>
            <a:lvl1pPr algn="l" rtl="0" fontAlgn="base">
              <a:spcBef>
                <a:spcPct val="0"/>
              </a:spcBef>
              <a:spcAft>
                <a:spcPct val="0"/>
              </a:spcAft>
              <a:defRPr sz="1200" kern="1200">
                <a:solidFill>
                  <a:schemeClr val="bg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smtClean="0"/>
              <a:t>Copyright © 2014 Pearson Education, Ltd</a:t>
            </a:r>
            <a:endParaRPr lang="en-US" dirty="0"/>
          </a:p>
        </p:txBody>
      </p:sp>
      <p:sp>
        <p:nvSpPr>
          <p:cNvPr id="17" name="Rectangle 16"/>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Footer Placeholder 4"/>
          <p:cNvSpPr>
            <a:spLocks noGrp="1"/>
          </p:cNvSpPr>
          <p:nvPr>
            <p:ph type="ftr" sz="quarter" idx="3"/>
          </p:nvPr>
        </p:nvSpPr>
        <p:spPr>
          <a:xfrm>
            <a:off x="1371600" y="6256338"/>
            <a:ext cx="3733800" cy="365125"/>
          </a:xfrm>
          <a:prstGeom prst="rect">
            <a:avLst/>
          </a:prstGeom>
        </p:spPr>
        <p:txBody>
          <a:bodyPr anchor="ctr" anchorCtr="0"/>
          <a:lstStyle>
            <a:lvl1pPr>
              <a:defRPr sz="1200">
                <a:solidFill>
                  <a:schemeClr val="bg1"/>
                </a:solidFill>
              </a:defRPr>
            </a:lvl1pPr>
          </a:lstStyle>
          <a:p>
            <a:r>
              <a:rPr lang="en-IN" smtClean="0"/>
              <a:t>Copyright © 2016 Pearson Education, Ltd.</a:t>
            </a:r>
            <a:endParaRPr lang="en-US" dirty="0"/>
          </a:p>
        </p:txBody>
      </p:sp>
      <p:sp>
        <p:nvSpPr>
          <p:cNvPr id="1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3-</a:t>
            </a:r>
            <a:fld id="{8B37D5FE-740C-46F5-801A-FA5477D9711F}" type="slidenum">
              <a:rPr lang="en-US" smtClean="0"/>
              <a:pPr/>
              <a:t>‹#›</a:t>
            </a:fld>
            <a:endParaRPr lang="en-US" dirty="0"/>
          </a:p>
        </p:txBody>
      </p:sp>
      <p:pic>
        <p:nvPicPr>
          <p:cNvPr id="10" name="Picture 9" descr="cover banner.jpg"/>
          <p:cNvPicPr>
            <a:picLocks noChangeAspect="1"/>
          </p:cNvPicPr>
          <p:nvPr userDrawn="1"/>
        </p:nvPicPr>
        <p:blipFill>
          <a:blip r:embed="rId14" cstate="print"/>
          <a:stretch>
            <a:fillRect/>
          </a:stretch>
        </p:blipFill>
        <p:spPr>
          <a:xfrm>
            <a:off x="0" y="6015228"/>
            <a:ext cx="1369640" cy="856800"/>
          </a:xfrm>
          <a:prstGeom prst="rect">
            <a:avLst/>
          </a:prstGeom>
        </p:spPr>
      </p:pic>
    </p:spTree>
    <p:extLst>
      <p:ext uri="{BB962C8B-B14F-4D97-AF65-F5344CB8AC3E}">
        <p14:creationId xmlns:p14="http://schemas.microsoft.com/office/powerpoint/2010/main" val="3290015680"/>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hf hdr="0" dt="0"/>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rgbClr val="FF1D1D"/>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Tx/>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rgbClr val="FF1D1D"/>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Tx/>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rgbClr val="FF1D1D"/>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5" Type="http://schemas.openxmlformats.org/officeDocument/2006/relationships/image" Target="../media/image21.png"/><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3"/>
          <p:cNvSpPr>
            <a:spLocks noGrp="1"/>
          </p:cNvSpPr>
          <p:nvPr>
            <p:ph type="ctrTitle"/>
          </p:nvPr>
        </p:nvSpPr>
        <p:spPr>
          <a:xfrm>
            <a:off x="5110674" y="762000"/>
            <a:ext cx="3962400" cy="2514600"/>
          </a:xfrm>
        </p:spPr>
        <p:txBody>
          <a:bodyPr>
            <a:normAutofit fontScale="90000"/>
          </a:bodyPr>
          <a:lstStyle/>
          <a:p>
            <a:pPr algn="ctr"/>
            <a:r>
              <a:rPr lang="en-US" dirty="0" smtClean="0">
                <a:latin typeface="HelveticaNeue-Light"/>
              </a:rPr>
              <a:t>Managing the Environment and the Organization’s Culture</a:t>
            </a:r>
            <a:endParaRPr lang="en-US" dirty="0">
              <a:latin typeface="HelveticaNeue-Light"/>
            </a:endParaRPr>
          </a:p>
        </p:txBody>
      </p:sp>
      <p:sp>
        <p:nvSpPr>
          <p:cNvPr id="7" name="TextBox 6"/>
          <p:cNvSpPr txBox="1"/>
          <p:nvPr/>
        </p:nvSpPr>
        <p:spPr>
          <a:xfrm>
            <a:off x="8458201" y="6553200"/>
            <a:ext cx="533400" cy="261610"/>
          </a:xfrm>
          <a:prstGeom prst="rect">
            <a:avLst/>
          </a:prstGeom>
          <a:noFill/>
        </p:spPr>
        <p:txBody>
          <a:bodyPr wrap="square" rtlCol="0">
            <a:spAutoFit/>
          </a:bodyPr>
          <a:lstStyle/>
          <a:p>
            <a:r>
              <a:rPr lang="en-US" sz="1100" dirty="0" smtClean="0"/>
              <a:t>3 -1</a:t>
            </a:r>
            <a:endParaRPr lang="en-US" sz="1100" dirty="0"/>
          </a:p>
        </p:txBody>
      </p:sp>
      <p:pic>
        <p:nvPicPr>
          <p:cNvPr id="10" name="Picture 2"/>
          <p:cNvPicPr>
            <a:picLocks noChangeAspect="1" noChangeArrowheads="1"/>
          </p:cNvPicPr>
          <p:nvPr/>
        </p:nvPicPr>
        <p:blipFill>
          <a:blip r:embed="rId3" cstate="print"/>
          <a:srcRect b="7692"/>
          <a:stretch>
            <a:fillRect/>
          </a:stretch>
        </p:blipFill>
        <p:spPr bwMode="auto">
          <a:xfrm>
            <a:off x="0" y="0"/>
            <a:ext cx="50548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Oval 10"/>
          <p:cNvSpPr/>
          <p:nvPr/>
        </p:nvSpPr>
        <p:spPr>
          <a:xfrm>
            <a:off x="7467600" y="4267200"/>
            <a:ext cx="1219200" cy="1295400"/>
          </a:xfrm>
          <a:prstGeom prst="ellipse">
            <a:avLst/>
          </a:prstGeom>
          <a:solidFill>
            <a:srgbClr val="FF1D1D"/>
          </a:solidFill>
          <a:scene3d>
            <a:camera prst="orthographicFront"/>
            <a:lightRig rig="threePt" dir="t"/>
          </a:scene3d>
          <a:sp3d>
            <a:bevelT/>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400" dirty="0" smtClean="0">
                <a:solidFill>
                  <a:schemeClr val="tx1"/>
                </a:solidFill>
              </a:rPr>
              <a:t>3</a:t>
            </a:r>
            <a:endParaRPr lang="en-US" sz="4400" dirty="0">
              <a:solidFill>
                <a:schemeClr val="tx1"/>
              </a:solidFill>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4" name="Slide Number Placeholder 3"/>
          <p:cNvSpPr>
            <a:spLocks noGrp="1"/>
          </p:cNvSpPr>
          <p:nvPr>
            <p:ph type="sldNum" sz="quarter" idx="4"/>
          </p:nvPr>
        </p:nvSpPr>
        <p:spPr/>
        <p:txBody>
          <a:bodyPr/>
          <a:lstStyle/>
          <a:p>
            <a:r>
              <a:rPr lang="en-US" smtClean="0"/>
              <a:t>3-</a:t>
            </a:r>
            <a:fld id="{8B37D5FE-740C-46F5-801A-FA5477D9711F}"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the External Environment (cont.)</a:t>
            </a:r>
            <a:endParaRPr lang="en-US" dirty="0"/>
          </a:p>
        </p:txBody>
      </p:sp>
      <p:sp>
        <p:nvSpPr>
          <p:cNvPr id="7" name="Content Placeholder 6"/>
          <p:cNvSpPr>
            <a:spLocks noGrp="1"/>
          </p:cNvSpPr>
          <p:nvPr>
            <p:ph idx="1"/>
          </p:nvPr>
        </p:nvSpPr>
        <p:spPr>
          <a:xfrm>
            <a:off x="685800" y="1600200"/>
            <a:ext cx="7772400" cy="4114799"/>
          </a:xfrm>
        </p:spPr>
        <p:txBody>
          <a:bodyPr/>
          <a:lstStyle/>
          <a:p>
            <a:r>
              <a:rPr lang="en-US" sz="2800" dirty="0" smtClean="0"/>
              <a:t>Technological – Concerned with scientific or industrial innovations.  </a:t>
            </a:r>
          </a:p>
          <a:p>
            <a:r>
              <a:rPr lang="en-US" sz="2800" dirty="0" smtClean="0"/>
              <a:t>The Sociocultural </a:t>
            </a:r>
            <a:r>
              <a:rPr lang="en-US" sz="2800" dirty="0"/>
              <a:t>– </a:t>
            </a:r>
            <a:r>
              <a:rPr lang="en-US" sz="2800" dirty="0" smtClean="0"/>
              <a:t>Concerned with societal and cultural factors such as values, attitudes, trends, traditions and lifestyles, beliefs, tastes, and patterns of behavior.</a:t>
            </a:r>
          </a:p>
          <a:p>
            <a:r>
              <a:rPr lang="en-US" sz="2800" dirty="0" smtClean="0"/>
              <a:t>Global</a:t>
            </a:r>
            <a:r>
              <a:rPr lang="en-US" sz="2800" dirty="0"/>
              <a:t> – </a:t>
            </a:r>
            <a:r>
              <a:rPr lang="en-US" sz="2800" dirty="0" smtClean="0"/>
              <a:t>Encompasses issues associated with globalization and a world economy.</a:t>
            </a:r>
          </a:p>
          <a:p>
            <a:endParaRPr lang="en-US" dirty="0" smtClean="0"/>
          </a:p>
          <a:p>
            <a:endParaRPr lang="en-US" dirty="0"/>
          </a:p>
        </p:txBody>
      </p:sp>
      <p:sp>
        <p:nvSpPr>
          <p:cNvPr id="6" name="TextBox 5"/>
          <p:cNvSpPr txBox="1"/>
          <p:nvPr/>
        </p:nvSpPr>
        <p:spPr>
          <a:xfrm>
            <a:off x="8229600" y="6400800"/>
            <a:ext cx="685800" cy="261610"/>
          </a:xfrm>
          <a:prstGeom prst="rect">
            <a:avLst/>
          </a:prstGeom>
          <a:noFill/>
        </p:spPr>
        <p:txBody>
          <a:bodyPr wrap="square" rtlCol="0">
            <a:spAutoFit/>
          </a:bodyPr>
          <a:lstStyle/>
          <a:p>
            <a:r>
              <a:rPr lang="en-US" sz="1100" dirty="0" smtClean="0">
                <a:latin typeface="Arial"/>
                <a:cs typeface="Arial"/>
              </a:rPr>
              <a:t>3 - 10</a:t>
            </a:r>
            <a:endParaRPr lang="en-US" sz="1100" dirty="0">
              <a:latin typeface="Arial"/>
              <a:cs typeface="Arial"/>
            </a:endParaRPr>
          </a:p>
        </p:txBody>
      </p:sp>
      <p:sp>
        <p:nvSpPr>
          <p:cNvPr id="8" name="Rectangle 7"/>
          <p:cNvSpPr/>
          <p:nvPr/>
        </p:nvSpPr>
        <p:spPr>
          <a:xfrm>
            <a:off x="990600" y="1752601"/>
            <a:ext cx="5867400" cy="646331"/>
          </a:xfrm>
          <a:prstGeom prst="rect">
            <a:avLst/>
          </a:prstGeom>
        </p:spPr>
        <p:txBody>
          <a:bodyPr wrap="square">
            <a:spAutoFit/>
          </a:bodyPr>
          <a:lstStyle/>
          <a:p>
            <a:endParaRPr lang="en-US" dirty="0" smtClean="0"/>
          </a:p>
          <a:p>
            <a:pPr>
              <a:buNone/>
            </a:pPr>
            <a:endParaRPr lang="en-US" dirty="0"/>
          </a:p>
        </p:txBody>
      </p:sp>
      <p:sp>
        <p:nvSpPr>
          <p:cNvPr id="3" name="Footer Placeholder 2"/>
          <p:cNvSpPr>
            <a:spLocks noGrp="1"/>
          </p:cNvSpPr>
          <p:nvPr>
            <p:ph type="ftr" sz="quarter" idx="11"/>
          </p:nvPr>
        </p:nvSpPr>
        <p:spPr/>
        <p:txBody>
          <a:bodyPr/>
          <a:lstStyle/>
          <a:p>
            <a:r>
              <a:rPr lang="en-IN" smtClean="0"/>
              <a:t>Copyright © 2016 Pearson Education, Ltd.</a:t>
            </a:r>
            <a:endParaRPr lang="en-US" dirty="0"/>
          </a:p>
        </p:txBody>
      </p:sp>
      <p:sp>
        <p:nvSpPr>
          <p:cNvPr id="5" name="Slide Number Placeholder 4"/>
          <p:cNvSpPr>
            <a:spLocks noGrp="1"/>
          </p:cNvSpPr>
          <p:nvPr>
            <p:ph type="sldNum" sz="quarter" idx="4"/>
          </p:nvPr>
        </p:nvSpPr>
        <p:spPr/>
        <p:txBody>
          <a:bodyPr/>
          <a:lstStyle/>
          <a:p>
            <a:r>
              <a:rPr lang="en-US" smtClean="0"/>
              <a:t>3-</a:t>
            </a:r>
            <a:fld id="{8B37D5FE-740C-46F5-801A-FA5477D9711F}"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The External Environment (cont.)</a:t>
            </a:r>
            <a:endParaRPr lang="en-US" dirty="0"/>
          </a:p>
        </p:txBody>
      </p:sp>
      <p:sp>
        <p:nvSpPr>
          <p:cNvPr id="3" name="Content Placeholder 2"/>
          <p:cNvSpPr>
            <a:spLocks noGrp="1"/>
          </p:cNvSpPr>
          <p:nvPr>
            <p:ph idx="1"/>
          </p:nvPr>
        </p:nvSpPr>
        <p:spPr/>
        <p:txBody>
          <a:bodyPr>
            <a:normAutofit/>
          </a:bodyPr>
          <a:lstStyle/>
          <a:p>
            <a:endParaRPr lang="en-US" sz="3600" dirty="0" smtClean="0"/>
          </a:p>
          <a:p>
            <a:pPr>
              <a:buNone/>
            </a:pPr>
            <a:endParaRPr lang="en-US" dirty="0"/>
          </a:p>
        </p:txBody>
      </p:sp>
      <p:sp>
        <p:nvSpPr>
          <p:cNvPr id="6" name="TextBox 5"/>
          <p:cNvSpPr txBox="1"/>
          <p:nvPr/>
        </p:nvSpPr>
        <p:spPr>
          <a:xfrm>
            <a:off x="8305800" y="6400800"/>
            <a:ext cx="685800" cy="261610"/>
          </a:xfrm>
          <a:prstGeom prst="rect">
            <a:avLst/>
          </a:prstGeom>
          <a:noFill/>
        </p:spPr>
        <p:txBody>
          <a:bodyPr wrap="square" rtlCol="0">
            <a:spAutoFit/>
          </a:bodyPr>
          <a:lstStyle/>
          <a:p>
            <a:r>
              <a:rPr lang="en-US" sz="1100" dirty="0" smtClean="0">
                <a:latin typeface="Arial"/>
                <a:cs typeface="Arial"/>
              </a:rPr>
              <a:t>3 - 11</a:t>
            </a:r>
            <a:endParaRPr lang="en-US" sz="1100" dirty="0">
              <a:latin typeface="Arial"/>
              <a:cs typeface="Arial"/>
            </a:endParaRPr>
          </a:p>
        </p:txBody>
      </p:sp>
      <p:sp>
        <p:nvSpPr>
          <p:cNvPr id="7" name="Rectangle 6"/>
          <p:cNvSpPr/>
          <p:nvPr/>
        </p:nvSpPr>
        <p:spPr>
          <a:xfrm>
            <a:off x="1295400" y="1676400"/>
            <a:ext cx="7086600" cy="4154984"/>
          </a:xfrm>
          <a:prstGeom prst="rect">
            <a:avLst/>
          </a:prstGeom>
        </p:spPr>
        <p:txBody>
          <a:bodyPr wrap="square">
            <a:spAutoFit/>
          </a:bodyPr>
          <a:lstStyle/>
          <a:p>
            <a:pPr>
              <a:buClr>
                <a:srgbClr val="FF0000"/>
              </a:buClr>
              <a:buFont typeface="Wingdings" pitchFamily="2" charset="2"/>
              <a:buChar char="Ø"/>
            </a:pPr>
            <a:r>
              <a:rPr lang="en-US" sz="2400" dirty="0" smtClean="0"/>
              <a:t>The demographic component is concerned with trends in population characteristics such as age, race, gender, education level, geographic location, income, and family composition.</a:t>
            </a:r>
          </a:p>
          <a:p>
            <a:pPr>
              <a:buClr>
                <a:srgbClr val="00B050"/>
              </a:buClr>
              <a:buFont typeface="Wingdings" pitchFamily="2" charset="2"/>
              <a:buChar char="Ø"/>
            </a:pPr>
            <a:endParaRPr lang="en-US" sz="2400" dirty="0" smtClean="0"/>
          </a:p>
          <a:p>
            <a:pPr>
              <a:buClr>
                <a:srgbClr val="FF0000"/>
              </a:buClr>
              <a:buFont typeface="Wingdings" pitchFamily="2" charset="2"/>
              <a:buChar char="Ø"/>
            </a:pPr>
            <a:r>
              <a:rPr lang="en-US" sz="2400" dirty="0" smtClean="0"/>
              <a:t>The political/legal component looks at federal, state, and local laws, as well as global laws and laws of other countries. It also includes a country’s political conditions and stability.</a:t>
            </a:r>
          </a:p>
          <a:p>
            <a:pPr>
              <a:buClr>
                <a:srgbClr val="00B050"/>
              </a:buClr>
            </a:pPr>
            <a:r>
              <a:rPr lang="en-US" sz="2400" dirty="0" smtClean="0"/>
              <a:t> </a:t>
            </a:r>
          </a:p>
          <a:p>
            <a:pPr>
              <a:buNone/>
            </a:pPr>
            <a:endParaRPr lang="en-US" sz="2400" dirty="0"/>
          </a:p>
        </p:txBody>
      </p:sp>
      <p:sp>
        <p:nvSpPr>
          <p:cNvPr id="4" name="Footer Placeholder 3"/>
          <p:cNvSpPr>
            <a:spLocks noGrp="1"/>
          </p:cNvSpPr>
          <p:nvPr>
            <p:ph type="ftr" sz="quarter" idx="11"/>
          </p:nvPr>
        </p:nvSpPr>
        <p:spPr/>
        <p:txBody>
          <a:bodyPr/>
          <a:lstStyle/>
          <a:p>
            <a:r>
              <a:rPr lang="en-IN" smtClean="0"/>
              <a:t>Copyright © 2016 Pearson Education, Ltd.</a:t>
            </a:r>
            <a:endParaRPr lang="en-US" dirty="0"/>
          </a:p>
        </p:txBody>
      </p:sp>
      <p:sp>
        <p:nvSpPr>
          <p:cNvPr id="9" name="Slide Number Placeholder 8"/>
          <p:cNvSpPr>
            <a:spLocks noGrp="1"/>
          </p:cNvSpPr>
          <p:nvPr>
            <p:ph type="sldNum" sz="quarter" idx="4"/>
          </p:nvPr>
        </p:nvSpPr>
        <p:spPr/>
        <p:txBody>
          <a:bodyPr/>
          <a:lstStyle/>
          <a:p>
            <a:r>
              <a:rPr lang="en-US" smtClean="0"/>
              <a:t>3-</a:t>
            </a:r>
            <a:fld id="{8B37D5FE-740C-46F5-801A-FA5477D9711F}"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Exhibit 3-2</a:t>
            </a:r>
            <a:br>
              <a:rPr lang="en-US" dirty="0" smtClean="0"/>
            </a:br>
            <a:r>
              <a:rPr lang="en-US" dirty="0" smtClean="0"/>
              <a:t>Components of the External Environment </a:t>
            </a:r>
            <a:endParaRPr lang="en-US" dirty="0"/>
          </a:p>
        </p:txBody>
      </p:sp>
      <p:pic>
        <p:nvPicPr>
          <p:cNvPr id="7" name="Picture 2"/>
          <p:cNvPicPr>
            <a:picLocks noGrp="1" noChangeAspect="1" noChangeArrowheads="1"/>
          </p:cNvPicPr>
          <p:nvPr>
            <p:ph idx="1"/>
          </p:nvPr>
        </p:nvPicPr>
        <p:blipFill>
          <a:blip r:embed="rId2" cstate="print"/>
          <a:srcRect/>
          <a:stretch>
            <a:fillRect/>
          </a:stretch>
        </p:blipFill>
        <p:spPr bwMode="auto">
          <a:xfrm>
            <a:off x="685800" y="1981200"/>
            <a:ext cx="7772400" cy="2667000"/>
          </a:xfrm>
          <a:prstGeom prst="rect">
            <a:avLst/>
          </a:prstGeom>
          <a:noFill/>
          <a:ln w="9525">
            <a:noFill/>
            <a:miter lim="800000"/>
            <a:headEnd/>
            <a:tailEnd/>
          </a:ln>
        </p:spPr>
      </p:pic>
      <p:sp>
        <p:nvSpPr>
          <p:cNvPr id="6" name="TextBox 5"/>
          <p:cNvSpPr txBox="1"/>
          <p:nvPr/>
        </p:nvSpPr>
        <p:spPr>
          <a:xfrm>
            <a:off x="8153400" y="6400800"/>
            <a:ext cx="762000" cy="261610"/>
          </a:xfrm>
          <a:prstGeom prst="rect">
            <a:avLst/>
          </a:prstGeom>
          <a:noFill/>
        </p:spPr>
        <p:txBody>
          <a:bodyPr wrap="square" rtlCol="0">
            <a:spAutoFit/>
          </a:bodyPr>
          <a:lstStyle/>
          <a:p>
            <a:r>
              <a:rPr lang="en-US" sz="1100" dirty="0" smtClean="0">
                <a:latin typeface="Arial"/>
                <a:cs typeface="Arial"/>
              </a:rPr>
              <a:t>3 -12</a:t>
            </a:r>
            <a:endParaRPr lang="en-US" sz="1100" dirty="0">
              <a:latin typeface="Arial"/>
              <a:cs typeface="Arial"/>
            </a:endParaRPr>
          </a:p>
        </p:txBody>
      </p:sp>
      <p:sp>
        <p:nvSpPr>
          <p:cNvPr id="3" name="Footer Placeholder 2"/>
          <p:cNvSpPr>
            <a:spLocks noGrp="1"/>
          </p:cNvSpPr>
          <p:nvPr>
            <p:ph type="ftr" sz="quarter" idx="11"/>
          </p:nvPr>
        </p:nvSpPr>
        <p:spPr/>
        <p:txBody>
          <a:bodyPr/>
          <a:lstStyle/>
          <a:p>
            <a:r>
              <a:rPr lang="en-IN" smtClean="0"/>
              <a:t>Copyright © 2016 Pearson Education, Ltd.</a:t>
            </a:r>
            <a:endParaRPr lang="en-US" dirty="0"/>
          </a:p>
        </p:txBody>
      </p:sp>
      <p:sp>
        <p:nvSpPr>
          <p:cNvPr id="5" name="Slide Number Placeholder 4"/>
          <p:cNvSpPr>
            <a:spLocks noGrp="1"/>
          </p:cNvSpPr>
          <p:nvPr>
            <p:ph type="sldNum" sz="quarter" idx="4"/>
          </p:nvPr>
        </p:nvSpPr>
        <p:spPr/>
        <p:txBody>
          <a:bodyPr/>
          <a:lstStyle/>
          <a:p>
            <a:r>
              <a:rPr lang="en-US" smtClean="0"/>
              <a:t>3-</a:t>
            </a:r>
            <a:fld id="{8B37D5FE-740C-46F5-801A-FA5477D9711F}"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7772400" cy="1401762"/>
          </a:xfrm>
        </p:spPr>
        <p:txBody>
          <a:bodyPr>
            <a:normAutofit/>
          </a:bodyPr>
          <a:lstStyle/>
          <a:p>
            <a:pPr algn="ctr"/>
            <a:r>
              <a:rPr lang="en-US" sz="3200" dirty="0" smtClean="0"/>
              <a:t>Factors Impacting Global Businesses </a:t>
            </a:r>
            <a:endParaRPr lang="en-US" sz="3200" dirty="0"/>
          </a:p>
        </p:txBody>
      </p:sp>
      <p:sp>
        <p:nvSpPr>
          <p:cNvPr id="9" name="Content Placeholder 8"/>
          <p:cNvSpPr>
            <a:spLocks noGrp="1"/>
          </p:cNvSpPr>
          <p:nvPr>
            <p:ph idx="1"/>
          </p:nvPr>
        </p:nvSpPr>
        <p:spPr/>
        <p:txBody>
          <a:bodyPr>
            <a:normAutofit fontScale="92500" lnSpcReduction="10000"/>
          </a:bodyPr>
          <a:lstStyle/>
          <a:p>
            <a:r>
              <a:rPr lang="en-US" sz="2800" dirty="0" smtClean="0"/>
              <a:t>Like many global businesses, Nestlé is facing increased commodity (raw materials) costs.</a:t>
            </a:r>
          </a:p>
          <a:p>
            <a:r>
              <a:rPr lang="en-US" sz="2800" dirty="0" smtClean="0"/>
              <a:t>Nestlé, the maker of products from Crunch chocolate bars to Nescafé coffee to Purina pet foods, spends more than $30 billion a year on raw materials.</a:t>
            </a:r>
          </a:p>
          <a:p>
            <a:r>
              <a:rPr lang="en-US" sz="2800" dirty="0" smtClean="0"/>
              <a:t>Commodity costs are just one of the many volatile economic factors facing organizations.  Managers need to be aware of the economic context so they can make the best decisions for their organizations</a:t>
            </a:r>
            <a:r>
              <a:rPr lang="en-US" dirty="0" smtClean="0"/>
              <a:t>.</a:t>
            </a:r>
            <a:endParaRPr lang="en-US" dirty="0"/>
          </a:p>
        </p:txBody>
      </p:sp>
      <p:sp>
        <p:nvSpPr>
          <p:cNvPr id="6" name="TextBox 5"/>
          <p:cNvSpPr txBox="1"/>
          <p:nvPr/>
        </p:nvSpPr>
        <p:spPr>
          <a:xfrm>
            <a:off x="8425869" y="6400800"/>
            <a:ext cx="565731" cy="261610"/>
          </a:xfrm>
          <a:prstGeom prst="rect">
            <a:avLst/>
          </a:prstGeom>
          <a:noFill/>
        </p:spPr>
        <p:txBody>
          <a:bodyPr wrap="square" rtlCol="0">
            <a:spAutoFit/>
          </a:bodyPr>
          <a:lstStyle/>
          <a:p>
            <a:r>
              <a:rPr lang="en-US" sz="1100" dirty="0" smtClean="0">
                <a:latin typeface="Arial"/>
                <a:cs typeface="Arial"/>
              </a:rPr>
              <a:t>3 - 13</a:t>
            </a:r>
            <a:endParaRPr lang="en-US" sz="1100" dirty="0">
              <a:latin typeface="Arial"/>
              <a:cs typeface="Arial"/>
            </a:endParaRPr>
          </a:p>
        </p:txBody>
      </p:sp>
      <p:sp>
        <p:nvSpPr>
          <p:cNvPr id="3" name="Footer Placeholder 2"/>
          <p:cNvSpPr>
            <a:spLocks noGrp="1"/>
          </p:cNvSpPr>
          <p:nvPr>
            <p:ph type="ftr" sz="quarter" idx="11"/>
          </p:nvPr>
        </p:nvSpPr>
        <p:spPr/>
        <p:txBody>
          <a:bodyPr/>
          <a:lstStyle/>
          <a:p>
            <a:r>
              <a:rPr lang="en-IN" smtClean="0"/>
              <a:t>Copyright © 2016 Pearson Education, Ltd.</a:t>
            </a:r>
            <a:endParaRPr lang="en-US" dirty="0"/>
          </a:p>
        </p:txBody>
      </p:sp>
      <p:sp>
        <p:nvSpPr>
          <p:cNvPr id="5" name="Slide Number Placeholder 4"/>
          <p:cNvSpPr>
            <a:spLocks noGrp="1"/>
          </p:cNvSpPr>
          <p:nvPr>
            <p:ph type="sldNum" sz="quarter" idx="4"/>
          </p:nvPr>
        </p:nvSpPr>
        <p:spPr/>
        <p:txBody>
          <a:bodyPr/>
          <a:lstStyle/>
          <a:p>
            <a:r>
              <a:rPr lang="en-US" smtClean="0"/>
              <a:t>3-</a:t>
            </a:r>
            <a:fld id="{8B37D5FE-740C-46F5-801A-FA5477D9711F}"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pPr algn="ctr"/>
            <a:r>
              <a:rPr lang="en-US" dirty="0" smtClean="0"/>
              <a:t>The Global Economy anD the Economic Context</a:t>
            </a:r>
            <a:endParaRPr lang="en-US" dirty="0"/>
          </a:p>
        </p:txBody>
      </p:sp>
      <p:sp>
        <p:nvSpPr>
          <p:cNvPr id="11" name="Content Placeholder 10"/>
          <p:cNvSpPr>
            <a:spLocks noGrp="1"/>
          </p:cNvSpPr>
          <p:nvPr>
            <p:ph idx="1"/>
          </p:nvPr>
        </p:nvSpPr>
        <p:spPr>
          <a:xfrm>
            <a:off x="685800" y="1600200"/>
            <a:ext cx="7772400" cy="3962399"/>
          </a:xfrm>
        </p:spPr>
        <p:txBody>
          <a:bodyPr>
            <a:normAutofit fontScale="92500" lnSpcReduction="20000"/>
          </a:bodyPr>
          <a:lstStyle/>
          <a:p>
            <a:r>
              <a:rPr lang="en-US" sz="2800" dirty="0" smtClean="0"/>
              <a:t>The lingering global economic challenges </a:t>
            </a:r>
            <a:r>
              <a:rPr lang="en-US" sz="2800" dirty="0"/>
              <a:t>– </a:t>
            </a:r>
            <a:r>
              <a:rPr lang="en-US" sz="2800" dirty="0" smtClean="0"/>
              <a:t>once described as the “Great Recession” by some analysts – began with the turmoil in the United States housing market.</a:t>
            </a:r>
          </a:p>
          <a:p>
            <a:r>
              <a:rPr lang="en-US" sz="2800" dirty="0" smtClean="0"/>
              <a:t>As credit markets collapsed, businesses were impacted.</a:t>
            </a:r>
          </a:p>
          <a:p>
            <a:r>
              <a:rPr lang="en-US" sz="2800" dirty="0" smtClean="0"/>
              <a:t>Credit was no longer readily available to fund businesses.</a:t>
            </a:r>
          </a:p>
          <a:p>
            <a:r>
              <a:rPr lang="en-US" sz="2800" dirty="0" smtClean="0"/>
              <a:t>Economic difficulties spread across the globe.</a:t>
            </a:r>
          </a:p>
          <a:p>
            <a:r>
              <a:rPr lang="en-US" sz="2800" dirty="0" smtClean="0"/>
              <a:t>The fragile economic recovery continues to be a business constraint.</a:t>
            </a:r>
          </a:p>
          <a:p>
            <a:endParaRPr lang="en-US" dirty="0" smtClean="0"/>
          </a:p>
          <a:p>
            <a:endParaRPr lang="en-US" dirty="0"/>
          </a:p>
        </p:txBody>
      </p:sp>
      <p:sp>
        <p:nvSpPr>
          <p:cNvPr id="6" name="TextBox 5"/>
          <p:cNvSpPr txBox="1"/>
          <p:nvPr/>
        </p:nvSpPr>
        <p:spPr>
          <a:xfrm>
            <a:off x="8458200" y="6400800"/>
            <a:ext cx="641931" cy="261610"/>
          </a:xfrm>
          <a:prstGeom prst="rect">
            <a:avLst/>
          </a:prstGeom>
          <a:noFill/>
        </p:spPr>
        <p:txBody>
          <a:bodyPr wrap="square" rtlCol="0">
            <a:spAutoFit/>
          </a:bodyPr>
          <a:lstStyle/>
          <a:p>
            <a:r>
              <a:rPr lang="en-US" sz="1100" dirty="0" smtClean="0">
                <a:latin typeface="Arial"/>
                <a:cs typeface="Arial"/>
              </a:rPr>
              <a:t>3 - 14</a:t>
            </a:r>
            <a:endParaRPr lang="en-US" sz="1100" dirty="0">
              <a:latin typeface="Arial"/>
              <a:cs typeface="Arial"/>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4" name="Slide Number Placeholder 3"/>
          <p:cNvSpPr>
            <a:spLocks noGrp="1"/>
          </p:cNvSpPr>
          <p:nvPr>
            <p:ph type="sldNum" sz="quarter" idx="4"/>
          </p:nvPr>
        </p:nvSpPr>
        <p:spPr/>
        <p:txBody>
          <a:bodyPr/>
          <a:lstStyle/>
          <a:p>
            <a:r>
              <a:rPr lang="en-US" smtClean="0"/>
              <a:t>3-</a:t>
            </a:r>
            <a:fld id="{8B37D5FE-740C-46F5-801A-FA5477D9711F}"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Economic Inequality and the Economic context</a:t>
            </a:r>
            <a:endParaRPr lang="en-US" dirty="0"/>
          </a:p>
        </p:txBody>
      </p:sp>
      <p:sp>
        <p:nvSpPr>
          <p:cNvPr id="3" name="Content Placeholder 2"/>
          <p:cNvSpPr>
            <a:spLocks noGrp="1"/>
          </p:cNvSpPr>
          <p:nvPr>
            <p:ph idx="1"/>
          </p:nvPr>
        </p:nvSpPr>
        <p:spPr/>
        <p:txBody>
          <a:bodyPr/>
          <a:lstStyle/>
          <a:p>
            <a:r>
              <a:rPr lang="en-US" sz="2800" dirty="0" smtClean="0"/>
              <a:t>As economic growth has languished and sputtered,  and as people’s belief that anyone could prosper declined, social discontent over growing income gaps has increased. </a:t>
            </a:r>
          </a:p>
          <a:p>
            <a:r>
              <a:rPr lang="en-US" sz="2800" dirty="0" smtClean="0"/>
              <a:t>Business leaders must realize that societal attitudes  in the economic context have the potential to create constraints.</a:t>
            </a:r>
          </a:p>
          <a:p>
            <a:endParaRPr lang="en-US" dirty="0"/>
          </a:p>
        </p:txBody>
      </p:sp>
      <p:sp>
        <p:nvSpPr>
          <p:cNvPr id="6" name="TextBox 5"/>
          <p:cNvSpPr txBox="1"/>
          <p:nvPr/>
        </p:nvSpPr>
        <p:spPr>
          <a:xfrm>
            <a:off x="8305800" y="6477000"/>
            <a:ext cx="685800" cy="261610"/>
          </a:xfrm>
          <a:prstGeom prst="rect">
            <a:avLst/>
          </a:prstGeom>
          <a:noFill/>
        </p:spPr>
        <p:txBody>
          <a:bodyPr wrap="square" rtlCol="0">
            <a:spAutoFit/>
          </a:bodyPr>
          <a:lstStyle/>
          <a:p>
            <a:r>
              <a:rPr lang="en-US" sz="1100" dirty="0" smtClean="0">
                <a:latin typeface="Arial"/>
                <a:cs typeface="Arial"/>
              </a:rPr>
              <a:t>3 - 15</a:t>
            </a:r>
            <a:endParaRPr lang="en-US" sz="1100" dirty="0">
              <a:latin typeface="Arial"/>
              <a:cs typeface="Arial"/>
            </a:endParaRPr>
          </a:p>
        </p:txBody>
      </p:sp>
      <p:sp>
        <p:nvSpPr>
          <p:cNvPr id="4" name="Footer Placeholder 3"/>
          <p:cNvSpPr>
            <a:spLocks noGrp="1"/>
          </p:cNvSpPr>
          <p:nvPr>
            <p:ph type="ftr" sz="quarter" idx="11"/>
          </p:nvPr>
        </p:nvSpPr>
        <p:spPr/>
        <p:txBody>
          <a:bodyPr/>
          <a:lstStyle/>
          <a:p>
            <a:r>
              <a:rPr lang="en-IN" smtClean="0"/>
              <a:t>Copyright © 2016 Pearson Education, Ltd.</a:t>
            </a:r>
            <a:endParaRPr lang="en-US" dirty="0"/>
          </a:p>
        </p:txBody>
      </p:sp>
      <p:sp>
        <p:nvSpPr>
          <p:cNvPr id="8" name="Slide Number Placeholder 7"/>
          <p:cNvSpPr>
            <a:spLocks noGrp="1"/>
          </p:cNvSpPr>
          <p:nvPr>
            <p:ph type="sldNum" sz="quarter" idx="4"/>
          </p:nvPr>
        </p:nvSpPr>
        <p:spPr/>
        <p:txBody>
          <a:bodyPr/>
          <a:lstStyle/>
          <a:p>
            <a:r>
              <a:rPr lang="en-US" smtClean="0"/>
              <a:t>3-</a:t>
            </a:r>
            <a:fld id="{8B37D5FE-740C-46F5-801A-FA5477D9711F}"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type="pic" idx="1"/>
          </p:nvPr>
        </p:nvPicPr>
        <p:blipFill>
          <a:blip r:embed="rId2" cstate="print"/>
          <a:srcRect l="18956" r="18956"/>
          <a:stretch>
            <a:fillRect/>
          </a:stretch>
        </p:blipFill>
        <p:spPr bwMode="auto">
          <a:prstGeom prst="rect">
            <a:avLst/>
          </a:prstGeom>
          <a:noFill/>
          <a:ln w="9525">
            <a:noFill/>
            <a:miter lim="800000"/>
            <a:headEnd/>
            <a:tailEnd/>
          </a:ln>
        </p:spPr>
      </p:pic>
      <p:sp>
        <p:nvSpPr>
          <p:cNvPr id="7" name="Title 6"/>
          <p:cNvSpPr>
            <a:spLocks noGrp="1"/>
          </p:cNvSpPr>
          <p:nvPr>
            <p:ph type="title"/>
          </p:nvPr>
        </p:nvSpPr>
        <p:spPr/>
        <p:txBody>
          <a:bodyPr/>
          <a:lstStyle/>
          <a:p>
            <a:pPr algn="ctr"/>
            <a:r>
              <a:rPr lang="en-US" dirty="0" smtClean="0"/>
              <a:t>The Demographic Environment</a:t>
            </a:r>
            <a:endParaRPr lang="en-US" dirty="0"/>
          </a:p>
        </p:txBody>
      </p:sp>
      <p:sp>
        <p:nvSpPr>
          <p:cNvPr id="6" name="TextBox 5"/>
          <p:cNvSpPr txBox="1"/>
          <p:nvPr/>
        </p:nvSpPr>
        <p:spPr>
          <a:xfrm>
            <a:off x="8077200" y="6400800"/>
            <a:ext cx="914400" cy="430887"/>
          </a:xfrm>
          <a:prstGeom prst="rect">
            <a:avLst/>
          </a:prstGeom>
          <a:noFill/>
        </p:spPr>
        <p:txBody>
          <a:bodyPr wrap="square" rtlCol="0">
            <a:spAutoFit/>
          </a:bodyPr>
          <a:lstStyle/>
          <a:p>
            <a:r>
              <a:rPr lang="en-US" sz="1100" dirty="0" smtClean="0">
                <a:latin typeface="Arial"/>
                <a:cs typeface="Arial"/>
              </a:rPr>
              <a:t>3 – 16</a:t>
            </a:r>
          </a:p>
          <a:p>
            <a:endParaRPr lang="en-US" sz="1100" dirty="0">
              <a:latin typeface="Arial"/>
              <a:cs typeface="Arial"/>
            </a:endParaRPr>
          </a:p>
        </p:txBody>
      </p:sp>
      <p:pic>
        <p:nvPicPr>
          <p:cNvPr id="11267" name="Picture 3"/>
          <p:cNvPicPr>
            <a:picLocks noChangeAspect="1" noChangeArrowheads="1"/>
          </p:cNvPicPr>
          <p:nvPr/>
        </p:nvPicPr>
        <p:blipFill>
          <a:blip r:embed="rId3" cstate="print"/>
          <a:srcRect/>
          <a:stretch>
            <a:fillRect/>
          </a:stretch>
        </p:blipFill>
        <p:spPr bwMode="auto">
          <a:xfrm>
            <a:off x="914400" y="2044065"/>
            <a:ext cx="2971800" cy="2375535"/>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4" name="Slide Number Placeholder 3"/>
          <p:cNvSpPr>
            <a:spLocks noGrp="1"/>
          </p:cNvSpPr>
          <p:nvPr>
            <p:ph type="sldNum" sz="quarter" idx="4"/>
          </p:nvPr>
        </p:nvSpPr>
        <p:spPr/>
        <p:txBody>
          <a:bodyPr/>
          <a:lstStyle/>
          <a:p>
            <a:r>
              <a:rPr lang="en-US" smtClean="0"/>
              <a:t>3-</a:t>
            </a:r>
            <a:fld id="{8B37D5FE-740C-46F5-801A-FA5477D9711F}"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458200" cy="1143000"/>
          </a:xfrm>
        </p:spPr>
        <p:txBody>
          <a:bodyPr>
            <a:normAutofit fontScale="90000"/>
          </a:bodyPr>
          <a:lstStyle/>
          <a:p>
            <a:pPr algn="ctr"/>
            <a:r>
              <a:rPr lang="en-US" dirty="0" smtClean="0"/>
              <a:t>The Demographic Environment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The size and characteristics of a country’s population can have a significant effect on what it’s able to achieve in politics, economics, and culture.</a:t>
            </a:r>
          </a:p>
          <a:p>
            <a:r>
              <a:rPr lang="en-US" dirty="0" smtClean="0"/>
              <a:t>Baby Boomers – Born between 1946 and 1964, one of the largest and most influential demographic groups in history.</a:t>
            </a:r>
          </a:p>
          <a:p>
            <a:r>
              <a:rPr lang="en-US" dirty="0" smtClean="0"/>
              <a:t>Gen Y or (Millennials) – Children of Baby Boomers, born between 1978 and 1994, making an impact on technology and the workplace.</a:t>
            </a:r>
          </a:p>
          <a:p>
            <a:r>
              <a:rPr lang="en-US" dirty="0" smtClean="0"/>
              <a:t>Post-</a:t>
            </a:r>
            <a:r>
              <a:rPr lang="en-US" dirty="0" err="1" smtClean="0"/>
              <a:t>Millennials</a:t>
            </a:r>
            <a:r>
              <a:rPr lang="en-US" dirty="0" smtClean="0"/>
              <a:t> – The youngest group identified age group—basically teens and middle-</a:t>
            </a:r>
            <a:r>
              <a:rPr lang="en-US" dirty="0" err="1" smtClean="0"/>
              <a:t>schoolers</a:t>
            </a:r>
            <a:r>
              <a:rPr lang="en-US" dirty="0" smtClean="0"/>
              <a:t>.  They have also been called the iGeneration because advances in technology have customized everything to the individual.</a:t>
            </a:r>
            <a:endParaRPr lang="en-US" dirty="0"/>
          </a:p>
        </p:txBody>
      </p:sp>
      <p:sp>
        <p:nvSpPr>
          <p:cNvPr id="6" name="TextBox 5"/>
          <p:cNvSpPr txBox="1"/>
          <p:nvPr/>
        </p:nvSpPr>
        <p:spPr>
          <a:xfrm>
            <a:off x="8153400" y="6477000"/>
            <a:ext cx="990600" cy="261610"/>
          </a:xfrm>
          <a:prstGeom prst="rect">
            <a:avLst/>
          </a:prstGeom>
          <a:noFill/>
        </p:spPr>
        <p:txBody>
          <a:bodyPr wrap="square" rtlCol="0">
            <a:spAutoFit/>
          </a:bodyPr>
          <a:lstStyle/>
          <a:p>
            <a:r>
              <a:rPr lang="en-US" sz="1100" dirty="0" smtClean="0">
                <a:latin typeface="Arial"/>
                <a:cs typeface="Arial"/>
              </a:rPr>
              <a:t>3 - 17</a:t>
            </a:r>
            <a:endParaRPr lang="en-US" sz="1100" dirty="0">
              <a:latin typeface="Arial"/>
              <a:cs typeface="Arial"/>
            </a:endParaRPr>
          </a:p>
        </p:txBody>
      </p:sp>
      <p:sp>
        <p:nvSpPr>
          <p:cNvPr id="4" name="Footer Placeholder 3"/>
          <p:cNvSpPr>
            <a:spLocks noGrp="1"/>
          </p:cNvSpPr>
          <p:nvPr>
            <p:ph type="ftr" sz="quarter" idx="11"/>
          </p:nvPr>
        </p:nvSpPr>
        <p:spPr/>
        <p:txBody>
          <a:bodyPr/>
          <a:lstStyle/>
          <a:p>
            <a:r>
              <a:rPr lang="en-IN" smtClean="0"/>
              <a:t>Copyright © 2016 Pearson Education, Ltd.</a:t>
            </a:r>
            <a:endParaRPr lang="en-US" dirty="0"/>
          </a:p>
        </p:txBody>
      </p:sp>
      <p:sp>
        <p:nvSpPr>
          <p:cNvPr id="8" name="Slide Number Placeholder 7"/>
          <p:cNvSpPr>
            <a:spLocks noGrp="1"/>
          </p:cNvSpPr>
          <p:nvPr>
            <p:ph type="sldNum" sz="quarter" idx="4"/>
          </p:nvPr>
        </p:nvSpPr>
        <p:spPr/>
        <p:txBody>
          <a:bodyPr/>
          <a:lstStyle/>
          <a:p>
            <a:r>
              <a:rPr lang="en-US" smtClean="0"/>
              <a:t>3-</a:t>
            </a:r>
            <a:fld id="{8B37D5FE-740C-46F5-801A-FA5477D9711F}"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t>Assessing Environmental Uncertainty</a:t>
            </a:r>
            <a:endParaRPr lang="en-US" sz="2800" b="1" dirty="0"/>
          </a:p>
        </p:txBody>
      </p:sp>
      <p:sp>
        <p:nvSpPr>
          <p:cNvPr id="6" name="Content Placeholder 5"/>
          <p:cNvSpPr>
            <a:spLocks noGrp="1"/>
          </p:cNvSpPr>
          <p:nvPr>
            <p:ph idx="1"/>
          </p:nvPr>
        </p:nvSpPr>
        <p:spPr/>
        <p:txBody>
          <a:bodyPr>
            <a:normAutofit fontScale="92500" lnSpcReduction="20000"/>
          </a:bodyPr>
          <a:lstStyle/>
          <a:p>
            <a:pPr marL="450850" indent="-381000"/>
            <a:r>
              <a:rPr lang="en-US" sz="2800" dirty="0" smtClean="0"/>
              <a:t>Environmental uncertainty refers to the degree of  change and complexity in an organization’s environment.</a:t>
            </a:r>
          </a:p>
          <a:p>
            <a:pPr lvl="1">
              <a:buClr>
                <a:srgbClr val="FF0000"/>
              </a:buClr>
            </a:pPr>
            <a:r>
              <a:rPr lang="en-US" sz="2400" dirty="0" smtClean="0"/>
              <a:t>The first dimension of uncertainty is change.</a:t>
            </a:r>
          </a:p>
          <a:p>
            <a:pPr marL="1325880" lvl="2" indent="-457200">
              <a:buFont typeface="+mj-lt"/>
              <a:buAutoNum type="arabicPeriod"/>
            </a:pPr>
            <a:r>
              <a:rPr lang="en-US" sz="2200" dirty="0" smtClean="0"/>
              <a:t>Organizations are stable, minimal change</a:t>
            </a:r>
          </a:p>
          <a:p>
            <a:pPr marL="1325880" lvl="2" indent="-457200">
              <a:buFont typeface="+mj-lt"/>
              <a:buAutoNum type="arabicPeriod"/>
            </a:pPr>
            <a:r>
              <a:rPr lang="en-US" sz="2200" dirty="0" smtClean="0"/>
              <a:t>Organizations are dynamic, frequent change</a:t>
            </a:r>
          </a:p>
          <a:p>
            <a:pPr marL="525780" indent="-457200"/>
            <a:r>
              <a:rPr lang="en-US" sz="2800" dirty="0" smtClean="0"/>
              <a:t>Organizational Complexity refers to the number of components in an organization’s environment and the extent of the organization’s knowledge about those components.</a:t>
            </a:r>
          </a:p>
          <a:p>
            <a:pPr marL="1325880" lvl="2" indent="-457200">
              <a:buFont typeface="+mj-lt"/>
              <a:buAutoNum type="arabicPeriod"/>
            </a:pPr>
            <a:endParaRPr lang="en-US" sz="2200" dirty="0" smtClean="0"/>
          </a:p>
        </p:txBody>
      </p:sp>
      <p:sp>
        <p:nvSpPr>
          <p:cNvPr id="9" name="TextBox 8"/>
          <p:cNvSpPr txBox="1"/>
          <p:nvPr/>
        </p:nvSpPr>
        <p:spPr>
          <a:xfrm>
            <a:off x="8077200" y="6400800"/>
            <a:ext cx="914400" cy="261610"/>
          </a:xfrm>
          <a:prstGeom prst="rect">
            <a:avLst/>
          </a:prstGeom>
          <a:noFill/>
        </p:spPr>
        <p:txBody>
          <a:bodyPr wrap="square" rtlCol="0">
            <a:spAutoFit/>
          </a:bodyPr>
          <a:lstStyle/>
          <a:p>
            <a:r>
              <a:rPr lang="en-US" sz="1100" dirty="0" smtClean="0">
                <a:latin typeface="Arial"/>
                <a:cs typeface="Arial"/>
              </a:rPr>
              <a:t>3  - 18</a:t>
            </a:r>
            <a:endParaRPr lang="en-US" sz="1100" dirty="0">
              <a:latin typeface="Arial"/>
              <a:cs typeface="Arial"/>
            </a:endParaRPr>
          </a:p>
        </p:txBody>
      </p:sp>
      <p:sp>
        <p:nvSpPr>
          <p:cNvPr id="3" name="Footer Placeholder 2"/>
          <p:cNvSpPr>
            <a:spLocks noGrp="1"/>
          </p:cNvSpPr>
          <p:nvPr>
            <p:ph type="ftr" sz="quarter" idx="11"/>
          </p:nvPr>
        </p:nvSpPr>
        <p:spPr/>
        <p:txBody>
          <a:bodyPr/>
          <a:lstStyle/>
          <a:p>
            <a:r>
              <a:rPr lang="en-IN" smtClean="0"/>
              <a:t>Copyright © 2016 Pearson Education, Ltd.</a:t>
            </a:r>
            <a:endParaRPr lang="en-US" dirty="0"/>
          </a:p>
        </p:txBody>
      </p:sp>
      <p:sp>
        <p:nvSpPr>
          <p:cNvPr id="5" name="Slide Number Placeholder 4"/>
          <p:cNvSpPr>
            <a:spLocks noGrp="1"/>
          </p:cNvSpPr>
          <p:nvPr>
            <p:ph type="sldNum" sz="quarter" idx="4"/>
          </p:nvPr>
        </p:nvSpPr>
        <p:spPr/>
        <p:txBody>
          <a:bodyPr/>
          <a:lstStyle/>
          <a:p>
            <a:r>
              <a:rPr lang="en-US" smtClean="0"/>
              <a:t>3-</a:t>
            </a:r>
            <a:fld id="{8B37D5FE-740C-46F5-801A-FA5477D9711F}"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t>Exhibit 3-3</a:t>
            </a:r>
            <a:br>
              <a:rPr lang="en-US" sz="2800" dirty="0" smtClean="0"/>
            </a:br>
            <a:r>
              <a:rPr lang="en-US" sz="2800" dirty="0" smtClean="0"/>
              <a:t>Environmental Uncertainty Matrix</a:t>
            </a:r>
            <a:endParaRPr lang="en-US" sz="2800" dirty="0"/>
          </a:p>
        </p:txBody>
      </p:sp>
      <p:pic>
        <p:nvPicPr>
          <p:cNvPr id="7" name="Picture 2"/>
          <p:cNvPicPr>
            <a:picLocks noGrp="1" noChangeAspect="1" noChangeArrowheads="1"/>
          </p:cNvPicPr>
          <p:nvPr>
            <p:ph idx="1"/>
          </p:nvPr>
        </p:nvPicPr>
        <p:blipFill>
          <a:blip r:embed="rId2" cstate="print"/>
          <a:stretch>
            <a:fillRect/>
          </a:stretch>
        </p:blipFill>
        <p:spPr bwMode="auto">
          <a:xfrm>
            <a:off x="1081087" y="1652587"/>
            <a:ext cx="6981825" cy="3629025"/>
          </a:xfrm>
          <a:prstGeom prst="rect">
            <a:avLst/>
          </a:prstGeom>
          <a:noFill/>
          <a:ln w="9525">
            <a:noFill/>
            <a:miter lim="800000"/>
            <a:headEnd/>
            <a:tailEnd/>
          </a:ln>
        </p:spPr>
      </p:pic>
      <p:sp>
        <p:nvSpPr>
          <p:cNvPr id="6" name="TextBox 5"/>
          <p:cNvSpPr txBox="1"/>
          <p:nvPr/>
        </p:nvSpPr>
        <p:spPr>
          <a:xfrm>
            <a:off x="8382000" y="6400800"/>
            <a:ext cx="762000" cy="261610"/>
          </a:xfrm>
          <a:prstGeom prst="rect">
            <a:avLst/>
          </a:prstGeom>
          <a:noFill/>
        </p:spPr>
        <p:txBody>
          <a:bodyPr wrap="square" rtlCol="0">
            <a:spAutoFit/>
          </a:bodyPr>
          <a:lstStyle/>
          <a:p>
            <a:r>
              <a:rPr lang="en-US" sz="1100" dirty="0" smtClean="0">
                <a:latin typeface="Arial"/>
                <a:cs typeface="Arial"/>
              </a:rPr>
              <a:t>3 - 19</a:t>
            </a:r>
            <a:endParaRPr lang="en-US" sz="1100" dirty="0">
              <a:latin typeface="Arial"/>
              <a:cs typeface="Arial"/>
            </a:endParaRPr>
          </a:p>
        </p:txBody>
      </p:sp>
      <p:sp>
        <p:nvSpPr>
          <p:cNvPr id="3" name="Footer Placeholder 2"/>
          <p:cNvSpPr>
            <a:spLocks noGrp="1"/>
          </p:cNvSpPr>
          <p:nvPr>
            <p:ph type="ftr" sz="quarter" idx="11"/>
          </p:nvPr>
        </p:nvSpPr>
        <p:spPr/>
        <p:txBody>
          <a:bodyPr/>
          <a:lstStyle/>
          <a:p>
            <a:r>
              <a:rPr lang="en-IN" smtClean="0"/>
              <a:t>Copyright © 2016 Pearson Education, Ltd.</a:t>
            </a:r>
            <a:endParaRPr lang="en-US" dirty="0"/>
          </a:p>
        </p:txBody>
      </p:sp>
      <p:sp>
        <p:nvSpPr>
          <p:cNvPr id="5" name="Slide Number Placeholder 4"/>
          <p:cNvSpPr>
            <a:spLocks noGrp="1"/>
          </p:cNvSpPr>
          <p:nvPr>
            <p:ph type="sldNum" sz="quarter" idx="4"/>
          </p:nvPr>
        </p:nvSpPr>
        <p:spPr/>
        <p:txBody>
          <a:bodyPr/>
          <a:lstStyle/>
          <a:p>
            <a:r>
              <a:rPr lang="en-US" smtClean="0"/>
              <a:t>3-</a:t>
            </a:r>
            <a:fld id="{8B37D5FE-740C-46F5-801A-FA5477D9711F}"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Learning Objectives</a:t>
            </a:r>
            <a:endParaRPr lang="en-US" b="1" dirty="0"/>
          </a:p>
        </p:txBody>
      </p:sp>
      <p:sp>
        <p:nvSpPr>
          <p:cNvPr id="3" name="Content Placeholder 2"/>
          <p:cNvSpPr>
            <a:spLocks noGrp="1"/>
          </p:cNvSpPr>
          <p:nvPr>
            <p:ph idx="1"/>
          </p:nvPr>
        </p:nvSpPr>
        <p:spPr>
          <a:xfrm>
            <a:off x="685800" y="1295400"/>
            <a:ext cx="7772400" cy="4267200"/>
          </a:xfrm>
        </p:spPr>
        <p:txBody>
          <a:bodyPr>
            <a:noAutofit/>
          </a:bodyPr>
          <a:lstStyle/>
          <a:p>
            <a:pPr marL="525780" indent="-457200">
              <a:buFont typeface="+mj-lt"/>
              <a:buAutoNum type="arabicPeriod"/>
            </a:pPr>
            <a:r>
              <a:rPr lang="en-US" b="1" dirty="0" smtClean="0">
                <a:latin typeface="Arial"/>
                <a:cs typeface="Arial"/>
              </a:rPr>
              <a:t>Contrast</a:t>
            </a:r>
            <a:r>
              <a:rPr lang="en-US" dirty="0" smtClean="0">
                <a:latin typeface="Arial"/>
                <a:cs typeface="Arial"/>
              </a:rPr>
              <a:t> </a:t>
            </a:r>
            <a:r>
              <a:rPr lang="en-US" dirty="0">
                <a:latin typeface="Arial"/>
                <a:cs typeface="Arial"/>
              </a:rPr>
              <a:t>the actions of managers according to the omnipotent and symbolic views</a:t>
            </a:r>
            <a:r>
              <a:rPr lang="en-US" dirty="0" smtClean="0">
                <a:latin typeface="Arial"/>
                <a:cs typeface="Arial"/>
              </a:rPr>
              <a:t>.</a:t>
            </a:r>
          </a:p>
          <a:p>
            <a:pPr marL="525780" indent="-457200">
              <a:buFont typeface="+mj-lt"/>
              <a:buAutoNum type="arabicPeriod"/>
            </a:pPr>
            <a:r>
              <a:rPr lang="en-US" b="1" dirty="0">
                <a:latin typeface="Arial"/>
                <a:cs typeface="Arial"/>
              </a:rPr>
              <a:t>Describe</a:t>
            </a:r>
            <a:r>
              <a:rPr lang="en-US" dirty="0">
                <a:latin typeface="Arial"/>
                <a:cs typeface="Arial"/>
              </a:rPr>
              <a:t> the constraints and challenges facing managers in today’s </a:t>
            </a:r>
            <a:r>
              <a:rPr lang="en-US" dirty="0" smtClean="0">
                <a:latin typeface="Arial"/>
                <a:cs typeface="Arial"/>
              </a:rPr>
              <a:t>external environment.</a:t>
            </a:r>
          </a:p>
          <a:p>
            <a:pPr lvl="1">
              <a:buClr>
                <a:srgbClr val="FF0000"/>
              </a:buClr>
              <a:buFont typeface="Wingdings" pitchFamily="2" charset="2"/>
              <a:buChar char="§"/>
            </a:pPr>
            <a:r>
              <a:rPr lang="en-US" sz="2000" b="1" dirty="0" smtClean="0">
                <a:latin typeface="Arial"/>
                <a:cs typeface="Arial"/>
              </a:rPr>
              <a:t>Develop your skill </a:t>
            </a:r>
            <a:r>
              <a:rPr lang="en-US" sz="2000" dirty="0" smtClean="0">
                <a:latin typeface="Arial"/>
                <a:cs typeface="Arial"/>
              </a:rPr>
              <a:t>at scanning the environment so you can anticipate and interpret changes taking place.</a:t>
            </a:r>
          </a:p>
          <a:p>
            <a:pPr marL="525780" indent="-457200">
              <a:buFont typeface="+mj-lt"/>
              <a:buAutoNum type="arabicPeriod"/>
            </a:pPr>
            <a:r>
              <a:rPr lang="en-US" b="1" dirty="0" smtClean="0">
                <a:latin typeface="Arial"/>
                <a:cs typeface="Arial"/>
              </a:rPr>
              <a:t>Discuss</a:t>
            </a:r>
            <a:r>
              <a:rPr lang="en-US" dirty="0">
                <a:latin typeface="Arial"/>
                <a:cs typeface="Arial"/>
              </a:rPr>
              <a:t> </a:t>
            </a:r>
            <a:r>
              <a:rPr lang="en-US" dirty="0" smtClean="0">
                <a:latin typeface="Arial"/>
                <a:cs typeface="Arial"/>
              </a:rPr>
              <a:t>the characteristics and importance of organizational culture.</a:t>
            </a:r>
          </a:p>
          <a:p>
            <a:pPr lvl="1">
              <a:buClr>
                <a:srgbClr val="FF0000"/>
              </a:buClr>
              <a:buFont typeface="Wingdings" pitchFamily="2" charset="2"/>
              <a:buChar char="§"/>
            </a:pPr>
            <a:r>
              <a:rPr lang="en-US" sz="2000" dirty="0" smtClean="0">
                <a:latin typeface="Arial"/>
                <a:cs typeface="Arial"/>
              </a:rPr>
              <a:t>Know how to read and assess an organization’s culture.</a:t>
            </a:r>
          </a:p>
          <a:p>
            <a:pPr marL="525780" indent="-457200">
              <a:buFont typeface="+mj-lt"/>
              <a:buAutoNum type="arabicPeriod"/>
            </a:pPr>
            <a:r>
              <a:rPr lang="en-US" b="1" dirty="0" smtClean="0">
                <a:latin typeface="Arial"/>
                <a:cs typeface="Arial"/>
              </a:rPr>
              <a:t>Describe </a:t>
            </a:r>
            <a:r>
              <a:rPr lang="en-US" dirty="0" smtClean="0">
                <a:latin typeface="Arial"/>
                <a:cs typeface="Arial"/>
              </a:rPr>
              <a:t>current issues in organizational culture.</a:t>
            </a:r>
            <a:endParaRPr lang="en-US" dirty="0">
              <a:latin typeface="Arial"/>
              <a:cs typeface="Arial"/>
            </a:endParaRPr>
          </a:p>
        </p:txBody>
      </p:sp>
      <p:sp>
        <p:nvSpPr>
          <p:cNvPr id="6" name="TextBox 5"/>
          <p:cNvSpPr txBox="1"/>
          <p:nvPr/>
        </p:nvSpPr>
        <p:spPr>
          <a:xfrm>
            <a:off x="8458200" y="6477000"/>
            <a:ext cx="609600" cy="261610"/>
          </a:xfrm>
          <a:prstGeom prst="rect">
            <a:avLst/>
          </a:prstGeom>
          <a:noFill/>
        </p:spPr>
        <p:txBody>
          <a:bodyPr wrap="square" rtlCol="0">
            <a:spAutoFit/>
          </a:bodyPr>
          <a:lstStyle/>
          <a:p>
            <a:r>
              <a:rPr lang="en-US" sz="1100" dirty="0" smtClean="0">
                <a:latin typeface="Arial"/>
                <a:cs typeface="Arial"/>
              </a:rPr>
              <a:t>3 - 2</a:t>
            </a:r>
            <a:endParaRPr lang="en-US" sz="1100" dirty="0">
              <a:latin typeface="Arial"/>
              <a:cs typeface="Arial"/>
            </a:endParaRPr>
          </a:p>
        </p:txBody>
      </p:sp>
      <p:sp>
        <p:nvSpPr>
          <p:cNvPr id="5" name="Footer Placeholder 4"/>
          <p:cNvSpPr>
            <a:spLocks noGrp="1"/>
          </p:cNvSpPr>
          <p:nvPr>
            <p:ph type="ftr" sz="quarter" idx="11"/>
          </p:nvPr>
        </p:nvSpPr>
        <p:spPr/>
        <p:txBody>
          <a:bodyPr/>
          <a:lstStyle/>
          <a:p>
            <a:r>
              <a:rPr lang="en-IN" smtClean="0"/>
              <a:t>Copyright © 2016 Pearson Education, Ltd.</a:t>
            </a:r>
            <a:endParaRPr lang="en-US" dirty="0"/>
          </a:p>
        </p:txBody>
      </p:sp>
      <p:sp>
        <p:nvSpPr>
          <p:cNvPr id="8" name="Slide Number Placeholder 7"/>
          <p:cNvSpPr>
            <a:spLocks noGrp="1"/>
          </p:cNvSpPr>
          <p:nvPr>
            <p:ph type="sldNum" sz="quarter" idx="4"/>
          </p:nvPr>
        </p:nvSpPr>
        <p:spPr/>
        <p:txBody>
          <a:bodyPr/>
          <a:lstStyle/>
          <a:p>
            <a:r>
              <a:rPr lang="en-US" smtClean="0"/>
              <a:t>3-</a:t>
            </a:r>
            <a:fld id="{8B37D5FE-740C-46F5-801A-FA5477D9711F}"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Managing Stakeholder Relationships</a:t>
            </a:r>
            <a:endParaRPr lang="en-US" sz="3200" dirty="0"/>
          </a:p>
        </p:txBody>
      </p:sp>
      <p:sp>
        <p:nvSpPr>
          <p:cNvPr id="3" name="Content Placeholder 2"/>
          <p:cNvSpPr>
            <a:spLocks noGrp="1"/>
          </p:cNvSpPr>
          <p:nvPr>
            <p:ph idx="1"/>
          </p:nvPr>
        </p:nvSpPr>
        <p:spPr/>
        <p:txBody>
          <a:bodyPr>
            <a:normAutofit/>
          </a:bodyPr>
          <a:lstStyle/>
          <a:p>
            <a:r>
              <a:rPr lang="en-US" sz="2400" dirty="0" smtClean="0"/>
              <a:t>The nature of stakeholder relationships is another way in which the environment  influences managers.  The more obvious and secure these relationships, the more influence managers will have over organizational outcomes.</a:t>
            </a:r>
          </a:p>
          <a:p>
            <a:r>
              <a:rPr lang="en-US" sz="2400" dirty="0" smtClean="0"/>
              <a:t>Stakeholders – Any constituencies in an organization’s decisions and actions.</a:t>
            </a:r>
          </a:p>
          <a:p>
            <a:r>
              <a:rPr lang="en-US" sz="2400" dirty="0" smtClean="0"/>
              <a:t>Exhibit 3 - 4 identifies some of the organization’s most common stakeholders which includes both internal and external constituent groups. </a:t>
            </a:r>
            <a:endParaRPr lang="en-US" sz="2400" dirty="0"/>
          </a:p>
        </p:txBody>
      </p:sp>
      <p:sp>
        <p:nvSpPr>
          <p:cNvPr id="5" name="TextBox 4"/>
          <p:cNvSpPr txBox="1"/>
          <p:nvPr/>
        </p:nvSpPr>
        <p:spPr>
          <a:xfrm>
            <a:off x="8382000" y="6451684"/>
            <a:ext cx="641931" cy="261610"/>
          </a:xfrm>
          <a:prstGeom prst="rect">
            <a:avLst/>
          </a:prstGeom>
          <a:noFill/>
        </p:spPr>
        <p:txBody>
          <a:bodyPr wrap="square" rtlCol="0">
            <a:spAutoFit/>
          </a:bodyPr>
          <a:lstStyle/>
          <a:p>
            <a:r>
              <a:rPr lang="en-US" sz="1100" dirty="0" smtClean="0">
                <a:latin typeface="Arial"/>
                <a:cs typeface="Arial"/>
              </a:rPr>
              <a:t>3 - 20</a:t>
            </a:r>
            <a:endParaRPr lang="en-US" sz="1100" dirty="0">
              <a:latin typeface="Arial"/>
              <a:cs typeface="Arial"/>
            </a:endParaRPr>
          </a:p>
        </p:txBody>
      </p:sp>
      <p:sp>
        <p:nvSpPr>
          <p:cNvPr id="4" name="Footer Placeholder 3"/>
          <p:cNvSpPr>
            <a:spLocks noGrp="1"/>
          </p:cNvSpPr>
          <p:nvPr>
            <p:ph type="ftr" sz="quarter" idx="11"/>
          </p:nvPr>
        </p:nvSpPr>
        <p:spPr/>
        <p:txBody>
          <a:bodyPr/>
          <a:lstStyle/>
          <a:p>
            <a:r>
              <a:rPr lang="en-IN" smtClean="0"/>
              <a:t>Copyright © 2016 Pearson Education, Ltd.</a:t>
            </a:r>
            <a:endParaRPr lang="en-US" dirty="0"/>
          </a:p>
        </p:txBody>
      </p:sp>
      <p:sp>
        <p:nvSpPr>
          <p:cNvPr id="8" name="Slide Number Placeholder 7"/>
          <p:cNvSpPr>
            <a:spLocks noGrp="1"/>
          </p:cNvSpPr>
          <p:nvPr>
            <p:ph type="sldNum" sz="quarter" idx="4"/>
          </p:nvPr>
        </p:nvSpPr>
        <p:spPr/>
        <p:txBody>
          <a:bodyPr/>
          <a:lstStyle/>
          <a:p>
            <a:r>
              <a:rPr lang="en-US" smtClean="0"/>
              <a:t>3-</a:t>
            </a:r>
            <a:fld id="{8B37D5FE-740C-46F5-801A-FA5477D9711F}"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Exhibit 3-4</a:t>
            </a:r>
            <a:br>
              <a:rPr lang="en-US" dirty="0" smtClean="0"/>
            </a:br>
            <a:r>
              <a:rPr lang="en-US" dirty="0" smtClean="0"/>
              <a:t>Organizational Stakeholders</a:t>
            </a:r>
            <a:endParaRPr lang="en-US" dirty="0"/>
          </a:p>
        </p:txBody>
      </p:sp>
      <p:pic>
        <p:nvPicPr>
          <p:cNvPr id="2050" name="Picture 2"/>
          <p:cNvPicPr>
            <a:picLocks noGrp="1" noChangeAspect="1" noChangeArrowheads="1"/>
          </p:cNvPicPr>
          <p:nvPr>
            <p:ph idx="1"/>
          </p:nvPr>
        </p:nvPicPr>
        <p:blipFill>
          <a:blip r:embed="rId2" cstate="print"/>
          <a:stretch>
            <a:fillRect/>
          </a:stretch>
        </p:blipFill>
        <p:spPr bwMode="auto">
          <a:xfrm>
            <a:off x="1428750" y="1685925"/>
            <a:ext cx="6286500" cy="3562350"/>
          </a:xfrm>
          <a:prstGeom prst="rect">
            <a:avLst/>
          </a:prstGeom>
          <a:noFill/>
          <a:ln w="9525">
            <a:noFill/>
            <a:miter lim="800000"/>
            <a:headEnd/>
            <a:tailEnd/>
          </a:ln>
        </p:spPr>
      </p:pic>
      <p:sp>
        <p:nvSpPr>
          <p:cNvPr id="7" name="TextBox 6"/>
          <p:cNvSpPr txBox="1"/>
          <p:nvPr/>
        </p:nvSpPr>
        <p:spPr>
          <a:xfrm>
            <a:off x="8229600" y="6400800"/>
            <a:ext cx="685800" cy="261610"/>
          </a:xfrm>
          <a:prstGeom prst="rect">
            <a:avLst/>
          </a:prstGeom>
          <a:noFill/>
        </p:spPr>
        <p:txBody>
          <a:bodyPr wrap="square" rtlCol="0">
            <a:spAutoFit/>
          </a:bodyPr>
          <a:lstStyle/>
          <a:p>
            <a:r>
              <a:rPr lang="en-US" sz="1100" dirty="0" smtClean="0">
                <a:latin typeface="Arial"/>
                <a:cs typeface="Arial"/>
              </a:rPr>
              <a:t>3 - 21</a:t>
            </a:r>
            <a:endParaRPr lang="en-US" sz="1100" dirty="0">
              <a:latin typeface="Arial"/>
              <a:cs typeface="Arial"/>
            </a:endParaRPr>
          </a:p>
        </p:txBody>
      </p:sp>
      <p:sp>
        <p:nvSpPr>
          <p:cNvPr id="3" name="Footer Placeholder 2"/>
          <p:cNvSpPr>
            <a:spLocks noGrp="1"/>
          </p:cNvSpPr>
          <p:nvPr>
            <p:ph type="ftr" sz="quarter" idx="11"/>
          </p:nvPr>
        </p:nvSpPr>
        <p:spPr/>
        <p:txBody>
          <a:bodyPr/>
          <a:lstStyle/>
          <a:p>
            <a:r>
              <a:rPr lang="en-IN" smtClean="0"/>
              <a:t>Copyright © 2016 Pearson Education, Ltd.</a:t>
            </a:r>
            <a:endParaRPr lang="en-US" dirty="0"/>
          </a:p>
        </p:txBody>
      </p:sp>
      <p:sp>
        <p:nvSpPr>
          <p:cNvPr id="5" name="Slide Number Placeholder 4"/>
          <p:cNvSpPr>
            <a:spLocks noGrp="1"/>
          </p:cNvSpPr>
          <p:nvPr>
            <p:ph type="sldNum" sz="quarter" idx="4"/>
          </p:nvPr>
        </p:nvSpPr>
        <p:spPr/>
        <p:txBody>
          <a:bodyPr/>
          <a:lstStyle/>
          <a:p>
            <a:r>
              <a:rPr lang="en-US" smtClean="0"/>
              <a:t>3-</a:t>
            </a:r>
            <a:fld id="{8B37D5FE-740C-46F5-801A-FA5477D9711F}"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The benefits of good stakeholder relationships</a:t>
            </a:r>
            <a:endParaRPr lang="en-US" dirty="0"/>
          </a:p>
        </p:txBody>
      </p:sp>
      <p:sp>
        <p:nvSpPr>
          <p:cNvPr id="3" name="Content Placeholder 2"/>
          <p:cNvSpPr>
            <a:spLocks noGrp="1"/>
          </p:cNvSpPr>
          <p:nvPr>
            <p:ph idx="1"/>
          </p:nvPr>
        </p:nvSpPr>
        <p:spPr/>
        <p:txBody>
          <a:bodyPr>
            <a:normAutofit/>
          </a:bodyPr>
          <a:lstStyle/>
          <a:p>
            <a:r>
              <a:rPr lang="en-US" sz="3200" dirty="0" smtClean="0"/>
              <a:t>Improved predictability of environmental changes</a:t>
            </a:r>
          </a:p>
          <a:p>
            <a:r>
              <a:rPr lang="en-US" sz="3200" dirty="0" smtClean="0"/>
              <a:t>Increased successful innovations</a:t>
            </a:r>
          </a:p>
          <a:p>
            <a:r>
              <a:rPr lang="en-US" sz="3200" dirty="0" smtClean="0"/>
              <a:t>Increased trust among stakeholders</a:t>
            </a:r>
          </a:p>
          <a:p>
            <a:r>
              <a:rPr lang="en-US" sz="3200" dirty="0" smtClean="0"/>
              <a:t>Greater organizational flexibility to reduce the impact of change </a:t>
            </a:r>
            <a:endParaRPr lang="en-US" sz="3200" dirty="0"/>
          </a:p>
        </p:txBody>
      </p:sp>
      <p:sp>
        <p:nvSpPr>
          <p:cNvPr id="6" name="TextBox 5"/>
          <p:cNvSpPr txBox="1"/>
          <p:nvPr/>
        </p:nvSpPr>
        <p:spPr>
          <a:xfrm>
            <a:off x="8229600" y="6400800"/>
            <a:ext cx="762000" cy="261610"/>
          </a:xfrm>
          <a:prstGeom prst="rect">
            <a:avLst/>
          </a:prstGeom>
          <a:noFill/>
        </p:spPr>
        <p:txBody>
          <a:bodyPr wrap="square" rtlCol="0">
            <a:spAutoFit/>
          </a:bodyPr>
          <a:lstStyle/>
          <a:p>
            <a:r>
              <a:rPr lang="en-US" sz="1100" dirty="0" smtClean="0">
                <a:latin typeface="Arial"/>
                <a:cs typeface="Arial"/>
              </a:rPr>
              <a:t>3 -22</a:t>
            </a:r>
            <a:endParaRPr lang="en-US" sz="1100" dirty="0">
              <a:latin typeface="Arial"/>
              <a:cs typeface="Arial"/>
            </a:endParaRPr>
          </a:p>
        </p:txBody>
      </p:sp>
      <p:sp>
        <p:nvSpPr>
          <p:cNvPr id="4" name="Footer Placeholder 3"/>
          <p:cNvSpPr>
            <a:spLocks noGrp="1"/>
          </p:cNvSpPr>
          <p:nvPr>
            <p:ph type="ftr" sz="quarter" idx="11"/>
          </p:nvPr>
        </p:nvSpPr>
        <p:spPr/>
        <p:txBody>
          <a:bodyPr/>
          <a:lstStyle/>
          <a:p>
            <a:r>
              <a:rPr lang="en-IN" smtClean="0"/>
              <a:t>Copyright © 2016 Pearson Education, Ltd.</a:t>
            </a:r>
            <a:endParaRPr lang="en-US" dirty="0"/>
          </a:p>
        </p:txBody>
      </p:sp>
      <p:sp>
        <p:nvSpPr>
          <p:cNvPr id="8" name="Slide Number Placeholder 7"/>
          <p:cNvSpPr>
            <a:spLocks noGrp="1"/>
          </p:cNvSpPr>
          <p:nvPr>
            <p:ph type="sldNum" sz="quarter" idx="4"/>
          </p:nvPr>
        </p:nvSpPr>
        <p:spPr/>
        <p:txBody>
          <a:bodyPr/>
          <a:lstStyle/>
          <a:p>
            <a:r>
              <a:rPr lang="en-US" smtClean="0"/>
              <a:t>3-</a:t>
            </a:r>
            <a:fld id="{8B37D5FE-740C-46F5-801A-FA5477D9711F}"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Organizational Culture:  constraints and Challenges</a:t>
            </a:r>
            <a:endParaRPr lang="en-US" dirty="0"/>
          </a:p>
        </p:txBody>
      </p:sp>
      <p:sp>
        <p:nvSpPr>
          <p:cNvPr id="3" name="Content Placeholder 2"/>
          <p:cNvSpPr>
            <a:spLocks noGrp="1"/>
          </p:cNvSpPr>
          <p:nvPr>
            <p:ph idx="1"/>
          </p:nvPr>
        </p:nvSpPr>
        <p:spPr/>
        <p:txBody>
          <a:bodyPr>
            <a:normAutofit/>
          </a:bodyPr>
          <a:lstStyle/>
          <a:p>
            <a:r>
              <a:rPr lang="en-US" sz="2800" dirty="0" smtClean="0"/>
              <a:t>Just as each individual has a unique personality — traits and characteristics influence the way we act and interact with others.  An organization, too, has a personality, which is referred to as organizational culture.</a:t>
            </a:r>
          </a:p>
          <a:p>
            <a:r>
              <a:rPr lang="en-US" sz="2800" dirty="0" smtClean="0"/>
              <a:t>An organization’s culture can make employees feel included, empowered, and supported or it can make them feel the opposite. </a:t>
            </a:r>
            <a:endParaRPr lang="en-US" sz="2800" dirty="0"/>
          </a:p>
        </p:txBody>
      </p:sp>
      <p:sp>
        <p:nvSpPr>
          <p:cNvPr id="6" name="TextBox 5"/>
          <p:cNvSpPr txBox="1"/>
          <p:nvPr/>
        </p:nvSpPr>
        <p:spPr>
          <a:xfrm>
            <a:off x="8382000" y="6400800"/>
            <a:ext cx="762000" cy="261610"/>
          </a:xfrm>
          <a:prstGeom prst="rect">
            <a:avLst/>
          </a:prstGeom>
          <a:noFill/>
        </p:spPr>
        <p:txBody>
          <a:bodyPr wrap="square" rtlCol="0">
            <a:spAutoFit/>
          </a:bodyPr>
          <a:lstStyle/>
          <a:p>
            <a:r>
              <a:rPr lang="en-US" sz="1100" dirty="0" smtClean="0">
                <a:latin typeface="Arial"/>
                <a:cs typeface="Arial"/>
              </a:rPr>
              <a:t>3 - 23</a:t>
            </a:r>
            <a:endParaRPr lang="en-US" sz="1100" dirty="0">
              <a:latin typeface="Arial"/>
              <a:cs typeface="Arial"/>
            </a:endParaRPr>
          </a:p>
        </p:txBody>
      </p:sp>
      <p:sp>
        <p:nvSpPr>
          <p:cNvPr id="4" name="Footer Placeholder 3"/>
          <p:cNvSpPr>
            <a:spLocks noGrp="1"/>
          </p:cNvSpPr>
          <p:nvPr>
            <p:ph type="ftr" sz="quarter" idx="11"/>
          </p:nvPr>
        </p:nvSpPr>
        <p:spPr/>
        <p:txBody>
          <a:bodyPr/>
          <a:lstStyle/>
          <a:p>
            <a:r>
              <a:rPr lang="en-IN" smtClean="0"/>
              <a:t>Copyright © 2016 Pearson Education, Ltd.</a:t>
            </a:r>
            <a:endParaRPr lang="en-US" dirty="0"/>
          </a:p>
        </p:txBody>
      </p:sp>
      <p:sp>
        <p:nvSpPr>
          <p:cNvPr id="8" name="Slide Number Placeholder 7"/>
          <p:cNvSpPr>
            <a:spLocks noGrp="1"/>
          </p:cNvSpPr>
          <p:nvPr>
            <p:ph type="sldNum" sz="quarter" idx="4"/>
          </p:nvPr>
        </p:nvSpPr>
        <p:spPr/>
        <p:txBody>
          <a:bodyPr/>
          <a:lstStyle/>
          <a:p>
            <a:r>
              <a:rPr lang="en-US" smtClean="0"/>
              <a:t>3-</a:t>
            </a:r>
            <a:fld id="{8B37D5FE-740C-46F5-801A-FA5477D9711F}"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Organizational culture</a:t>
            </a:r>
            <a:endParaRPr lang="en-US" dirty="0"/>
          </a:p>
        </p:txBody>
      </p:sp>
      <p:sp>
        <p:nvSpPr>
          <p:cNvPr id="3" name="Content Placeholder 2"/>
          <p:cNvSpPr>
            <a:spLocks noGrp="1"/>
          </p:cNvSpPr>
          <p:nvPr>
            <p:ph idx="1"/>
          </p:nvPr>
        </p:nvSpPr>
        <p:spPr>
          <a:xfrm>
            <a:off x="685800" y="1447800"/>
            <a:ext cx="7772400" cy="4190999"/>
          </a:xfrm>
        </p:spPr>
        <p:txBody>
          <a:bodyPr>
            <a:normAutofit fontScale="85000" lnSpcReduction="20000"/>
          </a:bodyPr>
          <a:lstStyle/>
          <a:p>
            <a:r>
              <a:rPr lang="en-US" sz="2600" dirty="0" smtClean="0"/>
              <a:t>Organizational Culture —The shared values, principles,  traditions, and ways of doing things that influence the way organizational members act and that distinguish the organization from other organizations.</a:t>
            </a:r>
          </a:p>
          <a:p>
            <a:r>
              <a:rPr lang="en-US" sz="2600" dirty="0" smtClean="0"/>
              <a:t>Cultural Values and practices evolve over time.</a:t>
            </a:r>
          </a:p>
          <a:p>
            <a:r>
              <a:rPr lang="en-US" sz="2600" dirty="0" smtClean="0"/>
              <a:t>Organizational Culture is:</a:t>
            </a:r>
          </a:p>
          <a:p>
            <a:pPr lvl="2"/>
            <a:r>
              <a:rPr lang="en-US" sz="2600" dirty="0" smtClean="0"/>
              <a:t>Perception — based on employee experience within the organization.</a:t>
            </a:r>
          </a:p>
          <a:p>
            <a:pPr lvl="2"/>
            <a:r>
              <a:rPr lang="en-US" sz="2600" dirty="0" smtClean="0"/>
              <a:t>Descriptive — how members describe it.</a:t>
            </a:r>
          </a:p>
          <a:p>
            <a:pPr lvl="2"/>
            <a:r>
              <a:rPr lang="en-US" sz="2600" dirty="0" smtClean="0"/>
              <a:t>Shared — employees share perception and experiences.</a:t>
            </a:r>
          </a:p>
          <a:p>
            <a:r>
              <a:rPr lang="en-US" sz="2600" dirty="0" smtClean="0"/>
              <a:t>Research suggests seven dimensions of culture that seem to capture the essence of an organization’s culture.   These dimensions are shown in Exhibit 3-5 and range from low to high.</a:t>
            </a:r>
          </a:p>
          <a:p>
            <a:pPr lvl="2"/>
            <a:endParaRPr lang="en-US" sz="2600" dirty="0" smtClean="0"/>
          </a:p>
          <a:p>
            <a:endParaRPr lang="en-US" dirty="0" smtClean="0"/>
          </a:p>
          <a:p>
            <a:pPr lvl="2"/>
            <a:endParaRPr lang="en-US" dirty="0" smtClean="0"/>
          </a:p>
          <a:p>
            <a:pPr marL="925830" lvl="1" indent="-457200"/>
            <a:endParaRPr lang="en-US" dirty="0" smtClean="0"/>
          </a:p>
          <a:p>
            <a:endParaRPr lang="en-US" dirty="0"/>
          </a:p>
        </p:txBody>
      </p:sp>
      <p:sp>
        <p:nvSpPr>
          <p:cNvPr id="6" name="TextBox 5"/>
          <p:cNvSpPr txBox="1"/>
          <p:nvPr/>
        </p:nvSpPr>
        <p:spPr>
          <a:xfrm>
            <a:off x="8229600" y="6400800"/>
            <a:ext cx="914400" cy="261610"/>
          </a:xfrm>
          <a:prstGeom prst="rect">
            <a:avLst/>
          </a:prstGeom>
          <a:noFill/>
        </p:spPr>
        <p:txBody>
          <a:bodyPr wrap="square" rtlCol="0">
            <a:spAutoFit/>
          </a:bodyPr>
          <a:lstStyle/>
          <a:p>
            <a:r>
              <a:rPr lang="en-US" sz="1100" dirty="0" smtClean="0">
                <a:latin typeface="Arial"/>
                <a:cs typeface="Arial"/>
              </a:rPr>
              <a:t>3 -24</a:t>
            </a:r>
          </a:p>
        </p:txBody>
      </p:sp>
      <p:sp>
        <p:nvSpPr>
          <p:cNvPr id="4" name="Footer Placeholder 3"/>
          <p:cNvSpPr>
            <a:spLocks noGrp="1"/>
          </p:cNvSpPr>
          <p:nvPr>
            <p:ph type="ftr" sz="quarter" idx="11"/>
          </p:nvPr>
        </p:nvSpPr>
        <p:spPr/>
        <p:txBody>
          <a:bodyPr/>
          <a:lstStyle/>
          <a:p>
            <a:r>
              <a:rPr lang="en-IN" smtClean="0"/>
              <a:t>Copyright © 2016 Pearson Education, Ltd.</a:t>
            </a:r>
            <a:endParaRPr lang="en-US" dirty="0"/>
          </a:p>
        </p:txBody>
      </p:sp>
      <p:sp>
        <p:nvSpPr>
          <p:cNvPr id="8" name="Slide Number Placeholder 7"/>
          <p:cNvSpPr>
            <a:spLocks noGrp="1"/>
          </p:cNvSpPr>
          <p:nvPr>
            <p:ph type="sldNum" sz="quarter" idx="4"/>
          </p:nvPr>
        </p:nvSpPr>
        <p:spPr/>
        <p:txBody>
          <a:bodyPr/>
          <a:lstStyle/>
          <a:p>
            <a:r>
              <a:rPr lang="en-US" smtClean="0"/>
              <a:t>3-</a:t>
            </a:r>
            <a:fld id="{8B37D5FE-740C-46F5-801A-FA5477D9711F}"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620000" cy="1189038"/>
          </a:xfrm>
        </p:spPr>
        <p:txBody>
          <a:bodyPr>
            <a:normAutofit/>
          </a:bodyPr>
          <a:lstStyle/>
          <a:p>
            <a:pPr algn="ctr"/>
            <a:r>
              <a:rPr lang="en-US" sz="2800" dirty="0" smtClean="0"/>
              <a:t>Exhibit 3–5</a:t>
            </a:r>
            <a:br>
              <a:rPr lang="en-US" sz="2800" dirty="0" smtClean="0"/>
            </a:br>
            <a:r>
              <a:rPr lang="en-US" sz="2800" dirty="0" smtClean="0"/>
              <a:t>Dimensions of Organizational culture</a:t>
            </a:r>
            <a:endParaRPr lang="en-US" sz="2800" dirty="0"/>
          </a:p>
        </p:txBody>
      </p:sp>
      <p:sp>
        <p:nvSpPr>
          <p:cNvPr id="7" name="TextBox 6"/>
          <p:cNvSpPr txBox="1"/>
          <p:nvPr/>
        </p:nvSpPr>
        <p:spPr>
          <a:xfrm>
            <a:off x="8153400" y="6400800"/>
            <a:ext cx="762000" cy="261610"/>
          </a:xfrm>
          <a:prstGeom prst="rect">
            <a:avLst/>
          </a:prstGeom>
          <a:noFill/>
        </p:spPr>
        <p:txBody>
          <a:bodyPr wrap="square" rtlCol="0">
            <a:spAutoFit/>
          </a:bodyPr>
          <a:lstStyle/>
          <a:p>
            <a:r>
              <a:rPr lang="en-US" sz="1100" dirty="0" smtClean="0">
                <a:latin typeface="Arial"/>
                <a:cs typeface="Arial"/>
              </a:rPr>
              <a:t>3 – 25</a:t>
            </a:r>
          </a:p>
        </p:txBody>
      </p:sp>
      <p:pic>
        <p:nvPicPr>
          <p:cNvPr id="9" name="Picture 8"/>
          <p:cNvPicPr>
            <a:picLocks noChangeAspect="1"/>
          </p:cNvPicPr>
          <p:nvPr/>
        </p:nvPicPr>
        <p:blipFill>
          <a:blip r:embed="rId2"/>
          <a:stretch>
            <a:fillRect/>
          </a:stretch>
        </p:blipFill>
        <p:spPr>
          <a:xfrm>
            <a:off x="533400" y="1371600"/>
            <a:ext cx="8382000" cy="4724400"/>
          </a:xfrm>
          <a:prstGeom prst="rect">
            <a:avLst/>
          </a:prstGeom>
        </p:spPr>
      </p:pic>
      <p:sp>
        <p:nvSpPr>
          <p:cNvPr id="3" name="Footer Placeholder 2"/>
          <p:cNvSpPr>
            <a:spLocks noGrp="1"/>
          </p:cNvSpPr>
          <p:nvPr>
            <p:ph type="ftr" sz="quarter" idx="11"/>
          </p:nvPr>
        </p:nvSpPr>
        <p:spPr/>
        <p:txBody>
          <a:bodyPr/>
          <a:lstStyle/>
          <a:p>
            <a:r>
              <a:rPr lang="en-IN" smtClean="0"/>
              <a:t>Copyright © 2016 Pearson Education, Ltd.</a:t>
            </a:r>
            <a:endParaRPr lang="en-US" dirty="0"/>
          </a:p>
        </p:txBody>
      </p:sp>
      <p:sp>
        <p:nvSpPr>
          <p:cNvPr id="5" name="Slide Number Placeholder 4"/>
          <p:cNvSpPr>
            <a:spLocks noGrp="1"/>
          </p:cNvSpPr>
          <p:nvPr>
            <p:ph type="sldNum" sz="quarter" idx="4"/>
          </p:nvPr>
        </p:nvSpPr>
        <p:spPr/>
        <p:txBody>
          <a:bodyPr/>
          <a:lstStyle/>
          <a:p>
            <a:r>
              <a:rPr lang="en-US" smtClean="0"/>
              <a:t>3-</a:t>
            </a:r>
            <a:fld id="{8B37D5FE-740C-46F5-801A-FA5477D9711F}"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t>Contrasting Organizational culture</a:t>
            </a:r>
            <a:endParaRPr lang="en-US" sz="2800" dirty="0"/>
          </a:p>
        </p:txBody>
      </p:sp>
      <p:sp>
        <p:nvSpPr>
          <p:cNvPr id="3" name="Content Placeholder 2"/>
          <p:cNvSpPr>
            <a:spLocks noGrp="1"/>
          </p:cNvSpPr>
          <p:nvPr>
            <p:ph idx="1"/>
          </p:nvPr>
        </p:nvSpPr>
        <p:spPr>
          <a:xfrm>
            <a:off x="685800" y="1371600"/>
            <a:ext cx="7772400" cy="4343400"/>
          </a:xfrm>
        </p:spPr>
        <p:txBody>
          <a:bodyPr>
            <a:noAutofit/>
          </a:bodyPr>
          <a:lstStyle/>
          <a:p>
            <a:r>
              <a:rPr lang="en-US" sz="2400" dirty="0" smtClean="0"/>
              <a:t>In many organizations, one cultural dimension is often emphasized more than others and essentially shapes the organization’s personality and the way the organization works.</a:t>
            </a:r>
          </a:p>
          <a:p>
            <a:r>
              <a:rPr lang="en-US" sz="2400" dirty="0" smtClean="0"/>
              <a:t>For example, Sony Corporation focuses on product innovation and risk-taking.  The company “lives and breaths” innovations, and employees’ behaviors support that goal.  (Product Orientation).</a:t>
            </a:r>
          </a:p>
          <a:p>
            <a:r>
              <a:rPr lang="en-US" sz="2400" dirty="0" smtClean="0"/>
              <a:t>Conversely, Southwest  Airlines focuses on it’s employees and has made them a central focus of it’s culture. (People Orientation).</a:t>
            </a:r>
            <a:endParaRPr lang="en-US" sz="2400" dirty="0"/>
          </a:p>
        </p:txBody>
      </p:sp>
      <p:sp>
        <p:nvSpPr>
          <p:cNvPr id="6" name="TextBox 5"/>
          <p:cNvSpPr txBox="1"/>
          <p:nvPr/>
        </p:nvSpPr>
        <p:spPr>
          <a:xfrm>
            <a:off x="8229600" y="6400800"/>
            <a:ext cx="762000" cy="261610"/>
          </a:xfrm>
          <a:prstGeom prst="rect">
            <a:avLst/>
          </a:prstGeom>
          <a:noFill/>
        </p:spPr>
        <p:txBody>
          <a:bodyPr wrap="square" rtlCol="0">
            <a:spAutoFit/>
          </a:bodyPr>
          <a:lstStyle/>
          <a:p>
            <a:r>
              <a:rPr lang="en-US" sz="1100" dirty="0" smtClean="0">
                <a:latin typeface="Arial"/>
                <a:cs typeface="Arial"/>
              </a:rPr>
              <a:t>3 - 26</a:t>
            </a:r>
            <a:endParaRPr lang="en-US" sz="1100" dirty="0">
              <a:latin typeface="Arial"/>
              <a:cs typeface="Arial"/>
            </a:endParaRPr>
          </a:p>
        </p:txBody>
      </p:sp>
      <p:sp>
        <p:nvSpPr>
          <p:cNvPr id="4" name="Footer Placeholder 3"/>
          <p:cNvSpPr>
            <a:spLocks noGrp="1"/>
          </p:cNvSpPr>
          <p:nvPr>
            <p:ph type="ftr" sz="quarter" idx="11"/>
          </p:nvPr>
        </p:nvSpPr>
        <p:spPr/>
        <p:txBody>
          <a:bodyPr/>
          <a:lstStyle/>
          <a:p>
            <a:r>
              <a:rPr lang="en-IN" smtClean="0"/>
              <a:t>Copyright © 2016 Pearson Education, Ltd.</a:t>
            </a:r>
            <a:endParaRPr lang="en-US" dirty="0"/>
          </a:p>
        </p:txBody>
      </p:sp>
      <p:sp>
        <p:nvSpPr>
          <p:cNvPr id="8" name="Slide Number Placeholder 7"/>
          <p:cNvSpPr>
            <a:spLocks noGrp="1"/>
          </p:cNvSpPr>
          <p:nvPr>
            <p:ph type="sldNum" sz="quarter" idx="4"/>
          </p:nvPr>
        </p:nvSpPr>
        <p:spPr/>
        <p:txBody>
          <a:bodyPr/>
          <a:lstStyle/>
          <a:p>
            <a:r>
              <a:rPr lang="en-US" smtClean="0"/>
              <a:t>3-</a:t>
            </a:r>
            <a:fld id="{8B37D5FE-740C-46F5-801A-FA5477D9711F}"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pPr algn="ctr"/>
            <a:r>
              <a:rPr lang="en-US" sz="2800" dirty="0" smtClean="0"/>
              <a:t>Exhibit 3-6</a:t>
            </a:r>
            <a:br>
              <a:rPr lang="en-US" sz="2800" dirty="0" smtClean="0"/>
            </a:br>
            <a:r>
              <a:rPr lang="en-US" sz="2800" dirty="0" smtClean="0"/>
              <a:t>Contrasting Organizational Culture</a:t>
            </a:r>
            <a:endParaRPr lang="en-US" sz="2800" dirty="0"/>
          </a:p>
        </p:txBody>
      </p:sp>
      <p:sp>
        <p:nvSpPr>
          <p:cNvPr id="9" name="Text Placeholder 8"/>
          <p:cNvSpPr>
            <a:spLocks noGrp="1"/>
          </p:cNvSpPr>
          <p:nvPr>
            <p:ph type="body" idx="1"/>
          </p:nvPr>
        </p:nvSpPr>
        <p:spPr>
          <a:xfrm>
            <a:off x="685800" y="1535112"/>
            <a:ext cx="3657600" cy="1055687"/>
          </a:xfrm>
        </p:spPr>
        <p:txBody>
          <a:bodyPr/>
          <a:lstStyle/>
          <a:p>
            <a:endParaRPr lang="en-US" dirty="0"/>
          </a:p>
        </p:txBody>
      </p:sp>
      <p:sp>
        <p:nvSpPr>
          <p:cNvPr id="10" name="Text Placeholder 9"/>
          <p:cNvSpPr>
            <a:spLocks noGrp="1"/>
          </p:cNvSpPr>
          <p:nvPr>
            <p:ph type="body" sz="quarter" idx="3"/>
          </p:nvPr>
        </p:nvSpPr>
        <p:spPr>
          <a:xfrm>
            <a:off x="4800600" y="1535112"/>
            <a:ext cx="3657600" cy="1208088"/>
          </a:xfrm>
        </p:spPr>
        <p:txBody>
          <a:bodyPr/>
          <a:lstStyle/>
          <a:p>
            <a:endParaRPr lang="en-US" dirty="0"/>
          </a:p>
        </p:txBody>
      </p:sp>
      <p:sp>
        <p:nvSpPr>
          <p:cNvPr id="13" name="Content Placeholder 12"/>
          <p:cNvSpPr>
            <a:spLocks noGrp="1"/>
          </p:cNvSpPr>
          <p:nvPr>
            <p:ph sz="quarter" idx="13"/>
          </p:nvPr>
        </p:nvSpPr>
        <p:spPr>
          <a:xfrm>
            <a:off x="685800" y="3124200"/>
            <a:ext cx="3657600" cy="2286000"/>
          </a:xfrm>
        </p:spPr>
        <p:txBody>
          <a:bodyPr/>
          <a:lstStyle/>
          <a:p>
            <a:r>
              <a:rPr lang="en-US" dirty="0" smtClean="0"/>
              <a:t>Risk-taking and change discouraged</a:t>
            </a:r>
          </a:p>
          <a:p>
            <a:r>
              <a:rPr lang="en-US" dirty="0" smtClean="0"/>
              <a:t>Creativity discouraged </a:t>
            </a:r>
          </a:p>
          <a:p>
            <a:r>
              <a:rPr lang="en-US" dirty="0" smtClean="0"/>
              <a:t>Close managerial supervision</a:t>
            </a:r>
          </a:p>
          <a:p>
            <a:r>
              <a:rPr lang="en-US" dirty="0" smtClean="0"/>
              <a:t>Work activities designed around the individual employee</a:t>
            </a:r>
            <a:endParaRPr lang="en-US" dirty="0"/>
          </a:p>
        </p:txBody>
      </p:sp>
      <p:sp>
        <p:nvSpPr>
          <p:cNvPr id="11" name="Content Placeholder 10"/>
          <p:cNvSpPr>
            <a:spLocks noGrp="1"/>
          </p:cNvSpPr>
          <p:nvPr>
            <p:ph sz="quarter" idx="14"/>
          </p:nvPr>
        </p:nvSpPr>
        <p:spPr>
          <a:xfrm>
            <a:off x="4800600" y="3124200"/>
            <a:ext cx="3657600" cy="2286000"/>
          </a:xfrm>
        </p:spPr>
        <p:txBody>
          <a:bodyPr/>
          <a:lstStyle/>
          <a:p>
            <a:r>
              <a:rPr lang="en-US" dirty="0" smtClean="0"/>
              <a:t>Risk-taking and change rewarded</a:t>
            </a:r>
          </a:p>
          <a:p>
            <a:r>
              <a:rPr lang="en-US" dirty="0" smtClean="0"/>
              <a:t>Creativity and innovation rewarded</a:t>
            </a:r>
          </a:p>
          <a:p>
            <a:r>
              <a:rPr lang="en-US" dirty="0" smtClean="0"/>
              <a:t>Management trusts employees</a:t>
            </a:r>
          </a:p>
          <a:p>
            <a:r>
              <a:rPr lang="en-US" dirty="0" smtClean="0"/>
              <a:t>Work designed around teams</a:t>
            </a:r>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685801" y="1524000"/>
            <a:ext cx="3809999" cy="1295400"/>
          </a:xfrm>
          <a:prstGeom prst="rect">
            <a:avLst/>
          </a:prstGeom>
          <a:noFill/>
          <a:ln w="9525">
            <a:noFill/>
            <a:miter lim="800000"/>
            <a:headEnd/>
            <a:tailEnd/>
          </a:ln>
        </p:spPr>
      </p:pic>
      <p:pic>
        <p:nvPicPr>
          <p:cNvPr id="4101" name="Picture 5"/>
          <p:cNvPicPr>
            <a:picLocks noChangeAspect="1" noChangeArrowheads="1"/>
          </p:cNvPicPr>
          <p:nvPr/>
        </p:nvPicPr>
        <p:blipFill>
          <a:blip r:embed="rId3" cstate="print"/>
          <a:srcRect/>
          <a:stretch>
            <a:fillRect/>
          </a:stretch>
        </p:blipFill>
        <p:spPr bwMode="auto">
          <a:xfrm>
            <a:off x="4800600" y="1524001"/>
            <a:ext cx="3657600" cy="1447799"/>
          </a:xfrm>
          <a:prstGeom prst="rect">
            <a:avLst/>
          </a:prstGeom>
          <a:noFill/>
          <a:ln w="9525">
            <a:noFill/>
            <a:miter lim="800000"/>
            <a:headEnd/>
            <a:tailEnd/>
          </a:ln>
        </p:spPr>
      </p:pic>
      <p:sp>
        <p:nvSpPr>
          <p:cNvPr id="17" name="TextBox 16"/>
          <p:cNvSpPr txBox="1"/>
          <p:nvPr/>
        </p:nvSpPr>
        <p:spPr>
          <a:xfrm>
            <a:off x="8305800" y="6400800"/>
            <a:ext cx="838200" cy="261610"/>
          </a:xfrm>
          <a:prstGeom prst="rect">
            <a:avLst/>
          </a:prstGeom>
          <a:noFill/>
        </p:spPr>
        <p:txBody>
          <a:bodyPr wrap="square" rtlCol="0">
            <a:spAutoFit/>
          </a:bodyPr>
          <a:lstStyle/>
          <a:p>
            <a:r>
              <a:rPr lang="en-US" sz="1100" dirty="0" smtClean="0">
                <a:latin typeface="Arial"/>
                <a:cs typeface="Arial"/>
              </a:rPr>
              <a:t>3 - 27</a:t>
            </a:r>
            <a:endParaRPr lang="en-US" sz="1100" dirty="0">
              <a:latin typeface="Arial"/>
              <a:cs typeface="Arial"/>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4" name="Slide Number Placeholder 3"/>
          <p:cNvSpPr>
            <a:spLocks noGrp="1"/>
          </p:cNvSpPr>
          <p:nvPr>
            <p:ph type="sldNum" sz="quarter" idx="4"/>
          </p:nvPr>
        </p:nvSpPr>
        <p:spPr/>
        <p:txBody>
          <a:bodyPr/>
          <a:lstStyle/>
          <a:p>
            <a:r>
              <a:rPr lang="en-US" smtClean="0"/>
              <a:t>3-</a:t>
            </a:r>
            <a:fld id="{8B37D5FE-740C-46F5-801A-FA5477D9711F}"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143000"/>
          </a:xfrm>
        </p:spPr>
        <p:txBody>
          <a:bodyPr>
            <a:normAutofit fontScale="90000"/>
          </a:bodyPr>
          <a:lstStyle/>
          <a:p>
            <a:pPr algn="ctr"/>
            <a:r>
              <a:rPr lang="en-US" dirty="0" smtClean="0"/>
              <a:t>Contrasting Cultural Values (cont.)</a:t>
            </a:r>
            <a:endParaRPr lang="en-US" dirty="0"/>
          </a:p>
        </p:txBody>
      </p:sp>
      <p:sp>
        <p:nvSpPr>
          <p:cNvPr id="3" name="Content Placeholder 2"/>
          <p:cNvSpPr>
            <a:spLocks noGrp="1"/>
          </p:cNvSpPr>
          <p:nvPr>
            <p:ph idx="1"/>
          </p:nvPr>
        </p:nvSpPr>
        <p:spPr/>
        <p:txBody>
          <a:bodyPr>
            <a:normAutofit/>
          </a:bodyPr>
          <a:lstStyle/>
          <a:p>
            <a:r>
              <a:rPr lang="en-US" sz="3200" dirty="0" smtClean="0"/>
              <a:t>Exhibit 3-6 illustrates how the dimensions of culture can create significantly different cultures.  </a:t>
            </a:r>
          </a:p>
          <a:p>
            <a:r>
              <a:rPr lang="en-US" sz="3200" dirty="0" smtClean="0"/>
              <a:t>Both Organization A and Organization B are manufacturing firms, but each company emphasizes a different dimension that have shaped organizational culture.</a:t>
            </a:r>
            <a:endParaRPr lang="en-US" sz="3200" dirty="0"/>
          </a:p>
        </p:txBody>
      </p:sp>
      <p:sp>
        <p:nvSpPr>
          <p:cNvPr id="6" name="TextBox 5"/>
          <p:cNvSpPr txBox="1"/>
          <p:nvPr/>
        </p:nvSpPr>
        <p:spPr>
          <a:xfrm>
            <a:off x="8305800" y="6477000"/>
            <a:ext cx="838200" cy="261610"/>
          </a:xfrm>
          <a:prstGeom prst="rect">
            <a:avLst/>
          </a:prstGeom>
          <a:noFill/>
        </p:spPr>
        <p:txBody>
          <a:bodyPr wrap="square" rtlCol="0">
            <a:spAutoFit/>
          </a:bodyPr>
          <a:lstStyle/>
          <a:p>
            <a:r>
              <a:rPr lang="en-US" sz="1100" dirty="0" smtClean="0">
                <a:latin typeface="Arial"/>
                <a:cs typeface="Arial"/>
              </a:rPr>
              <a:t>3 - 28</a:t>
            </a:r>
            <a:endParaRPr lang="en-US" sz="1100" dirty="0">
              <a:latin typeface="Arial"/>
              <a:cs typeface="Arial"/>
            </a:endParaRPr>
          </a:p>
        </p:txBody>
      </p:sp>
      <p:sp>
        <p:nvSpPr>
          <p:cNvPr id="4" name="Footer Placeholder 3"/>
          <p:cNvSpPr>
            <a:spLocks noGrp="1"/>
          </p:cNvSpPr>
          <p:nvPr>
            <p:ph type="ftr" sz="quarter" idx="11"/>
          </p:nvPr>
        </p:nvSpPr>
        <p:spPr/>
        <p:txBody>
          <a:bodyPr/>
          <a:lstStyle/>
          <a:p>
            <a:r>
              <a:rPr lang="en-IN" smtClean="0"/>
              <a:t>Copyright © 2016 Pearson Education, Ltd.</a:t>
            </a:r>
            <a:endParaRPr lang="en-US" dirty="0"/>
          </a:p>
        </p:txBody>
      </p:sp>
      <p:sp>
        <p:nvSpPr>
          <p:cNvPr id="8" name="Slide Number Placeholder 7"/>
          <p:cNvSpPr>
            <a:spLocks noGrp="1"/>
          </p:cNvSpPr>
          <p:nvPr>
            <p:ph type="sldNum" sz="quarter" idx="4"/>
          </p:nvPr>
        </p:nvSpPr>
        <p:spPr/>
        <p:txBody>
          <a:bodyPr/>
          <a:lstStyle/>
          <a:p>
            <a:r>
              <a:rPr lang="en-US" smtClean="0"/>
              <a:t>3-</a:t>
            </a:r>
            <a:fld id="{8B37D5FE-740C-46F5-801A-FA5477D9711F}"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772400" cy="1143000"/>
          </a:xfrm>
        </p:spPr>
        <p:txBody>
          <a:bodyPr>
            <a:normAutofit fontScale="90000"/>
          </a:bodyPr>
          <a:lstStyle/>
          <a:p>
            <a:pPr algn="ctr"/>
            <a:r>
              <a:rPr lang="en-US" dirty="0" smtClean="0"/>
              <a:t>Exhibit 3-7</a:t>
            </a:r>
            <a:br>
              <a:rPr lang="en-US" dirty="0" smtClean="0"/>
            </a:br>
            <a:r>
              <a:rPr lang="en-US" dirty="0" smtClean="0"/>
              <a:t>Strong  Versus  Weak Cultures</a:t>
            </a:r>
            <a:endParaRPr lang="en-US" dirty="0"/>
          </a:p>
        </p:txBody>
      </p:sp>
      <p:pic>
        <p:nvPicPr>
          <p:cNvPr id="5122" name="Picture 2"/>
          <p:cNvPicPr>
            <a:picLocks noGrp="1" noChangeAspect="1" noChangeArrowheads="1"/>
          </p:cNvPicPr>
          <p:nvPr>
            <p:ph idx="1"/>
          </p:nvPr>
        </p:nvPicPr>
        <p:blipFill>
          <a:blip r:embed="rId2" cstate="print"/>
          <a:stretch>
            <a:fillRect/>
          </a:stretch>
        </p:blipFill>
        <p:spPr bwMode="auto">
          <a:xfrm>
            <a:off x="1028700" y="1990725"/>
            <a:ext cx="7086600" cy="2952750"/>
          </a:xfrm>
          <a:prstGeom prst="rect">
            <a:avLst/>
          </a:prstGeom>
          <a:noFill/>
          <a:ln w="9525">
            <a:noFill/>
            <a:miter lim="800000"/>
            <a:headEnd/>
            <a:tailEnd/>
          </a:ln>
        </p:spPr>
      </p:pic>
      <p:sp>
        <p:nvSpPr>
          <p:cNvPr id="7" name="TextBox 6"/>
          <p:cNvSpPr txBox="1"/>
          <p:nvPr/>
        </p:nvSpPr>
        <p:spPr>
          <a:xfrm>
            <a:off x="8305800" y="6477000"/>
            <a:ext cx="838200" cy="261610"/>
          </a:xfrm>
          <a:prstGeom prst="rect">
            <a:avLst/>
          </a:prstGeom>
          <a:noFill/>
        </p:spPr>
        <p:txBody>
          <a:bodyPr wrap="square" rtlCol="0">
            <a:spAutoFit/>
          </a:bodyPr>
          <a:lstStyle/>
          <a:p>
            <a:r>
              <a:rPr lang="en-US" sz="1100" dirty="0" smtClean="0">
                <a:latin typeface="Arial"/>
                <a:cs typeface="Arial"/>
              </a:rPr>
              <a:t>3 - 29</a:t>
            </a:r>
            <a:endParaRPr lang="en-US" sz="1100" dirty="0">
              <a:latin typeface="Arial"/>
              <a:cs typeface="Arial"/>
            </a:endParaRPr>
          </a:p>
        </p:txBody>
      </p:sp>
      <p:sp>
        <p:nvSpPr>
          <p:cNvPr id="3" name="Footer Placeholder 2"/>
          <p:cNvSpPr>
            <a:spLocks noGrp="1"/>
          </p:cNvSpPr>
          <p:nvPr>
            <p:ph type="ftr" sz="quarter" idx="11"/>
          </p:nvPr>
        </p:nvSpPr>
        <p:spPr/>
        <p:txBody>
          <a:bodyPr/>
          <a:lstStyle/>
          <a:p>
            <a:r>
              <a:rPr lang="en-IN" smtClean="0"/>
              <a:t>Copyright © 2016 Pearson Education, Ltd.</a:t>
            </a:r>
            <a:endParaRPr lang="en-US" dirty="0"/>
          </a:p>
        </p:txBody>
      </p:sp>
      <p:sp>
        <p:nvSpPr>
          <p:cNvPr id="5" name="Slide Number Placeholder 4"/>
          <p:cNvSpPr>
            <a:spLocks noGrp="1"/>
          </p:cNvSpPr>
          <p:nvPr>
            <p:ph type="sldNum" sz="quarter" idx="4"/>
          </p:nvPr>
        </p:nvSpPr>
        <p:spPr/>
        <p:txBody>
          <a:bodyPr/>
          <a:lstStyle/>
          <a:p>
            <a:r>
              <a:rPr lang="en-US" smtClean="0"/>
              <a:t>3-</a:t>
            </a:r>
            <a:fld id="{8B37D5FE-740C-46F5-801A-FA5477D9711F}"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Reading an Organization’s Culture:  </a:t>
            </a:r>
            <a:r>
              <a:rPr lang="en-US" sz="3100" dirty="0" smtClean="0"/>
              <a:t>Find One Where You'll Be Happy</a:t>
            </a:r>
            <a:endParaRPr lang="en-US" sz="3100" dirty="0"/>
          </a:p>
        </p:txBody>
      </p:sp>
      <p:sp>
        <p:nvSpPr>
          <p:cNvPr id="3" name="Content Placeholder 2"/>
          <p:cNvSpPr>
            <a:spLocks noGrp="1"/>
          </p:cNvSpPr>
          <p:nvPr>
            <p:ph idx="1"/>
          </p:nvPr>
        </p:nvSpPr>
        <p:spPr/>
        <p:txBody>
          <a:bodyPr>
            <a:normAutofit/>
          </a:bodyPr>
          <a:lstStyle/>
          <a:p>
            <a:pPr algn="ctr">
              <a:buNone/>
            </a:pPr>
            <a:r>
              <a:rPr lang="en-US" sz="3200" b="1" i="1" dirty="0" smtClean="0"/>
              <a:t>“A key to success in</a:t>
            </a:r>
          </a:p>
          <a:p>
            <a:pPr algn="ctr">
              <a:buNone/>
            </a:pPr>
            <a:r>
              <a:rPr lang="en-US" sz="3200" b="1" i="1" dirty="0" smtClean="0"/>
              <a:t>management and in your</a:t>
            </a:r>
          </a:p>
          <a:p>
            <a:pPr algn="ctr">
              <a:buNone/>
            </a:pPr>
            <a:r>
              <a:rPr lang="en-US" sz="3200" b="1" i="1" dirty="0" smtClean="0"/>
              <a:t>career is knowing how to</a:t>
            </a:r>
          </a:p>
          <a:p>
            <a:pPr algn="ctr">
              <a:buNone/>
            </a:pPr>
            <a:r>
              <a:rPr lang="en-US" sz="3200" b="1" i="1" dirty="0" smtClean="0"/>
              <a:t>“read” an organization’s</a:t>
            </a:r>
          </a:p>
          <a:p>
            <a:pPr algn="ctr">
              <a:buNone/>
            </a:pPr>
            <a:r>
              <a:rPr lang="en-US" sz="3200" b="1" i="1" dirty="0" smtClean="0"/>
              <a:t>culture so you can find one</a:t>
            </a:r>
          </a:p>
          <a:p>
            <a:pPr algn="ctr">
              <a:buNone/>
            </a:pPr>
            <a:r>
              <a:rPr lang="en-US" sz="3200" b="1" i="1" dirty="0" smtClean="0"/>
              <a:t>in which you’ll be happy.”</a:t>
            </a:r>
            <a:endParaRPr lang="en-US" sz="3200" dirty="0"/>
          </a:p>
        </p:txBody>
      </p:sp>
      <p:sp>
        <p:nvSpPr>
          <p:cNvPr id="6" name="TextBox 5"/>
          <p:cNvSpPr txBox="1"/>
          <p:nvPr/>
        </p:nvSpPr>
        <p:spPr>
          <a:xfrm>
            <a:off x="8534400" y="6596390"/>
            <a:ext cx="489531" cy="261610"/>
          </a:xfrm>
          <a:prstGeom prst="rect">
            <a:avLst/>
          </a:prstGeom>
          <a:noFill/>
        </p:spPr>
        <p:txBody>
          <a:bodyPr wrap="square" rtlCol="0">
            <a:spAutoFit/>
          </a:bodyPr>
          <a:lstStyle/>
          <a:p>
            <a:r>
              <a:rPr lang="en-US" sz="1100" dirty="0" smtClean="0">
                <a:latin typeface="Arial"/>
                <a:cs typeface="Arial"/>
              </a:rPr>
              <a:t>3 - 3</a:t>
            </a:r>
            <a:endParaRPr lang="en-US" sz="1100" dirty="0">
              <a:latin typeface="Arial"/>
              <a:cs typeface="Arial"/>
            </a:endParaRPr>
          </a:p>
        </p:txBody>
      </p:sp>
      <p:sp>
        <p:nvSpPr>
          <p:cNvPr id="4" name="Footer Placeholder 3"/>
          <p:cNvSpPr>
            <a:spLocks noGrp="1"/>
          </p:cNvSpPr>
          <p:nvPr>
            <p:ph type="ftr" sz="quarter" idx="11"/>
          </p:nvPr>
        </p:nvSpPr>
        <p:spPr/>
        <p:txBody>
          <a:bodyPr/>
          <a:lstStyle/>
          <a:p>
            <a:r>
              <a:rPr lang="en-IN" smtClean="0"/>
              <a:t>Copyright © 2016 Pearson Education, Ltd.</a:t>
            </a:r>
            <a:endParaRPr lang="en-US" dirty="0"/>
          </a:p>
        </p:txBody>
      </p:sp>
      <p:sp>
        <p:nvSpPr>
          <p:cNvPr id="8" name="Slide Number Placeholder 7"/>
          <p:cNvSpPr>
            <a:spLocks noGrp="1"/>
          </p:cNvSpPr>
          <p:nvPr>
            <p:ph type="sldNum" sz="quarter" idx="4"/>
          </p:nvPr>
        </p:nvSpPr>
        <p:spPr/>
        <p:txBody>
          <a:bodyPr/>
          <a:lstStyle/>
          <a:p>
            <a:r>
              <a:rPr lang="en-US" smtClean="0"/>
              <a:t>3-</a:t>
            </a:r>
            <a:fld id="{8B37D5FE-740C-46F5-801A-FA5477D9711F}"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Strong Cultures</a:t>
            </a:r>
            <a:endParaRPr lang="en-US" dirty="0"/>
          </a:p>
        </p:txBody>
      </p:sp>
      <p:sp>
        <p:nvSpPr>
          <p:cNvPr id="9" name="Content Placeholder 8"/>
          <p:cNvSpPr>
            <a:spLocks noGrp="1"/>
          </p:cNvSpPr>
          <p:nvPr>
            <p:ph idx="1"/>
          </p:nvPr>
        </p:nvSpPr>
        <p:spPr>
          <a:xfrm>
            <a:off x="685800" y="1219200"/>
            <a:ext cx="7772400" cy="4572000"/>
          </a:xfrm>
        </p:spPr>
        <p:txBody>
          <a:bodyPr>
            <a:noAutofit/>
          </a:bodyPr>
          <a:lstStyle/>
          <a:p>
            <a:r>
              <a:rPr lang="en-US" sz="2400" dirty="0" smtClean="0"/>
              <a:t>All organizations have cultures, but not all cultures equally influence employees’ behaviors and actions.</a:t>
            </a:r>
          </a:p>
          <a:p>
            <a:r>
              <a:rPr lang="en-US" sz="2400" dirty="0" smtClean="0"/>
              <a:t>Strong Cultures—Organizational cultures in which the key values are intensely held and widely shared.</a:t>
            </a:r>
          </a:p>
          <a:p>
            <a:r>
              <a:rPr lang="en-US" sz="2400" dirty="0" smtClean="0"/>
              <a:t>The more employees accept the organization's key values and greater their commitment to those values, the stronger the culture.</a:t>
            </a:r>
          </a:p>
          <a:p>
            <a:r>
              <a:rPr lang="en-US" sz="2400" dirty="0" smtClean="0"/>
              <a:t>The stronger the culture becomes, the more it affects the way managers plan, organize, lead, and control.</a:t>
            </a:r>
          </a:p>
          <a:p>
            <a:r>
              <a:rPr lang="en-US" sz="2400" dirty="0" smtClean="0"/>
              <a:t>Strong Cultures are associated with high organizational performance.</a:t>
            </a:r>
            <a:endParaRPr lang="en-US" sz="2400" dirty="0"/>
          </a:p>
        </p:txBody>
      </p:sp>
      <p:sp>
        <p:nvSpPr>
          <p:cNvPr id="10" name="Rectangle 9"/>
          <p:cNvSpPr/>
          <p:nvPr/>
        </p:nvSpPr>
        <p:spPr>
          <a:xfrm rot="10800000" flipV="1">
            <a:off x="5638800" y="3613665"/>
            <a:ext cx="2514600" cy="369332"/>
          </a:xfrm>
          <a:prstGeom prst="rect">
            <a:avLst/>
          </a:prstGeom>
        </p:spPr>
        <p:txBody>
          <a:bodyPr wrap="square">
            <a:spAutoFit/>
          </a:bodyPr>
          <a:lstStyle/>
          <a:p>
            <a:r>
              <a:rPr lang="en-US" dirty="0" smtClean="0"/>
              <a:t>.</a:t>
            </a:r>
            <a:endParaRPr lang="en-US" dirty="0"/>
          </a:p>
        </p:txBody>
      </p:sp>
      <p:sp>
        <p:nvSpPr>
          <p:cNvPr id="11" name="Rectangle 10"/>
          <p:cNvSpPr/>
          <p:nvPr/>
        </p:nvSpPr>
        <p:spPr>
          <a:xfrm rot="10800000" flipH="1" flipV="1">
            <a:off x="7772400" y="6542529"/>
            <a:ext cx="1143001" cy="261610"/>
          </a:xfrm>
          <a:prstGeom prst="rect">
            <a:avLst/>
          </a:prstGeom>
        </p:spPr>
        <p:txBody>
          <a:bodyPr wrap="square">
            <a:spAutoFit/>
          </a:bodyPr>
          <a:lstStyle/>
          <a:p>
            <a:r>
              <a:rPr lang="en-US" sz="1100" dirty="0" smtClean="0">
                <a:latin typeface="Arial"/>
                <a:cs typeface="Arial"/>
              </a:rPr>
              <a:t>3 - 30</a:t>
            </a:r>
            <a:endParaRPr lang="en-US" sz="1100" dirty="0">
              <a:latin typeface="Arial"/>
              <a:cs typeface="Arial"/>
            </a:endParaRPr>
          </a:p>
        </p:txBody>
      </p:sp>
      <p:sp>
        <p:nvSpPr>
          <p:cNvPr id="3" name="Footer Placeholder 2"/>
          <p:cNvSpPr>
            <a:spLocks noGrp="1"/>
          </p:cNvSpPr>
          <p:nvPr>
            <p:ph type="ftr" sz="quarter" idx="11"/>
          </p:nvPr>
        </p:nvSpPr>
        <p:spPr/>
        <p:txBody>
          <a:bodyPr/>
          <a:lstStyle/>
          <a:p>
            <a:r>
              <a:rPr lang="en-IN" smtClean="0"/>
              <a:t>Copyright © 2016 Pearson Education, Ltd.</a:t>
            </a:r>
            <a:endParaRPr lang="en-US" dirty="0"/>
          </a:p>
        </p:txBody>
      </p:sp>
      <p:sp>
        <p:nvSpPr>
          <p:cNvPr id="5" name="Slide Number Placeholder 4"/>
          <p:cNvSpPr>
            <a:spLocks noGrp="1"/>
          </p:cNvSpPr>
          <p:nvPr>
            <p:ph type="sldNum" sz="quarter" idx="4"/>
          </p:nvPr>
        </p:nvSpPr>
        <p:spPr/>
        <p:txBody>
          <a:bodyPr/>
          <a:lstStyle/>
          <a:p>
            <a:r>
              <a:rPr lang="en-US" smtClean="0"/>
              <a:t>3-</a:t>
            </a:r>
            <a:fld id="{8B37D5FE-740C-46F5-801A-FA5477D9711F}"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type="pic" idx="1"/>
          </p:nvPr>
        </p:nvPicPr>
        <p:blipFill>
          <a:blip r:embed="rId2" cstate="print"/>
          <a:srcRect l="19026" r="19026"/>
          <a:stretch>
            <a:fillRect/>
          </a:stretch>
        </p:blipFill>
        <p:spPr bwMode="auto">
          <a:prstGeom prst="rect">
            <a:avLst/>
          </a:prstGeom>
          <a:noFill/>
          <a:ln w="9525">
            <a:noFill/>
            <a:miter lim="800000"/>
            <a:headEnd/>
            <a:tailEnd/>
          </a:ln>
        </p:spPr>
      </p:pic>
      <p:sp>
        <p:nvSpPr>
          <p:cNvPr id="7" name="Title 6"/>
          <p:cNvSpPr>
            <a:spLocks noGrp="1"/>
          </p:cNvSpPr>
          <p:nvPr>
            <p:ph type="title"/>
          </p:nvPr>
        </p:nvSpPr>
        <p:spPr/>
        <p:txBody>
          <a:bodyPr/>
          <a:lstStyle/>
          <a:p>
            <a:pPr algn="ctr"/>
            <a:r>
              <a:rPr lang="en-US" sz="3600" dirty="0" smtClean="0"/>
              <a:t>Strong Cultures</a:t>
            </a:r>
            <a:endParaRPr lang="en-US" sz="3600" dirty="0"/>
          </a:p>
        </p:txBody>
      </p:sp>
      <p:sp>
        <p:nvSpPr>
          <p:cNvPr id="9" name="Text Placeholder 8"/>
          <p:cNvSpPr>
            <a:spLocks noGrp="1"/>
          </p:cNvSpPr>
          <p:nvPr>
            <p:ph type="body" sz="quarter" idx="14"/>
          </p:nvPr>
        </p:nvSpPr>
        <p:spPr>
          <a:xfrm>
            <a:off x="676656" y="1524000"/>
            <a:ext cx="3381375" cy="3886200"/>
          </a:xfrm>
        </p:spPr>
        <p:txBody>
          <a:bodyPr>
            <a:normAutofit fontScale="92500" lnSpcReduction="10000"/>
          </a:bodyPr>
          <a:lstStyle/>
          <a:p>
            <a:r>
              <a:rPr lang="en-US" sz="2400" dirty="0" smtClean="0"/>
              <a:t>Apple’s strong culture of product innovation and customer-service reflects the core values of it’s visionary cofounder, Steve Jobs.  Jobs instilled these core values in all employees, from top executives to sales associates, such as the Genius Bar employee shown here training a customer at the Apple Store in Manhattan</a:t>
            </a:r>
            <a:r>
              <a:rPr lang="en-US" dirty="0"/>
              <a:t>.</a:t>
            </a:r>
          </a:p>
        </p:txBody>
      </p:sp>
      <p:sp>
        <p:nvSpPr>
          <p:cNvPr id="6" name="TextBox 5"/>
          <p:cNvSpPr txBox="1"/>
          <p:nvPr/>
        </p:nvSpPr>
        <p:spPr>
          <a:xfrm>
            <a:off x="8077200" y="6400800"/>
            <a:ext cx="838200" cy="261610"/>
          </a:xfrm>
          <a:prstGeom prst="rect">
            <a:avLst/>
          </a:prstGeom>
          <a:noFill/>
        </p:spPr>
        <p:txBody>
          <a:bodyPr wrap="square" rtlCol="0">
            <a:spAutoFit/>
          </a:bodyPr>
          <a:lstStyle/>
          <a:p>
            <a:r>
              <a:rPr lang="en-US" sz="1100" dirty="0" smtClean="0">
                <a:latin typeface="Arial"/>
                <a:cs typeface="Arial"/>
              </a:rPr>
              <a:t>3 - 31</a:t>
            </a:r>
            <a:endParaRPr lang="en-US" sz="1100" dirty="0">
              <a:latin typeface="Arial"/>
              <a:cs typeface="Arial"/>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4" name="Slide Number Placeholder 3"/>
          <p:cNvSpPr>
            <a:spLocks noGrp="1"/>
          </p:cNvSpPr>
          <p:nvPr>
            <p:ph type="sldNum" sz="quarter" idx="4"/>
          </p:nvPr>
        </p:nvSpPr>
        <p:spPr/>
        <p:txBody>
          <a:bodyPr/>
          <a:lstStyle/>
          <a:p>
            <a:r>
              <a:rPr lang="en-US" smtClean="0"/>
              <a:t>3-</a:t>
            </a:r>
            <a:fld id="{8B37D5FE-740C-46F5-801A-FA5477D9711F}"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Where Culture Comes From and How it Continues</a:t>
            </a:r>
            <a:endParaRPr lang="en-US" dirty="0"/>
          </a:p>
        </p:txBody>
      </p:sp>
      <p:sp>
        <p:nvSpPr>
          <p:cNvPr id="3" name="Content Placeholder 2"/>
          <p:cNvSpPr>
            <a:spLocks noGrp="1"/>
          </p:cNvSpPr>
          <p:nvPr>
            <p:ph idx="1"/>
          </p:nvPr>
        </p:nvSpPr>
        <p:spPr>
          <a:xfrm>
            <a:off x="685800" y="1524000"/>
            <a:ext cx="7772400" cy="3810001"/>
          </a:xfrm>
        </p:spPr>
        <p:txBody>
          <a:bodyPr>
            <a:noAutofit/>
          </a:bodyPr>
          <a:lstStyle/>
          <a:p>
            <a:r>
              <a:rPr lang="en-US" sz="2800" dirty="0" smtClean="0"/>
              <a:t>Exhibit 3-8 illustrates how an organization’s culture is established and maintained.</a:t>
            </a:r>
          </a:p>
          <a:p>
            <a:r>
              <a:rPr lang="en-US" sz="2800" dirty="0" smtClean="0"/>
              <a:t>Organizational Culture usually reflects the vision of the founder.</a:t>
            </a:r>
          </a:p>
          <a:p>
            <a:r>
              <a:rPr lang="en-US" sz="2800" dirty="0" smtClean="0"/>
              <a:t>The small size of most new organizations makes it easier to establish organizational culture.</a:t>
            </a:r>
          </a:p>
          <a:p>
            <a:r>
              <a:rPr lang="en-US" sz="2800" dirty="0" smtClean="0"/>
              <a:t>Once culture is established, organizational practices help to maintain it.</a:t>
            </a:r>
          </a:p>
        </p:txBody>
      </p:sp>
      <p:sp>
        <p:nvSpPr>
          <p:cNvPr id="7" name="TextBox 6"/>
          <p:cNvSpPr txBox="1"/>
          <p:nvPr/>
        </p:nvSpPr>
        <p:spPr>
          <a:xfrm>
            <a:off x="8305800" y="6400800"/>
            <a:ext cx="718131" cy="261610"/>
          </a:xfrm>
          <a:prstGeom prst="rect">
            <a:avLst/>
          </a:prstGeom>
          <a:noFill/>
        </p:spPr>
        <p:txBody>
          <a:bodyPr wrap="square" rtlCol="0">
            <a:spAutoFit/>
          </a:bodyPr>
          <a:lstStyle/>
          <a:p>
            <a:r>
              <a:rPr lang="en-US" sz="1100" dirty="0" smtClean="0">
                <a:latin typeface="Arial"/>
                <a:cs typeface="Arial"/>
              </a:rPr>
              <a:t>3 - 32</a:t>
            </a:r>
            <a:endParaRPr lang="en-US" sz="1100" dirty="0">
              <a:latin typeface="Arial"/>
              <a:cs typeface="Arial"/>
            </a:endParaRPr>
          </a:p>
        </p:txBody>
      </p:sp>
      <p:sp>
        <p:nvSpPr>
          <p:cNvPr id="4" name="Footer Placeholder 3"/>
          <p:cNvSpPr>
            <a:spLocks noGrp="1"/>
          </p:cNvSpPr>
          <p:nvPr>
            <p:ph type="ftr" sz="quarter" idx="11"/>
          </p:nvPr>
        </p:nvSpPr>
        <p:spPr/>
        <p:txBody>
          <a:bodyPr/>
          <a:lstStyle/>
          <a:p>
            <a:r>
              <a:rPr lang="en-IN" smtClean="0"/>
              <a:t>Copyright © 2016 Pearson Education, Ltd.</a:t>
            </a:r>
            <a:endParaRPr lang="en-US" dirty="0"/>
          </a:p>
        </p:txBody>
      </p:sp>
      <p:sp>
        <p:nvSpPr>
          <p:cNvPr id="8" name="Slide Number Placeholder 7"/>
          <p:cNvSpPr>
            <a:spLocks noGrp="1"/>
          </p:cNvSpPr>
          <p:nvPr>
            <p:ph type="sldNum" sz="quarter" idx="4"/>
          </p:nvPr>
        </p:nvSpPr>
        <p:spPr/>
        <p:txBody>
          <a:bodyPr/>
          <a:lstStyle/>
          <a:p>
            <a:r>
              <a:rPr lang="en-US" smtClean="0"/>
              <a:t>3-</a:t>
            </a:r>
            <a:fld id="{8B37D5FE-740C-46F5-801A-FA5477D9711F}"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676400"/>
          </a:xfrm>
        </p:spPr>
        <p:txBody>
          <a:bodyPr>
            <a:normAutofit/>
          </a:bodyPr>
          <a:lstStyle/>
          <a:p>
            <a:pPr algn="ctr"/>
            <a:r>
              <a:rPr lang="en-US" sz="3100" dirty="0" smtClean="0"/>
              <a:t>Exhibit 3-8</a:t>
            </a:r>
            <a:r>
              <a:rPr lang="en-US" dirty="0" smtClean="0"/>
              <a:t/>
            </a:r>
            <a:br>
              <a:rPr lang="en-US" dirty="0" smtClean="0"/>
            </a:br>
            <a:r>
              <a:rPr lang="en-US" dirty="0" smtClean="0"/>
              <a:t>Establishing and Maintaining Culture</a:t>
            </a:r>
            <a:endParaRPr lang="en-US" dirty="0"/>
          </a:p>
        </p:txBody>
      </p:sp>
      <p:sp>
        <p:nvSpPr>
          <p:cNvPr id="7" name="TextBox 6"/>
          <p:cNvSpPr txBox="1"/>
          <p:nvPr/>
        </p:nvSpPr>
        <p:spPr>
          <a:xfrm>
            <a:off x="8153400" y="6400800"/>
            <a:ext cx="838200" cy="261610"/>
          </a:xfrm>
          <a:prstGeom prst="rect">
            <a:avLst/>
          </a:prstGeom>
          <a:noFill/>
        </p:spPr>
        <p:txBody>
          <a:bodyPr wrap="square" rtlCol="0">
            <a:spAutoFit/>
          </a:bodyPr>
          <a:lstStyle/>
          <a:p>
            <a:r>
              <a:rPr lang="en-US" sz="1100" dirty="0" smtClean="0">
                <a:latin typeface="Arial"/>
                <a:cs typeface="Arial"/>
              </a:rPr>
              <a:t>3 - 33</a:t>
            </a:r>
            <a:endParaRPr lang="en-US" sz="1100" dirty="0">
              <a:latin typeface="Arial"/>
              <a:cs typeface="Arial"/>
            </a:endParaRPr>
          </a:p>
        </p:txBody>
      </p:sp>
      <p:pic>
        <p:nvPicPr>
          <p:cNvPr id="5" name="Picture 4"/>
          <p:cNvPicPr>
            <a:picLocks noChangeAspect="1"/>
          </p:cNvPicPr>
          <p:nvPr/>
        </p:nvPicPr>
        <p:blipFill>
          <a:blip r:embed="rId2"/>
          <a:stretch>
            <a:fillRect/>
          </a:stretch>
        </p:blipFill>
        <p:spPr>
          <a:xfrm>
            <a:off x="0" y="2286000"/>
            <a:ext cx="9144000" cy="2438400"/>
          </a:xfrm>
          <a:prstGeom prst="rect">
            <a:avLst/>
          </a:prstGeom>
        </p:spPr>
      </p:pic>
      <p:sp>
        <p:nvSpPr>
          <p:cNvPr id="3" name="Footer Placeholder 2"/>
          <p:cNvSpPr>
            <a:spLocks noGrp="1"/>
          </p:cNvSpPr>
          <p:nvPr>
            <p:ph type="ftr" sz="quarter" idx="11"/>
          </p:nvPr>
        </p:nvSpPr>
        <p:spPr/>
        <p:txBody>
          <a:bodyPr/>
          <a:lstStyle/>
          <a:p>
            <a:r>
              <a:rPr lang="en-IN" smtClean="0"/>
              <a:t>Copyright © 2016 Pearson Education, Ltd.</a:t>
            </a:r>
            <a:endParaRPr lang="en-US" dirty="0"/>
          </a:p>
        </p:txBody>
      </p:sp>
      <p:sp>
        <p:nvSpPr>
          <p:cNvPr id="8" name="Slide Number Placeholder 7"/>
          <p:cNvSpPr>
            <a:spLocks noGrp="1"/>
          </p:cNvSpPr>
          <p:nvPr>
            <p:ph type="sldNum" sz="quarter" idx="4"/>
          </p:nvPr>
        </p:nvSpPr>
        <p:spPr/>
        <p:txBody>
          <a:bodyPr/>
          <a:lstStyle/>
          <a:p>
            <a:r>
              <a:rPr lang="en-US" smtClean="0"/>
              <a:t>3-</a:t>
            </a:r>
            <a:fld id="{8B37D5FE-740C-46F5-801A-FA5477D9711F}"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Employees learn culture</a:t>
            </a:r>
            <a:endParaRPr lang="en-US" dirty="0"/>
          </a:p>
        </p:txBody>
      </p:sp>
      <p:sp>
        <p:nvSpPr>
          <p:cNvPr id="3" name="Content Placeholder 2"/>
          <p:cNvSpPr>
            <a:spLocks noGrp="1"/>
          </p:cNvSpPr>
          <p:nvPr>
            <p:ph idx="1"/>
          </p:nvPr>
        </p:nvSpPr>
        <p:spPr>
          <a:xfrm>
            <a:off x="685800" y="1371600"/>
            <a:ext cx="7772400" cy="4114800"/>
          </a:xfrm>
        </p:spPr>
        <p:txBody>
          <a:bodyPr>
            <a:noAutofit/>
          </a:bodyPr>
          <a:lstStyle/>
          <a:p>
            <a:r>
              <a:rPr lang="en-US" sz="2800" dirty="0" smtClean="0"/>
              <a:t>Employees “learn” an organization’s culture in a number of ways.  The most common are stories, rituals, material symbols, and language.</a:t>
            </a:r>
          </a:p>
          <a:p>
            <a:r>
              <a:rPr lang="en-US" sz="2800" dirty="0" smtClean="0"/>
              <a:t>Stories — organizational stories abut significant events in the life of the company help keep culture alive. </a:t>
            </a:r>
          </a:p>
          <a:p>
            <a:r>
              <a:rPr lang="en-US" sz="2800" dirty="0" smtClean="0"/>
              <a:t>Rituals — repetitive sequences of activities that express and reinforce important organizational values and goals.</a:t>
            </a:r>
          </a:p>
          <a:p>
            <a:endParaRPr lang="en-US" sz="2400" dirty="0"/>
          </a:p>
        </p:txBody>
      </p:sp>
      <p:sp>
        <p:nvSpPr>
          <p:cNvPr id="6" name="TextBox 5"/>
          <p:cNvSpPr txBox="1"/>
          <p:nvPr/>
        </p:nvSpPr>
        <p:spPr>
          <a:xfrm>
            <a:off x="8077200" y="6400800"/>
            <a:ext cx="838200" cy="261610"/>
          </a:xfrm>
          <a:prstGeom prst="rect">
            <a:avLst/>
          </a:prstGeom>
          <a:noFill/>
        </p:spPr>
        <p:txBody>
          <a:bodyPr wrap="square" rtlCol="0">
            <a:spAutoFit/>
          </a:bodyPr>
          <a:lstStyle/>
          <a:p>
            <a:r>
              <a:rPr lang="en-US" sz="1100" dirty="0" smtClean="0">
                <a:latin typeface="Arial"/>
                <a:cs typeface="Arial"/>
              </a:rPr>
              <a:t>3 - 34</a:t>
            </a:r>
            <a:endParaRPr lang="en-US" sz="1100" dirty="0">
              <a:latin typeface="Arial"/>
              <a:cs typeface="Arial"/>
            </a:endParaRPr>
          </a:p>
        </p:txBody>
      </p:sp>
      <p:sp>
        <p:nvSpPr>
          <p:cNvPr id="4" name="Footer Placeholder 3"/>
          <p:cNvSpPr>
            <a:spLocks noGrp="1"/>
          </p:cNvSpPr>
          <p:nvPr>
            <p:ph type="ftr" sz="quarter" idx="11"/>
          </p:nvPr>
        </p:nvSpPr>
        <p:spPr/>
        <p:txBody>
          <a:bodyPr/>
          <a:lstStyle/>
          <a:p>
            <a:r>
              <a:rPr lang="en-IN" smtClean="0"/>
              <a:t>Copyright © 2016 Pearson Education, Ltd.</a:t>
            </a:r>
            <a:endParaRPr lang="en-US" dirty="0"/>
          </a:p>
        </p:txBody>
      </p:sp>
      <p:sp>
        <p:nvSpPr>
          <p:cNvPr id="8" name="Slide Number Placeholder 7"/>
          <p:cNvSpPr>
            <a:spLocks noGrp="1"/>
          </p:cNvSpPr>
          <p:nvPr>
            <p:ph type="sldNum" sz="quarter" idx="4"/>
          </p:nvPr>
        </p:nvSpPr>
        <p:spPr/>
        <p:txBody>
          <a:bodyPr/>
          <a:lstStyle/>
          <a:p>
            <a:r>
              <a:rPr lang="en-US" smtClean="0"/>
              <a:t>3-</a:t>
            </a:r>
            <a:fld id="{8B37D5FE-740C-46F5-801A-FA5477D9711F}" type="slidenum">
              <a:rPr lang="en-US" smtClean="0"/>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1143000"/>
          </a:xfrm>
        </p:spPr>
        <p:txBody>
          <a:bodyPr>
            <a:normAutofit fontScale="90000"/>
          </a:bodyPr>
          <a:lstStyle/>
          <a:p>
            <a:r>
              <a:rPr lang="en-US" dirty="0" smtClean="0"/>
              <a:t>How Employees learn culture (cont.) </a:t>
            </a:r>
            <a:endParaRPr lang="en-US" dirty="0"/>
          </a:p>
        </p:txBody>
      </p:sp>
      <p:sp>
        <p:nvSpPr>
          <p:cNvPr id="3" name="Content Placeholder 2"/>
          <p:cNvSpPr>
            <a:spLocks noGrp="1"/>
          </p:cNvSpPr>
          <p:nvPr>
            <p:ph idx="1"/>
          </p:nvPr>
        </p:nvSpPr>
        <p:spPr/>
        <p:txBody>
          <a:bodyPr>
            <a:normAutofit/>
          </a:bodyPr>
          <a:lstStyle/>
          <a:p>
            <a:r>
              <a:rPr lang="en-US" sz="2800" dirty="0" smtClean="0"/>
              <a:t>Material Artifacts and Symbols — convey to employees what is important and the kinds of expected behaviors,  ex. Risk-taking, etc.</a:t>
            </a:r>
          </a:p>
          <a:p>
            <a:r>
              <a:rPr lang="en-US" sz="2800" dirty="0" smtClean="0"/>
              <a:t>Language — many organizations or units of an organization use language to identify and unite members of a culture. New employees are frequently overwhelmed with acronyms and jargon that quickly becomes a part of their language.</a:t>
            </a:r>
          </a:p>
          <a:p>
            <a:endParaRPr lang="en-US" sz="2800" dirty="0"/>
          </a:p>
        </p:txBody>
      </p:sp>
      <p:sp>
        <p:nvSpPr>
          <p:cNvPr id="7" name="Rectangle 6"/>
          <p:cNvSpPr/>
          <p:nvPr/>
        </p:nvSpPr>
        <p:spPr>
          <a:xfrm rot="10800000" flipV="1">
            <a:off x="8077200" y="6435611"/>
            <a:ext cx="1066800" cy="261610"/>
          </a:xfrm>
          <a:prstGeom prst="rect">
            <a:avLst/>
          </a:prstGeom>
        </p:spPr>
        <p:txBody>
          <a:bodyPr wrap="square">
            <a:spAutoFit/>
          </a:bodyPr>
          <a:lstStyle/>
          <a:p>
            <a:r>
              <a:rPr lang="en-US" sz="1100" dirty="0" smtClean="0">
                <a:latin typeface="Arial"/>
                <a:cs typeface="Arial"/>
              </a:rPr>
              <a:t>3 - 35</a:t>
            </a:r>
            <a:endParaRPr lang="en-US" sz="1100" dirty="0">
              <a:latin typeface="Arial"/>
              <a:cs typeface="Arial"/>
            </a:endParaRPr>
          </a:p>
        </p:txBody>
      </p:sp>
      <p:sp>
        <p:nvSpPr>
          <p:cNvPr id="4" name="Footer Placeholder 3"/>
          <p:cNvSpPr>
            <a:spLocks noGrp="1"/>
          </p:cNvSpPr>
          <p:nvPr>
            <p:ph type="ftr" sz="quarter" idx="11"/>
          </p:nvPr>
        </p:nvSpPr>
        <p:spPr/>
        <p:txBody>
          <a:bodyPr/>
          <a:lstStyle/>
          <a:p>
            <a:r>
              <a:rPr lang="en-IN" smtClean="0"/>
              <a:t>Copyright © 2016 Pearson Education, Ltd.</a:t>
            </a:r>
            <a:endParaRPr lang="en-US" dirty="0"/>
          </a:p>
        </p:txBody>
      </p:sp>
      <p:sp>
        <p:nvSpPr>
          <p:cNvPr id="8" name="Slide Number Placeholder 7"/>
          <p:cNvSpPr>
            <a:spLocks noGrp="1"/>
          </p:cNvSpPr>
          <p:nvPr>
            <p:ph type="sldNum" sz="quarter" idx="4"/>
          </p:nvPr>
        </p:nvSpPr>
        <p:spPr/>
        <p:txBody>
          <a:bodyPr/>
          <a:lstStyle/>
          <a:p>
            <a:r>
              <a:rPr lang="en-US" smtClean="0"/>
              <a:t>3-</a:t>
            </a:r>
            <a:fld id="{8B37D5FE-740C-46F5-801A-FA5477D9711F}" type="slidenum">
              <a:rPr lang="en-US" smtClean="0"/>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89038"/>
          </a:xfrm>
        </p:spPr>
        <p:txBody>
          <a:bodyPr>
            <a:noAutofit/>
          </a:bodyPr>
          <a:lstStyle/>
          <a:p>
            <a:pPr algn="ctr"/>
            <a:r>
              <a:rPr lang="en-US" sz="2800" dirty="0" smtClean="0"/>
              <a:t>Exhibit 3-9</a:t>
            </a:r>
            <a:br>
              <a:rPr lang="en-US" sz="2800" dirty="0" smtClean="0"/>
            </a:br>
            <a:r>
              <a:rPr lang="en-US" sz="2800" dirty="0" smtClean="0"/>
              <a:t>Types of Managerial Decisions Affected by Culture</a:t>
            </a:r>
            <a:endParaRPr lang="en-US" sz="2800" dirty="0"/>
          </a:p>
        </p:txBody>
      </p:sp>
      <p:pic>
        <p:nvPicPr>
          <p:cNvPr id="7170" name="Picture 2"/>
          <p:cNvPicPr>
            <a:picLocks noGrp="1" noChangeAspect="1" noChangeArrowheads="1"/>
          </p:cNvPicPr>
          <p:nvPr>
            <p:ph idx="1"/>
          </p:nvPr>
        </p:nvPicPr>
        <p:blipFill>
          <a:blip r:embed="rId3" cstate="print"/>
          <a:stretch>
            <a:fillRect/>
          </a:stretch>
        </p:blipFill>
        <p:spPr bwMode="auto">
          <a:xfrm>
            <a:off x="1544201" y="1600200"/>
            <a:ext cx="6055597" cy="3733800"/>
          </a:xfrm>
          <a:prstGeom prst="rect">
            <a:avLst/>
          </a:prstGeom>
          <a:noFill/>
          <a:ln w="9525">
            <a:noFill/>
            <a:miter lim="800000"/>
            <a:headEnd/>
            <a:tailEnd/>
          </a:ln>
        </p:spPr>
      </p:pic>
      <p:sp>
        <p:nvSpPr>
          <p:cNvPr id="7" name="TextBox 6"/>
          <p:cNvSpPr txBox="1"/>
          <p:nvPr/>
        </p:nvSpPr>
        <p:spPr>
          <a:xfrm>
            <a:off x="8153400" y="6400800"/>
            <a:ext cx="870531" cy="261610"/>
          </a:xfrm>
          <a:prstGeom prst="rect">
            <a:avLst/>
          </a:prstGeom>
          <a:noFill/>
        </p:spPr>
        <p:txBody>
          <a:bodyPr wrap="square" rtlCol="0">
            <a:spAutoFit/>
          </a:bodyPr>
          <a:lstStyle/>
          <a:p>
            <a:r>
              <a:rPr lang="en-US" sz="1100" dirty="0" smtClean="0">
                <a:latin typeface="Arial"/>
                <a:cs typeface="Arial"/>
              </a:rPr>
              <a:t>3 - 36</a:t>
            </a:r>
            <a:endParaRPr lang="en-US" sz="1100" dirty="0">
              <a:latin typeface="Arial"/>
              <a:cs typeface="Arial"/>
            </a:endParaRPr>
          </a:p>
        </p:txBody>
      </p:sp>
      <p:sp>
        <p:nvSpPr>
          <p:cNvPr id="3" name="Footer Placeholder 2"/>
          <p:cNvSpPr>
            <a:spLocks noGrp="1"/>
          </p:cNvSpPr>
          <p:nvPr>
            <p:ph type="ftr" sz="quarter" idx="11"/>
          </p:nvPr>
        </p:nvSpPr>
        <p:spPr/>
        <p:txBody>
          <a:bodyPr/>
          <a:lstStyle/>
          <a:p>
            <a:r>
              <a:rPr lang="en-IN" smtClean="0"/>
              <a:t>Copyright © 2016 Pearson Education, Ltd.</a:t>
            </a:r>
            <a:endParaRPr lang="en-US" dirty="0"/>
          </a:p>
        </p:txBody>
      </p:sp>
      <p:sp>
        <p:nvSpPr>
          <p:cNvPr id="5" name="Slide Number Placeholder 4"/>
          <p:cNvSpPr>
            <a:spLocks noGrp="1"/>
          </p:cNvSpPr>
          <p:nvPr>
            <p:ph type="sldNum" sz="quarter" idx="4"/>
          </p:nvPr>
        </p:nvSpPr>
        <p:spPr/>
        <p:txBody>
          <a:bodyPr/>
          <a:lstStyle/>
          <a:p>
            <a:r>
              <a:rPr lang="en-US" smtClean="0"/>
              <a:t>3-</a:t>
            </a:r>
            <a:fld id="{8B37D5FE-740C-46F5-801A-FA5477D9711F}" type="slidenum">
              <a:rPr lang="en-US" smtClean="0"/>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9" name="Picture 7"/>
          <p:cNvPicPr>
            <a:picLocks noGrp="1" noChangeAspect="1" noChangeArrowheads="1"/>
          </p:cNvPicPr>
          <p:nvPr>
            <p:ph type="pic" idx="1"/>
          </p:nvPr>
        </p:nvPicPr>
        <p:blipFill>
          <a:blip r:embed="rId2" cstate="print"/>
          <a:srcRect l="18870" r="18870"/>
          <a:stretch>
            <a:fillRect/>
          </a:stretch>
        </p:blipFill>
        <p:spPr bwMode="auto">
          <a:xfrm>
            <a:off x="4572000" y="304800"/>
            <a:ext cx="3895725" cy="3733800"/>
          </a:xfrm>
          <a:prstGeom prst="rect">
            <a:avLst/>
          </a:prstGeom>
          <a:noFill/>
          <a:ln w="9525">
            <a:noFill/>
            <a:miter lim="800000"/>
            <a:headEnd/>
            <a:tailEnd/>
          </a:ln>
        </p:spPr>
      </p:pic>
      <p:sp>
        <p:nvSpPr>
          <p:cNvPr id="2" name="Title 1"/>
          <p:cNvSpPr>
            <a:spLocks noGrp="1"/>
          </p:cNvSpPr>
          <p:nvPr>
            <p:ph type="title"/>
          </p:nvPr>
        </p:nvSpPr>
        <p:spPr>
          <a:xfrm>
            <a:off x="676656" y="381000"/>
            <a:ext cx="3383280" cy="990600"/>
          </a:xfrm>
        </p:spPr>
        <p:txBody>
          <a:bodyPr/>
          <a:lstStyle/>
          <a:p>
            <a:pPr algn="ctr"/>
            <a:r>
              <a:rPr lang="en-US" sz="2800" b="1" dirty="0" smtClean="0"/>
              <a:t>Creating an Innovative Culture</a:t>
            </a:r>
            <a:endParaRPr lang="en-US" sz="2800" b="1" dirty="0"/>
          </a:p>
        </p:txBody>
      </p:sp>
      <p:sp>
        <p:nvSpPr>
          <p:cNvPr id="6" name="Text Placeholder 5"/>
          <p:cNvSpPr>
            <a:spLocks noGrp="1"/>
          </p:cNvSpPr>
          <p:nvPr>
            <p:ph type="body" sz="quarter" idx="14"/>
          </p:nvPr>
        </p:nvSpPr>
        <p:spPr>
          <a:xfrm>
            <a:off x="676656" y="1524000"/>
            <a:ext cx="3381375" cy="2971800"/>
          </a:xfrm>
        </p:spPr>
        <p:txBody>
          <a:bodyPr/>
          <a:lstStyle/>
          <a:p>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609600" y="1524000"/>
            <a:ext cx="3810000" cy="2895599"/>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609600" y="4495800"/>
            <a:ext cx="4953000" cy="990600"/>
          </a:xfrm>
          <a:prstGeom prst="rect">
            <a:avLst/>
          </a:prstGeom>
          <a:noFill/>
          <a:ln w="9525">
            <a:noFill/>
            <a:miter lim="800000"/>
            <a:headEnd/>
            <a:tailEnd/>
          </a:ln>
        </p:spPr>
      </p:pic>
      <p:pic>
        <p:nvPicPr>
          <p:cNvPr id="8197" name="Picture 5"/>
          <p:cNvPicPr>
            <a:picLocks noChangeAspect="1" noChangeArrowheads="1"/>
          </p:cNvPicPr>
          <p:nvPr/>
        </p:nvPicPr>
        <p:blipFill>
          <a:blip r:embed="rId5" cstate="print"/>
          <a:srcRect/>
          <a:stretch>
            <a:fillRect/>
          </a:stretch>
        </p:blipFill>
        <p:spPr bwMode="auto">
          <a:xfrm>
            <a:off x="6019800" y="4267200"/>
            <a:ext cx="2362200" cy="1447800"/>
          </a:xfrm>
          <a:prstGeom prst="rect">
            <a:avLst/>
          </a:prstGeom>
          <a:noFill/>
          <a:ln w="9525">
            <a:noFill/>
            <a:miter lim="800000"/>
            <a:headEnd/>
            <a:tailEnd/>
          </a:ln>
        </p:spPr>
      </p:pic>
      <p:sp>
        <p:nvSpPr>
          <p:cNvPr id="17" name="TextBox 16"/>
          <p:cNvSpPr txBox="1"/>
          <p:nvPr/>
        </p:nvSpPr>
        <p:spPr>
          <a:xfrm>
            <a:off x="8305800" y="6400800"/>
            <a:ext cx="838200" cy="261610"/>
          </a:xfrm>
          <a:prstGeom prst="rect">
            <a:avLst/>
          </a:prstGeom>
          <a:noFill/>
        </p:spPr>
        <p:txBody>
          <a:bodyPr wrap="square" rtlCol="0">
            <a:spAutoFit/>
          </a:bodyPr>
          <a:lstStyle/>
          <a:p>
            <a:r>
              <a:rPr lang="en-US" sz="1100" dirty="0" smtClean="0">
                <a:latin typeface="Arial"/>
                <a:cs typeface="Arial"/>
              </a:rPr>
              <a:t>3 - 37</a:t>
            </a:r>
            <a:endParaRPr lang="en-US" sz="1100" dirty="0">
              <a:latin typeface="Arial"/>
              <a:cs typeface="Arial"/>
            </a:endParaRPr>
          </a:p>
        </p:txBody>
      </p:sp>
      <p:sp>
        <p:nvSpPr>
          <p:cNvPr id="3" name="Footer Placeholder 2"/>
          <p:cNvSpPr>
            <a:spLocks noGrp="1"/>
          </p:cNvSpPr>
          <p:nvPr>
            <p:ph type="ftr" sz="quarter" idx="11"/>
          </p:nvPr>
        </p:nvSpPr>
        <p:spPr/>
        <p:txBody>
          <a:bodyPr/>
          <a:lstStyle/>
          <a:p>
            <a:r>
              <a:rPr lang="en-IN" smtClean="0"/>
              <a:t>Copyright © 2016 Pearson Education, Ltd.</a:t>
            </a:r>
            <a:endParaRPr lang="en-US" dirty="0"/>
          </a:p>
        </p:txBody>
      </p:sp>
      <p:sp>
        <p:nvSpPr>
          <p:cNvPr id="5" name="Slide Number Placeholder 4"/>
          <p:cNvSpPr>
            <a:spLocks noGrp="1"/>
          </p:cNvSpPr>
          <p:nvPr>
            <p:ph type="sldNum" sz="quarter" idx="4"/>
          </p:nvPr>
        </p:nvSpPr>
        <p:spPr/>
        <p:txBody>
          <a:bodyPr/>
          <a:lstStyle/>
          <a:p>
            <a:r>
              <a:rPr lang="en-US" smtClean="0"/>
              <a:t>3-</a:t>
            </a:r>
            <a:fld id="{8B37D5FE-740C-46F5-801A-FA5477D9711F}" type="slidenum">
              <a:rPr lang="en-US" smtClean="0"/>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t>Exhibit 3-10 </a:t>
            </a:r>
            <a:br>
              <a:rPr lang="en-US" sz="2800" dirty="0" smtClean="0"/>
            </a:br>
            <a:r>
              <a:rPr lang="en-US" sz="2800" dirty="0" smtClean="0"/>
              <a:t>Creating a Customer-Responsive Culture </a:t>
            </a:r>
            <a:endParaRPr lang="en-US" sz="2800" dirty="0"/>
          </a:p>
        </p:txBody>
      </p:sp>
      <p:sp>
        <p:nvSpPr>
          <p:cNvPr id="7" name="TextBox 6"/>
          <p:cNvSpPr txBox="1"/>
          <p:nvPr/>
        </p:nvSpPr>
        <p:spPr>
          <a:xfrm>
            <a:off x="8077200" y="6400800"/>
            <a:ext cx="1066800" cy="261610"/>
          </a:xfrm>
          <a:prstGeom prst="rect">
            <a:avLst/>
          </a:prstGeom>
          <a:noFill/>
        </p:spPr>
        <p:txBody>
          <a:bodyPr wrap="square" rtlCol="0">
            <a:spAutoFit/>
          </a:bodyPr>
          <a:lstStyle/>
          <a:p>
            <a:r>
              <a:rPr lang="en-US" sz="1100" dirty="0" smtClean="0">
                <a:latin typeface="Arial"/>
                <a:cs typeface="Arial"/>
              </a:rPr>
              <a:t>3 - 38</a:t>
            </a:r>
            <a:endParaRPr lang="en-US" sz="1100" dirty="0">
              <a:latin typeface="Arial"/>
              <a:cs typeface="Arial"/>
            </a:endParaRPr>
          </a:p>
        </p:txBody>
      </p:sp>
      <p:pic>
        <p:nvPicPr>
          <p:cNvPr id="5" name="Picture 4"/>
          <p:cNvPicPr>
            <a:picLocks noChangeAspect="1"/>
          </p:cNvPicPr>
          <p:nvPr/>
        </p:nvPicPr>
        <p:blipFill>
          <a:blip r:embed="rId2"/>
          <a:stretch>
            <a:fillRect/>
          </a:stretch>
        </p:blipFill>
        <p:spPr>
          <a:xfrm>
            <a:off x="533400" y="1524000"/>
            <a:ext cx="7924800" cy="4572000"/>
          </a:xfrm>
          <a:prstGeom prst="rect">
            <a:avLst/>
          </a:prstGeom>
        </p:spPr>
      </p:pic>
      <p:sp>
        <p:nvSpPr>
          <p:cNvPr id="3" name="Footer Placeholder 2"/>
          <p:cNvSpPr>
            <a:spLocks noGrp="1"/>
          </p:cNvSpPr>
          <p:nvPr>
            <p:ph type="ftr" sz="quarter" idx="11"/>
          </p:nvPr>
        </p:nvSpPr>
        <p:spPr/>
        <p:txBody>
          <a:bodyPr/>
          <a:lstStyle/>
          <a:p>
            <a:r>
              <a:rPr lang="en-IN" smtClean="0"/>
              <a:t>Copyright © 2016 Pearson Education, Ltd.</a:t>
            </a:r>
            <a:endParaRPr lang="en-US" dirty="0"/>
          </a:p>
        </p:txBody>
      </p:sp>
      <p:sp>
        <p:nvSpPr>
          <p:cNvPr id="8" name="Slide Number Placeholder 7"/>
          <p:cNvSpPr>
            <a:spLocks noGrp="1"/>
          </p:cNvSpPr>
          <p:nvPr>
            <p:ph type="sldNum" sz="quarter" idx="4"/>
          </p:nvPr>
        </p:nvSpPr>
        <p:spPr/>
        <p:txBody>
          <a:bodyPr/>
          <a:lstStyle/>
          <a:p>
            <a:r>
              <a:rPr lang="en-US" smtClean="0"/>
              <a:t>3-</a:t>
            </a:r>
            <a:fld id="{8B37D5FE-740C-46F5-801A-FA5477D9711F}" type="slidenum">
              <a:rPr lang="en-US" smtClean="0"/>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Creating a Customer-Responsive Culture (Cont.)</a:t>
            </a:r>
            <a:endParaRPr lang="en-US" sz="3200" dirty="0"/>
          </a:p>
        </p:txBody>
      </p:sp>
      <p:sp>
        <p:nvSpPr>
          <p:cNvPr id="3" name="Content Placeholder 2"/>
          <p:cNvSpPr>
            <a:spLocks noGrp="1"/>
          </p:cNvSpPr>
          <p:nvPr>
            <p:ph idx="1"/>
          </p:nvPr>
        </p:nvSpPr>
        <p:spPr/>
        <p:txBody>
          <a:bodyPr/>
          <a:lstStyle/>
          <a:p>
            <a:r>
              <a:rPr lang="en-US" sz="3200" dirty="0" smtClean="0"/>
              <a:t>Research shows that customer satisfaction is directly related to customer spending and consumption.  </a:t>
            </a:r>
          </a:p>
          <a:p>
            <a:r>
              <a:rPr lang="en-US" sz="3200" dirty="0" smtClean="0"/>
              <a:t>Satisfied customers will be repeat customers for businesses. </a:t>
            </a:r>
          </a:p>
          <a:p>
            <a:endParaRPr lang="en-US" dirty="0"/>
          </a:p>
        </p:txBody>
      </p:sp>
      <p:sp>
        <p:nvSpPr>
          <p:cNvPr id="6" name="TextBox 5"/>
          <p:cNvSpPr txBox="1"/>
          <p:nvPr/>
        </p:nvSpPr>
        <p:spPr>
          <a:xfrm>
            <a:off x="8077200" y="6477000"/>
            <a:ext cx="838200" cy="261610"/>
          </a:xfrm>
          <a:prstGeom prst="rect">
            <a:avLst/>
          </a:prstGeom>
          <a:noFill/>
        </p:spPr>
        <p:txBody>
          <a:bodyPr wrap="square" rtlCol="0">
            <a:spAutoFit/>
          </a:bodyPr>
          <a:lstStyle/>
          <a:p>
            <a:r>
              <a:rPr lang="en-US" sz="1100" dirty="0" smtClean="0">
                <a:latin typeface="Arial"/>
                <a:cs typeface="Arial"/>
              </a:rPr>
              <a:t>3 - 39</a:t>
            </a:r>
            <a:endParaRPr lang="en-US" sz="1100" dirty="0">
              <a:latin typeface="Arial"/>
              <a:cs typeface="Arial"/>
            </a:endParaRPr>
          </a:p>
        </p:txBody>
      </p:sp>
      <p:sp>
        <p:nvSpPr>
          <p:cNvPr id="4" name="Footer Placeholder 3"/>
          <p:cNvSpPr>
            <a:spLocks noGrp="1"/>
          </p:cNvSpPr>
          <p:nvPr>
            <p:ph type="ftr" sz="quarter" idx="11"/>
          </p:nvPr>
        </p:nvSpPr>
        <p:spPr/>
        <p:txBody>
          <a:bodyPr/>
          <a:lstStyle/>
          <a:p>
            <a:r>
              <a:rPr lang="en-IN" smtClean="0"/>
              <a:t>Copyright © 2016 Pearson Education, Ltd.</a:t>
            </a:r>
            <a:endParaRPr lang="en-US" dirty="0"/>
          </a:p>
        </p:txBody>
      </p:sp>
      <p:sp>
        <p:nvSpPr>
          <p:cNvPr id="8" name="Slide Number Placeholder 7"/>
          <p:cNvSpPr>
            <a:spLocks noGrp="1"/>
          </p:cNvSpPr>
          <p:nvPr>
            <p:ph type="sldNum" sz="quarter" idx="4"/>
          </p:nvPr>
        </p:nvSpPr>
        <p:spPr/>
        <p:txBody>
          <a:bodyPr/>
          <a:lstStyle/>
          <a:p>
            <a:r>
              <a:rPr lang="en-US" smtClean="0"/>
              <a:t>3-</a:t>
            </a:r>
            <a:fld id="{8B37D5FE-740C-46F5-801A-FA5477D9711F}" type="slidenum">
              <a:rPr lang="en-US" smtClean="0"/>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Scanning the Environment</a:t>
            </a:r>
            <a:endParaRPr lang="en-US" dirty="0"/>
          </a:p>
        </p:txBody>
      </p:sp>
      <p:sp>
        <p:nvSpPr>
          <p:cNvPr id="3" name="Content Placeholder 2"/>
          <p:cNvSpPr>
            <a:spLocks noGrp="1"/>
          </p:cNvSpPr>
          <p:nvPr>
            <p:ph idx="1"/>
          </p:nvPr>
        </p:nvSpPr>
        <p:spPr/>
        <p:txBody>
          <a:bodyPr/>
          <a:lstStyle/>
          <a:p>
            <a:r>
              <a:rPr lang="en-US" b="1" i="1" dirty="0" smtClean="0"/>
              <a:t>Do background work. Check out the company’s Web site.</a:t>
            </a:r>
          </a:p>
          <a:p>
            <a:r>
              <a:rPr lang="en-US" i="1" dirty="0" smtClean="0"/>
              <a:t>What impression do you get from it? Are corporate values listed? Mission Statement? </a:t>
            </a:r>
          </a:p>
          <a:p>
            <a:r>
              <a:rPr lang="en-US" b="1" i="1" dirty="0" smtClean="0"/>
              <a:t>Observe the physical surroundings and corporate symbols.</a:t>
            </a:r>
          </a:p>
          <a:p>
            <a:r>
              <a:rPr lang="en-US" i="1" dirty="0" smtClean="0"/>
              <a:t>Notice visible symbols of organizational culture, such as, logos, signs, posters, pictures, photos, style of dress, etc.</a:t>
            </a:r>
          </a:p>
          <a:p>
            <a:r>
              <a:rPr lang="en-US" b="1" i="1" dirty="0" smtClean="0"/>
              <a:t>How would you characterize the people who work there ? </a:t>
            </a:r>
            <a:r>
              <a:rPr lang="en-US" i="1" dirty="0" smtClean="0"/>
              <a:t>Are they formal? Casual? Serious? Jovial? Open?</a:t>
            </a:r>
          </a:p>
        </p:txBody>
      </p:sp>
      <p:sp>
        <p:nvSpPr>
          <p:cNvPr id="6" name="TextBox 5"/>
          <p:cNvSpPr txBox="1"/>
          <p:nvPr/>
        </p:nvSpPr>
        <p:spPr>
          <a:xfrm>
            <a:off x="8458200" y="6400800"/>
            <a:ext cx="489531" cy="261610"/>
          </a:xfrm>
          <a:prstGeom prst="rect">
            <a:avLst/>
          </a:prstGeom>
          <a:noFill/>
        </p:spPr>
        <p:txBody>
          <a:bodyPr wrap="square" rtlCol="0">
            <a:spAutoFit/>
          </a:bodyPr>
          <a:lstStyle/>
          <a:p>
            <a:r>
              <a:rPr lang="en-US" sz="1100" dirty="0" smtClean="0">
                <a:latin typeface="Arial"/>
                <a:cs typeface="Arial"/>
              </a:rPr>
              <a:t>3 -4</a:t>
            </a:r>
            <a:endParaRPr lang="en-US" sz="1100" dirty="0">
              <a:latin typeface="Arial"/>
              <a:cs typeface="Arial"/>
            </a:endParaRPr>
          </a:p>
        </p:txBody>
      </p:sp>
      <p:sp>
        <p:nvSpPr>
          <p:cNvPr id="4" name="Footer Placeholder 3"/>
          <p:cNvSpPr>
            <a:spLocks noGrp="1"/>
          </p:cNvSpPr>
          <p:nvPr>
            <p:ph type="ftr" sz="quarter" idx="11"/>
          </p:nvPr>
        </p:nvSpPr>
        <p:spPr/>
        <p:txBody>
          <a:bodyPr/>
          <a:lstStyle/>
          <a:p>
            <a:r>
              <a:rPr lang="en-IN" smtClean="0"/>
              <a:t>Copyright © 2016 Pearson Education, Ltd.</a:t>
            </a:r>
            <a:endParaRPr lang="en-US" dirty="0"/>
          </a:p>
        </p:txBody>
      </p:sp>
      <p:sp>
        <p:nvSpPr>
          <p:cNvPr id="8" name="Slide Number Placeholder 7"/>
          <p:cNvSpPr>
            <a:spLocks noGrp="1"/>
          </p:cNvSpPr>
          <p:nvPr>
            <p:ph type="sldNum" sz="quarter" idx="4"/>
          </p:nvPr>
        </p:nvSpPr>
        <p:spPr/>
        <p:txBody>
          <a:bodyPr/>
          <a:lstStyle/>
          <a:p>
            <a:r>
              <a:rPr lang="en-US" smtClean="0"/>
              <a:t>3-</a:t>
            </a:r>
            <a:fld id="{8B37D5FE-740C-46F5-801A-FA5477D9711F}" type="slidenum">
              <a:rPr lang="en-US" smtClean="0"/>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t>Spiritually and organizational culture</a:t>
            </a:r>
            <a:endParaRPr lang="en-US" sz="2800" dirty="0"/>
          </a:p>
        </p:txBody>
      </p:sp>
      <p:sp>
        <p:nvSpPr>
          <p:cNvPr id="3" name="Content Placeholder 2"/>
          <p:cNvSpPr>
            <a:spLocks noGrp="1"/>
          </p:cNvSpPr>
          <p:nvPr>
            <p:ph idx="1"/>
          </p:nvPr>
        </p:nvSpPr>
        <p:spPr>
          <a:xfrm>
            <a:off x="685800" y="1600200"/>
            <a:ext cx="7772400" cy="4114800"/>
          </a:xfrm>
        </p:spPr>
        <p:txBody>
          <a:bodyPr>
            <a:noAutofit/>
          </a:bodyPr>
          <a:lstStyle/>
          <a:p>
            <a:r>
              <a:rPr lang="en-US" sz="2400" dirty="0" smtClean="0"/>
              <a:t>Workplace Spiritually — A culture where organizational values promote a sense of purpose through meaningful work that takes place in the context of community.</a:t>
            </a:r>
          </a:p>
          <a:p>
            <a:r>
              <a:rPr lang="en-US" sz="2400" dirty="0" smtClean="0"/>
              <a:t>Organizations with a spiritual culture recognize that people: </a:t>
            </a:r>
          </a:p>
          <a:p>
            <a:pPr marL="685800" indent="-234950"/>
            <a:r>
              <a:rPr lang="en-US" sz="2400" dirty="0" smtClean="0"/>
              <a:t>Have a mind and spirit.</a:t>
            </a:r>
          </a:p>
          <a:p>
            <a:pPr marL="685800" indent="-234950"/>
            <a:r>
              <a:rPr lang="en-US" sz="2400" dirty="0" smtClean="0"/>
              <a:t>Seek to find meaning and purpose in their work.</a:t>
            </a:r>
          </a:p>
          <a:p>
            <a:pPr marL="685800" indent="-234950"/>
            <a:r>
              <a:rPr lang="en-US" sz="2400" dirty="0" smtClean="0"/>
              <a:t>Desire to connect with others and be a part of a community.</a:t>
            </a:r>
            <a:endParaRPr lang="en-US" sz="2400" dirty="0"/>
          </a:p>
        </p:txBody>
      </p:sp>
      <p:sp>
        <p:nvSpPr>
          <p:cNvPr id="6" name="TextBox 5"/>
          <p:cNvSpPr txBox="1"/>
          <p:nvPr/>
        </p:nvSpPr>
        <p:spPr>
          <a:xfrm>
            <a:off x="8153400" y="6400800"/>
            <a:ext cx="838200" cy="261610"/>
          </a:xfrm>
          <a:prstGeom prst="rect">
            <a:avLst/>
          </a:prstGeom>
          <a:noFill/>
        </p:spPr>
        <p:txBody>
          <a:bodyPr wrap="square" rtlCol="0">
            <a:spAutoFit/>
          </a:bodyPr>
          <a:lstStyle/>
          <a:p>
            <a:r>
              <a:rPr lang="en-US" sz="1100" dirty="0" smtClean="0">
                <a:latin typeface="Arial"/>
                <a:cs typeface="Arial"/>
              </a:rPr>
              <a:t>3 - 40</a:t>
            </a:r>
            <a:endParaRPr lang="en-US" sz="1100" dirty="0">
              <a:latin typeface="Arial"/>
              <a:cs typeface="Arial"/>
            </a:endParaRPr>
          </a:p>
        </p:txBody>
      </p:sp>
      <p:sp>
        <p:nvSpPr>
          <p:cNvPr id="4" name="Footer Placeholder 3"/>
          <p:cNvSpPr>
            <a:spLocks noGrp="1"/>
          </p:cNvSpPr>
          <p:nvPr>
            <p:ph type="ftr" sz="quarter" idx="11"/>
          </p:nvPr>
        </p:nvSpPr>
        <p:spPr/>
        <p:txBody>
          <a:bodyPr/>
          <a:lstStyle/>
          <a:p>
            <a:r>
              <a:rPr lang="en-IN" smtClean="0"/>
              <a:t>Copyright © 2016 Pearson Education, Ltd.</a:t>
            </a:r>
            <a:endParaRPr lang="en-US" dirty="0"/>
          </a:p>
        </p:txBody>
      </p:sp>
      <p:sp>
        <p:nvSpPr>
          <p:cNvPr id="8" name="Slide Number Placeholder 7"/>
          <p:cNvSpPr>
            <a:spLocks noGrp="1"/>
          </p:cNvSpPr>
          <p:nvPr>
            <p:ph type="sldNum" sz="quarter" idx="4"/>
          </p:nvPr>
        </p:nvSpPr>
        <p:spPr/>
        <p:txBody>
          <a:bodyPr/>
          <a:lstStyle/>
          <a:p>
            <a:r>
              <a:rPr lang="en-US" smtClean="0"/>
              <a:t>3-</a:t>
            </a:r>
            <a:fld id="{8B37D5FE-740C-46F5-801A-FA5477D9711F}" type="slidenum">
              <a:rPr lang="en-US" smtClean="0"/>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Five cultural characteristics of spiritual organizations</a:t>
            </a:r>
            <a:endParaRPr lang="en-US" dirty="0"/>
          </a:p>
        </p:txBody>
      </p:sp>
      <p:sp>
        <p:nvSpPr>
          <p:cNvPr id="3" name="Content Placeholder 2"/>
          <p:cNvSpPr>
            <a:spLocks noGrp="1"/>
          </p:cNvSpPr>
          <p:nvPr>
            <p:ph idx="1"/>
          </p:nvPr>
        </p:nvSpPr>
        <p:spPr>
          <a:xfrm>
            <a:off x="685800" y="1600200"/>
            <a:ext cx="7772400" cy="4267200"/>
          </a:xfrm>
        </p:spPr>
        <p:txBody>
          <a:bodyPr>
            <a:normAutofit fontScale="92500" lnSpcReduction="10000"/>
          </a:bodyPr>
          <a:lstStyle/>
          <a:p>
            <a:r>
              <a:rPr lang="en-US" sz="2400" dirty="0" smtClean="0"/>
              <a:t>Research indicates that Spiritual Organizations have five characteristics:</a:t>
            </a:r>
          </a:p>
          <a:p>
            <a:pPr marL="525780" indent="-457200">
              <a:buFont typeface="+mj-lt"/>
              <a:buAutoNum type="arabicPeriod"/>
            </a:pPr>
            <a:r>
              <a:rPr lang="en-US" sz="2400" b="1" dirty="0" smtClean="0"/>
              <a:t>Strong sense of purpose</a:t>
            </a:r>
            <a:r>
              <a:rPr lang="en-US" sz="2400" dirty="0" smtClean="0"/>
              <a:t>, culture built around meaningful purpose.</a:t>
            </a:r>
          </a:p>
          <a:p>
            <a:pPr marL="525780" indent="-457200">
              <a:buFont typeface="+mj-lt"/>
              <a:buAutoNum type="arabicPeriod"/>
            </a:pPr>
            <a:r>
              <a:rPr lang="en-US" sz="2400" b="1" dirty="0" smtClean="0"/>
              <a:t>Focus on individual development</a:t>
            </a:r>
            <a:r>
              <a:rPr lang="en-US" sz="2400" dirty="0" smtClean="0"/>
              <a:t>, recognize worth and value of individuals.</a:t>
            </a:r>
          </a:p>
          <a:p>
            <a:pPr marL="525780" indent="-457200">
              <a:buFont typeface="+mj-lt"/>
              <a:buAutoNum type="arabicPeriod"/>
            </a:pPr>
            <a:r>
              <a:rPr lang="en-US" sz="2400" b="1" dirty="0" smtClean="0"/>
              <a:t>Trust and openness</a:t>
            </a:r>
            <a:r>
              <a:rPr lang="en-US" sz="2400" dirty="0" smtClean="0"/>
              <a:t>,</a:t>
            </a:r>
            <a:r>
              <a:rPr lang="en-US" sz="2400" b="1" dirty="0" smtClean="0"/>
              <a:t> </a:t>
            </a:r>
            <a:r>
              <a:rPr lang="en-US" sz="2400" dirty="0" smtClean="0"/>
              <a:t>characterized by mutual trust, honesty, and openness.</a:t>
            </a:r>
          </a:p>
          <a:p>
            <a:pPr marL="525780" indent="-457200">
              <a:buFont typeface="+mj-lt"/>
              <a:buAutoNum type="arabicPeriod"/>
            </a:pPr>
            <a:r>
              <a:rPr lang="en-US" sz="2400" b="1" dirty="0" smtClean="0"/>
              <a:t>Employee empowerment</a:t>
            </a:r>
            <a:r>
              <a:rPr lang="en-US" sz="2400" dirty="0" smtClean="0"/>
              <a:t>,</a:t>
            </a:r>
            <a:r>
              <a:rPr lang="en-US" sz="2400" b="1" dirty="0" smtClean="0"/>
              <a:t> </a:t>
            </a:r>
            <a:r>
              <a:rPr lang="en-US" sz="2400" dirty="0" smtClean="0"/>
              <a:t>managers trust employees to make good decisions.</a:t>
            </a:r>
          </a:p>
          <a:p>
            <a:pPr marL="525780" indent="-457200">
              <a:buFont typeface="+mj-lt"/>
              <a:buAutoNum type="arabicPeriod"/>
            </a:pPr>
            <a:r>
              <a:rPr lang="en-US" sz="2400" b="1" dirty="0" smtClean="0"/>
              <a:t>Tolerance of employee expression</a:t>
            </a:r>
            <a:r>
              <a:rPr lang="en-US" sz="2400" dirty="0" smtClean="0"/>
              <a:t>, employees free to express emotions.</a:t>
            </a:r>
          </a:p>
          <a:p>
            <a:pPr marL="525780" indent="-457200">
              <a:buFont typeface="+mj-lt"/>
              <a:buAutoNum type="arabicPeriod"/>
            </a:pPr>
            <a:endParaRPr lang="en-US" sz="2400" dirty="0" smtClean="0"/>
          </a:p>
          <a:p>
            <a:pPr marL="525780" indent="-457200">
              <a:buFont typeface="+mj-lt"/>
              <a:buAutoNum type="arabicPeriod"/>
            </a:pPr>
            <a:endParaRPr lang="en-US" dirty="0" smtClean="0"/>
          </a:p>
        </p:txBody>
      </p:sp>
      <p:sp>
        <p:nvSpPr>
          <p:cNvPr id="6" name="TextBox 5"/>
          <p:cNvSpPr txBox="1"/>
          <p:nvPr/>
        </p:nvSpPr>
        <p:spPr>
          <a:xfrm>
            <a:off x="8229600" y="6400800"/>
            <a:ext cx="685800" cy="261610"/>
          </a:xfrm>
          <a:prstGeom prst="rect">
            <a:avLst/>
          </a:prstGeom>
          <a:noFill/>
        </p:spPr>
        <p:txBody>
          <a:bodyPr wrap="square" rtlCol="0">
            <a:spAutoFit/>
          </a:bodyPr>
          <a:lstStyle/>
          <a:p>
            <a:r>
              <a:rPr lang="en-US" sz="1100" dirty="0" smtClean="0">
                <a:latin typeface="Arial"/>
                <a:cs typeface="Arial"/>
              </a:rPr>
              <a:t>3 - 41</a:t>
            </a:r>
            <a:endParaRPr lang="en-US" sz="1100" dirty="0">
              <a:latin typeface="Arial"/>
              <a:cs typeface="Arial"/>
            </a:endParaRPr>
          </a:p>
        </p:txBody>
      </p:sp>
      <p:sp>
        <p:nvSpPr>
          <p:cNvPr id="4" name="Footer Placeholder 3"/>
          <p:cNvSpPr>
            <a:spLocks noGrp="1"/>
          </p:cNvSpPr>
          <p:nvPr>
            <p:ph type="ftr" sz="quarter" idx="11"/>
          </p:nvPr>
        </p:nvSpPr>
        <p:spPr/>
        <p:txBody>
          <a:bodyPr/>
          <a:lstStyle/>
          <a:p>
            <a:r>
              <a:rPr lang="en-IN" smtClean="0"/>
              <a:t>Copyright © 2016 Pearson Education, Ltd.</a:t>
            </a:r>
            <a:endParaRPr lang="en-US" dirty="0"/>
          </a:p>
        </p:txBody>
      </p:sp>
      <p:sp>
        <p:nvSpPr>
          <p:cNvPr id="8" name="Slide Number Placeholder 7"/>
          <p:cNvSpPr>
            <a:spLocks noGrp="1"/>
          </p:cNvSpPr>
          <p:nvPr>
            <p:ph type="sldNum" sz="quarter" idx="4"/>
          </p:nvPr>
        </p:nvSpPr>
        <p:spPr/>
        <p:txBody>
          <a:bodyPr/>
          <a:lstStyle/>
          <a:p>
            <a:r>
              <a:rPr lang="en-US" smtClean="0"/>
              <a:t>3-</a:t>
            </a:r>
            <a:fld id="{8B37D5FE-740C-46F5-801A-FA5477D9711F}" type="slidenum">
              <a:rPr lang="en-US" smtClean="0"/>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Review of Learning objective 3</a:t>
            </a:r>
            <a:r>
              <a:rPr lang="en-US" sz="3200" dirty="0"/>
              <a:t>.</a:t>
            </a:r>
            <a:r>
              <a:rPr lang="en-US" sz="3200" dirty="0" smtClean="0"/>
              <a:t>1</a:t>
            </a:r>
            <a:endParaRPr lang="en-US" sz="3200" dirty="0"/>
          </a:p>
        </p:txBody>
      </p:sp>
      <p:sp>
        <p:nvSpPr>
          <p:cNvPr id="3" name="Content Placeholder 2"/>
          <p:cNvSpPr>
            <a:spLocks noGrp="1"/>
          </p:cNvSpPr>
          <p:nvPr>
            <p:ph idx="1"/>
          </p:nvPr>
        </p:nvSpPr>
        <p:spPr/>
        <p:txBody>
          <a:bodyPr>
            <a:normAutofit fontScale="92500" lnSpcReduction="10000"/>
          </a:bodyPr>
          <a:lstStyle/>
          <a:p>
            <a:r>
              <a:rPr lang="en-US" sz="2800" b="1" dirty="0" smtClean="0">
                <a:latin typeface="Arial"/>
                <a:cs typeface="Arial"/>
              </a:rPr>
              <a:t>Contrast the actions of managers according to the omnipotent and symbolic views.</a:t>
            </a:r>
          </a:p>
          <a:p>
            <a:pPr marL="525780" indent="-457200">
              <a:buFont typeface="+mj-lt"/>
              <a:buAutoNum type="arabicPeriod"/>
            </a:pPr>
            <a:r>
              <a:rPr lang="en-US" sz="2400" dirty="0" smtClean="0">
                <a:latin typeface="Arial"/>
                <a:cs typeface="Arial"/>
              </a:rPr>
              <a:t>Omnipotent View — Managers are directly responsible for the organization’s success or failure.</a:t>
            </a:r>
          </a:p>
          <a:p>
            <a:pPr marL="525780" indent="-457200">
              <a:buFont typeface="+mj-lt"/>
              <a:buAutoNum type="arabicPeriod"/>
            </a:pPr>
            <a:r>
              <a:rPr lang="en-US" sz="2400" dirty="0" smtClean="0">
                <a:latin typeface="Arial"/>
                <a:cs typeface="Arial"/>
              </a:rPr>
              <a:t>Symbolic View — Much of the organization’s success or failure is due to external forces outside of the manager’s control.</a:t>
            </a:r>
          </a:p>
          <a:p>
            <a:pPr marL="525780" indent="-457200">
              <a:buFont typeface="+mj-lt"/>
              <a:buAutoNum type="arabicPeriod"/>
            </a:pPr>
            <a:r>
              <a:rPr lang="en-US" sz="2400" dirty="0" smtClean="0">
                <a:latin typeface="Arial"/>
                <a:cs typeface="Arial"/>
              </a:rPr>
              <a:t>The two constraints on managers' discretion are organizational culture (internal) and the environment (external).</a:t>
            </a:r>
          </a:p>
          <a:p>
            <a:endParaRPr lang="en-US" dirty="0"/>
          </a:p>
        </p:txBody>
      </p:sp>
      <p:sp>
        <p:nvSpPr>
          <p:cNvPr id="5" name="TextBox 4"/>
          <p:cNvSpPr txBox="1"/>
          <p:nvPr/>
        </p:nvSpPr>
        <p:spPr>
          <a:xfrm>
            <a:off x="8229600" y="6400800"/>
            <a:ext cx="762000" cy="261610"/>
          </a:xfrm>
          <a:prstGeom prst="rect">
            <a:avLst/>
          </a:prstGeom>
          <a:noFill/>
        </p:spPr>
        <p:txBody>
          <a:bodyPr wrap="square" rtlCol="0">
            <a:spAutoFit/>
          </a:bodyPr>
          <a:lstStyle/>
          <a:p>
            <a:r>
              <a:rPr lang="en-US" sz="1100" dirty="0" smtClean="0">
                <a:latin typeface="Arial"/>
                <a:cs typeface="Arial"/>
              </a:rPr>
              <a:t>3 - 42</a:t>
            </a:r>
            <a:endParaRPr lang="en-US" sz="1100" dirty="0">
              <a:latin typeface="Arial"/>
              <a:cs typeface="Arial"/>
            </a:endParaRPr>
          </a:p>
        </p:txBody>
      </p:sp>
      <p:sp>
        <p:nvSpPr>
          <p:cNvPr id="4" name="Footer Placeholder 3"/>
          <p:cNvSpPr>
            <a:spLocks noGrp="1"/>
          </p:cNvSpPr>
          <p:nvPr>
            <p:ph type="ftr" sz="quarter" idx="11"/>
          </p:nvPr>
        </p:nvSpPr>
        <p:spPr/>
        <p:txBody>
          <a:bodyPr/>
          <a:lstStyle/>
          <a:p>
            <a:r>
              <a:rPr lang="en-IN" smtClean="0"/>
              <a:t>Copyright © 2016 Pearson Education, Ltd.</a:t>
            </a:r>
            <a:endParaRPr lang="en-US" dirty="0"/>
          </a:p>
        </p:txBody>
      </p:sp>
      <p:sp>
        <p:nvSpPr>
          <p:cNvPr id="8" name="Slide Number Placeholder 7"/>
          <p:cNvSpPr>
            <a:spLocks noGrp="1"/>
          </p:cNvSpPr>
          <p:nvPr>
            <p:ph type="sldNum" sz="quarter" idx="4"/>
          </p:nvPr>
        </p:nvSpPr>
        <p:spPr/>
        <p:txBody>
          <a:bodyPr/>
          <a:lstStyle/>
          <a:p>
            <a:r>
              <a:rPr lang="en-US" smtClean="0"/>
              <a:t>3-</a:t>
            </a:r>
            <a:fld id="{8B37D5FE-740C-46F5-801A-FA5477D9711F}" type="slidenum">
              <a:rPr lang="en-US" smtClean="0"/>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a:cs typeface="Calibri"/>
              </a:rPr>
              <a:t>Review of Learning objective 3</a:t>
            </a:r>
            <a:r>
              <a:rPr lang="en-US" dirty="0">
                <a:latin typeface="Calibri"/>
                <a:cs typeface="Calibri"/>
              </a:rPr>
              <a:t>.</a:t>
            </a:r>
            <a:r>
              <a:rPr lang="en-US" dirty="0" smtClean="0">
                <a:latin typeface="Calibri"/>
                <a:cs typeface="Calibri"/>
              </a:rPr>
              <a:t>2</a:t>
            </a:r>
            <a:endParaRPr lang="en-US" dirty="0">
              <a:latin typeface="Calibri"/>
              <a:cs typeface="Calibri"/>
            </a:endParaRPr>
          </a:p>
        </p:txBody>
      </p:sp>
      <p:sp>
        <p:nvSpPr>
          <p:cNvPr id="3" name="Content Placeholder 2"/>
          <p:cNvSpPr>
            <a:spLocks noGrp="1"/>
          </p:cNvSpPr>
          <p:nvPr>
            <p:ph idx="1"/>
          </p:nvPr>
        </p:nvSpPr>
        <p:spPr/>
        <p:txBody>
          <a:bodyPr>
            <a:normAutofit fontScale="92500" lnSpcReduction="10000"/>
          </a:bodyPr>
          <a:lstStyle/>
          <a:p>
            <a:r>
              <a:rPr lang="en-US" sz="2800" b="1" dirty="0" smtClean="0">
                <a:latin typeface="Arial"/>
                <a:cs typeface="Arial"/>
              </a:rPr>
              <a:t>Describe the constraints and challenges facing managers in today’s external environment.</a:t>
            </a:r>
          </a:p>
          <a:p>
            <a:pPr marL="525780" indent="-457200">
              <a:buFont typeface="+mj-lt"/>
              <a:buAutoNum type="arabicPeriod"/>
            </a:pPr>
            <a:r>
              <a:rPr lang="en-US" sz="2400" dirty="0" smtClean="0">
                <a:latin typeface="Arial"/>
                <a:cs typeface="Arial"/>
              </a:rPr>
              <a:t>The external environment includes those factors and forces outside the organization that affect its performance.</a:t>
            </a:r>
          </a:p>
          <a:p>
            <a:pPr marL="525780" indent="-457200">
              <a:buFont typeface="+mj-lt"/>
              <a:buAutoNum type="arabicPeriod"/>
            </a:pPr>
            <a:r>
              <a:rPr lang="en-US" sz="2400" dirty="0" smtClean="0">
                <a:latin typeface="Arial"/>
                <a:cs typeface="Arial"/>
              </a:rPr>
              <a:t>The main components of the external environment are, economic, demographic, political/legal, Sociocultural, technological, and global.</a:t>
            </a:r>
          </a:p>
          <a:p>
            <a:pPr marL="525780" indent="-457200">
              <a:buFont typeface="+mj-lt"/>
              <a:buAutoNum type="arabicPeriod"/>
            </a:pPr>
            <a:r>
              <a:rPr lang="en-US" sz="2400" dirty="0" smtClean="0">
                <a:latin typeface="Arial"/>
                <a:cs typeface="Arial"/>
              </a:rPr>
              <a:t>Managers face constraints and challenges from these components because they have an impact on jobs, environmental uncertainty,  and stakeholder relationships. </a:t>
            </a:r>
          </a:p>
          <a:p>
            <a:pPr marL="525780" indent="-457200">
              <a:buFont typeface="+mj-lt"/>
              <a:buAutoNum type="arabicPeriod"/>
            </a:pPr>
            <a:endParaRPr lang="en-US" dirty="0"/>
          </a:p>
        </p:txBody>
      </p:sp>
      <p:sp>
        <p:nvSpPr>
          <p:cNvPr id="5" name="TextBox 4"/>
          <p:cNvSpPr txBox="1"/>
          <p:nvPr/>
        </p:nvSpPr>
        <p:spPr>
          <a:xfrm>
            <a:off x="8382000" y="6400800"/>
            <a:ext cx="762000" cy="261610"/>
          </a:xfrm>
          <a:prstGeom prst="rect">
            <a:avLst/>
          </a:prstGeom>
          <a:noFill/>
        </p:spPr>
        <p:txBody>
          <a:bodyPr wrap="square" rtlCol="0">
            <a:spAutoFit/>
          </a:bodyPr>
          <a:lstStyle/>
          <a:p>
            <a:r>
              <a:rPr lang="en-US" sz="1100" dirty="0" smtClean="0">
                <a:latin typeface="Arial"/>
                <a:cs typeface="Arial"/>
              </a:rPr>
              <a:t>3 - 43</a:t>
            </a:r>
            <a:endParaRPr lang="en-US" sz="1100" dirty="0">
              <a:latin typeface="Arial"/>
              <a:cs typeface="Arial"/>
            </a:endParaRPr>
          </a:p>
        </p:txBody>
      </p:sp>
      <p:sp>
        <p:nvSpPr>
          <p:cNvPr id="4" name="Footer Placeholder 3"/>
          <p:cNvSpPr>
            <a:spLocks noGrp="1"/>
          </p:cNvSpPr>
          <p:nvPr>
            <p:ph type="ftr" sz="quarter" idx="11"/>
          </p:nvPr>
        </p:nvSpPr>
        <p:spPr/>
        <p:txBody>
          <a:bodyPr/>
          <a:lstStyle/>
          <a:p>
            <a:r>
              <a:rPr lang="en-IN" smtClean="0"/>
              <a:t>Copyright © 2016 Pearson Education, Ltd.</a:t>
            </a:r>
            <a:endParaRPr lang="en-US" dirty="0"/>
          </a:p>
        </p:txBody>
      </p:sp>
      <p:sp>
        <p:nvSpPr>
          <p:cNvPr id="8" name="Slide Number Placeholder 7"/>
          <p:cNvSpPr>
            <a:spLocks noGrp="1"/>
          </p:cNvSpPr>
          <p:nvPr>
            <p:ph type="sldNum" sz="quarter" idx="4"/>
          </p:nvPr>
        </p:nvSpPr>
        <p:spPr/>
        <p:txBody>
          <a:bodyPr/>
          <a:lstStyle/>
          <a:p>
            <a:r>
              <a:rPr lang="en-US" smtClean="0"/>
              <a:t>3-</a:t>
            </a:r>
            <a:fld id="{8B37D5FE-740C-46F5-801A-FA5477D9711F}" type="slidenum">
              <a:rPr lang="en-US" smtClean="0"/>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Calibri"/>
                <a:cs typeface="Calibri"/>
              </a:rPr>
              <a:t>Review of Learning objective 3</a:t>
            </a:r>
            <a:r>
              <a:rPr lang="en-US" dirty="0">
                <a:latin typeface="Calibri"/>
                <a:cs typeface="Calibri"/>
              </a:rPr>
              <a:t>.</a:t>
            </a:r>
            <a:r>
              <a:rPr lang="en-US" dirty="0" smtClean="0">
                <a:latin typeface="Calibri"/>
                <a:cs typeface="Calibri"/>
              </a:rPr>
              <a:t>3</a:t>
            </a:r>
            <a:endParaRPr lang="en-US" dirty="0">
              <a:latin typeface="Calibri"/>
              <a:cs typeface="Calibri"/>
            </a:endParaRPr>
          </a:p>
        </p:txBody>
      </p:sp>
      <p:sp>
        <p:nvSpPr>
          <p:cNvPr id="3" name="Content Placeholder 2"/>
          <p:cNvSpPr>
            <a:spLocks noGrp="1"/>
          </p:cNvSpPr>
          <p:nvPr>
            <p:ph idx="1"/>
          </p:nvPr>
        </p:nvSpPr>
        <p:spPr/>
        <p:txBody>
          <a:bodyPr>
            <a:normAutofit fontScale="92500" lnSpcReduction="20000"/>
          </a:bodyPr>
          <a:lstStyle/>
          <a:p>
            <a:r>
              <a:rPr lang="en-US" sz="2800" b="1" dirty="0" smtClean="0">
                <a:latin typeface="Arial"/>
                <a:cs typeface="Arial"/>
              </a:rPr>
              <a:t>Discuss the characteristics and importance of organizational culture.</a:t>
            </a:r>
          </a:p>
          <a:p>
            <a:pPr marL="525780" indent="-457200">
              <a:buFont typeface="+mj-lt"/>
              <a:buAutoNum type="arabicPeriod"/>
            </a:pPr>
            <a:r>
              <a:rPr lang="en-US" sz="2400" dirty="0" smtClean="0">
                <a:latin typeface="Arial"/>
                <a:cs typeface="Arial"/>
              </a:rPr>
              <a:t>The seven dimensions of culture are: attention to detail, outcome orientation, people orientation, team orientation, aggressiveness, stability, innovation and risk taking.</a:t>
            </a:r>
          </a:p>
          <a:p>
            <a:pPr marL="525780" indent="-457200">
              <a:buFont typeface="+mj-lt"/>
              <a:buAutoNum type="arabicPeriod"/>
            </a:pPr>
            <a:r>
              <a:rPr lang="en-US" sz="2400" dirty="0" smtClean="0">
                <a:latin typeface="Arial"/>
                <a:cs typeface="Arial"/>
              </a:rPr>
              <a:t>The stronger the culture, the greater the impact on the way managers plan, organize, lead, and control.</a:t>
            </a:r>
          </a:p>
          <a:p>
            <a:pPr marL="525780" indent="-457200">
              <a:buFont typeface="+mj-lt"/>
              <a:buAutoNum type="arabicPeriod"/>
            </a:pPr>
            <a:r>
              <a:rPr lang="en-US" sz="2400" dirty="0" smtClean="0">
                <a:latin typeface="Arial"/>
                <a:cs typeface="Arial"/>
              </a:rPr>
              <a:t>The original source of the organizational culture reflects the founder’s vision.</a:t>
            </a:r>
          </a:p>
          <a:p>
            <a:pPr marL="525780" indent="-457200">
              <a:buFont typeface="+mj-lt"/>
              <a:buAutoNum type="arabicPeriod"/>
            </a:pPr>
            <a:r>
              <a:rPr lang="en-US" sz="2400" dirty="0" smtClean="0">
                <a:latin typeface="Arial"/>
                <a:cs typeface="Arial"/>
              </a:rPr>
              <a:t>Culture is transmitted through stories, rituals, material symbols, and language.</a:t>
            </a:r>
            <a:endParaRPr lang="en-US" sz="2400" dirty="0">
              <a:latin typeface="Arial"/>
              <a:cs typeface="Arial"/>
            </a:endParaRPr>
          </a:p>
        </p:txBody>
      </p:sp>
      <p:sp>
        <p:nvSpPr>
          <p:cNvPr id="5" name="TextBox 4"/>
          <p:cNvSpPr txBox="1"/>
          <p:nvPr/>
        </p:nvSpPr>
        <p:spPr>
          <a:xfrm>
            <a:off x="8153400" y="6400800"/>
            <a:ext cx="990600" cy="261610"/>
          </a:xfrm>
          <a:prstGeom prst="rect">
            <a:avLst/>
          </a:prstGeom>
          <a:noFill/>
        </p:spPr>
        <p:txBody>
          <a:bodyPr wrap="square" rtlCol="0">
            <a:spAutoFit/>
          </a:bodyPr>
          <a:lstStyle/>
          <a:p>
            <a:r>
              <a:rPr lang="en-US" sz="1100" dirty="0" smtClean="0">
                <a:latin typeface="Arial"/>
                <a:cs typeface="Arial"/>
              </a:rPr>
              <a:t>3 - 44</a:t>
            </a:r>
            <a:endParaRPr lang="en-US" sz="1100" dirty="0">
              <a:latin typeface="Arial"/>
              <a:cs typeface="Arial"/>
            </a:endParaRPr>
          </a:p>
        </p:txBody>
      </p:sp>
      <p:sp>
        <p:nvSpPr>
          <p:cNvPr id="4" name="Footer Placeholder 3"/>
          <p:cNvSpPr>
            <a:spLocks noGrp="1"/>
          </p:cNvSpPr>
          <p:nvPr>
            <p:ph type="ftr" sz="quarter" idx="11"/>
          </p:nvPr>
        </p:nvSpPr>
        <p:spPr/>
        <p:txBody>
          <a:bodyPr/>
          <a:lstStyle/>
          <a:p>
            <a:r>
              <a:rPr lang="en-IN" smtClean="0"/>
              <a:t>Copyright © 2016 Pearson Education, Ltd.</a:t>
            </a:r>
            <a:endParaRPr lang="en-US" dirty="0"/>
          </a:p>
        </p:txBody>
      </p:sp>
      <p:sp>
        <p:nvSpPr>
          <p:cNvPr id="8" name="Slide Number Placeholder 7"/>
          <p:cNvSpPr>
            <a:spLocks noGrp="1"/>
          </p:cNvSpPr>
          <p:nvPr>
            <p:ph type="sldNum" sz="quarter" idx="4"/>
          </p:nvPr>
        </p:nvSpPr>
        <p:spPr/>
        <p:txBody>
          <a:bodyPr/>
          <a:lstStyle/>
          <a:p>
            <a:r>
              <a:rPr lang="en-US" smtClean="0"/>
              <a:t>3-</a:t>
            </a:r>
            <a:fld id="{8B37D5FE-740C-46F5-801A-FA5477D9711F}" type="slidenum">
              <a:rPr lang="en-US" smtClean="0"/>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Calibri"/>
                <a:cs typeface="Calibri"/>
              </a:rPr>
              <a:t>Review of Learning objective 3.4</a:t>
            </a:r>
            <a:endParaRPr lang="en-US" dirty="0">
              <a:latin typeface="Calibri"/>
              <a:cs typeface="Calibri"/>
            </a:endParaRPr>
          </a:p>
        </p:txBody>
      </p:sp>
      <p:sp>
        <p:nvSpPr>
          <p:cNvPr id="3" name="Content Placeholder 2"/>
          <p:cNvSpPr>
            <a:spLocks noGrp="1"/>
          </p:cNvSpPr>
          <p:nvPr>
            <p:ph idx="1"/>
          </p:nvPr>
        </p:nvSpPr>
        <p:spPr>
          <a:xfrm>
            <a:off x="685800" y="1524000"/>
            <a:ext cx="7772400" cy="3962400"/>
          </a:xfrm>
        </p:spPr>
        <p:txBody>
          <a:bodyPr>
            <a:normAutofit fontScale="77500" lnSpcReduction="20000"/>
          </a:bodyPr>
          <a:lstStyle/>
          <a:p>
            <a:r>
              <a:rPr lang="en-US" sz="2800" b="1" dirty="0" smtClean="0">
                <a:latin typeface="Arial"/>
                <a:cs typeface="Arial"/>
              </a:rPr>
              <a:t>Describe current issues in organizational culture.</a:t>
            </a:r>
          </a:p>
          <a:p>
            <a:pPr marL="525780" indent="-457200">
              <a:buFont typeface="+mj-lt"/>
              <a:buAutoNum type="arabicPeriod"/>
            </a:pPr>
            <a:r>
              <a:rPr lang="en-US" sz="2600" dirty="0" smtClean="0">
                <a:latin typeface="Arial"/>
                <a:cs typeface="Arial"/>
              </a:rPr>
              <a:t>The characteristics of an innovative culture are challenge and involvement, freedom, trust and openness, idea time, playfulness/humor, conflict resolution, debates, and risk taking.</a:t>
            </a:r>
          </a:p>
          <a:p>
            <a:pPr marL="525780" indent="-457200">
              <a:buFont typeface="+mj-lt"/>
              <a:buAutoNum type="arabicPeriod"/>
            </a:pPr>
            <a:r>
              <a:rPr lang="en-US" sz="2600" dirty="0" smtClean="0">
                <a:latin typeface="Arial"/>
                <a:cs typeface="Arial"/>
              </a:rPr>
              <a:t>A customer responsive culture has five characteristics: outgoing and friendly employees; jobs with few rigid rules, procedures, and regulations; empowerment; clear roles and expectations; and employees who are conscientious in their desire to please the customer.</a:t>
            </a:r>
          </a:p>
          <a:p>
            <a:pPr marL="525780" indent="-457200">
              <a:buFont typeface="+mj-lt"/>
              <a:buAutoNum type="arabicPeriod"/>
            </a:pPr>
            <a:r>
              <a:rPr lang="en-US" sz="2600" dirty="0" smtClean="0">
                <a:latin typeface="Arial"/>
                <a:cs typeface="Arial"/>
              </a:rPr>
              <a:t>Spiritual organizations have five characteristics: strong sense of purpose, focus on individual development, trust and openness, employment, and toleration of employee expression. </a:t>
            </a:r>
          </a:p>
          <a:p>
            <a:pPr marL="525780" indent="-457200">
              <a:buFont typeface="+mj-lt"/>
              <a:buAutoNum type="arabicPeriod"/>
            </a:pPr>
            <a:endParaRPr lang="en-US" dirty="0" smtClean="0"/>
          </a:p>
        </p:txBody>
      </p:sp>
      <p:sp>
        <p:nvSpPr>
          <p:cNvPr id="5" name="TextBox 4"/>
          <p:cNvSpPr txBox="1"/>
          <p:nvPr/>
        </p:nvSpPr>
        <p:spPr>
          <a:xfrm>
            <a:off x="8229600" y="6400800"/>
            <a:ext cx="718131" cy="261610"/>
          </a:xfrm>
          <a:prstGeom prst="rect">
            <a:avLst/>
          </a:prstGeom>
          <a:noFill/>
        </p:spPr>
        <p:txBody>
          <a:bodyPr wrap="square" rtlCol="0">
            <a:spAutoFit/>
          </a:bodyPr>
          <a:lstStyle/>
          <a:p>
            <a:r>
              <a:rPr lang="en-US" sz="1100" dirty="0" smtClean="0">
                <a:latin typeface="Arial"/>
                <a:cs typeface="Arial"/>
              </a:rPr>
              <a:t>3 - 45</a:t>
            </a:r>
            <a:endParaRPr lang="en-US" sz="1100" dirty="0">
              <a:latin typeface="Arial"/>
              <a:cs typeface="Arial"/>
            </a:endParaRPr>
          </a:p>
        </p:txBody>
      </p:sp>
      <p:sp>
        <p:nvSpPr>
          <p:cNvPr id="4" name="Footer Placeholder 3"/>
          <p:cNvSpPr>
            <a:spLocks noGrp="1"/>
          </p:cNvSpPr>
          <p:nvPr>
            <p:ph type="ftr" sz="quarter" idx="11"/>
          </p:nvPr>
        </p:nvSpPr>
        <p:spPr/>
        <p:txBody>
          <a:bodyPr/>
          <a:lstStyle/>
          <a:p>
            <a:r>
              <a:rPr lang="en-IN" smtClean="0"/>
              <a:t>Copyright © 2016 Pearson Education, Ltd.</a:t>
            </a:r>
            <a:endParaRPr lang="en-US" dirty="0"/>
          </a:p>
        </p:txBody>
      </p:sp>
      <p:sp>
        <p:nvSpPr>
          <p:cNvPr id="8" name="Slide Number Placeholder 7"/>
          <p:cNvSpPr>
            <a:spLocks noGrp="1"/>
          </p:cNvSpPr>
          <p:nvPr>
            <p:ph type="sldNum" sz="quarter" idx="4"/>
          </p:nvPr>
        </p:nvSpPr>
        <p:spPr/>
        <p:txBody>
          <a:bodyPr/>
          <a:lstStyle/>
          <a:p>
            <a:r>
              <a:rPr lang="en-US" smtClean="0"/>
              <a:t>3-</a:t>
            </a:r>
            <a:fld id="{8B37D5FE-740C-46F5-801A-FA5477D9711F}" type="slidenum">
              <a:rPr lang="en-US" smtClean="0"/>
              <a:pPr/>
              <a:t>45</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The Manager:</a:t>
            </a:r>
            <a:r>
              <a:rPr lang="en-US" dirty="0" smtClean="0"/>
              <a:t> </a:t>
            </a:r>
            <a:br>
              <a:rPr lang="en-US" dirty="0" smtClean="0"/>
            </a:br>
            <a:r>
              <a:rPr lang="en-US" b="1" dirty="0" smtClean="0"/>
              <a:t>Omnipotent or Symbolic?</a:t>
            </a:r>
            <a:endParaRPr lang="en-US" dirty="0"/>
          </a:p>
        </p:txBody>
      </p:sp>
      <p:sp>
        <p:nvSpPr>
          <p:cNvPr id="3" name="Content Placeholder 2"/>
          <p:cNvSpPr>
            <a:spLocks noGrp="1"/>
          </p:cNvSpPr>
          <p:nvPr>
            <p:ph idx="1"/>
          </p:nvPr>
        </p:nvSpPr>
        <p:spPr/>
        <p:txBody>
          <a:bodyPr/>
          <a:lstStyle/>
          <a:p>
            <a:r>
              <a:rPr lang="en-US" sz="2800" b="1" dirty="0" smtClean="0"/>
              <a:t>Omnipotent view of management:</a:t>
            </a:r>
            <a:r>
              <a:rPr lang="en-US" dirty="0" smtClean="0"/>
              <a:t>  </a:t>
            </a:r>
            <a:r>
              <a:rPr lang="en-US" sz="2800" dirty="0" smtClean="0"/>
              <a:t>The view that managers are directly responsible for an organization’s success or failure.</a:t>
            </a:r>
          </a:p>
          <a:p>
            <a:pPr>
              <a:buNone/>
            </a:pPr>
            <a:endParaRPr lang="en-US" sz="2800" dirty="0" smtClean="0"/>
          </a:p>
          <a:p>
            <a:r>
              <a:rPr lang="en-US" sz="2800" b="1" dirty="0" smtClean="0"/>
              <a:t>Symbolic view of management: </a:t>
            </a:r>
            <a:r>
              <a:rPr lang="en-US" sz="2800" dirty="0" smtClean="0"/>
              <a:t> The view that much of an organization’s success or failure is due to external forces outside managers’ control.</a:t>
            </a:r>
            <a:endParaRPr lang="en-US" sz="2800" dirty="0"/>
          </a:p>
        </p:txBody>
      </p:sp>
      <p:sp>
        <p:nvSpPr>
          <p:cNvPr id="6" name="TextBox 5"/>
          <p:cNvSpPr txBox="1"/>
          <p:nvPr/>
        </p:nvSpPr>
        <p:spPr>
          <a:xfrm>
            <a:off x="8382000" y="6400800"/>
            <a:ext cx="565731" cy="261610"/>
          </a:xfrm>
          <a:prstGeom prst="rect">
            <a:avLst/>
          </a:prstGeom>
          <a:noFill/>
        </p:spPr>
        <p:txBody>
          <a:bodyPr wrap="square" rtlCol="0">
            <a:spAutoFit/>
          </a:bodyPr>
          <a:lstStyle/>
          <a:p>
            <a:r>
              <a:rPr lang="en-US" sz="1100" dirty="0" smtClean="0">
                <a:latin typeface="Arial"/>
                <a:cs typeface="Arial"/>
              </a:rPr>
              <a:t>3 - 5</a:t>
            </a:r>
            <a:endParaRPr lang="en-US" sz="1100" dirty="0">
              <a:latin typeface="Arial"/>
              <a:cs typeface="Arial"/>
            </a:endParaRPr>
          </a:p>
        </p:txBody>
      </p:sp>
      <p:sp>
        <p:nvSpPr>
          <p:cNvPr id="4" name="Footer Placeholder 3"/>
          <p:cNvSpPr>
            <a:spLocks noGrp="1"/>
          </p:cNvSpPr>
          <p:nvPr>
            <p:ph type="ftr" sz="quarter" idx="11"/>
          </p:nvPr>
        </p:nvSpPr>
        <p:spPr/>
        <p:txBody>
          <a:bodyPr/>
          <a:lstStyle/>
          <a:p>
            <a:r>
              <a:rPr lang="en-IN" smtClean="0"/>
              <a:t>Copyright © 2016 Pearson Education, Ltd.</a:t>
            </a:r>
            <a:endParaRPr lang="en-US" dirty="0"/>
          </a:p>
        </p:txBody>
      </p:sp>
      <p:sp>
        <p:nvSpPr>
          <p:cNvPr id="8" name="Slide Number Placeholder 7"/>
          <p:cNvSpPr>
            <a:spLocks noGrp="1"/>
          </p:cNvSpPr>
          <p:nvPr>
            <p:ph type="sldNum" sz="quarter" idx="4"/>
          </p:nvPr>
        </p:nvSpPr>
        <p:spPr/>
        <p:txBody>
          <a:bodyPr/>
          <a:lstStyle/>
          <a:p>
            <a:r>
              <a:rPr lang="en-US" smtClean="0"/>
              <a:t>3-</a:t>
            </a:r>
            <a:fld id="{8B37D5FE-740C-46F5-801A-FA5477D9711F}"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Managerial Constraints</a:t>
            </a:r>
            <a:endParaRPr lang="en-US" b="1" dirty="0"/>
          </a:p>
        </p:txBody>
      </p:sp>
      <p:sp>
        <p:nvSpPr>
          <p:cNvPr id="3" name="Content Placeholder 2"/>
          <p:cNvSpPr>
            <a:spLocks noGrp="1"/>
          </p:cNvSpPr>
          <p:nvPr>
            <p:ph idx="1"/>
          </p:nvPr>
        </p:nvSpPr>
        <p:spPr/>
        <p:txBody>
          <a:bodyPr>
            <a:normAutofit fontScale="92500" lnSpcReduction="10000"/>
          </a:bodyPr>
          <a:lstStyle/>
          <a:p>
            <a:r>
              <a:rPr lang="en-US" sz="3200" dirty="0" smtClean="0"/>
              <a:t>In reality, managers are neither all-powerful nor helpless. But their decisions and actions are constrained.  </a:t>
            </a:r>
          </a:p>
          <a:p>
            <a:endParaRPr lang="en-US" sz="3200" dirty="0" smtClean="0"/>
          </a:p>
          <a:p>
            <a:r>
              <a:rPr lang="en-US" sz="3200" dirty="0" smtClean="0"/>
              <a:t>As you can see in Exhibit 3-1, external constraints come from the organization’s environment and internal constraints come from the organization’s culture.</a:t>
            </a:r>
            <a:endParaRPr lang="en-US" sz="3200" dirty="0"/>
          </a:p>
        </p:txBody>
      </p:sp>
      <p:sp>
        <p:nvSpPr>
          <p:cNvPr id="6" name="TextBox 5"/>
          <p:cNvSpPr txBox="1"/>
          <p:nvPr/>
        </p:nvSpPr>
        <p:spPr>
          <a:xfrm>
            <a:off x="8382000" y="6400800"/>
            <a:ext cx="533400" cy="261610"/>
          </a:xfrm>
          <a:prstGeom prst="rect">
            <a:avLst/>
          </a:prstGeom>
          <a:noFill/>
        </p:spPr>
        <p:txBody>
          <a:bodyPr wrap="square" rtlCol="0">
            <a:spAutoFit/>
          </a:bodyPr>
          <a:lstStyle/>
          <a:p>
            <a:r>
              <a:rPr lang="en-US" sz="1100" dirty="0" smtClean="0">
                <a:latin typeface="Arial"/>
                <a:cs typeface="Arial"/>
              </a:rPr>
              <a:t>3 - 6</a:t>
            </a:r>
            <a:endParaRPr lang="en-US" sz="1100" dirty="0">
              <a:latin typeface="Arial"/>
              <a:cs typeface="Arial"/>
            </a:endParaRPr>
          </a:p>
        </p:txBody>
      </p:sp>
      <p:sp>
        <p:nvSpPr>
          <p:cNvPr id="4" name="Footer Placeholder 3"/>
          <p:cNvSpPr>
            <a:spLocks noGrp="1"/>
          </p:cNvSpPr>
          <p:nvPr>
            <p:ph type="ftr" sz="quarter" idx="11"/>
          </p:nvPr>
        </p:nvSpPr>
        <p:spPr/>
        <p:txBody>
          <a:bodyPr/>
          <a:lstStyle/>
          <a:p>
            <a:r>
              <a:rPr lang="en-IN" smtClean="0"/>
              <a:t>Copyright © 2016 Pearson Education, Ltd.</a:t>
            </a:r>
            <a:endParaRPr lang="en-US" dirty="0"/>
          </a:p>
        </p:txBody>
      </p:sp>
      <p:sp>
        <p:nvSpPr>
          <p:cNvPr id="8" name="Slide Number Placeholder 7"/>
          <p:cNvSpPr>
            <a:spLocks noGrp="1"/>
          </p:cNvSpPr>
          <p:nvPr>
            <p:ph type="sldNum" sz="quarter" idx="4"/>
          </p:nvPr>
        </p:nvSpPr>
        <p:spPr/>
        <p:txBody>
          <a:bodyPr/>
          <a:lstStyle/>
          <a:p>
            <a:r>
              <a:rPr lang="en-US" smtClean="0"/>
              <a:t>3-</a:t>
            </a:r>
            <a:fld id="{8B37D5FE-740C-46F5-801A-FA5477D9711F}"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fontScale="90000"/>
          </a:bodyPr>
          <a:lstStyle/>
          <a:p>
            <a:pPr algn="ctr"/>
            <a:r>
              <a:rPr lang="en-US" dirty="0" smtClean="0"/>
              <a:t>Exhibit 3-1</a:t>
            </a:r>
            <a:br>
              <a:rPr lang="en-US" dirty="0" smtClean="0"/>
            </a:br>
            <a:r>
              <a:rPr lang="en-US" dirty="0" smtClean="0"/>
              <a:t>Constraints on Managerial Discretion</a:t>
            </a:r>
            <a:endParaRPr lang="en-US" dirty="0"/>
          </a:p>
        </p:txBody>
      </p:sp>
      <p:pic>
        <p:nvPicPr>
          <p:cNvPr id="14" name="Picture 2"/>
          <p:cNvPicPr>
            <a:picLocks noGrp="1" noChangeAspect="1" noChangeArrowheads="1"/>
          </p:cNvPicPr>
          <p:nvPr>
            <p:ph idx="1"/>
          </p:nvPr>
        </p:nvPicPr>
        <p:blipFill>
          <a:blip r:embed="rId2" cstate="print"/>
          <a:stretch>
            <a:fillRect/>
          </a:stretch>
        </p:blipFill>
        <p:spPr bwMode="auto">
          <a:xfrm>
            <a:off x="685800" y="2835375"/>
            <a:ext cx="7772400" cy="1263450"/>
          </a:xfrm>
          <a:prstGeom prst="rect">
            <a:avLst/>
          </a:prstGeom>
          <a:noFill/>
          <a:ln w="9525">
            <a:noFill/>
            <a:miter lim="800000"/>
            <a:headEnd/>
            <a:tailEnd/>
          </a:ln>
        </p:spPr>
      </p:pic>
      <p:sp>
        <p:nvSpPr>
          <p:cNvPr id="11" name="TextBox 10"/>
          <p:cNvSpPr txBox="1"/>
          <p:nvPr/>
        </p:nvSpPr>
        <p:spPr>
          <a:xfrm>
            <a:off x="8458200" y="6400800"/>
            <a:ext cx="565731" cy="261610"/>
          </a:xfrm>
          <a:prstGeom prst="rect">
            <a:avLst/>
          </a:prstGeom>
          <a:noFill/>
        </p:spPr>
        <p:txBody>
          <a:bodyPr wrap="square" rtlCol="0">
            <a:spAutoFit/>
          </a:bodyPr>
          <a:lstStyle/>
          <a:p>
            <a:r>
              <a:rPr lang="en-US" sz="1100" dirty="0" smtClean="0">
                <a:latin typeface="Arial"/>
                <a:cs typeface="Arial"/>
              </a:rPr>
              <a:t>3 - 7</a:t>
            </a:r>
            <a:endParaRPr lang="en-US" sz="1100" dirty="0">
              <a:latin typeface="Arial"/>
              <a:cs typeface="Arial"/>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4" name="Slide Number Placeholder 3"/>
          <p:cNvSpPr>
            <a:spLocks noGrp="1"/>
          </p:cNvSpPr>
          <p:nvPr>
            <p:ph type="sldNum" sz="quarter" idx="4"/>
          </p:nvPr>
        </p:nvSpPr>
        <p:spPr/>
        <p:txBody>
          <a:bodyPr/>
          <a:lstStyle/>
          <a:p>
            <a:r>
              <a:rPr lang="en-US" smtClean="0"/>
              <a:t>3-</a:t>
            </a:r>
            <a:fld id="{8B37D5FE-740C-46F5-801A-FA5477D9711F}"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t>The External Environment:  Constraints and Challenges</a:t>
            </a:r>
            <a:endParaRPr lang="en-US" sz="2800" b="1" dirty="0"/>
          </a:p>
        </p:txBody>
      </p:sp>
      <p:pic>
        <p:nvPicPr>
          <p:cNvPr id="10242" name="Picture 2"/>
          <p:cNvPicPr>
            <a:picLocks noGrp="1" noChangeAspect="1" noChangeArrowheads="1"/>
          </p:cNvPicPr>
          <p:nvPr>
            <p:ph idx="1"/>
          </p:nvPr>
        </p:nvPicPr>
        <p:blipFill>
          <a:blip r:embed="rId2" cstate="print"/>
          <a:stretch>
            <a:fillRect/>
          </a:stretch>
        </p:blipFill>
        <p:spPr bwMode="auto">
          <a:xfrm>
            <a:off x="1219200" y="2281237"/>
            <a:ext cx="6705600" cy="2371725"/>
          </a:xfrm>
          <a:prstGeom prst="rect">
            <a:avLst/>
          </a:prstGeom>
          <a:noFill/>
          <a:ln w="9525">
            <a:noFill/>
            <a:miter lim="800000"/>
            <a:headEnd/>
            <a:tailEnd/>
          </a:ln>
        </p:spPr>
      </p:pic>
      <p:sp>
        <p:nvSpPr>
          <p:cNvPr id="6" name="TextBox 5"/>
          <p:cNvSpPr txBox="1"/>
          <p:nvPr/>
        </p:nvSpPr>
        <p:spPr>
          <a:xfrm>
            <a:off x="8458200" y="6400800"/>
            <a:ext cx="565731" cy="261610"/>
          </a:xfrm>
          <a:prstGeom prst="rect">
            <a:avLst/>
          </a:prstGeom>
          <a:noFill/>
        </p:spPr>
        <p:txBody>
          <a:bodyPr wrap="square" rtlCol="0">
            <a:spAutoFit/>
          </a:bodyPr>
          <a:lstStyle/>
          <a:p>
            <a:r>
              <a:rPr lang="en-US" sz="1100" dirty="0" smtClean="0">
                <a:latin typeface="Arial"/>
                <a:cs typeface="Arial"/>
              </a:rPr>
              <a:t>3 - 8</a:t>
            </a:r>
            <a:endParaRPr lang="en-US" sz="1100" dirty="0">
              <a:latin typeface="Arial"/>
              <a:cs typeface="Arial"/>
            </a:endParaRPr>
          </a:p>
        </p:txBody>
      </p:sp>
      <p:sp>
        <p:nvSpPr>
          <p:cNvPr id="3" name="Footer Placeholder 2"/>
          <p:cNvSpPr>
            <a:spLocks noGrp="1"/>
          </p:cNvSpPr>
          <p:nvPr>
            <p:ph type="ftr" sz="quarter" idx="11"/>
          </p:nvPr>
        </p:nvSpPr>
        <p:spPr/>
        <p:txBody>
          <a:bodyPr/>
          <a:lstStyle/>
          <a:p>
            <a:r>
              <a:rPr lang="en-IN" smtClean="0"/>
              <a:t>Copyright © 2016 Pearson Education, Ltd.</a:t>
            </a:r>
            <a:endParaRPr lang="en-US" dirty="0"/>
          </a:p>
        </p:txBody>
      </p:sp>
      <p:sp>
        <p:nvSpPr>
          <p:cNvPr id="5" name="Slide Number Placeholder 4"/>
          <p:cNvSpPr>
            <a:spLocks noGrp="1"/>
          </p:cNvSpPr>
          <p:nvPr>
            <p:ph type="sldNum" sz="quarter" idx="4"/>
          </p:nvPr>
        </p:nvSpPr>
        <p:spPr/>
        <p:txBody>
          <a:bodyPr/>
          <a:lstStyle/>
          <a:p>
            <a:r>
              <a:rPr lang="en-US" smtClean="0"/>
              <a:t>3-</a:t>
            </a:r>
            <a:fld id="{8B37D5FE-740C-46F5-801A-FA5477D9711F}"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External Environment</a:t>
            </a:r>
            <a:endParaRPr lang="en-US" dirty="0"/>
          </a:p>
        </p:txBody>
      </p:sp>
      <p:sp>
        <p:nvSpPr>
          <p:cNvPr id="3" name="Content Placeholder 2"/>
          <p:cNvSpPr>
            <a:spLocks noGrp="1"/>
          </p:cNvSpPr>
          <p:nvPr>
            <p:ph idx="1"/>
          </p:nvPr>
        </p:nvSpPr>
        <p:spPr/>
        <p:txBody>
          <a:bodyPr/>
          <a:lstStyle/>
          <a:p>
            <a:r>
              <a:rPr lang="en-US" dirty="0" smtClean="0"/>
              <a:t>The External Environment:  Those factors and forces outside the organization that affect it’s performance. The external environment includes several different components.</a:t>
            </a:r>
          </a:p>
          <a:p>
            <a:pPr marL="685800" indent="-284163"/>
            <a:r>
              <a:rPr lang="en-US" dirty="0" smtClean="0"/>
              <a:t>Economic </a:t>
            </a:r>
            <a:r>
              <a:rPr lang="en-US" dirty="0"/>
              <a:t>– </a:t>
            </a:r>
            <a:r>
              <a:rPr lang="en-US" dirty="0" smtClean="0"/>
              <a:t>Encompasses factors such as interest rates, inflation, changes in disposable income, stock market fluctuations, and business cycle stages.</a:t>
            </a:r>
          </a:p>
          <a:p>
            <a:pPr marL="685800" indent="-284163"/>
            <a:r>
              <a:rPr lang="en-US" dirty="0" smtClean="0"/>
              <a:t>Demographic</a:t>
            </a:r>
            <a:r>
              <a:rPr lang="en-US" dirty="0"/>
              <a:t> – </a:t>
            </a:r>
            <a:r>
              <a:rPr lang="en-US" dirty="0" smtClean="0"/>
              <a:t>Concerned with trends in population characteristics such as age, race, gender, education level, geographic location, income and family composition.</a:t>
            </a:r>
          </a:p>
          <a:p>
            <a:pPr marL="685800" indent="-284163"/>
            <a:r>
              <a:rPr lang="en-US" dirty="0" smtClean="0"/>
              <a:t>Political/Legal </a:t>
            </a:r>
            <a:r>
              <a:rPr lang="en-US" dirty="0"/>
              <a:t>– </a:t>
            </a:r>
            <a:r>
              <a:rPr lang="en-US" dirty="0" smtClean="0"/>
              <a:t>Concerned with federal, state and local laws, and global laws.</a:t>
            </a:r>
            <a:endParaRPr lang="en-US" dirty="0"/>
          </a:p>
        </p:txBody>
      </p:sp>
      <p:sp>
        <p:nvSpPr>
          <p:cNvPr id="6" name="TextBox 5"/>
          <p:cNvSpPr txBox="1"/>
          <p:nvPr/>
        </p:nvSpPr>
        <p:spPr>
          <a:xfrm>
            <a:off x="8534400" y="6400800"/>
            <a:ext cx="609600" cy="261610"/>
          </a:xfrm>
          <a:prstGeom prst="rect">
            <a:avLst/>
          </a:prstGeom>
          <a:noFill/>
        </p:spPr>
        <p:txBody>
          <a:bodyPr wrap="square" rtlCol="0">
            <a:spAutoFit/>
          </a:bodyPr>
          <a:lstStyle/>
          <a:p>
            <a:r>
              <a:rPr lang="en-US" sz="1100" dirty="0" smtClean="0">
                <a:latin typeface="Arial"/>
                <a:cs typeface="Arial"/>
              </a:rPr>
              <a:t>3 - </a:t>
            </a:r>
            <a:r>
              <a:rPr lang="en-US" sz="1100" dirty="0">
                <a:latin typeface="Arial"/>
                <a:cs typeface="Arial"/>
              </a:rPr>
              <a:t>9</a:t>
            </a:r>
          </a:p>
        </p:txBody>
      </p:sp>
      <p:sp>
        <p:nvSpPr>
          <p:cNvPr id="4" name="Footer Placeholder 3"/>
          <p:cNvSpPr>
            <a:spLocks noGrp="1"/>
          </p:cNvSpPr>
          <p:nvPr>
            <p:ph type="ftr" sz="quarter" idx="11"/>
          </p:nvPr>
        </p:nvSpPr>
        <p:spPr/>
        <p:txBody>
          <a:bodyPr/>
          <a:lstStyle/>
          <a:p>
            <a:r>
              <a:rPr lang="en-IN" smtClean="0"/>
              <a:t>Copyright © 2016 Pearson Education, Ltd.</a:t>
            </a:r>
            <a:endParaRPr lang="en-US" dirty="0"/>
          </a:p>
        </p:txBody>
      </p:sp>
      <p:sp>
        <p:nvSpPr>
          <p:cNvPr id="8" name="Slide Number Placeholder 7"/>
          <p:cNvSpPr>
            <a:spLocks noGrp="1"/>
          </p:cNvSpPr>
          <p:nvPr>
            <p:ph type="sldNum" sz="quarter" idx="4"/>
          </p:nvPr>
        </p:nvSpPr>
        <p:spPr/>
        <p:txBody>
          <a:bodyPr/>
          <a:lstStyle/>
          <a:p>
            <a:r>
              <a:rPr lang="en-US" smtClean="0"/>
              <a:t>3-</a:t>
            </a:r>
            <a:fld id="{8B37D5FE-740C-46F5-801A-FA5477D9711F}" type="slidenum">
              <a:rPr lang="en-US" smtClean="0"/>
              <a:pPr/>
              <a:t>9</a:t>
            </a:fld>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7.0&quot;&gt;&lt;object type=&quot;1&quot; unique_id=&quot;10001&quot;&gt;&lt;object type=&quot;8&quot; unique_id=&quot;11846&quot;&gt;&lt;/object&gt;&lt;object type=&quot;2&quot; unique_id=&quot;11847&quot;&gt;&lt;object type=&quot;3&quot; unique_id=&quot;11848&quot;&gt;&lt;property id=&quot;20148&quot; value=&quot;5&quot;/&gt;&lt;property id=&quot;20300&quot; value=&quot;Slide 1 - &amp;quot;Managers as Decision Makers&amp;quot;&quot;/&gt;&lt;property id=&quot;20307&quot; value=&quot;256&quot;/&gt;&lt;/object&gt;&lt;object type=&quot;3&quot; unique_id=&quot;11849&quot;&gt;&lt;property id=&quot;20148&quot; value=&quot;5&quot;/&gt;&lt;property id=&quot;20300&quot; value=&quot;Slide 2&quot;/&gt;&lt;property id=&quot;20307&quot; value=&quot;258&quot;/&gt;&lt;/object&gt;&lt;object type=&quot;3&quot; unique_id=&quot;11884&quot;&gt;&lt;property id=&quot;20148&quot; value=&quot;5&quot;/&gt;&lt;property id=&quot;20300&quot; value=&quot;Slide 47&quot;/&gt;&lt;property id=&quot;20307&quot; value=&quot;260&quot;/&gt;&lt;/object&gt;&lt;object type=&quot;3&quot; unique_id=&quot;13909&quot;&gt;&lt;property id=&quot;20148&quot; value=&quot;5&quot;/&gt;&lt;property id=&quot;20300&quot; value=&quot;Slide 3 - &amp;quot;The Decision-Making Process&amp;quot;&quot;/&gt;&lt;property id=&quot;20307&quot; value=&quot;301&quot;/&gt;&lt;/object&gt;&lt;object type=&quot;3&quot; unique_id=&quot;18010&quot;&gt;&lt;property id=&quot;20148&quot; value=&quot;5&quot;/&gt;&lt;property id=&quot;20300&quot; value=&quot;Slide 4 - &amp;quot;Exhibit 6-1&amp;#x0D;&amp;#x0A;Decision-Making Process&amp;quot;&quot;/&gt;&lt;property id=&quot;20307&quot; value=&quot;380&quot;/&gt;&lt;/object&gt;&lt;object type=&quot;3&quot; unique_id=&quot;18011&quot;&gt;&lt;property id=&quot;20148&quot; value=&quot;5&quot;/&gt;&lt;property id=&quot;20300&quot; value=&quot;Slide 5 - &amp;quot;The Decision-Making Process (cont.)&amp;quot;&quot;/&gt;&lt;property id=&quot;20307&quot; value=&quot;393&quot;/&gt;&lt;/object&gt;&lt;object type=&quot;3&quot; unique_id=&quot;18012&quot;&gt;&lt;property id=&quot;20148&quot; value=&quot;5&quot;/&gt;&lt;property id=&quot;20300&quot; value=&quot;Slide 6 - &amp;quot;The Decision-Making Process (cont.)&amp;quot;&quot;/&gt;&lt;property id=&quot;20307&quot; value=&quot;392&quot;/&gt;&lt;/object&gt;&lt;object type=&quot;3&quot; unique_id=&quot;18013&quot;&gt;&lt;property id=&quot;20148&quot; value=&quot;5&quot;/&gt;&lt;property id=&quot;20300&quot; value=&quot;Slide 7 - &amp;quot;The Decision-Making Process (cont.)&amp;quot;&quot;/&gt;&lt;property id=&quot;20307&quot; value=&quot;391&quot;/&gt;&lt;/object&gt;&lt;object type=&quot;3&quot; unique_id=&quot;18014&quot;&gt;&lt;property id=&quot;20148&quot; value=&quot;5&quot;/&gt;&lt;property id=&quot;20300&quot; value=&quot;Slide 8 - &amp;quot;Exhibit 6-2&amp;#x0D;&amp;#x0A;Important Decision Criteria&amp;quot;&quot;/&gt;&lt;property id=&quot;20307&quot; value=&quot;390&quot;/&gt;&lt;/object&gt;&lt;object type=&quot;3&quot; unique_id=&quot;18015&quot;&gt;&lt;property id=&quot;20148&quot; value=&quot;5&quot;/&gt;&lt;property id=&quot;20300&quot; value=&quot;Slide 9 - &amp;quot;The Decision-Making Process (cont.)&amp;quot;&quot;/&gt;&lt;property id=&quot;20307&quot; value=&quot;389&quot;/&gt;&lt;/object&gt;&lt;object type=&quot;3&quot; unique_id=&quot;18016&quot;&gt;&lt;property id=&quot;20148&quot; value=&quot;5&quot;/&gt;&lt;property id=&quot;20300&quot; value=&quot;Slide 10 - &amp;quot;Exhibit 6-3&amp;#x0D;&amp;#x0A;Possible Alternatives&amp;quot;&quot;/&gt;&lt;property id=&quot;20307&quot; value=&quot;388&quot;/&gt;&lt;/object&gt;&lt;object type=&quot;3&quot; unique_id=&quot;18017&quot;&gt;&lt;property id=&quot;20148&quot; value=&quot;5&quot;/&gt;&lt;property id=&quot;20300&quot; value=&quot;Slide 11 - &amp;quot;The Decision-Making Process (cont.)&amp;quot;&quot;/&gt;&lt;property id=&quot;20307&quot; value=&quot;387&quot;/&gt;&lt;/object&gt;&lt;object type=&quot;3&quot; unique_id=&quot;18018&quot;&gt;&lt;property id=&quot;20148&quot; value=&quot;5&quot;/&gt;&lt;property id=&quot;20300&quot; value=&quot;Slide 12 - &amp;quot;The Decision-Making Process (cont.)&amp;quot;&quot;/&gt;&lt;property id=&quot;20307&quot; value=&quot;386&quot;/&gt;&lt;/object&gt;&lt;object type=&quot;3&quot; unique_id=&quot;18019&quot;&gt;&lt;property id=&quot;20148&quot; value=&quot;5&quot;/&gt;&lt;property id=&quot;20300&quot; value=&quot;Slide 14 - &amp;quot;The Decision-Making Process (cont.)&amp;quot;&quot;/&gt;&lt;property id=&quot;20307&quot; value=&quot;385&quot;/&gt;&lt;/object&gt;&lt;object type=&quot;3&quot; unique_id=&quot;18020&quot;&gt;&lt;property id=&quot;20148&quot; value=&quot;5&quot;/&gt;&lt;property id=&quot;20300&quot; value=&quot;Slide 15 - &amp;quot;The Decision-Making Process (cont.)&amp;quot;&quot;/&gt;&lt;property id=&quot;20307&quot; value=&quot;384&quot;/&gt;&lt;/object&gt;&lt;object type=&quot;3&quot; unique_id=&quot;18021&quot;&gt;&lt;property id=&quot;20148&quot; value=&quot;5&quot;/&gt;&lt;property id=&quot;20300&quot; value=&quot;Slide 16 - &amp;quot;Exhibit 6-5&amp;#x0D;&amp;#x0A;Decisions Managers May Make&amp;quot;&quot;/&gt;&lt;property id=&quot;20307&quot; value=&quot;383&quot;/&gt;&lt;/object&gt;&lt;object type=&quot;3&quot; unique_id=&quot;18022&quot;&gt;&lt;property id=&quot;20148&quot; value=&quot;5&quot;/&gt;&lt;property id=&quot;20300&quot; value=&quot;Slide 17 - &amp;quot;Exhibit 6-5&amp;#x0D;&amp;#x0A;Decisions Managers May Make (cont.)&amp;quot;&quot;/&gt;&lt;property id=&quot;20307&quot; value=&quot;382&quot;/&gt;&lt;/object&gt;&lt;object type=&quot;3&quot; unique_id=&quot;18023&quot;&gt;&lt;property id=&quot;20148&quot; value=&quot;5&quot;/&gt;&lt;property id=&quot;20300&quot; value=&quot;Slide 19 - &amp;quot;Making Decisions: Bounded Rationality&amp;quot;&quot;/&gt;&lt;property id=&quot;20307&quot; value=&quot;381&quot;/&gt;&lt;/object&gt;&lt;object type=&quot;3&quot; unique_id=&quot;18239&quot;&gt;&lt;property id=&quot;20148&quot; value=&quot;5&quot;/&gt;&lt;property id=&quot;20300&quot; value=&quot;Slide 20 - &amp;quot;Making Decisions: The Role of Intuition&amp;quot;&quot;/&gt;&lt;property id=&quot;20307&quot; value=&quot;400&quot;/&gt;&lt;/object&gt;&lt;object type=&quot;3&quot; unique_id=&quot;18240&quot;&gt;&lt;property id=&quot;20148&quot; value=&quot;5&quot;/&gt;&lt;property id=&quot;20300&quot; value=&quot;Slide 18 - &amp;quot;Making Decisions: Rationality&amp;quot;&quot;/&gt;&lt;property id=&quot;20307&quot; value=&quot;399&quot;/&gt;&lt;/object&gt;&lt;object type=&quot;3&quot; unique_id=&quot;18241&quot;&gt;&lt;property id=&quot;20148&quot; value=&quot;5&quot;/&gt;&lt;property id=&quot;20300&quot; value=&quot;Slide 21 - &amp;quot;Exhibit 6-6&amp;#x0D;&amp;#x0A;What Is Intuition?&amp;quot;&quot;/&gt;&lt;property id=&quot;20307&quot; value=&quot;398&quot;/&gt;&lt;/object&gt;&lt;object type=&quot;3&quot; unique_id=&quot;18242&quot;&gt;&lt;property id=&quot;20148&quot; value=&quot;5&quot;/&gt;&lt;property id=&quot;20300&quot; value=&quot;Slide 22 - &amp;quot;Making Decisions: The Role of Evidence-Based Management&amp;quot;&quot;/&gt;&lt;property id=&quot;20307&quot; value=&quot;397&quot;/&gt;&lt;/object&gt;&lt;object type=&quot;3&quot; unique_id=&quot;18243&quot;&gt;&lt;property id=&quot;20148&quot; value=&quot;5&quot;/&gt;&lt;property id=&quot;20300&quot; value=&quot;Slide 23 - &amp;quot;Structured Problems and Programmed Decisions&amp;quot;&quot;/&gt;&lt;property id=&quot;20307&quot; value=&quot;396&quot;/&gt;&lt;/object&gt;&lt;object type=&quot;3&quot; unique_id=&quot;18244&quot;&gt;&lt;property id=&quot;20148&quot; value=&quot;5&quot;/&gt;&lt;property id=&quot;20300&quot; value=&quot;Slide 24 - &amp;quot;Structured Problems and Programmed Decisions (cont.)&amp;quot;&quot;/&gt;&lt;property id=&quot;20307&quot; value=&quot;395&quot;/&gt;&lt;/object&gt;&lt;object type=&quot;3&quot; unique_id=&quot;18245&quot;&gt;&lt;property id=&quot;20148&quot; value=&quot;5&quot;/&gt;&lt;property id=&quot;20300&quot; value=&quot;Slide 26 - &amp;quot;Exhibit 6-7&amp;#x0D;&amp;#x0A;Programmed Versus&amp;#x0D;&amp;#x0A;Nonprogrammed Decisions&amp;quot;&quot;/&gt;&lt;property id=&quot;20307&quot; value=&quot;394&quot;/&gt;&lt;/object&gt;&lt;object type=&quot;3&quot; unique_id=&quot;18470&quot;&gt;&lt;property id=&quot;20148&quot; value=&quot;5&quot;/&gt;&lt;property id=&quot;20300&quot; value=&quot;Slide 25 - &amp;quot;Unstructured Problems and Nonprogrammed Decisions&amp;#x0D;&amp;#x0A;&amp;quot;&quot;/&gt;&lt;property id=&quot;20307&quot; value=&quot;401&quot;/&gt;&lt;/object&gt;&lt;object type=&quot;3&quot; unique_id=&quot;18471&quot;&gt;&lt;property id=&quot;20148&quot; value=&quot;5&quot;/&gt;&lt;property id=&quot;20300&quot; value=&quot;Slide 27 - &amp;quot;Decision-Making Conditions&amp;quot;&quot;/&gt;&lt;property id=&quot;20307&quot; value=&quot;405&quot;/&gt;&lt;/object&gt;&lt;object type=&quot;3&quot; unique_id=&quot;18472&quot;&gt;&lt;property id=&quot;20148&quot; value=&quot;5&quot;/&gt;&lt;property id=&quot;20300&quot; value=&quot;Slide 28 - &amp;quot;Exhibit 6-9&amp;#x0D;&amp;#x0A;Payoff Matrix&amp;quot;&quot;/&gt;&lt;property id=&quot;20307&quot; value=&quot;404&quot;/&gt;&lt;/object&gt;&lt;object type=&quot;3&quot; unique_id=&quot;18473&quot;&gt;&lt;property id=&quot;20148&quot; value=&quot;5&quot;/&gt;&lt;property id=&quot;20300&quot; value=&quot;Slide 30 - &amp;quot;Decision-Making Styles&amp;quot;&quot;/&gt;&lt;property id=&quot;20307&quot; value=&quot;403&quot;/&gt;&lt;/object&gt;&lt;object type=&quot;3&quot; unique_id=&quot;18474&quot;&gt;&lt;property id=&quot;20148&quot; value=&quot;5&quot;/&gt;&lt;property id=&quot;20300&quot; value=&quot;Slide 36 - &amp;quot;Exhibit 6-12&amp;#x0D;&amp;#x0A;Overview of Managerial Decision Making&amp;quot;&quot;/&gt;&lt;property id=&quot;20307&quot; value=&quot;402&quot;/&gt;&lt;/object&gt;&lt;object type=&quot;3&quot; unique_id=&quot;19168&quot;&gt;&lt;property id=&quot;20148&quot; value=&quot;5&quot;/&gt;&lt;property id=&quot;20300&quot; value=&quot;Slide 13 - &amp;quot;Exhibit 6-4&amp;#x0D;&amp;#x0A;Evaluation of Alternatives&amp;quot;&quot;/&gt;&lt;property id=&quot;20307&quot; value=&quot;423&quot;/&gt;&lt;/object&gt;&lt;object type=&quot;3&quot; unique_id=&quot;19169&quot;&gt;&lt;property id=&quot;20148&quot; value=&quot;5&quot;/&gt;&lt;property id=&quot;20300&quot; value=&quot;Slide 29 - &amp;quot;Exhibit 6-10&amp;#x0D;&amp;#x0A;Regret Matrix&amp;quot;&quot;/&gt;&lt;property id=&quot;20307&quot; value=&quot;411&quot;/&gt;&lt;/object&gt;&lt;object type=&quot;3&quot; unique_id=&quot;19170&quot;&gt;&lt;property id=&quot;20148&quot; value=&quot;5&quot;/&gt;&lt;property id=&quot;20300&quot; value=&quot;Slide 31 - &amp;quot;Decision-Making Biases and Errors&amp;quot;&quot;/&gt;&lt;property id=&quot;20307&quot; value=&quot;410&quot;/&gt;&lt;/object&gt;&lt;object type=&quot;3&quot; unique_id=&quot;19171&quot;&gt;&lt;property id=&quot;20148&quot; value=&quot;5&quot;/&gt;&lt;property id=&quot;20300&quot; value=&quot;Slide 32 - &amp;quot;Decision-Making Biases and Errors (cont.)&amp;quot;&quot;/&gt;&lt;property id=&quot;20307&quot; value=&quot;409&quot;/&gt;&lt;/object&gt;&lt;object type=&quot;3&quot; unique_id=&quot;19172&quot;&gt;&lt;property id=&quot;20148&quot; value=&quot;5&quot;/&gt;&lt;property id=&quot;20300&quot; value=&quot;Slide 33 - &amp;quot;Decision-Making Biases and Errors (cont.)&amp;quot;&quot;/&gt;&lt;property id=&quot;20307&quot; value=&quot;408&quot;/&gt;&lt;/object&gt;&lt;object type=&quot;3&quot; unique_id=&quot;19173&quot;&gt;&lt;property id=&quot;20148&quot; value=&quot;5&quot;/&gt;&lt;property id=&quot;20300&quot; value=&quot;Slide 34 - &amp;quot;Decision-Making Biases and Errors (cont.)&amp;quot;&quot;/&gt;&lt;property id=&quot;20307&quot; value=&quot;406&quot;/&gt;&lt;/object&gt;&lt;object type=&quot;3&quot; unique_id=&quot;19174&quot;&gt;&lt;property id=&quot;20148&quot; value=&quot;5&quot;/&gt;&lt;property id=&quot;20300&quot; value=&quot;Slide 35 - &amp;quot;Exhibit 6-11&amp;#x0D;&amp;#x0A;Common Decision-Making Biases&amp;quot;&quot;/&gt;&lt;property id=&quot;20307&quot; value=&quot;407&quot;/&gt;&lt;/object&gt;&lt;object type=&quot;3&quot; unique_id=&quot;19175&quot;&gt;&lt;property id=&quot;20148&quot; value=&quot;5&quot;/&gt;&lt;property id=&quot;20300&quot; value=&quot;Slide 37 - &amp;quot;Guidelines for Making Effective Decisions:&amp;#x0D;&amp;#x0A;&amp;quot;&quot;/&gt;&lt;property id=&quot;20307&quot; value=&quot;418&quot;/&gt;&lt;/object&gt;&lt;object type=&quot;3&quot; unique_id=&quot;19176&quot;&gt;&lt;property id=&quot;20148&quot; value=&quot;5&quot;/&gt;&lt;property id=&quot;20300&quot; value=&quot;Slide 38 - &amp;quot;Design Thinking and Decision Making&amp;quot;&quot;/&gt;&lt;property id=&quot;20307&quot; value=&quot;417&quot;/&gt;&lt;/object&gt;&lt;object type=&quot;3&quot; unique_id=&quot;19177&quot;&gt;&lt;property id=&quot;20148&quot; value=&quot;5&quot;/&gt;&lt;property id=&quot;20300&quot; value=&quot;Slide 39 - &amp;quot;Review Learning Outcome 6.1&amp;quot;&quot;/&gt;&lt;property id=&quot;20307&quot; value=&quot;416&quot;/&gt;&lt;/object&gt;&lt;object type=&quot;3&quot; unique_id=&quot;19178&quot;&gt;&lt;property id=&quot;20148&quot; value=&quot;5&quot;/&gt;&lt;property id=&quot;20300&quot; value=&quot;Slide 40 - &amp;quot;Review Learning Outcome 6.2&amp;quot;&quot;/&gt;&lt;property id=&quot;20307&quot; value=&quot;415&quot;/&gt;&lt;/object&gt;&lt;object type=&quot;3&quot; unique_id=&quot;19179&quot;&gt;&lt;property id=&quot;20148&quot; value=&quot;5&quot;/&gt;&lt;property id=&quot;20300&quot; value=&quot;Slide 41 - &amp;quot;Review Learning Outcome 6.2 (cont.)&amp;quot;&quot;/&gt;&lt;property id=&quot;20307&quot; value=&quot;414&quot;/&gt;&lt;/object&gt;&lt;object type=&quot;3&quot; unique_id=&quot;19180&quot;&gt;&lt;property id=&quot;20148&quot; value=&quot;5&quot;/&gt;&lt;property id=&quot;20300&quot; value=&quot;Slide 42 - &amp;quot;Review Learning Outcome 6.3&amp;quot;&quot;/&gt;&lt;property id=&quot;20307&quot; value=&quot;413&quot;/&gt;&lt;/object&gt;&lt;object type=&quot;3&quot; unique_id=&quot;19181&quot;&gt;&lt;property id=&quot;20148&quot; value=&quot;5&quot;/&gt;&lt;property id=&quot;20300&quot; value=&quot;Slide 43 - &amp;quot;Review Learning Outcome 6.3 (cont.)&amp;quot;&quot;/&gt;&lt;property id=&quot;20307&quot; value=&quot;412&quot;/&gt;&lt;/object&gt;&lt;object type=&quot;3&quot; unique_id=&quot;19182&quot;&gt;&lt;property id=&quot;20148&quot; value=&quot;5&quot;/&gt;&lt;property id=&quot;20300&quot; value=&quot;Slide 44 - &amp;quot;Review Learning Outcome 6.4&amp;quot;&quot;/&gt;&lt;property id=&quot;20307&quot; value=&quot;422&quot;/&gt;&lt;/object&gt;&lt;object type=&quot;3&quot; unique_id=&quot;19183&quot;&gt;&lt;property id=&quot;20148&quot; value=&quot;5&quot;/&gt;&lt;property id=&quot;20300&quot; value=&quot;Slide 45 - &amp;quot;Review Learning Outcome 6.5&amp;quot;&quot;/&gt;&lt;property id=&quot;20307&quot; value=&quot;421&quot;/&gt;&lt;/object&gt;&lt;object type=&quot;3&quot; unique_id=&quot;19184&quot;&gt;&lt;property id=&quot;20148&quot; value=&quot;5&quot;/&gt;&lt;property id=&quot;20300&quot; value=&quot;Slide 46 - &amp;quot;Review Learning Outcome 6.5 (cont.)&amp;quot;&quot;/&gt;&lt;property id=&quot;20307&quot; value=&quot;420&quot;/&gt;&lt;/object&gt;&lt;/object&gt;&lt;/object&gt;&lt;/database&gt;"/>
  <p:tag name="SECTOMILLISECCONVERTED" val="1"/>
  <p:tag name="ARTICULATE_PROJECT_OPEN" val="0"/>
</p:tagLst>
</file>

<file path=ppt/theme/theme1.xml><?xml version="1.0" encoding="utf-8"?>
<a:theme xmlns:a="http://schemas.openxmlformats.org/drawingml/2006/main" name="1_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1487</TotalTime>
  <Words>2929</Words>
  <Application>Microsoft Office PowerPoint</Application>
  <PresentationFormat>On-screen Show (4:3)</PresentationFormat>
  <Paragraphs>321</Paragraphs>
  <Slides>45</Slides>
  <Notes>5</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1_Urban Pop</vt:lpstr>
      <vt:lpstr>Managing the Environment and the Organization’s Culture</vt:lpstr>
      <vt:lpstr>Learning Objectives</vt:lpstr>
      <vt:lpstr>Reading an Organization’s Culture:  Find One Where You'll Be Happy</vt:lpstr>
      <vt:lpstr>Scanning the Environment</vt:lpstr>
      <vt:lpstr>The Manager:  Omnipotent or Symbolic?</vt:lpstr>
      <vt:lpstr>Managerial Constraints</vt:lpstr>
      <vt:lpstr>Exhibit 3-1 Constraints on Managerial Discretion</vt:lpstr>
      <vt:lpstr>The External Environment:  Constraints and Challenges</vt:lpstr>
      <vt:lpstr>The External Environment</vt:lpstr>
      <vt:lpstr>the External Environment (cont.)</vt:lpstr>
      <vt:lpstr>The External Environment (cont.)</vt:lpstr>
      <vt:lpstr>Exhibit 3-2 Components of the External Environment </vt:lpstr>
      <vt:lpstr>Factors Impacting Global Businesses </vt:lpstr>
      <vt:lpstr>The Global Economy anD the Economic Context</vt:lpstr>
      <vt:lpstr>Economic Inequality and the Economic context</vt:lpstr>
      <vt:lpstr>The Demographic Environment</vt:lpstr>
      <vt:lpstr>The Demographic Environment (conT.)</vt:lpstr>
      <vt:lpstr>Assessing Environmental Uncertainty</vt:lpstr>
      <vt:lpstr>Exhibit 3-3 Environmental Uncertainty Matrix</vt:lpstr>
      <vt:lpstr>Managing Stakeholder Relationships</vt:lpstr>
      <vt:lpstr>Exhibit 3-4 Organizational Stakeholders</vt:lpstr>
      <vt:lpstr>The benefits of good stakeholder relationships</vt:lpstr>
      <vt:lpstr>Organizational Culture:  constraints and Challenges</vt:lpstr>
      <vt:lpstr>Organizational culture</vt:lpstr>
      <vt:lpstr>Exhibit 3–5 Dimensions of Organizational culture</vt:lpstr>
      <vt:lpstr>Contrasting Organizational culture</vt:lpstr>
      <vt:lpstr>Exhibit 3-6 Contrasting Organizational Culture</vt:lpstr>
      <vt:lpstr>Contrasting Cultural Values (cont.)</vt:lpstr>
      <vt:lpstr>Exhibit 3-7 Strong  Versus  Weak Cultures</vt:lpstr>
      <vt:lpstr>Strong Cultures</vt:lpstr>
      <vt:lpstr>Strong Cultures</vt:lpstr>
      <vt:lpstr>Where Culture Comes From and How it Continues</vt:lpstr>
      <vt:lpstr>Exhibit 3-8 Establishing and Maintaining Culture</vt:lpstr>
      <vt:lpstr>How Employees learn culture</vt:lpstr>
      <vt:lpstr>How Employees learn culture (cont.) </vt:lpstr>
      <vt:lpstr>Exhibit 3-9 Types of Managerial Decisions Affected by Culture</vt:lpstr>
      <vt:lpstr>Creating an Innovative Culture</vt:lpstr>
      <vt:lpstr>Exhibit 3-10  Creating a Customer-Responsive Culture </vt:lpstr>
      <vt:lpstr>Creating a Customer-Responsive Culture (Cont.)</vt:lpstr>
      <vt:lpstr>Spiritually and organizational culture</vt:lpstr>
      <vt:lpstr>Five cultural characteristics of spiritual organizations</vt:lpstr>
      <vt:lpstr>Review of Learning objective 3.1</vt:lpstr>
      <vt:lpstr>Review of Learning objective 3.2</vt:lpstr>
      <vt:lpstr>Review of Learning objective 3.3</vt:lpstr>
      <vt:lpstr>Review of Learning objective 3.4</vt:lpstr>
    </vt:vector>
  </TitlesOfParts>
  <Company>The University of Memphis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Managers as Decision Makers</dc:title>
  <dc:creator>mdrbnson</dc:creator>
  <cp:lastModifiedBy>James2</cp:lastModifiedBy>
  <cp:revision>156</cp:revision>
  <dcterms:created xsi:type="dcterms:W3CDTF">2014-10-05T04:56:08Z</dcterms:created>
  <dcterms:modified xsi:type="dcterms:W3CDTF">2019-02-13T16:11:25Z</dcterms:modified>
</cp:coreProperties>
</file>