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notesMasterIdLst>
    <p:notesMasterId r:id="rId31"/>
  </p:notesMasterIdLst>
  <p:handoutMasterIdLst>
    <p:handoutMasterId r:id="rId32"/>
  </p:handoutMasterIdLst>
  <p:sldIdLst>
    <p:sldId id="256" r:id="rId2"/>
    <p:sldId id="353" r:id="rId3"/>
    <p:sldId id="364" r:id="rId4"/>
    <p:sldId id="301" r:id="rId5"/>
    <p:sldId id="333" r:id="rId6"/>
    <p:sldId id="335" r:id="rId7"/>
    <p:sldId id="332" r:id="rId8"/>
    <p:sldId id="331" r:id="rId9"/>
    <p:sldId id="330" r:id="rId10"/>
    <p:sldId id="329" r:id="rId11"/>
    <p:sldId id="334" r:id="rId12"/>
    <p:sldId id="328" r:id="rId13"/>
    <p:sldId id="327" r:id="rId14"/>
    <p:sldId id="337" r:id="rId15"/>
    <p:sldId id="358" r:id="rId16"/>
    <p:sldId id="338" r:id="rId17"/>
    <p:sldId id="340" r:id="rId18"/>
    <p:sldId id="341" r:id="rId19"/>
    <p:sldId id="361" r:id="rId20"/>
    <p:sldId id="339" r:id="rId21"/>
    <p:sldId id="350" r:id="rId22"/>
    <p:sldId id="362" r:id="rId23"/>
    <p:sldId id="348" r:id="rId24"/>
    <p:sldId id="336" r:id="rId25"/>
    <p:sldId id="347" r:id="rId26"/>
    <p:sldId id="346" r:id="rId27"/>
    <p:sldId id="345" r:id="rId28"/>
    <p:sldId id="351" r:id="rId29"/>
    <p:sldId id="352" r:id="rId30"/>
  </p:sldIdLst>
  <p:sldSz cx="9144000" cy="6858000" type="screen4x3"/>
  <p:notesSz cx="6858000" cy="91440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DBB"/>
    <a:srgbClr val="153357"/>
    <a:srgbClr val="F47024"/>
    <a:srgbClr val="FF6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185" autoAdjust="0"/>
    <p:restoredTop sz="93073" autoAdjust="0"/>
  </p:normalViewPr>
  <p:slideViewPr>
    <p:cSldViewPr>
      <p:cViewPr>
        <p:scale>
          <a:sx n="50" d="100"/>
          <a:sy n="50" d="100"/>
        </p:scale>
        <p:origin x="-2226" y="-79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ED51F8-01EE-4BF2-8B64-633583E9BC6B}" type="datetimeFigureOut">
              <a:rPr lang="en-US" smtClean="0"/>
              <a:t>2/13/2019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3F536E-101C-465B-9403-72E291B4AB01}" type="slidenum">
              <a:rPr lang="en-US" smtClean="0"/>
              <a:t>‹#›</a:t>
            </a:fld>
            <a:endParaRPr lang="en-US" dirty="0"/>
          </a:p>
        </p:txBody>
      </p:sp>
    </p:spTree>
    <p:extLst>
      <p:ext uri="{BB962C8B-B14F-4D97-AF65-F5344CB8AC3E}">
        <p14:creationId xmlns:p14="http://schemas.microsoft.com/office/powerpoint/2010/main" val="1855781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08EAAF9-02BC-49F3-BF79-3442A98D5771}" type="datetimeFigureOut">
              <a:rPr lang="en-US"/>
              <a:pPr>
                <a:defRPr/>
              </a:pPr>
              <a:t>2/13/2019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2D8EC3E-BA36-44EF-B9E2-36B9B1DE3E37}" type="slidenum">
              <a:rPr lang="en-US"/>
              <a:pPr>
                <a:defRPr/>
              </a:pPr>
              <a:t>‹#›</a:t>
            </a:fld>
            <a:endParaRPr lang="en-US" dirty="0"/>
          </a:p>
        </p:txBody>
      </p:sp>
    </p:spTree>
    <p:extLst>
      <p:ext uri="{BB962C8B-B14F-4D97-AF65-F5344CB8AC3E}">
        <p14:creationId xmlns:p14="http://schemas.microsoft.com/office/powerpoint/2010/main" val="3393060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dirty="0" smtClean="0">
                <a:cs typeface="Arial" charset="0"/>
              </a:rPr>
              <a:t>Diversity has been “one of the most popular business topics over the last two </a:t>
            </a:r>
            <a:r>
              <a:rPr lang="en-US" smtClean="0">
                <a:cs typeface="Arial" charset="0"/>
              </a:rPr>
              <a:t>decades.” </a:t>
            </a:r>
            <a:r>
              <a:rPr lang="en-US" dirty="0" smtClean="0">
                <a:cs typeface="Arial" charset="0"/>
              </a:rPr>
              <a:t>It ranks with modern business disciplines such as quality, leadership, and ethics. Despite this popularity, it’s also one of the most controversial and least understood topics. With its basis in civil rights legislation and social justice, the word </a:t>
            </a:r>
            <a:r>
              <a:rPr lang="en-US" i="1" dirty="0" smtClean="0">
                <a:cs typeface="Arial" charset="0"/>
              </a:rPr>
              <a:t>diversity </a:t>
            </a:r>
            <a:r>
              <a:rPr lang="en-US" dirty="0" smtClean="0">
                <a:cs typeface="Arial" charset="0"/>
              </a:rPr>
              <a:t>often invokes a variety of attitudes and emotional responses in people. </a:t>
            </a:r>
          </a:p>
          <a:p>
            <a:pPr eaLnBrk="1" hangingPunct="1"/>
            <a:endParaRPr lang="en-US" dirty="0" smtClean="0">
              <a:cs typeface="Arial" charset="0"/>
            </a:endParaRPr>
          </a:p>
          <a:p>
            <a:pPr eaLnBrk="1" hangingPunct="1"/>
            <a:r>
              <a:rPr lang="en-US" dirty="0" smtClean="0">
                <a:cs typeface="Arial" charset="0"/>
              </a:rPr>
              <a:t>So, what’s our definition of </a:t>
            </a:r>
            <a:r>
              <a:rPr lang="en-US" b="1" dirty="0" smtClean="0">
                <a:cs typeface="Arial" charset="0"/>
              </a:rPr>
              <a:t>workplace diversity</a:t>
            </a:r>
            <a:r>
              <a:rPr lang="en-US" dirty="0" smtClean="0">
                <a:cs typeface="Arial" charset="0"/>
              </a:rPr>
              <a:t>? We’re defining it as the ways in which people in an organization are different from and similar to one another. Notice that our definition not only focuses on the differences, but the similarities, of employees. This reinforces our belief that managers and organizations should view employees as having qualities in common as well as differences that separate them.</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7DBE454B-A873-4AE9-9643-B0F5B4F94670}" type="slidenum">
              <a:rPr lang="en-US" smtClean="0"/>
              <a:pPr>
                <a:defRPr/>
              </a:pPr>
              <a:t>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dirty="0" smtClean="0">
                <a:cs typeface="Arial" charset="0"/>
              </a:rPr>
              <a:t>Are you surprised by some of the answers?</a:t>
            </a:r>
          </a:p>
        </p:txBody>
      </p:sp>
      <p:sp>
        <p:nvSpPr>
          <p:cNvPr id="4" name="Slide Number Placeholder 3"/>
          <p:cNvSpPr>
            <a:spLocks noGrp="1"/>
          </p:cNvSpPr>
          <p:nvPr>
            <p:ph type="sldNum" sz="quarter" idx="5"/>
          </p:nvPr>
        </p:nvSpPr>
        <p:spPr/>
        <p:txBody>
          <a:bodyPr/>
          <a:lstStyle/>
          <a:p>
            <a:pPr>
              <a:defRPr/>
            </a:pPr>
            <a:fld id="{C631C388-CD90-416A-938C-B604F9040809}"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dirty="0" smtClean="0">
                <a:cs typeface="Arial" charset="0"/>
              </a:rPr>
              <a:t>Diversity is a big issue, and an important issue, in today’s workplaces. What types of dissimilarities—that is, diversity—do we find in those workplaces? Exhibit 5-5 shows several types of workplace diversity.</a:t>
            </a:r>
          </a:p>
        </p:txBody>
      </p:sp>
      <p:sp>
        <p:nvSpPr>
          <p:cNvPr id="4" name="Slide Number Placeholder 3"/>
          <p:cNvSpPr>
            <a:spLocks noGrp="1"/>
          </p:cNvSpPr>
          <p:nvPr>
            <p:ph type="sldNum" sz="quarter" idx="5"/>
          </p:nvPr>
        </p:nvSpPr>
        <p:spPr/>
        <p:txBody>
          <a:bodyPr/>
          <a:lstStyle/>
          <a:p>
            <a:pPr>
              <a:defRPr/>
            </a:pPr>
            <a:fld id="{CE4E7FC0-2FCE-4893-AA5C-6B483B166DFE}"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pPr eaLnBrk="1" hangingPunct="1"/>
            <a:r>
              <a:rPr lang="en-US" dirty="0" smtClean="0">
                <a:cs typeface="Arial" charset="0"/>
              </a:rPr>
              <a:t>The acronym GLBT—which refers to gay, lesbian, bisexual, and transgender people— is used more frequently and relates to the diversity of sexual orientation and gender identity. There are an estimated 7 million GLBT employees in the U.S. private sector. Sexual orientation has been called the “last acceptable bias.”  We want to emphasize that we’re not condoning this perspective, but what this comment refers to is that most people understand that racial and ethnic stereotypes are “off-limits,” but it’s not unusual to hear derogatory comments about gays or lesbians.</a:t>
            </a:r>
          </a:p>
          <a:p>
            <a:pPr eaLnBrk="1" hangingPunct="1"/>
            <a:endParaRPr lang="en-US" dirty="0" smtClean="0">
              <a:cs typeface="Arial" charset="0"/>
            </a:endParaRPr>
          </a:p>
          <a:p>
            <a:pPr eaLnBrk="1" hangingPunct="1"/>
            <a:r>
              <a:rPr lang="en-US" dirty="0" smtClean="0">
                <a:cs typeface="Arial" charset="0"/>
              </a:rPr>
              <a:t>Diversity refers to </a:t>
            </a:r>
            <a:r>
              <a:rPr lang="en-US" i="1" dirty="0" smtClean="0">
                <a:cs typeface="Arial" charset="0"/>
              </a:rPr>
              <a:t>any </a:t>
            </a:r>
            <a:r>
              <a:rPr lang="en-US" dirty="0" smtClean="0">
                <a:cs typeface="Arial" charset="0"/>
              </a:rPr>
              <a:t>dissimilarities or differences that might be present in a workplace. Other types of workplace diversity that managers might confront and have to deal with include socioeconomic background (social class and income-related factors), team members from different functional areas or organizational units, physical attractiveness, obesity/thinness, job seniority, or intellectual abilities.</a:t>
            </a:r>
          </a:p>
        </p:txBody>
      </p:sp>
      <p:sp>
        <p:nvSpPr>
          <p:cNvPr id="4" name="Slide Number Placeholder 3"/>
          <p:cNvSpPr>
            <a:spLocks noGrp="1"/>
          </p:cNvSpPr>
          <p:nvPr>
            <p:ph type="sldNum" sz="quarter" idx="5"/>
          </p:nvPr>
        </p:nvSpPr>
        <p:spPr/>
        <p:txBody>
          <a:bodyPr/>
          <a:lstStyle/>
          <a:p>
            <a:pPr>
              <a:defRPr/>
            </a:pPr>
            <a:fld id="{A320B98F-F610-4B8F-B0B0-44DD71F70AF3}"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dirty="0" smtClean="0">
                <a:cs typeface="Arial" charset="0"/>
              </a:rPr>
              <a:t>Despite the benefits that we know workforce diversity brings to organizations, managers still face challenges in creating accommodating and safe work environments for diverse employees. </a:t>
            </a:r>
          </a:p>
          <a:p>
            <a:pPr eaLnBrk="1" hangingPunct="1"/>
            <a:endParaRPr lang="en-US" dirty="0" smtClean="0">
              <a:cs typeface="Arial" charset="0"/>
            </a:endParaRPr>
          </a:p>
          <a:p>
            <a:pPr eaLnBrk="1" hangingPunct="1"/>
            <a:r>
              <a:rPr lang="en-US" b="1" dirty="0" smtClean="0">
                <a:cs typeface="Arial" charset="0"/>
              </a:rPr>
              <a:t>Bias </a:t>
            </a:r>
            <a:r>
              <a:rPr lang="en-US" dirty="0" smtClean="0">
                <a:cs typeface="Arial" charset="0"/>
              </a:rPr>
              <a:t>is a term that describes a tendency or preference toward a particular perspective or ideology. It’s generally seen as a “one-sided” perspective. Our personal biases cause us to have preconceived opinions about people or things. Such preconceived opinions can create all kinds of inaccurate judgments and attitudes. One outcome of our personal biases can be </a:t>
            </a:r>
            <a:r>
              <a:rPr lang="en-US" b="1" dirty="0" smtClean="0">
                <a:cs typeface="Arial" charset="0"/>
              </a:rPr>
              <a:t>prejudice</a:t>
            </a:r>
            <a:r>
              <a:rPr lang="en-US" dirty="0" smtClean="0">
                <a:cs typeface="Arial" charset="0"/>
              </a:rPr>
              <a:t>, a preconceived belief, opinion, or judgment toward a person or a group of people. Our prejudice can be based on all the types of diversity we discussed: race, gender, ethnicity, age, disability, religion, sexual orientation, or even other personal characteristics.</a:t>
            </a:r>
          </a:p>
        </p:txBody>
      </p:sp>
      <p:sp>
        <p:nvSpPr>
          <p:cNvPr id="4" name="Slide Number Placeholder 3"/>
          <p:cNvSpPr>
            <a:spLocks noGrp="1"/>
          </p:cNvSpPr>
          <p:nvPr>
            <p:ph type="sldNum" sz="quarter" idx="5"/>
          </p:nvPr>
        </p:nvSpPr>
        <p:spPr/>
        <p:txBody>
          <a:bodyPr/>
          <a:lstStyle/>
          <a:p>
            <a:pPr>
              <a:defRPr/>
            </a:pPr>
            <a:fld id="{C0AB07F5-B819-469D-A1E5-F8A4BA7AA4D2}"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dirty="0" smtClean="0">
                <a:cs typeface="Arial" charset="0"/>
              </a:rPr>
              <a:t>A major factor in prejudice is </a:t>
            </a:r>
            <a:r>
              <a:rPr lang="en-US" b="1" dirty="0" smtClean="0">
                <a:cs typeface="Arial" charset="0"/>
              </a:rPr>
              <a:t>stereotyping</a:t>
            </a:r>
            <a:r>
              <a:rPr lang="en-US" dirty="0" smtClean="0">
                <a:cs typeface="Arial" charset="0"/>
              </a:rPr>
              <a:t>, which is judging a person on the basis of one’s perception of a group to which he or she belongs. For instance, “Married persons are more stable employees than single persons” is an example of stereotyping. Keep in mind, though, that not all stereotypes are inaccurate. However, many stereotypes aren’t factual and distort our judgment.</a:t>
            </a:r>
          </a:p>
          <a:p>
            <a:pPr eaLnBrk="1" hangingPunct="1"/>
            <a:endParaRPr lang="en-US" dirty="0" smtClean="0">
              <a:cs typeface="Arial" charset="0"/>
            </a:endParaRPr>
          </a:p>
          <a:p>
            <a:pPr eaLnBrk="1" hangingPunct="1"/>
            <a:r>
              <a:rPr lang="en-US" dirty="0" smtClean="0">
                <a:cs typeface="Arial" charset="0"/>
              </a:rPr>
              <a:t>Both prejudice and stereotyping can lead to someone treating others who are members of a particular group unequally. That’s </a:t>
            </a:r>
            <a:r>
              <a:rPr lang="en-US" b="1" dirty="0" smtClean="0">
                <a:cs typeface="Arial" charset="0"/>
              </a:rPr>
              <a:t>discrimination</a:t>
            </a:r>
            <a:r>
              <a:rPr lang="en-US" dirty="0" smtClean="0">
                <a:cs typeface="Arial" charset="0"/>
              </a:rPr>
              <a:t>, which is when someone acts out their prejudicial attitudes toward people who are the targets of their prejudice.</a:t>
            </a:r>
          </a:p>
          <a:p>
            <a:pPr eaLnBrk="1" hangingPunct="1"/>
            <a:endParaRPr lang="en-US" dirty="0" smtClean="0">
              <a:cs typeface="Arial" charset="0"/>
            </a:endParaRPr>
          </a:p>
          <a:p>
            <a:pPr eaLnBrk="1" hangingPunct="1"/>
            <a:r>
              <a:rPr lang="en-US" dirty="0" smtClean="0">
                <a:cs typeface="Arial" charset="0"/>
              </a:rPr>
              <a:t>In the 1980s, the term </a:t>
            </a:r>
            <a:r>
              <a:rPr lang="en-US" b="1" dirty="0" smtClean="0">
                <a:cs typeface="Arial" charset="0"/>
              </a:rPr>
              <a:t>glass ceiling</a:t>
            </a:r>
            <a:r>
              <a:rPr lang="en-US" dirty="0" smtClean="0">
                <a:cs typeface="Arial" charset="0"/>
              </a:rPr>
              <a:t>, first used in a </a:t>
            </a:r>
            <a:r>
              <a:rPr lang="en-US" i="1" dirty="0" smtClean="0">
                <a:cs typeface="Arial" charset="0"/>
              </a:rPr>
              <a:t>Wall Street Journal </a:t>
            </a:r>
            <a:r>
              <a:rPr lang="en-US" dirty="0" smtClean="0">
                <a:cs typeface="Arial" charset="0"/>
              </a:rPr>
              <a:t>article, refers to the invisible barrier that separates women and minorities from top management</a:t>
            </a:r>
            <a:r>
              <a:rPr lang="en-US" baseline="0" dirty="0" smtClean="0">
                <a:cs typeface="Arial" charset="0"/>
              </a:rPr>
              <a:t> </a:t>
            </a:r>
            <a:r>
              <a:rPr lang="en-US" dirty="0" smtClean="0">
                <a:cs typeface="Arial" charset="0"/>
              </a:rPr>
              <a:t>positions.  The idea of a “ceiling” means something is blocking upward movement and the idea of “glass” is that whatever’s blocking the way isn’t immediately apparent.</a:t>
            </a:r>
          </a:p>
        </p:txBody>
      </p:sp>
      <p:sp>
        <p:nvSpPr>
          <p:cNvPr id="4" name="Slide Number Placeholder 3"/>
          <p:cNvSpPr>
            <a:spLocks noGrp="1"/>
          </p:cNvSpPr>
          <p:nvPr>
            <p:ph type="sldNum" sz="quarter" idx="5"/>
          </p:nvPr>
        </p:nvSpPr>
        <p:spPr/>
        <p:txBody>
          <a:bodyPr/>
          <a:lstStyle/>
          <a:p>
            <a:pPr>
              <a:defRPr/>
            </a:pPr>
            <a:fld id="{F371D0ED-8F21-46F6-880F-A2799323971B}" type="slidenum">
              <a:rPr lang="en-US" smtClean="0"/>
              <a:pPr>
                <a:defRPr/>
              </a:pPr>
              <a:t>18</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dirty="0" smtClean="0">
                <a:cs typeface="Arial" charset="0"/>
              </a:rPr>
              <a:t>The fact is that federal laws have</a:t>
            </a:r>
            <a:r>
              <a:rPr lang="en-US" i="1" dirty="0" smtClean="0">
                <a:cs typeface="Arial" charset="0"/>
              </a:rPr>
              <a:t> </a:t>
            </a:r>
            <a:r>
              <a:rPr lang="en-US" dirty="0" smtClean="0">
                <a:cs typeface="Arial" charset="0"/>
              </a:rPr>
              <a:t>contributed to some of the social change we’ve seen over the last 50-plus years. Failure to comply with federal laws, can be costly and damaging to an organization’s bottom line and reputation. It’s important that managers know what they can and cannot do legally and ensure that all employees understand as well.</a:t>
            </a:r>
          </a:p>
          <a:p>
            <a:pPr eaLnBrk="1" hangingPunct="1"/>
            <a:endParaRPr lang="en-US" dirty="0" smtClean="0">
              <a:cs typeface="Arial" charset="0"/>
            </a:endParaRPr>
          </a:p>
          <a:p>
            <a:pPr eaLnBrk="1" hangingPunct="1"/>
            <a:r>
              <a:rPr lang="en-US" dirty="0" smtClean="0">
                <a:cs typeface="Arial" charset="0"/>
              </a:rPr>
              <a:t>However, effectively managing workplace diversity needs to be more than understanding and complying with federal laws. Organizations that are successful at managing diversity use additional diversity initiatives and programs.</a:t>
            </a:r>
          </a:p>
        </p:txBody>
      </p:sp>
      <p:sp>
        <p:nvSpPr>
          <p:cNvPr id="4" name="Slide Number Placeholder 3"/>
          <p:cNvSpPr>
            <a:spLocks noGrp="1"/>
          </p:cNvSpPr>
          <p:nvPr>
            <p:ph type="sldNum" sz="quarter" idx="5"/>
          </p:nvPr>
        </p:nvSpPr>
        <p:spPr/>
        <p:txBody>
          <a:bodyPr/>
          <a:lstStyle/>
          <a:p>
            <a:pPr>
              <a:defRPr/>
            </a:pPr>
            <a:fld id="{BF474744-AC3F-42DB-B7F3-156592002CDB}" type="slidenum">
              <a:rPr lang="en-US" smtClean="0"/>
              <a:pPr>
                <a:defRPr/>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dirty="0" smtClean="0">
                <a:cs typeface="Arial" charset="0"/>
              </a:rPr>
              <a:t>A sustainable diversity and inclusion strategy must play a central role in decision-making at the highest leadership level and filter down to every level of the company.</a:t>
            </a:r>
          </a:p>
          <a:p>
            <a:pPr eaLnBrk="1" hangingPunct="1"/>
            <a:endParaRPr lang="en-US" dirty="0" smtClean="0">
              <a:cs typeface="Arial" charset="0"/>
            </a:endParaRPr>
          </a:p>
          <a:p>
            <a:pPr eaLnBrk="1" hangingPunct="1"/>
            <a:r>
              <a:rPr lang="en-US" b="1" dirty="0" smtClean="0">
                <a:cs typeface="Arial" charset="0"/>
              </a:rPr>
              <a:t>Mentoring </a:t>
            </a:r>
            <a:r>
              <a:rPr lang="en-US" dirty="0" smtClean="0">
                <a:cs typeface="Arial" charset="0"/>
              </a:rPr>
              <a:t>is a process whereby an experienced organizational member (a mentor) provides advice and guidance to a less-experienced member (a protégé). Mentors usually provide two unique forms of mentoring functions: career development and social support.</a:t>
            </a:r>
          </a:p>
          <a:p>
            <a:pPr eaLnBrk="1" hangingPunct="1"/>
            <a:endParaRPr lang="en-US" dirty="0" smtClean="0">
              <a:cs typeface="Arial" charset="0"/>
            </a:endParaRPr>
          </a:p>
          <a:p>
            <a:pPr eaLnBrk="1" hangingPunct="1"/>
            <a:r>
              <a:rPr lang="en-US" dirty="0" smtClean="0">
                <a:cs typeface="Arial" charset="0"/>
              </a:rPr>
              <a:t>The challenge for organizations is to find ways for employees to be effective in dealing with others who aren’t like them. </a:t>
            </a:r>
            <a:r>
              <a:rPr lang="en-US" b="1" dirty="0" smtClean="0">
                <a:cs typeface="Arial" charset="0"/>
              </a:rPr>
              <a:t>Diversity skills training</a:t>
            </a:r>
            <a:r>
              <a:rPr lang="en-US" dirty="0" smtClean="0">
                <a:cs typeface="Arial" charset="0"/>
              </a:rPr>
              <a:t> is specialized training to educate employees about the importance of diversity and teach them skills for working in a diverse workplace.</a:t>
            </a:r>
          </a:p>
        </p:txBody>
      </p:sp>
      <p:sp>
        <p:nvSpPr>
          <p:cNvPr id="4" name="Slide Number Placeholder 3"/>
          <p:cNvSpPr>
            <a:spLocks noGrp="1"/>
          </p:cNvSpPr>
          <p:nvPr>
            <p:ph type="sldNum" sz="quarter" idx="5"/>
          </p:nvPr>
        </p:nvSpPr>
        <p:spPr/>
        <p:txBody>
          <a:bodyPr/>
          <a:lstStyle/>
          <a:p>
            <a:pPr>
              <a:defRPr/>
            </a:pPr>
            <a:fld id="{562C244B-1955-4BDB-9993-37737E934847}"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b="1" dirty="0" smtClean="0">
                <a:cs typeface="Arial" charset="0"/>
              </a:rPr>
              <a:t>Employee resource groups</a:t>
            </a:r>
            <a:r>
              <a:rPr lang="en-US" dirty="0" smtClean="0">
                <a:cs typeface="Arial" charset="0"/>
              </a:rPr>
              <a:t> are made up of employees connected by some common dimension of diversity. Such groups typically are formed by the employees themselves, not the organizations. However, it’s important for organizations to recognize and support these groups.</a:t>
            </a:r>
          </a:p>
        </p:txBody>
      </p:sp>
      <p:sp>
        <p:nvSpPr>
          <p:cNvPr id="4" name="Slide Number Placeholder 3"/>
          <p:cNvSpPr>
            <a:spLocks noGrp="1"/>
          </p:cNvSpPr>
          <p:nvPr>
            <p:ph type="sldNum" sz="quarter" idx="5"/>
          </p:nvPr>
        </p:nvSpPr>
        <p:spPr/>
        <p:txBody>
          <a:bodyPr/>
          <a:lstStyle/>
          <a:p>
            <a:pPr>
              <a:defRPr/>
            </a:pPr>
            <a:fld id="{CE7099D4-23A3-4531-92BD-0895DD0F10BC}" type="slidenum">
              <a:rPr lang="en-US" smtClean="0"/>
              <a:pPr>
                <a:defRPr/>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dirty="0" smtClean="0">
                <a:cs typeface="Arial" charset="0"/>
              </a:rPr>
              <a:t>Workplace diversity is the ways in which people in an organization are different from and similar to one another. Managing workforce diversity is important for three reasons: </a:t>
            </a:r>
          </a:p>
          <a:p>
            <a:pPr eaLnBrk="1" hangingPunct="1"/>
            <a:endParaRPr lang="en-US" dirty="0" smtClean="0">
              <a:cs typeface="Arial" charset="0"/>
            </a:endParaRPr>
          </a:p>
          <a:p>
            <a:pPr eaLnBrk="1" hangingPunct="1"/>
            <a:r>
              <a:rPr lang="en-US" dirty="0" smtClean="0">
                <a:cs typeface="Arial" charset="0"/>
              </a:rPr>
              <a:t>(1) people management benefits—better use of employee talent, increased quality of team problem-solving efforts, and ability to attract and</a:t>
            </a:r>
            <a:r>
              <a:rPr lang="en-US" baseline="0" dirty="0" smtClean="0">
                <a:cs typeface="Arial" charset="0"/>
              </a:rPr>
              <a:t> </a:t>
            </a:r>
            <a:r>
              <a:rPr lang="en-US" dirty="0" smtClean="0">
                <a:cs typeface="Arial" charset="0"/>
              </a:rPr>
              <a:t>retain diverse employees.</a:t>
            </a:r>
          </a:p>
          <a:p>
            <a:pPr eaLnBrk="1" hangingPunct="1"/>
            <a:r>
              <a:rPr lang="en-US" dirty="0" smtClean="0">
                <a:cs typeface="Arial" charset="0"/>
              </a:rPr>
              <a:t>(2) organizational performance benefits—reduced costs, enhanced problem-solving ability, and improved system flexibility.</a:t>
            </a:r>
          </a:p>
          <a:p>
            <a:pPr eaLnBrk="1" hangingPunct="1"/>
            <a:r>
              <a:rPr lang="en-US" dirty="0" smtClean="0">
                <a:cs typeface="Arial" charset="0"/>
              </a:rPr>
              <a:t>(3) strategic benefits—increased understanding of diverse marketplace, potential to improve sales and market share, competitive advantage because of improved innovation efforts, and viewed as moral and ethical.</a:t>
            </a:r>
          </a:p>
        </p:txBody>
      </p:sp>
      <p:sp>
        <p:nvSpPr>
          <p:cNvPr id="4" name="Slide Number Placeholder 3"/>
          <p:cNvSpPr>
            <a:spLocks noGrp="1"/>
          </p:cNvSpPr>
          <p:nvPr>
            <p:ph type="sldNum" sz="quarter" idx="5"/>
          </p:nvPr>
        </p:nvSpPr>
        <p:spPr/>
        <p:txBody>
          <a:bodyPr/>
          <a:lstStyle/>
          <a:p>
            <a:pPr>
              <a:defRPr/>
            </a:pPr>
            <a:fld id="{21D9542A-E75F-414E-AC90-D12F63629D2A}"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dirty="0" smtClean="0">
                <a:cs typeface="Arial" charset="0"/>
              </a:rPr>
              <a:t>The main changes in the workplace in the United States include the total increase in the population; the changing components of the population, especially in relation to racial/ethnic groups; and an aging population. The most important changes in the global population include the total world population and the aging of that population.</a:t>
            </a:r>
          </a:p>
        </p:txBody>
      </p:sp>
      <p:sp>
        <p:nvSpPr>
          <p:cNvPr id="4" name="Slide Number Placeholder 3"/>
          <p:cNvSpPr>
            <a:spLocks noGrp="1"/>
          </p:cNvSpPr>
          <p:nvPr>
            <p:ph type="sldNum" sz="quarter" idx="5"/>
          </p:nvPr>
        </p:nvSpPr>
        <p:spPr/>
        <p:txBody>
          <a:bodyPr/>
          <a:lstStyle/>
          <a:p>
            <a:pPr>
              <a:defRPr/>
            </a:pPr>
            <a:fld id="{2B63B3D3-AE34-4D9B-B2D8-2DA842488930}"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dirty="0" smtClean="0">
                <a:cs typeface="Arial" charset="0"/>
              </a:rPr>
              <a:t>Diversity has traditionally been considered a term used by human resources departments, associated with fair hiring practices, discrimination, and inequality. But diversity today is considered to be so much more. Exhibit 5-1 illustrates an historical overview of how the concept and meaning of workforce diversity has evolved.</a:t>
            </a:r>
          </a:p>
        </p:txBody>
      </p:sp>
      <p:sp>
        <p:nvSpPr>
          <p:cNvPr id="4" name="Slide Number Placeholder 3"/>
          <p:cNvSpPr>
            <a:spLocks noGrp="1"/>
          </p:cNvSpPr>
          <p:nvPr>
            <p:ph type="sldNum" sz="quarter" idx="5"/>
          </p:nvPr>
        </p:nvSpPr>
        <p:spPr/>
        <p:txBody>
          <a:bodyPr/>
          <a:lstStyle/>
          <a:p>
            <a:pPr>
              <a:defRPr/>
            </a:pPr>
            <a:fld id="{6309DE0A-A104-4353-98C7-9DD6CAD008A7}" type="slidenum">
              <a:rPr lang="en-US" smtClean="0"/>
              <a:pPr>
                <a:defRPr/>
              </a:pPr>
              <a:t>5</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dirty="0" smtClean="0">
                <a:cs typeface="Arial" charset="0"/>
              </a:rPr>
              <a:t>The different types of diversity found in workplaces include age (older workers and younger workers), gender (male and female), race and ethnicity (racial and ethnic classifications), disability/abilities (people with a disability that limits major life activities)</a:t>
            </a:r>
          </a:p>
        </p:txBody>
      </p:sp>
      <p:sp>
        <p:nvSpPr>
          <p:cNvPr id="4" name="Slide Number Placeholder 3"/>
          <p:cNvSpPr>
            <a:spLocks noGrp="1"/>
          </p:cNvSpPr>
          <p:nvPr>
            <p:ph type="sldNum" sz="quarter" idx="5"/>
          </p:nvPr>
        </p:nvSpPr>
        <p:spPr/>
        <p:txBody>
          <a:bodyPr/>
          <a:lstStyle/>
          <a:p>
            <a:pPr>
              <a:defRPr/>
            </a:pPr>
            <a:fld id="{1C2F7D88-BF3E-4108-89FC-D0493A27B0E6}"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dirty="0" smtClean="0">
                <a:cs typeface="Arial" charset="0"/>
              </a:rPr>
              <a:t>Religion (religious beliefs and religious practices), sexual orientation and gender identity (gay, lesbian, bisexual, and transgender), and</a:t>
            </a:r>
            <a:r>
              <a:rPr lang="en-US" baseline="0" dirty="0" smtClean="0">
                <a:cs typeface="Arial" charset="0"/>
              </a:rPr>
              <a:t> </a:t>
            </a:r>
            <a:r>
              <a:rPr lang="en-US" dirty="0" smtClean="0">
                <a:cs typeface="Arial" charset="0"/>
              </a:rPr>
              <a:t>other (for instance, socioeconomic background, team members from different functional areas, physical attractiveness, obesity, job seniority, and so forth).</a:t>
            </a:r>
          </a:p>
        </p:txBody>
      </p:sp>
      <p:sp>
        <p:nvSpPr>
          <p:cNvPr id="4" name="Slide Number Placeholder 3"/>
          <p:cNvSpPr>
            <a:spLocks noGrp="1"/>
          </p:cNvSpPr>
          <p:nvPr>
            <p:ph type="sldNum" sz="quarter" idx="5"/>
          </p:nvPr>
        </p:nvSpPr>
        <p:spPr/>
        <p:txBody>
          <a:bodyPr/>
          <a:lstStyle/>
          <a:p>
            <a:pPr>
              <a:defRPr/>
            </a:pPr>
            <a:fld id="{3F6D97C0-0E34-4DFC-A797-63F4B919FF34}" type="slidenum">
              <a:rPr lang="en-US" smtClean="0"/>
              <a:pPr>
                <a:defRPr/>
              </a:pPr>
              <a:t>27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r>
              <a:rPr lang="en-US" dirty="0" smtClean="0">
                <a:cs typeface="Arial" charset="0"/>
              </a:rPr>
              <a:t>The two main challenges managers face are personal bias and the glass ceiling.  Bias is a tendency or preference toward a particular perspective or ideology. Our biases can lead to prejudice, which is a preconceived belief, opinion, or judgment toward a person or a group of people; stereotyping, which is judging a person on the basis of one’s perception of a group to which he or she belongs; and discrimination, which is when someone acts out their prejudicial attitudes toward people who are the targets of their prejudice. </a:t>
            </a:r>
          </a:p>
          <a:p>
            <a:pPr eaLnBrk="1" hangingPunct="1"/>
            <a:endParaRPr lang="en-US" dirty="0" smtClean="0">
              <a:cs typeface="Arial" charset="0"/>
            </a:endParaRPr>
          </a:p>
          <a:p>
            <a:pPr eaLnBrk="1" hangingPunct="1"/>
            <a:r>
              <a:rPr lang="en-US" dirty="0" smtClean="0">
                <a:cs typeface="Arial" charset="0"/>
              </a:rPr>
              <a:t>The glass ceiling refers to the invisible barrier that separates women and minorities from top management positions.</a:t>
            </a:r>
          </a:p>
        </p:txBody>
      </p:sp>
      <p:sp>
        <p:nvSpPr>
          <p:cNvPr id="4" name="Slide Number Placeholder 3"/>
          <p:cNvSpPr>
            <a:spLocks noGrp="1"/>
          </p:cNvSpPr>
          <p:nvPr>
            <p:ph type="sldNum" sz="quarter" idx="5"/>
          </p:nvPr>
        </p:nvSpPr>
        <p:spPr/>
        <p:txBody>
          <a:bodyPr/>
          <a:lstStyle/>
          <a:p>
            <a:pPr>
              <a:defRPr/>
            </a:pPr>
            <a:fld id="{01F8BC52-7B18-458F-A581-08D293A10544}" type="slidenum">
              <a:rPr lang="en-US" smtClean="0"/>
              <a:pPr>
                <a:defRPr/>
              </a:pPr>
              <a:t>28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dirty="0" smtClean="0">
                <a:cs typeface="Arial" charset="0"/>
              </a:rPr>
              <a:t>It’s important to understand the role of federal laws in diversity. Some of these laws include Title VII of the Civil Rights Act, the Americans with Disabilities Act, and Age Discrimination in Employment Act. Workplace diversity management initiatives include top management commitment to diversity; mentoring, which is a process whereby an experienced organizational member provides advice and guidance to a less experienced member; diversity skills training; and employee resource groups, which are groups made up of employees connected by some common</a:t>
            </a:r>
            <a:r>
              <a:rPr lang="en-US" baseline="0" dirty="0" smtClean="0">
                <a:cs typeface="Arial" charset="0"/>
              </a:rPr>
              <a:t> </a:t>
            </a:r>
            <a:r>
              <a:rPr lang="en-US" dirty="0" smtClean="0">
                <a:cs typeface="Arial" charset="0"/>
              </a:rPr>
              <a:t>dimension of diversity.</a:t>
            </a:r>
          </a:p>
        </p:txBody>
      </p:sp>
      <p:sp>
        <p:nvSpPr>
          <p:cNvPr id="4" name="Slide Number Placeholder 3"/>
          <p:cNvSpPr>
            <a:spLocks noGrp="1"/>
          </p:cNvSpPr>
          <p:nvPr>
            <p:ph type="sldNum" sz="quarter" idx="5"/>
          </p:nvPr>
        </p:nvSpPr>
        <p:spPr/>
        <p:txBody>
          <a:bodyPr/>
          <a:lstStyle/>
          <a:p>
            <a:pPr>
              <a:defRPr/>
            </a:pPr>
            <a:fld id="{04285746-3656-440F-9C13-46503612CB69}"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sz="1000" dirty="0" smtClean="0">
                <a:cs typeface="Arial" charset="0"/>
              </a:rPr>
              <a:t>The demographic characteristics that we tend to think of when we think of diversity—age, race, gender, ethnicity, and so on—are just the tip of the iceberg. These demographic differences reflect </a:t>
            </a:r>
            <a:r>
              <a:rPr lang="en-US" sz="1000" b="1" dirty="0" smtClean="0">
                <a:cs typeface="Arial" charset="0"/>
              </a:rPr>
              <a:t>surface-level diversity</a:t>
            </a:r>
            <a:r>
              <a:rPr lang="en-US" sz="1000" dirty="0" smtClean="0">
                <a:cs typeface="Arial" charset="0"/>
              </a:rPr>
              <a:t>, which are easily perceived differences that may trigger certain stereotypes but that do not necessarily reflect the ways people think or feel. Such surface-level differences in characteristics can affect the way people perceive others, especially when it comes to assumptions or stereotyping.</a:t>
            </a:r>
          </a:p>
          <a:p>
            <a:pPr eaLnBrk="1" hangingPunct="1"/>
            <a:endParaRPr lang="en-US" sz="1000" dirty="0" smtClean="0">
              <a:cs typeface="Arial" charset="0"/>
            </a:endParaRPr>
          </a:p>
          <a:p>
            <a:pPr eaLnBrk="1" hangingPunct="1"/>
            <a:r>
              <a:rPr lang="en-US" sz="1000" dirty="0" smtClean="0">
                <a:cs typeface="Arial" charset="0"/>
              </a:rPr>
              <a:t>As people get to know one another, these surface-level differences become less important and </a:t>
            </a:r>
            <a:r>
              <a:rPr lang="en-US" sz="1000" b="1" dirty="0" smtClean="0">
                <a:cs typeface="Arial" charset="0"/>
              </a:rPr>
              <a:t>deep-level diversity</a:t>
            </a:r>
            <a:r>
              <a:rPr lang="en-US" sz="1000" dirty="0" smtClean="0">
                <a:cs typeface="Arial" charset="0"/>
              </a:rPr>
              <a:t>—differences in values, personality, and work preferences—becomes more important. These deep-level differences can affect the way people view organizational work rewards, communicate, react to leaders, negotiate, and generally behave at work.</a:t>
            </a:r>
          </a:p>
        </p:txBody>
      </p:sp>
      <p:sp>
        <p:nvSpPr>
          <p:cNvPr id="4" name="Slide Number Placeholder 3"/>
          <p:cNvSpPr>
            <a:spLocks noGrp="1"/>
          </p:cNvSpPr>
          <p:nvPr>
            <p:ph type="sldNum" sz="quarter" idx="5"/>
          </p:nvPr>
        </p:nvSpPr>
        <p:spPr/>
        <p:txBody>
          <a:bodyPr/>
          <a:lstStyle/>
          <a:p>
            <a:pPr>
              <a:defRPr/>
            </a:pPr>
            <a:fld id="{DE8C4C0B-C310-4994-AC07-CA19C0107018}" type="slidenum">
              <a:rPr lang="en-US" smtClean="0"/>
              <a:pPr>
                <a:defRPr/>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dirty="0" smtClean="0">
                <a:cs typeface="Arial" charset="0"/>
              </a:rPr>
              <a:t>Diversity </a:t>
            </a:r>
            <a:r>
              <a:rPr lang="en-US" i="1" dirty="0" smtClean="0">
                <a:cs typeface="Arial" charset="0"/>
              </a:rPr>
              <a:t>is</a:t>
            </a:r>
            <a:r>
              <a:rPr lang="en-US" dirty="0" smtClean="0">
                <a:cs typeface="Arial" charset="0"/>
              </a:rPr>
              <a:t>, after all, about people, both inside and outside the organization. The people management benefits that organizations get because of their workforce diversity efforts revolve around attracting and retaining a talented workforce.</a:t>
            </a:r>
          </a:p>
          <a:p>
            <a:pPr eaLnBrk="1" hangingPunct="1"/>
            <a:endParaRPr lang="en-US" dirty="0" smtClean="0">
              <a:cs typeface="Arial" charset="0"/>
            </a:endParaRPr>
          </a:p>
          <a:p>
            <a:pPr eaLnBrk="1" hangingPunct="1"/>
            <a:r>
              <a:rPr lang="en-US" dirty="0" smtClean="0">
                <a:cs typeface="Arial" charset="0"/>
              </a:rPr>
              <a:t>Performance benefits that organizations get from workforce diversity include cost savings and improvements in organizational functioning. The cost savings can be significant when organizations that cultivate a diverse workforce reduce employee turnover, absenteeism, and the chance of lawsuits.</a:t>
            </a:r>
          </a:p>
          <a:p>
            <a:pPr eaLnBrk="1" hangingPunct="1"/>
            <a:endParaRPr lang="en-US" dirty="0" smtClean="0">
              <a:cs typeface="Arial" charset="0"/>
            </a:endParaRPr>
          </a:p>
          <a:p>
            <a:pPr eaLnBrk="1" hangingPunct="1"/>
            <a:r>
              <a:rPr lang="en-US" dirty="0" smtClean="0">
                <a:cs typeface="Arial" charset="0"/>
              </a:rPr>
              <a:t>Organizations also benefit strategically from a diverse workforce. You have to look at managing workforce diversity as the key to extracting the best talent, performance, market share, and suppliers from a diverse country and world. One important strategic benefit is that with a diverse workforce, organizations can better anticipate and respond to changing consumer needs. Diverse employees bring a variety of points of view and approaches to opportunities, which can improve how the organization markets to diverse consumers.</a:t>
            </a:r>
          </a:p>
          <a:p>
            <a:pPr eaLnBrk="1" hangingPunct="1"/>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9C451DD7-31E5-4176-ACC8-76BECEC840E4}" type="slidenum">
              <a:rPr lang="en-US" smtClean="0"/>
              <a:pPr>
                <a:defRPr/>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dirty="0" smtClean="0">
                <a:cs typeface="Arial" charset="0"/>
              </a:rPr>
              <a:t>Many companies are experiencing the benefits that diversity can bring. Exhibit 5-2 looks at </a:t>
            </a:r>
            <a:r>
              <a:rPr lang="en-US" i="1" dirty="0" smtClean="0">
                <a:cs typeface="Arial" charset="0"/>
              </a:rPr>
              <a:t>why </a:t>
            </a:r>
            <a:r>
              <a:rPr lang="en-US" dirty="0" smtClean="0">
                <a:cs typeface="Arial" charset="0"/>
              </a:rPr>
              <a:t>workforce diversity is so important to organizations. The benefits fall into three main categories: people management, organizational performance, and strategic. </a:t>
            </a:r>
          </a:p>
        </p:txBody>
      </p:sp>
      <p:sp>
        <p:nvSpPr>
          <p:cNvPr id="4" name="Slide Number Placeholder 3"/>
          <p:cNvSpPr>
            <a:spLocks noGrp="1"/>
          </p:cNvSpPr>
          <p:nvPr>
            <p:ph type="sldNum" sz="quarter" idx="5"/>
          </p:nvPr>
        </p:nvSpPr>
        <p:spPr/>
        <p:txBody>
          <a:bodyPr/>
          <a:lstStyle/>
          <a:p>
            <a:pPr>
              <a:defRPr/>
            </a:pPr>
            <a:fld id="{1F8B6EA6-F5F6-44C2-9035-4D6954E5E3AA}" type="slidenum">
              <a:rPr lang="en-US" smtClean="0"/>
              <a:pPr>
                <a:defRPr/>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b="1" dirty="0" smtClean="0">
                <a:cs typeface="Arial" charset="0"/>
              </a:rPr>
              <a:t>Total population of the United States: </a:t>
            </a:r>
            <a:r>
              <a:rPr lang="en-US" dirty="0" smtClean="0">
                <a:cs typeface="Arial" charset="0"/>
              </a:rPr>
              <a:t>The total population is projected to increase to 438 million by the year 2050, up from 296 million in 2005; 82 percent of that increase will be due to immigrants and their U.S.-born descendants. Nearly one in five Americans will be an immigrant in 2050, compared with one in eight in 2005.</a:t>
            </a:r>
          </a:p>
          <a:p>
            <a:pPr eaLnBrk="1" hangingPunct="1"/>
            <a:endParaRPr lang="en-US" dirty="0" smtClean="0">
              <a:cs typeface="Arial" charset="0"/>
            </a:endParaRPr>
          </a:p>
          <a:p>
            <a:pPr eaLnBrk="1" hangingPunct="1"/>
            <a:r>
              <a:rPr lang="en-US" dirty="0" smtClean="0">
                <a:cs typeface="Arial" charset="0"/>
              </a:rPr>
              <a:t>In addition to total population changes, the components of that population are projected to change as well. The main changes will be in the percentages of the Hispanic and white population. But the data also indicates that the Asian population will almost double. The median age of the U.S. population stands at 36.9 years, up from 36.2 years in 2001. By 2050, one in every five persons will be aged 65 or over.</a:t>
            </a:r>
          </a:p>
        </p:txBody>
      </p:sp>
      <p:sp>
        <p:nvSpPr>
          <p:cNvPr id="4" name="Slide Number Placeholder 3"/>
          <p:cNvSpPr>
            <a:spLocks noGrp="1"/>
          </p:cNvSpPr>
          <p:nvPr>
            <p:ph type="sldNum" sz="quarter" idx="5"/>
          </p:nvPr>
        </p:nvSpPr>
        <p:spPr/>
        <p:txBody>
          <a:bodyPr/>
          <a:lstStyle/>
          <a:p>
            <a:pPr>
              <a:defRPr/>
            </a:pPr>
            <a:fld id="{7ADA26EB-125F-4CDD-983A-E402E5D2821D}" type="slidenum">
              <a:rPr lang="en-US" smtClean="0"/>
              <a:pPr>
                <a:defRPr/>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dirty="0" smtClean="0">
                <a:cs typeface="Arial" charset="0"/>
              </a:rPr>
              <a:t>Exhibit 5-3 provides the projected population breakdown as it is projected to change by 2050.  </a:t>
            </a:r>
          </a:p>
        </p:txBody>
      </p:sp>
      <p:sp>
        <p:nvSpPr>
          <p:cNvPr id="4" name="Slide Number Placeholder 3"/>
          <p:cNvSpPr>
            <a:spLocks noGrp="1"/>
          </p:cNvSpPr>
          <p:nvPr>
            <p:ph type="sldNum" sz="quarter" idx="5"/>
          </p:nvPr>
        </p:nvSpPr>
        <p:spPr/>
        <p:txBody>
          <a:bodyPr/>
          <a:lstStyle/>
          <a:p>
            <a:pPr>
              <a:defRPr/>
            </a:pPr>
            <a:fld id="{06B7341E-8121-4DC1-BC9D-37ADACB7D0E4}" type="slidenum">
              <a:rPr lang="en-US" smtClean="0"/>
              <a:pPr>
                <a:defRPr/>
              </a:pPr>
              <a:t>10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b="1" dirty="0" smtClean="0">
                <a:cs typeface="Arial" charset="0"/>
              </a:rPr>
              <a:t>Total world population. </a:t>
            </a:r>
            <a:r>
              <a:rPr lang="en-US" dirty="0" smtClean="0">
                <a:cs typeface="Arial" charset="0"/>
              </a:rPr>
              <a:t>The total world population in 2012 is estimated at over almost 7.023 billion individuals. However, that number is forecasted to hit 9 billion by 2050, at which point the United Nations predicts the total population will either stabilize or peak after growing for centuries at an ever-accelerating rate.</a:t>
            </a:r>
          </a:p>
          <a:p>
            <a:pPr eaLnBrk="1" hangingPunct="1"/>
            <a:endParaRPr lang="en-US" dirty="0" smtClean="0">
              <a:cs typeface="Arial" charset="0"/>
            </a:endParaRPr>
          </a:p>
          <a:p>
            <a:pPr eaLnBrk="1" hangingPunct="1"/>
            <a:r>
              <a:rPr lang="en-US" b="1" dirty="0" smtClean="0">
                <a:cs typeface="Arial" charset="0"/>
              </a:rPr>
              <a:t>An aging population. </a:t>
            </a:r>
            <a:r>
              <a:rPr lang="en-US" dirty="0" smtClean="0">
                <a:cs typeface="Arial" charset="0"/>
              </a:rPr>
              <a:t>This demographic trend is one of critical importance for organizations. How critical? The world’s population is now aging at an </a:t>
            </a:r>
            <a:r>
              <a:rPr lang="en-US" i="1" dirty="0" smtClean="0">
                <a:cs typeface="Arial" charset="0"/>
              </a:rPr>
              <a:t>unprecedented rate.</a:t>
            </a:r>
            <a:endParaRPr lang="en-US" dirty="0" smtClean="0">
              <a:cs typeface="Arial" charset="0"/>
            </a:endParaRPr>
          </a:p>
        </p:txBody>
      </p:sp>
      <p:sp>
        <p:nvSpPr>
          <p:cNvPr id="4" name="Slide Number Placeholder 3"/>
          <p:cNvSpPr>
            <a:spLocks noGrp="1"/>
          </p:cNvSpPr>
          <p:nvPr>
            <p:ph type="sldNum" sz="quarter" idx="5"/>
          </p:nvPr>
        </p:nvSpPr>
        <p:spPr/>
        <p:txBody>
          <a:bodyPr/>
          <a:lstStyle/>
          <a:p>
            <a:pPr>
              <a:defRPr/>
            </a:pPr>
            <a:fld id="{8E087A4A-AFF6-47EE-BDA8-1150B8E5F750}"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dirty="0" smtClean="0">
                <a:cs typeface="Arial" charset="0"/>
              </a:rPr>
              <a:t>How much do </a:t>
            </a:r>
            <a:r>
              <a:rPr lang="en-US" i="1" dirty="0" smtClean="0">
                <a:cs typeface="Arial" charset="0"/>
              </a:rPr>
              <a:t>you </a:t>
            </a:r>
            <a:r>
              <a:rPr lang="en-US" dirty="0" smtClean="0">
                <a:cs typeface="Arial" charset="0"/>
              </a:rPr>
              <a:t>know about global aging? (Our guess is . . . probably not much!) Take the quiz in Exhibit 5-4—no peeking at the answers beforehand—and see how well you scored.</a:t>
            </a:r>
          </a:p>
        </p:txBody>
      </p:sp>
      <p:sp>
        <p:nvSpPr>
          <p:cNvPr id="4" name="Slide Number Placeholder 3"/>
          <p:cNvSpPr>
            <a:spLocks noGrp="1"/>
          </p:cNvSpPr>
          <p:nvPr>
            <p:ph type="sldNum" sz="quarter" idx="5"/>
          </p:nvPr>
        </p:nvSpPr>
        <p:spPr/>
        <p:txBody>
          <a:bodyPr/>
          <a:lstStyle/>
          <a:p>
            <a:pPr>
              <a:defRPr/>
            </a:pPr>
            <a:fld id="{83424C28-A158-4D61-967A-B383CB74DFD1}"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2" name="Picture 11" descr="cover banner.jpg"/>
          <p:cNvPicPr>
            <a:picLocks noChangeAspect="1"/>
          </p:cNvPicPr>
          <p:nvPr userDrawn="1"/>
        </p:nvPicPr>
        <p:blipFill>
          <a:blip r:embed="rId2" cstate="print"/>
          <a:stretch>
            <a:fillRect/>
          </a:stretch>
        </p:blipFill>
        <p:spPr>
          <a:xfrm>
            <a:off x="0" y="6015228"/>
            <a:ext cx="1369640" cy="856800"/>
          </a:xfrm>
          <a:prstGeom prst="rect">
            <a:avLst/>
          </a:prstGeom>
        </p:spPr>
      </p:pic>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3014864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165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8"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302410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by Pearson Education, Ltd. </a:t>
            </a:r>
            <a:endParaRPr lang="en-US" dirty="0"/>
          </a:p>
        </p:txBody>
      </p:sp>
      <p:pic>
        <p:nvPicPr>
          <p:cNvPr id="12" name="Picture 11"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0"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309042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2"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225482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4" name="Picture 13"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1"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207116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Rectangle 10"/>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6" name="Picture 15"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13"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414802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1" name="Picture 10"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2625784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ectangle 12"/>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0" name="Picture 9"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6"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238650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5" name="Picture 14"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209004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
        <p:nvSpPr>
          <p:cNvPr id="18" name="Rectangle 17"/>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ooter Placeholder 4"/>
          <p:cNvSpPr>
            <a:spLocks noGrp="1"/>
          </p:cNvSpPr>
          <p:nvPr>
            <p:ph type="ftr" sz="quarter" idx="11"/>
          </p:nvPr>
        </p:nvSpPr>
        <p:spPr>
          <a:xfrm>
            <a:off x="1371600" y="6256338"/>
            <a:ext cx="3733800" cy="365125"/>
          </a:xfrm>
          <a:prstGeom prst="rect">
            <a:avLst/>
          </a:prstGeom>
        </p:spPr>
        <p:txBody>
          <a:bodyPr/>
          <a:lstStyle>
            <a:lvl1pPr>
              <a:defRPr sz="1200">
                <a:solidFill>
                  <a:schemeClr val="bg1"/>
                </a:solidFill>
              </a:defRPr>
            </a:lvl1pPr>
          </a:lstStyle>
          <a:p>
            <a:r>
              <a:rPr lang="en-IN" smtClean="0"/>
              <a:t>Copyright © 2016 by Pearson Education, Ltd. </a:t>
            </a:r>
            <a:endParaRPr lang="en-US" dirty="0"/>
          </a:p>
        </p:txBody>
      </p:sp>
      <p:pic>
        <p:nvPicPr>
          <p:cNvPr id="13" name="Picture 12" descr="cover banner.jpg"/>
          <p:cNvPicPr>
            <a:picLocks noChangeAspect="1"/>
          </p:cNvPicPr>
          <p:nvPr userDrawn="1"/>
        </p:nvPicPr>
        <p:blipFill>
          <a:blip r:embed="rId2" cstate="print"/>
          <a:stretch>
            <a:fillRect/>
          </a:stretch>
        </p:blipFill>
        <p:spPr>
          <a:xfrm>
            <a:off x="0" y="6015228"/>
            <a:ext cx="1369641" cy="856800"/>
          </a:xfrm>
          <a:prstGeom prst="rect">
            <a:avLst/>
          </a:prstGeom>
        </p:spPr>
      </p:pic>
      <p:sp>
        <p:nvSpPr>
          <p:cNvPr id="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spTree>
    <p:extLst>
      <p:ext uri="{BB962C8B-B14F-4D97-AF65-F5344CB8AC3E}">
        <p14:creationId xmlns:p14="http://schemas.microsoft.com/office/powerpoint/2010/main" val="374015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371600"/>
            <a:ext cx="9144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txBox="1">
            <a:spLocks/>
          </p:cNvSpPr>
          <p:nvPr userDrawn="1"/>
        </p:nvSpPr>
        <p:spPr>
          <a:xfrm>
            <a:off x="1371600" y="6416675"/>
            <a:ext cx="3733800" cy="365125"/>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chemeClr val="tx1"/>
                </a:solidFill>
                <a:effectLst/>
                <a:uLnTx/>
                <a:uFillTx/>
                <a:latin typeface="Arial" charset="0"/>
                <a:ea typeface="+mn-ea"/>
                <a:cs typeface="Arial" charset="0"/>
              </a:rPr>
              <a:t>  </a:t>
            </a:r>
            <a:endParaRPr kumimoji="0" lang="en-US" sz="1200" b="0" i="0" u="none" strike="noStrike" kern="1200" cap="none" spc="0" normalizeH="0" baseline="0" noProof="0" dirty="0">
              <a:ln>
                <a:noFill/>
              </a:ln>
              <a:solidFill>
                <a:schemeClr val="tx1"/>
              </a:solidFill>
              <a:effectLst/>
              <a:uLnTx/>
              <a:uFillTx/>
              <a:latin typeface="Arial" charset="0"/>
              <a:ea typeface="+mn-ea"/>
              <a:cs typeface="Arial" charset="0"/>
            </a:endParaRPr>
          </a:p>
        </p:txBody>
      </p:sp>
      <p:sp>
        <p:nvSpPr>
          <p:cNvPr id="12" name="Footer Placeholder 4"/>
          <p:cNvSpPr txBox="1">
            <a:spLocks/>
          </p:cNvSpPr>
          <p:nvPr userDrawn="1"/>
        </p:nvSpPr>
        <p:spPr>
          <a:xfrm>
            <a:off x="1371600" y="6256338"/>
            <a:ext cx="3733800" cy="365125"/>
          </a:xfrm>
          <a:prstGeom prst="rect">
            <a:avLst/>
          </a:prstGeom>
        </p:spPr>
        <p:txBody>
          <a:bodyPr/>
          <a:lstStyle>
            <a:defPPr>
              <a:defRPr lang="en-US"/>
            </a:defPPr>
            <a:lvl1pPr algn="l" rtl="0" fontAlgn="base">
              <a:spcBef>
                <a:spcPct val="0"/>
              </a:spcBef>
              <a:spcAft>
                <a:spcPct val="0"/>
              </a:spcAft>
              <a:defRPr sz="1200" kern="1200">
                <a:solidFill>
                  <a:schemeClr val="bg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t>Copyright © 2014 Pearson Education, Ltd</a:t>
            </a:r>
            <a:endParaRPr lang="en-US" dirty="0"/>
          </a:p>
        </p:txBody>
      </p:sp>
      <p:sp>
        <p:nvSpPr>
          <p:cNvPr id="17" name="Rectangle 16"/>
          <p:cNvSpPr/>
          <p:nvPr userDrawn="1"/>
        </p:nvSpPr>
        <p:spPr>
          <a:xfrm>
            <a:off x="1295400" y="6019800"/>
            <a:ext cx="78486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Footer Placeholder 4"/>
          <p:cNvSpPr>
            <a:spLocks noGrp="1"/>
          </p:cNvSpPr>
          <p:nvPr>
            <p:ph type="ftr" sz="quarter" idx="3"/>
          </p:nvPr>
        </p:nvSpPr>
        <p:spPr>
          <a:xfrm>
            <a:off x="1371600" y="6256338"/>
            <a:ext cx="3733800" cy="365125"/>
          </a:xfrm>
          <a:prstGeom prst="rect">
            <a:avLst/>
          </a:prstGeom>
        </p:spPr>
        <p:txBody>
          <a:bodyPr anchor="ctr" anchorCtr="0"/>
          <a:lstStyle>
            <a:lvl1pPr>
              <a:defRPr sz="1200">
                <a:solidFill>
                  <a:schemeClr val="bg1"/>
                </a:solidFill>
              </a:defRPr>
            </a:lvl1pPr>
          </a:lstStyle>
          <a:p>
            <a:r>
              <a:rPr lang="en-IN" smtClean="0"/>
              <a:t>Copyright © 2016 by Pearson Education, Ltd. </a:t>
            </a:r>
            <a:endParaRPr lang="en-US" dirty="0"/>
          </a:p>
        </p:txBody>
      </p:sp>
      <p:sp>
        <p:nvSpPr>
          <p:cNvPr id="19" name="Slide Number Placeholder 5"/>
          <p:cNvSpPr>
            <a:spLocks noGrp="1"/>
          </p:cNvSpPr>
          <p:nvPr>
            <p:ph type="sldNum" sz="quarter" idx="4"/>
          </p:nvPr>
        </p:nvSpPr>
        <p:spPr>
          <a:xfrm>
            <a:off x="8458200" y="6256338"/>
            <a:ext cx="685800" cy="365125"/>
          </a:xfrm>
          <a:prstGeom prst="rect">
            <a:avLst/>
          </a:prstGeom>
        </p:spPr>
        <p:txBody>
          <a:bodyPr tIns="0" anchor="ctr" anchorCtr="0">
            <a:noAutofit/>
          </a:bodyPr>
          <a:lstStyle>
            <a:lvl1pPr>
              <a:defRPr sz="1200" b="1">
                <a:solidFill>
                  <a:schemeClr val="bg1"/>
                </a:solidFill>
              </a:defRPr>
            </a:lvl1pPr>
          </a:lstStyle>
          <a:p>
            <a:r>
              <a:rPr lang="en-US" dirty="0" smtClean="0"/>
              <a:t>5-</a:t>
            </a:r>
            <a:fld id="{8B37D5FE-740C-46F5-801A-FA5477D9711F}" type="slidenum">
              <a:rPr lang="en-US" smtClean="0"/>
              <a:pPr/>
              <a:t>‹#›</a:t>
            </a:fld>
            <a:endParaRPr lang="en-US" dirty="0"/>
          </a:p>
        </p:txBody>
      </p:sp>
      <p:pic>
        <p:nvPicPr>
          <p:cNvPr id="10" name="Picture 9" descr="cover banner.jpg"/>
          <p:cNvPicPr>
            <a:picLocks noChangeAspect="1"/>
          </p:cNvPicPr>
          <p:nvPr userDrawn="1"/>
        </p:nvPicPr>
        <p:blipFill>
          <a:blip r:embed="rId14" cstate="print"/>
          <a:stretch>
            <a:fillRect/>
          </a:stretch>
        </p:blipFill>
        <p:spPr>
          <a:xfrm>
            <a:off x="0" y="6015228"/>
            <a:ext cx="1369640" cy="856800"/>
          </a:xfrm>
          <a:prstGeom prst="rect">
            <a:avLst/>
          </a:prstGeom>
        </p:spPr>
      </p:pic>
    </p:spTree>
    <p:extLst>
      <p:ext uri="{BB962C8B-B14F-4D97-AF65-F5344CB8AC3E}">
        <p14:creationId xmlns:p14="http://schemas.microsoft.com/office/powerpoint/2010/main" val="3551656687"/>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rgbClr val="FF1D1D"/>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Tx/>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Tx/>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rgbClr val="FF1D1D"/>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ctrTitle"/>
          </p:nvPr>
        </p:nvSpPr>
        <p:spPr>
          <a:xfrm>
            <a:off x="5155342" y="1676400"/>
            <a:ext cx="3886200" cy="1524000"/>
          </a:xfrm>
        </p:spPr>
        <p:txBody>
          <a:bodyPr/>
          <a:lstStyle/>
          <a:p>
            <a:pPr algn="ctr"/>
            <a:r>
              <a:rPr lang="en-US" dirty="0">
                <a:latin typeface="HelveticaNeue-Light"/>
              </a:rPr>
              <a:t>Managing Diversity</a:t>
            </a:r>
          </a:p>
        </p:txBody>
      </p:sp>
      <p:pic>
        <p:nvPicPr>
          <p:cNvPr id="11" name="Picture 2"/>
          <p:cNvPicPr>
            <a:picLocks noChangeAspect="1" noChangeArrowheads="1"/>
          </p:cNvPicPr>
          <p:nvPr/>
        </p:nvPicPr>
        <p:blipFill>
          <a:blip r:embed="rId2" cstate="print"/>
          <a:srcRect b="7692"/>
          <a:stretch>
            <a:fillRect/>
          </a:stretch>
        </p:blipFill>
        <p:spPr bwMode="auto">
          <a:xfrm>
            <a:off x="0" y="0"/>
            <a:ext cx="505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7467600" y="4267200"/>
            <a:ext cx="1219200" cy="1295400"/>
          </a:xfrm>
          <a:prstGeom prst="ellipse">
            <a:avLst/>
          </a:prstGeom>
          <a:solidFill>
            <a:srgbClr val="FF1D1D"/>
          </a:solidFill>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smtClean="0">
                <a:solidFill>
                  <a:schemeClr val="tx1"/>
                </a:solidFill>
              </a:rPr>
              <a:t>5</a:t>
            </a:r>
            <a:endParaRPr lang="en-US" sz="4400" dirty="0">
              <a:solidFill>
                <a:schemeClr val="tx1"/>
              </a:solidFill>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fontScale="90000"/>
          </a:bodyPr>
          <a:lstStyle/>
          <a:p>
            <a:pPr algn="ctr"/>
            <a:r>
              <a:rPr lang="en-US" sz="2800" dirty="0" smtClean="0"/>
              <a:t>Exhibit 5-3</a:t>
            </a:r>
            <a:br>
              <a:rPr lang="en-US" sz="2800" dirty="0" smtClean="0"/>
            </a:br>
            <a:r>
              <a:rPr lang="en-US" sz="2800" dirty="0" smtClean="0"/>
              <a:t>Changing Population Makeup of the United States</a:t>
            </a:r>
            <a:endParaRPr lang="en-US" sz="2800" dirty="0" smtClean="0">
              <a:latin typeface="Calibri" pitchFamily="34" charset="0"/>
            </a:endParaRPr>
          </a:p>
        </p:txBody>
      </p:sp>
      <p:sp>
        <p:nvSpPr>
          <p:cNvPr id="44034"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US" sz="3200" dirty="0"/>
          </a:p>
        </p:txBody>
      </p:sp>
      <p:pic>
        <p:nvPicPr>
          <p:cNvPr id="2" name="Picture 1"/>
          <p:cNvPicPr>
            <a:picLocks noChangeAspect="1"/>
          </p:cNvPicPr>
          <p:nvPr/>
        </p:nvPicPr>
        <p:blipFill>
          <a:blip r:embed="rId3"/>
          <a:stretch>
            <a:fillRect/>
          </a:stretch>
        </p:blipFill>
        <p:spPr>
          <a:xfrm>
            <a:off x="0" y="1447800"/>
            <a:ext cx="9144000" cy="4583784"/>
          </a:xfrm>
          <a:prstGeom prst="rect">
            <a:avLst/>
          </a:prstGeom>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4" name="Slide Number Placeholder 3"/>
          <p:cNvSpPr>
            <a:spLocks noGrp="1"/>
          </p:cNvSpPr>
          <p:nvPr>
            <p:ph type="sldNum" sz="quarter" idx="4"/>
          </p:nvPr>
        </p:nvSpPr>
        <p:spPr/>
        <p:txBody>
          <a:bodyPr/>
          <a:lstStyle/>
          <a:p>
            <a:r>
              <a:rPr lang="en-US" smtClean="0"/>
              <a:t>5-</a:t>
            </a:r>
            <a:fld id="{8B37D5FE-740C-46F5-801A-FA5477D9711F}"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ctrTitle"/>
          </p:nvPr>
        </p:nvSpPr>
        <p:spPr>
          <a:xfrm>
            <a:off x="304800" y="76200"/>
            <a:ext cx="8686800" cy="1143000"/>
          </a:xfrm>
        </p:spPr>
        <p:txBody>
          <a:bodyPr/>
          <a:lstStyle/>
          <a:p>
            <a:pPr algn="ctr"/>
            <a:r>
              <a:rPr lang="en-US" sz="3600" dirty="0" smtClean="0"/>
              <a:t>The Changing Workplace (cont.)</a:t>
            </a:r>
            <a:endParaRPr lang="en-US" sz="3600" dirty="0" smtClean="0">
              <a:latin typeface="Calibri" pitchFamily="34" charset="0"/>
            </a:endParaRPr>
          </a:p>
        </p:txBody>
      </p:sp>
      <p:sp>
        <p:nvSpPr>
          <p:cNvPr id="46082" name="Rectangle 3"/>
          <p:cNvSpPr txBox="1">
            <a:spLocks/>
          </p:cNvSpPr>
          <p:nvPr/>
        </p:nvSpPr>
        <p:spPr bwMode="auto">
          <a:xfrm>
            <a:off x="838200" y="1524000"/>
            <a:ext cx="76200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dirty="0"/>
              <a:t>Global Workforce Changes  </a:t>
            </a:r>
          </a:p>
          <a:p>
            <a:pPr marL="742950" lvl="1" indent="-285750" eaLnBrk="0" hangingPunct="0">
              <a:spcBef>
                <a:spcPct val="20000"/>
              </a:spcBef>
              <a:buFont typeface="Arial" charset="0"/>
              <a:buChar char="–"/>
            </a:pPr>
            <a:r>
              <a:rPr lang="en-US" sz="2800" b="1" dirty="0"/>
              <a:t>Total world population </a:t>
            </a:r>
            <a:r>
              <a:rPr lang="en-US" sz="2800" dirty="0" smtClean="0"/>
              <a:t>– estimated </a:t>
            </a:r>
            <a:r>
              <a:rPr lang="en-US" sz="2800" dirty="0"/>
              <a:t>at over almost 7.023 billion</a:t>
            </a:r>
          </a:p>
          <a:p>
            <a:pPr marL="742950" lvl="1" indent="-285750" eaLnBrk="0" hangingPunct="0">
              <a:spcBef>
                <a:spcPct val="20000"/>
              </a:spcBef>
              <a:buFont typeface="Arial" charset="0"/>
              <a:buChar char="–"/>
            </a:pPr>
            <a:r>
              <a:rPr lang="en-US" sz="2800" b="1" dirty="0"/>
              <a:t>An aging population </a:t>
            </a:r>
            <a:r>
              <a:rPr lang="en-US" sz="2800" dirty="0"/>
              <a:t>–</a:t>
            </a:r>
            <a:r>
              <a:rPr lang="en-US" sz="2800" b="1" dirty="0" smtClean="0"/>
              <a:t> </a:t>
            </a:r>
            <a:r>
              <a:rPr lang="en-US" sz="2800" dirty="0"/>
              <a:t>aging at an </a:t>
            </a:r>
            <a:r>
              <a:rPr lang="en-US" sz="2800" i="1" dirty="0"/>
              <a:t>unprecedented rate</a:t>
            </a:r>
            <a:endParaRPr lang="en-US" sz="2800" dirty="0"/>
          </a:p>
          <a:p>
            <a:pPr marL="742950" lvl="1" indent="-285750" eaLnBrk="0" hangingPunct="0">
              <a:spcBef>
                <a:spcPct val="20000"/>
              </a:spcBef>
              <a:buFont typeface="Arial" charset="0"/>
              <a:buChar char="–"/>
            </a:pPr>
            <a:endParaRPr lang="en-US" sz="2800" dirty="0"/>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normAutofit fontScale="90000"/>
          </a:bodyPr>
          <a:lstStyle/>
          <a:p>
            <a:pPr algn="ctr"/>
            <a:r>
              <a:rPr lang="en-US" sz="3200" dirty="0" smtClean="0"/>
              <a:t>Exhibit 5-4</a:t>
            </a:r>
            <a:br>
              <a:rPr lang="en-US" sz="3200" dirty="0" smtClean="0"/>
            </a:br>
            <a:r>
              <a:rPr lang="en-US" sz="3200" dirty="0" smtClean="0"/>
              <a:t>Global Aging: How Much Do You Know?</a:t>
            </a:r>
            <a:endParaRPr lang="en-US" sz="3200" dirty="0" smtClean="0">
              <a:latin typeface="Calibri" pitchFamily="34" charset="0"/>
            </a:endParaRPr>
          </a:p>
        </p:txBody>
      </p:sp>
      <p:pic>
        <p:nvPicPr>
          <p:cNvPr id="2" name="Picture 1"/>
          <p:cNvPicPr>
            <a:picLocks noChangeAspect="1"/>
          </p:cNvPicPr>
          <p:nvPr/>
        </p:nvPicPr>
        <p:blipFill>
          <a:blip r:embed="rId3"/>
          <a:stretch>
            <a:fillRect/>
          </a:stretch>
        </p:blipFill>
        <p:spPr>
          <a:xfrm>
            <a:off x="614860" y="1665894"/>
            <a:ext cx="7924800" cy="4284308"/>
          </a:xfrm>
          <a:prstGeom prst="rect">
            <a:avLst/>
          </a:prstGeom>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4" name="Slide Number Placeholder 3"/>
          <p:cNvSpPr>
            <a:spLocks noGrp="1"/>
          </p:cNvSpPr>
          <p:nvPr>
            <p:ph type="sldNum" sz="quarter" idx="4"/>
          </p:nvPr>
        </p:nvSpPr>
        <p:spPr/>
        <p:txBody>
          <a:bodyPr/>
          <a:lstStyle/>
          <a:p>
            <a:r>
              <a:rPr lang="en-US" smtClean="0"/>
              <a:t>5-</a:t>
            </a:r>
            <a:fld id="{8B37D5FE-740C-46F5-801A-FA5477D9711F}"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normAutofit fontScale="90000"/>
          </a:bodyPr>
          <a:lstStyle/>
          <a:p>
            <a:pPr algn="ctr"/>
            <a:r>
              <a:rPr lang="en-US" sz="2800" dirty="0" smtClean="0"/>
              <a:t>Exhibit 5-4</a:t>
            </a:r>
            <a:br>
              <a:rPr lang="en-US" sz="2800" dirty="0" smtClean="0"/>
            </a:br>
            <a:r>
              <a:rPr lang="en-US" sz="2800" dirty="0" smtClean="0"/>
              <a:t>Global Aging: How Much Do You Know? (cont.)</a:t>
            </a:r>
            <a:endParaRPr lang="en-US" sz="2800" dirty="0" smtClean="0">
              <a:latin typeface="Calibri" pitchFamily="34" charset="0"/>
            </a:endParaRPr>
          </a:p>
        </p:txBody>
      </p:sp>
      <p:pic>
        <p:nvPicPr>
          <p:cNvPr id="2" name="Picture 1"/>
          <p:cNvPicPr>
            <a:picLocks noChangeAspect="1"/>
          </p:cNvPicPr>
          <p:nvPr/>
        </p:nvPicPr>
        <p:blipFill>
          <a:blip r:embed="rId3"/>
          <a:stretch>
            <a:fillRect/>
          </a:stretch>
        </p:blipFill>
        <p:spPr>
          <a:xfrm>
            <a:off x="0" y="1524000"/>
            <a:ext cx="9144000" cy="4419599"/>
          </a:xfrm>
          <a:prstGeom prst="rect">
            <a:avLst/>
          </a:prstGeom>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4" name="Slide Number Placeholder 3"/>
          <p:cNvSpPr>
            <a:spLocks noGrp="1"/>
          </p:cNvSpPr>
          <p:nvPr>
            <p:ph type="sldNum" sz="quarter" idx="4"/>
          </p:nvPr>
        </p:nvSpPr>
        <p:spPr/>
        <p:txBody>
          <a:bodyPr/>
          <a:lstStyle/>
          <a:p>
            <a:r>
              <a:rPr lang="en-US" smtClean="0"/>
              <a:t>5-</a:t>
            </a:r>
            <a:fld id="{8B37D5FE-740C-46F5-801A-FA5477D9711F}"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Autofit/>
          </a:bodyPr>
          <a:lstStyle/>
          <a:p>
            <a:pPr algn="ctr"/>
            <a:r>
              <a:rPr lang="en-US" sz="3200" dirty="0" smtClean="0"/>
              <a:t>Exhibit 5-5</a:t>
            </a:r>
            <a:br>
              <a:rPr lang="en-US" sz="3200" dirty="0" smtClean="0"/>
            </a:br>
            <a:r>
              <a:rPr lang="en-US" sz="3200" dirty="0" smtClean="0"/>
              <a:t>Types of Diversity Found in Workplaces</a:t>
            </a:r>
            <a:endParaRPr lang="en-US" sz="3200" dirty="0" smtClean="0">
              <a:latin typeface="Calibri" pitchFamily="34" charset="0"/>
            </a:endParaRPr>
          </a:p>
        </p:txBody>
      </p:sp>
      <p:pic>
        <p:nvPicPr>
          <p:cNvPr id="2" name="Picture 1"/>
          <p:cNvPicPr>
            <a:picLocks noChangeAspect="1"/>
          </p:cNvPicPr>
          <p:nvPr/>
        </p:nvPicPr>
        <p:blipFill>
          <a:blip r:embed="rId3"/>
          <a:stretch>
            <a:fillRect/>
          </a:stretch>
        </p:blipFill>
        <p:spPr>
          <a:xfrm>
            <a:off x="304800" y="1524000"/>
            <a:ext cx="7889358" cy="4419600"/>
          </a:xfrm>
          <a:prstGeom prst="rect">
            <a:avLst/>
          </a:prstGeom>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4" name="Slide Number Placeholder 3"/>
          <p:cNvSpPr>
            <a:spLocks noGrp="1"/>
          </p:cNvSpPr>
          <p:nvPr>
            <p:ph type="sldNum" sz="quarter" idx="4"/>
          </p:nvPr>
        </p:nvSpPr>
        <p:spPr/>
        <p:txBody>
          <a:bodyPr/>
          <a:lstStyle/>
          <a:p>
            <a:r>
              <a:rPr lang="en-US" smtClean="0"/>
              <a:t>5-</a:t>
            </a:r>
            <a:fld id="{8B37D5FE-740C-46F5-801A-FA5477D9711F}"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772400" cy="1173162"/>
          </a:xfrm>
        </p:spPr>
        <p:txBody>
          <a:bodyPr>
            <a:normAutofit fontScale="90000"/>
          </a:bodyPr>
          <a:lstStyle/>
          <a:p>
            <a:pPr algn="ctr"/>
            <a:r>
              <a:rPr lang="en-US" dirty="0" smtClean="0"/>
              <a:t>Exhibit 5-6 </a:t>
            </a:r>
            <a:br>
              <a:rPr lang="en-US" dirty="0" smtClean="0"/>
            </a:br>
            <a:r>
              <a:rPr lang="en-US" dirty="0" smtClean="0"/>
              <a:t>Employers’ Fears About Disabled Workers</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2290762" y="1852612"/>
            <a:ext cx="4562475" cy="3228975"/>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4" name="Slide Number Placeholder 3"/>
          <p:cNvSpPr>
            <a:spLocks noGrp="1"/>
          </p:cNvSpPr>
          <p:nvPr>
            <p:ph type="sldNum" sz="quarter" idx="4"/>
          </p:nvPr>
        </p:nvSpPr>
        <p:spPr/>
        <p:txBody>
          <a:bodyPr/>
          <a:lstStyle/>
          <a:p>
            <a:r>
              <a:rPr lang="en-US" smtClean="0"/>
              <a:t>5-</a:t>
            </a:r>
            <a:fld id="{8B37D5FE-740C-46F5-801A-FA5477D9711F}"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normAutofit fontScale="90000"/>
          </a:bodyPr>
          <a:lstStyle/>
          <a:p>
            <a:pPr algn="ctr"/>
            <a:r>
              <a:rPr lang="en-US" sz="3600" dirty="0" smtClean="0"/>
              <a:t>Types of Workplace Diversity (cont.)</a:t>
            </a:r>
            <a:endParaRPr lang="en-US" sz="3600" dirty="0" smtClean="0">
              <a:latin typeface="Calibri" pitchFamily="34" charset="0"/>
            </a:endParaRPr>
          </a:p>
        </p:txBody>
      </p:sp>
      <p:sp>
        <p:nvSpPr>
          <p:cNvPr id="4" name="Content Placeholder 3"/>
          <p:cNvSpPr>
            <a:spLocks noGrp="1"/>
          </p:cNvSpPr>
          <p:nvPr>
            <p:ph idx="1"/>
          </p:nvPr>
        </p:nvSpPr>
        <p:spPr/>
        <p:txBody>
          <a:bodyPr>
            <a:normAutofit fontScale="92500"/>
          </a:bodyPr>
          <a:lstStyle/>
          <a:p>
            <a:pPr marL="457200" indent="-457200" eaLnBrk="0" hangingPunct="0">
              <a:spcBef>
                <a:spcPct val="20000"/>
              </a:spcBef>
              <a:buFont typeface="Arial"/>
              <a:buChar char="•"/>
            </a:pPr>
            <a:r>
              <a:rPr lang="en-US" sz="3200" b="1" dirty="0" smtClean="0">
                <a:latin typeface="Arial"/>
                <a:cs typeface="Arial"/>
              </a:rPr>
              <a:t>GLBT</a:t>
            </a:r>
            <a:r>
              <a:rPr lang="en-US" sz="3200" b="1" dirty="0">
                <a:latin typeface="Arial"/>
                <a:cs typeface="Arial"/>
              </a:rPr>
              <a:t>: Sexual Orientation and Gender Identity </a:t>
            </a:r>
            <a:r>
              <a:rPr lang="en-US" sz="3200" dirty="0">
                <a:latin typeface="Arial"/>
                <a:cs typeface="Arial"/>
              </a:rPr>
              <a:t>–</a:t>
            </a:r>
            <a:r>
              <a:rPr lang="en-US" sz="3200" b="1" dirty="0">
                <a:latin typeface="Arial"/>
                <a:cs typeface="Arial"/>
              </a:rPr>
              <a:t> </a:t>
            </a:r>
            <a:r>
              <a:rPr lang="en-US" sz="3200" dirty="0">
                <a:latin typeface="Arial"/>
                <a:cs typeface="Arial"/>
              </a:rPr>
              <a:t>U.S. federal law does not prohibit discrimination against employees on the basis of sexual orientation</a:t>
            </a:r>
          </a:p>
          <a:p>
            <a:pPr marL="457200" indent="-457200" eaLnBrk="0" hangingPunct="0">
              <a:spcBef>
                <a:spcPct val="20000"/>
              </a:spcBef>
              <a:buFont typeface="Arial"/>
              <a:buChar char="•"/>
            </a:pPr>
            <a:r>
              <a:rPr lang="en-US" sz="3200" b="1" dirty="0">
                <a:latin typeface="Arial"/>
                <a:cs typeface="Arial"/>
              </a:rPr>
              <a:t>Other Types of Diversity </a:t>
            </a:r>
            <a:r>
              <a:rPr lang="en-US" sz="3200" dirty="0">
                <a:latin typeface="Arial"/>
                <a:cs typeface="Arial"/>
              </a:rPr>
              <a:t>– Diversity refers to </a:t>
            </a:r>
            <a:r>
              <a:rPr lang="en-US" sz="3200" i="1" dirty="0">
                <a:latin typeface="Arial"/>
                <a:cs typeface="Arial"/>
              </a:rPr>
              <a:t>any </a:t>
            </a:r>
            <a:r>
              <a:rPr lang="en-US" sz="3200" dirty="0">
                <a:latin typeface="Arial"/>
                <a:cs typeface="Arial"/>
              </a:rPr>
              <a:t>dissimilarities or differences that might be present in a workplace</a:t>
            </a:r>
            <a:endParaRPr lang="en-US" sz="3200" b="1" dirty="0">
              <a:latin typeface="Arial"/>
              <a:cs typeface="Arial"/>
            </a:endParaRPr>
          </a:p>
          <a:p>
            <a:endParaRPr lang="en-US" sz="3200" b="1" dirty="0">
              <a:latin typeface="Arial"/>
              <a:cs typeface="Arial"/>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normAutofit fontScale="90000"/>
          </a:bodyPr>
          <a:lstStyle/>
          <a:p>
            <a:pPr algn="ctr"/>
            <a:r>
              <a:rPr lang="en-US" sz="4000" dirty="0" smtClean="0"/>
              <a:t>Challenges in Managing Diversity</a:t>
            </a:r>
            <a:endParaRPr lang="en-US" sz="4000" dirty="0" smtClean="0">
              <a:latin typeface="Calibri" pitchFamily="34" charset="0"/>
            </a:endParaRPr>
          </a:p>
        </p:txBody>
      </p:sp>
      <p:sp>
        <p:nvSpPr>
          <p:cNvPr id="4" name="Content Placeholder 3"/>
          <p:cNvSpPr>
            <a:spLocks noGrp="1"/>
          </p:cNvSpPr>
          <p:nvPr>
            <p:ph idx="1"/>
          </p:nvPr>
        </p:nvSpPr>
        <p:spPr>
          <a:xfrm>
            <a:off x="304800" y="1600201"/>
            <a:ext cx="8153400" cy="3733800"/>
          </a:xfrm>
        </p:spPr>
        <p:txBody>
          <a:bodyPr>
            <a:normAutofit/>
          </a:bodyPr>
          <a:lstStyle/>
          <a:p>
            <a:pPr marL="508000" indent="-438150">
              <a:buFont typeface="Wingdings 3" charset="2"/>
              <a:buChar char=""/>
            </a:pPr>
            <a:r>
              <a:rPr lang="en-US" sz="3200" b="1" dirty="0" smtClean="0">
                <a:latin typeface="Arial" pitchFamily="34" charset="0"/>
                <a:cs typeface="Arial" pitchFamily="34" charset="0"/>
              </a:rPr>
              <a:t>Personal Bias</a:t>
            </a:r>
          </a:p>
          <a:p>
            <a:pPr marL="1201738" indent="-338138" eaLnBrk="0" hangingPunct="0">
              <a:spcBef>
                <a:spcPct val="20000"/>
              </a:spcBef>
              <a:buFont typeface="Arial" pitchFamily="34" charset="0"/>
              <a:buChar char="•"/>
            </a:pPr>
            <a:r>
              <a:rPr lang="en-US" sz="2800" b="1" dirty="0">
                <a:latin typeface="Arial"/>
                <a:cs typeface="Arial"/>
              </a:rPr>
              <a:t>Bias </a:t>
            </a:r>
            <a:r>
              <a:rPr lang="en-US" sz="2800" dirty="0">
                <a:latin typeface="Arial"/>
                <a:cs typeface="Arial"/>
              </a:rPr>
              <a:t>–</a:t>
            </a:r>
            <a:r>
              <a:rPr lang="en-US" sz="2800" b="1" dirty="0">
                <a:latin typeface="Arial"/>
                <a:cs typeface="Arial"/>
              </a:rPr>
              <a:t> </a:t>
            </a:r>
            <a:r>
              <a:rPr lang="en-US" sz="2800" dirty="0">
                <a:latin typeface="Arial"/>
                <a:cs typeface="Arial"/>
              </a:rPr>
              <a:t>A tendency or preference toward a particular perspective or ideology.</a:t>
            </a:r>
          </a:p>
          <a:p>
            <a:pPr marL="1201738" indent="-338138" eaLnBrk="0" hangingPunct="0">
              <a:spcBef>
                <a:spcPct val="20000"/>
              </a:spcBef>
              <a:buFont typeface="Arial" charset="0"/>
              <a:buChar char="•"/>
            </a:pPr>
            <a:r>
              <a:rPr lang="en-US" sz="2800" b="1" dirty="0">
                <a:latin typeface="Arial"/>
                <a:cs typeface="Arial"/>
              </a:rPr>
              <a:t>Prejudice </a:t>
            </a:r>
            <a:r>
              <a:rPr lang="en-US" sz="2800" dirty="0">
                <a:latin typeface="Arial"/>
                <a:cs typeface="Arial"/>
              </a:rPr>
              <a:t>–</a:t>
            </a:r>
            <a:r>
              <a:rPr lang="en-US" sz="2800" b="1" dirty="0">
                <a:latin typeface="Arial"/>
                <a:cs typeface="Arial"/>
              </a:rPr>
              <a:t> </a:t>
            </a:r>
            <a:r>
              <a:rPr lang="en-US" sz="2800" dirty="0">
                <a:latin typeface="Arial"/>
                <a:cs typeface="Arial"/>
              </a:rPr>
              <a:t>A pre-conceived belief, opinion, or judgment toward a person or a group of people.</a:t>
            </a:r>
          </a:p>
          <a:p>
            <a:pPr marL="68580" indent="0">
              <a:buNone/>
            </a:pPr>
            <a:endParaRPr lang="en-US" sz="3200" b="1" dirty="0" smtClean="0">
              <a:latin typeface="Arial" pitchFamily="34" charset="0"/>
              <a:cs typeface="Arial" pitchFamily="34" charset="0"/>
            </a:endParaRPr>
          </a:p>
          <a:p>
            <a:endParaRPr lang="en-US" sz="3200" b="1" dirty="0" smtClean="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normAutofit/>
          </a:bodyPr>
          <a:lstStyle/>
          <a:p>
            <a:pPr algn="ctr"/>
            <a:r>
              <a:rPr lang="en-US" sz="3200" dirty="0" smtClean="0"/>
              <a:t>Challenges in Managing Diversity  (cont.)</a:t>
            </a:r>
            <a:endParaRPr lang="en-US" sz="3200" dirty="0" smtClean="0">
              <a:latin typeface="Calibri" pitchFamily="34" charset="0"/>
            </a:endParaRPr>
          </a:p>
        </p:txBody>
      </p:sp>
      <p:sp>
        <p:nvSpPr>
          <p:cNvPr id="4" name="Content Placeholder 3"/>
          <p:cNvSpPr>
            <a:spLocks noGrp="1"/>
          </p:cNvSpPr>
          <p:nvPr>
            <p:ph idx="1"/>
          </p:nvPr>
        </p:nvSpPr>
        <p:spPr/>
        <p:txBody>
          <a:bodyPr>
            <a:normAutofit fontScale="92500" lnSpcReduction="20000"/>
          </a:bodyPr>
          <a:lstStyle/>
          <a:p>
            <a:pPr marL="457200" indent="-457200" eaLnBrk="0" hangingPunct="0">
              <a:spcBef>
                <a:spcPct val="20000"/>
              </a:spcBef>
              <a:buFont typeface="Arial"/>
              <a:buChar char="•"/>
            </a:pPr>
            <a:r>
              <a:rPr lang="en-US" sz="3200" b="1" dirty="0" smtClean="0">
                <a:latin typeface="Arial"/>
                <a:cs typeface="Arial"/>
              </a:rPr>
              <a:t>Stereotyping </a:t>
            </a:r>
            <a:r>
              <a:rPr lang="en-US" sz="3200" dirty="0">
                <a:latin typeface="Arial"/>
                <a:cs typeface="Arial"/>
              </a:rPr>
              <a:t>–</a:t>
            </a:r>
            <a:r>
              <a:rPr lang="en-US" sz="3200" b="1" dirty="0">
                <a:latin typeface="Arial"/>
                <a:cs typeface="Arial"/>
              </a:rPr>
              <a:t> </a:t>
            </a:r>
            <a:r>
              <a:rPr lang="en-US" sz="3200" dirty="0">
                <a:latin typeface="Arial"/>
                <a:cs typeface="Arial"/>
              </a:rPr>
              <a:t>judging a person based on a prejudicial perception of a group to which that person belongs.</a:t>
            </a:r>
          </a:p>
          <a:p>
            <a:pPr marL="457200" indent="-457200" eaLnBrk="0" hangingPunct="0">
              <a:spcBef>
                <a:spcPct val="20000"/>
              </a:spcBef>
              <a:buFont typeface="Arial"/>
              <a:buChar char="•"/>
            </a:pPr>
            <a:r>
              <a:rPr lang="en-US" sz="3200" b="1" dirty="0">
                <a:latin typeface="Arial"/>
                <a:cs typeface="Arial"/>
              </a:rPr>
              <a:t>Discrimination </a:t>
            </a:r>
            <a:r>
              <a:rPr lang="en-US" sz="3200" dirty="0">
                <a:latin typeface="Arial"/>
                <a:cs typeface="Arial"/>
              </a:rPr>
              <a:t>–</a:t>
            </a:r>
            <a:r>
              <a:rPr lang="en-US" sz="3200" b="1" dirty="0">
                <a:latin typeface="Arial"/>
                <a:cs typeface="Arial"/>
              </a:rPr>
              <a:t> </a:t>
            </a:r>
            <a:r>
              <a:rPr lang="en-US" sz="3200" dirty="0">
                <a:latin typeface="Arial"/>
                <a:cs typeface="Arial"/>
              </a:rPr>
              <a:t>when someone acts out their prejudicial attitudes toward people who are the targets of their prejudice. </a:t>
            </a:r>
          </a:p>
          <a:p>
            <a:pPr marL="457200" indent="-457200" eaLnBrk="0" hangingPunct="0">
              <a:spcBef>
                <a:spcPct val="20000"/>
              </a:spcBef>
              <a:buFont typeface="Arial"/>
              <a:buChar char="•"/>
            </a:pPr>
            <a:r>
              <a:rPr lang="en-US" sz="3200" b="1" dirty="0">
                <a:latin typeface="Arial"/>
                <a:cs typeface="Arial"/>
              </a:rPr>
              <a:t>Glass Ceiling </a:t>
            </a:r>
            <a:r>
              <a:rPr lang="en-US" sz="3200" dirty="0">
                <a:latin typeface="Arial"/>
                <a:cs typeface="Arial"/>
              </a:rPr>
              <a:t>–</a:t>
            </a:r>
            <a:r>
              <a:rPr lang="en-US" sz="3200" b="1" dirty="0">
                <a:latin typeface="Arial"/>
                <a:cs typeface="Arial"/>
              </a:rPr>
              <a:t> </a:t>
            </a:r>
            <a:r>
              <a:rPr lang="en-US" sz="3200" dirty="0">
                <a:latin typeface="Arial"/>
                <a:cs typeface="Arial"/>
              </a:rPr>
              <a:t>the invisible barrier that separates women and minorities from top management positions.</a:t>
            </a:r>
          </a:p>
          <a:p>
            <a:endParaRPr lang="en-US" sz="3200" b="1"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Exhibit 5-7</a:t>
            </a:r>
            <a:br>
              <a:rPr lang="en-US" dirty="0" smtClean="0"/>
            </a:br>
            <a:r>
              <a:rPr lang="en-US" dirty="0" smtClean="0"/>
              <a:t>Forms of Discrimination</a:t>
            </a:r>
            <a:endParaRPr lang="en-US" dirty="0"/>
          </a:p>
        </p:txBody>
      </p:sp>
      <p:pic>
        <p:nvPicPr>
          <p:cNvPr id="4" name="Picture 3"/>
          <p:cNvPicPr>
            <a:picLocks noChangeAspect="1"/>
          </p:cNvPicPr>
          <p:nvPr/>
        </p:nvPicPr>
        <p:blipFill>
          <a:blip r:embed="rId2"/>
          <a:stretch>
            <a:fillRect/>
          </a:stretch>
        </p:blipFill>
        <p:spPr>
          <a:xfrm>
            <a:off x="859226" y="1295400"/>
            <a:ext cx="7467600" cy="4857565"/>
          </a:xfrm>
          <a:prstGeom prst="rect">
            <a:avLst/>
          </a:prstGeom>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7" name="Slide Number Placeholder 6"/>
          <p:cNvSpPr>
            <a:spLocks noGrp="1"/>
          </p:cNvSpPr>
          <p:nvPr>
            <p:ph type="sldNum" sz="quarter" idx="4"/>
          </p:nvPr>
        </p:nvSpPr>
        <p:spPr/>
        <p:txBody>
          <a:bodyPr/>
          <a:lstStyle/>
          <a:p>
            <a:r>
              <a:rPr lang="en-US" smtClean="0"/>
              <a:t>5-</a:t>
            </a:r>
            <a:fld id="{8B37D5FE-740C-46F5-801A-FA5477D9711F}"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Learning objectives</a:t>
            </a:r>
            <a:endParaRPr lang="en-US" b="1" dirty="0"/>
          </a:p>
        </p:txBody>
      </p:sp>
      <p:sp>
        <p:nvSpPr>
          <p:cNvPr id="3" name="Content Placeholder 2"/>
          <p:cNvSpPr>
            <a:spLocks noGrp="1"/>
          </p:cNvSpPr>
          <p:nvPr>
            <p:ph idx="1"/>
          </p:nvPr>
        </p:nvSpPr>
        <p:spPr/>
        <p:txBody>
          <a:bodyPr>
            <a:noAutofit/>
          </a:bodyPr>
          <a:lstStyle/>
          <a:p>
            <a:pPr marL="582930" indent="-514350">
              <a:buFont typeface="+mj-lt"/>
              <a:buAutoNum type="arabicPeriod"/>
              <a:defRPr/>
            </a:pPr>
            <a:r>
              <a:rPr lang="en-US" sz="2300" b="1" dirty="0" smtClean="0">
                <a:latin typeface="Arial" pitchFamily="34" charset="0"/>
                <a:cs typeface="Arial" pitchFamily="34" charset="0"/>
              </a:rPr>
              <a:t>D</a:t>
            </a:r>
            <a:r>
              <a:rPr lang="en-US" sz="2300" b="1" dirty="0" smtClean="0">
                <a:latin typeface="Arial"/>
                <a:cs typeface="Arial"/>
              </a:rPr>
              <a:t>efine </a:t>
            </a:r>
            <a:r>
              <a:rPr lang="en-US" sz="2300" dirty="0" smtClean="0">
                <a:latin typeface="Arial"/>
                <a:cs typeface="Arial"/>
              </a:rPr>
              <a:t>workplace</a:t>
            </a:r>
            <a:r>
              <a:rPr lang="en-US" sz="2300" b="1" dirty="0" smtClean="0">
                <a:latin typeface="Arial"/>
                <a:cs typeface="Arial"/>
              </a:rPr>
              <a:t> </a:t>
            </a:r>
            <a:r>
              <a:rPr lang="en-US" sz="2300" dirty="0" smtClean="0">
                <a:latin typeface="Arial"/>
                <a:cs typeface="Arial"/>
              </a:rPr>
              <a:t>diversity and explain why managing it is so important.</a:t>
            </a:r>
          </a:p>
          <a:p>
            <a:pPr marL="693738" indent="-236538">
              <a:buFont typeface="Wingdings" charset="2"/>
              <a:buChar char="§"/>
              <a:defRPr/>
            </a:pPr>
            <a:r>
              <a:rPr lang="en-US" sz="2300" b="1" dirty="0">
                <a:latin typeface="Arial"/>
                <a:cs typeface="Arial"/>
              </a:rPr>
              <a:t>Develop your skill </a:t>
            </a:r>
            <a:r>
              <a:rPr lang="en-US" sz="2300" dirty="0">
                <a:latin typeface="Arial"/>
                <a:cs typeface="Arial"/>
              </a:rPr>
              <a:t>at valuing and working with diverse individuals and teams.</a:t>
            </a:r>
            <a:endParaRPr lang="en-US" sz="2300" b="1" dirty="0" smtClean="0">
              <a:latin typeface="Arial"/>
              <a:cs typeface="Arial"/>
            </a:endParaRPr>
          </a:p>
          <a:p>
            <a:pPr marL="582930" indent="-514350">
              <a:buFont typeface="+mj-lt"/>
              <a:buAutoNum type="arabicPeriod" startAt="2"/>
              <a:defRPr/>
            </a:pPr>
            <a:r>
              <a:rPr lang="en-US" sz="2300" b="1" dirty="0" smtClean="0">
                <a:latin typeface="Arial"/>
                <a:cs typeface="Arial"/>
              </a:rPr>
              <a:t>Describe </a:t>
            </a:r>
            <a:r>
              <a:rPr lang="en-US" sz="2300" dirty="0" smtClean="0">
                <a:latin typeface="Arial"/>
                <a:cs typeface="Arial"/>
              </a:rPr>
              <a:t>the</a:t>
            </a:r>
            <a:r>
              <a:rPr lang="en-US" sz="2300" b="1" dirty="0" smtClean="0">
                <a:latin typeface="Arial"/>
                <a:cs typeface="Arial"/>
              </a:rPr>
              <a:t> </a:t>
            </a:r>
            <a:r>
              <a:rPr lang="en-US" sz="2300" dirty="0" smtClean="0">
                <a:latin typeface="Arial"/>
                <a:cs typeface="Arial"/>
              </a:rPr>
              <a:t>changing workplaces in the United States and around the world.</a:t>
            </a:r>
          </a:p>
          <a:p>
            <a:pPr marL="582930" indent="-514350">
              <a:buFont typeface="+mj-lt"/>
              <a:buAutoNum type="arabicPeriod" startAt="2"/>
              <a:defRPr/>
            </a:pPr>
            <a:r>
              <a:rPr lang="en-US" sz="2300" b="1" dirty="0" smtClean="0">
                <a:latin typeface="Arial"/>
                <a:cs typeface="Arial"/>
              </a:rPr>
              <a:t>Explain </a:t>
            </a:r>
            <a:r>
              <a:rPr lang="en-US" sz="2300" dirty="0" smtClean="0">
                <a:latin typeface="Arial"/>
                <a:cs typeface="Arial"/>
              </a:rPr>
              <a:t>the</a:t>
            </a:r>
            <a:r>
              <a:rPr lang="en-US" sz="2300" b="1" dirty="0" smtClean="0">
                <a:latin typeface="Arial"/>
                <a:cs typeface="Arial"/>
              </a:rPr>
              <a:t> </a:t>
            </a:r>
            <a:r>
              <a:rPr lang="en-US" sz="2300" dirty="0" smtClean="0">
                <a:latin typeface="Arial"/>
                <a:cs typeface="Arial"/>
              </a:rPr>
              <a:t>different types of diversity found in workplaces.</a:t>
            </a:r>
          </a:p>
          <a:p>
            <a:pPr marL="582930" indent="-514350">
              <a:buFont typeface="+mj-lt"/>
              <a:buAutoNum type="arabicPeriod" startAt="2"/>
              <a:defRPr/>
            </a:pPr>
            <a:r>
              <a:rPr lang="en-US" sz="2300" b="1" dirty="0" smtClean="0">
                <a:latin typeface="Arial"/>
                <a:cs typeface="Arial"/>
              </a:rPr>
              <a:t>Discuss </a:t>
            </a:r>
            <a:r>
              <a:rPr lang="en-US" sz="2300" dirty="0" smtClean="0">
                <a:latin typeface="Arial"/>
                <a:cs typeface="Arial"/>
              </a:rPr>
              <a:t>the</a:t>
            </a:r>
            <a:r>
              <a:rPr lang="en-US" sz="2300" b="1" dirty="0" smtClean="0">
                <a:latin typeface="Arial"/>
                <a:cs typeface="Arial"/>
              </a:rPr>
              <a:t> </a:t>
            </a:r>
            <a:r>
              <a:rPr lang="en-US" sz="2300" dirty="0" smtClean="0">
                <a:latin typeface="Arial"/>
                <a:cs typeface="Arial"/>
              </a:rPr>
              <a:t>challenges managers face in managing diversity.</a:t>
            </a:r>
            <a:endParaRPr lang="en-US" sz="2300" b="1" dirty="0" smtClean="0">
              <a:latin typeface="Arial"/>
              <a:cs typeface="Arial"/>
            </a:endParaRP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7" name="Slide Number Placeholder 6"/>
          <p:cNvSpPr>
            <a:spLocks noGrp="1"/>
          </p:cNvSpPr>
          <p:nvPr>
            <p:ph type="sldNum" sz="quarter" idx="4"/>
          </p:nvPr>
        </p:nvSpPr>
        <p:spPr/>
        <p:txBody>
          <a:bodyPr/>
          <a:lstStyle/>
          <a:p>
            <a:r>
              <a:rPr lang="en-US" smtClean="0"/>
              <a:t>5-</a:t>
            </a:r>
            <a:fld id="{8B37D5FE-740C-46F5-801A-FA5477D9711F}"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normAutofit fontScale="90000"/>
          </a:bodyPr>
          <a:lstStyle/>
          <a:p>
            <a:pPr algn="ctr"/>
            <a:r>
              <a:rPr lang="en-US" sz="4000" dirty="0" smtClean="0"/>
              <a:t>The Legal Aspect of Workplace Diversity</a:t>
            </a:r>
            <a:endParaRPr lang="en-US" sz="4000" dirty="0" smtClean="0">
              <a:latin typeface="Calibri" pitchFamily="34" charset="0"/>
            </a:endParaRPr>
          </a:p>
        </p:txBody>
      </p:sp>
      <p:sp>
        <p:nvSpPr>
          <p:cNvPr id="4" name="Content Placeholder 3"/>
          <p:cNvSpPr>
            <a:spLocks noGrp="1"/>
          </p:cNvSpPr>
          <p:nvPr>
            <p:ph idx="1"/>
          </p:nvPr>
        </p:nvSpPr>
        <p:spPr/>
        <p:txBody>
          <a:bodyPr>
            <a:normAutofit fontScale="85000" lnSpcReduction="20000"/>
          </a:bodyPr>
          <a:lstStyle/>
          <a:p>
            <a:pPr marL="457200" indent="-457200" eaLnBrk="0" hangingPunct="0">
              <a:spcBef>
                <a:spcPct val="20000"/>
              </a:spcBef>
              <a:buFont typeface="Arial"/>
              <a:buChar char="•"/>
            </a:pPr>
            <a:r>
              <a:rPr lang="en-US" sz="3500" dirty="0" smtClean="0">
                <a:latin typeface="Arial"/>
                <a:cs typeface="Arial"/>
              </a:rPr>
              <a:t>Federal </a:t>
            </a:r>
            <a:r>
              <a:rPr lang="en-US" sz="3500" dirty="0">
                <a:latin typeface="Arial"/>
                <a:cs typeface="Arial"/>
              </a:rPr>
              <a:t>laws have</a:t>
            </a:r>
            <a:r>
              <a:rPr lang="en-US" sz="3500" i="1" dirty="0">
                <a:latin typeface="Arial"/>
                <a:cs typeface="Arial"/>
              </a:rPr>
              <a:t> </a:t>
            </a:r>
            <a:r>
              <a:rPr lang="en-US" sz="3500" dirty="0">
                <a:latin typeface="Arial"/>
                <a:cs typeface="Arial"/>
              </a:rPr>
              <a:t>contributed to some of the social change we’ve seen over the last 50-plus years.</a:t>
            </a:r>
          </a:p>
          <a:p>
            <a:pPr marL="457200" indent="-457200" eaLnBrk="0" hangingPunct="0">
              <a:spcBef>
                <a:spcPct val="20000"/>
              </a:spcBef>
              <a:buFont typeface="Arial"/>
              <a:buChar char="•"/>
            </a:pPr>
            <a:r>
              <a:rPr lang="en-US" sz="3500" dirty="0">
                <a:latin typeface="Arial"/>
                <a:cs typeface="Arial"/>
              </a:rPr>
              <a:t>Workplace diversity needs to be more than understanding and complying with federal laws. </a:t>
            </a:r>
          </a:p>
          <a:p>
            <a:pPr marL="457200" indent="-457200" eaLnBrk="0" hangingPunct="0">
              <a:spcBef>
                <a:spcPct val="20000"/>
              </a:spcBef>
              <a:buFont typeface="Arial"/>
              <a:buChar char="•"/>
            </a:pPr>
            <a:r>
              <a:rPr lang="en-US" sz="3500" dirty="0">
                <a:latin typeface="Arial"/>
                <a:cs typeface="Arial"/>
              </a:rPr>
              <a:t>Organizations that are successful at managing diversity use additional diversity initiatives and programs.</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normAutofit/>
          </a:bodyPr>
          <a:lstStyle/>
          <a:p>
            <a:pPr algn="ctr"/>
            <a:r>
              <a:rPr lang="en-US" sz="3200" dirty="0" smtClean="0"/>
              <a:t>Top Management Commitment to Diversity</a:t>
            </a:r>
            <a:endParaRPr lang="en-US" sz="3200" dirty="0" smtClean="0">
              <a:latin typeface="Calibri" pitchFamily="34" charset="0"/>
            </a:endParaRPr>
          </a:p>
        </p:txBody>
      </p:sp>
      <p:sp>
        <p:nvSpPr>
          <p:cNvPr id="4" name="Content Placeholder 3"/>
          <p:cNvSpPr>
            <a:spLocks noGrp="1"/>
          </p:cNvSpPr>
          <p:nvPr>
            <p:ph idx="1"/>
          </p:nvPr>
        </p:nvSpPr>
        <p:spPr/>
        <p:txBody>
          <a:bodyPr>
            <a:normAutofit fontScale="92500" lnSpcReduction="20000"/>
          </a:bodyPr>
          <a:lstStyle/>
          <a:p>
            <a:pPr marL="457200" indent="-457200" eaLnBrk="0" hangingPunct="0">
              <a:spcBef>
                <a:spcPct val="20000"/>
              </a:spcBef>
              <a:buFont typeface="Arial"/>
              <a:buChar char="•"/>
            </a:pPr>
            <a:r>
              <a:rPr lang="en-US" sz="3200" b="1" dirty="0" smtClean="0">
                <a:latin typeface="Arial"/>
                <a:cs typeface="Arial"/>
              </a:rPr>
              <a:t>Mentoring</a:t>
            </a:r>
            <a:r>
              <a:rPr lang="en-US" sz="3200" dirty="0" smtClean="0">
                <a:latin typeface="Arial"/>
                <a:cs typeface="Arial"/>
              </a:rPr>
              <a:t> – </a:t>
            </a:r>
            <a:r>
              <a:rPr lang="en-US" sz="3200" dirty="0">
                <a:latin typeface="Arial"/>
                <a:cs typeface="Arial"/>
              </a:rPr>
              <a:t>a process whereby an experienced organizational member (a mentor) provides advice and guidance to a less-experienced member (a protégé).</a:t>
            </a:r>
          </a:p>
          <a:p>
            <a:pPr marL="457200" indent="-457200" eaLnBrk="0" hangingPunct="0">
              <a:spcBef>
                <a:spcPct val="20000"/>
              </a:spcBef>
              <a:buFont typeface="Arial"/>
              <a:buChar char="•"/>
            </a:pPr>
            <a:r>
              <a:rPr lang="en-US" sz="3200" b="1" dirty="0">
                <a:latin typeface="Arial"/>
                <a:cs typeface="Arial"/>
              </a:rPr>
              <a:t>Diversity Skills Training </a:t>
            </a:r>
            <a:r>
              <a:rPr lang="en-US" sz="3200" dirty="0" smtClean="0">
                <a:latin typeface="Arial"/>
                <a:cs typeface="Arial"/>
              </a:rPr>
              <a:t>–</a:t>
            </a:r>
            <a:r>
              <a:rPr lang="en-US" sz="3200" b="1" dirty="0" smtClean="0">
                <a:latin typeface="Arial"/>
                <a:cs typeface="Arial"/>
              </a:rPr>
              <a:t> </a:t>
            </a:r>
            <a:r>
              <a:rPr lang="en-US" sz="3200" dirty="0">
                <a:latin typeface="Arial"/>
                <a:cs typeface="Arial"/>
              </a:rPr>
              <a:t>specialized training to educate employees about the importance of diversity and to teach them skills for working in a diverse </a:t>
            </a:r>
            <a:r>
              <a:rPr lang="en-US" sz="3200" dirty="0" smtClean="0">
                <a:latin typeface="Arial"/>
                <a:cs typeface="Arial"/>
              </a:rPr>
              <a:t>workplace.</a:t>
            </a:r>
            <a:endParaRPr lang="en-US" sz="3200" dirty="0">
              <a:latin typeface="Arial"/>
              <a:cs typeface="Arial"/>
            </a:endParaRPr>
          </a:p>
          <a:p>
            <a:pPr marL="68580" indent="0">
              <a:buNone/>
            </a:pPr>
            <a:r>
              <a:rPr lang="en-US" sz="3200" dirty="0" smtClean="0"/>
              <a:t> </a:t>
            </a:r>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Exhibit 5-9</a:t>
            </a:r>
            <a:br>
              <a:rPr lang="en-US" dirty="0" smtClean="0"/>
            </a:br>
            <a:r>
              <a:rPr lang="en-US" dirty="0" smtClean="0"/>
              <a:t>What a Good Mentor Does</a:t>
            </a:r>
            <a:endParaRPr lang="en-US" dirty="0"/>
          </a:p>
        </p:txBody>
      </p:sp>
      <p:pic>
        <p:nvPicPr>
          <p:cNvPr id="4" name="Picture 3"/>
          <p:cNvPicPr>
            <a:picLocks noChangeAspect="1"/>
          </p:cNvPicPr>
          <p:nvPr/>
        </p:nvPicPr>
        <p:blipFill>
          <a:blip r:embed="rId2"/>
          <a:stretch>
            <a:fillRect/>
          </a:stretch>
        </p:blipFill>
        <p:spPr>
          <a:xfrm>
            <a:off x="0" y="1752600"/>
            <a:ext cx="9144000" cy="3048000"/>
          </a:xfrm>
          <a:prstGeom prst="rect">
            <a:avLst/>
          </a:prstGeom>
        </p:spPr>
      </p:pic>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5" name="Slide Number Placeholder 4"/>
          <p:cNvSpPr>
            <a:spLocks noGrp="1"/>
          </p:cNvSpPr>
          <p:nvPr>
            <p:ph type="sldNum" sz="quarter" idx="4"/>
          </p:nvPr>
        </p:nvSpPr>
        <p:spPr/>
        <p:txBody>
          <a:bodyPr/>
          <a:lstStyle/>
          <a:p>
            <a:r>
              <a:rPr lang="en-US" smtClean="0"/>
              <a:t>5-</a:t>
            </a:r>
            <a:fld id="{8B37D5FE-740C-46F5-801A-FA5477D9711F}"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algn="ctr"/>
            <a:r>
              <a:rPr lang="en-US" sz="2800" dirty="0" smtClean="0"/>
              <a:t>Top Management Commitment to Diversity (cont.)</a:t>
            </a:r>
            <a:endParaRPr lang="en-US" sz="2800" dirty="0" smtClean="0">
              <a:latin typeface="Calibri" pitchFamily="34" charset="0"/>
            </a:endParaRPr>
          </a:p>
        </p:txBody>
      </p:sp>
      <p:sp>
        <p:nvSpPr>
          <p:cNvPr id="74754" name="Rectangle 3"/>
          <p:cNvSpPr txBox="1">
            <a:spLocks/>
          </p:cNvSpPr>
          <p:nvPr/>
        </p:nvSpPr>
        <p:spPr bwMode="auto">
          <a:xfrm>
            <a:off x="4648200" y="1600200"/>
            <a:ext cx="3886200" cy="37338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Employee Resource Groups </a:t>
            </a:r>
            <a:r>
              <a:rPr lang="en-US" sz="2800" b="1" dirty="0" smtClean="0"/>
              <a:t>– groups </a:t>
            </a:r>
            <a:r>
              <a:rPr lang="en-US" sz="2800" b="1" dirty="0"/>
              <a:t>made </a:t>
            </a:r>
            <a:r>
              <a:rPr lang="en-US" sz="2800" b="1" dirty="0" smtClean="0"/>
              <a:t>up of </a:t>
            </a:r>
            <a:r>
              <a:rPr lang="en-US" sz="2800" b="1" dirty="0"/>
              <a:t>employees connected by some common dimension of diversity.</a:t>
            </a:r>
          </a:p>
        </p:txBody>
      </p:sp>
      <p:pic>
        <p:nvPicPr>
          <p:cNvPr id="74755" name="Picture 2"/>
          <p:cNvPicPr>
            <a:picLocks noChangeAspect="1" noChangeArrowheads="1"/>
          </p:cNvPicPr>
          <p:nvPr/>
        </p:nvPicPr>
        <p:blipFill>
          <a:blip r:embed="rId3" cstate="print"/>
          <a:srcRect l="19676"/>
          <a:stretch>
            <a:fillRect/>
          </a:stretch>
        </p:blipFill>
        <p:spPr bwMode="auto">
          <a:xfrm>
            <a:off x="685800" y="1600200"/>
            <a:ext cx="4038600" cy="35052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normAutofit/>
          </a:bodyPr>
          <a:lstStyle/>
          <a:p>
            <a:pPr algn="ctr"/>
            <a:r>
              <a:rPr lang="en-US" dirty="0" smtClean="0">
                <a:latin typeface="Calibri" pitchFamily="34" charset="0"/>
              </a:rPr>
              <a:t>Review Learning objective 5.1</a:t>
            </a:r>
          </a:p>
        </p:txBody>
      </p:sp>
      <p:sp>
        <p:nvSpPr>
          <p:cNvPr id="4" name="Content Placeholder 3"/>
          <p:cNvSpPr>
            <a:spLocks noGrp="1"/>
          </p:cNvSpPr>
          <p:nvPr>
            <p:ph idx="1"/>
          </p:nvPr>
        </p:nvSpPr>
        <p:spPr/>
        <p:txBody>
          <a:bodyPr>
            <a:normAutofit fontScale="92500" lnSpcReduction="10000"/>
          </a:bodyPr>
          <a:lstStyle/>
          <a:p>
            <a:pPr marL="457200" indent="-457200" eaLnBrk="0" hangingPunct="0">
              <a:spcBef>
                <a:spcPct val="20000"/>
              </a:spcBef>
              <a:buClrTx/>
              <a:buFont typeface="Arial"/>
              <a:buChar char="•"/>
            </a:pPr>
            <a:r>
              <a:rPr lang="en-US" sz="3000" b="1" dirty="0" smtClean="0">
                <a:latin typeface="Arial"/>
                <a:cs typeface="Arial"/>
              </a:rPr>
              <a:t>Define </a:t>
            </a:r>
            <a:r>
              <a:rPr lang="en-US" sz="3000" b="1" dirty="0">
                <a:latin typeface="Arial"/>
                <a:cs typeface="Arial"/>
              </a:rPr>
              <a:t>workplace diversity and explain why managing it is so important.</a:t>
            </a:r>
          </a:p>
          <a:p>
            <a:pPr lvl="1" indent="-285750" eaLnBrk="0" hangingPunct="0">
              <a:spcBef>
                <a:spcPct val="20000"/>
              </a:spcBef>
              <a:buClrTx/>
              <a:buFont typeface="Arial" charset="0"/>
              <a:buChar char="–"/>
            </a:pPr>
            <a:r>
              <a:rPr lang="en-US" sz="2600" dirty="0">
                <a:latin typeface="Arial"/>
                <a:cs typeface="Arial"/>
              </a:rPr>
              <a:t>Workplace diversity is the ways in which people in an organization are different from and similar to one another.</a:t>
            </a:r>
          </a:p>
          <a:p>
            <a:pPr lvl="1" indent="-285750" eaLnBrk="0" hangingPunct="0">
              <a:spcBef>
                <a:spcPct val="20000"/>
              </a:spcBef>
              <a:buClrTx/>
              <a:buFont typeface="Arial" charset="0"/>
              <a:buChar char="–"/>
            </a:pPr>
            <a:r>
              <a:rPr lang="en-US" sz="2600" dirty="0">
                <a:latin typeface="Arial"/>
                <a:cs typeface="Arial"/>
              </a:rPr>
              <a:t>It’s important for three reasons:</a:t>
            </a:r>
          </a:p>
          <a:p>
            <a:pPr marL="1371600" lvl="2" indent="-514350" eaLnBrk="0" hangingPunct="0">
              <a:spcBef>
                <a:spcPct val="20000"/>
              </a:spcBef>
              <a:buClrTx/>
              <a:buFontTx/>
              <a:buAutoNum type="arabicPeriod"/>
            </a:pPr>
            <a:r>
              <a:rPr lang="en-US" sz="2600" dirty="0">
                <a:solidFill>
                  <a:schemeClr val="tx2"/>
                </a:solidFill>
                <a:latin typeface="Arial"/>
                <a:cs typeface="Arial"/>
              </a:rPr>
              <a:t>People management benefits</a:t>
            </a:r>
          </a:p>
          <a:p>
            <a:pPr marL="1371600" lvl="2" indent="-514350" eaLnBrk="0" hangingPunct="0">
              <a:spcBef>
                <a:spcPct val="20000"/>
              </a:spcBef>
              <a:buClrTx/>
              <a:buFontTx/>
              <a:buAutoNum type="arabicPeriod"/>
            </a:pPr>
            <a:r>
              <a:rPr lang="en-US" sz="2600" dirty="0">
                <a:solidFill>
                  <a:schemeClr val="tx2"/>
                </a:solidFill>
                <a:latin typeface="Arial"/>
                <a:cs typeface="Arial"/>
              </a:rPr>
              <a:t>Organizational performance benefits</a:t>
            </a:r>
          </a:p>
          <a:p>
            <a:pPr marL="1371600" lvl="2" indent="-514350" eaLnBrk="0" hangingPunct="0">
              <a:spcBef>
                <a:spcPct val="20000"/>
              </a:spcBef>
              <a:buClrTx/>
              <a:buFontTx/>
              <a:buAutoNum type="arabicPeriod"/>
            </a:pPr>
            <a:r>
              <a:rPr lang="en-US" sz="2600" dirty="0">
                <a:solidFill>
                  <a:schemeClr val="tx2"/>
                </a:solidFill>
                <a:latin typeface="Arial"/>
                <a:cs typeface="Arial"/>
              </a:rPr>
              <a:t>Strategic benefits</a:t>
            </a:r>
          </a:p>
          <a:p>
            <a:endParaRPr lang="en-US" sz="3200" dirty="0">
              <a:latin typeface="Arial" pitchFamily="34" charset="0"/>
              <a:cs typeface="Arial" pitchFamily="34" charset="0"/>
            </a:endParaRPr>
          </a:p>
        </p:txBody>
      </p:sp>
      <p:sp>
        <p:nvSpPr>
          <p:cNvPr id="2" name="TextBox 1"/>
          <p:cNvSpPr txBox="1"/>
          <p:nvPr/>
        </p:nvSpPr>
        <p:spPr>
          <a:xfrm>
            <a:off x="5960533" y="-254000"/>
            <a:ext cx="184666" cy="369332"/>
          </a:xfrm>
          <a:prstGeom prst="rect">
            <a:avLst/>
          </a:prstGeom>
          <a:noFill/>
        </p:spPr>
        <p:txBody>
          <a:bodyPr wrap="none" rtlCol="0">
            <a:spAutoFit/>
          </a:bodyPr>
          <a:lstStyle/>
          <a:p>
            <a:endParaRPr lang="en-US" dirty="0"/>
          </a:p>
        </p:txBody>
      </p:sp>
      <p:sp>
        <p:nvSpPr>
          <p:cNvPr id="3" name="Footer Placeholder 2"/>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5-</a:t>
            </a:r>
            <a:fld id="{8B37D5FE-740C-46F5-801A-FA5477D9711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normAutofit/>
          </a:bodyPr>
          <a:lstStyle/>
          <a:p>
            <a:pPr algn="ctr"/>
            <a:r>
              <a:rPr lang="en-US" dirty="0" smtClean="0">
                <a:latin typeface="Calibri" pitchFamily="34" charset="0"/>
              </a:rPr>
              <a:t>Review Learning objective 5.2</a:t>
            </a:r>
          </a:p>
        </p:txBody>
      </p:sp>
      <p:sp>
        <p:nvSpPr>
          <p:cNvPr id="4" name="Content Placeholder 3"/>
          <p:cNvSpPr>
            <a:spLocks noGrp="1"/>
          </p:cNvSpPr>
          <p:nvPr>
            <p:ph idx="1"/>
          </p:nvPr>
        </p:nvSpPr>
        <p:spPr>
          <a:xfrm>
            <a:off x="152400" y="1371600"/>
            <a:ext cx="8686800" cy="4419600"/>
          </a:xfrm>
        </p:spPr>
        <p:txBody>
          <a:bodyPr>
            <a:normAutofit/>
          </a:bodyPr>
          <a:lstStyle/>
          <a:p>
            <a:pPr>
              <a:buClrTx/>
              <a:buFont typeface="Arial"/>
              <a:buChar char="•"/>
            </a:pPr>
            <a:r>
              <a:rPr lang="en-US" sz="2800" b="1" dirty="0" smtClean="0">
                <a:latin typeface="Arial" pitchFamily="34" charset="0"/>
                <a:cs typeface="Arial" pitchFamily="34" charset="0"/>
              </a:rPr>
              <a:t>Describe the changing workplaces in the United States and around the world.</a:t>
            </a:r>
          </a:p>
          <a:p>
            <a:pPr lvl="1" indent="-285750" eaLnBrk="0" hangingPunct="0">
              <a:spcBef>
                <a:spcPct val="20000"/>
              </a:spcBef>
              <a:buClrTx/>
              <a:buFont typeface="Arial" charset="0"/>
              <a:buChar char="–"/>
            </a:pPr>
            <a:r>
              <a:rPr lang="en-US" sz="2400" dirty="0">
                <a:latin typeface="Arial"/>
                <a:cs typeface="Arial"/>
              </a:rPr>
              <a:t>United States</a:t>
            </a:r>
          </a:p>
          <a:p>
            <a:pPr lvl="2" indent="-228600" eaLnBrk="0" hangingPunct="0">
              <a:spcBef>
                <a:spcPct val="20000"/>
              </a:spcBef>
              <a:buClrTx/>
              <a:buFont typeface="Arial" charset="0"/>
              <a:buChar char="•"/>
            </a:pPr>
            <a:r>
              <a:rPr lang="en-US" sz="2400" dirty="0">
                <a:latin typeface="Arial"/>
                <a:cs typeface="Arial"/>
              </a:rPr>
              <a:t>Total increase population</a:t>
            </a:r>
          </a:p>
          <a:p>
            <a:pPr lvl="2" indent="-228600" eaLnBrk="0" hangingPunct="0">
              <a:spcBef>
                <a:spcPct val="20000"/>
              </a:spcBef>
              <a:buClrTx/>
              <a:buFont typeface="Arial" charset="0"/>
              <a:buChar char="•"/>
            </a:pPr>
            <a:r>
              <a:rPr lang="en-US" sz="2400" dirty="0">
                <a:latin typeface="Arial"/>
                <a:cs typeface="Arial"/>
              </a:rPr>
              <a:t>Changing components of racial/ethnic groups</a:t>
            </a:r>
          </a:p>
          <a:p>
            <a:pPr lvl="2" indent="-228600" eaLnBrk="0" hangingPunct="0">
              <a:spcBef>
                <a:spcPct val="20000"/>
              </a:spcBef>
              <a:buClrTx/>
              <a:buFont typeface="Arial" charset="0"/>
              <a:buChar char="•"/>
            </a:pPr>
            <a:r>
              <a:rPr lang="en-US" sz="2400" dirty="0">
                <a:latin typeface="Arial"/>
                <a:cs typeface="Arial"/>
              </a:rPr>
              <a:t>An aging population</a:t>
            </a:r>
          </a:p>
          <a:p>
            <a:pPr lvl="1" indent="-285750" eaLnBrk="0" hangingPunct="0">
              <a:spcBef>
                <a:spcPct val="20000"/>
              </a:spcBef>
              <a:buClrTx/>
              <a:buFont typeface="Arial" charset="0"/>
              <a:buChar char="–"/>
            </a:pPr>
            <a:r>
              <a:rPr lang="en-US" sz="2400" dirty="0">
                <a:latin typeface="Arial"/>
                <a:cs typeface="Arial"/>
              </a:rPr>
              <a:t>The World</a:t>
            </a:r>
          </a:p>
          <a:p>
            <a:pPr lvl="2" indent="-228600" eaLnBrk="0" hangingPunct="0">
              <a:spcBef>
                <a:spcPct val="20000"/>
              </a:spcBef>
              <a:buClrTx/>
              <a:buFont typeface="Arial" charset="0"/>
              <a:buChar char="•"/>
            </a:pPr>
            <a:r>
              <a:rPr lang="en-US" sz="2400" dirty="0">
                <a:latin typeface="Arial"/>
                <a:cs typeface="Arial"/>
              </a:rPr>
              <a:t>Total world population</a:t>
            </a:r>
          </a:p>
          <a:p>
            <a:pPr lvl="2" indent="-228600" eaLnBrk="0" hangingPunct="0">
              <a:spcBef>
                <a:spcPct val="20000"/>
              </a:spcBef>
              <a:buClrTx/>
              <a:buFont typeface="Arial" charset="0"/>
              <a:buChar char="•"/>
            </a:pPr>
            <a:r>
              <a:rPr lang="en-US" sz="2400" dirty="0">
                <a:latin typeface="Arial"/>
                <a:cs typeface="Arial"/>
              </a:rPr>
              <a:t>Aging of that population</a:t>
            </a:r>
          </a:p>
          <a:p>
            <a:pPr marL="68580" indent="0">
              <a:buNone/>
            </a:pPr>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normAutofit/>
          </a:bodyPr>
          <a:lstStyle/>
          <a:p>
            <a:pPr algn="ctr"/>
            <a:r>
              <a:rPr lang="en-US" dirty="0" smtClean="0">
                <a:latin typeface="Calibri" pitchFamily="34" charset="0"/>
              </a:rPr>
              <a:t>Review Learning objective 5.3</a:t>
            </a:r>
          </a:p>
        </p:txBody>
      </p:sp>
      <p:sp>
        <p:nvSpPr>
          <p:cNvPr id="4" name="Content Placeholder 3"/>
          <p:cNvSpPr>
            <a:spLocks noGrp="1"/>
          </p:cNvSpPr>
          <p:nvPr>
            <p:ph idx="1"/>
          </p:nvPr>
        </p:nvSpPr>
        <p:spPr/>
        <p:txBody>
          <a:bodyPr>
            <a:normAutofit/>
          </a:bodyPr>
          <a:lstStyle/>
          <a:p>
            <a:pPr marL="457200" indent="-457200" eaLnBrk="0" hangingPunct="0">
              <a:spcBef>
                <a:spcPct val="20000"/>
              </a:spcBef>
              <a:buClrTx/>
              <a:buFont typeface="Arial"/>
              <a:buChar char="•"/>
            </a:pPr>
            <a:r>
              <a:rPr lang="en-US" sz="2800" b="1" dirty="0" smtClean="0">
                <a:latin typeface="Arial"/>
                <a:cs typeface="Arial"/>
              </a:rPr>
              <a:t>Explain </a:t>
            </a:r>
            <a:r>
              <a:rPr lang="en-US" sz="2800" b="1" dirty="0">
                <a:latin typeface="Arial"/>
                <a:cs typeface="Arial"/>
              </a:rPr>
              <a:t>the different types of diversity found in workplaces.</a:t>
            </a:r>
          </a:p>
          <a:p>
            <a:pPr lvl="1" indent="-285750" eaLnBrk="0" hangingPunct="0">
              <a:spcBef>
                <a:spcPct val="20000"/>
              </a:spcBef>
              <a:buClrTx/>
              <a:buFont typeface="Arial" charset="0"/>
              <a:buChar char="–"/>
            </a:pPr>
            <a:r>
              <a:rPr lang="en-US" sz="2400" dirty="0">
                <a:latin typeface="Arial"/>
                <a:cs typeface="Arial"/>
              </a:rPr>
              <a:t>Age (older workers and younger workers)</a:t>
            </a:r>
          </a:p>
          <a:p>
            <a:pPr lvl="1" indent="-285750" eaLnBrk="0" hangingPunct="0">
              <a:spcBef>
                <a:spcPct val="20000"/>
              </a:spcBef>
              <a:buClrTx/>
              <a:buFont typeface="Arial" charset="0"/>
              <a:buChar char="–"/>
            </a:pPr>
            <a:r>
              <a:rPr lang="en-US" sz="2400" dirty="0">
                <a:latin typeface="Arial"/>
                <a:cs typeface="Arial"/>
              </a:rPr>
              <a:t>Gender (male and female)</a:t>
            </a:r>
          </a:p>
          <a:p>
            <a:pPr lvl="1" indent="-285750" eaLnBrk="0" hangingPunct="0">
              <a:spcBef>
                <a:spcPct val="20000"/>
              </a:spcBef>
              <a:buClrTx/>
              <a:buFont typeface="Arial" charset="0"/>
              <a:buChar char="–"/>
            </a:pPr>
            <a:r>
              <a:rPr lang="en-US" sz="2400" dirty="0">
                <a:latin typeface="Arial"/>
                <a:cs typeface="Arial"/>
              </a:rPr>
              <a:t>Race and ethnicity (racial and ethnic classifications</a:t>
            </a:r>
            <a:r>
              <a:rPr lang="en-US" sz="2400" dirty="0" smtClean="0">
                <a:latin typeface="Arial"/>
                <a:cs typeface="Arial"/>
              </a:rPr>
              <a:t>)</a:t>
            </a:r>
            <a:endParaRPr lang="en-US" sz="2400" dirty="0">
              <a:latin typeface="Arial"/>
              <a:cs typeface="Arial"/>
            </a:endParaRPr>
          </a:p>
          <a:p>
            <a:pPr lvl="1" indent="-285750" eaLnBrk="0" hangingPunct="0">
              <a:spcBef>
                <a:spcPct val="20000"/>
              </a:spcBef>
              <a:buClrTx/>
              <a:buFont typeface="Arial" charset="0"/>
              <a:buChar char="–"/>
            </a:pPr>
            <a:r>
              <a:rPr lang="en-US" sz="2400" dirty="0">
                <a:latin typeface="Arial"/>
                <a:cs typeface="Arial"/>
              </a:rPr>
              <a:t>Disability/</a:t>
            </a:r>
            <a:r>
              <a:rPr lang="en-US" sz="2400" dirty="0" smtClean="0">
                <a:latin typeface="Arial"/>
                <a:cs typeface="Arial"/>
              </a:rPr>
              <a:t>abilities (people with </a:t>
            </a:r>
            <a:r>
              <a:rPr lang="en-US" sz="2400" dirty="0">
                <a:latin typeface="Arial"/>
                <a:cs typeface="Arial"/>
              </a:rPr>
              <a:t>a disability that limits major life activities</a:t>
            </a:r>
            <a:r>
              <a:rPr lang="en-US" sz="2400" dirty="0" smtClean="0">
                <a:latin typeface="Arial"/>
                <a:cs typeface="Arial"/>
              </a:rPr>
              <a:t>)</a:t>
            </a:r>
            <a:endParaRPr lang="en-US" sz="2400" dirty="0">
              <a:latin typeface="Arial"/>
              <a:cs typeface="Arial"/>
            </a:endParaRP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685800" y="274638"/>
            <a:ext cx="7924800" cy="1143000"/>
          </a:xfrm>
        </p:spPr>
        <p:txBody>
          <a:bodyPr>
            <a:normAutofit fontScale="90000"/>
          </a:bodyPr>
          <a:lstStyle/>
          <a:p>
            <a:pPr algn="ctr"/>
            <a:r>
              <a:rPr lang="en-US" sz="4000" dirty="0" smtClean="0">
                <a:latin typeface="Calibri" pitchFamily="34" charset="0"/>
              </a:rPr>
              <a:t>Review Learning objective 5.3 (cont.)</a:t>
            </a:r>
          </a:p>
        </p:txBody>
      </p:sp>
      <p:sp>
        <p:nvSpPr>
          <p:cNvPr id="4" name="Content Placeholder 3"/>
          <p:cNvSpPr>
            <a:spLocks noGrp="1"/>
          </p:cNvSpPr>
          <p:nvPr>
            <p:ph idx="1"/>
          </p:nvPr>
        </p:nvSpPr>
        <p:spPr/>
        <p:txBody>
          <a:bodyPr>
            <a:normAutofit/>
          </a:bodyPr>
          <a:lstStyle/>
          <a:p>
            <a:pPr marL="914400" lvl="1" indent="-457200" eaLnBrk="0" hangingPunct="0">
              <a:spcBef>
                <a:spcPct val="20000"/>
              </a:spcBef>
              <a:buClrTx/>
              <a:buFont typeface="Lucida Grande"/>
              <a:buChar char="-"/>
            </a:pPr>
            <a:r>
              <a:rPr lang="en-US" sz="2800" dirty="0" smtClean="0">
                <a:latin typeface="Arial" pitchFamily="34" charset="0"/>
                <a:cs typeface="Arial" pitchFamily="34" charset="0"/>
              </a:rPr>
              <a:t>Religion </a:t>
            </a:r>
            <a:r>
              <a:rPr lang="en-US" sz="2800" dirty="0"/>
              <a:t>(religious beliefs and religious practices) </a:t>
            </a:r>
          </a:p>
          <a:p>
            <a:pPr marL="914400" lvl="1" indent="-457200" eaLnBrk="0" hangingPunct="0">
              <a:spcBef>
                <a:spcPct val="20000"/>
              </a:spcBef>
              <a:buClrTx/>
              <a:buFont typeface="Lucida Grande"/>
              <a:buChar char="-"/>
            </a:pPr>
            <a:r>
              <a:rPr lang="en-US" sz="2800" dirty="0"/>
              <a:t>Sexual orientation and gender identity (gay, lesbian, bisexual, and </a:t>
            </a:r>
            <a:r>
              <a:rPr lang="en-US" sz="2800" dirty="0" smtClean="0"/>
              <a:t>transgender)</a:t>
            </a:r>
            <a:endParaRPr lang="en-US" sz="2800" dirty="0"/>
          </a:p>
          <a:p>
            <a:pPr marL="914400" lvl="1" indent="-457200" eaLnBrk="0" hangingPunct="0">
              <a:spcBef>
                <a:spcPct val="20000"/>
              </a:spcBef>
              <a:buClrTx/>
              <a:buFont typeface="Lucida Grande"/>
              <a:buChar char="-"/>
            </a:pPr>
            <a:r>
              <a:rPr lang="en-US" sz="2800" dirty="0"/>
              <a:t>Other (for instance, socioeconomic background, team members from different functional areas, physical attractiveness, obesity, job seniority, and so forth</a:t>
            </a:r>
            <a:r>
              <a:rPr lang="en-US" sz="2800" dirty="0" smtClean="0"/>
              <a:t>)</a:t>
            </a:r>
            <a:endParaRPr lang="en-US" sz="2800" dirty="0"/>
          </a:p>
          <a:p>
            <a:endParaRPr lang="en-US" sz="28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normAutofit/>
          </a:bodyPr>
          <a:lstStyle/>
          <a:p>
            <a:pPr algn="ctr"/>
            <a:r>
              <a:rPr lang="en-US" dirty="0" smtClean="0">
                <a:latin typeface="Calibri" pitchFamily="34" charset="0"/>
              </a:rPr>
              <a:t>Review Learning objective 5.4</a:t>
            </a:r>
          </a:p>
        </p:txBody>
      </p:sp>
      <p:sp>
        <p:nvSpPr>
          <p:cNvPr id="4" name="Content Placeholder 3"/>
          <p:cNvSpPr>
            <a:spLocks noGrp="1"/>
          </p:cNvSpPr>
          <p:nvPr>
            <p:ph idx="1"/>
          </p:nvPr>
        </p:nvSpPr>
        <p:spPr/>
        <p:txBody>
          <a:bodyPr>
            <a:normAutofit lnSpcReduction="10000"/>
          </a:bodyPr>
          <a:lstStyle/>
          <a:p>
            <a:pPr marL="236538" lvl="1" indent="-236538">
              <a:buClrTx/>
              <a:buFont typeface="Arial"/>
              <a:buChar char="•"/>
              <a:defRPr/>
            </a:pPr>
            <a:r>
              <a:rPr lang="en-US" sz="2800" b="1" dirty="0" smtClean="0">
                <a:latin typeface="Arial"/>
                <a:cs typeface="Arial"/>
              </a:rPr>
              <a:t>Discuss </a:t>
            </a:r>
            <a:r>
              <a:rPr lang="en-US" sz="2800" b="1" dirty="0">
                <a:latin typeface="Arial"/>
                <a:cs typeface="Arial"/>
              </a:rPr>
              <a:t>the challenges managers face in managing diversity.</a:t>
            </a:r>
          </a:p>
          <a:p>
            <a:pPr lvl="1">
              <a:buClrTx/>
              <a:buFont typeface="Lucida Grande"/>
              <a:buChar char="-"/>
              <a:defRPr/>
            </a:pPr>
            <a:r>
              <a:rPr lang="en-US" sz="2400" dirty="0">
                <a:latin typeface="Arial"/>
                <a:cs typeface="Arial"/>
              </a:rPr>
              <a:t>Bias is a tendency or preference toward a particular perspective or </a:t>
            </a:r>
            <a:r>
              <a:rPr lang="en-US" sz="2400" dirty="0" smtClean="0">
                <a:latin typeface="Arial"/>
                <a:cs typeface="Arial"/>
              </a:rPr>
              <a:t>ideology.</a:t>
            </a:r>
            <a:endParaRPr lang="en-US" sz="2400" dirty="0">
              <a:latin typeface="Arial"/>
              <a:cs typeface="Arial"/>
            </a:endParaRPr>
          </a:p>
          <a:p>
            <a:pPr lvl="1">
              <a:buClrTx/>
              <a:buFont typeface="Lucida Grande"/>
              <a:buChar char="-"/>
              <a:defRPr/>
            </a:pPr>
            <a:r>
              <a:rPr lang="en-US" sz="2400" dirty="0">
                <a:latin typeface="Arial"/>
                <a:cs typeface="Arial"/>
              </a:rPr>
              <a:t>Prejudice, which is a preconceived belief, opinion, or judgment toward a person or a group of </a:t>
            </a:r>
            <a:r>
              <a:rPr lang="en-US" sz="2400" dirty="0" smtClean="0">
                <a:latin typeface="Arial"/>
                <a:cs typeface="Arial"/>
              </a:rPr>
              <a:t>people.</a:t>
            </a:r>
            <a:endParaRPr lang="en-US" sz="2400" dirty="0">
              <a:latin typeface="Arial"/>
              <a:cs typeface="Arial"/>
            </a:endParaRPr>
          </a:p>
          <a:p>
            <a:pPr lvl="1">
              <a:buClrTx/>
              <a:buFont typeface="Lucida Grande"/>
              <a:buChar char="-"/>
              <a:defRPr/>
            </a:pPr>
            <a:r>
              <a:rPr lang="en-US" sz="2400" dirty="0">
                <a:latin typeface="Arial"/>
                <a:cs typeface="Arial"/>
              </a:rPr>
              <a:t>Glass ceiling refers to the invisible barrier that separates women and minorities from top management positions.</a:t>
            </a: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normAutofit/>
          </a:bodyPr>
          <a:lstStyle/>
          <a:p>
            <a:pPr algn="ctr"/>
            <a:r>
              <a:rPr lang="en-US" dirty="0" smtClean="0">
                <a:latin typeface="Calibri" pitchFamily="34" charset="0"/>
              </a:rPr>
              <a:t>Review Learning objective 5.5</a:t>
            </a:r>
          </a:p>
        </p:txBody>
      </p:sp>
      <p:sp>
        <p:nvSpPr>
          <p:cNvPr id="4" name="Content Placeholder 3"/>
          <p:cNvSpPr>
            <a:spLocks noGrp="1"/>
          </p:cNvSpPr>
          <p:nvPr>
            <p:ph idx="1"/>
          </p:nvPr>
        </p:nvSpPr>
        <p:spPr/>
        <p:txBody>
          <a:bodyPr>
            <a:normAutofit fontScale="92500" lnSpcReduction="10000"/>
          </a:bodyPr>
          <a:lstStyle/>
          <a:p>
            <a:pPr marL="457200" indent="-457200" eaLnBrk="0" hangingPunct="0">
              <a:spcBef>
                <a:spcPct val="20000"/>
              </a:spcBef>
              <a:buClrTx/>
              <a:buFont typeface="Arial"/>
              <a:buChar char="•"/>
            </a:pPr>
            <a:r>
              <a:rPr lang="en-US" sz="3000" b="1" dirty="0" smtClean="0">
                <a:latin typeface="Arial"/>
                <a:cs typeface="Arial"/>
              </a:rPr>
              <a:t>Describe </a:t>
            </a:r>
            <a:r>
              <a:rPr lang="en-US" sz="3000" b="1" dirty="0">
                <a:latin typeface="Arial"/>
                <a:cs typeface="Arial"/>
              </a:rPr>
              <a:t>various workplace diversity management initiatives.</a:t>
            </a:r>
          </a:p>
          <a:p>
            <a:pPr lvl="1" indent="-285750" eaLnBrk="0" hangingPunct="0">
              <a:spcBef>
                <a:spcPct val="20000"/>
              </a:spcBef>
              <a:buClrTx/>
              <a:buFont typeface="Arial" charset="0"/>
              <a:buChar char="–"/>
            </a:pPr>
            <a:r>
              <a:rPr lang="en-US" sz="2800" dirty="0"/>
              <a:t>Some of the federal laws on diversity include:</a:t>
            </a:r>
          </a:p>
          <a:p>
            <a:pPr lvl="2" indent="-228600" eaLnBrk="0" hangingPunct="0">
              <a:spcBef>
                <a:spcPct val="20000"/>
              </a:spcBef>
              <a:buClrTx/>
              <a:buFont typeface="Arial" charset="0"/>
              <a:buChar char="•"/>
            </a:pPr>
            <a:r>
              <a:rPr lang="en-US" sz="2400" dirty="0"/>
              <a:t>Title VII of the Civil Rights </a:t>
            </a:r>
            <a:r>
              <a:rPr lang="en-US" sz="2400" dirty="0" smtClean="0"/>
              <a:t>Act </a:t>
            </a:r>
            <a:endParaRPr lang="en-US" sz="2400" dirty="0"/>
          </a:p>
          <a:p>
            <a:pPr lvl="2" indent="-228600" eaLnBrk="0" hangingPunct="0">
              <a:spcBef>
                <a:spcPct val="20000"/>
              </a:spcBef>
              <a:buClrTx/>
              <a:buFont typeface="Arial" charset="0"/>
              <a:buChar char="•"/>
            </a:pPr>
            <a:r>
              <a:rPr lang="en-US" sz="2400" dirty="0"/>
              <a:t>The Americans with Disabilities Act</a:t>
            </a:r>
          </a:p>
          <a:p>
            <a:pPr lvl="2" indent="-228600" eaLnBrk="0" hangingPunct="0">
              <a:spcBef>
                <a:spcPct val="20000"/>
              </a:spcBef>
              <a:buClrTx/>
              <a:buFont typeface="Arial" charset="0"/>
              <a:buChar char="•"/>
            </a:pPr>
            <a:r>
              <a:rPr lang="en-US" sz="2400" dirty="0"/>
              <a:t>Age Discrimination in Employment Act</a:t>
            </a:r>
          </a:p>
          <a:p>
            <a:pPr lvl="1" indent="-285750" eaLnBrk="0" hangingPunct="0">
              <a:spcBef>
                <a:spcPct val="20000"/>
              </a:spcBef>
              <a:buClrTx/>
              <a:buFont typeface="Arial" charset="0"/>
              <a:buChar char="–"/>
            </a:pPr>
            <a:r>
              <a:rPr lang="en-US" sz="2800" dirty="0"/>
              <a:t>Workplace diversity initiatives to diversity include mentoring, diversity skills </a:t>
            </a:r>
            <a:r>
              <a:rPr lang="en-US" sz="2800" dirty="0" smtClean="0"/>
              <a:t>training, </a:t>
            </a:r>
            <a:r>
              <a:rPr lang="en-US" sz="2800" dirty="0"/>
              <a:t>and employee resource </a:t>
            </a:r>
            <a:r>
              <a:rPr lang="en-US" sz="2800" dirty="0" smtClean="0"/>
              <a:t>groups.</a:t>
            </a:r>
            <a:endParaRPr lang="en-US" sz="2800" dirty="0"/>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Learning </a:t>
            </a:r>
            <a:r>
              <a:rPr lang="en-US" b="1" dirty="0" smtClean="0"/>
              <a:t>objectives (CONT.)</a:t>
            </a:r>
            <a:endParaRPr lang="en-US" dirty="0"/>
          </a:p>
        </p:txBody>
      </p:sp>
      <p:sp>
        <p:nvSpPr>
          <p:cNvPr id="3" name="Content Placeholder 2"/>
          <p:cNvSpPr>
            <a:spLocks noGrp="1"/>
          </p:cNvSpPr>
          <p:nvPr>
            <p:ph idx="1"/>
          </p:nvPr>
        </p:nvSpPr>
        <p:spPr/>
        <p:txBody>
          <a:bodyPr/>
          <a:lstStyle/>
          <a:p>
            <a:pPr marL="582930" indent="-514350">
              <a:buFont typeface="+mj-lt"/>
              <a:buAutoNum type="arabicPeriod" startAt="5"/>
              <a:defRPr/>
            </a:pPr>
            <a:r>
              <a:rPr lang="en-US" b="1" dirty="0">
                <a:latin typeface="Arial"/>
                <a:cs typeface="Arial"/>
              </a:rPr>
              <a:t>Describe </a:t>
            </a:r>
            <a:r>
              <a:rPr lang="en-US" dirty="0">
                <a:latin typeface="Arial"/>
                <a:cs typeface="Arial"/>
              </a:rPr>
              <a:t>various</a:t>
            </a:r>
            <a:r>
              <a:rPr lang="en-US" b="1" dirty="0">
                <a:latin typeface="Arial"/>
                <a:cs typeface="Arial"/>
              </a:rPr>
              <a:t> </a:t>
            </a:r>
            <a:r>
              <a:rPr lang="en-US" dirty="0">
                <a:latin typeface="Arial"/>
                <a:cs typeface="Arial"/>
              </a:rPr>
              <a:t>workplace diversity.</a:t>
            </a:r>
          </a:p>
          <a:p>
            <a:pPr marL="693738" indent="-236538">
              <a:buFont typeface="Wingdings" charset="2"/>
              <a:buChar char="§"/>
              <a:defRPr/>
            </a:pPr>
            <a:r>
              <a:rPr lang="en-US" b="1" dirty="0">
                <a:latin typeface="Arial"/>
                <a:cs typeface="Arial"/>
              </a:rPr>
              <a:t>Know</a:t>
            </a:r>
            <a:r>
              <a:rPr lang="en-US" dirty="0">
                <a:latin typeface="Arial"/>
                <a:cs typeface="Arial"/>
              </a:rPr>
              <a:t> </a:t>
            </a:r>
            <a:r>
              <a:rPr lang="en-US" b="1" dirty="0">
                <a:latin typeface="Arial"/>
                <a:cs typeface="Arial"/>
              </a:rPr>
              <a:t>how</a:t>
            </a:r>
            <a:r>
              <a:rPr lang="en-US" dirty="0">
                <a:latin typeface="Arial"/>
                <a:cs typeface="Arial"/>
              </a:rPr>
              <a:t> to find a great sponsor/mentor and be a great protégé.</a:t>
            </a:r>
          </a:p>
        </p:txBody>
      </p:sp>
      <p:sp>
        <p:nvSpPr>
          <p:cNvPr id="4" name="Footer Placeholder 3"/>
          <p:cNvSpPr>
            <a:spLocks noGrp="1"/>
          </p:cNvSpPr>
          <p:nvPr>
            <p:ph type="ftr" sz="quarter" idx="11"/>
          </p:nvPr>
        </p:nvSpPr>
        <p:spPr/>
        <p:txBody>
          <a:bodyPr/>
          <a:lstStyle/>
          <a:p>
            <a:r>
              <a:rPr lang="en-IN" smtClean="0"/>
              <a:t>Copyright © 2016 by Pearson Education, Ltd. </a:t>
            </a:r>
            <a:endParaRPr lang="en-US" dirty="0"/>
          </a:p>
        </p:txBody>
      </p:sp>
      <p:sp>
        <p:nvSpPr>
          <p:cNvPr id="6" name="Slide Number Placeholder 5"/>
          <p:cNvSpPr>
            <a:spLocks noGrp="1"/>
          </p:cNvSpPr>
          <p:nvPr>
            <p:ph type="sldNum" sz="quarter" idx="4"/>
          </p:nvPr>
        </p:nvSpPr>
        <p:spPr/>
        <p:txBody>
          <a:bodyPr/>
          <a:lstStyle/>
          <a:p>
            <a:r>
              <a:rPr lang="en-US" smtClean="0"/>
              <a:t>5-</a:t>
            </a:r>
            <a:fld id="{8B37D5FE-740C-46F5-801A-FA5477D9711F}" type="slidenum">
              <a:rPr lang="en-US" smtClean="0"/>
              <a:pPr/>
              <a:t>3</a:t>
            </a:fld>
            <a:endParaRPr lang="en-US" dirty="0"/>
          </a:p>
        </p:txBody>
      </p:sp>
    </p:spTree>
    <p:extLst>
      <p:ext uri="{BB962C8B-B14F-4D97-AF65-F5344CB8AC3E}">
        <p14:creationId xmlns:p14="http://schemas.microsoft.com/office/powerpoint/2010/main" val="146819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fontScale="90000"/>
          </a:bodyPr>
          <a:lstStyle/>
          <a:p>
            <a:pPr algn="ctr"/>
            <a:r>
              <a:rPr lang="en-US" b="1" dirty="0" smtClean="0"/>
              <a:t>What Is Workplace Diversity?</a:t>
            </a:r>
            <a:endParaRPr lang="en-US" b="1" dirty="0" smtClean="0">
              <a:latin typeface="Calibri" pitchFamily="34" charset="0"/>
            </a:endParaRPr>
          </a:p>
        </p:txBody>
      </p:sp>
      <p:sp>
        <p:nvSpPr>
          <p:cNvPr id="4" name="Content Placeholder 3"/>
          <p:cNvSpPr>
            <a:spLocks noGrp="1"/>
          </p:cNvSpPr>
          <p:nvPr>
            <p:ph idx="1"/>
          </p:nvPr>
        </p:nvSpPr>
        <p:spPr>
          <a:xfrm>
            <a:off x="152400" y="1524000"/>
            <a:ext cx="8229600" cy="3733800"/>
          </a:xfrm>
        </p:spPr>
        <p:txBody>
          <a:bodyPr>
            <a:normAutofit/>
          </a:bodyPr>
          <a:lstStyle/>
          <a:p>
            <a:pPr>
              <a:buNone/>
            </a:pPr>
            <a:r>
              <a:rPr lang="en-US" sz="3200" b="1" dirty="0" smtClean="0">
                <a:latin typeface="Arial" pitchFamily="34" charset="0"/>
                <a:cs typeface="Arial" pitchFamily="34" charset="0"/>
              </a:rPr>
              <a:t>Workforce Diversity: </a:t>
            </a:r>
            <a:endParaRPr lang="en-US" sz="3200" b="1" dirty="0">
              <a:latin typeface="Arial" pitchFamily="34" charset="0"/>
              <a:cs typeface="Arial" pitchFamily="34" charset="0"/>
            </a:endParaRPr>
          </a:p>
        </p:txBody>
      </p:sp>
      <p:sp>
        <p:nvSpPr>
          <p:cNvPr id="31746"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pPr>
            <a:r>
              <a:rPr lang="en-US" sz="3200" b="1" dirty="0" smtClean="0"/>
              <a:t>  				</a:t>
            </a:r>
          </a:p>
          <a:p>
            <a:pPr marL="342900" indent="-342900" eaLnBrk="0" hangingPunct="0">
              <a:spcBef>
                <a:spcPct val="20000"/>
              </a:spcBef>
            </a:pPr>
            <a:r>
              <a:rPr lang="en-US" sz="3200" dirty="0" smtClean="0"/>
              <a:t>the </a:t>
            </a:r>
            <a:r>
              <a:rPr lang="en-US" sz="3200" dirty="0"/>
              <a:t>ways in which people in an </a:t>
            </a:r>
            <a:r>
              <a:rPr lang="en-US" sz="3200" dirty="0" smtClean="0"/>
              <a:t>organization</a:t>
            </a:r>
          </a:p>
          <a:p>
            <a:pPr marL="342900" indent="-342900" eaLnBrk="0" hangingPunct="0">
              <a:spcBef>
                <a:spcPct val="20000"/>
              </a:spcBef>
            </a:pPr>
            <a:r>
              <a:rPr lang="en-US" sz="3200" dirty="0" smtClean="0"/>
              <a:t>are </a:t>
            </a:r>
            <a:r>
              <a:rPr lang="en-US" sz="3200" dirty="0"/>
              <a:t>different from and similar to one another.</a:t>
            </a: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ctrTitle"/>
          </p:nvPr>
        </p:nvSpPr>
        <p:spPr>
          <a:xfrm>
            <a:off x="304800" y="76200"/>
            <a:ext cx="8610600" cy="1143000"/>
          </a:xfrm>
        </p:spPr>
        <p:txBody>
          <a:bodyPr>
            <a:normAutofit fontScale="90000"/>
          </a:bodyPr>
          <a:lstStyle/>
          <a:p>
            <a:pPr algn="ctr"/>
            <a:r>
              <a:rPr lang="en-US" sz="2800" dirty="0" smtClean="0"/>
              <a:t>Exhibit 5-1</a:t>
            </a:r>
            <a:br>
              <a:rPr lang="en-US" sz="2800" dirty="0" smtClean="0"/>
            </a:br>
            <a:r>
              <a:rPr lang="en-US" sz="2800" dirty="0" smtClean="0"/>
              <a:t>Timeline of the Evolution of Workforce Diversity</a:t>
            </a:r>
            <a:endParaRPr lang="en-US" sz="2800" dirty="0" smtClean="0">
              <a:latin typeface="Calibri" pitchFamily="34" charset="0"/>
            </a:endParaRPr>
          </a:p>
        </p:txBody>
      </p:sp>
      <p:pic>
        <p:nvPicPr>
          <p:cNvPr id="33794" name="Picture 3"/>
          <p:cNvPicPr>
            <a:picLocks noGrp="1" noChangeAspect="1" noChangeArrowheads="1"/>
          </p:cNvPicPr>
          <p:nvPr/>
        </p:nvPicPr>
        <p:blipFill>
          <a:blip r:embed="rId3" cstate="print"/>
          <a:srcRect b="16380"/>
          <a:stretch>
            <a:fillRect/>
          </a:stretch>
        </p:blipFill>
        <p:spPr bwMode="auto">
          <a:xfrm>
            <a:off x="457200" y="1470025"/>
            <a:ext cx="8077200" cy="386397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rmAutofit fontScale="90000"/>
          </a:bodyPr>
          <a:lstStyle/>
          <a:p>
            <a:pPr algn="ctr"/>
            <a:r>
              <a:rPr lang="en-US" sz="3600" dirty="0" smtClean="0"/>
              <a:t>What Is Workplace Diversity? (cont.)</a:t>
            </a:r>
            <a:endParaRPr lang="en-US" sz="3600" dirty="0" smtClean="0">
              <a:latin typeface="Calibri" pitchFamily="34" charset="0"/>
            </a:endParaRPr>
          </a:p>
        </p:txBody>
      </p:sp>
      <p:sp>
        <p:nvSpPr>
          <p:cNvPr id="5" name="Content Placeholder 4"/>
          <p:cNvSpPr>
            <a:spLocks noGrp="1"/>
          </p:cNvSpPr>
          <p:nvPr>
            <p:ph idx="1"/>
          </p:nvPr>
        </p:nvSpPr>
        <p:spPr>
          <a:xfrm>
            <a:off x="685800" y="1600200"/>
            <a:ext cx="7772400" cy="4190999"/>
          </a:xfrm>
        </p:spPr>
        <p:txBody>
          <a:bodyPr>
            <a:normAutofit/>
          </a:bodyPr>
          <a:lstStyle/>
          <a:p>
            <a:r>
              <a:rPr lang="en-US" sz="3200" b="1" dirty="0" smtClean="0">
                <a:latin typeface="Arial" pitchFamily="34" charset="0"/>
                <a:cs typeface="Arial" pitchFamily="34" charset="0"/>
              </a:rPr>
              <a:t>Surface</a:t>
            </a:r>
            <a:endParaRPr lang="en-US" sz="3200" b="1" dirty="0">
              <a:latin typeface="Arial" pitchFamily="34" charset="0"/>
              <a:cs typeface="Arial" pitchFamily="34" charset="0"/>
            </a:endParaRPr>
          </a:p>
        </p:txBody>
      </p:sp>
      <p:sp>
        <p:nvSpPr>
          <p:cNvPr id="35842" name="Content Placeholder 2"/>
          <p:cNvSpPr>
            <a:spLocks noGrp="1"/>
          </p:cNvSpPr>
          <p:nvPr/>
        </p:nvSpPr>
        <p:spPr bwMode="auto">
          <a:xfrm>
            <a:off x="533400" y="1646238"/>
            <a:ext cx="4038600" cy="4525962"/>
          </a:xfrm>
          <a:prstGeom prst="rect">
            <a:avLst/>
          </a:prstGeom>
          <a:noFill/>
          <a:ln w="9525">
            <a:noFill/>
            <a:miter lim="800000"/>
            <a:headEnd/>
            <a:tailEnd/>
          </a:ln>
        </p:spPr>
        <p:txBody>
          <a:bodyPr/>
          <a:lstStyle/>
          <a:p>
            <a:pPr marL="342900" indent="-342900" eaLnBrk="0" hangingPunct="0">
              <a:spcBef>
                <a:spcPct val="20000"/>
              </a:spcBef>
            </a:pPr>
            <a:r>
              <a:rPr lang="en-US" sz="2800" b="1" dirty="0" smtClean="0"/>
              <a:t>     </a:t>
            </a:r>
            <a:r>
              <a:rPr lang="en-US" sz="2400" b="1" dirty="0" smtClean="0"/>
              <a:t>                 </a:t>
            </a:r>
            <a:r>
              <a:rPr lang="en-US" sz="2800" b="1" dirty="0" smtClean="0"/>
              <a:t>-level diversity </a:t>
            </a:r>
            <a:r>
              <a:rPr lang="en-US" sz="2800" dirty="0"/>
              <a:t>– </a:t>
            </a:r>
            <a:r>
              <a:rPr lang="en-US" sz="2800" b="1" dirty="0" smtClean="0"/>
              <a:t> </a:t>
            </a:r>
            <a:endParaRPr lang="en-US" sz="2800" b="1" dirty="0"/>
          </a:p>
          <a:p>
            <a:pPr marL="342900" indent="-342900" eaLnBrk="0" hangingPunct="0">
              <a:spcBef>
                <a:spcPct val="20000"/>
              </a:spcBef>
              <a:buFont typeface="Arial" pitchFamily="34" charset="0"/>
              <a:buChar char="•"/>
            </a:pPr>
            <a:r>
              <a:rPr lang="en-US" sz="3200" dirty="0" smtClean="0"/>
              <a:t>Easi</a:t>
            </a:r>
            <a:r>
              <a:rPr lang="en-US" sz="2800" dirty="0" smtClean="0"/>
              <a:t>ly </a:t>
            </a:r>
            <a:r>
              <a:rPr lang="en-US" sz="2800" dirty="0"/>
              <a:t>perceived  differences that may trigger certain  stereotypes, but do not necessarily reflect the ways people think or feel.</a:t>
            </a:r>
          </a:p>
        </p:txBody>
      </p:sp>
      <p:sp>
        <p:nvSpPr>
          <p:cNvPr id="35843" name="Content Placeholder 3"/>
          <p:cNvSpPr>
            <a:spLocks noGrp="1"/>
          </p:cNvSpPr>
          <p:nvPr/>
        </p:nvSpPr>
        <p:spPr bwMode="auto">
          <a:xfrm>
            <a:off x="4419600" y="1646238"/>
            <a:ext cx="4267200" cy="4525962"/>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t>Deep-level diversity </a:t>
            </a:r>
            <a:r>
              <a:rPr lang="en-US" sz="2800" dirty="0"/>
              <a:t>– </a:t>
            </a:r>
            <a:endParaRPr lang="en-US" sz="2800" b="1" dirty="0"/>
          </a:p>
          <a:p>
            <a:pPr marL="342900" indent="-342900" eaLnBrk="0" hangingPunct="0">
              <a:spcBef>
                <a:spcPct val="20000"/>
              </a:spcBef>
              <a:buFont typeface="Arial" charset="0"/>
              <a:buNone/>
            </a:pPr>
            <a:r>
              <a:rPr lang="en-US" sz="2800" b="1" dirty="0"/>
              <a:t>	</a:t>
            </a:r>
            <a:r>
              <a:rPr lang="en-US" sz="2800" dirty="0"/>
              <a:t>Differences in values, personality, and work preferences.</a:t>
            </a: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fontScale="90000"/>
          </a:bodyPr>
          <a:lstStyle/>
          <a:p>
            <a:pPr algn="ctr"/>
            <a:r>
              <a:rPr lang="en-US" dirty="0" smtClean="0"/>
              <a:t>Why Is Managing Workforce Diversity So Important?</a:t>
            </a:r>
            <a:endParaRPr lang="en-US" dirty="0" smtClean="0">
              <a:latin typeface="Calibri" pitchFamily="34" charset="0"/>
            </a:endParaRPr>
          </a:p>
        </p:txBody>
      </p:sp>
      <p:sp>
        <p:nvSpPr>
          <p:cNvPr id="4" name="Content Placeholder 3"/>
          <p:cNvSpPr>
            <a:spLocks noGrp="1"/>
          </p:cNvSpPr>
          <p:nvPr>
            <p:ph idx="1"/>
          </p:nvPr>
        </p:nvSpPr>
        <p:spPr/>
        <p:txBody>
          <a:bodyPr/>
          <a:lstStyle/>
          <a:p>
            <a:pPr>
              <a:buNone/>
            </a:pPr>
            <a:r>
              <a:rPr lang="en-US" dirty="0" smtClean="0"/>
              <a:t> </a:t>
            </a:r>
            <a:endParaRPr lang="en-US" dirty="0"/>
          </a:p>
        </p:txBody>
      </p:sp>
      <p:sp>
        <p:nvSpPr>
          <p:cNvPr id="37890" name="Rectangle 3"/>
          <p:cNvSpPr txBox="1">
            <a:spLocks/>
          </p:cNvSpPr>
          <p:nvPr/>
        </p:nvSpPr>
        <p:spPr bwMode="auto">
          <a:xfrm>
            <a:off x="457200" y="1447800"/>
            <a:ext cx="8229600" cy="4525963"/>
          </a:xfrm>
          <a:prstGeom prst="rect">
            <a:avLst/>
          </a:prstGeom>
          <a:noFill/>
          <a:ln w="9525">
            <a:noFill/>
            <a:miter lim="800000"/>
            <a:headEnd/>
            <a:tailEnd/>
          </a:ln>
        </p:spPr>
        <p:txBody>
          <a:bodyPr/>
          <a:lstStyle/>
          <a:p>
            <a:pPr marL="342900" indent="-342900" eaLnBrk="0" hangingPunct="0">
              <a:spcBef>
                <a:spcPct val="20000"/>
              </a:spcBef>
              <a:buClr>
                <a:schemeClr val="accent1">
                  <a:lumMod val="50000"/>
                </a:schemeClr>
              </a:buClr>
              <a:buFont typeface="Arial" pitchFamily="34" charset="0"/>
              <a:buChar char="•"/>
            </a:pPr>
            <a:r>
              <a:rPr lang="en-US" sz="2800" b="1" dirty="0" smtClean="0"/>
              <a:t>People Management </a:t>
            </a:r>
            <a:r>
              <a:rPr lang="en-US" sz="2800" dirty="0" smtClean="0"/>
              <a:t>– </a:t>
            </a:r>
            <a:r>
              <a:rPr lang="en-US" sz="2800" dirty="0"/>
              <a:t>diversity </a:t>
            </a:r>
            <a:r>
              <a:rPr lang="en-US" sz="2800" i="1" dirty="0"/>
              <a:t>is</a:t>
            </a:r>
            <a:r>
              <a:rPr lang="en-US" sz="2800" dirty="0"/>
              <a:t>, after all, about people, both inside and outside the organization.</a:t>
            </a:r>
          </a:p>
          <a:p>
            <a:pPr marL="342900" indent="-342900" eaLnBrk="0" hangingPunct="0">
              <a:spcBef>
                <a:spcPct val="20000"/>
              </a:spcBef>
              <a:buFont typeface="Arial" charset="0"/>
              <a:buChar char="•"/>
            </a:pPr>
            <a:r>
              <a:rPr lang="en-US" sz="2800" b="1" dirty="0"/>
              <a:t>Organizational Performance </a:t>
            </a:r>
            <a:r>
              <a:rPr lang="en-US" sz="2800" dirty="0" smtClean="0"/>
              <a:t>–</a:t>
            </a:r>
            <a:r>
              <a:rPr lang="en-US" sz="2800" b="1" dirty="0" smtClean="0"/>
              <a:t> </a:t>
            </a:r>
            <a:r>
              <a:rPr lang="en-US" sz="2800" dirty="0"/>
              <a:t>cost savings include reducing employee turnover, absenteeism, and the chance of </a:t>
            </a:r>
            <a:r>
              <a:rPr lang="en-US" sz="2800" dirty="0" smtClean="0"/>
              <a:t>lawsuits.</a:t>
            </a:r>
            <a:endParaRPr lang="en-US" sz="2800" b="1" dirty="0"/>
          </a:p>
          <a:p>
            <a:pPr marL="342900" indent="-342900" eaLnBrk="0" hangingPunct="0">
              <a:spcBef>
                <a:spcPct val="20000"/>
              </a:spcBef>
              <a:buFont typeface="Arial" charset="0"/>
              <a:buChar char="•"/>
            </a:pPr>
            <a:r>
              <a:rPr lang="en-US" sz="2800" b="1" dirty="0"/>
              <a:t>Strategic</a:t>
            </a:r>
            <a:r>
              <a:rPr lang="en-US" sz="2800" dirty="0"/>
              <a:t> </a:t>
            </a:r>
            <a:r>
              <a:rPr lang="en-US" sz="2800" dirty="0" smtClean="0"/>
              <a:t>– </a:t>
            </a:r>
            <a:r>
              <a:rPr lang="en-US" sz="2800" dirty="0"/>
              <a:t>workforce diversity is a key to extracting the best talent performance, market share, and suppliers from a diverse country and world.</a:t>
            </a: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ctrTitle"/>
          </p:nvPr>
        </p:nvSpPr>
        <p:spPr>
          <a:xfrm>
            <a:off x="1066800" y="381000"/>
            <a:ext cx="6553200" cy="838200"/>
          </a:xfrm>
        </p:spPr>
        <p:txBody>
          <a:bodyPr>
            <a:normAutofit fontScale="90000"/>
          </a:bodyPr>
          <a:lstStyle/>
          <a:p>
            <a:pPr algn="ctr"/>
            <a:r>
              <a:rPr lang="en-US" sz="2800" dirty="0" smtClean="0"/>
              <a:t>Exhibit 5-2</a:t>
            </a:r>
            <a:br>
              <a:rPr lang="en-US" sz="2800" dirty="0" smtClean="0"/>
            </a:br>
            <a:r>
              <a:rPr lang="en-US" sz="2800" dirty="0" smtClean="0"/>
              <a:t>Benefits of Workforce Diversity</a:t>
            </a:r>
            <a:endParaRPr lang="en-US" sz="2800" dirty="0" smtClean="0">
              <a:latin typeface="Calibri" pitchFamily="34" charset="0"/>
            </a:endParaRPr>
          </a:p>
        </p:txBody>
      </p:sp>
      <p:pic>
        <p:nvPicPr>
          <p:cNvPr id="39938" name="Picture 3"/>
          <p:cNvPicPr>
            <a:picLocks noGrp="1" noChangeAspect="1" noChangeArrowheads="1"/>
          </p:cNvPicPr>
          <p:nvPr/>
        </p:nvPicPr>
        <p:blipFill>
          <a:blip r:embed="rId3" cstate="print"/>
          <a:srcRect/>
          <a:stretch>
            <a:fillRect/>
          </a:stretch>
        </p:blipFill>
        <p:spPr bwMode="auto">
          <a:xfrm>
            <a:off x="609600" y="1295400"/>
            <a:ext cx="8162925" cy="42672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ctr"/>
            <a:r>
              <a:rPr lang="en-US" dirty="0" smtClean="0"/>
              <a:t>The Changing Workplace</a:t>
            </a:r>
            <a:endParaRPr lang="en-US" dirty="0" smtClean="0">
              <a:latin typeface="Calibri" pitchFamily="34" charset="0"/>
            </a:endParaRPr>
          </a:p>
        </p:txBody>
      </p:sp>
      <p:sp>
        <p:nvSpPr>
          <p:cNvPr id="4" name="Content Placeholder 3"/>
          <p:cNvSpPr>
            <a:spLocks noGrp="1"/>
          </p:cNvSpPr>
          <p:nvPr>
            <p:ph idx="1"/>
          </p:nvPr>
        </p:nvSpPr>
        <p:spPr/>
        <p:txBody>
          <a:bodyPr>
            <a:normAutofit fontScale="92500"/>
          </a:bodyPr>
          <a:lstStyle/>
          <a:p>
            <a:pPr marL="457200" lvl="1" indent="-406400" eaLnBrk="0" hangingPunct="0">
              <a:spcBef>
                <a:spcPct val="20000"/>
              </a:spcBef>
              <a:buClr>
                <a:srgbClr val="FF0000"/>
              </a:buClr>
              <a:buFont typeface="Arial"/>
              <a:buChar char="•"/>
            </a:pPr>
            <a:r>
              <a:rPr lang="en-US" sz="3200" dirty="0" smtClean="0">
                <a:latin typeface="Arial" pitchFamily="34" charset="0"/>
                <a:cs typeface="Arial" pitchFamily="34" charset="0"/>
              </a:rPr>
              <a:t>Characteristics of the U.S. Population </a:t>
            </a:r>
            <a:r>
              <a:rPr lang="en-US" sz="3200" dirty="0"/>
              <a:t>–</a:t>
            </a:r>
            <a:r>
              <a:rPr lang="en-US" sz="3200" dirty="0" smtClean="0">
                <a:latin typeface="Arial" pitchFamily="34" charset="0"/>
                <a:cs typeface="Arial" pitchFamily="34" charset="0"/>
              </a:rPr>
              <a:t> </a:t>
            </a:r>
            <a:r>
              <a:rPr lang="en-US" sz="2800" b="1" dirty="0" smtClean="0"/>
              <a:t>Total population of the United States </a:t>
            </a:r>
            <a:r>
              <a:rPr lang="en-US" sz="2800" dirty="0" smtClean="0"/>
              <a:t>projected to increase to 438 million by the year 2050</a:t>
            </a:r>
          </a:p>
          <a:p>
            <a:pPr lvl="1" indent="-285750" eaLnBrk="0" hangingPunct="0">
              <a:spcBef>
                <a:spcPct val="20000"/>
              </a:spcBef>
              <a:buFont typeface="Arial" charset="0"/>
              <a:buChar char="–"/>
            </a:pPr>
            <a:r>
              <a:rPr lang="en-US" sz="2800" b="1" dirty="0" smtClean="0"/>
              <a:t>Racial</a:t>
            </a:r>
            <a:r>
              <a:rPr lang="en-US" sz="2800" b="1" dirty="0"/>
              <a:t>/ethnic groups </a:t>
            </a:r>
            <a:r>
              <a:rPr lang="en-US" sz="2800" dirty="0"/>
              <a:t>–</a:t>
            </a:r>
            <a:r>
              <a:rPr lang="en-US" sz="2800" b="1" dirty="0"/>
              <a:t> </a:t>
            </a:r>
            <a:r>
              <a:rPr lang="en-US" sz="2800" dirty="0"/>
              <a:t>changes in the percentages of the Hispanic and white population</a:t>
            </a:r>
          </a:p>
          <a:p>
            <a:pPr lvl="1" indent="-285750" eaLnBrk="0" hangingPunct="0">
              <a:spcBef>
                <a:spcPct val="20000"/>
              </a:spcBef>
              <a:buFont typeface="Arial" charset="0"/>
              <a:buChar char="–"/>
            </a:pPr>
            <a:r>
              <a:rPr lang="en-US" sz="2800" b="1" dirty="0"/>
              <a:t>Aging population </a:t>
            </a:r>
            <a:r>
              <a:rPr lang="en-US" sz="2800" dirty="0"/>
              <a:t>–</a:t>
            </a:r>
            <a:r>
              <a:rPr lang="en-US" sz="2800" b="1" dirty="0"/>
              <a:t> </a:t>
            </a:r>
            <a:r>
              <a:rPr lang="en-US" sz="2800" dirty="0"/>
              <a:t>median age of 36.9 years up from 36.2 years in 2001</a:t>
            </a:r>
          </a:p>
          <a:p>
            <a:endParaRPr lang="en-US" sz="3200" dirty="0">
              <a:latin typeface="Arial" pitchFamily="34" charset="0"/>
              <a:cs typeface="Arial" pitchFamily="34" charset="0"/>
            </a:endParaRPr>
          </a:p>
        </p:txBody>
      </p:sp>
      <p:sp>
        <p:nvSpPr>
          <p:cNvPr id="2" name="Footer Placeholder 1"/>
          <p:cNvSpPr>
            <a:spLocks noGrp="1"/>
          </p:cNvSpPr>
          <p:nvPr>
            <p:ph type="ftr" sz="quarter" idx="11"/>
          </p:nvPr>
        </p:nvSpPr>
        <p:spPr/>
        <p:txBody>
          <a:bodyPr/>
          <a:lstStyle/>
          <a:p>
            <a:r>
              <a:rPr lang="en-IN" smtClean="0"/>
              <a:t>Copyright © 2016 by Pearson Education, Ltd. </a:t>
            </a:r>
            <a:endParaRPr lang="en-US" dirty="0"/>
          </a:p>
        </p:txBody>
      </p:sp>
      <p:sp>
        <p:nvSpPr>
          <p:cNvPr id="3" name="Slide Number Placeholder 2"/>
          <p:cNvSpPr>
            <a:spLocks noGrp="1"/>
          </p:cNvSpPr>
          <p:nvPr>
            <p:ph type="sldNum" sz="quarter" idx="4"/>
          </p:nvPr>
        </p:nvSpPr>
        <p:spPr/>
        <p:txBody>
          <a:bodyPr/>
          <a:lstStyle/>
          <a:p>
            <a:r>
              <a:rPr lang="en-US" smtClean="0"/>
              <a:t>5-</a:t>
            </a:r>
            <a:fld id="{8B37D5FE-740C-46F5-801A-FA5477D9711F}"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1846&quot;&gt;&lt;/object&gt;&lt;object type=&quot;2&quot; unique_id=&quot;11847&quot;&gt;&lt;object type=&quot;3&quot; unique_id=&quot;11848&quot;&gt;&lt;property id=&quot;20148&quot; value=&quot;5&quot;/&gt;&lt;property id=&quot;20300&quot; value=&quot;Slide 1 - &amp;quot;Managing Diversity&amp;quot;&quot;/&gt;&lt;property id=&quot;20307&quot; value=&quot;256&quot;/&gt;&lt;/object&gt;&lt;object type=&quot;3&quot; unique_id=&quot;11849&quot;&gt;&lt;property id=&quot;20148&quot; value=&quot;5&quot;/&gt;&lt;property id=&quot;20300&quot; value=&quot;Slide 2&quot;/&gt;&lt;property id=&quot;20307&quot; value=&quot;258&quot;/&gt;&lt;/object&gt;&lt;object type=&quot;3&quot; unique_id=&quot;11884&quot;&gt;&lt;property id=&quot;20148&quot; value=&quot;5&quot;/&gt;&lt;property id=&quot;20300&quot; value=&quot;Slide 31&quot;/&gt;&lt;property id=&quot;20307&quot; value=&quot;260&quot;/&gt;&lt;/object&gt;&lt;object type=&quot;3&quot; unique_id=&quot;13909&quot;&gt;&lt;property id=&quot;20148&quot; value=&quot;5&quot;/&gt;&lt;property id=&quot;20300&quot; value=&quot;Slide 3 - &amp;quot;What Is Workplace Diversity?&amp;quot;&quot;/&gt;&lt;property id=&quot;20307&quot; value=&quot;301&quot;/&gt;&lt;/object&gt;&lt;object type=&quot;3&quot; unique_id=&quot;14195&quot;&gt;&lt;property id=&quot;20148&quot; value=&quot;5&quot;/&gt;&lt;property id=&quot;20300&quot; value=&quot;Slide 15 - &amp;quot;Types of Workplace Diversity (cont.)&amp;quot;&quot;/&gt;&lt;property id=&quot;20307&quot; value=&quot;326&quot;/&gt;&lt;/object&gt;&lt;object type=&quot;3&quot; unique_id=&quot;14806&quot;&gt;&lt;property id=&quot;20148&quot; value=&quot;5&quot;/&gt;&lt;property id=&quot;20300&quot; value=&quot;Slide 4 - &amp;quot;Exhibit 4-1&amp;#x0D;&amp;#x0A;Timeline of the Evolution of Workforce Diversity&amp;quot;&quot;/&gt;&lt;property id=&quot;20307&quot; value=&quot;333&quot;/&gt;&lt;/object&gt;&lt;object type=&quot;3&quot; unique_id=&quot;14807&quot;&gt;&lt;property id=&quot;20148&quot; value=&quot;5&quot;/&gt;&lt;property id=&quot;20300&quot; value=&quot;Slide 5 - &amp;quot;What Is Workplace Diversity? (cont.)&amp;quot;&quot;/&gt;&lt;property id=&quot;20307&quot; value=&quot;335&quot;/&gt;&lt;/object&gt;&lt;object type=&quot;3&quot; unique_id=&quot;14808&quot;&gt;&lt;property id=&quot;20148&quot; value=&quot;5&quot;/&gt;&lt;property id=&quot;20300&quot; value=&quot;Slide 6 - &amp;quot;Why Is Managing Workforce Diversity So Important?&amp;quot;&quot;/&gt;&lt;property id=&quot;20307&quot; value=&quot;332&quot;/&gt;&lt;/object&gt;&lt;object type=&quot;3&quot; unique_id=&quot;14809&quot;&gt;&lt;property id=&quot;20148&quot; value=&quot;5&quot;/&gt;&lt;property id=&quot;20300&quot; value=&quot;Slide 7 - &amp;quot;Exhibit 4-2&amp;#x0D;&amp;#x0A;Benefits of Workforce Diversity&amp;quot;&quot;/&gt;&lt;property id=&quot;20307&quot; value=&quot;331&quot;/&gt;&lt;/object&gt;&lt;object type=&quot;3&quot; unique_id=&quot;14810&quot;&gt;&lt;property id=&quot;20148&quot; value=&quot;5&quot;/&gt;&lt;property id=&quot;20300&quot; value=&quot;Slide 8 - &amp;quot;The Changing Workplace&amp;quot;&quot;/&gt;&lt;property id=&quot;20307&quot; value=&quot;330&quot;/&gt;&lt;/object&gt;&lt;object type=&quot;3&quot; unique_id=&quot;14811&quot;&gt;&lt;property id=&quot;20148&quot; value=&quot;5&quot;/&gt;&lt;property id=&quot;20300&quot; value=&quot;Slide 9 - &amp;quot;Exhibit 4-3&amp;#x0D;&amp;#x0A;Changing Population Makeup of the United States&amp;quot;&quot;/&gt;&lt;property id=&quot;20307&quot; value=&quot;329&quot;/&gt;&lt;/object&gt;&lt;object type=&quot;3&quot; unique_id=&quot;14812&quot;&gt;&lt;property id=&quot;20148&quot; value=&quot;5&quot;/&gt;&lt;property id=&quot;20300&quot; value=&quot;Slide 10 - &amp;quot;The Changing Workplace (cont.)&amp;quot;&quot;/&gt;&lt;property id=&quot;20307&quot; value=&quot;334&quot;/&gt;&lt;/object&gt;&lt;object type=&quot;3&quot; unique_id=&quot;14813&quot;&gt;&lt;property id=&quot;20148&quot; value=&quot;5&quot;/&gt;&lt;property id=&quot;20300&quot; value=&quot;Slide 11 - &amp;quot;Exhibit 4-4&amp;#x0D;&amp;#x0A;Global Aging: How Much Do You Know?&amp;quot;&quot;/&gt;&lt;property id=&quot;20307&quot; value=&quot;328&quot;/&gt;&lt;/object&gt;&lt;object type=&quot;3&quot; unique_id=&quot;14814&quot;&gt;&lt;property id=&quot;20148&quot; value=&quot;5&quot;/&gt;&lt;property id=&quot;20300&quot; value=&quot;Slide 12 - &amp;quot;Exhibit 4-4&amp;#x0D;&amp;#x0A;Global Aging: How Much Do You Know? (cont.)&amp;quot;&quot;/&gt;&lt;property id=&quot;20307&quot; value=&quot;327&quot;/&gt;&lt;/object&gt;&lt;object type=&quot;3&quot; unique_id=&quot;14815&quot;&gt;&lt;property id=&quot;20148&quot; value=&quot;5&quot;/&gt;&lt;property id=&quot;20300&quot; value=&quot;Slide 25 - &amp;quot;Review Learning Outcome 4.1&amp;quot;&quot;/&gt;&lt;property id=&quot;20307&quot; value=&quot;336&quot;/&gt;&lt;/object&gt;&lt;object type=&quot;3&quot; unique_id=&quot;15044&quot;&gt;&lt;property id=&quot;20148&quot; value=&quot;5&quot;/&gt;&lt;property id=&quot;20300&quot; value=&quot;Slide 14 - &amp;quot;Types of Workplace Diversity&amp;quot;&quot;/&gt;&lt;property id=&quot;20307&quot; value=&quot;343&quot;/&gt;&lt;/object&gt;&lt;object type=&quot;3&quot; unique_id=&quot;15045&quot;&gt;&lt;property id=&quot;20148&quot; value=&quot;5&quot;/&gt;&lt;property id=&quot;20300&quot; value=&quot;Slide 13 - &amp;quot;Exhibit 4-5&amp;#x0D;&amp;#x0A;Types of Diversity Found in Workplaces&amp;quot;&quot;/&gt;&lt;property id=&quot;20307&quot; value=&quot;337&quot;/&gt;&lt;/object&gt;&lt;object type=&quot;3&quot; unique_id=&quot;15046&quot;&gt;&lt;property id=&quot;20148&quot; value=&quot;5&quot;/&gt;&lt;property id=&quot;20300&quot; value=&quot;Slide 16 - &amp;quot;Types of Workplace Diversity (cont.)&amp;quot;&quot;/&gt;&lt;property id=&quot;20307&quot; value=&quot;342&quot;/&gt;&lt;/object&gt;&lt;object type=&quot;3&quot; unique_id=&quot;15047&quot;&gt;&lt;property id=&quot;20148&quot; value=&quot;5&quot;/&gt;&lt;property id=&quot;20300&quot; value=&quot;Slide 17 - &amp;quot;Types of Workplace Diversity (cont.)&amp;quot;&quot;/&gt;&lt;property id=&quot;20307&quot; value=&quot;338&quot;/&gt;&lt;/object&gt;&lt;object type=&quot;3&quot; unique_id=&quot;15048&quot;&gt;&lt;property id=&quot;20148&quot; value=&quot;5&quot;/&gt;&lt;property id=&quot;20300&quot; value=&quot;Slide 18 - &amp;quot;Challenges in Managing Diversity&amp;quot;&quot;/&gt;&lt;property id=&quot;20307&quot; value=&quot;340&quot;/&gt;&lt;/object&gt;&lt;object type=&quot;3&quot; unique_id=&quot;15049&quot;&gt;&lt;property id=&quot;20148&quot; value=&quot;5&quot;/&gt;&lt;property id=&quot;20300&quot; value=&quot;Slide 19 - &amp;quot;Challenges in Managing Diversity  (cont.)&amp;quot;&quot;/&gt;&lt;property id=&quot;20307&quot; value=&quot;341&quot;/&gt;&lt;/object&gt;&lt;object type=&quot;3&quot; unique_id=&quot;15050&quot;&gt;&lt;property id=&quot;20148&quot; value=&quot;5&quot;/&gt;&lt;property id=&quot;20300&quot; value=&quot;Slide 20 - &amp;quot;The Legal Aspect of Workplace Diversity&amp;quot;&quot;/&gt;&lt;property id=&quot;20307&quot; value=&quot;339&quot;/&gt;&lt;/object&gt;&lt;object type=&quot;3&quot; unique_id=&quot;15315&quot;&gt;&lt;property id=&quot;20148&quot; value=&quot;5&quot;/&gt;&lt;property id=&quot;20300&quot; value=&quot;Slide 23 - &amp;quot;Top Management Commitment to Diversity&amp;quot;&quot;/&gt;&lt;property id=&quot;20307&quot; value=&quot;350&quot;/&gt;&lt;/object&gt;&lt;object type=&quot;3&quot; unique_id=&quot;15316&quot;&gt;&lt;property id=&quot;20148&quot; value=&quot;5&quot;/&gt;&lt;property id=&quot;20300&quot; value=&quot;Slide 24 - &amp;quot;Top Management Commitment to Diversity (cont.)&amp;quot;&quot;/&gt;&lt;property id=&quot;20307&quot; value=&quot;348&quot;/&gt;&lt;/object&gt;&lt;object type=&quot;3&quot; unique_id=&quot;15317&quot;&gt;&lt;property id=&quot;20148&quot; value=&quot;5&quot;/&gt;&lt;property id=&quot;20300&quot; value=&quot;Slide 21 - &amp;quot;Exhibit 4-8&amp;#x0D;&amp;#x0A;Major Equal Employment Opportunity Laws&amp;quot;&quot;/&gt;&lt;property id=&quot;20307&quot; value=&quot;349&quot;/&gt;&lt;/object&gt;&lt;object type=&quot;3&quot; unique_id=&quot;15318&quot;&gt;&lt;property id=&quot;20148&quot; value=&quot;5&quot;/&gt;&lt;property id=&quot;20300&quot; value=&quot;Slide 22 - &amp;quot;Exhibit 4-8&amp;#x0D;&amp;#x0A;Major Equal Employment Opportunity Laws (cont.)&amp;quot;&quot;/&gt;&lt;property id=&quot;20307&quot; value=&quot;344&quot;/&gt;&lt;/object&gt;&lt;object type=&quot;3&quot; unique_id=&quot;15319&quot;&gt;&lt;property id=&quot;20148&quot; value=&quot;5&quot;/&gt;&lt;property id=&quot;20300&quot; value=&quot;Slide 26 - &amp;quot;Review Learning Outcome 4.2&amp;quot;&quot;/&gt;&lt;property id=&quot;20307&quot; value=&quot;347&quot;/&gt;&lt;/object&gt;&lt;object type=&quot;3&quot; unique_id=&quot;15320&quot;&gt;&lt;property id=&quot;20148&quot; value=&quot;5&quot;/&gt;&lt;property id=&quot;20300&quot; value=&quot;Slide 27 - &amp;quot;Review Learning Outcome 4.2&amp;quot;&quot;/&gt;&lt;property id=&quot;20307&quot; value=&quot;346&quot;/&gt;&lt;/object&gt;&lt;object type=&quot;3&quot; unique_id=&quot;15321&quot;&gt;&lt;property id=&quot;20148&quot; value=&quot;5&quot;/&gt;&lt;property id=&quot;20300&quot; value=&quot;Slide 28 - &amp;quot;Review Learning Outcome 4.2 (cont.)&amp;quot;&quot;/&gt;&lt;property id=&quot;20307&quot; value=&quot;345&quot;/&gt;&lt;/object&gt;&lt;object type=&quot;3&quot; unique_id=&quot;15632&quot;&gt;&lt;property id=&quot;20148&quot; value=&quot;5&quot;/&gt;&lt;property id=&quot;20300&quot; value=&quot;Slide 29 - &amp;quot;Review Learning Outcome 4.3&amp;quot;&quot;/&gt;&lt;property id=&quot;20307&quot; value=&quot;351&quot;/&gt;&lt;/object&gt;&lt;object type=&quot;3&quot; unique_id=&quot;15633&quot;&gt;&lt;property id=&quot;20148&quot; value=&quot;5&quot;/&gt;&lt;property id=&quot;20300&quot; value=&quot;Slide 30 - &amp;quot;Review Learning Outcome 4.4&amp;quot;&quot;/&gt;&lt;property id=&quot;20307&quot; value=&quot;352&quot;/&gt;&lt;/object&gt;&lt;/object&gt;&lt;/object&gt;&lt;/database&gt;"/>
  <p:tag name="SECTOMILLISECCONVERTED" val="1"/>
  <p:tag name="ARTICULATE_PROJECT_OPEN" val="0"/>
</p:tagLst>
</file>

<file path=ppt/theme/theme1.xml><?xml version="1.0" encoding="utf-8"?>
<a:theme xmlns:a="http://schemas.openxmlformats.org/drawingml/2006/main" name="1_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3159</TotalTime>
  <Words>3293</Words>
  <Application>Microsoft Office PowerPoint</Application>
  <PresentationFormat>On-screen Show (4:3)</PresentationFormat>
  <Paragraphs>239</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1_Urban Pop</vt:lpstr>
      <vt:lpstr>Managing Diversity</vt:lpstr>
      <vt:lpstr>Learning objectives</vt:lpstr>
      <vt:lpstr>Learning objectives (CONT.)</vt:lpstr>
      <vt:lpstr>What Is Workplace Diversity?</vt:lpstr>
      <vt:lpstr>Exhibit 5-1 Timeline of the Evolution of Workforce Diversity</vt:lpstr>
      <vt:lpstr>What Is Workplace Diversity? (cont.)</vt:lpstr>
      <vt:lpstr>Why Is Managing Workforce Diversity So Important?</vt:lpstr>
      <vt:lpstr>Exhibit 5-2 Benefits of Workforce Diversity</vt:lpstr>
      <vt:lpstr>The Changing Workplace</vt:lpstr>
      <vt:lpstr>Exhibit 5-3 Changing Population Makeup of the United States</vt:lpstr>
      <vt:lpstr>The Changing Workplace (cont.)</vt:lpstr>
      <vt:lpstr>Exhibit 5-4 Global Aging: How Much Do You Know?</vt:lpstr>
      <vt:lpstr>Exhibit 5-4 Global Aging: How Much Do You Know? (cont.)</vt:lpstr>
      <vt:lpstr>Exhibit 5-5 Types of Diversity Found in Workplaces</vt:lpstr>
      <vt:lpstr>Exhibit 5-6  Employers’ Fears About Disabled Workers</vt:lpstr>
      <vt:lpstr>Types of Workplace Diversity (cont.)</vt:lpstr>
      <vt:lpstr>Challenges in Managing Diversity</vt:lpstr>
      <vt:lpstr>Challenges in Managing Diversity  (cont.)</vt:lpstr>
      <vt:lpstr>Exhibit 5-7 Forms of Discrimination</vt:lpstr>
      <vt:lpstr>The Legal Aspect of Workplace Diversity</vt:lpstr>
      <vt:lpstr>Top Management Commitment to Diversity</vt:lpstr>
      <vt:lpstr>Exhibit 5-9 What a Good Mentor Does</vt:lpstr>
      <vt:lpstr>Top Management Commitment to Diversity (cont.)</vt:lpstr>
      <vt:lpstr>Review Learning objective 5.1</vt:lpstr>
      <vt:lpstr>Review Learning objective 5.2</vt:lpstr>
      <vt:lpstr>Review Learning objective 5.3</vt:lpstr>
      <vt:lpstr>Review Learning objective 5.3 (cont.)</vt:lpstr>
      <vt:lpstr>Review Learning objective 5.4</vt:lpstr>
      <vt:lpstr>Review Learning objective 5.5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Martha Robinson</dc:creator>
  <cp:lastModifiedBy>James2</cp:lastModifiedBy>
  <cp:revision>162</cp:revision>
  <dcterms:created xsi:type="dcterms:W3CDTF">2012-10-07T22:51:25Z</dcterms:created>
  <dcterms:modified xsi:type="dcterms:W3CDTF">2019-02-13T16:10:29Z</dcterms:modified>
</cp:coreProperties>
</file>