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39"/>
  </p:notesMasterIdLst>
  <p:sldIdLst>
    <p:sldId id="256" r:id="rId2"/>
    <p:sldId id="390" r:id="rId3"/>
    <p:sldId id="301" r:id="rId4"/>
    <p:sldId id="360" r:id="rId5"/>
    <p:sldId id="359" r:id="rId6"/>
    <p:sldId id="358" r:id="rId7"/>
    <p:sldId id="393" r:id="rId8"/>
    <p:sldId id="361" r:id="rId9"/>
    <p:sldId id="364" r:id="rId10"/>
    <p:sldId id="355" r:id="rId11"/>
    <p:sldId id="356" r:id="rId12"/>
    <p:sldId id="363" r:id="rId13"/>
    <p:sldId id="368" r:id="rId14"/>
    <p:sldId id="369" r:id="rId15"/>
    <p:sldId id="388" r:id="rId16"/>
    <p:sldId id="367" r:id="rId17"/>
    <p:sldId id="365" r:id="rId18"/>
    <p:sldId id="378" r:id="rId19"/>
    <p:sldId id="372" r:id="rId20"/>
    <p:sldId id="371" r:id="rId21"/>
    <p:sldId id="370" r:id="rId22"/>
    <p:sldId id="366" r:id="rId23"/>
    <p:sldId id="377" r:id="rId24"/>
    <p:sldId id="376" r:id="rId25"/>
    <p:sldId id="375" r:id="rId26"/>
    <p:sldId id="374" r:id="rId27"/>
    <p:sldId id="362" r:id="rId28"/>
    <p:sldId id="354" r:id="rId29"/>
    <p:sldId id="353" r:id="rId30"/>
    <p:sldId id="387" r:id="rId31"/>
    <p:sldId id="389" r:id="rId32"/>
    <p:sldId id="386" r:id="rId33"/>
    <p:sldId id="352" r:id="rId34"/>
    <p:sldId id="383" r:id="rId35"/>
    <p:sldId id="385" r:id="rId36"/>
    <p:sldId id="384" r:id="rId37"/>
    <p:sldId id="379" r:id="rId38"/>
  </p:sldIdLst>
  <p:sldSz cx="9144000" cy="6858000" type="screen4x3"/>
  <p:notesSz cx="6858000" cy="9144000"/>
  <p:custDataLst>
    <p:tags r:id="rId4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DBB"/>
    <a:srgbClr val="153357"/>
    <a:srgbClr val="F47024"/>
    <a:srgbClr val="FF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1652" autoAdjust="0"/>
  </p:normalViewPr>
  <p:slideViewPr>
    <p:cSldViewPr>
      <p:cViewPr>
        <p:scale>
          <a:sx n="50" d="100"/>
          <a:sy n="50" d="100"/>
        </p:scale>
        <p:origin x="-3384" y="-1656"/>
      </p:cViewPr>
      <p:guideLst>
        <p:guide orient="horz" pos="2160"/>
        <p:guide pos="2880"/>
      </p:guideLst>
    </p:cSldViewPr>
  </p:slideViewPr>
  <p:notesTextViewPr>
    <p:cViewPr>
      <p:scale>
        <a:sx n="125" d="100"/>
        <a:sy n="125" d="100"/>
      </p:scale>
      <p:origin x="0" y="0"/>
    </p:cViewPr>
  </p:notesTextViewPr>
  <p:sorterViewPr>
    <p:cViewPr>
      <p:scale>
        <a:sx n="66" d="100"/>
        <a:sy n="66" d="100"/>
      </p:scale>
      <p:origin x="0" y="1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1CE24F0-097E-47C2-A1F4-01B4EA1D6A9C}" type="datetimeFigureOut">
              <a:rPr lang="en-US"/>
              <a:pPr>
                <a:defRPr/>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0AEA5C5-9D8D-4299-B699-D2B94FF8A0A9}" type="slidenum">
              <a:rPr lang="en-US"/>
              <a:pPr>
                <a:defRPr/>
              </a:pPr>
              <a:t>‹#›</a:t>
            </a:fld>
            <a:endParaRPr lang="en-US" dirty="0"/>
          </a:p>
        </p:txBody>
      </p:sp>
    </p:spTree>
    <p:extLst>
      <p:ext uri="{BB962C8B-B14F-4D97-AF65-F5344CB8AC3E}">
        <p14:creationId xmlns:p14="http://schemas.microsoft.com/office/powerpoint/2010/main" val="112649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dirty="0" smtClean="0">
                <a:cs typeface="Arial" charset="0"/>
              </a:rPr>
              <a:t>The concept of </a:t>
            </a:r>
            <a:r>
              <a:rPr lang="en-US" i="1" dirty="0" smtClean="0">
                <a:cs typeface="Arial" charset="0"/>
              </a:rPr>
              <a:t>social responsibility </a:t>
            </a:r>
            <a:r>
              <a:rPr lang="en-US" dirty="0" smtClean="0">
                <a:cs typeface="Arial" charset="0"/>
              </a:rPr>
              <a:t>has been described in different ways. For instance, it’s been called “profit making only,” “going beyond profit making,” “any discretionary corporate activity intended to further social welfare,” and “improving social or environmental conditions.”  We can understand it better if we first compare it to two similar concepts: social obligation and social responsiveness.  </a:t>
            </a:r>
            <a:r>
              <a:rPr lang="en-US" b="1" dirty="0" smtClean="0">
                <a:cs typeface="Arial" charset="0"/>
              </a:rPr>
              <a:t>Social obligation </a:t>
            </a:r>
            <a:r>
              <a:rPr lang="en-US" dirty="0" smtClean="0">
                <a:cs typeface="Arial" charset="0"/>
              </a:rPr>
              <a:t>is when a firm engages in social actions because of its obligation to meet certain economic and legal responsibilities. The organization does what it’s obligated</a:t>
            </a:r>
            <a:r>
              <a:rPr lang="en-US" baseline="0" dirty="0" smtClean="0">
                <a:cs typeface="Arial" charset="0"/>
              </a:rPr>
              <a:t> </a:t>
            </a:r>
            <a:r>
              <a:rPr lang="en-US" dirty="0" smtClean="0">
                <a:cs typeface="Arial" charset="0"/>
              </a:rPr>
              <a:t>to do and nothing more. This idea reflects the </a:t>
            </a:r>
            <a:r>
              <a:rPr lang="en-US" b="1" dirty="0" smtClean="0">
                <a:cs typeface="Arial" charset="0"/>
              </a:rPr>
              <a:t>classical view </a:t>
            </a:r>
            <a:r>
              <a:rPr lang="en-US" dirty="0" smtClean="0">
                <a:cs typeface="Arial" charset="0"/>
              </a:rPr>
              <a:t>of social responsibility, which says that management’s only social responsibility is to maximize profits. The most outspoken advocate of this approach is economist and Nobel laureate Milton Friedman. He argued that managers’ primary responsibility is to operate the business in the best interests of the stockholders, whose primary concerns are financial.</a:t>
            </a:r>
          </a:p>
        </p:txBody>
      </p:sp>
      <p:sp>
        <p:nvSpPr>
          <p:cNvPr id="4" name="Slide Number Placeholder 3"/>
          <p:cNvSpPr>
            <a:spLocks noGrp="1"/>
          </p:cNvSpPr>
          <p:nvPr>
            <p:ph type="sldNum" sz="quarter" idx="5"/>
          </p:nvPr>
        </p:nvSpPr>
        <p:spPr/>
        <p:txBody>
          <a:bodyPr/>
          <a:lstStyle/>
          <a:p>
            <a:pPr>
              <a:defRPr/>
            </a:pPr>
            <a:fld id="{83824563-D952-44FA-8160-A6B55738B8A7}"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r>
              <a:rPr lang="en-US" dirty="0" smtClean="0">
                <a:cs typeface="Arial" charset="0"/>
              </a:rPr>
              <a:t>Exhibit 6-3 shows several factors that influence whether someone behaves ethically or unethically when faced with an ethical dilemma.</a:t>
            </a:r>
          </a:p>
        </p:txBody>
      </p:sp>
      <p:sp>
        <p:nvSpPr>
          <p:cNvPr id="4" name="Slide Number Placeholder 3"/>
          <p:cNvSpPr>
            <a:spLocks noGrp="1"/>
          </p:cNvSpPr>
          <p:nvPr>
            <p:ph type="sldNum" sz="quarter" idx="5"/>
          </p:nvPr>
        </p:nvSpPr>
        <p:spPr/>
        <p:txBody>
          <a:bodyPr/>
          <a:lstStyle/>
          <a:p>
            <a:pPr>
              <a:defRPr/>
            </a:pPr>
            <a:fld id="{A7338532-DB6B-4C99-93A5-EB310091B2D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r>
              <a:rPr lang="en-US" dirty="0" smtClean="0">
                <a:cs typeface="Arial" charset="0"/>
              </a:rPr>
              <a:t>Research divides moral development into three levels, each having two stages.  At each successive stage, an individual’s moral</a:t>
            </a:r>
            <a:r>
              <a:rPr lang="en-US" baseline="0" dirty="0" smtClean="0">
                <a:cs typeface="Arial" charset="0"/>
              </a:rPr>
              <a:t> </a:t>
            </a:r>
            <a:r>
              <a:rPr lang="en-US" dirty="0" smtClean="0">
                <a:cs typeface="Arial" charset="0"/>
              </a:rPr>
              <a:t>judgment becomes less dependent on outside influences and more internalized. </a:t>
            </a:r>
          </a:p>
          <a:p>
            <a:pPr eaLnBrk="1" hangingPunct="1"/>
            <a:endParaRPr lang="en-US" dirty="0" smtClean="0">
              <a:cs typeface="Arial" charset="0"/>
            </a:endParaRPr>
          </a:p>
          <a:p>
            <a:pPr eaLnBrk="1" hangingPunct="1"/>
            <a:r>
              <a:rPr lang="en-US" dirty="0" smtClean="0">
                <a:cs typeface="Arial" charset="0"/>
              </a:rPr>
              <a:t>At the first level, the </a:t>
            </a:r>
            <a:r>
              <a:rPr lang="en-US" i="1" dirty="0" err="1" smtClean="0">
                <a:cs typeface="Arial" charset="0"/>
              </a:rPr>
              <a:t>preconventional</a:t>
            </a:r>
            <a:r>
              <a:rPr lang="en-US" i="1" dirty="0" smtClean="0">
                <a:cs typeface="Arial" charset="0"/>
              </a:rPr>
              <a:t> </a:t>
            </a:r>
            <a:r>
              <a:rPr lang="en-US" dirty="0" smtClean="0">
                <a:cs typeface="Arial" charset="0"/>
              </a:rPr>
              <a:t>level, a person’s choice between right or wrong is based on personal consequences from outside sources, such as physical punishment, reward, or exchange of favors. </a:t>
            </a:r>
          </a:p>
          <a:p>
            <a:pPr eaLnBrk="1" hangingPunct="1"/>
            <a:endParaRPr lang="en-US" dirty="0" smtClean="0">
              <a:cs typeface="Arial" charset="0"/>
            </a:endParaRPr>
          </a:p>
          <a:p>
            <a:pPr eaLnBrk="1" hangingPunct="1"/>
            <a:r>
              <a:rPr lang="en-US" dirty="0" smtClean="0">
                <a:cs typeface="Arial" charset="0"/>
              </a:rPr>
              <a:t>At the second level, the </a:t>
            </a:r>
            <a:r>
              <a:rPr lang="en-US" i="1" dirty="0" smtClean="0">
                <a:cs typeface="Arial" charset="0"/>
              </a:rPr>
              <a:t>conventional </a:t>
            </a:r>
            <a:r>
              <a:rPr lang="en-US" dirty="0" smtClean="0">
                <a:cs typeface="Arial" charset="0"/>
              </a:rPr>
              <a:t>level, ethical decisions rely on maintaining expected standards and living up to the expectations</a:t>
            </a:r>
            <a:r>
              <a:rPr lang="en-US" baseline="0" dirty="0" smtClean="0">
                <a:cs typeface="Arial" charset="0"/>
              </a:rPr>
              <a:t> </a:t>
            </a:r>
            <a:r>
              <a:rPr lang="en-US" dirty="0" smtClean="0">
                <a:cs typeface="Arial" charset="0"/>
              </a:rPr>
              <a:t>of others.</a:t>
            </a:r>
          </a:p>
          <a:p>
            <a:pPr eaLnBrk="1" hangingPunct="1"/>
            <a:endParaRPr lang="en-US" dirty="0" smtClean="0">
              <a:cs typeface="Arial" charset="0"/>
            </a:endParaRPr>
          </a:p>
          <a:p>
            <a:pPr eaLnBrk="1" hangingPunct="1"/>
            <a:r>
              <a:rPr lang="en-US" dirty="0" smtClean="0">
                <a:cs typeface="Arial" charset="0"/>
              </a:rPr>
              <a:t>At the </a:t>
            </a:r>
            <a:r>
              <a:rPr lang="en-US" i="1" dirty="0" smtClean="0">
                <a:cs typeface="Arial" charset="0"/>
              </a:rPr>
              <a:t>principled </a:t>
            </a:r>
            <a:r>
              <a:rPr lang="en-US" dirty="0" smtClean="0">
                <a:cs typeface="Arial" charset="0"/>
              </a:rPr>
              <a:t>level, individuals define moral values apart from the authority of the groups to which they belong or society in general.</a:t>
            </a:r>
          </a:p>
        </p:txBody>
      </p:sp>
      <p:sp>
        <p:nvSpPr>
          <p:cNvPr id="4" name="Slide Number Placeholder 3"/>
          <p:cNvSpPr>
            <a:spLocks noGrp="1"/>
          </p:cNvSpPr>
          <p:nvPr>
            <p:ph type="sldNum" sz="quarter" idx="5"/>
          </p:nvPr>
        </p:nvSpPr>
        <p:spPr/>
        <p:txBody>
          <a:bodyPr/>
          <a:lstStyle/>
          <a:p>
            <a:pPr>
              <a:defRPr/>
            </a:pPr>
            <a:fld id="{C09649B4-6858-4D41-8A18-7C8C0B36AF95}"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r>
              <a:rPr lang="en-US" dirty="0" smtClean="0">
                <a:cs typeface="Arial" charset="0"/>
              </a:rPr>
              <a:t>The three levels and six stages are described in Exhibit 6-4.</a:t>
            </a:r>
          </a:p>
        </p:txBody>
      </p:sp>
      <p:sp>
        <p:nvSpPr>
          <p:cNvPr id="4" name="Slide Number Placeholder 3"/>
          <p:cNvSpPr>
            <a:spLocks noGrp="1"/>
          </p:cNvSpPr>
          <p:nvPr>
            <p:ph type="sldNum" sz="quarter" idx="5"/>
          </p:nvPr>
        </p:nvSpPr>
        <p:spPr/>
        <p:txBody>
          <a:bodyPr/>
          <a:lstStyle/>
          <a:p>
            <a:pPr>
              <a:defRPr/>
            </a:pPr>
            <a:fld id="{94E95B0F-A93A-4726-9B6F-F33271ECA272}"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eaLnBrk="1" hangingPunct="1"/>
            <a:r>
              <a:rPr lang="en-US" dirty="0" smtClean="0">
                <a:cs typeface="Arial" charset="0"/>
              </a:rPr>
              <a:t>Two individual characteristics—values and personality— play a role in determining whether a person behaves ethically. Each person comes to an organization with a relatively entrenched set of personal </a:t>
            </a:r>
            <a:r>
              <a:rPr lang="en-US" b="1" dirty="0" smtClean="0">
                <a:cs typeface="Arial" charset="0"/>
              </a:rPr>
              <a:t>values</a:t>
            </a:r>
            <a:r>
              <a:rPr lang="en-US" dirty="0" smtClean="0">
                <a:cs typeface="Arial" charset="0"/>
              </a:rPr>
              <a:t>, which represent basic convictions about what is right and wrong. Our values develop from a young age based on what we see and hear from parents, teachers, friends, and others.</a:t>
            </a:r>
          </a:p>
          <a:p>
            <a:pPr eaLnBrk="1" hangingPunct="1"/>
            <a:endParaRPr lang="en-US" dirty="0" smtClean="0">
              <a:cs typeface="Arial" charset="0"/>
            </a:endParaRPr>
          </a:p>
          <a:p>
            <a:pPr eaLnBrk="1" hangingPunct="1"/>
            <a:r>
              <a:rPr lang="en-US" dirty="0" smtClean="0">
                <a:cs typeface="Arial" charset="0"/>
              </a:rPr>
              <a:t>Two personality variables have been found to influence an individual’s actions according to his or her beliefs about what is right or wrong: ego strength and locus of control. </a:t>
            </a:r>
            <a:r>
              <a:rPr lang="en-US" b="1" dirty="0" smtClean="0">
                <a:cs typeface="Arial" charset="0"/>
              </a:rPr>
              <a:t>Ego strength </a:t>
            </a:r>
            <a:r>
              <a:rPr lang="en-US" dirty="0" smtClean="0">
                <a:cs typeface="Arial" charset="0"/>
              </a:rPr>
              <a:t>measures the strength of a person’s convictions. People with high ego strength are likely to resist impulses to act unethically and instead follow their convictions. </a:t>
            </a:r>
            <a:r>
              <a:rPr lang="en-US" b="1" dirty="0" smtClean="0">
                <a:cs typeface="Arial" charset="0"/>
              </a:rPr>
              <a:t>Locus of control </a:t>
            </a:r>
            <a:r>
              <a:rPr lang="en-US" dirty="0" smtClean="0">
                <a:cs typeface="Arial" charset="0"/>
              </a:rPr>
              <a:t>is the degree to which people believe they control their own</a:t>
            </a:r>
            <a:r>
              <a:rPr lang="en-US" baseline="0" dirty="0" smtClean="0">
                <a:cs typeface="Arial" charset="0"/>
              </a:rPr>
              <a:t> </a:t>
            </a:r>
            <a:r>
              <a:rPr lang="en-US" dirty="0" smtClean="0">
                <a:cs typeface="Arial" charset="0"/>
              </a:rPr>
              <a:t>fate. People with an </a:t>
            </a:r>
            <a:r>
              <a:rPr lang="en-US" i="1" dirty="0" smtClean="0">
                <a:cs typeface="Arial" charset="0"/>
              </a:rPr>
              <a:t>internal </a:t>
            </a:r>
            <a:r>
              <a:rPr lang="en-US" dirty="0" smtClean="0">
                <a:cs typeface="Arial" charset="0"/>
              </a:rPr>
              <a:t>locus of control believe they control their own destinies. They’re more likely to take responsibility for consequences and rely on their own internal standards of right and wrong to guide their behavior.</a:t>
            </a:r>
          </a:p>
        </p:txBody>
      </p:sp>
      <p:sp>
        <p:nvSpPr>
          <p:cNvPr id="4" name="Slide Number Placeholder 3"/>
          <p:cNvSpPr>
            <a:spLocks noGrp="1"/>
          </p:cNvSpPr>
          <p:nvPr>
            <p:ph type="sldNum" sz="quarter" idx="5"/>
          </p:nvPr>
        </p:nvSpPr>
        <p:spPr/>
        <p:txBody>
          <a:bodyPr/>
          <a:lstStyle/>
          <a:p>
            <a:pPr>
              <a:defRPr/>
            </a:pPr>
            <a:fld id="{C68F4B07-7A76-4686-ABD1-8C4BD09DCA23}"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a:lstStyle/>
          <a:p>
            <a:pPr eaLnBrk="1" hangingPunct="1"/>
            <a:r>
              <a:rPr lang="en-US" dirty="0" smtClean="0">
                <a:cs typeface="Arial" charset="0"/>
              </a:rPr>
              <a:t>An organization’s culture consists of the shared organizational values. These values reflect what the organization stands for and what it believes in as well as create an environment that influences employee behavior ethically or unethically. When it comes to ethical behavior, a culture most likely to encourage high ethical standards is one that’s high in risk tolerance, control, and conflict tolerance. Employees in such a</a:t>
            </a:r>
            <a:r>
              <a:rPr lang="en-US" baseline="0" dirty="0" smtClean="0">
                <a:cs typeface="Arial" charset="0"/>
              </a:rPr>
              <a:t> </a:t>
            </a:r>
            <a:r>
              <a:rPr lang="en-US" dirty="0" smtClean="0">
                <a:cs typeface="Arial" charset="0"/>
              </a:rPr>
              <a:t>culture are encouraged to be aggressive and innovative, are aware that unethical practices will be discovered, and feel free to openly challenge expectations they consider to be unrealistic or personally undesirable.</a:t>
            </a:r>
          </a:p>
          <a:p>
            <a:pPr eaLnBrk="1" hangingPunct="1"/>
            <a:endParaRPr lang="en-US" dirty="0" smtClean="0">
              <a:cs typeface="Arial" charset="0"/>
            </a:endParaRPr>
          </a:p>
          <a:p>
            <a:pPr eaLnBrk="1" hangingPunct="1"/>
            <a:r>
              <a:rPr lang="en-US" dirty="0" smtClean="0">
                <a:cs typeface="Arial" charset="0"/>
              </a:rPr>
              <a:t>Because shared values can be powerful influences, many organizations are using </a:t>
            </a:r>
            <a:r>
              <a:rPr lang="en-US" b="1" dirty="0" smtClean="0">
                <a:cs typeface="Arial" charset="0"/>
              </a:rPr>
              <a:t>values-based management</a:t>
            </a:r>
            <a:r>
              <a:rPr lang="en-US" dirty="0" smtClean="0">
                <a:cs typeface="Arial" charset="0"/>
              </a:rPr>
              <a:t>, in which the organization’s values guide employees in the way they do their jobs. For instance, Timberland is an example of a company using values-based management. With a simple statement, “Make It Better,” employees at Timberland know what’s expected and valued; that is, they find ways to “make it</a:t>
            </a:r>
            <a:r>
              <a:rPr lang="en-US" baseline="0" dirty="0" smtClean="0">
                <a:cs typeface="Arial" charset="0"/>
              </a:rPr>
              <a:t> </a:t>
            </a:r>
            <a:r>
              <a:rPr lang="en-US" dirty="0" smtClean="0">
                <a:cs typeface="Arial" charset="0"/>
              </a:rPr>
              <a:t>better”—whether it’s creating quality products for customers, performing community service activities, designing employee training programs, or figuring out ways to make the company’s packaging more environmentally friendly.</a:t>
            </a:r>
          </a:p>
        </p:txBody>
      </p:sp>
      <p:sp>
        <p:nvSpPr>
          <p:cNvPr id="4" name="Slide Number Placeholder 3"/>
          <p:cNvSpPr>
            <a:spLocks noGrp="1"/>
          </p:cNvSpPr>
          <p:nvPr>
            <p:ph type="sldNum" sz="quarter" idx="5"/>
          </p:nvPr>
        </p:nvSpPr>
        <p:spPr/>
        <p:txBody>
          <a:bodyPr/>
          <a:lstStyle/>
          <a:p>
            <a:pPr>
              <a:defRPr/>
            </a:pPr>
            <a:fld id="{DB1212AE-56C5-4666-8034-4CB00D76008C}"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a:lstStyle/>
          <a:p>
            <a:pPr eaLnBrk="1" hangingPunct="1"/>
            <a:r>
              <a:rPr lang="en-US" dirty="0" smtClean="0">
                <a:cs typeface="Arial" charset="0"/>
              </a:rPr>
              <a:t>Six characteristics determine issue intensity or how important an ethical issue is to an individual: greatness of harm, consensus of wrong, probability of harm, immediacy of consequences, proximity to victim(s), and concentration of effect. These factors suggest that (a) the larger the number of people harmed, the more agreement that the action is wrong; (b) the greater the likelihood that the action will cause harm, the more immediately the consequences of the action will be felt; and (c) the closer the person feels to the victim(s) and the more concentrated the effect of the action on the victim(s), the greater the issue intensity or importance. When an ethical issue is important, employees are more likely to behave ethically.</a:t>
            </a:r>
          </a:p>
        </p:txBody>
      </p:sp>
      <p:sp>
        <p:nvSpPr>
          <p:cNvPr id="4" name="Slide Number Placeholder 3"/>
          <p:cNvSpPr>
            <a:spLocks noGrp="1"/>
          </p:cNvSpPr>
          <p:nvPr>
            <p:ph type="sldNum" sz="quarter" idx="5"/>
          </p:nvPr>
        </p:nvSpPr>
        <p:spPr/>
        <p:txBody>
          <a:bodyPr/>
          <a:lstStyle/>
          <a:p>
            <a:pPr>
              <a:defRPr/>
            </a:pPr>
            <a:fld id="{9440FAF4-4E23-4FF9-99F4-18EE69E679DC}"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r>
              <a:rPr lang="en-US" dirty="0" smtClean="0">
                <a:cs typeface="Arial" charset="0"/>
              </a:rPr>
              <a:t>As Exhibit 6-5 shows, the six characteristics determine issue intensity or how important an ethical issue is to an individual.</a:t>
            </a:r>
          </a:p>
        </p:txBody>
      </p:sp>
      <p:sp>
        <p:nvSpPr>
          <p:cNvPr id="4" name="Slide Number Placeholder 3"/>
          <p:cNvSpPr>
            <a:spLocks noGrp="1"/>
          </p:cNvSpPr>
          <p:nvPr>
            <p:ph type="sldNum" sz="quarter" idx="5"/>
          </p:nvPr>
        </p:nvSpPr>
        <p:spPr/>
        <p:txBody>
          <a:bodyPr/>
          <a:lstStyle/>
          <a:p>
            <a:pPr>
              <a:defRPr/>
            </a:pPr>
            <a:fld id="{E509B7DB-3FA2-4419-913A-D64858A72D83}"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r>
              <a:rPr lang="en-US" dirty="0" smtClean="0">
                <a:cs typeface="Arial" charset="0"/>
              </a:rPr>
              <a:t>Are ethical standards universal? Although some common moral beliefs exist, social and cultural differences between countries are important factors that determine ethical and unethical behavior. In the case of payments to influence foreign officials or politicians, U.S. managers</a:t>
            </a:r>
            <a:r>
              <a:rPr lang="en-US" baseline="0" dirty="0" smtClean="0">
                <a:cs typeface="Arial" charset="0"/>
              </a:rPr>
              <a:t> </a:t>
            </a:r>
            <a:r>
              <a:rPr lang="en-US" dirty="0" smtClean="0">
                <a:cs typeface="Arial" charset="0"/>
              </a:rPr>
              <a:t>are guided by the Foreign Corrupt Practices Act (FCPA), which makes it illegal to knowingly corrupt a foreign official. However, even this law doesn’t always reduce ethical dilemmas to black and white. In some countries, government bureaucrat salaries are low because custom dictates that they receive small payments from those they serve. Payoffs to these bureaucrats “grease the machinery” and ensure that things get</a:t>
            </a:r>
            <a:r>
              <a:rPr lang="en-US" baseline="0" dirty="0" smtClean="0">
                <a:cs typeface="Arial" charset="0"/>
              </a:rPr>
              <a:t> </a:t>
            </a:r>
            <a:r>
              <a:rPr lang="en-US" dirty="0" smtClean="0">
                <a:cs typeface="Arial" charset="0"/>
              </a:rPr>
              <a:t>done.</a:t>
            </a:r>
          </a:p>
        </p:txBody>
      </p:sp>
      <p:sp>
        <p:nvSpPr>
          <p:cNvPr id="4" name="Slide Number Placeholder 3"/>
          <p:cNvSpPr>
            <a:spLocks noGrp="1"/>
          </p:cNvSpPr>
          <p:nvPr>
            <p:ph type="sldNum" sz="quarter" idx="5"/>
          </p:nvPr>
        </p:nvSpPr>
        <p:spPr/>
        <p:txBody>
          <a:bodyPr/>
          <a:lstStyle/>
          <a:p>
            <a:pPr>
              <a:defRPr/>
            </a:pPr>
            <a:fld id="{A7D519B0-AA80-42C3-90A1-B6284D00850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r>
              <a:rPr lang="en-US" dirty="0" smtClean="0">
                <a:cs typeface="Arial" charset="0"/>
              </a:rPr>
              <a:t>Exhibit 6-6 provides a guide to being ethical in international business according to the United Nations Global Compact, which is an initiative created by the United Nations outlining principles for doing business globally in the areas of human rights, labor, the environment,</a:t>
            </a:r>
            <a:r>
              <a:rPr lang="en-US" baseline="0" dirty="0" smtClean="0">
                <a:cs typeface="Arial" charset="0"/>
              </a:rPr>
              <a:t> </a:t>
            </a:r>
            <a:r>
              <a:rPr lang="en-US" dirty="0" smtClean="0">
                <a:cs typeface="Arial" charset="0"/>
              </a:rPr>
              <a:t>and anti-corruption.</a:t>
            </a:r>
          </a:p>
        </p:txBody>
      </p:sp>
      <p:sp>
        <p:nvSpPr>
          <p:cNvPr id="4" name="Slide Number Placeholder 3"/>
          <p:cNvSpPr>
            <a:spLocks noGrp="1"/>
          </p:cNvSpPr>
          <p:nvPr>
            <p:ph type="sldNum" sz="quarter" idx="5"/>
          </p:nvPr>
        </p:nvSpPr>
        <p:spPr/>
        <p:txBody>
          <a:bodyPr/>
          <a:lstStyle/>
          <a:p>
            <a:pPr>
              <a:defRPr/>
            </a:pPr>
            <a:fld id="{FB682414-8ED9-4F80-9DF9-AFA3F4938A4E}"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r>
              <a:rPr lang="en-US" dirty="0" smtClean="0">
                <a:cs typeface="Arial" charset="0"/>
              </a:rPr>
              <a:t>The selection process (interviews, tests, background checks, and so forth) should be viewed as an opportunity to learn about an individual’s level of moral development, personal values, ego strength, and locus of control. However, a carefully designed selection process isn’t foolproof and, even under the best circumstances, individuals with questionable standards of right and wrong may be hired.</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code of ethics</a:t>
            </a:r>
            <a:r>
              <a:rPr lang="en-US" dirty="0" smtClean="0">
                <a:cs typeface="Arial" charset="0"/>
              </a:rPr>
              <a:t>, a formal statement of an organization’s values and the ethical rules it expects employees to follow, is a popular choice for reducing that ambiguity. Research shows that 97 percent of organizations with more than10,000 employees have a written code of ethics. Even in smaller organizations, nearly 93 percent have one.</a:t>
            </a:r>
          </a:p>
        </p:txBody>
      </p:sp>
      <p:sp>
        <p:nvSpPr>
          <p:cNvPr id="4" name="Slide Number Placeholder 3"/>
          <p:cNvSpPr>
            <a:spLocks noGrp="1"/>
          </p:cNvSpPr>
          <p:nvPr>
            <p:ph type="sldNum" sz="quarter" idx="5"/>
          </p:nvPr>
        </p:nvSpPr>
        <p:spPr/>
        <p:txBody>
          <a:bodyPr/>
          <a:lstStyle/>
          <a:p>
            <a:pPr>
              <a:defRPr/>
            </a:pPr>
            <a:fld id="{B98D59C6-2FFD-4138-AEBA-175184223267}"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r>
              <a:rPr lang="en-US" dirty="0" smtClean="0">
                <a:cs typeface="Arial" charset="0"/>
              </a:rPr>
              <a:t>The </a:t>
            </a:r>
            <a:r>
              <a:rPr lang="en-US" b="1" dirty="0" smtClean="0">
                <a:cs typeface="Arial" charset="0"/>
              </a:rPr>
              <a:t>socioeconomic view</a:t>
            </a:r>
            <a:r>
              <a:rPr lang="en-US" dirty="0" smtClean="0">
                <a:cs typeface="Arial" charset="0"/>
              </a:rPr>
              <a:t> says that managers’ social responsibilities go beyond making profits to include protecting and improving society’s welfare. This view is based on the belief that corporations are </a:t>
            </a:r>
            <a:r>
              <a:rPr lang="en-US" i="1" dirty="0" smtClean="0">
                <a:cs typeface="Arial" charset="0"/>
              </a:rPr>
              <a:t>not </a:t>
            </a:r>
            <a:r>
              <a:rPr lang="en-US" dirty="0" smtClean="0">
                <a:cs typeface="Arial" charset="0"/>
              </a:rPr>
              <a:t>independent entities responsible only to stockholders,</a:t>
            </a:r>
            <a:r>
              <a:rPr lang="en-US" baseline="0" dirty="0" smtClean="0">
                <a:cs typeface="Arial" charset="0"/>
              </a:rPr>
              <a:t> </a:t>
            </a:r>
            <a:r>
              <a:rPr lang="en-US" dirty="0" smtClean="0">
                <a:cs typeface="Arial" charset="0"/>
              </a:rPr>
              <a:t>but have an obligation to the larger society. Organizations around the world have embraced this view as shown by a survey of global executives in which 84 percent said that companies must balance obligations to shareholders with obligations to the public good.</a:t>
            </a:r>
          </a:p>
          <a:p>
            <a:pPr eaLnBrk="1" hangingPunct="1"/>
            <a:endParaRPr lang="en-US" dirty="0" smtClean="0">
              <a:cs typeface="Arial" charset="0"/>
            </a:endParaRPr>
          </a:p>
          <a:p>
            <a:pPr eaLnBrk="1" hangingPunct="1"/>
            <a:r>
              <a:rPr lang="en-US" b="1" dirty="0" smtClean="0">
                <a:cs typeface="Arial" charset="0"/>
              </a:rPr>
              <a:t>Social responsiveness </a:t>
            </a:r>
            <a:r>
              <a:rPr lang="en-US" dirty="0" smtClean="0">
                <a:cs typeface="Arial" charset="0"/>
              </a:rPr>
              <a:t>is when a company engages in social actions in response to some popular social need. Managers are guided by social norms and values and make practical, market-oriented decisions about their actions. For instance, Ford Motor Company became the first automaker to endorse a federal ban on sending text messages while driving.</a:t>
            </a:r>
          </a:p>
        </p:txBody>
      </p:sp>
      <p:sp>
        <p:nvSpPr>
          <p:cNvPr id="4" name="Slide Number Placeholder 3"/>
          <p:cNvSpPr>
            <a:spLocks noGrp="1"/>
          </p:cNvSpPr>
          <p:nvPr>
            <p:ph type="sldNum" sz="quarter" idx="5"/>
          </p:nvPr>
        </p:nvSpPr>
        <p:spPr/>
        <p:txBody>
          <a:bodyPr/>
          <a:lstStyle/>
          <a:p>
            <a:pPr>
              <a:defRPr/>
            </a:pPr>
            <a:fld id="{4C314154-11C4-4C9B-909E-45C1925C2398}"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dirty="0" smtClean="0">
                <a:cs typeface="Arial" charset="0"/>
              </a:rPr>
              <a:t>A survey of companies’ codes of ethics found their content tended to fall into three categories as shown in Exhibit 6-7.</a:t>
            </a:r>
          </a:p>
        </p:txBody>
      </p:sp>
      <p:sp>
        <p:nvSpPr>
          <p:cNvPr id="4" name="Slide Number Placeholder 3"/>
          <p:cNvSpPr>
            <a:spLocks noGrp="1"/>
          </p:cNvSpPr>
          <p:nvPr>
            <p:ph type="sldNum" sz="quarter" idx="5"/>
          </p:nvPr>
        </p:nvSpPr>
        <p:spPr/>
        <p:txBody>
          <a:bodyPr/>
          <a:lstStyle/>
          <a:p>
            <a:pPr>
              <a:defRPr/>
            </a:pPr>
            <a:fld id="{D5624462-F961-4E28-9F83-39B89FF9D03F}"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7C959297-7A7F-4625-B5C8-84B3A4C98B70}"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pPr eaLnBrk="1" hangingPunct="1"/>
            <a:r>
              <a:rPr lang="en-US" dirty="0" smtClean="0">
                <a:cs typeface="Arial" charset="0"/>
              </a:rPr>
              <a:t>Managers should use the five-step process presented in Exhibit 6-8 to guide employees when faced with ethical dilemmas.</a:t>
            </a:r>
          </a:p>
        </p:txBody>
      </p:sp>
      <p:sp>
        <p:nvSpPr>
          <p:cNvPr id="4" name="Slide Number Placeholder 3"/>
          <p:cNvSpPr>
            <a:spLocks noGrp="1"/>
          </p:cNvSpPr>
          <p:nvPr>
            <p:ph type="sldNum" sz="quarter" idx="5"/>
          </p:nvPr>
        </p:nvSpPr>
        <p:spPr/>
        <p:txBody>
          <a:bodyPr/>
          <a:lstStyle/>
          <a:p>
            <a:pPr>
              <a:defRPr/>
            </a:pPr>
            <a:fld id="{4FE1EAD1-6524-4490-ACF6-BA1C85B05DAD}"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pPr eaLnBrk="1" hangingPunct="1"/>
            <a:r>
              <a:rPr lang="en-US" dirty="0" smtClean="0">
                <a:cs typeface="Arial" charset="0"/>
              </a:rPr>
              <a:t>Doing business ethically requires a commitment from top managers. Why? Because they’re the ones who uphold the shared values and set the cultural tone. They’re role models in terms of both words and actions, though what they </a:t>
            </a:r>
            <a:r>
              <a:rPr lang="en-US" i="1" dirty="0" smtClean="0">
                <a:cs typeface="Arial" charset="0"/>
              </a:rPr>
              <a:t>do </a:t>
            </a:r>
            <a:r>
              <a:rPr lang="en-US" dirty="0" smtClean="0">
                <a:cs typeface="Arial" charset="0"/>
              </a:rPr>
              <a:t>is far more important than what they </a:t>
            </a:r>
            <a:r>
              <a:rPr lang="en-US" i="1" dirty="0" smtClean="0">
                <a:cs typeface="Arial" charset="0"/>
              </a:rPr>
              <a:t>say. </a:t>
            </a:r>
            <a:r>
              <a:rPr lang="en-US" dirty="0" smtClean="0">
                <a:cs typeface="Arial" charset="0"/>
              </a:rPr>
              <a:t>Top managers also set the tone by their reward and punishment practices. The choices of whom and what are rewarded with pay increases and promotions send a strong signal to employees.</a:t>
            </a:r>
            <a:endParaRPr lang="en-US" i="1"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0C2E46FE-7372-47EA-AA62-01507394339C}"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pPr eaLnBrk="1" hangingPunct="1"/>
            <a:r>
              <a:rPr lang="en-US" dirty="0" smtClean="0">
                <a:cs typeface="Arial" charset="0"/>
              </a:rPr>
              <a:t>Under the stress of unrealistic goals, otherwise ethical employees may feel they have no choice but to do whatever is necessary to meet those goals. Also, goal achievement is usually a key issue in performance appraisal. If performance appraisals focus only on economic goals, ends will begin to justify means. To encourage ethical behavior, both ends </a:t>
            </a:r>
            <a:r>
              <a:rPr lang="en-US" i="1" dirty="0" smtClean="0">
                <a:cs typeface="Arial" charset="0"/>
              </a:rPr>
              <a:t>and </a:t>
            </a:r>
            <a:r>
              <a:rPr lang="en-US" dirty="0" smtClean="0">
                <a:cs typeface="Arial" charset="0"/>
              </a:rPr>
              <a:t>means should be evaluated. For example, a manager’s annual review of employees might include a point-by-point evaluation of how their decisions measured up against the company’s code of</a:t>
            </a:r>
            <a:r>
              <a:rPr lang="en-US" baseline="0" dirty="0" smtClean="0">
                <a:cs typeface="Arial" charset="0"/>
              </a:rPr>
              <a:t> </a:t>
            </a:r>
            <a:r>
              <a:rPr lang="en-US" dirty="0" smtClean="0">
                <a:cs typeface="Arial" charset="0"/>
              </a:rPr>
              <a:t>ethics as well as how well goals were met.</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2772B548-D24E-46E5-835E-FC9DFF47813E}"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pPr eaLnBrk="1" hangingPunct="1"/>
            <a:r>
              <a:rPr lang="en-US" dirty="0" smtClean="0">
                <a:cs typeface="Arial" charset="0"/>
              </a:rPr>
              <a:t>More organizations are setting up seminars, workshops, and similar ethics training programs to encourage ethical behavior.</a:t>
            </a:r>
          </a:p>
          <a:p>
            <a:pPr eaLnBrk="1" hangingPunct="1"/>
            <a:r>
              <a:rPr lang="en-US" dirty="0" smtClean="0">
                <a:cs typeface="Arial" charset="0"/>
              </a:rPr>
              <a:t>Such training programs aren’t without controversy as the primary concern is whether ethics can be taught. Critics stress that the effort is pointless because people establish their individual value systems when they’re young. However, proponents note</a:t>
            </a:r>
            <a:r>
              <a:rPr lang="en-US" baseline="0" dirty="0" smtClean="0">
                <a:cs typeface="Arial" charset="0"/>
              </a:rPr>
              <a:t> </a:t>
            </a:r>
            <a:r>
              <a:rPr lang="en-US" dirty="0" smtClean="0">
                <a:cs typeface="Arial" charset="0"/>
              </a:rPr>
              <a:t>several studies that have shown that values can be learned after early childhood. In addition, they cite evidence that shows that teaching ethical problem solving can make an actual difference in ethical behaviors; that training has increased individuals’ level of moral development; and that, if nothing else, ethics training increases awareness of ethical issues in business.</a:t>
            </a:r>
          </a:p>
          <a:p>
            <a:pPr eaLnBrk="1" hangingPunct="1"/>
            <a:endParaRPr lang="en-US" dirty="0" smtClean="0">
              <a:cs typeface="Arial" charset="0"/>
            </a:endParaRPr>
          </a:p>
          <a:p>
            <a:pPr eaLnBrk="1" hangingPunct="1"/>
            <a:r>
              <a:rPr lang="en-US" dirty="0" smtClean="0">
                <a:cs typeface="Arial" charset="0"/>
              </a:rPr>
              <a:t>The fear of being caught can be an important deterrent to unethical behavior. Independent social audits, which evaluate decisions and management practices in terms of the organization’s code of ethics, increase that likelihood. Such audits can be regular evaluations or they can occur randomly with no prior announcement.</a:t>
            </a:r>
          </a:p>
          <a:p>
            <a:pPr eaLnBrk="1" hangingPunct="1"/>
            <a:endParaRPr lang="en-US" dirty="0" smtClean="0">
              <a:cs typeface="Arial" charset="0"/>
            </a:endParaRPr>
          </a:p>
          <a:p>
            <a:pPr eaLnBrk="1" hangingPunct="1"/>
            <a:r>
              <a:rPr lang="en-US" dirty="0" smtClean="0">
                <a:cs typeface="Arial" charset="0"/>
              </a:rPr>
              <a:t>Employees who face ethical dilemmas need protective mechanisms so they can do what’s right without fear of reprimand. An organization might designate ethical counselors for employees facing an ethics dilemma. These advisors also might advocate the ethically “right” alternatives. Other organizations have appointed ethics officers who design, direct, and modify the organization’s ethics programs as needed.</a:t>
            </a:r>
          </a:p>
        </p:txBody>
      </p:sp>
      <p:sp>
        <p:nvSpPr>
          <p:cNvPr id="4" name="Slide Number Placeholder 3"/>
          <p:cNvSpPr>
            <a:spLocks noGrp="1"/>
          </p:cNvSpPr>
          <p:nvPr>
            <p:ph type="sldNum" sz="quarter" idx="5"/>
          </p:nvPr>
        </p:nvSpPr>
        <p:spPr/>
        <p:txBody>
          <a:bodyPr/>
          <a:lstStyle/>
          <a:p>
            <a:pPr>
              <a:defRPr/>
            </a:pPr>
            <a:fld id="{FFD3EA9D-7F24-4991-A290-8C713FAE7D74}"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a:lstStyle/>
          <a:p>
            <a:pPr eaLnBrk="1" hangingPunct="1"/>
            <a:r>
              <a:rPr lang="en-US" dirty="0" smtClean="0">
                <a:cs typeface="Arial" charset="0"/>
              </a:rPr>
              <a:t>Even after public outrage over the Enron-era misdeeds, irresponsible and unethical practices by managers in all kinds of organizations haven’t gone away.  One survey reported that among 5,000 employees: 45 percent admitted to falling asleep at work; 22 percent said they spread a rumor about a coworker; 18 percent said they snooped after hours; and 2 percent said they took credit for someone else’s work.</a:t>
            </a:r>
          </a:p>
          <a:p>
            <a:pPr eaLnBrk="1" hangingPunct="1"/>
            <a:endParaRPr lang="en-US" dirty="0" smtClean="0">
              <a:cs typeface="Arial" charset="0"/>
            </a:endParaRPr>
          </a:p>
          <a:p>
            <a:pPr eaLnBrk="1" hangingPunct="1"/>
            <a:r>
              <a:rPr lang="en-US" dirty="0" smtClean="0">
                <a:cs typeface="Arial" charset="0"/>
              </a:rPr>
              <a:t>Unfortunately, it’s not just at work that we see such behaviors.  Studies conducted by the Center for Academic Integrity showed</a:t>
            </a:r>
            <a:r>
              <a:rPr lang="en-US" baseline="0" dirty="0" smtClean="0">
                <a:cs typeface="Arial" charset="0"/>
              </a:rPr>
              <a:t> </a:t>
            </a:r>
            <a:r>
              <a:rPr lang="en-US" dirty="0" smtClean="0">
                <a:cs typeface="Arial" charset="0"/>
              </a:rPr>
              <a:t>that 26 percent of college and university business majors admitted to “serious cheating” on exams and 54 percent admitted to cheating on written assignments. But business students weren’t the worst cheaters—that distinction belonged to journalism majors, of whom 27 percent said they had cheated.</a:t>
            </a:r>
          </a:p>
        </p:txBody>
      </p:sp>
      <p:sp>
        <p:nvSpPr>
          <p:cNvPr id="4" name="Slide Number Placeholder 3"/>
          <p:cNvSpPr>
            <a:spLocks noGrp="1"/>
          </p:cNvSpPr>
          <p:nvPr>
            <p:ph type="sldNum" sz="quarter" idx="5"/>
          </p:nvPr>
        </p:nvSpPr>
        <p:spPr/>
        <p:txBody>
          <a:bodyPr/>
          <a:lstStyle/>
          <a:p>
            <a:pPr>
              <a:defRPr/>
            </a:pPr>
            <a:fld id="{C9555835-E7BB-4438-A271-7B8FC7611B4E}"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pPr eaLnBrk="1" hangingPunct="1"/>
            <a:r>
              <a:rPr lang="en-US" dirty="0" smtClean="0">
                <a:cs typeface="Arial" charset="0"/>
              </a:rPr>
              <a:t>What managers </a:t>
            </a:r>
            <a:r>
              <a:rPr lang="en-US" i="1" dirty="0" smtClean="0">
                <a:cs typeface="Arial" charset="0"/>
              </a:rPr>
              <a:t>do </a:t>
            </a:r>
            <a:r>
              <a:rPr lang="en-US" dirty="0" smtClean="0">
                <a:cs typeface="Arial" charset="0"/>
              </a:rPr>
              <a:t>has a strong influence on employees’ decisions whether to behave ethically.  When managers cheat, lie, steal, manipulate, take advantage of situations or people, or treat others unfairly, what kind of signal are they sending to employees (or other stakeholders)? Probably not the one they want to send.</a:t>
            </a:r>
          </a:p>
          <a:p>
            <a:pPr eaLnBrk="1" hangingPunct="1"/>
            <a:endParaRPr lang="en-US" dirty="0" smtClean="0">
              <a:cs typeface="Arial" charset="0"/>
            </a:endParaRPr>
          </a:p>
          <a:p>
            <a:pPr eaLnBrk="1" hangingPunct="1"/>
            <a:r>
              <a:rPr lang="en-US" dirty="0" smtClean="0">
                <a:cs typeface="Arial" charset="0"/>
              </a:rPr>
              <a:t>It’s important for managers to assure employees who raise ethical concerns or issues that they will face no personal or career risks. These individuals, often called </a:t>
            </a:r>
            <a:r>
              <a:rPr lang="en-US" b="1" dirty="0" smtClean="0">
                <a:cs typeface="Arial" charset="0"/>
              </a:rPr>
              <a:t>whistleblowers</a:t>
            </a:r>
            <a:r>
              <a:rPr lang="en-US" dirty="0" smtClean="0">
                <a:cs typeface="Arial" charset="0"/>
              </a:rPr>
              <a:t>, can be a key part of any company’s ethics program. For example, </a:t>
            </a:r>
            <a:r>
              <a:rPr lang="en-US" dirty="0" err="1" smtClean="0">
                <a:cs typeface="Arial" charset="0"/>
              </a:rPr>
              <a:t>Sherron</a:t>
            </a:r>
            <a:r>
              <a:rPr lang="en-US" dirty="0" smtClean="0">
                <a:cs typeface="Arial" charset="0"/>
              </a:rPr>
              <a:t> Watkins, who was a vice president at Enron, clearly outlined her concerns about the company’s accounting practices in a letter to chairman Ken Lay.</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97542740-2367-4821-94D5-6D1E89D84DBC}"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060C0199-2EAF-41BD-87EE-C22986B5DF69}"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a:lstStyle/>
          <a:p>
            <a:pPr eaLnBrk="1" hangingPunct="1"/>
            <a:r>
              <a:rPr lang="en-US" dirty="0" smtClean="0">
                <a:cs typeface="Arial" charset="0"/>
              </a:rPr>
              <a:t>A </a:t>
            </a:r>
            <a:r>
              <a:rPr lang="en-US" b="1" dirty="0" smtClean="0">
                <a:cs typeface="Arial" charset="0"/>
              </a:rPr>
              <a:t>social entrepreneur</a:t>
            </a:r>
            <a:r>
              <a:rPr lang="en-US" dirty="0" smtClean="0">
                <a:cs typeface="Arial" charset="0"/>
              </a:rPr>
              <a:t>, an individual or organization who seeks out opportunities to improve society by using practical, innovative, and sustainable approaches. What business entrepreneurs are to the economy, social entrepreneurs are to social change. Social entrepreneurs want to make the world a better place and have a driving passion to make that happen.</a:t>
            </a:r>
          </a:p>
          <a:p>
            <a:pPr eaLnBrk="1" hangingPunct="1"/>
            <a:endParaRPr lang="en-US" dirty="0" smtClean="0">
              <a:cs typeface="Arial" charset="0"/>
            </a:endParaRPr>
          </a:p>
          <a:p>
            <a:pPr eaLnBrk="1" hangingPunct="1"/>
            <a:r>
              <a:rPr lang="en-US" dirty="0" smtClean="0">
                <a:cs typeface="Arial" charset="0"/>
              </a:rPr>
              <a:t>Corporate philanthropy can be an effective way for companies to address societal problems. For instance, the breast cancer “pink” campaign and the global AIDS Red campaign (started by Bono) are ways that companies support social causes.</a:t>
            </a:r>
          </a:p>
          <a:p>
            <a:pPr eaLnBrk="1" hangingPunct="1"/>
            <a:endParaRPr lang="en-US" dirty="0" smtClean="0">
              <a:cs typeface="Arial" charset="0"/>
            </a:endParaRPr>
          </a:p>
          <a:p>
            <a:pPr eaLnBrk="1" hangingPunct="1"/>
            <a:r>
              <a:rPr lang="en-US" dirty="0" smtClean="0">
                <a:cs typeface="Arial" charset="0"/>
              </a:rPr>
              <a:t>Employee volunteering is another popular way for businesses to be involved in promoting social change. For instance, Dow Corning sent a small team of employees to rural India to help women “examine stitchery and figure out prices for garments to be sold in local markets.” Molson-Coors’ eleven-member executive team spent a full day at their annual team-building retreat building a house in Las Vegas with Habitat for Humanity. PricewaterhouseCoopers employees renovated an abandoned school in Newark, New Jersey. Every Wachovia employee is given six paid days off from work each year to volunteer in his or her community.</a:t>
            </a:r>
          </a:p>
        </p:txBody>
      </p:sp>
      <p:sp>
        <p:nvSpPr>
          <p:cNvPr id="4" name="Slide Number Placeholder 3"/>
          <p:cNvSpPr>
            <a:spLocks noGrp="1"/>
          </p:cNvSpPr>
          <p:nvPr>
            <p:ph type="sldNum" sz="quarter" idx="5"/>
          </p:nvPr>
        </p:nvSpPr>
        <p:spPr/>
        <p:txBody>
          <a:bodyPr/>
          <a:lstStyle/>
          <a:p>
            <a:pPr>
              <a:defRPr/>
            </a:pPr>
            <a:fld id="{B0C14FB2-4006-4218-881D-29084D34F069}"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r>
              <a:rPr lang="en-US" dirty="0" smtClean="0">
                <a:cs typeface="Arial" charset="0"/>
              </a:rPr>
              <a:t>A socially </a:t>
            </a:r>
            <a:r>
              <a:rPr lang="en-US" i="1" dirty="0" smtClean="0">
                <a:cs typeface="Arial" charset="0"/>
              </a:rPr>
              <a:t>responsible </a:t>
            </a:r>
            <a:r>
              <a:rPr lang="en-US" dirty="0" smtClean="0">
                <a:cs typeface="Arial" charset="0"/>
              </a:rPr>
              <a:t>organization goes beyond what it’s obligated to do or chooses to do because of some popular social need and does</a:t>
            </a:r>
            <a:r>
              <a:rPr lang="en-US" baseline="0" dirty="0" smtClean="0">
                <a:cs typeface="Arial" charset="0"/>
              </a:rPr>
              <a:t> </a:t>
            </a:r>
            <a:r>
              <a:rPr lang="en-US" dirty="0" smtClean="0">
                <a:cs typeface="Arial" charset="0"/>
              </a:rPr>
              <a:t>what it can to help improve society because it’s the right thing to do. We define </a:t>
            </a:r>
            <a:r>
              <a:rPr lang="en-US" b="1" dirty="0" smtClean="0">
                <a:cs typeface="Arial" charset="0"/>
              </a:rPr>
              <a:t>social responsibility </a:t>
            </a:r>
            <a:r>
              <a:rPr lang="en-US" dirty="0" smtClean="0">
                <a:cs typeface="Arial" charset="0"/>
              </a:rPr>
              <a:t>as a business’s intention, beyond its legal and economic obligations, to do the right things and act in ways that are good for society. A socially responsible organization does what is right because it feels it has an ethical responsibility to do so.</a:t>
            </a:r>
          </a:p>
        </p:txBody>
      </p:sp>
      <p:sp>
        <p:nvSpPr>
          <p:cNvPr id="4" name="Slide Number Placeholder 3"/>
          <p:cNvSpPr>
            <a:spLocks noGrp="1"/>
          </p:cNvSpPr>
          <p:nvPr>
            <p:ph type="sldNum" sz="quarter" idx="5"/>
          </p:nvPr>
        </p:nvSpPr>
        <p:spPr/>
        <p:txBody>
          <a:bodyPr/>
          <a:lstStyle/>
          <a:p>
            <a:pPr>
              <a:defRPr/>
            </a:pPr>
            <a:fld id="{498DE1CD-E793-46A7-91F4-A87B90E16A3F}"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a:lstStyle/>
          <a:p>
            <a:pPr eaLnBrk="1" hangingPunct="1"/>
            <a:r>
              <a:rPr lang="en-US" dirty="0" smtClean="0">
                <a:cs typeface="Arial" charset="0"/>
              </a:rPr>
              <a:t>Social obligation, which reflects the classical view of social responsibility, is when a firm engages in social actions because of its obligation to meet certain economic and legal responsibilities. </a:t>
            </a:r>
          </a:p>
          <a:p>
            <a:pPr eaLnBrk="1" hangingPunct="1"/>
            <a:endParaRPr lang="en-US" dirty="0" smtClean="0">
              <a:cs typeface="Arial" charset="0"/>
            </a:endParaRPr>
          </a:p>
          <a:p>
            <a:pPr eaLnBrk="1" hangingPunct="1"/>
            <a:r>
              <a:rPr lang="en-US" dirty="0" smtClean="0">
                <a:cs typeface="Arial" charset="0"/>
              </a:rPr>
              <a:t>Social responsiveness is when a firm engages in social actions in response to some popular social need. Social responsibility is a business’s intention, beyond its economic and legal obligations, to pursue long-term goals that are good for society. Both of these reflect the</a:t>
            </a:r>
            <a:r>
              <a:rPr lang="en-US" baseline="0" dirty="0" smtClean="0">
                <a:cs typeface="Arial" charset="0"/>
              </a:rPr>
              <a:t> </a:t>
            </a:r>
            <a:r>
              <a:rPr lang="en-US" dirty="0" smtClean="0">
                <a:cs typeface="Arial" charset="0"/>
              </a:rPr>
              <a:t>socioeconomic view of social responsibility. Determining whether organizations should be socially involved can be done by looking at arguments for and against it. Other ways are to assess the impact of social involvement on a company’s economic performance and evaluate the performance of SRI funds versus non-SRI funds. We can conclude that a company’s social responsibility doesn’t appear to hurt its economic performance.</a:t>
            </a:r>
          </a:p>
        </p:txBody>
      </p:sp>
      <p:sp>
        <p:nvSpPr>
          <p:cNvPr id="4" name="Slide Number Placeholder 3"/>
          <p:cNvSpPr>
            <a:spLocks noGrp="1"/>
          </p:cNvSpPr>
          <p:nvPr>
            <p:ph type="sldNum" sz="quarter" idx="5"/>
          </p:nvPr>
        </p:nvSpPr>
        <p:spPr/>
        <p:txBody>
          <a:bodyPr/>
          <a:lstStyle/>
          <a:p>
            <a:pPr>
              <a:defRPr/>
            </a:pPr>
            <a:fld id="{5F423EA5-3AB6-4052-8BC8-C6FE4196887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a:lstStyle/>
          <a:p>
            <a:pPr eaLnBrk="1" hangingPunct="1"/>
            <a:r>
              <a:rPr lang="en-US" dirty="0" smtClean="0">
                <a:cs typeface="Arial" charset="0"/>
              </a:rPr>
              <a:t>Green management is when managers consider the impact of their organization on the natural environment. Organizations can “go green” in different ways. </a:t>
            </a:r>
          </a:p>
          <a:p>
            <a:pPr eaLnBrk="1" hangingPunct="1"/>
            <a:endParaRPr lang="en-US" dirty="0" smtClean="0">
              <a:cs typeface="Arial" charset="0"/>
            </a:endParaRPr>
          </a:p>
          <a:p>
            <a:pPr eaLnBrk="1" hangingPunct="1"/>
            <a:r>
              <a:rPr lang="en-US" dirty="0" smtClean="0">
                <a:cs typeface="Arial" charset="0"/>
              </a:rPr>
              <a:t>The light green approach is doing what is required legally, which is social obligation. Using the market approach, organizations respond to the environmental preferences of their customers. </a:t>
            </a:r>
          </a:p>
          <a:p>
            <a:pPr eaLnBrk="1" hangingPunct="1"/>
            <a:endParaRPr lang="en-US" dirty="0" smtClean="0">
              <a:cs typeface="Arial" charset="0"/>
            </a:endParaRPr>
          </a:p>
          <a:p>
            <a:pPr eaLnBrk="1" hangingPunct="1"/>
            <a:r>
              <a:rPr lang="en-US" dirty="0" smtClean="0">
                <a:cs typeface="Arial" charset="0"/>
              </a:rPr>
              <a:t>Using the stakeholder approach, organizations respond to the environmental demands of multiple stakeholders. Both the market and stakeholder approaches can be viewed as social responsiveness. </a:t>
            </a:r>
          </a:p>
          <a:p>
            <a:pPr eaLnBrk="1" hangingPunct="1"/>
            <a:endParaRPr lang="en-US" dirty="0" smtClean="0">
              <a:cs typeface="Arial" charset="0"/>
            </a:endParaRPr>
          </a:p>
          <a:p>
            <a:pPr eaLnBrk="1" hangingPunct="1"/>
            <a:r>
              <a:rPr lang="en-US" dirty="0" smtClean="0">
                <a:cs typeface="Arial" charset="0"/>
              </a:rPr>
              <a:t>With an activist or dark green approach, an organization looks for ways to respect and preserve the earth and its natural resources, which can be viewed as social responsibility. </a:t>
            </a:r>
          </a:p>
          <a:p>
            <a:pPr eaLnBrk="1" hangingPunct="1"/>
            <a:endParaRPr lang="en-US" dirty="0" smtClean="0">
              <a:cs typeface="Arial" charset="0"/>
            </a:endParaRPr>
          </a:p>
          <a:p>
            <a:pPr eaLnBrk="1" hangingPunct="1"/>
            <a:r>
              <a:rPr lang="en-US" dirty="0" smtClean="0">
                <a:cs typeface="Arial" charset="0"/>
              </a:rPr>
              <a:t>Green actions can be evaluated by examining reports that companies compile about their environmental performance, by looking for compliance with global standards for environmental management (ISO 14000), and by using the Global 100 list of the most sustainable corporations in the world.</a:t>
            </a:r>
          </a:p>
        </p:txBody>
      </p:sp>
      <p:sp>
        <p:nvSpPr>
          <p:cNvPr id="4" name="Slide Number Placeholder 3"/>
          <p:cNvSpPr>
            <a:spLocks noGrp="1"/>
          </p:cNvSpPr>
          <p:nvPr>
            <p:ph type="sldNum" sz="quarter" idx="5"/>
          </p:nvPr>
        </p:nvSpPr>
        <p:spPr/>
        <p:txBody>
          <a:bodyPr/>
          <a:lstStyle/>
          <a:p>
            <a:pPr>
              <a:defRPr/>
            </a:pPr>
            <a:fld id="{42008C42-C983-437E-A537-EA7797A74EBF}"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a:lstStyle/>
          <a:p>
            <a:pPr eaLnBrk="1" hangingPunct="1"/>
            <a:r>
              <a:rPr lang="en-US" dirty="0" smtClean="0">
                <a:cs typeface="Arial" charset="0"/>
              </a:rPr>
              <a:t>Ethics refers to the principles, values, and beliefs that define right and wrong decisions and behavior. The factors that affect ethical and unethical behavior include an individual’s level of moral development (preconventional, conventional, or principled), individual characteristics (values and personality variables—ego strength and locus of control), structural variables (structural design, use of goals, performance appraisal systems, and reward allocation procedures), organizational culture (shared values and cultural strength), and issue intensity (greatness of harm, consensus of wrong, probability of harm, immediacy of consequences, proximity to victims, and concentration of effect). Since ethical standards aren’t universal, managers should know what they can and cannot do legally as defined by the Foreign Corrupt Practices Act. It’s also important to recognize any cultural differences and to clarify ethical guidelines for employees working in different global locations. Finally, managers</a:t>
            </a:r>
            <a:r>
              <a:rPr lang="en-US" baseline="0" dirty="0" smtClean="0">
                <a:cs typeface="Arial" charset="0"/>
              </a:rPr>
              <a:t> </a:t>
            </a:r>
            <a:r>
              <a:rPr lang="en-US" dirty="0" smtClean="0">
                <a:cs typeface="Arial" charset="0"/>
              </a:rPr>
              <a:t>should know about the principles of the Global Compact and the Anti-Bribery Convention.</a:t>
            </a:r>
          </a:p>
        </p:txBody>
      </p:sp>
      <p:sp>
        <p:nvSpPr>
          <p:cNvPr id="4" name="Slide Number Placeholder 3"/>
          <p:cNvSpPr>
            <a:spLocks noGrp="1"/>
          </p:cNvSpPr>
          <p:nvPr>
            <p:ph type="sldNum" sz="quarter" idx="5"/>
          </p:nvPr>
        </p:nvSpPr>
        <p:spPr/>
        <p:txBody>
          <a:bodyPr/>
          <a:lstStyle/>
          <a:p>
            <a:pPr>
              <a:defRPr/>
            </a:pPr>
            <a:fld id="{AAC5BFB0-94B2-4FDC-ACB0-4B0FC332D367}"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a:lstStyle/>
          <a:p>
            <a:pPr eaLnBrk="1" hangingPunct="1"/>
            <a:r>
              <a:rPr lang="en-US" dirty="0" smtClean="0">
                <a:cs typeface="Arial" charset="0"/>
              </a:rPr>
              <a:t>The behavior of managers is the single most important influence on an individual’s decision to act ethically or unethically. Some specific ways managers can encourage ethical behavior include paying attention to employee selection, having and using a code of ethics, recognizing the important ethical leadership role they play and how what they do is far more important than what they say, making sure that the performance appraisal process doesn’t reward goal achievement without taking into account how those goals were achieved, using ethics training and independent social audits, and establishing protective mechanisms.</a:t>
            </a:r>
          </a:p>
        </p:txBody>
      </p:sp>
      <p:sp>
        <p:nvSpPr>
          <p:cNvPr id="4" name="Slide Number Placeholder 3"/>
          <p:cNvSpPr>
            <a:spLocks noGrp="1"/>
          </p:cNvSpPr>
          <p:nvPr>
            <p:ph type="sldNum" sz="quarter" idx="5"/>
          </p:nvPr>
        </p:nvSpPr>
        <p:spPr/>
        <p:txBody>
          <a:bodyPr/>
          <a:lstStyle/>
          <a:p>
            <a:pPr>
              <a:defRPr/>
            </a:pPr>
            <a:fld id="{D46F6875-FBB0-4F83-9EF3-47CDD1282D37}"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a:lstStyle/>
          <a:p>
            <a:pPr eaLnBrk="1" hangingPunct="1"/>
            <a:r>
              <a:rPr lang="en-US" dirty="0" smtClean="0">
                <a:cs typeface="Arial" charset="0"/>
              </a:rPr>
              <a:t>Managers can manage ethical lapses and social irresponsibility by being strong ethical leaders and by protecting employees who raise ethical issues. The example set by managers has a strong influence on whether employees behave ethically. Ethical leaders also are honest, share their values, stress important shared values, and use the reward system appropriately. Managers can protect whistle-blowers (employees who raise</a:t>
            </a:r>
            <a:r>
              <a:rPr lang="en-US" baseline="0" dirty="0" smtClean="0">
                <a:cs typeface="Arial" charset="0"/>
              </a:rPr>
              <a:t> </a:t>
            </a:r>
            <a:r>
              <a:rPr lang="en-US" dirty="0" smtClean="0">
                <a:cs typeface="Arial" charset="0"/>
              </a:rPr>
              <a:t>ethical issues or concerns) by encouraging them to come forward, by setting up toll-free ethics hotlines, and by establishing a culture in which employees can complain and be heard without fear of reprisal. Social entrepreneurs play an important role in solving social problems by seeking out opportunities to improve society by using practical, innovative, and sustainable approaches. Social entrepreneurs want to make the world a better place and have a driving passion to make that happen. Businesses can promote positive social change through corporate philanthropy and employee volunteering efforts.</a:t>
            </a:r>
          </a:p>
        </p:txBody>
      </p:sp>
      <p:sp>
        <p:nvSpPr>
          <p:cNvPr id="4" name="Slide Number Placeholder 3"/>
          <p:cNvSpPr>
            <a:spLocks noGrp="1"/>
          </p:cNvSpPr>
          <p:nvPr>
            <p:ph type="sldNum" sz="quarter" idx="5"/>
          </p:nvPr>
        </p:nvSpPr>
        <p:spPr/>
        <p:txBody>
          <a:bodyPr/>
          <a:lstStyle/>
          <a:p>
            <a:pPr>
              <a:defRPr/>
            </a:pPr>
            <a:fld id="{08600139-21D7-4CDE-B455-25A015E928C0}" type="slidenum">
              <a:rPr lang="en-US" smtClean="0"/>
              <a:pPr>
                <a:defRPr/>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r>
              <a:rPr lang="en-US" dirty="0" smtClean="0">
                <a:cs typeface="Arial" charset="0"/>
              </a:rPr>
              <a:t>Another way to view social involvement and economic performance is by looking at socially responsible investing (SRI) funds, which provide a way for individual investors to support socially responsible companies. (You can find a list of SRI funds at [www.socialfunds.com].) Typically, these funds use some type of </a:t>
            </a:r>
            <a:r>
              <a:rPr lang="en-US" b="1" dirty="0" smtClean="0">
                <a:cs typeface="Arial" charset="0"/>
              </a:rPr>
              <a:t>social screening</a:t>
            </a:r>
            <a:r>
              <a:rPr lang="en-US" dirty="0" smtClean="0">
                <a:cs typeface="Arial" charset="0"/>
              </a:rPr>
              <a:t>; that is, they apply social and environmental criteria to investment decisions.</a:t>
            </a:r>
          </a:p>
        </p:txBody>
      </p:sp>
      <p:sp>
        <p:nvSpPr>
          <p:cNvPr id="4" name="Slide Number Placeholder 3"/>
          <p:cNvSpPr>
            <a:spLocks noGrp="1"/>
          </p:cNvSpPr>
          <p:nvPr>
            <p:ph type="sldNum" sz="quarter" idx="5"/>
          </p:nvPr>
        </p:nvSpPr>
        <p:spPr/>
        <p:txBody>
          <a:bodyPr/>
          <a:lstStyle/>
          <a:p>
            <a:pPr>
              <a:defRPr/>
            </a:pPr>
            <a:fld id="{4F531918-F40E-47C3-9577-C53E1791B741}"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r>
              <a:rPr lang="en-US" dirty="0" smtClean="0">
                <a:cs typeface="Arial" charset="0"/>
              </a:rPr>
              <a:t>Until the late 1960s, few people (and organizations) paid attention to the environmental consequences of their decisions and actions. However,</a:t>
            </a:r>
            <a:r>
              <a:rPr lang="en-US" baseline="0" dirty="0" smtClean="0">
                <a:cs typeface="Arial" charset="0"/>
              </a:rPr>
              <a:t> </a:t>
            </a:r>
            <a:r>
              <a:rPr lang="en-US" dirty="0" smtClean="0">
                <a:cs typeface="Arial" charset="0"/>
              </a:rPr>
              <a:t>a number of environmental disasters brought a new spirit of environmentalism to individuals, groups, and organizations. Increasingly, managers have begun to consider the impact of their organization on the natural environment, which we call </a:t>
            </a:r>
            <a:r>
              <a:rPr lang="en-US" b="1" dirty="0" smtClean="0">
                <a:cs typeface="Arial" charset="0"/>
              </a:rPr>
              <a:t>green</a:t>
            </a:r>
            <a:r>
              <a:rPr lang="en-US" b="1" baseline="0" dirty="0" smtClean="0">
                <a:cs typeface="Arial" charset="0"/>
              </a:rPr>
              <a:t> </a:t>
            </a:r>
            <a:r>
              <a:rPr lang="en-US" b="1" dirty="0" smtClean="0">
                <a:cs typeface="Arial" charset="0"/>
              </a:rPr>
              <a:t>management.</a:t>
            </a:r>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3EA02E6F-27F2-422B-B60F-ADBEE5BD2701}"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r>
              <a:rPr lang="en-US" dirty="0" smtClean="0">
                <a:cs typeface="Arial" charset="0"/>
              </a:rPr>
              <a:t>Managers and organizations can do many things to protect and preserve the natural environment. Some do no more than what is required by law; that is, they fulfill their social obligation. The first approach, the </a:t>
            </a:r>
            <a:r>
              <a:rPr lang="en-US" i="1" dirty="0" smtClean="0">
                <a:cs typeface="Arial" charset="0"/>
              </a:rPr>
              <a:t>legal (or light green) approach, </a:t>
            </a:r>
            <a:r>
              <a:rPr lang="en-US" dirty="0" smtClean="0">
                <a:cs typeface="Arial" charset="0"/>
              </a:rPr>
              <a:t>is simply doing what is required legally. In this approach, which illustrates social obligation, organizations exhibit little environmental sensitivity. They obey laws, rules, and regulations without legal challenge and that’s the extent of their being green.</a:t>
            </a:r>
          </a:p>
          <a:p>
            <a:pPr eaLnBrk="1" hangingPunct="1"/>
            <a:endParaRPr lang="en-US" dirty="0" smtClean="0">
              <a:cs typeface="Arial" charset="0"/>
            </a:endParaRPr>
          </a:p>
          <a:p>
            <a:pPr eaLnBrk="1" hangingPunct="1"/>
            <a:r>
              <a:rPr lang="en-US" dirty="0" smtClean="0">
                <a:cs typeface="Arial" charset="0"/>
              </a:rPr>
              <a:t>As an organization becomes more sensitive to environmental issues, it may adopt the </a:t>
            </a:r>
            <a:r>
              <a:rPr lang="en-US" i="1" dirty="0" smtClean="0">
                <a:cs typeface="Arial" charset="0"/>
              </a:rPr>
              <a:t>market approach </a:t>
            </a:r>
            <a:r>
              <a:rPr lang="en-US" dirty="0" smtClean="0">
                <a:cs typeface="Arial" charset="0"/>
              </a:rPr>
              <a:t>and respond to environmental</a:t>
            </a:r>
            <a:r>
              <a:rPr lang="en-US" baseline="0" dirty="0" smtClean="0">
                <a:cs typeface="Arial" charset="0"/>
              </a:rPr>
              <a:t> </a:t>
            </a:r>
            <a:r>
              <a:rPr lang="en-US" dirty="0" smtClean="0">
                <a:cs typeface="Arial" charset="0"/>
              </a:rPr>
              <a:t>preferences of customers. Whatever customers demand in terms of environmentally friendly products will be what the organization</a:t>
            </a:r>
            <a:r>
              <a:rPr lang="en-US" baseline="0" dirty="0" smtClean="0">
                <a:cs typeface="Arial" charset="0"/>
              </a:rPr>
              <a:t> </a:t>
            </a:r>
            <a:r>
              <a:rPr lang="en-US" dirty="0" smtClean="0">
                <a:cs typeface="Arial" charset="0"/>
              </a:rPr>
              <a:t>provides.</a:t>
            </a: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BB836388-5D7E-457F-AD22-855CF4225FD9}" type="slidenum">
              <a:rPr lang="en-US" smtClean="0"/>
              <a:pPr>
                <a:defRPr/>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r>
              <a:rPr lang="en-US" dirty="0" smtClean="0">
                <a:cs typeface="Arial" charset="0"/>
              </a:rPr>
              <a:t>In the </a:t>
            </a:r>
            <a:r>
              <a:rPr lang="en-US" i="1" dirty="0" smtClean="0">
                <a:cs typeface="Arial" charset="0"/>
              </a:rPr>
              <a:t>stakeholder approach</a:t>
            </a:r>
            <a:r>
              <a:rPr lang="en-US" dirty="0" smtClean="0">
                <a:cs typeface="Arial" charset="0"/>
              </a:rPr>
              <a:t>, an organization works to meet the environmental demands of multiple stakeholders such as employees, suppliers, or community. </a:t>
            </a:r>
          </a:p>
          <a:p>
            <a:pPr eaLnBrk="1" hangingPunct="1"/>
            <a:endParaRPr lang="en-US" dirty="0" smtClean="0">
              <a:cs typeface="Arial" charset="0"/>
            </a:endParaRPr>
          </a:p>
          <a:p>
            <a:pPr eaLnBrk="1" hangingPunct="1"/>
            <a:r>
              <a:rPr lang="en-US" dirty="0" smtClean="0">
                <a:cs typeface="Arial" charset="0"/>
              </a:rPr>
              <a:t>Finally, if an organization pursues an </a:t>
            </a:r>
            <a:r>
              <a:rPr lang="en-US" i="1" dirty="0" smtClean="0">
                <a:cs typeface="Arial" charset="0"/>
              </a:rPr>
              <a:t>activist </a:t>
            </a:r>
            <a:r>
              <a:rPr lang="en-US" dirty="0" smtClean="0">
                <a:cs typeface="Arial" charset="0"/>
              </a:rPr>
              <a:t>(</a:t>
            </a:r>
            <a:r>
              <a:rPr lang="en-US" i="1" dirty="0" smtClean="0">
                <a:cs typeface="Arial" charset="0"/>
              </a:rPr>
              <a:t>or dark green</a:t>
            </a:r>
            <a:r>
              <a:rPr lang="en-US" dirty="0" smtClean="0">
                <a:cs typeface="Arial" charset="0"/>
              </a:rPr>
              <a:t>) </a:t>
            </a:r>
            <a:r>
              <a:rPr lang="en-US" i="1" dirty="0" smtClean="0">
                <a:cs typeface="Arial" charset="0"/>
              </a:rPr>
              <a:t>approach</a:t>
            </a:r>
            <a:r>
              <a:rPr lang="en-US" dirty="0" smtClean="0">
                <a:cs typeface="Arial" charset="0"/>
              </a:rPr>
              <a:t>, it looks for ways to protect the earth’s natural resources. The activist approach reflects the highest degree of environmental sensitivity and illustrates social responsibility.</a:t>
            </a:r>
          </a:p>
        </p:txBody>
      </p:sp>
      <p:sp>
        <p:nvSpPr>
          <p:cNvPr id="4" name="Slide Number Placeholder 3"/>
          <p:cNvSpPr>
            <a:spLocks noGrp="1"/>
          </p:cNvSpPr>
          <p:nvPr>
            <p:ph type="sldNum" sz="quarter" idx="5"/>
          </p:nvPr>
        </p:nvSpPr>
        <p:spPr/>
        <p:txBody>
          <a:bodyPr/>
          <a:lstStyle/>
          <a:p>
            <a:pPr>
              <a:defRPr/>
            </a:pPr>
            <a:fld id="{7502A2E5-4B49-492E-B0D4-4DBE62B6F5D7}" type="slidenum">
              <a:rPr lang="en-US" smtClean="0"/>
              <a:pPr>
                <a:defRPr/>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r>
              <a:rPr lang="en-US" dirty="0" smtClean="0">
                <a:cs typeface="Arial" charset="0"/>
              </a:rPr>
              <a:t>Exhibit 6-2 illustrates the </a:t>
            </a:r>
            <a:r>
              <a:rPr lang="en-US" i="1" dirty="0" smtClean="0">
                <a:cs typeface="Arial" charset="0"/>
              </a:rPr>
              <a:t>shades of green model </a:t>
            </a:r>
            <a:r>
              <a:rPr lang="en-US" dirty="0" smtClean="0">
                <a:cs typeface="Arial" charset="0"/>
              </a:rPr>
              <a:t>to describe the different environmental approaches that organizations may take.</a:t>
            </a:r>
          </a:p>
        </p:txBody>
      </p:sp>
      <p:sp>
        <p:nvSpPr>
          <p:cNvPr id="4" name="Slide Number Placeholder 3"/>
          <p:cNvSpPr>
            <a:spLocks noGrp="1"/>
          </p:cNvSpPr>
          <p:nvPr>
            <p:ph type="sldNum" sz="quarter" idx="5"/>
          </p:nvPr>
        </p:nvSpPr>
        <p:spPr/>
        <p:txBody>
          <a:bodyPr/>
          <a:lstStyle/>
          <a:p>
            <a:pPr>
              <a:defRPr/>
            </a:pPr>
            <a:fld id="{4BA1B97F-4A89-4F05-B055-B8C2F1DB055E}"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r>
              <a:rPr lang="en-US" dirty="0" smtClean="0">
                <a:cs typeface="Arial" charset="0"/>
              </a:rPr>
              <a:t>What do we mean by </a:t>
            </a:r>
            <a:r>
              <a:rPr lang="en-US" b="1" dirty="0" smtClean="0">
                <a:cs typeface="Arial" charset="0"/>
              </a:rPr>
              <a:t>ethics</a:t>
            </a:r>
            <a:r>
              <a:rPr lang="en-US" dirty="0" smtClean="0">
                <a:cs typeface="Arial" charset="0"/>
              </a:rPr>
              <a:t>? We’re defining it as the principles, values, and beliefs that define right and wrong decisions and behavior. Many decisions managers make require them to consider both the process and who’s affected by the result. To better understand the ethical issues involved in such decisions, let’s look at the factors that determine whether a person acts ethically or unethically.</a:t>
            </a:r>
          </a:p>
        </p:txBody>
      </p:sp>
      <p:sp>
        <p:nvSpPr>
          <p:cNvPr id="4" name="Slide Number Placeholder 3"/>
          <p:cNvSpPr>
            <a:spLocks noGrp="1"/>
          </p:cNvSpPr>
          <p:nvPr>
            <p:ph type="sldNum" sz="quarter" idx="5"/>
          </p:nvPr>
        </p:nvSpPr>
        <p:spPr/>
        <p:txBody>
          <a:bodyPr/>
          <a:lstStyle/>
          <a:p>
            <a:pPr>
              <a:defRPr/>
            </a:pPr>
            <a:fld id="{DCAAAC0A-E37A-486A-94A5-18D0AF624693}"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cover banner.jpg"/>
          <p:cNvPicPr>
            <a:picLocks noChangeAspect="1"/>
          </p:cNvPicPr>
          <p:nvPr userDrawn="1"/>
        </p:nvPicPr>
        <p:blipFill>
          <a:blip r:embed="rId2" cstate="print"/>
          <a:stretch>
            <a:fillRect/>
          </a:stretch>
        </p:blipFill>
        <p:spPr>
          <a:xfrm>
            <a:off x="0" y="6015228"/>
            <a:ext cx="1369640" cy="856800"/>
          </a:xfrm>
          <a:prstGeom prst="rect">
            <a:avLst/>
          </a:prstGeom>
        </p:spPr>
      </p:pic>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184606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214789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196162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194828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2"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213292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4" name="Picture 13"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14456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6" name="Picture 15"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3"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315864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1" name="Picture 10"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118062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0" name="Picture 9"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6"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359160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5" name="Picture 14"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251226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spTree>
    <p:extLst>
      <p:ext uri="{BB962C8B-B14F-4D97-AF65-F5344CB8AC3E}">
        <p14:creationId xmlns:p14="http://schemas.microsoft.com/office/powerpoint/2010/main" val="385754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37160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1371600" y="6416675"/>
            <a:ext cx="3733800" cy="365125"/>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Arial" charset="0"/>
              </a:rPr>
              <a:t>  </a:t>
            </a:r>
            <a:endParaRPr kumimoji="0" lang="en-US" sz="12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12" name="Footer Placeholder 4"/>
          <p:cNvSpPr txBox="1">
            <a:spLocks/>
          </p:cNvSpPr>
          <p:nvPr userDrawn="1"/>
        </p:nvSpPr>
        <p:spPr>
          <a:xfrm>
            <a:off x="1371600" y="6256338"/>
            <a:ext cx="3733800" cy="365125"/>
          </a:xfrm>
          <a:prstGeom prst="rect">
            <a:avLst/>
          </a:prstGeom>
        </p:spPr>
        <p:txBody>
          <a:bodyPr/>
          <a:lstStyle>
            <a:defPPr>
              <a:defRPr lang="en-US"/>
            </a:defPPr>
            <a:lvl1pPr algn="l" rtl="0" fontAlgn="base">
              <a:spcBef>
                <a:spcPct val="0"/>
              </a:spcBef>
              <a:spcAft>
                <a:spcPct val="0"/>
              </a:spcAft>
              <a:defRPr sz="1200"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Copyright © 2014 Pearson Education, Ltd</a:t>
            </a:r>
            <a:endParaRPr lang="en-US" dirty="0"/>
          </a:p>
        </p:txBody>
      </p:sp>
      <p:sp>
        <p:nvSpPr>
          <p:cNvPr id="17" name="Rectangle 16"/>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ooter Placeholder 4"/>
          <p:cNvSpPr>
            <a:spLocks noGrp="1"/>
          </p:cNvSpPr>
          <p:nvPr>
            <p:ph type="ftr" sz="quarter" idx="3"/>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sp>
        <p:nvSpPr>
          <p:cNvPr id="1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6-</a:t>
            </a:r>
            <a:fld id="{8B37D5FE-740C-46F5-801A-FA5477D9711F}" type="slidenum">
              <a:rPr lang="en-US" smtClean="0"/>
              <a:pPr/>
              <a:t>‹#›</a:t>
            </a:fld>
            <a:endParaRPr lang="en-US" dirty="0"/>
          </a:p>
        </p:txBody>
      </p:sp>
      <p:pic>
        <p:nvPicPr>
          <p:cNvPr id="10" name="Picture 9" descr="cover banner.jpg"/>
          <p:cNvPicPr>
            <a:picLocks noChangeAspect="1"/>
          </p:cNvPicPr>
          <p:nvPr userDrawn="1"/>
        </p:nvPicPr>
        <p:blipFill>
          <a:blip r:embed="rId14" cstate="print"/>
          <a:stretch>
            <a:fillRect/>
          </a:stretch>
        </p:blipFill>
        <p:spPr>
          <a:xfrm>
            <a:off x="0" y="6015228"/>
            <a:ext cx="1369640" cy="856800"/>
          </a:xfrm>
          <a:prstGeom prst="rect">
            <a:avLst/>
          </a:prstGeom>
        </p:spPr>
      </p:pic>
    </p:spTree>
    <p:extLst>
      <p:ext uri="{BB962C8B-B14F-4D97-AF65-F5344CB8AC3E}">
        <p14:creationId xmlns:p14="http://schemas.microsoft.com/office/powerpoint/2010/main" val="1417770525"/>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FF1D1D"/>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Tx/>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Tx/>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ctrTitle"/>
          </p:nvPr>
        </p:nvSpPr>
        <p:spPr>
          <a:xfrm>
            <a:off x="5143500" y="1676400"/>
            <a:ext cx="3886200" cy="1524000"/>
          </a:xfrm>
        </p:spPr>
        <p:txBody>
          <a:bodyPr>
            <a:normAutofit fontScale="90000"/>
          </a:bodyPr>
          <a:lstStyle/>
          <a:p>
            <a:pPr algn="ctr"/>
            <a:r>
              <a:rPr lang="en-US" dirty="0">
                <a:latin typeface="HelveticaNeue-Light"/>
              </a:rPr>
              <a:t>Managing Social Responsibility</a:t>
            </a:r>
            <a:br>
              <a:rPr lang="en-US" dirty="0">
                <a:latin typeface="HelveticaNeue-Light"/>
              </a:rPr>
            </a:br>
            <a:r>
              <a:rPr lang="en-US" dirty="0">
                <a:latin typeface="HelveticaNeue-Light"/>
              </a:rPr>
              <a:t>and</a:t>
            </a:r>
            <a:r>
              <a:rPr lang="en-US" i="1" dirty="0">
                <a:latin typeface="HelveticaNeue-Light"/>
              </a:rPr>
              <a:t> </a:t>
            </a:r>
            <a:r>
              <a:rPr lang="en-US" dirty="0">
                <a:latin typeface="HelveticaNeue-Light"/>
              </a:rPr>
              <a:t>Ethics</a:t>
            </a:r>
          </a:p>
        </p:txBody>
      </p:sp>
      <p:pic>
        <p:nvPicPr>
          <p:cNvPr id="10" name="Picture 2"/>
          <p:cNvPicPr>
            <a:picLocks noChangeAspect="1" noChangeArrowheads="1"/>
          </p:cNvPicPr>
          <p:nvPr/>
        </p:nvPicPr>
        <p:blipFill>
          <a:blip r:embed="rId2" cstate="print"/>
          <a:srcRect b="7692"/>
          <a:stretch>
            <a:fillRect/>
          </a:stretch>
        </p:blipFill>
        <p:spPr bwMode="auto">
          <a:xfrm>
            <a:off x="0" y="0"/>
            <a:ext cx="505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7467600" y="4267200"/>
            <a:ext cx="1219200" cy="1295400"/>
          </a:xfrm>
          <a:prstGeom prst="ellipse">
            <a:avLst/>
          </a:prstGeom>
          <a:solidFill>
            <a:srgbClr val="FF1D1D"/>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smtClean="0">
                <a:solidFill>
                  <a:schemeClr val="tx1"/>
                </a:solidFill>
              </a:rPr>
              <a:t>6</a:t>
            </a:r>
            <a:endParaRPr lang="en-US" sz="4400" dirty="0">
              <a:solidFill>
                <a:schemeClr val="tx1"/>
              </a:solidFil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fontScale="90000"/>
          </a:bodyPr>
          <a:lstStyle/>
          <a:p>
            <a:pPr algn="ctr"/>
            <a:r>
              <a:rPr lang="en-US" sz="4000" dirty="0" smtClean="0"/>
              <a:t>How Organizations Go Green (cont.)</a:t>
            </a:r>
            <a:endParaRPr lang="en-US" sz="4000" dirty="0" smtClean="0">
              <a:latin typeface="Calibri" pitchFamily="34" charset="0"/>
            </a:endParaRPr>
          </a:p>
        </p:txBody>
      </p:sp>
      <p:sp>
        <p:nvSpPr>
          <p:cNvPr id="4" name="Content Placeholder 3"/>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Stakeholder </a:t>
            </a:r>
            <a:r>
              <a:rPr lang="en-US" sz="2800" b="1" dirty="0">
                <a:latin typeface="Arial"/>
                <a:cs typeface="Arial"/>
              </a:rPr>
              <a:t>Approach </a:t>
            </a:r>
            <a:r>
              <a:rPr lang="en-US" sz="2800" dirty="0">
                <a:latin typeface="Arial"/>
                <a:cs typeface="Arial"/>
              </a:rPr>
              <a:t>–</a:t>
            </a:r>
            <a:r>
              <a:rPr lang="en-US" sz="2800" b="1" dirty="0">
                <a:latin typeface="Arial"/>
                <a:cs typeface="Arial"/>
              </a:rPr>
              <a:t> </a:t>
            </a:r>
            <a:r>
              <a:rPr lang="en-US" sz="2800" dirty="0">
                <a:latin typeface="Arial"/>
                <a:cs typeface="Arial"/>
              </a:rPr>
              <a:t>firms work to meet the environmental demands of multiple stakeholders—employees, suppliers, and the community.</a:t>
            </a:r>
          </a:p>
          <a:p>
            <a:pPr marL="457200" indent="-457200" eaLnBrk="0" hangingPunct="0">
              <a:spcBef>
                <a:spcPct val="20000"/>
              </a:spcBef>
              <a:buClrTx/>
              <a:buFont typeface="Arial"/>
              <a:buChar char="•"/>
            </a:pPr>
            <a:r>
              <a:rPr lang="en-US" sz="2800" b="1" dirty="0">
                <a:latin typeface="Arial"/>
                <a:cs typeface="Arial"/>
              </a:rPr>
              <a:t>Activist Approach </a:t>
            </a:r>
            <a:r>
              <a:rPr lang="en-US" sz="2800" dirty="0">
                <a:latin typeface="Arial"/>
                <a:cs typeface="Arial"/>
              </a:rPr>
              <a:t>–</a:t>
            </a:r>
            <a:r>
              <a:rPr lang="en-US" sz="2800" b="1" dirty="0">
                <a:latin typeface="Arial"/>
                <a:cs typeface="Arial"/>
              </a:rPr>
              <a:t> </a:t>
            </a:r>
            <a:r>
              <a:rPr lang="en-US" sz="2800" dirty="0">
                <a:latin typeface="Arial"/>
                <a:cs typeface="Arial"/>
              </a:rPr>
              <a:t>firms look for ways to respect and preserve the environment and be actively socially responsible.</a:t>
            </a: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normAutofit fontScale="90000"/>
          </a:bodyPr>
          <a:lstStyle/>
          <a:p>
            <a:pPr algn="ctr"/>
            <a:r>
              <a:rPr lang="en-US" sz="4000" dirty="0" smtClean="0"/>
              <a:t>Exhibit 6-2</a:t>
            </a:r>
            <a:br>
              <a:rPr lang="en-US" sz="4000" dirty="0" smtClean="0"/>
            </a:br>
            <a:r>
              <a:rPr lang="en-US" sz="4000" dirty="0" smtClean="0"/>
              <a:t>Green Approaches</a:t>
            </a:r>
            <a:endParaRPr lang="en-US" sz="4000" dirty="0" smtClean="0">
              <a:latin typeface="Calibri" pitchFamily="34" charset="0"/>
            </a:endParaRPr>
          </a:p>
        </p:txBody>
      </p:sp>
      <p:sp>
        <p:nvSpPr>
          <p:cNvPr id="48130"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a:p>
        </p:txBody>
      </p:sp>
      <p:pic>
        <p:nvPicPr>
          <p:cNvPr id="3" name="Picture 2"/>
          <p:cNvPicPr>
            <a:picLocks noChangeAspect="1"/>
          </p:cNvPicPr>
          <p:nvPr/>
        </p:nvPicPr>
        <p:blipFill>
          <a:blip r:embed="rId3"/>
          <a:stretch>
            <a:fillRect/>
          </a:stretch>
        </p:blipFill>
        <p:spPr>
          <a:xfrm>
            <a:off x="0" y="1866900"/>
            <a:ext cx="9144000" cy="3113420"/>
          </a:xfrm>
          <a:prstGeom prst="rect">
            <a:avLst/>
          </a:prstGeom>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6-</a:t>
            </a:r>
            <a:fld id="{8B37D5FE-740C-46F5-801A-FA5477D9711F}"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381000" y="274638"/>
            <a:ext cx="8382000" cy="1143000"/>
          </a:xfrm>
        </p:spPr>
        <p:txBody>
          <a:bodyPr>
            <a:normAutofit fontScale="90000"/>
          </a:bodyPr>
          <a:lstStyle/>
          <a:p>
            <a:pPr algn="ctr"/>
            <a:r>
              <a:rPr lang="en-US" dirty="0" smtClean="0"/>
              <a:t>Managers </a:t>
            </a:r>
            <a:br>
              <a:rPr lang="en-US" dirty="0" smtClean="0"/>
            </a:br>
            <a:r>
              <a:rPr lang="en-US" dirty="0" smtClean="0"/>
              <a:t>and Ethical Behavior</a:t>
            </a:r>
            <a:endParaRPr lang="en-US" dirty="0" smtClean="0">
              <a:latin typeface="Calibri" pitchFamily="34" charset="0"/>
            </a:endParaRPr>
          </a:p>
        </p:txBody>
      </p:sp>
      <p:sp>
        <p:nvSpPr>
          <p:cNvPr id="4" name="Content Placeholder 3"/>
          <p:cNvSpPr>
            <a:spLocks noGrp="1"/>
          </p:cNvSpPr>
          <p:nvPr>
            <p:ph idx="1"/>
          </p:nvPr>
        </p:nvSpPr>
        <p:spPr/>
        <p:txBody>
          <a:bodyPr>
            <a:normAutofit/>
          </a:bodyPr>
          <a:lstStyle/>
          <a:p>
            <a:pPr indent="-342900" eaLnBrk="0" hangingPunct="0">
              <a:spcBef>
                <a:spcPct val="50000"/>
              </a:spcBef>
            </a:pPr>
            <a:r>
              <a:rPr lang="en-US" sz="3200" b="1" dirty="0" smtClean="0">
                <a:latin typeface="Arial" pitchFamily="34" charset="0"/>
                <a:cs typeface="Arial" pitchFamily="34" charset="0"/>
              </a:rPr>
              <a:t>Ethics </a:t>
            </a:r>
            <a:r>
              <a:rPr lang="en-US" sz="3200" dirty="0">
                <a:latin typeface="Arial"/>
                <a:cs typeface="Arial"/>
              </a:rPr>
              <a:t>–</a:t>
            </a:r>
            <a:r>
              <a:rPr lang="en-US" sz="3200" dirty="0"/>
              <a:t> principles, values, and beliefs that define right and wrong behavior.</a:t>
            </a:r>
          </a:p>
          <a:p>
            <a:pPr marL="693738" indent="-287338" eaLnBrk="0" hangingPunct="0">
              <a:spcBef>
                <a:spcPct val="20000"/>
              </a:spcBef>
              <a:buFont typeface="Arial" charset="0"/>
              <a:buChar char="•"/>
            </a:pPr>
            <a:r>
              <a:rPr lang="en-US" sz="3200" dirty="0"/>
              <a:t>Many decisions managers make require them to consider both the process and who’s affected by the result.</a:t>
            </a:r>
          </a:p>
          <a:p>
            <a:pPr marL="68580" indent="0">
              <a:buNone/>
            </a:pPr>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normAutofit fontScale="90000"/>
          </a:bodyPr>
          <a:lstStyle/>
          <a:p>
            <a:pPr algn="ctr"/>
            <a:r>
              <a:rPr lang="en-US" sz="3200" dirty="0" smtClean="0"/>
              <a:t>Exhibit 6-3</a:t>
            </a:r>
            <a:br>
              <a:rPr lang="en-US" sz="3200" dirty="0" smtClean="0"/>
            </a:br>
            <a:r>
              <a:rPr lang="en-US" sz="3200" dirty="0" smtClean="0"/>
              <a:t>Factors That Determine Ethical</a:t>
            </a:r>
            <a:br>
              <a:rPr lang="en-US" sz="3200" dirty="0" smtClean="0"/>
            </a:br>
            <a:r>
              <a:rPr lang="en-US" sz="3200" dirty="0" smtClean="0"/>
              <a:t>and Unethical Behavior</a:t>
            </a:r>
            <a:endParaRPr lang="en-US" sz="3200" dirty="0" smtClean="0">
              <a:latin typeface="Calibri" pitchFamily="34" charset="0"/>
            </a:endParaRPr>
          </a:p>
        </p:txBody>
      </p:sp>
      <p:pic>
        <p:nvPicPr>
          <p:cNvPr id="2" name="Picture 1"/>
          <p:cNvPicPr>
            <a:picLocks noChangeAspect="1"/>
          </p:cNvPicPr>
          <p:nvPr/>
        </p:nvPicPr>
        <p:blipFill>
          <a:blip r:embed="rId3"/>
          <a:stretch>
            <a:fillRect/>
          </a:stretch>
        </p:blipFill>
        <p:spPr>
          <a:xfrm>
            <a:off x="0" y="1574800"/>
            <a:ext cx="9144000" cy="3688921"/>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6-</a:t>
            </a:r>
            <a:fld id="{8B37D5FE-740C-46F5-801A-FA5477D9711F}"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fontScale="90000"/>
          </a:bodyPr>
          <a:lstStyle/>
          <a:p>
            <a:pPr algn="ctr"/>
            <a:r>
              <a:rPr lang="en-US" dirty="0" smtClean="0"/>
              <a:t>Factors That Determine Ethical and Unethical Behavior</a:t>
            </a:r>
            <a:endParaRPr lang="en-US"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dirty="0" smtClean="0">
                <a:latin typeface="Arial" pitchFamily="34" charset="0"/>
                <a:cs typeface="Arial" pitchFamily="34" charset="0"/>
              </a:rPr>
              <a:t>Stage </a:t>
            </a:r>
            <a:endParaRPr lang="en-US" sz="3200" dirty="0">
              <a:latin typeface="Arial" pitchFamily="34" charset="0"/>
              <a:cs typeface="Arial" pitchFamily="34" charset="0"/>
            </a:endParaRPr>
          </a:p>
        </p:txBody>
      </p:sp>
      <p:sp>
        <p:nvSpPr>
          <p:cNvPr id="54274" name="Rectangle 3"/>
          <p:cNvSpPr txBox="1">
            <a:spLocks/>
          </p:cNvSpPr>
          <p:nvPr/>
        </p:nvSpPr>
        <p:spPr bwMode="auto">
          <a:xfrm>
            <a:off x="457200" y="1600201"/>
            <a:ext cx="8229600" cy="4267200"/>
          </a:xfrm>
          <a:prstGeom prst="rect">
            <a:avLst/>
          </a:prstGeom>
          <a:noFill/>
          <a:ln w="9525">
            <a:noFill/>
            <a:miter lim="800000"/>
            <a:headEnd/>
            <a:tailEnd/>
          </a:ln>
        </p:spPr>
        <p:txBody>
          <a:bodyPr/>
          <a:lstStyle/>
          <a:p>
            <a:pPr marL="342900" indent="-342900" eaLnBrk="0" hangingPunct="0">
              <a:spcBef>
                <a:spcPct val="20000"/>
              </a:spcBef>
            </a:pPr>
            <a:r>
              <a:rPr lang="en-US" sz="3200" dirty="0" smtClean="0"/>
              <a:t>	</a:t>
            </a:r>
            <a:r>
              <a:rPr lang="en-US" sz="3200" b="1" dirty="0" smtClean="0"/>
              <a:t>	       of </a:t>
            </a:r>
            <a:r>
              <a:rPr lang="en-US" sz="3200" b="1" dirty="0"/>
              <a:t>Moral Development</a:t>
            </a:r>
          </a:p>
          <a:p>
            <a:pPr marL="742950" lvl="1" indent="-285750" eaLnBrk="0" hangingPunct="0">
              <a:spcBef>
                <a:spcPct val="20000"/>
              </a:spcBef>
              <a:buFont typeface="Arial" charset="0"/>
              <a:buChar char="–"/>
            </a:pPr>
            <a:r>
              <a:rPr lang="en-US" sz="2800" b="1" dirty="0" smtClean="0"/>
              <a:t>Preconvention</a:t>
            </a:r>
            <a:r>
              <a:rPr lang="en-US" sz="2800" i="1" dirty="0" smtClean="0"/>
              <a:t> </a:t>
            </a:r>
            <a:r>
              <a:rPr lang="en-US" sz="2800" dirty="0"/>
              <a:t>level </a:t>
            </a:r>
            <a:r>
              <a:rPr lang="en-US" sz="2800" dirty="0" smtClean="0"/>
              <a:t>– </a:t>
            </a:r>
            <a:r>
              <a:rPr lang="en-US" sz="2800" dirty="0"/>
              <a:t>a person’s choice between right or wrong is based on personal </a:t>
            </a:r>
            <a:r>
              <a:rPr lang="en-US" sz="2800" dirty="0" smtClean="0"/>
              <a:t>consequences.</a:t>
            </a:r>
            <a:endParaRPr lang="en-US" sz="2800" dirty="0"/>
          </a:p>
          <a:p>
            <a:pPr marL="742950" lvl="1" indent="-285750" eaLnBrk="0" hangingPunct="0">
              <a:spcBef>
                <a:spcPct val="20000"/>
              </a:spcBef>
              <a:buFont typeface="Arial" charset="0"/>
              <a:buChar char="–"/>
            </a:pPr>
            <a:r>
              <a:rPr lang="en-US" sz="2800" b="1" dirty="0"/>
              <a:t>Conventional </a:t>
            </a:r>
            <a:r>
              <a:rPr lang="en-US" sz="2800" dirty="0"/>
              <a:t>level, ethical decisions rely on living up to the expectations of others. </a:t>
            </a:r>
          </a:p>
          <a:p>
            <a:pPr marL="742950" lvl="1" indent="-285750" eaLnBrk="0" hangingPunct="0">
              <a:spcBef>
                <a:spcPct val="20000"/>
              </a:spcBef>
              <a:buFont typeface="Arial" charset="0"/>
              <a:buChar char="–"/>
            </a:pPr>
            <a:r>
              <a:rPr lang="en-US" sz="2800" b="1" dirty="0" smtClean="0"/>
              <a:t>Principled</a:t>
            </a:r>
            <a:r>
              <a:rPr lang="en-US" sz="2800" i="1" dirty="0" smtClean="0"/>
              <a:t> </a:t>
            </a:r>
            <a:r>
              <a:rPr lang="en-US" sz="2800" dirty="0"/>
              <a:t>level, individuals define moral values apart from the authority of the </a:t>
            </a:r>
            <a:r>
              <a:rPr lang="en-US" sz="2800" dirty="0" smtClean="0"/>
              <a:t>groups or </a:t>
            </a:r>
            <a:r>
              <a:rPr lang="en-US" sz="2800" dirty="0"/>
              <a:t>society in </a:t>
            </a:r>
            <a:r>
              <a:rPr lang="en-US" sz="2800" dirty="0" smtClean="0"/>
              <a:t>general.</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normAutofit fontScale="90000"/>
          </a:bodyPr>
          <a:lstStyle/>
          <a:p>
            <a:pPr algn="ctr"/>
            <a:r>
              <a:rPr lang="en-US" sz="3600" dirty="0" smtClean="0"/>
              <a:t>Exhibit 6-4</a:t>
            </a:r>
            <a:br>
              <a:rPr lang="en-US" sz="3600" dirty="0" smtClean="0"/>
            </a:br>
            <a:r>
              <a:rPr lang="en-US" sz="3600" dirty="0" smtClean="0"/>
              <a:t>Stages of Moral Development</a:t>
            </a:r>
            <a:endParaRPr lang="en-US" sz="3600" dirty="0" smtClean="0">
              <a:latin typeface="Calibri" pitchFamily="34" charset="0"/>
            </a:endParaRPr>
          </a:p>
        </p:txBody>
      </p:sp>
      <p:sp>
        <p:nvSpPr>
          <p:cNvPr id="4" name="Content Placeholder 3"/>
          <p:cNvSpPr>
            <a:spLocks noGrp="1"/>
          </p:cNvSpPr>
          <p:nvPr>
            <p:ph idx="1"/>
          </p:nvPr>
        </p:nvSpPr>
        <p:spPr/>
        <p:txBody>
          <a:bodyPr/>
          <a:lstStyle/>
          <a:p>
            <a:endParaRPr lang="en-US" dirty="0"/>
          </a:p>
        </p:txBody>
      </p:sp>
      <p:pic>
        <p:nvPicPr>
          <p:cNvPr id="56322" name="Picture 3"/>
          <p:cNvPicPr>
            <a:picLocks noGrp="1" noChangeAspect="1" noChangeArrowheads="1"/>
          </p:cNvPicPr>
          <p:nvPr/>
        </p:nvPicPr>
        <p:blipFill>
          <a:blip r:embed="rId3" cstate="print"/>
          <a:srcRect/>
          <a:stretch>
            <a:fillRect/>
          </a:stretch>
        </p:blipFill>
        <p:spPr bwMode="auto">
          <a:xfrm>
            <a:off x="457199" y="1600200"/>
            <a:ext cx="8077201" cy="38100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normAutofit fontScale="90000"/>
          </a:bodyPr>
          <a:lstStyle/>
          <a:p>
            <a:pPr algn="ctr"/>
            <a:r>
              <a:rPr lang="en-US" dirty="0" smtClean="0"/>
              <a:t>Factors That Determine Ethical and Unethical Behavior (cont.)</a:t>
            </a:r>
            <a:endParaRPr lang="en-US"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dirty="0" smtClean="0">
                <a:latin typeface="Arial" pitchFamily="34" charset="0"/>
                <a:cs typeface="Arial" pitchFamily="34" charset="0"/>
              </a:rPr>
              <a:t>Individual</a:t>
            </a:r>
            <a:endParaRPr lang="en-US" sz="3200" dirty="0">
              <a:latin typeface="Arial" pitchFamily="34" charset="0"/>
              <a:cs typeface="Arial" pitchFamily="34" charset="0"/>
            </a:endParaRPr>
          </a:p>
        </p:txBody>
      </p:sp>
      <p:sp>
        <p:nvSpPr>
          <p:cNvPr id="58370" name="Rectangle 3"/>
          <p:cNvSpPr txBox="1">
            <a:spLocks/>
          </p:cNvSpPr>
          <p:nvPr/>
        </p:nvSpPr>
        <p:spPr bwMode="auto">
          <a:xfrm>
            <a:off x="457200" y="1600201"/>
            <a:ext cx="8229600" cy="4267200"/>
          </a:xfrm>
          <a:prstGeom prst="rect">
            <a:avLst/>
          </a:prstGeom>
          <a:noFill/>
          <a:ln w="9525">
            <a:noFill/>
            <a:miter lim="800000"/>
            <a:headEnd/>
            <a:tailEnd/>
          </a:ln>
        </p:spPr>
        <p:txBody>
          <a:bodyPr/>
          <a:lstStyle/>
          <a:p>
            <a:pPr marL="342900" indent="-342900" eaLnBrk="0" hangingPunct="0">
              <a:spcBef>
                <a:spcPct val="20000"/>
              </a:spcBef>
            </a:pPr>
            <a:r>
              <a:rPr lang="en-US" sz="3200" dirty="0" smtClean="0"/>
              <a:t>			     Characteristics</a:t>
            </a:r>
            <a:endParaRPr lang="en-US" sz="3200" dirty="0"/>
          </a:p>
          <a:p>
            <a:pPr marL="742950" lvl="1" indent="-285750" eaLnBrk="0" hangingPunct="0">
              <a:spcBef>
                <a:spcPct val="20000"/>
              </a:spcBef>
              <a:buFont typeface="Arial" charset="0"/>
              <a:buChar char="–"/>
            </a:pPr>
            <a:r>
              <a:rPr lang="en-US" sz="2800" b="1" dirty="0"/>
              <a:t>Values </a:t>
            </a:r>
            <a:r>
              <a:rPr lang="en-US" sz="2800" dirty="0"/>
              <a:t>–</a:t>
            </a:r>
            <a:r>
              <a:rPr lang="en-US" sz="2800" b="1" dirty="0" smtClean="0"/>
              <a:t> </a:t>
            </a:r>
            <a:r>
              <a:rPr lang="en-US" sz="2800" dirty="0"/>
              <a:t>basic convictions about what is right and wrong.</a:t>
            </a:r>
          </a:p>
          <a:p>
            <a:pPr marL="742950" lvl="1" indent="-285750" eaLnBrk="0" hangingPunct="0">
              <a:spcBef>
                <a:spcPct val="20000"/>
              </a:spcBef>
              <a:buFont typeface="Arial" charset="0"/>
              <a:buChar char="–"/>
            </a:pPr>
            <a:r>
              <a:rPr lang="en-US" sz="2800" b="1" dirty="0"/>
              <a:t>Ego Strength </a:t>
            </a:r>
            <a:r>
              <a:rPr lang="en-US" sz="2800" dirty="0"/>
              <a:t>–</a:t>
            </a:r>
            <a:r>
              <a:rPr lang="en-US" sz="2800" b="1" dirty="0" smtClean="0"/>
              <a:t> </a:t>
            </a:r>
            <a:r>
              <a:rPr lang="en-US" sz="2800" dirty="0"/>
              <a:t>a personality measure of the strength of a person’s convictions.</a:t>
            </a:r>
          </a:p>
          <a:p>
            <a:pPr marL="742950" lvl="1" indent="-285750" eaLnBrk="0" hangingPunct="0">
              <a:spcBef>
                <a:spcPct val="20000"/>
              </a:spcBef>
              <a:buFont typeface="Arial" charset="0"/>
              <a:buChar char="–"/>
            </a:pPr>
            <a:r>
              <a:rPr lang="en-US" sz="2800" b="1" dirty="0"/>
              <a:t>Locus of Control </a:t>
            </a:r>
            <a:r>
              <a:rPr lang="en-US" sz="2800" dirty="0"/>
              <a:t>–</a:t>
            </a:r>
            <a:r>
              <a:rPr lang="en-US" sz="2800" b="1" dirty="0" smtClean="0"/>
              <a:t> </a:t>
            </a:r>
            <a:r>
              <a:rPr lang="en-US" sz="2800" dirty="0"/>
              <a:t>a personality attribute that measures the degree to which people believe they control their own fate.</a:t>
            </a:r>
          </a:p>
          <a:p>
            <a:pPr marL="742950" lvl="1" indent="-285750" eaLnBrk="0" hangingPunct="0">
              <a:spcBef>
                <a:spcPct val="20000"/>
              </a:spcBef>
              <a:buFont typeface="Arial" charset="0"/>
              <a:buChar char="–"/>
            </a:pP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normAutofit fontScale="90000"/>
          </a:bodyPr>
          <a:lstStyle/>
          <a:p>
            <a:pPr algn="ctr"/>
            <a:r>
              <a:rPr lang="en-US" sz="3600" dirty="0" smtClean="0"/>
              <a:t>Factors That Determine Ethical and Unethical Behavior (cont.)</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dirty="0" smtClean="0">
                <a:latin typeface="Arial" pitchFamily="34" charset="0"/>
                <a:cs typeface="Arial" pitchFamily="34" charset="0"/>
              </a:rPr>
              <a:t>Organization’s</a:t>
            </a:r>
            <a:endParaRPr lang="en-US" sz="3200" dirty="0">
              <a:latin typeface="Arial" pitchFamily="34" charset="0"/>
              <a:cs typeface="Arial" pitchFamily="34" charset="0"/>
            </a:endParaRPr>
          </a:p>
        </p:txBody>
      </p:sp>
      <p:sp>
        <p:nvSpPr>
          <p:cNvPr id="60418" name="Rectangle 3"/>
          <p:cNvSpPr txBox="1">
            <a:spLocks/>
          </p:cNvSpPr>
          <p:nvPr/>
        </p:nvSpPr>
        <p:spPr bwMode="auto">
          <a:xfrm>
            <a:off x="457200" y="1600200"/>
            <a:ext cx="8382000" cy="3962400"/>
          </a:xfrm>
          <a:prstGeom prst="rect">
            <a:avLst/>
          </a:prstGeom>
          <a:noFill/>
          <a:ln w="9525">
            <a:noFill/>
            <a:miter lim="800000"/>
            <a:headEnd/>
            <a:tailEnd/>
          </a:ln>
        </p:spPr>
        <p:txBody>
          <a:bodyPr/>
          <a:lstStyle/>
          <a:p>
            <a:pPr marL="342900" indent="-342900" eaLnBrk="0" hangingPunct="0">
              <a:spcBef>
                <a:spcPct val="20000"/>
              </a:spcBef>
            </a:pPr>
            <a:r>
              <a:rPr lang="en-US" sz="3200" dirty="0" smtClean="0"/>
              <a:t>				    Culture</a:t>
            </a:r>
            <a:endParaRPr lang="en-US" sz="3200" dirty="0"/>
          </a:p>
          <a:p>
            <a:pPr marL="742950" lvl="1" indent="-285750" eaLnBrk="0" hangingPunct="0">
              <a:spcBef>
                <a:spcPct val="20000"/>
              </a:spcBef>
              <a:buFont typeface="Arial" charset="0"/>
              <a:buChar char="–"/>
            </a:pPr>
            <a:r>
              <a:rPr lang="en-US" sz="2400" dirty="0"/>
              <a:t>Organization’s culture consists of the shared organizational values. These values reflect what the organization stands for and what it believes in as well as create an environment that influences employee behavior ethically or </a:t>
            </a:r>
            <a:r>
              <a:rPr lang="en-US" sz="2400" dirty="0" smtClean="0"/>
              <a:t>unethically.</a:t>
            </a:r>
            <a:endParaRPr lang="en-US" sz="2400" dirty="0"/>
          </a:p>
          <a:p>
            <a:pPr marL="742950" lvl="1" indent="-285750" eaLnBrk="0" hangingPunct="0">
              <a:spcBef>
                <a:spcPct val="20000"/>
              </a:spcBef>
              <a:buFont typeface="Arial" charset="0"/>
              <a:buChar char="–"/>
            </a:pPr>
            <a:r>
              <a:rPr lang="en-US" sz="2400" b="1" dirty="0"/>
              <a:t>Values-based management </a:t>
            </a:r>
            <a:r>
              <a:rPr lang="en-US" sz="2400" dirty="0"/>
              <a:t>– the organization’s values guide employees in the way they do their </a:t>
            </a:r>
            <a:r>
              <a:rPr lang="en-US" sz="2400" dirty="0" smtClean="0"/>
              <a:t>jobs.</a:t>
            </a:r>
            <a:endParaRPr lang="en-US" sz="2400" dirty="0"/>
          </a:p>
          <a:p>
            <a:pPr marL="342900" indent="-342900" eaLnBrk="0" hangingPunct="0">
              <a:spcBef>
                <a:spcPct val="20000"/>
              </a:spcBef>
            </a:pPr>
            <a:endParaRPr lang="en-US" sz="32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normAutofit fontScale="90000"/>
          </a:bodyPr>
          <a:lstStyle/>
          <a:p>
            <a:pPr algn="ctr"/>
            <a:r>
              <a:rPr lang="en-US" dirty="0" smtClean="0"/>
              <a:t>Factors That Determine Ethical and Unethical Behavior (cont.)</a:t>
            </a:r>
            <a:endParaRPr lang="en-US"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dirty="0" smtClean="0">
                <a:latin typeface="Arial" pitchFamily="34" charset="0"/>
                <a:cs typeface="Arial" pitchFamily="34" charset="0"/>
              </a:rPr>
              <a:t>Issue Intensity</a:t>
            </a:r>
            <a:endParaRPr lang="en-US" sz="3200" dirty="0">
              <a:latin typeface="Arial" pitchFamily="34" charset="0"/>
              <a:cs typeface="Arial" pitchFamily="34" charset="0"/>
            </a:endParaRPr>
          </a:p>
        </p:txBody>
      </p:sp>
      <p:sp>
        <p:nvSpPr>
          <p:cNvPr id="62466" name="Rectangle 3"/>
          <p:cNvSpPr txBox="1">
            <a:spLocks/>
          </p:cNvSpPr>
          <p:nvPr/>
        </p:nvSpPr>
        <p:spPr bwMode="auto">
          <a:xfrm>
            <a:off x="457200" y="1600201"/>
            <a:ext cx="8534400" cy="3962399"/>
          </a:xfrm>
          <a:prstGeom prst="rect">
            <a:avLst/>
          </a:prstGeom>
          <a:noFill/>
          <a:ln w="9525">
            <a:noFill/>
            <a:miter lim="800000"/>
            <a:headEnd/>
            <a:tailEnd/>
          </a:ln>
        </p:spPr>
        <p:txBody>
          <a:bodyPr/>
          <a:lstStyle/>
          <a:p>
            <a:pPr marL="342900" indent="-342900" eaLnBrk="0" hangingPunct="0">
              <a:spcBef>
                <a:spcPct val="20000"/>
              </a:spcBef>
            </a:pPr>
            <a:r>
              <a:rPr lang="en-US" sz="3200" dirty="0" smtClean="0"/>
              <a:t>				    </a:t>
            </a:r>
            <a:r>
              <a:rPr lang="en-US" sz="3200" dirty="0"/>
              <a:t>– six characteristics determine issue intensity or how important an ethical issue is to an individual: </a:t>
            </a:r>
          </a:p>
          <a:p>
            <a:pPr marL="742950" lvl="1" indent="-285750" eaLnBrk="0" hangingPunct="0">
              <a:spcBef>
                <a:spcPct val="20000"/>
              </a:spcBef>
              <a:buFont typeface="Arial" charset="0"/>
              <a:buChar char="–"/>
            </a:pPr>
            <a:r>
              <a:rPr lang="en-US" sz="2400" dirty="0"/>
              <a:t>Greatness of harm</a:t>
            </a:r>
          </a:p>
          <a:p>
            <a:pPr marL="742950" lvl="1" indent="-285750" eaLnBrk="0" hangingPunct="0">
              <a:spcBef>
                <a:spcPct val="20000"/>
              </a:spcBef>
              <a:buFont typeface="Arial" charset="0"/>
              <a:buChar char="–"/>
            </a:pPr>
            <a:r>
              <a:rPr lang="en-US" sz="2400" dirty="0"/>
              <a:t>Consensus of wrong</a:t>
            </a:r>
          </a:p>
          <a:p>
            <a:pPr marL="742950" lvl="1" indent="-285750" eaLnBrk="0" hangingPunct="0">
              <a:spcBef>
                <a:spcPct val="20000"/>
              </a:spcBef>
              <a:buFont typeface="Arial" charset="0"/>
              <a:buChar char="–"/>
            </a:pPr>
            <a:r>
              <a:rPr lang="en-US" sz="2400" dirty="0"/>
              <a:t>Probability of harm</a:t>
            </a:r>
          </a:p>
          <a:p>
            <a:pPr marL="742950" lvl="1" indent="-285750" eaLnBrk="0" hangingPunct="0">
              <a:spcBef>
                <a:spcPct val="20000"/>
              </a:spcBef>
              <a:buFont typeface="Arial" charset="0"/>
              <a:buChar char="–"/>
            </a:pPr>
            <a:r>
              <a:rPr lang="en-US" sz="2400" dirty="0"/>
              <a:t>Immediacy of consequences</a:t>
            </a:r>
          </a:p>
          <a:p>
            <a:pPr marL="742950" lvl="1" indent="-285750" eaLnBrk="0" hangingPunct="0">
              <a:spcBef>
                <a:spcPct val="20000"/>
              </a:spcBef>
              <a:buFont typeface="Arial" charset="0"/>
              <a:buChar char="–"/>
            </a:pPr>
            <a:r>
              <a:rPr lang="en-US" sz="2400" dirty="0"/>
              <a:t>Proximity to victim(s)</a:t>
            </a:r>
          </a:p>
          <a:p>
            <a:pPr marL="742950" lvl="1" indent="-285750" eaLnBrk="0" hangingPunct="0">
              <a:spcBef>
                <a:spcPct val="20000"/>
              </a:spcBef>
              <a:buFont typeface="Arial" charset="0"/>
              <a:buChar char="–"/>
            </a:pPr>
            <a:r>
              <a:rPr lang="en-US" sz="2400" dirty="0"/>
              <a:t>Concentration of effect</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algn="ctr"/>
            <a:r>
              <a:rPr lang="en-US" sz="4000" dirty="0" smtClean="0"/>
              <a:t>Exhibit 6-5 Issue Intensity</a:t>
            </a:r>
            <a:endParaRPr lang="en-US" sz="4000" dirty="0" smtClean="0">
              <a:latin typeface="Calibri" pitchFamily="34" charset="0"/>
            </a:endParaRPr>
          </a:p>
        </p:txBody>
      </p:sp>
      <p:sp>
        <p:nvSpPr>
          <p:cNvPr id="5" name="Content Placeholder 4"/>
          <p:cNvSpPr>
            <a:spLocks noGrp="1"/>
          </p:cNvSpPr>
          <p:nvPr>
            <p:ph idx="1"/>
          </p:nvPr>
        </p:nvSpPr>
        <p:spPr/>
        <p:txBody>
          <a:bodyPr/>
          <a:lstStyle/>
          <a:p>
            <a:endParaRPr lang="en-US"/>
          </a:p>
        </p:txBody>
      </p:sp>
      <p:sp>
        <p:nvSpPr>
          <p:cNvPr id="6451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a:p>
        </p:txBody>
      </p:sp>
      <p:pic>
        <p:nvPicPr>
          <p:cNvPr id="64515" name="Picture 3"/>
          <p:cNvPicPr>
            <a:picLocks noGrp="1" noChangeAspect="1" noChangeArrowheads="1"/>
          </p:cNvPicPr>
          <p:nvPr/>
        </p:nvPicPr>
        <p:blipFill>
          <a:blip r:embed="rId3" cstate="print"/>
          <a:srcRect/>
          <a:stretch>
            <a:fillRect/>
          </a:stretch>
        </p:blipFill>
        <p:spPr bwMode="auto">
          <a:xfrm>
            <a:off x="617538" y="1592263"/>
            <a:ext cx="7840662" cy="435133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cs typeface="Arial" pitchFamily="34" charset="0"/>
              </a:rPr>
              <a:t>Learning objectives</a:t>
            </a:r>
            <a:endParaRPr lang="en-US" b="1" dirty="0">
              <a:cs typeface="Arial" pitchFamily="34" charset="0"/>
            </a:endParaRPr>
          </a:p>
        </p:txBody>
      </p:sp>
      <p:sp>
        <p:nvSpPr>
          <p:cNvPr id="3" name="Content Placeholder 2"/>
          <p:cNvSpPr>
            <a:spLocks noGrp="1"/>
          </p:cNvSpPr>
          <p:nvPr>
            <p:ph idx="1"/>
          </p:nvPr>
        </p:nvSpPr>
        <p:spPr>
          <a:xfrm>
            <a:off x="304800" y="1295400"/>
            <a:ext cx="8458200" cy="4343400"/>
          </a:xfrm>
        </p:spPr>
        <p:txBody>
          <a:bodyPr>
            <a:noAutofit/>
          </a:bodyPr>
          <a:lstStyle/>
          <a:p>
            <a:pPr marL="525780" indent="-457200">
              <a:buFont typeface="+mj-lt"/>
              <a:buAutoNum type="arabicPeriod"/>
            </a:pPr>
            <a:r>
              <a:rPr lang="en-US" sz="2300" b="1" dirty="0" smtClean="0">
                <a:latin typeface="Arial" pitchFamily="34" charset="0"/>
                <a:cs typeface="Arial" pitchFamily="34" charset="0"/>
              </a:rPr>
              <a:t>Discuss </a:t>
            </a:r>
            <a:r>
              <a:rPr lang="en-US" sz="2300" dirty="0" smtClean="0">
                <a:latin typeface="Arial" pitchFamily="34" charset="0"/>
                <a:cs typeface="Arial" pitchFamily="34" charset="0"/>
              </a:rPr>
              <a:t>what it means to be socially responsible and what factors influence that decision.</a:t>
            </a:r>
          </a:p>
          <a:p>
            <a:pPr marL="525780" indent="-457200">
              <a:buFont typeface="+mj-lt"/>
              <a:buAutoNum type="arabicPeriod"/>
            </a:pPr>
            <a:r>
              <a:rPr lang="en-US" sz="2300" b="1" dirty="0" smtClean="0">
                <a:latin typeface="Arial" pitchFamily="34" charset="0"/>
                <a:cs typeface="Arial" pitchFamily="34" charset="0"/>
              </a:rPr>
              <a:t>Explain </a:t>
            </a:r>
            <a:r>
              <a:rPr lang="en-US" sz="2300" dirty="0" smtClean="0">
                <a:latin typeface="Arial" pitchFamily="34" charset="0"/>
                <a:cs typeface="Arial" pitchFamily="34" charset="0"/>
              </a:rPr>
              <a:t>green management and how organizations can go green.</a:t>
            </a:r>
          </a:p>
          <a:p>
            <a:pPr marL="525780" indent="-457200">
              <a:buFont typeface="+mj-lt"/>
              <a:buAutoNum type="arabicPeriod"/>
            </a:pPr>
            <a:r>
              <a:rPr lang="en-US" sz="2300" b="1" dirty="0" smtClean="0">
                <a:latin typeface="Arial" pitchFamily="34" charset="0"/>
                <a:cs typeface="Arial" pitchFamily="34" charset="0"/>
              </a:rPr>
              <a:t>Discuss </a:t>
            </a:r>
            <a:r>
              <a:rPr lang="en-US" sz="2300" dirty="0" smtClean="0">
                <a:latin typeface="Arial" pitchFamily="34" charset="0"/>
                <a:cs typeface="Arial" pitchFamily="34" charset="0"/>
              </a:rPr>
              <a:t>the factors that lead to ethical and unethical behavior.</a:t>
            </a:r>
          </a:p>
          <a:p>
            <a:pPr lvl="1">
              <a:buClr>
                <a:srgbClr val="FF0000"/>
              </a:buClr>
              <a:buFont typeface="Arial" pitchFamily="34" charset="0"/>
              <a:buChar char="•"/>
            </a:pPr>
            <a:r>
              <a:rPr lang="en-US" sz="2200" b="1" dirty="0" smtClean="0">
                <a:latin typeface="Arial" pitchFamily="34" charset="0"/>
                <a:cs typeface="Arial" pitchFamily="34" charset="0"/>
              </a:rPr>
              <a:t>Develop your skill at </a:t>
            </a:r>
            <a:r>
              <a:rPr lang="en-US" sz="2200" dirty="0" smtClean="0">
                <a:latin typeface="Arial" pitchFamily="34" charset="0"/>
                <a:cs typeface="Arial" pitchFamily="34" charset="0"/>
              </a:rPr>
              <a:t>creating trust in work groups.</a:t>
            </a:r>
          </a:p>
          <a:p>
            <a:pPr marL="525780" indent="-457200">
              <a:buFont typeface="+mj-lt"/>
              <a:buAutoNum type="arabicPeriod"/>
            </a:pPr>
            <a:r>
              <a:rPr lang="en-US" sz="2300" b="1" dirty="0" smtClean="0">
                <a:latin typeface="Arial" pitchFamily="34" charset="0"/>
                <a:cs typeface="Arial" pitchFamily="34" charset="0"/>
              </a:rPr>
              <a:t>Describe </a:t>
            </a:r>
            <a:r>
              <a:rPr lang="en-US" sz="2300" dirty="0" smtClean="0">
                <a:latin typeface="Arial" pitchFamily="34" charset="0"/>
                <a:cs typeface="Arial" pitchFamily="34" charset="0"/>
              </a:rPr>
              <a:t>management’s role in encouraging ethical behavior.</a:t>
            </a:r>
          </a:p>
          <a:p>
            <a:pPr lvl="1">
              <a:buClr>
                <a:srgbClr val="FF0000"/>
              </a:buClr>
            </a:pPr>
            <a:r>
              <a:rPr lang="en-US" sz="2200" b="1" dirty="0" smtClean="0">
                <a:latin typeface="Arial" pitchFamily="34" charset="0"/>
                <a:cs typeface="Arial" pitchFamily="34" charset="0"/>
              </a:rPr>
              <a:t>Know how </a:t>
            </a:r>
            <a:r>
              <a:rPr lang="en-US" sz="2200" dirty="0" smtClean="0">
                <a:latin typeface="Arial" pitchFamily="34" charset="0"/>
                <a:cs typeface="Arial" pitchFamily="34" charset="0"/>
              </a:rPr>
              <a:t>to make good decisions about ethical dilemmas.</a:t>
            </a:r>
          </a:p>
          <a:p>
            <a:pPr marL="525780" indent="-457200">
              <a:buFont typeface="+mj-lt"/>
              <a:buAutoNum type="arabicPeriod"/>
            </a:pPr>
            <a:r>
              <a:rPr lang="en-US" sz="2300" b="1" dirty="0" smtClean="0">
                <a:latin typeface="Arial" pitchFamily="34" charset="0"/>
                <a:cs typeface="Arial" pitchFamily="34" charset="0"/>
              </a:rPr>
              <a:t>Discuss </a:t>
            </a:r>
            <a:r>
              <a:rPr lang="en-US" sz="2300" dirty="0" smtClean="0">
                <a:latin typeface="Arial" pitchFamily="34" charset="0"/>
                <a:cs typeface="Arial" pitchFamily="34" charset="0"/>
              </a:rPr>
              <a:t>current social responsibility and ethics issues.</a:t>
            </a:r>
            <a:endParaRPr lang="en-US" sz="2300" dirty="0">
              <a:latin typeface="Arial" pitchFamily="34" charset="0"/>
              <a:cs typeface="Arial" pitchFamily="34" charset="0"/>
            </a:endParaRPr>
          </a:p>
        </p:txBody>
      </p:sp>
      <p:sp>
        <p:nvSpPr>
          <p:cNvPr id="7" name="TextBox 6"/>
          <p:cNvSpPr txBox="1"/>
          <p:nvPr/>
        </p:nvSpPr>
        <p:spPr>
          <a:xfrm>
            <a:off x="5791200" y="0"/>
            <a:ext cx="184666" cy="369332"/>
          </a:xfrm>
          <a:prstGeom prst="rect">
            <a:avLst/>
          </a:prstGeom>
          <a:noFill/>
        </p:spPr>
        <p:txBody>
          <a:bodyPr wrap="none" rtlCol="0">
            <a:spAutoFit/>
          </a:bodyPr>
          <a:lstStyle/>
          <a:p>
            <a:endParaRPr lang="en-US" dirty="0"/>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8" name="Slide Number Placeholder 7"/>
          <p:cNvSpPr>
            <a:spLocks noGrp="1"/>
          </p:cNvSpPr>
          <p:nvPr>
            <p:ph type="sldNum" sz="quarter" idx="4"/>
          </p:nvPr>
        </p:nvSpPr>
        <p:spPr/>
        <p:txBody>
          <a:bodyPr/>
          <a:lstStyle/>
          <a:p>
            <a:r>
              <a:rPr lang="en-US" smtClean="0"/>
              <a:t>6-</a:t>
            </a:r>
            <a:fld id="{8B37D5FE-740C-46F5-801A-FA5477D9711F}"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ormAutofit fontScale="90000"/>
          </a:bodyPr>
          <a:lstStyle/>
          <a:p>
            <a:pPr algn="ctr"/>
            <a:r>
              <a:rPr lang="en-US" dirty="0" smtClean="0"/>
              <a:t>Ethics in an International Context</a:t>
            </a:r>
            <a:endParaRPr lang="en-US" dirty="0" smtClean="0">
              <a:latin typeface="Calibri" pitchFamily="34" charset="0"/>
            </a:endParaRPr>
          </a:p>
        </p:txBody>
      </p:sp>
      <p:sp>
        <p:nvSpPr>
          <p:cNvPr id="4" name="Content Placeholder 3"/>
          <p:cNvSpPr>
            <a:spLocks noGrp="1"/>
          </p:cNvSpPr>
          <p:nvPr>
            <p:ph idx="1"/>
          </p:nvPr>
        </p:nvSpPr>
        <p:spPr/>
        <p:txBody>
          <a:bodyPr>
            <a:normAutofit lnSpcReduction="10000"/>
          </a:bodyPr>
          <a:lstStyle/>
          <a:p>
            <a:pPr marL="457200" indent="-457200" eaLnBrk="0" hangingPunct="0">
              <a:spcBef>
                <a:spcPct val="20000"/>
              </a:spcBef>
              <a:buClrTx/>
              <a:buFont typeface="Arial"/>
              <a:buChar char="•"/>
            </a:pPr>
            <a:r>
              <a:rPr lang="en-US" sz="3200" dirty="0" smtClean="0">
                <a:latin typeface="Arial" pitchFamily="34" charset="0"/>
                <a:cs typeface="Arial" pitchFamily="34" charset="0"/>
              </a:rPr>
              <a:t>Ethical standards </a:t>
            </a:r>
            <a:r>
              <a:rPr lang="en-US" sz="3200" dirty="0"/>
              <a:t>are not universal</a:t>
            </a:r>
          </a:p>
          <a:p>
            <a:pPr lvl="1" indent="-285750" eaLnBrk="0" hangingPunct="0">
              <a:spcBef>
                <a:spcPct val="20000"/>
              </a:spcBef>
              <a:buClrTx/>
              <a:buFont typeface="Arial" charset="0"/>
              <a:buChar char="–"/>
            </a:pPr>
            <a:r>
              <a:rPr lang="en-US" sz="2800" dirty="0"/>
              <a:t>Social and cultural differences determine acceptable behaviors.</a:t>
            </a:r>
          </a:p>
          <a:p>
            <a:pPr indent="-342900" eaLnBrk="0" hangingPunct="0">
              <a:spcBef>
                <a:spcPct val="20000"/>
              </a:spcBef>
              <a:buClrTx/>
              <a:buFont typeface="Arial" charset="0"/>
              <a:buChar char="•"/>
            </a:pPr>
            <a:r>
              <a:rPr lang="en-US" sz="3200" dirty="0"/>
              <a:t>Foreign Corrupt Practices Act</a:t>
            </a:r>
          </a:p>
          <a:p>
            <a:pPr lvl="1" indent="-285750" eaLnBrk="0" hangingPunct="0">
              <a:spcBef>
                <a:spcPct val="20000"/>
              </a:spcBef>
              <a:buClrTx/>
              <a:buFont typeface="Arial" charset="0"/>
              <a:buChar char="–"/>
            </a:pPr>
            <a:r>
              <a:rPr lang="en-US" sz="2800" dirty="0"/>
              <a:t>It is illegal to corrupt a foreign official, yet “token” payments to officials are permissible when doing so is an accepted practice in that country</a:t>
            </a:r>
            <a:r>
              <a:rPr lang="en-US" sz="2800" dirty="0" smtClean="0"/>
              <a:t>.</a:t>
            </a:r>
            <a:r>
              <a:rPr lang="en-US" sz="3200" dirty="0" smtClean="0">
                <a:latin typeface="Arial" pitchFamily="34" charset="0"/>
                <a:cs typeface="Arial" pitchFamily="34" charset="0"/>
              </a:rPr>
              <a:t> </a:t>
            </a:r>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normAutofit fontScale="90000"/>
          </a:bodyPr>
          <a:lstStyle/>
          <a:p>
            <a:pPr algn="ctr"/>
            <a:r>
              <a:rPr lang="en-US" sz="3200" dirty="0" smtClean="0"/>
              <a:t>Exhibit 6-6</a:t>
            </a:r>
            <a:br>
              <a:rPr lang="en-US" sz="3200" dirty="0" smtClean="0"/>
            </a:br>
            <a:r>
              <a:rPr lang="en-US" sz="3100" dirty="0" smtClean="0">
                <a:latin typeface="Arial" pitchFamily="34" charset="0"/>
                <a:cs typeface="Arial" pitchFamily="34" charset="0"/>
              </a:rPr>
              <a:t>The Ten Principles of the United Nations Global Compact</a:t>
            </a:r>
          </a:p>
        </p:txBody>
      </p:sp>
      <p:sp>
        <p:nvSpPr>
          <p:cNvPr id="5" name="Content Placeholder 4"/>
          <p:cNvSpPr>
            <a:spLocks noGrp="1"/>
          </p:cNvSpPr>
          <p:nvPr>
            <p:ph idx="1"/>
          </p:nvPr>
        </p:nvSpPr>
        <p:spPr/>
        <p:txBody>
          <a:bodyPr/>
          <a:lstStyle/>
          <a:p>
            <a:endParaRPr lang="en-US"/>
          </a:p>
        </p:txBody>
      </p:sp>
      <p:sp>
        <p:nvSpPr>
          <p:cNvPr id="68610"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a:p>
        </p:txBody>
      </p:sp>
      <p:pic>
        <p:nvPicPr>
          <p:cNvPr id="68611" name="Picture 3"/>
          <p:cNvPicPr>
            <a:picLocks noGrp="1" noChangeAspect="1" noChangeArrowheads="1"/>
          </p:cNvPicPr>
          <p:nvPr/>
        </p:nvPicPr>
        <p:blipFill>
          <a:blip r:embed="rId3" cstate="print"/>
          <a:srcRect/>
          <a:stretch>
            <a:fillRect/>
          </a:stretch>
        </p:blipFill>
        <p:spPr bwMode="auto">
          <a:xfrm>
            <a:off x="457200" y="1524000"/>
            <a:ext cx="8229600" cy="40386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normAutofit/>
          </a:bodyPr>
          <a:lstStyle/>
          <a:p>
            <a:pPr algn="ctr"/>
            <a:r>
              <a:rPr lang="en-US" dirty="0" smtClean="0"/>
              <a:t>Encouraging Ethical Behavior</a:t>
            </a:r>
            <a:endParaRPr lang="en-US" dirty="0" smtClean="0">
              <a:latin typeface="Calibri" pitchFamily="34" charset="0"/>
            </a:endParaRPr>
          </a:p>
        </p:txBody>
      </p:sp>
      <p:sp>
        <p:nvSpPr>
          <p:cNvPr id="4" name="Content Placeholder 3"/>
          <p:cNvSpPr>
            <a:spLocks noGrp="1"/>
          </p:cNvSpPr>
          <p:nvPr>
            <p:ph idx="1"/>
          </p:nvPr>
        </p:nvSpPr>
        <p:spPr/>
        <p:txBody>
          <a:bodyPr>
            <a:normAutofit/>
          </a:bodyPr>
          <a:lstStyle/>
          <a:p>
            <a:pPr marL="457200" indent="-457200" eaLnBrk="0" hangingPunct="0">
              <a:spcBef>
                <a:spcPct val="20000"/>
              </a:spcBef>
              <a:buClrTx/>
              <a:buFont typeface="Arial"/>
              <a:buChar char="•"/>
            </a:pPr>
            <a:r>
              <a:rPr lang="en-US" sz="3200" b="1" dirty="0" smtClean="0">
                <a:latin typeface="Arial" pitchFamily="34" charset="0"/>
                <a:cs typeface="Arial" pitchFamily="34" charset="0"/>
              </a:rPr>
              <a:t>Employee </a:t>
            </a:r>
            <a:r>
              <a:rPr lang="en-US" sz="3200" b="1" dirty="0"/>
              <a:t>Selection </a:t>
            </a:r>
            <a:r>
              <a:rPr lang="en-US" sz="3200" dirty="0"/>
              <a:t>–</a:t>
            </a:r>
            <a:r>
              <a:rPr lang="en-US" sz="3200" b="1" dirty="0"/>
              <a:t> </a:t>
            </a:r>
            <a:r>
              <a:rPr lang="en-US" sz="3200" dirty="0"/>
              <a:t>an opportunity to learn about an individual’s level of moral development, personal values, ego strength, and locus of control.</a:t>
            </a:r>
            <a:endParaRPr lang="en-US" sz="3200" b="1" dirty="0"/>
          </a:p>
          <a:p>
            <a:pPr marL="457200" indent="-457200" eaLnBrk="0" hangingPunct="0">
              <a:spcBef>
                <a:spcPct val="20000"/>
              </a:spcBef>
              <a:buClrTx/>
              <a:buFont typeface="Arial"/>
              <a:buChar char="•"/>
            </a:pPr>
            <a:r>
              <a:rPr lang="en-US" sz="3200" b="1" dirty="0"/>
              <a:t>Code of ethics </a:t>
            </a:r>
            <a:r>
              <a:rPr lang="en-US" sz="3200" dirty="0"/>
              <a:t>–</a:t>
            </a:r>
            <a:r>
              <a:rPr lang="en-US" sz="3200" b="1" dirty="0"/>
              <a:t> </a:t>
            </a:r>
            <a:r>
              <a:rPr lang="en-US" sz="3200" dirty="0"/>
              <a:t>a formal statement of an organization’s primary values and the ethical rules it expects its employees to follow.</a:t>
            </a: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dirty="0" smtClean="0"/>
              <a:t>Exhibit 6-7 Codes of Ethics</a:t>
            </a:r>
            <a:endParaRPr lang="en-US" dirty="0" smtClean="0">
              <a:latin typeface="Calibri" pitchFamily="34" charset="0"/>
            </a:endParaRPr>
          </a:p>
        </p:txBody>
      </p:sp>
      <p:sp>
        <p:nvSpPr>
          <p:cNvPr id="5" name="Content Placeholder 4"/>
          <p:cNvSpPr>
            <a:spLocks noGrp="1"/>
          </p:cNvSpPr>
          <p:nvPr>
            <p:ph idx="1"/>
          </p:nvPr>
        </p:nvSpPr>
        <p:spPr/>
        <p:txBody>
          <a:bodyPr/>
          <a:lstStyle/>
          <a:p>
            <a:endParaRPr lang="en-US"/>
          </a:p>
        </p:txBody>
      </p:sp>
      <p:sp>
        <p:nvSpPr>
          <p:cNvPr id="7270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a:p>
        </p:txBody>
      </p:sp>
      <p:pic>
        <p:nvPicPr>
          <p:cNvPr id="72707" name="Picture 3"/>
          <p:cNvPicPr>
            <a:picLocks noGrp="1" noChangeAspect="1" noChangeArrowheads="1"/>
          </p:cNvPicPr>
          <p:nvPr/>
        </p:nvPicPr>
        <p:blipFill>
          <a:blip r:embed="rId3" cstate="print"/>
          <a:srcRect/>
          <a:stretch>
            <a:fillRect/>
          </a:stretch>
        </p:blipFill>
        <p:spPr bwMode="auto">
          <a:xfrm>
            <a:off x="685800" y="1630363"/>
            <a:ext cx="7848600" cy="393223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normAutofit fontScale="90000"/>
          </a:bodyPr>
          <a:lstStyle/>
          <a:p>
            <a:pPr algn="ctr"/>
            <a:r>
              <a:rPr lang="en-US" sz="3600" dirty="0" smtClean="0"/>
              <a:t>Exhibit 6-7 Codes of Ethics (cont.)</a:t>
            </a:r>
            <a:endParaRPr lang="en-US" sz="3600" dirty="0" smtClean="0">
              <a:latin typeface="Calibri" pitchFamily="34" charset="0"/>
            </a:endParaRPr>
          </a:p>
        </p:txBody>
      </p:sp>
      <p:sp>
        <p:nvSpPr>
          <p:cNvPr id="5" name="Content Placeholder 4"/>
          <p:cNvSpPr>
            <a:spLocks noGrp="1"/>
          </p:cNvSpPr>
          <p:nvPr>
            <p:ph idx="1"/>
          </p:nvPr>
        </p:nvSpPr>
        <p:spPr/>
        <p:txBody>
          <a:bodyPr/>
          <a:lstStyle/>
          <a:p>
            <a:endParaRPr lang="en-US"/>
          </a:p>
        </p:txBody>
      </p:sp>
      <p:sp>
        <p:nvSpPr>
          <p:cNvPr id="7475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a:p>
        </p:txBody>
      </p:sp>
      <p:pic>
        <p:nvPicPr>
          <p:cNvPr id="74755" name="Picture 3"/>
          <p:cNvPicPr>
            <a:picLocks noGrp="1" noChangeAspect="1" noChangeArrowheads="1"/>
          </p:cNvPicPr>
          <p:nvPr/>
        </p:nvPicPr>
        <p:blipFill>
          <a:blip r:embed="rId3" cstate="print"/>
          <a:srcRect/>
          <a:stretch>
            <a:fillRect/>
          </a:stretch>
        </p:blipFill>
        <p:spPr bwMode="auto">
          <a:xfrm>
            <a:off x="304800" y="1219201"/>
            <a:ext cx="8610600" cy="4267199"/>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normAutofit fontScale="90000"/>
          </a:bodyPr>
          <a:lstStyle/>
          <a:p>
            <a:pPr algn="ctr"/>
            <a:r>
              <a:rPr lang="en-US" sz="3200" dirty="0" smtClean="0"/>
              <a:t>Exhibit 6-8</a:t>
            </a:r>
            <a:br>
              <a:rPr lang="en-US" sz="3200" dirty="0" smtClean="0"/>
            </a:br>
            <a:r>
              <a:rPr lang="en-US" sz="3200" dirty="0" smtClean="0"/>
              <a:t>A Process for Addressing Ethical Dilemmas</a:t>
            </a:r>
            <a:endParaRPr lang="en-US" sz="3200" dirty="0" smtClean="0">
              <a:latin typeface="Calibri" pitchFamily="34" charset="0"/>
            </a:endParaRPr>
          </a:p>
        </p:txBody>
      </p:sp>
      <p:sp>
        <p:nvSpPr>
          <p:cNvPr id="4" name="Content Placeholder 3"/>
          <p:cNvSpPr>
            <a:spLocks noGrp="1"/>
          </p:cNvSpPr>
          <p:nvPr>
            <p:ph idx="1"/>
          </p:nvPr>
        </p:nvSpPr>
        <p:spPr/>
        <p:txBody>
          <a:bodyPr/>
          <a:lstStyle/>
          <a:p>
            <a:endParaRPr lang="en-US" dirty="0"/>
          </a:p>
        </p:txBody>
      </p:sp>
      <p:pic>
        <p:nvPicPr>
          <p:cNvPr id="76802" name="Picture 3"/>
          <p:cNvPicPr>
            <a:picLocks noGrp="1" noChangeAspect="1" noChangeArrowheads="1"/>
          </p:cNvPicPr>
          <p:nvPr/>
        </p:nvPicPr>
        <p:blipFill>
          <a:blip r:embed="rId3" cstate="print"/>
          <a:srcRect/>
          <a:stretch>
            <a:fillRect/>
          </a:stretch>
        </p:blipFill>
        <p:spPr bwMode="auto">
          <a:xfrm>
            <a:off x="609600" y="1600200"/>
            <a:ext cx="7848600" cy="37338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normAutofit fontScale="90000"/>
          </a:bodyPr>
          <a:lstStyle/>
          <a:p>
            <a:pPr algn="ctr"/>
            <a:r>
              <a:rPr lang="en-US" sz="3600" dirty="0" smtClean="0"/>
              <a:t>Encouraging Ethical Behavior (cont.)</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dirty="0" smtClean="0">
                <a:latin typeface="Arial" pitchFamily="34" charset="0"/>
                <a:cs typeface="Arial" pitchFamily="34" charset="0"/>
              </a:rPr>
              <a:t>Leadership</a:t>
            </a:r>
            <a:endParaRPr lang="en-US" sz="3200" dirty="0">
              <a:latin typeface="Arial" pitchFamily="34" charset="0"/>
              <a:cs typeface="Arial" pitchFamily="34" charset="0"/>
            </a:endParaRPr>
          </a:p>
        </p:txBody>
      </p:sp>
      <p:sp>
        <p:nvSpPr>
          <p:cNvPr id="78850"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dirty="0" smtClean="0"/>
              <a:t>			      </a:t>
            </a:r>
            <a:r>
              <a:rPr lang="en-US" sz="3200" dirty="0"/>
              <a:t> – </a:t>
            </a:r>
            <a:r>
              <a:rPr lang="en-US" sz="3200" dirty="0" smtClean="0"/>
              <a:t>doing business ethically requires a commitment from top managers because:</a:t>
            </a:r>
          </a:p>
          <a:p>
            <a:pPr marL="742950" lvl="1" indent="-285750" eaLnBrk="0" hangingPunct="0">
              <a:spcBef>
                <a:spcPct val="20000"/>
              </a:spcBef>
              <a:buFont typeface="Arial" charset="0"/>
              <a:buChar char="–"/>
            </a:pPr>
            <a:r>
              <a:rPr lang="en-US" sz="2800" dirty="0" smtClean="0"/>
              <a:t>they’re </a:t>
            </a:r>
            <a:r>
              <a:rPr lang="en-US" sz="2800" dirty="0"/>
              <a:t>the ones who uphold the shared values and set the cultural </a:t>
            </a:r>
            <a:r>
              <a:rPr lang="en-US" sz="2800" dirty="0" smtClean="0"/>
              <a:t>tone.</a:t>
            </a:r>
            <a:endParaRPr lang="en-US" sz="2800" dirty="0"/>
          </a:p>
          <a:p>
            <a:pPr marL="742950" lvl="1" indent="-285750" eaLnBrk="0" hangingPunct="0">
              <a:spcBef>
                <a:spcPct val="20000"/>
              </a:spcBef>
              <a:buFont typeface="Arial" charset="0"/>
              <a:buChar char="–"/>
            </a:pPr>
            <a:r>
              <a:rPr lang="en-US" sz="2800" dirty="0"/>
              <a:t>they’re role models in terms of both words and </a:t>
            </a:r>
            <a:r>
              <a:rPr lang="en-US" sz="2800" dirty="0" smtClean="0"/>
              <a:t>actions.</a:t>
            </a:r>
            <a:endParaRPr lang="en-US" sz="2800" dirty="0"/>
          </a:p>
          <a:p>
            <a:pPr marL="742950" lvl="1" indent="-285750" eaLnBrk="0" hangingPunct="0">
              <a:spcBef>
                <a:spcPct val="20000"/>
              </a:spcBef>
              <a:buFont typeface="Arial" charset="0"/>
              <a:buChar char="–"/>
            </a:pPr>
            <a:r>
              <a:rPr lang="en-US" sz="2800" dirty="0"/>
              <a:t>what they </a:t>
            </a:r>
            <a:r>
              <a:rPr lang="en-US" sz="2800" i="1" dirty="0"/>
              <a:t>do </a:t>
            </a:r>
            <a:r>
              <a:rPr lang="en-US" sz="2800" dirty="0"/>
              <a:t>is far more important than what they </a:t>
            </a:r>
            <a:r>
              <a:rPr lang="en-US" sz="2800" i="1" dirty="0" smtClean="0"/>
              <a:t>say.</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normAutofit fontScale="90000"/>
          </a:bodyPr>
          <a:lstStyle/>
          <a:p>
            <a:pPr algn="ctr"/>
            <a:r>
              <a:rPr lang="en-US" sz="3600" dirty="0" smtClean="0"/>
              <a:t>Encouraging Ethical Behavior (cont.)</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dirty="0" smtClean="0">
                <a:latin typeface="Arial" pitchFamily="34" charset="0"/>
                <a:cs typeface="Arial" pitchFamily="34" charset="0"/>
              </a:rPr>
              <a:t>Job </a:t>
            </a:r>
            <a:endParaRPr lang="en-US" sz="3200" dirty="0">
              <a:latin typeface="Arial" pitchFamily="34" charset="0"/>
              <a:cs typeface="Arial" pitchFamily="34" charset="0"/>
            </a:endParaRPr>
          </a:p>
        </p:txBody>
      </p:sp>
      <p:sp>
        <p:nvSpPr>
          <p:cNvPr id="80898"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dirty="0" smtClean="0"/>
              <a:t>		   Goals </a:t>
            </a:r>
            <a:r>
              <a:rPr lang="en-US" sz="3200" dirty="0"/>
              <a:t>and Performance Appraisal</a:t>
            </a:r>
          </a:p>
          <a:p>
            <a:pPr marL="742950" lvl="1" indent="-285750" eaLnBrk="0" hangingPunct="0">
              <a:spcBef>
                <a:spcPct val="20000"/>
              </a:spcBef>
              <a:buFont typeface="Arial" charset="0"/>
              <a:buChar char="–"/>
            </a:pPr>
            <a:r>
              <a:rPr lang="en-US" sz="2800" dirty="0"/>
              <a:t>Unrealistic goals provide stress which may pressure ethical employees to do whatever is necessary to meet those goals.</a:t>
            </a:r>
          </a:p>
          <a:p>
            <a:pPr marL="742950" lvl="1" indent="-285750" eaLnBrk="0" hangingPunct="0">
              <a:spcBef>
                <a:spcPct val="20000"/>
              </a:spcBef>
              <a:buFont typeface="Arial" charset="0"/>
              <a:buChar char="–"/>
            </a:pPr>
            <a:r>
              <a:rPr lang="en-US" sz="2800" dirty="0"/>
              <a:t>If performance appraisals focus only on economic goals, ends will begin to justify means.</a:t>
            </a:r>
          </a:p>
          <a:p>
            <a:pPr marL="742950" lvl="1" indent="-285750" eaLnBrk="0" hangingPunct="0">
              <a:spcBef>
                <a:spcPct val="20000"/>
              </a:spcBef>
              <a:buFont typeface="Arial" charset="0"/>
              <a:buChar char="–"/>
            </a:pPr>
            <a:r>
              <a:rPr lang="en-US" sz="2800" dirty="0"/>
              <a:t>To encourage ethical behavior, both ends </a:t>
            </a:r>
            <a:r>
              <a:rPr lang="en-US" sz="2800" i="1" dirty="0"/>
              <a:t>and </a:t>
            </a:r>
            <a:r>
              <a:rPr lang="en-US" sz="2800" dirty="0"/>
              <a:t>means should be </a:t>
            </a:r>
            <a:r>
              <a:rPr lang="en-US" sz="2800" dirty="0" smtClean="0"/>
              <a:t>evaluated.</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normAutofit fontScale="90000"/>
          </a:bodyPr>
          <a:lstStyle/>
          <a:p>
            <a:pPr algn="ctr"/>
            <a:r>
              <a:rPr lang="en-US" sz="3600" dirty="0" smtClean="0"/>
              <a:t>Encouraging Ethical Behavior (cont.)</a:t>
            </a:r>
            <a:endParaRPr lang="en-US" sz="3600" dirty="0" smtClean="0">
              <a:latin typeface="Calibri" pitchFamily="34" charset="0"/>
            </a:endParaRPr>
          </a:p>
        </p:txBody>
      </p:sp>
      <p:sp>
        <p:nvSpPr>
          <p:cNvPr id="4" name="Content Placeholder 3"/>
          <p:cNvSpPr>
            <a:spLocks noGrp="1"/>
          </p:cNvSpPr>
          <p:nvPr>
            <p:ph idx="1"/>
          </p:nvPr>
        </p:nvSpPr>
        <p:spPr/>
        <p:txBody>
          <a:bodyPr>
            <a:normAutofit fontScale="92500" lnSpcReduction="20000"/>
          </a:bodyPr>
          <a:lstStyle/>
          <a:p>
            <a:pPr marL="457200" indent="-457200" eaLnBrk="0" hangingPunct="0">
              <a:spcBef>
                <a:spcPct val="20000"/>
              </a:spcBef>
              <a:buClrTx/>
              <a:buFont typeface="Arial"/>
              <a:buChar char="•"/>
            </a:pPr>
            <a:r>
              <a:rPr lang="en-US" sz="3200" dirty="0" smtClean="0">
                <a:latin typeface="Arial"/>
                <a:cs typeface="Arial"/>
              </a:rPr>
              <a:t>Ethics Training </a:t>
            </a:r>
            <a:r>
              <a:rPr lang="en-US" sz="3200" dirty="0">
                <a:latin typeface="Arial"/>
                <a:cs typeface="Arial"/>
              </a:rPr>
              <a:t>– seminars, workshops, and similar ethics training programs to encourage ethical behavior.</a:t>
            </a:r>
          </a:p>
          <a:p>
            <a:pPr marL="457200" indent="-457200" eaLnBrk="0" hangingPunct="0">
              <a:spcBef>
                <a:spcPct val="20000"/>
              </a:spcBef>
              <a:buClrTx/>
              <a:buFont typeface="Arial"/>
              <a:buChar char="•"/>
            </a:pPr>
            <a:r>
              <a:rPr lang="en-US" sz="3200" dirty="0">
                <a:latin typeface="Arial"/>
                <a:cs typeface="Arial"/>
              </a:rPr>
              <a:t>Independent Social Audits – evaluate decisions and management practices in terms of the organization’s code of ethics.</a:t>
            </a:r>
          </a:p>
          <a:p>
            <a:pPr marL="457200" indent="-457200" eaLnBrk="0" hangingPunct="0">
              <a:spcBef>
                <a:spcPct val="20000"/>
              </a:spcBef>
              <a:buClrTx/>
              <a:buFont typeface="Arial"/>
              <a:buChar char="•"/>
            </a:pPr>
            <a:r>
              <a:rPr lang="en-US" sz="3200" dirty="0">
                <a:latin typeface="Arial"/>
                <a:cs typeface="Arial"/>
              </a:rPr>
              <a:t>Protective Mechanisms – allow employees who face ethical dilemmas to </a:t>
            </a:r>
            <a:r>
              <a:rPr lang="en-US" sz="3200" dirty="0" smtClean="0">
                <a:latin typeface="Arial"/>
                <a:cs typeface="Arial"/>
              </a:rPr>
              <a:t>do </a:t>
            </a:r>
            <a:r>
              <a:rPr lang="en-US" sz="3200" dirty="0">
                <a:latin typeface="Arial"/>
                <a:cs typeface="Arial"/>
              </a:rPr>
              <a:t>what’s right without fear of reprimand.</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normAutofit fontScale="90000"/>
          </a:bodyPr>
          <a:lstStyle/>
          <a:p>
            <a:pPr algn="ctr"/>
            <a:r>
              <a:rPr lang="en-US" sz="3600" dirty="0" smtClean="0"/>
              <a:t>Social Responsibility and Ethics Issues in Today’s World</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dirty="0" smtClean="0">
                <a:latin typeface="Arial" pitchFamily="34" charset="0"/>
                <a:cs typeface="Arial" pitchFamily="34" charset="0"/>
              </a:rPr>
              <a:t>Managing</a:t>
            </a:r>
            <a:endParaRPr lang="en-US" sz="3200" dirty="0">
              <a:latin typeface="Arial" pitchFamily="34" charset="0"/>
              <a:cs typeface="Arial" pitchFamily="34" charset="0"/>
            </a:endParaRPr>
          </a:p>
        </p:txBody>
      </p:sp>
      <p:sp>
        <p:nvSpPr>
          <p:cNvPr id="84994" name="Rectangle 3"/>
          <p:cNvSpPr txBox="1">
            <a:spLocks/>
          </p:cNvSpPr>
          <p:nvPr/>
        </p:nvSpPr>
        <p:spPr bwMode="auto">
          <a:xfrm>
            <a:off x="228600" y="1600200"/>
            <a:ext cx="8458200" cy="4114800"/>
          </a:xfrm>
          <a:prstGeom prst="rect">
            <a:avLst/>
          </a:prstGeom>
          <a:noFill/>
          <a:ln w="9525">
            <a:noFill/>
            <a:miter lim="800000"/>
            <a:headEnd/>
            <a:tailEnd/>
          </a:ln>
        </p:spPr>
        <p:txBody>
          <a:bodyPr/>
          <a:lstStyle/>
          <a:p>
            <a:pPr marL="342900" indent="-342900" eaLnBrk="0" hangingPunct="0">
              <a:spcBef>
                <a:spcPct val="20000"/>
              </a:spcBef>
            </a:pPr>
            <a:r>
              <a:rPr lang="en-US" sz="3200" dirty="0" smtClean="0"/>
              <a:t>                       Ethical </a:t>
            </a:r>
            <a:r>
              <a:rPr lang="en-US" sz="3200" dirty="0"/>
              <a:t>Lapses </a:t>
            </a:r>
            <a:r>
              <a:rPr lang="en-US" sz="3200" dirty="0" smtClean="0"/>
              <a:t>and </a:t>
            </a:r>
            <a:r>
              <a:rPr lang="en-US" sz="3200" dirty="0"/>
              <a:t>Social </a:t>
            </a:r>
            <a:r>
              <a:rPr lang="en-US" sz="3200" dirty="0" smtClean="0"/>
              <a:t>	Irresponsibility</a:t>
            </a:r>
            <a:endParaRPr lang="en-US" sz="3200" dirty="0"/>
          </a:p>
          <a:p>
            <a:pPr marL="742950" lvl="1" indent="-285750" eaLnBrk="0" hangingPunct="0">
              <a:spcBef>
                <a:spcPct val="20000"/>
              </a:spcBef>
              <a:buFont typeface="Arial" charset="0"/>
              <a:buChar char="–"/>
            </a:pPr>
            <a:r>
              <a:rPr lang="en-US" sz="2400" dirty="0"/>
              <a:t>One survey reported that among 5,000 employees: 45 percent admitted falling asleep at work </a:t>
            </a:r>
            <a:r>
              <a:rPr lang="en-US" sz="2400" dirty="0" smtClean="0"/>
              <a:t>and </a:t>
            </a:r>
            <a:r>
              <a:rPr lang="en-US" sz="2400" dirty="0"/>
              <a:t>22 percent said they spread a rumor about a </a:t>
            </a:r>
            <a:r>
              <a:rPr lang="en-US" sz="2400" dirty="0" smtClean="0"/>
              <a:t>coworker.</a:t>
            </a:r>
            <a:endParaRPr lang="en-US" sz="2400" dirty="0"/>
          </a:p>
          <a:p>
            <a:pPr marL="742950" lvl="1" indent="-285750" eaLnBrk="0" hangingPunct="0">
              <a:spcBef>
                <a:spcPct val="20000"/>
              </a:spcBef>
              <a:buFont typeface="Arial" charset="0"/>
              <a:buChar char="–"/>
            </a:pPr>
            <a:r>
              <a:rPr lang="en-US" sz="2400" dirty="0"/>
              <a:t>Another showed that 26 percent of college and university business majors admitted to “serious cheating” on exams and 54 percent admitted to cheating on written assignments.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normAutofit fontScale="90000"/>
          </a:bodyPr>
          <a:lstStyle/>
          <a:p>
            <a:pPr algn="ctr"/>
            <a:r>
              <a:rPr lang="en-US" sz="3600" smtClean="0"/>
              <a:t>From Obligation to Responsiveness </a:t>
            </a:r>
            <a:br>
              <a:rPr lang="en-US" sz="3600" smtClean="0"/>
            </a:br>
            <a:r>
              <a:rPr lang="en-US" sz="3600" smtClean="0"/>
              <a:t>to Responsibility</a:t>
            </a:r>
            <a:endParaRPr lang="en-US" sz="3600" smtClean="0">
              <a:latin typeface="Calibri" pitchFamily="34" charset="0"/>
            </a:endParaRPr>
          </a:p>
        </p:txBody>
      </p:sp>
      <p:sp>
        <p:nvSpPr>
          <p:cNvPr id="4" name="Content Placeholder 3"/>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Social Obligation </a:t>
            </a:r>
            <a:r>
              <a:rPr lang="en-US" sz="2800" dirty="0" smtClean="0">
                <a:latin typeface="Arial"/>
                <a:cs typeface="Arial"/>
              </a:rPr>
              <a:t>– </a:t>
            </a:r>
            <a:r>
              <a:rPr lang="en-US" sz="2800" dirty="0">
                <a:latin typeface="Arial"/>
                <a:cs typeface="Arial"/>
              </a:rPr>
              <a:t>the obligation of a business to meet its economic and legal responsibilities and nothing more.</a:t>
            </a:r>
          </a:p>
          <a:p>
            <a:pPr marL="457200" indent="-457200" eaLnBrk="0" hangingPunct="0">
              <a:spcBef>
                <a:spcPct val="20000"/>
              </a:spcBef>
              <a:buClrTx/>
              <a:buFont typeface="Arial"/>
              <a:buChar char="•"/>
            </a:pPr>
            <a:r>
              <a:rPr lang="en-US" sz="2800" b="1" dirty="0">
                <a:latin typeface="Arial"/>
                <a:cs typeface="Arial"/>
              </a:rPr>
              <a:t>Classical view </a:t>
            </a:r>
            <a:r>
              <a:rPr lang="en-US" sz="2800" dirty="0">
                <a:latin typeface="Arial"/>
                <a:cs typeface="Arial"/>
              </a:rPr>
              <a:t>–</a:t>
            </a:r>
            <a:r>
              <a:rPr lang="en-US" sz="2800" b="1" dirty="0">
                <a:latin typeface="Arial"/>
                <a:cs typeface="Arial"/>
              </a:rPr>
              <a:t> </a:t>
            </a:r>
            <a:r>
              <a:rPr lang="en-US" sz="2800" dirty="0">
                <a:latin typeface="Arial"/>
                <a:cs typeface="Arial"/>
              </a:rPr>
              <a:t>the view that management’s only social responsibility is to maximize profits.</a:t>
            </a:r>
          </a:p>
          <a:p>
            <a:endParaRPr lang="en-US" sz="28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normAutofit fontScale="90000"/>
          </a:bodyPr>
          <a:lstStyle/>
          <a:p>
            <a:pPr algn="ctr"/>
            <a:r>
              <a:rPr lang="en-US" sz="3600" dirty="0" smtClean="0"/>
              <a:t>Social Responsibility and Ethics Issues</a:t>
            </a:r>
            <a:r>
              <a:rPr lang="en-US" dirty="0" smtClean="0"/>
              <a:t> i</a:t>
            </a:r>
            <a:r>
              <a:rPr lang="en-US" sz="3600" dirty="0" smtClean="0"/>
              <a:t>n Today’s World (cont.)</a:t>
            </a:r>
            <a:endParaRPr lang="en-US" sz="3600" dirty="0" smtClean="0">
              <a:latin typeface="Calibri" pitchFamily="34" charset="0"/>
            </a:endParaRPr>
          </a:p>
        </p:txBody>
      </p:sp>
      <p:sp>
        <p:nvSpPr>
          <p:cNvPr id="4" name="Content Placeholder 3"/>
          <p:cNvSpPr>
            <a:spLocks noGrp="1"/>
          </p:cNvSpPr>
          <p:nvPr>
            <p:ph idx="1"/>
          </p:nvPr>
        </p:nvSpPr>
        <p:spPr/>
        <p:txBody>
          <a:bodyPr>
            <a:normAutofit lnSpcReduction="10000"/>
          </a:bodyPr>
          <a:lstStyle/>
          <a:p>
            <a:pPr indent="-342900" eaLnBrk="0" hangingPunct="0">
              <a:spcBef>
                <a:spcPct val="20000"/>
              </a:spcBef>
            </a:pPr>
            <a:r>
              <a:rPr lang="en-US" sz="3200" b="1" dirty="0" smtClean="0">
                <a:latin typeface="Arial" pitchFamily="34" charset="0"/>
                <a:cs typeface="Arial" pitchFamily="34" charset="0"/>
              </a:rPr>
              <a:t>Ethical </a:t>
            </a:r>
            <a:r>
              <a:rPr lang="en-US" sz="3200" b="1" dirty="0" smtClean="0"/>
              <a:t>Leadership</a:t>
            </a:r>
            <a:r>
              <a:rPr lang="en-US" sz="3200" dirty="0" smtClean="0"/>
              <a:t> </a:t>
            </a:r>
            <a:r>
              <a:rPr lang="en-US" sz="3200" dirty="0"/>
              <a:t>– managers must provide ethical leadership. What managers </a:t>
            </a:r>
            <a:r>
              <a:rPr lang="en-US" sz="3200" i="1" dirty="0"/>
              <a:t>do </a:t>
            </a:r>
            <a:r>
              <a:rPr lang="en-US" sz="3200" dirty="0"/>
              <a:t>has a strong influence on employees’ decisions whether to behave ethically.</a:t>
            </a:r>
          </a:p>
          <a:p>
            <a:pPr indent="-342900" eaLnBrk="0" hangingPunct="0">
              <a:spcBef>
                <a:spcPct val="20000"/>
              </a:spcBef>
              <a:buFont typeface="Arial" charset="0"/>
              <a:buChar char="•"/>
            </a:pPr>
            <a:r>
              <a:rPr lang="en-US" sz="3200" dirty="0"/>
              <a:t>Protection of Employees Who Raise Ethical Issues:</a:t>
            </a:r>
          </a:p>
          <a:p>
            <a:pPr lvl="1" indent="-285750" eaLnBrk="0" hangingPunct="0">
              <a:spcBef>
                <a:spcPct val="20000"/>
              </a:spcBef>
              <a:buFont typeface="Arial" charset="0"/>
              <a:buChar char="–"/>
            </a:pPr>
            <a:r>
              <a:rPr lang="en-US" sz="2800" b="1" dirty="0" smtClean="0"/>
              <a:t>Whistle-Blower </a:t>
            </a:r>
            <a:r>
              <a:rPr lang="en-US" sz="2800" dirty="0"/>
              <a:t>–</a:t>
            </a:r>
            <a:r>
              <a:rPr lang="en-US" sz="2800" dirty="0" smtClean="0"/>
              <a:t> individuals who raise ethical concerns or issues to others</a:t>
            </a: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normAutofit fontScale="90000"/>
          </a:bodyPr>
          <a:lstStyle/>
          <a:p>
            <a:pPr algn="ctr"/>
            <a:r>
              <a:rPr lang="en-US" sz="3600" dirty="0" smtClean="0"/>
              <a:t>Exhibit 6-9</a:t>
            </a:r>
            <a:br>
              <a:rPr lang="en-US" sz="3600" dirty="0" smtClean="0"/>
            </a:br>
            <a:r>
              <a:rPr lang="en-US" sz="3600" dirty="0" smtClean="0"/>
              <a:t>Being an Ethical Leader</a:t>
            </a:r>
            <a:endParaRPr lang="en-US" sz="3600" dirty="0" smtClean="0">
              <a:latin typeface="Calibri" pitchFamily="34" charset="0"/>
            </a:endParaRPr>
          </a:p>
        </p:txBody>
      </p:sp>
      <p:sp>
        <p:nvSpPr>
          <p:cNvPr id="5" name="Content Placeholder 4"/>
          <p:cNvSpPr>
            <a:spLocks noGrp="1"/>
          </p:cNvSpPr>
          <p:nvPr>
            <p:ph idx="1"/>
          </p:nvPr>
        </p:nvSpPr>
        <p:spPr/>
        <p:txBody>
          <a:bodyPr/>
          <a:lstStyle/>
          <a:p>
            <a:endParaRPr lang="en-US" dirty="0"/>
          </a:p>
        </p:txBody>
      </p:sp>
      <p:sp>
        <p:nvSpPr>
          <p:cNvPr id="89090"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a:p>
        </p:txBody>
      </p:sp>
      <p:pic>
        <p:nvPicPr>
          <p:cNvPr id="89091" name="Picture 2"/>
          <p:cNvPicPr>
            <a:picLocks noChangeAspect="1" noChangeArrowheads="1"/>
          </p:cNvPicPr>
          <p:nvPr/>
        </p:nvPicPr>
        <p:blipFill>
          <a:blip r:embed="rId3" cstate="print"/>
          <a:srcRect/>
          <a:stretch>
            <a:fillRect/>
          </a:stretch>
        </p:blipFill>
        <p:spPr bwMode="auto">
          <a:xfrm>
            <a:off x="609600" y="1524000"/>
            <a:ext cx="8001000" cy="40386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normAutofit fontScale="90000"/>
          </a:bodyPr>
          <a:lstStyle/>
          <a:p>
            <a:pPr algn="ctr"/>
            <a:r>
              <a:rPr lang="en-US" sz="3600" dirty="0" smtClean="0"/>
              <a:t>Social Responsibility and Ethics Issues</a:t>
            </a:r>
            <a:r>
              <a:rPr lang="en-US" dirty="0" smtClean="0"/>
              <a:t> i</a:t>
            </a:r>
            <a:r>
              <a:rPr lang="en-US" sz="3600" dirty="0" smtClean="0"/>
              <a:t>n Today’s World (cont.)</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b="1" dirty="0" smtClean="0">
                <a:latin typeface="Arial" pitchFamily="34" charset="0"/>
                <a:cs typeface="Arial" pitchFamily="34" charset="0"/>
              </a:rPr>
              <a:t>Social</a:t>
            </a:r>
            <a:endParaRPr lang="en-US" sz="3200" b="1" dirty="0">
              <a:latin typeface="Arial" pitchFamily="34" charset="0"/>
              <a:cs typeface="Arial" pitchFamily="34" charset="0"/>
            </a:endParaRPr>
          </a:p>
        </p:txBody>
      </p:sp>
      <p:sp>
        <p:nvSpPr>
          <p:cNvPr id="91138" name="Rectangle 3"/>
          <p:cNvSpPr txBox="1">
            <a:spLocks/>
          </p:cNvSpPr>
          <p:nvPr/>
        </p:nvSpPr>
        <p:spPr bwMode="auto">
          <a:xfrm>
            <a:off x="476250" y="1657350"/>
            <a:ext cx="8229600" cy="4525963"/>
          </a:xfrm>
          <a:prstGeom prst="rect">
            <a:avLst/>
          </a:prstGeom>
          <a:noFill/>
          <a:ln w="9525">
            <a:noFill/>
            <a:miter lim="800000"/>
            <a:headEnd/>
            <a:tailEnd/>
          </a:ln>
        </p:spPr>
        <p:txBody>
          <a:bodyPr/>
          <a:lstStyle/>
          <a:p>
            <a:pPr marL="342900" indent="-342900" eaLnBrk="0" hangingPunct="0">
              <a:spcBef>
                <a:spcPct val="20000"/>
              </a:spcBef>
            </a:pPr>
            <a:r>
              <a:rPr lang="en-US" sz="2800" b="1" dirty="0" smtClean="0"/>
              <a:t>		         </a:t>
            </a:r>
            <a:r>
              <a:rPr lang="en-US" sz="2800" b="1" dirty="0"/>
              <a:t>Entrepreneur </a:t>
            </a:r>
            <a:r>
              <a:rPr lang="en-US" sz="2800" dirty="0"/>
              <a:t>–</a:t>
            </a:r>
            <a:r>
              <a:rPr lang="en-US" sz="2800" b="1" dirty="0" smtClean="0"/>
              <a:t> </a:t>
            </a:r>
            <a:r>
              <a:rPr lang="en-US" sz="2800" dirty="0"/>
              <a:t>an individual or organization who seeks out opportunities to improve society by using practical, innovative, and sustainable approaches.</a:t>
            </a:r>
          </a:p>
          <a:p>
            <a:pPr marL="342900" indent="-342900" eaLnBrk="0" hangingPunct="0">
              <a:spcBef>
                <a:spcPct val="20000"/>
              </a:spcBef>
              <a:buFont typeface="Arial" charset="0"/>
              <a:buChar char="•"/>
            </a:pPr>
            <a:r>
              <a:rPr lang="en-US" sz="2800" b="1" dirty="0"/>
              <a:t>Corporate Philanthropy </a:t>
            </a:r>
            <a:r>
              <a:rPr lang="en-US" sz="2800" dirty="0"/>
              <a:t>– can be an effective way for companies to address societal </a:t>
            </a:r>
            <a:r>
              <a:rPr lang="en-US" sz="2800" dirty="0" smtClean="0"/>
              <a:t>problems.</a:t>
            </a:r>
            <a:endParaRPr lang="en-US" sz="2800" dirty="0"/>
          </a:p>
          <a:p>
            <a:pPr marL="342900" indent="-342900" eaLnBrk="0" hangingPunct="0">
              <a:spcBef>
                <a:spcPct val="20000"/>
              </a:spcBef>
              <a:buFont typeface="Arial" charset="0"/>
              <a:buChar char="•"/>
            </a:pPr>
            <a:r>
              <a:rPr lang="en-US" sz="2800" b="1" dirty="0"/>
              <a:t>Employee Volunteering Efforts </a:t>
            </a:r>
            <a:r>
              <a:rPr lang="en-US" sz="2800" dirty="0"/>
              <a:t>– a popular way for businesses to be involved in promoting social </a:t>
            </a:r>
            <a:r>
              <a:rPr lang="en-US" sz="2800" dirty="0" smtClean="0"/>
              <a:t>change.</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normAutofit/>
          </a:bodyPr>
          <a:lstStyle/>
          <a:p>
            <a:pPr algn="ctr"/>
            <a:r>
              <a:rPr lang="en-US" dirty="0" smtClean="0">
                <a:latin typeface="Calibri" pitchFamily="34" charset="0"/>
              </a:rPr>
              <a:t>Review Learning Objective 6.1</a:t>
            </a:r>
          </a:p>
        </p:txBody>
      </p:sp>
      <p:sp>
        <p:nvSpPr>
          <p:cNvPr id="4" name="Content Placeholder 3"/>
          <p:cNvSpPr>
            <a:spLocks noGrp="1"/>
          </p:cNvSpPr>
          <p:nvPr>
            <p:ph idx="1"/>
          </p:nvPr>
        </p:nvSpPr>
        <p:spPr/>
        <p:txBody>
          <a:bodyPr>
            <a:normAutofit lnSpcReduction="10000"/>
          </a:bodyPr>
          <a:lstStyle/>
          <a:p>
            <a:pPr marL="457200" indent="-457200" eaLnBrk="0" hangingPunct="0">
              <a:spcBef>
                <a:spcPct val="20000"/>
              </a:spcBef>
              <a:buClrTx/>
              <a:buFont typeface="Arial"/>
              <a:buChar char="•"/>
            </a:pPr>
            <a:r>
              <a:rPr lang="en-US" sz="2800" b="1" dirty="0" smtClean="0">
                <a:latin typeface="Arial"/>
                <a:cs typeface="Arial"/>
              </a:rPr>
              <a:t>Discuss what </a:t>
            </a:r>
            <a:r>
              <a:rPr lang="en-US" sz="2800" b="1" dirty="0">
                <a:latin typeface="Arial"/>
                <a:cs typeface="Arial"/>
              </a:rPr>
              <a:t>it means to be socially responsible and what factors influence that decision.</a:t>
            </a:r>
          </a:p>
          <a:p>
            <a:pPr marL="914400" lvl="1" indent="-457200" eaLnBrk="0" hangingPunct="0">
              <a:spcBef>
                <a:spcPct val="20000"/>
              </a:spcBef>
              <a:buClrTx/>
              <a:buFont typeface="Arial"/>
              <a:buChar char="–"/>
            </a:pPr>
            <a:r>
              <a:rPr lang="en-US" sz="2600" dirty="0">
                <a:latin typeface="Arial"/>
                <a:cs typeface="Arial"/>
              </a:rPr>
              <a:t>Social obligation – </a:t>
            </a:r>
            <a:r>
              <a:rPr lang="en-US" sz="2600" dirty="0" smtClean="0">
                <a:latin typeface="Arial"/>
                <a:cs typeface="Arial"/>
              </a:rPr>
              <a:t> </a:t>
            </a:r>
            <a:r>
              <a:rPr lang="en-US" sz="2600" dirty="0">
                <a:latin typeface="Arial"/>
                <a:cs typeface="Arial"/>
              </a:rPr>
              <a:t>a firm engages in social actions because of its obligation to meet </a:t>
            </a:r>
            <a:r>
              <a:rPr lang="en-US" sz="2600" dirty="0" smtClean="0">
                <a:latin typeface="Arial"/>
                <a:cs typeface="Arial"/>
              </a:rPr>
              <a:t>certain economic </a:t>
            </a:r>
            <a:r>
              <a:rPr lang="en-US" sz="2600" dirty="0">
                <a:latin typeface="Arial"/>
                <a:cs typeface="Arial"/>
              </a:rPr>
              <a:t>and legal responsibilities.</a:t>
            </a:r>
          </a:p>
          <a:p>
            <a:pPr marL="914400" lvl="1" indent="-457200" eaLnBrk="0" hangingPunct="0">
              <a:spcBef>
                <a:spcPct val="20000"/>
              </a:spcBef>
              <a:buClrTx/>
              <a:buFont typeface="Arial"/>
              <a:buChar char="–"/>
            </a:pPr>
            <a:r>
              <a:rPr lang="en-US" sz="2600" dirty="0">
                <a:latin typeface="Arial"/>
                <a:cs typeface="Arial"/>
              </a:rPr>
              <a:t>Social responsiveness – </a:t>
            </a:r>
            <a:r>
              <a:rPr lang="en-US" sz="2600" dirty="0" smtClean="0">
                <a:latin typeface="Arial"/>
                <a:cs typeface="Arial"/>
              </a:rPr>
              <a:t>when </a:t>
            </a:r>
            <a:r>
              <a:rPr lang="en-US" sz="2600" dirty="0">
                <a:latin typeface="Arial"/>
                <a:cs typeface="Arial"/>
              </a:rPr>
              <a:t>a firm engages in social actions in response to some popular social need.</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algn="ctr"/>
            <a:r>
              <a:rPr lang="en-US" dirty="0" smtClean="0">
                <a:latin typeface="Calibri" pitchFamily="34" charset="0"/>
              </a:rPr>
              <a:t>Review Learning objective 6.2</a:t>
            </a:r>
          </a:p>
        </p:txBody>
      </p:sp>
      <p:sp>
        <p:nvSpPr>
          <p:cNvPr id="4" name="Content Placeholder 3"/>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Explain </a:t>
            </a:r>
            <a:r>
              <a:rPr lang="en-US" sz="2800" b="1" dirty="0">
                <a:latin typeface="Arial"/>
                <a:cs typeface="Arial"/>
              </a:rPr>
              <a:t>green management and how organizations can go green.</a:t>
            </a:r>
          </a:p>
          <a:p>
            <a:pPr lvl="1" indent="-285750" eaLnBrk="0" hangingPunct="0">
              <a:spcBef>
                <a:spcPct val="20000"/>
              </a:spcBef>
              <a:buClrTx/>
              <a:buFont typeface="Arial" charset="0"/>
              <a:buChar char="–"/>
            </a:pPr>
            <a:r>
              <a:rPr lang="en-US" sz="2400" dirty="0">
                <a:latin typeface="Arial"/>
                <a:cs typeface="Arial"/>
              </a:rPr>
              <a:t>Different approaches</a:t>
            </a:r>
          </a:p>
          <a:p>
            <a:pPr lvl="2" indent="-228600" eaLnBrk="0" hangingPunct="0">
              <a:spcBef>
                <a:spcPct val="20000"/>
              </a:spcBef>
              <a:buClrTx/>
              <a:buFont typeface="Arial" charset="0"/>
              <a:buChar char="•"/>
            </a:pPr>
            <a:r>
              <a:rPr lang="en-US" sz="2200" dirty="0">
                <a:latin typeface="Arial"/>
                <a:cs typeface="Arial"/>
              </a:rPr>
              <a:t>Light green</a:t>
            </a:r>
          </a:p>
          <a:p>
            <a:pPr lvl="2" indent="-228600" eaLnBrk="0" hangingPunct="0">
              <a:spcBef>
                <a:spcPct val="20000"/>
              </a:spcBef>
              <a:buClrTx/>
              <a:buFont typeface="Arial" charset="0"/>
              <a:buChar char="•"/>
            </a:pPr>
            <a:r>
              <a:rPr lang="en-US" sz="2200" dirty="0">
                <a:latin typeface="Arial"/>
                <a:cs typeface="Arial"/>
              </a:rPr>
              <a:t>Market approach</a:t>
            </a:r>
          </a:p>
          <a:p>
            <a:pPr lvl="2" indent="-228600" eaLnBrk="0" hangingPunct="0">
              <a:spcBef>
                <a:spcPct val="20000"/>
              </a:spcBef>
              <a:buClrTx/>
              <a:buFont typeface="Arial" charset="0"/>
              <a:buChar char="•"/>
            </a:pPr>
            <a:r>
              <a:rPr lang="en-US" sz="2200" dirty="0">
                <a:latin typeface="Arial"/>
                <a:cs typeface="Arial"/>
              </a:rPr>
              <a:t>Stakeholder approach</a:t>
            </a:r>
          </a:p>
          <a:p>
            <a:pPr lvl="2" indent="-228600" eaLnBrk="0" hangingPunct="0">
              <a:spcBef>
                <a:spcPct val="20000"/>
              </a:spcBef>
              <a:buClrTx/>
              <a:buFont typeface="Arial" charset="0"/>
              <a:buChar char="•"/>
            </a:pPr>
            <a:r>
              <a:rPr lang="en-US" sz="2200" dirty="0">
                <a:latin typeface="Arial"/>
                <a:cs typeface="Arial"/>
              </a:rPr>
              <a:t>Activist or dark green approach</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algn="ctr"/>
            <a:r>
              <a:rPr lang="en-US" dirty="0" smtClean="0">
                <a:latin typeface="Calibri" pitchFamily="34" charset="0"/>
              </a:rPr>
              <a:t>Review Learning objective 6.3</a:t>
            </a:r>
          </a:p>
        </p:txBody>
      </p:sp>
      <p:sp>
        <p:nvSpPr>
          <p:cNvPr id="4" name="Content Placeholder 3"/>
          <p:cNvSpPr>
            <a:spLocks noGrp="1"/>
          </p:cNvSpPr>
          <p:nvPr>
            <p:ph idx="1"/>
          </p:nvPr>
        </p:nvSpPr>
        <p:spPr/>
        <p:txBody>
          <a:bodyPr>
            <a:normAutofit fontScale="92500" lnSpcReduction="10000"/>
          </a:bodyPr>
          <a:lstStyle/>
          <a:p>
            <a:pPr marL="457200" indent="-457200" eaLnBrk="0" hangingPunct="0">
              <a:spcBef>
                <a:spcPct val="20000"/>
              </a:spcBef>
              <a:buClrTx/>
              <a:buFont typeface="Arial"/>
              <a:buChar char="•"/>
            </a:pPr>
            <a:r>
              <a:rPr lang="en-US" sz="3000" b="1" dirty="0" smtClean="0">
                <a:latin typeface="Arial"/>
                <a:cs typeface="Arial"/>
              </a:rPr>
              <a:t>Discuss the </a:t>
            </a:r>
            <a:r>
              <a:rPr lang="en-US" sz="3000" b="1" dirty="0">
                <a:latin typeface="Arial"/>
                <a:cs typeface="Arial"/>
              </a:rPr>
              <a:t>factors that lead to ethical and unethical </a:t>
            </a:r>
            <a:r>
              <a:rPr lang="en-US" sz="3000" b="1" dirty="0" smtClean="0">
                <a:latin typeface="Arial"/>
                <a:cs typeface="Arial"/>
              </a:rPr>
              <a:t>behavior.</a:t>
            </a:r>
            <a:endParaRPr lang="en-US" sz="3000" b="1" dirty="0">
              <a:latin typeface="Arial"/>
              <a:cs typeface="Arial"/>
            </a:endParaRPr>
          </a:p>
          <a:p>
            <a:pPr lvl="1" indent="-285750" eaLnBrk="0" hangingPunct="0">
              <a:spcBef>
                <a:spcPct val="20000"/>
              </a:spcBef>
              <a:buClrTx/>
              <a:buFont typeface="Arial" charset="0"/>
              <a:buChar char="–"/>
            </a:pPr>
            <a:r>
              <a:rPr lang="en-US" sz="2600" dirty="0">
                <a:latin typeface="Arial"/>
                <a:cs typeface="Arial"/>
              </a:rPr>
              <a:t>Factors that affect ethical and unethical behavior include </a:t>
            </a:r>
          </a:p>
          <a:p>
            <a:pPr lvl="2" indent="-228600" eaLnBrk="0" hangingPunct="0">
              <a:spcBef>
                <a:spcPct val="20000"/>
              </a:spcBef>
              <a:buClrTx/>
              <a:buFont typeface="Arial" charset="0"/>
              <a:buChar char="•"/>
            </a:pPr>
            <a:r>
              <a:rPr lang="en-US" sz="2400" dirty="0">
                <a:latin typeface="Arial"/>
                <a:cs typeface="Arial"/>
              </a:rPr>
              <a:t>an individual’s level of moral development </a:t>
            </a:r>
          </a:p>
          <a:p>
            <a:pPr lvl="2" indent="-228600" eaLnBrk="0" hangingPunct="0">
              <a:spcBef>
                <a:spcPct val="20000"/>
              </a:spcBef>
              <a:buClrTx/>
              <a:buFont typeface="Arial" charset="0"/>
              <a:buChar char="•"/>
            </a:pPr>
            <a:r>
              <a:rPr lang="en-US" sz="2400" dirty="0">
                <a:latin typeface="Arial"/>
                <a:cs typeface="Arial"/>
              </a:rPr>
              <a:t>individual characteristics </a:t>
            </a:r>
          </a:p>
          <a:p>
            <a:pPr lvl="2" indent="-228600" eaLnBrk="0" hangingPunct="0">
              <a:spcBef>
                <a:spcPct val="20000"/>
              </a:spcBef>
              <a:buClrTx/>
              <a:buFont typeface="Arial" charset="0"/>
              <a:buChar char="•"/>
            </a:pPr>
            <a:r>
              <a:rPr lang="en-US" sz="2400" dirty="0">
                <a:latin typeface="Arial"/>
                <a:cs typeface="Arial"/>
              </a:rPr>
              <a:t>structural variables </a:t>
            </a:r>
          </a:p>
          <a:p>
            <a:pPr lvl="2" indent="-228600" eaLnBrk="0" hangingPunct="0">
              <a:spcBef>
                <a:spcPct val="20000"/>
              </a:spcBef>
              <a:buClrTx/>
              <a:buFont typeface="Arial" charset="0"/>
              <a:buChar char="•"/>
            </a:pPr>
            <a:r>
              <a:rPr lang="en-US" sz="2400" dirty="0">
                <a:latin typeface="Arial"/>
                <a:cs typeface="Arial"/>
              </a:rPr>
              <a:t>organizational culture </a:t>
            </a:r>
          </a:p>
          <a:p>
            <a:pPr lvl="2" indent="-228600" eaLnBrk="0" hangingPunct="0">
              <a:spcBef>
                <a:spcPct val="20000"/>
              </a:spcBef>
              <a:buClrTx/>
              <a:buFont typeface="Arial" charset="0"/>
              <a:buChar char="•"/>
            </a:pPr>
            <a:r>
              <a:rPr lang="en-US" sz="2400" dirty="0">
                <a:latin typeface="Arial"/>
                <a:cs typeface="Arial"/>
              </a:rPr>
              <a:t>issue intensity</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algn="ctr"/>
            <a:r>
              <a:rPr lang="en-US" dirty="0" smtClean="0">
                <a:latin typeface="Calibri" pitchFamily="34" charset="0"/>
              </a:rPr>
              <a:t>Review Learning objective 6.4</a:t>
            </a:r>
          </a:p>
        </p:txBody>
      </p:sp>
      <p:sp>
        <p:nvSpPr>
          <p:cNvPr id="4" name="Content Placeholder 3"/>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Describe management’s </a:t>
            </a:r>
            <a:r>
              <a:rPr lang="en-US" sz="2800" b="1" dirty="0">
                <a:latin typeface="Arial"/>
                <a:cs typeface="Arial"/>
              </a:rPr>
              <a:t>role in encouraging ethical </a:t>
            </a:r>
            <a:r>
              <a:rPr lang="en-US" sz="2800" b="1" dirty="0" smtClean="0">
                <a:latin typeface="Arial"/>
                <a:cs typeface="Arial"/>
              </a:rPr>
              <a:t>behavior.</a:t>
            </a:r>
            <a:endParaRPr lang="en-US" sz="2800" b="1" dirty="0">
              <a:latin typeface="Arial"/>
              <a:cs typeface="Arial"/>
            </a:endParaRPr>
          </a:p>
          <a:p>
            <a:pPr lvl="1" indent="-285750" eaLnBrk="0" hangingPunct="0">
              <a:spcBef>
                <a:spcPct val="20000"/>
              </a:spcBef>
              <a:buClrTx/>
              <a:buFont typeface="Arial" charset="0"/>
              <a:buChar char="–"/>
            </a:pPr>
            <a:r>
              <a:rPr lang="en-US" sz="2400" dirty="0">
                <a:latin typeface="Arial"/>
                <a:cs typeface="Arial"/>
              </a:rPr>
              <a:t>The behavior of managers is the single most important influence on an individual’s decision to act ethically or unethically.</a:t>
            </a:r>
          </a:p>
          <a:p>
            <a:pPr lvl="1" indent="-285750" eaLnBrk="0" hangingPunct="0">
              <a:spcBef>
                <a:spcPct val="20000"/>
              </a:spcBef>
              <a:buClrTx/>
              <a:buFont typeface="Arial" charset="0"/>
              <a:buChar char="–"/>
            </a:pPr>
            <a:r>
              <a:rPr lang="en-US" sz="2400" dirty="0">
                <a:latin typeface="Arial"/>
                <a:cs typeface="Arial"/>
              </a:rPr>
              <a:t>Other ways include </a:t>
            </a:r>
            <a:r>
              <a:rPr lang="en-US" sz="2400" dirty="0" smtClean="0">
                <a:latin typeface="Arial"/>
                <a:cs typeface="Arial"/>
              </a:rPr>
              <a:t>employee </a:t>
            </a:r>
            <a:r>
              <a:rPr lang="en-US" sz="2400" dirty="0">
                <a:latin typeface="Arial"/>
                <a:cs typeface="Arial"/>
              </a:rPr>
              <a:t>selection, a code of ethics, using means and ends for goals and performance appraisal and ethics training.</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algn="ctr"/>
            <a:r>
              <a:rPr lang="en-US" dirty="0" smtClean="0">
                <a:latin typeface="Calibri" pitchFamily="34" charset="0"/>
              </a:rPr>
              <a:t>Review Learning objective 6.5</a:t>
            </a:r>
          </a:p>
        </p:txBody>
      </p:sp>
      <p:sp>
        <p:nvSpPr>
          <p:cNvPr id="4" name="Content Placeholder 3"/>
          <p:cNvSpPr>
            <a:spLocks noGrp="1"/>
          </p:cNvSpPr>
          <p:nvPr>
            <p:ph idx="1"/>
          </p:nvPr>
        </p:nvSpPr>
        <p:spPr/>
        <p:txBody>
          <a:bodyPr>
            <a:normAutofit lnSpcReduction="10000"/>
          </a:bodyPr>
          <a:lstStyle/>
          <a:p>
            <a:pPr marL="457200" indent="-457200" eaLnBrk="0" hangingPunct="0">
              <a:spcBef>
                <a:spcPct val="20000"/>
              </a:spcBef>
              <a:buClrTx/>
              <a:buFont typeface="Arial"/>
              <a:buChar char="•"/>
            </a:pPr>
            <a:r>
              <a:rPr lang="en-US" sz="3000" b="1" dirty="0" smtClean="0">
                <a:latin typeface="Arial"/>
                <a:cs typeface="Arial"/>
              </a:rPr>
              <a:t>Discuss </a:t>
            </a:r>
            <a:r>
              <a:rPr lang="en-US" sz="3000" b="1" dirty="0">
                <a:latin typeface="Arial"/>
                <a:cs typeface="Arial"/>
              </a:rPr>
              <a:t>current social responsibility and ethics </a:t>
            </a:r>
            <a:r>
              <a:rPr lang="en-US" sz="3000" b="1" dirty="0" smtClean="0">
                <a:latin typeface="Arial"/>
                <a:cs typeface="Arial"/>
              </a:rPr>
              <a:t>issues.</a:t>
            </a:r>
            <a:endParaRPr lang="en-US" sz="3000" b="1" dirty="0">
              <a:latin typeface="Arial"/>
              <a:cs typeface="Arial"/>
            </a:endParaRPr>
          </a:p>
          <a:p>
            <a:pPr lvl="1" indent="-285750" eaLnBrk="0" hangingPunct="0">
              <a:spcBef>
                <a:spcPct val="20000"/>
              </a:spcBef>
              <a:buClrTx/>
              <a:buFont typeface="Arial" charset="0"/>
              <a:buChar char="–"/>
            </a:pPr>
            <a:r>
              <a:rPr lang="en-US" sz="2600" dirty="0">
                <a:latin typeface="Arial"/>
                <a:cs typeface="Arial"/>
              </a:rPr>
              <a:t>Ethical leaders also are honest, share their values, stress important shared values, and use the reward system appropriately.</a:t>
            </a:r>
          </a:p>
          <a:p>
            <a:pPr lvl="1" indent="-285750" eaLnBrk="0" hangingPunct="0">
              <a:spcBef>
                <a:spcPct val="20000"/>
              </a:spcBef>
              <a:buClrTx/>
              <a:buFont typeface="Arial" charset="0"/>
              <a:buChar char="–"/>
            </a:pPr>
            <a:r>
              <a:rPr lang="en-US" sz="2600" dirty="0">
                <a:latin typeface="Arial"/>
                <a:cs typeface="Arial"/>
              </a:rPr>
              <a:t>Managers can protect whistle-blowers (employees who raise ethical issues or concerns) by encouraging them to come forward.</a:t>
            </a:r>
          </a:p>
          <a:p>
            <a:pPr lvl="1" indent="-285750" eaLnBrk="0" hangingPunct="0">
              <a:spcBef>
                <a:spcPct val="20000"/>
              </a:spcBef>
              <a:buFont typeface="Arial" charset="0"/>
              <a:buChar char="–"/>
            </a:pPr>
            <a:endParaRPr lang="en-US" sz="2800" dirty="0"/>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37</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txBox="1">
            <a:spLocks/>
          </p:cNvSpPr>
          <p:nvPr/>
        </p:nvSpPr>
        <p:spPr bwMode="auto">
          <a:xfrm>
            <a:off x="685800" y="15240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Socioeconomic view </a:t>
            </a:r>
            <a:r>
              <a:rPr lang="en-US" sz="2800" dirty="0">
                <a:latin typeface="Arial"/>
                <a:cs typeface="Arial"/>
              </a:rPr>
              <a:t>–</a:t>
            </a:r>
            <a:r>
              <a:rPr lang="en-US" sz="2800" b="1" dirty="0" smtClean="0"/>
              <a:t> </a:t>
            </a:r>
            <a:r>
              <a:rPr lang="en-US" sz="2800" dirty="0"/>
              <a:t>the view that management’s social responsibility goes beyond making profits to include protecting and improving society’s </a:t>
            </a:r>
            <a:r>
              <a:rPr lang="en-US" sz="2800" dirty="0" smtClean="0"/>
              <a:t>welfare.</a:t>
            </a:r>
            <a:endParaRPr lang="en-US" sz="2800" dirty="0"/>
          </a:p>
          <a:p>
            <a:pPr marL="342900" indent="-342900" eaLnBrk="0" hangingPunct="0">
              <a:spcBef>
                <a:spcPct val="20000"/>
              </a:spcBef>
              <a:buFont typeface="Arial" charset="0"/>
              <a:buChar char="•"/>
            </a:pPr>
            <a:r>
              <a:rPr lang="en-US" sz="2800" b="1" dirty="0"/>
              <a:t>Social responsiveness </a:t>
            </a:r>
            <a:r>
              <a:rPr lang="en-US" sz="2800" dirty="0">
                <a:latin typeface="Arial"/>
                <a:cs typeface="Arial"/>
              </a:rPr>
              <a:t>–</a:t>
            </a:r>
            <a:r>
              <a:rPr lang="en-US" sz="2800" b="1" dirty="0" smtClean="0"/>
              <a:t> </a:t>
            </a:r>
            <a:r>
              <a:rPr lang="en-US" sz="2800" dirty="0"/>
              <a:t>when a firm engages in social actions in response to some popular social </a:t>
            </a:r>
            <a:r>
              <a:rPr lang="en-US" sz="2800" dirty="0" smtClean="0"/>
              <a:t>need.</a:t>
            </a:r>
            <a:endParaRPr lang="en-US" sz="2800" dirty="0"/>
          </a:p>
        </p:txBody>
      </p:sp>
      <p:sp>
        <p:nvSpPr>
          <p:cNvPr id="33794" name="Rectangle 2"/>
          <p:cNvSpPr>
            <a:spLocks noGrp="1" noChangeArrowheads="1"/>
          </p:cNvSpPr>
          <p:nvPr>
            <p:ph type="title"/>
          </p:nvPr>
        </p:nvSpPr>
        <p:spPr/>
        <p:txBody>
          <a:bodyPr>
            <a:normAutofit fontScale="90000"/>
          </a:bodyPr>
          <a:lstStyle/>
          <a:p>
            <a:pPr algn="ctr"/>
            <a:r>
              <a:rPr lang="en-US" sz="3600" dirty="0" smtClean="0"/>
              <a:t>From Obligation to Responsiveness </a:t>
            </a:r>
            <a:br>
              <a:rPr lang="en-US" sz="3600" dirty="0" smtClean="0"/>
            </a:br>
            <a:r>
              <a:rPr lang="en-US" sz="3600" dirty="0" smtClean="0"/>
              <a:t>to Responsibility (cont.)</a:t>
            </a:r>
            <a:endParaRPr lang="en-US" sz="3600" dirty="0" smtClean="0">
              <a:latin typeface="Calibri"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txBox="1">
            <a:spLocks/>
          </p:cNvSpPr>
          <p:nvPr/>
        </p:nvSpPr>
        <p:spPr bwMode="auto">
          <a:xfrm>
            <a:off x="228600" y="1600200"/>
            <a:ext cx="45720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Social responsibility </a:t>
            </a:r>
            <a:r>
              <a:rPr lang="en-US" sz="3200" dirty="0">
                <a:latin typeface="Arial"/>
                <a:cs typeface="Arial"/>
              </a:rPr>
              <a:t>–</a:t>
            </a:r>
            <a:r>
              <a:rPr lang="en-US" sz="3200" b="1" dirty="0" smtClean="0"/>
              <a:t> </a:t>
            </a:r>
            <a:r>
              <a:rPr lang="en-US" sz="3200" dirty="0"/>
              <a:t>a business’s intention, beyond its legal and economic obligations, to do the right things and act in ways that are good for society.</a:t>
            </a:r>
          </a:p>
        </p:txBody>
      </p:sp>
      <p:sp>
        <p:nvSpPr>
          <p:cNvPr id="35842" name="Rectangle 2"/>
          <p:cNvSpPr>
            <a:spLocks noGrp="1" noChangeArrowheads="1"/>
          </p:cNvSpPr>
          <p:nvPr>
            <p:ph type="title"/>
          </p:nvPr>
        </p:nvSpPr>
        <p:spPr/>
        <p:txBody>
          <a:bodyPr>
            <a:normAutofit fontScale="90000"/>
          </a:bodyPr>
          <a:lstStyle/>
          <a:p>
            <a:pPr algn="ctr"/>
            <a:r>
              <a:rPr lang="en-US" sz="3600" dirty="0" smtClean="0"/>
              <a:t>From Obligation to Responsiveness </a:t>
            </a:r>
            <a:br>
              <a:rPr lang="en-US" sz="3600" dirty="0" smtClean="0"/>
            </a:br>
            <a:r>
              <a:rPr lang="en-US" sz="3600" dirty="0" smtClean="0"/>
              <a:t>to Responsibility (cont.)</a:t>
            </a:r>
            <a:endParaRPr lang="en-US" sz="3600" dirty="0" smtClean="0">
              <a:latin typeface="Calibri"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800600" y="1524000"/>
            <a:ext cx="3657600" cy="39624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normAutofit fontScale="90000"/>
          </a:bodyPr>
          <a:lstStyle/>
          <a:p>
            <a:pPr algn="ctr"/>
            <a:r>
              <a:rPr lang="en-US" dirty="0" smtClean="0"/>
              <a:t>Should Organizations </a:t>
            </a:r>
            <a:br>
              <a:rPr lang="en-US" dirty="0" smtClean="0"/>
            </a:br>
            <a:r>
              <a:rPr lang="en-US" dirty="0" smtClean="0"/>
              <a:t>Be Socially Involved?</a:t>
            </a:r>
            <a:endParaRPr lang="en-US" dirty="0" smtClean="0">
              <a:latin typeface="Calibri" pitchFamily="34" charset="0"/>
            </a:endParaRPr>
          </a:p>
        </p:txBody>
      </p:sp>
      <p:sp>
        <p:nvSpPr>
          <p:cNvPr id="4" name="Content Placeholder 3"/>
          <p:cNvSpPr>
            <a:spLocks noGrp="1"/>
          </p:cNvSpPr>
          <p:nvPr>
            <p:ph idx="1"/>
          </p:nvPr>
        </p:nvSpPr>
        <p:spPr/>
        <p:txBody>
          <a:bodyPr>
            <a:normAutofit lnSpcReduction="10000"/>
          </a:bodyPr>
          <a:lstStyle/>
          <a:p>
            <a:pPr indent="-342900" eaLnBrk="0" hangingPunct="0">
              <a:spcBef>
                <a:spcPct val="20000"/>
              </a:spcBef>
            </a:pPr>
            <a:r>
              <a:rPr lang="en-US" sz="3200" b="1" dirty="0" smtClean="0">
                <a:latin typeface="Arial" pitchFamily="34" charset="0"/>
                <a:cs typeface="Arial" pitchFamily="34" charset="0"/>
              </a:rPr>
              <a:t>Social Screening</a:t>
            </a:r>
            <a:r>
              <a:rPr lang="en-US" sz="3200" b="1" dirty="0"/>
              <a:t> </a:t>
            </a:r>
            <a:r>
              <a:rPr lang="en-US" sz="3200" dirty="0"/>
              <a:t>–</a:t>
            </a:r>
            <a:r>
              <a:rPr lang="en-US" sz="3200" b="1" dirty="0" smtClean="0"/>
              <a:t> </a:t>
            </a:r>
            <a:r>
              <a:rPr lang="en-US" sz="3200" dirty="0"/>
              <a:t>applying social criteria (screens) to investment decisions.</a:t>
            </a:r>
          </a:p>
          <a:p>
            <a:pPr marL="693738" indent="-236538" eaLnBrk="0" hangingPunct="0">
              <a:spcBef>
                <a:spcPct val="20000"/>
              </a:spcBef>
              <a:buFont typeface="Arial" charset="0"/>
              <a:buChar char="•"/>
            </a:pPr>
            <a:r>
              <a:rPr lang="en-US" sz="3200" dirty="0"/>
              <a:t>SRI funds usually will not invest in  companies involved in liquor, gambling, tobacco, nuclear </a:t>
            </a:r>
            <a:r>
              <a:rPr lang="en-US" sz="3200" dirty="0" smtClean="0"/>
              <a:t>power </a:t>
            </a:r>
            <a:r>
              <a:rPr lang="en-US" sz="3200" dirty="0"/>
              <a:t>weapons, price fixing, fraud, or in companies that have poor product safety, employee relations, and environmental track records.</a:t>
            </a: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1676400" y="1428750"/>
            <a:ext cx="5638799" cy="45720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6-</a:t>
            </a:r>
            <a:fld id="{8B37D5FE-740C-46F5-801A-FA5477D9711F}" type="slidenum">
              <a:rPr lang="en-US" smtClean="0"/>
              <a:pPr/>
              <a:t>7</a:t>
            </a:fld>
            <a:endParaRPr lang="en-US" dirty="0"/>
          </a:p>
        </p:txBody>
      </p:sp>
      <p:sp>
        <p:nvSpPr>
          <p:cNvPr id="2" name="Title 1"/>
          <p:cNvSpPr>
            <a:spLocks noGrp="1"/>
          </p:cNvSpPr>
          <p:nvPr>
            <p:ph type="title"/>
          </p:nvPr>
        </p:nvSpPr>
        <p:spPr>
          <a:xfrm>
            <a:off x="685800" y="274638"/>
            <a:ext cx="8001000" cy="1401762"/>
          </a:xfrm>
        </p:spPr>
        <p:txBody>
          <a:bodyPr>
            <a:normAutofit/>
          </a:bodyPr>
          <a:lstStyle/>
          <a:p>
            <a:pPr algn="ctr"/>
            <a:r>
              <a:rPr lang="en-US" sz="2400" dirty="0" smtClean="0">
                <a:latin typeface="Arial" pitchFamily="34" charset="0"/>
                <a:cs typeface="Arial" pitchFamily="34" charset="0"/>
              </a:rPr>
              <a:t>Exhibit 6-1 </a:t>
            </a:r>
            <a:br>
              <a:rPr lang="en-US" sz="2400" dirty="0" smtClean="0">
                <a:latin typeface="Arial" pitchFamily="34" charset="0"/>
                <a:cs typeface="Arial" pitchFamily="34" charset="0"/>
              </a:rPr>
            </a:br>
            <a:r>
              <a:rPr lang="en-US" sz="2400" dirty="0" smtClean="0">
                <a:latin typeface="Arial" pitchFamily="34" charset="0"/>
                <a:cs typeface="Arial" pitchFamily="34" charset="0"/>
              </a:rPr>
              <a:t>Arguments For and Against Social Responsibility</a:t>
            </a:r>
            <a:endParaRPr lang="en-US" sz="24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normAutofit fontScale="90000"/>
          </a:bodyPr>
          <a:lstStyle/>
          <a:p>
            <a:pPr algn="ctr"/>
            <a:r>
              <a:rPr lang="en-US" b="1" dirty="0" smtClean="0">
                <a:latin typeface="Arial" pitchFamily="34" charset="0"/>
                <a:cs typeface="Arial" pitchFamily="34" charset="0"/>
              </a:rPr>
              <a:t>Green Management and Sustainability</a:t>
            </a:r>
          </a:p>
        </p:txBody>
      </p:sp>
      <p:sp>
        <p:nvSpPr>
          <p:cNvPr id="4" name="Content Placeholder 3"/>
          <p:cNvSpPr>
            <a:spLocks noGrp="1"/>
          </p:cNvSpPr>
          <p:nvPr>
            <p:ph idx="1"/>
          </p:nvPr>
        </p:nvSpPr>
        <p:spPr/>
        <p:txBody>
          <a:bodyPr>
            <a:normAutofit/>
          </a:bodyPr>
          <a:lstStyle/>
          <a:p>
            <a:pPr>
              <a:buClrTx/>
              <a:buFont typeface="Arial"/>
              <a:buChar char="•"/>
            </a:pPr>
            <a:r>
              <a:rPr lang="en-US" sz="3200" b="1" dirty="0" smtClean="0">
                <a:latin typeface="Arial" pitchFamily="34" charset="0"/>
                <a:cs typeface="Arial" pitchFamily="34" charset="0"/>
              </a:rPr>
              <a:t>Green Management </a:t>
            </a:r>
            <a:r>
              <a:rPr lang="en-US" sz="3200" dirty="0"/>
              <a:t>–</a:t>
            </a:r>
            <a:r>
              <a:rPr lang="en-US" sz="3200" b="1" dirty="0"/>
              <a:t> </a:t>
            </a:r>
            <a:r>
              <a:rPr lang="en-US" sz="3200" dirty="0"/>
              <a:t>managers consider the impact of their organization on the natural environment.</a:t>
            </a:r>
          </a:p>
          <a:p>
            <a:pPr marL="68580" indent="0">
              <a:buNone/>
            </a:pPr>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smtClean="0"/>
              <a:t>How Organizations Go Green</a:t>
            </a:r>
            <a:endParaRPr lang="en-US" smtClean="0">
              <a:latin typeface="Calibri" pitchFamily="34" charset="0"/>
            </a:endParaRPr>
          </a:p>
        </p:txBody>
      </p:sp>
      <p:sp>
        <p:nvSpPr>
          <p:cNvPr id="4" name="Content Placeholder 3"/>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Legal (</a:t>
            </a:r>
            <a:r>
              <a:rPr lang="en-US" sz="2800" b="1" dirty="0">
                <a:latin typeface="Arial"/>
                <a:cs typeface="Arial"/>
              </a:rPr>
              <a:t>or Light Green) Approach </a:t>
            </a:r>
            <a:r>
              <a:rPr lang="en-US" sz="2800" dirty="0">
                <a:latin typeface="Arial"/>
                <a:cs typeface="Arial"/>
              </a:rPr>
              <a:t>–</a:t>
            </a:r>
            <a:r>
              <a:rPr lang="en-US" sz="2800" b="1" dirty="0">
                <a:latin typeface="Arial"/>
                <a:cs typeface="Arial"/>
              </a:rPr>
              <a:t> </a:t>
            </a:r>
            <a:r>
              <a:rPr lang="en-US" sz="2800" dirty="0">
                <a:latin typeface="Arial"/>
                <a:cs typeface="Arial"/>
              </a:rPr>
              <a:t>firms simply do what is legally required by obeying laws, rules, and regulations willingly and without legal challenge.</a:t>
            </a:r>
          </a:p>
          <a:p>
            <a:pPr marL="457200" indent="-457200" eaLnBrk="0" hangingPunct="0">
              <a:spcBef>
                <a:spcPct val="20000"/>
              </a:spcBef>
              <a:buClrTx/>
              <a:buFont typeface="Arial"/>
              <a:buChar char="•"/>
            </a:pPr>
            <a:r>
              <a:rPr lang="en-US" sz="2800" b="1" dirty="0">
                <a:latin typeface="Arial"/>
                <a:cs typeface="Arial"/>
              </a:rPr>
              <a:t>Market Approach </a:t>
            </a:r>
            <a:r>
              <a:rPr lang="en-US" sz="2800" dirty="0">
                <a:latin typeface="Arial"/>
                <a:cs typeface="Arial"/>
              </a:rPr>
              <a:t>–</a:t>
            </a:r>
            <a:r>
              <a:rPr lang="en-US" sz="2800" b="1" dirty="0">
                <a:latin typeface="Arial"/>
                <a:cs typeface="Arial"/>
              </a:rPr>
              <a:t> </a:t>
            </a:r>
            <a:r>
              <a:rPr lang="en-US" sz="2800" dirty="0">
                <a:latin typeface="Arial"/>
                <a:cs typeface="Arial"/>
              </a:rPr>
              <a:t>firms respond to the preferences of their customers for environmentally friendly products.</a:t>
            </a: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6-</a:t>
            </a:r>
            <a:fld id="{8B37D5FE-740C-46F5-801A-FA5477D9711F}"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1846&quot;&gt;&lt;/object&gt;&lt;object type=&quot;2&quot; unique_id=&quot;11847&quot;&gt;&lt;object type=&quot;3&quot; unique_id=&quot;11848&quot;&gt;&lt;property id=&quot;20148&quot; value=&quot;5&quot;/&gt;&lt;property id=&quot;20300&quot; value=&quot;Slide 1 - &amp;quot;Managing Social Responsibility&amp;#x0D;&amp;#x0A;and Ethics&amp;quot;&quot;/&gt;&lt;property id=&quot;20307&quot; value=&quot;256&quot;/&gt;&lt;/object&gt;&lt;object type=&quot;3&quot; unique_id=&quot;11849&quot;&gt;&lt;property id=&quot;20148&quot; value=&quot;5&quot;/&gt;&lt;property id=&quot;20300&quot; value=&quot;Slide 2&quot;/&gt;&lt;property id=&quot;20307&quot; value=&quot;258&quot;/&gt;&lt;/object&gt;&lt;object type=&quot;3&quot; unique_id=&quot;11884&quot;&gt;&lt;property id=&quot;20148&quot; value=&quot;5&quot;/&gt;&lt;property id=&quot;20300&quot; value=&quot;Slide 38&quot;/&gt;&lt;property id=&quot;20307&quot; value=&quot;260&quot;/&gt;&lt;/object&gt;&lt;object type=&quot;3&quot; unique_id=&quot;13909&quot;&gt;&lt;property id=&quot;20148&quot; value=&quot;5&quot;/&gt;&lt;property id=&quot;20300&quot; value=&quot;Slide 3 - &amp;quot;From Obligation to Responsiveness &amp;#x0D;&amp;#x0A;to Responsibility&amp;quot;&quot;/&gt;&lt;property id=&quot;20307&quot; value=&quot;301&quot;/&gt;&lt;/object&gt;&lt;object type=&quot;3&quot; unique_id=&quot;15633&quot;&gt;&lt;property id=&quot;20148&quot; value=&quot;5&quot;/&gt;&lt;property id=&quot;20300&quot; value=&quot;Slide 33 - &amp;quot;Review Learning Outcome 5.1&amp;quot;&quot;/&gt;&lt;property id=&quot;20307&quot; value=&quot;352&quot;/&gt;&lt;/object&gt;&lt;object type=&quot;3&quot; unique_id=&quot;16096&quot;&gt;&lt;property id=&quot;20148&quot; value=&quot;5&quot;/&gt;&lt;property id=&quot;20300&quot; value=&quot;Slide 4 - &amp;quot;From Obligation to Responsiveness &amp;#x0D;&amp;#x0A;to Responsibility (cont.)&amp;quot;&quot;/&gt;&lt;property id=&quot;20307&quot; value=&quot;360&quot;/&gt;&lt;/object&gt;&lt;object type=&quot;3&quot; unique_id=&quot;16097&quot;&gt;&lt;property id=&quot;20148&quot; value=&quot;5&quot;/&gt;&lt;property id=&quot;20300&quot; value=&quot;Slide 5 - &amp;quot;From Obligation to Responsiveness &amp;#x0D;&amp;#x0A;to Responsibility (cont.)&amp;quot;&quot;/&gt;&lt;property id=&quot;20307&quot; value=&quot;359&quot;/&gt;&lt;/object&gt;&lt;object type=&quot;3&quot; unique_id=&quot;16098&quot;&gt;&lt;property id=&quot;20148&quot; value=&quot;5&quot;/&gt;&lt;property id=&quot;20300&quot; value=&quot;Slide 6 - &amp;quot;Should Organizations Be Socially Involved?&amp;quot;&quot;/&gt;&lt;property id=&quot;20307&quot; value=&quot;358&quot;/&gt;&lt;/object&gt;&lt;object type=&quot;3&quot; unique_id=&quot;16099&quot;&gt;&lt;property id=&quot;20148&quot; value=&quot;5&quot;/&gt;&lt;property id=&quot;20300&quot; value=&quot;Slide 7 - &amp;quot;Should Organizations Be Socially Involved&amp;quot;&quot;/&gt;&lt;property id=&quot;20307&quot; value=&quot;357&quot;/&gt;&lt;/object&gt;&lt;object type=&quot;3&quot; unique_id=&quot;16100&quot;&gt;&lt;property id=&quot;20148&quot; value=&quot;5&quot;/&gt;&lt;property id=&quot;20300&quot; value=&quot;Slide 11 - &amp;quot;Exhibit 5-2&amp;#x0D;&amp;#x0A;Green Approaches&amp;quot;&quot;/&gt;&lt;property id=&quot;20307&quot; value=&quot;356&quot;/&gt;&lt;/object&gt;&lt;object type=&quot;3&quot; unique_id=&quot;16101&quot;&gt;&lt;property id=&quot;20148&quot; value=&quot;5&quot;/&gt;&lt;property id=&quot;20300&quot; value=&quot;Slide 10 - &amp;quot;How Organizations Go Green (cont.)&amp;quot;&quot;/&gt;&lt;property id=&quot;20307&quot; value=&quot;355&quot;/&gt;&lt;/object&gt;&lt;object type=&quot;3&quot; unique_id=&quot;16102&quot;&gt;&lt;property id=&quot;20148&quot; value=&quot;5&quot;/&gt;&lt;property id=&quot;20300&quot; value=&quot;Slide 28 - &amp;quot;Encouraging Ethical Behavior (cont.)&amp;quot;&quot;/&gt;&lt;property id=&quot;20307&quot; value=&quot;354&quot;/&gt;&lt;/object&gt;&lt;object type=&quot;3&quot; unique_id=&quot;16103&quot;&gt;&lt;property id=&quot;20148&quot; value=&quot;5&quot;/&gt;&lt;property id=&quot;20300&quot; value=&quot;Slide 29 - &amp;quot;Social Responsibility and Ethics Issues&amp;#x0D;&amp;#x0A;in Today’s World&amp;quot;&quot;/&gt;&lt;property id=&quot;20307&quot; value=&quot;353&quot;/&gt;&lt;/object&gt;&lt;object type=&quot;3&quot; unique_id=&quot;16220&quot;&gt;&lt;property id=&quot;20148&quot; value=&quot;5&quot;/&gt;&lt;property id=&quot;20300&quot; value=&quot;Slide 8 - &amp;quot;Green Management and Sustainability&amp;quot;&quot;/&gt;&lt;property id=&quot;20307&quot; value=&quot;361&quot;/&gt;&lt;/object&gt;&lt;object type=&quot;3&quot; unique_id=&quot;16221&quot;&gt;&lt;property id=&quot;20148&quot; value=&quot;5&quot;/&gt;&lt;property id=&quot;20300&quot; value=&quot;Slide 9 - &amp;quot;How Organizations Go Green&amp;quot;&quot;/&gt;&lt;property id=&quot;20307&quot; value=&quot;364&quot;/&gt;&lt;/object&gt;&lt;object type=&quot;3&quot; unique_id=&quot;16222&quot;&gt;&lt;property id=&quot;20148&quot; value=&quot;5&quot;/&gt;&lt;property id=&quot;20300&quot; value=&quot;Slide 12 - &amp;quot;Managers and Ethical Behavior&amp;quot;&quot;/&gt;&lt;property id=&quot;20307&quot; value=&quot;363&quot;/&gt;&lt;/object&gt;&lt;object type=&quot;3&quot; unique_id=&quot;16223&quot;&gt;&lt;property id=&quot;20148&quot; value=&quot;5&quot;/&gt;&lt;property id=&quot;20300&quot; value=&quot;Slide 27 - &amp;quot;Encouraging Ethical Behavior (cont.)&amp;quot;&quot;/&gt;&lt;property id=&quot;20307&quot; value=&quot;362&quot;/&gt;&lt;/object&gt;&lt;object type=&quot;3&quot; unique_id=&quot;16718&quot;&gt;&lt;property id=&quot;20148&quot; value=&quot;5&quot;/&gt;&lt;property id=&quot;20300&quot; value=&quot;Slide 14 - &amp;quot;Factors That Determine Ethical and Unethical Behavior&amp;quot;&quot;/&gt;&lt;property id=&quot;20307&quot; value=&quot;369&quot;/&gt;&lt;/object&gt;&lt;object type=&quot;3&quot; unique_id=&quot;16719&quot;&gt;&lt;property id=&quot;20148&quot; value=&quot;5&quot;/&gt;&lt;property id=&quot;20300&quot; value=&quot;Slide 13 - &amp;quot;Exhibit 5-3&amp;#x0D;&amp;#x0A;Factors That Determine Ethical&amp;#x0D;&amp;#x0A;and Unethical Behavior&amp;quot;&quot;/&gt;&lt;property id=&quot;20307&quot; value=&quot;368&quot;/&gt;&lt;/object&gt;&lt;object type=&quot;3&quot; unique_id=&quot;16720&quot;&gt;&lt;property id=&quot;20148&quot; value=&quot;5&quot;/&gt;&lt;property id=&quot;20300&quot; value=&quot;Slide 16 - &amp;quot;Factors That Determine Ethical and Unethical Behavior (cont.)&amp;quot;&quot;/&gt;&lt;property id=&quot;20307&quot; value=&quot;367&quot;/&gt;&lt;/object&gt;&lt;object type=&quot;3&quot; unique_id=&quot;16722&quot;&gt;&lt;property id=&quot;20148&quot; value=&quot;5&quot;/&gt;&lt;property id=&quot;20300&quot; value=&quot;Slide 17 - &amp;quot;Factors That Determine Ethical and Unethical Behavior (cont.)&amp;quot;&quot;/&gt;&lt;property id=&quot;20307&quot; value=&quot;365&quot;/&gt;&lt;/object&gt;&lt;object type=&quot;3&quot; unique_id=&quot;16723&quot;&gt;&lt;property id=&quot;20148&quot; value=&quot;5&quot;/&gt;&lt;property id=&quot;20300&quot; value=&quot;Slide 18 - &amp;quot;Factors That Determine Ethical and Unethical Behavior (cont.)&amp;quot;&quot;/&gt;&lt;property id=&quot;20307&quot; value=&quot;378&quot;/&gt;&lt;/object&gt;&lt;object type=&quot;3&quot; unique_id=&quot;16724&quot;&gt;&lt;property id=&quot;20148&quot; value=&quot;5&quot;/&gt;&lt;property id=&quot;20300&quot; value=&quot;Slide 19 - &amp;quot;Exhibit 5-5 Issue Intensity&amp;quot;&quot;/&gt;&lt;property id=&quot;20307&quot; value=&quot;372&quot;/&gt;&lt;/object&gt;&lt;object type=&quot;3&quot; unique_id=&quot;16725&quot;&gt;&lt;property id=&quot;20148&quot; value=&quot;5&quot;/&gt;&lt;property id=&quot;20300&quot; value=&quot;Slide 20 - &amp;quot;Ethics in an International Context&amp;quot;&quot;/&gt;&lt;property id=&quot;20307&quot; value=&quot;371&quot;/&gt;&lt;/object&gt;&lt;object type=&quot;3&quot; unique_id=&quot;16726&quot;&gt;&lt;property id=&quot;20148&quot; value=&quot;5&quot;/&gt;&lt;property id=&quot;20300&quot; value=&quot;Slide 21 - &amp;quot;Exhibit 5-6&amp;#x0D;&amp;#x0A;The Ten Principles of the United Nations Global Compact&amp;quot;&quot;/&gt;&lt;property id=&quot;20307&quot; value=&quot;370&quot;/&gt;&lt;/object&gt;&lt;object type=&quot;3&quot; unique_id=&quot;16727&quot;&gt;&lt;property id=&quot;20148&quot; value=&quot;5&quot;/&gt;&lt;property id=&quot;20300&quot; value=&quot;Slide 22 - &amp;quot;Encouraging Ethical Behavior&amp;quot;&quot;/&gt;&lt;property id=&quot;20307&quot; value=&quot;366&quot;/&gt;&lt;/object&gt;&lt;object type=&quot;3&quot; unique_id=&quot;16728&quot;&gt;&lt;property id=&quot;20148&quot; value=&quot;5&quot;/&gt;&lt;property id=&quot;20300&quot; value=&quot;Slide 23 - &amp;quot;Exhibit 5-7 Codes of Ethics&amp;quot;&quot;/&gt;&lt;property id=&quot;20307&quot; value=&quot;377&quot;/&gt;&lt;/object&gt;&lt;object type=&quot;3&quot; unique_id=&quot;16729&quot;&gt;&lt;property id=&quot;20148&quot; value=&quot;5&quot;/&gt;&lt;property id=&quot;20300&quot; value=&quot;Slide 24 - &amp;quot;Exhibit 5-7 Codes of Ethics (cont.)&amp;quot;&quot;/&gt;&lt;property id=&quot;20307&quot; value=&quot;376&quot;/&gt;&lt;/object&gt;&lt;object type=&quot;3&quot; unique_id=&quot;16730&quot;&gt;&lt;property id=&quot;20148&quot; value=&quot;5&quot;/&gt;&lt;property id=&quot;20300&quot; value=&quot;Slide 25 - &amp;quot;Exhibit 5-8&amp;#x0D;&amp;#x0A;A Process for Addressing Ethical Dilemmas&amp;quot;&quot;/&gt;&lt;property id=&quot;20307&quot; value=&quot;375&quot;/&gt;&lt;/object&gt;&lt;object type=&quot;3&quot; unique_id=&quot;16731&quot;&gt;&lt;property id=&quot;20148&quot; value=&quot;5&quot;/&gt;&lt;property id=&quot;20300&quot; value=&quot;Slide 26 - &amp;quot;Encouraging Ethical Behavior (cont.)&amp;quot;&quot;/&gt;&lt;property id=&quot;20307&quot; value=&quot;374&quot;/&gt;&lt;/object&gt;&lt;object type=&quot;3&quot; unique_id=&quot;16732&quot;&gt;&lt;property id=&quot;20148&quot; value=&quot;5&quot;/&gt;&lt;property id=&quot;20300&quot; value=&quot;Slide 30 - &amp;quot;Social Responsibility and Ethics Issues&amp;#x0D;&amp;#x0A;in Today’s World (cont.)&amp;quot;&quot;/&gt;&lt;property id=&quot;20307&quot; value=&quot;387&quot;/&gt;&lt;/object&gt;&lt;object type=&quot;3&quot; unique_id=&quot;16733&quot;&gt;&lt;property id=&quot;20148&quot; value=&quot;5&quot;/&gt;&lt;property id=&quot;20300&quot; value=&quot;Slide 32 - &amp;quot;Social Responsibility and Ethics Issues&amp;#x0D;&amp;#x0A;in Today’s World (cont.)&amp;quot;&quot;/&gt;&lt;property id=&quot;20307&quot; value=&quot;386&quot;/&gt;&lt;/object&gt;&lt;object type=&quot;3&quot; unique_id=&quot;16734&quot;&gt;&lt;property id=&quot;20148&quot; value=&quot;5&quot;/&gt;&lt;property id=&quot;20300&quot; value=&quot;Slide 34 - &amp;quot;Review Learning Outcome 5.2&amp;quot;&quot;/&gt;&lt;property id=&quot;20307&quot; value=&quot;383&quot;/&gt;&lt;/object&gt;&lt;object type=&quot;3&quot; unique_id=&quot;16735&quot;&gt;&lt;property id=&quot;20148&quot; value=&quot;5&quot;/&gt;&lt;property id=&quot;20300&quot; value=&quot;Slide 35 - &amp;quot;Review Learning Outcome 5.3&amp;quot;&quot;/&gt;&lt;property id=&quot;20307&quot; value=&quot;385&quot;/&gt;&lt;/object&gt;&lt;object type=&quot;3&quot; unique_id=&quot;16736&quot;&gt;&lt;property id=&quot;20148&quot; value=&quot;5&quot;/&gt;&lt;property id=&quot;20300&quot; value=&quot;Slide 36 - &amp;quot;Review Learning Outcome 5.4&amp;quot;&quot;/&gt;&lt;property id=&quot;20307&quot; value=&quot;384&quot;/&gt;&lt;/object&gt;&lt;object type=&quot;3&quot; unique_id=&quot;16737&quot;&gt;&lt;property id=&quot;20148&quot; value=&quot;5&quot;/&gt;&lt;property id=&quot;20300&quot; value=&quot;Slide 37 - &amp;quot;Review Learning Outcome 5.5&amp;quot;&quot;/&gt;&lt;property id=&quot;20307&quot; value=&quot;379&quot;/&gt;&lt;/object&gt;&lt;object type=&quot;3&quot; unique_id=&quot;16987&quot;&gt;&lt;property id=&quot;20148&quot; value=&quot;5&quot;/&gt;&lt;property id=&quot;20300&quot; value=&quot;Slide 15 - &amp;quot;Exhibit 5-4&amp;#x0D;&amp;#x0A;Stages of Moral Development&amp;quot;&quot;/&gt;&lt;property id=&quot;20307&quot; value=&quot;388&quot;/&gt;&lt;/object&gt;&lt;object type=&quot;3&quot; unique_id=&quot;17145&quot;&gt;&lt;property id=&quot;20148&quot; value=&quot;5&quot;/&gt;&lt;property id=&quot;20300&quot; value=&quot;Slide 31 - &amp;quot;Exhibit 5-9&amp;#x0D;&amp;#x0A;Being an Ethical Leader&amp;quot;&quot;/&gt;&lt;property id=&quot;20307&quot; value=&quot;389&quot;/&gt;&lt;/object&gt;&lt;/object&gt;&lt;/object&gt;&lt;/database&gt;"/>
  <p:tag name="SECTOMILLISECCONVERTED" val="1"/>
  <p:tag name="ARTICULATE_PROJECT_OPEN" val="0"/>
</p:tagLst>
</file>

<file path=ppt/theme/theme1.xml><?xml version="1.0" encoding="utf-8"?>
<a:theme xmlns:a="http://schemas.openxmlformats.org/drawingml/2006/main" name="1_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8070</TotalTime>
  <Words>4853</Words>
  <Application>Microsoft Office PowerPoint</Application>
  <PresentationFormat>On-screen Show (4:3)</PresentationFormat>
  <Paragraphs>314</Paragraphs>
  <Slides>37</Slides>
  <Notes>34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1_Urban Pop</vt:lpstr>
      <vt:lpstr>Managing Social Responsibility and Ethics</vt:lpstr>
      <vt:lpstr>Learning objectives</vt:lpstr>
      <vt:lpstr>From Obligation to Responsiveness  to Responsibility</vt:lpstr>
      <vt:lpstr>From Obligation to Responsiveness  to Responsibility (cont.)</vt:lpstr>
      <vt:lpstr>From Obligation to Responsiveness  to Responsibility (cont.)</vt:lpstr>
      <vt:lpstr>Should Organizations  Be Socially Involved?</vt:lpstr>
      <vt:lpstr>Exhibit 6-1  Arguments For and Against Social Responsibility</vt:lpstr>
      <vt:lpstr>Green Management and Sustainability</vt:lpstr>
      <vt:lpstr>How Organizations Go Green</vt:lpstr>
      <vt:lpstr>How Organizations Go Green (cont.)</vt:lpstr>
      <vt:lpstr>Exhibit 6-2 Green Approaches</vt:lpstr>
      <vt:lpstr>Managers  and Ethical Behavior</vt:lpstr>
      <vt:lpstr>Exhibit 6-3 Factors That Determine Ethical and Unethical Behavior</vt:lpstr>
      <vt:lpstr>Factors That Determine Ethical and Unethical Behavior</vt:lpstr>
      <vt:lpstr>Exhibit 6-4 Stages of Moral Development</vt:lpstr>
      <vt:lpstr>Factors That Determine Ethical and Unethical Behavior (cont.)</vt:lpstr>
      <vt:lpstr>Factors That Determine Ethical and Unethical Behavior (cont.)</vt:lpstr>
      <vt:lpstr>Factors That Determine Ethical and Unethical Behavior (cont.)</vt:lpstr>
      <vt:lpstr>Exhibit 6-5 Issue Intensity</vt:lpstr>
      <vt:lpstr>Ethics in an International Context</vt:lpstr>
      <vt:lpstr>Exhibit 6-6 The Ten Principles of the United Nations Global Compact</vt:lpstr>
      <vt:lpstr>Encouraging Ethical Behavior</vt:lpstr>
      <vt:lpstr>Exhibit 6-7 Codes of Ethics</vt:lpstr>
      <vt:lpstr>Exhibit 6-7 Codes of Ethics (cont.)</vt:lpstr>
      <vt:lpstr>Exhibit 6-8 A Process for Addressing Ethical Dilemmas</vt:lpstr>
      <vt:lpstr>Encouraging Ethical Behavior (cont.)</vt:lpstr>
      <vt:lpstr>Encouraging Ethical Behavior (cont.)</vt:lpstr>
      <vt:lpstr>Encouraging Ethical Behavior (cont.)</vt:lpstr>
      <vt:lpstr>Social Responsibility and Ethics Issues in Today’s World</vt:lpstr>
      <vt:lpstr>Social Responsibility and Ethics Issues in Today’s World (cont.)</vt:lpstr>
      <vt:lpstr>Exhibit 6-9 Being an Ethical Leader</vt:lpstr>
      <vt:lpstr>Social Responsibility and Ethics Issues in Today’s World (cont.)</vt:lpstr>
      <vt:lpstr>Review Learning Objective 6.1</vt:lpstr>
      <vt:lpstr>Review Learning objective 6.2</vt:lpstr>
      <vt:lpstr>Review Learning objective 6.3</vt:lpstr>
      <vt:lpstr>Review Learning objective 6.4</vt:lpstr>
      <vt:lpstr>Review Learning objective 6.5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Martha Robinson</dc:creator>
  <cp:lastModifiedBy>James2</cp:lastModifiedBy>
  <cp:revision>171</cp:revision>
  <dcterms:created xsi:type="dcterms:W3CDTF">2012-10-07T22:51:25Z</dcterms:created>
  <dcterms:modified xsi:type="dcterms:W3CDTF">2019-02-13T16:10:01Z</dcterms:modified>
</cp:coreProperties>
</file>