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notesMasterIdLst>
    <p:notesMasterId r:id="rId35"/>
  </p:notesMasterIdLst>
  <p:sldIdLst>
    <p:sldId id="256" r:id="rId2"/>
    <p:sldId id="487" r:id="rId3"/>
    <p:sldId id="393" r:id="rId4"/>
    <p:sldId id="455" r:id="rId5"/>
    <p:sldId id="466" r:id="rId6"/>
    <p:sldId id="457" r:id="rId7"/>
    <p:sldId id="467" r:id="rId8"/>
    <p:sldId id="465" r:id="rId9"/>
    <p:sldId id="471" r:id="rId10"/>
    <p:sldId id="464" r:id="rId11"/>
    <p:sldId id="468" r:id="rId12"/>
    <p:sldId id="469" r:id="rId13"/>
    <p:sldId id="463" r:id="rId14"/>
    <p:sldId id="462" r:id="rId15"/>
    <p:sldId id="456" r:id="rId16"/>
    <p:sldId id="473" r:id="rId17"/>
    <p:sldId id="472" r:id="rId18"/>
    <p:sldId id="477" r:id="rId19"/>
    <p:sldId id="470" r:id="rId20"/>
    <p:sldId id="461" r:id="rId21"/>
    <p:sldId id="486" r:id="rId22"/>
    <p:sldId id="474" r:id="rId23"/>
    <p:sldId id="478" r:id="rId24"/>
    <p:sldId id="476" r:id="rId25"/>
    <p:sldId id="475" r:id="rId26"/>
    <p:sldId id="460" r:id="rId27"/>
    <p:sldId id="459" r:id="rId28"/>
    <p:sldId id="458" r:id="rId29"/>
    <p:sldId id="482" r:id="rId30"/>
    <p:sldId id="481" r:id="rId31"/>
    <p:sldId id="480" r:id="rId32"/>
    <p:sldId id="484" r:id="rId33"/>
    <p:sldId id="479" r:id="rId34"/>
  </p:sldIdLst>
  <p:sldSz cx="9144000" cy="6858000" type="screen4x3"/>
  <p:notesSz cx="6858000" cy="9144000"/>
  <p:custDataLst>
    <p:tags r:id="rId3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7DBB"/>
    <a:srgbClr val="153357"/>
    <a:srgbClr val="F47024"/>
    <a:srgbClr val="FF6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1" autoAdjust="0"/>
    <p:restoredTop sz="90231" autoAdjust="0"/>
  </p:normalViewPr>
  <p:slideViewPr>
    <p:cSldViewPr>
      <p:cViewPr>
        <p:scale>
          <a:sx n="60" d="100"/>
          <a:sy n="60" d="100"/>
        </p:scale>
        <p:origin x="-3084" y="-1392"/>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EDF09E0-F12C-42DB-870F-515A01DE36F0}" type="datetimeFigureOut">
              <a:rPr lang="en-US"/>
              <a:pPr>
                <a:defRPr/>
              </a:pPr>
              <a:t>2/13/2019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D8FAA82-89EF-4634-A654-096C450D0495}" type="slidenum">
              <a:rPr lang="en-US"/>
              <a:pPr>
                <a:defRPr/>
              </a:pPr>
              <a:t>‹#›</a:t>
            </a:fld>
            <a:endParaRPr lang="en-US" dirty="0"/>
          </a:p>
        </p:txBody>
      </p:sp>
    </p:spTree>
    <p:extLst>
      <p:ext uri="{BB962C8B-B14F-4D97-AF65-F5344CB8AC3E}">
        <p14:creationId xmlns:p14="http://schemas.microsoft.com/office/powerpoint/2010/main" val="3392038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mn-lt"/>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mn-lt"/>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mn-lt"/>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a:lstStyle/>
          <a:p>
            <a:pPr eaLnBrk="1" hangingPunct="1"/>
            <a:r>
              <a:rPr lang="en-US" b="1" dirty="0" smtClean="0">
                <a:cs typeface="Arial" charset="0"/>
              </a:rPr>
              <a:t>Planning </a:t>
            </a:r>
            <a:r>
              <a:rPr lang="en-US" dirty="0" smtClean="0">
                <a:cs typeface="Arial" charset="0"/>
              </a:rPr>
              <a:t>involves defining the organization’s goals, establishing strategies for achieving those goals, and developing plans to integrate</a:t>
            </a:r>
            <a:r>
              <a:rPr lang="en-US" baseline="0" dirty="0" smtClean="0">
                <a:cs typeface="Arial" charset="0"/>
              </a:rPr>
              <a:t> </a:t>
            </a:r>
            <a:r>
              <a:rPr lang="en-US" dirty="0" smtClean="0">
                <a:cs typeface="Arial" charset="0"/>
              </a:rPr>
              <a:t>and coordinate work activities. It’s concerned with both ends (what) and means (how). </a:t>
            </a:r>
          </a:p>
          <a:p>
            <a:pPr eaLnBrk="1" hangingPunct="1"/>
            <a:endParaRPr lang="en-US" dirty="0" smtClean="0">
              <a:cs typeface="Arial" charset="0"/>
            </a:endParaRPr>
          </a:p>
          <a:p>
            <a:pPr eaLnBrk="1" hangingPunct="1"/>
            <a:r>
              <a:rPr lang="en-US" dirty="0" smtClean="0">
                <a:cs typeface="Arial" charset="0"/>
              </a:rPr>
              <a:t>When we use the term </a:t>
            </a:r>
            <a:r>
              <a:rPr lang="en-US" i="1" dirty="0" smtClean="0">
                <a:cs typeface="Arial" charset="0"/>
              </a:rPr>
              <a:t>planning</a:t>
            </a:r>
            <a:r>
              <a:rPr lang="en-US" dirty="0" smtClean="0">
                <a:cs typeface="Arial" charset="0"/>
              </a:rPr>
              <a:t>, we mean </a:t>
            </a:r>
            <a:r>
              <a:rPr lang="en-US" i="1" dirty="0" smtClean="0">
                <a:cs typeface="Arial" charset="0"/>
              </a:rPr>
              <a:t>formal </a:t>
            </a:r>
            <a:r>
              <a:rPr lang="en-US" dirty="0" smtClean="0">
                <a:cs typeface="Arial" charset="0"/>
              </a:rPr>
              <a:t>planning. In formal planning, specific goals covering a specific time period are defined. These goals are written and shared with organizational members to reduce ambiguity and create a common understanding about what needs to be done. Finally, specific plans exist for achieving these goals.</a:t>
            </a:r>
          </a:p>
        </p:txBody>
      </p:sp>
      <p:sp>
        <p:nvSpPr>
          <p:cNvPr id="4" name="Slide Number Placeholder 3"/>
          <p:cNvSpPr>
            <a:spLocks noGrp="1"/>
          </p:cNvSpPr>
          <p:nvPr>
            <p:ph type="sldNum" sz="quarter" idx="5"/>
          </p:nvPr>
        </p:nvSpPr>
        <p:spPr/>
        <p:txBody>
          <a:bodyPr/>
          <a:lstStyle/>
          <a:p>
            <a:pPr>
              <a:defRPr/>
            </a:pPr>
            <a:fld id="{AC824D42-BECC-471B-B672-8970A2B28DDD}"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a:lstStyle/>
          <a:p>
            <a:pPr eaLnBrk="1" hangingPunct="1"/>
            <a:r>
              <a:rPr lang="en-US" dirty="0" smtClean="0">
                <a:cs typeface="Arial" charset="0"/>
              </a:rPr>
              <a:t>As Exhibit 8-1 shows, these types of plans aren’t independent. That is, strategic plans are usually long-term, directional, and single use, whereas operational plans are usually short-term, specific, and standing.</a:t>
            </a:r>
          </a:p>
        </p:txBody>
      </p:sp>
      <p:sp>
        <p:nvSpPr>
          <p:cNvPr id="4" name="Slide Number Placeholder 3"/>
          <p:cNvSpPr>
            <a:spLocks noGrp="1"/>
          </p:cNvSpPr>
          <p:nvPr>
            <p:ph type="sldNum" sz="quarter" idx="5"/>
          </p:nvPr>
        </p:nvSpPr>
        <p:spPr/>
        <p:txBody>
          <a:bodyPr/>
          <a:lstStyle/>
          <a:p>
            <a:pPr>
              <a:defRPr/>
            </a:pPr>
            <a:fld id="{80757948-1CB3-4AAD-8F44-16445917877E}"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a:lstStyle/>
          <a:p>
            <a:pPr eaLnBrk="1" hangingPunct="1"/>
            <a:r>
              <a:rPr lang="en-US" dirty="0" smtClean="0">
                <a:cs typeface="Arial" charset="0"/>
              </a:rPr>
              <a:t>In </a:t>
            </a:r>
            <a:r>
              <a:rPr lang="en-US" b="1" dirty="0" smtClean="0">
                <a:cs typeface="Arial" charset="0"/>
              </a:rPr>
              <a:t>traditional goal-setting</a:t>
            </a:r>
            <a:r>
              <a:rPr lang="en-US" dirty="0" smtClean="0">
                <a:cs typeface="Arial" charset="0"/>
              </a:rPr>
              <a:t>, goals set by top managers flow down through the organization and become subgoals for each organizational area. This traditional perspective assumes that top managers know what’s best because they see the “big picture.” And the goals passed down to each succeeding level guide individual employees as they work to achieve those assigned goals.</a:t>
            </a:r>
          </a:p>
          <a:p>
            <a:pPr eaLnBrk="1" hangingPunct="1"/>
            <a:endParaRPr lang="en-US" dirty="0" smtClean="0">
              <a:cs typeface="Arial" charset="0"/>
            </a:endParaRPr>
          </a:p>
          <a:p>
            <a:pPr eaLnBrk="1" hangingPunct="1"/>
            <a:r>
              <a:rPr lang="en-US" dirty="0" smtClean="0">
                <a:cs typeface="Arial" charset="0"/>
              </a:rPr>
              <a:t>When the hierarchy of organizational goals </a:t>
            </a:r>
            <a:r>
              <a:rPr lang="en-US" i="1" dirty="0" smtClean="0">
                <a:cs typeface="Arial" charset="0"/>
              </a:rPr>
              <a:t>is </a:t>
            </a:r>
            <a:r>
              <a:rPr lang="en-US" dirty="0" smtClean="0">
                <a:cs typeface="Arial" charset="0"/>
              </a:rPr>
              <a:t>clearly defined it forms an integrated network of goals, or a </a:t>
            </a:r>
            <a:r>
              <a:rPr lang="en-US" b="1" dirty="0" smtClean="0">
                <a:cs typeface="Arial" charset="0"/>
              </a:rPr>
              <a:t>means-ends chain</a:t>
            </a:r>
            <a:r>
              <a:rPr lang="en-US" dirty="0" smtClean="0">
                <a:cs typeface="Arial" charset="0"/>
              </a:rPr>
              <a:t>.</a:t>
            </a:r>
          </a:p>
          <a:p>
            <a:pPr eaLnBrk="1" hangingPunct="1"/>
            <a:r>
              <a:rPr lang="en-US" dirty="0" smtClean="0">
                <a:cs typeface="Arial" charset="0"/>
              </a:rPr>
              <a:t>Higher-level goals (or ends) are linked to lower-level goals, which serve as the means for their accomplishment. In other words, the goals achieved at lower levels become the means to reach the goals (ends) at the next level. And the accomplishment of goals at that</a:t>
            </a:r>
            <a:r>
              <a:rPr lang="en-US" baseline="0" dirty="0" smtClean="0">
                <a:cs typeface="Arial" charset="0"/>
              </a:rPr>
              <a:t> </a:t>
            </a:r>
            <a:r>
              <a:rPr lang="en-US" dirty="0" smtClean="0">
                <a:cs typeface="Arial" charset="0"/>
              </a:rPr>
              <a:t>level becomes the means to achieve the goals (ends) at the next level and on up through the different organizational levels. That’s how traditional goal-setting is supposed to work.</a:t>
            </a:r>
          </a:p>
        </p:txBody>
      </p:sp>
      <p:sp>
        <p:nvSpPr>
          <p:cNvPr id="4" name="Slide Number Placeholder 3"/>
          <p:cNvSpPr>
            <a:spLocks noGrp="1"/>
          </p:cNvSpPr>
          <p:nvPr>
            <p:ph type="sldNum" sz="quarter" idx="5"/>
          </p:nvPr>
        </p:nvSpPr>
        <p:spPr/>
        <p:txBody>
          <a:bodyPr/>
          <a:lstStyle/>
          <a:p>
            <a:pPr>
              <a:defRPr/>
            </a:pPr>
            <a:fld id="{9804DA6B-6D50-4E20-9BE7-393FD1FCFEB0}"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a:lstStyle/>
          <a:p>
            <a:pPr eaLnBrk="1" hangingPunct="1"/>
            <a:r>
              <a:rPr lang="en-US" dirty="0" smtClean="0">
                <a:cs typeface="Arial" charset="0"/>
              </a:rPr>
              <a:t>A problem with traditional goal-setting is that when top managers define the organization’s goals in broad terms—such as achieving “sufficient” profits or increasing “market leadership”—these ambiguous goals have to be made more specific as they flow down through the organization. Managers at each level define the goals and apply their own interpretations and biases as they make them more specific. However, what often happens is that clarity is lost as the goals make their way down from the top of the organization to lower levels. Exhibit 8-2 illustrates what can happen.</a:t>
            </a:r>
          </a:p>
        </p:txBody>
      </p:sp>
      <p:sp>
        <p:nvSpPr>
          <p:cNvPr id="4" name="Slide Number Placeholder 3"/>
          <p:cNvSpPr>
            <a:spLocks noGrp="1"/>
          </p:cNvSpPr>
          <p:nvPr>
            <p:ph type="sldNum" sz="quarter" idx="5"/>
          </p:nvPr>
        </p:nvSpPr>
        <p:spPr/>
        <p:txBody>
          <a:bodyPr/>
          <a:lstStyle/>
          <a:p>
            <a:pPr>
              <a:defRPr/>
            </a:pPr>
            <a:fld id="{5470CA30-E6F5-4CDA-9FC7-5AB81BC96C68}"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a:lstStyle/>
          <a:p>
            <a:pPr eaLnBrk="1" hangingPunct="1"/>
            <a:r>
              <a:rPr lang="en-US" dirty="0" smtClean="0">
                <a:cs typeface="Arial" charset="0"/>
              </a:rPr>
              <a:t>Instead of using traditional goal-setting, many organizations use </a:t>
            </a:r>
            <a:r>
              <a:rPr lang="en-US" b="1" dirty="0" smtClean="0">
                <a:cs typeface="Arial" charset="0"/>
              </a:rPr>
              <a:t>management by objectives (MBO)</a:t>
            </a:r>
            <a:r>
              <a:rPr lang="en-US" dirty="0" smtClean="0">
                <a:cs typeface="Arial" charset="0"/>
              </a:rPr>
              <a:t>, a process of setting mutually agreed-upon goals and using those goals to evaluate employee performance. MBO programs have four elements: goal specificity, participative decision-making, an explicit time period, and performance feedback.</a:t>
            </a:r>
          </a:p>
          <a:p>
            <a:pPr eaLnBrk="1" hangingPunct="1"/>
            <a:endParaRPr lang="en-US" dirty="0" smtClean="0">
              <a:cs typeface="Arial" charset="0"/>
            </a:endParaRPr>
          </a:p>
          <a:p>
            <a:pPr eaLnBrk="1" hangingPunct="1"/>
            <a:r>
              <a:rPr lang="en-US" dirty="0" smtClean="0">
                <a:cs typeface="Arial" charset="0"/>
              </a:rPr>
              <a:t>Instead of using goals to make sure employees are doing what they’re supposed to be doing, MBO uses goals to motivate them as well. The appeal is that it focuses on employees working to accomplish goals they’ve had a hand in setting.</a:t>
            </a:r>
          </a:p>
        </p:txBody>
      </p:sp>
      <p:sp>
        <p:nvSpPr>
          <p:cNvPr id="4" name="Slide Number Placeholder 3"/>
          <p:cNvSpPr>
            <a:spLocks noGrp="1"/>
          </p:cNvSpPr>
          <p:nvPr>
            <p:ph type="sldNum" sz="quarter" idx="5"/>
          </p:nvPr>
        </p:nvSpPr>
        <p:spPr/>
        <p:txBody>
          <a:bodyPr/>
          <a:lstStyle/>
          <a:p>
            <a:pPr>
              <a:defRPr/>
            </a:pPr>
            <a:fld id="{08D05A86-A5B1-43FB-AA32-CF3644B4C44E}"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a:lstStyle/>
          <a:p>
            <a:pPr eaLnBrk="1" hangingPunct="1"/>
            <a:r>
              <a:rPr lang="en-US" dirty="0" smtClean="0">
                <a:cs typeface="Arial" charset="0"/>
              </a:rPr>
              <a:t>Exhibit 8-3 lists the steps in a typical MBO program.</a:t>
            </a:r>
          </a:p>
        </p:txBody>
      </p:sp>
      <p:sp>
        <p:nvSpPr>
          <p:cNvPr id="4" name="Slide Number Placeholder 3"/>
          <p:cNvSpPr>
            <a:spLocks noGrp="1"/>
          </p:cNvSpPr>
          <p:nvPr>
            <p:ph type="sldNum" sz="quarter" idx="5"/>
          </p:nvPr>
        </p:nvSpPr>
        <p:spPr/>
        <p:txBody>
          <a:bodyPr/>
          <a:lstStyle/>
          <a:p>
            <a:pPr>
              <a:defRPr/>
            </a:pPr>
            <a:fld id="{44F738B5-C2E7-43E6-9F3B-3A01834F7D7D}"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eaLnBrk="1" hangingPunct="1">
              <a:defRPr/>
            </a:pPr>
            <a:r>
              <a:rPr lang="en-US" dirty="0" smtClean="0"/>
              <a:t>Managers should follow five steps when setting goals.</a:t>
            </a:r>
          </a:p>
          <a:p>
            <a:pPr marL="228600" indent="-228600" eaLnBrk="1" hangingPunct="1">
              <a:buFont typeface="+mj-lt"/>
              <a:buAutoNum type="arabicPeriod"/>
              <a:defRPr/>
            </a:pPr>
            <a:endParaRPr lang="en-US" dirty="0" smtClean="0"/>
          </a:p>
          <a:p>
            <a:pPr marL="228600" indent="-228600" eaLnBrk="1" hangingPunct="1">
              <a:buFont typeface="+mj-lt"/>
              <a:buAutoNum type="arabicPeriod"/>
              <a:defRPr/>
            </a:pPr>
            <a:r>
              <a:rPr lang="en-US" i="1" dirty="0" smtClean="0"/>
              <a:t>Review the organization’s </a:t>
            </a:r>
            <a:r>
              <a:rPr lang="en-US" b="1" dirty="0" smtClean="0"/>
              <a:t>mission</a:t>
            </a:r>
            <a:r>
              <a:rPr lang="en-US" dirty="0" smtClean="0"/>
              <a:t>, </a:t>
            </a:r>
            <a:r>
              <a:rPr lang="en-US" i="1" dirty="0" smtClean="0"/>
              <a:t>or purpose</a:t>
            </a:r>
            <a:r>
              <a:rPr lang="en-US" dirty="0" smtClean="0"/>
              <a:t>. A mission is a broad statement of an organization’s purpose that provides an overall guide to what organizational members think is important. Managers should review the mission before writing goals because goals should reflect that mission.</a:t>
            </a:r>
          </a:p>
          <a:p>
            <a:pPr marL="228600" indent="-228600" eaLnBrk="1" hangingPunct="1">
              <a:buFont typeface="+mj-lt"/>
              <a:buAutoNum type="arabicPeriod"/>
              <a:defRPr/>
            </a:pPr>
            <a:endParaRPr lang="en-US" dirty="0" smtClean="0"/>
          </a:p>
          <a:p>
            <a:pPr marL="228600" indent="-228600" eaLnBrk="1" hangingPunct="1">
              <a:buFont typeface="+mj-lt"/>
              <a:buAutoNum type="arabicPeriod"/>
              <a:defRPr/>
            </a:pPr>
            <a:r>
              <a:rPr lang="en-US" i="1" dirty="0" smtClean="0"/>
              <a:t>Evaluate available resources</a:t>
            </a:r>
            <a:r>
              <a:rPr lang="en-US" dirty="0" smtClean="0"/>
              <a:t>. You don’t want to set goals that are impossible to achieve given your available resources. Even though goals should be challenging, they should be realistic. After all, if the resources you have to work with won’t allow you to achieve a goal no matter how hard you try or how much effort is exerted, you shouldn’t set that goal.</a:t>
            </a:r>
          </a:p>
          <a:p>
            <a:pPr marL="228600" indent="-228600" eaLnBrk="1" hangingPunct="1">
              <a:buFont typeface="+mj-lt"/>
              <a:buAutoNum type="arabicPeriod"/>
              <a:defRPr/>
            </a:pPr>
            <a:endParaRPr lang="en-US" i="1" dirty="0" smtClean="0"/>
          </a:p>
          <a:p>
            <a:pPr marL="228600" indent="-228600" eaLnBrk="1" hangingPunct="1">
              <a:buFont typeface="+mj-lt"/>
              <a:buAutoNum type="arabicPeriod"/>
              <a:defRPr/>
            </a:pPr>
            <a:r>
              <a:rPr lang="en-US" i="1" dirty="0" smtClean="0"/>
              <a:t>Determine the goals individually or with input from others</a:t>
            </a:r>
            <a:r>
              <a:rPr lang="en-US" dirty="0" smtClean="0"/>
              <a:t>. The goals reflect desired outcomes and should be congruent with the organizational mission and goals in other organizational areas. These goals should be measurable, specific, and include a time frame for accomplishment.</a:t>
            </a:r>
          </a:p>
          <a:p>
            <a:pPr marL="0" indent="0" eaLnBrk="1" hangingPunct="1">
              <a:buFontTx/>
              <a:buNone/>
              <a:defRPr/>
            </a:pPr>
            <a:endParaRPr lang="en-US" dirty="0" smtClean="0"/>
          </a:p>
          <a:p>
            <a:pPr marL="228600" indent="-228600" eaLnBrk="1" hangingPunct="1">
              <a:buFont typeface="+mj-lt"/>
              <a:buAutoNum type="arabicPeriod"/>
            </a:pPr>
            <a:r>
              <a:rPr lang="en-US" i="1" dirty="0" smtClean="0">
                <a:cs typeface="Arial" charset="0"/>
              </a:rPr>
              <a:t>Write down the goals and communicate them to all who need to know</a:t>
            </a:r>
            <a:r>
              <a:rPr lang="en-US" dirty="0" smtClean="0">
                <a:cs typeface="Arial" charset="0"/>
              </a:rPr>
              <a:t>. Writing down and communicating goals forces people to think them through. The written goals also become visible evidence of the importance of working toward something. </a:t>
            </a:r>
          </a:p>
          <a:p>
            <a:pPr marL="228600" indent="-228600" eaLnBrk="1" hangingPunct="1">
              <a:buFont typeface="+mj-lt"/>
              <a:buAutoNum type="arabicPeriod"/>
            </a:pPr>
            <a:endParaRPr lang="en-US" b="1" dirty="0" smtClean="0">
              <a:cs typeface="Arial" charset="0"/>
            </a:endParaRPr>
          </a:p>
          <a:p>
            <a:pPr marL="228600" indent="-228600" eaLnBrk="1" hangingPunct="1">
              <a:buFont typeface="+mj-lt"/>
              <a:buAutoNum type="arabicPeriod"/>
            </a:pPr>
            <a:r>
              <a:rPr lang="en-US" i="1" dirty="0" smtClean="0">
                <a:cs typeface="Arial" charset="0"/>
              </a:rPr>
              <a:t>Review results and whether goals are being met</a:t>
            </a:r>
            <a:r>
              <a:rPr lang="en-US" dirty="0" smtClean="0">
                <a:cs typeface="Arial" charset="0"/>
              </a:rPr>
              <a:t>. If goals aren’t being met, change them as needed. Once the goals have been established, written down, and communicated, a manager is ready to develop plans for pursuing the goals.</a:t>
            </a:r>
          </a:p>
          <a:p>
            <a:pPr marL="228600" indent="-228600" eaLnBrk="1" hangingPunct="1">
              <a:buFont typeface="+mj-lt"/>
              <a:buAutoNum type="arabicPeriod"/>
              <a:defRPr/>
            </a:pPr>
            <a:endParaRPr lang="en-US" dirty="0"/>
          </a:p>
        </p:txBody>
      </p:sp>
      <p:sp>
        <p:nvSpPr>
          <p:cNvPr id="4" name="Slide Number Placeholder 3"/>
          <p:cNvSpPr>
            <a:spLocks noGrp="1"/>
          </p:cNvSpPr>
          <p:nvPr>
            <p:ph type="sldNum" sz="quarter" idx="5"/>
          </p:nvPr>
        </p:nvSpPr>
        <p:spPr/>
        <p:txBody>
          <a:bodyPr/>
          <a:lstStyle/>
          <a:p>
            <a:pPr>
              <a:defRPr/>
            </a:pPr>
            <a:fld id="{036F6815-6A5E-42D8-9191-4F17C0F60220}"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a:lstStyle/>
          <a:p>
            <a:pPr eaLnBrk="1" hangingPunct="1"/>
            <a:r>
              <a:rPr lang="en-US" dirty="0" smtClean="0">
                <a:cs typeface="Arial" charset="0"/>
              </a:rPr>
              <a:t>Managers should be able to write well-written goals. What makes a “well-written” goal?” Exhibit 8-4 lists the characteristics.</a:t>
            </a:r>
          </a:p>
        </p:txBody>
      </p:sp>
      <p:sp>
        <p:nvSpPr>
          <p:cNvPr id="4" name="Slide Number Placeholder 3"/>
          <p:cNvSpPr>
            <a:spLocks noGrp="1"/>
          </p:cNvSpPr>
          <p:nvPr>
            <p:ph type="sldNum" sz="quarter" idx="5"/>
          </p:nvPr>
        </p:nvSpPr>
        <p:spPr/>
        <p:txBody>
          <a:bodyPr/>
          <a:lstStyle/>
          <a:p>
            <a:pPr>
              <a:defRPr/>
            </a:pPr>
            <a:fld id="{23F0AD83-FDAD-4746-869F-C5760A07CEF0}"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a:lstStyle/>
          <a:p>
            <a:pPr eaLnBrk="1" hangingPunct="1"/>
            <a:r>
              <a:rPr lang="en-US" dirty="0" smtClean="0">
                <a:cs typeface="Arial" charset="0"/>
              </a:rPr>
              <a:t>Three contingency factors affect the choice of plans: organizational level, degree of environmental uncertainty, and length</a:t>
            </a:r>
            <a:r>
              <a:rPr lang="en-US" baseline="0" dirty="0" smtClean="0">
                <a:cs typeface="Arial" charset="0"/>
              </a:rPr>
              <a:t> </a:t>
            </a:r>
            <a:r>
              <a:rPr lang="en-US" dirty="0" smtClean="0">
                <a:cs typeface="Arial" charset="0"/>
              </a:rPr>
              <a:t>of future commitments.</a:t>
            </a:r>
          </a:p>
        </p:txBody>
      </p:sp>
      <p:sp>
        <p:nvSpPr>
          <p:cNvPr id="4" name="Slide Number Placeholder 3"/>
          <p:cNvSpPr>
            <a:spLocks noGrp="1"/>
          </p:cNvSpPr>
          <p:nvPr>
            <p:ph type="sldNum" sz="quarter" idx="5"/>
          </p:nvPr>
        </p:nvSpPr>
        <p:spPr/>
        <p:txBody>
          <a:bodyPr/>
          <a:lstStyle/>
          <a:p>
            <a:pPr>
              <a:defRPr/>
            </a:pPr>
            <a:fld id="{98163D52-64B9-43E0-8E0E-ECD68925B5B5}"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a:lstStyle/>
          <a:p>
            <a:pPr eaLnBrk="1" hangingPunct="1"/>
            <a:r>
              <a:rPr lang="en-US" dirty="0" smtClean="0">
                <a:cs typeface="Arial" charset="0"/>
              </a:rPr>
              <a:t>Exhibit 8-5 shows the relationship between a manager’s level in the organization and the type of planning done. For the most part, lower-level managers do operational planning while upper-level managers do strategic planning.</a:t>
            </a:r>
          </a:p>
        </p:txBody>
      </p:sp>
      <p:sp>
        <p:nvSpPr>
          <p:cNvPr id="4" name="Slide Number Placeholder 3"/>
          <p:cNvSpPr>
            <a:spLocks noGrp="1"/>
          </p:cNvSpPr>
          <p:nvPr>
            <p:ph type="sldNum" sz="quarter" idx="5"/>
          </p:nvPr>
        </p:nvSpPr>
        <p:spPr/>
        <p:txBody>
          <a:bodyPr/>
          <a:lstStyle/>
          <a:p>
            <a:pPr>
              <a:defRPr/>
            </a:pPr>
            <a:fld id="{DCD5BD8B-EF5B-48D9-B4F1-24A46347CB19}"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a:lstStyle/>
          <a:p>
            <a:pPr eaLnBrk="1" hangingPunct="1"/>
            <a:r>
              <a:rPr lang="en-US" dirty="0" smtClean="0">
                <a:cs typeface="Arial" charset="0"/>
              </a:rPr>
              <a:t>The second contingency factor is environmental uncertainty. When uncertainty is high, plans should be specific, but flexible. Managers must be prepared to change or amend plans as they’re implemented. At times, they may even have to abandon the plans.</a:t>
            </a:r>
          </a:p>
        </p:txBody>
      </p:sp>
      <p:sp>
        <p:nvSpPr>
          <p:cNvPr id="4" name="Slide Number Placeholder 3"/>
          <p:cNvSpPr>
            <a:spLocks noGrp="1"/>
          </p:cNvSpPr>
          <p:nvPr>
            <p:ph type="sldNum" sz="quarter" idx="5"/>
          </p:nvPr>
        </p:nvSpPr>
        <p:spPr/>
        <p:txBody>
          <a:bodyPr/>
          <a:lstStyle/>
          <a:p>
            <a:pPr>
              <a:defRPr/>
            </a:pPr>
            <a:fld id="{8045E296-39C9-4FF7-A7CB-5830AD2F8376}"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a:lstStyle/>
          <a:p>
            <a:pPr eaLnBrk="1" hangingPunct="1"/>
            <a:r>
              <a:rPr lang="en-US" dirty="0" smtClean="0">
                <a:cs typeface="Arial" charset="0"/>
              </a:rPr>
              <a:t>So why should managers plan? We can give you at least four reasons. </a:t>
            </a:r>
          </a:p>
          <a:p>
            <a:pPr eaLnBrk="1" hangingPunct="1"/>
            <a:endParaRPr lang="en-US" dirty="0" smtClean="0">
              <a:cs typeface="Arial" charset="0"/>
            </a:endParaRPr>
          </a:p>
          <a:p>
            <a:pPr eaLnBrk="1" hangingPunct="1"/>
            <a:r>
              <a:rPr lang="en-US" dirty="0" smtClean="0">
                <a:cs typeface="Arial" charset="0"/>
              </a:rPr>
              <a:t>First, planning </a:t>
            </a:r>
            <a:r>
              <a:rPr lang="en-US" i="1" dirty="0" smtClean="0">
                <a:cs typeface="Arial" charset="0"/>
              </a:rPr>
              <a:t>provides direction </a:t>
            </a:r>
            <a:r>
              <a:rPr lang="en-US" dirty="0" smtClean="0">
                <a:cs typeface="Arial" charset="0"/>
              </a:rPr>
              <a:t>to managers and nonmanagers alike. When employees know what their organization or work unit is trying to</a:t>
            </a:r>
            <a:r>
              <a:rPr lang="en-US" baseline="0" dirty="0" smtClean="0">
                <a:cs typeface="Arial" charset="0"/>
              </a:rPr>
              <a:t> </a:t>
            </a:r>
            <a:r>
              <a:rPr lang="en-US" dirty="0" smtClean="0">
                <a:cs typeface="Arial" charset="0"/>
              </a:rPr>
              <a:t>accomplish and what they must contribute to reach goals, they can coordinate their activities, cooperate with each other, and do what it takes to accomplish those goals.</a:t>
            </a:r>
          </a:p>
          <a:p>
            <a:pPr eaLnBrk="1" hangingPunct="1"/>
            <a:endParaRPr lang="en-US" dirty="0" smtClean="0">
              <a:cs typeface="Arial" charset="0"/>
            </a:endParaRPr>
          </a:p>
          <a:p>
            <a:pPr eaLnBrk="1" hangingPunct="1"/>
            <a:r>
              <a:rPr lang="en-US" dirty="0" smtClean="0">
                <a:cs typeface="Arial" charset="0"/>
              </a:rPr>
              <a:t>Next, planning </a:t>
            </a:r>
            <a:r>
              <a:rPr lang="en-US" i="1" dirty="0" smtClean="0">
                <a:cs typeface="Arial" charset="0"/>
              </a:rPr>
              <a:t>reduces uncertainty </a:t>
            </a:r>
            <a:r>
              <a:rPr lang="en-US" dirty="0" smtClean="0">
                <a:cs typeface="Arial" charset="0"/>
              </a:rPr>
              <a:t>by forcing managers to look ahead, anticipate change, consider the impact of change, and develop appropriate responses. Although planning won’t eliminate uncertainty, managers plan so they can respond</a:t>
            </a:r>
            <a:r>
              <a:rPr lang="en-US" baseline="0" dirty="0" smtClean="0">
                <a:cs typeface="Arial" charset="0"/>
              </a:rPr>
              <a:t> </a:t>
            </a:r>
            <a:r>
              <a:rPr lang="en-US" dirty="0" smtClean="0">
                <a:cs typeface="Arial" charset="0"/>
              </a:rPr>
              <a:t>effectively.</a:t>
            </a:r>
          </a:p>
          <a:p>
            <a:pPr eaLnBrk="1" hangingPunct="1"/>
            <a:endParaRPr lang="en-US" dirty="0" smtClean="0">
              <a:cs typeface="Arial" charset="0"/>
            </a:endParaRPr>
          </a:p>
          <a:p>
            <a:pPr eaLnBrk="1" hangingPunct="1"/>
            <a:r>
              <a:rPr lang="en-US" dirty="0" smtClean="0">
                <a:cs typeface="Arial" charset="0"/>
              </a:rPr>
              <a:t>In addition, planning </a:t>
            </a:r>
            <a:r>
              <a:rPr lang="en-US" i="1" dirty="0" smtClean="0">
                <a:cs typeface="Arial" charset="0"/>
              </a:rPr>
              <a:t>minimizes waste and redundancy</a:t>
            </a:r>
            <a:r>
              <a:rPr lang="en-US" dirty="0" smtClean="0">
                <a:cs typeface="Arial" charset="0"/>
              </a:rPr>
              <a:t>. When work activities are coordinated around plans, inefficiencies become obvious and can be corrected or eliminated.</a:t>
            </a:r>
          </a:p>
          <a:p>
            <a:pPr eaLnBrk="1" hangingPunct="1"/>
            <a:endParaRPr lang="en-US" dirty="0" smtClean="0">
              <a:cs typeface="Arial" charset="0"/>
            </a:endParaRPr>
          </a:p>
          <a:p>
            <a:pPr eaLnBrk="1" hangingPunct="1"/>
            <a:r>
              <a:rPr lang="en-US" dirty="0" smtClean="0">
                <a:cs typeface="Arial" charset="0"/>
              </a:rPr>
              <a:t>Finally, planning </a:t>
            </a:r>
            <a:r>
              <a:rPr lang="en-US" i="1" dirty="0" smtClean="0">
                <a:cs typeface="Arial" charset="0"/>
              </a:rPr>
              <a:t>establishes the goals or standards used in controlling</a:t>
            </a:r>
            <a:r>
              <a:rPr lang="en-US" dirty="0" smtClean="0">
                <a:cs typeface="Arial" charset="0"/>
              </a:rPr>
              <a:t>. When managers plan, they develop goals and plans. When they control, they see whether the plans have been carried out and the goals met.</a:t>
            </a:r>
          </a:p>
        </p:txBody>
      </p:sp>
      <p:sp>
        <p:nvSpPr>
          <p:cNvPr id="4" name="Slide Number Placeholder 3"/>
          <p:cNvSpPr>
            <a:spLocks noGrp="1"/>
          </p:cNvSpPr>
          <p:nvPr>
            <p:ph type="sldNum" sz="quarter" idx="5"/>
          </p:nvPr>
        </p:nvSpPr>
        <p:spPr/>
        <p:txBody>
          <a:bodyPr/>
          <a:lstStyle/>
          <a:p>
            <a:pPr>
              <a:defRPr/>
            </a:pPr>
            <a:fld id="{08BDC180-0FC6-4346-AFBD-FC79A803FF9D}" type="slidenum">
              <a:rPr lang="en-US" smtClean="0"/>
              <a:pPr>
                <a:defRPr/>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a:lstStyle/>
          <a:p>
            <a:pPr eaLnBrk="1" hangingPunct="1"/>
            <a:r>
              <a:rPr lang="en-US" dirty="0" smtClean="0">
                <a:cs typeface="Arial" charset="0"/>
              </a:rPr>
              <a:t>In the traditional approach, planning is done entirely by top-level managers who are often assisted by a </a:t>
            </a:r>
            <a:r>
              <a:rPr lang="en-US" b="1" dirty="0" smtClean="0">
                <a:cs typeface="Arial" charset="0"/>
              </a:rPr>
              <a:t>formal planning department</a:t>
            </a:r>
            <a:r>
              <a:rPr lang="en-US" dirty="0" smtClean="0">
                <a:cs typeface="Arial" charset="0"/>
              </a:rPr>
              <a:t>, a group of planning specialists whose sole responsibility is to help write the various organizational plans. Under this approach, plans developed by top-level managers flow down through other organizational levels, much like the traditional approach to goal-setting. As they flow down through the organization, the plans are tailored to the particular needs of each level. </a:t>
            </a:r>
          </a:p>
          <a:p>
            <a:pPr eaLnBrk="1" hangingPunct="1"/>
            <a:endParaRPr lang="en-US" dirty="0" smtClean="0">
              <a:cs typeface="Arial" charset="0"/>
            </a:endParaRPr>
          </a:p>
          <a:p>
            <a:pPr eaLnBrk="1" hangingPunct="1"/>
            <a:r>
              <a:rPr lang="en-US" dirty="0" smtClean="0">
                <a:cs typeface="Arial" charset="0"/>
              </a:rPr>
              <a:t>Although this approach makes managerial planning thorough, systematic, and coordinated, all too often the focus is on developing “the plan”—a thick binder (or binders) full of meaningless information that’s stuck on a shelf and never used by anyone for guiding or coordinating work efforts</a:t>
            </a:r>
          </a:p>
        </p:txBody>
      </p:sp>
      <p:sp>
        <p:nvSpPr>
          <p:cNvPr id="4" name="Slide Number Placeholder 3"/>
          <p:cNvSpPr>
            <a:spLocks noGrp="1"/>
          </p:cNvSpPr>
          <p:nvPr>
            <p:ph type="sldNum" sz="quarter" idx="5"/>
          </p:nvPr>
        </p:nvSpPr>
        <p:spPr/>
        <p:txBody>
          <a:bodyPr/>
          <a:lstStyle/>
          <a:p>
            <a:pPr>
              <a:defRPr/>
            </a:pPr>
            <a:fld id="{6AA0DFBE-04FA-4062-9CAE-9544E480486C}"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a:lstStyle/>
          <a:p>
            <a:pPr eaLnBrk="1" hangingPunct="1"/>
            <a:r>
              <a:rPr lang="en-US" dirty="0" smtClean="0">
                <a:cs typeface="Arial" charset="0"/>
              </a:rPr>
              <a:t>In an uncertain environment, managers should develop plans that are specific, but flexible. Although this may seem contradictory, it’s not. To be useful, plans need some specificity, but the plans should not be set in stone. Managers need to recognize that planning is an ongoing process. The plans serve as a road map although the destination may change due to dynamic market conditions. They should be ready to change directions if environmental conditions warrant.</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CFC44092-B113-43CC-8518-F5AF98440EE6}"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a:lstStyle/>
          <a:p>
            <a:pPr eaLnBrk="1" hangingPunct="1"/>
            <a:r>
              <a:rPr lang="en-US" dirty="0" smtClean="0">
                <a:cs typeface="Arial" charset="0"/>
              </a:rPr>
              <a:t>A manager’s analysis of the external environment may be improved by </a:t>
            </a:r>
            <a:r>
              <a:rPr lang="en-US" b="1" dirty="0" smtClean="0">
                <a:cs typeface="Arial" charset="0"/>
              </a:rPr>
              <a:t>environmental scanning</a:t>
            </a:r>
            <a:r>
              <a:rPr lang="en-US" dirty="0" smtClean="0">
                <a:cs typeface="Arial" charset="0"/>
              </a:rPr>
              <a:t>, which involves screening information to detect emerging trends. One of the fastest-growing forms of environmental scanning is </a:t>
            </a:r>
            <a:r>
              <a:rPr lang="en-US" b="1" dirty="0" smtClean="0">
                <a:cs typeface="Arial" charset="0"/>
              </a:rPr>
              <a:t>competitor intelligence</a:t>
            </a:r>
            <a:r>
              <a:rPr lang="en-US" dirty="0" smtClean="0">
                <a:cs typeface="Arial" charset="0"/>
              </a:rPr>
              <a:t>, gathering information about competitors that allows managers to anticipate competitors’ actions rather than merely reacting to them. It seeks basic information about competitors: Who are they? What are they doing? How will what they’re doing affect us?</a:t>
            </a:r>
          </a:p>
        </p:txBody>
      </p:sp>
      <p:sp>
        <p:nvSpPr>
          <p:cNvPr id="4" name="Slide Number Placeholder 3"/>
          <p:cNvSpPr>
            <a:spLocks noGrp="1"/>
          </p:cNvSpPr>
          <p:nvPr>
            <p:ph type="sldNum" sz="quarter" idx="5"/>
          </p:nvPr>
        </p:nvSpPr>
        <p:spPr/>
        <p:txBody>
          <a:bodyPr/>
          <a:lstStyle/>
          <a:p>
            <a:pPr>
              <a:defRPr/>
            </a:pPr>
            <a:fld id="{EA69402F-3020-4F26-8F12-292B8DDAC00B}"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a:lstStyle/>
          <a:p>
            <a:pPr eaLnBrk="1" hangingPunct="1"/>
            <a:r>
              <a:rPr lang="en-US" dirty="0" smtClean="0">
                <a:cs typeface="Arial" charset="0"/>
              </a:rPr>
              <a:t>Planning involves defining the organization’s goals, establishing an overall strategy for achieving those goals, and developing plans for organizational work activities. The four purposes of planning include providing direction, reducing uncertainty, minimizing waste and redundancy, and establishing the goals or standards used in controlling. Studies of the planning-performance relationship have concluded that formal planning is associated with positive financial performance, for the most part; it’s more important to do a good job of planning and implementing the plans than doing more extensive planning; the external environment is usually the reason why companies that plan don’t</a:t>
            </a:r>
            <a:r>
              <a:rPr lang="en-US" baseline="0" dirty="0" smtClean="0">
                <a:cs typeface="Arial" charset="0"/>
              </a:rPr>
              <a:t> </a:t>
            </a:r>
            <a:r>
              <a:rPr lang="en-US" dirty="0" smtClean="0">
                <a:cs typeface="Arial" charset="0"/>
              </a:rPr>
              <a:t>achieve high levels of performance; and the planning-performance relationship seems to be influenced by the planning time frame.</a:t>
            </a:r>
          </a:p>
        </p:txBody>
      </p:sp>
      <p:sp>
        <p:nvSpPr>
          <p:cNvPr id="4" name="Slide Number Placeholder 3"/>
          <p:cNvSpPr>
            <a:spLocks noGrp="1"/>
          </p:cNvSpPr>
          <p:nvPr>
            <p:ph type="sldNum" sz="quarter" idx="5"/>
          </p:nvPr>
        </p:nvSpPr>
        <p:spPr/>
        <p:txBody>
          <a:bodyPr/>
          <a:lstStyle/>
          <a:p>
            <a:pPr>
              <a:defRPr/>
            </a:pPr>
            <a:fld id="{26690943-095F-4ABB-A93F-7FD984A9B2AB}"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a:lstStyle/>
          <a:p>
            <a:pPr eaLnBrk="1" hangingPunct="1"/>
            <a:r>
              <a:rPr lang="en-US" dirty="0" smtClean="0">
                <a:cs typeface="Arial" charset="0"/>
              </a:rPr>
              <a:t>Goals are desired outcomes. Plans are documents that outline how goals are going to be met. Goals might be strategic or financial and they might be stated or real. Strategic plans apply to the entire organization while operational plans encompass a particular functional area.</a:t>
            </a:r>
          </a:p>
        </p:txBody>
      </p:sp>
      <p:sp>
        <p:nvSpPr>
          <p:cNvPr id="4" name="Slide Number Placeholder 3"/>
          <p:cNvSpPr>
            <a:spLocks noGrp="1"/>
          </p:cNvSpPr>
          <p:nvPr>
            <p:ph type="sldNum" sz="quarter" idx="5"/>
          </p:nvPr>
        </p:nvSpPr>
        <p:spPr/>
        <p:txBody>
          <a:bodyPr/>
          <a:lstStyle/>
          <a:p>
            <a:pPr>
              <a:defRPr/>
            </a:pPr>
            <a:fld id="{BF1BC3D0-AEB7-45B1-BC77-C89BDD3BC441}"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a:lstStyle/>
          <a:p>
            <a:pPr eaLnBrk="1" hangingPunct="1"/>
            <a:r>
              <a:rPr lang="en-US" dirty="0" smtClean="0">
                <a:cs typeface="Arial" charset="0"/>
              </a:rPr>
              <a:t>Long-term plans are those with a time frame beyond three years. Short-term plans cover one year or less. Specific plans are clearly defined and leave no room for interpretation. Directional plans are flexible and set out general guidelines.  </a:t>
            </a:r>
          </a:p>
        </p:txBody>
      </p:sp>
      <p:sp>
        <p:nvSpPr>
          <p:cNvPr id="4" name="Slide Number Placeholder 3"/>
          <p:cNvSpPr>
            <a:spLocks noGrp="1"/>
          </p:cNvSpPr>
          <p:nvPr>
            <p:ph type="sldNum" sz="quarter" idx="5"/>
          </p:nvPr>
        </p:nvSpPr>
        <p:spPr/>
        <p:txBody>
          <a:bodyPr/>
          <a:lstStyle/>
          <a:p>
            <a:pPr>
              <a:defRPr/>
            </a:pPr>
            <a:fld id="{F5C94CCE-393D-46BD-B803-1CF452FB13CC}"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a:lstStyle/>
          <a:p>
            <a:pPr eaLnBrk="1" hangingPunct="1"/>
            <a:r>
              <a:rPr lang="en-US" dirty="0" smtClean="0">
                <a:cs typeface="Arial" charset="0"/>
              </a:rPr>
              <a:t>A single-use plan is a one-time plan designed to meet the needs of a unique situation. Standing plans are ongoing plans that provide guidance for activities performed repeatedly.</a:t>
            </a:r>
          </a:p>
        </p:txBody>
      </p:sp>
      <p:sp>
        <p:nvSpPr>
          <p:cNvPr id="4" name="Slide Number Placeholder 3"/>
          <p:cNvSpPr>
            <a:spLocks noGrp="1"/>
          </p:cNvSpPr>
          <p:nvPr>
            <p:ph type="sldNum" sz="quarter" idx="5"/>
          </p:nvPr>
        </p:nvSpPr>
        <p:spPr/>
        <p:txBody>
          <a:bodyPr/>
          <a:lstStyle/>
          <a:p>
            <a:pPr>
              <a:defRPr/>
            </a:pPr>
            <a:fld id="{77C7CF70-9268-4328-83C2-8514863B6D41}"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a:lstStyle/>
          <a:p>
            <a:pPr eaLnBrk="1" hangingPunct="1"/>
            <a:r>
              <a:rPr lang="en-US" dirty="0" smtClean="0">
                <a:cs typeface="Arial" charset="0"/>
              </a:rPr>
              <a:t>In traditional goal-setting, goals are set at the top of the organization and then become subgoals for each organizational area. MBO (management by objectives) is a process of setting mutually agreed-upon goals and using those goals to evaluate employee performance.</a:t>
            </a:r>
          </a:p>
        </p:txBody>
      </p:sp>
      <p:sp>
        <p:nvSpPr>
          <p:cNvPr id="4" name="Slide Number Placeholder 3"/>
          <p:cNvSpPr>
            <a:spLocks noGrp="1"/>
          </p:cNvSpPr>
          <p:nvPr>
            <p:ph type="sldNum" sz="quarter" idx="5"/>
          </p:nvPr>
        </p:nvSpPr>
        <p:spPr/>
        <p:txBody>
          <a:bodyPr/>
          <a:lstStyle/>
          <a:p>
            <a:pPr>
              <a:defRPr/>
            </a:pPr>
            <a:fld id="{69FCE7C3-7460-4C91-BDA7-CE37752EC562}"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a:lstStyle/>
          <a:p>
            <a:pPr eaLnBrk="1" hangingPunct="1"/>
            <a:r>
              <a:rPr lang="en-US" dirty="0" smtClean="0">
                <a:cs typeface="Arial" charset="0"/>
              </a:rPr>
              <a:t>Well-written goals have six characteristics: (1) written in terms of outcomes, (2) measurable and quantifiable, (3) clear as to time frame, (4) challenging but attainable, (5) written down, and (6) communicated to all organizational members who need to know them.</a:t>
            </a:r>
          </a:p>
        </p:txBody>
      </p:sp>
      <p:sp>
        <p:nvSpPr>
          <p:cNvPr id="4" name="Slide Number Placeholder 3"/>
          <p:cNvSpPr>
            <a:spLocks noGrp="1"/>
          </p:cNvSpPr>
          <p:nvPr>
            <p:ph type="sldNum" sz="quarter" idx="5"/>
          </p:nvPr>
        </p:nvSpPr>
        <p:spPr/>
        <p:txBody>
          <a:bodyPr/>
          <a:lstStyle/>
          <a:p>
            <a:pPr>
              <a:defRPr/>
            </a:pPr>
            <a:fld id="{F037F058-C745-4ACA-B989-EE882A080542}"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a:lstStyle/>
          <a:p>
            <a:pPr eaLnBrk="1" hangingPunct="1"/>
            <a:r>
              <a:rPr lang="en-US" dirty="0" smtClean="0">
                <a:cs typeface="Arial" charset="0"/>
              </a:rPr>
              <a:t>Goal-setting involves these steps: review the organization’s mission; evaluate available resources; determine the goals individually or with</a:t>
            </a:r>
            <a:r>
              <a:rPr lang="en-US" baseline="0" dirty="0" smtClean="0">
                <a:cs typeface="Arial" charset="0"/>
              </a:rPr>
              <a:t> i</a:t>
            </a:r>
            <a:r>
              <a:rPr lang="en-US" dirty="0" smtClean="0">
                <a:cs typeface="Arial" charset="0"/>
              </a:rPr>
              <a:t>nput from others; write down the goals and communicate them to all who need to know them; and review results and change goals as needed.</a:t>
            </a:r>
          </a:p>
        </p:txBody>
      </p:sp>
      <p:sp>
        <p:nvSpPr>
          <p:cNvPr id="4" name="Slide Number Placeholder 3"/>
          <p:cNvSpPr>
            <a:spLocks noGrp="1"/>
          </p:cNvSpPr>
          <p:nvPr>
            <p:ph type="sldNum" sz="quarter" idx="5"/>
          </p:nvPr>
        </p:nvSpPr>
        <p:spPr/>
        <p:txBody>
          <a:bodyPr/>
          <a:lstStyle/>
          <a:p>
            <a:pPr>
              <a:defRPr/>
            </a:pPr>
            <a:fld id="{271936FF-F9D1-4866-BE69-A456FB586295}"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a:lstStyle/>
          <a:p>
            <a:pPr eaLnBrk="1" hangingPunct="1"/>
            <a:r>
              <a:rPr lang="en-US" dirty="0" smtClean="0">
                <a:cs typeface="Arial" charset="0"/>
              </a:rPr>
              <a:t>Numerous studies have shown generally positive relationships between planning and performance.</a:t>
            </a:r>
          </a:p>
          <a:p>
            <a:pPr eaLnBrk="1" hangingPunct="1"/>
            <a:endParaRPr lang="en-US" dirty="0" smtClean="0">
              <a:cs typeface="Arial" charset="0"/>
            </a:endParaRPr>
          </a:p>
          <a:p>
            <a:pPr eaLnBrk="1" hangingPunct="1"/>
            <a:r>
              <a:rPr lang="en-US" dirty="0" smtClean="0">
                <a:cs typeface="Arial" charset="0"/>
              </a:rPr>
              <a:t>Formal planning is associated with positive financial results—higher profits, higher return on assets, and so forth. </a:t>
            </a:r>
          </a:p>
          <a:p>
            <a:pPr eaLnBrk="1" hangingPunct="1"/>
            <a:endParaRPr lang="en-US" dirty="0" smtClean="0">
              <a:cs typeface="Arial" charset="0"/>
            </a:endParaRPr>
          </a:p>
          <a:p>
            <a:pPr eaLnBrk="1" hangingPunct="1"/>
            <a:r>
              <a:rPr lang="en-US" dirty="0" smtClean="0">
                <a:cs typeface="Arial" charset="0"/>
              </a:rPr>
              <a:t>Doing a good job of planning and implementing those plans plays a bigger part in high performance than how much planning is done. </a:t>
            </a:r>
          </a:p>
          <a:p>
            <a:pPr eaLnBrk="1" hangingPunct="1"/>
            <a:endParaRPr lang="en-US" dirty="0" smtClean="0">
              <a:cs typeface="Arial" charset="0"/>
            </a:endParaRPr>
          </a:p>
          <a:p>
            <a:pPr eaLnBrk="1" hangingPunct="1"/>
            <a:r>
              <a:rPr lang="en-US" dirty="0" smtClean="0">
                <a:cs typeface="Arial" charset="0"/>
              </a:rPr>
              <a:t>In those studies where formal planning didn’t lead to higher performance, the external environment often</a:t>
            </a:r>
          </a:p>
          <a:p>
            <a:pPr eaLnBrk="1" hangingPunct="1"/>
            <a:r>
              <a:rPr lang="en-US" dirty="0" smtClean="0">
                <a:cs typeface="Arial" charset="0"/>
              </a:rPr>
              <a:t>was the culprit. When external forces—think governmental regulations or powerful labor unions—constrain managers’ options, it reduces the impact planning has on an organization’s performance. </a:t>
            </a:r>
          </a:p>
          <a:p>
            <a:pPr eaLnBrk="1" hangingPunct="1"/>
            <a:endParaRPr lang="en-US" dirty="0" smtClean="0">
              <a:cs typeface="Arial" charset="0"/>
            </a:endParaRPr>
          </a:p>
          <a:p>
            <a:pPr eaLnBrk="1" hangingPunct="1"/>
            <a:r>
              <a:rPr lang="en-US" dirty="0" smtClean="0">
                <a:cs typeface="Arial" charset="0"/>
              </a:rPr>
              <a:t>Finally, the planning-performance relationship seems to be influenced by the planning time frame. It seems that at least four years</a:t>
            </a:r>
            <a:r>
              <a:rPr lang="en-US" baseline="0" dirty="0" smtClean="0">
                <a:cs typeface="Arial" charset="0"/>
              </a:rPr>
              <a:t> </a:t>
            </a:r>
            <a:r>
              <a:rPr lang="en-US" dirty="0" smtClean="0">
                <a:cs typeface="Arial" charset="0"/>
              </a:rPr>
              <a:t>of formal planning is required before it begins to affect performance.</a:t>
            </a:r>
          </a:p>
        </p:txBody>
      </p:sp>
      <p:sp>
        <p:nvSpPr>
          <p:cNvPr id="4" name="Slide Number Placeholder 3"/>
          <p:cNvSpPr>
            <a:spLocks noGrp="1"/>
          </p:cNvSpPr>
          <p:nvPr>
            <p:ph type="sldNum" sz="quarter" idx="5"/>
          </p:nvPr>
        </p:nvSpPr>
        <p:spPr/>
        <p:txBody>
          <a:bodyPr/>
          <a:lstStyle/>
          <a:p>
            <a:pPr>
              <a:defRPr/>
            </a:pPr>
            <a:fld id="{ECCE6457-A5EE-49FD-9264-75F729D2E707}" type="slidenum">
              <a:rPr lang="en-US" smtClean="0"/>
              <a:pPr>
                <a:defRPr/>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a:lstStyle/>
          <a:p>
            <a:pPr eaLnBrk="1" hangingPunct="1"/>
            <a:r>
              <a:rPr lang="en-US" dirty="0" smtClean="0">
                <a:cs typeface="Arial" charset="0"/>
              </a:rPr>
              <a:t>The two main approaches to planning include the traditional approach, which has plans developed by top managers that flow down</a:t>
            </a:r>
            <a:r>
              <a:rPr lang="en-US" baseline="0" dirty="0" smtClean="0">
                <a:cs typeface="Arial" charset="0"/>
              </a:rPr>
              <a:t> </a:t>
            </a:r>
            <a:r>
              <a:rPr lang="en-US" dirty="0" smtClean="0">
                <a:cs typeface="Arial" charset="0"/>
              </a:rPr>
              <a:t>through other organizational levels and which may use a formal planning department. The other approach is to involve more organizational members in the planning process.</a:t>
            </a:r>
          </a:p>
        </p:txBody>
      </p:sp>
      <p:sp>
        <p:nvSpPr>
          <p:cNvPr id="4" name="Slide Number Placeholder 3"/>
          <p:cNvSpPr>
            <a:spLocks noGrp="1"/>
          </p:cNvSpPr>
          <p:nvPr>
            <p:ph type="sldNum" sz="quarter" idx="5"/>
          </p:nvPr>
        </p:nvSpPr>
        <p:spPr/>
        <p:txBody>
          <a:bodyPr/>
          <a:lstStyle/>
          <a:p>
            <a:pPr>
              <a:defRPr/>
            </a:pPr>
            <a:fld id="{DC1B0BC1-0FC5-43FB-A129-2F322760C0B9}"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a:lstStyle/>
          <a:p>
            <a:pPr eaLnBrk="1" hangingPunct="1"/>
            <a:r>
              <a:rPr lang="en-US" dirty="0" smtClean="0">
                <a:cs typeface="Arial" charset="0"/>
              </a:rPr>
              <a:t>One contemporary planning issue is planning in dynamic environments, which usually means developing plans that are specific but flexible. Also, it’s important to continue planning, even when the environment is highly uncertain. Finally, because there’s little time in a dynamic environment for goals and plans to flow down from the top, lower organizational levels should be allowed to set goals and develop plans. Another contemporary planning issue involves using environmental scanning to help do a better analysis of the external environment. One form of environmental scanning, competitive intelligence, can be especially helpful in finding out what competitors are doing.</a:t>
            </a:r>
          </a:p>
        </p:txBody>
      </p:sp>
      <p:sp>
        <p:nvSpPr>
          <p:cNvPr id="4" name="Slide Number Placeholder 3"/>
          <p:cNvSpPr>
            <a:spLocks noGrp="1"/>
          </p:cNvSpPr>
          <p:nvPr>
            <p:ph type="sldNum" sz="quarter" idx="5"/>
          </p:nvPr>
        </p:nvSpPr>
        <p:spPr/>
        <p:txBody>
          <a:bodyPr/>
          <a:lstStyle/>
          <a:p>
            <a:pPr>
              <a:defRPr/>
            </a:pPr>
            <a:fld id="{558C898E-5078-4584-8F99-DD2B482BA5E8}" type="slidenum">
              <a:rPr lang="en-US" smtClean="0"/>
              <a:pPr>
                <a:defRPr/>
              </a:pPr>
              <a:t>33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a:lstStyle/>
          <a:p>
            <a:pPr eaLnBrk="1" hangingPunct="1"/>
            <a:r>
              <a:rPr lang="en-US" b="1" dirty="0" smtClean="0">
                <a:cs typeface="Arial" charset="0"/>
              </a:rPr>
              <a:t>Goals (objectives) </a:t>
            </a:r>
            <a:r>
              <a:rPr lang="en-US" dirty="0" smtClean="0">
                <a:cs typeface="Arial" charset="0"/>
              </a:rPr>
              <a:t>are desired outcomes or targets. They guide management decisions and form the criterion against which work results are measured. That’s why they’re often described as the essential elements of planning. You have to know the desired target or outcome before you can establish plans for reaching it. </a:t>
            </a:r>
          </a:p>
          <a:p>
            <a:pPr eaLnBrk="1" hangingPunct="1"/>
            <a:endParaRPr lang="en-US" dirty="0" smtClean="0">
              <a:cs typeface="Arial" charset="0"/>
            </a:endParaRPr>
          </a:p>
          <a:p>
            <a:pPr eaLnBrk="1" hangingPunct="1"/>
            <a:r>
              <a:rPr lang="en-US" b="1" dirty="0" smtClean="0">
                <a:cs typeface="Arial" charset="0"/>
              </a:rPr>
              <a:t>Plans </a:t>
            </a:r>
            <a:r>
              <a:rPr lang="en-US" dirty="0" smtClean="0">
                <a:cs typeface="Arial" charset="0"/>
              </a:rPr>
              <a:t>are documents that outline how goals are going to be met. They usually include resource allocations, schedules, and other necessary actions to accomplish the goals. As managers plan, they develop both goals and plans.</a:t>
            </a:r>
          </a:p>
        </p:txBody>
      </p:sp>
      <p:sp>
        <p:nvSpPr>
          <p:cNvPr id="4" name="Slide Number Placeholder 3"/>
          <p:cNvSpPr>
            <a:spLocks noGrp="1"/>
          </p:cNvSpPr>
          <p:nvPr>
            <p:ph type="sldNum" sz="quarter" idx="5"/>
          </p:nvPr>
        </p:nvSpPr>
        <p:spPr/>
        <p:txBody>
          <a:bodyPr/>
          <a:lstStyle/>
          <a:p>
            <a:pPr>
              <a:defRPr/>
            </a:pPr>
            <a:fld id="{F5C3CE47-9007-4E9F-9818-33010CF7687F}"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a:lstStyle/>
          <a:p>
            <a:pPr eaLnBrk="1" hangingPunct="1"/>
            <a:r>
              <a:rPr lang="en-US" dirty="0" smtClean="0">
                <a:cs typeface="Arial" charset="0"/>
              </a:rPr>
              <a:t>We can classify most company’s goals as either strategic or financial. Financial goals are related to the financial performance of the organization, while strategic goals are related to all other areas of an organization’s performance. For instance, McDonald’s states that its financial targets are 3 to 5 percent average annual sales and revenue growth; 6 to 7 percent average annual operating income growth; and returns on invested capital in the high teens. Here’s an example of a strategic goal from Bloomberg L.P.: “We want to be the world’s most influential news organization.”</a:t>
            </a:r>
          </a:p>
        </p:txBody>
      </p:sp>
      <p:sp>
        <p:nvSpPr>
          <p:cNvPr id="4" name="Slide Number Placeholder 3"/>
          <p:cNvSpPr>
            <a:spLocks noGrp="1"/>
          </p:cNvSpPr>
          <p:nvPr>
            <p:ph type="sldNum" sz="quarter" idx="5"/>
          </p:nvPr>
        </p:nvSpPr>
        <p:spPr/>
        <p:txBody>
          <a:bodyPr/>
          <a:lstStyle/>
          <a:p>
            <a:pPr>
              <a:defRPr/>
            </a:pPr>
            <a:fld id="{4DDC8B17-2D1E-4A0F-A6AC-02893E9ADFF2}"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a:lstStyle/>
          <a:p>
            <a:pPr eaLnBrk="1" hangingPunct="1"/>
            <a:r>
              <a:rPr lang="en-US" b="1" dirty="0" smtClean="0">
                <a:cs typeface="Arial" charset="0"/>
              </a:rPr>
              <a:t>Stated goals</a:t>
            </a:r>
            <a:r>
              <a:rPr lang="en-US" dirty="0" smtClean="0">
                <a:cs typeface="Arial" charset="0"/>
              </a:rPr>
              <a:t> are official statements of what an organization says, and what it wants its stakeholders to believe, its goals are. However, stated goals—which can be found in an organization’s charter, annual report, public relations announcements, or in public statements made by managers—are often conflicting and influenced by what various stakeholders think organizations should do.</a:t>
            </a:r>
          </a:p>
          <a:p>
            <a:pPr eaLnBrk="1" hangingPunct="1"/>
            <a:endParaRPr lang="en-US" dirty="0" smtClean="0">
              <a:cs typeface="Arial" charset="0"/>
            </a:endParaRPr>
          </a:p>
          <a:p>
            <a:pPr eaLnBrk="1" hangingPunct="1"/>
            <a:r>
              <a:rPr lang="en-US" dirty="0" smtClean="0">
                <a:cs typeface="Arial" charset="0"/>
              </a:rPr>
              <a:t>If you want to know an organization’s </a:t>
            </a:r>
            <a:r>
              <a:rPr lang="en-US" b="1" dirty="0" smtClean="0">
                <a:cs typeface="Arial" charset="0"/>
              </a:rPr>
              <a:t>real goals</a:t>
            </a:r>
            <a:r>
              <a:rPr lang="en-US" dirty="0" smtClean="0">
                <a:cs typeface="Arial" charset="0"/>
              </a:rPr>
              <a:t>—those goals an organization actually pursues—observe what organizational members are doing. Actions define priorities.</a:t>
            </a:r>
          </a:p>
        </p:txBody>
      </p:sp>
      <p:sp>
        <p:nvSpPr>
          <p:cNvPr id="4" name="Slide Number Placeholder 3"/>
          <p:cNvSpPr>
            <a:spLocks noGrp="1"/>
          </p:cNvSpPr>
          <p:nvPr>
            <p:ph type="sldNum" sz="quarter" idx="5"/>
          </p:nvPr>
        </p:nvSpPr>
        <p:spPr/>
        <p:txBody>
          <a:bodyPr/>
          <a:lstStyle/>
          <a:p>
            <a:pPr>
              <a:defRPr/>
            </a:pPr>
            <a:fld id="{94F646D9-40A8-426D-AC12-75A8F32A2B2A}"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a:lstStyle/>
          <a:p>
            <a:pPr eaLnBrk="1" hangingPunct="1"/>
            <a:r>
              <a:rPr lang="en-US" dirty="0" smtClean="0">
                <a:cs typeface="Arial" charset="0"/>
              </a:rPr>
              <a:t>The most popular ways to describe organizational plans are breadth (strategic versus operational), time frame (short-term versus long-term), specificity (directional versus specific), and frequency of use (single use versus standing).</a:t>
            </a:r>
          </a:p>
          <a:p>
            <a:pPr eaLnBrk="1" hangingPunct="1"/>
            <a:endParaRPr lang="en-US" dirty="0" smtClean="0">
              <a:cs typeface="Arial" charset="0"/>
            </a:endParaRPr>
          </a:p>
          <a:p>
            <a:pPr eaLnBrk="1" hangingPunct="1"/>
            <a:r>
              <a:rPr lang="en-US" b="1" dirty="0" smtClean="0">
                <a:cs typeface="Arial" charset="0"/>
              </a:rPr>
              <a:t>Strategic plans </a:t>
            </a:r>
            <a:r>
              <a:rPr lang="en-US" dirty="0" smtClean="0">
                <a:cs typeface="Arial" charset="0"/>
              </a:rPr>
              <a:t>are plans that apply to the entire organization and establish the organization’s overall goals. Plans that encompass a particular operational area of the organization are called </a:t>
            </a:r>
            <a:r>
              <a:rPr lang="en-US" b="1" dirty="0" smtClean="0">
                <a:cs typeface="Arial" charset="0"/>
              </a:rPr>
              <a:t>operational plans</a:t>
            </a:r>
            <a:r>
              <a:rPr lang="en-US" dirty="0" smtClean="0">
                <a:cs typeface="Arial" charset="0"/>
              </a:rPr>
              <a:t>. These two types of plans differ because strategic plans are broad while operational plans are narrow.</a:t>
            </a:r>
          </a:p>
        </p:txBody>
      </p:sp>
      <p:sp>
        <p:nvSpPr>
          <p:cNvPr id="4" name="Slide Number Placeholder 3"/>
          <p:cNvSpPr>
            <a:spLocks noGrp="1"/>
          </p:cNvSpPr>
          <p:nvPr>
            <p:ph type="sldNum" sz="quarter" idx="5"/>
          </p:nvPr>
        </p:nvSpPr>
        <p:spPr/>
        <p:txBody>
          <a:bodyPr/>
          <a:lstStyle/>
          <a:p>
            <a:pPr>
              <a:defRPr/>
            </a:pPr>
            <a:fld id="{FC8E03F8-C848-477A-8EB8-1A1C0B2DE02E}"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a:lstStyle/>
          <a:p>
            <a:pPr eaLnBrk="1" hangingPunct="1"/>
            <a:r>
              <a:rPr lang="en-US" dirty="0" smtClean="0">
                <a:cs typeface="Arial" charset="0"/>
              </a:rPr>
              <a:t>We define </a:t>
            </a:r>
            <a:r>
              <a:rPr lang="en-US" b="1" dirty="0" smtClean="0">
                <a:cs typeface="Arial" charset="0"/>
              </a:rPr>
              <a:t>long-term plans </a:t>
            </a:r>
            <a:r>
              <a:rPr lang="en-US" dirty="0" smtClean="0">
                <a:cs typeface="Arial" charset="0"/>
              </a:rPr>
              <a:t>as those with a time frame beyond three years.  </a:t>
            </a:r>
            <a:r>
              <a:rPr lang="en-US" b="1" dirty="0" smtClean="0">
                <a:cs typeface="Arial" charset="0"/>
              </a:rPr>
              <a:t>Short-term plans </a:t>
            </a:r>
            <a:r>
              <a:rPr lang="en-US" dirty="0" smtClean="0">
                <a:cs typeface="Arial" charset="0"/>
              </a:rPr>
              <a:t>cover one year or less. Any time period in between would be an intermediate plan. Although these time classifications are fairly common, an organization can use any planning time</a:t>
            </a:r>
            <a:r>
              <a:rPr lang="en-US" baseline="0" dirty="0" smtClean="0">
                <a:cs typeface="Arial" charset="0"/>
              </a:rPr>
              <a:t> </a:t>
            </a:r>
            <a:r>
              <a:rPr lang="en-US" dirty="0" smtClean="0">
                <a:cs typeface="Arial" charset="0"/>
              </a:rPr>
              <a:t>frame it wants.</a:t>
            </a:r>
          </a:p>
          <a:p>
            <a:pPr eaLnBrk="1" hangingPunct="1"/>
            <a:endParaRPr lang="en-US" dirty="0" smtClean="0">
              <a:cs typeface="Arial" charset="0"/>
            </a:endParaRPr>
          </a:p>
          <a:p>
            <a:pPr eaLnBrk="1" hangingPunct="1"/>
            <a:r>
              <a:rPr lang="en-US" b="1" dirty="0" smtClean="0">
                <a:cs typeface="Arial" charset="0"/>
              </a:rPr>
              <a:t>Specific plans </a:t>
            </a:r>
            <a:r>
              <a:rPr lang="en-US" dirty="0" smtClean="0">
                <a:cs typeface="Arial" charset="0"/>
              </a:rPr>
              <a:t>are clearly defined and leave no room for interpretation. A specific plan states its objectives in a way that eliminates ambiguity and problems with misunderstanding.</a:t>
            </a:r>
          </a:p>
          <a:p>
            <a:pPr eaLnBrk="1" hangingPunct="1"/>
            <a:endParaRPr lang="en-US" dirty="0" smtClean="0">
              <a:cs typeface="Arial" charset="0"/>
            </a:endParaRPr>
          </a:p>
          <a:p>
            <a:pPr eaLnBrk="1" hangingPunct="1"/>
            <a:r>
              <a:rPr lang="en-US" b="1" dirty="0" smtClean="0">
                <a:cs typeface="Arial" charset="0"/>
              </a:rPr>
              <a:t>Directional plans </a:t>
            </a:r>
            <a:r>
              <a:rPr lang="en-US" dirty="0" smtClean="0">
                <a:cs typeface="Arial" charset="0"/>
              </a:rPr>
              <a:t>are flexible plans that set out general guidelines. They provide focus but don’t lock managers into specific goals or courses of action.</a:t>
            </a:r>
          </a:p>
        </p:txBody>
      </p:sp>
      <p:sp>
        <p:nvSpPr>
          <p:cNvPr id="4" name="Slide Number Placeholder 3"/>
          <p:cNvSpPr>
            <a:spLocks noGrp="1"/>
          </p:cNvSpPr>
          <p:nvPr>
            <p:ph type="sldNum" sz="quarter" idx="5"/>
          </p:nvPr>
        </p:nvSpPr>
        <p:spPr/>
        <p:txBody>
          <a:bodyPr/>
          <a:lstStyle/>
          <a:p>
            <a:pPr>
              <a:defRPr/>
            </a:pPr>
            <a:fld id="{38364018-F146-4200-BB73-47F8A064E4B1}"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a:lstStyle/>
          <a:p>
            <a:pPr eaLnBrk="1" hangingPunct="1"/>
            <a:r>
              <a:rPr lang="en-US" dirty="0" smtClean="0">
                <a:cs typeface="Arial" charset="0"/>
              </a:rPr>
              <a:t>Some plans that managers develop are ongoing while others are used only once. A </a:t>
            </a:r>
            <a:r>
              <a:rPr lang="en-US" b="1" dirty="0" smtClean="0">
                <a:cs typeface="Arial" charset="0"/>
              </a:rPr>
              <a:t>single-use plan </a:t>
            </a:r>
            <a:r>
              <a:rPr lang="en-US" dirty="0" smtClean="0">
                <a:cs typeface="Arial" charset="0"/>
              </a:rPr>
              <a:t>is a one-time plan specifically designed to meet the needs of a unique situation.</a:t>
            </a:r>
          </a:p>
          <a:p>
            <a:pPr eaLnBrk="1" hangingPunct="1"/>
            <a:endParaRPr lang="en-US" dirty="0" smtClean="0">
              <a:cs typeface="Arial" charset="0"/>
            </a:endParaRPr>
          </a:p>
          <a:p>
            <a:pPr eaLnBrk="1" hangingPunct="1"/>
            <a:r>
              <a:rPr lang="en-US" dirty="0" smtClean="0">
                <a:cs typeface="Arial" charset="0"/>
              </a:rPr>
              <a:t>In contrast, </a:t>
            </a:r>
            <a:r>
              <a:rPr lang="en-US" b="1" dirty="0" smtClean="0">
                <a:cs typeface="Arial" charset="0"/>
              </a:rPr>
              <a:t>standing plans </a:t>
            </a:r>
            <a:r>
              <a:rPr lang="en-US" dirty="0" smtClean="0">
                <a:cs typeface="Arial" charset="0"/>
              </a:rPr>
              <a:t>are ongoing plans that provide guidance for activities performed repeatedly. Standing plans include policies, rules, and procedures.</a:t>
            </a:r>
          </a:p>
        </p:txBody>
      </p:sp>
      <p:sp>
        <p:nvSpPr>
          <p:cNvPr id="4" name="Slide Number Placeholder 3"/>
          <p:cNvSpPr>
            <a:spLocks noGrp="1"/>
          </p:cNvSpPr>
          <p:nvPr>
            <p:ph type="sldNum" sz="quarter" idx="5"/>
          </p:nvPr>
        </p:nvSpPr>
        <p:spPr/>
        <p:txBody>
          <a:bodyPr/>
          <a:lstStyle/>
          <a:p>
            <a:pPr>
              <a:defRPr/>
            </a:pPr>
            <a:fld id="{F929F9B0-507D-4743-8549-DAD84D9154B4}"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11" descr="cover banner.jpg"/>
          <p:cNvPicPr>
            <a:picLocks noChangeAspect="1"/>
          </p:cNvPicPr>
          <p:nvPr userDrawn="1"/>
        </p:nvPicPr>
        <p:blipFill>
          <a:blip r:embed="rId2" cstate="print"/>
          <a:stretch>
            <a:fillRect/>
          </a:stretch>
        </p:blipFill>
        <p:spPr>
          <a:xfrm>
            <a:off x="0" y="6015228"/>
            <a:ext cx="1369640" cy="856800"/>
          </a:xfrm>
          <a:prstGeom prst="rect">
            <a:avLst/>
          </a:prstGeom>
        </p:spPr>
      </p:pic>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119897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8"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175596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8"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185420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0"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413754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2"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45291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4" name="Picture 13"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1"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110261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10"/>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6" name="Picture 15"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3"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101526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1" name="Picture 10"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3274657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0" name="Picture 9"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6"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270480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5" name="Picture 14"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197657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spTree>
    <p:extLst>
      <p:ext uri="{BB962C8B-B14F-4D97-AF65-F5344CB8AC3E}">
        <p14:creationId xmlns:p14="http://schemas.microsoft.com/office/powerpoint/2010/main" val="3925870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137160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txBox="1">
            <a:spLocks/>
          </p:cNvSpPr>
          <p:nvPr userDrawn="1"/>
        </p:nvSpPr>
        <p:spPr>
          <a:xfrm>
            <a:off x="1371600" y="6416675"/>
            <a:ext cx="3733800" cy="365125"/>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charset="0"/>
                <a:ea typeface="+mn-ea"/>
                <a:cs typeface="Arial" charset="0"/>
              </a:rPr>
              <a:t>  </a:t>
            </a:r>
            <a:endParaRPr kumimoji="0" lang="en-US" sz="12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12" name="Footer Placeholder 4"/>
          <p:cNvSpPr txBox="1">
            <a:spLocks/>
          </p:cNvSpPr>
          <p:nvPr userDrawn="1"/>
        </p:nvSpPr>
        <p:spPr>
          <a:xfrm>
            <a:off x="1371600" y="6256338"/>
            <a:ext cx="3733800" cy="365125"/>
          </a:xfrm>
          <a:prstGeom prst="rect">
            <a:avLst/>
          </a:prstGeom>
        </p:spPr>
        <p:txBody>
          <a:bodyPr/>
          <a:lstStyle>
            <a:defPPr>
              <a:defRPr lang="en-US"/>
            </a:defPPr>
            <a:lvl1pPr algn="l" rtl="0" fontAlgn="base">
              <a:spcBef>
                <a:spcPct val="0"/>
              </a:spcBef>
              <a:spcAft>
                <a:spcPct val="0"/>
              </a:spcAft>
              <a:defRPr sz="1200" kern="1200">
                <a:solidFill>
                  <a:schemeClr val="bg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smtClean="0"/>
              <a:t>Copyright © 2014 Pearson Education, Ltd</a:t>
            </a:r>
            <a:endParaRPr lang="en-US" dirty="0"/>
          </a:p>
        </p:txBody>
      </p:sp>
      <p:sp>
        <p:nvSpPr>
          <p:cNvPr id="17" name="Rectangle 16"/>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Footer Placeholder 4"/>
          <p:cNvSpPr>
            <a:spLocks noGrp="1"/>
          </p:cNvSpPr>
          <p:nvPr>
            <p:ph type="ftr" sz="quarter" idx="3"/>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Pearson Education, Ltd.</a:t>
            </a:r>
            <a:endParaRPr lang="en-US" dirty="0"/>
          </a:p>
        </p:txBody>
      </p:sp>
      <p:sp>
        <p:nvSpPr>
          <p:cNvPr id="1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8-</a:t>
            </a:r>
            <a:fld id="{8B37D5FE-740C-46F5-801A-FA5477D9711F}" type="slidenum">
              <a:rPr lang="en-US" smtClean="0"/>
              <a:pPr/>
              <a:t>‹#›</a:t>
            </a:fld>
            <a:endParaRPr lang="en-US" dirty="0"/>
          </a:p>
        </p:txBody>
      </p:sp>
      <p:pic>
        <p:nvPicPr>
          <p:cNvPr id="10" name="Picture 9" descr="cover banner.jpg"/>
          <p:cNvPicPr>
            <a:picLocks noChangeAspect="1"/>
          </p:cNvPicPr>
          <p:nvPr userDrawn="1"/>
        </p:nvPicPr>
        <p:blipFill>
          <a:blip r:embed="rId14" cstate="print"/>
          <a:stretch>
            <a:fillRect/>
          </a:stretch>
        </p:blipFill>
        <p:spPr>
          <a:xfrm>
            <a:off x="0" y="6015228"/>
            <a:ext cx="1369640" cy="856800"/>
          </a:xfrm>
          <a:prstGeom prst="rect">
            <a:avLst/>
          </a:prstGeom>
        </p:spPr>
      </p:pic>
    </p:spTree>
    <p:extLst>
      <p:ext uri="{BB962C8B-B14F-4D97-AF65-F5344CB8AC3E}">
        <p14:creationId xmlns:p14="http://schemas.microsoft.com/office/powerpoint/2010/main" val="15348354"/>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hf hd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FF1D1D"/>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Tx/>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Tx/>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3"/>
          <p:cNvSpPr>
            <a:spLocks noGrp="1"/>
          </p:cNvSpPr>
          <p:nvPr>
            <p:ph type="ctrTitle"/>
          </p:nvPr>
        </p:nvSpPr>
        <p:spPr>
          <a:xfrm>
            <a:off x="5141836" y="1676400"/>
            <a:ext cx="3886200" cy="1524000"/>
          </a:xfrm>
        </p:spPr>
        <p:txBody>
          <a:bodyPr/>
          <a:lstStyle/>
          <a:p>
            <a:pPr algn="ctr"/>
            <a:r>
              <a:rPr lang="en-US" dirty="0" smtClean="0">
                <a:latin typeface="HelveticaNeue-Light"/>
              </a:rPr>
              <a:t>Planning work activities</a:t>
            </a:r>
            <a:endParaRPr lang="en-US" dirty="0">
              <a:latin typeface="HelveticaNeue-Light"/>
            </a:endParaRPr>
          </a:p>
        </p:txBody>
      </p:sp>
      <p:pic>
        <p:nvPicPr>
          <p:cNvPr id="10" name="Picture 2"/>
          <p:cNvPicPr>
            <a:picLocks noChangeAspect="1" noChangeArrowheads="1"/>
          </p:cNvPicPr>
          <p:nvPr/>
        </p:nvPicPr>
        <p:blipFill>
          <a:blip r:embed="rId2" cstate="print"/>
          <a:srcRect b="7692"/>
          <a:stretch>
            <a:fillRect/>
          </a:stretch>
        </p:blipFill>
        <p:spPr bwMode="auto">
          <a:xfrm>
            <a:off x="0" y="0"/>
            <a:ext cx="505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a:off x="7467600" y="4267200"/>
            <a:ext cx="1219200" cy="1295400"/>
          </a:xfrm>
          <a:prstGeom prst="ellipse">
            <a:avLst/>
          </a:prstGeom>
          <a:solidFill>
            <a:srgbClr val="FF1D1D"/>
          </a:solidFill>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smtClean="0">
                <a:solidFill>
                  <a:schemeClr val="tx1"/>
                </a:solidFill>
              </a:rPr>
              <a:t>8</a:t>
            </a:r>
            <a:endParaRPr lang="en-US" sz="4400" dirty="0">
              <a:solidFill>
                <a:schemeClr val="tx1"/>
              </a:solidFill>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algn="ctr"/>
            <a:r>
              <a:rPr lang="en-US" sz="3600" dirty="0" smtClean="0"/>
              <a:t>Types of Plans (cont.)</a:t>
            </a:r>
            <a:endParaRPr lang="en-US" sz="3600" dirty="0" smtClean="0">
              <a:latin typeface="Calibri" pitchFamily="34" charset="0"/>
            </a:endParaRPr>
          </a:p>
        </p:txBody>
      </p:sp>
      <p:sp>
        <p:nvSpPr>
          <p:cNvPr id="4" name="Content Placeholder 3"/>
          <p:cNvSpPr>
            <a:spLocks noGrp="1"/>
          </p:cNvSpPr>
          <p:nvPr>
            <p:ph idx="1"/>
          </p:nvPr>
        </p:nvSpPr>
        <p:spPr/>
        <p:txBody>
          <a:bodyPr>
            <a:normAutofit lnSpcReduction="10000"/>
          </a:bodyPr>
          <a:lstStyle/>
          <a:p>
            <a:pPr indent="-342900" eaLnBrk="0" hangingPunct="0">
              <a:spcBef>
                <a:spcPct val="20000"/>
              </a:spcBef>
            </a:pPr>
            <a:r>
              <a:rPr lang="en-US" sz="2800" b="1" dirty="0" smtClean="0">
                <a:latin typeface="Arial" pitchFamily="34" charset="0"/>
                <a:cs typeface="Arial" pitchFamily="34" charset="0"/>
              </a:rPr>
              <a:t>Long-term plans </a:t>
            </a:r>
            <a:r>
              <a:rPr lang="en-US" sz="2800" dirty="0">
                <a:latin typeface="Arial" pitchFamily="34" charset="0"/>
                <a:cs typeface="Arial" pitchFamily="34" charset="0"/>
              </a:rPr>
              <a:t>–</a:t>
            </a:r>
            <a:r>
              <a:rPr lang="en-US" sz="2800" b="1" dirty="0" smtClean="0"/>
              <a:t> </a:t>
            </a:r>
            <a:r>
              <a:rPr lang="en-US" sz="2800" dirty="0"/>
              <a:t>plans with a time frame beyond three </a:t>
            </a:r>
            <a:r>
              <a:rPr lang="en-US" sz="2800" dirty="0" smtClean="0"/>
              <a:t>years.</a:t>
            </a:r>
          </a:p>
          <a:p>
            <a:pPr indent="-342900" eaLnBrk="0" hangingPunct="0">
              <a:spcBef>
                <a:spcPct val="20000"/>
              </a:spcBef>
            </a:pPr>
            <a:r>
              <a:rPr lang="en-US" sz="2800" b="1" dirty="0" smtClean="0"/>
              <a:t>Short</a:t>
            </a:r>
            <a:r>
              <a:rPr lang="en-US" sz="2800" b="1" dirty="0"/>
              <a:t>-term plans </a:t>
            </a:r>
            <a:r>
              <a:rPr lang="en-US" sz="2800" dirty="0">
                <a:latin typeface="Arial" pitchFamily="34" charset="0"/>
                <a:cs typeface="Arial" pitchFamily="34" charset="0"/>
              </a:rPr>
              <a:t>–</a:t>
            </a:r>
            <a:r>
              <a:rPr lang="en-US" sz="2800" dirty="0" smtClean="0"/>
              <a:t> </a:t>
            </a:r>
            <a:r>
              <a:rPr lang="en-US" sz="2800" dirty="0"/>
              <a:t>plans covering one year or </a:t>
            </a:r>
            <a:r>
              <a:rPr lang="en-US" sz="2800" dirty="0" smtClean="0"/>
              <a:t>less.</a:t>
            </a:r>
          </a:p>
          <a:p>
            <a:pPr indent="-342900" eaLnBrk="0" hangingPunct="0">
              <a:spcBef>
                <a:spcPct val="20000"/>
              </a:spcBef>
            </a:pPr>
            <a:r>
              <a:rPr lang="en-US" sz="2800" b="1" dirty="0" smtClean="0"/>
              <a:t>Specific </a:t>
            </a:r>
            <a:r>
              <a:rPr lang="en-US" sz="2800" b="1" dirty="0"/>
              <a:t>plans </a:t>
            </a:r>
            <a:r>
              <a:rPr lang="en-US" sz="2800" dirty="0"/>
              <a:t>–</a:t>
            </a:r>
            <a:r>
              <a:rPr lang="en-US" sz="2800" b="1" dirty="0"/>
              <a:t> </a:t>
            </a:r>
            <a:r>
              <a:rPr lang="en-US" sz="2800" dirty="0"/>
              <a:t>plans that are clearly defined and leave no room for </a:t>
            </a:r>
            <a:r>
              <a:rPr lang="en-US" sz="2800" dirty="0" smtClean="0"/>
              <a:t>interpretation.</a:t>
            </a:r>
          </a:p>
          <a:p>
            <a:pPr indent="-342900" eaLnBrk="0" hangingPunct="0">
              <a:spcBef>
                <a:spcPct val="20000"/>
              </a:spcBef>
            </a:pPr>
            <a:r>
              <a:rPr lang="en-US" sz="2800" b="1" dirty="0" smtClean="0"/>
              <a:t>Directional plans </a:t>
            </a:r>
            <a:r>
              <a:rPr lang="en-US" sz="2800" dirty="0" smtClean="0">
                <a:latin typeface="Arial" pitchFamily="34" charset="0"/>
                <a:cs typeface="Arial" pitchFamily="34" charset="0"/>
              </a:rPr>
              <a:t>–</a:t>
            </a:r>
            <a:r>
              <a:rPr lang="en-US" sz="2800" b="1" dirty="0" smtClean="0"/>
              <a:t> </a:t>
            </a:r>
            <a:r>
              <a:rPr lang="en-US" sz="2800" dirty="0"/>
              <a:t>plans that are flexible and set out general guidelines.</a:t>
            </a:r>
            <a:endParaRPr lang="en-US" sz="28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algn="ctr"/>
            <a:r>
              <a:rPr lang="en-US" sz="3600" dirty="0" smtClean="0"/>
              <a:t>Types of Plans (cont.)</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pPr indent="-342900" eaLnBrk="0" hangingPunct="0">
              <a:spcBef>
                <a:spcPct val="20000"/>
              </a:spcBef>
            </a:pPr>
            <a:r>
              <a:rPr lang="en-US" sz="3200" b="1" dirty="0" smtClean="0">
                <a:latin typeface="Arial" pitchFamily="34" charset="0"/>
                <a:cs typeface="Arial" pitchFamily="34" charset="0"/>
              </a:rPr>
              <a:t>Single-use plan </a:t>
            </a:r>
            <a:r>
              <a:rPr lang="en-US" sz="3200" dirty="0">
                <a:latin typeface="Arial" pitchFamily="34" charset="0"/>
                <a:cs typeface="Arial" pitchFamily="34" charset="0"/>
              </a:rPr>
              <a:t>–</a:t>
            </a:r>
            <a:r>
              <a:rPr lang="en-US" sz="3200" b="1" dirty="0"/>
              <a:t> </a:t>
            </a:r>
            <a:r>
              <a:rPr lang="en-US" sz="3200" dirty="0"/>
              <a:t>a one-time plan specifically designed to meet the needs of a unique situation. </a:t>
            </a:r>
            <a:endParaRPr lang="en-US" sz="3200" dirty="0" smtClean="0"/>
          </a:p>
          <a:p>
            <a:pPr indent="-342900" eaLnBrk="0" hangingPunct="0">
              <a:spcBef>
                <a:spcPct val="20000"/>
              </a:spcBef>
            </a:pPr>
            <a:r>
              <a:rPr lang="en-US" sz="3200" b="1" dirty="0" smtClean="0"/>
              <a:t>Standing </a:t>
            </a:r>
            <a:r>
              <a:rPr lang="en-US" sz="3200" b="1" dirty="0"/>
              <a:t>plans </a:t>
            </a:r>
            <a:r>
              <a:rPr lang="en-US" sz="3200" dirty="0">
                <a:latin typeface="Arial" pitchFamily="34" charset="0"/>
                <a:cs typeface="Arial" pitchFamily="34" charset="0"/>
              </a:rPr>
              <a:t>–</a:t>
            </a:r>
            <a:r>
              <a:rPr lang="en-US" sz="3200" b="1" dirty="0"/>
              <a:t> </a:t>
            </a:r>
            <a:r>
              <a:rPr lang="en-US" sz="3200" dirty="0"/>
              <a:t>ongoing plans that provide guidance for activities performed repeatedly.</a:t>
            </a:r>
          </a:p>
          <a:p>
            <a:endParaRPr lang="en-US" sz="32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normAutofit fontScale="90000"/>
          </a:bodyPr>
          <a:lstStyle/>
          <a:p>
            <a:pPr algn="ctr"/>
            <a:r>
              <a:rPr lang="en-US" sz="3600" dirty="0" smtClean="0"/>
              <a:t>Exhibit 8-1</a:t>
            </a:r>
            <a:r>
              <a:rPr lang="en-US" dirty="0"/>
              <a:t/>
            </a:r>
            <a:br>
              <a:rPr lang="en-US" dirty="0"/>
            </a:br>
            <a:r>
              <a:rPr lang="en-US" sz="3600" dirty="0" smtClean="0"/>
              <a:t>Types of Plans</a:t>
            </a:r>
            <a:endParaRPr lang="en-US" sz="3600" dirty="0" smtClean="0">
              <a:latin typeface="Calibri" pitchFamily="34" charset="0"/>
            </a:endParaRPr>
          </a:p>
        </p:txBody>
      </p:sp>
      <p:pic>
        <p:nvPicPr>
          <p:cNvPr id="3" name="Picture 2"/>
          <p:cNvPicPr>
            <a:picLocks noChangeAspect="1"/>
          </p:cNvPicPr>
          <p:nvPr/>
        </p:nvPicPr>
        <p:blipFill>
          <a:blip r:embed="rId3"/>
          <a:stretch>
            <a:fillRect/>
          </a:stretch>
        </p:blipFill>
        <p:spPr>
          <a:xfrm>
            <a:off x="0" y="1524000"/>
            <a:ext cx="9144000" cy="3733800"/>
          </a:xfrm>
          <a:prstGeom prst="rect">
            <a:avLst/>
          </a:prstGeom>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6" name="Slide Number Placeholder 5"/>
          <p:cNvSpPr>
            <a:spLocks noGrp="1"/>
          </p:cNvSpPr>
          <p:nvPr>
            <p:ph type="sldNum" sz="quarter" idx="4"/>
          </p:nvPr>
        </p:nvSpPr>
        <p:spPr/>
        <p:txBody>
          <a:bodyPr/>
          <a:lstStyle/>
          <a:p>
            <a:r>
              <a:rPr lang="en-US" smtClean="0"/>
              <a:t>8-</a:t>
            </a:r>
            <a:fld id="{8B37D5FE-740C-46F5-801A-FA5477D9711F}"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algn="ctr"/>
            <a:r>
              <a:rPr lang="en-US" sz="3600" dirty="0" smtClean="0"/>
              <a:t>Approaches to Setting Goals</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pPr indent="-342900" eaLnBrk="0" hangingPunct="0">
              <a:spcBef>
                <a:spcPct val="20000"/>
              </a:spcBef>
            </a:pPr>
            <a:r>
              <a:rPr lang="en-US" sz="2800" b="1" dirty="0" smtClean="0">
                <a:latin typeface="Arial" pitchFamily="34" charset="0"/>
                <a:cs typeface="Arial" pitchFamily="34" charset="0"/>
              </a:rPr>
              <a:t>Traditional </a:t>
            </a:r>
            <a:r>
              <a:rPr lang="en-US" sz="2800" b="1" dirty="0"/>
              <a:t>goal-setting </a:t>
            </a:r>
            <a:r>
              <a:rPr lang="en-US" sz="2800" dirty="0"/>
              <a:t>– </a:t>
            </a:r>
            <a:r>
              <a:rPr lang="en-US" sz="2800" dirty="0" smtClean="0"/>
              <a:t>an </a:t>
            </a:r>
            <a:r>
              <a:rPr lang="en-US" sz="2800" dirty="0"/>
              <a:t>approach to setting goals in which top managers set goals that then flow down through the organization and become </a:t>
            </a:r>
            <a:r>
              <a:rPr lang="en-US" sz="2800" dirty="0" err="1"/>
              <a:t>subgoals</a:t>
            </a:r>
            <a:r>
              <a:rPr lang="en-US" sz="2800" dirty="0"/>
              <a:t> for each organizational </a:t>
            </a:r>
            <a:r>
              <a:rPr lang="en-US" sz="2800" dirty="0" smtClean="0"/>
              <a:t>area.</a:t>
            </a:r>
          </a:p>
          <a:p>
            <a:pPr indent="-342900" eaLnBrk="0" hangingPunct="0">
              <a:spcBef>
                <a:spcPct val="20000"/>
              </a:spcBef>
            </a:pPr>
            <a:r>
              <a:rPr lang="en-US" sz="2800" b="1" dirty="0" smtClean="0"/>
              <a:t>Means</a:t>
            </a:r>
            <a:r>
              <a:rPr lang="en-US" sz="2800" b="1" dirty="0"/>
              <a:t>-ends chain </a:t>
            </a:r>
            <a:r>
              <a:rPr lang="en-US" sz="2800" dirty="0"/>
              <a:t>– </a:t>
            </a:r>
            <a:r>
              <a:rPr lang="en-US" sz="2800" b="1" dirty="0"/>
              <a:t> </a:t>
            </a:r>
            <a:r>
              <a:rPr lang="en-US" sz="2800" dirty="0"/>
              <a:t>an integrated network of goals in which the accomplishment of goals at one level serves as the means for achieving the goals, or ends, at the next level.</a:t>
            </a:r>
          </a:p>
          <a:p>
            <a:endParaRPr lang="en-US" sz="28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normAutofit fontScale="90000"/>
          </a:bodyPr>
          <a:lstStyle/>
          <a:p>
            <a:pPr algn="ctr"/>
            <a:r>
              <a:rPr lang="en-US" sz="3200" dirty="0" smtClean="0"/>
              <a:t>Exhibit 8-2</a:t>
            </a:r>
            <a:br>
              <a:rPr lang="en-US" sz="3200" dirty="0" smtClean="0"/>
            </a:br>
            <a:r>
              <a:rPr lang="en-US" sz="3200" dirty="0" smtClean="0"/>
              <a:t>The Downside of Traditional Goal-Setting</a:t>
            </a:r>
            <a:endParaRPr lang="en-US" sz="3200" dirty="0" smtClean="0">
              <a:latin typeface="Calibri" pitchFamily="34" charset="0"/>
            </a:endParaRPr>
          </a:p>
        </p:txBody>
      </p:sp>
      <p:pic>
        <p:nvPicPr>
          <p:cNvPr id="3" name="Picture 2"/>
          <p:cNvPicPr>
            <a:picLocks noChangeAspect="1"/>
          </p:cNvPicPr>
          <p:nvPr/>
        </p:nvPicPr>
        <p:blipFill>
          <a:blip r:embed="rId3"/>
          <a:stretch>
            <a:fillRect/>
          </a:stretch>
        </p:blipFill>
        <p:spPr>
          <a:xfrm>
            <a:off x="0" y="1041400"/>
            <a:ext cx="9144000" cy="4760287"/>
          </a:xfrm>
          <a:prstGeom prst="rect">
            <a:avLst/>
          </a:prstGeom>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6" name="Slide Number Placeholder 5"/>
          <p:cNvSpPr>
            <a:spLocks noGrp="1"/>
          </p:cNvSpPr>
          <p:nvPr>
            <p:ph type="sldNum" sz="quarter" idx="4"/>
          </p:nvPr>
        </p:nvSpPr>
        <p:spPr/>
        <p:txBody>
          <a:bodyPr/>
          <a:lstStyle/>
          <a:p>
            <a:r>
              <a:rPr lang="en-US" smtClean="0"/>
              <a:t>8-</a:t>
            </a:r>
            <a:fld id="{8B37D5FE-740C-46F5-801A-FA5477D9711F}"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normAutofit fontScale="90000"/>
          </a:bodyPr>
          <a:lstStyle/>
          <a:p>
            <a:r>
              <a:rPr lang="en-US" sz="3600" dirty="0" smtClean="0"/>
              <a:t>Approaches to Setting Goals (cont.)</a:t>
            </a:r>
            <a:endParaRPr lang="en-US" sz="3600" dirty="0" smtClean="0">
              <a:latin typeface="Calibri" pitchFamily="34" charset="0"/>
            </a:endParaRPr>
          </a:p>
        </p:txBody>
      </p:sp>
      <p:sp>
        <p:nvSpPr>
          <p:cNvPr id="7" name="Content Placeholder 6"/>
          <p:cNvSpPr>
            <a:spLocks noGrp="1"/>
          </p:cNvSpPr>
          <p:nvPr>
            <p:ph idx="1"/>
          </p:nvPr>
        </p:nvSpPr>
        <p:spPr/>
        <p:txBody>
          <a:bodyPr>
            <a:normAutofit/>
          </a:bodyPr>
          <a:lstStyle/>
          <a:p>
            <a:r>
              <a:rPr lang="en-US" sz="2800" b="1" dirty="0" smtClean="0">
                <a:latin typeface="Arial" pitchFamily="34" charset="0"/>
                <a:cs typeface="Arial" pitchFamily="34" charset="0"/>
              </a:rPr>
              <a:t>Management</a:t>
            </a:r>
            <a:endParaRPr lang="en-US" sz="2800" b="1" dirty="0">
              <a:latin typeface="Arial" pitchFamily="34" charset="0"/>
              <a:cs typeface="Arial" pitchFamily="34" charset="0"/>
            </a:endParaRPr>
          </a:p>
        </p:txBody>
      </p:sp>
      <p:sp>
        <p:nvSpPr>
          <p:cNvPr id="56322" name="Rectangle 3"/>
          <p:cNvSpPr txBox="1">
            <a:spLocks/>
          </p:cNvSpPr>
          <p:nvPr/>
        </p:nvSpPr>
        <p:spPr bwMode="auto">
          <a:xfrm>
            <a:off x="457200" y="1600200"/>
            <a:ext cx="8077200" cy="4648200"/>
          </a:xfrm>
          <a:prstGeom prst="rect">
            <a:avLst/>
          </a:prstGeom>
          <a:noFill/>
          <a:ln w="9525">
            <a:noFill/>
            <a:miter lim="800000"/>
            <a:headEnd/>
            <a:tailEnd/>
          </a:ln>
        </p:spPr>
        <p:txBody>
          <a:bodyPr/>
          <a:lstStyle/>
          <a:p>
            <a:pPr marL="342900" indent="-342900" eaLnBrk="0" hangingPunct="0">
              <a:spcBef>
                <a:spcPct val="20000"/>
              </a:spcBef>
            </a:pPr>
            <a:r>
              <a:rPr lang="en-US" sz="2800" b="1" dirty="0" smtClean="0"/>
              <a:t>                            by </a:t>
            </a:r>
            <a:r>
              <a:rPr lang="en-US" sz="2800" b="1" dirty="0"/>
              <a:t>objectives (MBO) </a:t>
            </a:r>
            <a:r>
              <a:rPr lang="en-US" sz="2800" dirty="0"/>
              <a:t>–</a:t>
            </a:r>
            <a:r>
              <a:rPr lang="en-US" sz="2800" b="1" dirty="0" smtClean="0"/>
              <a:t> </a:t>
            </a:r>
            <a:r>
              <a:rPr lang="en-US" sz="2800" dirty="0"/>
              <a:t>a process of setting mutually agreed upon goals and using those goals to evaluate employee </a:t>
            </a:r>
            <a:r>
              <a:rPr lang="en-US" sz="2800" dirty="0" smtClean="0"/>
              <a:t>performance.	</a:t>
            </a: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normAutofit fontScale="90000"/>
          </a:bodyPr>
          <a:lstStyle/>
          <a:p>
            <a:pPr algn="ctr"/>
            <a:r>
              <a:rPr lang="en-US" sz="3600" dirty="0" smtClean="0"/>
              <a:t>Exhibit 8-3 </a:t>
            </a:r>
            <a:br>
              <a:rPr lang="en-US" sz="3600" dirty="0" smtClean="0"/>
            </a:br>
            <a:r>
              <a:rPr lang="en-US" sz="3600" dirty="0" smtClean="0"/>
              <a:t>Steps in MBO</a:t>
            </a:r>
            <a:endParaRPr lang="en-US" sz="3600" dirty="0" smtClean="0">
              <a:latin typeface="Calibri" pitchFamily="34" charset="0"/>
            </a:endParaRPr>
          </a:p>
        </p:txBody>
      </p:sp>
      <p:pic>
        <p:nvPicPr>
          <p:cNvPr id="2" name="Picture 1"/>
          <p:cNvPicPr>
            <a:picLocks noChangeAspect="1"/>
          </p:cNvPicPr>
          <p:nvPr/>
        </p:nvPicPr>
        <p:blipFill>
          <a:blip r:embed="rId3"/>
          <a:stretch>
            <a:fillRect/>
          </a:stretch>
        </p:blipFill>
        <p:spPr>
          <a:xfrm>
            <a:off x="0" y="1346200"/>
            <a:ext cx="9144000" cy="4155567"/>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8-</a:t>
            </a:r>
            <a:fld id="{8B37D5FE-740C-46F5-801A-FA5477D9711F}"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algn="ctr"/>
            <a:r>
              <a:rPr lang="en-US" sz="3600" dirty="0" smtClean="0"/>
              <a:t>Steps in Goal-Setting</a:t>
            </a:r>
            <a:endParaRPr lang="en-US" sz="3600" dirty="0" smtClean="0">
              <a:latin typeface="Calibri" pitchFamily="34" charset="0"/>
            </a:endParaRPr>
          </a:p>
        </p:txBody>
      </p:sp>
      <p:sp>
        <p:nvSpPr>
          <p:cNvPr id="6" name="Content Placeholder 5"/>
          <p:cNvSpPr>
            <a:spLocks noGrp="1"/>
          </p:cNvSpPr>
          <p:nvPr>
            <p:ph idx="1"/>
          </p:nvPr>
        </p:nvSpPr>
        <p:spPr/>
        <p:txBody>
          <a:bodyPr>
            <a:normAutofit fontScale="92500"/>
          </a:bodyPr>
          <a:lstStyle/>
          <a:p>
            <a:pPr marL="458788" indent="-458788" eaLnBrk="0" hangingPunct="0">
              <a:spcBef>
                <a:spcPct val="20000"/>
              </a:spcBef>
              <a:buFont typeface="+mj-lt"/>
              <a:buAutoNum type="arabicPeriod"/>
            </a:pPr>
            <a:r>
              <a:rPr lang="en-US" sz="2800" dirty="0" smtClean="0">
                <a:latin typeface="Arial"/>
                <a:cs typeface="Arial"/>
              </a:rPr>
              <a:t>Review the </a:t>
            </a:r>
            <a:r>
              <a:rPr lang="en-US" sz="2800" dirty="0">
                <a:latin typeface="Arial"/>
                <a:cs typeface="Arial"/>
              </a:rPr>
              <a:t>organization’s </a:t>
            </a:r>
            <a:r>
              <a:rPr lang="en-US" sz="2800" b="1" dirty="0">
                <a:latin typeface="Arial"/>
                <a:cs typeface="Arial"/>
              </a:rPr>
              <a:t>mission</a:t>
            </a:r>
            <a:r>
              <a:rPr lang="en-US" sz="2800" dirty="0">
                <a:latin typeface="Arial"/>
                <a:cs typeface="Arial"/>
              </a:rPr>
              <a:t>, or purpose.</a:t>
            </a:r>
          </a:p>
          <a:p>
            <a:pPr marL="458788" indent="-458788" eaLnBrk="0" hangingPunct="0">
              <a:spcBef>
                <a:spcPct val="20000"/>
              </a:spcBef>
              <a:buFont typeface="+mj-lt"/>
              <a:buAutoNum type="arabicPeriod"/>
            </a:pPr>
            <a:r>
              <a:rPr lang="en-US" sz="2800" dirty="0">
                <a:latin typeface="Arial"/>
                <a:cs typeface="Arial"/>
              </a:rPr>
              <a:t>Evaluate available </a:t>
            </a:r>
            <a:r>
              <a:rPr lang="en-US" sz="2800" dirty="0" smtClean="0">
                <a:latin typeface="Arial"/>
                <a:cs typeface="Arial"/>
              </a:rPr>
              <a:t>resources.</a:t>
            </a:r>
            <a:endParaRPr lang="en-US" sz="2800" dirty="0">
              <a:latin typeface="Arial"/>
              <a:cs typeface="Arial"/>
            </a:endParaRPr>
          </a:p>
          <a:p>
            <a:pPr marL="458788" indent="-458788" eaLnBrk="0" hangingPunct="0">
              <a:spcBef>
                <a:spcPct val="20000"/>
              </a:spcBef>
              <a:buFontTx/>
              <a:buAutoNum type="arabicPeriod"/>
            </a:pPr>
            <a:r>
              <a:rPr lang="en-US" sz="2800" dirty="0" smtClean="0">
                <a:latin typeface="Arial"/>
                <a:cs typeface="Arial"/>
              </a:rPr>
              <a:t>Determine </a:t>
            </a:r>
            <a:r>
              <a:rPr lang="en-US" sz="2800" dirty="0">
                <a:latin typeface="Arial"/>
                <a:cs typeface="Arial"/>
              </a:rPr>
              <a:t>the goals individually or with input from </a:t>
            </a:r>
            <a:r>
              <a:rPr lang="en-US" sz="2800" dirty="0" smtClean="0">
                <a:latin typeface="Arial"/>
                <a:cs typeface="Arial"/>
              </a:rPr>
              <a:t>others.</a:t>
            </a:r>
            <a:endParaRPr lang="en-US" sz="2800" dirty="0">
              <a:latin typeface="Arial"/>
              <a:cs typeface="Arial"/>
            </a:endParaRPr>
          </a:p>
          <a:p>
            <a:pPr marL="458788" indent="-458788" eaLnBrk="0" hangingPunct="0">
              <a:spcBef>
                <a:spcPct val="20000"/>
              </a:spcBef>
              <a:buFontTx/>
              <a:buAutoNum type="arabicPeriod"/>
            </a:pPr>
            <a:r>
              <a:rPr lang="en-US" sz="2800" dirty="0">
                <a:latin typeface="Arial"/>
                <a:cs typeface="Arial"/>
              </a:rPr>
              <a:t>Write down the goals and communicate them to all who need to </a:t>
            </a:r>
            <a:r>
              <a:rPr lang="en-US" sz="2800" dirty="0" smtClean="0">
                <a:latin typeface="Arial"/>
                <a:cs typeface="Arial"/>
              </a:rPr>
              <a:t>know.</a:t>
            </a:r>
            <a:endParaRPr lang="en-US" sz="2800" dirty="0">
              <a:latin typeface="Arial"/>
              <a:cs typeface="Arial"/>
            </a:endParaRPr>
          </a:p>
          <a:p>
            <a:pPr marL="458788" indent="-458788" eaLnBrk="0" hangingPunct="0">
              <a:spcBef>
                <a:spcPct val="20000"/>
              </a:spcBef>
              <a:buFontTx/>
              <a:buAutoNum type="arabicPeriod"/>
            </a:pPr>
            <a:r>
              <a:rPr lang="en-US" sz="2800" dirty="0">
                <a:latin typeface="Arial"/>
                <a:cs typeface="Arial"/>
              </a:rPr>
              <a:t>Review results and whether goals are being met.</a:t>
            </a:r>
            <a:endParaRPr lang="en-US" sz="2800" b="1" dirty="0">
              <a:latin typeface="Arial"/>
              <a:cs typeface="Arial"/>
            </a:endParaRPr>
          </a:p>
          <a:p>
            <a:pPr marL="68580" indent="0">
              <a:buNone/>
            </a:pPr>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normAutofit fontScale="90000"/>
          </a:bodyPr>
          <a:lstStyle/>
          <a:p>
            <a:pPr algn="ctr"/>
            <a:r>
              <a:rPr lang="en-US" sz="3600" dirty="0" smtClean="0"/>
              <a:t>Exhibit 8-4</a:t>
            </a:r>
            <a:br>
              <a:rPr lang="en-US" sz="3600" dirty="0" smtClean="0"/>
            </a:br>
            <a:r>
              <a:rPr lang="en-US" sz="3600" dirty="0" smtClean="0"/>
              <a:t>Well-Written Goals</a:t>
            </a:r>
            <a:endParaRPr lang="en-US" sz="3600" dirty="0" smtClean="0">
              <a:latin typeface="Calibri" pitchFamily="34" charset="0"/>
            </a:endParaRPr>
          </a:p>
        </p:txBody>
      </p:sp>
      <p:pic>
        <p:nvPicPr>
          <p:cNvPr id="2" name="Picture 1"/>
          <p:cNvPicPr>
            <a:picLocks noChangeAspect="1"/>
          </p:cNvPicPr>
          <p:nvPr/>
        </p:nvPicPr>
        <p:blipFill>
          <a:blip r:embed="rId3"/>
          <a:stretch>
            <a:fillRect/>
          </a:stretch>
        </p:blipFill>
        <p:spPr>
          <a:xfrm>
            <a:off x="0" y="1447800"/>
            <a:ext cx="9144000" cy="3886200"/>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6" name="Slide Number Placeholder 5"/>
          <p:cNvSpPr>
            <a:spLocks noGrp="1"/>
          </p:cNvSpPr>
          <p:nvPr>
            <p:ph type="sldNum" sz="quarter" idx="4"/>
          </p:nvPr>
        </p:nvSpPr>
        <p:spPr/>
        <p:txBody>
          <a:bodyPr/>
          <a:lstStyle/>
          <a:p>
            <a:r>
              <a:rPr lang="en-US" smtClean="0"/>
              <a:t>8-</a:t>
            </a:r>
            <a:fld id="{8B37D5FE-740C-46F5-801A-FA5477D9711F}"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normAutofit fontScale="90000"/>
          </a:bodyPr>
          <a:lstStyle/>
          <a:p>
            <a:pPr algn="ctr"/>
            <a:r>
              <a:rPr lang="en-US" sz="3600" dirty="0" smtClean="0"/>
              <a:t>Contingency Factors in Planning</a:t>
            </a:r>
            <a:endParaRPr lang="en-US" sz="3600" dirty="0" smtClean="0">
              <a:latin typeface="Calibri" pitchFamily="34" charset="0"/>
            </a:endParaRPr>
          </a:p>
        </p:txBody>
      </p:sp>
      <p:sp>
        <p:nvSpPr>
          <p:cNvPr id="6" name="Content Placeholder 5"/>
          <p:cNvSpPr>
            <a:spLocks noGrp="1"/>
          </p:cNvSpPr>
          <p:nvPr>
            <p:ph idx="1"/>
          </p:nvPr>
        </p:nvSpPr>
        <p:spPr/>
        <p:txBody>
          <a:bodyPr/>
          <a:lstStyle/>
          <a:p>
            <a:r>
              <a:rPr lang="en-US" sz="3200" dirty="0" smtClean="0"/>
              <a:t>Length</a:t>
            </a:r>
            <a:r>
              <a:rPr lang="en-US" dirty="0" smtClean="0"/>
              <a:t> </a:t>
            </a:r>
            <a:endParaRPr lang="en-US" dirty="0"/>
          </a:p>
        </p:txBody>
      </p:sp>
      <p:sp>
        <p:nvSpPr>
          <p:cNvPr id="3" name="Rectangle 3"/>
          <p:cNvSpPr txBox="1">
            <a:spLocks/>
          </p:cNvSpPr>
          <p:nvPr/>
        </p:nvSpPr>
        <p:spPr bwMode="auto">
          <a:xfrm>
            <a:off x="457200" y="1600200"/>
            <a:ext cx="8229600" cy="4525963"/>
          </a:xfrm>
          <a:prstGeom prst="rect">
            <a:avLst/>
          </a:prstGeom>
          <a:noFill/>
          <a:ln>
            <a:noFill/>
          </a:ln>
          <a:extLst/>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40000"/>
              </a:spcBef>
              <a:buNone/>
              <a:defRPr/>
            </a:pPr>
            <a:r>
              <a:rPr lang="en-US" dirty="0" smtClean="0"/>
              <a:t>     </a:t>
            </a:r>
            <a:r>
              <a:rPr lang="en-US" dirty="0" smtClean="0">
                <a:latin typeface="Arial" pitchFamily="34" charset="0"/>
                <a:cs typeface="Arial" pitchFamily="34" charset="0"/>
              </a:rPr>
              <a:t>          of </a:t>
            </a:r>
            <a:r>
              <a:rPr lang="en-US" dirty="0">
                <a:latin typeface="Arial" pitchFamily="34" charset="0"/>
                <a:cs typeface="Arial" pitchFamily="34" charset="0"/>
              </a:rPr>
              <a:t>future commitments</a:t>
            </a:r>
          </a:p>
          <a:p>
            <a:pPr lvl="1">
              <a:spcBef>
                <a:spcPct val="40000"/>
              </a:spcBef>
              <a:defRPr/>
            </a:pPr>
            <a:r>
              <a:rPr lang="en-US" b="1" dirty="0">
                <a:latin typeface="Arial" pitchFamily="34" charset="0"/>
                <a:cs typeface="Arial" pitchFamily="34" charset="0"/>
              </a:rPr>
              <a:t>Commitment Concept:</a:t>
            </a:r>
            <a:r>
              <a:rPr lang="en-US" dirty="0">
                <a:latin typeface="Arial" pitchFamily="34" charset="0"/>
                <a:cs typeface="Arial" pitchFamily="34" charset="0"/>
              </a:rPr>
              <a:t> Current plans affecting future commitments must be sufficiently long-term in order to meet those commitments.</a:t>
            </a:r>
          </a:p>
          <a:p>
            <a:pPr marL="0" indent="0">
              <a:buFont typeface="Arial" pitchFamily="34" charset="0"/>
              <a:buNone/>
              <a:defRPr/>
            </a:pPr>
            <a:endParaRPr lang="en-US"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7" name="Slide Number Placeholder 6"/>
          <p:cNvSpPr>
            <a:spLocks noGrp="1"/>
          </p:cNvSpPr>
          <p:nvPr>
            <p:ph type="sldNum" sz="quarter" idx="4"/>
          </p:nvPr>
        </p:nvSpPr>
        <p:spPr/>
        <p:txBody>
          <a:bodyPr/>
          <a:lstStyle/>
          <a:p>
            <a:r>
              <a:rPr lang="en-US" smtClean="0"/>
              <a:t>8-</a:t>
            </a:r>
            <a:fld id="{8B37D5FE-740C-46F5-801A-FA5477D9711F}"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Learning Objectives</a:t>
            </a:r>
            <a:endParaRPr lang="en-US" b="1"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sz="3200" b="1" dirty="0" smtClean="0">
                <a:latin typeface="Arial" pitchFamily="34" charset="0"/>
                <a:cs typeface="Arial" pitchFamily="34" charset="0"/>
              </a:rPr>
              <a:t>Define </a:t>
            </a:r>
            <a:r>
              <a:rPr lang="en-US" sz="3200" dirty="0" smtClean="0">
                <a:latin typeface="Arial" pitchFamily="34" charset="0"/>
                <a:cs typeface="Arial" pitchFamily="34" charset="0"/>
              </a:rPr>
              <a:t>the nature and purposes of planning.</a:t>
            </a:r>
          </a:p>
          <a:p>
            <a:pPr marL="514350" indent="-514350">
              <a:buFont typeface="+mj-lt"/>
              <a:buAutoNum type="arabicPeriod"/>
            </a:pPr>
            <a:r>
              <a:rPr lang="en-US" sz="3200" b="1" dirty="0" smtClean="0">
                <a:latin typeface="Arial" pitchFamily="34" charset="0"/>
                <a:cs typeface="Arial" pitchFamily="34" charset="0"/>
              </a:rPr>
              <a:t>Classify </a:t>
            </a:r>
            <a:r>
              <a:rPr lang="en-US" sz="3200" dirty="0" smtClean="0">
                <a:latin typeface="Arial" pitchFamily="34" charset="0"/>
                <a:cs typeface="Arial" pitchFamily="34" charset="0"/>
              </a:rPr>
              <a:t>the types of goals organizations might have and the plans they use.</a:t>
            </a:r>
          </a:p>
          <a:p>
            <a:pPr marL="514350" indent="-514350">
              <a:buFont typeface="+mj-lt"/>
              <a:buAutoNum type="arabicPeriod"/>
            </a:pPr>
            <a:r>
              <a:rPr lang="en-US" sz="3200" b="1" dirty="0" smtClean="0">
                <a:latin typeface="Arial" pitchFamily="34" charset="0"/>
                <a:cs typeface="Arial" pitchFamily="34" charset="0"/>
              </a:rPr>
              <a:t>Compare </a:t>
            </a:r>
            <a:r>
              <a:rPr lang="en-US" sz="3200" dirty="0" smtClean="0">
                <a:latin typeface="Arial" pitchFamily="34" charset="0"/>
                <a:cs typeface="Arial" pitchFamily="34" charset="0"/>
              </a:rPr>
              <a:t>and contrast approaches to goal-setting and planning.</a:t>
            </a:r>
          </a:p>
          <a:p>
            <a:pPr marL="917575" indent="-458788">
              <a:buFont typeface="Wingdings" charset="2"/>
              <a:buChar char="§"/>
            </a:pPr>
            <a:r>
              <a:rPr lang="en-US" sz="3200" dirty="0"/>
              <a:t>Know how to set goals personally and create a useful, functional to-do list.</a:t>
            </a:r>
          </a:p>
          <a:p>
            <a:pPr marL="917575" indent="-458788">
              <a:buFont typeface="Wingdings" charset="2"/>
              <a:buChar char="§"/>
            </a:pPr>
            <a:r>
              <a:rPr lang="en-US" sz="3200" dirty="0" smtClean="0"/>
              <a:t>Develop </a:t>
            </a:r>
            <a:r>
              <a:rPr lang="en-US" sz="3200" dirty="0"/>
              <a:t>your skill at helping your employees set goals.</a:t>
            </a:r>
            <a:endParaRPr lang="en-US" sz="3200" dirty="0" smtClean="0">
              <a:latin typeface="Arial" pitchFamily="34" charset="0"/>
              <a:cs typeface="Arial" pitchFamily="34" charset="0"/>
            </a:endParaRPr>
          </a:p>
          <a:p>
            <a:pPr marL="514350" indent="-514350">
              <a:buFont typeface="+mj-lt"/>
              <a:buAutoNum type="arabicPeriod"/>
            </a:pPr>
            <a:r>
              <a:rPr lang="en-US" sz="3200" b="1" dirty="0" smtClean="0">
                <a:latin typeface="Arial" pitchFamily="34" charset="0"/>
                <a:cs typeface="Arial" pitchFamily="34" charset="0"/>
              </a:rPr>
              <a:t>Discuss </a:t>
            </a:r>
            <a:r>
              <a:rPr lang="en-US" sz="3200" dirty="0" smtClean="0">
                <a:latin typeface="Arial" pitchFamily="34" charset="0"/>
                <a:cs typeface="Arial" pitchFamily="34" charset="0"/>
              </a:rPr>
              <a:t>contemporary issues in planning.</a:t>
            </a:r>
          </a:p>
          <a:p>
            <a:endParaRPr lang="en-US" dirty="0"/>
          </a:p>
        </p:txBody>
      </p:sp>
      <p:sp>
        <p:nvSpPr>
          <p:cNvPr id="6" name="Footer Placeholder 5"/>
          <p:cNvSpPr>
            <a:spLocks noGrp="1"/>
          </p:cNvSpPr>
          <p:nvPr>
            <p:ph type="ftr" sz="quarter" idx="11"/>
          </p:nvPr>
        </p:nvSpPr>
        <p:spPr/>
        <p:txBody>
          <a:bodyPr/>
          <a:lstStyle/>
          <a:p>
            <a:r>
              <a:rPr lang="en-IN" smtClean="0"/>
              <a:t>Copyright © 2016 Pearson Education, Ltd.</a:t>
            </a:r>
            <a:endParaRPr lang="en-US" dirty="0"/>
          </a:p>
        </p:txBody>
      </p:sp>
      <p:sp>
        <p:nvSpPr>
          <p:cNvPr id="7" name="Slide Number Placeholder 6"/>
          <p:cNvSpPr>
            <a:spLocks noGrp="1"/>
          </p:cNvSpPr>
          <p:nvPr>
            <p:ph type="sldNum" sz="quarter" idx="4"/>
          </p:nvPr>
        </p:nvSpPr>
        <p:spPr/>
        <p:txBody>
          <a:bodyPr/>
          <a:lstStyle/>
          <a:p>
            <a:r>
              <a:rPr lang="en-US" smtClean="0"/>
              <a:t>8-</a:t>
            </a:r>
            <a:fld id="{8B37D5FE-740C-46F5-801A-FA5477D9711F}"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457200" y="274638"/>
            <a:ext cx="8001000" cy="1143000"/>
          </a:xfrm>
        </p:spPr>
        <p:txBody>
          <a:bodyPr>
            <a:normAutofit fontScale="90000"/>
          </a:bodyPr>
          <a:lstStyle/>
          <a:p>
            <a:pPr algn="ctr"/>
            <a:r>
              <a:rPr lang="en-US" sz="3600" dirty="0" smtClean="0"/>
              <a:t>Exhibit 8-5</a:t>
            </a:r>
            <a:r>
              <a:rPr lang="en-US" dirty="0"/>
              <a:t/>
            </a:r>
            <a:br>
              <a:rPr lang="en-US" dirty="0"/>
            </a:br>
            <a:r>
              <a:rPr lang="en-US" sz="3600" dirty="0" smtClean="0"/>
              <a:t>Planning and Organizational Level</a:t>
            </a:r>
            <a:endParaRPr lang="en-US" sz="3600" dirty="0" smtClean="0">
              <a:latin typeface="Calibri" pitchFamily="34" charset="0"/>
            </a:endParaRPr>
          </a:p>
        </p:txBody>
      </p:sp>
      <p:pic>
        <p:nvPicPr>
          <p:cNvPr id="2" name="Picture 1"/>
          <p:cNvPicPr>
            <a:picLocks noChangeAspect="1"/>
          </p:cNvPicPr>
          <p:nvPr/>
        </p:nvPicPr>
        <p:blipFill>
          <a:blip r:embed="rId3"/>
          <a:stretch>
            <a:fillRect/>
          </a:stretch>
        </p:blipFill>
        <p:spPr>
          <a:xfrm>
            <a:off x="12700" y="1524000"/>
            <a:ext cx="9118600" cy="4495800"/>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6" name="Slide Number Placeholder 5"/>
          <p:cNvSpPr>
            <a:spLocks noGrp="1"/>
          </p:cNvSpPr>
          <p:nvPr>
            <p:ph type="sldNum" sz="quarter" idx="4"/>
          </p:nvPr>
        </p:nvSpPr>
        <p:spPr/>
        <p:txBody>
          <a:bodyPr/>
          <a:lstStyle/>
          <a:p>
            <a:r>
              <a:rPr lang="en-US" smtClean="0"/>
              <a:t>8-</a:t>
            </a:r>
            <a:fld id="{8B37D5FE-740C-46F5-801A-FA5477D9711F}"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normAutofit fontScale="90000"/>
          </a:bodyPr>
          <a:lstStyle/>
          <a:p>
            <a:pPr algn="ctr"/>
            <a:r>
              <a:rPr lang="en-US" sz="3600" dirty="0" smtClean="0"/>
              <a:t>Contingency Factors in Planning (cont.)</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3200" dirty="0" smtClean="0">
                <a:latin typeface="Arial" pitchFamily="34" charset="0"/>
                <a:cs typeface="Arial" pitchFamily="34" charset="0"/>
              </a:rPr>
              <a:t>Environmental</a:t>
            </a:r>
            <a:endParaRPr lang="en-US" sz="3200" dirty="0">
              <a:latin typeface="Arial" pitchFamily="34" charset="0"/>
              <a:cs typeface="Arial" pitchFamily="34" charset="0"/>
            </a:endParaRPr>
          </a:p>
        </p:txBody>
      </p:sp>
      <p:sp>
        <p:nvSpPr>
          <p:cNvPr id="70658"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40000"/>
              </a:spcBef>
            </a:pPr>
            <a:r>
              <a:rPr lang="en-US" sz="3200" dirty="0" smtClean="0"/>
              <a:t>                             Uncertainty</a:t>
            </a:r>
            <a:endParaRPr lang="en-US" sz="3200" dirty="0"/>
          </a:p>
          <a:p>
            <a:pPr marL="742950" lvl="1" indent="-285750" eaLnBrk="0" hangingPunct="0">
              <a:spcBef>
                <a:spcPct val="20000"/>
              </a:spcBef>
              <a:buFont typeface="Arial" charset="0"/>
              <a:buChar char="–"/>
            </a:pPr>
            <a:r>
              <a:rPr lang="en-US" sz="2800" dirty="0"/>
              <a:t>When uncertainty is high, plans should be specific, but flexible. </a:t>
            </a:r>
          </a:p>
          <a:p>
            <a:pPr marL="742950" lvl="1" indent="-285750" eaLnBrk="0" hangingPunct="0">
              <a:spcBef>
                <a:spcPct val="20000"/>
              </a:spcBef>
              <a:buFont typeface="Arial" charset="0"/>
              <a:buChar char="–"/>
            </a:pPr>
            <a:r>
              <a:rPr lang="en-US" sz="2800" dirty="0"/>
              <a:t>Managers must be prepared to change or amend plans as they’re implemented. </a:t>
            </a:r>
          </a:p>
          <a:p>
            <a:pPr marL="742950" lvl="1" indent="-285750" eaLnBrk="0" hangingPunct="0">
              <a:spcBef>
                <a:spcPct val="20000"/>
              </a:spcBef>
              <a:buFont typeface="Arial" charset="0"/>
              <a:buChar char="–"/>
            </a:pPr>
            <a:r>
              <a:rPr lang="en-US" sz="2800" dirty="0"/>
              <a:t>At times, they may even have to abandon the </a:t>
            </a:r>
            <a:r>
              <a:rPr lang="en-US" sz="2800" dirty="0" smtClean="0"/>
              <a:t>plans.</a:t>
            </a:r>
            <a:endParaRPr lang="en-US" sz="2800" dirty="0"/>
          </a:p>
          <a:p>
            <a:pPr marL="742950" lvl="1" indent="-285750" eaLnBrk="0" hangingPunct="0">
              <a:spcBef>
                <a:spcPct val="40000"/>
              </a:spcBef>
              <a:buFont typeface="Arial" charset="0"/>
              <a:buChar char="–"/>
            </a:pPr>
            <a:endParaRPr lang="en-US" sz="2800" dirty="0"/>
          </a:p>
          <a:p>
            <a:pPr marL="742950" lvl="1" indent="-285750" eaLnBrk="0" hangingPunct="0">
              <a:spcBef>
                <a:spcPct val="40000"/>
              </a:spcBef>
              <a:buFont typeface="Arial" charset="0"/>
              <a:buChar char="–"/>
            </a:pP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algn="ctr"/>
            <a:r>
              <a:rPr lang="en-US" sz="3600" dirty="0" smtClean="0"/>
              <a:t>Approaches to Planning</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2800" dirty="0" smtClean="0">
                <a:latin typeface="Arial" pitchFamily="34" charset="0"/>
                <a:cs typeface="Arial" pitchFamily="34" charset="0"/>
              </a:rPr>
              <a:t>In</a:t>
            </a:r>
            <a:endParaRPr lang="en-US" sz="2800" dirty="0">
              <a:latin typeface="Arial" pitchFamily="34" charset="0"/>
              <a:cs typeface="Arial" pitchFamily="34" charset="0"/>
            </a:endParaRPr>
          </a:p>
        </p:txBody>
      </p:sp>
      <p:sp>
        <p:nvSpPr>
          <p:cNvPr id="72706"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2800" dirty="0" smtClean="0"/>
              <a:t>         the </a:t>
            </a:r>
            <a:r>
              <a:rPr lang="en-US" sz="2800" dirty="0"/>
              <a:t>traditional approach, planning is done entirely by top-level </a:t>
            </a:r>
            <a:r>
              <a:rPr lang="en-US" sz="2800" dirty="0" smtClean="0"/>
              <a:t>managers, </a:t>
            </a:r>
            <a:r>
              <a:rPr lang="en-US" sz="2800" dirty="0"/>
              <a:t>often </a:t>
            </a:r>
            <a:r>
              <a:rPr lang="en-US" sz="2800" dirty="0" smtClean="0"/>
              <a:t>assisted </a:t>
            </a:r>
            <a:r>
              <a:rPr lang="en-US" sz="2800" dirty="0"/>
              <a:t>by a formal planning </a:t>
            </a:r>
            <a:r>
              <a:rPr lang="en-US" sz="2800" dirty="0" smtClean="0"/>
              <a:t>department.</a:t>
            </a:r>
            <a:endParaRPr lang="en-US" sz="2800" dirty="0"/>
          </a:p>
          <a:p>
            <a:pPr marL="917575" indent="-458788" eaLnBrk="0" hangingPunct="0">
              <a:spcBef>
                <a:spcPct val="20000"/>
              </a:spcBef>
              <a:buFont typeface="Arial" charset="0"/>
              <a:buChar char="•"/>
            </a:pPr>
            <a:r>
              <a:rPr lang="en-US" sz="2800" b="1" dirty="0"/>
              <a:t>Formal planning department </a:t>
            </a:r>
            <a:r>
              <a:rPr lang="en-US" sz="2800" dirty="0" smtClean="0"/>
              <a:t>–</a:t>
            </a:r>
            <a:r>
              <a:rPr lang="en-US" sz="2800" b="1" dirty="0" smtClean="0"/>
              <a:t> </a:t>
            </a:r>
            <a:r>
              <a:rPr lang="en-US" sz="2800" dirty="0"/>
              <a:t>a group of planning specialists whose sole responsibility is helping to write organizational </a:t>
            </a:r>
            <a:r>
              <a:rPr lang="en-US" sz="2800" dirty="0" smtClean="0"/>
              <a:t>plans.</a:t>
            </a: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normAutofit fontScale="90000"/>
          </a:bodyPr>
          <a:lstStyle/>
          <a:p>
            <a:pPr algn="ctr"/>
            <a:r>
              <a:rPr lang="en-US" sz="3600" dirty="0" smtClean="0"/>
              <a:t>Contemporary Issues in Planning</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2800" dirty="0" smtClean="0">
                <a:latin typeface="Arial" pitchFamily="34" charset="0"/>
                <a:cs typeface="Arial" pitchFamily="34" charset="0"/>
              </a:rPr>
              <a:t>How</a:t>
            </a:r>
            <a:endParaRPr lang="en-US" sz="2800" dirty="0">
              <a:latin typeface="Arial" pitchFamily="34" charset="0"/>
              <a:cs typeface="Arial" pitchFamily="34" charset="0"/>
            </a:endParaRPr>
          </a:p>
        </p:txBody>
      </p:sp>
      <p:sp>
        <p:nvSpPr>
          <p:cNvPr id="74754"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2800" dirty="0" smtClean="0"/>
              <a:t>             Can </a:t>
            </a:r>
            <a:r>
              <a:rPr lang="en-US" sz="2800" dirty="0"/>
              <a:t>Managers Plan Effectively in Dynamic Environments?</a:t>
            </a:r>
          </a:p>
          <a:p>
            <a:pPr marL="742950" lvl="1" indent="-285750" eaLnBrk="0" hangingPunct="0">
              <a:spcBef>
                <a:spcPct val="20000"/>
              </a:spcBef>
              <a:buFont typeface="Arial" charset="0"/>
              <a:buChar char="–"/>
            </a:pPr>
            <a:r>
              <a:rPr lang="en-US" sz="2800" dirty="0"/>
              <a:t>In an uncertain environment, managers should develop plans that are specific, but flexible.</a:t>
            </a:r>
          </a:p>
          <a:p>
            <a:pPr marL="742950" lvl="1" indent="-285750" eaLnBrk="0" hangingPunct="0">
              <a:spcBef>
                <a:spcPct val="20000"/>
              </a:spcBef>
              <a:buFont typeface="Arial" charset="0"/>
              <a:buChar char="–"/>
            </a:pPr>
            <a:r>
              <a:rPr lang="en-US" sz="2800" dirty="0"/>
              <a:t>Managers need to recognize that planning is an ongoing </a:t>
            </a:r>
            <a:r>
              <a:rPr lang="en-US" sz="2800" dirty="0" smtClean="0"/>
              <a:t>process.</a:t>
            </a: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ctrTitle"/>
          </p:nvPr>
        </p:nvSpPr>
        <p:spPr>
          <a:xfrm>
            <a:off x="457200" y="76200"/>
            <a:ext cx="8382000" cy="1143000"/>
          </a:xfrm>
        </p:spPr>
        <p:txBody>
          <a:bodyPr>
            <a:normAutofit fontScale="90000"/>
          </a:bodyPr>
          <a:lstStyle/>
          <a:p>
            <a:pPr algn="ctr"/>
            <a:r>
              <a:rPr lang="en-US" sz="3600" dirty="0" smtClean="0"/>
              <a:t>Contemporary Issues in Planning (cont.)</a:t>
            </a:r>
            <a:endParaRPr lang="en-US" sz="3600" dirty="0" smtClean="0">
              <a:latin typeface="Calibri" pitchFamily="34" charset="0"/>
            </a:endParaRPr>
          </a:p>
        </p:txBody>
      </p:sp>
      <p:sp>
        <p:nvSpPr>
          <p:cNvPr id="76802"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dirty="0"/>
              <a:t>How Can Managers Use Environmental Scanning?</a:t>
            </a:r>
          </a:p>
          <a:p>
            <a:pPr marL="742950" lvl="1" indent="-285750" eaLnBrk="0" hangingPunct="0">
              <a:spcBef>
                <a:spcPct val="20000"/>
              </a:spcBef>
              <a:buFont typeface="Arial" charset="0"/>
              <a:buChar char="–"/>
            </a:pPr>
            <a:r>
              <a:rPr lang="en-US" sz="2800" b="1" dirty="0"/>
              <a:t>Environmental scanning  </a:t>
            </a:r>
            <a:r>
              <a:rPr lang="en-US" sz="2800" dirty="0" smtClean="0"/>
              <a:t>–</a:t>
            </a:r>
            <a:r>
              <a:rPr lang="en-US" sz="2800" b="1" dirty="0" smtClean="0"/>
              <a:t>  </a:t>
            </a:r>
            <a:r>
              <a:rPr lang="en-US" sz="2800" dirty="0"/>
              <a:t>screening information to detect emerging </a:t>
            </a:r>
            <a:r>
              <a:rPr lang="en-US" sz="2800" dirty="0" smtClean="0"/>
              <a:t>trends.</a:t>
            </a:r>
            <a:endParaRPr lang="en-US" sz="2800" dirty="0"/>
          </a:p>
          <a:p>
            <a:pPr marL="742950" lvl="1" indent="-285750" eaLnBrk="0" hangingPunct="0">
              <a:spcBef>
                <a:spcPct val="20000"/>
              </a:spcBef>
              <a:buFont typeface="Arial" charset="0"/>
              <a:buChar char="–"/>
            </a:pPr>
            <a:r>
              <a:rPr lang="en-US" sz="2800" b="1" dirty="0"/>
              <a:t>Competitor intelligence </a:t>
            </a:r>
            <a:r>
              <a:rPr lang="en-US" sz="2800" dirty="0" smtClean="0"/>
              <a:t>–</a:t>
            </a:r>
            <a:r>
              <a:rPr lang="en-US" sz="2800" b="1" dirty="0" smtClean="0"/>
              <a:t> </a:t>
            </a:r>
            <a:r>
              <a:rPr lang="en-US" sz="2800" dirty="0"/>
              <a:t>gathering information about competitors that allows managers to anticipate competitors’ actions rather than merely </a:t>
            </a:r>
            <a:r>
              <a:rPr lang="en-US" sz="2800" dirty="0" smtClean="0"/>
              <a:t>reacting </a:t>
            </a:r>
            <a:r>
              <a:rPr lang="en-US" sz="2800" dirty="0"/>
              <a:t>to </a:t>
            </a:r>
            <a:r>
              <a:rPr lang="en-US" sz="2800" dirty="0" smtClean="0"/>
              <a:t>them.</a:t>
            </a:r>
            <a:endParaRPr lang="en-US" sz="2800" dirty="0"/>
          </a:p>
          <a:p>
            <a:pPr marL="742950" lvl="1" indent="-285750" eaLnBrk="0" hangingPunct="0">
              <a:spcBef>
                <a:spcPct val="20000"/>
              </a:spcBef>
              <a:buFont typeface="Arial" charset="0"/>
              <a:buChar char="–"/>
            </a:pPr>
            <a:endParaRPr lang="en-US" sz="28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algn="ctr"/>
            <a:r>
              <a:rPr lang="en-US" sz="3600" dirty="0" smtClean="0">
                <a:latin typeface="Calibri" pitchFamily="34" charset="0"/>
              </a:rPr>
              <a:t>Review Learning Objective 8.1</a:t>
            </a:r>
          </a:p>
        </p:txBody>
      </p:sp>
      <p:sp>
        <p:nvSpPr>
          <p:cNvPr id="6" name="Content Placeholder 5"/>
          <p:cNvSpPr>
            <a:spLocks noGrp="1"/>
          </p:cNvSpPr>
          <p:nvPr>
            <p:ph idx="1"/>
          </p:nvPr>
        </p:nvSpPr>
        <p:spPr/>
        <p:txBody>
          <a:bodyPr>
            <a:normAutofit lnSpcReduction="10000"/>
          </a:bodyPr>
          <a:lstStyle/>
          <a:p>
            <a:pPr marL="457200" indent="-457200" eaLnBrk="0" hangingPunct="0">
              <a:spcBef>
                <a:spcPct val="20000"/>
              </a:spcBef>
              <a:buClrTx/>
              <a:buFont typeface="Arial"/>
              <a:buChar char="•"/>
            </a:pPr>
            <a:r>
              <a:rPr lang="en-US" sz="2800" b="1" dirty="0" smtClean="0">
                <a:latin typeface="Arial"/>
                <a:cs typeface="Arial"/>
              </a:rPr>
              <a:t>Define </a:t>
            </a:r>
            <a:r>
              <a:rPr lang="en-US" sz="2800" b="1" dirty="0">
                <a:latin typeface="Arial"/>
                <a:cs typeface="Arial"/>
              </a:rPr>
              <a:t>the nature and purposes of </a:t>
            </a:r>
            <a:r>
              <a:rPr lang="en-US" sz="2800" b="1" dirty="0" smtClean="0">
                <a:latin typeface="Arial"/>
                <a:cs typeface="Arial"/>
              </a:rPr>
              <a:t>planning.</a:t>
            </a:r>
            <a:endParaRPr lang="en-US" sz="2800" b="1" dirty="0">
              <a:latin typeface="Arial"/>
              <a:cs typeface="Arial"/>
            </a:endParaRPr>
          </a:p>
          <a:p>
            <a:pPr lvl="1" indent="-285750" eaLnBrk="0" hangingPunct="0">
              <a:spcBef>
                <a:spcPct val="20000"/>
              </a:spcBef>
              <a:buClrTx/>
              <a:buFont typeface="Arial" charset="0"/>
              <a:buChar char="–"/>
            </a:pPr>
            <a:r>
              <a:rPr lang="en-US" sz="2400" dirty="0">
                <a:latin typeface="Arial"/>
                <a:cs typeface="Arial"/>
              </a:rPr>
              <a:t>Planning involves defining the organization’s goals, establishing an overall strategy for achieving those goals, and developing plans for organizational work activities. </a:t>
            </a:r>
          </a:p>
          <a:p>
            <a:pPr lvl="1" indent="-285750" eaLnBrk="0" hangingPunct="0">
              <a:spcBef>
                <a:spcPct val="20000"/>
              </a:spcBef>
              <a:buClrTx/>
              <a:buFont typeface="Arial" charset="0"/>
              <a:buChar char="–"/>
            </a:pPr>
            <a:r>
              <a:rPr lang="en-US" sz="2400" dirty="0">
                <a:latin typeface="Arial"/>
                <a:cs typeface="Arial"/>
              </a:rPr>
              <a:t>The four purposes of planning include providing direction, reducing uncertainty, minimizing waste and redundancy, and establishing the goals or standards used in controlling.</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pPr algn="ctr"/>
            <a:r>
              <a:rPr lang="en-US" sz="3600" dirty="0" smtClean="0">
                <a:latin typeface="Calibri" pitchFamily="34" charset="0"/>
              </a:rPr>
              <a:t>Review Learning objective 8.2</a:t>
            </a:r>
          </a:p>
        </p:txBody>
      </p:sp>
      <p:sp>
        <p:nvSpPr>
          <p:cNvPr id="6" name="Content Placeholder 5"/>
          <p:cNvSpPr>
            <a:spLocks noGrp="1"/>
          </p:cNvSpPr>
          <p:nvPr>
            <p:ph idx="1"/>
          </p:nvPr>
        </p:nvSpPr>
        <p:spPr/>
        <p:txBody>
          <a:bodyPr>
            <a:normAutofit/>
          </a:bodyPr>
          <a:lstStyle/>
          <a:p>
            <a:pPr marL="457200" indent="-457200" eaLnBrk="0" hangingPunct="0">
              <a:spcBef>
                <a:spcPct val="20000"/>
              </a:spcBef>
              <a:buClrTx/>
              <a:buFont typeface="Arial"/>
              <a:buChar char="•"/>
            </a:pPr>
            <a:r>
              <a:rPr lang="en-US" sz="2800" b="1" dirty="0" smtClean="0">
                <a:latin typeface="Arial"/>
                <a:cs typeface="Arial"/>
              </a:rPr>
              <a:t>Classify the </a:t>
            </a:r>
            <a:r>
              <a:rPr lang="en-US" sz="2800" b="1" dirty="0">
                <a:latin typeface="Arial"/>
                <a:cs typeface="Arial"/>
              </a:rPr>
              <a:t>types of goals organizations might have and the plans they use.</a:t>
            </a:r>
          </a:p>
          <a:p>
            <a:pPr lvl="1" indent="-285750" eaLnBrk="0" hangingPunct="0">
              <a:spcBef>
                <a:spcPct val="20000"/>
              </a:spcBef>
              <a:buClrTx/>
              <a:buFont typeface="Arial" charset="0"/>
              <a:buChar char="–"/>
            </a:pPr>
            <a:r>
              <a:rPr lang="en-US" sz="2400" dirty="0">
                <a:latin typeface="Arial"/>
                <a:cs typeface="Arial"/>
              </a:rPr>
              <a:t>Goals are desired outcomes. </a:t>
            </a:r>
          </a:p>
          <a:p>
            <a:pPr lvl="1" indent="-285750" eaLnBrk="0" hangingPunct="0">
              <a:spcBef>
                <a:spcPct val="20000"/>
              </a:spcBef>
              <a:buClrTx/>
              <a:buFont typeface="Arial" charset="0"/>
              <a:buChar char="–"/>
            </a:pPr>
            <a:r>
              <a:rPr lang="en-US" sz="2400" dirty="0">
                <a:latin typeface="Arial"/>
                <a:cs typeface="Arial"/>
              </a:rPr>
              <a:t>Plans are documents that outline how goals are going to be met.</a:t>
            </a:r>
          </a:p>
          <a:p>
            <a:pPr lvl="1" indent="-285750" eaLnBrk="0" hangingPunct="0">
              <a:spcBef>
                <a:spcPct val="20000"/>
              </a:spcBef>
              <a:buClrTx/>
              <a:buFont typeface="Arial" charset="0"/>
              <a:buChar char="–"/>
            </a:pPr>
            <a:r>
              <a:rPr lang="en-US" sz="2400" dirty="0">
                <a:latin typeface="Arial"/>
                <a:cs typeface="Arial"/>
              </a:rPr>
              <a:t>Strategic plans apply to the entire organization while operational plans encompass a particular functional area. </a:t>
            </a:r>
          </a:p>
          <a:p>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normAutofit fontScale="90000"/>
          </a:bodyPr>
          <a:lstStyle/>
          <a:p>
            <a:pPr algn="ctr"/>
            <a:r>
              <a:rPr lang="en-US" sz="3600" dirty="0" smtClean="0">
                <a:latin typeface="Calibri" pitchFamily="34" charset="0"/>
              </a:rPr>
              <a:t>Review Learning objective 8.2 (cont.)</a:t>
            </a:r>
          </a:p>
        </p:txBody>
      </p:sp>
      <p:sp>
        <p:nvSpPr>
          <p:cNvPr id="6" name="Content Placeholder 5"/>
          <p:cNvSpPr>
            <a:spLocks noGrp="1"/>
          </p:cNvSpPr>
          <p:nvPr>
            <p:ph idx="1"/>
          </p:nvPr>
        </p:nvSpPr>
        <p:spPr/>
        <p:txBody>
          <a:bodyPr>
            <a:normAutofit/>
          </a:bodyPr>
          <a:lstStyle/>
          <a:p>
            <a:pPr marL="914400" lvl="1" indent="-457200" eaLnBrk="0" hangingPunct="0">
              <a:spcBef>
                <a:spcPct val="20000"/>
              </a:spcBef>
              <a:buClrTx/>
              <a:buFont typeface="Arial"/>
              <a:buChar char="•"/>
            </a:pPr>
            <a:r>
              <a:rPr lang="en-US" sz="2800" dirty="0" smtClean="0">
                <a:latin typeface="Arial"/>
                <a:cs typeface="Arial"/>
              </a:rPr>
              <a:t>Long-term </a:t>
            </a:r>
            <a:r>
              <a:rPr lang="en-US" sz="2800" dirty="0">
                <a:latin typeface="Arial"/>
                <a:cs typeface="Arial"/>
              </a:rPr>
              <a:t>plans are those with a time frame beyond three years. Short-term plans cover one year or less.</a:t>
            </a:r>
          </a:p>
          <a:p>
            <a:pPr marL="914400" lvl="1" indent="-457200" eaLnBrk="0" hangingPunct="0">
              <a:spcBef>
                <a:spcPct val="20000"/>
              </a:spcBef>
              <a:buClrTx/>
              <a:buFont typeface="Arial"/>
              <a:buChar char="•"/>
            </a:pPr>
            <a:r>
              <a:rPr lang="en-US" sz="2800" dirty="0">
                <a:latin typeface="Arial"/>
                <a:cs typeface="Arial"/>
              </a:rPr>
              <a:t>Specific plans are clearly defined and leave no room for interpretation.</a:t>
            </a:r>
          </a:p>
          <a:p>
            <a:pPr marL="914400" lvl="1" indent="-457200" eaLnBrk="0" hangingPunct="0">
              <a:spcBef>
                <a:spcPct val="20000"/>
              </a:spcBef>
              <a:buClrTx/>
              <a:buFont typeface="Arial"/>
              <a:buChar char="•"/>
            </a:pPr>
            <a:r>
              <a:rPr lang="en-US" sz="2800" dirty="0">
                <a:latin typeface="Arial"/>
                <a:cs typeface="Arial"/>
              </a:rPr>
              <a:t>Directional plans are flexible and set out general guidelines. </a:t>
            </a:r>
          </a:p>
          <a:p>
            <a:pPr>
              <a:buFont typeface="Arial" pitchFamily="34" charset="0"/>
              <a:buChar char="•"/>
            </a:pPr>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normAutofit fontScale="90000"/>
          </a:bodyPr>
          <a:lstStyle/>
          <a:p>
            <a:pPr algn="ctr"/>
            <a:r>
              <a:rPr lang="en-US" sz="3600" dirty="0" smtClean="0">
                <a:latin typeface="Calibri" pitchFamily="34" charset="0"/>
              </a:rPr>
              <a:t>Review Learning objective 8.2 (cont.)</a:t>
            </a:r>
          </a:p>
        </p:txBody>
      </p:sp>
      <p:sp>
        <p:nvSpPr>
          <p:cNvPr id="6" name="Content Placeholder 5"/>
          <p:cNvSpPr>
            <a:spLocks noGrp="1"/>
          </p:cNvSpPr>
          <p:nvPr>
            <p:ph idx="1"/>
          </p:nvPr>
        </p:nvSpPr>
        <p:spPr/>
        <p:txBody>
          <a:bodyPr>
            <a:normAutofit/>
          </a:bodyPr>
          <a:lstStyle/>
          <a:p>
            <a:pPr marL="914400" lvl="1" indent="-457200" eaLnBrk="0" hangingPunct="0">
              <a:spcBef>
                <a:spcPct val="20000"/>
              </a:spcBef>
              <a:buClrTx/>
              <a:buFont typeface="Arial"/>
              <a:buChar char="•"/>
            </a:pPr>
            <a:r>
              <a:rPr lang="en-US" sz="2800" dirty="0" smtClean="0">
                <a:latin typeface="Arial"/>
                <a:cs typeface="Arial"/>
              </a:rPr>
              <a:t>A single-use </a:t>
            </a:r>
            <a:r>
              <a:rPr lang="en-US" sz="2800" dirty="0">
                <a:latin typeface="Arial"/>
                <a:cs typeface="Arial"/>
              </a:rPr>
              <a:t>plan is a one-time plan designed to meet the needs of a unique situation</a:t>
            </a:r>
            <a:r>
              <a:rPr lang="en-US" sz="2800" dirty="0" smtClean="0">
                <a:latin typeface="Arial"/>
                <a:cs typeface="Arial"/>
              </a:rPr>
              <a:t>.</a:t>
            </a:r>
            <a:endParaRPr lang="en-US" sz="2800" dirty="0">
              <a:latin typeface="Arial"/>
              <a:cs typeface="Arial"/>
            </a:endParaRPr>
          </a:p>
          <a:p>
            <a:pPr marL="914400" lvl="1" indent="-457200" eaLnBrk="0" hangingPunct="0">
              <a:spcBef>
                <a:spcPct val="20000"/>
              </a:spcBef>
              <a:buClrTx/>
              <a:buFont typeface="Arial"/>
              <a:buChar char="•"/>
            </a:pPr>
            <a:r>
              <a:rPr lang="en-US" sz="2800" dirty="0">
                <a:latin typeface="Arial"/>
                <a:cs typeface="Arial"/>
              </a:rPr>
              <a:t>Standing plans are ongoing plans that </a:t>
            </a:r>
            <a:r>
              <a:rPr lang="en-US" sz="2800" dirty="0" smtClean="0">
                <a:latin typeface="Arial"/>
                <a:cs typeface="Arial"/>
              </a:rPr>
              <a:t>provide </a:t>
            </a:r>
            <a:r>
              <a:rPr lang="en-US" sz="2800" dirty="0">
                <a:latin typeface="Arial"/>
                <a:cs typeface="Arial"/>
              </a:rPr>
              <a:t>guidance for activities performed repeatedly.</a:t>
            </a:r>
          </a:p>
          <a:p>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algn="ctr"/>
            <a:r>
              <a:rPr lang="en-US" sz="3600" dirty="0" smtClean="0">
                <a:latin typeface="Calibri" pitchFamily="34" charset="0"/>
              </a:rPr>
              <a:t>Review Learning objective 8.3</a:t>
            </a:r>
          </a:p>
        </p:txBody>
      </p:sp>
      <p:sp>
        <p:nvSpPr>
          <p:cNvPr id="6" name="Content Placeholder 5"/>
          <p:cNvSpPr>
            <a:spLocks noGrp="1"/>
          </p:cNvSpPr>
          <p:nvPr>
            <p:ph idx="1"/>
          </p:nvPr>
        </p:nvSpPr>
        <p:spPr/>
        <p:txBody>
          <a:bodyPr>
            <a:normAutofit/>
          </a:bodyPr>
          <a:lstStyle/>
          <a:p>
            <a:pPr marL="457200" indent="-457200" eaLnBrk="0" hangingPunct="0">
              <a:spcBef>
                <a:spcPct val="20000"/>
              </a:spcBef>
              <a:buClrTx/>
              <a:buFont typeface="Arial"/>
              <a:buChar char="•"/>
            </a:pPr>
            <a:r>
              <a:rPr lang="en-US" sz="2800" b="1" dirty="0" smtClean="0">
                <a:latin typeface="Arial"/>
                <a:cs typeface="Arial"/>
              </a:rPr>
              <a:t>Compare </a:t>
            </a:r>
            <a:r>
              <a:rPr lang="en-US" sz="2800" b="1" dirty="0">
                <a:latin typeface="Arial"/>
                <a:cs typeface="Arial"/>
              </a:rPr>
              <a:t>and contrast approaches to goal-setting and planning.</a:t>
            </a:r>
          </a:p>
          <a:p>
            <a:pPr lvl="1" indent="-285750" eaLnBrk="0" hangingPunct="0">
              <a:spcBef>
                <a:spcPct val="20000"/>
              </a:spcBef>
              <a:buClrTx/>
              <a:buFont typeface="Arial" charset="0"/>
              <a:buChar char="–"/>
            </a:pPr>
            <a:r>
              <a:rPr lang="en-US" sz="2400" dirty="0">
                <a:latin typeface="Arial"/>
                <a:cs typeface="Arial"/>
              </a:rPr>
              <a:t>In traditional goal-setting, goals are set at the top of the organization and then become </a:t>
            </a:r>
            <a:r>
              <a:rPr lang="en-US" sz="2400" dirty="0" err="1">
                <a:latin typeface="Arial"/>
                <a:cs typeface="Arial"/>
              </a:rPr>
              <a:t>subgoals</a:t>
            </a:r>
            <a:r>
              <a:rPr lang="en-US" sz="2400" dirty="0">
                <a:latin typeface="Arial"/>
                <a:cs typeface="Arial"/>
              </a:rPr>
              <a:t> for each organizational area.</a:t>
            </a:r>
          </a:p>
          <a:p>
            <a:pPr lvl="1" indent="-285750" eaLnBrk="0" hangingPunct="0">
              <a:spcBef>
                <a:spcPct val="20000"/>
              </a:spcBef>
              <a:buClrTx/>
              <a:buFont typeface="Arial" charset="0"/>
              <a:buChar char="–"/>
            </a:pPr>
            <a:r>
              <a:rPr lang="en-US" sz="2400" dirty="0">
                <a:latin typeface="Arial"/>
                <a:cs typeface="Arial"/>
              </a:rPr>
              <a:t>MBO (management by objectives) is a process of setting mutually agreed-upon goals and using those goals to evaluate employee performance.</a:t>
            </a:r>
          </a:p>
          <a:p>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algn="ctr"/>
            <a:r>
              <a:rPr lang="en-US" sz="3600" dirty="0" smtClean="0"/>
              <a:t>What Is Planning?</a:t>
            </a:r>
            <a:endParaRPr lang="en-US" sz="3600" dirty="0" smtClean="0">
              <a:latin typeface="Calibri" pitchFamily="34" charset="0"/>
            </a:endParaRPr>
          </a:p>
        </p:txBody>
      </p:sp>
      <p:sp>
        <p:nvSpPr>
          <p:cNvPr id="4" name="Content Placeholder 3"/>
          <p:cNvSpPr>
            <a:spLocks noGrp="1"/>
          </p:cNvSpPr>
          <p:nvPr>
            <p:ph idx="1"/>
          </p:nvPr>
        </p:nvSpPr>
        <p:spPr/>
        <p:txBody>
          <a:bodyPr>
            <a:normAutofit fontScale="92500"/>
          </a:bodyPr>
          <a:lstStyle/>
          <a:p>
            <a:pPr marL="457200" indent="-457200" eaLnBrk="0" hangingPunct="0">
              <a:spcBef>
                <a:spcPct val="20000"/>
              </a:spcBef>
              <a:buClrTx/>
              <a:buFont typeface="Arial"/>
              <a:buChar char="•"/>
            </a:pPr>
            <a:r>
              <a:rPr lang="en-US" sz="3200" dirty="0" smtClean="0">
                <a:latin typeface="Arial"/>
                <a:cs typeface="Arial"/>
              </a:rPr>
              <a:t>Planning </a:t>
            </a:r>
            <a:r>
              <a:rPr lang="en-US" sz="3200" dirty="0" smtClean="0"/>
              <a:t>–</a:t>
            </a:r>
            <a:r>
              <a:rPr lang="en-US" sz="3200" b="1" dirty="0" smtClean="0">
                <a:latin typeface="Arial"/>
                <a:cs typeface="Arial"/>
              </a:rPr>
              <a:t> </a:t>
            </a:r>
            <a:r>
              <a:rPr lang="en-US" sz="3200" dirty="0">
                <a:latin typeface="Arial"/>
                <a:cs typeface="Arial"/>
              </a:rPr>
              <a:t>defining the organization’s goals, establishing strategies for achieving those goals, and developing plans to integrate and coordinate work activities.</a:t>
            </a:r>
          </a:p>
          <a:p>
            <a:pPr marL="457200" indent="-457200" eaLnBrk="0" hangingPunct="0">
              <a:spcBef>
                <a:spcPct val="20000"/>
              </a:spcBef>
              <a:buClrTx/>
              <a:buFont typeface="Arial"/>
              <a:buChar char="•"/>
            </a:pPr>
            <a:r>
              <a:rPr lang="en-US" sz="3200" dirty="0">
                <a:latin typeface="Arial"/>
                <a:cs typeface="Arial"/>
              </a:rPr>
              <a:t>Formal planning</a:t>
            </a:r>
          </a:p>
          <a:p>
            <a:pPr lvl="1" indent="-285750" eaLnBrk="0" hangingPunct="0">
              <a:spcBef>
                <a:spcPct val="20000"/>
              </a:spcBef>
              <a:buClrTx/>
              <a:buFont typeface="Arial" charset="0"/>
              <a:buChar char="–"/>
            </a:pPr>
            <a:r>
              <a:rPr lang="en-US" sz="2800" dirty="0"/>
              <a:t>Specific goals covering a specific time period</a:t>
            </a:r>
          </a:p>
          <a:p>
            <a:pPr lvl="1" indent="-285750" eaLnBrk="0" hangingPunct="0">
              <a:spcBef>
                <a:spcPct val="20000"/>
              </a:spcBef>
              <a:buClrTx/>
              <a:buFont typeface="Arial" charset="0"/>
              <a:buChar char="–"/>
            </a:pPr>
            <a:r>
              <a:rPr lang="en-US" sz="2800" dirty="0"/>
              <a:t>Written and shared with organizational members</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normAutofit fontScale="90000"/>
          </a:bodyPr>
          <a:lstStyle/>
          <a:p>
            <a:pPr algn="ctr"/>
            <a:r>
              <a:rPr lang="en-US" sz="3600" dirty="0" smtClean="0">
                <a:latin typeface="Calibri" pitchFamily="34" charset="0"/>
              </a:rPr>
              <a:t>Review Learning objective 8.3 (cont.)</a:t>
            </a:r>
          </a:p>
        </p:txBody>
      </p:sp>
      <p:sp>
        <p:nvSpPr>
          <p:cNvPr id="6" name="Content Placeholder 5"/>
          <p:cNvSpPr>
            <a:spLocks noGrp="1"/>
          </p:cNvSpPr>
          <p:nvPr>
            <p:ph idx="1"/>
          </p:nvPr>
        </p:nvSpPr>
        <p:spPr>
          <a:xfrm>
            <a:off x="381000" y="1600201"/>
            <a:ext cx="8382000" cy="3733800"/>
          </a:xfrm>
        </p:spPr>
        <p:txBody>
          <a:bodyPr>
            <a:normAutofit/>
          </a:bodyPr>
          <a:lstStyle/>
          <a:p>
            <a:pPr>
              <a:buClrTx/>
              <a:buFont typeface="Arial"/>
              <a:buChar char="•"/>
            </a:pPr>
            <a:r>
              <a:rPr lang="en-US" sz="2400" dirty="0" smtClean="0">
                <a:latin typeface="Arial" pitchFamily="34" charset="0"/>
                <a:cs typeface="Arial" pitchFamily="34" charset="0"/>
              </a:rPr>
              <a:t>Well-written goals have six characteristics:</a:t>
            </a:r>
          </a:p>
          <a:p>
            <a:pPr marL="857250" lvl="1" indent="-457200" eaLnBrk="0" hangingPunct="0">
              <a:spcBef>
                <a:spcPct val="20000"/>
              </a:spcBef>
              <a:buClrTx/>
              <a:buFontTx/>
              <a:buAutoNum type="arabicPeriod"/>
            </a:pPr>
            <a:r>
              <a:rPr lang="en-US" sz="2400" dirty="0">
                <a:latin typeface="Arial"/>
                <a:cs typeface="Arial"/>
              </a:rPr>
              <a:t>Written in terms of </a:t>
            </a:r>
            <a:r>
              <a:rPr lang="en-US" sz="2400" dirty="0" smtClean="0">
                <a:latin typeface="Arial"/>
                <a:cs typeface="Arial"/>
              </a:rPr>
              <a:t>outcomes.</a:t>
            </a:r>
            <a:endParaRPr lang="en-US" sz="2400" dirty="0">
              <a:latin typeface="Arial"/>
              <a:cs typeface="Arial"/>
            </a:endParaRPr>
          </a:p>
          <a:p>
            <a:pPr marL="857250" lvl="1" indent="-457200" eaLnBrk="0" hangingPunct="0">
              <a:spcBef>
                <a:spcPct val="20000"/>
              </a:spcBef>
              <a:buClrTx/>
              <a:buFontTx/>
              <a:buAutoNum type="arabicPeriod"/>
            </a:pPr>
            <a:r>
              <a:rPr lang="en-US" sz="2400" dirty="0">
                <a:latin typeface="Arial"/>
                <a:cs typeface="Arial"/>
              </a:rPr>
              <a:t>Measurable and </a:t>
            </a:r>
            <a:r>
              <a:rPr lang="en-US" sz="2400" dirty="0" smtClean="0">
                <a:latin typeface="Arial"/>
                <a:cs typeface="Arial"/>
              </a:rPr>
              <a:t>quantifiable.</a:t>
            </a:r>
            <a:endParaRPr lang="en-US" sz="2400" dirty="0">
              <a:latin typeface="Arial"/>
              <a:cs typeface="Arial"/>
            </a:endParaRPr>
          </a:p>
          <a:p>
            <a:pPr marL="857250" lvl="1" indent="-457200" eaLnBrk="0" hangingPunct="0">
              <a:spcBef>
                <a:spcPct val="20000"/>
              </a:spcBef>
              <a:buClrTx/>
              <a:buFontTx/>
              <a:buAutoNum type="arabicPeriod"/>
            </a:pPr>
            <a:r>
              <a:rPr lang="en-US" sz="2400" dirty="0">
                <a:latin typeface="Arial"/>
                <a:cs typeface="Arial"/>
              </a:rPr>
              <a:t>Clear as to time </a:t>
            </a:r>
            <a:r>
              <a:rPr lang="en-US" sz="2400" dirty="0" smtClean="0">
                <a:latin typeface="Arial"/>
                <a:cs typeface="Arial"/>
              </a:rPr>
              <a:t>frame.</a:t>
            </a:r>
            <a:endParaRPr lang="en-US" sz="2400" dirty="0">
              <a:latin typeface="Arial"/>
              <a:cs typeface="Arial"/>
            </a:endParaRPr>
          </a:p>
          <a:p>
            <a:pPr marL="857250" lvl="1" indent="-457200" eaLnBrk="0" hangingPunct="0">
              <a:spcBef>
                <a:spcPct val="20000"/>
              </a:spcBef>
              <a:buClrTx/>
              <a:buFontTx/>
              <a:buAutoNum type="arabicPeriod"/>
            </a:pPr>
            <a:r>
              <a:rPr lang="en-US" sz="2400" dirty="0">
                <a:latin typeface="Arial"/>
                <a:cs typeface="Arial"/>
              </a:rPr>
              <a:t>Challenging but </a:t>
            </a:r>
            <a:r>
              <a:rPr lang="en-US" sz="2400" dirty="0" smtClean="0">
                <a:latin typeface="Arial"/>
                <a:cs typeface="Arial"/>
              </a:rPr>
              <a:t>attainable.</a:t>
            </a:r>
            <a:endParaRPr lang="en-US" sz="2400" dirty="0">
              <a:latin typeface="Arial"/>
              <a:cs typeface="Arial"/>
            </a:endParaRPr>
          </a:p>
          <a:p>
            <a:pPr marL="857250" lvl="1" indent="-457200" eaLnBrk="0" hangingPunct="0">
              <a:spcBef>
                <a:spcPct val="20000"/>
              </a:spcBef>
              <a:buClrTx/>
              <a:buFontTx/>
              <a:buAutoNum type="arabicPeriod"/>
            </a:pPr>
            <a:r>
              <a:rPr lang="en-US" sz="2400" dirty="0">
                <a:latin typeface="Arial"/>
                <a:cs typeface="Arial"/>
              </a:rPr>
              <a:t>Written </a:t>
            </a:r>
            <a:r>
              <a:rPr lang="en-US" sz="2400" dirty="0" smtClean="0">
                <a:latin typeface="Arial"/>
                <a:cs typeface="Arial"/>
              </a:rPr>
              <a:t>down.</a:t>
            </a:r>
            <a:endParaRPr lang="en-US" sz="2400" dirty="0">
              <a:latin typeface="Arial"/>
              <a:cs typeface="Arial"/>
            </a:endParaRPr>
          </a:p>
          <a:p>
            <a:pPr marL="857250" lvl="1" indent="-457200" eaLnBrk="0" hangingPunct="0">
              <a:spcBef>
                <a:spcPct val="20000"/>
              </a:spcBef>
              <a:buClrTx/>
              <a:buFontTx/>
              <a:buAutoNum type="arabicPeriod"/>
            </a:pPr>
            <a:r>
              <a:rPr lang="en-US" sz="2400" dirty="0">
                <a:latin typeface="Arial"/>
                <a:cs typeface="Arial"/>
              </a:rPr>
              <a:t>Communicated to all organizational members who need to know </a:t>
            </a:r>
            <a:r>
              <a:rPr lang="en-US" sz="2400" dirty="0" smtClean="0">
                <a:latin typeface="Arial"/>
                <a:cs typeface="Arial"/>
              </a:rPr>
              <a:t>them.</a:t>
            </a:r>
            <a:endParaRPr lang="en-US" sz="2400" dirty="0">
              <a:latin typeface="Arial"/>
              <a:cs typeface="Arial"/>
            </a:endParaRP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normAutofit fontScale="90000"/>
          </a:bodyPr>
          <a:lstStyle/>
          <a:p>
            <a:pPr algn="ctr"/>
            <a:r>
              <a:rPr lang="en-US" sz="3600" dirty="0" smtClean="0">
                <a:latin typeface="Calibri" pitchFamily="34" charset="0"/>
              </a:rPr>
              <a:t>Review Learning objective 8.3 (cont.)</a:t>
            </a:r>
          </a:p>
        </p:txBody>
      </p:sp>
      <p:sp>
        <p:nvSpPr>
          <p:cNvPr id="6" name="Content Placeholder 5"/>
          <p:cNvSpPr>
            <a:spLocks noGrp="1"/>
          </p:cNvSpPr>
          <p:nvPr>
            <p:ph idx="1"/>
          </p:nvPr>
        </p:nvSpPr>
        <p:spPr/>
        <p:txBody>
          <a:bodyPr>
            <a:normAutofit/>
          </a:bodyPr>
          <a:lstStyle/>
          <a:p>
            <a:pPr marL="457200" indent="-457200" eaLnBrk="0" hangingPunct="0">
              <a:spcBef>
                <a:spcPct val="20000"/>
              </a:spcBef>
              <a:buClrTx/>
              <a:buFont typeface="Arial"/>
              <a:buChar char="•"/>
            </a:pPr>
            <a:r>
              <a:rPr lang="en-US" sz="2400" dirty="0" smtClean="0">
                <a:latin typeface="Arial"/>
                <a:cs typeface="Arial"/>
              </a:rPr>
              <a:t>Goal-</a:t>
            </a:r>
            <a:r>
              <a:rPr lang="en-US" sz="2400" dirty="0">
                <a:latin typeface="Arial"/>
                <a:cs typeface="Arial"/>
              </a:rPr>
              <a:t>setting involves these steps: </a:t>
            </a:r>
          </a:p>
          <a:p>
            <a:pPr marL="687388" indent="-228600" eaLnBrk="0" hangingPunct="0">
              <a:spcBef>
                <a:spcPct val="20000"/>
              </a:spcBef>
              <a:buClrTx/>
              <a:buFont typeface="Lucida Grande"/>
              <a:buChar char="-"/>
            </a:pPr>
            <a:r>
              <a:rPr lang="en-US" sz="2400" dirty="0" smtClean="0">
                <a:latin typeface="Arial"/>
                <a:cs typeface="Arial"/>
              </a:rPr>
              <a:t>Review </a:t>
            </a:r>
            <a:r>
              <a:rPr lang="en-US" sz="2400" dirty="0">
                <a:latin typeface="Arial"/>
                <a:cs typeface="Arial"/>
              </a:rPr>
              <a:t>the organization’s mission</a:t>
            </a:r>
          </a:p>
          <a:p>
            <a:pPr marL="687388" lvl="1" indent="-228600" eaLnBrk="0" hangingPunct="0">
              <a:spcBef>
                <a:spcPct val="20000"/>
              </a:spcBef>
              <a:buClrTx/>
              <a:buFont typeface="Lucida Grande"/>
              <a:buChar char="-"/>
            </a:pPr>
            <a:r>
              <a:rPr lang="en-US" sz="2400" dirty="0">
                <a:latin typeface="Arial"/>
                <a:cs typeface="Arial"/>
              </a:rPr>
              <a:t>Evaluate available resources</a:t>
            </a:r>
          </a:p>
          <a:p>
            <a:pPr marL="687388" lvl="1" indent="-228600" eaLnBrk="0" hangingPunct="0">
              <a:spcBef>
                <a:spcPct val="20000"/>
              </a:spcBef>
              <a:buClrTx/>
              <a:buFont typeface="Lucida Grande"/>
              <a:buChar char="-"/>
            </a:pPr>
            <a:r>
              <a:rPr lang="en-US" sz="2400" dirty="0">
                <a:latin typeface="Arial"/>
                <a:cs typeface="Arial"/>
              </a:rPr>
              <a:t>Determine the goals individually or with input from others</a:t>
            </a:r>
          </a:p>
          <a:p>
            <a:pPr marL="687388" lvl="1" indent="-228600" eaLnBrk="0" hangingPunct="0">
              <a:spcBef>
                <a:spcPct val="20000"/>
              </a:spcBef>
              <a:buClrTx/>
              <a:buFont typeface="Lucida Grande"/>
              <a:buChar char="-"/>
            </a:pPr>
            <a:r>
              <a:rPr lang="en-US" sz="2400" dirty="0">
                <a:latin typeface="Arial"/>
                <a:cs typeface="Arial"/>
              </a:rPr>
              <a:t>Write down the goals and communicate them to all who need to know them</a:t>
            </a:r>
          </a:p>
          <a:p>
            <a:pPr marL="687388" lvl="1" indent="-228600" eaLnBrk="0" hangingPunct="0">
              <a:spcBef>
                <a:spcPct val="20000"/>
              </a:spcBef>
              <a:buClrTx/>
              <a:buFont typeface="Lucida Grande"/>
              <a:buChar char="-"/>
            </a:pPr>
            <a:r>
              <a:rPr lang="en-US" sz="2400" dirty="0">
                <a:latin typeface="Arial"/>
                <a:cs typeface="Arial"/>
              </a:rPr>
              <a:t>Review results and change goals as needed</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normAutofit fontScale="90000"/>
          </a:bodyPr>
          <a:lstStyle/>
          <a:p>
            <a:pPr algn="ctr"/>
            <a:r>
              <a:rPr lang="en-US" sz="3600" dirty="0" smtClean="0">
                <a:latin typeface="Calibri" pitchFamily="34" charset="0"/>
              </a:rPr>
              <a:t>Review Learning objective 8.3 (cont.)</a:t>
            </a:r>
          </a:p>
        </p:txBody>
      </p:sp>
      <p:sp>
        <p:nvSpPr>
          <p:cNvPr id="6" name="Content Placeholder 5"/>
          <p:cNvSpPr>
            <a:spLocks noGrp="1"/>
          </p:cNvSpPr>
          <p:nvPr>
            <p:ph idx="1"/>
          </p:nvPr>
        </p:nvSpPr>
        <p:spPr/>
        <p:txBody>
          <a:bodyPr>
            <a:normAutofit/>
          </a:bodyPr>
          <a:lstStyle/>
          <a:p>
            <a:pPr marL="457200" indent="-457200" eaLnBrk="0" hangingPunct="0">
              <a:spcBef>
                <a:spcPct val="20000"/>
              </a:spcBef>
              <a:buClrTx/>
              <a:buFont typeface="Arial"/>
              <a:buChar char="•"/>
            </a:pPr>
            <a:r>
              <a:rPr lang="en-US" sz="2400" dirty="0" smtClean="0">
                <a:latin typeface="Arial"/>
                <a:cs typeface="Arial"/>
              </a:rPr>
              <a:t>The two </a:t>
            </a:r>
            <a:r>
              <a:rPr lang="en-US" sz="2400" dirty="0">
                <a:latin typeface="Arial"/>
                <a:cs typeface="Arial"/>
              </a:rPr>
              <a:t>main approaches to planning include:</a:t>
            </a:r>
          </a:p>
          <a:p>
            <a:pPr lvl="1" indent="-285750" eaLnBrk="0" hangingPunct="0">
              <a:spcBef>
                <a:spcPct val="20000"/>
              </a:spcBef>
              <a:buClrTx/>
              <a:buFont typeface="Arial" charset="0"/>
              <a:buChar char="–"/>
            </a:pPr>
            <a:r>
              <a:rPr lang="en-US" sz="2400" dirty="0">
                <a:latin typeface="Arial"/>
                <a:cs typeface="Arial"/>
              </a:rPr>
              <a:t>The traditional approach, which has plans developed by top managers that flow down through other organizational levels and which may use a formal planning department. </a:t>
            </a:r>
          </a:p>
          <a:p>
            <a:pPr lvl="1" indent="-285750" eaLnBrk="0" hangingPunct="0">
              <a:spcBef>
                <a:spcPct val="20000"/>
              </a:spcBef>
              <a:buClrTx/>
              <a:buFont typeface="Arial" charset="0"/>
              <a:buChar char="–"/>
            </a:pPr>
            <a:r>
              <a:rPr lang="en-US" sz="2400" dirty="0">
                <a:latin typeface="Arial"/>
                <a:cs typeface="Arial"/>
              </a:rPr>
              <a:t>The other approach is to involve more organizational members in the planning process.</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algn="ctr"/>
            <a:r>
              <a:rPr lang="en-US" sz="3600" dirty="0" smtClean="0">
                <a:latin typeface="Calibri" pitchFamily="34" charset="0"/>
              </a:rPr>
              <a:t>Review Learning objective 8.4</a:t>
            </a:r>
          </a:p>
        </p:txBody>
      </p:sp>
      <p:sp>
        <p:nvSpPr>
          <p:cNvPr id="6" name="Content Placeholder 5"/>
          <p:cNvSpPr>
            <a:spLocks noGrp="1"/>
          </p:cNvSpPr>
          <p:nvPr>
            <p:ph idx="1"/>
          </p:nvPr>
        </p:nvSpPr>
        <p:spPr/>
        <p:txBody>
          <a:bodyPr>
            <a:normAutofit/>
          </a:bodyPr>
          <a:lstStyle/>
          <a:p>
            <a:pPr indent="-342900" eaLnBrk="0" hangingPunct="0">
              <a:spcBef>
                <a:spcPct val="20000"/>
              </a:spcBef>
              <a:buClrTx/>
              <a:buFont typeface="Arial"/>
              <a:buChar char="•"/>
            </a:pPr>
            <a:r>
              <a:rPr lang="en-US" sz="2800" b="1" dirty="0" smtClean="0">
                <a:latin typeface="Arial"/>
                <a:cs typeface="Arial"/>
              </a:rPr>
              <a:t>Discuss </a:t>
            </a:r>
            <a:r>
              <a:rPr lang="en-US" sz="2800" b="1" dirty="0">
                <a:latin typeface="Arial"/>
                <a:cs typeface="Arial"/>
              </a:rPr>
              <a:t>contemporary issues in planning.</a:t>
            </a:r>
          </a:p>
          <a:p>
            <a:pPr lvl="1" indent="-285750" eaLnBrk="0" hangingPunct="0">
              <a:spcBef>
                <a:spcPct val="20000"/>
              </a:spcBef>
              <a:buClrTx/>
              <a:buFont typeface="Arial" charset="0"/>
              <a:buChar char="–"/>
            </a:pPr>
            <a:r>
              <a:rPr lang="en-US" sz="2400" dirty="0">
                <a:latin typeface="Arial"/>
                <a:cs typeface="Arial"/>
              </a:rPr>
              <a:t>Dynamic environments – usually means developing plans that are specific but </a:t>
            </a:r>
            <a:r>
              <a:rPr lang="en-US" sz="2400" dirty="0" smtClean="0">
                <a:latin typeface="Arial"/>
                <a:cs typeface="Arial"/>
              </a:rPr>
              <a:t>flexible.</a:t>
            </a:r>
            <a:endParaRPr lang="en-US" sz="2400" dirty="0">
              <a:latin typeface="Arial"/>
              <a:cs typeface="Arial"/>
            </a:endParaRPr>
          </a:p>
          <a:p>
            <a:pPr lvl="1" indent="-285750" eaLnBrk="0" hangingPunct="0">
              <a:spcBef>
                <a:spcPct val="20000"/>
              </a:spcBef>
              <a:buClrTx/>
              <a:buFont typeface="Arial" charset="0"/>
              <a:buChar char="–"/>
            </a:pPr>
            <a:r>
              <a:rPr lang="en-US" sz="2400" dirty="0">
                <a:latin typeface="Arial"/>
                <a:cs typeface="Arial"/>
              </a:rPr>
              <a:t>Contemporary planning issue involves using environmental scanning to help do a better analysis of the external environment. </a:t>
            </a:r>
          </a:p>
          <a:p>
            <a:pPr lvl="1" indent="-285750" eaLnBrk="0" hangingPunct="0">
              <a:spcBef>
                <a:spcPct val="20000"/>
              </a:spcBef>
              <a:buClrTx/>
              <a:buFont typeface="Arial" charset="0"/>
              <a:buChar char="–"/>
            </a:pPr>
            <a:r>
              <a:rPr lang="en-US" sz="2400" dirty="0">
                <a:latin typeface="Arial"/>
                <a:cs typeface="Arial"/>
              </a:rPr>
              <a:t>One form of environmental scanning, competitive intelligence, can be especially helpful in finding out what competitors are doing.</a:t>
            </a:r>
          </a:p>
          <a:p>
            <a:endParaRPr lang="en-US" sz="24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33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algn="ctr"/>
            <a:r>
              <a:rPr lang="en-US" sz="3600" dirty="0" smtClean="0"/>
              <a:t>Why Do Managers Plan? </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pPr indent="-342900" eaLnBrk="0" hangingPunct="0">
              <a:spcBef>
                <a:spcPct val="20000"/>
              </a:spcBef>
            </a:pPr>
            <a:r>
              <a:rPr lang="en-US" sz="3200" dirty="0" smtClean="0">
                <a:latin typeface="Arial"/>
                <a:cs typeface="Arial"/>
              </a:rPr>
              <a:t>Four </a:t>
            </a:r>
            <a:r>
              <a:rPr lang="en-US" sz="3200" dirty="0">
                <a:latin typeface="Arial"/>
                <a:cs typeface="Arial"/>
              </a:rPr>
              <a:t>reasons for planning</a:t>
            </a:r>
          </a:p>
          <a:p>
            <a:pPr lvl="1" indent="-285750" eaLnBrk="0" hangingPunct="0">
              <a:spcBef>
                <a:spcPct val="20000"/>
              </a:spcBef>
              <a:buClr>
                <a:srgbClr val="FF0000"/>
              </a:buClr>
              <a:buFont typeface="Arial" charset="0"/>
              <a:buChar char="–"/>
            </a:pPr>
            <a:r>
              <a:rPr lang="en-US" sz="2800" dirty="0"/>
              <a:t>Provides direction</a:t>
            </a:r>
          </a:p>
          <a:p>
            <a:pPr lvl="1" indent="-285750" eaLnBrk="0" hangingPunct="0">
              <a:spcBef>
                <a:spcPct val="20000"/>
              </a:spcBef>
              <a:buClr>
                <a:srgbClr val="FF0000"/>
              </a:buClr>
              <a:buFont typeface="Arial" charset="0"/>
              <a:buChar char="–"/>
            </a:pPr>
            <a:r>
              <a:rPr lang="en-US" sz="2800" dirty="0"/>
              <a:t>Reduces uncertainty</a:t>
            </a:r>
          </a:p>
          <a:p>
            <a:pPr lvl="1" indent="-285750" eaLnBrk="0" hangingPunct="0">
              <a:spcBef>
                <a:spcPct val="20000"/>
              </a:spcBef>
              <a:buClr>
                <a:srgbClr val="FF0000"/>
              </a:buClr>
              <a:buFont typeface="Arial" charset="0"/>
              <a:buChar char="–"/>
            </a:pPr>
            <a:r>
              <a:rPr lang="en-US" sz="2800" dirty="0"/>
              <a:t>Minimizes waste and redundancy</a:t>
            </a:r>
          </a:p>
          <a:p>
            <a:pPr lvl="1" indent="-285750" eaLnBrk="0" hangingPunct="0">
              <a:spcBef>
                <a:spcPct val="20000"/>
              </a:spcBef>
              <a:buClr>
                <a:srgbClr val="FF0000"/>
              </a:buClr>
              <a:buFont typeface="Arial" charset="0"/>
              <a:buChar char="–"/>
            </a:pPr>
            <a:r>
              <a:rPr lang="en-US" sz="2800" dirty="0"/>
              <a:t>Sets the standards for controlling</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algn="ctr"/>
            <a:r>
              <a:rPr lang="en-US" sz="3600" dirty="0" smtClean="0"/>
              <a:t>Planning and Performance</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r>
              <a:rPr lang="en-US" sz="3200" dirty="0" smtClean="0">
                <a:latin typeface="Arial" pitchFamily="34" charset="0"/>
                <a:cs typeface="Arial" pitchFamily="34" charset="0"/>
              </a:rPr>
              <a:t>Formal planning is associated with:</a:t>
            </a:r>
            <a:endParaRPr lang="en-US" sz="3200" dirty="0">
              <a:latin typeface="Arial" pitchFamily="34" charset="0"/>
              <a:cs typeface="Arial" pitchFamily="34" charset="0"/>
            </a:endParaRPr>
          </a:p>
        </p:txBody>
      </p:sp>
      <p:sp>
        <p:nvSpPr>
          <p:cNvPr id="35842" name="Rectangle 3"/>
          <p:cNvSpPr txBox="1">
            <a:spLocks/>
          </p:cNvSpPr>
          <p:nvPr/>
        </p:nvSpPr>
        <p:spPr bwMode="auto">
          <a:xfrm>
            <a:off x="457200" y="1447801"/>
            <a:ext cx="8229600" cy="4419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3200" dirty="0" smtClean="0"/>
          </a:p>
          <a:p>
            <a:pPr marL="742950" lvl="1" indent="-285750" eaLnBrk="0" hangingPunct="0">
              <a:spcBef>
                <a:spcPct val="20000"/>
              </a:spcBef>
            </a:pPr>
            <a:endParaRPr lang="en-US" sz="2400" dirty="0"/>
          </a:p>
          <a:p>
            <a:pPr marL="742950" lvl="1" indent="-285750" eaLnBrk="0" hangingPunct="0">
              <a:spcBef>
                <a:spcPct val="20000"/>
              </a:spcBef>
              <a:buClr>
                <a:srgbClr val="FF0000"/>
              </a:buClr>
              <a:buFont typeface="Arial" pitchFamily="34" charset="0"/>
              <a:buChar char="•"/>
            </a:pPr>
            <a:r>
              <a:rPr lang="en-US" sz="2400" dirty="0" smtClean="0"/>
              <a:t>Positive financial results – higher profits, higher return on assets, and so forth.</a:t>
            </a:r>
          </a:p>
          <a:p>
            <a:pPr marL="742950" lvl="1" indent="-285750" eaLnBrk="0" hangingPunct="0">
              <a:spcBef>
                <a:spcPct val="20000"/>
              </a:spcBef>
              <a:buClr>
                <a:srgbClr val="FF0000"/>
              </a:buClr>
              <a:buFont typeface="Arial" pitchFamily="34" charset="0"/>
              <a:buChar char="•"/>
            </a:pPr>
            <a:r>
              <a:rPr lang="en-US" sz="2400" dirty="0" smtClean="0"/>
              <a:t>The </a:t>
            </a:r>
            <a:r>
              <a:rPr lang="en-US" sz="2400" dirty="0"/>
              <a:t>quality of planning and implementation affects performance more than the extent of </a:t>
            </a:r>
            <a:r>
              <a:rPr lang="en-US" sz="2400" dirty="0" smtClean="0"/>
              <a:t>planning.</a:t>
            </a:r>
          </a:p>
          <a:p>
            <a:pPr marL="742950" lvl="1" indent="-285750" eaLnBrk="0" hangingPunct="0">
              <a:spcBef>
                <a:spcPct val="20000"/>
              </a:spcBef>
              <a:buClr>
                <a:srgbClr val="FF0000"/>
              </a:buClr>
              <a:buFont typeface="Arial" pitchFamily="34" charset="0"/>
              <a:buChar char="•"/>
            </a:pPr>
            <a:r>
              <a:rPr lang="en-US" sz="2400" dirty="0" smtClean="0"/>
              <a:t>The </a:t>
            </a:r>
            <a:r>
              <a:rPr lang="en-US" sz="2400" dirty="0"/>
              <a:t>external environment can reduce the impact of planning on </a:t>
            </a:r>
            <a:r>
              <a:rPr lang="en-US" sz="2400" dirty="0" smtClean="0"/>
              <a:t>performance.</a:t>
            </a:r>
          </a:p>
          <a:p>
            <a:pPr marL="742950" lvl="1" indent="-285750" eaLnBrk="0" hangingPunct="0">
              <a:spcBef>
                <a:spcPct val="20000"/>
              </a:spcBef>
              <a:buClr>
                <a:srgbClr val="FF0000"/>
              </a:buClr>
              <a:buFont typeface="Arial" pitchFamily="34" charset="0"/>
              <a:buChar char="•"/>
            </a:pPr>
            <a:r>
              <a:rPr lang="en-US" sz="2400" dirty="0" smtClean="0"/>
              <a:t>The </a:t>
            </a:r>
            <a:r>
              <a:rPr lang="en-US" sz="2400" dirty="0"/>
              <a:t>planning-performance relationship seems to be influenced by the planning time </a:t>
            </a:r>
            <a:r>
              <a:rPr lang="en-US" sz="2400" dirty="0" smtClean="0"/>
              <a:t>frame.</a:t>
            </a:r>
            <a:endParaRPr lang="en-US" sz="24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algn="ctr"/>
            <a:r>
              <a:rPr lang="en-US" sz="3600" dirty="0" smtClean="0"/>
              <a:t>Goals and Plans</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r>
              <a:rPr lang="en-US" sz="3600" b="1" dirty="0" smtClean="0">
                <a:latin typeface="Arial" pitchFamily="34" charset="0"/>
                <a:cs typeface="Arial" pitchFamily="34" charset="0"/>
              </a:rPr>
              <a:t>Goals</a:t>
            </a:r>
            <a:endParaRPr lang="en-US" sz="3600" b="1" dirty="0">
              <a:latin typeface="Arial" pitchFamily="34" charset="0"/>
              <a:cs typeface="Arial" pitchFamily="34" charset="0"/>
            </a:endParaRPr>
          </a:p>
        </p:txBody>
      </p:sp>
      <p:sp>
        <p:nvSpPr>
          <p:cNvPr id="37890"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3600" b="1" dirty="0" smtClean="0"/>
              <a:t>               (objectives</a:t>
            </a:r>
            <a:r>
              <a:rPr lang="en-US" sz="3600" b="1" dirty="0"/>
              <a:t>) </a:t>
            </a:r>
            <a:r>
              <a:rPr lang="en-US" sz="3600" dirty="0" smtClean="0"/>
              <a:t>–</a:t>
            </a:r>
            <a:r>
              <a:rPr lang="en-US" sz="3600" b="1" dirty="0" smtClean="0"/>
              <a:t> </a:t>
            </a:r>
            <a:r>
              <a:rPr lang="en-US" sz="3600" dirty="0"/>
              <a:t>desired outcomes or </a:t>
            </a:r>
            <a:r>
              <a:rPr lang="en-US" sz="3600" dirty="0" smtClean="0"/>
              <a:t>targets.</a:t>
            </a:r>
            <a:endParaRPr lang="en-US" sz="3600" dirty="0"/>
          </a:p>
          <a:p>
            <a:pPr marL="917575" indent="-458788" eaLnBrk="0" hangingPunct="0">
              <a:spcBef>
                <a:spcPct val="20000"/>
              </a:spcBef>
              <a:buFont typeface="Arial" charset="0"/>
              <a:buChar char="•"/>
            </a:pPr>
            <a:r>
              <a:rPr lang="en-US" sz="3600" b="1" dirty="0" smtClean="0"/>
              <a:t>Plans </a:t>
            </a:r>
            <a:r>
              <a:rPr lang="en-US" sz="3600" dirty="0" smtClean="0"/>
              <a:t>–</a:t>
            </a:r>
            <a:r>
              <a:rPr lang="en-US" sz="3600" b="1" dirty="0" smtClean="0"/>
              <a:t> </a:t>
            </a:r>
            <a:r>
              <a:rPr lang="en-US" sz="3600" dirty="0"/>
              <a:t>documents that outline how goals are going to be </a:t>
            </a:r>
            <a:r>
              <a:rPr lang="en-US" sz="3600" dirty="0" smtClean="0"/>
              <a:t>met.</a:t>
            </a:r>
            <a:endParaRPr lang="en-US" sz="36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ctr"/>
            <a:r>
              <a:rPr lang="en-US" sz="3600" dirty="0" smtClean="0"/>
              <a:t>Types of Goals</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r>
              <a:rPr lang="en-US" sz="2800" b="1" dirty="0" smtClean="0">
                <a:latin typeface="Arial" pitchFamily="34" charset="0"/>
                <a:cs typeface="Arial" pitchFamily="34" charset="0"/>
              </a:rPr>
              <a:t>Financial Goals </a:t>
            </a:r>
            <a:r>
              <a:rPr lang="en-US" sz="2800" dirty="0" smtClean="0">
                <a:latin typeface="Arial" pitchFamily="34" charset="0"/>
                <a:cs typeface="Arial" pitchFamily="34" charset="0"/>
              </a:rPr>
              <a:t>–</a:t>
            </a:r>
            <a:r>
              <a:rPr lang="en-US" sz="2800" b="1" dirty="0" smtClean="0">
                <a:latin typeface="Arial" pitchFamily="34" charset="0"/>
                <a:cs typeface="Arial" pitchFamily="34" charset="0"/>
              </a:rPr>
              <a:t> </a:t>
            </a:r>
            <a:r>
              <a:rPr lang="en-US" sz="2800" dirty="0" smtClean="0">
                <a:latin typeface="Arial" pitchFamily="34" charset="0"/>
                <a:cs typeface="Arial" pitchFamily="34" charset="0"/>
              </a:rPr>
              <a:t>related to the expected internal financial performance of the organization.</a:t>
            </a:r>
          </a:p>
          <a:p>
            <a:r>
              <a:rPr lang="en-US" sz="2800" b="1" dirty="0">
                <a:latin typeface="Arial" pitchFamily="34" charset="0"/>
                <a:cs typeface="Arial" pitchFamily="34" charset="0"/>
              </a:rPr>
              <a:t>Strategic Goals</a:t>
            </a:r>
            <a:r>
              <a:rPr lang="en-US" sz="2800" dirty="0">
                <a:latin typeface="Arial" pitchFamily="34" charset="0"/>
                <a:cs typeface="Arial" pitchFamily="34" charset="0"/>
              </a:rPr>
              <a:t> </a:t>
            </a:r>
            <a:r>
              <a:rPr lang="en-US" sz="2800" dirty="0"/>
              <a:t>– </a:t>
            </a:r>
            <a:r>
              <a:rPr lang="en-US" sz="2800" dirty="0" smtClean="0">
                <a:latin typeface="Arial" pitchFamily="34" charset="0"/>
                <a:cs typeface="Arial" pitchFamily="34" charset="0"/>
              </a:rPr>
              <a:t>related </a:t>
            </a:r>
            <a:r>
              <a:rPr lang="en-US" sz="2800" dirty="0">
                <a:latin typeface="Arial" pitchFamily="34" charset="0"/>
                <a:cs typeface="Arial" pitchFamily="34" charset="0"/>
              </a:rPr>
              <a:t>to the performance of the firm relative to factors in its external environment (e.g., competitors).</a:t>
            </a:r>
          </a:p>
          <a:p>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algn="ctr"/>
            <a:r>
              <a:rPr lang="en-US" sz="3600" dirty="0" smtClean="0"/>
              <a:t>Types of Goals (cont.)</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pPr indent="-342900" eaLnBrk="0" hangingPunct="0">
              <a:spcBef>
                <a:spcPct val="20000"/>
              </a:spcBef>
            </a:pPr>
            <a:r>
              <a:rPr lang="en-US" sz="2800" b="1" dirty="0" smtClean="0">
                <a:latin typeface="Arial" pitchFamily="34" charset="0"/>
                <a:cs typeface="Arial" pitchFamily="34" charset="0"/>
              </a:rPr>
              <a:t>Stated </a:t>
            </a:r>
            <a:r>
              <a:rPr lang="en-US" sz="2800" b="1" dirty="0"/>
              <a:t>Goals </a:t>
            </a:r>
            <a:r>
              <a:rPr lang="en-US" sz="2800" dirty="0">
                <a:latin typeface="Arial" pitchFamily="34" charset="0"/>
                <a:cs typeface="Arial" pitchFamily="34" charset="0"/>
              </a:rPr>
              <a:t>–</a:t>
            </a:r>
            <a:r>
              <a:rPr lang="en-US" sz="2800" b="1" dirty="0"/>
              <a:t> </a:t>
            </a:r>
            <a:r>
              <a:rPr lang="en-US" sz="2800" dirty="0"/>
              <a:t>official statements of what an organization says, and what it wants its various stakeholders to </a:t>
            </a:r>
            <a:r>
              <a:rPr lang="en-US" sz="2800" dirty="0" smtClean="0"/>
              <a:t>believe its goals are.</a:t>
            </a:r>
          </a:p>
          <a:p>
            <a:pPr indent="-342900" eaLnBrk="0" hangingPunct="0">
              <a:spcBef>
                <a:spcPct val="20000"/>
              </a:spcBef>
            </a:pPr>
            <a:r>
              <a:rPr lang="en-US" sz="2800" b="1" dirty="0" smtClean="0"/>
              <a:t>Real </a:t>
            </a:r>
            <a:r>
              <a:rPr lang="en-US" sz="2800" b="1" dirty="0"/>
              <a:t>goals </a:t>
            </a:r>
            <a:r>
              <a:rPr lang="en-US" sz="2800" dirty="0">
                <a:latin typeface="Arial" pitchFamily="34" charset="0"/>
                <a:cs typeface="Arial" pitchFamily="34" charset="0"/>
              </a:rPr>
              <a:t>–</a:t>
            </a:r>
            <a:r>
              <a:rPr lang="en-US" sz="2800" b="1" dirty="0"/>
              <a:t> </a:t>
            </a:r>
            <a:r>
              <a:rPr lang="en-US" sz="2800" dirty="0"/>
              <a:t>goals that an organization actually pursues, as defined by the actions of its members.</a:t>
            </a:r>
          </a:p>
          <a:p>
            <a:endParaRPr lang="en-US" sz="28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algn="ctr"/>
            <a:r>
              <a:rPr lang="en-US" sz="3600" dirty="0" smtClean="0"/>
              <a:t>Types of Plans</a:t>
            </a:r>
            <a:endParaRPr lang="en-US" sz="3600" dirty="0" smtClean="0">
              <a:latin typeface="Calibri" pitchFamily="34" charset="0"/>
            </a:endParaRPr>
          </a:p>
        </p:txBody>
      </p:sp>
      <p:sp>
        <p:nvSpPr>
          <p:cNvPr id="4" name="Content Placeholder 3"/>
          <p:cNvSpPr>
            <a:spLocks noGrp="1"/>
          </p:cNvSpPr>
          <p:nvPr>
            <p:ph idx="1"/>
          </p:nvPr>
        </p:nvSpPr>
        <p:spPr/>
        <p:txBody>
          <a:bodyPr>
            <a:normAutofit/>
          </a:bodyPr>
          <a:lstStyle/>
          <a:p>
            <a:pPr indent="-342900" eaLnBrk="0" hangingPunct="0">
              <a:spcBef>
                <a:spcPct val="20000"/>
              </a:spcBef>
            </a:pPr>
            <a:r>
              <a:rPr lang="en-US" sz="3200" b="1" dirty="0" smtClean="0">
                <a:latin typeface="Arial" pitchFamily="34" charset="0"/>
                <a:cs typeface="Arial" pitchFamily="34" charset="0"/>
              </a:rPr>
              <a:t>Strategic </a:t>
            </a:r>
            <a:r>
              <a:rPr lang="en-US" sz="3200" b="1" dirty="0"/>
              <a:t>plans </a:t>
            </a:r>
            <a:r>
              <a:rPr lang="en-US" sz="3200" dirty="0">
                <a:latin typeface="Arial" pitchFamily="34" charset="0"/>
                <a:cs typeface="Arial" pitchFamily="34" charset="0"/>
              </a:rPr>
              <a:t>–</a:t>
            </a:r>
            <a:r>
              <a:rPr lang="en-US" sz="3200" b="1" dirty="0"/>
              <a:t> </a:t>
            </a:r>
            <a:r>
              <a:rPr lang="en-US" sz="3200" dirty="0"/>
              <a:t>plans that apply to the entire organization and establish the organization’s overall </a:t>
            </a:r>
            <a:r>
              <a:rPr lang="en-US" sz="3200" dirty="0" smtClean="0"/>
              <a:t>goals.</a:t>
            </a:r>
          </a:p>
          <a:p>
            <a:pPr indent="-342900" eaLnBrk="0" hangingPunct="0">
              <a:spcBef>
                <a:spcPct val="20000"/>
              </a:spcBef>
            </a:pPr>
            <a:r>
              <a:rPr lang="en-US" sz="3200" b="1" dirty="0" smtClean="0"/>
              <a:t>Operational </a:t>
            </a:r>
            <a:r>
              <a:rPr lang="en-US" sz="3200" b="1" dirty="0"/>
              <a:t>plans </a:t>
            </a:r>
            <a:r>
              <a:rPr lang="en-US" sz="3200" dirty="0">
                <a:latin typeface="Arial" pitchFamily="34" charset="0"/>
                <a:cs typeface="Arial" pitchFamily="34" charset="0"/>
              </a:rPr>
              <a:t>–</a:t>
            </a:r>
            <a:r>
              <a:rPr lang="en-US" sz="3200" b="1" dirty="0"/>
              <a:t> </a:t>
            </a:r>
            <a:r>
              <a:rPr lang="en-US" sz="3200" dirty="0"/>
              <a:t>plans that encompass a particular operational area of the </a:t>
            </a:r>
            <a:r>
              <a:rPr lang="en-US" sz="3200" dirty="0" smtClean="0"/>
              <a:t>organization.</a:t>
            </a:r>
            <a:endParaRPr lang="en-US" sz="3200" dirty="0"/>
          </a:p>
          <a:p>
            <a:endParaRPr lang="en-US" sz="32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8-</a:t>
            </a:r>
            <a:fld id="{8B37D5FE-740C-46F5-801A-FA5477D9711F}" type="slidenum">
              <a:rPr lang="en-US" smtClean="0"/>
              <a:pPr/>
              <a:t>9</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1846&quot;&gt;&lt;/object&gt;&lt;object type=&quot;2&quot; unique_id=&quot;11847&quot;&gt;&lt;object type=&quot;3&quot; unique_id=&quot;11848&quot;&gt;&lt;property id=&quot;20148&quot; value=&quot;5&quot;/&gt;&lt;property id=&quot;20300&quot; value=&quot;Slide 1 - &amp;quot;Foundations of Planning&amp;quot;&quot;/&gt;&lt;property id=&quot;20307&quot; value=&quot;256&quot;/&gt;&lt;/object&gt;&lt;object type=&quot;3&quot; unique_id=&quot;11849&quot;&gt;&lt;property id=&quot;20148&quot; value=&quot;5&quot;/&gt;&lt;property id=&quot;20300&quot; value=&quot;Slide 2&quot;/&gt;&lt;property id=&quot;20307&quot; value=&quot;258&quot;/&gt;&lt;/object&gt;&lt;object type=&quot;3&quot; unique_id=&quot;11884&quot;&gt;&lt;property id=&quot;20148&quot; value=&quot;5&quot;/&gt;&lt;property id=&quot;20300&quot; value=&quot;Slide 35&quot;/&gt;&lt;property id=&quot;20307&quot; value=&quot;260&quot;/&gt;&lt;/object&gt;&lt;object type=&quot;3&quot; unique_id=&quot;18011&quot;&gt;&lt;property id=&quot;20148&quot; value=&quot;5&quot;/&gt;&lt;property id=&quot;20300&quot; value=&quot;Slide 3 - &amp;quot;What Is Planning?&amp;quot;&quot;/&gt;&lt;property id=&quot;20307&quot; value=&quot;393&quot;/&gt;&lt;/object&gt;&lt;object type=&quot;3&quot; unique_id=&quot;21127&quot;&gt;&lt;property id=&quot;20148&quot; value=&quot;5&quot;/&gt;&lt;property id=&quot;20300&quot; value=&quot;Slide 4 - &amp;quot;Why Do Managers Plan? &amp;quot;&quot;/&gt;&lt;property id=&quot;20307&quot; value=&quot;455&quot;/&gt;&lt;/object&gt;&lt;object type=&quot;3&quot; unique_id=&quot;21128&quot;&gt;&lt;property id=&quot;20148&quot; value=&quot;5&quot;/&gt;&lt;property id=&quot;20300&quot; value=&quot;Slide 5 - &amp;quot;Planning and Performance&amp;quot;&quot;/&gt;&lt;property id=&quot;20307&quot; value=&quot;466&quot;/&gt;&lt;/object&gt;&lt;object type=&quot;3&quot; unique_id=&quot;21129&quot;&gt;&lt;property id=&quot;20148&quot; value=&quot;5&quot;/&gt;&lt;property id=&quot;20300&quot; value=&quot;Slide 6 - &amp;quot;Goals and Plans&amp;quot;&quot;/&gt;&lt;property id=&quot;20307&quot; value=&quot;457&quot;/&gt;&lt;/object&gt;&lt;object type=&quot;3&quot; unique_id=&quot;21130&quot;&gt;&lt;property id=&quot;20148&quot; value=&quot;5&quot;/&gt;&lt;property id=&quot;20300&quot; value=&quot;Slide 7 - &amp;quot;Types of Goals&amp;quot;&quot;/&gt;&lt;property id=&quot;20307&quot; value=&quot;467&quot;/&gt;&lt;/object&gt;&lt;object type=&quot;3&quot; unique_id=&quot;21131&quot;&gt;&lt;property id=&quot;20148&quot; value=&quot;5&quot;/&gt;&lt;property id=&quot;20300&quot; value=&quot;Slide 8 - &amp;quot;Types of Goals (cont.)&amp;quot;&quot;/&gt;&lt;property id=&quot;20307&quot; value=&quot;465&quot;/&gt;&lt;/object&gt;&lt;object type=&quot;3&quot; unique_id=&quot;21132&quot;&gt;&lt;property id=&quot;20148&quot; value=&quot;5&quot;/&gt;&lt;property id=&quot;20300&quot; value=&quot;Slide 9 - &amp;quot;Types of Plans&amp;quot;&quot;/&gt;&lt;property id=&quot;20307&quot; value=&quot;471&quot;/&gt;&lt;/object&gt;&lt;object type=&quot;3&quot; unique_id=&quot;21133&quot;&gt;&lt;property id=&quot;20148&quot; value=&quot;5&quot;/&gt;&lt;property id=&quot;20300&quot; value=&quot;Slide 10 - &amp;quot;Types of Plans (cont.)&amp;quot;&quot;/&gt;&lt;property id=&quot;20307&quot; value=&quot;464&quot;/&gt;&lt;/object&gt;&lt;object type=&quot;3&quot; unique_id=&quot;21134&quot;&gt;&lt;property id=&quot;20148&quot; value=&quot;5&quot;/&gt;&lt;property id=&quot;20300&quot; value=&quot;Slide 11 - &amp;quot;Types of Plans (cont.)&amp;quot;&quot;/&gt;&lt;property id=&quot;20307&quot; value=&quot;468&quot;/&gt;&lt;/object&gt;&lt;object type=&quot;3&quot; unique_id=&quot;21135&quot;&gt;&lt;property id=&quot;20148&quot; value=&quot;5&quot;/&gt;&lt;property id=&quot;20300&quot; value=&quot;Slide 12 - &amp;quot;Exhibit 8-1&amp;#x0D;&amp;#x0A;Types of Plans&amp;quot;&quot;/&gt;&lt;property id=&quot;20307&quot; value=&quot;469&quot;/&gt;&lt;/object&gt;&lt;object type=&quot;3&quot; unique_id=&quot;21136&quot;&gt;&lt;property id=&quot;20148&quot; value=&quot;5&quot;/&gt;&lt;property id=&quot;20300&quot; value=&quot;Slide 13 - &amp;quot;Approaches to Setting Goals&amp;quot;&quot;/&gt;&lt;property id=&quot;20307&quot; value=&quot;463&quot;/&gt;&lt;/object&gt;&lt;object type=&quot;3&quot; unique_id=&quot;21137&quot;&gt;&lt;property id=&quot;20148&quot; value=&quot;5&quot;/&gt;&lt;property id=&quot;20300&quot; value=&quot;Slide 14 - &amp;quot;Exhibit 8-2&amp;#x0D;&amp;#x0A;The Downside of Traditional Goal-Setting&amp;quot;&quot;/&gt;&lt;property id=&quot;20307&quot; value=&quot;462&quot;/&gt;&lt;/object&gt;&lt;object type=&quot;3&quot; unique_id=&quot;21138&quot;&gt;&lt;property id=&quot;20148&quot; value=&quot;5&quot;/&gt;&lt;property id=&quot;20300&quot; value=&quot;Slide 15 - &amp;quot;Approaches to Setting Goals (cont.)&amp;quot;&quot;/&gt;&lt;property id=&quot;20307&quot; value=&quot;456&quot;/&gt;&lt;/object&gt;&lt;object type=&quot;3&quot; unique_id=&quot;21139&quot;&gt;&lt;property id=&quot;20148&quot; value=&quot;5&quot;/&gt;&lt;property id=&quot;20300&quot; value=&quot;Slide 16 - &amp;quot;Exhibit 8-3 Steps in MBO&amp;quot;&quot;/&gt;&lt;property id=&quot;20307&quot; value=&quot;473&quot;/&gt;&lt;/object&gt;&lt;object type=&quot;3&quot; unique_id=&quot;21140&quot;&gt;&lt;property id=&quot;20148&quot; value=&quot;5&quot;/&gt;&lt;property id=&quot;20300&quot; value=&quot;Slide 17 - &amp;quot;Steps in Goal-Setting&amp;quot;&quot;/&gt;&lt;property id=&quot;20307&quot; value=&quot;472&quot;/&gt;&lt;/object&gt;&lt;object type=&quot;3&quot; unique_id=&quot;21141&quot;&gt;&lt;property id=&quot;20148&quot; value=&quot;5&quot;/&gt;&lt;property id=&quot;20300&quot; value=&quot;Slide 20 - &amp;quot;Contingency Factors in Planning&amp;quot;&quot;/&gt;&lt;property id=&quot;20307&quot; value=&quot;470&quot;/&gt;&lt;/object&gt;&lt;object type=&quot;3&quot; unique_id=&quot;21142&quot;&gt;&lt;property id=&quot;20148&quot; value=&quot;5&quot;/&gt;&lt;property id=&quot;20300&quot; value=&quot;Slide 21 - &amp;quot;Exhibit 8-5&amp;#x0D;&amp;#x0A;Planning and Organizational Level&amp;quot;&quot;/&gt;&lt;property id=&quot;20307&quot; value=&quot;461&quot;/&gt;&lt;/object&gt;&lt;object type=&quot;3&quot; unique_id=&quot;21143&quot;&gt;&lt;property id=&quot;20148&quot; value=&quot;5&quot;/&gt;&lt;property id=&quot;20300&quot; value=&quot;Slide 27 - &amp;quot;Review Learning Outcome 8.2&amp;quot;&quot;/&gt;&lt;property id=&quot;20307&quot; value=&quot;460&quot;/&gt;&lt;/object&gt;&lt;object type=&quot;3&quot; unique_id=&quot;21144&quot;&gt;&lt;property id=&quot;20148&quot; value=&quot;5&quot;/&gt;&lt;property id=&quot;20300&quot; value=&quot;Slide 28 - &amp;quot;Review Learning Outcome 8.2 (cont.)&amp;quot;&quot;/&gt;&lt;property id=&quot;20307&quot; value=&quot;459&quot;/&gt;&lt;/object&gt;&lt;object type=&quot;3&quot; unique_id=&quot;21145&quot;&gt;&lt;property id=&quot;20148&quot; value=&quot;5&quot;/&gt;&lt;property id=&quot;20300&quot; value=&quot;Slide 29 - &amp;quot;Review Learning Outcome 8.2 (cont.)&amp;quot;&quot;/&gt;&lt;property id=&quot;20307&quot; value=&quot;458&quot;/&gt;&lt;/object&gt;&lt;object type=&quot;3&quot; unique_id=&quot;21361&quot;&gt;&lt;property id=&quot;20148&quot; value=&quot;5&quot;/&gt;&lt;property id=&quot;20300&quot; value=&quot;Slide 23 - &amp;quot;Approaches to Planning&amp;quot;&quot;/&gt;&lt;property id=&quot;20307&quot; value=&quot;474&quot;/&gt;&lt;/object&gt;&lt;object type=&quot;3&quot; unique_id=&quot;21362&quot;&gt;&lt;property id=&quot;20148&quot; value=&quot;5&quot;/&gt;&lt;property id=&quot;20300&quot; value=&quot;Slide 24 - &amp;quot;Contemporary Issues in Planning&amp;quot;&quot;/&gt;&lt;property id=&quot;20307&quot; value=&quot;478&quot;/&gt;&lt;/object&gt;&lt;object type=&quot;3&quot; unique_id=&quot;21363&quot;&gt;&lt;property id=&quot;20148&quot; value=&quot;5&quot;/&gt;&lt;property id=&quot;20300&quot; value=&quot;Slide 19 - &amp;quot;Exhibit 8-4&amp;#x0D;&amp;#x0A;Well-Written Goals&amp;quot;&quot;/&gt;&lt;property id=&quot;20307&quot; value=&quot;477&quot;/&gt;&lt;/object&gt;&lt;object type=&quot;3&quot; unique_id=&quot;21364&quot;&gt;&lt;property id=&quot;20148&quot; value=&quot;5&quot;/&gt;&lt;property id=&quot;20300&quot; value=&quot;Slide 25 - &amp;quot;Contemporary Issues in Planning (cont.)&amp;quot;&quot;/&gt;&lt;property id=&quot;20307&quot; value=&quot;476&quot;/&gt;&lt;/object&gt;&lt;object type=&quot;3&quot; unique_id=&quot;21365&quot;&gt;&lt;property id=&quot;20148&quot; value=&quot;5&quot;/&gt;&lt;property id=&quot;20300&quot; value=&quot;Slide 26 - &amp;quot;Review Learning Outcome 8.1&amp;quot;&quot;/&gt;&lt;property id=&quot;20307&quot; value=&quot;475&quot;/&gt;&lt;/object&gt;&lt;object type=&quot;3&quot; unique_id=&quot;21583&quot;&gt;&lt;property id=&quot;20148&quot; value=&quot;5&quot;/&gt;&lt;property id=&quot;20300&quot; value=&quot;Slide 30 - &amp;quot;Review Learning Outcome 8.3&amp;quot;&quot;/&gt;&lt;property id=&quot;20307&quot; value=&quot;482&quot;/&gt;&lt;/object&gt;&lt;object type=&quot;3&quot; unique_id=&quot;21584&quot;&gt;&lt;property id=&quot;20148&quot; value=&quot;5&quot;/&gt;&lt;property id=&quot;20300&quot; value=&quot;Slide 31 - &amp;quot;Review Learning Outcome 8.3 (cont.)&amp;quot;&quot;/&gt;&lt;property id=&quot;20307&quot; value=&quot;481&quot;/&gt;&lt;/object&gt;&lt;object type=&quot;3&quot; unique_id=&quot;21585&quot;&gt;&lt;property id=&quot;20148&quot; value=&quot;5&quot;/&gt;&lt;property id=&quot;20300&quot; value=&quot;Slide 32 - &amp;quot;Review Learning Outcome 8.3 (cont.)&amp;quot;&quot;/&gt;&lt;property id=&quot;20307&quot; value=&quot;480&quot;/&gt;&lt;/object&gt;&lt;object type=&quot;3&quot; unique_id=&quot;21586&quot;&gt;&lt;property id=&quot;20148&quot; value=&quot;5&quot;/&gt;&lt;property id=&quot;20300&quot; value=&quot;Slide 33 - &amp;quot;Review Learning Outcome 8.3 (cont.)&amp;quot;&quot;/&gt;&lt;property id=&quot;20307&quot; value=&quot;484&quot;/&gt;&lt;/object&gt;&lt;object type=&quot;3&quot; unique_id=&quot;21587&quot;&gt;&lt;property id=&quot;20148&quot; value=&quot;5&quot;/&gt;&lt;property id=&quot;20300&quot; value=&quot;Slide 34 - &amp;quot;Review Learning Outcome 8.4&amp;quot;&quot;/&gt;&lt;property id=&quot;20307&quot; value=&quot;479&quot;/&gt;&lt;/object&gt;&lt;object type=&quot;3&quot; unique_id=&quot;21765&quot;&gt;&lt;property id=&quot;20148&quot; value=&quot;5&quot;/&gt;&lt;property id=&quot;20300&quot; value=&quot;Slide 18 - &amp;quot;Steps in Goal-Setting (cont.)&amp;quot;&quot;/&gt;&lt;property id=&quot;20307&quot; value=&quot;485&quot;/&gt;&lt;/object&gt;&lt;object type=&quot;3&quot; unique_id=&quot;21766&quot;&gt;&lt;property id=&quot;20148&quot; value=&quot;5&quot;/&gt;&lt;property id=&quot;20300&quot; value=&quot;Slide 22 - &amp;quot;Contingency Factors in Planning (cont.)&amp;quot;&quot;/&gt;&lt;property id=&quot;20307&quot; value=&quot;486&quot;/&gt;&lt;/object&gt;&lt;/object&gt;&lt;/object&gt;&lt;/database&gt;"/>
  <p:tag name="SECTOMILLISECCONVERTED" val="1"/>
  <p:tag name="ARTICULATE_PROJECT_OPEN" val="0"/>
</p:tagLst>
</file>

<file path=ppt/theme/theme1.xml><?xml version="1.0" encoding="utf-8"?>
<a:theme xmlns:a="http://schemas.openxmlformats.org/drawingml/2006/main" name="1_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16818</TotalTime>
  <Words>4202</Words>
  <Application>Microsoft Office PowerPoint</Application>
  <PresentationFormat>On-screen Show (4:3)</PresentationFormat>
  <Paragraphs>309</Paragraphs>
  <Slides>33</Slides>
  <Notes>31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1_Urban Pop</vt:lpstr>
      <vt:lpstr>Planning work activities</vt:lpstr>
      <vt:lpstr>Learning Objectives</vt:lpstr>
      <vt:lpstr>What Is Planning?</vt:lpstr>
      <vt:lpstr>Why Do Managers Plan? </vt:lpstr>
      <vt:lpstr>Planning and Performance</vt:lpstr>
      <vt:lpstr>Goals and Plans</vt:lpstr>
      <vt:lpstr>Types of Goals</vt:lpstr>
      <vt:lpstr>Types of Goals (cont.)</vt:lpstr>
      <vt:lpstr>Types of Plans</vt:lpstr>
      <vt:lpstr>Types of Plans (cont.)</vt:lpstr>
      <vt:lpstr>Types of Plans (cont.)</vt:lpstr>
      <vt:lpstr>Exhibit 8-1 Types of Plans</vt:lpstr>
      <vt:lpstr>Approaches to Setting Goals</vt:lpstr>
      <vt:lpstr>Exhibit 8-2 The Downside of Traditional Goal-Setting</vt:lpstr>
      <vt:lpstr>Approaches to Setting Goals (cont.)</vt:lpstr>
      <vt:lpstr>Exhibit 8-3  Steps in MBO</vt:lpstr>
      <vt:lpstr>Steps in Goal-Setting</vt:lpstr>
      <vt:lpstr>Exhibit 8-4 Well-Written Goals</vt:lpstr>
      <vt:lpstr>Contingency Factors in Planning</vt:lpstr>
      <vt:lpstr>Exhibit 8-5 Planning and Organizational Level</vt:lpstr>
      <vt:lpstr>Contingency Factors in Planning (cont.)</vt:lpstr>
      <vt:lpstr>Approaches to Planning</vt:lpstr>
      <vt:lpstr>Contemporary Issues in Planning</vt:lpstr>
      <vt:lpstr>Contemporary Issues in Planning (cont.)</vt:lpstr>
      <vt:lpstr>Review Learning Objective 8.1</vt:lpstr>
      <vt:lpstr>Review Learning objective 8.2</vt:lpstr>
      <vt:lpstr>Review Learning objective 8.2 (cont.)</vt:lpstr>
      <vt:lpstr>Review Learning objective 8.2 (cont.)</vt:lpstr>
      <vt:lpstr>Review Learning objective 8.3</vt:lpstr>
      <vt:lpstr>Review Learning objective 8.3 (cont.)</vt:lpstr>
      <vt:lpstr>Review Learning objective 8.3 (cont.)</vt:lpstr>
      <vt:lpstr>Review Learning objective 8.3 (cont.)</vt:lpstr>
      <vt:lpstr>Review Learning objective 8.4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Martha Robinson</dc:creator>
  <cp:lastModifiedBy>James2</cp:lastModifiedBy>
  <cp:revision>212</cp:revision>
  <dcterms:created xsi:type="dcterms:W3CDTF">2012-10-07T22:51:25Z</dcterms:created>
  <dcterms:modified xsi:type="dcterms:W3CDTF">2019-02-13T16:09:31Z</dcterms:modified>
</cp:coreProperties>
</file>