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48"/>
  </p:notesMasterIdLst>
  <p:sldIdLst>
    <p:sldId id="256" r:id="rId2"/>
    <p:sldId id="529" r:id="rId3"/>
    <p:sldId id="393" r:id="rId4"/>
    <p:sldId id="530" r:id="rId5"/>
    <p:sldId id="496" r:id="rId6"/>
    <p:sldId id="514" r:id="rId7"/>
    <p:sldId id="495" r:id="rId8"/>
    <p:sldId id="516" r:id="rId9"/>
    <p:sldId id="497" r:id="rId10"/>
    <p:sldId id="494" r:id="rId11"/>
    <p:sldId id="493" r:id="rId12"/>
    <p:sldId id="498" r:id="rId13"/>
    <p:sldId id="492" r:id="rId14"/>
    <p:sldId id="491" r:id="rId15"/>
    <p:sldId id="490" r:id="rId16"/>
    <p:sldId id="499" r:id="rId17"/>
    <p:sldId id="513" r:id="rId18"/>
    <p:sldId id="489" r:id="rId19"/>
    <p:sldId id="488" r:id="rId20"/>
    <p:sldId id="500" r:id="rId21"/>
    <p:sldId id="501" r:id="rId22"/>
    <p:sldId id="502" r:id="rId23"/>
    <p:sldId id="506" r:id="rId24"/>
    <p:sldId id="505" r:id="rId25"/>
    <p:sldId id="531" r:id="rId26"/>
    <p:sldId id="511" r:id="rId27"/>
    <p:sldId id="510" r:id="rId28"/>
    <p:sldId id="509" r:id="rId29"/>
    <p:sldId id="508" r:id="rId30"/>
    <p:sldId id="507" r:id="rId31"/>
    <p:sldId id="521" r:id="rId32"/>
    <p:sldId id="512" r:id="rId33"/>
    <p:sldId id="520" r:id="rId34"/>
    <p:sldId id="503" r:id="rId35"/>
    <p:sldId id="515" r:id="rId36"/>
    <p:sldId id="519" r:id="rId37"/>
    <p:sldId id="479" r:id="rId38"/>
    <p:sldId id="518" r:id="rId39"/>
    <p:sldId id="517" r:id="rId40"/>
    <p:sldId id="522" r:id="rId41"/>
    <p:sldId id="524" r:id="rId42"/>
    <p:sldId id="526" r:id="rId43"/>
    <p:sldId id="523" r:id="rId44"/>
    <p:sldId id="527" r:id="rId45"/>
    <p:sldId id="525" r:id="rId46"/>
    <p:sldId id="528" r:id="rId47"/>
  </p:sldIdLst>
  <p:sldSz cx="9144000" cy="6858000" type="screen4x3"/>
  <p:notesSz cx="6858000" cy="91440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3" autoAdjust="0"/>
    <p:restoredTop sz="94619" autoAdjust="0"/>
  </p:normalViewPr>
  <p:slideViewPr>
    <p:cSldViewPr>
      <p:cViewPr>
        <p:scale>
          <a:sx n="50" d="100"/>
          <a:sy n="50" d="100"/>
        </p:scale>
        <p:origin x="-3384" y="-174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3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204EE39-12EC-4CF0-826B-690B44EBA6E5}"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9E6C3E6-9C4E-4526-A095-33E440164373}" type="slidenum">
              <a:rPr lang="en-US"/>
              <a:pPr>
                <a:defRPr/>
              </a:pPr>
              <a:t>‹#›</a:t>
            </a:fld>
            <a:endParaRPr lang="en-US" dirty="0"/>
          </a:p>
        </p:txBody>
      </p:sp>
    </p:spTree>
    <p:extLst>
      <p:ext uri="{BB962C8B-B14F-4D97-AF65-F5344CB8AC3E}">
        <p14:creationId xmlns:p14="http://schemas.microsoft.com/office/powerpoint/2010/main" val="171281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9E6C3E6-9C4E-4526-A095-33E440164373}"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dirty="0" smtClean="0">
                <a:cs typeface="Arial" charset="0"/>
              </a:rPr>
              <a:t>The combined external and internal analyses are called the </a:t>
            </a:r>
            <a:r>
              <a:rPr lang="en-US" b="1" dirty="0" smtClean="0">
                <a:cs typeface="Arial" charset="0"/>
              </a:rPr>
              <a:t>SWOT analysis</a:t>
            </a:r>
            <a:r>
              <a:rPr lang="en-US" dirty="0" smtClean="0">
                <a:cs typeface="Arial" charset="0"/>
              </a:rPr>
              <a:t>, an analysis of the organization’s </a:t>
            </a:r>
            <a:r>
              <a:rPr lang="en-US" i="1" dirty="0" smtClean="0">
                <a:cs typeface="Arial" charset="0"/>
              </a:rPr>
              <a:t>s</a:t>
            </a:r>
            <a:r>
              <a:rPr lang="en-US" dirty="0" smtClean="0">
                <a:cs typeface="Arial" charset="0"/>
              </a:rPr>
              <a:t>trengths, </a:t>
            </a:r>
            <a:r>
              <a:rPr lang="en-US" i="1" dirty="0" smtClean="0">
                <a:cs typeface="Arial" charset="0"/>
              </a:rPr>
              <a:t>w</a:t>
            </a:r>
            <a:r>
              <a:rPr lang="en-US" dirty="0" smtClean="0">
                <a:cs typeface="Arial" charset="0"/>
              </a:rPr>
              <a:t>eaknesses, </a:t>
            </a:r>
            <a:r>
              <a:rPr lang="en-US" i="1" dirty="0" smtClean="0">
                <a:cs typeface="Arial" charset="0"/>
              </a:rPr>
              <a:t>o</a:t>
            </a:r>
            <a:r>
              <a:rPr lang="en-US" dirty="0" smtClean="0">
                <a:cs typeface="Arial" charset="0"/>
              </a:rPr>
              <a:t>pportunities, and </a:t>
            </a:r>
            <a:r>
              <a:rPr lang="en-US" i="1" dirty="0" smtClean="0">
                <a:cs typeface="Arial" charset="0"/>
              </a:rPr>
              <a:t>t</a:t>
            </a:r>
            <a:r>
              <a:rPr lang="en-US" dirty="0" smtClean="0">
                <a:cs typeface="Arial" charset="0"/>
              </a:rPr>
              <a:t>hreats. After completing the SWOT analysis, managers are ready to formulate appropriate strategies—that is, strategies that (1) exploit an organization’s strengths and external opportunities, (2) buffer or protect the organization from external threats, or (3) correct critical weaknesses.</a:t>
            </a:r>
          </a:p>
        </p:txBody>
      </p:sp>
      <p:sp>
        <p:nvSpPr>
          <p:cNvPr id="4" name="Slide Number Placeholder 3"/>
          <p:cNvSpPr>
            <a:spLocks noGrp="1"/>
          </p:cNvSpPr>
          <p:nvPr>
            <p:ph type="sldNum" sz="quarter" idx="5"/>
          </p:nvPr>
        </p:nvSpPr>
        <p:spPr/>
        <p:txBody>
          <a:bodyPr/>
          <a:lstStyle/>
          <a:p>
            <a:pPr>
              <a:defRPr/>
            </a:pPr>
            <a:fld id="{0DE38891-913F-4CEA-8BE8-B275B571EC49}"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017A0F29-CFDB-42CB-ADBF-6FA69E453055}"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smtClean="0">
                <a:cs typeface="Arial" charset="0"/>
              </a:rPr>
              <a:t>As managers formulate strategies, they should consider the realities of the external environment and their available resources and capabilities in order to design strategies that will help an organization achieve its goals.  The three main types of strategies managers will formulate include corporate, competitive, and functional.</a:t>
            </a:r>
          </a:p>
        </p:txBody>
      </p:sp>
      <p:sp>
        <p:nvSpPr>
          <p:cNvPr id="4" name="Slide Number Placeholder 3"/>
          <p:cNvSpPr>
            <a:spLocks noGrp="1"/>
          </p:cNvSpPr>
          <p:nvPr>
            <p:ph type="sldNum" sz="quarter" idx="5"/>
          </p:nvPr>
        </p:nvSpPr>
        <p:spPr/>
        <p:txBody>
          <a:bodyPr/>
          <a:lstStyle/>
          <a:p>
            <a:pPr>
              <a:defRPr/>
            </a:pPr>
            <a:fld id="{4C19B49D-3C2A-49AE-B0E5-67365300F898}"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dirty="0" smtClean="0">
                <a:cs typeface="Arial" charset="0"/>
              </a:rPr>
              <a:t>Once strategies are formulated, they must be implemented. No matter how effectively an organization has planned its strategies, performance will suffer if the strategies aren’t implemented properly.</a:t>
            </a:r>
          </a:p>
          <a:p>
            <a:pPr eaLnBrk="1" hangingPunct="1"/>
            <a:endParaRPr lang="en-US" dirty="0" smtClean="0">
              <a:cs typeface="Arial" charset="0"/>
            </a:endParaRPr>
          </a:p>
          <a:p>
            <a:pPr eaLnBrk="1" hangingPunct="1"/>
            <a:r>
              <a:rPr lang="en-US" dirty="0" smtClean="0">
                <a:cs typeface="Arial" charset="0"/>
              </a:rPr>
              <a:t>The final step in the strategic management process is evaluating results. How effective have the strategies been at helping the organization reach its goals? What adjustments are necessary?</a:t>
            </a:r>
          </a:p>
        </p:txBody>
      </p:sp>
      <p:sp>
        <p:nvSpPr>
          <p:cNvPr id="4" name="Slide Number Placeholder 3"/>
          <p:cNvSpPr>
            <a:spLocks noGrp="1"/>
          </p:cNvSpPr>
          <p:nvPr>
            <p:ph type="sldNum" sz="quarter" idx="5"/>
          </p:nvPr>
        </p:nvSpPr>
        <p:spPr/>
        <p:txBody>
          <a:bodyPr/>
          <a:lstStyle/>
          <a:p>
            <a:pPr>
              <a:defRPr/>
            </a:pPr>
            <a:fld id="{03EB47DA-0965-4A03-A041-5E3A67EA46ED}"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dirty="0" smtClean="0">
                <a:cs typeface="Arial" charset="0"/>
              </a:rPr>
              <a:t>A </a:t>
            </a:r>
            <a:r>
              <a:rPr lang="en-US" b="1" dirty="0" smtClean="0">
                <a:cs typeface="Arial" charset="0"/>
              </a:rPr>
              <a:t>corporate strategy </a:t>
            </a:r>
            <a:r>
              <a:rPr lang="en-US" dirty="0" smtClean="0">
                <a:cs typeface="Arial" charset="0"/>
              </a:rPr>
              <a:t>is one that determines what businesses a company is in or wants to be in and what it wants to do with those businesses. It’s based on the mission and goals of the organization and the roles that each business unit of the organization will play.</a:t>
            </a:r>
          </a:p>
          <a:p>
            <a:pPr eaLnBrk="1" hangingPunct="1"/>
            <a:endParaRPr lang="en-US" dirty="0" smtClean="0">
              <a:cs typeface="Arial" charset="0"/>
            </a:endParaRPr>
          </a:p>
          <a:p>
            <a:pPr eaLnBrk="1" hangingPunct="1"/>
            <a:r>
              <a:rPr lang="en-US" dirty="0" smtClean="0">
                <a:cs typeface="Arial" charset="0"/>
              </a:rPr>
              <a:t>When an organization is in several different businesses, those single businesses that are independent and that have their own competitive strategies are referred to as </a:t>
            </a:r>
            <a:r>
              <a:rPr lang="en-US" b="1" dirty="0" smtClean="0">
                <a:cs typeface="Arial" charset="0"/>
              </a:rPr>
              <a:t>strategic business units (SBUs)</a:t>
            </a:r>
            <a:r>
              <a:rPr lang="en-US" dirty="0" smtClean="0">
                <a:cs typeface="Arial" charset="0"/>
              </a:rPr>
              <a:t>.</a:t>
            </a:r>
          </a:p>
        </p:txBody>
      </p:sp>
      <p:sp>
        <p:nvSpPr>
          <p:cNvPr id="4" name="Slide Number Placeholder 3"/>
          <p:cNvSpPr>
            <a:spLocks noGrp="1"/>
          </p:cNvSpPr>
          <p:nvPr>
            <p:ph type="sldNum" sz="quarter" idx="5"/>
          </p:nvPr>
        </p:nvSpPr>
        <p:spPr/>
        <p:txBody>
          <a:bodyPr/>
          <a:lstStyle/>
          <a:p>
            <a:pPr>
              <a:defRPr/>
            </a:pPr>
            <a:fld id="{719B80AB-CBCA-4929-8CC2-7CF85E79C90B}"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smtClean="0">
                <a:cs typeface="Arial" charset="0"/>
              </a:rPr>
              <a:t>The three main types of corporate strategies are growth, stability, and renewal. Let’s look at each type.  </a:t>
            </a:r>
          </a:p>
        </p:txBody>
      </p:sp>
      <p:sp>
        <p:nvSpPr>
          <p:cNvPr id="4" name="Slide Number Placeholder 3"/>
          <p:cNvSpPr>
            <a:spLocks noGrp="1"/>
          </p:cNvSpPr>
          <p:nvPr>
            <p:ph type="sldNum" sz="quarter" idx="5"/>
          </p:nvPr>
        </p:nvSpPr>
        <p:spPr/>
        <p:txBody>
          <a:bodyPr/>
          <a:lstStyle/>
          <a:p>
            <a:pPr>
              <a:defRPr/>
            </a:pPr>
            <a:fld id="{2BC98F12-E9D9-4353-AADC-03BF9FBD796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FA9BEBD5-F6DA-408F-877F-33BFD88A1AF9}"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dirty="0" smtClean="0">
                <a:cs typeface="Arial" charset="0"/>
              </a:rPr>
              <a:t>A </a:t>
            </a:r>
            <a:r>
              <a:rPr lang="en-US" b="1" dirty="0" smtClean="0">
                <a:cs typeface="Arial" charset="0"/>
              </a:rPr>
              <a:t>growth strategy </a:t>
            </a:r>
            <a:r>
              <a:rPr lang="en-US" dirty="0" smtClean="0">
                <a:cs typeface="Arial" charset="0"/>
              </a:rPr>
              <a:t>is when an organization expands the number of markets served or products offered, either through its</a:t>
            </a:r>
            <a:r>
              <a:rPr lang="en-US" baseline="0" dirty="0" smtClean="0">
                <a:cs typeface="Arial" charset="0"/>
              </a:rPr>
              <a:t> </a:t>
            </a:r>
            <a:r>
              <a:rPr lang="en-US" dirty="0" smtClean="0">
                <a:cs typeface="Arial" charset="0"/>
              </a:rPr>
              <a:t>current business(</a:t>
            </a:r>
            <a:r>
              <a:rPr lang="en-US" dirty="0" err="1" smtClean="0">
                <a:cs typeface="Arial" charset="0"/>
              </a:rPr>
              <a:t>es</a:t>
            </a:r>
            <a:r>
              <a:rPr lang="en-US" dirty="0" smtClean="0">
                <a:cs typeface="Arial" charset="0"/>
              </a:rPr>
              <a:t>) or through new business(</a:t>
            </a:r>
            <a:r>
              <a:rPr lang="en-US" dirty="0" err="1" smtClean="0">
                <a:cs typeface="Arial" charset="0"/>
              </a:rPr>
              <a:t>es</a:t>
            </a:r>
            <a:r>
              <a:rPr lang="en-US" dirty="0" smtClean="0">
                <a:cs typeface="Arial" charset="0"/>
              </a:rPr>
              <a:t>). Because of its growth strategy, an organization may increase revenues, number of employees, or market share. Organizations grow by using concentration, vertical integration, horizontal integration, or</a:t>
            </a:r>
            <a:r>
              <a:rPr lang="en-US" baseline="0" dirty="0" smtClean="0">
                <a:cs typeface="Arial" charset="0"/>
              </a:rPr>
              <a:t> </a:t>
            </a:r>
            <a:r>
              <a:rPr lang="en-US" dirty="0" smtClean="0">
                <a:cs typeface="Arial" charset="0"/>
              </a:rPr>
              <a:t>diversification.</a:t>
            </a:r>
          </a:p>
        </p:txBody>
      </p:sp>
      <p:sp>
        <p:nvSpPr>
          <p:cNvPr id="4" name="Slide Number Placeholder 3"/>
          <p:cNvSpPr>
            <a:spLocks noGrp="1"/>
          </p:cNvSpPr>
          <p:nvPr>
            <p:ph type="sldNum" sz="quarter" idx="5"/>
          </p:nvPr>
        </p:nvSpPr>
        <p:spPr/>
        <p:txBody>
          <a:bodyPr/>
          <a:lstStyle/>
          <a:p>
            <a:pPr>
              <a:defRPr/>
            </a:pPr>
            <a:fld id="{434BD039-23B2-4622-962D-F19C8E537040}"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An organization that grows using </a:t>
            </a:r>
            <a:r>
              <a:rPr lang="en-US" i="1" dirty="0" smtClean="0">
                <a:cs typeface="Arial" charset="0"/>
              </a:rPr>
              <a:t>concentration </a:t>
            </a:r>
            <a:r>
              <a:rPr lang="en-US" dirty="0" smtClean="0">
                <a:cs typeface="Arial" charset="0"/>
              </a:rPr>
              <a:t>focuses on its primary line of business and increases the number of products offered or markets served in this primary business.</a:t>
            </a:r>
          </a:p>
          <a:p>
            <a:pPr eaLnBrk="1" hangingPunct="1"/>
            <a:endParaRPr lang="en-US" dirty="0" smtClean="0">
              <a:cs typeface="Arial" charset="0"/>
            </a:endParaRPr>
          </a:p>
          <a:p>
            <a:pPr eaLnBrk="1" hangingPunct="1"/>
            <a:r>
              <a:rPr lang="en-US" dirty="0" smtClean="0">
                <a:cs typeface="Arial" charset="0"/>
              </a:rPr>
              <a:t>A company also might choose to grow by </a:t>
            </a:r>
            <a:r>
              <a:rPr lang="en-US" i="1" dirty="0" smtClean="0">
                <a:cs typeface="Arial" charset="0"/>
              </a:rPr>
              <a:t>vertical integration</a:t>
            </a:r>
            <a:r>
              <a:rPr lang="en-US" dirty="0" smtClean="0">
                <a:cs typeface="Arial" charset="0"/>
              </a:rPr>
              <a:t>, either backward, forward, or both. In backward vertical integration, the organization becomes its own supplier so it can control its inputs. In forward vertical integration, the organization becomes its own distributor</a:t>
            </a:r>
            <a:r>
              <a:rPr lang="en-US" baseline="0" dirty="0" smtClean="0">
                <a:cs typeface="Arial" charset="0"/>
              </a:rPr>
              <a:t> </a:t>
            </a:r>
            <a:r>
              <a:rPr lang="en-US" dirty="0" smtClean="0">
                <a:cs typeface="Arial" charset="0"/>
              </a:rPr>
              <a:t>and is able to control its outputs.</a:t>
            </a:r>
          </a:p>
        </p:txBody>
      </p:sp>
      <p:sp>
        <p:nvSpPr>
          <p:cNvPr id="4" name="Slide Number Placeholder 3"/>
          <p:cNvSpPr>
            <a:spLocks noGrp="1"/>
          </p:cNvSpPr>
          <p:nvPr>
            <p:ph type="sldNum" sz="quarter" idx="5"/>
          </p:nvPr>
        </p:nvSpPr>
        <p:spPr/>
        <p:txBody>
          <a:bodyPr/>
          <a:lstStyle/>
          <a:p>
            <a:pPr>
              <a:defRPr/>
            </a:pPr>
            <a:fld id="{527B6327-03C7-41D5-81D5-15491180BD3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In </a:t>
            </a:r>
            <a:r>
              <a:rPr lang="en-US" i="1" dirty="0" smtClean="0">
                <a:cs typeface="Arial" charset="0"/>
              </a:rPr>
              <a:t>horizontal integration</a:t>
            </a:r>
            <a:r>
              <a:rPr lang="en-US" dirty="0" smtClean="0">
                <a:cs typeface="Arial" charset="0"/>
              </a:rPr>
              <a:t>, a company grows by combining with competitors. Finally, an organization can grow through</a:t>
            </a:r>
            <a:r>
              <a:rPr lang="en-US" baseline="0" dirty="0" smtClean="0">
                <a:cs typeface="Arial" charset="0"/>
              </a:rPr>
              <a:t> </a:t>
            </a:r>
            <a:r>
              <a:rPr lang="en-US" i="1" dirty="0" smtClean="0">
                <a:cs typeface="Arial" charset="0"/>
              </a:rPr>
              <a:t>diversification</a:t>
            </a:r>
            <a:r>
              <a:rPr lang="en-US" dirty="0" smtClean="0">
                <a:cs typeface="Arial" charset="0"/>
              </a:rPr>
              <a:t>, either related or unrelated. Related diversification happens when a company combines with other companies in different,</a:t>
            </a:r>
            <a:r>
              <a:rPr lang="en-US" baseline="0" dirty="0" smtClean="0">
                <a:cs typeface="Arial" charset="0"/>
              </a:rPr>
              <a:t> </a:t>
            </a:r>
            <a:r>
              <a:rPr lang="en-US" dirty="0" smtClean="0">
                <a:cs typeface="Arial" charset="0"/>
              </a:rPr>
              <a:t>but related industries. Unrelated diversification is when a company combines with firms in different and unrelated industries.</a:t>
            </a:r>
          </a:p>
        </p:txBody>
      </p:sp>
      <p:sp>
        <p:nvSpPr>
          <p:cNvPr id="4" name="Slide Number Placeholder 3"/>
          <p:cNvSpPr>
            <a:spLocks noGrp="1"/>
          </p:cNvSpPr>
          <p:nvPr>
            <p:ph type="sldNum" sz="quarter" idx="5"/>
          </p:nvPr>
        </p:nvSpPr>
        <p:spPr/>
        <p:txBody>
          <a:bodyPr/>
          <a:lstStyle/>
          <a:p>
            <a:pPr>
              <a:defRPr/>
            </a:pPr>
            <a:fld id="{E8F6DC4C-08AC-479B-BD96-7BE3EEDB448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b="1" dirty="0" smtClean="0">
                <a:cs typeface="Arial" charset="0"/>
              </a:rPr>
              <a:t>Strategic management </a:t>
            </a:r>
            <a:r>
              <a:rPr lang="en-US" dirty="0" smtClean="0">
                <a:cs typeface="Arial" charset="0"/>
              </a:rPr>
              <a:t>is what managers do to develop the organization’s strategies. It’s an important task involving all the basic management functions—planning, organizing, leading, and controlling. What are an organization’s </a:t>
            </a:r>
            <a:r>
              <a:rPr lang="en-US" b="1" dirty="0" smtClean="0">
                <a:cs typeface="Arial" charset="0"/>
              </a:rPr>
              <a:t>strategies</a:t>
            </a:r>
            <a:r>
              <a:rPr lang="en-US" dirty="0" smtClean="0">
                <a:cs typeface="Arial" charset="0"/>
              </a:rPr>
              <a:t>? They’re the plans for how the organization will do whatever it’s in business to do, how it will compete successfully, and how it will attract and satisfy its customers in order</a:t>
            </a:r>
            <a:r>
              <a:rPr lang="en-US" baseline="0" dirty="0" smtClean="0">
                <a:cs typeface="Arial" charset="0"/>
              </a:rPr>
              <a:t> </a:t>
            </a:r>
            <a:r>
              <a:rPr lang="en-US" dirty="0" smtClean="0">
                <a:cs typeface="Arial" charset="0"/>
              </a:rPr>
              <a:t>to achieve its goals.  </a:t>
            </a:r>
          </a:p>
          <a:p>
            <a:pPr eaLnBrk="1" hangingPunct="1"/>
            <a:endParaRPr lang="en-US" dirty="0" smtClean="0">
              <a:cs typeface="Arial" charset="0"/>
            </a:endParaRPr>
          </a:p>
          <a:p>
            <a:pPr eaLnBrk="1" hangingPunct="1"/>
            <a:r>
              <a:rPr lang="en-US" dirty="0" smtClean="0">
                <a:cs typeface="Arial" charset="0"/>
              </a:rPr>
              <a:t>One term often used in strategic management is </a:t>
            </a:r>
            <a:r>
              <a:rPr lang="en-US" b="1" dirty="0" smtClean="0">
                <a:cs typeface="Arial" charset="0"/>
              </a:rPr>
              <a:t>business model</a:t>
            </a:r>
            <a:r>
              <a:rPr lang="en-US" dirty="0" smtClean="0">
                <a:cs typeface="Arial" charset="0"/>
              </a:rPr>
              <a:t>, which simply is how a company is going to make money. It focuses on two things: (1) whether customers will value what the company is providing, and (2) whether the company can make any money doing that.</a:t>
            </a:r>
          </a:p>
        </p:txBody>
      </p:sp>
      <p:sp>
        <p:nvSpPr>
          <p:cNvPr id="4" name="Slide Number Placeholder 3"/>
          <p:cNvSpPr>
            <a:spLocks noGrp="1"/>
          </p:cNvSpPr>
          <p:nvPr>
            <p:ph type="sldNum" sz="quarter" idx="5"/>
          </p:nvPr>
        </p:nvSpPr>
        <p:spPr/>
        <p:txBody>
          <a:bodyPr/>
          <a:lstStyle/>
          <a:p>
            <a:pPr>
              <a:defRPr/>
            </a:pPr>
            <a:fld id="{83D86CD7-9C0D-4673-B0A3-984459C401B2}"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dirty="0" smtClean="0">
                <a:cs typeface="Arial" charset="0"/>
              </a:rPr>
              <a:t>A </a:t>
            </a:r>
            <a:r>
              <a:rPr lang="en-US" b="1" dirty="0" smtClean="0">
                <a:cs typeface="Arial" charset="0"/>
              </a:rPr>
              <a:t>stability strategy </a:t>
            </a:r>
            <a:r>
              <a:rPr lang="en-US" dirty="0" smtClean="0">
                <a:cs typeface="Arial" charset="0"/>
              </a:rPr>
              <a:t>is a corporate strategy in which an organization continues to do what it is currently doing. Examples of this strategy include continuing to serve the same clients by offering the same product or service, maintaining market share, and sustaining the organization’s current business operations. The organization doesn’t grow, but doesn’t fall behind, either.</a:t>
            </a:r>
          </a:p>
        </p:txBody>
      </p:sp>
      <p:sp>
        <p:nvSpPr>
          <p:cNvPr id="4" name="Slide Number Placeholder 3"/>
          <p:cNvSpPr>
            <a:spLocks noGrp="1"/>
          </p:cNvSpPr>
          <p:nvPr>
            <p:ph type="sldNum" sz="quarter" idx="5"/>
          </p:nvPr>
        </p:nvSpPr>
        <p:spPr/>
        <p:txBody>
          <a:bodyPr/>
          <a:lstStyle/>
          <a:p>
            <a:pPr>
              <a:defRPr/>
            </a:pPr>
            <a:fld id="{DFA98948-8A85-4333-9276-BFCA1D9FA648}"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When an organization is in trouble, something needs to be done. Managers need to develop strategies, called </a:t>
            </a:r>
            <a:r>
              <a:rPr lang="en-US" b="1" dirty="0" smtClean="0">
                <a:cs typeface="Arial" charset="0"/>
              </a:rPr>
              <a:t>renewal strategies</a:t>
            </a:r>
            <a:r>
              <a:rPr lang="en-US" dirty="0" smtClean="0">
                <a:cs typeface="Arial" charset="0"/>
              </a:rPr>
              <a:t>, that address declining performance. The two main types of renewal strategies are retrenchment and turnaround strategies. A </a:t>
            </a:r>
            <a:r>
              <a:rPr lang="en-US" i="1" dirty="0" smtClean="0">
                <a:cs typeface="Arial" charset="0"/>
              </a:rPr>
              <a:t>retrenchment strategy </a:t>
            </a:r>
            <a:r>
              <a:rPr lang="en-US" dirty="0" smtClean="0">
                <a:cs typeface="Arial" charset="0"/>
              </a:rPr>
              <a:t>is a short-run renewal strategy used for minor performance problems. This strategy helps an organization stabilize operations, revitalize organizational resources and capabilities, and prepare to compete once again. When an organization’s problems are more serious, more drastic action—the </a:t>
            </a:r>
            <a:r>
              <a:rPr lang="en-US" i="1" dirty="0" smtClean="0">
                <a:cs typeface="Arial" charset="0"/>
              </a:rPr>
              <a:t>turnaround strategy</a:t>
            </a:r>
            <a:r>
              <a:rPr lang="en-US" dirty="0" smtClean="0">
                <a:cs typeface="Arial" charset="0"/>
              </a:rPr>
              <a:t>—is needed. Managers do two things for both renewal strategies: cut costs and restructure</a:t>
            </a:r>
            <a:r>
              <a:rPr lang="en-US" baseline="0" dirty="0" smtClean="0">
                <a:cs typeface="Arial" charset="0"/>
              </a:rPr>
              <a:t> </a:t>
            </a:r>
            <a:r>
              <a:rPr lang="en-US" dirty="0" smtClean="0">
                <a:cs typeface="Arial" charset="0"/>
              </a:rPr>
              <a:t>organizational operations. However, in a turnaround strategy, these measures are more extensive than in a retrenchment strategy.</a:t>
            </a:r>
          </a:p>
        </p:txBody>
      </p:sp>
      <p:sp>
        <p:nvSpPr>
          <p:cNvPr id="4" name="Slide Number Placeholder 3"/>
          <p:cNvSpPr>
            <a:spLocks noGrp="1"/>
          </p:cNvSpPr>
          <p:nvPr>
            <p:ph type="sldNum" sz="quarter" idx="5"/>
          </p:nvPr>
        </p:nvSpPr>
        <p:spPr/>
        <p:txBody>
          <a:bodyPr/>
          <a:lstStyle/>
          <a:p>
            <a:pPr>
              <a:defRPr/>
            </a:pPr>
            <a:fld id="{660CB93D-F59C-4A90-9059-75D8E790C595}"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b="1" dirty="0" smtClean="0">
                <a:cs typeface="Arial" charset="0"/>
              </a:rPr>
              <a:t>BCG matrix</a:t>
            </a:r>
            <a:r>
              <a:rPr lang="en-US" dirty="0" smtClean="0">
                <a:cs typeface="Arial" charset="0"/>
              </a:rPr>
              <a:t>— was developed by the Boston Consulting Group and introduced the idea that an organization’s various businesses could be evaluated and plotted using a 2 × 2 matrix to identify which ones offered high potential and which were a drain on organizational resources. The horizontal axis represents market share (low or high), and the vertical axis indicates anticipated market growth (low or high). A business unit is evaluated using a SWOT analysis and placed in one of the four categories, which are as follows:</a:t>
            </a:r>
          </a:p>
          <a:p>
            <a:pPr eaLnBrk="1" hangingPunct="1"/>
            <a:r>
              <a:rPr lang="en-US" dirty="0" smtClean="0">
                <a:cs typeface="Arial" charset="0"/>
              </a:rPr>
              <a:t>• </a:t>
            </a:r>
            <a:r>
              <a:rPr lang="en-US" b="1" dirty="0" smtClean="0">
                <a:cs typeface="Arial" charset="0"/>
              </a:rPr>
              <a:t>Stars: </a:t>
            </a:r>
            <a:r>
              <a:rPr lang="en-US" dirty="0" smtClean="0">
                <a:cs typeface="Arial" charset="0"/>
              </a:rPr>
              <a:t>High market share/High anticipated growth rate</a:t>
            </a:r>
          </a:p>
          <a:p>
            <a:pPr eaLnBrk="1" hangingPunct="1"/>
            <a:r>
              <a:rPr lang="en-US" dirty="0" smtClean="0">
                <a:cs typeface="Arial" charset="0"/>
              </a:rPr>
              <a:t>• </a:t>
            </a:r>
            <a:r>
              <a:rPr lang="en-US" b="1" dirty="0" smtClean="0">
                <a:cs typeface="Arial" charset="0"/>
              </a:rPr>
              <a:t>Cash Cows: </a:t>
            </a:r>
            <a:r>
              <a:rPr lang="en-US" dirty="0" smtClean="0">
                <a:cs typeface="Arial" charset="0"/>
              </a:rPr>
              <a:t>High market share/Low anticipated growth rate</a:t>
            </a:r>
          </a:p>
          <a:p>
            <a:pPr eaLnBrk="1" hangingPunct="1"/>
            <a:r>
              <a:rPr lang="en-US" dirty="0" smtClean="0">
                <a:cs typeface="Arial" charset="0"/>
              </a:rPr>
              <a:t>• </a:t>
            </a:r>
            <a:r>
              <a:rPr lang="en-US" b="1" dirty="0" smtClean="0">
                <a:cs typeface="Arial" charset="0"/>
              </a:rPr>
              <a:t>Question Marks: </a:t>
            </a:r>
            <a:r>
              <a:rPr lang="en-US" dirty="0" smtClean="0">
                <a:cs typeface="Arial" charset="0"/>
              </a:rPr>
              <a:t>Low market share/High anticipated growth rate</a:t>
            </a:r>
          </a:p>
          <a:p>
            <a:pPr eaLnBrk="1" hangingPunct="1"/>
            <a:r>
              <a:rPr lang="en-US" dirty="0" smtClean="0">
                <a:cs typeface="Arial" charset="0"/>
              </a:rPr>
              <a:t>• </a:t>
            </a:r>
            <a:r>
              <a:rPr lang="en-US" b="1" dirty="0" smtClean="0">
                <a:cs typeface="Arial" charset="0"/>
              </a:rPr>
              <a:t>Dogs: </a:t>
            </a:r>
            <a:r>
              <a:rPr lang="en-US" dirty="0" smtClean="0">
                <a:cs typeface="Arial" charset="0"/>
              </a:rPr>
              <a:t>Low market share/Low anticipated growth rate</a:t>
            </a:r>
          </a:p>
        </p:txBody>
      </p:sp>
      <p:sp>
        <p:nvSpPr>
          <p:cNvPr id="4" name="Slide Number Placeholder 3"/>
          <p:cNvSpPr>
            <a:spLocks noGrp="1"/>
          </p:cNvSpPr>
          <p:nvPr>
            <p:ph type="sldNum" sz="quarter" idx="5"/>
          </p:nvPr>
        </p:nvSpPr>
        <p:spPr/>
        <p:txBody>
          <a:bodyPr/>
          <a:lstStyle/>
          <a:p>
            <a:pPr>
              <a:defRPr/>
            </a:pPr>
            <a:fld id="{E9380DB5-029A-4A67-BF65-1CBD4FA84CE6}"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smtClean="0">
                <a:cs typeface="Arial" charset="0"/>
              </a:rPr>
              <a:t>Developing an effective competitive strategy requires an understanding of </a:t>
            </a:r>
            <a:r>
              <a:rPr lang="en-US" b="1" smtClean="0">
                <a:cs typeface="Arial" charset="0"/>
              </a:rPr>
              <a:t>competitive advantage</a:t>
            </a:r>
            <a:r>
              <a:rPr lang="en-US" smtClean="0">
                <a:cs typeface="Arial" charset="0"/>
              </a:rPr>
              <a:t>, which is what sets an organization apart—that is, its distinctive edge</a:t>
            </a:r>
          </a:p>
        </p:txBody>
      </p:sp>
      <p:sp>
        <p:nvSpPr>
          <p:cNvPr id="4" name="Slide Number Placeholder 3"/>
          <p:cNvSpPr>
            <a:spLocks noGrp="1"/>
          </p:cNvSpPr>
          <p:nvPr>
            <p:ph type="sldNum" sz="quarter" idx="5"/>
          </p:nvPr>
        </p:nvSpPr>
        <p:spPr/>
        <p:txBody>
          <a:bodyPr/>
          <a:lstStyle/>
          <a:p>
            <a:pPr>
              <a:defRPr/>
            </a:pPr>
            <a:fld id="{4FCC2777-0451-44BB-91FD-F983BF17AAF8}"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Arial" charset="0"/>
              </a:rPr>
              <a:t>In any industry, five competitive forces dictate the rules of competition. Together, these five forces determine industry attractiveness and profitability, which managers assess using these five factors. </a:t>
            </a:r>
          </a:p>
          <a:p>
            <a:pPr>
              <a:buNone/>
              <a:defRPr/>
            </a:pPr>
            <a:r>
              <a:rPr lang="en-US" b="1" dirty="0" smtClean="0"/>
              <a:t>   </a:t>
            </a:r>
            <a:endParaRPr lang="en-US" dirty="0" smtClean="0">
              <a:latin typeface="Arial" pitchFamily="34" charset="0"/>
              <a:cs typeface="Arial" pitchFamily="34" charset="0"/>
            </a:endParaRPr>
          </a:p>
          <a:p>
            <a:pPr marL="228600" indent="-228600">
              <a:buFont typeface="+mj-lt"/>
              <a:buAutoNum type="arabicPeriod"/>
              <a:defRPr/>
            </a:pPr>
            <a:r>
              <a:rPr lang="en-US" i="1" dirty="0" smtClean="0">
                <a:latin typeface="Arial" pitchFamily="34" charset="0"/>
                <a:cs typeface="Arial" pitchFamily="34" charset="0"/>
              </a:rPr>
              <a:t>Threat of new entrants.</a:t>
            </a:r>
            <a:r>
              <a:rPr lang="en-US" i="1" baseline="0" dirty="0" smtClean="0">
                <a:latin typeface="Arial" pitchFamily="34" charset="0"/>
                <a:cs typeface="Arial" pitchFamily="34" charset="0"/>
              </a:rPr>
              <a:t> </a:t>
            </a:r>
            <a:r>
              <a:rPr lang="en-US" i="1" dirty="0" smtClean="0">
                <a:latin typeface="Arial" pitchFamily="34" charset="0"/>
                <a:cs typeface="Arial" pitchFamily="34" charset="0"/>
              </a:rPr>
              <a:t> </a:t>
            </a:r>
            <a:r>
              <a:rPr lang="en-US" dirty="0" smtClean="0">
                <a:latin typeface="Arial" pitchFamily="34" charset="0"/>
                <a:cs typeface="Arial" pitchFamily="34" charset="0"/>
              </a:rPr>
              <a:t>How likely is it that new competitors will come into the industry?</a:t>
            </a:r>
          </a:p>
          <a:p>
            <a:pPr marL="228600" indent="-228600">
              <a:buFont typeface="+mj-lt"/>
              <a:buAutoNum type="arabicPeriod"/>
              <a:defRPr/>
            </a:pPr>
            <a:r>
              <a:rPr lang="en-US" i="1" dirty="0" smtClean="0">
                <a:latin typeface="Arial" pitchFamily="34" charset="0"/>
                <a:cs typeface="Arial" pitchFamily="34" charset="0"/>
              </a:rPr>
              <a:t>Threat of substitutes.</a:t>
            </a:r>
            <a:r>
              <a:rPr lang="en-US" i="1" baseline="0" dirty="0" smtClean="0">
                <a:latin typeface="Arial" pitchFamily="34" charset="0"/>
                <a:cs typeface="Arial" pitchFamily="34" charset="0"/>
              </a:rPr>
              <a:t>  </a:t>
            </a:r>
            <a:r>
              <a:rPr lang="en-US" baseline="0" dirty="0" smtClean="0">
                <a:latin typeface="Arial" pitchFamily="34" charset="0"/>
                <a:cs typeface="Arial" pitchFamily="34" charset="0"/>
              </a:rPr>
              <a:t>H</a:t>
            </a:r>
            <a:r>
              <a:rPr lang="en-US" dirty="0" smtClean="0">
                <a:latin typeface="Arial" pitchFamily="34" charset="0"/>
                <a:cs typeface="Arial" pitchFamily="34" charset="0"/>
              </a:rPr>
              <a:t>ow likely is it that other industries’ products can be substituted for our industry’s products</a:t>
            </a:r>
            <a:r>
              <a:rPr lang="en-US" dirty="0" smtClean="0"/>
              <a:t>?</a:t>
            </a:r>
          </a:p>
          <a:p>
            <a:pPr marL="514350" indent="-514350">
              <a:buFont typeface="+mj-lt"/>
              <a:buNone/>
              <a:defRPr/>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89E6C3E6-9C4E-4526-A095-33E440164373}"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b="0" dirty="0" smtClean="0">
                <a:cs typeface="Arial" charset="0"/>
              </a:rPr>
              <a:t>3. </a:t>
            </a:r>
            <a:r>
              <a:rPr lang="en-US" b="0" i="1" dirty="0" smtClean="0">
                <a:cs typeface="Arial" charset="0"/>
              </a:rPr>
              <a:t>Bargaining power of buyers. </a:t>
            </a:r>
            <a:r>
              <a:rPr lang="en-US" b="0" dirty="0" smtClean="0">
                <a:cs typeface="Arial" charset="0"/>
              </a:rPr>
              <a:t>How much bargaining power do buyers</a:t>
            </a:r>
            <a:r>
              <a:rPr lang="en-US" b="0" baseline="0" dirty="0" smtClean="0">
                <a:cs typeface="Arial" charset="0"/>
              </a:rPr>
              <a:t> </a:t>
            </a:r>
            <a:r>
              <a:rPr lang="en-US" b="0" dirty="0" smtClean="0">
                <a:cs typeface="Arial" charset="0"/>
              </a:rPr>
              <a:t>(customers) have?</a:t>
            </a:r>
          </a:p>
          <a:p>
            <a:pPr eaLnBrk="1" hangingPunct="1"/>
            <a:r>
              <a:rPr lang="en-US" b="0" dirty="0" smtClean="0">
                <a:cs typeface="Arial" charset="0"/>
              </a:rPr>
              <a:t>4. </a:t>
            </a:r>
            <a:r>
              <a:rPr lang="en-US" b="0" i="1" dirty="0" smtClean="0">
                <a:cs typeface="Arial" charset="0"/>
              </a:rPr>
              <a:t>Bargaining power of suppliers. </a:t>
            </a:r>
            <a:r>
              <a:rPr lang="en-US" b="0" dirty="0" smtClean="0">
                <a:cs typeface="Arial" charset="0"/>
              </a:rPr>
              <a:t>How much bargaining power do suppliers have?</a:t>
            </a:r>
          </a:p>
          <a:p>
            <a:pPr eaLnBrk="1" hangingPunct="1"/>
            <a:r>
              <a:rPr lang="en-US" b="0" dirty="0" smtClean="0">
                <a:cs typeface="Arial" charset="0"/>
              </a:rPr>
              <a:t>5. </a:t>
            </a:r>
            <a:r>
              <a:rPr lang="en-US" i="1" dirty="0" smtClean="0">
                <a:cs typeface="Arial" charset="0"/>
              </a:rPr>
              <a:t>Current rivalry. </a:t>
            </a:r>
            <a:r>
              <a:rPr lang="en-US" dirty="0" smtClean="0">
                <a:cs typeface="Arial" charset="0"/>
              </a:rPr>
              <a:t>How intense is the rivalry among current industry competitors?</a:t>
            </a:r>
          </a:p>
        </p:txBody>
      </p:sp>
      <p:sp>
        <p:nvSpPr>
          <p:cNvPr id="4" name="Slide Number Placeholder 3"/>
          <p:cNvSpPr>
            <a:spLocks noGrp="1"/>
          </p:cNvSpPr>
          <p:nvPr>
            <p:ph type="sldNum" sz="quarter" idx="5"/>
          </p:nvPr>
        </p:nvSpPr>
        <p:spPr/>
        <p:txBody>
          <a:bodyPr/>
          <a:lstStyle/>
          <a:p>
            <a:pPr>
              <a:defRPr/>
            </a:pPr>
            <a:fld id="{55FABDF1-7C3F-40E1-B384-A7B1009BA9B8}"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When an organization competes on the basis of having the lowest costs (costs or expenses, not prices) in its industry, it’s following a </a:t>
            </a:r>
            <a:r>
              <a:rPr lang="en-US" i="1" dirty="0" smtClean="0">
                <a:cs typeface="Arial" charset="0"/>
              </a:rPr>
              <a:t>cost leadership strategy</a:t>
            </a:r>
            <a:r>
              <a:rPr lang="en-US" dirty="0" smtClean="0">
                <a:cs typeface="Arial" charset="0"/>
              </a:rPr>
              <a:t>. A low-cost leader is highly efficient. Overhead is kept to a minimum, and the firm does everything it can to cut costs.</a:t>
            </a:r>
          </a:p>
          <a:p>
            <a:pPr eaLnBrk="1" hangingPunct="1"/>
            <a:endParaRPr lang="en-US" dirty="0" smtClean="0">
              <a:cs typeface="Arial" charset="0"/>
            </a:endParaRPr>
          </a:p>
          <a:p>
            <a:pPr eaLnBrk="1" hangingPunct="1"/>
            <a:r>
              <a:rPr lang="en-US" dirty="0" smtClean="0">
                <a:cs typeface="Arial" charset="0"/>
              </a:rPr>
              <a:t>A company that competes by offering unique products that are widely valued by customers is following a </a:t>
            </a:r>
            <a:r>
              <a:rPr lang="en-US" i="1" dirty="0" smtClean="0">
                <a:cs typeface="Arial" charset="0"/>
              </a:rPr>
              <a:t>differentiation strategy</a:t>
            </a:r>
            <a:r>
              <a:rPr lang="en-US" dirty="0" smtClean="0">
                <a:cs typeface="Arial" charset="0"/>
              </a:rPr>
              <a:t>. Product differences might come from exceptionally high quality, extraordinary service, innovative design, technological capability, or an unusually positive brand image. Practically any successful consumer product or service can be identified as an example of the differentiation strategy.</a:t>
            </a:r>
          </a:p>
        </p:txBody>
      </p:sp>
      <p:sp>
        <p:nvSpPr>
          <p:cNvPr id="4" name="Slide Number Placeholder 3"/>
          <p:cNvSpPr>
            <a:spLocks noGrp="1"/>
          </p:cNvSpPr>
          <p:nvPr>
            <p:ph type="sldNum" sz="quarter" idx="5"/>
          </p:nvPr>
        </p:nvSpPr>
        <p:spPr/>
        <p:txBody>
          <a:bodyPr/>
          <a:lstStyle/>
          <a:p>
            <a:pPr>
              <a:defRPr/>
            </a:pPr>
            <a:fld id="{A12D7A16-1D12-4487-8F46-4CE73965CE83}"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Although these two competitive strategies are aimed at the broad market, the final type of competitive strategy—the </a:t>
            </a:r>
            <a:r>
              <a:rPr lang="en-US" i="1" dirty="0" smtClean="0">
                <a:cs typeface="Arial" charset="0"/>
              </a:rPr>
              <a:t>focus strategy</a:t>
            </a:r>
            <a:r>
              <a:rPr lang="en-US" dirty="0" smtClean="0">
                <a:cs typeface="Arial" charset="0"/>
              </a:rPr>
              <a:t>—involves a cost advantage (cost focus) or a differentiation advantage (differentiation focus) in a narrow segment or niche. Segments can be based on product variety, customer type, distribution channel, or geographical location.</a:t>
            </a:r>
          </a:p>
          <a:p>
            <a:pPr eaLnBrk="1" hangingPunct="1"/>
            <a:endParaRPr lang="en-US" dirty="0" smtClean="0">
              <a:cs typeface="Arial" charset="0"/>
            </a:endParaRPr>
          </a:p>
          <a:p>
            <a:pPr eaLnBrk="1" hangingPunct="1"/>
            <a:r>
              <a:rPr lang="en-US" dirty="0" smtClean="0">
                <a:cs typeface="Arial" charset="0"/>
              </a:rPr>
              <a:t>What happens if an organization can’t develop a cost or a differentiation advantage? Porter called that being </a:t>
            </a:r>
            <a:r>
              <a:rPr lang="en-US" i="1" dirty="0" smtClean="0">
                <a:cs typeface="Arial" charset="0"/>
              </a:rPr>
              <a:t>stuck in the middle </a:t>
            </a:r>
            <a:r>
              <a:rPr lang="en-US" dirty="0" smtClean="0">
                <a:cs typeface="Arial" charset="0"/>
              </a:rPr>
              <a:t>and warned that’s not a good place to be. An organization becomes stuck in the middle when its costs are too high to compete with the low-cost leader or when its products and services aren’t differentiated enough to compete with the differentiator. Getting unstuck means choosing which competitive advantage to pursue and then doing so by aligning resource, capabilities, and core competencies.</a:t>
            </a:r>
          </a:p>
        </p:txBody>
      </p:sp>
      <p:sp>
        <p:nvSpPr>
          <p:cNvPr id="4" name="Slide Number Placeholder 3"/>
          <p:cNvSpPr>
            <a:spLocks noGrp="1"/>
          </p:cNvSpPr>
          <p:nvPr>
            <p:ph type="sldNum" sz="quarter" idx="5"/>
          </p:nvPr>
        </p:nvSpPr>
        <p:spPr/>
        <p:txBody>
          <a:bodyPr/>
          <a:lstStyle/>
          <a:p>
            <a:pPr>
              <a:defRPr/>
            </a:pPr>
            <a:fld id="{CB978168-5CC3-4759-9AD6-99C1E1D9CABB}"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r>
              <a:rPr lang="en-US" b="1" smtClean="0">
                <a:cs typeface="Arial" charset="0"/>
              </a:rPr>
              <a:t>Functional strategies </a:t>
            </a:r>
            <a:r>
              <a:rPr lang="en-US" smtClean="0">
                <a:cs typeface="Arial" charset="0"/>
              </a:rPr>
              <a:t>are the strategies used by an organization’s various functional departments to support the competitive strategy.</a:t>
            </a:r>
          </a:p>
        </p:txBody>
      </p:sp>
      <p:sp>
        <p:nvSpPr>
          <p:cNvPr id="4" name="Slide Number Placeholder 3"/>
          <p:cNvSpPr>
            <a:spLocks noGrp="1"/>
          </p:cNvSpPr>
          <p:nvPr>
            <p:ph type="sldNum" sz="quarter" idx="5"/>
          </p:nvPr>
        </p:nvSpPr>
        <p:spPr/>
        <p:txBody>
          <a:bodyPr/>
          <a:lstStyle/>
          <a:p>
            <a:pPr>
              <a:defRPr/>
            </a:pPr>
            <a:fld id="{C70918B4-D9A1-4498-8636-82A7065D8291}"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dirty="0" smtClean="0">
                <a:cs typeface="Arial" charset="0"/>
              </a:rPr>
              <a:t>An organization’s strategies are usually developed and overseen by its top managers. An organization’s top manager is typically the CEO (chief executive officer). This individual usually works with a top management team that includes other executive or senior managers such as a COO (chief operating officer), CFO (chief financial officer), CIO (chief information officer), and other individuals who may have various titles. Traditional descriptions of the CEO’s role in strategic management include being the “chief ” strategist, structural architect, and developer of the organization’s information/control systems. </a:t>
            </a:r>
            <a:r>
              <a:rPr lang="en-US" b="1" dirty="0" smtClean="0">
                <a:cs typeface="Arial" charset="0"/>
              </a:rPr>
              <a:t>Strategic leadership</a:t>
            </a:r>
            <a:r>
              <a:rPr lang="en-US" dirty="0" smtClean="0">
                <a:cs typeface="Arial" charset="0"/>
              </a:rPr>
              <a:t> is the ability to anticipate, envision, maintain flexibility, think strategically, and work with others in the organization to initiate changes that will create a viable and valuable future for the organization.</a:t>
            </a:r>
          </a:p>
        </p:txBody>
      </p:sp>
      <p:sp>
        <p:nvSpPr>
          <p:cNvPr id="4" name="Slide Number Placeholder 3"/>
          <p:cNvSpPr>
            <a:spLocks noGrp="1"/>
          </p:cNvSpPr>
          <p:nvPr>
            <p:ph type="sldNum" sz="quarter" idx="5"/>
          </p:nvPr>
        </p:nvSpPr>
        <p:spPr/>
        <p:txBody>
          <a:bodyPr/>
          <a:lstStyle/>
          <a:p>
            <a:pPr>
              <a:defRPr/>
            </a:pPr>
            <a:fld id="{3ABA0A90-E732-45F0-986A-038C44D83BF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Why is strategic management so important? There are three reasons. The most significant one is that it can make a difference in how well an organization performs. In other words, it appears that organizations that use strategic management do have higher levels of performance. And that fact makes it pretty important for managers.</a:t>
            </a:r>
          </a:p>
          <a:p>
            <a:pPr eaLnBrk="1" hangingPunct="1"/>
            <a:endParaRPr lang="en-US" dirty="0" smtClean="0">
              <a:cs typeface="Arial" charset="0"/>
            </a:endParaRPr>
          </a:p>
          <a:p>
            <a:pPr eaLnBrk="1" hangingPunct="1"/>
            <a:r>
              <a:rPr lang="en-US" dirty="0" smtClean="0">
                <a:cs typeface="Arial" charset="0"/>
              </a:rPr>
              <a:t>Another reason it’s important has to do with the fact that managers in organizations of all types and sizes face continually changing situations. They cope with this uncertainty by using the strategic management process to examine relevant factors and decide what actions to take.</a:t>
            </a:r>
          </a:p>
          <a:p>
            <a:pPr eaLnBrk="1" hangingPunct="1"/>
            <a:endParaRPr lang="en-US" dirty="0" smtClean="0">
              <a:cs typeface="Arial" charset="0"/>
            </a:endParaRPr>
          </a:p>
          <a:p>
            <a:pPr eaLnBrk="1" hangingPunct="1"/>
            <a:r>
              <a:rPr lang="en-US" dirty="0" smtClean="0">
                <a:cs typeface="Arial" charset="0"/>
              </a:rPr>
              <a:t>Finally, strategic management is important because organizations are complex and diverse. Each part needs to work together toward achieving the organization’s goals; strategic management helps do this.</a:t>
            </a:r>
            <a:endParaRPr lang="en-US" dirty="0"/>
          </a:p>
        </p:txBody>
      </p:sp>
      <p:sp>
        <p:nvSpPr>
          <p:cNvPr id="4" name="Slide Number Placeholder 3"/>
          <p:cNvSpPr>
            <a:spLocks noGrp="1"/>
          </p:cNvSpPr>
          <p:nvPr>
            <p:ph type="sldNum" sz="quarter" idx="10"/>
          </p:nvPr>
        </p:nvSpPr>
        <p:spPr/>
        <p:txBody>
          <a:bodyPr/>
          <a:lstStyle/>
          <a:p>
            <a:pPr>
              <a:defRPr/>
            </a:pPr>
            <a:fld id="{89E6C3E6-9C4E-4526-A095-33E440164373}" type="slidenum">
              <a:rPr lang="en-US" smtClean="0"/>
              <a:pPr>
                <a:defRPr/>
              </a:pPr>
              <a:t>4</a:t>
            </a:fld>
            <a:endParaRPr lang="en-US" dirty="0"/>
          </a:p>
        </p:txBody>
      </p:sp>
    </p:spTree>
    <p:extLst>
      <p:ext uri="{BB962C8B-B14F-4D97-AF65-F5344CB8AC3E}">
        <p14:creationId xmlns:p14="http://schemas.microsoft.com/office/powerpoint/2010/main" val="3835509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r>
              <a:rPr lang="en-US" dirty="0" smtClean="0">
                <a:cs typeface="Arial" charset="0"/>
              </a:rPr>
              <a:t>How can top managers provide effective strategic leadership? Eight key dimensions have been identified. (See Exhibit 9-4.) These dimensions include determining the organization’s purpose or vision, exploiting and maintaining the organization’s core competencies, developing the organization’s human capital, creating and sustaining a strong organizational culture, creating and maintaining organizational relationships,</a:t>
            </a:r>
            <a:r>
              <a:rPr lang="en-US" baseline="0" dirty="0" smtClean="0">
                <a:cs typeface="Arial" charset="0"/>
              </a:rPr>
              <a:t> </a:t>
            </a:r>
            <a:r>
              <a:rPr lang="en-US" dirty="0" smtClean="0">
                <a:cs typeface="Arial" charset="0"/>
              </a:rPr>
              <a:t>reframing prevailing views by asking penetrating questions and questioning assumptions, emphasizing ethical organizational decisions and practices, and establishing appropriately balanced organizational controls. Each dimension encompasses an important part of the strategic management process.</a:t>
            </a:r>
          </a:p>
        </p:txBody>
      </p:sp>
      <p:sp>
        <p:nvSpPr>
          <p:cNvPr id="4" name="Slide Number Placeholder 3"/>
          <p:cNvSpPr>
            <a:spLocks noGrp="1"/>
          </p:cNvSpPr>
          <p:nvPr>
            <p:ph type="sldNum" sz="quarter" idx="5"/>
          </p:nvPr>
        </p:nvSpPr>
        <p:spPr/>
        <p:txBody>
          <a:bodyPr/>
          <a:lstStyle/>
          <a:p>
            <a:pPr>
              <a:defRPr/>
            </a:pPr>
            <a:fld id="{1B743FB5-14F4-434E-8EFF-0A198013DB62}"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b="1" dirty="0" smtClean="0">
                <a:cs typeface="Arial" charset="0"/>
              </a:rPr>
              <a:t>Strategic flexibility</a:t>
            </a:r>
            <a:r>
              <a:rPr lang="en-US" dirty="0" smtClean="0">
                <a:cs typeface="Arial" charset="0"/>
              </a:rPr>
              <a:t> is the ability to recognize major external changes, to quickly commit resources, and to recognize when a strategic decision isn’t working. Given the highly uncertain environment that managers face today, strategic flexibility seems absolutely necessary!</a:t>
            </a:r>
          </a:p>
        </p:txBody>
      </p:sp>
      <p:sp>
        <p:nvSpPr>
          <p:cNvPr id="4" name="Slide Number Placeholder 3"/>
          <p:cNvSpPr>
            <a:spLocks noGrp="1"/>
          </p:cNvSpPr>
          <p:nvPr>
            <p:ph type="sldNum" sz="quarter" idx="5"/>
          </p:nvPr>
        </p:nvSpPr>
        <p:spPr/>
        <p:txBody>
          <a:bodyPr/>
          <a:lstStyle/>
          <a:p>
            <a:pPr>
              <a:defRPr/>
            </a:pPr>
            <a:fld id="{9F148FD9-45D7-426C-A92E-AB6A120E09CB}"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2AF1EF57-4FC9-4219-B704-8B24D3E71057}"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dirty="0" smtClean="0">
                <a:cs typeface="Arial" charset="0"/>
              </a:rPr>
              <a:t>Managers use e-business strategies to develop a sustainable competitive advantage. Cost leaders can use e-business to lower costs in</a:t>
            </a:r>
            <a:r>
              <a:rPr lang="en-US" baseline="0" dirty="0" smtClean="0">
                <a:cs typeface="Arial" charset="0"/>
              </a:rPr>
              <a:t> </a:t>
            </a:r>
            <a:r>
              <a:rPr lang="en-US" dirty="0" smtClean="0">
                <a:cs typeface="Arial" charset="0"/>
              </a:rPr>
              <a:t>a variety of ways. For instance, it might use online bidding and order processing to eliminate the need for sales calls and to decrease sales force expenses; it could use Web-based inventory control systems that reduce storage costs; or it might use online testing and evaluation of job applicants. A differentiator needs to offer products or services that customers perceive and value as unique. For instance, a business might use Internet-based knowledge systems to shorten customer response times, provide rapid online responses to service requests, or automate purchasing and payment systems so that customers have detailed status reports and purchasing histories. Finally, because the focuser targets a narrow market segment with customized products, it might provide chat rooms or discussion boards for customers to interact with</a:t>
            </a:r>
            <a:r>
              <a:rPr lang="en-US" baseline="0" dirty="0" smtClean="0">
                <a:cs typeface="Arial" charset="0"/>
              </a:rPr>
              <a:t> </a:t>
            </a:r>
            <a:r>
              <a:rPr lang="en-US" dirty="0" smtClean="0">
                <a:cs typeface="Arial" charset="0"/>
              </a:rPr>
              <a:t>others who have common interests, design niche Web sites that target specific groups with specific interests, or use Web sites to perform standardized office</a:t>
            </a:r>
            <a:r>
              <a:rPr lang="en-US" baseline="0" dirty="0" smtClean="0">
                <a:cs typeface="Arial" charset="0"/>
              </a:rPr>
              <a:t> </a:t>
            </a:r>
            <a:r>
              <a:rPr lang="en-US" dirty="0" smtClean="0">
                <a:cs typeface="Arial" charset="0"/>
              </a:rPr>
              <a:t>functions such as payroll or budgeting.</a:t>
            </a:r>
          </a:p>
        </p:txBody>
      </p:sp>
      <p:sp>
        <p:nvSpPr>
          <p:cNvPr id="4" name="Slide Number Placeholder 3"/>
          <p:cNvSpPr>
            <a:spLocks noGrp="1"/>
          </p:cNvSpPr>
          <p:nvPr>
            <p:ph type="sldNum" sz="quarter" idx="5"/>
          </p:nvPr>
        </p:nvSpPr>
        <p:spPr/>
        <p:txBody>
          <a:bodyPr/>
          <a:lstStyle/>
          <a:p>
            <a:pPr>
              <a:defRPr/>
            </a:pPr>
            <a:fld id="{AB09E1B7-4927-407A-BC1A-7F1429180794}"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a:lstStyle/>
          <a:p>
            <a:pPr eaLnBrk="1" hangingPunct="1"/>
            <a:r>
              <a:rPr lang="en-US" dirty="0" smtClean="0">
                <a:cs typeface="Arial" charset="0"/>
              </a:rPr>
              <a:t>Having an effective customer communication system is an important customer service strategy. Managers should know what’s going on with  customers. They need to find out what customers liked and didn’t like about their purchase encounter—from their interactions with employees to their experience with the actual product or service. It’s also important to let customers know if something is going on with the company that might affect future purchase decisions. Finally, an organization’s culture is important to providing excellent customer service. This typically requires that employees be trained to provide exceptional customer service.</a:t>
            </a:r>
          </a:p>
          <a:p>
            <a:pPr eaLnBrk="1" hangingPunct="1"/>
            <a:endParaRPr lang="en-US" dirty="0" smtClean="0">
              <a:cs typeface="Arial" charset="0"/>
            </a:endParaRPr>
          </a:p>
          <a:p>
            <a:pPr eaLnBrk="1" hangingPunct="1"/>
            <a:r>
              <a:rPr lang="en-US" dirty="0" smtClean="0">
                <a:cs typeface="Arial" charset="0"/>
              </a:rPr>
              <a:t>Innovation strategies aren’t necessarily focused on just the radical, breakthrough products. They can include applying existing technology to</a:t>
            </a:r>
            <a:r>
              <a:rPr lang="en-US" baseline="0" dirty="0" smtClean="0">
                <a:cs typeface="Arial" charset="0"/>
              </a:rPr>
              <a:t> </a:t>
            </a:r>
            <a:r>
              <a:rPr lang="en-US" dirty="0" smtClean="0">
                <a:cs typeface="Arial" charset="0"/>
              </a:rPr>
              <a:t>new uses. And organizations have successfully used both approaches. What types of innovation strategies do organizations need in today’s environment? Those strategies should reflect their innovation philosophy, which is shaped by two strategic decisions: innovation emphasis and innovation timing.</a:t>
            </a:r>
          </a:p>
          <a:p>
            <a:pPr eaLnBrk="1" hangingPunct="1"/>
            <a:endParaRPr lang="en-US" dirty="0" smtClean="0">
              <a:cs typeface="Arial" charset="0"/>
            </a:endParaRPr>
          </a:p>
          <a:p>
            <a:pPr eaLnBrk="1" hangingPunct="1"/>
            <a:r>
              <a:rPr lang="en-US" dirty="0" smtClean="0">
                <a:cs typeface="Arial" charset="0"/>
              </a:rPr>
              <a:t>An organization that’s first to bring a product innovation to the market or to use a new process innovation is called a </a:t>
            </a:r>
            <a:r>
              <a:rPr lang="en-US" b="1" dirty="0" smtClean="0">
                <a:cs typeface="Arial" charset="0"/>
              </a:rPr>
              <a:t>first mover</a:t>
            </a:r>
            <a:r>
              <a:rPr lang="en-US" dirty="0" smtClean="0">
                <a:cs typeface="Arial" charset="0"/>
              </a:rPr>
              <a:t>. Being a first mover has certain strategic advantages and disadvantages as shown in Exhibit 9-6.</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4618A252-4D92-47F8-9D1C-FAA0CBF6BD60}"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402F37F0-7692-4D11-9E62-C0060C47A779}"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a:lstStyle/>
          <a:p>
            <a:pPr eaLnBrk="1" hangingPunct="1"/>
            <a:r>
              <a:rPr lang="en-US" dirty="0" smtClean="0">
                <a:cs typeface="Arial" charset="0"/>
              </a:rPr>
              <a:t>Strategic management is what managers do to develop the organization’s strategies. Strategies are the plans for how the organization will do whatever it’s in business to do, how it will compete successfully, and how it will attract and satisfy its customers in order to achieve its goals. A business model is how a company is going to make money. Strategic management is important for three reasons. First, it makes a difference in how well organizations perform. Second, it’s important for helping managers cope with continually changing situations. Finally, strategic management helps coordinate and focus employee efforts on what’s important.</a:t>
            </a:r>
          </a:p>
        </p:txBody>
      </p:sp>
      <p:sp>
        <p:nvSpPr>
          <p:cNvPr id="4" name="Slide Number Placeholder 3"/>
          <p:cNvSpPr>
            <a:spLocks noGrp="1"/>
          </p:cNvSpPr>
          <p:nvPr>
            <p:ph type="sldNum" sz="quarter" idx="5"/>
          </p:nvPr>
        </p:nvSpPr>
        <p:spPr/>
        <p:txBody>
          <a:bodyPr/>
          <a:lstStyle/>
          <a:p>
            <a:pPr>
              <a:defRPr/>
            </a:pPr>
            <a:fld id="{2B6EA718-3F34-46DF-8267-9E1C1BD4F2C9}"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cs typeface="Arial" charset="0"/>
              </a:rPr>
              <a:t>The six steps in the strategic management process encompass strategy planning, implementation, and evaluation. These steps include the following: (1) identify the current mission, goals, and strategies; (2) do an external analysis; (3) do an internal analysis (steps 2 and 3 collectively are known as SWOT analysis);</a:t>
            </a:r>
            <a:r>
              <a:rPr lang="en-US" baseline="0" dirty="0" smtClean="0">
                <a:cs typeface="Arial" charset="0"/>
              </a:rPr>
              <a:t> </a:t>
            </a:r>
            <a:r>
              <a:rPr lang="en-US" dirty="0" smtClean="0">
                <a:cs typeface="Arial" charset="0"/>
              </a:rPr>
              <a:t>(4) Formulate strategies; (5) implement strategies; and (6) evaluate strategies. </a:t>
            </a: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BDFFDE52-827D-4ED4-9D51-D1FB29F7FA8B}"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a:lstStyle/>
          <a:p>
            <a:pPr eaLnBrk="1" hangingPunct="1"/>
            <a:r>
              <a:rPr lang="en-US" dirty="0" smtClean="0">
                <a:cs typeface="Arial" charset="0"/>
              </a:rPr>
              <a:t>(4) Formulate strategies; (5) implement strategies; and (6) evaluate strategies. </a:t>
            </a:r>
          </a:p>
          <a:p>
            <a:pPr eaLnBrk="1" hangingPunct="1"/>
            <a:endParaRPr lang="en-US" dirty="0" smtClean="0">
              <a:cs typeface="Arial" charset="0"/>
            </a:endParaRPr>
          </a:p>
          <a:p>
            <a:pPr eaLnBrk="1" hangingPunct="1"/>
            <a:r>
              <a:rPr lang="en-US" dirty="0" smtClean="0">
                <a:cs typeface="Arial" charset="0"/>
              </a:rPr>
              <a:t>Strengths are any activities the organization does well or its unique resources. Weaknesses are activities the organization doesn’t do well or resources it needs. Opportunities are positive trends in the external environment. Threats are negative trends.</a:t>
            </a:r>
          </a:p>
        </p:txBody>
      </p:sp>
      <p:sp>
        <p:nvSpPr>
          <p:cNvPr id="4" name="Slide Number Placeholder 3"/>
          <p:cNvSpPr>
            <a:spLocks noGrp="1"/>
          </p:cNvSpPr>
          <p:nvPr>
            <p:ph type="sldNum" sz="quarter" idx="5"/>
          </p:nvPr>
        </p:nvSpPr>
        <p:spPr/>
        <p:txBody>
          <a:bodyPr/>
          <a:lstStyle/>
          <a:p>
            <a:pPr>
              <a:defRPr/>
            </a:pPr>
            <a:fld id="{6DD3F4FF-FD30-4703-8A5B-9C7858F08A63}"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a:lstStyle/>
          <a:p>
            <a:pPr eaLnBrk="1" hangingPunct="1"/>
            <a:r>
              <a:rPr lang="en-US" smtClean="0">
                <a:cs typeface="Arial" charset="0"/>
              </a:rPr>
              <a:t>A growth strategy is when an organization expands the number of markets served or products offered, either through current or new businesses. The types of growth strategies include concentration, vertical integration (backward and forward), horizontal integration, and diversification (related and unrelated).</a:t>
            </a:r>
          </a:p>
        </p:txBody>
      </p:sp>
      <p:sp>
        <p:nvSpPr>
          <p:cNvPr id="4" name="Slide Number Placeholder 3"/>
          <p:cNvSpPr>
            <a:spLocks noGrp="1"/>
          </p:cNvSpPr>
          <p:nvPr>
            <p:ph type="sldNum" sz="quarter" idx="5"/>
          </p:nvPr>
        </p:nvSpPr>
        <p:spPr/>
        <p:txBody>
          <a:bodyPr/>
          <a:lstStyle/>
          <a:p>
            <a:pPr>
              <a:defRPr/>
            </a:pPr>
            <a:fld id="{2A840D36-A97B-45E5-8B20-F414C056C185}"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b="1" dirty="0" smtClean="0">
                <a:cs typeface="Arial" charset="0"/>
              </a:rPr>
              <a:t>strategic management process </a:t>
            </a:r>
            <a:r>
              <a:rPr lang="en-US" dirty="0" smtClean="0">
                <a:cs typeface="Arial" charset="0"/>
              </a:rPr>
              <a:t>(see Exhibit 9-1) is a six-step process that encompasses strategy planning, implementation, and evaluation. Although the first four steps describe the planning that must take place, implementation and evaluation are just as important! Even the best strategies can fail if management doesn’t implement or evaluate them properly.</a:t>
            </a:r>
          </a:p>
        </p:txBody>
      </p:sp>
      <p:sp>
        <p:nvSpPr>
          <p:cNvPr id="4" name="Slide Number Placeholder 3"/>
          <p:cNvSpPr>
            <a:spLocks noGrp="1"/>
          </p:cNvSpPr>
          <p:nvPr>
            <p:ph type="sldNum" sz="quarter" idx="5"/>
          </p:nvPr>
        </p:nvSpPr>
        <p:spPr/>
        <p:txBody>
          <a:bodyPr/>
          <a:lstStyle/>
          <a:p>
            <a:pPr>
              <a:defRPr/>
            </a:pPr>
            <a:fld id="{13705054-3E8E-4CEA-B503-B2009C2E4599}"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a:lstStyle/>
          <a:p>
            <a:pPr eaLnBrk="1" hangingPunct="1"/>
            <a:r>
              <a:rPr lang="en-US" dirty="0" smtClean="0">
                <a:cs typeface="Arial" charset="0"/>
              </a:rPr>
              <a:t>Stability strategy is when an organization makes no significant changes in what it’s doing. Both renewal strategies—retrenchment and turnaround—address organizational weaknesses leading to performance declines.</a:t>
            </a:r>
          </a:p>
        </p:txBody>
      </p:sp>
      <p:sp>
        <p:nvSpPr>
          <p:cNvPr id="4" name="Slide Number Placeholder 3"/>
          <p:cNvSpPr>
            <a:spLocks noGrp="1"/>
          </p:cNvSpPr>
          <p:nvPr>
            <p:ph type="sldNum" sz="quarter" idx="5"/>
          </p:nvPr>
        </p:nvSpPr>
        <p:spPr/>
        <p:txBody>
          <a:bodyPr/>
          <a:lstStyle/>
          <a:p>
            <a:pPr>
              <a:defRPr/>
            </a:pPr>
            <a:fld id="{990560B3-7458-4AF2-B732-E56711631033}"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a:lstStyle/>
          <a:p>
            <a:pPr eaLnBrk="1" hangingPunct="1"/>
            <a:r>
              <a:rPr lang="en-US" smtClean="0">
                <a:cs typeface="Arial" charset="0"/>
              </a:rPr>
              <a:t>The BCG matrix is a way to analyze a company’s portfolio of businesses by looking at a business’s market share and its industry’s anticipated growth rate. The four categories of the BCG matrix are cash cows, stars, question marks, and dogs.</a:t>
            </a:r>
          </a:p>
        </p:txBody>
      </p:sp>
      <p:sp>
        <p:nvSpPr>
          <p:cNvPr id="4" name="Slide Number Placeholder 3"/>
          <p:cNvSpPr>
            <a:spLocks noGrp="1"/>
          </p:cNvSpPr>
          <p:nvPr>
            <p:ph type="sldNum" sz="quarter" idx="5"/>
          </p:nvPr>
        </p:nvSpPr>
        <p:spPr/>
        <p:txBody>
          <a:bodyPr/>
          <a:lstStyle/>
          <a:p>
            <a:pPr>
              <a:defRPr/>
            </a:pPr>
            <a:fld id="{D098E816-1249-48C2-8585-B318818261D5}"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a:lstStyle/>
          <a:p>
            <a:pPr eaLnBrk="1" hangingPunct="1"/>
            <a:r>
              <a:rPr lang="en-US" dirty="0" smtClean="0">
                <a:cs typeface="Arial" charset="0"/>
              </a:rPr>
              <a:t>An organization’s competitive advantage is what sets it apart, its distinctive edge. A company’s competitive advantage becomes the basis for choosing an appropriate competitive strategy. Porter’s five forces model assesses the five competitive forces that dictate the rules of competition in an industry: threat of new entrants, threat of substitutes, bargaining power of buyers, bargaining power of suppliers, and current rivalry.</a:t>
            </a:r>
          </a:p>
        </p:txBody>
      </p:sp>
      <p:sp>
        <p:nvSpPr>
          <p:cNvPr id="4" name="Slide Number Placeholder 3"/>
          <p:cNvSpPr>
            <a:spLocks noGrp="1"/>
          </p:cNvSpPr>
          <p:nvPr>
            <p:ph type="sldNum" sz="quarter" idx="5"/>
          </p:nvPr>
        </p:nvSpPr>
        <p:spPr/>
        <p:txBody>
          <a:bodyPr/>
          <a:lstStyle/>
          <a:p>
            <a:pPr>
              <a:defRPr/>
            </a:pPr>
            <a:fld id="{E639CEFD-EFD6-4CE9-9EB1-701B798B3C9C}"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a:lstStyle/>
          <a:p>
            <a:pPr eaLnBrk="1" hangingPunct="1"/>
            <a:r>
              <a:rPr lang="en-US" dirty="0" smtClean="0">
                <a:cs typeface="Arial" charset="0"/>
              </a:rPr>
              <a:t>Porter’s three competitive strategies are as follows: cost leadership (competing on the basis of having the lowest costs in the industry), differentiation (competing on the basis of having unique products that are widely valued by customers), and focus (competing in a narrow</a:t>
            </a:r>
            <a:r>
              <a:rPr lang="en-US" baseline="0" dirty="0" smtClean="0">
                <a:cs typeface="Arial" charset="0"/>
              </a:rPr>
              <a:t> </a:t>
            </a:r>
            <a:r>
              <a:rPr lang="en-US" dirty="0" smtClean="0">
                <a:cs typeface="Arial" charset="0"/>
              </a:rPr>
              <a:t>segment with either a cost advantage or a differentiation advantage).</a:t>
            </a:r>
          </a:p>
        </p:txBody>
      </p:sp>
      <p:sp>
        <p:nvSpPr>
          <p:cNvPr id="4" name="Slide Number Placeholder 3"/>
          <p:cNvSpPr>
            <a:spLocks noGrp="1"/>
          </p:cNvSpPr>
          <p:nvPr>
            <p:ph type="sldNum" sz="quarter" idx="5"/>
          </p:nvPr>
        </p:nvSpPr>
        <p:spPr/>
        <p:txBody>
          <a:bodyPr/>
          <a:lstStyle/>
          <a:p>
            <a:pPr>
              <a:defRPr/>
            </a:pPr>
            <a:fld id="{2EBD2C2C-AFEF-4325-A8A4-12F70FB522D2}"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a:lstStyle/>
          <a:p>
            <a:pPr eaLnBrk="1" hangingPunct="1"/>
            <a:r>
              <a:rPr lang="en-US" dirty="0" smtClean="0">
                <a:cs typeface="Arial" charset="0"/>
              </a:rPr>
              <a:t>Managers face three current strategic management issues: strategic leadership, strategic flexibility, and important types of strategies for today’s environment. Strategic leadership is the ability to anticipate, envision, maintain flexibility, think strategically, and work with others in the organization to initiate changes that will create a viable and valuable future for the organization and includes eight key dimensions.</a:t>
            </a:r>
          </a:p>
        </p:txBody>
      </p:sp>
      <p:sp>
        <p:nvSpPr>
          <p:cNvPr id="4" name="Slide Number Placeholder 3"/>
          <p:cNvSpPr>
            <a:spLocks noGrp="1"/>
          </p:cNvSpPr>
          <p:nvPr>
            <p:ph type="sldNum" sz="quarter" idx="5"/>
          </p:nvPr>
        </p:nvSpPr>
        <p:spPr/>
        <p:txBody>
          <a:bodyPr/>
          <a:lstStyle/>
          <a:p>
            <a:pPr>
              <a:defRPr/>
            </a:pPr>
            <a:fld id="{84CFBA6B-9F29-420C-BF71-265C730B7223}"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a:lstStyle/>
          <a:p>
            <a:pPr eaLnBrk="1" hangingPunct="1"/>
            <a:r>
              <a:rPr lang="en-US" dirty="0" smtClean="0">
                <a:cs typeface="Arial" charset="0"/>
              </a:rPr>
              <a:t>Strategic flexibility—that is, the ability to recognize major external environmental changes, to quickly commit resources, and to recognize when a strategic decision isn’t working—is important because managers often face highly uncertain environments. </a:t>
            </a:r>
          </a:p>
          <a:p>
            <a:pPr eaLnBrk="1" hangingPunct="1"/>
            <a:endParaRPr lang="en-US" dirty="0" smtClean="0">
              <a:cs typeface="Arial" charset="0"/>
            </a:endParaRPr>
          </a:p>
          <a:p>
            <a:pPr eaLnBrk="1" hangingPunct="1"/>
            <a:r>
              <a:rPr lang="en-US" dirty="0" smtClean="0">
                <a:cs typeface="Arial" charset="0"/>
              </a:rPr>
              <a:t>Managers can use e-business strategies to reduce costs, to differentiate their firm’s products and services, to target (focus on) specific customer groups, or to lower costs by standardizing certain office functions. Another important e-business strategy is the clicks-and-bricks strategy, which combines online and traditional, stand-alone locations. Strategies managers can use to become more customer oriented include giving customers what they want, communicating effectively with them, and having a culture that emphasizes customer service. Strategies managers can use to become more innovative include deciding their organization’s innovation emphasis (basic scientific research, product development, or process development) and its innovation timing.</a:t>
            </a:r>
          </a:p>
        </p:txBody>
      </p:sp>
      <p:sp>
        <p:nvSpPr>
          <p:cNvPr id="4" name="Slide Number Placeholder 3"/>
          <p:cNvSpPr>
            <a:spLocks noGrp="1"/>
          </p:cNvSpPr>
          <p:nvPr>
            <p:ph type="sldNum" sz="quarter" idx="5"/>
          </p:nvPr>
        </p:nvSpPr>
        <p:spPr/>
        <p:txBody>
          <a:bodyPr/>
          <a:lstStyle/>
          <a:p>
            <a:pPr>
              <a:defRPr/>
            </a:pPr>
            <a:fld id="{00487267-3B45-4E78-93E4-BD4536511FEF}" type="slidenum">
              <a:rPr lang="en-US" smtClean="0"/>
              <a:pPr>
                <a:defRPr/>
              </a:pPr>
              <a:t>46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endParaRPr lang="en-US" smtClean="0">
              <a:cs typeface="Arial" charset="0"/>
            </a:endParaRPr>
          </a:p>
        </p:txBody>
      </p:sp>
      <p:sp>
        <p:nvSpPr>
          <p:cNvPr id="4" name="Slide Number Placeholder 3"/>
          <p:cNvSpPr>
            <a:spLocks noGrp="1"/>
          </p:cNvSpPr>
          <p:nvPr>
            <p:ph type="sldNum" sz="quarter" idx="5"/>
          </p:nvPr>
        </p:nvSpPr>
        <p:spPr/>
        <p:txBody>
          <a:bodyPr/>
          <a:lstStyle/>
          <a:p>
            <a:pPr>
              <a:defRPr/>
            </a:pPr>
            <a:fld id="{72403EC5-1875-4257-AE3A-A3A1B27AF307}"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dirty="0" smtClean="0">
                <a:cs typeface="Arial" charset="0"/>
              </a:rPr>
              <a:t>Every organization needs a </a:t>
            </a:r>
            <a:r>
              <a:rPr lang="en-US" b="1" dirty="0" smtClean="0">
                <a:cs typeface="Arial" charset="0"/>
              </a:rPr>
              <a:t>mission</a:t>
            </a:r>
            <a:r>
              <a:rPr lang="en-US" dirty="0" smtClean="0">
                <a:cs typeface="Arial" charset="0"/>
              </a:rPr>
              <a:t>—a statement of its purpose. Defining the mission forces managers to identify what it’s in business to do. But sometimes that mission statement can be too limiting. For example, the co-founder of the leading Internet search engine Google says that while the company’s purpose of “organizing the world’s information and making it universally accessible and useful” has served them well,</a:t>
            </a:r>
            <a:r>
              <a:rPr lang="en-US" baseline="0" dirty="0" smtClean="0">
                <a:cs typeface="Arial" charset="0"/>
              </a:rPr>
              <a:t> </a:t>
            </a:r>
            <a:r>
              <a:rPr lang="en-US" dirty="0" smtClean="0">
                <a:cs typeface="Arial" charset="0"/>
              </a:rPr>
              <a:t>they failed to see the whole social side of the Internet and have been playing catch-up.</a:t>
            </a:r>
          </a:p>
        </p:txBody>
      </p:sp>
      <p:sp>
        <p:nvSpPr>
          <p:cNvPr id="4" name="Slide Number Placeholder 3"/>
          <p:cNvSpPr>
            <a:spLocks noGrp="1"/>
          </p:cNvSpPr>
          <p:nvPr>
            <p:ph type="sldNum" sz="quarter" idx="5"/>
          </p:nvPr>
        </p:nvSpPr>
        <p:spPr/>
        <p:txBody>
          <a:bodyPr/>
          <a:lstStyle/>
          <a:p>
            <a:pPr>
              <a:defRPr/>
            </a:pPr>
            <a:fld id="{CE301AB6-564A-4B2A-82BA-8B3BCECE1D04}"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smtClean="0">
                <a:cs typeface="Arial" charset="0"/>
              </a:rPr>
              <a:t>What should a mission statement include? Exhibit 9-2 describes some typical components.</a:t>
            </a:r>
          </a:p>
        </p:txBody>
      </p:sp>
      <p:sp>
        <p:nvSpPr>
          <p:cNvPr id="4" name="Slide Number Placeholder 3"/>
          <p:cNvSpPr>
            <a:spLocks noGrp="1"/>
          </p:cNvSpPr>
          <p:nvPr>
            <p:ph type="sldNum" sz="quarter" idx="5"/>
          </p:nvPr>
        </p:nvSpPr>
        <p:spPr/>
        <p:txBody>
          <a:bodyPr/>
          <a:lstStyle/>
          <a:p>
            <a:pPr>
              <a:defRPr/>
            </a:pPr>
            <a:fld id="{2B61DDC6-B3C1-4C8C-8DC4-F1BC235A508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dirty="0" smtClean="0">
                <a:cs typeface="Arial" charset="0"/>
              </a:rPr>
              <a:t>Analyzing that environment is a critical step in the strategic management process. Managers do an external analysis so they know, for instance, what the competition is doing, what pending legislation might affect the organization, or what the labor supply is like in locations where it operates. In an external analysis, managers should examine the economic, demographic, political/legal, </a:t>
            </a:r>
            <a:r>
              <a:rPr lang="en-US" dirty="0" err="1" smtClean="0">
                <a:cs typeface="Arial" charset="0"/>
              </a:rPr>
              <a:t>sociocultural</a:t>
            </a:r>
            <a:r>
              <a:rPr lang="en-US" dirty="0" smtClean="0">
                <a:cs typeface="Arial" charset="0"/>
              </a:rPr>
              <a:t>, technological, and global components to see the trends and changes. </a:t>
            </a:r>
          </a:p>
          <a:p>
            <a:pPr eaLnBrk="1" hangingPunct="1"/>
            <a:endParaRPr lang="en-US" dirty="0" smtClean="0">
              <a:cs typeface="Arial" charset="0"/>
            </a:endParaRPr>
          </a:p>
          <a:p>
            <a:pPr eaLnBrk="1" hangingPunct="1"/>
            <a:r>
              <a:rPr lang="en-US" dirty="0" smtClean="0">
                <a:cs typeface="Arial" charset="0"/>
              </a:rPr>
              <a:t>Once they’ve analyzed the environment, managers need to pinpoint opportunities that the organization can exploit and threats that it must counteract or buffer against. </a:t>
            </a:r>
            <a:r>
              <a:rPr lang="en-US" b="1" dirty="0" smtClean="0">
                <a:cs typeface="Arial" charset="0"/>
              </a:rPr>
              <a:t>Opportunities </a:t>
            </a:r>
            <a:r>
              <a:rPr lang="en-US" dirty="0" smtClean="0">
                <a:cs typeface="Arial" charset="0"/>
              </a:rPr>
              <a:t>are positive trends in the external environment; </a:t>
            </a:r>
            <a:r>
              <a:rPr lang="en-US" b="1" dirty="0" smtClean="0">
                <a:cs typeface="Arial" charset="0"/>
              </a:rPr>
              <a:t>threats </a:t>
            </a:r>
            <a:r>
              <a:rPr lang="en-US" dirty="0" smtClean="0">
                <a:cs typeface="Arial" charset="0"/>
              </a:rPr>
              <a:t>are negative trends.</a:t>
            </a:r>
          </a:p>
        </p:txBody>
      </p:sp>
      <p:sp>
        <p:nvSpPr>
          <p:cNvPr id="4" name="Slide Number Placeholder 3"/>
          <p:cNvSpPr>
            <a:spLocks noGrp="1"/>
          </p:cNvSpPr>
          <p:nvPr>
            <p:ph type="sldNum" sz="quarter" idx="5"/>
          </p:nvPr>
        </p:nvSpPr>
        <p:spPr/>
        <p:txBody>
          <a:bodyPr/>
          <a:lstStyle/>
          <a:p>
            <a:pPr>
              <a:defRPr/>
            </a:pPr>
            <a:fld id="{1C1971FB-4ED2-4262-8DD9-7666FF9556BB}"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dirty="0" smtClean="0">
                <a:cs typeface="Arial" charset="0"/>
              </a:rPr>
              <a:t>The internal analysis provides important information about an organization’s specific resources and capabilities. An organization’s </a:t>
            </a:r>
            <a:r>
              <a:rPr lang="en-US" b="1" dirty="0" smtClean="0">
                <a:cs typeface="Arial" charset="0"/>
              </a:rPr>
              <a:t>resources </a:t>
            </a:r>
            <a:r>
              <a:rPr lang="en-US" dirty="0" smtClean="0">
                <a:cs typeface="Arial" charset="0"/>
              </a:rPr>
              <a:t>are its assets—financial, physical, human, and intangible—that it uses to develop, manufacture, and deliver products to its customers. They’re “what” the organization has. On the other hand, its </a:t>
            </a:r>
            <a:r>
              <a:rPr lang="en-US" b="1" dirty="0" smtClean="0">
                <a:cs typeface="Arial" charset="0"/>
              </a:rPr>
              <a:t>capabilities </a:t>
            </a:r>
            <a:r>
              <a:rPr lang="en-US" dirty="0" smtClean="0">
                <a:cs typeface="Arial" charset="0"/>
              </a:rPr>
              <a:t>are its skills and abilities in doing the work activities needed in its business—“how” it does its work. The major value-creating capabilities of the organization are known as its </a:t>
            </a:r>
            <a:r>
              <a:rPr lang="en-US" b="1" dirty="0" smtClean="0">
                <a:cs typeface="Arial" charset="0"/>
              </a:rPr>
              <a:t>core competencies.</a:t>
            </a:r>
          </a:p>
          <a:p>
            <a:pPr eaLnBrk="1" hangingPunct="1"/>
            <a:endParaRPr lang="en-US" b="1" dirty="0" smtClean="0">
              <a:cs typeface="Arial" charset="0"/>
            </a:endParaRPr>
          </a:p>
          <a:p>
            <a:pPr eaLnBrk="1" hangingPunct="1"/>
            <a:r>
              <a:rPr lang="en-US" dirty="0" smtClean="0">
                <a:cs typeface="Arial" charset="0"/>
              </a:rPr>
              <a:t>After completing an internal analysis, managers should be able to identify organizational strengths and weaknesses. Any activities the organization does well or any unique resources that it has are called </a:t>
            </a:r>
            <a:r>
              <a:rPr lang="en-US" b="1" dirty="0" smtClean="0">
                <a:cs typeface="Arial" charset="0"/>
              </a:rPr>
              <a:t>strengths</a:t>
            </a:r>
            <a:r>
              <a:rPr lang="en-US" dirty="0" smtClean="0">
                <a:cs typeface="Arial" charset="0"/>
              </a:rPr>
              <a:t>. </a:t>
            </a:r>
            <a:r>
              <a:rPr lang="en-US" b="1" dirty="0" smtClean="0">
                <a:cs typeface="Arial" charset="0"/>
              </a:rPr>
              <a:t>Weaknesses </a:t>
            </a:r>
            <a:r>
              <a:rPr lang="en-US" dirty="0" smtClean="0">
                <a:cs typeface="Arial" charset="0"/>
              </a:rPr>
              <a:t>are activities the organization doesn’t do well or resources it needs but doesn’t possess.</a:t>
            </a:r>
          </a:p>
        </p:txBody>
      </p:sp>
      <p:sp>
        <p:nvSpPr>
          <p:cNvPr id="4" name="Slide Number Placeholder 3"/>
          <p:cNvSpPr>
            <a:spLocks noGrp="1"/>
          </p:cNvSpPr>
          <p:nvPr>
            <p:ph type="sldNum" sz="quarter" idx="5"/>
          </p:nvPr>
        </p:nvSpPr>
        <p:spPr/>
        <p:txBody>
          <a:bodyPr/>
          <a:lstStyle/>
          <a:p>
            <a:pPr>
              <a:defRPr/>
            </a:pPr>
            <a:fld id="{FAE105D0-E62E-486D-927B-3EC2D9501D47}"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50918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279387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413991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364618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6547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369098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260131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41446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30274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19529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spTree>
    <p:extLst>
      <p:ext uri="{BB962C8B-B14F-4D97-AF65-F5344CB8AC3E}">
        <p14:creationId xmlns:p14="http://schemas.microsoft.com/office/powerpoint/2010/main" val="184957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9-</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11991902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a:xfrm>
            <a:off x="5155342" y="1676400"/>
            <a:ext cx="3886200" cy="1524000"/>
          </a:xfrm>
        </p:spPr>
        <p:txBody>
          <a:bodyPr/>
          <a:lstStyle/>
          <a:p>
            <a:pPr algn="ctr"/>
            <a:r>
              <a:rPr lang="en-US" dirty="0" smtClean="0">
                <a:latin typeface="HelveticaNeue-Light"/>
              </a:rPr>
              <a:t>Managing Strategy</a:t>
            </a:r>
            <a:endParaRPr lang="en-US" dirty="0">
              <a:latin typeface="HelveticaNeue-Light"/>
            </a:endParaRPr>
          </a:p>
        </p:txBody>
      </p:sp>
      <p:pic>
        <p:nvPicPr>
          <p:cNvPr id="9" name="Picture 2"/>
          <p:cNvPicPr>
            <a:picLocks noChangeAspect="1" noChangeArrowheads="1"/>
          </p:cNvPicPr>
          <p:nvPr/>
        </p:nvPicPr>
        <p:blipFill>
          <a:blip r:embed="rId2"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9</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algn="ctr"/>
            <a:r>
              <a:rPr lang="en-US" sz="3600" dirty="0" smtClean="0"/>
              <a:t>The Strategic Management Process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dirty="0" smtClean="0">
                <a:latin typeface="Arial" pitchFamily="34" charset="0"/>
                <a:cs typeface="Arial" pitchFamily="34" charset="0"/>
              </a:rPr>
              <a:t>Step 3:</a:t>
            </a:r>
            <a:endParaRPr lang="en-US" sz="3200" dirty="0">
              <a:latin typeface="Arial" pitchFamily="34" charset="0"/>
              <a:cs typeface="Arial" pitchFamily="34" charset="0"/>
            </a:endParaRPr>
          </a:p>
        </p:txBody>
      </p:sp>
      <p:sp>
        <p:nvSpPr>
          <p:cNvPr id="4608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tabLst>
                <a:tab pos="1423988" algn="l"/>
              </a:tabLst>
            </a:pPr>
            <a:r>
              <a:rPr lang="en-US" sz="3200" dirty="0" smtClean="0"/>
              <a:t>                 Doing </a:t>
            </a:r>
            <a:r>
              <a:rPr lang="en-US" sz="3200" dirty="0"/>
              <a:t>an internal </a:t>
            </a:r>
            <a:r>
              <a:rPr lang="en-US" sz="3200" dirty="0" smtClean="0"/>
              <a:t>analysis</a:t>
            </a:r>
            <a:endParaRPr lang="en-US" sz="3200" dirty="0"/>
          </a:p>
          <a:p>
            <a:pPr marL="742950" lvl="1" indent="-285750" eaLnBrk="0" hangingPunct="0">
              <a:spcBef>
                <a:spcPct val="20000"/>
              </a:spcBef>
              <a:buFont typeface="Arial" charset="0"/>
              <a:buChar char="–"/>
              <a:tabLst>
                <a:tab pos="1423988" algn="l"/>
              </a:tabLst>
            </a:pPr>
            <a:r>
              <a:rPr lang="en-US" sz="2400" dirty="0"/>
              <a:t>Assessing organizational resources, capabilities, and activities:</a:t>
            </a:r>
          </a:p>
          <a:p>
            <a:pPr marL="1143000" lvl="2" indent="-228600" eaLnBrk="0" hangingPunct="0">
              <a:spcBef>
                <a:spcPct val="20000"/>
              </a:spcBef>
              <a:buFont typeface="Arial" charset="0"/>
              <a:buChar char="•"/>
              <a:tabLst>
                <a:tab pos="1423988" algn="l"/>
              </a:tabLst>
            </a:pPr>
            <a:r>
              <a:rPr lang="en-US" sz="2400" dirty="0"/>
              <a:t>Strengths create value for the customer and strengthen the competitive position of the firm.</a:t>
            </a:r>
          </a:p>
          <a:p>
            <a:pPr marL="1143000" lvl="2" indent="-228600" eaLnBrk="0" hangingPunct="0">
              <a:spcBef>
                <a:spcPct val="20000"/>
              </a:spcBef>
              <a:buFont typeface="Arial" charset="0"/>
              <a:buChar char="•"/>
              <a:tabLst>
                <a:tab pos="1423988" algn="l"/>
              </a:tabLst>
            </a:pPr>
            <a:r>
              <a:rPr lang="en-US" sz="2400" dirty="0"/>
              <a:t>Weaknesses can place the firm at a competitive disadvantage.</a:t>
            </a:r>
          </a:p>
          <a:p>
            <a:pPr marL="742950" lvl="1" indent="-285750" eaLnBrk="0" hangingPunct="0">
              <a:spcBef>
                <a:spcPct val="20000"/>
              </a:spcBef>
              <a:buFont typeface="Arial" charset="0"/>
              <a:buChar char="–"/>
              <a:tabLst>
                <a:tab pos="1423988" algn="l"/>
              </a:tabLst>
            </a:pPr>
            <a:r>
              <a:rPr lang="en-US" sz="2400" dirty="0"/>
              <a:t>Steps 2 and 3 combined are called a SWOT analysis. (Strengths, Weaknesses, Opportunities, and Threats</a:t>
            </a:r>
            <a:r>
              <a:rPr lang="en-US" sz="2400" b="1" i="1" dirty="0">
                <a:solidFill>
                  <a:srgbClr val="006600"/>
                </a:solidFill>
              </a:rPr>
              <a:t>)</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ctr"/>
            <a:r>
              <a:rPr lang="en-US" sz="3600" dirty="0" smtClean="0"/>
              <a:t>SWOT Analysis</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b="1" dirty="0" smtClean="0">
                <a:latin typeface="Arial" pitchFamily="34" charset="0"/>
                <a:cs typeface="Arial" pitchFamily="34" charset="0"/>
              </a:rPr>
              <a:t>SWOT</a:t>
            </a:r>
            <a:endParaRPr lang="en-US" sz="3200" b="1" dirty="0">
              <a:latin typeface="Arial" pitchFamily="34" charset="0"/>
              <a:cs typeface="Arial" pitchFamily="34" charset="0"/>
            </a:endParaRPr>
          </a:p>
        </p:txBody>
      </p:sp>
      <p:sp>
        <p:nvSpPr>
          <p:cNvPr id="48130" name="Rectangle 3"/>
          <p:cNvSpPr txBox="1">
            <a:spLocks/>
          </p:cNvSpPr>
          <p:nvPr/>
        </p:nvSpPr>
        <p:spPr bwMode="auto">
          <a:xfrm>
            <a:off x="457200" y="1600199"/>
            <a:ext cx="8305800" cy="4343401"/>
          </a:xfrm>
          <a:prstGeom prst="rect">
            <a:avLst/>
          </a:prstGeom>
          <a:noFill/>
          <a:ln w="9525">
            <a:noFill/>
            <a:miter lim="800000"/>
            <a:headEnd/>
            <a:tailEnd/>
          </a:ln>
        </p:spPr>
        <p:txBody>
          <a:bodyPr/>
          <a:lstStyle/>
          <a:p>
            <a:pPr marL="342900" indent="-342900" eaLnBrk="0" hangingPunct="0">
              <a:spcBef>
                <a:spcPct val="20000"/>
              </a:spcBef>
            </a:pPr>
            <a:r>
              <a:rPr lang="en-US" sz="2800" b="1" dirty="0" smtClean="0"/>
              <a:t>                   analysis </a:t>
            </a:r>
            <a:r>
              <a:rPr lang="en-US" sz="2800" dirty="0"/>
              <a:t>– an analysis of the organization’s strengths, weaknesses, opportunities, and threats.</a:t>
            </a:r>
          </a:p>
          <a:p>
            <a:pPr marL="863600" indent="-457200" eaLnBrk="0" hangingPunct="0">
              <a:spcBef>
                <a:spcPct val="20000"/>
              </a:spcBef>
              <a:buFont typeface="Arial" charset="0"/>
              <a:buChar char="•"/>
            </a:pPr>
            <a:r>
              <a:rPr lang="en-US" sz="2800" b="1" dirty="0"/>
              <a:t>Resources</a:t>
            </a:r>
            <a:r>
              <a:rPr lang="en-US" sz="2800" dirty="0"/>
              <a:t> – an organization’s assets that are used to develop, manufacture, and deliver a product to its customers.</a:t>
            </a:r>
          </a:p>
          <a:p>
            <a:pPr marL="863600" indent="-457200" eaLnBrk="0" hangingPunct="0">
              <a:spcBef>
                <a:spcPct val="20000"/>
              </a:spcBef>
              <a:buFont typeface="Arial" charset="0"/>
              <a:buChar char="•"/>
            </a:pPr>
            <a:r>
              <a:rPr lang="en-US" sz="2800" b="1" dirty="0"/>
              <a:t>Capabilities</a:t>
            </a:r>
            <a:r>
              <a:rPr lang="en-US" sz="2800" dirty="0"/>
              <a:t> – an organization’s skills and abilities in doing the work activities needed in its business.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ctr"/>
            <a:r>
              <a:rPr lang="en-US" sz="3600" dirty="0" smtClean="0"/>
              <a:t>Strengths and Weaknesses</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b="1" dirty="0" smtClean="0">
                <a:latin typeface="Arial" pitchFamily="34" charset="0"/>
                <a:cs typeface="Arial" pitchFamily="34" charset="0"/>
              </a:rPr>
              <a:t>Strengths</a:t>
            </a:r>
            <a:endParaRPr lang="en-US" sz="3200" b="1" dirty="0">
              <a:latin typeface="Arial" pitchFamily="34" charset="0"/>
              <a:cs typeface="Arial" pitchFamily="34" charset="0"/>
            </a:endParaRPr>
          </a:p>
        </p:txBody>
      </p:sp>
      <p:sp>
        <p:nvSpPr>
          <p:cNvPr id="50178" name="Rectangle 3"/>
          <p:cNvSpPr txBox="1">
            <a:spLocks/>
          </p:cNvSpPr>
          <p:nvPr/>
        </p:nvSpPr>
        <p:spPr bwMode="auto">
          <a:xfrm>
            <a:off x="228600" y="1600200"/>
            <a:ext cx="89154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200" dirty="0" smtClean="0"/>
              <a:t> </a:t>
            </a:r>
            <a:r>
              <a:rPr lang="en-US" sz="3200" dirty="0"/>
              <a:t>- any activities the organization does well or any unique resources that it has. </a:t>
            </a:r>
          </a:p>
          <a:p>
            <a:pPr marL="969963" indent="-512763" eaLnBrk="0" hangingPunct="0">
              <a:spcBef>
                <a:spcPct val="20000"/>
              </a:spcBef>
              <a:buFont typeface="Arial" charset="0"/>
              <a:buChar char="•"/>
            </a:pPr>
            <a:r>
              <a:rPr lang="en-US" sz="3200" b="1" dirty="0"/>
              <a:t>Weaknesses</a:t>
            </a:r>
            <a:r>
              <a:rPr lang="en-US" sz="3200" dirty="0"/>
              <a:t> – activities the organization does not execute well or needed resources it does not possess.</a:t>
            </a:r>
          </a:p>
          <a:p>
            <a:pPr marL="969963" indent="-512763" eaLnBrk="0" hangingPunct="0">
              <a:spcBef>
                <a:spcPct val="20000"/>
              </a:spcBef>
              <a:buFont typeface="Arial" charset="0"/>
              <a:buChar char="•"/>
            </a:pPr>
            <a:r>
              <a:rPr lang="en-US" sz="3200" b="1" dirty="0"/>
              <a:t>Core competencies </a:t>
            </a:r>
            <a:r>
              <a:rPr lang="en-US" sz="3200" dirty="0"/>
              <a:t>– the organization’s major value-creating capabilities that determine its competitive weapons.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rmAutofit fontScale="90000"/>
          </a:bodyPr>
          <a:lstStyle/>
          <a:p>
            <a:pPr algn="ctr"/>
            <a:r>
              <a:rPr lang="en-US" sz="3600" dirty="0" smtClean="0"/>
              <a:t>The Strategic Management Process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dirty="0" smtClean="0">
                <a:latin typeface="Arial" pitchFamily="34" charset="0"/>
                <a:cs typeface="Arial" pitchFamily="34" charset="0"/>
              </a:rPr>
              <a:t>Step 4</a:t>
            </a:r>
            <a:endParaRPr lang="en-US" sz="3200" dirty="0">
              <a:latin typeface="Arial" pitchFamily="34" charset="0"/>
              <a:cs typeface="Arial" pitchFamily="34" charset="0"/>
            </a:endParaRPr>
          </a:p>
        </p:txBody>
      </p:sp>
      <p:sp>
        <p:nvSpPr>
          <p:cNvPr id="52226" name="Rectangle 3"/>
          <p:cNvSpPr txBox="1">
            <a:spLocks/>
          </p:cNvSpPr>
          <p:nvPr/>
        </p:nvSpPr>
        <p:spPr bwMode="auto">
          <a:xfrm>
            <a:off x="304800" y="1600200"/>
            <a:ext cx="8610600" cy="4525963"/>
          </a:xfrm>
          <a:prstGeom prst="rect">
            <a:avLst/>
          </a:prstGeom>
          <a:noFill/>
          <a:ln w="9525">
            <a:noFill/>
            <a:miter lim="800000"/>
            <a:headEnd/>
            <a:tailEnd/>
          </a:ln>
        </p:spPr>
        <p:txBody>
          <a:bodyPr/>
          <a:lstStyle/>
          <a:p>
            <a:pPr marL="342900" indent="-342900" eaLnBrk="0" hangingPunct="0">
              <a:spcBef>
                <a:spcPct val="50000"/>
              </a:spcBef>
              <a:tabLst>
                <a:tab pos="1423988" algn="l"/>
              </a:tabLst>
            </a:pPr>
            <a:r>
              <a:rPr lang="en-US" sz="3200" dirty="0" smtClean="0"/>
              <a:t>                : </a:t>
            </a:r>
            <a:r>
              <a:rPr lang="en-US" sz="3200" dirty="0"/>
              <a:t>Formulating strategies</a:t>
            </a:r>
          </a:p>
          <a:p>
            <a:pPr marL="742950" lvl="1" indent="-285750" eaLnBrk="0" hangingPunct="0">
              <a:spcBef>
                <a:spcPct val="50000"/>
              </a:spcBef>
              <a:buFont typeface="Arial" charset="0"/>
              <a:buChar char="–"/>
              <a:tabLst>
                <a:tab pos="1423988" algn="l"/>
              </a:tabLst>
            </a:pPr>
            <a:r>
              <a:rPr lang="en-US" sz="2800" dirty="0"/>
              <a:t>Develop and evaluate strategic alternatives.</a:t>
            </a:r>
          </a:p>
          <a:p>
            <a:pPr marL="742950" lvl="1" indent="-285750" eaLnBrk="0" hangingPunct="0">
              <a:spcBef>
                <a:spcPct val="50000"/>
              </a:spcBef>
              <a:buFont typeface="Arial" charset="0"/>
              <a:buChar char="–"/>
              <a:tabLst>
                <a:tab pos="1423988" algn="l"/>
              </a:tabLst>
            </a:pPr>
            <a:r>
              <a:rPr lang="en-US" sz="2800" dirty="0"/>
              <a:t>Select appropriate strategies for all levels in the organization that provide relative advantage over competitors.</a:t>
            </a:r>
          </a:p>
          <a:p>
            <a:pPr marL="742950" lvl="1" indent="-285750" eaLnBrk="0" hangingPunct="0">
              <a:spcBef>
                <a:spcPct val="50000"/>
              </a:spcBef>
              <a:buFont typeface="Arial" charset="0"/>
              <a:buChar char="–"/>
              <a:tabLst>
                <a:tab pos="1423988" algn="l"/>
              </a:tabLst>
            </a:pPr>
            <a:r>
              <a:rPr lang="en-US" sz="2800" dirty="0"/>
              <a:t>Match organizational strengths to environmental opportunities.</a:t>
            </a:r>
          </a:p>
          <a:p>
            <a:pPr marL="742950" lvl="1" indent="-285750" eaLnBrk="0" hangingPunct="0">
              <a:spcBef>
                <a:spcPct val="50000"/>
              </a:spcBef>
              <a:buFont typeface="Arial" charset="0"/>
              <a:buChar char="–"/>
              <a:tabLst>
                <a:tab pos="1423988" algn="l"/>
              </a:tabLst>
            </a:pPr>
            <a:r>
              <a:rPr lang="en-US" sz="2800" dirty="0"/>
              <a:t>Correct weaknesses and guard against threats.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pPr algn="ctr"/>
            <a:r>
              <a:rPr lang="en-US" sz="3600" dirty="0" smtClean="0"/>
              <a:t>The Strategic Management Process (cont.)</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lnSpcReduction="20000"/>
          </a:bodyPr>
          <a:lstStyle/>
          <a:p>
            <a:pPr indent="-342900" eaLnBrk="0" hangingPunct="0">
              <a:spcBef>
                <a:spcPct val="50000"/>
              </a:spcBef>
            </a:pPr>
            <a:r>
              <a:rPr lang="en-US" sz="3500" dirty="0" smtClean="0">
                <a:latin typeface="Arial"/>
                <a:cs typeface="Arial"/>
              </a:rPr>
              <a:t>Step 5: Implementing </a:t>
            </a:r>
            <a:r>
              <a:rPr lang="en-US" sz="3500" dirty="0">
                <a:latin typeface="Arial"/>
                <a:cs typeface="Arial"/>
              </a:rPr>
              <a:t>strategies</a:t>
            </a:r>
          </a:p>
          <a:p>
            <a:pPr lvl="1" indent="-285750" eaLnBrk="0" hangingPunct="0">
              <a:spcBef>
                <a:spcPct val="50000"/>
              </a:spcBef>
              <a:buClrTx/>
              <a:buFont typeface="Arial" charset="0"/>
              <a:buChar char="–"/>
            </a:pPr>
            <a:r>
              <a:rPr lang="en-US" sz="2400" b="1" dirty="0">
                <a:latin typeface="Arial"/>
                <a:cs typeface="Arial"/>
              </a:rPr>
              <a:t>Implementation </a:t>
            </a:r>
            <a:r>
              <a:rPr lang="en-US" sz="2400" dirty="0">
                <a:latin typeface="Arial"/>
                <a:cs typeface="Arial"/>
              </a:rPr>
              <a:t>– effectively fitting organizational structure and activities to the environment.</a:t>
            </a:r>
          </a:p>
          <a:p>
            <a:pPr lvl="1" indent="-285750" eaLnBrk="0" hangingPunct="0">
              <a:spcBef>
                <a:spcPct val="50000"/>
              </a:spcBef>
              <a:buClrTx/>
              <a:buFont typeface="Arial" charset="0"/>
              <a:buChar char="–"/>
            </a:pPr>
            <a:r>
              <a:rPr lang="en-US" sz="2400" dirty="0">
                <a:latin typeface="Arial"/>
                <a:cs typeface="Arial"/>
              </a:rPr>
              <a:t>The environment dictates the chosen strategy; effective strategy implementation requires an organizational structure matched to its requirements.</a:t>
            </a:r>
          </a:p>
          <a:p>
            <a:pPr eaLnBrk="0" hangingPunct="0">
              <a:spcBef>
                <a:spcPct val="50000"/>
              </a:spcBef>
            </a:pPr>
            <a:r>
              <a:rPr lang="en-US" sz="3500" dirty="0">
                <a:latin typeface="Arial"/>
                <a:cs typeface="Arial"/>
              </a:rPr>
              <a:t>Step 6: Evaluating results</a:t>
            </a:r>
          </a:p>
          <a:p>
            <a:pPr lvl="1" indent="-285750" eaLnBrk="0" hangingPunct="0">
              <a:spcBef>
                <a:spcPct val="50000"/>
              </a:spcBef>
              <a:buClrTx/>
              <a:buFont typeface="Arial" charset="0"/>
              <a:buChar char="–"/>
            </a:pPr>
            <a:r>
              <a:rPr lang="en-US" sz="2400" dirty="0">
                <a:latin typeface="Arial"/>
                <a:cs typeface="Arial"/>
              </a:rPr>
              <a:t>How effective have strategies been?</a:t>
            </a:r>
          </a:p>
          <a:p>
            <a:pPr lvl="1" indent="-285750" eaLnBrk="0" hangingPunct="0">
              <a:spcBef>
                <a:spcPct val="50000"/>
              </a:spcBef>
              <a:buClrTx/>
              <a:buFont typeface="Arial" charset="0"/>
              <a:buChar char="–"/>
            </a:pPr>
            <a:r>
              <a:rPr lang="en-US" sz="2400" dirty="0">
                <a:latin typeface="Arial"/>
                <a:cs typeface="Arial"/>
              </a:rPr>
              <a:t>What adjustments, if any, are necessary?</a:t>
            </a:r>
          </a:p>
          <a:p>
            <a:pPr>
              <a:buFont typeface="Wingdings 3" charset="2"/>
              <a:buChar char=""/>
            </a:pPr>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a:bodyPr>
          <a:lstStyle/>
          <a:p>
            <a:pPr algn="ctr"/>
            <a:r>
              <a:rPr lang="en-US" sz="3600" dirty="0" smtClean="0"/>
              <a:t>What Is Corporate Strategy?</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lnSpcReduction="10000"/>
          </a:bodyPr>
          <a:lstStyle/>
          <a:p>
            <a:pPr indent="-342900" eaLnBrk="0" hangingPunct="0">
              <a:spcBef>
                <a:spcPct val="20000"/>
              </a:spcBef>
            </a:pPr>
            <a:r>
              <a:rPr lang="en-US" sz="3200" b="1" dirty="0" smtClean="0">
                <a:latin typeface="Arial"/>
                <a:cs typeface="Arial"/>
              </a:rPr>
              <a:t>Corporate strategy </a:t>
            </a:r>
            <a:r>
              <a:rPr lang="en-US" sz="3200" dirty="0" smtClean="0">
                <a:latin typeface="Arial"/>
                <a:cs typeface="Arial"/>
              </a:rPr>
              <a:t>– </a:t>
            </a:r>
            <a:r>
              <a:rPr lang="en-US" sz="3200" dirty="0">
                <a:latin typeface="Arial"/>
                <a:cs typeface="Arial"/>
              </a:rPr>
              <a:t>an organizational strategy that determines what businesses a company is in or wants to be in, and what it wants to do with those </a:t>
            </a:r>
            <a:r>
              <a:rPr lang="en-US" sz="3200" dirty="0" smtClean="0">
                <a:latin typeface="Arial"/>
                <a:cs typeface="Arial"/>
              </a:rPr>
              <a:t>businesses.</a:t>
            </a:r>
          </a:p>
          <a:p>
            <a:pPr indent="-342900" eaLnBrk="0" hangingPunct="0">
              <a:spcBef>
                <a:spcPct val="20000"/>
              </a:spcBef>
            </a:pPr>
            <a:r>
              <a:rPr lang="en-US" sz="3200" b="1" dirty="0" smtClean="0">
                <a:latin typeface="Arial"/>
                <a:cs typeface="Arial"/>
              </a:rPr>
              <a:t>Strategic </a:t>
            </a:r>
            <a:r>
              <a:rPr lang="en-US" sz="3200" b="1" dirty="0">
                <a:latin typeface="Arial"/>
                <a:cs typeface="Arial"/>
              </a:rPr>
              <a:t>Business Unit (SBU) </a:t>
            </a:r>
            <a:r>
              <a:rPr lang="en-US" sz="3200" dirty="0">
                <a:latin typeface="Arial"/>
                <a:cs typeface="Arial"/>
              </a:rPr>
              <a:t>– the single independent businesses of an organization that formulate their own competitive </a:t>
            </a:r>
            <a:r>
              <a:rPr lang="en-US" sz="3200" dirty="0" smtClean="0">
                <a:latin typeface="Arial"/>
                <a:cs typeface="Arial"/>
              </a:rPr>
              <a:t>strategies</a:t>
            </a:r>
            <a:r>
              <a:rPr lang="en-US" sz="3200" dirty="0">
                <a:latin typeface="Arial"/>
                <a:cs typeface="Arial"/>
              </a:rPr>
              <a:t>.</a:t>
            </a:r>
          </a:p>
          <a:p>
            <a:pPr indent="-342900" eaLnBrk="0" hangingPunct="0">
              <a:spcBef>
                <a:spcPct val="20000"/>
              </a:spcBef>
              <a:buFont typeface="Arial" charset="0"/>
              <a:buChar char="•"/>
            </a:pPr>
            <a:endParaRPr lang="en-US" sz="3200" dirty="0"/>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ormAutofit/>
          </a:bodyPr>
          <a:lstStyle/>
          <a:p>
            <a:pPr algn="ctr">
              <a:spcBef>
                <a:spcPct val="50000"/>
              </a:spcBef>
            </a:pPr>
            <a:r>
              <a:rPr lang="en-US" sz="3600" dirty="0" smtClean="0"/>
              <a:t>Types of Corporate Strategies</a:t>
            </a:r>
          </a:p>
        </p:txBody>
      </p:sp>
      <p:sp>
        <p:nvSpPr>
          <p:cNvPr id="6" name="Content Placeholder 5"/>
          <p:cNvSpPr>
            <a:spLocks noGrp="1"/>
          </p:cNvSpPr>
          <p:nvPr>
            <p:ph idx="1"/>
          </p:nvPr>
        </p:nvSpPr>
        <p:spPr/>
        <p:txBody>
          <a:bodyPr>
            <a:normAutofit/>
          </a:bodyPr>
          <a:lstStyle/>
          <a:p>
            <a:pPr indent="-342900" eaLnBrk="0" hangingPunct="0">
              <a:spcBef>
                <a:spcPct val="50000"/>
              </a:spcBef>
            </a:pPr>
            <a:r>
              <a:rPr lang="en-US" sz="3200" dirty="0" smtClean="0">
                <a:latin typeface="Arial" pitchFamily="34" charset="0"/>
                <a:cs typeface="Arial" pitchFamily="34" charset="0"/>
              </a:rPr>
              <a:t>Growth</a:t>
            </a:r>
            <a:r>
              <a:rPr lang="en-US" sz="3200" dirty="0" smtClean="0"/>
              <a:t> – </a:t>
            </a:r>
            <a:r>
              <a:rPr lang="en-US" sz="3200" dirty="0"/>
              <a:t>expansion into new products and </a:t>
            </a:r>
            <a:r>
              <a:rPr lang="en-US" sz="3200" dirty="0" smtClean="0"/>
              <a:t>markets.</a:t>
            </a:r>
          </a:p>
          <a:p>
            <a:pPr indent="-342900" eaLnBrk="0" hangingPunct="0">
              <a:spcBef>
                <a:spcPct val="50000"/>
              </a:spcBef>
            </a:pPr>
            <a:r>
              <a:rPr lang="en-US" sz="3200" dirty="0" smtClean="0"/>
              <a:t>Stability – </a:t>
            </a:r>
            <a:r>
              <a:rPr lang="en-US" sz="3200" dirty="0"/>
              <a:t>maintenance of the status </a:t>
            </a:r>
            <a:r>
              <a:rPr lang="en-US" sz="3200" dirty="0" smtClean="0"/>
              <a:t>quo.</a:t>
            </a:r>
          </a:p>
          <a:p>
            <a:pPr indent="-342900" eaLnBrk="0" hangingPunct="0">
              <a:spcBef>
                <a:spcPct val="50000"/>
              </a:spcBef>
            </a:pPr>
            <a:r>
              <a:rPr lang="en-US" sz="3200" dirty="0" smtClean="0"/>
              <a:t>Renewal – </a:t>
            </a:r>
            <a:r>
              <a:rPr lang="en-US" sz="3200" dirty="0"/>
              <a:t>examination of organizational weaknesses that are leading to performance declines.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normAutofit fontScale="90000"/>
          </a:bodyPr>
          <a:lstStyle/>
          <a:p>
            <a:pPr algn="ctr"/>
            <a:r>
              <a:rPr lang="en-US" sz="3600" dirty="0" smtClean="0"/>
              <a:t>Exhibit 9-3</a:t>
            </a:r>
            <a:r>
              <a:rPr lang="en-US" dirty="0"/>
              <a:t/>
            </a:r>
            <a:br>
              <a:rPr lang="en-US" dirty="0"/>
            </a:br>
            <a:r>
              <a:rPr lang="en-US" sz="3600" dirty="0" smtClean="0"/>
              <a:t>Types of Organizational Strategies</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600200"/>
            <a:ext cx="9144000" cy="34290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9-</a:t>
            </a:r>
            <a:fld id="{8B37D5FE-740C-46F5-801A-FA5477D9711F}"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ctr"/>
            <a:r>
              <a:rPr lang="en-US" sz="3600" dirty="0" smtClean="0"/>
              <a:t>Growth Strategies</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2800" b="1" dirty="0" smtClean="0">
                <a:latin typeface="Arial"/>
                <a:cs typeface="Arial"/>
              </a:rPr>
              <a:t>Growth Strategy</a:t>
            </a:r>
            <a:r>
              <a:rPr lang="en-US" sz="2800" b="1" dirty="0">
                <a:latin typeface="Arial"/>
                <a:cs typeface="Arial"/>
              </a:rPr>
              <a:t> </a:t>
            </a:r>
            <a:r>
              <a:rPr lang="en-US" sz="2800" dirty="0">
                <a:latin typeface="Arial"/>
                <a:cs typeface="Arial"/>
              </a:rPr>
              <a:t>–</a:t>
            </a:r>
            <a:r>
              <a:rPr lang="en-US" sz="2800" b="1" dirty="0" smtClean="0">
                <a:latin typeface="Arial"/>
                <a:cs typeface="Arial"/>
              </a:rPr>
              <a:t> </a:t>
            </a:r>
            <a:r>
              <a:rPr lang="en-US" sz="2800" dirty="0">
                <a:latin typeface="Arial"/>
                <a:cs typeface="Arial"/>
              </a:rPr>
              <a:t>a corporate strategy that’s used when an organization wants to expand the number of markets served or products offered, through either its current business(</a:t>
            </a:r>
            <a:r>
              <a:rPr lang="en-US" sz="2800" dirty="0" err="1">
                <a:latin typeface="Arial"/>
                <a:cs typeface="Arial"/>
              </a:rPr>
              <a:t>es</a:t>
            </a:r>
            <a:r>
              <a:rPr lang="en-US" sz="2800" dirty="0">
                <a:latin typeface="Arial"/>
                <a:cs typeface="Arial"/>
              </a:rPr>
              <a:t>) or new business(</a:t>
            </a:r>
            <a:r>
              <a:rPr lang="en-US" sz="2800" dirty="0" err="1">
                <a:latin typeface="Arial"/>
                <a:cs typeface="Arial"/>
              </a:rPr>
              <a:t>es</a:t>
            </a:r>
            <a:r>
              <a:rPr lang="en-US" sz="2800" dirty="0">
                <a:latin typeface="Arial"/>
                <a:cs typeface="Arial"/>
              </a:rPr>
              <a:t>).</a:t>
            </a:r>
          </a:p>
          <a:p>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85800" y="533400"/>
            <a:ext cx="7772400" cy="1371600"/>
          </a:xfrm>
        </p:spPr>
        <p:txBody>
          <a:bodyPr/>
          <a:lstStyle/>
          <a:p>
            <a:pPr algn="ctr"/>
            <a:r>
              <a:rPr lang="en-US" sz="3600" dirty="0" smtClean="0">
                <a:latin typeface="Calibri" pitchFamily="34" charset="0"/>
              </a:rPr>
              <a:t>Types of Growth Strategies</a:t>
            </a:r>
          </a:p>
        </p:txBody>
      </p:sp>
      <p:sp>
        <p:nvSpPr>
          <p:cNvPr id="6" name="Content Placeholder 5"/>
          <p:cNvSpPr>
            <a:spLocks noGrp="1"/>
          </p:cNvSpPr>
          <p:nvPr>
            <p:ph idx="1"/>
          </p:nvPr>
        </p:nvSpPr>
        <p:spPr/>
        <p:txBody>
          <a:bodyPr>
            <a:normAutofit fontScale="85000" lnSpcReduction="10000"/>
          </a:bodyPr>
          <a:lstStyle/>
          <a:p>
            <a:pPr indent="-342900" eaLnBrk="0" hangingPunct="0">
              <a:spcBef>
                <a:spcPct val="20000"/>
              </a:spcBef>
            </a:pPr>
            <a:r>
              <a:rPr lang="en-US" sz="3200" dirty="0" smtClean="0">
                <a:latin typeface="Arial"/>
                <a:cs typeface="Arial"/>
              </a:rPr>
              <a:t>Concentration</a:t>
            </a:r>
            <a:r>
              <a:rPr lang="en-US" sz="3200" dirty="0">
                <a:latin typeface="Arial"/>
                <a:cs typeface="Arial"/>
              </a:rPr>
              <a:t> – focuses on its primary line of business and increases the number of products offered or markets served in this primary </a:t>
            </a:r>
            <a:r>
              <a:rPr lang="en-US" sz="3200" dirty="0" smtClean="0">
                <a:latin typeface="Arial"/>
                <a:cs typeface="Arial"/>
              </a:rPr>
              <a:t>business.</a:t>
            </a:r>
          </a:p>
          <a:p>
            <a:pPr indent="-342900" eaLnBrk="0" hangingPunct="0">
              <a:spcBef>
                <a:spcPct val="20000"/>
              </a:spcBef>
            </a:pPr>
            <a:r>
              <a:rPr lang="en-US" sz="3200" dirty="0" smtClean="0">
                <a:latin typeface="Arial"/>
                <a:cs typeface="Arial"/>
              </a:rPr>
              <a:t>Vertical </a:t>
            </a:r>
            <a:r>
              <a:rPr lang="en-US" sz="3200" dirty="0">
                <a:latin typeface="Arial"/>
                <a:cs typeface="Arial"/>
              </a:rPr>
              <a:t>integration</a:t>
            </a:r>
          </a:p>
          <a:p>
            <a:pPr marL="1371600" lvl="1" indent="-457200" eaLnBrk="0" hangingPunct="0">
              <a:spcBef>
                <a:spcPct val="20000"/>
              </a:spcBef>
              <a:buClrTx/>
              <a:buFont typeface="Arial" charset="0"/>
              <a:buChar char="–"/>
            </a:pPr>
            <a:r>
              <a:rPr lang="en-US" sz="3000" dirty="0">
                <a:latin typeface="Arial"/>
                <a:cs typeface="Arial"/>
              </a:rPr>
              <a:t>Backward vertical integration – the organization becomes its own supplier.</a:t>
            </a:r>
          </a:p>
          <a:p>
            <a:pPr marL="1371600" lvl="1" indent="-457200" eaLnBrk="0" hangingPunct="0">
              <a:spcBef>
                <a:spcPct val="20000"/>
              </a:spcBef>
              <a:buClrTx/>
              <a:buFont typeface="Arial" charset="0"/>
              <a:buChar char="–"/>
            </a:pPr>
            <a:r>
              <a:rPr lang="en-US" sz="3000" dirty="0">
                <a:latin typeface="Arial"/>
                <a:cs typeface="Arial"/>
              </a:rPr>
              <a:t>Forward vertical integration – the organization becomes its own distributor.</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Learning Objectives</a:t>
            </a:r>
            <a:endParaRPr lang="en-US" b="1" dirty="0"/>
          </a:p>
        </p:txBody>
      </p:sp>
      <p:sp>
        <p:nvSpPr>
          <p:cNvPr id="3" name="Content Placeholder 2"/>
          <p:cNvSpPr>
            <a:spLocks noGrp="1"/>
          </p:cNvSpPr>
          <p:nvPr>
            <p:ph idx="1"/>
          </p:nvPr>
        </p:nvSpPr>
        <p:spPr>
          <a:xfrm>
            <a:off x="685800" y="1371600"/>
            <a:ext cx="7772400" cy="4419600"/>
          </a:xfrm>
        </p:spPr>
        <p:txBody>
          <a:bodyPr>
            <a:normAutofit lnSpcReduction="10000"/>
          </a:bodyPr>
          <a:lstStyle/>
          <a:p>
            <a:pPr marL="457200" indent="-457200">
              <a:buFont typeface="+mj-lt"/>
              <a:buAutoNum type="arabicPeriod"/>
            </a:pPr>
            <a:r>
              <a:rPr lang="en-US" sz="2300" b="1" dirty="0" smtClean="0">
                <a:latin typeface="Arial" pitchFamily="34" charset="0"/>
                <a:cs typeface="Arial" pitchFamily="34" charset="0"/>
              </a:rPr>
              <a:t>Define </a:t>
            </a:r>
            <a:r>
              <a:rPr lang="en-US" sz="2300" dirty="0" smtClean="0">
                <a:latin typeface="Arial" pitchFamily="34" charset="0"/>
                <a:cs typeface="Arial" pitchFamily="34" charset="0"/>
              </a:rPr>
              <a:t>strategic management and explain why it’s important. </a:t>
            </a:r>
          </a:p>
          <a:p>
            <a:pPr marL="457200" indent="-457200">
              <a:buFont typeface="+mj-lt"/>
              <a:buAutoNum type="arabicPeriod"/>
            </a:pPr>
            <a:r>
              <a:rPr lang="en-US" sz="2300" b="1" dirty="0" smtClean="0">
                <a:latin typeface="Arial" pitchFamily="34" charset="0"/>
                <a:cs typeface="Arial" pitchFamily="34" charset="0"/>
              </a:rPr>
              <a:t>Explain </a:t>
            </a:r>
            <a:r>
              <a:rPr lang="en-US" sz="2300" dirty="0" smtClean="0">
                <a:latin typeface="Arial" pitchFamily="34" charset="0"/>
                <a:cs typeface="Arial" pitchFamily="34" charset="0"/>
              </a:rPr>
              <a:t>what managers do during the six steps of the strategic management process. </a:t>
            </a:r>
          </a:p>
          <a:p>
            <a:pPr marL="857250" lvl="1" indent="-230188">
              <a:buClr>
                <a:srgbClr val="FF0000"/>
              </a:buClr>
              <a:buFont typeface="Arial"/>
              <a:buChar char="•"/>
            </a:pPr>
            <a:r>
              <a:rPr lang="en-US" sz="2200" dirty="0" smtClean="0">
                <a:latin typeface="Arial" pitchFamily="34" charset="0"/>
                <a:cs typeface="Arial" pitchFamily="34" charset="0"/>
              </a:rPr>
              <a:t>Know how to identify your own personal strengths and weaknesses and deal with them.</a:t>
            </a:r>
          </a:p>
          <a:p>
            <a:pPr marL="857250" lvl="1" indent="-230188">
              <a:buClr>
                <a:srgbClr val="FF0000"/>
              </a:buClr>
              <a:buFont typeface="Arial"/>
              <a:buChar char="•"/>
            </a:pPr>
            <a:r>
              <a:rPr lang="en-US" sz="2200" dirty="0" smtClean="0">
                <a:latin typeface="Arial" pitchFamily="34" charset="0"/>
                <a:cs typeface="Arial" pitchFamily="34" charset="0"/>
              </a:rPr>
              <a:t>Develop your skill at strategic planning.</a:t>
            </a:r>
          </a:p>
          <a:p>
            <a:pPr marL="457200" indent="-457200">
              <a:buFont typeface="+mj-lt"/>
              <a:buAutoNum type="arabicPeriod"/>
            </a:pPr>
            <a:r>
              <a:rPr lang="en-US" sz="2300" b="1" dirty="0" smtClean="0">
                <a:latin typeface="Arial" pitchFamily="34" charset="0"/>
                <a:cs typeface="Arial" pitchFamily="34" charset="0"/>
              </a:rPr>
              <a:t>Describe </a:t>
            </a:r>
            <a:r>
              <a:rPr lang="en-US" sz="2300" dirty="0" smtClean="0">
                <a:latin typeface="Arial" pitchFamily="34" charset="0"/>
                <a:cs typeface="Arial" pitchFamily="34" charset="0"/>
              </a:rPr>
              <a:t>the three types of corporate strategies. </a:t>
            </a:r>
          </a:p>
          <a:p>
            <a:pPr marL="457200" indent="-457200">
              <a:buFont typeface="+mj-lt"/>
              <a:buAutoNum type="arabicPeriod"/>
            </a:pPr>
            <a:r>
              <a:rPr lang="en-US" sz="2300" b="1" dirty="0" smtClean="0">
                <a:latin typeface="Arial" pitchFamily="34" charset="0"/>
                <a:cs typeface="Arial" pitchFamily="34" charset="0"/>
              </a:rPr>
              <a:t>Describe </a:t>
            </a:r>
            <a:r>
              <a:rPr lang="en-US" sz="2300" dirty="0" smtClean="0">
                <a:latin typeface="Arial" pitchFamily="34" charset="0"/>
                <a:cs typeface="Arial" pitchFamily="34" charset="0"/>
              </a:rPr>
              <a:t>competitive advantage and the competitive strategies organizations use to get it.</a:t>
            </a:r>
          </a:p>
          <a:p>
            <a:pPr marL="457200" indent="-457200">
              <a:buFont typeface="+mj-lt"/>
              <a:buAutoNum type="arabicPeriod"/>
            </a:pPr>
            <a:r>
              <a:rPr lang="en-US" sz="2300" b="1" dirty="0" smtClean="0">
                <a:latin typeface="Arial" pitchFamily="34" charset="0"/>
                <a:cs typeface="Arial" pitchFamily="34" charset="0"/>
              </a:rPr>
              <a:t>Discuss </a:t>
            </a:r>
            <a:r>
              <a:rPr lang="en-US" sz="2300" dirty="0" smtClean="0">
                <a:latin typeface="Arial" pitchFamily="34" charset="0"/>
                <a:cs typeface="Arial" pitchFamily="34" charset="0"/>
              </a:rPr>
              <a:t>current strategic management issues.</a:t>
            </a:r>
          </a:p>
          <a:p>
            <a:endParaRPr lang="en-US" dirty="0"/>
          </a:p>
        </p:txBody>
      </p:sp>
      <p:sp>
        <p:nvSpPr>
          <p:cNvPr id="6" name="Footer Placeholder 5"/>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9-</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algn="ctr"/>
            <a:r>
              <a:rPr lang="en-US" sz="3600" dirty="0" smtClean="0">
                <a:latin typeface="Calibri" pitchFamily="34" charset="0"/>
              </a:rPr>
              <a:t>Types of Growth Strategies (cont.)</a:t>
            </a:r>
          </a:p>
        </p:txBody>
      </p:sp>
      <p:sp>
        <p:nvSpPr>
          <p:cNvPr id="6" name="Content Placeholder 5"/>
          <p:cNvSpPr>
            <a:spLocks noGrp="1"/>
          </p:cNvSpPr>
          <p:nvPr>
            <p:ph idx="1"/>
          </p:nvPr>
        </p:nvSpPr>
        <p:spPr/>
        <p:txBody>
          <a:bodyPr>
            <a:normAutofit fontScale="92500" lnSpcReduction="20000"/>
          </a:bodyPr>
          <a:lstStyle/>
          <a:p>
            <a:pPr indent="-342900" eaLnBrk="0" hangingPunct="0">
              <a:spcBef>
                <a:spcPct val="20000"/>
              </a:spcBef>
            </a:pPr>
            <a:r>
              <a:rPr lang="en-US" sz="3200" dirty="0" smtClean="0">
                <a:latin typeface="Arial"/>
                <a:cs typeface="Arial"/>
              </a:rPr>
              <a:t>Horizontal </a:t>
            </a:r>
            <a:r>
              <a:rPr lang="en-US" sz="3200" dirty="0">
                <a:latin typeface="Arial"/>
                <a:cs typeface="Arial"/>
              </a:rPr>
              <a:t> integration – a company grows by combining with </a:t>
            </a:r>
            <a:r>
              <a:rPr lang="en-US" sz="3200" dirty="0" smtClean="0">
                <a:latin typeface="Arial"/>
                <a:cs typeface="Arial"/>
              </a:rPr>
              <a:t>competitors.</a:t>
            </a:r>
          </a:p>
          <a:p>
            <a:pPr indent="-342900" eaLnBrk="0" hangingPunct="0">
              <a:spcBef>
                <a:spcPct val="20000"/>
              </a:spcBef>
            </a:pPr>
            <a:r>
              <a:rPr lang="en-US" sz="3200" dirty="0" smtClean="0">
                <a:latin typeface="Arial"/>
                <a:cs typeface="Arial"/>
              </a:rPr>
              <a:t>Diversification</a:t>
            </a:r>
            <a:endParaRPr lang="en-US" sz="3200" dirty="0">
              <a:latin typeface="Arial"/>
              <a:cs typeface="Arial"/>
            </a:endParaRPr>
          </a:p>
          <a:p>
            <a:pPr marL="914400" lvl="1" indent="-457200" eaLnBrk="0" hangingPunct="0">
              <a:spcBef>
                <a:spcPct val="20000"/>
              </a:spcBef>
              <a:buClrTx/>
              <a:buFont typeface="Arial" charset="0"/>
              <a:buChar char="–"/>
            </a:pPr>
            <a:r>
              <a:rPr lang="en-US" sz="3000" dirty="0">
                <a:latin typeface="Arial"/>
                <a:cs typeface="Arial"/>
              </a:rPr>
              <a:t>Related diversification – </a:t>
            </a:r>
            <a:r>
              <a:rPr lang="en-US" sz="3000" dirty="0" smtClean="0">
                <a:latin typeface="Arial"/>
                <a:cs typeface="Arial"/>
              </a:rPr>
              <a:t>when </a:t>
            </a:r>
            <a:r>
              <a:rPr lang="en-US" sz="3000" dirty="0">
                <a:latin typeface="Arial"/>
                <a:cs typeface="Arial"/>
              </a:rPr>
              <a:t>a </a:t>
            </a:r>
            <a:r>
              <a:rPr lang="en-US" sz="3000" dirty="0" smtClean="0">
                <a:latin typeface="Arial"/>
                <a:cs typeface="Arial"/>
              </a:rPr>
              <a:t>company combines </a:t>
            </a:r>
            <a:r>
              <a:rPr lang="en-US" sz="3000" dirty="0">
                <a:latin typeface="Arial"/>
                <a:cs typeface="Arial"/>
              </a:rPr>
              <a:t>with other companies in different</a:t>
            </a:r>
            <a:r>
              <a:rPr lang="en-US" sz="3000" dirty="0" smtClean="0">
                <a:latin typeface="Arial"/>
                <a:cs typeface="Arial"/>
              </a:rPr>
              <a:t>, but related </a:t>
            </a:r>
            <a:r>
              <a:rPr lang="en-US" sz="3000" dirty="0">
                <a:latin typeface="Arial"/>
                <a:cs typeface="Arial"/>
              </a:rPr>
              <a:t>industries.</a:t>
            </a:r>
          </a:p>
          <a:p>
            <a:pPr marL="914400" lvl="1" indent="-457200" eaLnBrk="0" hangingPunct="0">
              <a:spcBef>
                <a:spcPct val="20000"/>
              </a:spcBef>
              <a:buClrTx/>
              <a:buFont typeface="Arial" charset="0"/>
              <a:buChar char="–"/>
            </a:pPr>
            <a:r>
              <a:rPr lang="en-US" sz="3000" dirty="0">
                <a:latin typeface="Arial"/>
                <a:cs typeface="Arial"/>
              </a:rPr>
              <a:t>Unrelated diversification – when a company combines with firms in different and unrelated industries.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normAutofit/>
          </a:bodyPr>
          <a:lstStyle/>
          <a:p>
            <a:pPr algn="ctr"/>
            <a:r>
              <a:rPr lang="en-US" sz="3600" dirty="0" smtClean="0"/>
              <a:t>Corporate Strategies (cont.)</a:t>
            </a:r>
            <a:endParaRPr lang="en-US" sz="3600" dirty="0" smtClean="0">
              <a:latin typeface="Calibri" pitchFamily="34" charset="0"/>
            </a:endParaRPr>
          </a:p>
        </p:txBody>
      </p:sp>
      <p:sp>
        <p:nvSpPr>
          <p:cNvPr id="7" name="Content Placeholder 6"/>
          <p:cNvSpPr>
            <a:spLocks noGrp="1"/>
          </p:cNvSpPr>
          <p:nvPr>
            <p:ph idx="1"/>
          </p:nvPr>
        </p:nvSpPr>
        <p:spPr/>
        <p:txBody>
          <a:bodyPr>
            <a:normAutofit/>
          </a:bodyPr>
          <a:lstStyle/>
          <a:p>
            <a:r>
              <a:rPr lang="en-US" sz="3200" b="1" dirty="0" smtClean="0">
                <a:latin typeface="Arial" pitchFamily="34" charset="0"/>
                <a:cs typeface="Arial" pitchFamily="34" charset="0"/>
              </a:rPr>
              <a:t>Stability Strategy</a:t>
            </a:r>
            <a:endParaRPr lang="en-US" sz="3200" b="1" dirty="0">
              <a:latin typeface="Arial" pitchFamily="34" charset="0"/>
              <a:cs typeface="Arial" pitchFamily="34" charset="0"/>
            </a:endParaRPr>
          </a:p>
        </p:txBody>
      </p:sp>
      <p:sp>
        <p:nvSpPr>
          <p:cNvPr id="68610" name="Rectangle 3"/>
          <p:cNvSpPr txBox="1">
            <a:spLocks/>
          </p:cNvSpPr>
          <p:nvPr/>
        </p:nvSpPr>
        <p:spPr bwMode="auto">
          <a:xfrm>
            <a:off x="457200" y="1600200"/>
            <a:ext cx="83058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200" dirty="0"/>
              <a:t>– a corporate strategy in which an organization continues to do what it is currently doing.</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normAutofit/>
          </a:bodyPr>
          <a:lstStyle/>
          <a:p>
            <a:pPr algn="ctr"/>
            <a:r>
              <a:rPr lang="en-US" sz="3600" smtClean="0"/>
              <a:t>Corporate Strategies (cont.)</a:t>
            </a:r>
            <a:endParaRPr lang="en-US" sz="3600" smtClean="0">
              <a:latin typeface="Calibri" pitchFamily="34" charset="0"/>
            </a:endParaRPr>
          </a:p>
        </p:txBody>
      </p:sp>
      <p:sp>
        <p:nvSpPr>
          <p:cNvPr id="6" name="Content Placeholder 5"/>
          <p:cNvSpPr>
            <a:spLocks noGrp="1"/>
          </p:cNvSpPr>
          <p:nvPr>
            <p:ph idx="1"/>
          </p:nvPr>
        </p:nvSpPr>
        <p:spPr/>
        <p:txBody>
          <a:bodyPr>
            <a:normAutofit/>
          </a:bodyPr>
          <a:lstStyle/>
          <a:p>
            <a:r>
              <a:rPr lang="en-US" sz="3200" b="1" dirty="0" smtClean="0">
                <a:latin typeface="Arial" pitchFamily="34" charset="0"/>
                <a:cs typeface="Arial" pitchFamily="34" charset="0"/>
              </a:rPr>
              <a:t>Renewal Strategy</a:t>
            </a:r>
            <a:endParaRPr lang="en-US" sz="3200" b="1" dirty="0">
              <a:latin typeface="Arial" pitchFamily="34" charset="0"/>
              <a:cs typeface="Arial" pitchFamily="34" charset="0"/>
            </a:endParaRPr>
          </a:p>
        </p:txBody>
      </p:sp>
      <p:sp>
        <p:nvSpPr>
          <p:cNvPr id="7065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200" dirty="0" smtClean="0"/>
              <a:t>– a </a:t>
            </a:r>
            <a:r>
              <a:rPr lang="en-US" sz="3200" dirty="0"/>
              <a:t>corporate strategy designed to address declining performance.</a:t>
            </a:r>
          </a:p>
          <a:p>
            <a:pPr marL="1033463" lvl="1" indent="-576263" eaLnBrk="0" hangingPunct="0">
              <a:spcBef>
                <a:spcPct val="20000"/>
              </a:spcBef>
              <a:buFont typeface="Arial" charset="0"/>
              <a:buChar char="–"/>
              <a:tabLst>
                <a:tab pos="1201738" algn="l"/>
              </a:tabLst>
            </a:pPr>
            <a:r>
              <a:rPr lang="en-US" sz="2800" dirty="0"/>
              <a:t>Retrenchment strategy – a short-run renewal strategy used for </a:t>
            </a:r>
            <a:r>
              <a:rPr lang="en-US" sz="2800" dirty="0" smtClean="0"/>
              <a:t>minor </a:t>
            </a:r>
            <a:r>
              <a:rPr lang="en-US" sz="2800" dirty="0"/>
              <a:t>performance problems.</a:t>
            </a:r>
          </a:p>
          <a:p>
            <a:pPr marL="1033463" lvl="1" indent="-576263" eaLnBrk="0" hangingPunct="0">
              <a:spcBef>
                <a:spcPct val="20000"/>
              </a:spcBef>
              <a:buFont typeface="Arial" charset="0"/>
              <a:buChar char="–"/>
              <a:tabLst>
                <a:tab pos="1201738" algn="l"/>
              </a:tabLst>
            </a:pPr>
            <a:r>
              <a:rPr lang="en-US" sz="2800" dirty="0"/>
              <a:t>Turnaround strategy – when an organization’s problems are more serious, more drastic action is needed.</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normAutofit fontScale="90000"/>
          </a:bodyPr>
          <a:lstStyle/>
          <a:p>
            <a:pPr algn="ctr"/>
            <a:r>
              <a:rPr lang="en-US" sz="3600" dirty="0" smtClean="0"/>
              <a:t>How Are Corporate </a:t>
            </a:r>
            <a:br>
              <a:rPr lang="en-US" sz="3600" dirty="0" smtClean="0"/>
            </a:br>
            <a:r>
              <a:rPr lang="en-US" sz="3600" dirty="0" smtClean="0"/>
              <a:t>Strategies Managed?</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lnSpcReduction="10000"/>
          </a:bodyPr>
          <a:lstStyle/>
          <a:p>
            <a:pPr indent="-342900" eaLnBrk="0" hangingPunct="0">
              <a:spcBef>
                <a:spcPct val="20000"/>
              </a:spcBef>
            </a:pPr>
            <a:r>
              <a:rPr lang="en-US" sz="3000" b="1" dirty="0" smtClean="0">
                <a:latin typeface="Arial"/>
                <a:cs typeface="Arial"/>
              </a:rPr>
              <a:t>BCG matrix </a:t>
            </a:r>
            <a:r>
              <a:rPr lang="en-US" sz="3000" dirty="0">
                <a:latin typeface="Arial"/>
                <a:cs typeface="Arial"/>
              </a:rPr>
              <a:t>– a strategy tool that guides resource allocation decisions on the basis of market share and growth rate of </a:t>
            </a:r>
            <a:r>
              <a:rPr lang="en-US" sz="3000" dirty="0" smtClean="0">
                <a:latin typeface="Arial"/>
                <a:cs typeface="Arial"/>
              </a:rPr>
              <a:t>SBUs.</a:t>
            </a:r>
          </a:p>
          <a:p>
            <a:pPr indent="-342900" eaLnBrk="0" hangingPunct="0">
              <a:spcBef>
                <a:spcPct val="20000"/>
              </a:spcBef>
            </a:pPr>
            <a:r>
              <a:rPr lang="en-US" sz="3000" dirty="0" smtClean="0">
                <a:latin typeface="Arial"/>
                <a:cs typeface="Arial"/>
              </a:rPr>
              <a:t>Four </a:t>
            </a:r>
            <a:r>
              <a:rPr lang="en-US" sz="3000" dirty="0">
                <a:latin typeface="Arial"/>
                <a:cs typeface="Arial"/>
              </a:rPr>
              <a:t>Categories	</a:t>
            </a:r>
          </a:p>
          <a:p>
            <a:pPr lvl="1" indent="-285750" eaLnBrk="0" hangingPunct="0">
              <a:spcBef>
                <a:spcPct val="20000"/>
              </a:spcBef>
              <a:buClrTx/>
              <a:buFont typeface="Arial" charset="0"/>
              <a:buChar char="–"/>
            </a:pPr>
            <a:r>
              <a:rPr lang="en-US" sz="3000" dirty="0">
                <a:latin typeface="Arial"/>
                <a:cs typeface="Arial"/>
              </a:rPr>
              <a:t>Stars</a:t>
            </a:r>
          </a:p>
          <a:p>
            <a:pPr lvl="1" indent="-285750" eaLnBrk="0" hangingPunct="0">
              <a:spcBef>
                <a:spcPct val="20000"/>
              </a:spcBef>
              <a:buClrTx/>
              <a:buFont typeface="Arial" charset="0"/>
              <a:buChar char="–"/>
            </a:pPr>
            <a:r>
              <a:rPr lang="en-US" sz="3000" dirty="0">
                <a:latin typeface="Arial"/>
                <a:cs typeface="Arial"/>
              </a:rPr>
              <a:t>Cash Cows</a:t>
            </a:r>
          </a:p>
          <a:p>
            <a:pPr lvl="1" indent="-285750" eaLnBrk="0" hangingPunct="0">
              <a:spcBef>
                <a:spcPct val="20000"/>
              </a:spcBef>
              <a:buClrTx/>
              <a:buFont typeface="Arial" charset="0"/>
              <a:buChar char="–"/>
            </a:pPr>
            <a:r>
              <a:rPr lang="en-US" sz="3000" dirty="0">
                <a:latin typeface="Arial"/>
                <a:cs typeface="Arial"/>
              </a:rPr>
              <a:t>Question Marks</a:t>
            </a:r>
          </a:p>
          <a:p>
            <a:pPr lvl="1" indent="-285750" eaLnBrk="0" hangingPunct="0">
              <a:spcBef>
                <a:spcPct val="20000"/>
              </a:spcBef>
              <a:buClrTx/>
              <a:buFont typeface="Arial" charset="0"/>
              <a:buChar char="–"/>
            </a:pPr>
            <a:r>
              <a:rPr lang="en-US" sz="3000" dirty="0">
                <a:latin typeface="Arial"/>
                <a:cs typeface="Arial"/>
              </a:rPr>
              <a:t>Dogs</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algn="ctr"/>
            <a:r>
              <a:rPr lang="en-US" sz="3600" dirty="0" smtClean="0"/>
              <a:t>Competitive Strategies</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lnSpcReduction="10000"/>
          </a:bodyPr>
          <a:lstStyle/>
          <a:p>
            <a:pPr indent="-342900" eaLnBrk="0" hangingPunct="0">
              <a:spcBef>
                <a:spcPct val="20000"/>
              </a:spcBef>
            </a:pPr>
            <a:r>
              <a:rPr lang="en-US" sz="3200" b="1" dirty="0" smtClean="0">
                <a:latin typeface="Arial"/>
                <a:cs typeface="Arial"/>
              </a:rPr>
              <a:t>Competitive strategy </a:t>
            </a:r>
            <a:r>
              <a:rPr lang="en-US" sz="3200" dirty="0">
                <a:latin typeface="Arial"/>
                <a:cs typeface="Arial"/>
              </a:rPr>
              <a:t>– </a:t>
            </a:r>
            <a:r>
              <a:rPr lang="en-US" sz="3200" dirty="0" smtClean="0">
                <a:latin typeface="Arial"/>
                <a:cs typeface="Arial"/>
              </a:rPr>
              <a:t>an </a:t>
            </a:r>
            <a:r>
              <a:rPr lang="en-US" sz="3200" dirty="0">
                <a:latin typeface="Arial"/>
                <a:cs typeface="Arial"/>
              </a:rPr>
              <a:t>organizational strategy for how an organization will compete in its business(</a:t>
            </a:r>
            <a:r>
              <a:rPr lang="en-US" sz="3200" dirty="0" err="1">
                <a:latin typeface="Arial"/>
                <a:cs typeface="Arial"/>
              </a:rPr>
              <a:t>es</a:t>
            </a:r>
            <a:r>
              <a:rPr lang="en-US" sz="3200" dirty="0">
                <a:latin typeface="Arial"/>
                <a:cs typeface="Arial"/>
              </a:rPr>
              <a:t>)</a:t>
            </a:r>
            <a:r>
              <a:rPr lang="en-US" sz="3200" dirty="0" smtClean="0">
                <a:latin typeface="Arial"/>
                <a:cs typeface="Arial"/>
              </a:rPr>
              <a:t>.</a:t>
            </a:r>
          </a:p>
          <a:p>
            <a:pPr indent="-342900" eaLnBrk="0" hangingPunct="0">
              <a:spcBef>
                <a:spcPct val="20000"/>
              </a:spcBef>
            </a:pPr>
            <a:r>
              <a:rPr lang="en-US" sz="3200" b="1" dirty="0" smtClean="0">
                <a:latin typeface="Arial"/>
                <a:cs typeface="Arial"/>
              </a:rPr>
              <a:t>Competitive </a:t>
            </a:r>
            <a:r>
              <a:rPr lang="en-US" sz="3200" b="1" dirty="0">
                <a:latin typeface="Arial"/>
                <a:cs typeface="Arial"/>
              </a:rPr>
              <a:t>advantage </a:t>
            </a:r>
            <a:r>
              <a:rPr lang="en-US" sz="3200" dirty="0">
                <a:latin typeface="Arial"/>
                <a:cs typeface="Arial"/>
              </a:rPr>
              <a:t>– </a:t>
            </a:r>
            <a:r>
              <a:rPr lang="en-US" sz="3200" dirty="0" smtClean="0">
                <a:latin typeface="Arial"/>
                <a:cs typeface="Arial"/>
              </a:rPr>
              <a:t>what </a:t>
            </a:r>
            <a:r>
              <a:rPr lang="en-US" sz="3200" dirty="0">
                <a:latin typeface="Arial"/>
                <a:cs typeface="Arial"/>
              </a:rPr>
              <a:t>sets an organization apart; its distinctive edge.</a:t>
            </a:r>
          </a:p>
          <a:p>
            <a:pPr lvl="1" indent="-285750" eaLnBrk="0" hangingPunct="0">
              <a:spcBef>
                <a:spcPct val="20000"/>
              </a:spcBef>
              <a:buClrTx/>
              <a:buFont typeface="Arial" charset="0"/>
              <a:buChar char="–"/>
            </a:pPr>
            <a:r>
              <a:rPr lang="en-US" sz="2800" dirty="0">
                <a:latin typeface="Arial"/>
                <a:cs typeface="Arial"/>
              </a:rPr>
              <a:t>Quality as a Competitive Advantage</a:t>
            </a:r>
          </a:p>
          <a:p>
            <a:pPr lvl="1" indent="-285750" eaLnBrk="0" hangingPunct="0">
              <a:spcBef>
                <a:spcPct val="20000"/>
              </a:spcBef>
              <a:buClrTx/>
              <a:buFont typeface="Arial" charset="0"/>
              <a:buChar char="–"/>
            </a:pPr>
            <a:r>
              <a:rPr lang="en-US" sz="2800" dirty="0">
                <a:latin typeface="Arial"/>
                <a:cs typeface="Arial"/>
              </a:rPr>
              <a:t>Design Thinking as a Competitive Advantage</a:t>
            </a:r>
          </a:p>
          <a:p>
            <a:pPr lvl="1" indent="-285750" eaLnBrk="0" hangingPunct="0">
              <a:spcBef>
                <a:spcPct val="20000"/>
              </a:spcBef>
              <a:buClrTx/>
              <a:buFont typeface="Arial" charset="0"/>
              <a:buChar char="–"/>
            </a:pPr>
            <a:r>
              <a:rPr lang="en-US" sz="2800" dirty="0">
                <a:latin typeface="Arial"/>
                <a:cs typeface="Arial"/>
              </a:rPr>
              <a:t>Sustaining Competitive Advantage</a:t>
            </a:r>
            <a:endParaRPr lang="en-US" sz="3200" dirty="0">
              <a:latin typeface="Arial"/>
              <a:cs typeface="Arial"/>
            </a:endParaRP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Five Forces Model</a:t>
            </a:r>
            <a:endParaRPr lang="en-US" dirty="0"/>
          </a:p>
        </p:txBody>
      </p:sp>
      <p:sp>
        <p:nvSpPr>
          <p:cNvPr id="3" name="Content Placeholder 2"/>
          <p:cNvSpPr>
            <a:spLocks noGrp="1"/>
          </p:cNvSpPr>
          <p:nvPr>
            <p:ph idx="1"/>
          </p:nvPr>
        </p:nvSpPr>
        <p:spPr>
          <a:xfrm>
            <a:off x="685800" y="1295400"/>
            <a:ext cx="7772400" cy="3733800"/>
          </a:xfrm>
        </p:spPr>
        <p:txBody>
          <a:bodyPr/>
          <a:lstStyle/>
          <a:p>
            <a:pPr marL="68580" indent="0">
              <a:buNone/>
              <a:defRPr/>
            </a:pPr>
            <a:r>
              <a:rPr lang="en-US" sz="2800" dirty="0" smtClean="0">
                <a:latin typeface="Arial" pitchFamily="34" charset="0"/>
                <a:cs typeface="Arial" pitchFamily="34" charset="0"/>
              </a:rPr>
              <a:t>Five forces determine industry attractiveness and profitability:</a:t>
            </a:r>
          </a:p>
          <a:p>
            <a:pPr marL="525780" indent="-457200">
              <a:buFont typeface="+mj-lt"/>
              <a:buAutoNum type="arabicPeriod"/>
              <a:defRPr/>
            </a:pPr>
            <a:r>
              <a:rPr lang="en-US" sz="2800" dirty="0" smtClean="0">
                <a:latin typeface="Arial" pitchFamily="34" charset="0"/>
                <a:cs typeface="Arial" pitchFamily="34" charset="0"/>
              </a:rPr>
              <a:t>Threat of new entrants. </a:t>
            </a:r>
            <a:r>
              <a:rPr lang="en-US" sz="2800" dirty="0">
                <a:latin typeface="Arial" pitchFamily="34" charset="0"/>
                <a:cs typeface="Arial" pitchFamily="34" charset="0"/>
              </a:rPr>
              <a:t>H</a:t>
            </a:r>
            <a:r>
              <a:rPr lang="en-US" sz="2800" dirty="0" smtClean="0">
                <a:latin typeface="Arial" pitchFamily="34" charset="0"/>
                <a:cs typeface="Arial" pitchFamily="34" charset="0"/>
              </a:rPr>
              <a:t>ow likely is it that new competitors will come into the industry?</a:t>
            </a:r>
          </a:p>
          <a:p>
            <a:pPr marL="514350" indent="-514350">
              <a:buFont typeface="+mj-lt"/>
              <a:buAutoNum type="arabicPeriod"/>
              <a:defRPr/>
            </a:pPr>
            <a:r>
              <a:rPr lang="en-US" sz="2800" dirty="0" smtClean="0">
                <a:latin typeface="Arial" pitchFamily="34" charset="0"/>
                <a:cs typeface="Arial" pitchFamily="34" charset="0"/>
              </a:rPr>
              <a:t>Threat of substitutes. </a:t>
            </a:r>
            <a:r>
              <a:rPr lang="en-US" sz="2800" dirty="0">
                <a:latin typeface="Arial" pitchFamily="34" charset="0"/>
                <a:cs typeface="Arial" pitchFamily="34" charset="0"/>
              </a:rPr>
              <a:t>H</a:t>
            </a:r>
            <a:r>
              <a:rPr lang="en-US" sz="2800" dirty="0" smtClean="0">
                <a:latin typeface="Arial" pitchFamily="34" charset="0"/>
                <a:cs typeface="Arial" pitchFamily="34" charset="0"/>
              </a:rPr>
              <a:t>ow likely is it that other industries’ products can be substituted for our industry’s products?</a:t>
            </a:r>
            <a:endParaRPr lang="en-US" sz="2800" dirty="0">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9-</a:t>
            </a:r>
            <a:fld id="{8B37D5FE-740C-46F5-801A-FA5477D9711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algn="ctr"/>
            <a:r>
              <a:rPr lang="en-US" sz="3600" dirty="0" smtClean="0"/>
              <a:t>Five Forces Model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pPr marL="514350" indent="-514350" eaLnBrk="0" hangingPunct="0">
              <a:spcBef>
                <a:spcPct val="20000"/>
              </a:spcBef>
              <a:buFont typeface="+mj-lt"/>
              <a:buAutoNum type="arabicPeriod" startAt="3"/>
            </a:pPr>
            <a:r>
              <a:rPr lang="en-US" sz="2800" dirty="0" smtClean="0">
                <a:latin typeface="Arial"/>
                <a:cs typeface="Arial"/>
              </a:rPr>
              <a:t>Bargaining </a:t>
            </a:r>
            <a:r>
              <a:rPr lang="en-US" sz="2800" dirty="0">
                <a:latin typeface="Arial"/>
                <a:cs typeface="Arial"/>
              </a:rPr>
              <a:t>power of buyers. How much bargaining power do buyers (customers) have?</a:t>
            </a:r>
          </a:p>
          <a:p>
            <a:pPr marL="514350" indent="-514350" eaLnBrk="0" hangingPunct="0">
              <a:spcBef>
                <a:spcPct val="20000"/>
              </a:spcBef>
              <a:buFont typeface="+mj-lt"/>
              <a:buAutoNum type="arabicPeriod" startAt="3"/>
            </a:pPr>
            <a:r>
              <a:rPr lang="en-US" sz="2800" dirty="0">
                <a:latin typeface="Arial"/>
                <a:cs typeface="Arial"/>
              </a:rPr>
              <a:t>Bargaining power of suppliers. How much bargaining power do suppliers have?</a:t>
            </a:r>
          </a:p>
          <a:p>
            <a:pPr marL="514350" indent="-514350" eaLnBrk="0" hangingPunct="0">
              <a:spcBef>
                <a:spcPct val="20000"/>
              </a:spcBef>
              <a:buFont typeface="+mj-lt"/>
              <a:buAutoNum type="arabicPeriod" startAt="3"/>
            </a:pPr>
            <a:r>
              <a:rPr lang="en-US" sz="2800" dirty="0">
                <a:latin typeface="Arial"/>
                <a:cs typeface="Arial"/>
              </a:rPr>
              <a:t>Current rivalry. How intense is the rivalry among current industry competitors?</a:t>
            </a:r>
          </a:p>
          <a:p>
            <a:pPr marL="525780" indent="-457200">
              <a:buFont typeface="+mj-lt"/>
              <a:buAutoNum type="arabicPeriod" startAt="3"/>
            </a:pPr>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normAutofit fontScale="90000"/>
          </a:bodyPr>
          <a:lstStyle/>
          <a:p>
            <a:pPr algn="ctr"/>
            <a:r>
              <a:rPr lang="en-US" sz="3600" dirty="0" smtClean="0"/>
              <a:t>Choosing a Competitive Strategy</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pPr indent="-342900" eaLnBrk="0" hangingPunct="0">
              <a:spcBef>
                <a:spcPct val="20000"/>
              </a:spcBef>
            </a:pPr>
            <a:r>
              <a:rPr lang="en-US" sz="2800" dirty="0" smtClean="0">
                <a:latin typeface="Arial"/>
                <a:cs typeface="Arial"/>
              </a:rPr>
              <a:t>Cost </a:t>
            </a:r>
            <a:r>
              <a:rPr lang="en-US" sz="2800" dirty="0">
                <a:latin typeface="Arial"/>
                <a:cs typeface="Arial"/>
              </a:rPr>
              <a:t>leadership strategy – when an organization competes on the basis of having the lowest costs (costs or expenses, not prices) in its </a:t>
            </a:r>
            <a:r>
              <a:rPr lang="en-US" sz="2800" dirty="0" smtClean="0">
                <a:latin typeface="Arial"/>
                <a:cs typeface="Arial"/>
              </a:rPr>
              <a:t>industry.</a:t>
            </a:r>
          </a:p>
          <a:p>
            <a:pPr indent="-342900" eaLnBrk="0" hangingPunct="0">
              <a:spcBef>
                <a:spcPct val="20000"/>
              </a:spcBef>
            </a:pPr>
            <a:r>
              <a:rPr lang="en-US" sz="2800" dirty="0" smtClean="0">
                <a:latin typeface="Arial"/>
                <a:cs typeface="Arial"/>
              </a:rPr>
              <a:t>Differentiation </a:t>
            </a:r>
            <a:r>
              <a:rPr lang="en-US" sz="2800" dirty="0">
                <a:latin typeface="Arial"/>
                <a:cs typeface="Arial"/>
              </a:rPr>
              <a:t>strategy – a company that competes by offering unique products that are widely valued by customers.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normAutofit fontScale="90000"/>
          </a:bodyPr>
          <a:lstStyle/>
          <a:p>
            <a:pPr algn="ctr"/>
            <a:r>
              <a:rPr lang="en-US" sz="3600" dirty="0" smtClean="0"/>
              <a:t>Choosing a Competitive Strategy (cont.)</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a:bodyPr>
          <a:lstStyle/>
          <a:p>
            <a:pPr indent="-342900" eaLnBrk="0" hangingPunct="0">
              <a:spcBef>
                <a:spcPct val="20000"/>
              </a:spcBef>
            </a:pPr>
            <a:r>
              <a:rPr lang="en-US" sz="3000" i="1" dirty="0" smtClean="0">
                <a:latin typeface="Arial"/>
                <a:cs typeface="Arial"/>
              </a:rPr>
              <a:t>Focus</a:t>
            </a:r>
            <a:r>
              <a:rPr lang="en-US" sz="3000" dirty="0" smtClean="0">
                <a:latin typeface="Arial"/>
                <a:cs typeface="Arial"/>
              </a:rPr>
              <a:t> </a:t>
            </a:r>
            <a:r>
              <a:rPr lang="en-US" sz="3000" i="1" dirty="0">
                <a:latin typeface="Arial"/>
                <a:cs typeface="Arial"/>
              </a:rPr>
              <a:t>strategy</a:t>
            </a:r>
            <a:r>
              <a:rPr lang="en-US" sz="3000" dirty="0">
                <a:latin typeface="Arial"/>
                <a:cs typeface="Arial"/>
              </a:rPr>
              <a:t> – involves a cost advantage (cost focus) or a differentiation advantage (differentiation focus) in a narrow segment or </a:t>
            </a:r>
            <a:r>
              <a:rPr lang="en-US" sz="3000" dirty="0" smtClean="0">
                <a:latin typeface="Arial"/>
                <a:cs typeface="Arial"/>
              </a:rPr>
              <a:t>niche.</a:t>
            </a:r>
          </a:p>
          <a:p>
            <a:pPr indent="-342900" eaLnBrk="0" hangingPunct="0">
              <a:spcBef>
                <a:spcPct val="20000"/>
              </a:spcBef>
            </a:pPr>
            <a:r>
              <a:rPr lang="en-US" sz="3000" i="1" dirty="0" smtClean="0">
                <a:latin typeface="Arial"/>
                <a:cs typeface="Arial"/>
              </a:rPr>
              <a:t>Stuck </a:t>
            </a:r>
            <a:r>
              <a:rPr lang="en-US" sz="3000" i="1" dirty="0">
                <a:latin typeface="Arial"/>
                <a:cs typeface="Arial"/>
              </a:rPr>
              <a:t>in the middle </a:t>
            </a:r>
            <a:r>
              <a:rPr lang="en-US" sz="3000" dirty="0">
                <a:latin typeface="Arial"/>
                <a:cs typeface="Arial"/>
              </a:rPr>
              <a:t>–</a:t>
            </a:r>
            <a:r>
              <a:rPr lang="en-US" sz="3000" i="1" dirty="0">
                <a:latin typeface="Arial"/>
                <a:cs typeface="Arial"/>
              </a:rPr>
              <a:t> </a:t>
            </a:r>
            <a:r>
              <a:rPr lang="en-US" sz="3000" dirty="0">
                <a:latin typeface="Arial"/>
                <a:cs typeface="Arial"/>
              </a:rPr>
              <a:t>when costs are too high to compete with the low-cost leader or when its products and services aren’t differentiated enough to compete with the </a:t>
            </a:r>
            <a:r>
              <a:rPr lang="en-US" sz="3000" dirty="0" smtClean="0">
                <a:latin typeface="Arial"/>
                <a:cs typeface="Arial"/>
              </a:rPr>
              <a:t>differentiator.</a:t>
            </a:r>
            <a:endParaRPr lang="en-US" sz="3000" dirty="0">
              <a:latin typeface="Arial"/>
              <a:cs typeface="Arial"/>
            </a:endParaRP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algn="ctr"/>
            <a:r>
              <a:rPr lang="en-US" sz="3600" b="1" dirty="0" smtClean="0">
                <a:latin typeface="Calibri" pitchFamily="34" charset="0"/>
              </a:rPr>
              <a:t>Functional Strategy</a:t>
            </a:r>
          </a:p>
        </p:txBody>
      </p:sp>
      <p:sp>
        <p:nvSpPr>
          <p:cNvPr id="7" name="Content Placeholder 6"/>
          <p:cNvSpPr>
            <a:spLocks noGrp="1"/>
          </p:cNvSpPr>
          <p:nvPr>
            <p:ph idx="1"/>
          </p:nvPr>
        </p:nvSpPr>
        <p:spPr/>
        <p:txBody>
          <a:bodyPr>
            <a:normAutofit/>
          </a:bodyPr>
          <a:lstStyle/>
          <a:p>
            <a:pPr>
              <a:buNone/>
            </a:pPr>
            <a:r>
              <a:rPr lang="en-US" sz="3200" b="1" dirty="0" smtClean="0">
                <a:latin typeface="Arial" pitchFamily="34" charset="0"/>
                <a:cs typeface="Arial" pitchFamily="34" charset="0"/>
              </a:rPr>
              <a:t>Functional strategy</a:t>
            </a:r>
            <a:endParaRPr lang="en-US" sz="3200" b="1" dirty="0">
              <a:latin typeface="Arial" pitchFamily="34" charset="0"/>
              <a:cs typeface="Arial" pitchFamily="34" charset="0"/>
            </a:endParaRPr>
          </a:p>
        </p:txBody>
      </p:sp>
      <p:sp>
        <p:nvSpPr>
          <p:cNvPr id="84994" name="Rectangle 3"/>
          <p:cNvSpPr txBox="1">
            <a:spLocks/>
          </p:cNvSpPr>
          <p:nvPr/>
        </p:nvSpPr>
        <p:spPr bwMode="auto">
          <a:xfrm>
            <a:off x="304800" y="1600200"/>
            <a:ext cx="8610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200" dirty="0">
                <a:latin typeface="Arial"/>
                <a:cs typeface="Arial"/>
              </a:rPr>
              <a:t>–</a:t>
            </a:r>
            <a:r>
              <a:rPr lang="en-US" sz="3200" dirty="0" smtClean="0"/>
              <a:t> </a:t>
            </a:r>
            <a:r>
              <a:rPr lang="en-US" sz="3200" dirty="0"/>
              <a:t>the strategies used by an organization’s various functional departments to support the competitive strategy.</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a:bodyPr>
          <a:lstStyle/>
          <a:p>
            <a:pPr algn="ctr"/>
            <a:r>
              <a:rPr lang="en-US" sz="3600" dirty="0" smtClean="0"/>
              <a:t>What Is Strategic Management?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2800" b="1" dirty="0" smtClean="0">
                <a:latin typeface="Arial" pitchFamily="34" charset="0"/>
                <a:cs typeface="Arial" pitchFamily="34" charset="0"/>
              </a:rPr>
              <a:t>Strategic</a:t>
            </a:r>
            <a:endParaRPr lang="en-US" sz="2800" b="1" dirty="0">
              <a:latin typeface="Arial" pitchFamily="34" charset="0"/>
              <a:cs typeface="Arial" pitchFamily="34" charset="0"/>
            </a:endParaRPr>
          </a:p>
        </p:txBody>
      </p:sp>
      <p:sp>
        <p:nvSpPr>
          <p:cNvPr id="3174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2800" b="1" dirty="0" smtClean="0"/>
              <a:t>                      management </a:t>
            </a:r>
            <a:r>
              <a:rPr lang="en-US" sz="2800" dirty="0"/>
              <a:t>–</a:t>
            </a:r>
            <a:r>
              <a:rPr lang="en-US" sz="2800" b="1" dirty="0" smtClean="0"/>
              <a:t> </a:t>
            </a:r>
            <a:r>
              <a:rPr lang="en-US" sz="2800" dirty="0"/>
              <a:t>what managers do to develop the organization’s strategies.</a:t>
            </a:r>
          </a:p>
          <a:p>
            <a:pPr marL="863600" indent="-457200" eaLnBrk="0" hangingPunct="0">
              <a:spcBef>
                <a:spcPct val="20000"/>
              </a:spcBef>
              <a:buFont typeface="Arial" charset="0"/>
              <a:buChar char="•"/>
            </a:pPr>
            <a:r>
              <a:rPr lang="en-US" sz="2800" b="1" dirty="0"/>
              <a:t>Strategies </a:t>
            </a:r>
            <a:r>
              <a:rPr lang="en-US" sz="2800" dirty="0"/>
              <a:t>–</a:t>
            </a:r>
            <a:r>
              <a:rPr lang="en-US" sz="2800" b="1" dirty="0" smtClean="0"/>
              <a:t> </a:t>
            </a:r>
            <a:r>
              <a:rPr lang="en-US" sz="2800" dirty="0"/>
              <a:t>the plans for how the organization will do what it’s in business to do, how it will compete successfully, and how it will attract and satisfy its customers in order to achieve its goals.</a:t>
            </a:r>
          </a:p>
          <a:p>
            <a:pPr marL="863600" indent="-457200" eaLnBrk="0" hangingPunct="0">
              <a:spcBef>
                <a:spcPct val="20000"/>
              </a:spcBef>
              <a:buFont typeface="Arial" charset="0"/>
              <a:buChar char="•"/>
            </a:pPr>
            <a:r>
              <a:rPr lang="en-US" sz="2800" b="1" dirty="0"/>
              <a:t>Business model </a:t>
            </a:r>
            <a:r>
              <a:rPr lang="en-US" sz="2800" dirty="0"/>
              <a:t>–</a:t>
            </a:r>
            <a:r>
              <a:rPr lang="en-US" sz="2800" b="1" dirty="0" smtClean="0"/>
              <a:t> </a:t>
            </a:r>
            <a:r>
              <a:rPr lang="en-US" sz="2800" dirty="0"/>
              <a:t>how a company is going to make money.</a:t>
            </a:r>
            <a:endParaRPr lang="en-US" sz="2800" b="1"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normAutofit fontScale="90000"/>
          </a:bodyPr>
          <a:lstStyle/>
          <a:p>
            <a:pPr algn="ctr"/>
            <a:r>
              <a:rPr lang="en-US" sz="3600" dirty="0" smtClean="0"/>
              <a:t>Current Strategic Management Issues</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000" b="1" dirty="0" smtClean="0">
                <a:latin typeface="Arial"/>
                <a:cs typeface="Arial"/>
              </a:rPr>
              <a:t>Strategic </a:t>
            </a:r>
            <a:r>
              <a:rPr lang="en-US" sz="3000" b="1" dirty="0">
                <a:latin typeface="Arial"/>
                <a:cs typeface="Arial"/>
              </a:rPr>
              <a:t>leadership </a:t>
            </a:r>
            <a:r>
              <a:rPr lang="en-US" sz="3000" dirty="0">
                <a:latin typeface="Arial"/>
                <a:cs typeface="Arial"/>
              </a:rPr>
              <a:t>– </a:t>
            </a:r>
            <a:r>
              <a:rPr lang="en-US" sz="3000" dirty="0" smtClean="0">
                <a:latin typeface="Arial"/>
                <a:cs typeface="Arial"/>
              </a:rPr>
              <a:t>the </a:t>
            </a:r>
            <a:r>
              <a:rPr lang="en-US" sz="3000" dirty="0">
                <a:latin typeface="Arial"/>
                <a:cs typeface="Arial"/>
              </a:rPr>
              <a:t>ability to anticipate, envision, maintain flexibility, think  strategically, and work with others in the organization to initiate changes that will create a viable and valuable future for the organization</a:t>
            </a:r>
            <a:r>
              <a:rPr lang="en-US" sz="3000" dirty="0" smtClean="0">
                <a:latin typeface="Arial"/>
                <a:cs typeface="Arial"/>
              </a:rPr>
              <a:t>.</a:t>
            </a:r>
            <a:endParaRPr lang="en-US" sz="3000" dirty="0">
              <a:latin typeface="Arial"/>
              <a:cs typeface="Aria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ormAutofit fontScale="90000"/>
          </a:bodyPr>
          <a:lstStyle/>
          <a:p>
            <a:pPr algn="ctr"/>
            <a:r>
              <a:rPr lang="en-US" sz="3600" dirty="0" smtClean="0"/>
              <a:t>Exhibit 9-4</a:t>
            </a:r>
            <a:br>
              <a:rPr lang="en-US" sz="3600" dirty="0" smtClean="0"/>
            </a:br>
            <a:r>
              <a:rPr lang="en-US" sz="3600" dirty="0" smtClean="0"/>
              <a:t>Effective Strategic Leadership</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524000"/>
            <a:ext cx="9144000" cy="4404086"/>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9-</a:t>
            </a:r>
            <a:fld id="{8B37D5FE-740C-46F5-801A-FA5477D9711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ormAutofit fontScale="90000"/>
          </a:bodyPr>
          <a:lstStyle/>
          <a:p>
            <a:pPr algn="ctr"/>
            <a:r>
              <a:rPr lang="en-US" sz="3600" dirty="0" smtClean="0"/>
              <a:t>Current Strategic Management Issues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b="1" dirty="0" smtClean="0">
                <a:latin typeface="Arial" pitchFamily="34" charset="0"/>
                <a:cs typeface="Arial" pitchFamily="34" charset="0"/>
              </a:rPr>
              <a:t>Strategic</a:t>
            </a:r>
            <a:endParaRPr lang="en-US" sz="3200" b="1" dirty="0">
              <a:latin typeface="Arial" pitchFamily="34" charset="0"/>
              <a:cs typeface="Arial" pitchFamily="34" charset="0"/>
            </a:endParaRPr>
          </a:p>
        </p:txBody>
      </p:sp>
      <p:sp>
        <p:nvSpPr>
          <p:cNvPr id="9113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flexibility </a:t>
            </a:r>
            <a:r>
              <a:rPr lang="en-US" sz="3200" dirty="0" smtClean="0"/>
              <a:t>– </a:t>
            </a:r>
            <a:r>
              <a:rPr lang="en-US" sz="3200" dirty="0"/>
              <a:t>the ability to recognize major external changes, to quickly commit resources, and to recognize when a strategic decision was a mistake.</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normAutofit fontScale="90000"/>
          </a:bodyPr>
          <a:lstStyle/>
          <a:p>
            <a:pPr algn="ctr"/>
            <a:r>
              <a:rPr lang="en-US" sz="3600" dirty="0" smtClean="0"/>
              <a:t>Exhibit 9-5 </a:t>
            </a:r>
            <a:br>
              <a:rPr lang="en-US" sz="3600" dirty="0" smtClean="0"/>
            </a:br>
            <a:r>
              <a:rPr lang="en-US" sz="3600" dirty="0" smtClean="0"/>
              <a:t>Developing Strategic Flexibility</a:t>
            </a:r>
            <a:endParaRPr lang="en-US" sz="3600" dirty="0" smtClean="0">
              <a:latin typeface="Calibri" pitchFamily="34" charset="0"/>
            </a:endParaRPr>
          </a:p>
        </p:txBody>
      </p:sp>
      <p:sp>
        <p:nvSpPr>
          <p:cNvPr id="7" name="Content Placeholder 6"/>
          <p:cNvSpPr>
            <a:spLocks noGrp="1"/>
          </p:cNvSpPr>
          <p:nvPr>
            <p:ph idx="1"/>
          </p:nvPr>
        </p:nvSpPr>
        <p:spPr/>
        <p:txBody>
          <a:bodyPr/>
          <a:lstStyle/>
          <a:p>
            <a:endParaRPr lang="en-US"/>
          </a:p>
        </p:txBody>
      </p:sp>
      <p:sp>
        <p:nvSpPr>
          <p:cNvPr id="9318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93187" name="Picture 2"/>
          <p:cNvPicPr>
            <a:picLocks noChangeAspect="1" noChangeArrowheads="1"/>
          </p:cNvPicPr>
          <p:nvPr/>
        </p:nvPicPr>
        <p:blipFill>
          <a:blip r:embed="rId3" cstate="print"/>
          <a:srcRect/>
          <a:stretch>
            <a:fillRect/>
          </a:stretch>
        </p:blipFill>
        <p:spPr bwMode="auto">
          <a:xfrm>
            <a:off x="304800" y="1524000"/>
            <a:ext cx="8516938" cy="382428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normAutofit fontScale="90000"/>
          </a:bodyPr>
          <a:lstStyle/>
          <a:p>
            <a:pPr algn="ctr"/>
            <a:r>
              <a:rPr lang="en-US" sz="3600" smtClean="0"/>
              <a:t>Important Organizational Strategies for Today’s Environment</a:t>
            </a:r>
            <a:endParaRPr lang="en-US" sz="3600" smtClean="0">
              <a:latin typeface="Calibri" pitchFamily="34" charset="0"/>
            </a:endParaRPr>
          </a:p>
        </p:txBody>
      </p:sp>
      <p:sp>
        <p:nvSpPr>
          <p:cNvPr id="6" name="Content Placeholder 5"/>
          <p:cNvSpPr>
            <a:spLocks noGrp="1"/>
          </p:cNvSpPr>
          <p:nvPr>
            <p:ph idx="1"/>
          </p:nvPr>
        </p:nvSpPr>
        <p:spPr/>
        <p:txBody>
          <a:bodyPr>
            <a:normAutofit lnSpcReduction="10000"/>
          </a:bodyPr>
          <a:lstStyle/>
          <a:p>
            <a:r>
              <a:rPr lang="en-US" sz="3200" dirty="0" smtClean="0">
                <a:latin typeface="Arial" pitchFamily="34" charset="0"/>
                <a:cs typeface="Arial" pitchFamily="34" charset="0"/>
              </a:rPr>
              <a:t>e-Business strategies</a:t>
            </a:r>
          </a:p>
          <a:p>
            <a:pPr lvl="1" indent="-285750" eaLnBrk="0" hangingPunct="0">
              <a:spcBef>
                <a:spcPct val="20000"/>
              </a:spcBef>
              <a:buClrTx/>
              <a:buFont typeface="Arial" charset="0"/>
              <a:buChar char="–"/>
            </a:pPr>
            <a:r>
              <a:rPr lang="en-US" sz="2800" dirty="0"/>
              <a:t>Cost Leadership – </a:t>
            </a:r>
            <a:r>
              <a:rPr lang="en-US" sz="2800" dirty="0" smtClean="0"/>
              <a:t>online </a:t>
            </a:r>
            <a:r>
              <a:rPr lang="en-US" sz="2800" dirty="0"/>
              <a:t>activities: bidding, order processing, inventory control, recruitment and hiring.</a:t>
            </a:r>
          </a:p>
          <a:p>
            <a:pPr lvl="1" indent="-285750" eaLnBrk="0" hangingPunct="0">
              <a:spcBef>
                <a:spcPct val="20000"/>
              </a:spcBef>
              <a:buClrTx/>
              <a:buFont typeface="Arial" charset="0"/>
              <a:buChar char="–"/>
            </a:pPr>
            <a:r>
              <a:rPr lang="en-US" sz="2800" dirty="0"/>
              <a:t>Differentiation – Internet-based knowledge systems, online ordering and customer support.</a:t>
            </a:r>
          </a:p>
          <a:p>
            <a:pPr lvl="1" indent="-285750" eaLnBrk="0" hangingPunct="0">
              <a:spcBef>
                <a:spcPct val="20000"/>
              </a:spcBef>
              <a:buClrTx/>
              <a:buFont typeface="Arial" charset="0"/>
              <a:buChar char="–"/>
            </a:pPr>
            <a:r>
              <a:rPr lang="en-US" sz="2800" dirty="0"/>
              <a:t>Focus –</a:t>
            </a:r>
            <a:r>
              <a:rPr lang="en-US" sz="2800" dirty="0" smtClean="0"/>
              <a:t> </a:t>
            </a:r>
            <a:r>
              <a:rPr lang="en-US" sz="2800" dirty="0"/>
              <a:t>chat rooms and discussion boards, targeted Web sites.</a:t>
            </a:r>
          </a:p>
          <a:p>
            <a:pPr lvl="1" indent="-285750" eaLnBrk="0" hangingPunct="0">
              <a:spcBef>
                <a:spcPct val="2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normAutofit fontScale="90000"/>
          </a:bodyPr>
          <a:lstStyle/>
          <a:p>
            <a:pPr algn="ctr"/>
            <a:r>
              <a:rPr lang="en-US" sz="3600" dirty="0" smtClean="0"/>
              <a:t>Important Organizational Strategies for Today’s Environment (cont.)</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lnSpcReduction="10000"/>
          </a:bodyPr>
          <a:lstStyle/>
          <a:p>
            <a:r>
              <a:rPr lang="en-US" sz="3200" dirty="0" smtClean="0">
                <a:latin typeface="Arial" pitchFamily="34" charset="0"/>
                <a:cs typeface="Arial" pitchFamily="34" charset="0"/>
              </a:rPr>
              <a:t>Customer </a:t>
            </a:r>
            <a:r>
              <a:rPr lang="en-US" sz="3200" dirty="0" smtClean="0">
                <a:latin typeface="Arial"/>
                <a:cs typeface="Arial"/>
              </a:rPr>
              <a:t>Service </a:t>
            </a:r>
            <a:r>
              <a:rPr lang="en-US" sz="3200" dirty="0">
                <a:latin typeface="Arial"/>
                <a:cs typeface="Arial"/>
              </a:rPr>
              <a:t>Strategies </a:t>
            </a:r>
            <a:r>
              <a:rPr lang="en-US" sz="3200" dirty="0"/>
              <a:t>–</a:t>
            </a:r>
            <a:r>
              <a:rPr lang="en-US" sz="3200" dirty="0" smtClean="0">
                <a:latin typeface="Arial"/>
                <a:cs typeface="Arial"/>
              </a:rPr>
              <a:t> </a:t>
            </a:r>
            <a:r>
              <a:rPr lang="en-US" sz="3200" dirty="0">
                <a:latin typeface="Arial"/>
                <a:cs typeface="Arial"/>
              </a:rPr>
              <a:t>companies emphasizing excellent customer service need strategies that cultivate that atmosphere from top to </a:t>
            </a:r>
            <a:r>
              <a:rPr lang="en-US" sz="3200" dirty="0" smtClean="0">
                <a:latin typeface="Arial"/>
                <a:cs typeface="Arial"/>
              </a:rPr>
              <a:t>bottom.</a:t>
            </a:r>
            <a:endParaRPr lang="en-US" sz="3200" dirty="0">
              <a:latin typeface="Arial"/>
              <a:cs typeface="Arial"/>
            </a:endParaRPr>
          </a:p>
          <a:p>
            <a:pPr>
              <a:defRPr/>
            </a:pPr>
            <a:r>
              <a:rPr lang="en-US" sz="3200" dirty="0">
                <a:latin typeface="Arial"/>
                <a:cs typeface="Arial"/>
              </a:rPr>
              <a:t>Innovation Strategies</a:t>
            </a:r>
          </a:p>
          <a:p>
            <a:pPr lvl="1">
              <a:buClr>
                <a:srgbClr val="FF0000"/>
              </a:buClr>
              <a:defRPr/>
            </a:pPr>
            <a:r>
              <a:rPr lang="en-US" sz="2800" b="1" dirty="0">
                <a:latin typeface="Arial"/>
                <a:cs typeface="Arial"/>
              </a:rPr>
              <a:t>First Mover </a:t>
            </a:r>
            <a:r>
              <a:rPr lang="en-US" sz="2800" dirty="0"/>
              <a:t>–</a:t>
            </a:r>
            <a:r>
              <a:rPr lang="en-US" sz="2800" dirty="0" smtClean="0">
                <a:latin typeface="Arial"/>
                <a:cs typeface="Arial"/>
              </a:rPr>
              <a:t> </a:t>
            </a:r>
            <a:r>
              <a:rPr lang="en-US" sz="2800" dirty="0">
                <a:latin typeface="Arial"/>
                <a:cs typeface="Arial"/>
              </a:rPr>
              <a:t>an organization that brings a product innovation to the market or uses new process innovations.</a:t>
            </a:r>
          </a:p>
          <a:p>
            <a:pPr marL="457200" lvl="1" indent="0">
              <a:buFont typeface="Arial" pitchFamily="34" charset="0"/>
              <a:buNone/>
              <a:defRPr/>
            </a:pPr>
            <a:endParaRPr lang="en-US" dirty="0"/>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normAutofit fontScale="90000"/>
          </a:bodyPr>
          <a:lstStyle/>
          <a:p>
            <a:pPr algn="ctr"/>
            <a:r>
              <a:rPr lang="en-US" sz="3200" dirty="0" smtClean="0"/>
              <a:t>Exhibit 9-6</a:t>
            </a:r>
            <a:br>
              <a:rPr lang="en-US" sz="3200" dirty="0" smtClean="0"/>
            </a:br>
            <a:r>
              <a:rPr lang="en-US" sz="3200" dirty="0" smtClean="0"/>
              <a:t>First-Mover Advantages and Disadvantages</a:t>
            </a:r>
            <a:endParaRPr lang="en-US" sz="3200" dirty="0" smtClean="0">
              <a:latin typeface="Calibri" pitchFamily="34" charset="0"/>
            </a:endParaRPr>
          </a:p>
        </p:txBody>
      </p:sp>
      <p:sp>
        <p:nvSpPr>
          <p:cNvPr id="9933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3" name="Picture 2"/>
          <p:cNvPicPr>
            <a:picLocks noChangeAspect="1"/>
          </p:cNvPicPr>
          <p:nvPr/>
        </p:nvPicPr>
        <p:blipFill>
          <a:blip r:embed="rId3"/>
          <a:stretch>
            <a:fillRect/>
          </a:stretch>
        </p:blipFill>
        <p:spPr>
          <a:xfrm>
            <a:off x="551810" y="1613337"/>
            <a:ext cx="8077200" cy="4380095"/>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9-</a:t>
            </a:r>
            <a:fld id="{8B37D5FE-740C-46F5-801A-FA5477D9711F}"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algn="ctr"/>
            <a:r>
              <a:rPr lang="en-US" sz="3600" dirty="0" smtClean="0">
                <a:latin typeface="Calibri" pitchFamily="34" charset="0"/>
              </a:rPr>
              <a:t>Review Learning objective 9.1</a:t>
            </a:r>
          </a:p>
        </p:txBody>
      </p:sp>
      <p:sp>
        <p:nvSpPr>
          <p:cNvPr id="6" name="Content Placeholder 5"/>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3000" b="1" dirty="0" smtClean="0">
                <a:latin typeface="Arial"/>
                <a:cs typeface="Arial"/>
              </a:rPr>
              <a:t>Explain </a:t>
            </a:r>
            <a:r>
              <a:rPr lang="en-US" sz="3000" b="1" dirty="0">
                <a:latin typeface="Arial"/>
                <a:cs typeface="Arial"/>
              </a:rPr>
              <a:t>strategic management and explain why it’s important.</a:t>
            </a:r>
          </a:p>
          <a:p>
            <a:pPr lvl="1" indent="-285750" eaLnBrk="0" hangingPunct="0">
              <a:spcBef>
                <a:spcPct val="20000"/>
              </a:spcBef>
              <a:buClrTx/>
              <a:buFont typeface="Arial" charset="0"/>
              <a:buChar char="–"/>
            </a:pPr>
            <a:r>
              <a:rPr lang="en-US" sz="2600" dirty="0">
                <a:latin typeface="Arial"/>
                <a:cs typeface="Arial"/>
              </a:rPr>
              <a:t>Strategies are the plans for how the organization will do whatever it’s in business to do, how it will compete successfully, and how it will attract and satisfy its customers in order to achieve its </a:t>
            </a:r>
            <a:r>
              <a:rPr lang="en-US" sz="2600" dirty="0" smtClean="0">
                <a:latin typeface="Arial"/>
                <a:cs typeface="Arial"/>
              </a:rPr>
              <a:t>goals.</a:t>
            </a:r>
            <a:endParaRPr lang="en-US" sz="2600" dirty="0">
              <a:latin typeface="Arial"/>
              <a:cs typeface="Arial"/>
            </a:endParaRPr>
          </a:p>
          <a:p>
            <a:pPr lvl="1" indent="-285750" eaLnBrk="0" hangingPunct="0">
              <a:spcBef>
                <a:spcPct val="20000"/>
              </a:spcBef>
              <a:buClrTx/>
              <a:buFont typeface="Arial" charset="0"/>
              <a:buChar char="–"/>
            </a:pPr>
            <a:r>
              <a:rPr lang="en-US" sz="2600" dirty="0">
                <a:latin typeface="Arial"/>
                <a:cs typeface="Arial"/>
              </a:rPr>
              <a:t>A business model is how a company is going to make </a:t>
            </a:r>
            <a:r>
              <a:rPr lang="en-US" sz="2600" dirty="0" smtClean="0">
                <a:latin typeface="Arial"/>
                <a:cs typeface="Arial"/>
              </a:rPr>
              <a:t>money.</a:t>
            </a:r>
            <a:endParaRPr lang="en-US" sz="2600" dirty="0">
              <a:latin typeface="Arial"/>
              <a:cs typeface="Arial"/>
            </a:endParaRP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algn="ctr"/>
            <a:r>
              <a:rPr lang="en-US" sz="3600" dirty="0" smtClean="0">
                <a:latin typeface="Calibri" pitchFamily="34" charset="0"/>
              </a:rPr>
              <a:t>Review Learning objective 9.2</a:t>
            </a:r>
          </a:p>
        </p:txBody>
      </p:sp>
      <p:sp>
        <p:nvSpPr>
          <p:cNvPr id="6" name="Content Placeholder 5"/>
          <p:cNvSpPr>
            <a:spLocks noGrp="1"/>
          </p:cNvSpPr>
          <p:nvPr>
            <p:ph idx="1"/>
          </p:nvPr>
        </p:nvSpPr>
        <p:spPr/>
        <p:txBody>
          <a:bodyPr>
            <a:normAutofit fontScale="92500" lnSpcReduction="20000"/>
          </a:bodyPr>
          <a:lstStyle/>
          <a:p>
            <a:pPr marL="457200" indent="-457200" eaLnBrk="0" hangingPunct="0">
              <a:spcBef>
                <a:spcPct val="20000"/>
              </a:spcBef>
              <a:buClrTx/>
              <a:buFont typeface="Arial"/>
              <a:buChar char="•"/>
            </a:pPr>
            <a:r>
              <a:rPr lang="en-US" sz="3200" b="1" dirty="0" smtClean="0">
                <a:latin typeface="Arial"/>
                <a:cs typeface="Arial"/>
              </a:rPr>
              <a:t>Explain </a:t>
            </a:r>
            <a:r>
              <a:rPr lang="en-US" sz="3200" b="1" dirty="0">
                <a:latin typeface="Arial"/>
                <a:cs typeface="Arial"/>
              </a:rPr>
              <a:t>what managers do during the six steps of the strategic management </a:t>
            </a:r>
            <a:r>
              <a:rPr lang="en-US" sz="3200" b="1" dirty="0" smtClean="0">
                <a:latin typeface="Arial"/>
                <a:cs typeface="Arial"/>
              </a:rPr>
              <a:t>process.</a:t>
            </a:r>
            <a:endParaRPr lang="en-US" sz="3200" b="1" dirty="0">
              <a:latin typeface="Arial"/>
              <a:cs typeface="Arial"/>
            </a:endParaRPr>
          </a:p>
          <a:p>
            <a:pPr marL="971550" lvl="1" indent="-514350" eaLnBrk="0" hangingPunct="0">
              <a:spcBef>
                <a:spcPct val="20000"/>
              </a:spcBef>
              <a:buClrTx/>
              <a:buFontTx/>
              <a:buAutoNum type="arabicPeriod"/>
            </a:pPr>
            <a:r>
              <a:rPr lang="en-US" sz="2600" dirty="0">
                <a:latin typeface="Arial"/>
                <a:cs typeface="Arial"/>
              </a:rPr>
              <a:t>Identify the current mission, goals, and </a:t>
            </a:r>
            <a:r>
              <a:rPr lang="en-US" sz="2600" dirty="0" smtClean="0">
                <a:latin typeface="Arial"/>
                <a:cs typeface="Arial"/>
              </a:rPr>
              <a:t>strategies.</a:t>
            </a:r>
            <a:endParaRPr lang="en-US" sz="2600" dirty="0">
              <a:latin typeface="Arial"/>
              <a:cs typeface="Arial"/>
            </a:endParaRPr>
          </a:p>
          <a:p>
            <a:pPr marL="971550" lvl="1" indent="-514350" eaLnBrk="0" hangingPunct="0">
              <a:spcBef>
                <a:spcPct val="20000"/>
              </a:spcBef>
              <a:buClrTx/>
              <a:buFontTx/>
              <a:buAutoNum type="arabicPeriod"/>
            </a:pPr>
            <a:r>
              <a:rPr lang="en-US" sz="2600" dirty="0">
                <a:latin typeface="Arial"/>
                <a:cs typeface="Arial"/>
              </a:rPr>
              <a:t>Do an external </a:t>
            </a:r>
            <a:r>
              <a:rPr lang="en-US" sz="2600" dirty="0" smtClean="0">
                <a:latin typeface="Arial"/>
                <a:cs typeface="Arial"/>
              </a:rPr>
              <a:t>analysis.</a:t>
            </a:r>
            <a:endParaRPr lang="en-US" sz="2600" dirty="0">
              <a:latin typeface="Arial"/>
              <a:cs typeface="Arial"/>
            </a:endParaRPr>
          </a:p>
          <a:p>
            <a:pPr marL="971550" lvl="1" indent="-514350" eaLnBrk="0" hangingPunct="0">
              <a:spcBef>
                <a:spcPct val="20000"/>
              </a:spcBef>
              <a:buClrTx/>
              <a:buFontTx/>
              <a:buAutoNum type="arabicPeriod"/>
            </a:pPr>
            <a:r>
              <a:rPr lang="en-US" sz="2600" dirty="0">
                <a:latin typeface="Arial"/>
                <a:cs typeface="Arial"/>
              </a:rPr>
              <a:t>Do an internal analysis (steps 2 and 3 collectively are known as SWOT analysis). </a:t>
            </a:r>
            <a:endParaRPr lang="en-US" sz="2600" dirty="0" smtClean="0">
              <a:latin typeface="Arial"/>
              <a:cs typeface="Arial"/>
            </a:endParaRPr>
          </a:p>
          <a:p>
            <a:pPr marL="971550" indent="-514350">
              <a:buClrTx/>
              <a:buFont typeface="+mj-lt"/>
              <a:buAutoNum type="arabicPeriod" startAt="4"/>
            </a:pPr>
            <a:r>
              <a:rPr lang="en-US" sz="2600" dirty="0">
                <a:latin typeface="Arial"/>
                <a:cs typeface="Arial"/>
              </a:rPr>
              <a:t>Formulate </a:t>
            </a:r>
            <a:r>
              <a:rPr lang="en-US" sz="2600" dirty="0" smtClean="0">
                <a:latin typeface="Arial"/>
                <a:cs typeface="Arial"/>
              </a:rPr>
              <a:t>strategies.</a:t>
            </a:r>
            <a:endParaRPr lang="en-US" sz="2600" dirty="0">
              <a:latin typeface="Arial"/>
              <a:cs typeface="Arial"/>
            </a:endParaRPr>
          </a:p>
          <a:p>
            <a:pPr marL="971550" indent="-514350">
              <a:buClrTx/>
              <a:buFont typeface="+mj-lt"/>
              <a:buAutoNum type="arabicPeriod" startAt="4"/>
            </a:pPr>
            <a:r>
              <a:rPr lang="en-US" sz="2600" dirty="0">
                <a:latin typeface="Arial"/>
                <a:cs typeface="Arial"/>
              </a:rPr>
              <a:t>Implement </a:t>
            </a:r>
            <a:r>
              <a:rPr lang="en-US" sz="2600" dirty="0" smtClean="0">
                <a:latin typeface="Arial"/>
                <a:cs typeface="Arial"/>
              </a:rPr>
              <a:t>strategies.</a:t>
            </a:r>
            <a:endParaRPr lang="en-US" sz="2600" dirty="0">
              <a:latin typeface="Arial"/>
              <a:cs typeface="Arial"/>
            </a:endParaRPr>
          </a:p>
          <a:p>
            <a:pPr marL="971550" indent="-514350">
              <a:buClrTx/>
              <a:buFont typeface="+mj-lt"/>
              <a:buAutoNum type="arabicPeriod" startAt="4"/>
            </a:pPr>
            <a:r>
              <a:rPr lang="en-US" sz="2600" dirty="0" smtClean="0">
                <a:latin typeface="Arial"/>
                <a:cs typeface="Arial"/>
              </a:rPr>
              <a:t>Evaluate strategies.</a:t>
            </a:r>
            <a:endParaRPr lang="en-US" sz="2600" dirty="0">
              <a:latin typeface="Arial"/>
              <a:cs typeface="Arial"/>
            </a:endParaRPr>
          </a:p>
          <a:p>
            <a:pPr marL="971550" lvl="1" indent="-514350" eaLnBrk="0" hangingPunct="0">
              <a:spcBef>
                <a:spcPct val="20000"/>
              </a:spcBef>
              <a:buClrTx/>
              <a:buFontTx/>
              <a:buAutoNum type="arabicPeriod"/>
            </a:pPr>
            <a:endParaRPr lang="en-US" sz="2400" dirty="0">
              <a:latin typeface="Arial"/>
              <a:cs typeface="Arial"/>
            </a:endParaRPr>
          </a:p>
          <a:p>
            <a:pPr marL="68580" indent="0">
              <a:buNone/>
            </a:pPr>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9.2 (cont.)</a:t>
            </a:r>
          </a:p>
        </p:txBody>
      </p:sp>
      <p:sp>
        <p:nvSpPr>
          <p:cNvPr id="6" name="Content Placeholder 5"/>
          <p:cNvSpPr>
            <a:spLocks noGrp="1"/>
          </p:cNvSpPr>
          <p:nvPr>
            <p:ph idx="1"/>
          </p:nvPr>
        </p:nvSpPr>
        <p:spPr>
          <a:xfrm>
            <a:off x="685800" y="1066800"/>
            <a:ext cx="7772400" cy="3733800"/>
          </a:xfrm>
        </p:spPr>
        <p:txBody>
          <a:bodyPr>
            <a:normAutofit/>
          </a:bodyPr>
          <a:lstStyle/>
          <a:p>
            <a:pPr marL="457200" indent="0">
              <a:buClrTx/>
              <a:buNone/>
            </a:pPr>
            <a:endParaRPr lang="en-US" sz="2600" dirty="0">
              <a:latin typeface="Arial"/>
              <a:cs typeface="Arial"/>
            </a:endParaRPr>
          </a:p>
          <a:p>
            <a:pPr marL="457200" indent="-457200" eaLnBrk="0" hangingPunct="0">
              <a:spcBef>
                <a:spcPct val="20000"/>
              </a:spcBef>
              <a:buClrTx/>
              <a:buFont typeface="Lucida Grande"/>
              <a:buChar char="-"/>
            </a:pPr>
            <a:r>
              <a:rPr lang="en-US" sz="2600" dirty="0" smtClean="0">
                <a:latin typeface="Arial"/>
                <a:cs typeface="Arial"/>
              </a:rPr>
              <a:t>Weaknesses </a:t>
            </a:r>
            <a:r>
              <a:rPr lang="en-US" sz="2400" dirty="0"/>
              <a:t>– </a:t>
            </a:r>
            <a:r>
              <a:rPr lang="en-US" sz="2600" dirty="0" smtClean="0">
                <a:latin typeface="Arial"/>
                <a:cs typeface="Arial"/>
              </a:rPr>
              <a:t>activities </a:t>
            </a:r>
            <a:r>
              <a:rPr lang="en-US" sz="2600" dirty="0">
                <a:latin typeface="Arial"/>
                <a:cs typeface="Arial"/>
              </a:rPr>
              <a:t>the organization doesn’t do well or resources it needs.</a:t>
            </a:r>
          </a:p>
          <a:p>
            <a:pPr marL="457200" indent="-457200" eaLnBrk="0" hangingPunct="0">
              <a:spcBef>
                <a:spcPct val="20000"/>
              </a:spcBef>
              <a:buClrTx/>
              <a:buFont typeface="Lucida Grande"/>
              <a:buChar char="-"/>
            </a:pPr>
            <a:r>
              <a:rPr lang="en-US" sz="2600" dirty="0">
                <a:latin typeface="Arial"/>
                <a:cs typeface="Arial"/>
              </a:rPr>
              <a:t>Opportunities are positive trends in the external environment. </a:t>
            </a:r>
          </a:p>
          <a:p>
            <a:pPr marL="457200" indent="-457200" eaLnBrk="0" hangingPunct="0">
              <a:spcBef>
                <a:spcPct val="20000"/>
              </a:spcBef>
              <a:buClrTx/>
              <a:buFont typeface="Lucida Grande"/>
              <a:buChar char="-"/>
            </a:pPr>
            <a:r>
              <a:rPr lang="en-US" sz="2600" dirty="0" smtClean="0">
                <a:latin typeface="Arial"/>
                <a:cs typeface="Arial"/>
              </a:rPr>
              <a:t>Strengths </a:t>
            </a:r>
            <a:r>
              <a:rPr lang="en-US" sz="2400" dirty="0"/>
              <a:t>– </a:t>
            </a:r>
            <a:r>
              <a:rPr lang="en-US" sz="2600" dirty="0" smtClean="0">
                <a:latin typeface="Arial"/>
                <a:cs typeface="Arial"/>
              </a:rPr>
              <a:t>any </a:t>
            </a:r>
            <a:r>
              <a:rPr lang="en-US" sz="2600" dirty="0">
                <a:latin typeface="Arial"/>
                <a:cs typeface="Arial"/>
              </a:rPr>
              <a:t>activities the organization does well or its unique resources. </a:t>
            </a:r>
          </a:p>
          <a:p>
            <a:pPr marL="457200" indent="-457200" eaLnBrk="0" hangingPunct="0">
              <a:spcBef>
                <a:spcPct val="20000"/>
              </a:spcBef>
              <a:buClrTx/>
              <a:buFont typeface="Lucida Grande"/>
              <a:buChar char="-"/>
            </a:pPr>
            <a:r>
              <a:rPr lang="en-US" sz="2600" dirty="0">
                <a:latin typeface="Arial"/>
                <a:cs typeface="Arial"/>
              </a:rPr>
              <a:t>Threats are negative trends.</a:t>
            </a:r>
          </a:p>
          <a:p>
            <a:pPr>
              <a:buNone/>
            </a:pPr>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Why Is Strategic Management</a:t>
            </a:r>
            <a:br>
              <a:rPr lang="en-US" dirty="0" smtClean="0"/>
            </a:br>
            <a:r>
              <a:rPr lang="en-US" dirty="0" smtClean="0"/>
              <a:t>Important?</a:t>
            </a:r>
            <a:endParaRPr lang="en-US" dirty="0"/>
          </a:p>
        </p:txBody>
      </p:sp>
      <p:sp>
        <p:nvSpPr>
          <p:cNvPr id="3" name="Content Placeholder 2"/>
          <p:cNvSpPr>
            <a:spLocks noGrp="1"/>
          </p:cNvSpPr>
          <p:nvPr>
            <p:ph idx="1"/>
          </p:nvPr>
        </p:nvSpPr>
        <p:spPr/>
        <p:txBody>
          <a:bodyPr>
            <a:noAutofit/>
          </a:bodyPr>
          <a:lstStyle/>
          <a:p>
            <a:pPr marL="525780" indent="-457200">
              <a:buClrTx/>
              <a:buFont typeface="+mj-lt"/>
              <a:buAutoNum type="arabicPeriod"/>
            </a:pPr>
            <a:r>
              <a:rPr lang="en-US" sz="3200" dirty="0" smtClean="0">
                <a:latin typeface="Arial" pitchFamily="34" charset="0"/>
                <a:cs typeface="Arial" pitchFamily="34" charset="0"/>
              </a:rPr>
              <a:t>It results in higher organizational performance.</a:t>
            </a:r>
          </a:p>
          <a:p>
            <a:pPr marL="525780" indent="-457200">
              <a:buClrTx/>
              <a:buFont typeface="+mj-lt"/>
              <a:buAutoNum type="arabicPeriod"/>
            </a:pPr>
            <a:r>
              <a:rPr lang="en-US" sz="3200" dirty="0" smtClean="0">
                <a:latin typeface="Arial" pitchFamily="34" charset="0"/>
                <a:cs typeface="Arial" pitchFamily="34" charset="0"/>
              </a:rPr>
              <a:t>It requires that managers examine and adapt to business environment changes.</a:t>
            </a:r>
          </a:p>
          <a:p>
            <a:pPr marL="525780" indent="-457200">
              <a:buClrTx/>
              <a:buFont typeface="+mj-lt"/>
              <a:buAutoNum type="arabicPeriod"/>
            </a:pPr>
            <a:r>
              <a:rPr lang="en-US" sz="3200" dirty="0" smtClean="0">
                <a:latin typeface="Arial" pitchFamily="34" charset="0"/>
                <a:cs typeface="Arial" pitchFamily="34" charset="0"/>
              </a:rPr>
              <a:t>It coordinates diverse organizational units, helping them focus on organizational goals.</a:t>
            </a:r>
            <a:endParaRPr lang="en-US" sz="3200" dirty="0">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9-</a:t>
            </a:r>
            <a:fld id="{8B37D5FE-740C-46F5-801A-FA5477D9711F}"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685800" y="228600"/>
            <a:ext cx="7772400" cy="1143000"/>
          </a:xfrm>
        </p:spPr>
        <p:txBody>
          <a:bodyPr/>
          <a:lstStyle/>
          <a:p>
            <a:pPr algn="ctr"/>
            <a:r>
              <a:rPr lang="en-US" sz="3600" dirty="0" smtClean="0">
                <a:latin typeface="Calibri" pitchFamily="34" charset="0"/>
              </a:rPr>
              <a:t>Review Learning objective 9.3</a:t>
            </a:r>
          </a:p>
        </p:txBody>
      </p:sp>
      <p:sp>
        <p:nvSpPr>
          <p:cNvPr id="6" name="Content Placeholder 5"/>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3000" b="1" dirty="0" smtClean="0">
                <a:latin typeface="Arial"/>
                <a:cs typeface="Arial"/>
              </a:rPr>
              <a:t>Describe </a:t>
            </a:r>
            <a:r>
              <a:rPr lang="en-US" sz="3000" b="1" dirty="0">
                <a:latin typeface="Arial"/>
                <a:cs typeface="Arial"/>
              </a:rPr>
              <a:t>the three types of corporate strategies.</a:t>
            </a:r>
          </a:p>
          <a:p>
            <a:pPr lvl="1" indent="-285750" eaLnBrk="0" hangingPunct="0">
              <a:spcBef>
                <a:spcPct val="20000"/>
              </a:spcBef>
              <a:buClrTx/>
              <a:buFont typeface="Arial" charset="0"/>
              <a:buChar char="–"/>
            </a:pPr>
            <a:r>
              <a:rPr lang="en-US" sz="2600" dirty="0">
                <a:latin typeface="Arial"/>
                <a:cs typeface="Arial"/>
              </a:rPr>
              <a:t>Growth strategy – when an organization expands the number of markets served or products offered, either through current or new businesses. </a:t>
            </a:r>
          </a:p>
          <a:p>
            <a:pPr lvl="2" indent="-228600" eaLnBrk="0" hangingPunct="0">
              <a:spcBef>
                <a:spcPct val="20000"/>
              </a:spcBef>
              <a:buClrTx/>
              <a:buFont typeface="Arial" charset="0"/>
              <a:buChar char="•"/>
            </a:pPr>
            <a:r>
              <a:rPr lang="en-US" sz="2400" dirty="0">
                <a:latin typeface="Arial"/>
                <a:cs typeface="Arial"/>
              </a:rPr>
              <a:t>Concentration, vertical integration (backward and forward), horizontal integration, and diversification (related and unrelated).</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0" y="274638"/>
            <a:ext cx="8839200" cy="1143000"/>
          </a:xfrm>
        </p:spPr>
        <p:txBody>
          <a:bodyPr>
            <a:noAutofit/>
          </a:bodyPr>
          <a:lstStyle/>
          <a:p>
            <a:pPr algn="ctr"/>
            <a:r>
              <a:rPr lang="en-US" dirty="0" smtClean="0">
                <a:latin typeface="Calibri"/>
                <a:cs typeface="Calibri"/>
              </a:rPr>
              <a:t>Review Learning objective 9.3</a:t>
            </a:r>
            <a:br>
              <a:rPr lang="en-US" dirty="0" smtClean="0">
                <a:latin typeface="Calibri"/>
                <a:cs typeface="Calibri"/>
              </a:rPr>
            </a:br>
            <a:r>
              <a:rPr lang="en-US" dirty="0" smtClean="0">
                <a:latin typeface="Calibri"/>
                <a:cs typeface="Calibri"/>
              </a:rPr>
              <a:t> (cont.)</a:t>
            </a:r>
          </a:p>
        </p:txBody>
      </p:sp>
      <p:sp>
        <p:nvSpPr>
          <p:cNvPr id="6" name="Content Placeholder 5"/>
          <p:cNvSpPr>
            <a:spLocks noGrp="1"/>
          </p:cNvSpPr>
          <p:nvPr>
            <p:ph idx="1"/>
          </p:nvPr>
        </p:nvSpPr>
        <p:spPr>
          <a:xfrm>
            <a:off x="609600" y="1524000"/>
            <a:ext cx="7772400" cy="3733800"/>
          </a:xfrm>
        </p:spPr>
        <p:txBody>
          <a:bodyPr>
            <a:normAutofit/>
          </a:bodyPr>
          <a:lstStyle/>
          <a:p>
            <a:pPr marL="457200" indent="-457200" eaLnBrk="0" hangingPunct="0">
              <a:spcBef>
                <a:spcPct val="20000"/>
              </a:spcBef>
              <a:buClrTx/>
              <a:buFont typeface="Lucida Grande"/>
              <a:buChar char="-"/>
            </a:pPr>
            <a:r>
              <a:rPr lang="en-US" sz="2600" dirty="0" smtClean="0">
                <a:latin typeface="Arial"/>
                <a:cs typeface="Arial"/>
              </a:rPr>
              <a:t>Stability strategy </a:t>
            </a:r>
            <a:r>
              <a:rPr lang="en-US" sz="2600" dirty="0">
                <a:latin typeface="Arial"/>
                <a:cs typeface="Arial"/>
              </a:rPr>
              <a:t>– when an organization makes no significant changes in what it’s doing. </a:t>
            </a:r>
          </a:p>
          <a:p>
            <a:pPr marL="457200" indent="-457200" eaLnBrk="0" hangingPunct="0">
              <a:spcBef>
                <a:spcPct val="20000"/>
              </a:spcBef>
              <a:buClrTx/>
              <a:buFont typeface="Lucida Grande"/>
              <a:buChar char="-"/>
            </a:pPr>
            <a:r>
              <a:rPr lang="en-US" sz="2600" dirty="0">
                <a:latin typeface="Arial"/>
                <a:cs typeface="Arial"/>
              </a:rPr>
              <a:t>Renewal strategies—retrenchment and </a:t>
            </a:r>
            <a:r>
              <a:rPr lang="en-US" sz="2600" dirty="0" smtClean="0">
                <a:latin typeface="Arial"/>
                <a:cs typeface="Arial"/>
              </a:rPr>
              <a:t>turnaround – address </a:t>
            </a:r>
            <a:r>
              <a:rPr lang="en-US" sz="2600" dirty="0">
                <a:latin typeface="Arial"/>
                <a:cs typeface="Arial"/>
              </a:rPr>
              <a:t>organizational weaknesses leading to performance declines. </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457200" y="274638"/>
            <a:ext cx="8305800" cy="1143000"/>
          </a:xfrm>
        </p:spPr>
        <p:txBody>
          <a:bodyPr>
            <a:noAutofit/>
          </a:bodyPr>
          <a:lstStyle/>
          <a:p>
            <a:pPr algn="ctr"/>
            <a:r>
              <a:rPr lang="en-US" dirty="0" smtClean="0">
                <a:latin typeface="Calibri"/>
                <a:cs typeface="Calibri"/>
              </a:rPr>
              <a:t>Review Learning objective 9.3</a:t>
            </a:r>
            <a:br>
              <a:rPr lang="en-US" dirty="0" smtClean="0">
                <a:latin typeface="Calibri"/>
                <a:cs typeface="Calibri"/>
              </a:rPr>
            </a:br>
            <a:r>
              <a:rPr lang="en-US" dirty="0" smtClean="0">
                <a:latin typeface="Calibri"/>
                <a:cs typeface="Calibri"/>
              </a:rPr>
              <a:t> (cont.)</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600" dirty="0" smtClean="0">
                <a:latin typeface="Arial"/>
                <a:cs typeface="Arial"/>
              </a:rPr>
              <a:t>The BCG </a:t>
            </a:r>
            <a:r>
              <a:rPr lang="en-US" sz="2600" dirty="0">
                <a:latin typeface="Arial"/>
                <a:cs typeface="Arial"/>
              </a:rPr>
              <a:t>matrix is a way to analyze a company’s portfolio of businesses by looking at a business’s market share and its industry’s anticipated growth rate. The four categories of the BCG matrix </a:t>
            </a:r>
            <a:r>
              <a:rPr lang="en-US" sz="2600" dirty="0" smtClean="0">
                <a:latin typeface="Arial"/>
                <a:cs typeface="Arial"/>
              </a:rPr>
              <a:t>are: </a:t>
            </a:r>
            <a:endParaRPr lang="en-US" sz="2600" dirty="0">
              <a:latin typeface="Arial"/>
              <a:cs typeface="Arial"/>
            </a:endParaRPr>
          </a:p>
          <a:p>
            <a:pPr lvl="1" indent="290513" eaLnBrk="0" hangingPunct="0">
              <a:spcBef>
                <a:spcPct val="20000"/>
              </a:spcBef>
              <a:buClrTx/>
              <a:buFont typeface="Arial" charset="0"/>
              <a:buChar char="–"/>
            </a:pPr>
            <a:r>
              <a:rPr lang="en-US" sz="2400" dirty="0">
                <a:latin typeface="Arial"/>
                <a:cs typeface="Arial"/>
              </a:rPr>
              <a:t>Cash cows</a:t>
            </a:r>
          </a:p>
          <a:p>
            <a:pPr lvl="1" indent="290513" eaLnBrk="0" hangingPunct="0">
              <a:spcBef>
                <a:spcPct val="20000"/>
              </a:spcBef>
              <a:buClrTx/>
              <a:buFont typeface="Arial" charset="0"/>
              <a:buChar char="–"/>
            </a:pPr>
            <a:r>
              <a:rPr lang="en-US" sz="2400" dirty="0">
                <a:latin typeface="Arial"/>
                <a:cs typeface="Arial"/>
              </a:rPr>
              <a:t>Stars</a:t>
            </a:r>
          </a:p>
          <a:p>
            <a:pPr lvl="1" indent="290513" eaLnBrk="0" hangingPunct="0">
              <a:spcBef>
                <a:spcPct val="20000"/>
              </a:spcBef>
              <a:buClrTx/>
              <a:buFont typeface="Arial" charset="0"/>
              <a:buChar char="–"/>
            </a:pPr>
            <a:r>
              <a:rPr lang="en-US" sz="2400" dirty="0">
                <a:latin typeface="Arial"/>
                <a:cs typeface="Arial"/>
              </a:rPr>
              <a:t>Question marks</a:t>
            </a:r>
          </a:p>
          <a:p>
            <a:pPr lvl="1" indent="290513" eaLnBrk="0" hangingPunct="0">
              <a:spcBef>
                <a:spcPct val="20000"/>
              </a:spcBef>
              <a:buClrTx/>
              <a:buFont typeface="Arial" charset="0"/>
              <a:buChar char="–"/>
            </a:pPr>
            <a:r>
              <a:rPr lang="en-US" sz="2400" dirty="0">
                <a:latin typeface="Arial"/>
                <a:cs typeface="Arial"/>
              </a:rPr>
              <a:t>Dogs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a:xfrm>
            <a:off x="685800" y="274638"/>
            <a:ext cx="7772400" cy="868362"/>
          </a:xfrm>
        </p:spPr>
        <p:txBody>
          <a:bodyPr/>
          <a:lstStyle/>
          <a:p>
            <a:pPr algn="ctr"/>
            <a:r>
              <a:rPr lang="en-US" sz="3600" dirty="0" smtClean="0">
                <a:latin typeface="Calibri" pitchFamily="34" charset="0"/>
              </a:rPr>
              <a:t>Review Learning objective 9.4</a:t>
            </a:r>
          </a:p>
        </p:txBody>
      </p:sp>
      <p:sp>
        <p:nvSpPr>
          <p:cNvPr id="6" name="Content Placeholder 5"/>
          <p:cNvSpPr>
            <a:spLocks noGrp="1"/>
          </p:cNvSpPr>
          <p:nvPr>
            <p:ph idx="1"/>
          </p:nvPr>
        </p:nvSpPr>
        <p:spPr/>
        <p:txBody>
          <a:bodyPr>
            <a:normAutofit fontScale="70000" lnSpcReduction="20000"/>
          </a:bodyPr>
          <a:lstStyle/>
          <a:p>
            <a:pPr indent="-342900" eaLnBrk="0" hangingPunct="0">
              <a:spcBef>
                <a:spcPct val="20000"/>
              </a:spcBef>
              <a:buClrTx/>
              <a:buFont typeface="Arial"/>
              <a:buChar char="•"/>
            </a:pPr>
            <a:r>
              <a:rPr lang="en-US" sz="3900" b="1" dirty="0">
                <a:latin typeface="Arial"/>
                <a:cs typeface="Arial"/>
              </a:rPr>
              <a:t>Describe competitive advantage and the competitive strategies organizations use to get it.</a:t>
            </a:r>
          </a:p>
          <a:p>
            <a:pPr lvl="1" indent="-285750" eaLnBrk="0" hangingPunct="0">
              <a:spcBef>
                <a:spcPct val="20000"/>
              </a:spcBef>
              <a:buClrTx/>
              <a:buFont typeface="Arial" charset="0"/>
              <a:buChar char="–"/>
            </a:pPr>
            <a:r>
              <a:rPr lang="en-US" sz="3700" dirty="0">
                <a:latin typeface="Arial"/>
                <a:cs typeface="Arial"/>
              </a:rPr>
              <a:t>Competitive advantage is what sets an organization apart, its distinctive </a:t>
            </a:r>
            <a:r>
              <a:rPr lang="en-US" sz="3700" dirty="0" smtClean="0">
                <a:latin typeface="Arial"/>
                <a:cs typeface="Arial"/>
              </a:rPr>
              <a:t>edge.</a:t>
            </a:r>
            <a:endParaRPr lang="en-US" sz="3700" dirty="0">
              <a:latin typeface="Arial"/>
              <a:cs typeface="Arial"/>
            </a:endParaRPr>
          </a:p>
          <a:p>
            <a:pPr lvl="1" indent="-285750" eaLnBrk="0" hangingPunct="0">
              <a:spcBef>
                <a:spcPct val="20000"/>
              </a:spcBef>
              <a:buClrTx/>
              <a:buFont typeface="Arial" charset="0"/>
              <a:buChar char="–"/>
            </a:pPr>
            <a:r>
              <a:rPr lang="en-US" sz="3700" dirty="0">
                <a:latin typeface="Arial"/>
                <a:cs typeface="Arial"/>
              </a:rPr>
              <a:t>Porter’s five forces model assesses the five competitive forces that dictate competition in an industry: </a:t>
            </a:r>
          </a:p>
          <a:p>
            <a:pPr lvl="2" indent="-228600" eaLnBrk="0" hangingPunct="0">
              <a:spcBef>
                <a:spcPct val="20000"/>
              </a:spcBef>
              <a:buClrTx/>
              <a:buFont typeface="Arial" charset="0"/>
              <a:buChar char="•"/>
            </a:pPr>
            <a:r>
              <a:rPr lang="en-US" sz="3100" dirty="0">
                <a:latin typeface="Arial"/>
                <a:cs typeface="Arial"/>
              </a:rPr>
              <a:t>Threat of new entrants, threat of substitutes, bargaining power of buyers, bargaining power of suppliers, and current rivalry</a:t>
            </a:r>
          </a:p>
          <a:p>
            <a:endParaRPr lang="en-US" sz="24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9.4 (cont.)</a:t>
            </a:r>
          </a:p>
        </p:txBody>
      </p:sp>
      <p:sp>
        <p:nvSpPr>
          <p:cNvPr id="6" name="Content Placeholder 5"/>
          <p:cNvSpPr>
            <a:spLocks noGrp="1"/>
          </p:cNvSpPr>
          <p:nvPr>
            <p:ph idx="1"/>
          </p:nvPr>
        </p:nvSpPr>
        <p:spPr/>
        <p:txBody>
          <a:bodyPr>
            <a:normAutofit fontScale="92500"/>
          </a:bodyPr>
          <a:lstStyle/>
          <a:p>
            <a:pPr marL="457200" indent="-457200" eaLnBrk="0" hangingPunct="0">
              <a:spcBef>
                <a:spcPct val="20000"/>
              </a:spcBef>
              <a:buClrTx/>
              <a:buFont typeface="Arial"/>
              <a:buChar char="•"/>
            </a:pPr>
            <a:r>
              <a:rPr lang="en-US" sz="2800" dirty="0" smtClean="0">
                <a:latin typeface="Arial"/>
                <a:cs typeface="Arial"/>
              </a:rPr>
              <a:t>Porter’s three </a:t>
            </a:r>
            <a:r>
              <a:rPr lang="en-US" sz="2800" dirty="0">
                <a:latin typeface="Arial"/>
                <a:cs typeface="Arial"/>
              </a:rPr>
              <a:t>competitive strategies are as follows: </a:t>
            </a:r>
          </a:p>
          <a:p>
            <a:pPr lvl="1" indent="-285750" eaLnBrk="0" hangingPunct="0">
              <a:spcBef>
                <a:spcPct val="20000"/>
              </a:spcBef>
              <a:buClrTx/>
              <a:buFont typeface="Arial" charset="0"/>
              <a:buChar char="–"/>
            </a:pPr>
            <a:r>
              <a:rPr lang="en-US" sz="2600" dirty="0">
                <a:latin typeface="Arial"/>
                <a:cs typeface="Arial"/>
              </a:rPr>
              <a:t>Cost leadership (competing on the basis of having the lowest costs in the industry</a:t>
            </a:r>
            <a:r>
              <a:rPr lang="en-US" sz="2600" dirty="0" smtClean="0">
                <a:latin typeface="Arial"/>
                <a:cs typeface="Arial"/>
              </a:rPr>
              <a:t>).</a:t>
            </a:r>
            <a:endParaRPr lang="en-US" sz="2600" dirty="0">
              <a:latin typeface="Arial"/>
              <a:cs typeface="Arial"/>
            </a:endParaRPr>
          </a:p>
          <a:p>
            <a:pPr lvl="1" indent="-285750" eaLnBrk="0" hangingPunct="0">
              <a:spcBef>
                <a:spcPct val="20000"/>
              </a:spcBef>
              <a:buClrTx/>
              <a:buFont typeface="Arial" charset="0"/>
              <a:buChar char="–"/>
            </a:pPr>
            <a:r>
              <a:rPr lang="en-US" sz="2600" dirty="0">
                <a:latin typeface="Arial"/>
                <a:cs typeface="Arial"/>
              </a:rPr>
              <a:t>Differentiation (competing on the basis of having unique products that are widely valued by customers</a:t>
            </a:r>
            <a:r>
              <a:rPr lang="en-US" sz="2600" dirty="0" smtClean="0">
                <a:latin typeface="Arial"/>
                <a:cs typeface="Arial"/>
              </a:rPr>
              <a:t>).</a:t>
            </a:r>
            <a:endParaRPr lang="en-US" sz="2600" dirty="0">
              <a:latin typeface="Arial"/>
              <a:cs typeface="Arial"/>
            </a:endParaRPr>
          </a:p>
          <a:p>
            <a:pPr lvl="1" indent="-285750" eaLnBrk="0" hangingPunct="0">
              <a:spcBef>
                <a:spcPct val="20000"/>
              </a:spcBef>
              <a:buClrTx/>
              <a:buFont typeface="Arial" charset="0"/>
              <a:buChar char="–"/>
            </a:pPr>
            <a:r>
              <a:rPr lang="en-US" sz="2600" dirty="0">
                <a:latin typeface="Arial"/>
                <a:cs typeface="Arial"/>
              </a:rPr>
              <a:t>Focus (competing in a narrow segment with either a cost advantage or a differentiation advantage).</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algn="ctr"/>
            <a:r>
              <a:rPr lang="en-US" sz="3600" dirty="0" smtClean="0">
                <a:latin typeface="Calibri" pitchFamily="34" charset="0"/>
              </a:rPr>
              <a:t>Review Learning objective 9.5</a:t>
            </a:r>
          </a:p>
        </p:txBody>
      </p:sp>
      <p:sp>
        <p:nvSpPr>
          <p:cNvPr id="117762" name="Rectangle 3"/>
          <p:cNvSpPr txBox="1">
            <a:spLocks/>
          </p:cNvSpPr>
          <p:nvPr/>
        </p:nvSpPr>
        <p:spPr bwMode="auto">
          <a:xfrm>
            <a:off x="381000" y="12954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000" b="1" dirty="0"/>
              <a:t>Discuss current strategic management </a:t>
            </a:r>
            <a:r>
              <a:rPr lang="en-US" sz="3000" b="1" dirty="0" smtClean="0"/>
              <a:t>issues.</a:t>
            </a:r>
            <a:endParaRPr lang="en-US" sz="3000" b="1" dirty="0"/>
          </a:p>
          <a:p>
            <a:pPr marL="742950" lvl="1" indent="-285750" eaLnBrk="0" hangingPunct="0">
              <a:spcBef>
                <a:spcPct val="20000"/>
              </a:spcBef>
              <a:buFont typeface="Arial" charset="0"/>
              <a:buChar char="–"/>
            </a:pPr>
            <a:r>
              <a:rPr lang="en-US" sz="2600" dirty="0"/>
              <a:t>Strategic leadership is the ability to anticipate, envision, maintain flexibility, think strategically, and work with others in the organization to initiate changes that will create a viable and valuable future for the </a:t>
            </a:r>
            <a:r>
              <a:rPr lang="en-US" sz="2600" dirty="0" smtClean="0"/>
              <a:t>organization.</a:t>
            </a:r>
            <a:endParaRPr lang="en-US" sz="26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9.5 (cont.)</a:t>
            </a:r>
          </a:p>
        </p:txBody>
      </p:sp>
      <p:sp>
        <p:nvSpPr>
          <p:cNvPr id="6" name="Content Placeholder 5"/>
          <p:cNvSpPr>
            <a:spLocks noGrp="1"/>
          </p:cNvSpPr>
          <p:nvPr>
            <p:ph idx="1"/>
          </p:nvPr>
        </p:nvSpPr>
        <p:spPr/>
        <p:txBody>
          <a:bodyPr>
            <a:normAutofit fontScale="92500" lnSpcReduction="20000"/>
          </a:bodyPr>
          <a:lstStyle/>
          <a:p>
            <a:pPr marL="914400" lvl="1" indent="-457200" eaLnBrk="0" hangingPunct="0">
              <a:spcBef>
                <a:spcPct val="20000"/>
              </a:spcBef>
              <a:buClrTx/>
              <a:buFont typeface="Lucida Grande"/>
              <a:buChar char="-"/>
            </a:pPr>
            <a:r>
              <a:rPr lang="en-US" sz="2800" dirty="0" smtClean="0">
                <a:latin typeface="Arial"/>
                <a:cs typeface="Arial"/>
              </a:rPr>
              <a:t>Strategic flexibility </a:t>
            </a:r>
            <a:r>
              <a:rPr lang="en-US" sz="2800" dirty="0">
                <a:latin typeface="Arial"/>
                <a:cs typeface="Arial"/>
              </a:rPr>
              <a:t>– that is, the ability to recognize major external environmental changes, to quickly commit resources, and to recognize when a strategic decision isn’t working.</a:t>
            </a:r>
          </a:p>
          <a:p>
            <a:pPr marL="914400" lvl="1" indent="-457200" eaLnBrk="0" hangingPunct="0">
              <a:spcBef>
                <a:spcPct val="20000"/>
              </a:spcBef>
              <a:buClrTx/>
              <a:buFont typeface="Lucida Grande"/>
              <a:buChar char="-"/>
            </a:pPr>
            <a:r>
              <a:rPr lang="en-US" sz="2800" dirty="0">
                <a:latin typeface="Arial"/>
                <a:cs typeface="Arial"/>
              </a:rPr>
              <a:t>Managers can use e-business strategies to reduce costs, to differentiate their firm’s products and services, to target (focus on) specific customer groups, or to lower costs by standardizing certain office functions.</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46</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rmAutofit fontScale="90000"/>
          </a:bodyPr>
          <a:lstStyle/>
          <a:p>
            <a:r>
              <a:rPr lang="en-US" sz="3600" smtClean="0"/>
              <a:t>The Strategic Management Process</a:t>
            </a:r>
            <a:endParaRPr lang="en-US" sz="3600" smtClean="0">
              <a:latin typeface="Calibri" pitchFamily="34" charset="0"/>
            </a:endParaRPr>
          </a:p>
        </p:txBody>
      </p:sp>
      <p:sp>
        <p:nvSpPr>
          <p:cNvPr id="6" name="Content Placeholder 5"/>
          <p:cNvSpPr>
            <a:spLocks noGrp="1"/>
          </p:cNvSpPr>
          <p:nvPr>
            <p:ph idx="1"/>
          </p:nvPr>
        </p:nvSpPr>
        <p:spPr/>
        <p:txBody>
          <a:bodyPr>
            <a:normAutofit/>
          </a:bodyPr>
          <a:lstStyle/>
          <a:p>
            <a:r>
              <a:rPr lang="en-US" sz="3200" b="1" dirty="0" smtClean="0">
                <a:latin typeface="Arial" pitchFamily="34" charset="0"/>
                <a:cs typeface="Arial" pitchFamily="34" charset="0"/>
              </a:rPr>
              <a:t>Strategic</a:t>
            </a:r>
            <a:endParaRPr lang="en-US" sz="3200" b="1" dirty="0">
              <a:latin typeface="Arial" pitchFamily="34" charset="0"/>
              <a:cs typeface="Arial" pitchFamily="34" charset="0"/>
            </a:endParaRPr>
          </a:p>
        </p:txBody>
      </p:sp>
      <p:sp>
        <p:nvSpPr>
          <p:cNvPr id="3584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management </a:t>
            </a:r>
            <a:r>
              <a:rPr lang="en-US" sz="3200" b="1" dirty="0"/>
              <a:t>process </a:t>
            </a:r>
            <a:r>
              <a:rPr lang="en-US" sz="3200" dirty="0"/>
              <a:t>–</a:t>
            </a:r>
            <a:r>
              <a:rPr lang="en-US" sz="3200" b="1" dirty="0" smtClean="0"/>
              <a:t> </a:t>
            </a:r>
            <a:r>
              <a:rPr lang="en-US" sz="3200" dirty="0"/>
              <a:t>a six-step process that encompasses strategic planning, implementation, and evaluation.</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fontScale="90000"/>
          </a:bodyPr>
          <a:lstStyle/>
          <a:p>
            <a:pPr algn="ctr"/>
            <a:r>
              <a:rPr lang="en-US" sz="3600" dirty="0" smtClean="0"/>
              <a:t>Exhibit 9-1</a:t>
            </a:r>
            <a:br>
              <a:rPr lang="en-US" sz="3600" dirty="0" smtClean="0"/>
            </a:br>
            <a:r>
              <a:rPr lang="en-US" sz="3600" dirty="0" smtClean="0"/>
              <a:t>Strategic Management Process</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752600"/>
            <a:ext cx="9144000" cy="31242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9-</a:t>
            </a:r>
            <a:fld id="{8B37D5FE-740C-46F5-801A-FA5477D9711F}"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ormAutofit fontScale="90000"/>
          </a:bodyPr>
          <a:lstStyle/>
          <a:p>
            <a:pPr algn="ctr"/>
            <a:r>
              <a:rPr lang="en-US" sz="3600" dirty="0" smtClean="0"/>
              <a:t>The Strategic Management Process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dirty="0" smtClean="0">
                <a:latin typeface="Arial" pitchFamily="34" charset="0"/>
                <a:cs typeface="Arial" pitchFamily="34" charset="0"/>
              </a:rPr>
              <a:t>Step 1:</a:t>
            </a:r>
            <a:endParaRPr lang="en-US" sz="3200" dirty="0">
              <a:latin typeface="Arial" pitchFamily="34" charset="0"/>
              <a:cs typeface="Arial" pitchFamily="34" charset="0"/>
            </a:endParaRPr>
          </a:p>
        </p:txBody>
      </p:sp>
      <p:sp>
        <p:nvSpPr>
          <p:cNvPr id="3993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30000"/>
              </a:spcBef>
              <a:tabLst>
                <a:tab pos="1423988" algn="l"/>
              </a:tabLst>
            </a:pPr>
            <a:r>
              <a:rPr lang="en-US" sz="3200" dirty="0" smtClean="0"/>
              <a:t>                 Identifying </a:t>
            </a:r>
            <a:r>
              <a:rPr lang="en-US" sz="3200" dirty="0"/>
              <a:t>the organization’s current </a:t>
            </a:r>
            <a:r>
              <a:rPr lang="en-US" sz="3200" dirty="0" smtClean="0"/>
              <a:t>mission</a:t>
            </a:r>
            <a:r>
              <a:rPr lang="en-US" sz="3200" dirty="0"/>
              <a:t>, goals, and </a:t>
            </a:r>
            <a:r>
              <a:rPr lang="en-US" sz="3200" dirty="0" smtClean="0"/>
              <a:t>strategies:</a:t>
            </a:r>
            <a:endParaRPr lang="en-US" sz="3200" dirty="0"/>
          </a:p>
          <a:p>
            <a:pPr marL="742950" lvl="1" indent="-285750" eaLnBrk="0" hangingPunct="0">
              <a:spcBef>
                <a:spcPct val="30000"/>
              </a:spcBef>
              <a:buFont typeface="Arial" charset="0"/>
              <a:buChar char="–"/>
              <a:tabLst>
                <a:tab pos="1423988" algn="l"/>
              </a:tabLst>
            </a:pPr>
            <a:r>
              <a:rPr lang="en-US" sz="2800" b="1" dirty="0"/>
              <a:t>Mission:</a:t>
            </a:r>
            <a:r>
              <a:rPr lang="en-US" sz="2800" dirty="0"/>
              <a:t> a statement of the purpose of an </a:t>
            </a:r>
            <a:r>
              <a:rPr lang="en-US" sz="2800" dirty="0" smtClean="0"/>
              <a:t>organization.</a:t>
            </a:r>
            <a:endParaRPr lang="en-US" sz="2800" dirty="0"/>
          </a:p>
          <a:p>
            <a:pPr marL="1143000" lvl="2" indent="-228600" eaLnBrk="0" hangingPunct="0">
              <a:spcBef>
                <a:spcPct val="30000"/>
              </a:spcBef>
              <a:buFont typeface="Arial" charset="0"/>
              <a:buChar char="•"/>
              <a:tabLst>
                <a:tab pos="1423988" algn="l"/>
              </a:tabLst>
            </a:pPr>
            <a:r>
              <a:rPr lang="en-US" sz="2400" dirty="0"/>
              <a:t>The scope of its products and services</a:t>
            </a:r>
          </a:p>
          <a:p>
            <a:pPr marL="742950" lvl="1" indent="-285750" eaLnBrk="0" hangingPunct="0">
              <a:spcBef>
                <a:spcPct val="30000"/>
              </a:spcBef>
              <a:buFont typeface="Arial" charset="0"/>
              <a:buChar char="–"/>
              <a:tabLst>
                <a:tab pos="1423988" algn="l"/>
              </a:tabLst>
            </a:pPr>
            <a:r>
              <a:rPr lang="en-US" sz="2800" b="1" dirty="0"/>
              <a:t>Goals:</a:t>
            </a:r>
            <a:r>
              <a:rPr lang="en-US" sz="2800" dirty="0"/>
              <a:t> the foundation for further </a:t>
            </a:r>
            <a:r>
              <a:rPr lang="en-US" sz="2800" dirty="0" smtClean="0"/>
              <a:t>planning.</a:t>
            </a:r>
            <a:endParaRPr lang="en-US" sz="2800" dirty="0"/>
          </a:p>
          <a:p>
            <a:pPr marL="1143000" lvl="2" indent="-228600" eaLnBrk="0" hangingPunct="0">
              <a:spcBef>
                <a:spcPct val="30000"/>
              </a:spcBef>
              <a:buFont typeface="Arial" charset="0"/>
              <a:buChar char="•"/>
              <a:tabLst>
                <a:tab pos="1423988" algn="l"/>
              </a:tabLst>
            </a:pPr>
            <a:r>
              <a:rPr lang="en-US" sz="2400" dirty="0"/>
              <a:t>Measurable performance targets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fontScale="90000"/>
          </a:bodyPr>
          <a:lstStyle/>
          <a:p>
            <a:pPr algn="ctr"/>
            <a:r>
              <a:rPr lang="en-US" sz="3600" dirty="0" smtClean="0"/>
              <a:t>Exhibit 9-2:</a:t>
            </a:r>
            <a:br>
              <a:rPr lang="en-US" sz="3600" dirty="0" smtClean="0"/>
            </a:br>
            <a:r>
              <a:rPr lang="en-US" sz="3600" dirty="0" smtClean="0"/>
              <a:t>Components of a Mission Statement</a:t>
            </a:r>
            <a:endParaRPr lang="en-US" sz="3600" dirty="0" smtClean="0">
              <a:latin typeface="Calibri" pitchFamily="34" charset="0"/>
            </a:endParaRPr>
          </a:p>
        </p:txBody>
      </p:sp>
      <p:sp>
        <p:nvSpPr>
          <p:cNvPr id="4198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a:p>
        </p:txBody>
      </p:sp>
      <p:pic>
        <p:nvPicPr>
          <p:cNvPr id="2" name="Picture 1"/>
          <p:cNvPicPr>
            <a:picLocks noChangeAspect="1"/>
          </p:cNvPicPr>
          <p:nvPr/>
        </p:nvPicPr>
        <p:blipFill>
          <a:blip r:embed="rId3"/>
          <a:stretch>
            <a:fillRect/>
          </a:stretch>
        </p:blipFill>
        <p:spPr>
          <a:xfrm>
            <a:off x="0" y="1447800"/>
            <a:ext cx="9144000" cy="452594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9-</a:t>
            </a:r>
            <a:fld id="{8B37D5FE-740C-46F5-801A-FA5477D9711F}"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fontScale="90000"/>
          </a:bodyPr>
          <a:lstStyle/>
          <a:p>
            <a:pPr algn="ctr"/>
            <a:r>
              <a:rPr lang="en-US" sz="3600" dirty="0" smtClean="0"/>
              <a:t>The Strategic Management Process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dirty="0" smtClean="0">
                <a:latin typeface="Arial" pitchFamily="34" charset="0"/>
                <a:cs typeface="Arial" pitchFamily="34" charset="0"/>
              </a:rPr>
              <a:t>Step 2</a:t>
            </a:r>
            <a:endParaRPr lang="en-US" sz="3200" dirty="0">
              <a:latin typeface="Arial" pitchFamily="34" charset="0"/>
              <a:cs typeface="Arial" pitchFamily="34" charset="0"/>
            </a:endParaRPr>
          </a:p>
        </p:txBody>
      </p:sp>
      <p:sp>
        <p:nvSpPr>
          <p:cNvPr id="4403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30000"/>
              </a:spcBef>
              <a:tabLst>
                <a:tab pos="1423988" algn="l"/>
              </a:tabLst>
            </a:pPr>
            <a:r>
              <a:rPr lang="en-US" sz="3200" dirty="0" smtClean="0"/>
              <a:t>               : </a:t>
            </a:r>
            <a:r>
              <a:rPr lang="en-US" sz="3200" dirty="0"/>
              <a:t>Doing an external analysis</a:t>
            </a:r>
          </a:p>
          <a:p>
            <a:pPr marL="742950" lvl="1" indent="-285750" eaLnBrk="0" hangingPunct="0">
              <a:spcBef>
                <a:spcPct val="30000"/>
              </a:spcBef>
              <a:buFont typeface="Arial" charset="0"/>
              <a:buChar char="–"/>
              <a:tabLst>
                <a:tab pos="1423988" algn="l"/>
              </a:tabLst>
            </a:pPr>
            <a:r>
              <a:rPr lang="en-US" sz="2800" dirty="0"/>
              <a:t>The environmental scanning of specific and general </a:t>
            </a:r>
            <a:r>
              <a:rPr lang="en-US" sz="2800" dirty="0" smtClean="0"/>
              <a:t>environments.</a:t>
            </a:r>
            <a:endParaRPr lang="en-US" sz="2800" dirty="0"/>
          </a:p>
          <a:p>
            <a:pPr marL="1143000" lvl="2" indent="-228600" eaLnBrk="0" hangingPunct="0">
              <a:spcBef>
                <a:spcPct val="30000"/>
              </a:spcBef>
              <a:buFont typeface="Arial" charset="0"/>
              <a:buChar char="•"/>
              <a:tabLst>
                <a:tab pos="1423988" algn="l"/>
              </a:tabLst>
            </a:pPr>
            <a:r>
              <a:rPr lang="en-US" sz="2400" dirty="0"/>
              <a:t>Focuses on identifying opportunities and threats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9-</a:t>
            </a:r>
            <a:fld id="{8B37D5FE-740C-46F5-801A-FA5477D9711F}"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Strategic Management&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47&quot;/&gt;&lt;property id=&quot;20307&quot; value=&quot;260&quot;/&gt;&lt;/object&gt;&lt;object type=&quot;3&quot; unique_id=&quot;18011&quot;&gt;&lt;property id=&quot;20148&quot; value=&quot;5&quot;/&gt;&lt;property id=&quot;20300&quot; value=&quot;Slide 3 - &amp;quot;What Is Strategic Management?&amp;quot;&quot;/&gt;&lt;property id=&quot;20307&quot; value=&quot;393&quot;/&gt;&lt;/object&gt;&lt;object type=&quot;3&quot; unique_id=&quot;21587&quot;&gt;&lt;property id=&quot;20148&quot; value=&quot;5&quot;/&gt;&lt;property id=&quot;20300&quot; value=&quot;Slide 37 - &amp;quot;Review Learning Outcome 9.1&amp;quot;&quot;/&gt;&lt;property id=&quot;20307&quot; value=&quot;479&quot;/&gt;&lt;/object&gt;&lt;object type=&quot;3&quot; unique_id=&quot;23395&quot;&gt;&lt;property id=&quot;20148&quot; value=&quot;5&quot;/&gt;&lt;property id=&quot;20300&quot; value=&quot;Slide 4 - &amp;quot;Why Is Strategic Management&amp;#x0D;&amp;#x0A;Important?&amp;quot;&quot;/&gt;&lt;property id=&quot;20307&quot; value=&quot;487&quot;/&gt;&lt;/object&gt;&lt;object type=&quot;3&quot; unique_id=&quot;23396&quot;&gt;&lt;property id=&quot;20148&quot; value=&quot;5&quot;/&gt;&lt;property id=&quot;20300&quot; value=&quot;Slide 5 - &amp;quot;The Strategic Management Process&amp;quot;&quot;/&gt;&lt;property id=&quot;20307&quot; value=&quot;496&quot;/&gt;&lt;/object&gt;&lt;object type=&quot;3&quot; unique_id=&quot;23397&quot;&gt;&lt;property id=&quot;20148&quot; value=&quot;5&quot;/&gt;&lt;property id=&quot;20300&quot; value=&quot;Slide 6 - &amp;quot;Exhibit 9-1&amp;#x0D;&amp;#x0A;Strategic Management Process&amp;quot;&quot;/&gt;&lt;property id=&quot;20307&quot; value=&quot;514&quot;/&gt;&lt;/object&gt;&lt;object type=&quot;3&quot; unique_id=&quot;23398&quot;&gt;&lt;property id=&quot;20148&quot; value=&quot;5&quot;/&gt;&lt;property id=&quot;20300&quot; value=&quot;Slide 7 - &amp;quot;The Strategic Management Process (cont.)&amp;quot;&quot;/&gt;&lt;property id=&quot;20307&quot; value=&quot;495&quot;/&gt;&lt;/object&gt;&lt;object type=&quot;3&quot; unique_id=&quot;23399&quot;&gt;&lt;property id=&quot;20148&quot; value=&quot;5&quot;/&gt;&lt;property id=&quot;20300&quot; value=&quot;Slide 8 - &amp;quot;Exhibit 9-2&amp;#x0D;&amp;#x0A;Components of a Mission Statement&amp;quot;&quot;/&gt;&lt;property id=&quot;20307&quot; value=&quot;516&quot;/&gt;&lt;/object&gt;&lt;object type=&quot;3&quot; unique_id=&quot;23400&quot;&gt;&lt;property id=&quot;20148&quot; value=&quot;5&quot;/&gt;&lt;property id=&quot;20300&quot; value=&quot;Slide 9 - &amp;quot;The Strategic Management Process (cont.)&amp;quot;&quot;/&gt;&lt;property id=&quot;20307&quot; value=&quot;497&quot;/&gt;&lt;/object&gt;&lt;object type=&quot;3&quot; unique_id=&quot;23401&quot;&gt;&lt;property id=&quot;20148&quot; value=&quot;5&quot;/&gt;&lt;property id=&quot;20300&quot; value=&quot;Slide 10 - &amp;quot;The Strategic Management Process (cont.)&amp;quot;&quot;/&gt;&lt;property id=&quot;20307&quot; value=&quot;494&quot;/&gt;&lt;/object&gt;&lt;object type=&quot;3&quot; unique_id=&quot;23402&quot;&gt;&lt;property id=&quot;20148&quot; value=&quot;5&quot;/&gt;&lt;property id=&quot;20300&quot; value=&quot;Slide 11 - &amp;quot;SWOT Analysis&amp;quot;&quot;/&gt;&lt;property id=&quot;20307&quot; value=&quot;493&quot;/&gt;&lt;/object&gt;&lt;object type=&quot;3&quot; unique_id=&quot;23403&quot;&gt;&lt;property id=&quot;20148&quot; value=&quot;5&quot;/&gt;&lt;property id=&quot;20300&quot; value=&quot;Slide 12 - &amp;quot;Strengths and Weaknesses&amp;quot;&quot;/&gt;&lt;property id=&quot;20307&quot; value=&quot;498&quot;/&gt;&lt;/object&gt;&lt;object type=&quot;3&quot; unique_id=&quot;23404&quot;&gt;&lt;property id=&quot;20148&quot; value=&quot;5&quot;/&gt;&lt;property id=&quot;20300&quot; value=&quot;Slide 13 - &amp;quot;The Strategic Management Process (cont.)&amp;quot;&quot;/&gt;&lt;property id=&quot;20307&quot; value=&quot;492&quot;/&gt;&lt;/object&gt;&lt;object type=&quot;3&quot; unique_id=&quot;23405&quot;&gt;&lt;property id=&quot;20148&quot; value=&quot;5&quot;/&gt;&lt;property id=&quot;20300&quot; value=&quot;Slide 14 - &amp;quot;The Strategic Management Process (cont.)&amp;quot;&quot;/&gt;&lt;property id=&quot;20307&quot; value=&quot;491&quot;/&gt;&lt;/object&gt;&lt;object type=&quot;3&quot; unique_id=&quot;23406&quot;&gt;&lt;property id=&quot;20148&quot; value=&quot;5&quot;/&gt;&lt;property id=&quot;20300&quot; value=&quot;Slide 15 - &amp;quot;What Is Corporate Strategy?&amp;quot;&quot;/&gt;&lt;property id=&quot;20307&quot; value=&quot;490&quot;/&gt;&lt;/object&gt;&lt;object type=&quot;3&quot; unique_id=&quot;23407&quot;&gt;&lt;property id=&quot;20148&quot; value=&quot;5&quot;/&gt;&lt;property id=&quot;20300&quot; value=&quot;Slide 16 - &amp;quot;Types of Corporate Strategies&amp;quot;&quot;/&gt;&lt;property id=&quot;20307&quot; value=&quot;499&quot;/&gt;&lt;/object&gt;&lt;object type=&quot;3&quot; unique_id=&quot;23408&quot;&gt;&lt;property id=&quot;20148&quot; value=&quot;5&quot;/&gt;&lt;property id=&quot;20300&quot; value=&quot;Slide 17 - &amp;quot;Exhibit 9-3&amp;#x0D;&amp;#x0A;Types of Organizational Strategies&amp;quot;&quot;/&gt;&lt;property id=&quot;20307&quot; value=&quot;513&quot;/&gt;&lt;/object&gt;&lt;object type=&quot;3&quot; unique_id=&quot;23409&quot;&gt;&lt;property id=&quot;20148&quot; value=&quot;5&quot;/&gt;&lt;property id=&quot;20300&quot; value=&quot;Slide 18 - &amp;quot;Growth Strategies&amp;quot;&quot;/&gt;&lt;property id=&quot;20307&quot; value=&quot;489&quot;/&gt;&lt;/object&gt;&lt;object type=&quot;3&quot; unique_id=&quot;23410&quot;&gt;&lt;property id=&quot;20148&quot; value=&quot;5&quot;/&gt;&lt;property id=&quot;20300&quot; value=&quot;Slide 19 - &amp;quot;Types of Growth Strategies&amp;quot;&quot;/&gt;&lt;property id=&quot;20307&quot; value=&quot;488&quot;/&gt;&lt;/object&gt;&lt;object type=&quot;3&quot; unique_id=&quot;23411&quot;&gt;&lt;property id=&quot;20148&quot; value=&quot;5&quot;/&gt;&lt;property id=&quot;20300&quot; value=&quot;Slide 20 - &amp;quot;Types of Growth Strategies (cont.)&amp;quot;&quot;/&gt;&lt;property id=&quot;20307&quot; value=&quot;500&quot;/&gt;&lt;/object&gt;&lt;object type=&quot;3&quot; unique_id=&quot;23412&quot;&gt;&lt;property id=&quot;20148&quot; value=&quot;5&quot;/&gt;&lt;property id=&quot;20300&quot; value=&quot;Slide 21 - &amp;quot;Corporate Strategies (cont.)&amp;quot;&quot;/&gt;&lt;property id=&quot;20307&quot; value=&quot;501&quot;/&gt;&lt;/object&gt;&lt;object type=&quot;3&quot; unique_id=&quot;23413&quot;&gt;&lt;property id=&quot;20148&quot; value=&quot;5&quot;/&gt;&lt;property id=&quot;20300&quot; value=&quot;Slide 22 - &amp;quot;Corporate Strategies (cont.)&amp;quot;&quot;/&gt;&lt;property id=&quot;20307&quot; value=&quot;502&quot;/&gt;&lt;/object&gt;&lt;object type=&quot;3&quot; unique_id=&quot;23414&quot;&gt;&lt;property id=&quot;20148&quot; value=&quot;5&quot;/&gt;&lt;property id=&quot;20300&quot; value=&quot;Slide 23 - &amp;quot;How Are Corporate &amp;#x0D;&amp;#x0A;Strategies Managed?&amp;quot;&quot;/&gt;&lt;property id=&quot;20307&quot; value=&quot;506&quot;/&gt;&lt;/object&gt;&lt;object type=&quot;3&quot; unique_id=&quot;23415&quot;&gt;&lt;property id=&quot;20148&quot; value=&quot;5&quot;/&gt;&lt;property id=&quot;20300&quot; value=&quot;Slide 24 - &amp;quot;Competitive Strategies&amp;quot;&quot;/&gt;&lt;property id=&quot;20307&quot; value=&quot;505&quot;/&gt;&lt;/object&gt;&lt;object type=&quot;3&quot; unique_id=&quot;23416&quot;&gt;&lt;property id=&quot;20148&quot; value=&quot;5&quot;/&gt;&lt;property id=&quot;20300&quot; value=&quot;Slide 25 - &amp;quot;Five Forces Model&amp;quot;&quot;/&gt;&lt;property id=&quot;20307&quot; value=&quot;504&quot;/&gt;&lt;/object&gt;&lt;object type=&quot;3&quot; unique_id=&quot;23417&quot;&gt;&lt;property id=&quot;20148&quot; value=&quot;5&quot;/&gt;&lt;property id=&quot;20300&quot; value=&quot;Slide 26 - &amp;quot;Five Forces Model (cont.)&amp;quot;&quot;/&gt;&lt;property id=&quot;20307&quot; value=&quot;511&quot;/&gt;&lt;/object&gt;&lt;object type=&quot;3&quot; unique_id=&quot;23418&quot;&gt;&lt;property id=&quot;20148&quot; value=&quot;5&quot;/&gt;&lt;property id=&quot;20300&quot; value=&quot;Slide 27 - &amp;quot;Choosing a Competitive Strategy&amp;quot;&quot;/&gt;&lt;property id=&quot;20307&quot; value=&quot;510&quot;/&gt;&lt;/object&gt;&lt;object type=&quot;3&quot; unique_id=&quot;23419&quot;&gt;&lt;property id=&quot;20148&quot; value=&quot;5&quot;/&gt;&lt;property id=&quot;20300&quot; value=&quot;Slide 28 - &amp;quot;Choosing a Competitive Strategy (cont.)&amp;quot;&quot;/&gt;&lt;property id=&quot;20307&quot; value=&quot;509&quot;/&gt;&lt;/object&gt;&lt;object type=&quot;3&quot; unique_id=&quot;23420&quot;&gt;&lt;property id=&quot;20148&quot; value=&quot;5&quot;/&gt;&lt;property id=&quot;20300&quot; value=&quot;Slide 29 - &amp;quot;Functional Strategy&amp;quot;&quot;/&gt;&lt;property id=&quot;20307&quot; value=&quot;508&quot;/&gt;&lt;/object&gt;&lt;object type=&quot;3&quot; unique_id=&quot;23421&quot;&gt;&lt;property id=&quot;20148&quot; value=&quot;5&quot;/&gt;&lt;property id=&quot;20300&quot; value=&quot;Slide 30 - &amp;quot;Current Strategic Management Issues&amp;quot;&quot;/&gt;&lt;property id=&quot;20307&quot; value=&quot;507&quot;/&gt;&lt;/object&gt;&lt;object type=&quot;3&quot; unique_id=&quot;23422&quot;&gt;&lt;property id=&quot;20148&quot; value=&quot;5&quot;/&gt;&lt;property id=&quot;20300&quot; value=&quot;Slide 31 - &amp;quot;Exhibit 9-4&amp;#x0D;&amp;#x0A;Effective Strategic Leadership&amp;quot;&quot;/&gt;&lt;property id=&quot;20307&quot; value=&quot;521&quot;/&gt;&lt;/object&gt;&lt;object type=&quot;3&quot; unique_id=&quot;23423&quot;&gt;&lt;property id=&quot;20148&quot; value=&quot;5&quot;/&gt;&lt;property id=&quot;20300&quot; value=&quot;Slide 32 - &amp;quot;Current Strategic Management Issues (cont.)&amp;quot;&quot;/&gt;&lt;property id=&quot;20307&quot; value=&quot;512&quot;/&gt;&lt;/object&gt;&lt;object type=&quot;3&quot; unique_id=&quot;23424&quot;&gt;&lt;property id=&quot;20148&quot; value=&quot;5&quot;/&gt;&lt;property id=&quot;20300&quot; value=&quot;Slide 33 - &amp;quot;Exhibit 9-5 &amp;#x0D;&amp;#x0A;Developing Strategic Flexibility&amp;quot;&quot;/&gt;&lt;property id=&quot;20307&quot; value=&quot;520&quot;/&gt;&lt;/object&gt;&lt;object type=&quot;3&quot; unique_id=&quot;23425&quot;&gt;&lt;property id=&quot;20148&quot; value=&quot;5&quot;/&gt;&lt;property id=&quot;20300&quot; value=&quot;Slide 34 - &amp;quot;Important Organizational Strategies for Today’s Environment&amp;quot;&quot;/&gt;&lt;property id=&quot;20307&quot; value=&quot;503&quot;/&gt;&lt;/object&gt;&lt;object type=&quot;3&quot; unique_id=&quot;23426&quot;&gt;&lt;property id=&quot;20148&quot; value=&quot;5&quot;/&gt;&lt;property id=&quot;20300&quot; value=&quot;Slide 35 - &amp;quot;Important Organizational Strategies for Today’s Environment (cont.)&amp;quot;&quot;/&gt;&lt;property id=&quot;20307&quot; value=&quot;515&quot;/&gt;&lt;/object&gt;&lt;object type=&quot;3&quot; unique_id=&quot;23427&quot;&gt;&lt;property id=&quot;20148&quot; value=&quot;5&quot;/&gt;&lt;property id=&quot;20300&quot; value=&quot;Slide 36 - &amp;quot;Exhibit 9-6&amp;#x0D;&amp;#x0A;First-Mover Advantages and Disadvantages&amp;quot;&quot;/&gt;&lt;property id=&quot;20307&quot; value=&quot;519&quot;/&gt;&lt;/object&gt;&lt;object type=&quot;3&quot; unique_id=&quot;23428&quot;&gt;&lt;property id=&quot;20148&quot; value=&quot;5&quot;/&gt;&lt;property id=&quot;20300&quot; value=&quot;Slide 38 - &amp;quot;Review Learning Outcome 9.2&amp;quot;&quot;/&gt;&lt;property id=&quot;20307&quot; value=&quot;518&quot;/&gt;&lt;/object&gt;&lt;object type=&quot;3&quot; unique_id=&quot;23429&quot;&gt;&lt;property id=&quot;20148&quot; value=&quot;5&quot;/&gt;&lt;property id=&quot;20300&quot; value=&quot;Slide 39 - &amp;quot;Review Learning Outcome 9.2 (cont.)&amp;quot;&quot;/&gt;&lt;property id=&quot;20307&quot; value=&quot;517&quot;/&gt;&lt;/object&gt;&lt;object type=&quot;3&quot; unique_id=&quot;23430&quot;&gt;&lt;property id=&quot;20148&quot; value=&quot;5&quot;/&gt;&lt;property id=&quot;20300&quot; value=&quot;Slide 40 - &amp;quot;Review Learning Outcome 9.3&amp;quot;&quot;/&gt;&lt;property id=&quot;20307&quot; value=&quot;522&quot;/&gt;&lt;/object&gt;&lt;object type=&quot;3&quot; unique_id=&quot;23431&quot;&gt;&lt;property id=&quot;20148&quot; value=&quot;5&quot;/&gt;&lt;property id=&quot;20300&quot; value=&quot;Slide 41 - &amp;quot;Review Learning Outcome 9.3&amp;#x0D;&amp;#x0A; (cont.)&amp;quot;&quot;/&gt;&lt;property id=&quot;20307&quot; value=&quot;524&quot;/&gt;&lt;/object&gt;&lt;object type=&quot;3&quot; unique_id=&quot;23432&quot;&gt;&lt;property id=&quot;20148&quot; value=&quot;5&quot;/&gt;&lt;property id=&quot;20300&quot; value=&quot;Slide 42 - &amp;quot;Review Learning Outcome 9.3&amp;#x0D;&amp;#x0A; (cont.)&amp;quot;&quot;/&gt;&lt;property id=&quot;20307&quot; value=&quot;526&quot;/&gt;&lt;/object&gt;&lt;object type=&quot;3&quot; unique_id=&quot;23433&quot;&gt;&lt;property id=&quot;20148&quot; value=&quot;5&quot;/&gt;&lt;property id=&quot;20300&quot; value=&quot;Slide 43 - &amp;quot;Review Learning Outcome 9.4&amp;quot;&quot;/&gt;&lt;property id=&quot;20307&quot; value=&quot;523&quot;/&gt;&lt;/object&gt;&lt;object type=&quot;3&quot; unique_id=&quot;23434&quot;&gt;&lt;property id=&quot;20148&quot; value=&quot;5&quot;/&gt;&lt;property id=&quot;20300&quot; value=&quot;Slide 44 - &amp;quot;Review Learning Outcome 9.4 (cont.)&amp;quot;&quot;/&gt;&lt;property id=&quot;20307&quot; value=&quot;527&quot;/&gt;&lt;/object&gt;&lt;object type=&quot;3&quot; unique_id=&quot;23435&quot;&gt;&lt;property id=&quot;20148&quot; value=&quot;5&quot;/&gt;&lt;property id=&quot;20300&quot; value=&quot;Slide 45 - &amp;quot;Review Learning Outcome 9.5&amp;quot;&quot;/&gt;&lt;property id=&quot;20307&quot; value=&quot;525&quot;/&gt;&lt;/object&gt;&lt;object type=&quot;3&quot; unique_id=&quot;23436&quot;&gt;&lt;property id=&quot;20148&quot; value=&quot;5&quot;/&gt;&lt;property id=&quot;20300&quot; value=&quot;Slide 46 - &amp;quot;Review Learning Outcome 9.5 (cont.)&amp;quot;&quot;/&gt;&lt;property id=&quot;20307&quot; value=&quot;528&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18215</TotalTime>
  <Words>5718</Words>
  <Application>Microsoft Office PowerPoint</Application>
  <PresentationFormat>On-screen Show (4:3)</PresentationFormat>
  <Paragraphs>402</Paragraphs>
  <Slides>46</Slides>
  <Notes>45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1_Urban Pop</vt:lpstr>
      <vt:lpstr>Managing Strategy</vt:lpstr>
      <vt:lpstr>Learning Objectives</vt:lpstr>
      <vt:lpstr>What Is Strategic Management?</vt:lpstr>
      <vt:lpstr>Why Is Strategic Management Important?</vt:lpstr>
      <vt:lpstr>The Strategic Management Process</vt:lpstr>
      <vt:lpstr>Exhibit 9-1 Strategic Management Process</vt:lpstr>
      <vt:lpstr>The Strategic Management Process (cont.)</vt:lpstr>
      <vt:lpstr>Exhibit 9-2: Components of a Mission Statement</vt:lpstr>
      <vt:lpstr>The Strategic Management Process (cont.)</vt:lpstr>
      <vt:lpstr>The Strategic Management Process (cont.)</vt:lpstr>
      <vt:lpstr>SWOT Analysis</vt:lpstr>
      <vt:lpstr>Strengths and Weaknesses</vt:lpstr>
      <vt:lpstr>The Strategic Management Process (cont.)</vt:lpstr>
      <vt:lpstr>The Strategic Management Process (cont.)</vt:lpstr>
      <vt:lpstr>What Is Corporate Strategy?</vt:lpstr>
      <vt:lpstr>Types of Corporate Strategies</vt:lpstr>
      <vt:lpstr>Exhibit 9-3 Types of Organizational Strategies</vt:lpstr>
      <vt:lpstr>Growth Strategies</vt:lpstr>
      <vt:lpstr>Types of Growth Strategies</vt:lpstr>
      <vt:lpstr>Types of Growth Strategies (cont.)</vt:lpstr>
      <vt:lpstr>Corporate Strategies (cont.)</vt:lpstr>
      <vt:lpstr>Corporate Strategies (cont.)</vt:lpstr>
      <vt:lpstr>How Are Corporate  Strategies Managed?</vt:lpstr>
      <vt:lpstr>Competitive Strategies</vt:lpstr>
      <vt:lpstr>Five Forces Model</vt:lpstr>
      <vt:lpstr>Five Forces Model (cont.)</vt:lpstr>
      <vt:lpstr>Choosing a Competitive Strategy</vt:lpstr>
      <vt:lpstr>Choosing a Competitive Strategy (cont.)</vt:lpstr>
      <vt:lpstr>Functional Strategy</vt:lpstr>
      <vt:lpstr>Current Strategic Management Issues</vt:lpstr>
      <vt:lpstr>Exhibit 9-4 Effective Strategic Leadership</vt:lpstr>
      <vt:lpstr>Current Strategic Management Issues (cont.)</vt:lpstr>
      <vt:lpstr>Exhibit 9-5  Developing Strategic Flexibility</vt:lpstr>
      <vt:lpstr>Important Organizational Strategies for Today’s Environment</vt:lpstr>
      <vt:lpstr>Important Organizational Strategies for Today’s Environment (cont.)</vt:lpstr>
      <vt:lpstr>Exhibit 9-6 First-Mover Advantages and Disadvantages</vt:lpstr>
      <vt:lpstr>Review Learning objective 9.1</vt:lpstr>
      <vt:lpstr>Review Learning objective 9.2</vt:lpstr>
      <vt:lpstr>Review Learning objective 9.2 (cont.)</vt:lpstr>
      <vt:lpstr>Review Learning objective 9.3</vt:lpstr>
      <vt:lpstr>Review Learning objective 9.3  (cont.)</vt:lpstr>
      <vt:lpstr>Review Learning objective 9.3  (cont.)</vt:lpstr>
      <vt:lpstr>Review Learning objective 9.4</vt:lpstr>
      <vt:lpstr>Review Learning objective 9.4 (cont.)</vt:lpstr>
      <vt:lpstr>Review Learning objective 9.5</vt:lpstr>
      <vt:lpstr>Review Learning objective 9.5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236</cp:revision>
  <dcterms:created xsi:type="dcterms:W3CDTF">2012-10-07T22:51:25Z</dcterms:created>
  <dcterms:modified xsi:type="dcterms:W3CDTF">2019-02-13T16:08:18Z</dcterms:modified>
</cp:coreProperties>
</file>