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notesMasterIdLst>
    <p:notesMasterId r:id="rId38"/>
  </p:notesMasterIdLst>
  <p:handoutMasterIdLst>
    <p:handoutMasterId r:id="rId39"/>
  </p:handoutMasterIdLst>
  <p:sldIdLst>
    <p:sldId id="256" r:id="rId2"/>
    <p:sldId id="480" r:id="rId3"/>
    <p:sldId id="393" r:id="rId4"/>
    <p:sldId id="479" r:id="rId5"/>
    <p:sldId id="435" r:id="rId6"/>
    <p:sldId id="442" r:id="rId7"/>
    <p:sldId id="441" r:id="rId8"/>
    <p:sldId id="440" r:id="rId9"/>
    <p:sldId id="445" r:id="rId10"/>
    <p:sldId id="444" r:id="rId11"/>
    <p:sldId id="443" r:id="rId12"/>
    <p:sldId id="447" r:id="rId13"/>
    <p:sldId id="446" r:id="rId14"/>
    <p:sldId id="439" r:id="rId15"/>
    <p:sldId id="438" r:id="rId16"/>
    <p:sldId id="482" r:id="rId17"/>
    <p:sldId id="450" r:id="rId18"/>
    <p:sldId id="437" r:id="rId19"/>
    <p:sldId id="449" r:id="rId20"/>
    <p:sldId id="465" r:id="rId21"/>
    <p:sldId id="459" r:id="rId22"/>
    <p:sldId id="464" r:id="rId23"/>
    <p:sldId id="470" r:id="rId24"/>
    <p:sldId id="469" r:id="rId25"/>
    <p:sldId id="468" r:id="rId26"/>
    <p:sldId id="463" r:id="rId27"/>
    <p:sldId id="474" r:id="rId28"/>
    <p:sldId id="473" r:id="rId29"/>
    <p:sldId id="466" r:id="rId30"/>
    <p:sldId id="472" r:id="rId31"/>
    <p:sldId id="471" r:id="rId32"/>
    <p:sldId id="478" r:id="rId33"/>
    <p:sldId id="476" r:id="rId34"/>
    <p:sldId id="475" r:id="rId35"/>
    <p:sldId id="462" r:id="rId36"/>
    <p:sldId id="461" r:id="rId37"/>
  </p:sldIdLst>
  <p:sldSz cx="9144000" cy="6858000" type="screen4x3"/>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4" autoAdjust="0"/>
    <p:restoredTop sz="92185" autoAdjust="0"/>
  </p:normalViewPr>
  <p:slideViewPr>
    <p:cSldViewPr>
      <p:cViewPr>
        <p:scale>
          <a:sx n="60" d="100"/>
          <a:sy n="60" d="100"/>
        </p:scale>
        <p:origin x="-3084" y="-1446"/>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239539-7811-495F-88D5-D03185907EB1}" type="datetimeFigureOut">
              <a:rPr lang="en-US" smtClean="0"/>
              <a:pPr/>
              <a:t>2/13/2019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EFAFDD-737B-4444-821A-B39B469FE9A6}" type="slidenum">
              <a:rPr lang="en-US" smtClean="0"/>
              <a:pPr/>
              <a:t>‹#›</a:t>
            </a:fld>
            <a:endParaRPr lang="en-US" dirty="0"/>
          </a:p>
        </p:txBody>
      </p:sp>
    </p:spTree>
    <p:extLst>
      <p:ext uri="{BB962C8B-B14F-4D97-AF65-F5344CB8AC3E}">
        <p14:creationId xmlns:p14="http://schemas.microsoft.com/office/powerpoint/2010/main" val="2996396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752B63A-FA8B-4778-964F-01E823BEE3FF}"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92A967F-9FE8-4EB0-B0F3-F6BC65E2A1B6}" type="slidenum">
              <a:rPr lang="en-US"/>
              <a:pPr>
                <a:defRPr/>
              </a:pPr>
              <a:t>‹#›</a:t>
            </a:fld>
            <a:endParaRPr lang="en-US" dirty="0"/>
          </a:p>
        </p:txBody>
      </p:sp>
    </p:spTree>
    <p:extLst>
      <p:ext uri="{BB962C8B-B14F-4D97-AF65-F5344CB8AC3E}">
        <p14:creationId xmlns:p14="http://schemas.microsoft.com/office/powerpoint/2010/main" val="15423644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92A967F-9FE8-4EB0-B0F3-F6BC65E2A1B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15FBBDA2-9A51-4F6A-8DC8-63FF06684A1B}"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One popular departmentalization trend is the increasing use of customer departmentalization. Because getting and keeping customers is essential for success, this approach works well because it emphasizes monitoring and responding to changes in customers’ needs. </a:t>
            </a:r>
          </a:p>
          <a:p>
            <a:pPr eaLnBrk="1" hangingPunct="1"/>
            <a:endParaRPr lang="en-US" dirty="0" smtClean="0">
              <a:cs typeface="Arial" charset="0"/>
            </a:endParaRPr>
          </a:p>
          <a:p>
            <a:pPr eaLnBrk="1" hangingPunct="1"/>
            <a:r>
              <a:rPr lang="en-US" dirty="0" smtClean="0">
                <a:cs typeface="Arial" charset="0"/>
              </a:rPr>
              <a:t>Another popular trend is the use of teams, especially as work tasks have become more complex and diverse skills are needed to accomplish those tasks.</a:t>
            </a:r>
          </a:p>
          <a:p>
            <a:pPr eaLnBrk="1" hangingPunct="1"/>
            <a:endParaRPr lang="en-US" dirty="0" smtClean="0">
              <a:cs typeface="Arial" charset="0"/>
            </a:endParaRPr>
          </a:p>
          <a:p>
            <a:pPr eaLnBrk="1" hangingPunct="1"/>
            <a:r>
              <a:rPr lang="en-US" dirty="0" smtClean="0">
                <a:cs typeface="Arial" charset="0"/>
              </a:rPr>
              <a:t>One specific type of team that more organizations are using is a </a:t>
            </a:r>
            <a:r>
              <a:rPr lang="en-US" b="1" dirty="0" smtClean="0">
                <a:cs typeface="Arial" charset="0"/>
              </a:rPr>
              <a:t>cross-functional team</a:t>
            </a:r>
            <a:r>
              <a:rPr lang="en-US" dirty="0" smtClean="0">
                <a:cs typeface="Arial" charset="0"/>
              </a:rPr>
              <a:t>, a work team composed of individuals from various functional specialties.</a:t>
            </a:r>
          </a:p>
        </p:txBody>
      </p:sp>
      <p:sp>
        <p:nvSpPr>
          <p:cNvPr id="4" name="Slide Number Placeholder 3"/>
          <p:cNvSpPr>
            <a:spLocks noGrp="1"/>
          </p:cNvSpPr>
          <p:nvPr>
            <p:ph type="sldNum" sz="quarter" idx="5"/>
          </p:nvPr>
        </p:nvSpPr>
        <p:spPr/>
        <p:txBody>
          <a:bodyPr/>
          <a:lstStyle/>
          <a:p>
            <a:pPr>
              <a:defRPr/>
            </a:pPr>
            <a:fld id="{E6507881-B740-431E-880B-97AF39E1DC27}"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b="1" dirty="0" smtClean="0">
                <a:cs typeface="Arial" charset="0"/>
              </a:rPr>
              <a:t>chain of command </a:t>
            </a:r>
            <a:r>
              <a:rPr lang="en-US" dirty="0" smtClean="0">
                <a:cs typeface="Arial" charset="0"/>
              </a:rPr>
              <a:t>is the line of authority extending from upper organizational levels to lower levels, which clarifies who reports to whom. Managers need to consider it when organizing work because it helps employees with questions such as “Who do I report to?” or</a:t>
            </a:r>
            <a:r>
              <a:rPr lang="en-US" baseline="0" dirty="0" smtClean="0">
                <a:cs typeface="Arial" charset="0"/>
              </a:rPr>
              <a:t> </a:t>
            </a:r>
            <a:r>
              <a:rPr lang="en-US" dirty="0" smtClean="0">
                <a:cs typeface="Arial" charset="0"/>
              </a:rPr>
              <a:t>“Who do I go to if I have a problem?” To understand the chain of command, you have to understand three other important concepts: authority, responsibility, and unity of command. Let’s look first at authority.</a:t>
            </a:r>
          </a:p>
        </p:txBody>
      </p:sp>
      <p:sp>
        <p:nvSpPr>
          <p:cNvPr id="4" name="Slide Number Placeholder 3"/>
          <p:cNvSpPr>
            <a:spLocks noGrp="1"/>
          </p:cNvSpPr>
          <p:nvPr>
            <p:ph type="sldNum" sz="quarter" idx="5"/>
          </p:nvPr>
        </p:nvSpPr>
        <p:spPr/>
        <p:txBody>
          <a:bodyPr/>
          <a:lstStyle/>
          <a:p>
            <a:pPr>
              <a:defRPr/>
            </a:pPr>
            <a:fld id="{25A6BF74-8563-412E-A229-E8F50E8D645E}"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b="1" dirty="0" smtClean="0">
                <a:cs typeface="Arial" charset="0"/>
              </a:rPr>
              <a:t>Authority </a:t>
            </a:r>
            <a:r>
              <a:rPr lang="en-US" dirty="0" smtClean="0">
                <a:cs typeface="Arial" charset="0"/>
              </a:rPr>
              <a:t>refers to the rights inherent in a managerial position to tell people what to do and to expect them to do it. Managers in the chain</a:t>
            </a:r>
            <a:r>
              <a:rPr lang="en-US" baseline="0" dirty="0" smtClean="0">
                <a:cs typeface="Arial" charset="0"/>
              </a:rPr>
              <a:t> </a:t>
            </a:r>
            <a:r>
              <a:rPr lang="en-US" dirty="0" smtClean="0">
                <a:cs typeface="Arial" charset="0"/>
              </a:rPr>
              <a:t>of command have authority to do their job of coordinating and overseeing the work of others. Authority can be delegated downward to lower-level managers, giving them certain rights while also prescribing certain limits within which to operate.</a:t>
            </a:r>
          </a:p>
          <a:p>
            <a:pPr eaLnBrk="1" hangingPunct="1"/>
            <a:endParaRPr lang="en-US" dirty="0" smtClean="0">
              <a:cs typeface="Arial" charset="0"/>
            </a:endParaRPr>
          </a:p>
          <a:p>
            <a:pPr eaLnBrk="1" hangingPunct="1"/>
            <a:r>
              <a:rPr lang="en-US" dirty="0" smtClean="0">
                <a:cs typeface="Arial" charset="0"/>
              </a:rPr>
              <a:t>Chester Barnard, proposed another perspective on authority. This view, the </a:t>
            </a:r>
            <a:r>
              <a:rPr lang="en-US" b="1" dirty="0" smtClean="0">
                <a:cs typeface="Arial" charset="0"/>
              </a:rPr>
              <a:t>acceptance theory of authority</a:t>
            </a:r>
            <a:r>
              <a:rPr lang="en-US" dirty="0" smtClean="0">
                <a:cs typeface="Arial" charset="0"/>
              </a:rPr>
              <a:t>, says that authority</a:t>
            </a:r>
            <a:r>
              <a:rPr lang="en-US" baseline="0" dirty="0" smtClean="0">
                <a:cs typeface="Arial" charset="0"/>
              </a:rPr>
              <a:t> </a:t>
            </a:r>
            <a:r>
              <a:rPr lang="en-US" dirty="0" smtClean="0">
                <a:cs typeface="Arial" charset="0"/>
              </a:rPr>
              <a:t>comes from the willingness of subordinates to accept it. If an employee didn’t accept a manager’s order, there was no authority.</a:t>
            </a:r>
          </a:p>
        </p:txBody>
      </p:sp>
      <p:sp>
        <p:nvSpPr>
          <p:cNvPr id="4" name="Slide Number Placeholder 3"/>
          <p:cNvSpPr>
            <a:spLocks noGrp="1"/>
          </p:cNvSpPr>
          <p:nvPr>
            <p:ph type="sldNum" sz="quarter" idx="5"/>
          </p:nvPr>
        </p:nvSpPr>
        <p:spPr/>
        <p:txBody>
          <a:bodyPr/>
          <a:lstStyle/>
          <a:p>
            <a:pPr>
              <a:defRPr/>
            </a:pPr>
            <a:fld id="{98A82C1A-5C17-456A-B652-4AFCD04848B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b="1" dirty="0" smtClean="0">
                <a:cs typeface="Arial" charset="0"/>
              </a:rPr>
              <a:t>Line authority </a:t>
            </a:r>
            <a:r>
              <a:rPr lang="en-US" dirty="0" smtClean="0">
                <a:cs typeface="Arial" charset="0"/>
              </a:rPr>
              <a:t>entitles a manager to direct the work of an employee. It is the employer–employee authority relationship that extends from the top of the organization to the lowest echelon, according to the chain of command, as shown in Exhibit 10-4. As a link in the chain of command, a manager with line authority has the right to direct the work of employees and to make certain decisions without consulting anyone.</a:t>
            </a:r>
          </a:p>
          <a:p>
            <a:pPr eaLnBrk="1" hangingPunct="1"/>
            <a:endParaRPr lang="en-US" dirty="0" smtClean="0">
              <a:cs typeface="Arial" charset="0"/>
            </a:endParaRPr>
          </a:p>
          <a:p>
            <a:pPr eaLnBrk="1" hangingPunct="1"/>
            <a:r>
              <a:rPr lang="en-US" dirty="0" smtClean="0">
                <a:cs typeface="Arial" charset="0"/>
              </a:rPr>
              <a:t>As organizations get larger and more complex, line managers find that they do not have the time, expertise, or resources to get their jobs done effectively. In response, they create </a:t>
            </a:r>
            <a:r>
              <a:rPr lang="en-US" b="1" dirty="0" smtClean="0">
                <a:cs typeface="Arial" charset="0"/>
              </a:rPr>
              <a:t>staff authority </a:t>
            </a:r>
            <a:r>
              <a:rPr lang="en-US" dirty="0" smtClean="0">
                <a:cs typeface="Arial" charset="0"/>
              </a:rPr>
              <a:t>functions to support, assist, advise, and generally reduce some of their informational burdens. For instance, a hospital administrator who cannot effectively handle the purchasing of all the supplies the hospital needs creates a purchasing department, which is a staff function.</a:t>
            </a:r>
          </a:p>
        </p:txBody>
      </p:sp>
      <p:sp>
        <p:nvSpPr>
          <p:cNvPr id="4" name="Slide Number Placeholder 3"/>
          <p:cNvSpPr>
            <a:spLocks noGrp="1"/>
          </p:cNvSpPr>
          <p:nvPr>
            <p:ph type="sldNum" sz="quarter" idx="5"/>
          </p:nvPr>
        </p:nvSpPr>
        <p:spPr/>
        <p:txBody>
          <a:bodyPr/>
          <a:lstStyle/>
          <a:p>
            <a:pPr>
              <a:defRPr/>
            </a:pPr>
            <a:fld id="{2E268848-2FF2-499F-ABFC-375D85F72E3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6C6B33EC-F194-4757-8946-37CC1F1A9814}"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BB5485F6-38B5-436A-A816-42042CCA3303}"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dirty="0" smtClean="0">
                <a:cs typeface="Arial" charset="0"/>
              </a:rPr>
              <a:t>When managers use their authority to assign work to employees, those employees take on an obligation to perform those assigned duties. This obligation or expectation to perform is known as </a:t>
            </a:r>
            <a:r>
              <a:rPr lang="en-US" b="1" dirty="0" smtClean="0">
                <a:cs typeface="Arial" charset="0"/>
              </a:rPr>
              <a:t>responsibility</a:t>
            </a:r>
            <a:r>
              <a:rPr lang="en-US" dirty="0" smtClean="0">
                <a:cs typeface="Arial" charset="0"/>
              </a:rPr>
              <a:t>. And employees should be held accountable for their performance! Assigning work authority without responsibility and accountability can create opportunities for abuse. Likewise, no one should be held responsible or accountable for work tasks over which he or she has no authority to complete.</a:t>
            </a:r>
          </a:p>
          <a:p>
            <a:pPr eaLnBrk="1" hangingPunct="1"/>
            <a:endParaRPr lang="en-US" dirty="0" smtClean="0">
              <a:cs typeface="Arial" charset="0"/>
            </a:endParaRPr>
          </a:p>
          <a:p>
            <a:pPr eaLnBrk="1" hangingPunct="1"/>
            <a:r>
              <a:rPr lang="en-US" dirty="0" smtClean="0">
                <a:cs typeface="Arial" charset="0"/>
              </a:rPr>
              <a:t>Finally, the </a:t>
            </a:r>
            <a:r>
              <a:rPr lang="en-US" b="1" dirty="0" smtClean="0">
                <a:cs typeface="Arial" charset="0"/>
              </a:rPr>
              <a:t>unity of command </a:t>
            </a:r>
            <a:r>
              <a:rPr lang="en-US" dirty="0" smtClean="0">
                <a:cs typeface="Arial" charset="0"/>
              </a:rPr>
              <a:t>principle (one of Fayol’s 14 management principles) states that a person should report to only one manager.</a:t>
            </a:r>
            <a:r>
              <a:rPr lang="en-US" baseline="0" dirty="0" smtClean="0">
                <a:cs typeface="Arial" charset="0"/>
              </a:rPr>
              <a:t>  </a:t>
            </a:r>
            <a:r>
              <a:rPr lang="en-US" dirty="0" smtClean="0">
                <a:cs typeface="Arial" charset="0"/>
              </a:rPr>
              <a:t>Without unity of command, conflicting demands from multiple bosses may create problems.</a:t>
            </a:r>
          </a:p>
        </p:txBody>
      </p:sp>
      <p:sp>
        <p:nvSpPr>
          <p:cNvPr id="4" name="Slide Number Placeholder 3"/>
          <p:cNvSpPr>
            <a:spLocks noGrp="1"/>
          </p:cNvSpPr>
          <p:nvPr>
            <p:ph type="sldNum" sz="quarter" idx="5"/>
          </p:nvPr>
        </p:nvSpPr>
        <p:spPr/>
        <p:txBody>
          <a:bodyPr/>
          <a:lstStyle/>
          <a:p>
            <a:pPr>
              <a:defRPr/>
            </a:pPr>
            <a:fld id="{5970C43C-FC97-4DE2-9DF4-AF6149747DEC}"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How many employees can a manager efficiently and effectively manage? That’s what </a:t>
            </a:r>
            <a:r>
              <a:rPr lang="en-US" b="1" dirty="0" smtClean="0">
                <a:cs typeface="Arial" charset="0"/>
              </a:rPr>
              <a:t>span of control </a:t>
            </a:r>
            <a:r>
              <a:rPr lang="en-US" dirty="0" smtClean="0">
                <a:cs typeface="Arial" charset="0"/>
              </a:rPr>
              <a:t>is all about. The traditional view was that managers could not—and should not—directly supervise more than five or six subordinates. Determining the span of control is important because to a large degree, it determines the number of levels and managers in an organization—an important consideration in how efficient</a:t>
            </a:r>
            <a:r>
              <a:rPr lang="en-US" baseline="0" dirty="0" smtClean="0">
                <a:cs typeface="Arial" charset="0"/>
              </a:rPr>
              <a:t> </a:t>
            </a:r>
            <a:r>
              <a:rPr lang="en-US" dirty="0" smtClean="0">
                <a:cs typeface="Arial" charset="0"/>
              </a:rPr>
              <a:t>an organization will be. All other things being equal, the wider or larger the span, the more efficient the organization.</a:t>
            </a:r>
          </a:p>
          <a:p>
            <a:pPr eaLnBrk="1" hangingPunct="1"/>
            <a:endParaRPr lang="en-US" dirty="0" smtClean="0">
              <a:cs typeface="Arial" charset="0"/>
            </a:endParaRPr>
          </a:p>
          <a:p>
            <a:pPr eaLnBrk="1" hangingPunct="1"/>
            <a:r>
              <a:rPr lang="en-US" dirty="0" smtClean="0">
                <a:cs typeface="Arial" charset="0"/>
              </a:rPr>
              <a:t>Assume two organizations both have approximately 4,100 employees. As Exhibit 10-6 shows, if one organization has a span of four and the other a span of eight, the organization with the wider span will have two fewer levels and approximately 800 fewer managers.</a:t>
            </a:r>
          </a:p>
        </p:txBody>
      </p:sp>
      <p:sp>
        <p:nvSpPr>
          <p:cNvPr id="4" name="Slide Number Placeholder 3"/>
          <p:cNvSpPr>
            <a:spLocks noGrp="1"/>
          </p:cNvSpPr>
          <p:nvPr>
            <p:ph type="sldNum" sz="quarter" idx="5"/>
          </p:nvPr>
        </p:nvSpPr>
        <p:spPr/>
        <p:txBody>
          <a:bodyPr/>
          <a:lstStyle/>
          <a:p>
            <a:pPr>
              <a:defRPr/>
            </a:pPr>
            <a:fld id="{1DDEA83F-D8CE-423E-9306-A4ED1F2DB5B9}"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EDCCB04-955C-451E-857E-F1ED90731452}"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b="1" dirty="0" smtClean="0">
                <a:cs typeface="Arial" charset="0"/>
              </a:rPr>
              <a:t>Organizing </a:t>
            </a:r>
            <a:r>
              <a:rPr lang="en-US" dirty="0" smtClean="0">
                <a:cs typeface="Arial" charset="0"/>
              </a:rPr>
              <a:t>is arranging and structuring work to accomplish organizational goals. It’s an important process during which managers</a:t>
            </a:r>
            <a:r>
              <a:rPr lang="en-US" baseline="0" dirty="0" smtClean="0">
                <a:cs typeface="Arial" charset="0"/>
              </a:rPr>
              <a:t> </a:t>
            </a:r>
            <a:r>
              <a:rPr lang="en-US" dirty="0" smtClean="0">
                <a:cs typeface="Arial" charset="0"/>
              </a:rPr>
              <a:t>design an organization’s structure. </a:t>
            </a:r>
            <a:r>
              <a:rPr lang="en-US" b="1" dirty="0" smtClean="0">
                <a:cs typeface="Arial" charset="0"/>
              </a:rPr>
              <a:t>Organizational structure </a:t>
            </a:r>
            <a:r>
              <a:rPr lang="en-US" dirty="0" smtClean="0">
                <a:cs typeface="Arial" charset="0"/>
              </a:rPr>
              <a:t>is the formal arrangement of jobs within an organization.</a:t>
            </a:r>
          </a:p>
        </p:txBody>
      </p:sp>
      <p:sp>
        <p:nvSpPr>
          <p:cNvPr id="4" name="Slide Number Placeholder 3"/>
          <p:cNvSpPr>
            <a:spLocks noGrp="1"/>
          </p:cNvSpPr>
          <p:nvPr>
            <p:ph type="sldNum" sz="quarter" idx="5"/>
          </p:nvPr>
        </p:nvSpPr>
        <p:spPr/>
        <p:txBody>
          <a:bodyPr/>
          <a:lstStyle/>
          <a:p>
            <a:pPr>
              <a:defRPr/>
            </a:pPr>
            <a:fld id="{D1CADCDF-8844-4583-A268-BABD14D12BA0}"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dirty="0" smtClean="0">
                <a:cs typeface="Arial" charset="0"/>
              </a:rPr>
              <a:t>“At what organizational level are decisions made?” </a:t>
            </a:r>
            <a:r>
              <a:rPr lang="en-US" b="1" dirty="0" smtClean="0">
                <a:cs typeface="Arial" charset="0"/>
              </a:rPr>
              <a:t>Centralization </a:t>
            </a:r>
            <a:r>
              <a:rPr lang="en-US" dirty="0" smtClean="0">
                <a:cs typeface="Arial" charset="0"/>
              </a:rPr>
              <a:t>is the degree to which decision-making takes place at the upper levels of the organization. If top managers make key decisions with little input from below, then the organization is more centralized. On the other hand, the more that lower-level employees provide input or actually make decisions, the more </a:t>
            </a:r>
            <a:r>
              <a:rPr lang="en-US" b="1" dirty="0" smtClean="0">
                <a:cs typeface="Arial" charset="0"/>
              </a:rPr>
              <a:t>decentralization </a:t>
            </a:r>
            <a:r>
              <a:rPr lang="en-US" dirty="0" smtClean="0">
                <a:cs typeface="Arial" charset="0"/>
              </a:rPr>
              <a:t>there is. Keep in mind that centralization-decentralization is not an either-or concept. The decision is relative, not absolute—that is, an organization is never completely centralized or decentralized.</a:t>
            </a:r>
          </a:p>
          <a:p>
            <a:pPr eaLnBrk="1" hangingPunct="1"/>
            <a:endParaRPr lang="en-US" dirty="0" smtClean="0">
              <a:cs typeface="Arial" charset="0"/>
            </a:endParaRPr>
          </a:p>
          <a:p>
            <a:pPr eaLnBrk="1" hangingPunct="1"/>
            <a:r>
              <a:rPr lang="en-US" dirty="0" smtClean="0">
                <a:cs typeface="Arial" charset="0"/>
              </a:rPr>
              <a:t>As organizations have become more flexible and responsive to environmental trends, there’s been a distinct shift toward decentralized decision-making. This trend, also known as </a:t>
            </a:r>
            <a:r>
              <a:rPr lang="en-US" b="1" dirty="0" smtClean="0">
                <a:cs typeface="Arial" charset="0"/>
              </a:rPr>
              <a:t>employee empowerment</a:t>
            </a:r>
            <a:r>
              <a:rPr lang="en-US" dirty="0" smtClean="0">
                <a:cs typeface="Arial" charset="0"/>
              </a:rPr>
              <a:t>, gives employees more authority (power) to make decisions.</a:t>
            </a:r>
          </a:p>
        </p:txBody>
      </p:sp>
      <p:sp>
        <p:nvSpPr>
          <p:cNvPr id="4" name="Slide Number Placeholder 3"/>
          <p:cNvSpPr>
            <a:spLocks noGrp="1"/>
          </p:cNvSpPr>
          <p:nvPr>
            <p:ph type="sldNum" sz="quarter" idx="5"/>
          </p:nvPr>
        </p:nvSpPr>
        <p:spPr/>
        <p:txBody>
          <a:bodyPr/>
          <a:lstStyle/>
          <a:p>
            <a:pPr>
              <a:defRPr/>
            </a:pPr>
            <a:fld id="{D5B4AAD9-57BF-4019-A870-C5F4C7FFB81D}"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dirty="0" smtClean="0">
                <a:cs typeface="Arial" charset="0"/>
              </a:rPr>
              <a:t>Exhibit 10-7 lists some of the factors that affect an organization’s use of centralization or decentralization.</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29A8ACD4-9ABC-41E7-AABB-EC92CC870FB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b="1" dirty="0" smtClean="0">
                <a:cs typeface="Arial" charset="0"/>
              </a:rPr>
              <a:t>Formalization </a:t>
            </a:r>
            <a:r>
              <a:rPr lang="en-US" dirty="0" smtClean="0">
                <a:cs typeface="Arial" charset="0"/>
              </a:rPr>
              <a:t>refers to how standardized an organization’s jobs are and the extent to which employee behavior is guided by rules and procedures. In highly formalized organizations, there are explicit job descriptions, numerous organizational rules, and clearly defined procedures covering work processes. Employees have little discretion over what’s done, when it’s done, and how it’s done. However, where formalization is low, employees have more discretion in how they do their work.</a:t>
            </a:r>
          </a:p>
        </p:txBody>
      </p:sp>
      <p:sp>
        <p:nvSpPr>
          <p:cNvPr id="4" name="Slide Number Placeholder 3"/>
          <p:cNvSpPr>
            <a:spLocks noGrp="1"/>
          </p:cNvSpPr>
          <p:nvPr>
            <p:ph type="sldNum" sz="quarter" idx="5"/>
          </p:nvPr>
        </p:nvSpPr>
        <p:spPr/>
        <p:txBody>
          <a:bodyPr/>
          <a:lstStyle/>
          <a:p>
            <a:pPr>
              <a:defRPr/>
            </a:pPr>
            <a:fld id="{D888EF21-CF84-47D8-B97E-BB840CA0D7D6}"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dirty="0" smtClean="0">
                <a:cs typeface="Arial" charset="0"/>
              </a:rPr>
              <a:t>The </a:t>
            </a:r>
            <a:r>
              <a:rPr lang="en-US" b="1" dirty="0" smtClean="0">
                <a:cs typeface="Arial" charset="0"/>
              </a:rPr>
              <a:t>mechanistic organization </a:t>
            </a:r>
            <a:r>
              <a:rPr lang="en-US" dirty="0" smtClean="0">
                <a:cs typeface="Arial" charset="0"/>
              </a:rPr>
              <a:t>(or bureaucracy) was the natural result of combining the six elements of structure. Adhering to the chain-of-command principle ensured the existence of a formal hierarchy of authority, with each person controlled and supervised by one superior. Keeping the span of control small at increasingly higher levels in the organization created tall, impersonal structures. As the distance</a:t>
            </a:r>
            <a:r>
              <a:rPr lang="en-US" baseline="0" dirty="0" smtClean="0">
                <a:cs typeface="Arial" charset="0"/>
              </a:rPr>
              <a:t> </a:t>
            </a:r>
            <a:r>
              <a:rPr lang="en-US" dirty="0" smtClean="0">
                <a:cs typeface="Arial" charset="0"/>
              </a:rPr>
              <a:t>between the top and the bottom of the organization expanded, top management would increasingly impose rules and regulations. Because top managers couldn’t control lower-level activities through direct observation and ensure the use of standard practices, they substituted rules and regulations.</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organic organization </a:t>
            </a:r>
            <a:r>
              <a:rPr lang="en-US" dirty="0" smtClean="0">
                <a:cs typeface="Arial" charset="0"/>
              </a:rPr>
              <a:t>is a highly adaptive form that is as loose and flexible as the mechanistic organization is rigid and stable. Rather than having standardized jobs and regulations, the organic organization’s loose structure allows it to change rapidly as required.  It has division of labor, but the jobs people do are not standardized. Employees tend to be professionals who are technically proficient and trained</a:t>
            </a:r>
            <a:r>
              <a:rPr lang="en-US" baseline="0" dirty="0" smtClean="0">
                <a:cs typeface="Arial" charset="0"/>
              </a:rPr>
              <a:t> </a:t>
            </a:r>
            <a:r>
              <a:rPr lang="en-US" dirty="0" smtClean="0">
                <a:cs typeface="Arial" charset="0"/>
              </a:rPr>
              <a:t>to handle diverse problems. They need few formal rules and little direct supervision because their training has instilled in them standards of professional conduct.</a:t>
            </a:r>
          </a:p>
        </p:txBody>
      </p:sp>
      <p:sp>
        <p:nvSpPr>
          <p:cNvPr id="4" name="Slide Number Placeholder 3"/>
          <p:cNvSpPr>
            <a:spLocks noGrp="1"/>
          </p:cNvSpPr>
          <p:nvPr>
            <p:ph type="sldNum" sz="quarter" idx="5"/>
          </p:nvPr>
        </p:nvSpPr>
        <p:spPr/>
        <p:txBody>
          <a:bodyPr/>
          <a:lstStyle/>
          <a:p>
            <a:pPr>
              <a:defRPr/>
            </a:pPr>
            <a:fld id="{780050F8-253E-4471-B02A-83AAA8637B70}"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Basic organizational design revolves around two organizational forms, described in Exhibit 10-8.</a:t>
            </a:r>
          </a:p>
        </p:txBody>
      </p:sp>
      <p:sp>
        <p:nvSpPr>
          <p:cNvPr id="4" name="Slide Number Placeholder 3"/>
          <p:cNvSpPr>
            <a:spLocks noGrp="1"/>
          </p:cNvSpPr>
          <p:nvPr>
            <p:ph type="sldNum" sz="quarter" idx="5"/>
          </p:nvPr>
        </p:nvSpPr>
        <p:spPr/>
        <p:txBody>
          <a:bodyPr/>
          <a:lstStyle/>
          <a:p>
            <a:pPr>
              <a:defRPr/>
            </a:pPr>
            <a:fld id="{42CC4EFD-92D9-4D92-A109-C531B9AB5360}"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An organization’s structure should facilitate goal achievement. Because goals are an important part of the organization’s strategies, it’s only logical that strategy and structure are closely linked.  </a:t>
            </a:r>
          </a:p>
          <a:p>
            <a:pPr eaLnBrk="1" hangingPunct="1"/>
            <a:endParaRPr lang="en-US" dirty="0" smtClean="0">
              <a:cs typeface="Arial" charset="0"/>
            </a:endParaRPr>
          </a:p>
          <a:p>
            <a:pPr eaLnBrk="1" hangingPunct="1"/>
            <a:r>
              <a:rPr lang="en-US" dirty="0" smtClean="0">
                <a:cs typeface="Arial" charset="0"/>
              </a:rPr>
              <a:t>Research has shown that certain structural designs work best with different organizational strategies.  For instance, the flexibility and free-flowing information of the organic structure works well when an organization is pursuing meaningful and unique innovations. The mechanistic organization with its efficiency, stability, and tight controls works best for companies wanting to tightly control costs.</a:t>
            </a:r>
          </a:p>
        </p:txBody>
      </p:sp>
      <p:sp>
        <p:nvSpPr>
          <p:cNvPr id="4" name="Slide Number Placeholder 3"/>
          <p:cNvSpPr>
            <a:spLocks noGrp="1"/>
          </p:cNvSpPr>
          <p:nvPr>
            <p:ph type="sldNum" sz="quarter" idx="5"/>
          </p:nvPr>
        </p:nvSpPr>
        <p:spPr/>
        <p:txBody>
          <a:bodyPr/>
          <a:lstStyle/>
          <a:p>
            <a:pPr>
              <a:defRPr/>
            </a:pPr>
            <a:fld id="{9FA4FD28-02CF-4D8F-9ECC-C769A465F061}"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There’s considerable evidence that an organization’s size affects its structure.  Large organizations—typically considered to be those with more than 2,000 employees— tend to have more specialization, departmentalization, centralization, and rules and regulations than do small organizations. However, once an organization grows past a certain size, size has less influence on structure. Why? Essentially, once there are around 2,000 employees, it’s already fairly mechanistic. Adding another 500 employees won’t impact the structure much. On the other</a:t>
            </a:r>
            <a:r>
              <a:rPr lang="en-US" baseline="0" dirty="0" smtClean="0">
                <a:cs typeface="Arial" charset="0"/>
              </a:rPr>
              <a:t> </a:t>
            </a:r>
            <a:r>
              <a:rPr lang="en-US" dirty="0" smtClean="0">
                <a:cs typeface="Arial" charset="0"/>
              </a:rPr>
              <a:t>hand, adding 500 employees to an organization with only 300 employees is likely to make it more mechanistic.</a:t>
            </a:r>
          </a:p>
        </p:txBody>
      </p:sp>
      <p:sp>
        <p:nvSpPr>
          <p:cNvPr id="4" name="Slide Number Placeholder 3"/>
          <p:cNvSpPr>
            <a:spLocks noGrp="1"/>
          </p:cNvSpPr>
          <p:nvPr>
            <p:ph type="sldNum" sz="quarter" idx="5"/>
          </p:nvPr>
        </p:nvSpPr>
        <p:spPr/>
        <p:txBody>
          <a:bodyPr/>
          <a:lstStyle/>
          <a:p>
            <a:pPr>
              <a:defRPr/>
            </a:pPr>
            <a:fld id="{750095D4-4EDD-43BE-9A21-310D449E5F17}"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Every organization uses some form of technology to convert its inputs into outputs. The initial research on technology’s effect on structure can be traced to Joan Woodward, who studied small manufacturing firms in southern England to determine the extent to which structural design elements were related to organizational success.  She couldn’t find any consistent pattern until she divided the firms into three distinct technologies that had increasing levels of complexity and sophistication. The first category, </a:t>
            </a:r>
            <a:r>
              <a:rPr lang="en-US" b="1" dirty="0" smtClean="0">
                <a:cs typeface="Arial" charset="0"/>
              </a:rPr>
              <a:t>unit production</a:t>
            </a:r>
            <a:r>
              <a:rPr lang="en-US" dirty="0" smtClean="0">
                <a:cs typeface="Arial" charset="0"/>
              </a:rPr>
              <a:t>, described the production of items in units or small batches. The second category, </a:t>
            </a:r>
            <a:r>
              <a:rPr lang="en-US" b="1" dirty="0" smtClean="0">
                <a:cs typeface="Arial" charset="0"/>
              </a:rPr>
              <a:t>mass production</a:t>
            </a:r>
            <a:r>
              <a:rPr lang="en-US" dirty="0" smtClean="0">
                <a:cs typeface="Arial" charset="0"/>
              </a:rPr>
              <a:t>, described large batch manufacturing. Finally, the third and most technically complex group, </a:t>
            </a:r>
            <a:r>
              <a:rPr lang="en-US" b="1" dirty="0" smtClean="0">
                <a:cs typeface="Arial" charset="0"/>
              </a:rPr>
              <a:t>process production</a:t>
            </a:r>
            <a:r>
              <a:rPr lang="en-US" dirty="0" smtClean="0">
                <a:cs typeface="Arial" charset="0"/>
              </a:rPr>
              <a:t>, included continuous-process production. A summary of her findings is shown in Exhibit 10-9.</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8BF00A0C-AEC9-4737-948A-F69C86AD1DB4}"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149EE4FD-D3BA-4E38-B68C-82D19EF02DEB}"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Some organizations face stable and simple environments with little uncertainty; others face dynamic and complex environments with a lot of uncertainty. Managers try to minimize environmental uncertainty by adjusting the organization’s structure. The evidence on the environment-structure relationship helps explain why so many managers today are restructuring their organizations to be lean, fast, and flexible. Worldwide economic downturns, global competition, accelerated product innovation by competitors, and increased demands from customers for high quality and faster deliveries are examples of dynamic environmental forces. Mechanistic organizations are not equipped to respond to rapid environmental change and environmental uncertainty. As a result, we’re seeing organizations become more organic.</a:t>
            </a:r>
          </a:p>
        </p:txBody>
      </p:sp>
      <p:sp>
        <p:nvSpPr>
          <p:cNvPr id="4" name="Slide Number Placeholder 3"/>
          <p:cNvSpPr>
            <a:spLocks noGrp="1"/>
          </p:cNvSpPr>
          <p:nvPr>
            <p:ph type="sldNum" sz="quarter" idx="5"/>
          </p:nvPr>
        </p:nvSpPr>
        <p:spPr/>
        <p:txBody>
          <a:bodyPr/>
          <a:lstStyle/>
          <a:p>
            <a:pPr>
              <a:defRPr/>
            </a:pPr>
            <a:fld id="{57BF42BC-59A2-4283-9A55-88D4F59A9B70}"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Structure can be shown visually in an </a:t>
            </a:r>
            <a:r>
              <a:rPr lang="en-US" b="1" smtClean="0">
                <a:cs typeface="Arial" charset="0"/>
              </a:rPr>
              <a:t>organizational chart</a:t>
            </a:r>
            <a:r>
              <a:rPr lang="en-US" smtClean="0">
                <a:cs typeface="Arial" charset="0"/>
              </a:rPr>
              <a:t>. </a:t>
            </a:r>
            <a:r>
              <a:rPr lang="en-US" dirty="0" smtClean="0">
                <a:cs typeface="Arial" charset="0"/>
              </a:rPr>
              <a:t>(See Exhibit 10-1.) When managers create or change the structure, they’re engaged in </a:t>
            </a:r>
            <a:r>
              <a:rPr lang="en-US" b="1" dirty="0" smtClean="0">
                <a:cs typeface="Arial" charset="0"/>
              </a:rPr>
              <a:t>organizational design</a:t>
            </a:r>
            <a:r>
              <a:rPr lang="en-US" dirty="0" smtClean="0">
                <a:cs typeface="Arial" charset="0"/>
              </a:rPr>
              <a:t>, a process that involves decisions about six key elements: work specialization, departmentalization, chain of command, span of control, centralization and decentralization, and formalization.</a:t>
            </a:r>
          </a:p>
        </p:txBody>
      </p:sp>
      <p:sp>
        <p:nvSpPr>
          <p:cNvPr id="4" name="Slide Number Placeholder 3"/>
          <p:cNvSpPr>
            <a:spLocks noGrp="1"/>
          </p:cNvSpPr>
          <p:nvPr>
            <p:ph type="sldNum" sz="quarter" idx="5"/>
          </p:nvPr>
        </p:nvSpPr>
        <p:spPr/>
        <p:txBody>
          <a:bodyPr/>
          <a:lstStyle/>
          <a:p>
            <a:pPr>
              <a:defRPr/>
            </a:pPr>
            <a:fld id="{15D1F198-E0E7-41F1-AC40-955724C69157}"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dirty="0" smtClean="0">
                <a:cs typeface="Arial" charset="0"/>
              </a:rPr>
              <a:t>Most companies start as entrepreneurial ventures using a </a:t>
            </a:r>
            <a:r>
              <a:rPr lang="en-US" b="1" dirty="0" smtClean="0">
                <a:cs typeface="Arial" charset="0"/>
              </a:rPr>
              <a:t>simple structure</a:t>
            </a:r>
            <a:r>
              <a:rPr lang="en-US" dirty="0" smtClean="0">
                <a:cs typeface="Arial" charset="0"/>
              </a:rPr>
              <a:t>, an organizational design with low departmentalization, wide spans of control, authority centralized in a single person, and little formalization.  As employees are added, however, most don’t remain as simple structures. The structure tends to become more specialized and formalized.</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functional structure </a:t>
            </a:r>
            <a:r>
              <a:rPr lang="en-US" dirty="0" smtClean="0">
                <a:cs typeface="Arial" charset="0"/>
              </a:rPr>
              <a:t>is an organizational design that groups similar or related occupational specialties together. You can think of this structure as functional departmentalization applied to the entire organization.</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divisional structure </a:t>
            </a:r>
            <a:r>
              <a:rPr lang="en-US" dirty="0" smtClean="0">
                <a:cs typeface="Arial" charset="0"/>
              </a:rPr>
              <a:t>is an organizational structure made up of separate business units or divisions.   n this structure, each division has limited autonomy, with a division manager who has authority over his or her unit and is responsible for as an external overseer to coordinate and control the various divisions, and often provides support services such as financial and legal. </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F2818A07-5CC7-4C82-A374-6CFBAE654F7C}"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dirty="0" smtClean="0">
                <a:cs typeface="Arial" charset="0"/>
              </a:rPr>
              <a:t>When designing a structure, managers may choose one of the traditional organizational designs. These structures tend to be more mechanistic in nature. A summary of the strengths and weaknesses of each can be found in Exhibit 10-10.</a:t>
            </a:r>
          </a:p>
        </p:txBody>
      </p:sp>
      <p:sp>
        <p:nvSpPr>
          <p:cNvPr id="4" name="Slide Number Placeholder 3"/>
          <p:cNvSpPr>
            <a:spLocks noGrp="1"/>
          </p:cNvSpPr>
          <p:nvPr>
            <p:ph type="sldNum" sz="quarter" idx="5"/>
          </p:nvPr>
        </p:nvSpPr>
        <p:spPr/>
        <p:txBody>
          <a:bodyPr/>
          <a:lstStyle/>
          <a:p>
            <a:pPr>
              <a:defRPr/>
            </a:pPr>
            <a:fld id="{95ED0B53-E4BC-46B7-977A-FC26EB3E85E0}"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dirty="0" smtClean="0">
                <a:cs typeface="Arial" charset="0"/>
              </a:rPr>
              <a:t>The key elements in organizational design are work specialization, chain of command, span of control, departmentalization, centralization-decentralization, and formalization. Traditionally, work specialization was viewed as a way to divide work activities into separate job tasks. Today’s view is that it is an important organizing mechanism but it can lead to problems. The chain of command and its companion concepts—authority, responsibility, and unity of command—were viewed as important ways of maintaining control in organizations. The contemporary</a:t>
            </a:r>
            <a:r>
              <a:rPr lang="en-US" baseline="0" dirty="0" smtClean="0">
                <a:cs typeface="Arial" charset="0"/>
              </a:rPr>
              <a:t> </a:t>
            </a:r>
            <a:r>
              <a:rPr lang="en-US" dirty="0" smtClean="0">
                <a:cs typeface="Arial" charset="0"/>
              </a:rPr>
              <a:t>view is that they are less relevant in today’s organizations. The traditional view of span of control was that managers should directly supervise no more than five to six individuals. The contemporary view is that the span of control depends on the skills and abilities of the manager and the employees and on the characteristics of the situation.</a:t>
            </a:r>
          </a:p>
          <a:p>
            <a:pPr eaLnBrk="1" hangingPunct="1"/>
            <a:endParaRPr lang="en-US" dirty="0" smtClean="0">
              <a:cs typeface="Arial" charset="0"/>
            </a:endParaRPr>
          </a:p>
          <a:p>
            <a:pPr eaLnBrk="1" hangingPunct="1"/>
            <a:r>
              <a:rPr lang="en-US" dirty="0" smtClean="0">
                <a:cs typeface="Arial" charset="0"/>
              </a:rPr>
              <a:t>The various forms of departmentalization are as follows: </a:t>
            </a:r>
            <a:r>
              <a:rPr lang="en-US" i="1" dirty="0" smtClean="0">
                <a:cs typeface="Arial" charset="0"/>
              </a:rPr>
              <a:t>Functional </a:t>
            </a:r>
            <a:r>
              <a:rPr lang="en-US" dirty="0" smtClean="0">
                <a:cs typeface="Arial" charset="0"/>
              </a:rPr>
              <a:t>groups</a:t>
            </a:r>
            <a:r>
              <a:rPr lang="en-US" baseline="0" dirty="0" smtClean="0">
                <a:cs typeface="Arial" charset="0"/>
              </a:rPr>
              <a:t> –</a:t>
            </a:r>
            <a:r>
              <a:rPr lang="en-US" dirty="0" smtClean="0">
                <a:cs typeface="Arial" charset="0"/>
              </a:rPr>
              <a:t> jobs by functions performed; </a:t>
            </a:r>
            <a:r>
              <a:rPr lang="en-US" i="1" dirty="0" smtClean="0">
                <a:cs typeface="Arial" charset="0"/>
              </a:rPr>
              <a:t>product </a:t>
            </a:r>
            <a:r>
              <a:rPr lang="en-US" dirty="0" smtClean="0">
                <a:cs typeface="Arial" charset="0"/>
              </a:rPr>
              <a:t>groups </a:t>
            </a:r>
            <a:r>
              <a:rPr lang="en-US" baseline="0" dirty="0" smtClean="0">
                <a:cs typeface="Arial" charset="0"/>
              </a:rPr>
              <a:t>–</a:t>
            </a:r>
            <a:r>
              <a:rPr lang="en-US" dirty="0" smtClean="0">
                <a:cs typeface="Arial" charset="0"/>
              </a:rPr>
              <a:t> jobs by product lines; </a:t>
            </a:r>
            <a:r>
              <a:rPr lang="en-US" i="1" dirty="0" smtClean="0">
                <a:cs typeface="Arial" charset="0"/>
              </a:rPr>
              <a:t>geographical </a:t>
            </a:r>
            <a:r>
              <a:rPr lang="en-US" dirty="0" smtClean="0">
                <a:cs typeface="Arial" charset="0"/>
              </a:rPr>
              <a:t>groups </a:t>
            </a:r>
            <a:r>
              <a:rPr lang="en-US" baseline="0" dirty="0" smtClean="0">
                <a:cs typeface="Arial" charset="0"/>
              </a:rPr>
              <a:t>–</a:t>
            </a:r>
            <a:r>
              <a:rPr lang="en-US" dirty="0" smtClean="0">
                <a:cs typeface="Arial" charset="0"/>
              </a:rPr>
              <a:t> jobs by geographical region; </a:t>
            </a:r>
            <a:r>
              <a:rPr lang="en-US" i="1" dirty="0" smtClean="0">
                <a:cs typeface="Arial" charset="0"/>
              </a:rPr>
              <a:t>process </a:t>
            </a:r>
            <a:r>
              <a:rPr lang="en-US" dirty="0" smtClean="0">
                <a:cs typeface="Arial" charset="0"/>
              </a:rPr>
              <a:t>groups </a:t>
            </a:r>
            <a:r>
              <a:rPr lang="en-US" baseline="0" dirty="0" smtClean="0">
                <a:cs typeface="Arial" charset="0"/>
              </a:rPr>
              <a:t>– </a:t>
            </a:r>
            <a:r>
              <a:rPr lang="en-US" dirty="0" smtClean="0">
                <a:cs typeface="Arial" charset="0"/>
              </a:rPr>
              <a:t>jobs on product or customer flow; and </a:t>
            </a:r>
            <a:r>
              <a:rPr lang="en-US" i="1" dirty="0" smtClean="0">
                <a:cs typeface="Arial" charset="0"/>
              </a:rPr>
              <a:t>customer </a:t>
            </a:r>
            <a:r>
              <a:rPr lang="en-US" dirty="0" smtClean="0">
                <a:cs typeface="Arial" charset="0"/>
              </a:rPr>
              <a:t>groups </a:t>
            </a:r>
            <a:r>
              <a:rPr lang="en-US" baseline="0" dirty="0" smtClean="0">
                <a:cs typeface="Arial" charset="0"/>
              </a:rPr>
              <a:t>– </a:t>
            </a:r>
            <a:r>
              <a:rPr lang="en-US" dirty="0" smtClean="0">
                <a:cs typeface="Arial" charset="0"/>
              </a:rPr>
              <a:t>jobs on specific and unique customer groups. </a:t>
            </a:r>
          </a:p>
          <a:p>
            <a:pPr eaLnBrk="1" hangingPunct="1"/>
            <a:endParaRPr lang="en-US" dirty="0" smtClean="0">
              <a:cs typeface="Arial" charset="0"/>
            </a:endParaRPr>
          </a:p>
          <a:p>
            <a:pPr eaLnBrk="1" hangingPunct="1"/>
            <a:r>
              <a:rPr lang="en-US" dirty="0" smtClean="0">
                <a:cs typeface="Arial" charset="0"/>
              </a:rPr>
              <a:t>Authority refers to the rights inherent in a managerial position to tell people what to do and to expect them to do it. The acceptance view of</a:t>
            </a:r>
            <a:r>
              <a:rPr lang="en-US" baseline="0" dirty="0" smtClean="0">
                <a:cs typeface="Arial" charset="0"/>
              </a:rPr>
              <a:t> </a:t>
            </a:r>
            <a:r>
              <a:rPr lang="en-US" dirty="0" smtClean="0">
                <a:cs typeface="Arial" charset="0"/>
              </a:rPr>
              <a:t>authority says that authority comes from the willingness of subordinates to accept it. Line authority entitles a manager to direct the work of an employee. Staff authority refers to functions that support, assist, advise, and generally reduce some of managers’ informational burdens. Responsibility is the obligation or expectation to perform assigned duties. Unity of command states that a person should report to only one manager. Centralization-decentralization is a structural decision about who makes decisions—upper-level managers or lower-level employees. Formalization concerns the organization’s use of standardization and strict rules to provide consistency and control.</a:t>
            </a:r>
          </a:p>
        </p:txBody>
      </p:sp>
      <p:sp>
        <p:nvSpPr>
          <p:cNvPr id="4" name="Slide Number Placeholder 3"/>
          <p:cNvSpPr>
            <a:spLocks noGrp="1"/>
          </p:cNvSpPr>
          <p:nvPr>
            <p:ph type="sldNum" sz="quarter" idx="5"/>
          </p:nvPr>
        </p:nvSpPr>
        <p:spPr/>
        <p:txBody>
          <a:bodyPr/>
          <a:lstStyle/>
          <a:p>
            <a:pPr>
              <a:defRPr/>
            </a:pPr>
            <a:fld id="{33C0FC78-FCF4-4F54-91CE-4D61DD4B8D9D}"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dirty="0" smtClean="0">
                <a:cs typeface="Arial" charset="0"/>
              </a:rPr>
              <a:t>A mechanistic organization is a rigid and tightly controlled structure. An organic organization is highly adaptive and flexible.</a:t>
            </a:r>
          </a:p>
        </p:txBody>
      </p:sp>
      <p:sp>
        <p:nvSpPr>
          <p:cNvPr id="4" name="Slide Number Placeholder 3"/>
          <p:cNvSpPr>
            <a:spLocks noGrp="1"/>
          </p:cNvSpPr>
          <p:nvPr>
            <p:ph type="sldNum" sz="quarter" idx="5"/>
          </p:nvPr>
        </p:nvSpPr>
        <p:spPr/>
        <p:txBody>
          <a:bodyPr/>
          <a:lstStyle/>
          <a:p>
            <a:pPr>
              <a:defRPr/>
            </a:pPr>
            <a:fld id="{A6BE1E41-DF3E-48CD-B9A2-B5C072F54268}"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a:lstStyle/>
          <a:p>
            <a:pPr eaLnBrk="1" hangingPunct="1"/>
            <a:r>
              <a:rPr lang="en-US" dirty="0" smtClean="0">
                <a:cs typeface="Arial" charset="0"/>
              </a:rPr>
              <a:t>An organization’s structure should support the strategy. If the strategy changes, the structure should also change. An organization’s size can affect its structure up to a certain point. Once an organization reaches a certain size (usually around 2,000 employees), it’s fairly mechanistic. An organization’s technology can affect its structure. An organic structure is most effective with unit production and process production technology. A mechanistic structure is most effective with mass production technology. The more uncertain an organization’s environment, the more it needs the flexibility of an organic design.</a:t>
            </a:r>
          </a:p>
        </p:txBody>
      </p:sp>
      <p:sp>
        <p:nvSpPr>
          <p:cNvPr id="4" name="Slide Number Placeholder 3"/>
          <p:cNvSpPr>
            <a:spLocks noGrp="1"/>
          </p:cNvSpPr>
          <p:nvPr>
            <p:ph type="sldNum" sz="quarter" idx="5"/>
          </p:nvPr>
        </p:nvSpPr>
        <p:spPr/>
        <p:txBody>
          <a:bodyPr/>
          <a:lstStyle/>
          <a:p>
            <a:pPr>
              <a:defRPr/>
            </a:pPr>
            <a:fld id="{32E5CFCB-D242-42A0-AF72-465EC49184BD}"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a:lstStyle/>
          <a:p>
            <a:pPr eaLnBrk="1" hangingPunct="1"/>
            <a:r>
              <a:rPr lang="en-US" dirty="0" smtClean="0">
                <a:cs typeface="Arial" charset="0"/>
              </a:rPr>
              <a:t>A simple structure is one with low departmentalization, wide spans of control, authority centralized in a single person, and little formalization. A functional structure groups similar or related occupational specialties together. A divisional structure is made up of separate business units or divisions.</a:t>
            </a:r>
          </a:p>
        </p:txBody>
      </p:sp>
      <p:sp>
        <p:nvSpPr>
          <p:cNvPr id="4" name="Slide Number Placeholder 3"/>
          <p:cNvSpPr>
            <a:spLocks noGrp="1"/>
          </p:cNvSpPr>
          <p:nvPr>
            <p:ph type="sldNum" sz="quarter" idx="5"/>
          </p:nvPr>
        </p:nvSpPr>
        <p:spPr/>
        <p:txBody>
          <a:bodyPr/>
          <a:lstStyle/>
          <a:p>
            <a:pPr>
              <a:defRPr/>
            </a:pPr>
            <a:fld id="{2F7B0940-60DD-4DE1-A86C-937F3D5CBA68}"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E39212B8-8835-428C-80E7-DCD7A98FA42C}"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b="1" dirty="0" smtClean="0">
                <a:cs typeface="Arial" charset="0"/>
              </a:rPr>
              <a:t>Work specialization</a:t>
            </a:r>
            <a:r>
              <a:rPr lang="en-US" dirty="0" smtClean="0">
                <a:cs typeface="Arial" charset="0"/>
              </a:rPr>
              <a:t> is dividing work activities into separate job tasks. Individual employees “specialize” in doing part of an activity rather than the entire activity in order to increase work output. It’s also known as division of labor. Work specialization makes efficient use of the diversity of workers skills.</a:t>
            </a:r>
          </a:p>
          <a:p>
            <a:pPr eaLnBrk="1" hangingPunct="1"/>
            <a:endParaRPr lang="en-US" dirty="0" smtClean="0">
              <a:cs typeface="Arial" charset="0"/>
            </a:endParaRPr>
          </a:p>
          <a:p>
            <a:pPr eaLnBrk="1" hangingPunct="1"/>
            <a:r>
              <a:rPr lang="en-US" dirty="0" smtClean="0">
                <a:cs typeface="Arial" charset="0"/>
              </a:rPr>
              <a:t>Early proponents of work specialization believed it could lead to great increases in productivity. At the beginning of the twentieth century, that generalization was reasonable. Because specialization was not widely practiced, its introduction almost always generated higher productivity.</a:t>
            </a:r>
          </a:p>
          <a:p>
            <a:pPr eaLnBrk="1" hangingPunct="1"/>
            <a:endParaRPr lang="en-US" dirty="0" smtClean="0">
              <a:cs typeface="Arial" charset="0"/>
            </a:endParaRPr>
          </a:p>
          <a:p>
            <a:pPr eaLnBrk="1" hangingPunct="1"/>
            <a:r>
              <a:rPr lang="en-US" dirty="0" smtClean="0">
                <a:cs typeface="Arial" charset="0"/>
              </a:rPr>
              <a:t>But, as Exhibit 10-2 illustrates, a good thing can be carried too far. At some point, the human diseconomies from division of labor—boredom, fatigue, stress, low productivity, poor quality, increased absenteeism, and high turnover—exceed the economic advantages.</a:t>
            </a:r>
          </a:p>
        </p:txBody>
      </p:sp>
      <p:sp>
        <p:nvSpPr>
          <p:cNvPr id="4" name="Slide Number Placeholder 3"/>
          <p:cNvSpPr>
            <a:spLocks noGrp="1"/>
          </p:cNvSpPr>
          <p:nvPr>
            <p:ph type="sldNum" sz="quarter" idx="5"/>
          </p:nvPr>
        </p:nvSpPr>
        <p:spPr/>
        <p:txBody>
          <a:bodyPr/>
          <a:lstStyle/>
          <a:p>
            <a:pPr>
              <a:defRPr/>
            </a:pPr>
            <a:fld id="{9D81041D-BB36-4241-9E3B-89E0861D5E0E}"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613A5636-A429-4648-8021-B0B6DFF577F2}"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dirty="0" smtClean="0">
                <a:cs typeface="Arial" charset="0"/>
              </a:rPr>
              <a:t>How jobs are grouped together is called </a:t>
            </a:r>
            <a:r>
              <a:rPr lang="en-US" b="1" dirty="0" smtClean="0">
                <a:cs typeface="Arial" charset="0"/>
              </a:rPr>
              <a:t>departmentalization</a:t>
            </a:r>
            <a:r>
              <a:rPr lang="en-US" dirty="0" smtClean="0">
                <a:cs typeface="Arial" charset="0"/>
              </a:rPr>
              <a:t>. Five common forms of departmentalization are used, although an organization may develop its own unique classification. Exhibit 10-3 illustrates each type of departmentalization as well as the advantages</a:t>
            </a:r>
            <a:r>
              <a:rPr lang="en-US" baseline="0" dirty="0" smtClean="0">
                <a:cs typeface="Arial" charset="0"/>
              </a:rPr>
              <a:t> </a:t>
            </a:r>
            <a:r>
              <a:rPr lang="en-US" dirty="0" smtClean="0">
                <a:cs typeface="Arial" charset="0"/>
              </a:rPr>
              <a:t>and disadvantages of each.</a:t>
            </a:r>
          </a:p>
        </p:txBody>
      </p:sp>
      <p:sp>
        <p:nvSpPr>
          <p:cNvPr id="4" name="Slide Number Placeholder 3"/>
          <p:cNvSpPr>
            <a:spLocks noGrp="1"/>
          </p:cNvSpPr>
          <p:nvPr>
            <p:ph type="sldNum" sz="quarter" idx="5"/>
          </p:nvPr>
        </p:nvSpPr>
        <p:spPr/>
        <p:txBody>
          <a:bodyPr/>
          <a:lstStyle/>
          <a:p>
            <a:pPr>
              <a:defRPr/>
            </a:pPr>
            <a:fld id="{043E66B8-BF11-4E2F-AB26-DE3408D8F638}"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CA4914FF-6803-4646-B55A-2D02BD331AEE}"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E9D923B0-E128-4F3C-9BD2-D6232DFFF4CB}"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4101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6302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3791522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400800" y="6416675"/>
            <a:ext cx="19812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IN" smtClean="0"/>
              <a:t>Copyright © 2016 Pearson Education, Ltd.</a:t>
            </a:r>
            <a:endParaRPr lang="en-US" dirty="0"/>
          </a:p>
        </p:txBody>
      </p:sp>
      <p:sp>
        <p:nvSpPr>
          <p:cNvPr id="5" name="Slide Number Placeholder 4"/>
          <p:cNvSpPr>
            <a:spLocks noGrp="1"/>
          </p:cNvSpPr>
          <p:nvPr>
            <p:ph type="sldNum" sz="quarter" idx="12"/>
          </p:nvPr>
        </p:nvSpPr>
        <p:spPr/>
        <p:txBody>
          <a:bodyPr/>
          <a:lstStyle/>
          <a:p>
            <a:r>
              <a:rPr lang="en-US" dirty="0" smtClean="0"/>
              <a:t>10 - </a:t>
            </a:r>
            <a:fld id="{1D72EBF8-7CF5-44B7-B2BF-E22DE4D0703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236982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255463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261443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223976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419356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198485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14129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Pearson Education, Ltd.</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spTree>
    <p:extLst>
      <p:ext uri="{BB962C8B-B14F-4D97-AF65-F5344CB8AC3E}">
        <p14:creationId xmlns:p14="http://schemas.microsoft.com/office/powerpoint/2010/main" val="255749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4"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Pearson Education, Ltd.</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10-</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5"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269183366"/>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62" r:id="rId12"/>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a:xfrm>
            <a:off x="5054800" y="1447800"/>
            <a:ext cx="4091844" cy="2209800"/>
          </a:xfrm>
        </p:spPr>
        <p:txBody>
          <a:bodyPr>
            <a:normAutofit/>
          </a:bodyPr>
          <a:lstStyle/>
          <a:p>
            <a:pPr algn="ctr"/>
            <a:r>
              <a:rPr lang="en-US" sz="3200" dirty="0" smtClean="0">
                <a:latin typeface="HelveticaNeue-Light"/>
              </a:rPr>
              <a:t>Designing organizational structure—Basic Designs</a:t>
            </a:r>
            <a:endParaRPr lang="en-US" sz="3200" dirty="0">
              <a:latin typeface="HelveticaNeue-Light"/>
            </a:endParaRPr>
          </a:p>
        </p:txBody>
      </p:sp>
      <p:sp>
        <p:nvSpPr>
          <p:cNvPr id="6" name="TextBox 5"/>
          <p:cNvSpPr txBox="1"/>
          <p:nvPr/>
        </p:nvSpPr>
        <p:spPr>
          <a:xfrm>
            <a:off x="7924800" y="6553200"/>
            <a:ext cx="838200" cy="246221"/>
          </a:xfrm>
          <a:prstGeom prst="rect">
            <a:avLst/>
          </a:prstGeom>
          <a:noFill/>
        </p:spPr>
        <p:txBody>
          <a:bodyPr wrap="square" rtlCol="0">
            <a:spAutoFit/>
          </a:bodyPr>
          <a:lstStyle/>
          <a:p>
            <a:r>
              <a:rPr lang="en-US" sz="1000" dirty="0" smtClean="0"/>
              <a:t>10 - 1</a:t>
            </a:r>
            <a:endParaRPr lang="en-US" sz="1000" dirty="0"/>
          </a:p>
        </p:txBody>
      </p:sp>
      <p:pic>
        <p:nvPicPr>
          <p:cNvPr id="9" name="Picture 2"/>
          <p:cNvPicPr>
            <a:picLocks noChangeAspect="1" noChangeArrowheads="1"/>
          </p:cNvPicPr>
          <p:nvPr/>
        </p:nvPicPr>
        <p:blipFill>
          <a:blip r:embed="rId3"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10</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noAutofit/>
          </a:bodyPr>
          <a:lstStyle/>
          <a:p>
            <a:pPr algn="ctr"/>
            <a:r>
              <a:rPr lang="en-US" sz="3000" dirty="0" smtClean="0"/>
              <a:t>Exhibit 10-3</a:t>
            </a:r>
            <a:br>
              <a:rPr lang="en-US" sz="3000" dirty="0" smtClean="0"/>
            </a:br>
            <a:r>
              <a:rPr lang="en-US" sz="3000" dirty="0" smtClean="0"/>
              <a:t>The Five Common</a:t>
            </a:r>
            <a:br>
              <a:rPr lang="en-US" sz="3000" dirty="0" smtClean="0"/>
            </a:br>
            <a:r>
              <a:rPr lang="en-US" sz="3000" dirty="0" smtClean="0"/>
              <a:t>Forms of Departmentalization (CONT.)</a:t>
            </a:r>
            <a:endParaRPr lang="en-US" sz="3000" dirty="0" smtClean="0">
              <a:latin typeface="Calibri" pitchFamily="34" charset="0"/>
            </a:endParaRPr>
          </a:p>
        </p:txBody>
      </p:sp>
      <p:sp>
        <p:nvSpPr>
          <p:cNvPr id="7" name="TextBox 6"/>
          <p:cNvSpPr txBox="1"/>
          <p:nvPr/>
        </p:nvSpPr>
        <p:spPr>
          <a:xfrm>
            <a:off x="8382000" y="6488668"/>
            <a:ext cx="762000" cy="246221"/>
          </a:xfrm>
          <a:prstGeom prst="rect">
            <a:avLst/>
          </a:prstGeom>
          <a:noFill/>
        </p:spPr>
        <p:txBody>
          <a:bodyPr wrap="square" rtlCol="0">
            <a:spAutoFit/>
          </a:bodyPr>
          <a:lstStyle/>
          <a:p>
            <a:r>
              <a:rPr lang="en-US" sz="1000" dirty="0" smtClean="0"/>
              <a:t>10 - 10</a:t>
            </a:r>
            <a:endParaRPr lang="en-US" sz="1000" dirty="0"/>
          </a:p>
        </p:txBody>
      </p:sp>
      <p:pic>
        <p:nvPicPr>
          <p:cNvPr id="2" name="Picture 1"/>
          <p:cNvPicPr>
            <a:picLocks noChangeAspect="1"/>
          </p:cNvPicPr>
          <p:nvPr/>
        </p:nvPicPr>
        <p:blipFill>
          <a:blip r:embed="rId3"/>
          <a:stretch>
            <a:fillRect/>
          </a:stretch>
        </p:blipFill>
        <p:spPr>
          <a:xfrm>
            <a:off x="330200" y="1854200"/>
            <a:ext cx="8483600" cy="36322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noAutofit/>
          </a:bodyPr>
          <a:lstStyle/>
          <a:p>
            <a:pPr algn="ctr"/>
            <a:r>
              <a:rPr lang="en-US" sz="3000" dirty="0" smtClean="0"/>
              <a:t>Exhibit 10-3</a:t>
            </a:r>
            <a:br>
              <a:rPr lang="en-US" sz="3000" dirty="0" smtClean="0"/>
            </a:br>
            <a:r>
              <a:rPr lang="en-US" sz="3000" dirty="0" smtClean="0"/>
              <a:t>The Five Common</a:t>
            </a:r>
            <a:br>
              <a:rPr lang="en-US" sz="3000" dirty="0" smtClean="0"/>
            </a:br>
            <a:r>
              <a:rPr lang="en-US" sz="3000" dirty="0" smtClean="0"/>
              <a:t>Forms of Departmentalization (CONT.)</a:t>
            </a:r>
            <a:endParaRPr lang="en-US" sz="3000" dirty="0" smtClean="0">
              <a:latin typeface="Calibri" pitchFamily="34" charset="0"/>
            </a:endParaRPr>
          </a:p>
        </p:txBody>
      </p:sp>
      <p:sp>
        <p:nvSpPr>
          <p:cNvPr id="9" name="TextBox 8"/>
          <p:cNvSpPr txBox="1"/>
          <p:nvPr/>
        </p:nvSpPr>
        <p:spPr>
          <a:xfrm>
            <a:off x="8153400" y="6400800"/>
            <a:ext cx="838200" cy="246221"/>
          </a:xfrm>
          <a:prstGeom prst="rect">
            <a:avLst/>
          </a:prstGeom>
          <a:noFill/>
        </p:spPr>
        <p:txBody>
          <a:bodyPr wrap="square" rtlCol="0">
            <a:spAutoFit/>
          </a:bodyPr>
          <a:lstStyle/>
          <a:p>
            <a:r>
              <a:rPr lang="en-US" sz="1000" dirty="0" smtClean="0"/>
              <a:t>10 - 11</a:t>
            </a:r>
            <a:endParaRPr lang="en-US" sz="1000" dirty="0"/>
          </a:p>
        </p:txBody>
      </p:sp>
      <p:pic>
        <p:nvPicPr>
          <p:cNvPr id="3" name="Picture 2"/>
          <p:cNvPicPr>
            <a:picLocks noChangeAspect="1"/>
          </p:cNvPicPr>
          <p:nvPr/>
        </p:nvPicPr>
        <p:blipFill>
          <a:blip r:embed="rId3"/>
          <a:stretch>
            <a:fillRect/>
          </a:stretch>
        </p:blipFill>
        <p:spPr>
          <a:xfrm>
            <a:off x="231904" y="1752600"/>
            <a:ext cx="8928100" cy="4216400"/>
          </a:xfrm>
          <a:prstGeom prst="rect">
            <a:avLst/>
          </a:prstGeom>
        </p:spPr>
      </p:pic>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algn="ctr"/>
            <a:r>
              <a:rPr lang="en-US" sz="3600" dirty="0" smtClean="0"/>
              <a:t>Departmentalization Trends</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pPr indent="-342900" eaLnBrk="0" hangingPunct="0">
              <a:spcBef>
                <a:spcPct val="20000"/>
              </a:spcBef>
            </a:pPr>
            <a:r>
              <a:rPr lang="en-US" sz="3200" dirty="0" smtClean="0">
                <a:latin typeface="Arial"/>
                <a:cs typeface="Arial"/>
              </a:rPr>
              <a:t>Increasing </a:t>
            </a:r>
            <a:r>
              <a:rPr lang="en-US" sz="3200" dirty="0">
                <a:latin typeface="Arial"/>
                <a:cs typeface="Arial"/>
              </a:rPr>
              <a:t>use of customer </a:t>
            </a:r>
            <a:r>
              <a:rPr lang="en-US" sz="3200" dirty="0" smtClean="0">
                <a:latin typeface="Arial"/>
                <a:cs typeface="Arial"/>
              </a:rPr>
              <a:t>departmentalization</a:t>
            </a:r>
          </a:p>
          <a:p>
            <a:pPr indent="-342900" eaLnBrk="0" hangingPunct="0">
              <a:spcBef>
                <a:spcPct val="20000"/>
              </a:spcBef>
            </a:pPr>
            <a:r>
              <a:rPr lang="en-US" sz="3200" b="1" dirty="0" smtClean="0"/>
              <a:t>Cross</a:t>
            </a:r>
            <a:r>
              <a:rPr lang="en-US" sz="3200" b="1" dirty="0"/>
              <a:t>-functional team </a:t>
            </a:r>
            <a:r>
              <a:rPr lang="en-US" sz="3200" dirty="0"/>
              <a:t>–</a:t>
            </a:r>
            <a:r>
              <a:rPr lang="en-US" sz="3200" b="1" dirty="0"/>
              <a:t> </a:t>
            </a:r>
            <a:r>
              <a:rPr lang="en-US" sz="3200" dirty="0"/>
              <a:t>a work team composed of individuals from various functional </a:t>
            </a:r>
            <a:r>
              <a:rPr lang="en-US" sz="3200" dirty="0" smtClean="0"/>
              <a:t>specialties.</a:t>
            </a:r>
            <a:endParaRPr lang="en-US" sz="3200" dirty="0"/>
          </a:p>
          <a:p>
            <a:endParaRPr lang="en-US" sz="3200" dirty="0">
              <a:latin typeface="Arial" pitchFamily="34" charset="0"/>
              <a:cs typeface="Arial" pitchFamily="34" charset="0"/>
            </a:endParaRPr>
          </a:p>
        </p:txBody>
      </p:sp>
      <p:sp>
        <p:nvSpPr>
          <p:cNvPr id="6" name="TextBox 5"/>
          <p:cNvSpPr txBox="1"/>
          <p:nvPr/>
        </p:nvSpPr>
        <p:spPr>
          <a:xfrm>
            <a:off x="8077200" y="6400800"/>
            <a:ext cx="838200" cy="246221"/>
          </a:xfrm>
          <a:prstGeom prst="rect">
            <a:avLst/>
          </a:prstGeom>
          <a:noFill/>
        </p:spPr>
        <p:txBody>
          <a:bodyPr wrap="square" rtlCol="0">
            <a:spAutoFit/>
          </a:bodyPr>
          <a:lstStyle/>
          <a:p>
            <a:r>
              <a:rPr lang="en-US" sz="1000" dirty="0" smtClean="0"/>
              <a:t>10 - 12</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ctr"/>
            <a:r>
              <a:rPr lang="en-US" sz="3600" dirty="0" smtClean="0"/>
              <a:t>Chain of Command </a:t>
            </a:r>
            <a:endParaRPr lang="en-US" sz="3600" dirty="0" smtClean="0">
              <a:latin typeface="Calibri" pitchFamily="34" charset="0"/>
            </a:endParaRPr>
          </a:p>
        </p:txBody>
      </p:sp>
      <p:sp>
        <p:nvSpPr>
          <p:cNvPr id="11" name="Content Placeholder 10"/>
          <p:cNvSpPr>
            <a:spLocks noGrp="1"/>
          </p:cNvSpPr>
          <p:nvPr>
            <p:ph idx="1"/>
          </p:nvPr>
        </p:nvSpPr>
        <p:spPr/>
        <p:txBody>
          <a:bodyPr/>
          <a:lstStyle/>
          <a:p>
            <a:r>
              <a:rPr lang="en-US" sz="3200" b="1" dirty="0" smtClean="0">
                <a:latin typeface="Arial" pitchFamily="34" charset="0"/>
                <a:cs typeface="Arial" pitchFamily="34" charset="0"/>
              </a:rPr>
              <a:t>Chain of Command</a:t>
            </a:r>
          </a:p>
          <a:p>
            <a:endParaRPr lang="en-US" dirty="0"/>
          </a:p>
        </p:txBody>
      </p:sp>
      <p:sp>
        <p:nvSpPr>
          <p:cNvPr id="5222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a:t>–</a:t>
            </a:r>
            <a:r>
              <a:rPr lang="en-US" sz="3200" b="1" dirty="0" smtClean="0"/>
              <a:t> </a:t>
            </a:r>
            <a:r>
              <a:rPr lang="en-US" sz="3200" dirty="0"/>
              <a:t>the continuous line of authority that extends from upper levels of an organization to the lowest levels of the organization—clarifies who reports to </a:t>
            </a:r>
            <a:r>
              <a:rPr lang="en-US" sz="3200" dirty="0" smtClean="0"/>
              <a:t>whom.</a:t>
            </a:r>
            <a:endParaRPr lang="en-US" sz="3200" dirty="0"/>
          </a:p>
        </p:txBody>
      </p:sp>
      <p:sp>
        <p:nvSpPr>
          <p:cNvPr id="6" name="TextBox 5"/>
          <p:cNvSpPr txBox="1"/>
          <p:nvPr/>
        </p:nvSpPr>
        <p:spPr>
          <a:xfrm>
            <a:off x="8229600" y="6477000"/>
            <a:ext cx="914400" cy="246221"/>
          </a:xfrm>
          <a:prstGeom prst="rect">
            <a:avLst/>
          </a:prstGeom>
          <a:noFill/>
        </p:spPr>
        <p:txBody>
          <a:bodyPr wrap="square" rtlCol="0">
            <a:spAutoFit/>
          </a:bodyPr>
          <a:lstStyle/>
          <a:p>
            <a:r>
              <a:rPr lang="en-US" sz="1000" dirty="0" smtClean="0"/>
              <a:t>10 - 13</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ctr"/>
            <a:r>
              <a:rPr lang="en-US" sz="3600" dirty="0" smtClean="0"/>
              <a:t>Authority</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b="1" dirty="0" smtClean="0">
                <a:latin typeface="Arial" pitchFamily="34" charset="0"/>
                <a:cs typeface="Arial" pitchFamily="34" charset="0"/>
              </a:rPr>
              <a:t>Authority</a:t>
            </a:r>
            <a:endParaRPr lang="en-US" sz="3200" b="1" dirty="0">
              <a:latin typeface="Arial" pitchFamily="34" charset="0"/>
              <a:cs typeface="Arial" pitchFamily="34" charset="0"/>
            </a:endParaRPr>
          </a:p>
        </p:txBody>
      </p:sp>
      <p:sp>
        <p:nvSpPr>
          <p:cNvPr id="5427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200" dirty="0"/>
              <a:t>–</a:t>
            </a:r>
            <a:r>
              <a:rPr lang="en-US" sz="3200" b="1" dirty="0" smtClean="0"/>
              <a:t> </a:t>
            </a:r>
            <a:r>
              <a:rPr lang="en-US" sz="3200" dirty="0"/>
              <a:t>the rights inherent in a managerial position to tell people what to do and to expect them to do it.</a:t>
            </a:r>
          </a:p>
          <a:p>
            <a:pPr marL="862013" indent="-454025" eaLnBrk="0" hangingPunct="0">
              <a:spcBef>
                <a:spcPct val="20000"/>
              </a:spcBef>
              <a:buFont typeface="Arial" charset="0"/>
              <a:buChar char="•"/>
            </a:pPr>
            <a:r>
              <a:rPr lang="en-US" sz="3200" b="1" dirty="0"/>
              <a:t>Acceptance theory of authority </a:t>
            </a:r>
            <a:r>
              <a:rPr lang="en-US" sz="3200" dirty="0" smtClean="0"/>
              <a:t>–</a:t>
            </a:r>
            <a:r>
              <a:rPr lang="en-US" sz="3200" b="1" dirty="0" smtClean="0"/>
              <a:t> </a:t>
            </a:r>
            <a:r>
              <a:rPr lang="en-US" sz="3200" dirty="0"/>
              <a:t>the view that authority comes from the willingness of subordinates to accept it.</a:t>
            </a:r>
          </a:p>
        </p:txBody>
      </p:sp>
      <p:sp>
        <p:nvSpPr>
          <p:cNvPr id="6" name="TextBox 5"/>
          <p:cNvSpPr txBox="1"/>
          <p:nvPr/>
        </p:nvSpPr>
        <p:spPr>
          <a:xfrm>
            <a:off x="8153400" y="6324600"/>
            <a:ext cx="838200" cy="246221"/>
          </a:xfrm>
          <a:prstGeom prst="rect">
            <a:avLst/>
          </a:prstGeom>
          <a:noFill/>
        </p:spPr>
        <p:txBody>
          <a:bodyPr wrap="square" rtlCol="0">
            <a:spAutoFit/>
          </a:bodyPr>
          <a:lstStyle/>
          <a:p>
            <a:r>
              <a:rPr lang="en-US" sz="1000" dirty="0" smtClean="0"/>
              <a:t>10 - 14</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ctr"/>
            <a:r>
              <a:rPr lang="en-US" sz="3600" dirty="0" smtClean="0"/>
              <a:t>Authority (cont.)</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Line authority </a:t>
            </a:r>
            <a:r>
              <a:rPr lang="en-US" sz="3200" dirty="0"/>
              <a:t>–</a:t>
            </a:r>
            <a:r>
              <a:rPr lang="en-US" sz="3200" b="1" dirty="0"/>
              <a:t> </a:t>
            </a:r>
            <a:r>
              <a:rPr lang="en-US" sz="3200" dirty="0"/>
              <a:t>authority that entitles a manager to direct the work of an </a:t>
            </a:r>
            <a:r>
              <a:rPr lang="en-US" sz="3200" dirty="0" smtClean="0"/>
              <a:t>employee.</a:t>
            </a:r>
          </a:p>
          <a:p>
            <a:pPr indent="-342900" eaLnBrk="0" hangingPunct="0">
              <a:spcBef>
                <a:spcPct val="20000"/>
              </a:spcBef>
            </a:pPr>
            <a:r>
              <a:rPr lang="en-US" sz="3200" b="1" dirty="0" smtClean="0"/>
              <a:t>Staff </a:t>
            </a:r>
            <a:r>
              <a:rPr lang="en-US" sz="3200" b="1" dirty="0"/>
              <a:t>authority </a:t>
            </a:r>
            <a:r>
              <a:rPr lang="en-US" sz="3200" dirty="0"/>
              <a:t>–</a:t>
            </a:r>
            <a:r>
              <a:rPr lang="en-US" sz="3200" b="1" dirty="0"/>
              <a:t> </a:t>
            </a:r>
            <a:r>
              <a:rPr lang="en-US" sz="3200" dirty="0"/>
              <a:t>positions with some authority that have been created to support, assist, and advise those holding line authority.</a:t>
            </a:r>
          </a:p>
          <a:p>
            <a:endParaRPr lang="en-US" sz="3200" b="1" dirty="0">
              <a:latin typeface="Arial" pitchFamily="34" charset="0"/>
              <a:cs typeface="Arial" pitchFamily="34" charset="0"/>
            </a:endParaRPr>
          </a:p>
        </p:txBody>
      </p:sp>
      <p:sp>
        <p:nvSpPr>
          <p:cNvPr id="6" name="TextBox 5"/>
          <p:cNvSpPr txBox="1"/>
          <p:nvPr/>
        </p:nvSpPr>
        <p:spPr>
          <a:xfrm>
            <a:off x="8153400" y="6400800"/>
            <a:ext cx="718131" cy="246221"/>
          </a:xfrm>
          <a:prstGeom prst="rect">
            <a:avLst/>
          </a:prstGeom>
          <a:noFill/>
        </p:spPr>
        <p:txBody>
          <a:bodyPr wrap="square" rtlCol="0">
            <a:spAutoFit/>
          </a:bodyPr>
          <a:lstStyle/>
          <a:p>
            <a:r>
              <a:rPr lang="en-US" sz="1000" dirty="0" smtClean="0"/>
              <a:t>10 - 15</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normAutofit fontScale="90000"/>
          </a:bodyPr>
          <a:lstStyle/>
          <a:p>
            <a:pPr algn="ctr"/>
            <a:r>
              <a:rPr lang="en-US" sz="3600" dirty="0" smtClean="0"/>
              <a:t>Exhibit 10-4 </a:t>
            </a:r>
            <a:br>
              <a:rPr lang="en-US" sz="3600" dirty="0" smtClean="0"/>
            </a:br>
            <a:r>
              <a:rPr lang="en-US" sz="3600" dirty="0" smtClean="0"/>
              <a:t>Chain of Command and Line Authority</a:t>
            </a:r>
            <a:endParaRPr lang="en-US" sz="3600" dirty="0" smtClean="0">
              <a:latin typeface="Calibri" pitchFamily="34" charset="0"/>
            </a:endParaRPr>
          </a:p>
        </p:txBody>
      </p:sp>
      <p:sp>
        <p:nvSpPr>
          <p:cNvPr id="6" name="TextBox 5"/>
          <p:cNvSpPr txBox="1"/>
          <p:nvPr/>
        </p:nvSpPr>
        <p:spPr>
          <a:xfrm>
            <a:off x="8305800" y="6553200"/>
            <a:ext cx="838200" cy="246221"/>
          </a:xfrm>
          <a:prstGeom prst="rect">
            <a:avLst/>
          </a:prstGeom>
          <a:noFill/>
        </p:spPr>
        <p:txBody>
          <a:bodyPr wrap="square" rtlCol="0">
            <a:spAutoFit/>
          </a:bodyPr>
          <a:lstStyle/>
          <a:p>
            <a:r>
              <a:rPr lang="en-US" sz="1000" dirty="0" smtClean="0"/>
              <a:t>10 - 16</a:t>
            </a:r>
            <a:endParaRPr lang="en-US" sz="1000" dirty="0"/>
          </a:p>
        </p:txBody>
      </p:sp>
      <p:pic>
        <p:nvPicPr>
          <p:cNvPr id="2" name="Picture 1"/>
          <p:cNvPicPr>
            <a:picLocks noChangeAspect="1"/>
          </p:cNvPicPr>
          <p:nvPr/>
        </p:nvPicPr>
        <p:blipFill>
          <a:blip r:embed="rId3"/>
          <a:stretch>
            <a:fillRect/>
          </a:stretch>
        </p:blipFill>
        <p:spPr>
          <a:xfrm>
            <a:off x="504512" y="1600200"/>
            <a:ext cx="8077200" cy="4367101"/>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normAutofit fontScale="90000"/>
          </a:bodyPr>
          <a:lstStyle/>
          <a:p>
            <a:pPr algn="ctr"/>
            <a:r>
              <a:rPr lang="en-US" sz="3600" dirty="0" smtClean="0"/>
              <a:t>Exhibit 10-5</a:t>
            </a:r>
            <a:br>
              <a:rPr lang="en-US" sz="3600" dirty="0" smtClean="0"/>
            </a:br>
            <a:r>
              <a:rPr lang="en-US" sz="3600" dirty="0" smtClean="0"/>
              <a:t>Line Versus Staff Authority</a:t>
            </a:r>
            <a:endParaRPr lang="en-US" sz="3600" dirty="0" smtClean="0">
              <a:latin typeface="Calibri" pitchFamily="34" charset="0"/>
            </a:endParaRPr>
          </a:p>
        </p:txBody>
      </p:sp>
      <p:sp>
        <p:nvSpPr>
          <p:cNvPr id="11" name="Content Placeholder 10"/>
          <p:cNvSpPr>
            <a:spLocks noGrp="1"/>
          </p:cNvSpPr>
          <p:nvPr>
            <p:ph idx="1"/>
          </p:nvPr>
        </p:nvSpPr>
        <p:spPr/>
        <p:txBody>
          <a:bodyPr/>
          <a:lstStyle/>
          <a:p>
            <a:endParaRPr lang="en-US" dirty="0"/>
          </a:p>
        </p:txBody>
      </p:sp>
      <p:pic>
        <p:nvPicPr>
          <p:cNvPr id="60418" name="Picture 3"/>
          <p:cNvPicPr>
            <a:picLocks noGrp="1" noChangeAspect="1" noChangeArrowheads="1"/>
          </p:cNvPicPr>
          <p:nvPr/>
        </p:nvPicPr>
        <p:blipFill>
          <a:blip r:embed="rId3" cstate="print"/>
          <a:srcRect/>
          <a:stretch>
            <a:fillRect/>
          </a:stretch>
        </p:blipFill>
        <p:spPr bwMode="auto">
          <a:xfrm>
            <a:off x="17463" y="1631950"/>
            <a:ext cx="9109075" cy="3854450"/>
          </a:xfrm>
          <a:prstGeom prst="rect">
            <a:avLst/>
          </a:prstGeom>
          <a:noFill/>
          <a:ln w="9525">
            <a:noFill/>
            <a:miter lim="800000"/>
            <a:headEnd/>
            <a:tailEnd/>
          </a:ln>
        </p:spPr>
      </p:pic>
      <p:sp>
        <p:nvSpPr>
          <p:cNvPr id="6" name="TextBox 5"/>
          <p:cNvSpPr txBox="1"/>
          <p:nvPr/>
        </p:nvSpPr>
        <p:spPr>
          <a:xfrm>
            <a:off x="8153400" y="6477000"/>
            <a:ext cx="685800" cy="246221"/>
          </a:xfrm>
          <a:prstGeom prst="rect">
            <a:avLst/>
          </a:prstGeom>
          <a:noFill/>
        </p:spPr>
        <p:txBody>
          <a:bodyPr wrap="square" rtlCol="0">
            <a:spAutoFit/>
          </a:bodyPr>
          <a:lstStyle/>
          <a:p>
            <a:r>
              <a:rPr lang="en-US" sz="1000" dirty="0" smtClean="0"/>
              <a:t>10 - 17</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normAutofit fontScale="90000"/>
          </a:bodyPr>
          <a:lstStyle/>
          <a:p>
            <a:pPr algn="ctr"/>
            <a:r>
              <a:rPr lang="en-US" sz="3600" dirty="0" smtClean="0"/>
              <a:t>Responsibility and Unity of Command</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pPr indent="-342900" eaLnBrk="0" hangingPunct="0">
              <a:spcBef>
                <a:spcPct val="20000"/>
              </a:spcBef>
            </a:pPr>
            <a:r>
              <a:rPr lang="en-US" sz="3200" b="1" dirty="0" smtClean="0">
                <a:latin typeface="Arial" pitchFamily="34" charset="0"/>
                <a:cs typeface="Arial" pitchFamily="34" charset="0"/>
              </a:rPr>
              <a:t>Responsibility </a:t>
            </a:r>
            <a:r>
              <a:rPr lang="en-US" sz="3200" dirty="0" smtClean="0"/>
              <a:t>– </a:t>
            </a:r>
            <a:r>
              <a:rPr lang="en-US" sz="3200" dirty="0"/>
              <a:t>the obligation or       expectation to </a:t>
            </a:r>
            <a:r>
              <a:rPr lang="en-US" sz="3200" dirty="0" smtClean="0"/>
              <a:t>perform.</a:t>
            </a:r>
          </a:p>
          <a:p>
            <a:pPr indent="-342900" eaLnBrk="0" hangingPunct="0">
              <a:spcBef>
                <a:spcPct val="20000"/>
              </a:spcBef>
            </a:pPr>
            <a:r>
              <a:rPr lang="en-US" sz="3200" b="1" dirty="0" smtClean="0"/>
              <a:t>Unity </a:t>
            </a:r>
            <a:r>
              <a:rPr lang="en-US" sz="3200" b="1" dirty="0"/>
              <a:t>of command </a:t>
            </a:r>
            <a:r>
              <a:rPr lang="en-US" sz="3200" dirty="0" smtClean="0"/>
              <a:t>–</a:t>
            </a:r>
            <a:r>
              <a:rPr lang="en-US" sz="3200" b="1" dirty="0" smtClean="0"/>
              <a:t> </a:t>
            </a:r>
            <a:r>
              <a:rPr lang="en-US" sz="3200" dirty="0"/>
              <a:t>the management principle that each person should report to only one manager.</a:t>
            </a:r>
          </a:p>
          <a:p>
            <a:endParaRPr lang="en-US" sz="3200" b="1" dirty="0">
              <a:latin typeface="Arial" pitchFamily="34" charset="0"/>
              <a:cs typeface="Arial" pitchFamily="34" charset="0"/>
            </a:endParaRPr>
          </a:p>
        </p:txBody>
      </p:sp>
      <p:sp>
        <p:nvSpPr>
          <p:cNvPr id="6" name="TextBox 5"/>
          <p:cNvSpPr txBox="1"/>
          <p:nvPr/>
        </p:nvSpPr>
        <p:spPr>
          <a:xfrm>
            <a:off x="8229600" y="6477001"/>
            <a:ext cx="762000" cy="246221"/>
          </a:xfrm>
          <a:prstGeom prst="rect">
            <a:avLst/>
          </a:prstGeom>
          <a:noFill/>
        </p:spPr>
        <p:txBody>
          <a:bodyPr wrap="square" rtlCol="0">
            <a:spAutoFit/>
          </a:bodyPr>
          <a:lstStyle/>
          <a:p>
            <a:r>
              <a:rPr lang="en-US" sz="1000" dirty="0" smtClean="0"/>
              <a:t>10 - 18</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algn="ctr"/>
            <a:r>
              <a:rPr lang="en-US" sz="3600" dirty="0" smtClean="0"/>
              <a:t>Span of Control</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b="1" dirty="0" smtClean="0">
                <a:latin typeface="Arial" pitchFamily="34" charset="0"/>
                <a:cs typeface="Arial" pitchFamily="34" charset="0"/>
              </a:rPr>
              <a:t>Span of control</a:t>
            </a:r>
            <a:endParaRPr lang="en-US" sz="3200" b="1" dirty="0">
              <a:latin typeface="Arial" pitchFamily="34" charset="0"/>
              <a:cs typeface="Arial" pitchFamily="34" charset="0"/>
            </a:endParaRPr>
          </a:p>
        </p:txBody>
      </p:sp>
      <p:sp>
        <p:nvSpPr>
          <p:cNvPr id="6451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lnSpc>
                <a:spcPct val="90000"/>
              </a:lnSpc>
              <a:spcBef>
                <a:spcPct val="30000"/>
              </a:spcBef>
            </a:pPr>
            <a:r>
              <a:rPr lang="en-US" sz="3200" b="1" dirty="0" smtClean="0"/>
              <a:t>                                </a:t>
            </a:r>
            <a:r>
              <a:rPr lang="en-US" sz="3200" dirty="0" smtClean="0"/>
              <a:t>–</a:t>
            </a:r>
            <a:r>
              <a:rPr lang="en-US" sz="3200" b="1" dirty="0" smtClean="0"/>
              <a:t> </a:t>
            </a:r>
            <a:r>
              <a:rPr lang="en-US" sz="3200" dirty="0"/>
              <a:t>the number of employees who can be effectively and efficiently supervised by a manager</a:t>
            </a:r>
            <a:r>
              <a:rPr lang="en-US" sz="2800" dirty="0"/>
              <a:t>.</a:t>
            </a:r>
          </a:p>
        </p:txBody>
      </p:sp>
      <p:sp>
        <p:nvSpPr>
          <p:cNvPr id="6" name="TextBox 5"/>
          <p:cNvSpPr txBox="1"/>
          <p:nvPr/>
        </p:nvSpPr>
        <p:spPr>
          <a:xfrm>
            <a:off x="7924800" y="6488668"/>
            <a:ext cx="1099131" cy="246221"/>
          </a:xfrm>
          <a:prstGeom prst="rect">
            <a:avLst/>
          </a:prstGeom>
          <a:noFill/>
        </p:spPr>
        <p:txBody>
          <a:bodyPr wrap="square" rtlCol="0">
            <a:spAutoFit/>
          </a:bodyPr>
          <a:lstStyle/>
          <a:p>
            <a:r>
              <a:rPr lang="en-US" sz="1000" dirty="0" smtClean="0"/>
              <a:t>10- 19</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400" b="1" dirty="0" smtClean="0">
                <a:latin typeface="Arial" pitchFamily="34" charset="0"/>
                <a:cs typeface="Arial" pitchFamily="34" charset="0"/>
              </a:rPr>
              <a:t>Describe </a:t>
            </a:r>
            <a:r>
              <a:rPr lang="en-US" sz="2400" dirty="0" smtClean="0">
                <a:latin typeface="Arial" pitchFamily="34" charset="0"/>
                <a:cs typeface="Arial" pitchFamily="34" charset="0"/>
              </a:rPr>
              <a:t>six key elements in organizational design.</a:t>
            </a:r>
          </a:p>
          <a:p>
            <a:pPr marL="857250" lvl="1" indent="-457200">
              <a:buClr>
                <a:srgbClr val="FF0000"/>
              </a:buClr>
              <a:buFont typeface="Wingdings" charset="2"/>
              <a:buChar char="§"/>
            </a:pPr>
            <a:r>
              <a:rPr lang="en-US" sz="2400" dirty="0" smtClean="0">
                <a:latin typeface="Arial" pitchFamily="34" charset="0"/>
                <a:cs typeface="Arial" pitchFamily="34" charset="0"/>
              </a:rPr>
              <a:t>Know how to delegate work to others and develop your skill at delegating.</a:t>
            </a:r>
          </a:p>
          <a:p>
            <a:pPr marL="457200" indent="-457200">
              <a:buFont typeface="+mj-lt"/>
              <a:buAutoNum type="arabicPeriod"/>
            </a:pPr>
            <a:r>
              <a:rPr lang="en-US" sz="2400" b="1" dirty="0" smtClean="0">
                <a:latin typeface="Arial" pitchFamily="34" charset="0"/>
                <a:cs typeface="Arial" pitchFamily="34" charset="0"/>
              </a:rPr>
              <a:t>Contrast </a:t>
            </a:r>
            <a:r>
              <a:rPr lang="en-US" sz="2400" dirty="0" smtClean="0">
                <a:latin typeface="Arial" pitchFamily="34" charset="0"/>
                <a:cs typeface="Arial" pitchFamily="34" charset="0"/>
              </a:rPr>
              <a:t>mechanistic and organic structures.</a:t>
            </a:r>
          </a:p>
          <a:p>
            <a:pPr marL="457200" indent="-457200">
              <a:buFont typeface="+mj-lt"/>
              <a:buAutoNum type="arabicPeriod"/>
            </a:pPr>
            <a:r>
              <a:rPr lang="en-US" sz="2400" b="1" dirty="0" smtClean="0">
                <a:latin typeface="Arial" pitchFamily="34" charset="0"/>
                <a:cs typeface="Arial" pitchFamily="34" charset="0"/>
              </a:rPr>
              <a:t>Discuss </a:t>
            </a:r>
            <a:r>
              <a:rPr lang="en-US" sz="2400" dirty="0" smtClean="0">
                <a:latin typeface="Arial" pitchFamily="34" charset="0"/>
                <a:cs typeface="Arial" pitchFamily="34" charset="0"/>
              </a:rPr>
              <a:t>the contingency factors that favor either the mechanistic model or the organic model of organizational design.</a:t>
            </a:r>
          </a:p>
          <a:p>
            <a:pPr marL="457200" indent="-457200">
              <a:buFont typeface="+mj-lt"/>
              <a:buAutoNum type="arabicPeriod"/>
            </a:pPr>
            <a:r>
              <a:rPr lang="en-US" sz="2400" b="1" dirty="0" smtClean="0">
                <a:latin typeface="Arial" pitchFamily="34" charset="0"/>
                <a:cs typeface="Arial" pitchFamily="34" charset="0"/>
              </a:rPr>
              <a:t>Describe </a:t>
            </a:r>
            <a:r>
              <a:rPr lang="en-US" sz="2400" dirty="0" smtClean="0">
                <a:latin typeface="Arial" pitchFamily="34" charset="0"/>
                <a:cs typeface="Arial" pitchFamily="34" charset="0"/>
              </a:rPr>
              <a:t>traditional organizational designs.</a:t>
            </a:r>
          </a:p>
          <a:p>
            <a:endParaRPr lang="en-US" dirty="0"/>
          </a:p>
        </p:txBody>
      </p:sp>
      <p:sp>
        <p:nvSpPr>
          <p:cNvPr id="11" name="TextBox 10"/>
          <p:cNvSpPr txBox="1"/>
          <p:nvPr/>
        </p:nvSpPr>
        <p:spPr>
          <a:xfrm>
            <a:off x="8153400" y="6477000"/>
            <a:ext cx="990600" cy="246221"/>
          </a:xfrm>
          <a:prstGeom prst="rect">
            <a:avLst/>
          </a:prstGeom>
          <a:noFill/>
        </p:spPr>
        <p:txBody>
          <a:bodyPr wrap="square" rtlCol="0">
            <a:spAutoFit/>
          </a:bodyPr>
          <a:lstStyle/>
          <a:p>
            <a:r>
              <a:rPr lang="en-US" sz="1000" dirty="0" smtClean="0"/>
              <a:t>10 - 2</a:t>
            </a:r>
            <a:endParaRPr lang="en-US" sz="1000" dirty="0"/>
          </a:p>
        </p:txBody>
      </p:sp>
      <p:sp>
        <p:nvSpPr>
          <p:cNvPr id="5" name="Footer Placeholder 4"/>
          <p:cNvSpPr>
            <a:spLocks noGrp="1"/>
          </p:cNvSpPr>
          <p:nvPr>
            <p:ph type="ftr" sz="quarter" idx="11"/>
          </p:nvPr>
        </p:nvSpPr>
        <p:spPr/>
        <p:txBody>
          <a:bodyPr/>
          <a:lstStyle/>
          <a:p>
            <a:r>
              <a:rPr lang="en-IN" smtClean="0"/>
              <a:t>Copyright © 2016 Pearson Education, Ltd.</a:t>
            </a:r>
            <a:endParaRPr lang="en-US" dirty="0"/>
          </a:p>
        </p:txBody>
      </p:sp>
      <p:sp>
        <p:nvSpPr>
          <p:cNvPr id="6" name="Slide Number Placeholder 5"/>
          <p:cNvSpPr>
            <a:spLocks noGrp="1"/>
          </p:cNvSpPr>
          <p:nvPr>
            <p:ph type="sldNum" sz="quarter" idx="4"/>
          </p:nvPr>
        </p:nvSpPr>
        <p:spPr/>
        <p:txBody>
          <a:bodyPr/>
          <a:lstStyle/>
          <a:p>
            <a:r>
              <a:rPr lang="en-US" smtClean="0"/>
              <a:t>10-</a:t>
            </a:r>
            <a:fld id="{8B37D5FE-740C-46F5-801A-FA5477D9711F}"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sz="3600" dirty="0" smtClean="0"/>
              <a:t>Exhibit 10-6</a:t>
            </a:r>
            <a:br>
              <a:rPr lang="en-US" sz="3600" dirty="0" smtClean="0"/>
            </a:br>
            <a:r>
              <a:rPr lang="en-US" sz="3600" dirty="0" smtClean="0"/>
              <a:t>Contrasting Spans of Control</a:t>
            </a:r>
            <a:endParaRPr lang="en-US" sz="3600" dirty="0" smtClean="0">
              <a:latin typeface="Calibri" pitchFamily="34" charset="0"/>
            </a:endParaRPr>
          </a:p>
        </p:txBody>
      </p:sp>
      <p:sp>
        <p:nvSpPr>
          <p:cNvPr id="6" name="TextBox 5"/>
          <p:cNvSpPr txBox="1"/>
          <p:nvPr/>
        </p:nvSpPr>
        <p:spPr>
          <a:xfrm>
            <a:off x="7848600" y="6400800"/>
            <a:ext cx="990600" cy="246221"/>
          </a:xfrm>
          <a:prstGeom prst="rect">
            <a:avLst/>
          </a:prstGeom>
          <a:noFill/>
        </p:spPr>
        <p:txBody>
          <a:bodyPr wrap="square" rtlCol="0">
            <a:spAutoFit/>
          </a:bodyPr>
          <a:lstStyle/>
          <a:p>
            <a:r>
              <a:rPr lang="en-US" sz="1000" dirty="0" smtClean="0"/>
              <a:t>10 - 20</a:t>
            </a:r>
            <a:endParaRPr lang="en-US" sz="1000" dirty="0"/>
          </a:p>
        </p:txBody>
      </p:sp>
      <p:pic>
        <p:nvPicPr>
          <p:cNvPr id="2" name="Picture 1"/>
          <p:cNvPicPr>
            <a:picLocks noChangeAspect="1"/>
          </p:cNvPicPr>
          <p:nvPr/>
        </p:nvPicPr>
        <p:blipFill>
          <a:blip r:embed="rId3"/>
          <a:stretch>
            <a:fillRect/>
          </a:stretch>
        </p:blipFill>
        <p:spPr>
          <a:xfrm>
            <a:off x="0" y="1524000"/>
            <a:ext cx="9144000" cy="4486275"/>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normAutofit fontScale="90000"/>
          </a:bodyPr>
          <a:lstStyle/>
          <a:p>
            <a:pPr algn="ctr"/>
            <a:r>
              <a:rPr lang="en-US" sz="3600" dirty="0" smtClean="0"/>
              <a:t>Centralization and Decentralization</a:t>
            </a:r>
            <a:endParaRPr lang="en-US" sz="3600" dirty="0" smtClean="0">
              <a:latin typeface="Calibri" pitchFamily="34" charset="0"/>
            </a:endParaRPr>
          </a:p>
        </p:txBody>
      </p:sp>
      <p:sp>
        <p:nvSpPr>
          <p:cNvPr id="11" name="Content Placeholder 10"/>
          <p:cNvSpPr>
            <a:spLocks noGrp="1"/>
          </p:cNvSpPr>
          <p:nvPr>
            <p:ph idx="1"/>
          </p:nvPr>
        </p:nvSpPr>
        <p:spPr/>
        <p:txBody>
          <a:bodyPr>
            <a:normAutofit fontScale="92500" lnSpcReduction="20000"/>
          </a:bodyPr>
          <a:lstStyle/>
          <a:p>
            <a:pPr indent="-342900" eaLnBrk="0" hangingPunct="0">
              <a:spcBef>
                <a:spcPct val="20000"/>
              </a:spcBef>
            </a:pPr>
            <a:r>
              <a:rPr lang="en-US" sz="3200" b="1" dirty="0" smtClean="0">
                <a:latin typeface="Arial"/>
                <a:cs typeface="Arial"/>
              </a:rPr>
              <a:t>Centralization </a:t>
            </a:r>
            <a:r>
              <a:rPr lang="en-US" sz="3200" dirty="0">
                <a:latin typeface="Arial"/>
                <a:cs typeface="Arial"/>
              </a:rPr>
              <a:t>–</a:t>
            </a:r>
            <a:r>
              <a:rPr lang="en-US" sz="3200" b="1" dirty="0">
                <a:latin typeface="Arial"/>
                <a:cs typeface="Arial"/>
              </a:rPr>
              <a:t> </a:t>
            </a:r>
            <a:r>
              <a:rPr lang="en-US" sz="3200" dirty="0">
                <a:latin typeface="Arial"/>
                <a:cs typeface="Arial"/>
              </a:rPr>
              <a:t>the degree to which </a:t>
            </a:r>
            <a:r>
              <a:rPr lang="en-US" sz="3200" dirty="0" smtClean="0">
                <a:latin typeface="Arial"/>
                <a:cs typeface="Arial"/>
              </a:rPr>
              <a:t>decision-making </a:t>
            </a:r>
            <a:r>
              <a:rPr lang="en-US" sz="3200" dirty="0">
                <a:latin typeface="Arial"/>
                <a:cs typeface="Arial"/>
              </a:rPr>
              <a:t>is concentrated at </a:t>
            </a:r>
            <a:r>
              <a:rPr lang="en-US" sz="3200" dirty="0" smtClean="0">
                <a:latin typeface="Arial"/>
                <a:cs typeface="Arial"/>
              </a:rPr>
              <a:t>the upper </a:t>
            </a:r>
            <a:r>
              <a:rPr lang="en-US" sz="3200" dirty="0">
                <a:latin typeface="Arial"/>
                <a:cs typeface="Arial"/>
              </a:rPr>
              <a:t>levels of the </a:t>
            </a:r>
            <a:r>
              <a:rPr lang="en-US" sz="3200" dirty="0" smtClean="0">
                <a:latin typeface="Arial"/>
                <a:cs typeface="Arial"/>
              </a:rPr>
              <a:t>organization.</a:t>
            </a:r>
          </a:p>
          <a:p>
            <a:pPr indent="-342900" eaLnBrk="0" hangingPunct="0">
              <a:spcBef>
                <a:spcPct val="20000"/>
              </a:spcBef>
            </a:pPr>
            <a:r>
              <a:rPr lang="en-US" sz="3200" b="1" dirty="0" smtClean="0">
                <a:latin typeface="Arial"/>
                <a:cs typeface="Arial"/>
              </a:rPr>
              <a:t>Decentralization </a:t>
            </a:r>
            <a:r>
              <a:rPr lang="en-US" sz="3200" dirty="0">
                <a:latin typeface="Arial"/>
                <a:cs typeface="Arial"/>
              </a:rPr>
              <a:t>–</a:t>
            </a:r>
            <a:r>
              <a:rPr lang="en-US" sz="3200" b="1" dirty="0">
                <a:latin typeface="Arial"/>
                <a:cs typeface="Arial"/>
              </a:rPr>
              <a:t> </a:t>
            </a:r>
            <a:r>
              <a:rPr lang="en-US" sz="3200" dirty="0">
                <a:latin typeface="Arial"/>
                <a:cs typeface="Arial"/>
              </a:rPr>
              <a:t>the degree to which lower-level employees provide input or actually make </a:t>
            </a:r>
            <a:r>
              <a:rPr lang="en-US" sz="3200" dirty="0" smtClean="0">
                <a:latin typeface="Arial"/>
                <a:cs typeface="Arial"/>
              </a:rPr>
              <a:t>decisions.</a:t>
            </a:r>
          </a:p>
          <a:p>
            <a:pPr indent="-342900" eaLnBrk="0" hangingPunct="0">
              <a:spcBef>
                <a:spcPct val="20000"/>
              </a:spcBef>
            </a:pPr>
            <a:r>
              <a:rPr lang="en-US" sz="3200" b="1" dirty="0" smtClean="0">
                <a:latin typeface="Arial"/>
                <a:cs typeface="Arial"/>
              </a:rPr>
              <a:t>Employee </a:t>
            </a:r>
            <a:r>
              <a:rPr lang="en-US" sz="3200" b="1" dirty="0">
                <a:latin typeface="Arial"/>
                <a:cs typeface="Arial"/>
              </a:rPr>
              <a:t>empowerment</a:t>
            </a:r>
            <a:r>
              <a:rPr lang="en-US" sz="3200" dirty="0">
                <a:latin typeface="Arial"/>
                <a:cs typeface="Arial"/>
              </a:rPr>
              <a:t> – giving employees more authority (power) to make decisions.</a:t>
            </a:r>
            <a:endParaRPr lang="en-US" sz="3200" b="1" dirty="0">
              <a:latin typeface="Arial"/>
              <a:cs typeface="Arial"/>
            </a:endParaRPr>
          </a:p>
          <a:p>
            <a:endParaRPr lang="en-US" sz="2800" b="1" dirty="0">
              <a:latin typeface="Arial" pitchFamily="34" charset="0"/>
              <a:cs typeface="Arial" pitchFamily="34" charset="0"/>
            </a:endParaRPr>
          </a:p>
        </p:txBody>
      </p:sp>
      <p:sp>
        <p:nvSpPr>
          <p:cNvPr id="6" name="TextBox 5"/>
          <p:cNvSpPr txBox="1"/>
          <p:nvPr/>
        </p:nvSpPr>
        <p:spPr>
          <a:xfrm>
            <a:off x="8001000" y="6477000"/>
            <a:ext cx="1327731" cy="246221"/>
          </a:xfrm>
          <a:prstGeom prst="rect">
            <a:avLst/>
          </a:prstGeom>
          <a:noFill/>
        </p:spPr>
        <p:txBody>
          <a:bodyPr wrap="square" rtlCol="0">
            <a:spAutoFit/>
          </a:bodyPr>
          <a:lstStyle/>
          <a:p>
            <a:r>
              <a:rPr lang="en-US" sz="1000" dirty="0" smtClean="0"/>
              <a:t>10 - 21</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normAutofit fontScale="90000"/>
          </a:bodyPr>
          <a:lstStyle/>
          <a:p>
            <a:pPr algn="ctr"/>
            <a:r>
              <a:rPr lang="en-US" sz="3600" dirty="0" smtClean="0"/>
              <a:t>Exhibit 10-7</a:t>
            </a:r>
            <a:br>
              <a:rPr lang="en-US" sz="3600" dirty="0" smtClean="0"/>
            </a:br>
            <a:r>
              <a:rPr lang="en-US" sz="3600" dirty="0" smtClean="0"/>
              <a:t>Centralization or Decentralization</a:t>
            </a:r>
            <a:endParaRPr lang="en-US" sz="3600" dirty="0" smtClean="0">
              <a:latin typeface="Calibri" pitchFamily="34" charset="0"/>
            </a:endParaRPr>
          </a:p>
        </p:txBody>
      </p:sp>
      <p:sp>
        <p:nvSpPr>
          <p:cNvPr id="11" name="Content Placeholder 10"/>
          <p:cNvSpPr>
            <a:spLocks noGrp="1"/>
          </p:cNvSpPr>
          <p:nvPr>
            <p:ph idx="1"/>
          </p:nvPr>
        </p:nvSpPr>
        <p:spPr/>
        <p:txBody>
          <a:bodyPr/>
          <a:lstStyle/>
          <a:p>
            <a:endParaRPr lang="en-US" dirty="0"/>
          </a:p>
        </p:txBody>
      </p:sp>
      <p:pic>
        <p:nvPicPr>
          <p:cNvPr id="70658" name="Picture 2"/>
          <p:cNvPicPr>
            <a:picLocks noChangeAspect="1" noChangeArrowheads="1"/>
          </p:cNvPicPr>
          <p:nvPr/>
        </p:nvPicPr>
        <p:blipFill>
          <a:blip r:embed="rId3" cstate="print"/>
          <a:srcRect/>
          <a:stretch>
            <a:fillRect/>
          </a:stretch>
        </p:blipFill>
        <p:spPr bwMode="auto">
          <a:xfrm>
            <a:off x="675294" y="1531938"/>
            <a:ext cx="7848600" cy="4498107"/>
          </a:xfrm>
          <a:prstGeom prst="rect">
            <a:avLst/>
          </a:prstGeom>
          <a:noFill/>
          <a:ln w="9525">
            <a:noFill/>
            <a:miter lim="800000"/>
            <a:headEnd/>
            <a:tailEnd/>
          </a:ln>
        </p:spPr>
      </p:pic>
      <p:sp>
        <p:nvSpPr>
          <p:cNvPr id="7" name="TextBox 6"/>
          <p:cNvSpPr txBox="1"/>
          <p:nvPr/>
        </p:nvSpPr>
        <p:spPr>
          <a:xfrm>
            <a:off x="8154413" y="6477000"/>
            <a:ext cx="990600" cy="253916"/>
          </a:xfrm>
          <a:prstGeom prst="rect">
            <a:avLst/>
          </a:prstGeom>
          <a:noFill/>
        </p:spPr>
        <p:txBody>
          <a:bodyPr wrap="square" rtlCol="0">
            <a:spAutoFit/>
          </a:bodyPr>
          <a:lstStyle/>
          <a:p>
            <a:r>
              <a:rPr lang="en-US" sz="1050" dirty="0" smtClean="0"/>
              <a:t>10 - 22</a:t>
            </a:r>
            <a:endParaRPr lang="en-US" sz="105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ctr"/>
            <a:r>
              <a:rPr lang="en-US" sz="3600" dirty="0" smtClean="0"/>
              <a:t>Formalization</a:t>
            </a:r>
            <a:endParaRPr lang="en-US" sz="3600" dirty="0" smtClean="0">
              <a:latin typeface="Calibri" pitchFamily="34" charset="0"/>
            </a:endParaRPr>
          </a:p>
        </p:txBody>
      </p:sp>
      <p:sp>
        <p:nvSpPr>
          <p:cNvPr id="6" name="Content Placeholder 5"/>
          <p:cNvSpPr>
            <a:spLocks noGrp="1"/>
          </p:cNvSpPr>
          <p:nvPr>
            <p:ph idx="1"/>
          </p:nvPr>
        </p:nvSpPr>
        <p:spPr/>
        <p:txBody>
          <a:bodyPr>
            <a:normAutofit/>
          </a:bodyPr>
          <a:lstStyle/>
          <a:p>
            <a:r>
              <a:rPr lang="en-US" sz="3200" b="1" dirty="0" smtClean="0">
                <a:latin typeface="Arial" pitchFamily="34" charset="0"/>
                <a:cs typeface="Arial" pitchFamily="34" charset="0"/>
              </a:rPr>
              <a:t>Formalization</a:t>
            </a:r>
            <a:endParaRPr lang="en-US" sz="3200" b="1" dirty="0">
              <a:latin typeface="Arial" pitchFamily="34" charset="0"/>
              <a:cs typeface="Arial" pitchFamily="34" charset="0"/>
            </a:endParaRPr>
          </a:p>
        </p:txBody>
      </p:sp>
      <p:sp>
        <p:nvSpPr>
          <p:cNvPr id="7270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3000" b="1" dirty="0" smtClean="0"/>
              <a:t>                          </a:t>
            </a:r>
            <a:r>
              <a:rPr lang="en-US" sz="3000" dirty="0" smtClean="0">
                <a:latin typeface="Arial"/>
                <a:cs typeface="Arial"/>
              </a:rPr>
              <a:t>–</a:t>
            </a:r>
            <a:r>
              <a:rPr lang="en-US" sz="3000" dirty="0" smtClean="0"/>
              <a:t> </a:t>
            </a:r>
            <a:r>
              <a:rPr lang="en-US" sz="3000" dirty="0"/>
              <a:t>the degree to which jobs within the organization are standardized and the extent to which employee behavior is guided by rules and procedures.</a:t>
            </a:r>
          </a:p>
          <a:p>
            <a:pPr marL="742950" lvl="1" indent="-285750" eaLnBrk="0" hangingPunct="0">
              <a:spcBef>
                <a:spcPct val="20000"/>
              </a:spcBef>
              <a:buFont typeface="Arial" charset="0"/>
              <a:buChar char="–"/>
            </a:pPr>
            <a:r>
              <a:rPr lang="en-US" sz="2800" dirty="0"/>
              <a:t>Highly formalized jobs offer little discretion over what is to be done.</a:t>
            </a:r>
          </a:p>
          <a:p>
            <a:pPr marL="742950" lvl="1" indent="-285750" eaLnBrk="0" hangingPunct="0">
              <a:spcBef>
                <a:spcPct val="20000"/>
              </a:spcBef>
              <a:buFont typeface="Arial" charset="0"/>
              <a:buChar char="–"/>
            </a:pPr>
            <a:r>
              <a:rPr lang="en-US" sz="2800" dirty="0"/>
              <a:t>Low formalization means fewer constraints on how employees do their work.</a:t>
            </a:r>
          </a:p>
        </p:txBody>
      </p:sp>
      <p:sp>
        <p:nvSpPr>
          <p:cNvPr id="7" name="TextBox 6"/>
          <p:cNvSpPr txBox="1"/>
          <p:nvPr/>
        </p:nvSpPr>
        <p:spPr>
          <a:xfrm>
            <a:off x="8077200" y="6400800"/>
            <a:ext cx="914400" cy="246221"/>
          </a:xfrm>
          <a:prstGeom prst="rect">
            <a:avLst/>
          </a:prstGeom>
          <a:noFill/>
        </p:spPr>
        <p:txBody>
          <a:bodyPr wrap="square" rtlCol="0">
            <a:spAutoFit/>
          </a:bodyPr>
          <a:lstStyle/>
          <a:p>
            <a:r>
              <a:rPr lang="en-US" sz="1000" dirty="0" smtClean="0"/>
              <a:t>10 - 23</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fontScale="90000"/>
          </a:bodyPr>
          <a:lstStyle/>
          <a:p>
            <a:pPr algn="ctr"/>
            <a:r>
              <a:rPr lang="en-US" sz="3600" dirty="0" smtClean="0"/>
              <a:t>Mechanistic and Organic Structures</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pPr indent="-342900" eaLnBrk="0" hangingPunct="0">
              <a:spcBef>
                <a:spcPct val="20000"/>
              </a:spcBef>
            </a:pPr>
            <a:r>
              <a:rPr lang="en-US" sz="3000" b="1" dirty="0" smtClean="0">
                <a:latin typeface="Arial"/>
                <a:cs typeface="Arial"/>
              </a:rPr>
              <a:t>Mechanistic </a:t>
            </a:r>
            <a:r>
              <a:rPr lang="en-US" sz="3000" b="1" dirty="0">
                <a:latin typeface="Arial"/>
                <a:cs typeface="Arial"/>
              </a:rPr>
              <a:t>organization </a:t>
            </a:r>
            <a:r>
              <a:rPr lang="en-US" sz="3000" dirty="0">
                <a:latin typeface="Arial"/>
                <a:cs typeface="Arial"/>
              </a:rPr>
              <a:t>–</a:t>
            </a:r>
            <a:r>
              <a:rPr lang="en-US" sz="3000" b="1" dirty="0">
                <a:latin typeface="Arial"/>
                <a:cs typeface="Arial"/>
              </a:rPr>
              <a:t> </a:t>
            </a:r>
            <a:r>
              <a:rPr lang="en-US" sz="3000" dirty="0">
                <a:latin typeface="Arial"/>
                <a:cs typeface="Arial"/>
              </a:rPr>
              <a:t>an organizational design that’s rigid and tightly </a:t>
            </a:r>
            <a:r>
              <a:rPr lang="en-US" sz="3000" dirty="0" smtClean="0">
                <a:latin typeface="Arial"/>
                <a:cs typeface="Arial"/>
              </a:rPr>
              <a:t>controlled.</a:t>
            </a:r>
          </a:p>
          <a:p>
            <a:pPr indent="-342900" eaLnBrk="0" hangingPunct="0">
              <a:spcBef>
                <a:spcPct val="20000"/>
              </a:spcBef>
            </a:pPr>
            <a:r>
              <a:rPr lang="en-US" sz="3000" b="1" dirty="0" smtClean="0">
                <a:latin typeface="Arial"/>
                <a:cs typeface="Arial"/>
              </a:rPr>
              <a:t>Organic </a:t>
            </a:r>
            <a:r>
              <a:rPr lang="en-US" sz="3000" b="1" dirty="0">
                <a:latin typeface="Arial"/>
                <a:cs typeface="Arial"/>
              </a:rPr>
              <a:t>organization </a:t>
            </a:r>
            <a:r>
              <a:rPr lang="en-US" sz="3000" dirty="0">
                <a:latin typeface="Arial"/>
                <a:cs typeface="Arial"/>
              </a:rPr>
              <a:t>–</a:t>
            </a:r>
            <a:r>
              <a:rPr lang="en-US" sz="3000" b="1" dirty="0">
                <a:latin typeface="Arial"/>
                <a:cs typeface="Arial"/>
              </a:rPr>
              <a:t> </a:t>
            </a:r>
            <a:r>
              <a:rPr lang="en-US" sz="3000" dirty="0">
                <a:latin typeface="Arial"/>
                <a:cs typeface="Arial"/>
              </a:rPr>
              <a:t>an organizational design that’s highly adaptive and flexible.</a:t>
            </a:r>
          </a:p>
          <a:p>
            <a:endParaRPr lang="en-US" sz="2800" b="1" dirty="0">
              <a:latin typeface="Arial" pitchFamily="34" charset="0"/>
              <a:cs typeface="Arial" pitchFamily="34" charset="0"/>
            </a:endParaRPr>
          </a:p>
        </p:txBody>
      </p:sp>
      <p:sp>
        <p:nvSpPr>
          <p:cNvPr id="6" name="TextBox 5"/>
          <p:cNvSpPr txBox="1"/>
          <p:nvPr/>
        </p:nvSpPr>
        <p:spPr>
          <a:xfrm>
            <a:off x="8077200" y="6400800"/>
            <a:ext cx="838200" cy="246221"/>
          </a:xfrm>
          <a:prstGeom prst="rect">
            <a:avLst/>
          </a:prstGeom>
          <a:noFill/>
        </p:spPr>
        <p:txBody>
          <a:bodyPr wrap="square" rtlCol="0">
            <a:spAutoFit/>
          </a:bodyPr>
          <a:lstStyle/>
          <a:p>
            <a:r>
              <a:rPr lang="en-US" sz="1000" dirty="0" smtClean="0"/>
              <a:t>10 - 24</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85800" y="274638"/>
            <a:ext cx="7772400" cy="1020762"/>
          </a:xfrm>
        </p:spPr>
        <p:txBody>
          <a:bodyPr>
            <a:normAutofit fontScale="90000"/>
          </a:bodyPr>
          <a:lstStyle/>
          <a:p>
            <a:pPr algn="ctr"/>
            <a:r>
              <a:rPr lang="en-US" sz="3600" dirty="0" smtClean="0"/>
              <a:t>Exhibit 10-8 </a:t>
            </a:r>
            <a:br>
              <a:rPr lang="en-US" sz="3600" dirty="0" smtClean="0"/>
            </a:br>
            <a:r>
              <a:rPr lang="en-US" sz="3600" dirty="0" smtClean="0"/>
              <a:t>Mechanistic Versus Organic Organizations</a:t>
            </a:r>
            <a:endParaRPr lang="en-US" sz="3600" dirty="0" smtClean="0">
              <a:latin typeface="Calibri" pitchFamily="34" charset="0"/>
            </a:endParaRPr>
          </a:p>
        </p:txBody>
      </p:sp>
      <p:sp>
        <p:nvSpPr>
          <p:cNvPr id="6" name="TextBox 5"/>
          <p:cNvSpPr txBox="1"/>
          <p:nvPr/>
        </p:nvSpPr>
        <p:spPr>
          <a:xfrm>
            <a:off x="8001000" y="6400800"/>
            <a:ext cx="914400" cy="246221"/>
          </a:xfrm>
          <a:prstGeom prst="rect">
            <a:avLst/>
          </a:prstGeom>
          <a:noFill/>
        </p:spPr>
        <p:txBody>
          <a:bodyPr wrap="square" rtlCol="0">
            <a:spAutoFit/>
          </a:bodyPr>
          <a:lstStyle/>
          <a:p>
            <a:r>
              <a:rPr lang="en-US" sz="1000" dirty="0" smtClean="0"/>
              <a:t>10 - 25</a:t>
            </a:r>
            <a:endParaRPr lang="en-US" sz="1000" dirty="0"/>
          </a:p>
        </p:txBody>
      </p:sp>
      <p:pic>
        <p:nvPicPr>
          <p:cNvPr id="2" name="Picture 1"/>
          <p:cNvPicPr>
            <a:picLocks noChangeAspect="1"/>
          </p:cNvPicPr>
          <p:nvPr/>
        </p:nvPicPr>
        <p:blipFill>
          <a:blip r:embed="rId3"/>
          <a:stretch>
            <a:fillRect/>
          </a:stretch>
        </p:blipFill>
        <p:spPr>
          <a:xfrm>
            <a:off x="0" y="1727200"/>
            <a:ext cx="9144000" cy="3388512"/>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normAutofit fontScale="90000"/>
          </a:bodyPr>
          <a:lstStyle/>
          <a:p>
            <a:pPr algn="ctr"/>
            <a:r>
              <a:rPr lang="en-US" sz="3600" dirty="0" smtClean="0"/>
              <a:t>Contingency Factors Affecting</a:t>
            </a:r>
            <a:br>
              <a:rPr lang="en-US" sz="3600" dirty="0" smtClean="0"/>
            </a:br>
            <a:r>
              <a:rPr lang="en-US" sz="3600" dirty="0" smtClean="0"/>
              <a:t>Structural Choice</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dirty="0" smtClean="0">
                <a:latin typeface="Arial" pitchFamily="34" charset="0"/>
                <a:cs typeface="Arial" pitchFamily="34" charset="0"/>
              </a:rPr>
              <a:t>Strategy</a:t>
            </a:r>
            <a:endParaRPr lang="en-US" sz="3200" dirty="0">
              <a:latin typeface="Arial" pitchFamily="34" charset="0"/>
              <a:cs typeface="Arial" pitchFamily="34" charset="0"/>
            </a:endParaRPr>
          </a:p>
        </p:txBody>
      </p:sp>
      <p:sp>
        <p:nvSpPr>
          <p:cNvPr id="7885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dirty="0" smtClean="0"/>
              <a:t>                   and </a:t>
            </a:r>
            <a:r>
              <a:rPr lang="en-US" sz="3200" dirty="0"/>
              <a:t>Structure</a:t>
            </a:r>
          </a:p>
          <a:p>
            <a:pPr marL="742950" lvl="1" indent="-285750" eaLnBrk="0" hangingPunct="0">
              <a:spcBef>
                <a:spcPct val="20000"/>
              </a:spcBef>
              <a:buFont typeface="Arial" charset="0"/>
              <a:buChar char="–"/>
            </a:pPr>
            <a:r>
              <a:rPr lang="en-US" sz="2400" dirty="0"/>
              <a:t>Changes in corporate strategy should lead to changes in an organization’s structure that support the strategy.</a:t>
            </a:r>
          </a:p>
          <a:p>
            <a:pPr marL="742950" lvl="1" indent="-285750" eaLnBrk="0" hangingPunct="0">
              <a:spcBef>
                <a:spcPct val="20000"/>
              </a:spcBef>
              <a:buFont typeface="Arial" charset="0"/>
              <a:buChar char="–"/>
            </a:pPr>
            <a:r>
              <a:rPr lang="en-US" sz="2400" dirty="0"/>
              <a:t>Certain structural designs work best with different organizational </a:t>
            </a:r>
            <a:r>
              <a:rPr lang="en-US" sz="2400" dirty="0" smtClean="0"/>
              <a:t>strategies.</a:t>
            </a:r>
            <a:endParaRPr lang="en-US" sz="2400" dirty="0"/>
          </a:p>
          <a:p>
            <a:pPr marL="1143000" lvl="2" indent="-228600" eaLnBrk="0" hangingPunct="0">
              <a:spcBef>
                <a:spcPct val="20000"/>
              </a:spcBef>
              <a:buFont typeface="Arial" charset="0"/>
              <a:buChar char="•"/>
            </a:pPr>
            <a:r>
              <a:rPr lang="en-US" sz="2400" dirty="0"/>
              <a:t>The organic structure works well for organizations pursuing meaningful and unique </a:t>
            </a:r>
            <a:r>
              <a:rPr lang="en-US" sz="2400" dirty="0" smtClean="0"/>
              <a:t>innovations.</a:t>
            </a:r>
            <a:endParaRPr lang="en-US" sz="2400" dirty="0"/>
          </a:p>
          <a:p>
            <a:pPr marL="1143000" lvl="2" indent="-228600" eaLnBrk="0" hangingPunct="0">
              <a:spcBef>
                <a:spcPct val="20000"/>
              </a:spcBef>
              <a:buFont typeface="Arial" charset="0"/>
              <a:buChar char="•"/>
            </a:pPr>
            <a:r>
              <a:rPr lang="en-US" sz="2400" dirty="0"/>
              <a:t>The mechanistic organization works best for companies wanting to tightly control </a:t>
            </a:r>
            <a:r>
              <a:rPr lang="en-US" sz="2400" dirty="0" smtClean="0"/>
              <a:t>costs.</a:t>
            </a:r>
            <a:endParaRPr lang="en-US" sz="2400" dirty="0"/>
          </a:p>
        </p:txBody>
      </p:sp>
      <p:sp>
        <p:nvSpPr>
          <p:cNvPr id="6" name="TextBox 5"/>
          <p:cNvSpPr txBox="1"/>
          <p:nvPr/>
        </p:nvSpPr>
        <p:spPr>
          <a:xfrm>
            <a:off x="8001000" y="6400800"/>
            <a:ext cx="914400" cy="246221"/>
          </a:xfrm>
          <a:prstGeom prst="rect">
            <a:avLst/>
          </a:prstGeom>
          <a:noFill/>
        </p:spPr>
        <p:txBody>
          <a:bodyPr wrap="square" rtlCol="0">
            <a:spAutoFit/>
          </a:bodyPr>
          <a:lstStyle/>
          <a:p>
            <a:r>
              <a:rPr lang="en-US" sz="1000" dirty="0" smtClean="0"/>
              <a:t>10 - 26</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algn="ctr"/>
            <a:r>
              <a:rPr lang="en-US" sz="3600" dirty="0" smtClean="0"/>
              <a:t>Contingency Factors (cont.)</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dirty="0" smtClean="0">
                <a:latin typeface="Arial"/>
                <a:cs typeface="Arial"/>
              </a:rPr>
              <a:t>Size </a:t>
            </a:r>
            <a:r>
              <a:rPr lang="en-US" sz="3200" dirty="0">
                <a:latin typeface="Arial"/>
                <a:cs typeface="Arial"/>
              </a:rPr>
              <a:t>and Structure – as an organization grows larger, its structure tends to change from organic to mechanistic with increased specialization, departmentalization, centralization, and rules/regulations.</a:t>
            </a:r>
          </a:p>
          <a:p>
            <a:endParaRPr lang="en-US" sz="3200" dirty="0">
              <a:latin typeface="Arial" pitchFamily="34" charset="0"/>
              <a:cs typeface="Arial" pitchFamily="34" charset="0"/>
            </a:endParaRPr>
          </a:p>
        </p:txBody>
      </p:sp>
      <p:sp>
        <p:nvSpPr>
          <p:cNvPr id="6" name="TextBox 5"/>
          <p:cNvSpPr txBox="1"/>
          <p:nvPr/>
        </p:nvSpPr>
        <p:spPr>
          <a:xfrm>
            <a:off x="8001000" y="6477000"/>
            <a:ext cx="946731" cy="246221"/>
          </a:xfrm>
          <a:prstGeom prst="rect">
            <a:avLst/>
          </a:prstGeom>
          <a:noFill/>
        </p:spPr>
        <p:txBody>
          <a:bodyPr wrap="square" rtlCol="0">
            <a:spAutoFit/>
          </a:bodyPr>
          <a:lstStyle/>
          <a:p>
            <a:r>
              <a:rPr lang="en-US" sz="1000" dirty="0" smtClean="0"/>
              <a:t>10 - 27</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algn="ctr"/>
            <a:r>
              <a:rPr lang="en-US" sz="3600" dirty="0" smtClean="0"/>
              <a:t>Contingency Factors (cont.)</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2800" dirty="0" smtClean="0">
                <a:latin typeface="Arial" pitchFamily="34" charset="0"/>
                <a:cs typeface="Arial" pitchFamily="34" charset="0"/>
              </a:rPr>
              <a:t>Technology</a:t>
            </a:r>
            <a:endParaRPr lang="en-US" sz="2800" dirty="0">
              <a:latin typeface="Arial" pitchFamily="34" charset="0"/>
              <a:cs typeface="Arial" pitchFamily="34" charset="0"/>
            </a:endParaRPr>
          </a:p>
        </p:txBody>
      </p:sp>
      <p:sp>
        <p:nvSpPr>
          <p:cNvPr id="82946" name="Rectangle 3"/>
          <p:cNvSpPr txBox="1">
            <a:spLocks/>
          </p:cNvSpPr>
          <p:nvPr/>
        </p:nvSpPr>
        <p:spPr bwMode="auto">
          <a:xfrm>
            <a:off x="533400" y="1600200"/>
            <a:ext cx="8229600" cy="4678363"/>
          </a:xfrm>
          <a:prstGeom prst="rect">
            <a:avLst/>
          </a:prstGeom>
          <a:noFill/>
          <a:ln w="9525">
            <a:noFill/>
            <a:miter lim="800000"/>
            <a:headEnd/>
            <a:tailEnd/>
          </a:ln>
        </p:spPr>
        <p:txBody>
          <a:bodyPr/>
          <a:lstStyle/>
          <a:p>
            <a:pPr marL="342900" indent="-342900" eaLnBrk="0" hangingPunct="0">
              <a:spcBef>
                <a:spcPct val="35000"/>
              </a:spcBef>
            </a:pPr>
            <a:r>
              <a:rPr lang="en-US" sz="2800" dirty="0" smtClean="0"/>
              <a:t>                       and </a:t>
            </a:r>
            <a:r>
              <a:rPr lang="en-US" sz="2800" dirty="0"/>
              <a:t>Structure</a:t>
            </a:r>
          </a:p>
          <a:p>
            <a:pPr marL="742950" lvl="1" indent="-285750" eaLnBrk="0" hangingPunct="0">
              <a:spcBef>
                <a:spcPct val="35000"/>
              </a:spcBef>
              <a:buFont typeface="Arial" charset="0"/>
              <a:buChar char="–"/>
            </a:pPr>
            <a:r>
              <a:rPr lang="en-US" sz="2800" dirty="0"/>
              <a:t>Organizations adapt their structures to their technology.</a:t>
            </a:r>
          </a:p>
          <a:p>
            <a:pPr marL="742950" lvl="1" indent="-285750" eaLnBrk="0" hangingPunct="0">
              <a:spcBef>
                <a:spcPct val="35000"/>
              </a:spcBef>
              <a:buFont typeface="Arial" charset="0"/>
              <a:buChar char="–"/>
            </a:pPr>
            <a:r>
              <a:rPr lang="en-US" sz="2800" dirty="0"/>
              <a:t>Woodward’s classification of firms based on the complexity of the technology employed:</a:t>
            </a:r>
          </a:p>
          <a:p>
            <a:pPr marL="1143000" lvl="2" indent="-228600" eaLnBrk="0" hangingPunct="0">
              <a:spcBef>
                <a:spcPct val="35000"/>
              </a:spcBef>
              <a:buFont typeface="Arial" charset="0"/>
              <a:buChar char="•"/>
            </a:pPr>
            <a:r>
              <a:rPr lang="en-US" sz="2400" b="1" dirty="0"/>
              <a:t>Unit production</a:t>
            </a:r>
            <a:r>
              <a:rPr lang="en-US" sz="2400" dirty="0"/>
              <a:t> of single units or small </a:t>
            </a:r>
            <a:r>
              <a:rPr lang="en-US" sz="2400" dirty="0" smtClean="0"/>
              <a:t>batches.</a:t>
            </a:r>
            <a:endParaRPr lang="en-US" sz="2400" dirty="0"/>
          </a:p>
          <a:p>
            <a:pPr marL="1143000" lvl="2" indent="-228600" eaLnBrk="0" hangingPunct="0">
              <a:spcBef>
                <a:spcPct val="35000"/>
              </a:spcBef>
              <a:buFont typeface="Arial" charset="0"/>
              <a:buChar char="•"/>
            </a:pPr>
            <a:r>
              <a:rPr lang="en-US" sz="2400" b="1" dirty="0"/>
              <a:t>Mass production</a:t>
            </a:r>
            <a:r>
              <a:rPr lang="en-US" sz="2400" dirty="0"/>
              <a:t> of large batches of </a:t>
            </a:r>
            <a:r>
              <a:rPr lang="en-US" sz="2400" dirty="0" smtClean="0"/>
              <a:t>output.</a:t>
            </a:r>
            <a:endParaRPr lang="en-US" sz="2400" dirty="0"/>
          </a:p>
          <a:p>
            <a:pPr marL="1143000" lvl="2" indent="-228600" eaLnBrk="0" hangingPunct="0">
              <a:spcBef>
                <a:spcPct val="35000"/>
              </a:spcBef>
              <a:buFont typeface="Arial" charset="0"/>
              <a:buChar char="•"/>
            </a:pPr>
            <a:r>
              <a:rPr lang="en-US" sz="2400" b="1" dirty="0"/>
              <a:t>Process production</a:t>
            </a:r>
            <a:r>
              <a:rPr lang="en-US" sz="2400" dirty="0"/>
              <a:t> in continuous process of </a:t>
            </a:r>
            <a:r>
              <a:rPr lang="en-US" sz="2400" dirty="0" smtClean="0"/>
              <a:t>outputs.</a:t>
            </a:r>
            <a:endParaRPr lang="en-US" sz="2400" dirty="0"/>
          </a:p>
        </p:txBody>
      </p:sp>
      <p:sp>
        <p:nvSpPr>
          <p:cNvPr id="6" name="TextBox 5"/>
          <p:cNvSpPr txBox="1"/>
          <p:nvPr/>
        </p:nvSpPr>
        <p:spPr>
          <a:xfrm>
            <a:off x="8153400" y="6477000"/>
            <a:ext cx="838200" cy="246221"/>
          </a:xfrm>
          <a:prstGeom prst="rect">
            <a:avLst/>
          </a:prstGeom>
          <a:noFill/>
        </p:spPr>
        <p:txBody>
          <a:bodyPr wrap="square" rtlCol="0">
            <a:spAutoFit/>
          </a:bodyPr>
          <a:lstStyle/>
          <a:p>
            <a:r>
              <a:rPr lang="en-US" sz="1000" dirty="0" smtClean="0"/>
              <a:t>10 - 28</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oAutofit/>
          </a:bodyPr>
          <a:lstStyle/>
          <a:p>
            <a:pPr algn="ctr"/>
            <a:r>
              <a:rPr lang="en-US" sz="2800" dirty="0" smtClean="0"/>
              <a:t>Exhibit 10-9 </a:t>
            </a:r>
            <a:br>
              <a:rPr lang="en-US" sz="2800" dirty="0" smtClean="0"/>
            </a:br>
            <a:r>
              <a:rPr lang="en-US" sz="2800" dirty="0" smtClean="0"/>
              <a:t>Woodward’s Findings on</a:t>
            </a:r>
            <a:br>
              <a:rPr lang="en-US" sz="2800" dirty="0" smtClean="0"/>
            </a:br>
            <a:r>
              <a:rPr lang="en-US" sz="2800" dirty="0" smtClean="0"/>
              <a:t>Technology and Structure</a:t>
            </a:r>
            <a:endParaRPr lang="en-US" sz="2800" dirty="0" smtClean="0">
              <a:latin typeface="Calibri" pitchFamily="34" charset="0"/>
            </a:endParaRPr>
          </a:p>
        </p:txBody>
      </p:sp>
      <p:sp>
        <p:nvSpPr>
          <p:cNvPr id="11" name="Content Placeholder 10"/>
          <p:cNvSpPr>
            <a:spLocks noGrp="1"/>
          </p:cNvSpPr>
          <p:nvPr>
            <p:ph idx="1"/>
          </p:nvPr>
        </p:nvSpPr>
        <p:spPr/>
        <p:txBody>
          <a:bodyPr/>
          <a:lstStyle/>
          <a:p>
            <a:endParaRPr lang="en-US" dirty="0"/>
          </a:p>
        </p:txBody>
      </p:sp>
      <p:pic>
        <p:nvPicPr>
          <p:cNvPr id="84994" name="Picture 2"/>
          <p:cNvPicPr>
            <a:picLocks noChangeAspect="1" noChangeArrowheads="1"/>
          </p:cNvPicPr>
          <p:nvPr/>
        </p:nvPicPr>
        <p:blipFill>
          <a:blip r:embed="rId3" cstate="print"/>
          <a:srcRect/>
          <a:stretch>
            <a:fillRect/>
          </a:stretch>
        </p:blipFill>
        <p:spPr bwMode="auto">
          <a:xfrm>
            <a:off x="22225" y="1600200"/>
            <a:ext cx="9121775" cy="3852863"/>
          </a:xfrm>
          <a:prstGeom prst="rect">
            <a:avLst/>
          </a:prstGeom>
          <a:noFill/>
          <a:ln w="9525">
            <a:noFill/>
            <a:miter lim="800000"/>
            <a:headEnd/>
            <a:tailEnd/>
          </a:ln>
        </p:spPr>
      </p:pic>
      <p:sp>
        <p:nvSpPr>
          <p:cNvPr id="6" name="TextBox 5"/>
          <p:cNvSpPr txBox="1"/>
          <p:nvPr/>
        </p:nvSpPr>
        <p:spPr>
          <a:xfrm>
            <a:off x="8305800" y="6400800"/>
            <a:ext cx="990600" cy="246221"/>
          </a:xfrm>
          <a:prstGeom prst="rect">
            <a:avLst/>
          </a:prstGeom>
          <a:noFill/>
        </p:spPr>
        <p:txBody>
          <a:bodyPr wrap="square" rtlCol="0">
            <a:spAutoFit/>
          </a:bodyPr>
          <a:lstStyle/>
          <a:p>
            <a:r>
              <a:rPr lang="en-US" sz="1000" dirty="0" smtClean="0"/>
              <a:t>10 - 29</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fontScale="90000"/>
          </a:bodyPr>
          <a:lstStyle/>
          <a:p>
            <a:pPr algn="ctr"/>
            <a:r>
              <a:rPr lang="en-US" dirty="0" smtClean="0"/>
              <a:t>Designing Organizational Structure</a:t>
            </a:r>
          </a:p>
        </p:txBody>
      </p:sp>
      <p:sp>
        <p:nvSpPr>
          <p:cNvPr id="9" name="Content Placeholder 8"/>
          <p:cNvSpPr>
            <a:spLocks noGrp="1"/>
          </p:cNvSpPr>
          <p:nvPr>
            <p:ph idx="1"/>
          </p:nvPr>
        </p:nvSpPr>
        <p:spPr/>
        <p:txBody>
          <a:bodyPr>
            <a:normAutofit/>
          </a:bodyPr>
          <a:lstStyle/>
          <a:p>
            <a:pPr indent="-342900" eaLnBrk="0" hangingPunct="0">
              <a:lnSpc>
                <a:spcPct val="80000"/>
              </a:lnSpc>
              <a:spcBef>
                <a:spcPct val="35000"/>
              </a:spcBef>
            </a:pPr>
            <a:r>
              <a:rPr lang="en-US" sz="3200" b="1" dirty="0" smtClean="0"/>
              <a:t>Organizing </a:t>
            </a:r>
            <a:r>
              <a:rPr lang="en-US" sz="3200" dirty="0" smtClean="0"/>
              <a:t>– arranging </a:t>
            </a:r>
            <a:r>
              <a:rPr lang="en-US" sz="3200" dirty="0"/>
              <a:t>and structuring work to accomplish an organization’s </a:t>
            </a:r>
            <a:r>
              <a:rPr lang="en-US" sz="3200" dirty="0" smtClean="0"/>
              <a:t>goals.</a:t>
            </a:r>
          </a:p>
          <a:p>
            <a:pPr indent="-342900" eaLnBrk="0" hangingPunct="0">
              <a:lnSpc>
                <a:spcPct val="80000"/>
              </a:lnSpc>
              <a:spcBef>
                <a:spcPct val="35000"/>
              </a:spcBef>
            </a:pPr>
            <a:r>
              <a:rPr lang="en-US" sz="3200" b="1" dirty="0" smtClean="0"/>
              <a:t>Organizational </a:t>
            </a:r>
            <a:r>
              <a:rPr lang="en-US" sz="3200" b="1" dirty="0"/>
              <a:t>Structure </a:t>
            </a:r>
            <a:r>
              <a:rPr lang="en-US" sz="3200" dirty="0"/>
              <a:t>–</a:t>
            </a:r>
            <a:r>
              <a:rPr lang="en-US" sz="3200" b="1" dirty="0" smtClean="0"/>
              <a:t> </a:t>
            </a:r>
            <a:r>
              <a:rPr lang="en-US" sz="3200" dirty="0"/>
              <a:t>the formal arrangement of jobs within an organization.</a:t>
            </a:r>
            <a:endParaRPr lang="en-US" sz="2800" dirty="0"/>
          </a:p>
          <a:p>
            <a:endParaRPr lang="en-US" sz="3200" b="1" dirty="0"/>
          </a:p>
        </p:txBody>
      </p:sp>
      <p:sp>
        <p:nvSpPr>
          <p:cNvPr id="15" name="TextBox 14"/>
          <p:cNvSpPr txBox="1"/>
          <p:nvPr/>
        </p:nvSpPr>
        <p:spPr>
          <a:xfrm>
            <a:off x="8534400" y="6400800"/>
            <a:ext cx="609600" cy="246221"/>
          </a:xfrm>
          <a:prstGeom prst="rect">
            <a:avLst/>
          </a:prstGeom>
          <a:noFill/>
        </p:spPr>
        <p:txBody>
          <a:bodyPr wrap="square" rtlCol="0">
            <a:spAutoFit/>
          </a:bodyPr>
          <a:lstStyle/>
          <a:p>
            <a:r>
              <a:rPr lang="en-US" sz="1000" dirty="0" smtClean="0"/>
              <a:t>10 - 3</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ctr"/>
            <a:r>
              <a:rPr lang="en-US" sz="3600" dirty="0" smtClean="0"/>
              <a:t>Contingency Factors (cont.)</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dirty="0" smtClean="0">
                <a:latin typeface="Arial" pitchFamily="34" charset="0"/>
                <a:cs typeface="Arial" pitchFamily="34" charset="0"/>
              </a:rPr>
              <a:t>Environmental</a:t>
            </a:r>
            <a:endParaRPr lang="en-US" sz="3200" dirty="0">
              <a:latin typeface="Arial" pitchFamily="34" charset="0"/>
              <a:cs typeface="Arial" pitchFamily="34" charset="0"/>
            </a:endParaRPr>
          </a:p>
        </p:txBody>
      </p:sp>
      <p:sp>
        <p:nvSpPr>
          <p:cNvPr id="87042"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50000"/>
              </a:spcBef>
            </a:pPr>
            <a:r>
              <a:rPr lang="en-US" sz="3200" dirty="0" smtClean="0"/>
              <a:t>                             Uncertainty </a:t>
            </a:r>
            <a:r>
              <a:rPr lang="en-US" sz="3200" dirty="0"/>
              <a:t>and Structure</a:t>
            </a:r>
          </a:p>
          <a:p>
            <a:pPr marL="742950" lvl="1" indent="-285750" eaLnBrk="0" hangingPunct="0">
              <a:spcBef>
                <a:spcPct val="50000"/>
              </a:spcBef>
              <a:buFont typeface="Arial" charset="0"/>
              <a:buChar char="–"/>
            </a:pPr>
            <a:r>
              <a:rPr lang="en-US" sz="2800" dirty="0"/>
              <a:t>Mechanistic organizational structures tend to be most effective in stable and simple environments.</a:t>
            </a:r>
          </a:p>
          <a:p>
            <a:pPr marL="742950" lvl="1" indent="-285750" eaLnBrk="0" hangingPunct="0">
              <a:spcBef>
                <a:spcPct val="50000"/>
              </a:spcBef>
              <a:buFont typeface="Arial" charset="0"/>
              <a:buChar char="–"/>
            </a:pPr>
            <a:r>
              <a:rPr lang="en-US" sz="2800" dirty="0"/>
              <a:t>The flexibility of organic organizational structures is better suited for dynamic and complex environments.</a:t>
            </a:r>
          </a:p>
        </p:txBody>
      </p:sp>
      <p:sp>
        <p:nvSpPr>
          <p:cNvPr id="6" name="TextBox 5"/>
          <p:cNvSpPr txBox="1"/>
          <p:nvPr/>
        </p:nvSpPr>
        <p:spPr>
          <a:xfrm>
            <a:off x="7924800" y="6477000"/>
            <a:ext cx="1066800" cy="246221"/>
          </a:xfrm>
          <a:prstGeom prst="rect">
            <a:avLst/>
          </a:prstGeom>
          <a:noFill/>
        </p:spPr>
        <p:txBody>
          <a:bodyPr wrap="square" rtlCol="0">
            <a:spAutoFit/>
          </a:bodyPr>
          <a:lstStyle/>
          <a:p>
            <a:r>
              <a:rPr lang="en-US" sz="1000" dirty="0" smtClean="0"/>
              <a:t>10 - 30</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normAutofit fontScale="90000"/>
          </a:bodyPr>
          <a:lstStyle/>
          <a:p>
            <a:pPr algn="ctr"/>
            <a:r>
              <a:rPr lang="en-US" sz="3600" dirty="0" smtClean="0"/>
              <a:t>Traditional Organizational Designs</a:t>
            </a:r>
            <a:endParaRPr lang="en-US" sz="3600" dirty="0" smtClean="0">
              <a:latin typeface="Calibri" pitchFamily="34" charset="0"/>
            </a:endParaRPr>
          </a:p>
        </p:txBody>
      </p:sp>
      <p:sp>
        <p:nvSpPr>
          <p:cNvPr id="11" name="Content Placeholder 10"/>
          <p:cNvSpPr>
            <a:spLocks noGrp="1"/>
          </p:cNvSpPr>
          <p:nvPr>
            <p:ph idx="1"/>
          </p:nvPr>
        </p:nvSpPr>
        <p:spPr/>
        <p:txBody>
          <a:bodyPr>
            <a:normAutofit fontScale="92500" lnSpcReduction="10000"/>
          </a:bodyPr>
          <a:lstStyle/>
          <a:p>
            <a:pPr indent="-342900" eaLnBrk="0" hangingPunct="0">
              <a:spcBef>
                <a:spcPct val="20000"/>
              </a:spcBef>
            </a:pPr>
            <a:r>
              <a:rPr lang="en-US" sz="2800" b="1" dirty="0" smtClean="0">
                <a:latin typeface="Arial"/>
                <a:cs typeface="Arial"/>
              </a:rPr>
              <a:t>Simple </a:t>
            </a:r>
            <a:r>
              <a:rPr lang="en-US" sz="2800" b="1" dirty="0">
                <a:latin typeface="Arial"/>
                <a:cs typeface="Arial"/>
              </a:rPr>
              <a:t>structure </a:t>
            </a:r>
            <a:r>
              <a:rPr lang="en-US" sz="2800" dirty="0">
                <a:latin typeface="Arial"/>
                <a:cs typeface="Arial"/>
              </a:rPr>
              <a:t>–</a:t>
            </a:r>
            <a:r>
              <a:rPr lang="en-US" sz="2800" b="1" dirty="0">
                <a:latin typeface="Arial"/>
                <a:cs typeface="Arial"/>
              </a:rPr>
              <a:t> </a:t>
            </a:r>
            <a:r>
              <a:rPr lang="en-US" sz="2800" dirty="0">
                <a:latin typeface="Arial"/>
                <a:cs typeface="Arial"/>
              </a:rPr>
              <a:t>an organizational design with low departmentalization, wide spans of control, centralized authority, and little </a:t>
            </a:r>
            <a:r>
              <a:rPr lang="en-US" sz="2800" dirty="0" smtClean="0">
                <a:latin typeface="Arial"/>
                <a:cs typeface="Arial"/>
              </a:rPr>
              <a:t>formalization.</a:t>
            </a:r>
          </a:p>
          <a:p>
            <a:pPr indent="-342900" eaLnBrk="0" hangingPunct="0">
              <a:spcBef>
                <a:spcPct val="20000"/>
              </a:spcBef>
            </a:pPr>
            <a:r>
              <a:rPr lang="en-US" sz="2800" b="1" dirty="0" smtClean="0">
                <a:latin typeface="Arial"/>
                <a:cs typeface="Arial"/>
              </a:rPr>
              <a:t>Functional </a:t>
            </a:r>
            <a:r>
              <a:rPr lang="en-US" sz="2800" b="1" dirty="0">
                <a:latin typeface="Arial"/>
                <a:cs typeface="Arial"/>
              </a:rPr>
              <a:t>structure </a:t>
            </a:r>
            <a:r>
              <a:rPr lang="en-US" sz="2800" dirty="0">
                <a:latin typeface="Arial"/>
                <a:cs typeface="Arial"/>
              </a:rPr>
              <a:t>– an organizational design that groups together similar or related occupational </a:t>
            </a:r>
            <a:r>
              <a:rPr lang="en-US" sz="2800" dirty="0" smtClean="0">
                <a:latin typeface="Arial"/>
                <a:cs typeface="Arial"/>
              </a:rPr>
              <a:t>specialties.</a:t>
            </a:r>
          </a:p>
          <a:p>
            <a:pPr indent="-342900" eaLnBrk="0" hangingPunct="0">
              <a:spcBef>
                <a:spcPct val="20000"/>
              </a:spcBef>
            </a:pPr>
            <a:r>
              <a:rPr lang="en-US" sz="2800" b="1" dirty="0" smtClean="0">
                <a:latin typeface="Arial"/>
                <a:cs typeface="Arial"/>
              </a:rPr>
              <a:t>Divisional </a:t>
            </a:r>
            <a:r>
              <a:rPr lang="en-US" sz="2800" b="1" dirty="0">
                <a:latin typeface="Arial"/>
                <a:cs typeface="Arial"/>
              </a:rPr>
              <a:t>structure </a:t>
            </a:r>
            <a:r>
              <a:rPr lang="en-US" sz="2800" dirty="0">
                <a:latin typeface="Arial"/>
                <a:cs typeface="Arial"/>
              </a:rPr>
              <a:t>– an organizational structure made up of separate, semiautonomous units or divisions.</a:t>
            </a:r>
          </a:p>
          <a:p>
            <a:endParaRPr lang="en-US" sz="2800" b="1" dirty="0">
              <a:latin typeface="Arial" pitchFamily="34" charset="0"/>
              <a:cs typeface="Arial" pitchFamily="34" charset="0"/>
            </a:endParaRPr>
          </a:p>
        </p:txBody>
      </p:sp>
      <p:sp>
        <p:nvSpPr>
          <p:cNvPr id="6" name="TextBox 5"/>
          <p:cNvSpPr txBox="1"/>
          <p:nvPr/>
        </p:nvSpPr>
        <p:spPr>
          <a:xfrm>
            <a:off x="8229600" y="6400800"/>
            <a:ext cx="762000" cy="246221"/>
          </a:xfrm>
          <a:prstGeom prst="rect">
            <a:avLst/>
          </a:prstGeom>
          <a:noFill/>
        </p:spPr>
        <p:txBody>
          <a:bodyPr wrap="square" rtlCol="0">
            <a:spAutoFit/>
          </a:bodyPr>
          <a:lstStyle/>
          <a:p>
            <a:r>
              <a:rPr lang="en-US" sz="1000" dirty="0" smtClean="0"/>
              <a:t>10 - 31</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normAutofit/>
          </a:bodyPr>
          <a:lstStyle/>
          <a:p>
            <a:pPr algn="ctr"/>
            <a:r>
              <a:rPr lang="en-US" sz="3000" dirty="0" smtClean="0"/>
              <a:t>Exhibit 10-10</a:t>
            </a:r>
            <a:br>
              <a:rPr lang="en-US" sz="3000" dirty="0" smtClean="0"/>
            </a:br>
            <a:r>
              <a:rPr lang="en-US" sz="3000" dirty="0" smtClean="0"/>
              <a:t>Traditional Organizational Designs</a:t>
            </a:r>
            <a:endParaRPr lang="en-US" sz="3000" dirty="0" smtClean="0">
              <a:latin typeface="Calibri" pitchFamily="34" charset="0"/>
            </a:endParaRPr>
          </a:p>
        </p:txBody>
      </p:sp>
      <p:sp>
        <p:nvSpPr>
          <p:cNvPr id="7" name="TextBox 6"/>
          <p:cNvSpPr txBox="1"/>
          <p:nvPr/>
        </p:nvSpPr>
        <p:spPr>
          <a:xfrm>
            <a:off x="8229600" y="6400800"/>
            <a:ext cx="685800" cy="246221"/>
          </a:xfrm>
          <a:prstGeom prst="rect">
            <a:avLst/>
          </a:prstGeom>
          <a:noFill/>
        </p:spPr>
        <p:txBody>
          <a:bodyPr wrap="square" rtlCol="0">
            <a:spAutoFit/>
          </a:bodyPr>
          <a:lstStyle/>
          <a:p>
            <a:r>
              <a:rPr lang="en-US" sz="1000" dirty="0" smtClean="0"/>
              <a:t>10 - 32</a:t>
            </a:r>
            <a:endParaRPr lang="en-US" sz="1000" dirty="0"/>
          </a:p>
        </p:txBody>
      </p:sp>
      <p:pic>
        <p:nvPicPr>
          <p:cNvPr id="2" name="Picture 1"/>
          <p:cNvPicPr>
            <a:picLocks noChangeAspect="1"/>
          </p:cNvPicPr>
          <p:nvPr/>
        </p:nvPicPr>
        <p:blipFill>
          <a:blip r:embed="rId3"/>
          <a:stretch>
            <a:fillRect/>
          </a:stretch>
        </p:blipFill>
        <p:spPr>
          <a:xfrm>
            <a:off x="1169286" y="1447800"/>
            <a:ext cx="6858000" cy="4570855"/>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gn="ctr"/>
            <a:r>
              <a:rPr lang="en-US" sz="3600" dirty="0" smtClean="0">
                <a:latin typeface="Calibri" pitchFamily="34" charset="0"/>
              </a:rPr>
              <a:t>Review Learning objective 10.1</a:t>
            </a:r>
          </a:p>
        </p:txBody>
      </p:sp>
      <p:sp>
        <p:nvSpPr>
          <p:cNvPr id="11" name="Content Placeholder 10"/>
          <p:cNvSpPr>
            <a:spLocks noGrp="1"/>
          </p:cNvSpPr>
          <p:nvPr>
            <p:ph idx="1"/>
          </p:nvPr>
        </p:nvSpPr>
        <p:spPr>
          <a:xfrm>
            <a:off x="685800" y="1447800"/>
            <a:ext cx="7772400" cy="3886201"/>
          </a:xfrm>
        </p:spPr>
        <p:txBody>
          <a:bodyPr>
            <a:normAutofit lnSpcReduction="10000"/>
          </a:bodyPr>
          <a:lstStyle/>
          <a:p>
            <a:pPr>
              <a:buClrTx/>
              <a:buFont typeface="Arial"/>
              <a:buChar char="•"/>
            </a:pPr>
            <a:r>
              <a:rPr lang="en-US" sz="2800" b="1" dirty="0" smtClean="0">
                <a:latin typeface="Arial" pitchFamily="34" charset="0"/>
                <a:cs typeface="Arial" pitchFamily="34" charset="0"/>
              </a:rPr>
              <a:t>Describe six key elements in organizational design</a:t>
            </a:r>
            <a:r>
              <a:rPr lang="en-US" sz="2800" b="1" dirty="0">
                <a:latin typeface="Arial" pitchFamily="34" charset="0"/>
                <a:cs typeface="Arial" pitchFamily="34" charset="0"/>
              </a:rPr>
              <a:t>.</a:t>
            </a:r>
            <a:endParaRPr lang="en-US" sz="2800" b="1" dirty="0" smtClean="0">
              <a:latin typeface="Arial" pitchFamily="34" charset="0"/>
              <a:cs typeface="Arial" pitchFamily="34" charset="0"/>
            </a:endParaRPr>
          </a:p>
          <a:p>
            <a:pPr marL="862013" indent="-454025" eaLnBrk="0" hangingPunct="0">
              <a:lnSpc>
                <a:spcPct val="90000"/>
              </a:lnSpc>
              <a:spcBef>
                <a:spcPct val="30000"/>
              </a:spcBef>
              <a:buClrTx/>
              <a:buFont typeface="Lucida Grande"/>
              <a:buChar char="-"/>
            </a:pPr>
            <a:r>
              <a:rPr lang="en-US" sz="2600" dirty="0">
                <a:latin typeface="Arial"/>
                <a:cs typeface="Arial"/>
              </a:rPr>
              <a:t>The key elements in organizational design are:</a:t>
            </a:r>
          </a:p>
          <a:p>
            <a:pPr lvl="2" indent="-228600" eaLnBrk="0" hangingPunct="0">
              <a:spcBef>
                <a:spcPct val="20000"/>
              </a:spcBef>
              <a:buClrTx/>
              <a:buFont typeface="Arial" charset="0"/>
              <a:buChar char="•"/>
            </a:pPr>
            <a:r>
              <a:rPr lang="en-US" sz="2400" dirty="0" smtClean="0">
                <a:latin typeface="Arial"/>
                <a:cs typeface="Arial"/>
              </a:rPr>
              <a:t>Work </a:t>
            </a:r>
            <a:r>
              <a:rPr lang="en-US" sz="2400" dirty="0">
                <a:latin typeface="Arial"/>
                <a:cs typeface="Arial"/>
              </a:rPr>
              <a:t>specialization</a:t>
            </a:r>
          </a:p>
          <a:p>
            <a:pPr lvl="2" indent="-228600" eaLnBrk="0" hangingPunct="0">
              <a:spcBef>
                <a:spcPct val="20000"/>
              </a:spcBef>
              <a:buClrTx/>
              <a:buFont typeface="Arial" charset="0"/>
              <a:buChar char="•"/>
            </a:pPr>
            <a:r>
              <a:rPr lang="en-US" sz="2400" dirty="0">
                <a:latin typeface="Arial"/>
                <a:cs typeface="Arial"/>
              </a:rPr>
              <a:t>Chain of command</a:t>
            </a:r>
          </a:p>
          <a:p>
            <a:pPr lvl="2" indent="-228600" eaLnBrk="0" hangingPunct="0">
              <a:spcBef>
                <a:spcPct val="20000"/>
              </a:spcBef>
              <a:buClrTx/>
              <a:buFont typeface="Arial" charset="0"/>
              <a:buChar char="•"/>
            </a:pPr>
            <a:r>
              <a:rPr lang="en-US" sz="2400" dirty="0">
                <a:latin typeface="Arial"/>
                <a:cs typeface="Arial"/>
              </a:rPr>
              <a:t>Span of control</a:t>
            </a:r>
          </a:p>
          <a:p>
            <a:pPr lvl="2" indent="-228600" eaLnBrk="0" hangingPunct="0">
              <a:spcBef>
                <a:spcPct val="20000"/>
              </a:spcBef>
              <a:buClrTx/>
              <a:buFont typeface="Arial" charset="0"/>
              <a:buChar char="•"/>
            </a:pPr>
            <a:r>
              <a:rPr lang="en-US" sz="2400" dirty="0">
                <a:latin typeface="Arial"/>
                <a:cs typeface="Arial"/>
              </a:rPr>
              <a:t>Departmentalization</a:t>
            </a:r>
          </a:p>
          <a:p>
            <a:pPr lvl="2" indent="-228600" eaLnBrk="0" hangingPunct="0">
              <a:spcBef>
                <a:spcPct val="20000"/>
              </a:spcBef>
              <a:buClrTx/>
              <a:buFont typeface="Arial" charset="0"/>
              <a:buChar char="•"/>
            </a:pPr>
            <a:r>
              <a:rPr lang="en-US" sz="2400" dirty="0">
                <a:latin typeface="Arial"/>
                <a:cs typeface="Arial"/>
              </a:rPr>
              <a:t>Centralization-decentralization</a:t>
            </a:r>
          </a:p>
          <a:p>
            <a:pPr lvl="2" indent="-228600" eaLnBrk="0" hangingPunct="0">
              <a:spcBef>
                <a:spcPct val="20000"/>
              </a:spcBef>
              <a:buClrTx/>
              <a:buFont typeface="Arial" charset="0"/>
              <a:buChar char="•"/>
            </a:pPr>
            <a:r>
              <a:rPr lang="en-US" sz="2400" dirty="0">
                <a:latin typeface="Arial"/>
                <a:cs typeface="Arial"/>
              </a:rPr>
              <a:t>Formalization </a:t>
            </a: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p:txBody>
      </p:sp>
      <p:sp>
        <p:nvSpPr>
          <p:cNvPr id="6" name="TextBox 5"/>
          <p:cNvSpPr txBox="1"/>
          <p:nvPr/>
        </p:nvSpPr>
        <p:spPr>
          <a:xfrm>
            <a:off x="8153400" y="6400800"/>
            <a:ext cx="838200" cy="246221"/>
          </a:xfrm>
          <a:prstGeom prst="rect">
            <a:avLst/>
          </a:prstGeom>
          <a:noFill/>
        </p:spPr>
        <p:txBody>
          <a:bodyPr wrap="square" rtlCol="0">
            <a:spAutoFit/>
          </a:bodyPr>
          <a:lstStyle/>
          <a:p>
            <a:r>
              <a:rPr lang="en-US" sz="1000" dirty="0" smtClean="0"/>
              <a:t>10 - 33</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ctr"/>
            <a:r>
              <a:rPr lang="en-US" sz="3600" dirty="0" smtClean="0">
                <a:latin typeface="Calibri" pitchFamily="34" charset="0"/>
              </a:rPr>
              <a:t>Review Learning objective 10.2</a:t>
            </a:r>
          </a:p>
        </p:txBody>
      </p:sp>
      <p:sp>
        <p:nvSpPr>
          <p:cNvPr id="11" name="Content Placeholder 10"/>
          <p:cNvSpPr>
            <a:spLocks noGrp="1"/>
          </p:cNvSpPr>
          <p:nvPr>
            <p:ph idx="1"/>
          </p:nvPr>
        </p:nvSpPr>
        <p:spPr/>
        <p:txBody>
          <a:bodyPr>
            <a:normAutofit/>
          </a:bodyPr>
          <a:lstStyle/>
          <a:p>
            <a:pPr>
              <a:buClrTx/>
              <a:buFont typeface="Arial"/>
              <a:buChar char="•"/>
            </a:pPr>
            <a:r>
              <a:rPr lang="en-US" sz="2800" b="1" dirty="0" smtClean="0">
                <a:latin typeface="Arial" pitchFamily="34" charset="0"/>
                <a:cs typeface="Arial" pitchFamily="34" charset="0"/>
              </a:rPr>
              <a:t>Contrast mechanistic and organic structures.</a:t>
            </a:r>
          </a:p>
          <a:p>
            <a:pPr lvl="1" indent="-285750" eaLnBrk="0" hangingPunct="0">
              <a:lnSpc>
                <a:spcPct val="90000"/>
              </a:lnSpc>
              <a:spcBef>
                <a:spcPct val="30000"/>
              </a:spcBef>
              <a:buClrTx/>
              <a:buFont typeface="Arial" charset="0"/>
              <a:buChar char="–"/>
            </a:pPr>
            <a:r>
              <a:rPr lang="en-US" sz="2600" dirty="0">
                <a:latin typeface="Arial"/>
                <a:cs typeface="Arial"/>
              </a:rPr>
              <a:t>Mechanistic organization </a:t>
            </a:r>
            <a:r>
              <a:rPr lang="en-US" sz="2600" dirty="0" smtClean="0">
                <a:latin typeface="Arial"/>
                <a:cs typeface="Arial"/>
              </a:rPr>
              <a:t>– a </a:t>
            </a:r>
            <a:r>
              <a:rPr lang="en-US" sz="2600" dirty="0">
                <a:latin typeface="Arial"/>
                <a:cs typeface="Arial"/>
              </a:rPr>
              <a:t>rigid and tightly controlled </a:t>
            </a:r>
            <a:r>
              <a:rPr lang="en-US" sz="2600" dirty="0" smtClean="0">
                <a:latin typeface="Arial"/>
                <a:cs typeface="Arial"/>
              </a:rPr>
              <a:t>structure.</a:t>
            </a:r>
            <a:endParaRPr lang="en-US" sz="2600" dirty="0">
              <a:latin typeface="Arial"/>
              <a:cs typeface="Arial"/>
            </a:endParaRPr>
          </a:p>
          <a:p>
            <a:pPr lvl="1" indent="-285750" eaLnBrk="0" hangingPunct="0">
              <a:spcBef>
                <a:spcPct val="20000"/>
              </a:spcBef>
              <a:buClrTx/>
              <a:buFont typeface="Arial" charset="0"/>
              <a:buChar char="–"/>
            </a:pPr>
            <a:r>
              <a:rPr lang="en-US" sz="2600" dirty="0">
                <a:latin typeface="Arial"/>
                <a:cs typeface="Arial"/>
              </a:rPr>
              <a:t>Organic organization </a:t>
            </a:r>
            <a:r>
              <a:rPr lang="en-US" sz="2600" dirty="0" smtClean="0">
                <a:latin typeface="Arial"/>
                <a:cs typeface="Arial"/>
              </a:rPr>
              <a:t>– </a:t>
            </a:r>
            <a:r>
              <a:rPr lang="en-US" sz="2600" dirty="0">
                <a:latin typeface="Arial"/>
                <a:cs typeface="Arial"/>
              </a:rPr>
              <a:t>highly adaptive and </a:t>
            </a:r>
            <a:r>
              <a:rPr lang="en-US" sz="2600" dirty="0" smtClean="0">
                <a:latin typeface="Arial"/>
                <a:cs typeface="Arial"/>
              </a:rPr>
              <a:t>flexible.</a:t>
            </a:r>
            <a:endParaRPr lang="en-US" sz="2600" dirty="0">
              <a:latin typeface="Arial"/>
              <a:cs typeface="Arial"/>
            </a:endParaRPr>
          </a:p>
          <a:p>
            <a:endParaRPr lang="en-US" sz="3200" dirty="0">
              <a:latin typeface="Arial" pitchFamily="34" charset="0"/>
              <a:cs typeface="Arial" pitchFamily="34" charset="0"/>
            </a:endParaRPr>
          </a:p>
        </p:txBody>
      </p:sp>
      <p:sp>
        <p:nvSpPr>
          <p:cNvPr id="6" name="TextBox 5"/>
          <p:cNvSpPr txBox="1"/>
          <p:nvPr/>
        </p:nvSpPr>
        <p:spPr>
          <a:xfrm>
            <a:off x="7924800" y="6400800"/>
            <a:ext cx="1066800" cy="246221"/>
          </a:xfrm>
          <a:prstGeom prst="rect">
            <a:avLst/>
          </a:prstGeom>
          <a:noFill/>
        </p:spPr>
        <p:txBody>
          <a:bodyPr wrap="square" rtlCol="0">
            <a:spAutoFit/>
          </a:bodyPr>
          <a:lstStyle/>
          <a:p>
            <a:r>
              <a:rPr lang="en-US" sz="1000" dirty="0" smtClean="0"/>
              <a:t>10 - 34</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algn="ctr"/>
            <a:r>
              <a:rPr lang="en-US" sz="3600" dirty="0" smtClean="0">
                <a:latin typeface="Calibri" pitchFamily="34" charset="0"/>
              </a:rPr>
              <a:t>Review Learning Objective 10.3</a:t>
            </a:r>
          </a:p>
        </p:txBody>
      </p:sp>
      <p:sp>
        <p:nvSpPr>
          <p:cNvPr id="11" name="Content Placeholder 10"/>
          <p:cNvSpPr>
            <a:spLocks noGrp="1"/>
          </p:cNvSpPr>
          <p:nvPr>
            <p:ph idx="1"/>
          </p:nvPr>
        </p:nvSpPr>
        <p:spPr/>
        <p:txBody>
          <a:bodyPr>
            <a:normAutofit fontScale="92500"/>
          </a:bodyPr>
          <a:lstStyle/>
          <a:p>
            <a:pPr marL="457200" indent="-457200" eaLnBrk="0" hangingPunct="0">
              <a:spcBef>
                <a:spcPct val="20000"/>
              </a:spcBef>
              <a:buClrTx/>
              <a:buFont typeface="Arial"/>
              <a:buChar char="•"/>
            </a:pPr>
            <a:r>
              <a:rPr lang="en-US" sz="3000" b="1" dirty="0" smtClean="0">
                <a:latin typeface="Arial"/>
                <a:cs typeface="Arial"/>
              </a:rPr>
              <a:t>Discuss </a:t>
            </a:r>
            <a:r>
              <a:rPr lang="en-US" sz="3000" b="1" dirty="0">
                <a:latin typeface="Arial"/>
                <a:cs typeface="Arial"/>
              </a:rPr>
              <a:t>the contingency factors that favor either the mechanistic model or the organic model of organizational design.</a:t>
            </a:r>
          </a:p>
          <a:p>
            <a:pPr lvl="1" indent="-285750" eaLnBrk="0" hangingPunct="0">
              <a:spcBef>
                <a:spcPct val="20000"/>
              </a:spcBef>
              <a:buClrTx/>
              <a:buFont typeface="Arial" charset="0"/>
              <a:buChar char="–"/>
            </a:pPr>
            <a:r>
              <a:rPr lang="en-US" sz="2600" dirty="0">
                <a:latin typeface="Arial"/>
                <a:cs typeface="Arial"/>
              </a:rPr>
              <a:t>Structural decisions are influenced by:</a:t>
            </a:r>
          </a:p>
          <a:p>
            <a:pPr lvl="2" indent="-228600" eaLnBrk="0" hangingPunct="0">
              <a:spcBef>
                <a:spcPct val="20000"/>
              </a:spcBef>
              <a:buClrTx/>
              <a:buFont typeface="Arial" charset="0"/>
              <a:buChar char="•"/>
            </a:pPr>
            <a:r>
              <a:rPr lang="en-US" sz="2400" dirty="0">
                <a:latin typeface="Arial"/>
                <a:cs typeface="Arial"/>
              </a:rPr>
              <a:t>Overall strategy of the organization</a:t>
            </a:r>
          </a:p>
          <a:p>
            <a:pPr lvl="2" indent="-228600" eaLnBrk="0" hangingPunct="0">
              <a:spcBef>
                <a:spcPct val="20000"/>
              </a:spcBef>
              <a:buClrTx/>
              <a:buFont typeface="Arial" charset="0"/>
              <a:buChar char="•"/>
            </a:pPr>
            <a:r>
              <a:rPr lang="en-US" sz="2400" dirty="0">
                <a:latin typeface="Arial"/>
                <a:cs typeface="Arial"/>
              </a:rPr>
              <a:t>Size of the organization</a:t>
            </a:r>
          </a:p>
          <a:p>
            <a:pPr lvl="2" indent="-228600" eaLnBrk="0" hangingPunct="0">
              <a:spcBef>
                <a:spcPct val="20000"/>
              </a:spcBef>
              <a:buClrTx/>
              <a:buFont typeface="Arial" charset="0"/>
              <a:buChar char="•"/>
            </a:pPr>
            <a:r>
              <a:rPr lang="en-US" sz="2400" dirty="0">
                <a:latin typeface="Arial"/>
                <a:cs typeface="Arial"/>
              </a:rPr>
              <a:t>Technology use employed by the organization</a:t>
            </a:r>
          </a:p>
          <a:p>
            <a:pPr lvl="2" indent="-228600" eaLnBrk="0" hangingPunct="0">
              <a:spcBef>
                <a:spcPct val="20000"/>
              </a:spcBef>
              <a:buClrTx/>
              <a:buFont typeface="Arial" charset="0"/>
              <a:buChar char="•"/>
            </a:pPr>
            <a:r>
              <a:rPr lang="en-US" sz="2400" dirty="0">
                <a:latin typeface="Arial"/>
                <a:cs typeface="Arial"/>
              </a:rPr>
              <a:t>Degree of environmental uncertainty</a:t>
            </a:r>
          </a:p>
          <a:p>
            <a:endParaRPr lang="en-US" sz="2800" dirty="0">
              <a:latin typeface="Arial" pitchFamily="34" charset="0"/>
              <a:cs typeface="Arial" pitchFamily="34" charset="0"/>
            </a:endParaRPr>
          </a:p>
        </p:txBody>
      </p:sp>
      <p:sp>
        <p:nvSpPr>
          <p:cNvPr id="6" name="TextBox 5"/>
          <p:cNvSpPr txBox="1"/>
          <p:nvPr/>
        </p:nvSpPr>
        <p:spPr>
          <a:xfrm>
            <a:off x="8077200" y="6477000"/>
            <a:ext cx="1066800" cy="246221"/>
          </a:xfrm>
          <a:prstGeom prst="rect">
            <a:avLst/>
          </a:prstGeom>
          <a:noFill/>
        </p:spPr>
        <p:txBody>
          <a:bodyPr wrap="square" rtlCol="0">
            <a:spAutoFit/>
          </a:bodyPr>
          <a:lstStyle/>
          <a:p>
            <a:r>
              <a:rPr lang="en-US" sz="1000" dirty="0" smtClean="0"/>
              <a:t>10 - 35</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algn="ctr"/>
            <a:r>
              <a:rPr lang="en-US" sz="3600" dirty="0" smtClean="0">
                <a:latin typeface="Calibri" pitchFamily="34" charset="0"/>
              </a:rPr>
              <a:t>Review Learning objective 10.4</a:t>
            </a:r>
          </a:p>
        </p:txBody>
      </p:sp>
      <p:sp>
        <p:nvSpPr>
          <p:cNvPr id="11" name="Content Placeholder 10"/>
          <p:cNvSpPr>
            <a:spLocks noGrp="1"/>
          </p:cNvSpPr>
          <p:nvPr>
            <p:ph idx="1"/>
          </p:nvPr>
        </p:nvSpPr>
        <p:spPr/>
        <p:txBody>
          <a:bodyPr>
            <a:normAutofit/>
          </a:bodyPr>
          <a:lstStyle/>
          <a:p>
            <a:pPr>
              <a:buClrTx/>
              <a:buFont typeface="Arial"/>
              <a:buChar char="•"/>
            </a:pPr>
            <a:r>
              <a:rPr lang="en-US" sz="2800" b="1" dirty="0" smtClean="0">
                <a:latin typeface="Arial" pitchFamily="34" charset="0"/>
                <a:cs typeface="Arial" pitchFamily="34" charset="0"/>
              </a:rPr>
              <a:t>Describe traditional organizational designs.</a:t>
            </a:r>
          </a:p>
          <a:p>
            <a:pPr lvl="1" indent="-285750" eaLnBrk="0" hangingPunct="0">
              <a:spcBef>
                <a:spcPct val="20000"/>
              </a:spcBef>
              <a:buClrTx/>
              <a:buFont typeface="Arial" charset="0"/>
              <a:buChar char="–"/>
            </a:pPr>
            <a:r>
              <a:rPr lang="en-US" sz="2600" dirty="0">
                <a:latin typeface="Arial"/>
                <a:cs typeface="Arial"/>
              </a:rPr>
              <a:t>Simple structure – low departmentalization, wide spans of control, authority centralized in a single person, and little formalization. </a:t>
            </a:r>
          </a:p>
          <a:p>
            <a:pPr lvl="1" indent="-285750" eaLnBrk="0" hangingPunct="0">
              <a:spcBef>
                <a:spcPct val="20000"/>
              </a:spcBef>
              <a:buClrTx/>
              <a:buFont typeface="Arial" charset="0"/>
              <a:buChar char="–"/>
            </a:pPr>
            <a:r>
              <a:rPr lang="en-US" sz="2600" dirty="0">
                <a:latin typeface="Arial"/>
                <a:cs typeface="Arial"/>
              </a:rPr>
              <a:t>Functional structure </a:t>
            </a:r>
            <a:r>
              <a:rPr lang="en-US" sz="2600" dirty="0" smtClean="0">
                <a:latin typeface="Arial"/>
                <a:cs typeface="Arial"/>
              </a:rPr>
              <a:t>– </a:t>
            </a:r>
            <a:r>
              <a:rPr lang="en-US" sz="2600" dirty="0">
                <a:latin typeface="Arial"/>
                <a:cs typeface="Arial"/>
              </a:rPr>
              <a:t>groups similar or related occupational specialties together.</a:t>
            </a:r>
          </a:p>
          <a:p>
            <a:pPr lvl="1" indent="-285750" eaLnBrk="0" hangingPunct="0">
              <a:spcBef>
                <a:spcPct val="20000"/>
              </a:spcBef>
              <a:buClrTx/>
              <a:buFont typeface="Arial" charset="0"/>
              <a:buChar char="–"/>
            </a:pPr>
            <a:r>
              <a:rPr lang="en-US" sz="2600" dirty="0">
                <a:latin typeface="Arial"/>
                <a:cs typeface="Arial"/>
              </a:rPr>
              <a:t>Divisional structure – made up of separate business units or divisions.</a:t>
            </a:r>
          </a:p>
          <a:p>
            <a:pPr marL="68580" indent="0">
              <a:buNone/>
            </a:pPr>
            <a:endParaRPr lang="en-US" sz="2800" dirty="0">
              <a:latin typeface="Arial" pitchFamily="34" charset="0"/>
              <a:cs typeface="Arial" pitchFamily="34" charset="0"/>
            </a:endParaRPr>
          </a:p>
        </p:txBody>
      </p:sp>
      <p:sp>
        <p:nvSpPr>
          <p:cNvPr id="6" name="TextBox 5"/>
          <p:cNvSpPr txBox="1"/>
          <p:nvPr/>
        </p:nvSpPr>
        <p:spPr>
          <a:xfrm>
            <a:off x="8305800" y="6477000"/>
            <a:ext cx="838200" cy="246221"/>
          </a:xfrm>
          <a:prstGeom prst="rect">
            <a:avLst/>
          </a:prstGeom>
          <a:noFill/>
        </p:spPr>
        <p:txBody>
          <a:bodyPr wrap="square" rtlCol="0">
            <a:spAutoFit/>
          </a:bodyPr>
          <a:lstStyle/>
          <a:p>
            <a:r>
              <a:rPr lang="en-US" sz="1000" dirty="0" smtClean="0"/>
              <a:t>10 - 36</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36</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normAutofit fontScale="90000"/>
          </a:bodyPr>
          <a:lstStyle/>
          <a:p>
            <a:pPr algn="ctr"/>
            <a:r>
              <a:rPr lang="en-US" sz="3600" dirty="0" smtClean="0"/>
              <a:t>Designing Organizational Structure</a:t>
            </a:r>
            <a:endParaRPr lang="en-US" sz="3600" dirty="0" smtClean="0">
              <a:latin typeface="Calibri" pitchFamily="34" charset="0"/>
            </a:endParaRPr>
          </a:p>
        </p:txBody>
      </p:sp>
      <p:sp>
        <p:nvSpPr>
          <p:cNvPr id="11" name="Content Placeholder 10"/>
          <p:cNvSpPr>
            <a:spLocks noGrp="1"/>
          </p:cNvSpPr>
          <p:nvPr>
            <p:ph idx="1"/>
          </p:nvPr>
        </p:nvSpPr>
        <p:spPr/>
        <p:txBody>
          <a:bodyPr>
            <a:normAutofit fontScale="92500" lnSpcReduction="20000"/>
          </a:bodyPr>
          <a:lstStyle/>
          <a:p>
            <a:pPr indent="-342900" eaLnBrk="0" hangingPunct="0">
              <a:spcBef>
                <a:spcPct val="20000"/>
              </a:spcBef>
            </a:pPr>
            <a:r>
              <a:rPr lang="en-US" sz="3000" b="1" dirty="0" smtClean="0">
                <a:latin typeface="Arial"/>
                <a:cs typeface="Arial"/>
              </a:rPr>
              <a:t>Organizational chart </a:t>
            </a:r>
            <a:r>
              <a:rPr lang="en-US" sz="3000" dirty="0">
                <a:latin typeface="Arial"/>
                <a:cs typeface="Arial"/>
              </a:rPr>
              <a:t>–</a:t>
            </a:r>
            <a:r>
              <a:rPr lang="en-US" sz="3000" b="1" dirty="0">
                <a:latin typeface="Arial"/>
                <a:cs typeface="Arial"/>
              </a:rPr>
              <a:t> </a:t>
            </a:r>
            <a:r>
              <a:rPr lang="en-US" sz="3000" dirty="0">
                <a:latin typeface="Arial"/>
                <a:cs typeface="Arial"/>
              </a:rPr>
              <a:t>the visual representation of an organization’s </a:t>
            </a:r>
            <a:r>
              <a:rPr lang="en-US" sz="3000" dirty="0" smtClean="0">
                <a:latin typeface="Arial"/>
                <a:cs typeface="Arial"/>
              </a:rPr>
              <a:t>structure.</a:t>
            </a:r>
          </a:p>
          <a:p>
            <a:pPr indent="-342900" eaLnBrk="0" hangingPunct="0">
              <a:spcBef>
                <a:spcPct val="20000"/>
              </a:spcBef>
            </a:pPr>
            <a:r>
              <a:rPr lang="en-US" sz="3000" b="1" dirty="0" smtClean="0">
                <a:latin typeface="Arial"/>
                <a:cs typeface="Arial"/>
              </a:rPr>
              <a:t>Organizational </a:t>
            </a:r>
            <a:r>
              <a:rPr lang="en-US" sz="3000" b="1" dirty="0">
                <a:latin typeface="Arial"/>
                <a:cs typeface="Arial"/>
              </a:rPr>
              <a:t>Design </a:t>
            </a:r>
            <a:r>
              <a:rPr lang="en-US" sz="3000" dirty="0">
                <a:latin typeface="Arial"/>
                <a:cs typeface="Arial"/>
              </a:rPr>
              <a:t>–</a:t>
            </a:r>
            <a:r>
              <a:rPr lang="en-US" sz="3000" b="1" dirty="0">
                <a:latin typeface="Arial"/>
                <a:cs typeface="Arial"/>
              </a:rPr>
              <a:t> </a:t>
            </a:r>
            <a:r>
              <a:rPr lang="en-US" sz="3000" dirty="0">
                <a:latin typeface="Arial"/>
                <a:cs typeface="Arial"/>
              </a:rPr>
              <a:t>a process involving decisions about six key elements:</a:t>
            </a:r>
          </a:p>
          <a:p>
            <a:pPr lvl="2" indent="-228600" eaLnBrk="0" hangingPunct="0">
              <a:lnSpc>
                <a:spcPct val="80000"/>
              </a:lnSpc>
              <a:spcBef>
                <a:spcPct val="35000"/>
              </a:spcBef>
              <a:buClrTx/>
              <a:buFont typeface="Arial" charset="0"/>
              <a:buChar char="•"/>
            </a:pPr>
            <a:r>
              <a:rPr lang="en-US" sz="2400" dirty="0">
                <a:latin typeface="Arial"/>
                <a:cs typeface="Arial"/>
              </a:rPr>
              <a:t>Work specialization</a:t>
            </a:r>
          </a:p>
          <a:p>
            <a:pPr lvl="2" indent="-228600" eaLnBrk="0" hangingPunct="0">
              <a:lnSpc>
                <a:spcPct val="80000"/>
              </a:lnSpc>
              <a:spcBef>
                <a:spcPct val="35000"/>
              </a:spcBef>
              <a:buClrTx/>
              <a:buFont typeface="Arial" charset="0"/>
              <a:buChar char="•"/>
            </a:pPr>
            <a:r>
              <a:rPr lang="en-US" sz="2400" dirty="0">
                <a:latin typeface="Arial"/>
                <a:cs typeface="Arial"/>
              </a:rPr>
              <a:t>Departmentalization</a:t>
            </a:r>
          </a:p>
          <a:p>
            <a:pPr lvl="2" indent="-228600" eaLnBrk="0" hangingPunct="0">
              <a:lnSpc>
                <a:spcPct val="80000"/>
              </a:lnSpc>
              <a:spcBef>
                <a:spcPct val="35000"/>
              </a:spcBef>
              <a:buClrTx/>
              <a:buFont typeface="Arial" charset="0"/>
              <a:buChar char="•"/>
            </a:pPr>
            <a:r>
              <a:rPr lang="en-US" sz="2400" dirty="0">
                <a:latin typeface="Arial"/>
                <a:cs typeface="Arial"/>
              </a:rPr>
              <a:t>Chain of command</a:t>
            </a:r>
          </a:p>
          <a:p>
            <a:pPr lvl="2" indent="-228600" eaLnBrk="0" hangingPunct="0">
              <a:lnSpc>
                <a:spcPct val="80000"/>
              </a:lnSpc>
              <a:spcBef>
                <a:spcPct val="35000"/>
              </a:spcBef>
              <a:buClrTx/>
              <a:buFont typeface="Arial" charset="0"/>
              <a:buChar char="•"/>
            </a:pPr>
            <a:r>
              <a:rPr lang="en-US" sz="2400" dirty="0">
                <a:latin typeface="Arial"/>
                <a:cs typeface="Arial"/>
              </a:rPr>
              <a:t>Span of control</a:t>
            </a:r>
          </a:p>
          <a:p>
            <a:pPr lvl="2" indent="-228600" eaLnBrk="0" hangingPunct="0">
              <a:lnSpc>
                <a:spcPct val="80000"/>
              </a:lnSpc>
              <a:spcBef>
                <a:spcPct val="35000"/>
              </a:spcBef>
              <a:buClrTx/>
              <a:buFont typeface="Arial" charset="0"/>
              <a:buChar char="•"/>
            </a:pPr>
            <a:r>
              <a:rPr lang="en-US" sz="2400" dirty="0">
                <a:latin typeface="Arial"/>
                <a:cs typeface="Arial"/>
              </a:rPr>
              <a:t>Centralization and decentralization</a:t>
            </a:r>
          </a:p>
          <a:p>
            <a:pPr lvl="2" indent="-228600" eaLnBrk="0" hangingPunct="0">
              <a:lnSpc>
                <a:spcPct val="80000"/>
              </a:lnSpc>
              <a:spcBef>
                <a:spcPct val="35000"/>
              </a:spcBef>
              <a:buClrTx/>
              <a:buFont typeface="Arial" charset="0"/>
              <a:buChar char="•"/>
            </a:pPr>
            <a:r>
              <a:rPr lang="en-US" sz="2400" dirty="0">
                <a:latin typeface="Arial"/>
                <a:cs typeface="Arial"/>
              </a:rPr>
              <a:t>Formalization</a:t>
            </a:r>
          </a:p>
          <a:p>
            <a:endParaRPr lang="en-US" sz="2400" b="1" dirty="0">
              <a:latin typeface="Arial" pitchFamily="34" charset="0"/>
              <a:cs typeface="Arial" pitchFamily="34" charset="0"/>
            </a:endParaRPr>
          </a:p>
        </p:txBody>
      </p:sp>
      <p:sp>
        <p:nvSpPr>
          <p:cNvPr id="12" name="TextBox 11"/>
          <p:cNvSpPr txBox="1"/>
          <p:nvPr/>
        </p:nvSpPr>
        <p:spPr>
          <a:xfrm>
            <a:off x="8534400" y="6477000"/>
            <a:ext cx="609600" cy="246221"/>
          </a:xfrm>
          <a:prstGeom prst="rect">
            <a:avLst/>
          </a:prstGeom>
          <a:noFill/>
        </p:spPr>
        <p:txBody>
          <a:bodyPr wrap="square" rtlCol="0">
            <a:spAutoFit/>
          </a:bodyPr>
          <a:lstStyle/>
          <a:p>
            <a:r>
              <a:rPr lang="en-US" sz="1000" dirty="0" smtClean="0"/>
              <a:t>10 - 4</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pPr algn="ctr"/>
            <a:r>
              <a:rPr lang="en-US" sz="3600" dirty="0" smtClean="0"/>
              <a:t>Exhibit 10-1</a:t>
            </a:r>
            <a:br>
              <a:rPr lang="en-US" sz="3600" dirty="0" smtClean="0"/>
            </a:br>
            <a:r>
              <a:rPr lang="en-US" sz="3600" dirty="0" smtClean="0"/>
              <a:t>Purposes of Organizing</a:t>
            </a:r>
            <a:endParaRPr lang="en-US" sz="3600" dirty="0" smtClean="0">
              <a:latin typeface="Calibri" pitchFamily="34" charset="0"/>
            </a:endParaRPr>
          </a:p>
        </p:txBody>
      </p:sp>
      <p:sp>
        <p:nvSpPr>
          <p:cNvPr id="14" name="TextBox 13"/>
          <p:cNvSpPr txBox="1"/>
          <p:nvPr/>
        </p:nvSpPr>
        <p:spPr>
          <a:xfrm>
            <a:off x="8458200" y="6477000"/>
            <a:ext cx="512593" cy="246221"/>
          </a:xfrm>
          <a:prstGeom prst="rect">
            <a:avLst/>
          </a:prstGeom>
          <a:noFill/>
        </p:spPr>
        <p:txBody>
          <a:bodyPr wrap="none" rtlCol="0">
            <a:spAutoFit/>
          </a:bodyPr>
          <a:lstStyle/>
          <a:p>
            <a:r>
              <a:rPr lang="en-US" sz="1000" dirty="0" smtClean="0"/>
              <a:t>10 - 5</a:t>
            </a:r>
            <a:endParaRPr lang="en-US" sz="1000" dirty="0"/>
          </a:p>
        </p:txBody>
      </p:sp>
      <p:pic>
        <p:nvPicPr>
          <p:cNvPr id="2" name="Picture 1"/>
          <p:cNvPicPr>
            <a:picLocks noChangeAspect="1"/>
          </p:cNvPicPr>
          <p:nvPr/>
        </p:nvPicPr>
        <p:blipFill>
          <a:blip r:embed="rId3"/>
          <a:stretch>
            <a:fillRect/>
          </a:stretch>
        </p:blipFill>
        <p:spPr>
          <a:xfrm>
            <a:off x="0" y="1651000"/>
            <a:ext cx="9144000" cy="3542513"/>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ctr"/>
            <a:r>
              <a:rPr lang="en-US" sz="3600" dirty="0" smtClean="0"/>
              <a:t>Organizational Structure</a:t>
            </a:r>
            <a:endParaRPr lang="en-US" sz="3600" dirty="0" smtClean="0">
              <a:latin typeface="Calibri" pitchFamily="34" charset="0"/>
            </a:endParaRPr>
          </a:p>
        </p:txBody>
      </p:sp>
      <p:sp>
        <p:nvSpPr>
          <p:cNvPr id="11" name="Content Placeholder 10"/>
          <p:cNvSpPr>
            <a:spLocks noGrp="1"/>
          </p:cNvSpPr>
          <p:nvPr>
            <p:ph idx="1"/>
          </p:nvPr>
        </p:nvSpPr>
        <p:spPr/>
        <p:txBody>
          <a:bodyPr>
            <a:normAutofit/>
          </a:bodyPr>
          <a:lstStyle/>
          <a:p>
            <a:r>
              <a:rPr lang="en-US" sz="3200" b="1" dirty="0" smtClean="0">
                <a:latin typeface="Arial" pitchFamily="34" charset="0"/>
                <a:cs typeface="Arial" pitchFamily="34" charset="0"/>
              </a:rPr>
              <a:t>Work specialization</a:t>
            </a:r>
            <a:endParaRPr lang="en-US" sz="3200" b="1" dirty="0">
              <a:latin typeface="Arial" pitchFamily="34" charset="0"/>
              <a:cs typeface="Arial" pitchFamily="34" charset="0"/>
            </a:endParaRPr>
          </a:p>
        </p:txBody>
      </p:sp>
      <p:sp>
        <p:nvSpPr>
          <p:cNvPr id="37890" name="Rectangle 3"/>
          <p:cNvSpPr txBox="1">
            <a:spLocks/>
          </p:cNvSpPr>
          <p:nvPr/>
        </p:nvSpPr>
        <p:spPr bwMode="auto">
          <a:xfrm>
            <a:off x="457200" y="1600200"/>
            <a:ext cx="84582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r>
              <a:rPr lang="en-US" sz="2800" b="1" dirty="0" smtClean="0"/>
              <a:t>                                        </a:t>
            </a:r>
            <a:r>
              <a:rPr lang="en-US" sz="2800" dirty="0">
                <a:latin typeface="Arial"/>
                <a:cs typeface="Arial"/>
              </a:rPr>
              <a:t>–</a:t>
            </a:r>
            <a:r>
              <a:rPr lang="en-US" sz="2800" b="1" dirty="0" smtClean="0"/>
              <a:t> </a:t>
            </a:r>
            <a:r>
              <a:rPr lang="en-US" sz="2800" dirty="0" smtClean="0"/>
              <a:t>dividing </a:t>
            </a:r>
            <a:r>
              <a:rPr lang="en-US" sz="2800" dirty="0"/>
              <a:t>work activities into separate job </a:t>
            </a:r>
            <a:r>
              <a:rPr lang="en-US" sz="2800" dirty="0" smtClean="0"/>
              <a:t>tasks.</a:t>
            </a:r>
            <a:endParaRPr lang="en-US" sz="2800" dirty="0"/>
          </a:p>
          <a:p>
            <a:pPr marL="862013" indent="-296863" eaLnBrk="0" hangingPunct="0">
              <a:spcBef>
                <a:spcPct val="20000"/>
              </a:spcBef>
              <a:buFont typeface="Arial" charset="0"/>
              <a:buChar char="•"/>
            </a:pPr>
            <a:r>
              <a:rPr lang="en-US" sz="2800" dirty="0"/>
              <a:t>Early proponents of work specialization believed it could lead to great increases in </a:t>
            </a:r>
            <a:r>
              <a:rPr lang="en-US" sz="2800" dirty="0" smtClean="0"/>
              <a:t>productivity.</a:t>
            </a:r>
            <a:endParaRPr lang="en-US" sz="2800" dirty="0"/>
          </a:p>
          <a:p>
            <a:pPr marL="862013" lvl="1" indent="-296863" eaLnBrk="0" hangingPunct="0">
              <a:spcBef>
                <a:spcPct val="20000"/>
              </a:spcBef>
              <a:buFont typeface="Arial" charset="0"/>
              <a:buChar char="•"/>
            </a:pPr>
            <a:r>
              <a:rPr lang="en-US" sz="2800" dirty="0"/>
              <a:t>Overspecialization can result in human diseconomies such as boredom, fatigue, stress, poor quality, </a:t>
            </a:r>
            <a:r>
              <a:rPr lang="en-US" sz="2800" dirty="0" smtClean="0"/>
              <a:t>increased absenteeism</a:t>
            </a:r>
            <a:r>
              <a:rPr lang="en-US" sz="2800" dirty="0"/>
              <a:t>, and higher turnover.</a:t>
            </a:r>
          </a:p>
          <a:p>
            <a:pPr marL="342900" indent="-342900" eaLnBrk="0" hangingPunct="0">
              <a:spcBef>
                <a:spcPct val="20000"/>
              </a:spcBef>
              <a:buFont typeface="Arial" charset="0"/>
              <a:buChar char="•"/>
            </a:pPr>
            <a:endParaRPr lang="en-US" sz="3200" dirty="0"/>
          </a:p>
        </p:txBody>
      </p:sp>
      <p:sp>
        <p:nvSpPr>
          <p:cNvPr id="13" name="TextBox 12"/>
          <p:cNvSpPr txBox="1"/>
          <p:nvPr/>
        </p:nvSpPr>
        <p:spPr>
          <a:xfrm>
            <a:off x="8458200" y="6553200"/>
            <a:ext cx="510076" cy="246221"/>
          </a:xfrm>
          <a:prstGeom prst="rect">
            <a:avLst/>
          </a:prstGeom>
          <a:noFill/>
        </p:spPr>
        <p:txBody>
          <a:bodyPr wrap="none" rtlCol="0">
            <a:spAutoFit/>
          </a:bodyPr>
          <a:lstStyle/>
          <a:p>
            <a:r>
              <a:rPr lang="en-US" sz="1000" dirty="0" smtClean="0"/>
              <a:t>10 - 6</a:t>
            </a:r>
            <a:endParaRPr lang="en-US" sz="10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fontScale="90000"/>
          </a:bodyPr>
          <a:lstStyle/>
          <a:p>
            <a:pPr algn="ctr"/>
            <a:r>
              <a:rPr lang="en-US" sz="3200" dirty="0" smtClean="0"/>
              <a:t>Exhibit 10-2</a:t>
            </a:r>
            <a:br>
              <a:rPr lang="en-US" sz="3200" dirty="0" smtClean="0"/>
            </a:br>
            <a:r>
              <a:rPr lang="en-US" sz="3200" dirty="0" smtClean="0"/>
              <a:t> Economies and Diseconomies of Work Specialization</a:t>
            </a:r>
            <a:endParaRPr lang="en-US" sz="3200" dirty="0" smtClean="0">
              <a:latin typeface="Calibri" pitchFamily="34" charset="0"/>
            </a:endParaRPr>
          </a:p>
        </p:txBody>
      </p:sp>
      <p:sp>
        <p:nvSpPr>
          <p:cNvPr id="6" name="TextBox 5"/>
          <p:cNvSpPr txBox="1"/>
          <p:nvPr/>
        </p:nvSpPr>
        <p:spPr>
          <a:xfrm>
            <a:off x="8305800" y="6611779"/>
            <a:ext cx="685800" cy="246221"/>
          </a:xfrm>
          <a:prstGeom prst="rect">
            <a:avLst/>
          </a:prstGeom>
          <a:noFill/>
        </p:spPr>
        <p:txBody>
          <a:bodyPr wrap="square" rtlCol="0">
            <a:spAutoFit/>
          </a:bodyPr>
          <a:lstStyle/>
          <a:p>
            <a:r>
              <a:rPr lang="en-US" sz="1000" dirty="0" smtClean="0"/>
              <a:t>10 - 7</a:t>
            </a:r>
            <a:endParaRPr lang="en-US" sz="1000" dirty="0"/>
          </a:p>
        </p:txBody>
      </p:sp>
      <p:pic>
        <p:nvPicPr>
          <p:cNvPr id="2" name="Picture 1"/>
          <p:cNvPicPr>
            <a:picLocks noChangeAspect="1"/>
          </p:cNvPicPr>
          <p:nvPr/>
        </p:nvPicPr>
        <p:blipFill>
          <a:blip r:embed="rId3"/>
          <a:stretch>
            <a:fillRect/>
          </a:stretch>
        </p:blipFill>
        <p:spPr>
          <a:xfrm>
            <a:off x="504512" y="1752601"/>
            <a:ext cx="8153400" cy="4232532"/>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sz="3600" dirty="0" smtClean="0"/>
              <a:t>Departmentalization</a:t>
            </a:r>
            <a:endParaRPr lang="en-US" sz="3600" dirty="0" smtClean="0">
              <a:latin typeface="Calibri" pitchFamily="34" charset="0"/>
            </a:endParaRPr>
          </a:p>
        </p:txBody>
      </p:sp>
      <p:sp>
        <p:nvSpPr>
          <p:cNvPr id="14" name="Content Placeholder 13"/>
          <p:cNvSpPr>
            <a:spLocks noGrp="1"/>
          </p:cNvSpPr>
          <p:nvPr>
            <p:ph idx="1"/>
          </p:nvPr>
        </p:nvSpPr>
        <p:spPr/>
        <p:txBody>
          <a:bodyPr>
            <a:normAutofit/>
          </a:bodyPr>
          <a:lstStyle/>
          <a:p>
            <a:r>
              <a:rPr lang="en-US" sz="2400" b="1" dirty="0" smtClean="0">
                <a:latin typeface="Arial" pitchFamily="34" charset="0"/>
                <a:cs typeface="Arial" pitchFamily="34" charset="0"/>
              </a:rPr>
              <a:t>Departmentalization</a:t>
            </a:r>
            <a:endParaRPr lang="en-US" sz="2400" b="1" dirty="0">
              <a:latin typeface="Arial" pitchFamily="34" charset="0"/>
              <a:cs typeface="Arial" pitchFamily="34" charset="0"/>
            </a:endParaRPr>
          </a:p>
        </p:txBody>
      </p:sp>
      <p:sp>
        <p:nvSpPr>
          <p:cNvPr id="41986" name="Rectangle 3"/>
          <p:cNvSpPr txBox="1">
            <a:spLocks/>
          </p:cNvSpPr>
          <p:nvPr/>
        </p:nvSpPr>
        <p:spPr bwMode="auto">
          <a:xfrm>
            <a:off x="457200" y="1600200"/>
            <a:ext cx="41148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dirty="0"/>
          </a:p>
        </p:txBody>
      </p:sp>
      <p:sp>
        <p:nvSpPr>
          <p:cNvPr id="41987" name="Content Placeholder 3"/>
          <p:cNvSpPr>
            <a:spLocks noGrp="1"/>
          </p:cNvSpPr>
          <p:nvPr/>
        </p:nvSpPr>
        <p:spPr bwMode="auto">
          <a:xfrm>
            <a:off x="533400" y="2590800"/>
            <a:ext cx="4038600" cy="32766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b="1" dirty="0"/>
              <a:t>Functional </a:t>
            </a:r>
          </a:p>
          <a:p>
            <a:pPr marL="742950" lvl="1" indent="-285750" eaLnBrk="0" hangingPunct="0">
              <a:spcBef>
                <a:spcPct val="20000"/>
              </a:spcBef>
              <a:buFont typeface="Arial" charset="0"/>
              <a:buChar char="–"/>
            </a:pPr>
            <a:r>
              <a:rPr lang="en-US" sz="2000" dirty="0"/>
              <a:t>Grouping jobs by functions performed</a:t>
            </a:r>
          </a:p>
          <a:p>
            <a:pPr marL="342900" indent="-342900" eaLnBrk="0" hangingPunct="0">
              <a:spcBef>
                <a:spcPct val="20000"/>
              </a:spcBef>
              <a:buFont typeface="Arial" charset="0"/>
              <a:buChar char="•"/>
            </a:pPr>
            <a:r>
              <a:rPr lang="en-US" sz="2000" b="1" dirty="0"/>
              <a:t>Product</a:t>
            </a:r>
          </a:p>
          <a:p>
            <a:pPr marL="742950" lvl="1" indent="-285750" eaLnBrk="0" hangingPunct="0">
              <a:spcBef>
                <a:spcPct val="20000"/>
              </a:spcBef>
              <a:buFont typeface="Arial" charset="0"/>
              <a:buChar char="–"/>
            </a:pPr>
            <a:r>
              <a:rPr lang="en-US" sz="2000" dirty="0"/>
              <a:t>Grouping jobs by product line</a:t>
            </a:r>
          </a:p>
          <a:p>
            <a:pPr marL="342900" indent="-342900" eaLnBrk="0" hangingPunct="0">
              <a:spcBef>
                <a:spcPct val="20000"/>
              </a:spcBef>
              <a:buFont typeface="Arial" charset="0"/>
              <a:buChar char="•"/>
            </a:pPr>
            <a:r>
              <a:rPr lang="en-US" sz="2000" b="1" dirty="0"/>
              <a:t>Geographical</a:t>
            </a:r>
          </a:p>
          <a:p>
            <a:pPr marL="742950" lvl="1" indent="-285750" eaLnBrk="0" hangingPunct="0">
              <a:spcBef>
                <a:spcPct val="20000"/>
              </a:spcBef>
              <a:buFont typeface="Arial" charset="0"/>
              <a:buChar char="–"/>
            </a:pPr>
            <a:r>
              <a:rPr lang="en-US" sz="2000" dirty="0"/>
              <a:t>Grouping jobs on the basis of territory or geography</a:t>
            </a:r>
          </a:p>
        </p:txBody>
      </p:sp>
      <p:sp>
        <p:nvSpPr>
          <p:cNvPr id="41988" name="Content Placeholder 4"/>
          <p:cNvSpPr>
            <a:spLocks noGrp="1"/>
          </p:cNvSpPr>
          <p:nvPr/>
        </p:nvSpPr>
        <p:spPr bwMode="auto">
          <a:xfrm>
            <a:off x="4648200" y="2590800"/>
            <a:ext cx="3886200" cy="2667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b="1" dirty="0"/>
              <a:t>Process </a:t>
            </a:r>
          </a:p>
          <a:p>
            <a:pPr marL="742950" lvl="1" indent="-285750" eaLnBrk="0" hangingPunct="0">
              <a:spcBef>
                <a:spcPct val="20000"/>
              </a:spcBef>
              <a:buFont typeface="Arial" charset="0"/>
              <a:buChar char="–"/>
            </a:pPr>
            <a:r>
              <a:rPr lang="en-US" sz="2000" dirty="0"/>
              <a:t>Grouping jobs on the basis of product or customer flow</a:t>
            </a:r>
          </a:p>
          <a:p>
            <a:pPr marL="342900" indent="-342900" eaLnBrk="0" hangingPunct="0">
              <a:spcBef>
                <a:spcPct val="20000"/>
              </a:spcBef>
              <a:buFont typeface="Arial" charset="0"/>
              <a:buChar char="•"/>
            </a:pPr>
            <a:r>
              <a:rPr lang="en-US" sz="2000" b="1" dirty="0"/>
              <a:t>Customer</a:t>
            </a:r>
          </a:p>
          <a:p>
            <a:pPr marL="742950" lvl="1" indent="-285750" eaLnBrk="0" hangingPunct="0">
              <a:spcBef>
                <a:spcPct val="20000"/>
              </a:spcBef>
              <a:buFont typeface="Arial" charset="0"/>
              <a:buChar char="–"/>
            </a:pPr>
            <a:r>
              <a:rPr lang="en-US" sz="2000" dirty="0"/>
              <a:t>Grouping jobs by type of customer and needs</a:t>
            </a:r>
          </a:p>
          <a:p>
            <a:pPr marL="342900" indent="-342900" eaLnBrk="0" hangingPunct="0">
              <a:spcBef>
                <a:spcPct val="20000"/>
              </a:spcBef>
              <a:buFont typeface="Arial" charset="0"/>
              <a:buChar char="•"/>
            </a:pPr>
            <a:endParaRPr lang="en-US" sz="2000" dirty="0"/>
          </a:p>
        </p:txBody>
      </p:sp>
      <p:sp>
        <p:nvSpPr>
          <p:cNvPr id="41989" name="TextBox 1"/>
          <p:cNvSpPr txBox="1">
            <a:spLocks noChangeArrowheads="1"/>
          </p:cNvSpPr>
          <p:nvPr/>
        </p:nvSpPr>
        <p:spPr bwMode="auto">
          <a:xfrm>
            <a:off x="533400" y="1600200"/>
            <a:ext cx="8001000" cy="830997"/>
          </a:xfrm>
          <a:prstGeom prst="rect">
            <a:avLst/>
          </a:prstGeom>
          <a:noFill/>
          <a:ln w="9525">
            <a:noFill/>
            <a:miter lim="800000"/>
            <a:headEnd/>
            <a:tailEnd/>
          </a:ln>
        </p:spPr>
        <p:txBody>
          <a:bodyPr>
            <a:spAutoFit/>
          </a:bodyPr>
          <a:lstStyle/>
          <a:p>
            <a:pPr marL="285750" indent="-285750"/>
            <a:r>
              <a:rPr lang="en-US" sz="2400" b="1" dirty="0" smtClean="0"/>
              <a:t>                                        </a:t>
            </a:r>
            <a:r>
              <a:rPr lang="en-US" sz="2400" dirty="0"/>
              <a:t>– </a:t>
            </a:r>
            <a:r>
              <a:rPr lang="en-US" sz="2400" b="1" dirty="0" smtClean="0"/>
              <a:t> </a:t>
            </a:r>
            <a:r>
              <a:rPr lang="en-US" sz="2400" dirty="0"/>
              <a:t>the basis by which jobs are grouped </a:t>
            </a:r>
            <a:r>
              <a:rPr lang="en-US" sz="2400" dirty="0" smtClean="0"/>
              <a:t>together.</a:t>
            </a:r>
            <a:endParaRPr lang="en-US" sz="2400" dirty="0"/>
          </a:p>
        </p:txBody>
      </p:sp>
      <p:sp>
        <p:nvSpPr>
          <p:cNvPr id="9" name="TextBox 8"/>
          <p:cNvSpPr txBox="1"/>
          <p:nvPr/>
        </p:nvSpPr>
        <p:spPr>
          <a:xfrm>
            <a:off x="8153400" y="6477000"/>
            <a:ext cx="990600" cy="230832"/>
          </a:xfrm>
          <a:prstGeom prst="rect">
            <a:avLst/>
          </a:prstGeom>
          <a:noFill/>
        </p:spPr>
        <p:txBody>
          <a:bodyPr wrap="square" rtlCol="0">
            <a:spAutoFit/>
          </a:bodyPr>
          <a:lstStyle/>
          <a:p>
            <a:r>
              <a:rPr lang="en-US" sz="900" dirty="0" smtClean="0"/>
              <a:t>10 - 8</a:t>
            </a:r>
            <a:endParaRPr lang="en-US" sz="900" dirty="0"/>
          </a:p>
        </p:txBody>
      </p:sp>
      <p:sp>
        <p:nvSpPr>
          <p:cNvPr id="2" name="Footer Placeholder 1"/>
          <p:cNvSpPr>
            <a:spLocks noGrp="1"/>
          </p:cNvSpPr>
          <p:nvPr>
            <p:ph type="ftr" sz="quarter" idx="11"/>
          </p:nvPr>
        </p:nvSpPr>
        <p:spPr/>
        <p:txBody>
          <a:bodyPr/>
          <a:lstStyle/>
          <a:p>
            <a:r>
              <a:rPr lang="en-IN" smtClean="0"/>
              <a:t>Copyright © 2016 Pearson Education, Ltd.</a:t>
            </a:r>
            <a:endParaRPr lang="en-US" dirty="0"/>
          </a:p>
        </p:txBody>
      </p:sp>
      <p:sp>
        <p:nvSpPr>
          <p:cNvPr id="3" name="Slide Number Placeholder 2"/>
          <p:cNvSpPr>
            <a:spLocks noGrp="1"/>
          </p:cNvSpPr>
          <p:nvPr>
            <p:ph type="sldNum" sz="quarter" idx="4"/>
          </p:nvPr>
        </p:nvSpPr>
        <p:spPr/>
        <p:txBody>
          <a:bodyPr/>
          <a:lstStyle/>
          <a:p>
            <a:r>
              <a:rPr lang="en-US" smtClean="0"/>
              <a:t>10-</a:t>
            </a:r>
            <a:fld id="{8B37D5FE-740C-46F5-801A-FA5477D9711F}"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fontScale="90000"/>
          </a:bodyPr>
          <a:lstStyle/>
          <a:p>
            <a:pPr algn="ctr"/>
            <a:r>
              <a:rPr lang="en-US" sz="3600" dirty="0" smtClean="0"/>
              <a:t>Exhibit 10-3</a:t>
            </a:r>
            <a:br>
              <a:rPr lang="en-US" sz="3600" dirty="0" smtClean="0"/>
            </a:br>
            <a:r>
              <a:rPr lang="en-US" sz="3600" dirty="0" smtClean="0"/>
              <a:t>The Five Common</a:t>
            </a:r>
            <a:br>
              <a:rPr lang="en-US" sz="3600" dirty="0" smtClean="0"/>
            </a:br>
            <a:r>
              <a:rPr lang="en-US" sz="3600" dirty="0" smtClean="0"/>
              <a:t>Forms of Departmentalization</a:t>
            </a:r>
            <a:endParaRPr lang="en-US" sz="3600" dirty="0" smtClean="0">
              <a:latin typeface="Calibri" pitchFamily="34" charset="0"/>
            </a:endParaRPr>
          </a:p>
        </p:txBody>
      </p:sp>
      <p:sp>
        <p:nvSpPr>
          <p:cNvPr id="7" name="TextBox 6"/>
          <p:cNvSpPr txBox="1"/>
          <p:nvPr/>
        </p:nvSpPr>
        <p:spPr>
          <a:xfrm>
            <a:off x="8153400" y="6488668"/>
            <a:ext cx="990600" cy="261610"/>
          </a:xfrm>
          <a:prstGeom prst="rect">
            <a:avLst/>
          </a:prstGeom>
          <a:noFill/>
        </p:spPr>
        <p:txBody>
          <a:bodyPr wrap="square" rtlCol="0">
            <a:spAutoFit/>
          </a:bodyPr>
          <a:lstStyle/>
          <a:p>
            <a:r>
              <a:rPr lang="en-US" sz="1100" dirty="0" smtClean="0"/>
              <a:t>10 - 9</a:t>
            </a:r>
            <a:endParaRPr lang="en-US" sz="1100" dirty="0"/>
          </a:p>
        </p:txBody>
      </p:sp>
      <p:pic>
        <p:nvPicPr>
          <p:cNvPr id="2" name="Picture 1"/>
          <p:cNvPicPr>
            <a:picLocks noChangeAspect="1"/>
          </p:cNvPicPr>
          <p:nvPr/>
        </p:nvPicPr>
        <p:blipFill>
          <a:blip r:embed="rId3"/>
          <a:stretch>
            <a:fillRect/>
          </a:stretch>
        </p:blipFill>
        <p:spPr>
          <a:xfrm>
            <a:off x="838200" y="1676400"/>
            <a:ext cx="7442200" cy="4178300"/>
          </a:xfrm>
          <a:prstGeom prst="rect">
            <a:avLst/>
          </a:prstGeom>
        </p:spPr>
      </p:pic>
      <p:sp>
        <p:nvSpPr>
          <p:cNvPr id="3" name="Footer Placeholder 2"/>
          <p:cNvSpPr>
            <a:spLocks noGrp="1"/>
          </p:cNvSpPr>
          <p:nvPr>
            <p:ph type="ftr" sz="quarter" idx="11"/>
          </p:nvPr>
        </p:nvSpPr>
        <p:spPr/>
        <p:txBody>
          <a:bodyPr/>
          <a:lstStyle/>
          <a:p>
            <a:r>
              <a:rPr lang="en-IN" smtClean="0"/>
              <a:t>Copyright © 2016 Pearson Education, Ltd.</a:t>
            </a:r>
            <a:endParaRPr lang="en-US" dirty="0"/>
          </a:p>
        </p:txBody>
      </p:sp>
      <p:sp>
        <p:nvSpPr>
          <p:cNvPr id="4" name="Slide Number Placeholder 3"/>
          <p:cNvSpPr>
            <a:spLocks noGrp="1"/>
          </p:cNvSpPr>
          <p:nvPr>
            <p:ph type="sldNum" sz="quarter" idx="4"/>
          </p:nvPr>
        </p:nvSpPr>
        <p:spPr/>
        <p:txBody>
          <a:bodyPr/>
          <a:lstStyle/>
          <a:p>
            <a:r>
              <a:rPr lang="en-US" smtClean="0"/>
              <a:t>10-</a:t>
            </a:r>
            <a:fld id="{8B37D5FE-740C-46F5-801A-FA5477D9711F}"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Basic Organizational Design&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37&quot;/&gt;&lt;property id=&quot;20307&quot; value=&quot;260&quot;/&gt;&lt;/object&gt;&lt;object type=&quot;3&quot; unique_id=&quot;18011&quot;&gt;&lt;property id=&quot;20148&quot; value=&quot;5&quot;/&gt;&lt;property id=&quot;20300&quot; value=&quot;Slide 3 - &amp;quot;Designing Organizational Structure&amp;quot;&quot;/&gt;&lt;property id=&quot;20307&quot; value=&quot;393&quot;/&gt;&lt;/object&gt;&lt;object type=&quot;3&quot; unique_id=&quot;27362&quot;&gt;&lt;property id=&quot;20148&quot; value=&quot;5&quot;/&gt;&lt;property id=&quot;20300&quot; value=&quot;Slide 5 - &amp;quot;Exhibit 11-1&amp;#x0D;&amp;#x0A;Purposes of Organizing&amp;quot;&quot;/&gt;&lt;property id=&quot;20307&quot; value=&quot;435&quot;/&gt;&lt;/object&gt;&lt;object type=&quot;3&quot; unique_id=&quot;27363&quot;&gt;&lt;property id=&quot;20148&quot; value=&quot;5&quot;/&gt;&lt;property id=&quot;20300&quot; value=&quot;Slide 6 - &amp;quot;Organizational Structure&amp;quot;&quot;/&gt;&lt;property id=&quot;20307&quot; value=&quot;442&quot;/&gt;&lt;/object&gt;&lt;object type=&quot;3&quot; unique_id=&quot;27364&quot;&gt;&lt;property id=&quot;20148&quot; value=&quot;5&quot;/&gt;&lt;property id=&quot;20300&quot; value=&quot;Slide 7 - &amp;quot;Exhibit 11-2 Economies and Diseconomies of Work Specialization&amp;quot;&quot;/&gt;&lt;property id=&quot;20307&quot; value=&quot;441&quot;/&gt;&lt;/object&gt;&lt;object type=&quot;3&quot; unique_id=&quot;27365&quot;&gt;&lt;property id=&quot;20148&quot; value=&quot;5&quot;/&gt;&lt;property id=&quot;20300&quot; value=&quot;Slide 8 - &amp;quot;Departmentalization&amp;quot;&quot;/&gt;&lt;property id=&quot;20307&quot; value=&quot;440&quot;/&gt;&lt;/object&gt;&lt;object type=&quot;3&quot; unique_id=&quot;27366&quot;&gt;&lt;property id=&quot;20148&quot; value=&quot;5&quot;/&gt;&lt;property id=&quot;20300&quot; value=&quot;Slide 12 - &amp;quot;Departmentalization Trends&amp;quot;&quot;/&gt;&lt;property id=&quot;20307&quot; value=&quot;447&quot;/&gt;&lt;/object&gt;&lt;object type=&quot;3&quot; unique_id=&quot;27367&quot;&gt;&lt;property id=&quot;20148&quot; value=&quot;5&quot;/&gt;&lt;property id=&quot;20300&quot; value=&quot;Slide 13 - &amp;quot;Chain of Command &amp;quot;&quot;/&gt;&lt;property id=&quot;20307&quot; value=&quot;446&quot;/&gt;&lt;/object&gt;&lt;object type=&quot;3&quot; unique_id=&quot;27368&quot;&gt;&lt;property id=&quot;20148&quot; value=&quot;5&quot;/&gt;&lt;property id=&quot;20300&quot; value=&quot;Slide 9 - &amp;quot;Exhibit 11-3 The Five Common&amp;#x0D;&amp;#x0A;Forms of Departmentalization&amp;quot;&quot;/&gt;&lt;property id=&quot;20307&quot; value=&quot;445&quot;/&gt;&lt;/object&gt;&lt;object type=&quot;3&quot; unique_id=&quot;27369&quot;&gt;&lt;property id=&quot;20148&quot; value=&quot;5&quot;/&gt;&lt;property id=&quot;20300&quot; value=&quot;Slide 10 - &amp;quot;Exhibit 11-3 (cont.)&amp;quot;&quot;/&gt;&lt;property id=&quot;20307&quot; value=&quot;444&quot;/&gt;&lt;/object&gt;&lt;object type=&quot;3&quot; unique_id=&quot;27370&quot;&gt;&lt;property id=&quot;20148&quot; value=&quot;5&quot;/&gt;&lt;property id=&quot;20300&quot; value=&quot;Slide 11 - &amp;quot;Exhibit 11-3 (cont.)&amp;quot;&quot;/&gt;&lt;property id=&quot;20307&quot; value=&quot;443&quot;/&gt;&lt;/object&gt;&lt;object type=&quot;3&quot; unique_id=&quot;27372&quot;&gt;&lt;property id=&quot;20148&quot; value=&quot;5&quot;/&gt;&lt;property id=&quot;20300&quot; value=&quot;Slide 14 - &amp;quot;Authority&amp;quot;&quot;/&gt;&lt;property id=&quot;20307&quot; value=&quot;439&quot;/&gt;&lt;/object&gt;&lt;object type=&quot;3&quot; unique_id=&quot;27373&quot;&gt;&lt;property id=&quot;20148&quot; value=&quot;5&quot;/&gt;&lt;property id=&quot;20300&quot; value=&quot;Slide 15 - &amp;quot;Authority (cont.)&amp;quot;&quot;/&gt;&lt;property id=&quot;20307&quot; value=&quot;438&quot;/&gt;&lt;/object&gt;&lt;object type=&quot;3&quot; unique_id=&quot;27374&quot;&gt;&lt;property id=&quot;20148&quot; value=&quot;5&quot;/&gt;&lt;property id=&quot;20300&quot; value=&quot;Slide 16 - &amp;quot;Exhibit 11-4 Chain of Command and Line Authority&amp;quot;&quot;/&gt;&lt;property id=&quot;20307&quot; value=&quot;451&quot;/&gt;&lt;/object&gt;&lt;object type=&quot;3&quot; unique_id=&quot;27375&quot;&gt;&lt;property id=&quot;20148&quot; value=&quot;5&quot;/&gt;&lt;property id=&quot;20300&quot; value=&quot;Slide 17 - &amp;quot;Exhibit 11-5&amp;#x0D;&amp;#x0A;Line Versus Staff Authority&amp;quot;&quot;/&gt;&lt;property id=&quot;20307&quot; value=&quot;450&quot;/&gt;&lt;/object&gt;&lt;object type=&quot;3&quot; unique_id=&quot;27376&quot;&gt;&lt;property id=&quot;20148&quot; value=&quot;5&quot;/&gt;&lt;property id=&quot;20300&quot; value=&quot;Slide 18 - &amp;quot;Responsibility and Unity of Command&amp;quot;&quot;/&gt;&lt;property id=&quot;20307&quot; value=&quot;437&quot;/&gt;&lt;/object&gt;&lt;object type=&quot;3&quot; unique_id=&quot;27377&quot;&gt;&lt;property id=&quot;20148&quot; value=&quot;5&quot;/&gt;&lt;property id=&quot;20300&quot; value=&quot;Slide 19 - &amp;quot;Span of Control&amp;quot;&quot;/&gt;&lt;property id=&quot;20307&quot; value=&quot;449&quot;/&gt;&lt;/object&gt;&lt;object type=&quot;3&quot; unique_id=&quot;27378&quot;&gt;&lt;property id=&quot;20148&quot; value=&quot;5&quot;/&gt;&lt;property id=&quot;20300&quot; value=&quot;Slide 20 - &amp;quot;Exhibit 11-6&amp;#x0D;&amp;#x0A;Contrasting Spans of Control&amp;quot;&quot;/&gt;&lt;property id=&quot;20307&quot; value=&quot;465&quot;/&gt;&lt;/object&gt;&lt;object type=&quot;3&quot; unique_id=&quot;27379&quot;&gt;&lt;property id=&quot;20148&quot; value=&quot;5&quot;/&gt;&lt;property id=&quot;20300&quot; value=&quot;Slide 21 - &amp;quot;Centralization and Decentralization&amp;quot;&quot;/&gt;&lt;property id=&quot;20307&quot; value=&quot;459&quot;/&gt;&lt;/object&gt;&lt;object type=&quot;3&quot; unique_id=&quot;27380&quot;&gt;&lt;property id=&quot;20148&quot; value=&quot;5&quot;/&gt;&lt;property id=&quot;20300&quot; value=&quot;Slide 22 - &amp;quot;Exhibit 11-7&amp;#x0D;&amp;#x0A;Centralization or Decentralization&amp;quot;&quot;/&gt;&lt;property id=&quot;20307&quot; value=&quot;464&quot;/&gt;&lt;/object&gt;&lt;object type=&quot;3&quot; unique_id=&quot;27381&quot;&gt;&lt;property id=&quot;20148&quot; value=&quot;5&quot;/&gt;&lt;property id=&quot;20300&quot; value=&quot;Slide 23 - &amp;quot;Formalization&amp;quot;&quot;/&gt;&lt;property id=&quot;20307&quot; value=&quot;470&quot;/&gt;&lt;/object&gt;&lt;object type=&quot;3&quot; unique_id=&quot;27382&quot;&gt;&lt;property id=&quot;20148&quot; value=&quot;5&quot;/&gt;&lt;property id=&quot;20300&quot; value=&quot;Slide 24 - &amp;quot;Mechanistic and Organic Structures&amp;quot;&quot;/&gt;&lt;property id=&quot;20307&quot; value=&quot;469&quot;/&gt;&lt;/object&gt;&lt;object type=&quot;3&quot; unique_id=&quot;27383&quot;&gt;&lt;property id=&quot;20148&quot; value=&quot;5&quot;/&gt;&lt;property id=&quot;20300&quot; value=&quot;Slide 25 - &amp;quot;Exhibit 11-8 Mechanistic Versus Organic Organizations&amp;quot;&quot;/&gt;&lt;property id=&quot;20307&quot; value=&quot;468&quot;/&gt;&lt;/object&gt;&lt;object type=&quot;3&quot; unique_id=&quot;27385&quot;&gt;&lt;property id=&quot;20148&quot; value=&quot;5&quot;/&gt;&lt;property id=&quot;20300&quot; value=&quot;Slide 26 - &amp;quot;Contingency Factors Affecting&amp;#x0D;&amp;#x0A;Structural Choice&amp;quot;&quot;/&gt;&lt;property id=&quot;20307&quot; value=&quot;463&quot;/&gt;&lt;/object&gt;&lt;object type=&quot;3&quot; unique_id=&quot;27386&quot;&gt;&lt;property id=&quot;20148&quot; value=&quot;5&quot;/&gt;&lt;property id=&quot;20300&quot; value=&quot;Slide 27 - &amp;quot;Contingency Factors (cont.)&amp;quot;&quot;/&gt;&lt;property id=&quot;20307&quot; value=&quot;474&quot;/&gt;&lt;/object&gt;&lt;object type=&quot;3&quot; unique_id=&quot;27387&quot;&gt;&lt;property id=&quot;20148&quot; value=&quot;5&quot;/&gt;&lt;property id=&quot;20300&quot; value=&quot;Slide 28 - &amp;quot;Contingency Factors (cont.)&amp;quot;&quot;/&gt;&lt;property id=&quot;20307&quot; value=&quot;473&quot;/&gt;&lt;/object&gt;&lt;object type=&quot;3&quot; unique_id=&quot;27388&quot;&gt;&lt;property id=&quot;20148&quot; value=&quot;5&quot;/&gt;&lt;property id=&quot;20300&quot; value=&quot;Slide 29 - &amp;quot;Exhibit 11-9 Woodward’s Findings on&amp;#x0D;&amp;#x0A;Technology and Structure&amp;quot;&quot;/&gt;&lt;property id=&quot;20307&quot; value=&quot;466&quot;/&gt;&lt;/object&gt;&lt;object type=&quot;3&quot; unique_id=&quot;27389&quot;&gt;&lt;property id=&quot;20148&quot; value=&quot;5&quot;/&gt;&lt;property id=&quot;20300&quot; value=&quot;Slide 30 - &amp;quot;Contingency Factors (cont.)&amp;quot;&quot;/&gt;&lt;property id=&quot;20307&quot; value=&quot;472&quot;/&gt;&lt;/object&gt;&lt;object type=&quot;3&quot; unique_id=&quot;27390&quot;&gt;&lt;property id=&quot;20148&quot; value=&quot;5&quot;/&gt;&lt;property id=&quot;20300&quot; value=&quot;Slide 31 - &amp;quot;Traditional Organizational Designs&amp;quot;&quot;/&gt;&lt;property id=&quot;20307&quot; value=&quot;471&quot;/&gt;&lt;/object&gt;&lt;object type=&quot;3&quot; unique_id=&quot;27391&quot;&gt;&lt;property id=&quot;20148&quot; value=&quot;5&quot;/&gt;&lt;property id=&quot;20300&quot; value=&quot;Slide 32 - &amp;quot;Exhibit 11-10&amp;#x0D;&amp;#x0A;Traditional Organizational Designs&amp;quot;&quot;/&gt;&lt;property id=&quot;20307&quot; value=&quot;478&quot;/&gt;&lt;/object&gt;&lt;object type=&quot;3&quot; unique_id=&quot;27392&quot;&gt;&lt;property id=&quot;20148&quot; value=&quot;5&quot;/&gt;&lt;property id=&quot;20300&quot; value=&quot;Slide 33 - &amp;quot;Review Learning Outcome 11.1&amp;quot;&quot;/&gt;&lt;property id=&quot;20307&quot; value=&quot;476&quot;/&gt;&lt;/object&gt;&lt;object type=&quot;3&quot; unique_id=&quot;27393&quot;&gt;&lt;property id=&quot;20148&quot; value=&quot;5&quot;/&gt;&lt;property id=&quot;20300&quot; value=&quot;Slide 34 - &amp;quot;Review Learning Outcome 11.2&amp;quot;&quot;/&gt;&lt;property id=&quot;20307&quot; value=&quot;475&quot;/&gt;&lt;/object&gt;&lt;object type=&quot;3&quot; unique_id=&quot;27394&quot;&gt;&lt;property id=&quot;20148&quot; value=&quot;5&quot;/&gt;&lt;property id=&quot;20300&quot; value=&quot;Slide 35 - &amp;quot;Review Learning Outcome 11.3&amp;quot;&quot;/&gt;&lt;property id=&quot;20307&quot; value=&quot;462&quot;/&gt;&lt;/object&gt;&lt;object type=&quot;3&quot; unique_id=&quot;27395&quot;&gt;&lt;property id=&quot;20148&quot; value=&quot;5&quot;/&gt;&lt;property id=&quot;20300&quot; value=&quot;Slide 36 - &amp;quot;Review Learning Outcome 11.4&amp;quot;&quot;/&gt;&lt;property id=&quot;20307&quot; value=&quot;461&quot;/&gt;&lt;/object&gt;&lt;object type=&quot;3&quot; unique_id=&quot;27556&quot;&gt;&lt;property id=&quot;20148&quot; value=&quot;5&quot;/&gt;&lt;property id=&quot;20300&quot; value=&quot;Slide 4 - &amp;quot;Designing Organizational Structure&amp;quot;&quot;/&gt;&lt;property id=&quot;20307&quot; value=&quot;479&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18640</TotalTime>
  <Words>4058</Words>
  <Application>Microsoft Office PowerPoint</Application>
  <PresentationFormat>On-screen Show (4:3)</PresentationFormat>
  <Paragraphs>330</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1_Urban Pop</vt:lpstr>
      <vt:lpstr>Designing organizational structure—Basic Designs</vt:lpstr>
      <vt:lpstr>Learning objectives</vt:lpstr>
      <vt:lpstr>Designing Organizational Structure</vt:lpstr>
      <vt:lpstr>Designing Organizational Structure</vt:lpstr>
      <vt:lpstr>Exhibit 10-1 Purposes of Organizing</vt:lpstr>
      <vt:lpstr>Organizational Structure</vt:lpstr>
      <vt:lpstr>Exhibit 10-2  Economies and Diseconomies of Work Specialization</vt:lpstr>
      <vt:lpstr>Departmentalization</vt:lpstr>
      <vt:lpstr>Exhibit 10-3 The Five Common Forms of Departmentalization</vt:lpstr>
      <vt:lpstr>Exhibit 10-3 The Five Common Forms of Departmentalization (CONT.)</vt:lpstr>
      <vt:lpstr>Exhibit 10-3 The Five Common Forms of Departmentalization (CONT.)</vt:lpstr>
      <vt:lpstr>Departmentalization Trends</vt:lpstr>
      <vt:lpstr>Chain of Command </vt:lpstr>
      <vt:lpstr>Authority</vt:lpstr>
      <vt:lpstr>Authority (cont.)</vt:lpstr>
      <vt:lpstr>Exhibit 10-4  Chain of Command and Line Authority</vt:lpstr>
      <vt:lpstr>Exhibit 10-5 Line Versus Staff Authority</vt:lpstr>
      <vt:lpstr>Responsibility and Unity of Command</vt:lpstr>
      <vt:lpstr>Span of Control</vt:lpstr>
      <vt:lpstr>Exhibit 10-6 Contrasting Spans of Control</vt:lpstr>
      <vt:lpstr>Centralization and Decentralization</vt:lpstr>
      <vt:lpstr>Exhibit 10-7 Centralization or Decentralization</vt:lpstr>
      <vt:lpstr>Formalization</vt:lpstr>
      <vt:lpstr>Mechanistic and Organic Structures</vt:lpstr>
      <vt:lpstr>Exhibit 10-8  Mechanistic Versus Organic Organizations</vt:lpstr>
      <vt:lpstr>Contingency Factors Affecting Structural Choice</vt:lpstr>
      <vt:lpstr>Contingency Factors (cont.)</vt:lpstr>
      <vt:lpstr>Contingency Factors (cont.)</vt:lpstr>
      <vt:lpstr>Exhibit 10-9  Woodward’s Findings on Technology and Structure</vt:lpstr>
      <vt:lpstr>Contingency Factors (cont.)</vt:lpstr>
      <vt:lpstr>Traditional Organizational Designs</vt:lpstr>
      <vt:lpstr>Exhibit 10-10 Traditional Organizational Designs</vt:lpstr>
      <vt:lpstr>Review Learning objective 10.1</vt:lpstr>
      <vt:lpstr>Review Learning objective 10.2</vt:lpstr>
      <vt:lpstr>Review Learning Objective 10.3</vt:lpstr>
      <vt:lpstr>Review Learning objective 10.4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247</cp:revision>
  <dcterms:created xsi:type="dcterms:W3CDTF">2012-10-07T22:51:25Z</dcterms:created>
  <dcterms:modified xsi:type="dcterms:W3CDTF">2019-02-13T16:07:50Z</dcterms:modified>
</cp:coreProperties>
</file>