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9" r:id="rId4"/>
    <p:sldId id="258" r:id="rId5"/>
    <p:sldId id="259" r:id="rId6"/>
    <p:sldId id="300" r:id="rId7"/>
    <p:sldId id="260" r:id="rId8"/>
    <p:sldId id="262" r:id="rId9"/>
    <p:sldId id="263" r:id="rId10"/>
    <p:sldId id="301" r:id="rId11"/>
    <p:sldId id="302" r:id="rId12"/>
    <p:sldId id="288" r:id="rId13"/>
    <p:sldId id="261" r:id="rId14"/>
    <p:sldId id="290" r:id="rId15"/>
    <p:sldId id="264" r:id="rId16"/>
    <p:sldId id="305" r:id="rId17"/>
    <p:sldId id="265" r:id="rId18"/>
    <p:sldId id="266" r:id="rId19"/>
    <p:sldId id="306" r:id="rId20"/>
    <p:sldId id="289" r:id="rId21"/>
    <p:sldId id="307" r:id="rId22"/>
    <p:sldId id="308" r:id="rId23"/>
    <p:sldId id="268" r:id="rId24"/>
    <p:sldId id="269" r:id="rId25"/>
    <p:sldId id="292" r:id="rId26"/>
    <p:sldId id="270" r:id="rId27"/>
    <p:sldId id="293" r:id="rId28"/>
    <p:sldId id="272" r:id="rId29"/>
    <p:sldId id="285" r:id="rId30"/>
    <p:sldId id="286" r:id="rId31"/>
    <p:sldId id="295" r:id="rId32"/>
    <p:sldId id="311" r:id="rId33"/>
    <p:sldId id="309" r:id="rId34"/>
    <p:sldId id="287" r:id="rId35"/>
    <p:sldId id="296" r:id="rId36"/>
    <p:sldId id="312" r:id="rId37"/>
    <p:sldId id="273" r:id="rId38"/>
    <p:sldId id="274" r:id="rId39"/>
    <p:sldId id="275" r:id="rId40"/>
    <p:sldId id="276" r:id="rId41"/>
    <p:sldId id="277" r:id="rId42"/>
    <p:sldId id="278" r:id="rId43"/>
    <p:sldId id="279" r:id="rId44"/>
    <p:sldId id="280" r:id="rId45"/>
    <p:sldId id="281" r:id="rId46"/>
    <p:sldId id="282" r:id="rId47"/>
    <p:sldId id="283"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77" autoAdjust="0"/>
    <p:restoredTop sz="90929"/>
  </p:normalViewPr>
  <p:slideViewPr>
    <p:cSldViewPr>
      <p:cViewPr varScale="1">
        <p:scale>
          <a:sx n="88" d="100"/>
          <a:sy n="88" d="100"/>
        </p:scale>
        <p:origin x="131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908EE60-9BBC-4CD3-99A8-52E6CAA539E7}" type="slidenum">
              <a:rPr lang="en-US" altLang="en-US"/>
              <a:pPr>
                <a:defRPr/>
              </a:pPr>
              <a:t>‹#›</a:t>
            </a:fld>
            <a:endParaRPr lang="en-US" altLang="en-US"/>
          </a:p>
        </p:txBody>
      </p:sp>
    </p:spTree>
    <p:extLst>
      <p:ext uri="{BB962C8B-B14F-4D97-AF65-F5344CB8AC3E}">
        <p14:creationId xmlns:p14="http://schemas.microsoft.com/office/powerpoint/2010/main" val="315587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B7ADB04-C2C3-492C-A68D-B8B130380EBC}" type="slidenum">
              <a:rPr lang="en-US" altLang="en-US"/>
              <a:pPr>
                <a:defRPr/>
              </a:pPr>
              <a:t>‹#›</a:t>
            </a:fld>
            <a:endParaRPr lang="en-US" altLang="en-US"/>
          </a:p>
        </p:txBody>
      </p:sp>
    </p:spTree>
    <p:extLst>
      <p:ext uri="{BB962C8B-B14F-4D97-AF65-F5344CB8AC3E}">
        <p14:creationId xmlns:p14="http://schemas.microsoft.com/office/powerpoint/2010/main" val="419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3E15CB7-D21A-44F6-9C6A-1A93DD29E690}" type="slidenum">
              <a:rPr lang="en-US" altLang="en-US"/>
              <a:pPr>
                <a:defRPr/>
              </a:pPr>
              <a:t>‹#›</a:t>
            </a:fld>
            <a:endParaRPr lang="en-US" altLang="en-US"/>
          </a:p>
        </p:txBody>
      </p:sp>
    </p:spTree>
    <p:extLst>
      <p:ext uri="{BB962C8B-B14F-4D97-AF65-F5344CB8AC3E}">
        <p14:creationId xmlns:p14="http://schemas.microsoft.com/office/powerpoint/2010/main" val="14641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4D1D7F8-C54B-41F9-94C2-C9807C4E9936}" type="slidenum">
              <a:rPr lang="en-US" altLang="en-US"/>
              <a:pPr>
                <a:defRPr/>
              </a:pPr>
              <a:t>‹#›</a:t>
            </a:fld>
            <a:endParaRPr lang="en-US" altLang="en-US"/>
          </a:p>
        </p:txBody>
      </p:sp>
    </p:spTree>
    <p:extLst>
      <p:ext uri="{BB962C8B-B14F-4D97-AF65-F5344CB8AC3E}">
        <p14:creationId xmlns:p14="http://schemas.microsoft.com/office/powerpoint/2010/main" val="36204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860AE91-6A25-4B7D-9726-DDB204D77556}" type="slidenum">
              <a:rPr lang="en-US" altLang="en-US"/>
              <a:pPr>
                <a:defRPr/>
              </a:pPr>
              <a:t>‹#›</a:t>
            </a:fld>
            <a:endParaRPr lang="en-US" altLang="en-US"/>
          </a:p>
        </p:txBody>
      </p:sp>
    </p:spTree>
    <p:extLst>
      <p:ext uri="{BB962C8B-B14F-4D97-AF65-F5344CB8AC3E}">
        <p14:creationId xmlns:p14="http://schemas.microsoft.com/office/powerpoint/2010/main" val="31618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87B6C01-9A76-40C7-82CB-37F7BCCAE77E}" type="slidenum">
              <a:rPr lang="en-US" altLang="en-US"/>
              <a:pPr>
                <a:defRPr/>
              </a:pPr>
              <a:t>‹#›</a:t>
            </a:fld>
            <a:endParaRPr lang="en-US" altLang="en-US"/>
          </a:p>
        </p:txBody>
      </p:sp>
    </p:spTree>
    <p:extLst>
      <p:ext uri="{BB962C8B-B14F-4D97-AF65-F5344CB8AC3E}">
        <p14:creationId xmlns:p14="http://schemas.microsoft.com/office/powerpoint/2010/main" val="77954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EA241F3-51CC-4C19-BE11-924A7F893138}" type="slidenum">
              <a:rPr lang="en-US" altLang="en-US"/>
              <a:pPr>
                <a:defRPr/>
              </a:pPr>
              <a:t>‹#›</a:t>
            </a:fld>
            <a:endParaRPr lang="en-US" altLang="en-US"/>
          </a:p>
        </p:txBody>
      </p:sp>
    </p:spTree>
    <p:extLst>
      <p:ext uri="{BB962C8B-B14F-4D97-AF65-F5344CB8AC3E}">
        <p14:creationId xmlns:p14="http://schemas.microsoft.com/office/powerpoint/2010/main" val="36666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397A4EE-D6B0-42B9-95D4-ADDB42FFD0EB}" type="slidenum">
              <a:rPr lang="en-US" altLang="en-US"/>
              <a:pPr>
                <a:defRPr/>
              </a:pPr>
              <a:t>‹#›</a:t>
            </a:fld>
            <a:endParaRPr lang="en-US" altLang="en-US"/>
          </a:p>
        </p:txBody>
      </p:sp>
    </p:spTree>
    <p:extLst>
      <p:ext uri="{BB962C8B-B14F-4D97-AF65-F5344CB8AC3E}">
        <p14:creationId xmlns:p14="http://schemas.microsoft.com/office/powerpoint/2010/main" val="186750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143ADAED-22D1-4168-B768-DFFCFAE135EF}" type="slidenum">
              <a:rPr lang="en-US" altLang="en-US"/>
              <a:pPr>
                <a:defRPr/>
              </a:pPr>
              <a:t>‹#›</a:t>
            </a:fld>
            <a:endParaRPr lang="en-US" altLang="en-US"/>
          </a:p>
        </p:txBody>
      </p:sp>
    </p:spTree>
    <p:extLst>
      <p:ext uri="{BB962C8B-B14F-4D97-AF65-F5344CB8AC3E}">
        <p14:creationId xmlns:p14="http://schemas.microsoft.com/office/powerpoint/2010/main" val="312297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13ABA51-C545-4708-A2B9-C5909E529DEC}" type="slidenum">
              <a:rPr lang="en-US" altLang="en-US"/>
              <a:pPr>
                <a:defRPr/>
              </a:pPr>
              <a:t>‹#›</a:t>
            </a:fld>
            <a:endParaRPr lang="en-US" altLang="en-US"/>
          </a:p>
        </p:txBody>
      </p:sp>
    </p:spTree>
    <p:extLst>
      <p:ext uri="{BB962C8B-B14F-4D97-AF65-F5344CB8AC3E}">
        <p14:creationId xmlns:p14="http://schemas.microsoft.com/office/powerpoint/2010/main" val="280599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1DFBA8A-4C3D-4B3B-BF51-20D5853047D9}" type="slidenum">
              <a:rPr lang="en-US" altLang="en-US"/>
              <a:pPr>
                <a:defRPr/>
              </a:pPr>
              <a:t>‹#›</a:t>
            </a:fld>
            <a:endParaRPr lang="en-US" altLang="en-US"/>
          </a:p>
        </p:txBody>
      </p:sp>
    </p:spTree>
    <p:extLst>
      <p:ext uri="{BB962C8B-B14F-4D97-AF65-F5344CB8AC3E}">
        <p14:creationId xmlns:p14="http://schemas.microsoft.com/office/powerpoint/2010/main" val="41913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A7B3C425-EE3D-4049-A5E1-06B9C276EB76}" type="slidenum">
              <a:rPr lang="en-US" altLang="en-US"/>
              <a:pPr>
                <a:defRPr/>
              </a:pPr>
              <a:t>‹#›</a:t>
            </a:fld>
            <a:endParaRPr lang="en-US" altLang="en-US"/>
          </a:p>
        </p:txBody>
      </p:sp>
      <p:pic>
        <p:nvPicPr>
          <p:cNvPr id="1031" name="Picture 7"/>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5800" y="6648450"/>
            <a:ext cx="21526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2" name="Text Box 8"/>
          <p:cNvSpPr txBox="1">
            <a:spLocks noChangeArrowheads="1"/>
          </p:cNvSpPr>
          <p:nvPr userDrawn="1"/>
        </p:nvSpPr>
        <p:spPr bwMode="auto">
          <a:xfrm>
            <a:off x="0" y="6643688"/>
            <a:ext cx="6699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a:t>Illustrations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8.emf"/><Relationship Id="rId5" Type="http://schemas.openxmlformats.org/officeDocument/2006/relationships/image" Target="../media/image38.png"/><Relationship Id="rId4" Type="http://schemas.openxmlformats.org/officeDocument/2006/relationships/image" Target="../media/image37.wmf"/></Relationships>
</file>

<file path=ppt/slides/_rels/slide2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slideLayout" Target="../slideLayouts/slideLayout7.xml"/><Relationship Id="rId5" Type="http://schemas.openxmlformats.org/officeDocument/2006/relationships/image" Target="../media/image61.wmf"/><Relationship Id="rId4" Type="http://schemas.openxmlformats.org/officeDocument/2006/relationships/image" Target="../media/image6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86.png"/></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457200" y="381000"/>
            <a:ext cx="795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Chapter 5 – The Performance of Feedback Control Systems</a:t>
            </a:r>
          </a:p>
        </p:txBody>
      </p:sp>
      <p:sp>
        <p:nvSpPr>
          <p:cNvPr id="2051" name="Rectangle 3"/>
          <p:cNvSpPr>
            <a:spLocks noChangeArrowheads="1"/>
          </p:cNvSpPr>
          <p:nvPr/>
        </p:nvSpPr>
        <p:spPr bwMode="auto">
          <a:xfrm>
            <a:off x="533400" y="1295400"/>
            <a:ext cx="83820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latin typeface="Arial" panose="020B0604020202020204" pitchFamily="34" charset="0"/>
                <a:cs typeface="Arial" panose="020B0604020202020204" pitchFamily="34" charset="0"/>
              </a:rPr>
              <a:t>The ability to adjust the transient and steady-state response of a feedback control system is a beneficial outcome of the design of control systems. </a:t>
            </a:r>
          </a:p>
          <a:p>
            <a:pPr eaLnBrk="1" hangingPunct="1"/>
            <a:endParaRPr lang="en-US" altLang="en-US" sz="1600" b="1">
              <a:latin typeface="Arial" panose="020B0604020202020204" pitchFamily="34" charset="0"/>
              <a:cs typeface="Arial" panose="020B0604020202020204" pitchFamily="34" charset="0"/>
            </a:endParaRPr>
          </a:p>
          <a:p>
            <a:pPr eaLnBrk="1" hangingPunct="1"/>
            <a:r>
              <a:rPr lang="en-US" altLang="en-US" sz="1600" b="1">
                <a:latin typeface="Arial" panose="020B0604020202020204" pitchFamily="34" charset="0"/>
                <a:cs typeface="Arial" panose="020B0604020202020204" pitchFamily="34" charset="0"/>
              </a:rPr>
              <a:t>One of the first steps in the design process is to specify the measures of performance. </a:t>
            </a:r>
          </a:p>
          <a:p>
            <a:pPr eaLnBrk="1" hangingPunct="1"/>
            <a:endParaRPr lang="en-US" altLang="en-US" sz="1600" b="1">
              <a:latin typeface="Arial" panose="020B0604020202020204" pitchFamily="34" charset="0"/>
              <a:cs typeface="Arial" panose="020B0604020202020204" pitchFamily="34" charset="0"/>
            </a:endParaRPr>
          </a:p>
          <a:p>
            <a:pPr eaLnBrk="1" hangingPunct="1"/>
            <a:r>
              <a:rPr lang="en-US" altLang="en-US" sz="1600" b="1">
                <a:latin typeface="Arial" panose="020B0604020202020204" pitchFamily="34" charset="0"/>
                <a:cs typeface="Arial" panose="020B0604020202020204" pitchFamily="34" charset="0"/>
              </a:rPr>
              <a:t>In this chapter we introduce the common time-domain specifications such as percent overshoot, settling time, time to peak, time to rise, and steady-state tracking error. </a:t>
            </a:r>
          </a:p>
          <a:p>
            <a:pPr eaLnBrk="1" hangingPunct="1"/>
            <a:endParaRPr lang="en-US" altLang="en-US" sz="1600" b="1">
              <a:latin typeface="Arial" panose="020B0604020202020204" pitchFamily="34" charset="0"/>
              <a:cs typeface="Arial" panose="020B0604020202020204" pitchFamily="34" charset="0"/>
            </a:endParaRPr>
          </a:p>
          <a:p>
            <a:pPr eaLnBrk="1" hangingPunct="1"/>
            <a:r>
              <a:rPr lang="en-US" altLang="en-US" sz="1600" b="1">
                <a:latin typeface="Arial" panose="020B0604020202020204" pitchFamily="34" charset="0"/>
                <a:cs typeface="Arial" panose="020B0604020202020204" pitchFamily="34" charset="0"/>
              </a:rPr>
              <a:t>We will use selected input signals such as the step and ramp to test the response of the control system. </a:t>
            </a:r>
          </a:p>
          <a:p>
            <a:pPr eaLnBrk="1" hangingPunct="1"/>
            <a:endParaRPr lang="en-US" altLang="en-US" sz="1600" b="1">
              <a:latin typeface="Arial" panose="020B0604020202020204" pitchFamily="34" charset="0"/>
              <a:cs typeface="Arial" panose="020B0604020202020204" pitchFamily="34" charset="0"/>
            </a:endParaRPr>
          </a:p>
          <a:p>
            <a:pPr eaLnBrk="1" hangingPunct="1"/>
            <a:r>
              <a:rPr lang="en-US" altLang="en-US" sz="1600" b="1">
                <a:latin typeface="Arial" panose="020B0604020202020204" pitchFamily="34" charset="0"/>
                <a:cs typeface="Arial" panose="020B0604020202020204" pitchFamily="34" charset="0"/>
              </a:rPr>
              <a:t>The correlation between the system performance and the location of the system transfer function poles and zeros in the s-plane is discussed. </a:t>
            </a:r>
          </a:p>
          <a:p>
            <a:pPr eaLnBrk="1" hangingPunct="1"/>
            <a:endParaRPr lang="en-US" altLang="en-US" sz="1600" b="1">
              <a:latin typeface="Arial" panose="020B0604020202020204" pitchFamily="34" charset="0"/>
              <a:cs typeface="Arial" panose="020B0604020202020204" pitchFamily="34" charset="0"/>
            </a:endParaRPr>
          </a:p>
          <a:p>
            <a:pPr eaLnBrk="1" hangingPunct="1"/>
            <a:r>
              <a:rPr lang="en-US" altLang="en-US" sz="1600" b="1">
                <a:latin typeface="Arial" panose="020B0604020202020204" pitchFamily="34" charset="0"/>
                <a:cs typeface="Arial" panose="020B0604020202020204" pitchFamily="34" charset="0"/>
              </a:rPr>
              <a:t>We will develop valuable relationships between the performance specifications and the natural frequency and damping ratio for second-order systems.</a:t>
            </a:r>
          </a:p>
          <a:p>
            <a:pPr eaLnBrk="1" hangingPunct="1"/>
            <a:endParaRPr lang="en-US" altLang="en-US" sz="1600" b="1">
              <a:latin typeface="Arial" panose="020B0604020202020204" pitchFamily="34" charset="0"/>
              <a:cs typeface="Arial" panose="020B0604020202020204" pitchFamily="34" charset="0"/>
            </a:endParaRPr>
          </a:p>
          <a:p>
            <a:pPr eaLnBrk="1" hangingPunct="1"/>
            <a:r>
              <a:rPr lang="en-US" altLang="en-US" sz="1600" b="1">
                <a:latin typeface="Arial" panose="020B0604020202020204" pitchFamily="34" charset="0"/>
                <a:cs typeface="Arial" panose="020B0604020202020204" pitchFamily="34" charset="0"/>
              </a:rPr>
              <a:t> Relying on the notion of dominant poles, we can extrapolate the ideas associated with second-order systems to those of higher order. </a:t>
            </a:r>
          </a:p>
          <a:p>
            <a:endParaRPr lang="en-US" altLang="en-US" sz="16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GB" dirty="0" smtClean="0"/>
              <a:t>Example</a:t>
            </a:r>
            <a:endParaRPr lang="en-GB" dirty="0"/>
          </a:p>
        </p:txBody>
      </p:sp>
      <p:sp>
        <p:nvSpPr>
          <p:cNvPr id="3" name="Content Placeholder 2"/>
          <p:cNvSpPr>
            <a:spLocks noGrp="1"/>
          </p:cNvSpPr>
          <p:nvPr>
            <p:ph idx="1"/>
          </p:nvPr>
        </p:nvSpPr>
        <p:spPr>
          <a:xfrm>
            <a:off x="152400" y="1295400"/>
            <a:ext cx="5791200" cy="4800600"/>
          </a:xfrm>
        </p:spPr>
        <p:txBody>
          <a:bodyPr/>
          <a:lstStyle/>
          <a:p>
            <a:r>
              <a:rPr lang="en-GB" sz="2400" dirty="0" smtClean="0"/>
              <a:t>We </a:t>
            </a:r>
            <a:r>
              <a:rPr lang="en-GB" sz="2400" dirty="0"/>
              <a:t>seek to determine the time </a:t>
            </a:r>
            <a:r>
              <a:rPr lang="en-GB" sz="2400" i="1" dirty="0" err="1"/>
              <a:t>T</a:t>
            </a:r>
            <a:r>
              <a:rPr lang="en-GB" sz="2400" i="1" baseline="-25000" dirty="0" err="1"/>
              <a:t>s</a:t>
            </a:r>
            <a:r>
              <a:rPr lang="en-GB" sz="2400" i="1" dirty="0"/>
              <a:t> </a:t>
            </a:r>
            <a:r>
              <a:rPr lang="en-GB" sz="2400" dirty="0"/>
              <a:t>for which </a:t>
            </a:r>
            <a:r>
              <a:rPr lang="en-GB" sz="2400" dirty="0" smtClean="0"/>
              <a:t>the response </a:t>
            </a:r>
            <a:r>
              <a:rPr lang="en-GB" sz="2400" dirty="0"/>
              <a:t>remains within 2% of the final </a:t>
            </a:r>
            <a:r>
              <a:rPr lang="en-GB" sz="2400" dirty="0" smtClean="0"/>
              <a:t>value.</a:t>
            </a:r>
          </a:p>
          <a:p>
            <a:r>
              <a:rPr lang="en-GB" sz="2400" dirty="0"/>
              <a:t>Hence, we will define the settling time as four time constants </a:t>
            </a:r>
            <a:r>
              <a:rPr lang="en-GB" sz="2400" dirty="0" smtClean="0"/>
              <a:t>of the </a:t>
            </a:r>
            <a:r>
              <a:rPr lang="en-GB" sz="2400" dirty="0"/>
              <a:t>dominant roots of the characteristic </a:t>
            </a:r>
            <a:r>
              <a:rPr lang="en-GB" sz="2400" dirty="0" smtClean="0"/>
              <a:t>equation</a:t>
            </a:r>
          </a:p>
          <a:p>
            <a:pPr eaLnBrk="1" hangingPunct="1">
              <a:buFont typeface="Arial" panose="020B0604020202020204" pitchFamily="34" charset="0"/>
              <a:buChar char="•"/>
            </a:pPr>
            <a:r>
              <a:rPr lang="en-GB" sz="2400" dirty="0" smtClean="0"/>
              <a:t>The transient response of the system may be described in terms of two factors:</a:t>
            </a:r>
          </a:p>
          <a:p>
            <a:pPr marL="1085850" lvl="1" indent="-342900" eaLnBrk="1" hangingPunct="1">
              <a:buFont typeface="Arial" panose="020B0604020202020204" pitchFamily="34" charset="0"/>
              <a:buChar char="•"/>
            </a:pPr>
            <a:r>
              <a:rPr lang="en-GB" sz="2000" dirty="0" smtClean="0"/>
              <a:t>The swiftness of response, as represented by the </a:t>
            </a:r>
            <a:r>
              <a:rPr lang="en-GB" sz="2000" u="sng" dirty="0" smtClean="0"/>
              <a:t>rise time</a:t>
            </a:r>
            <a:r>
              <a:rPr lang="en-GB" sz="2000" dirty="0" smtClean="0"/>
              <a:t> and the </a:t>
            </a:r>
            <a:r>
              <a:rPr lang="en-GB" sz="2000" u="sng" dirty="0" smtClean="0"/>
              <a:t>peak time</a:t>
            </a:r>
            <a:r>
              <a:rPr lang="en-GB" sz="2000" dirty="0" smtClean="0"/>
              <a:t>. </a:t>
            </a:r>
          </a:p>
          <a:p>
            <a:pPr marL="1085850" lvl="1" indent="-342900" eaLnBrk="1" hangingPunct="1">
              <a:buFont typeface="Arial" panose="020B0604020202020204" pitchFamily="34" charset="0"/>
              <a:buChar char="•"/>
            </a:pPr>
            <a:r>
              <a:rPr lang="en-GB" sz="2000" dirty="0" smtClean="0"/>
              <a:t>The closeness of the response to the desired response, as represented by the </a:t>
            </a:r>
            <a:r>
              <a:rPr lang="en-GB" sz="2000" u="sng" dirty="0" smtClean="0"/>
              <a:t>overshoot</a:t>
            </a:r>
            <a:r>
              <a:rPr lang="en-GB" sz="2000" dirty="0" smtClean="0"/>
              <a:t> and </a:t>
            </a:r>
            <a:r>
              <a:rPr lang="en-GB" sz="2000" u="sng" dirty="0" smtClean="0"/>
              <a:t>settling time</a:t>
            </a:r>
            <a:r>
              <a:rPr lang="en-GB" sz="2000" dirty="0" smtClean="0"/>
              <a:t>.</a:t>
            </a:r>
            <a:endParaRPr lang="en-US" altLang="en-US" sz="2000" dirty="0" smtClean="0"/>
          </a:p>
          <a:p>
            <a:endParaRPr lang="en-GB" sz="2400" dirty="0" smtClean="0"/>
          </a:p>
          <a:p>
            <a:endParaRPr lang="en-GB" dirty="0"/>
          </a:p>
        </p:txBody>
      </p:sp>
      <p:pic>
        <p:nvPicPr>
          <p:cNvPr id="4" name="Picture 3"/>
          <p:cNvPicPr>
            <a:picLocks noChangeAspect="1"/>
          </p:cNvPicPr>
          <p:nvPr/>
        </p:nvPicPr>
        <p:blipFill>
          <a:blip r:embed="rId2" cstate="print"/>
          <a:stretch>
            <a:fillRect/>
          </a:stretch>
        </p:blipFill>
        <p:spPr>
          <a:xfrm>
            <a:off x="6324600" y="1905000"/>
            <a:ext cx="2666999" cy="2874950"/>
          </a:xfrm>
          <a:prstGeom prst="rect">
            <a:avLst/>
          </a:prstGeom>
        </p:spPr>
      </p:pic>
    </p:spTree>
    <p:extLst>
      <p:ext uri="{BB962C8B-B14F-4D97-AF65-F5344CB8AC3E}">
        <p14:creationId xmlns:p14="http://schemas.microsoft.com/office/powerpoint/2010/main" val="2742372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endParaRPr lang="en-GB" dirty="0"/>
          </a:p>
        </p:txBody>
      </p:sp>
      <p:sp>
        <p:nvSpPr>
          <p:cNvPr id="3" name="Content Placeholder 2"/>
          <p:cNvSpPr>
            <a:spLocks noGrp="1"/>
          </p:cNvSpPr>
          <p:nvPr>
            <p:ph idx="1"/>
          </p:nvPr>
        </p:nvSpPr>
        <p:spPr>
          <a:xfrm>
            <a:off x="0" y="1295400"/>
            <a:ext cx="9144000" cy="4800600"/>
          </a:xfrm>
        </p:spPr>
        <p:txBody>
          <a:bodyPr/>
          <a:lstStyle/>
          <a:p>
            <a:r>
              <a:rPr lang="en-GB" sz="2400" dirty="0"/>
              <a:t>To obtain an explicit relation for </a:t>
            </a:r>
            <a:r>
              <a:rPr lang="en-GB" sz="2400" i="1" dirty="0" err="1"/>
              <a:t>M</a:t>
            </a:r>
            <a:r>
              <a:rPr lang="en-GB" sz="2400" i="1" baseline="-25000" dirty="0" err="1"/>
              <a:t>pt</a:t>
            </a:r>
            <a:r>
              <a:rPr lang="en-GB" sz="2400" i="1" dirty="0"/>
              <a:t> </a:t>
            </a:r>
            <a:r>
              <a:rPr lang="en-GB" sz="2400" dirty="0"/>
              <a:t>and </a:t>
            </a:r>
            <a:r>
              <a:rPr lang="en-GB" sz="2400" i="1" dirty="0" err="1"/>
              <a:t>T</a:t>
            </a:r>
            <a:r>
              <a:rPr lang="en-GB" sz="2400" i="1" baseline="-25000" dirty="0" err="1"/>
              <a:t>p</a:t>
            </a:r>
            <a:r>
              <a:rPr lang="en-GB" sz="2400" i="1" dirty="0"/>
              <a:t> </a:t>
            </a:r>
            <a:r>
              <a:rPr lang="en-GB" sz="2400" dirty="0"/>
              <a:t>as a function </a:t>
            </a:r>
            <a:r>
              <a:rPr lang="en-GB" sz="2400" dirty="0" smtClean="0"/>
              <a:t>of ζ, </a:t>
            </a:r>
            <a:r>
              <a:rPr lang="en-GB" sz="2400" dirty="0"/>
              <a:t>one can differentiate </a:t>
            </a:r>
            <a:r>
              <a:rPr lang="en-GB" sz="2400" dirty="0" smtClean="0"/>
              <a:t>the transient output [                                              ]</a:t>
            </a:r>
            <a:br>
              <a:rPr lang="en-GB" sz="2400" dirty="0" smtClean="0"/>
            </a:br>
            <a:r>
              <a:rPr lang="en-GB" sz="2400" dirty="0" smtClean="0"/>
              <a:t>as obtained by the Laplace transform table and </a:t>
            </a:r>
            <a:r>
              <a:rPr lang="en-GB" sz="2400" dirty="0"/>
              <a:t>set it equal to </a:t>
            </a:r>
            <a:r>
              <a:rPr lang="en-GB" sz="2400" dirty="0" smtClean="0"/>
              <a:t>zero. </a:t>
            </a:r>
          </a:p>
          <a:p>
            <a:r>
              <a:rPr lang="en-GB" sz="2400" dirty="0"/>
              <a:t>Alternatively, </a:t>
            </a:r>
            <a:r>
              <a:rPr lang="en-GB" sz="2400" dirty="0" smtClean="0"/>
              <a:t>one can </a:t>
            </a:r>
            <a:r>
              <a:rPr lang="en-GB" sz="2400" dirty="0"/>
              <a:t>utilize the differentiation property of the Laplace transform, which may be </a:t>
            </a:r>
            <a:r>
              <a:rPr lang="en-GB" sz="2400" dirty="0" smtClean="0"/>
              <a:t>written as:</a:t>
            </a:r>
          </a:p>
          <a:p>
            <a:endParaRPr lang="en-GB" sz="2400" dirty="0" smtClean="0"/>
          </a:p>
          <a:p>
            <a:r>
              <a:rPr lang="en-GB" sz="2400" dirty="0"/>
              <a:t>Taking the inverse transform of the right side of </a:t>
            </a:r>
            <a:r>
              <a:rPr lang="en-GB" sz="2400" dirty="0" smtClean="0"/>
              <a:t>Equation, </a:t>
            </a:r>
            <a:r>
              <a:rPr lang="en-GB" sz="2400" dirty="0"/>
              <a:t>we </a:t>
            </a:r>
            <a:r>
              <a:rPr lang="en-GB" sz="2400" dirty="0" smtClean="0"/>
              <a:t>obtain Equation, </a:t>
            </a:r>
            <a:r>
              <a:rPr lang="en-GB" sz="2400" dirty="0"/>
              <a:t>which is equal to zero </a:t>
            </a:r>
            <a:r>
              <a:rPr lang="en-GB" sz="2400" dirty="0" smtClean="0"/>
              <a:t>when</a:t>
            </a:r>
          </a:p>
          <a:p>
            <a:endParaRPr lang="en-GB" sz="2400" dirty="0"/>
          </a:p>
          <a:p>
            <a:endParaRPr lang="en-GB" sz="2400" dirty="0"/>
          </a:p>
          <a:p>
            <a:endParaRPr lang="en-GB" sz="2400" dirty="0" smtClean="0"/>
          </a:p>
          <a:p>
            <a:endParaRPr lang="en-GB" sz="2400" dirty="0"/>
          </a:p>
        </p:txBody>
      </p:sp>
      <p:pic>
        <p:nvPicPr>
          <p:cNvPr id="4" name="Picture 3"/>
          <p:cNvPicPr>
            <a:picLocks noChangeAspect="1"/>
          </p:cNvPicPr>
          <p:nvPr/>
        </p:nvPicPr>
        <p:blipFill>
          <a:blip r:embed="rId2" cstate="print"/>
          <a:stretch>
            <a:fillRect/>
          </a:stretch>
        </p:blipFill>
        <p:spPr>
          <a:xfrm>
            <a:off x="4627626" y="1749426"/>
            <a:ext cx="3373374" cy="407366"/>
          </a:xfrm>
          <a:prstGeom prst="rect">
            <a:avLst/>
          </a:prstGeom>
        </p:spPr>
      </p:pic>
      <p:pic>
        <p:nvPicPr>
          <p:cNvPr id="5" name="Picture 4"/>
          <p:cNvPicPr>
            <a:picLocks noChangeAspect="1"/>
          </p:cNvPicPr>
          <p:nvPr/>
        </p:nvPicPr>
        <p:blipFill>
          <a:blip r:embed="rId3" cstate="print"/>
          <a:stretch>
            <a:fillRect/>
          </a:stretch>
        </p:blipFill>
        <p:spPr>
          <a:xfrm>
            <a:off x="6172200" y="2971800"/>
            <a:ext cx="1973234" cy="806050"/>
          </a:xfrm>
          <a:prstGeom prst="rect">
            <a:avLst/>
          </a:prstGeom>
        </p:spPr>
      </p:pic>
      <p:pic>
        <p:nvPicPr>
          <p:cNvPr id="6" name="Picture 5"/>
          <p:cNvPicPr>
            <a:picLocks noChangeAspect="1"/>
          </p:cNvPicPr>
          <p:nvPr/>
        </p:nvPicPr>
        <p:blipFill>
          <a:blip r:embed="rId4" cstate="print"/>
          <a:stretch>
            <a:fillRect/>
          </a:stretch>
        </p:blipFill>
        <p:spPr>
          <a:xfrm>
            <a:off x="5257800" y="4191000"/>
            <a:ext cx="1447800" cy="300088"/>
          </a:xfrm>
          <a:prstGeom prst="rect">
            <a:avLst/>
          </a:prstGeom>
        </p:spPr>
      </p:pic>
    </p:spTree>
    <p:extLst>
      <p:ext uri="{BB962C8B-B14F-4D97-AF65-F5344CB8AC3E}">
        <p14:creationId xmlns:p14="http://schemas.microsoft.com/office/powerpoint/2010/main" val="3354085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of a Second-Order System</a:t>
            </a:r>
          </a:p>
        </p:txBody>
      </p:sp>
      <p:pic>
        <p:nvPicPr>
          <p:cNvPr id="1024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762000"/>
            <a:ext cx="37528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355724"/>
            <a:ext cx="47244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of a Second-Order System</a:t>
            </a:r>
          </a:p>
        </p:txBody>
      </p:sp>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762000"/>
            <a:ext cx="6019800" cy="442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4887912"/>
            <a:ext cx="5943600"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8600"/>
            <a:ext cx="6477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3"/>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of a Second-Order System</a:t>
            </a:r>
          </a:p>
        </p:txBody>
      </p:sp>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733800"/>
            <a:ext cx="34385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9" name="Text Box 5"/>
          <p:cNvSpPr txBox="1">
            <a:spLocks noChangeArrowheads="1"/>
          </p:cNvSpPr>
          <p:nvPr/>
        </p:nvSpPr>
        <p:spPr bwMode="auto">
          <a:xfrm>
            <a:off x="6172200" y="685800"/>
            <a:ext cx="28955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dirty="0"/>
              <a:t>Naturally these two performance measures are in opposition and a compromise must be made</a:t>
            </a:r>
            <a:r>
              <a:rPr lang="en-US" altLang="en-US" sz="2800" dirty="0" smtClean="0"/>
              <a:t>.</a:t>
            </a:r>
          </a:p>
        </p:txBody>
      </p:sp>
      <p:pic>
        <p:nvPicPr>
          <p:cNvPr id="6" name="Picture 5"/>
          <p:cNvPicPr>
            <a:picLocks noChangeAspect="1"/>
          </p:cNvPicPr>
          <p:nvPr/>
        </p:nvPicPr>
        <p:blipFill>
          <a:blip r:embed="rId4" cstate="print"/>
          <a:stretch>
            <a:fillRect/>
          </a:stretch>
        </p:blipFill>
        <p:spPr>
          <a:xfrm>
            <a:off x="304800" y="4876800"/>
            <a:ext cx="7543800" cy="12617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t>Performance of a Second-Order System</a:t>
            </a:r>
          </a:p>
        </p:txBody>
      </p:sp>
      <p:pic>
        <p:nvPicPr>
          <p:cNvPr id="122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219200"/>
            <a:ext cx="6019800" cy="450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5791200"/>
            <a:ext cx="5029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ltLang="en-US" sz="3600" b="1" dirty="0"/>
              <a:t>Performance of a Second-Order </a:t>
            </a:r>
            <a:r>
              <a:rPr lang="en-US" altLang="en-US" sz="3600" b="1" dirty="0" smtClean="0"/>
              <a:t>System</a:t>
            </a:r>
            <a:endParaRPr lang="en-GB"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447800"/>
                <a:ext cx="8763000" cy="4648200"/>
              </a:xfrm>
            </p:spPr>
            <p:txBody>
              <a:bodyPr/>
              <a:lstStyle/>
              <a:p>
                <a:r>
                  <a:rPr lang="en-GB" sz="2400" dirty="0" smtClean="0"/>
                  <a:t>The swiftness of a response to a step input is dependent </a:t>
                </a:r>
                <a:r>
                  <a:rPr lang="en-GB" sz="2400" dirty="0"/>
                  <a:t>on </a:t>
                </a:r>
                <a14:m>
                  <m:oMath xmlns:m="http://schemas.openxmlformats.org/officeDocument/2006/math">
                    <m:r>
                      <a:rPr lang="en-GB" sz="2400" i="1">
                        <a:latin typeface="Cambria Math" panose="02040503050406030204" pitchFamily="18" charset="0"/>
                      </a:rPr>
                      <m:t>𝜁</m:t>
                    </m:r>
                  </m:oMath>
                </a14:m>
                <a:r>
                  <a:rPr lang="en-GB" sz="2400" i="1" dirty="0" smtClean="0"/>
                  <a:t> and </a:t>
                </a:r>
                <a14:m>
                  <m:oMath xmlns:m="http://schemas.openxmlformats.org/officeDocument/2006/math">
                    <m:sSub>
                      <m:sSubPr>
                        <m:ctrlPr>
                          <a:rPr lang="en-GB" sz="2400" b="0" i="1" smtClean="0">
                            <a:latin typeface="Cambria Math" panose="02040503050406030204" pitchFamily="18" charset="0"/>
                          </a:rPr>
                        </m:ctrlPr>
                      </m:sSubPr>
                      <m:e>
                        <m:r>
                          <a:rPr lang="en-GB" sz="2400" i="1">
                            <a:latin typeface="Cambria Math" panose="02040503050406030204" pitchFamily="18" charset="0"/>
                          </a:rPr>
                          <m:t>𝜔</m:t>
                        </m:r>
                      </m:e>
                      <m:sub>
                        <m:r>
                          <a:rPr lang="en-GB" sz="2400" b="0" i="1" smtClean="0">
                            <a:latin typeface="Cambria Math" panose="02040503050406030204" pitchFamily="18" charset="0"/>
                          </a:rPr>
                          <m:t>𝑛</m:t>
                        </m:r>
                      </m:sub>
                    </m:sSub>
                  </m:oMath>
                </a14:m>
                <a:r>
                  <a:rPr lang="en-GB" sz="2400" i="1" dirty="0" smtClean="0"/>
                  <a:t>.</a:t>
                </a:r>
              </a:p>
              <a:p>
                <a:r>
                  <a:rPr lang="en-GB" sz="2400" dirty="0" smtClean="0"/>
                  <a:t>For </a:t>
                </a:r>
                <a:r>
                  <a:rPr lang="en-GB" sz="2400" dirty="0"/>
                  <a:t>a given </a:t>
                </a:r>
                <a14:m>
                  <m:oMath xmlns:m="http://schemas.openxmlformats.org/officeDocument/2006/math">
                    <m:r>
                      <a:rPr lang="en-GB" sz="2400" i="1">
                        <a:latin typeface="Cambria Math" panose="02040503050406030204" pitchFamily="18" charset="0"/>
                      </a:rPr>
                      <m:t>𝜁</m:t>
                    </m:r>
                  </m:oMath>
                </a14:m>
                <a:r>
                  <a:rPr lang="en-GB" sz="2400" dirty="0"/>
                  <a:t>, the response is faster for larger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𝜔</m:t>
                        </m:r>
                      </m:e>
                      <m:sub>
                        <m:r>
                          <a:rPr lang="en-GB" sz="2400" i="1">
                            <a:latin typeface="Cambria Math" panose="02040503050406030204" pitchFamily="18" charset="0"/>
                          </a:rPr>
                          <m:t>𝑛</m:t>
                        </m:r>
                      </m:sub>
                    </m:sSub>
                  </m:oMath>
                </a14:m>
                <a:r>
                  <a:rPr lang="en-GB" sz="2400" dirty="0" smtClean="0"/>
                  <a:t>as shown in the Figure in slide 17.</a:t>
                </a:r>
              </a:p>
              <a:p>
                <a:r>
                  <a:rPr lang="en-GB" sz="2400" dirty="0" smtClean="0"/>
                  <a:t>The </a:t>
                </a:r>
                <a:r>
                  <a:rPr lang="en-GB" sz="2400" dirty="0"/>
                  <a:t>overshoot is independent of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𝜔</m:t>
                        </m:r>
                      </m:e>
                      <m:sub>
                        <m:r>
                          <a:rPr lang="en-GB" sz="2400" i="1">
                            <a:latin typeface="Cambria Math" panose="02040503050406030204" pitchFamily="18" charset="0"/>
                          </a:rPr>
                          <m:t>𝑛</m:t>
                        </m:r>
                      </m:sub>
                    </m:sSub>
                  </m:oMath>
                </a14:m>
                <a:r>
                  <a:rPr lang="en-GB" sz="2400" i="1" dirty="0"/>
                  <a:t>.</a:t>
                </a:r>
              </a:p>
              <a:p>
                <a:r>
                  <a:rPr lang="en-GB" sz="2400" dirty="0"/>
                  <a:t>For a given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𝜔</m:t>
                        </m:r>
                      </m:e>
                      <m:sub>
                        <m:r>
                          <a:rPr lang="en-GB" sz="2400" i="1">
                            <a:latin typeface="Cambria Math" panose="02040503050406030204" pitchFamily="18" charset="0"/>
                          </a:rPr>
                          <m:t>𝑛</m:t>
                        </m:r>
                      </m:sub>
                    </m:sSub>
                  </m:oMath>
                </a14:m>
                <a:r>
                  <a:rPr lang="en-GB" sz="2400" i="1" dirty="0" smtClean="0"/>
                  <a:t>, </a:t>
                </a:r>
                <a:r>
                  <a:rPr lang="en-GB" sz="2400" dirty="0"/>
                  <a:t>the response is faster for lower </a:t>
                </a:r>
                <a14:m>
                  <m:oMath xmlns:m="http://schemas.openxmlformats.org/officeDocument/2006/math">
                    <m:r>
                      <a:rPr lang="en-GB" sz="2400" i="1">
                        <a:latin typeface="Cambria Math" panose="02040503050406030204" pitchFamily="18" charset="0"/>
                      </a:rPr>
                      <m:t>𝜁</m:t>
                    </m:r>
                  </m:oMath>
                </a14:m>
                <a:r>
                  <a:rPr lang="en-GB" sz="2400" dirty="0"/>
                  <a:t>, as shown in </a:t>
                </a:r>
                <a:r>
                  <a:rPr lang="en-GB" sz="2400" dirty="0" smtClean="0"/>
                  <a:t>Figure in slide 18. </a:t>
                </a:r>
              </a:p>
              <a:p>
                <a:r>
                  <a:rPr lang="en-GB" sz="2400" dirty="0" smtClean="0"/>
                  <a:t>The swiftness </a:t>
                </a:r>
                <a:r>
                  <a:rPr lang="en-GB" sz="2400" dirty="0"/>
                  <a:t>of the response, however, will be limited by the overshoot that can </a:t>
                </a:r>
                <a:r>
                  <a:rPr lang="en-GB" sz="2400" dirty="0" smtClean="0"/>
                  <a:t>be accepted.</a:t>
                </a:r>
                <a:endParaRPr lang="en-GB"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447800"/>
                <a:ext cx="8763000" cy="4648200"/>
              </a:xfrm>
              <a:blipFill rotWithShape="0">
                <a:blip r:embed="rId2" cstate="print"/>
                <a:stretch>
                  <a:fillRect l="-904" t="-1050"/>
                </a:stretch>
              </a:blipFill>
            </p:spPr>
            <p:txBody>
              <a:bodyPr/>
              <a:lstStyle/>
              <a:p>
                <a:r>
                  <a:rPr lang="en-GB">
                    <a:noFill/>
                  </a:rPr>
                  <a:t> </a:t>
                </a:r>
              </a:p>
            </p:txBody>
          </p:sp>
        </mc:Fallback>
      </mc:AlternateContent>
    </p:spTree>
    <p:extLst>
      <p:ext uri="{BB962C8B-B14F-4D97-AF65-F5344CB8AC3E}">
        <p14:creationId xmlns:p14="http://schemas.microsoft.com/office/powerpoint/2010/main" val="2184587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of a Second-Order System</a:t>
            </a:r>
          </a:p>
        </p:txBody>
      </p:sp>
      <p:pic>
        <p:nvPicPr>
          <p:cNvPr id="133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819150"/>
            <a:ext cx="6705600" cy="47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5638800"/>
            <a:ext cx="52578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of a Second-Order System</a:t>
            </a:r>
          </a:p>
        </p:txBody>
      </p:sp>
      <p:pic>
        <p:nvPicPr>
          <p:cNvPr id="143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371600"/>
            <a:ext cx="5791200" cy="396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5181600"/>
            <a:ext cx="36195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altLang="en-US" sz="3200" b="1" dirty="0"/>
              <a:t>Effects of a Third Pole and Zero on the Second-Order </a:t>
            </a:r>
            <a:r>
              <a:rPr lang="en-US" altLang="en-US" sz="3200" b="1" dirty="0" smtClean="0"/>
              <a:t>System</a:t>
            </a:r>
            <a:endParaRPr lang="en-GB" sz="3200" dirty="0"/>
          </a:p>
        </p:txBody>
      </p:sp>
      <p:sp>
        <p:nvSpPr>
          <p:cNvPr id="3" name="Content Placeholder 2"/>
          <p:cNvSpPr>
            <a:spLocks noGrp="1"/>
          </p:cNvSpPr>
          <p:nvPr>
            <p:ph idx="1"/>
          </p:nvPr>
        </p:nvSpPr>
        <p:spPr>
          <a:xfrm>
            <a:off x="0" y="1371600"/>
            <a:ext cx="8458200" cy="4724400"/>
          </a:xfrm>
        </p:spPr>
        <p:txBody>
          <a:bodyPr/>
          <a:lstStyle/>
          <a:p>
            <a:r>
              <a:rPr lang="en-GB" sz="2400" dirty="0"/>
              <a:t>The curves presented in Figure </a:t>
            </a:r>
            <a:r>
              <a:rPr lang="en-GB" sz="2400" dirty="0" smtClean="0"/>
              <a:t>in slide 14 are </a:t>
            </a:r>
            <a:r>
              <a:rPr lang="en-GB" sz="2400" dirty="0"/>
              <a:t>exact only for the second-order </a:t>
            </a:r>
            <a:r>
              <a:rPr lang="en-GB" sz="2400" dirty="0" smtClean="0"/>
              <a:t>system</a:t>
            </a:r>
          </a:p>
          <a:p>
            <a:r>
              <a:rPr lang="en-GB" sz="2400" dirty="0" smtClean="0"/>
              <a:t>However</a:t>
            </a:r>
            <a:r>
              <a:rPr lang="en-GB" sz="2400" dirty="0"/>
              <a:t>, they provide a remarkably good source of data </a:t>
            </a:r>
            <a:r>
              <a:rPr lang="en-GB" sz="2400" dirty="0" smtClean="0"/>
              <a:t>because many </a:t>
            </a:r>
            <a:r>
              <a:rPr lang="en-GB" sz="2400" dirty="0"/>
              <a:t>systems possess a </a:t>
            </a:r>
            <a:r>
              <a:rPr lang="en-GB" sz="2400" u="sng" dirty="0"/>
              <a:t>dominant pair of roots</a:t>
            </a:r>
            <a:r>
              <a:rPr lang="en-GB" sz="2400" dirty="0"/>
              <a:t>, and the step response can be </a:t>
            </a:r>
            <a:r>
              <a:rPr lang="en-GB" sz="2400" dirty="0" smtClean="0"/>
              <a:t>estimated by utilizing the figure.</a:t>
            </a:r>
          </a:p>
          <a:p>
            <a:r>
              <a:rPr lang="en-GB" sz="2400" dirty="0"/>
              <a:t>This approach, although an approximation, avoids </a:t>
            </a:r>
            <a:r>
              <a:rPr lang="en-GB" sz="2400" dirty="0" smtClean="0"/>
              <a:t>the evaluation </a:t>
            </a:r>
            <a:r>
              <a:rPr lang="en-GB" sz="2400" dirty="0"/>
              <a:t>of the </a:t>
            </a:r>
            <a:r>
              <a:rPr lang="en-GB" sz="2400" u="sng" dirty="0"/>
              <a:t>inverse Laplace transformation</a:t>
            </a:r>
            <a:r>
              <a:rPr lang="en-GB" sz="2400" dirty="0"/>
              <a:t> in order to determine the </a:t>
            </a:r>
            <a:r>
              <a:rPr lang="en-GB" sz="2400" dirty="0" smtClean="0"/>
              <a:t>percent overshoot </a:t>
            </a:r>
            <a:r>
              <a:rPr lang="en-GB" sz="2400" dirty="0"/>
              <a:t>and other performance measures</a:t>
            </a:r>
            <a:r>
              <a:rPr lang="en-GB" sz="2400" dirty="0" smtClean="0"/>
              <a:t>.</a:t>
            </a:r>
          </a:p>
          <a:p>
            <a:r>
              <a:rPr lang="en-GB" sz="2400" dirty="0" smtClean="0"/>
              <a:t>For Example, </a:t>
            </a:r>
            <a:r>
              <a:rPr lang="en-GB" sz="2400" dirty="0"/>
              <a:t>for a third-order </a:t>
            </a:r>
            <a:r>
              <a:rPr lang="en-GB" sz="2400" dirty="0" smtClean="0"/>
              <a:t>system with </a:t>
            </a:r>
            <a:r>
              <a:rPr lang="en-GB" sz="2400" dirty="0"/>
              <a:t>a closed-loop transfer function</a:t>
            </a:r>
            <a:r>
              <a:rPr lang="en-GB" sz="2400" dirty="0" smtClean="0"/>
              <a:t> </a:t>
            </a:r>
          </a:p>
          <a:p>
            <a:endParaRPr lang="en-GB" sz="2400" dirty="0"/>
          </a:p>
        </p:txBody>
      </p:sp>
      <p:pic>
        <p:nvPicPr>
          <p:cNvPr id="4" name="Picture 3"/>
          <p:cNvPicPr>
            <a:picLocks noChangeAspect="1"/>
          </p:cNvPicPr>
          <p:nvPr/>
        </p:nvPicPr>
        <p:blipFill>
          <a:blip r:embed="rId2" cstate="print"/>
          <a:stretch>
            <a:fillRect/>
          </a:stretch>
        </p:blipFill>
        <p:spPr>
          <a:xfrm>
            <a:off x="2971800" y="5029200"/>
            <a:ext cx="3810000" cy="990600"/>
          </a:xfrm>
          <a:prstGeom prst="rect">
            <a:avLst/>
          </a:prstGeom>
        </p:spPr>
      </p:pic>
    </p:spTree>
    <p:extLst>
      <p:ext uri="{BB962C8B-B14F-4D97-AF65-F5344CB8AC3E}">
        <p14:creationId xmlns:p14="http://schemas.microsoft.com/office/powerpoint/2010/main" val="60169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4725" y="3429000"/>
            <a:ext cx="54006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Text Box 2"/>
          <p:cNvSpPr txBox="1">
            <a:spLocks noChangeArrowheads="1"/>
          </p:cNvSpPr>
          <p:nvPr/>
        </p:nvSpPr>
        <p:spPr bwMode="auto">
          <a:xfrm>
            <a:off x="457200" y="381000"/>
            <a:ext cx="8305800"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t>Introduction</a:t>
            </a:r>
          </a:p>
          <a:p>
            <a:pPr eaLnBrk="1" hangingPunct="1"/>
            <a:endParaRPr lang="en-US" altLang="en-US" b="1" dirty="0"/>
          </a:p>
          <a:p>
            <a:pPr marL="342900" indent="-342900" eaLnBrk="1" hangingPunct="1">
              <a:buFont typeface="Arial" panose="020B0604020202020204" pitchFamily="34" charset="0"/>
              <a:buChar char="•"/>
            </a:pPr>
            <a:r>
              <a:rPr lang="en-US" altLang="en-US" sz="2200" b="1" dirty="0"/>
              <a:t>Steady-State:</a:t>
            </a:r>
            <a:r>
              <a:rPr lang="en-US" altLang="en-US" sz="2200" dirty="0"/>
              <a:t> exists a long time following any input signal initiation</a:t>
            </a:r>
          </a:p>
          <a:p>
            <a:pPr marL="342900" indent="-342900" eaLnBrk="1" hangingPunct="1">
              <a:buFont typeface="Arial" panose="020B0604020202020204" pitchFamily="34" charset="0"/>
              <a:buChar char="•"/>
            </a:pPr>
            <a:r>
              <a:rPr lang="en-US" altLang="en-US" sz="2200" b="1" dirty="0" smtClean="0"/>
              <a:t>Transient </a:t>
            </a:r>
            <a:r>
              <a:rPr lang="en-US" altLang="en-US" sz="2200" b="1" dirty="0"/>
              <a:t>Response:</a:t>
            </a:r>
            <a:r>
              <a:rPr lang="en-US" altLang="en-US" sz="2200" dirty="0"/>
              <a:t>  disappears with time</a:t>
            </a:r>
          </a:p>
          <a:p>
            <a:pPr marL="342900" indent="-342900" eaLnBrk="1" hangingPunct="1">
              <a:buFont typeface="Arial" panose="020B0604020202020204" pitchFamily="34" charset="0"/>
              <a:buChar char="•"/>
            </a:pPr>
            <a:r>
              <a:rPr lang="en-US" altLang="en-US" sz="2200" b="1" dirty="0" smtClean="0"/>
              <a:t>Design </a:t>
            </a:r>
            <a:r>
              <a:rPr lang="en-US" altLang="en-US" sz="2200" b="1" dirty="0"/>
              <a:t>Specifications:</a:t>
            </a:r>
            <a:r>
              <a:rPr lang="en-US" altLang="en-US" sz="2200" dirty="0"/>
              <a:t>  normally include several time-response indices for a specified input command as well as a desired steady-state accuracy</a:t>
            </a:r>
            <a:r>
              <a:rPr lang="en-US" altLang="en-US" sz="2200" dirty="0" smtClean="0"/>
              <a:t>.</a:t>
            </a:r>
          </a:p>
          <a:p>
            <a:pPr marL="342900" indent="-342900" eaLnBrk="1" hangingPunct="1">
              <a:buFont typeface="Arial" panose="020B0604020202020204" pitchFamily="34" charset="0"/>
              <a:buChar char="•"/>
            </a:pPr>
            <a:r>
              <a:rPr lang="en-GB" altLang="en-US" sz="2200" dirty="0" smtClean="0"/>
              <a:t>Specifications are seldom a </a:t>
            </a:r>
            <a:r>
              <a:rPr lang="en-GB" altLang="en-US" sz="2200" u="sng" dirty="0" smtClean="0"/>
              <a:t>rigid set of requirements</a:t>
            </a:r>
            <a:r>
              <a:rPr lang="en-GB" altLang="en-US" sz="2200" dirty="0" smtClean="0"/>
              <a:t>, but rather a first attempt at </a:t>
            </a:r>
            <a:r>
              <a:rPr lang="en-GB" altLang="en-US" sz="2200" u="sng" dirty="0" smtClean="0"/>
              <a:t>listing a desired performance</a:t>
            </a:r>
          </a:p>
          <a:p>
            <a:pPr marL="342900" indent="-342900" eaLnBrk="1" hangingPunct="1">
              <a:buFont typeface="Arial" panose="020B0604020202020204" pitchFamily="34" charset="0"/>
              <a:buChar char="•"/>
            </a:pPr>
            <a:endParaRPr lang="en-GB" altLang="en-US" sz="2200" dirty="0"/>
          </a:p>
          <a:p>
            <a:pPr marL="342900" indent="-342900" eaLnBrk="1" hangingPunct="1">
              <a:buFont typeface="Arial" panose="020B0604020202020204" pitchFamily="34" charset="0"/>
              <a:buChar char="•"/>
            </a:pPr>
            <a:endParaRPr lang="en-GB" altLang="en-US" sz="2200" dirty="0" smtClean="0"/>
          </a:p>
          <a:p>
            <a:pPr marL="342900" indent="-342900" eaLnBrk="1" hangingPunct="1">
              <a:buFont typeface="Arial" panose="020B0604020202020204" pitchFamily="34" charset="0"/>
              <a:buChar char="•"/>
            </a:pPr>
            <a:endParaRPr lang="en-GB" altLang="en-US" sz="2200" dirty="0"/>
          </a:p>
          <a:p>
            <a:pPr marL="342900" indent="-342900" eaLnBrk="1" hangingPunct="1">
              <a:buFont typeface="Arial" panose="020B0604020202020204" pitchFamily="34" charset="0"/>
              <a:buChar char="•"/>
            </a:pPr>
            <a:endParaRPr lang="en-GB" altLang="en-US" sz="2200" dirty="0" smtClean="0"/>
          </a:p>
          <a:p>
            <a:pPr marL="342900" indent="-342900" eaLnBrk="1" hangingPunct="1">
              <a:buFont typeface="Arial" panose="020B0604020202020204" pitchFamily="34" charset="0"/>
              <a:buChar char="•"/>
            </a:pPr>
            <a:endParaRPr lang="en-GB" altLang="en-US" sz="2200" dirty="0"/>
          </a:p>
          <a:p>
            <a:pPr marL="342900" indent="-342900" eaLnBrk="1" hangingPunct="1">
              <a:buFont typeface="Arial" panose="020B0604020202020204" pitchFamily="34" charset="0"/>
              <a:buChar char="•"/>
            </a:pPr>
            <a:endParaRPr lang="en-GB" altLang="en-US" sz="2200" dirty="0" smtClean="0"/>
          </a:p>
          <a:p>
            <a:pPr marL="342900" indent="-342900" eaLnBrk="1" hangingPunct="1">
              <a:buFont typeface="Arial" panose="020B0604020202020204" pitchFamily="34" charset="0"/>
              <a:buChar char="•"/>
            </a:pPr>
            <a:endParaRPr lang="en-GB" altLang="en-US" sz="2200" dirty="0"/>
          </a:p>
          <a:p>
            <a:r>
              <a:rPr lang="en-GB" sz="2000" dirty="0"/>
              <a:t>The effective compromise </a:t>
            </a:r>
            <a:r>
              <a:rPr lang="en-GB" sz="2000" dirty="0" smtClean="0"/>
              <a:t>and adjustment </a:t>
            </a:r>
            <a:r>
              <a:rPr lang="en-GB" sz="2000" dirty="0"/>
              <a:t>of specifications are graphically illustrated in Figure</a:t>
            </a:r>
            <a:endParaRPr lang="en-US" altLang="en-US" sz="2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04800" y="304800"/>
            <a:ext cx="819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t>Effects of a Third Pole and Zero on the Second-Order System</a:t>
            </a:r>
          </a:p>
        </p:txBody>
      </p:sp>
      <p:pic>
        <p:nvPicPr>
          <p:cNvPr id="1536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85800"/>
            <a:ext cx="4876800" cy="437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724400"/>
            <a:ext cx="38100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114800"/>
            <a:ext cx="24384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4724400" y="1143000"/>
                <a:ext cx="4343400" cy="3416320"/>
              </a:xfrm>
              <a:prstGeom prst="rect">
                <a:avLst/>
              </a:prstGeom>
              <a:noFill/>
            </p:spPr>
            <p:txBody>
              <a:bodyPr wrap="square" rtlCol="0">
                <a:spAutoFit/>
              </a:bodyPr>
              <a:lstStyle/>
              <a:p>
                <a:r>
                  <a:rPr lang="en-GB" dirty="0"/>
                  <a:t>This third-order system is </a:t>
                </a:r>
                <a:r>
                  <a:rPr lang="en-GB" dirty="0" smtClean="0"/>
                  <a:t>normalized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𝑛</m:t>
                        </m:r>
                      </m:sub>
                    </m:sSub>
                  </m:oMath>
                </a14:m>
                <a:r>
                  <a:rPr lang="en-GB" i="1" dirty="0" smtClean="0"/>
                  <a:t> = </a:t>
                </a:r>
                <a:r>
                  <a:rPr lang="en-GB" dirty="0"/>
                  <a:t>1. </a:t>
                </a:r>
                <a:endParaRPr lang="en-GB" dirty="0" smtClean="0"/>
              </a:p>
              <a:p>
                <a:r>
                  <a:rPr lang="en-GB" dirty="0" smtClean="0"/>
                  <a:t>It </a:t>
                </a:r>
                <a:r>
                  <a:rPr lang="en-GB" dirty="0"/>
                  <a:t>was ascertained experimentally that the performance (as indicated</a:t>
                </a:r>
              </a:p>
              <a:p>
                <a:r>
                  <a:rPr lang="en-GB" dirty="0"/>
                  <a:t>by the percent overshoot, </a:t>
                </a:r>
                <a:r>
                  <a:rPr lang="en-GB" i="1" dirty="0"/>
                  <a:t>P.O., </a:t>
                </a:r>
                <a:r>
                  <a:rPr lang="en-GB" dirty="0"/>
                  <a:t>and the settling time, </a:t>
                </a:r>
                <a:r>
                  <a:rPr lang="en-GB" dirty="0" err="1" smtClean="0"/>
                  <a:t>T</a:t>
                </a:r>
                <a:r>
                  <a:rPr lang="en-GB" baseline="-25000" dirty="0" err="1" smtClean="0"/>
                  <a:t>s</a:t>
                </a:r>
                <a:r>
                  <a:rPr lang="en-GB" dirty="0" smtClean="0"/>
                  <a:t>), </a:t>
                </a:r>
                <a:r>
                  <a:rPr lang="en-GB" dirty="0"/>
                  <a:t>was adequately represented</a:t>
                </a:r>
              </a:p>
              <a:p>
                <a:r>
                  <a:rPr lang="en-GB" dirty="0"/>
                  <a:t>by the second-order system curves </a:t>
                </a:r>
                <a:r>
                  <a:rPr lang="en-GB" dirty="0" smtClean="0"/>
                  <a:t>when</a:t>
                </a:r>
              </a:p>
            </p:txBody>
          </p:sp>
        </mc:Choice>
        <mc:Fallback xmlns="">
          <p:sp>
            <p:nvSpPr>
              <p:cNvPr id="2" name="TextBox 1"/>
              <p:cNvSpPr txBox="1">
                <a:spLocks noRot="1" noChangeAspect="1" noMove="1" noResize="1" noEditPoints="1" noAdjustHandles="1" noChangeArrowheads="1" noChangeShapeType="1" noTextEdit="1"/>
              </p:cNvSpPr>
              <p:nvPr/>
            </p:nvSpPr>
            <p:spPr>
              <a:xfrm>
                <a:off x="4724400" y="1143000"/>
                <a:ext cx="4343400" cy="3416320"/>
              </a:xfrm>
              <a:prstGeom prst="rect">
                <a:avLst/>
              </a:prstGeom>
              <a:blipFill rotWithShape="0">
                <a:blip r:embed="rId5" cstate="print"/>
                <a:stretch>
                  <a:fillRect l="-2104" t="-1429" r="-1964" b="-3036"/>
                </a:stretch>
              </a:blipFill>
            </p:spPr>
            <p:txBody>
              <a:bodyPr/>
              <a:lstStyle/>
              <a:p>
                <a:r>
                  <a:rPr lang="en-GB">
                    <a:noFill/>
                  </a:rPr>
                  <a:t> </a:t>
                </a:r>
              </a:p>
            </p:txBody>
          </p:sp>
        </mc:Fallback>
      </mc:AlternateContent>
      <p:pic>
        <p:nvPicPr>
          <p:cNvPr id="3" name="Picture 2"/>
          <p:cNvPicPr>
            <a:picLocks noChangeAspect="1"/>
          </p:cNvPicPr>
          <p:nvPr/>
        </p:nvPicPr>
        <p:blipFill>
          <a:blip r:embed="rId6" cstate="print"/>
          <a:stretch>
            <a:fillRect/>
          </a:stretch>
        </p:blipFill>
        <p:spPr>
          <a:xfrm>
            <a:off x="6452174" y="4214518"/>
            <a:ext cx="2310825" cy="616264"/>
          </a:xfrm>
          <a:prstGeom prst="rect">
            <a:avLst/>
          </a:prstGeom>
        </p:spPr>
      </p:pic>
      <p:sp>
        <p:nvSpPr>
          <p:cNvPr id="4" name="TextBox 3"/>
          <p:cNvSpPr txBox="1"/>
          <p:nvPr/>
        </p:nvSpPr>
        <p:spPr>
          <a:xfrm>
            <a:off x="228600" y="5334000"/>
            <a:ext cx="8839200" cy="1477328"/>
          </a:xfrm>
          <a:prstGeom prst="rect">
            <a:avLst/>
          </a:prstGeom>
          <a:noFill/>
        </p:spPr>
        <p:txBody>
          <a:bodyPr wrap="square" rtlCol="0">
            <a:spAutoFit/>
          </a:bodyPr>
          <a:lstStyle/>
          <a:p>
            <a:r>
              <a:rPr lang="en-GB" sz="2200" dirty="0"/>
              <a:t>In other words, the response of a third-order system can be approximated by </a:t>
            </a:r>
            <a:r>
              <a:rPr lang="en-GB" sz="2200" dirty="0" smtClean="0"/>
              <a:t>the </a:t>
            </a:r>
            <a:r>
              <a:rPr lang="en-GB" sz="2200" b="1" dirty="0" smtClean="0"/>
              <a:t>dominant </a:t>
            </a:r>
            <a:r>
              <a:rPr lang="en-GB" sz="2200" b="1" dirty="0"/>
              <a:t>roots </a:t>
            </a:r>
            <a:r>
              <a:rPr lang="en-GB" sz="2200" dirty="0"/>
              <a:t>of the second-order system as long as the real part of the </a:t>
            </a:r>
            <a:r>
              <a:rPr lang="en-GB" sz="2200" dirty="0" smtClean="0"/>
              <a:t>dominant roots </a:t>
            </a:r>
            <a:r>
              <a:rPr lang="en-GB" sz="2200" dirty="0"/>
              <a:t>is less than one tenth of the real part of the third root</a:t>
            </a:r>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642" y="1143000"/>
            <a:ext cx="9144641" cy="3124200"/>
          </a:xfrm>
          <a:prstGeom prst="rect">
            <a:avLst/>
          </a:prstGeom>
        </p:spPr>
      </p:pic>
      <p:sp>
        <p:nvSpPr>
          <p:cNvPr id="3" name="TextBox 2"/>
          <p:cNvSpPr txBox="1"/>
          <p:nvPr/>
        </p:nvSpPr>
        <p:spPr>
          <a:xfrm>
            <a:off x="304800" y="4724400"/>
            <a:ext cx="8534400" cy="1785104"/>
          </a:xfrm>
          <a:prstGeom prst="rect">
            <a:avLst/>
          </a:prstGeom>
          <a:noFill/>
        </p:spPr>
        <p:txBody>
          <a:bodyPr wrap="square" rtlCol="0">
            <a:spAutoFit/>
          </a:bodyPr>
          <a:lstStyle/>
          <a:p>
            <a:r>
              <a:rPr lang="en-GB" sz="2200" dirty="0"/>
              <a:t>The performance measures of Figure </a:t>
            </a:r>
            <a:r>
              <a:rPr lang="en-GB" sz="2200" dirty="0" smtClean="0"/>
              <a:t>in slide 14 </a:t>
            </a:r>
            <a:r>
              <a:rPr lang="en-GB" sz="2200" dirty="0"/>
              <a:t>are correct only for a transfer </a:t>
            </a:r>
            <a:r>
              <a:rPr lang="en-GB" sz="2200" dirty="0" smtClean="0"/>
              <a:t>function </a:t>
            </a:r>
            <a:r>
              <a:rPr lang="en-GB" sz="2200" u="sng" dirty="0" smtClean="0"/>
              <a:t>without </a:t>
            </a:r>
            <a:r>
              <a:rPr lang="en-GB" sz="2200" u="sng" dirty="0"/>
              <a:t>finite zeros</a:t>
            </a:r>
            <a:r>
              <a:rPr lang="en-GB" sz="2200" dirty="0"/>
              <a:t>. If the transfer function of a system possesses </a:t>
            </a:r>
            <a:r>
              <a:rPr lang="en-GB" sz="2200" u="sng" dirty="0"/>
              <a:t>finite zeros </a:t>
            </a:r>
            <a:r>
              <a:rPr lang="en-GB" sz="2200" u="sng" dirty="0" smtClean="0"/>
              <a:t>and they </a:t>
            </a:r>
            <a:r>
              <a:rPr lang="en-GB" sz="2200" u="sng" dirty="0"/>
              <a:t>are located relatively near the dominant complex poles</a:t>
            </a:r>
            <a:r>
              <a:rPr lang="en-GB" sz="2200" dirty="0"/>
              <a:t>, then the zeros </a:t>
            </a:r>
            <a:r>
              <a:rPr lang="en-GB" sz="2200" dirty="0" smtClean="0"/>
              <a:t>will materially </a:t>
            </a:r>
            <a:r>
              <a:rPr lang="en-GB" sz="2200" dirty="0"/>
              <a:t>affect the transient response of the system</a:t>
            </a:r>
          </a:p>
        </p:txBody>
      </p:sp>
    </p:spTree>
    <p:extLst>
      <p:ext uri="{BB962C8B-B14F-4D97-AF65-F5344CB8AC3E}">
        <p14:creationId xmlns:p14="http://schemas.microsoft.com/office/powerpoint/2010/main" val="195897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eaLnBrk="1" hangingPunct="1"/>
            <a:r>
              <a:rPr lang="en-US" altLang="en-US" sz="3200" b="1" dirty="0"/>
              <a:t>Effects of a Third Pole and Zero on the Second-Order System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47800"/>
                <a:ext cx="8915400" cy="4648200"/>
              </a:xfrm>
            </p:spPr>
            <p:txBody>
              <a:bodyPr/>
              <a:lstStyle/>
              <a:p>
                <a:r>
                  <a:rPr lang="en-GB" sz="2400" dirty="0" smtClean="0"/>
                  <a:t>The transient response of a system with one zero and two poles may be affected by </a:t>
                </a:r>
                <a:r>
                  <a:rPr lang="en-GB" sz="2400" dirty="0"/>
                  <a:t>the location of the </a:t>
                </a:r>
                <a:r>
                  <a:rPr lang="en-GB" sz="2400" dirty="0" smtClean="0"/>
                  <a:t>zero. </a:t>
                </a:r>
                <a:r>
                  <a:rPr lang="en-GB" sz="2400" dirty="0"/>
                  <a:t>The percent overshoot for a step input as a </a:t>
                </a:r>
                <a:r>
                  <a:rPr lang="en-GB" sz="2400" dirty="0" smtClean="0"/>
                  <a:t>function of </a:t>
                </a:r>
                <a:r>
                  <a:rPr lang="en-GB" sz="2400" i="1" dirty="0"/>
                  <a:t>a</a:t>
                </a:r>
                <a:r>
                  <a:rPr lang="en-GB" sz="2400" i="1" dirty="0" smtClean="0"/>
                  <a:t>/</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𝜁𝜔</m:t>
                        </m:r>
                      </m:e>
                      <m:sub>
                        <m:r>
                          <a:rPr lang="en-GB" sz="2400" i="1">
                            <a:latin typeface="Cambria Math" panose="02040503050406030204" pitchFamily="18" charset="0"/>
                          </a:rPr>
                          <m:t>𝑛</m:t>
                        </m:r>
                      </m:sub>
                    </m:sSub>
                  </m:oMath>
                </a14:m>
                <a:r>
                  <a:rPr lang="en-GB" sz="2400" i="1" dirty="0" smtClean="0"/>
                  <a:t>, </a:t>
                </a:r>
                <a:r>
                  <a:rPr lang="en-GB" sz="2400" dirty="0"/>
                  <a:t>when </a:t>
                </a:r>
                <a14:m>
                  <m:oMath xmlns:m="http://schemas.openxmlformats.org/officeDocument/2006/math">
                    <m:r>
                      <a:rPr lang="en-GB" sz="2400" i="1">
                        <a:latin typeface="Cambria Math" panose="02040503050406030204" pitchFamily="18" charset="0"/>
                      </a:rPr>
                      <m:t>𝜁</m:t>
                    </m:r>
                  </m:oMath>
                </a14:m>
                <a:r>
                  <a:rPr lang="en-GB" sz="2400" dirty="0"/>
                  <a:t> </a:t>
                </a:r>
                <a:r>
                  <a:rPr lang="en-GB" sz="2400" dirty="0" smtClean="0"/>
                  <a:t>≤ </a:t>
                </a:r>
                <a:r>
                  <a:rPr lang="en-GB" sz="2400" dirty="0"/>
                  <a:t>1, is given in Figure </a:t>
                </a:r>
                <a:r>
                  <a:rPr lang="en-GB" sz="2400" dirty="0" smtClean="0"/>
                  <a:t>in slide 23 </a:t>
                </a:r>
                <a:r>
                  <a:rPr lang="en-GB" sz="2400" dirty="0"/>
                  <a:t>for the system transfer </a:t>
                </a:r>
                <a:r>
                  <a:rPr lang="en-GB" sz="2400" dirty="0" smtClean="0"/>
                  <a:t>function</a:t>
                </a:r>
              </a:p>
              <a:p>
                <a:endParaRPr lang="en-GB" sz="2400" dirty="0"/>
              </a:p>
              <a:p>
                <a:endParaRPr lang="en-GB" sz="2400" dirty="0" smtClean="0"/>
              </a:p>
              <a:p>
                <a:endParaRPr lang="en-GB" sz="2400" dirty="0"/>
              </a:p>
              <a:p>
                <a:r>
                  <a:rPr lang="en-GB" sz="2400" dirty="0"/>
                  <a:t>The actual transient response for a step input is shown in Figure </a:t>
                </a:r>
                <a:r>
                  <a:rPr lang="en-GB" sz="2400" dirty="0" smtClean="0"/>
                  <a:t>(b) in the next slide  </a:t>
                </a:r>
                <a:r>
                  <a:rPr lang="en-GB" sz="2400" dirty="0"/>
                  <a:t>for </a:t>
                </a:r>
                <a:r>
                  <a:rPr lang="en-GB" sz="2400" dirty="0" smtClean="0"/>
                  <a:t>selected values </a:t>
                </a:r>
                <a:r>
                  <a:rPr lang="en-GB" sz="2400" dirty="0"/>
                  <a:t>of </a:t>
                </a:r>
                <a:r>
                  <a:rPr lang="en-GB" sz="2400" i="1" dirty="0"/>
                  <a:t>a/</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𝜁𝜔</m:t>
                        </m:r>
                      </m:e>
                      <m:sub>
                        <m:r>
                          <a:rPr lang="en-GB" sz="2400" i="1">
                            <a:latin typeface="Cambria Math" panose="02040503050406030204" pitchFamily="18" charset="0"/>
                          </a:rPr>
                          <m:t>𝑛</m:t>
                        </m:r>
                      </m:sub>
                    </m:sSub>
                  </m:oMath>
                </a14:m>
                <a:endParaRPr lang="en-GB" sz="2400" dirty="0" smtClean="0"/>
              </a:p>
              <a:p>
                <a:endParaRPr lang="en-GB"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47800"/>
                <a:ext cx="8915400" cy="4648200"/>
              </a:xfrm>
              <a:blipFill rotWithShape="0">
                <a:blip r:embed="rId2" cstate="print"/>
                <a:stretch>
                  <a:fillRect l="-889" t="-1050" r="-889"/>
                </a:stretch>
              </a:blipFill>
            </p:spPr>
            <p:txBody>
              <a:bodyPr/>
              <a:lstStyle/>
              <a:p>
                <a:r>
                  <a:rPr lang="en-GB">
                    <a:noFill/>
                  </a:rPr>
                  <a:t> </a:t>
                </a:r>
              </a:p>
            </p:txBody>
          </p:sp>
        </mc:Fallback>
      </mc:AlternateContent>
      <p:pic>
        <p:nvPicPr>
          <p:cNvPr id="4" name="Picture 3"/>
          <p:cNvPicPr>
            <a:picLocks noChangeAspect="1"/>
          </p:cNvPicPr>
          <p:nvPr/>
        </p:nvPicPr>
        <p:blipFill>
          <a:blip r:embed="rId3" cstate="print"/>
          <a:stretch>
            <a:fillRect/>
          </a:stretch>
        </p:blipFill>
        <p:spPr>
          <a:xfrm>
            <a:off x="3601800" y="3121000"/>
            <a:ext cx="3180000" cy="841400"/>
          </a:xfrm>
          <a:prstGeom prst="rect">
            <a:avLst/>
          </a:prstGeom>
        </p:spPr>
      </p:pic>
    </p:spTree>
    <p:extLst>
      <p:ext uri="{BB962C8B-B14F-4D97-AF65-F5344CB8AC3E}">
        <p14:creationId xmlns:p14="http://schemas.microsoft.com/office/powerpoint/2010/main" val="2760771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04800" y="304800"/>
            <a:ext cx="819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t>Effects of a Third Pole and Zero on the Second-Order System</a:t>
            </a:r>
          </a:p>
        </p:txBody>
      </p:sp>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838200"/>
            <a:ext cx="8001000" cy="603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304800"/>
            <a:ext cx="8191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Effects of a Third Pole and Zero on the Second-Order System</a:t>
            </a:r>
          </a:p>
          <a:p>
            <a:pPr eaLnBrk="1" hangingPunct="1"/>
            <a:endParaRPr lang="en-US" altLang="en-US" b="1"/>
          </a:p>
          <a:p>
            <a:pPr eaLnBrk="1" hangingPunct="1"/>
            <a:r>
              <a:rPr lang="en-US" altLang="en-US" b="1"/>
              <a:t>Example 5.1 - Parameter Selection</a:t>
            </a:r>
          </a:p>
        </p:txBody>
      </p:sp>
      <p:pic>
        <p:nvPicPr>
          <p:cNvPr id="174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828800"/>
            <a:ext cx="41529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7412" name="Text Box 5"/>
              <p:cNvSpPr txBox="1">
                <a:spLocks noChangeArrowheads="1"/>
              </p:cNvSpPr>
              <p:nvPr/>
            </p:nvSpPr>
            <p:spPr bwMode="auto">
              <a:xfrm>
                <a:off x="533400" y="3962400"/>
                <a:ext cx="6553200" cy="14773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t>Select the gain K and the parameter p so that the percent overshoot is less than 5% and the settling time (within 2% of the final value) should be less than 4 seconds</a:t>
                </a:r>
                <a:r>
                  <a:rPr lang="en-US" altLang="en-US" sz="2000" dirty="0" smtClean="0"/>
                  <a:t>.</a:t>
                </a:r>
              </a:p>
              <a:p>
                <a:pPr eaLnBrk="1" hangingPunct="1">
                  <a:spcBef>
                    <a:spcPct val="50000"/>
                  </a:spcBef>
                </a:pPr>
                <a:r>
                  <a:rPr lang="en-GB" altLang="en-US" sz="2000" dirty="0" smtClean="0"/>
                  <a:t>The damping ratio, </a:t>
                </a:r>
                <a14:m>
                  <m:oMath xmlns:m="http://schemas.openxmlformats.org/officeDocument/2006/math">
                    <m:r>
                      <a:rPr lang="en-GB" sz="2000" i="1">
                        <a:latin typeface="Cambria Math" panose="02040503050406030204" pitchFamily="18" charset="0"/>
                      </a:rPr>
                      <m:t>𝜁</m:t>
                    </m:r>
                  </m:oMath>
                </a14:m>
                <a:r>
                  <a:rPr lang="en-GB" altLang="en-US" sz="2000" dirty="0" smtClean="0"/>
                  <a:t>, for an overshoot of 4.3% is 0.707</a:t>
                </a:r>
                <a:endParaRPr lang="en-US" altLang="en-US" sz="2000" dirty="0"/>
              </a:p>
            </p:txBody>
          </p:sp>
        </mc:Choice>
        <mc:Fallback xmlns="">
          <p:sp>
            <p:nvSpPr>
              <p:cNvPr id="17412" name="Text Box 5"/>
              <p:cNvSpPr txBox="1">
                <a:spLocks noRot="1" noChangeAspect="1" noMove="1" noResize="1" noEditPoints="1" noAdjustHandles="1" noChangeArrowheads="1" noChangeShapeType="1" noTextEdit="1"/>
              </p:cNvSpPr>
              <p:nvPr/>
            </p:nvSpPr>
            <p:spPr bwMode="auto">
              <a:xfrm>
                <a:off x="533400" y="3962400"/>
                <a:ext cx="6553200" cy="1477328"/>
              </a:xfrm>
              <a:prstGeom prst="rect">
                <a:avLst/>
              </a:prstGeom>
              <a:blipFill rotWithShape="0">
                <a:blip r:embed="rId3" cstate="print"/>
                <a:stretch>
                  <a:fillRect l="-1023" t="-2066" b="-6612"/>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04800" y="304800"/>
            <a:ext cx="8191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Effects of a Third Pole and Zero on the Second-Order System</a:t>
            </a:r>
          </a:p>
          <a:p>
            <a:pPr eaLnBrk="1" hangingPunct="1"/>
            <a:endParaRPr lang="en-US" altLang="en-US" b="1"/>
          </a:p>
          <a:p>
            <a:pPr eaLnBrk="1" hangingPunct="1"/>
            <a:r>
              <a:rPr lang="en-US" altLang="en-US" b="1"/>
              <a:t>Example 5.1 - Parameter Selection</a:t>
            </a:r>
          </a:p>
        </p:txBody>
      </p:sp>
      <p:pic>
        <p:nvPicPr>
          <p:cNvPr id="1843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28800"/>
            <a:ext cx="4572000" cy="403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1676400"/>
            <a:ext cx="4191000"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04800" y="304800"/>
            <a:ext cx="8191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Effects of a Third Pole and Zero on the Second-Order System</a:t>
            </a:r>
          </a:p>
          <a:p>
            <a:pPr eaLnBrk="1" hangingPunct="1"/>
            <a:endParaRPr lang="en-US" altLang="en-US" b="1"/>
          </a:p>
          <a:p>
            <a:pPr eaLnBrk="1" hangingPunct="1"/>
            <a:r>
              <a:rPr lang="en-US" altLang="en-US" b="1"/>
              <a:t>Example 5.2 – Dominant Poles of T(s)</a:t>
            </a:r>
          </a:p>
        </p:txBody>
      </p:sp>
      <p:pic>
        <p:nvPicPr>
          <p:cNvPr id="1945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600"/>
            <a:ext cx="4419600"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2667000"/>
            <a:ext cx="365760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19600" y="1981200"/>
            <a:ext cx="4572000" cy="707886"/>
          </a:xfrm>
          <a:prstGeom prst="rect">
            <a:avLst/>
          </a:prstGeom>
          <a:noFill/>
        </p:spPr>
        <p:txBody>
          <a:bodyPr wrap="square" rtlCol="0">
            <a:spAutoFit/>
          </a:bodyPr>
          <a:lstStyle/>
          <a:p>
            <a:r>
              <a:rPr lang="en-GB" sz="2000" dirty="0"/>
              <a:t>Consider a system with a closed-loop transfer function</a:t>
            </a:r>
          </a:p>
        </p:txBody>
      </p:sp>
      <mc:AlternateContent xmlns:mc="http://schemas.openxmlformats.org/markup-compatibility/2006" xmlns:a14="http://schemas.microsoft.com/office/drawing/2010/main">
        <mc:Choice Requires="a14">
          <p:sp>
            <p:nvSpPr>
              <p:cNvPr id="3" name="TextBox 2"/>
              <p:cNvSpPr txBox="1"/>
              <p:nvPr/>
            </p:nvSpPr>
            <p:spPr>
              <a:xfrm>
                <a:off x="186359" y="5384690"/>
                <a:ext cx="8428382" cy="1130246"/>
              </a:xfrm>
              <a:prstGeom prst="rect">
                <a:avLst/>
              </a:prstGeom>
              <a:noFill/>
            </p:spPr>
            <p:txBody>
              <a:bodyPr wrap="square" rtlCol="0">
                <a:spAutoFit/>
              </a:bodyPr>
              <a:lstStyle/>
              <a:p>
                <a:r>
                  <a:rPr lang="en-GB" sz="2200" dirty="0" smtClean="0"/>
                  <a:t>Both the zero and the real pole may affect the transient response. If </a:t>
                </a:r>
                <a:r>
                  <a:rPr lang="en-GB" sz="2200" i="1" dirty="0"/>
                  <a:t>a </a:t>
                </a:r>
                <a:r>
                  <a:rPr lang="en-GB" sz="2200" dirty="0"/>
                  <a:t>»</a:t>
                </a:r>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𝜁𝜔</m:t>
                        </m:r>
                      </m:e>
                      <m:sub>
                        <m:r>
                          <a:rPr lang="en-GB" sz="2000" i="1">
                            <a:latin typeface="Cambria Math" panose="02040503050406030204" pitchFamily="18" charset="0"/>
                          </a:rPr>
                          <m:t>𝑛</m:t>
                        </m:r>
                      </m:sub>
                    </m:sSub>
                  </m:oMath>
                </a14:m>
                <a:r>
                  <a:rPr lang="en-GB" sz="2200" dirty="0" smtClean="0"/>
                  <a:t> and T </a:t>
                </a:r>
                <a:r>
                  <a:rPr lang="en-GB" sz="2200" i="1" dirty="0"/>
                  <a:t>«</a:t>
                </a:r>
                <a14:m>
                  <m:oMath xmlns:m="http://schemas.openxmlformats.org/officeDocument/2006/math">
                    <m:sSub>
                      <m:sSubPr>
                        <m:ctrlPr>
                          <a:rPr lang="en-GB" sz="2000" i="1">
                            <a:latin typeface="Cambria Math" panose="02040503050406030204" pitchFamily="18" charset="0"/>
                          </a:rPr>
                        </m:ctrlPr>
                      </m:sSubPr>
                      <m:e>
                        <m:r>
                          <a:rPr lang="en-GB" sz="2000" b="0" i="1" smtClean="0">
                            <a:latin typeface="Cambria Math" panose="02040503050406030204" pitchFamily="18" charset="0"/>
                          </a:rPr>
                          <m:t>1/</m:t>
                        </m:r>
                        <m:r>
                          <a:rPr lang="en-GB" sz="2000" i="1">
                            <a:latin typeface="Cambria Math" panose="02040503050406030204" pitchFamily="18" charset="0"/>
                          </a:rPr>
                          <m:t>𝜁𝜔</m:t>
                        </m:r>
                      </m:e>
                      <m:sub>
                        <m:r>
                          <a:rPr lang="en-GB" sz="2000" i="1">
                            <a:latin typeface="Cambria Math" panose="02040503050406030204" pitchFamily="18" charset="0"/>
                          </a:rPr>
                          <m:t>𝑛</m:t>
                        </m:r>
                      </m:sub>
                    </m:sSub>
                  </m:oMath>
                </a14:m>
                <a:r>
                  <a:rPr lang="en-GB" sz="2200" i="1" dirty="0" smtClean="0"/>
                  <a:t>, </a:t>
                </a:r>
                <a:r>
                  <a:rPr lang="en-GB" sz="2200" dirty="0"/>
                  <a:t>then the pole and zero will have little effect on the step </a:t>
                </a:r>
                <a:r>
                  <a:rPr lang="en-GB" sz="2200" dirty="0" smtClean="0"/>
                  <a:t>response.</a:t>
                </a:r>
                <a:endParaRPr lang="en-GB" sz="2200" dirty="0"/>
              </a:p>
            </p:txBody>
          </p:sp>
        </mc:Choice>
        <mc:Fallback xmlns="">
          <p:sp>
            <p:nvSpPr>
              <p:cNvPr id="3" name="TextBox 2"/>
              <p:cNvSpPr txBox="1">
                <a:spLocks noRot="1" noChangeAspect="1" noMove="1" noResize="1" noEditPoints="1" noAdjustHandles="1" noChangeArrowheads="1" noChangeShapeType="1" noTextEdit="1"/>
              </p:cNvSpPr>
              <p:nvPr/>
            </p:nvSpPr>
            <p:spPr>
              <a:xfrm>
                <a:off x="186359" y="5384690"/>
                <a:ext cx="8428382" cy="1130246"/>
              </a:xfrm>
              <a:prstGeom prst="rect">
                <a:avLst/>
              </a:prstGeom>
              <a:blipFill rotWithShape="0">
                <a:blip r:embed="rId4" cstate="print"/>
                <a:stretch>
                  <a:fillRect l="-941" t="-3226" b="-8065"/>
                </a:stretch>
              </a:blipFill>
            </p:spPr>
            <p:txBody>
              <a:bodyPr/>
              <a:lstStyle/>
              <a:p>
                <a:r>
                  <a:rPr lang="en-GB">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04800" y="304800"/>
            <a:ext cx="8191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Effects of a Third Pole and Zero on the Second-Order System</a:t>
            </a:r>
          </a:p>
          <a:p>
            <a:pPr eaLnBrk="1" hangingPunct="1"/>
            <a:endParaRPr lang="en-US" altLang="en-US" b="1"/>
          </a:p>
          <a:p>
            <a:pPr eaLnBrk="1" hangingPunct="1"/>
            <a:r>
              <a:rPr lang="en-US" altLang="en-US" b="1"/>
              <a:t>Example 5.2 – Dominant Poles of T(s)</a:t>
            </a:r>
          </a:p>
        </p:txBody>
      </p:sp>
      <p:pic>
        <p:nvPicPr>
          <p:cNvPr id="2048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00200"/>
            <a:ext cx="6019800" cy="472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724400" y="3440668"/>
            <a:ext cx="990600" cy="369332"/>
          </a:xfrm>
          <a:prstGeom prst="rect">
            <a:avLst/>
          </a:prstGeom>
          <a:solidFill>
            <a:schemeClr val="bg1"/>
          </a:solidFill>
        </p:spPr>
        <p:txBody>
          <a:bodyPr wrap="square" rtlCol="0">
            <a:spAutoFit/>
          </a:bodyPr>
          <a:lstStyle/>
          <a:p>
            <a:r>
              <a:rPr lang="en-GB" sz="1800" dirty="0" smtClean="0"/>
              <a:t>Slide 23</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06388" y="304800"/>
            <a:ext cx="744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The s-Plane Root Location and The Transient Response</a:t>
            </a:r>
          </a:p>
        </p:txBody>
      </p:sp>
      <p:pic>
        <p:nvPicPr>
          <p:cNvPr id="2150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19200"/>
            <a:ext cx="81534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743575"/>
            <a:ext cx="3943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06388" y="304800"/>
            <a:ext cx="6542087"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Steady-State Error of Feedback Control Systems</a:t>
            </a:r>
          </a:p>
          <a:p>
            <a:pPr eaLnBrk="1" hangingPunct="1"/>
            <a:endParaRPr lang="en-US" altLang="en-US" b="1"/>
          </a:p>
          <a:p>
            <a:pPr lvl="1" eaLnBrk="1" hangingPunct="1"/>
            <a:endParaRPr lang="en-US" altLang="en-US" b="1"/>
          </a:p>
          <a:p>
            <a:pPr lvl="1" eaLnBrk="1" hangingPunct="1"/>
            <a:r>
              <a:rPr lang="en-US" altLang="en-US" sz="2000"/>
              <a:t>For</a:t>
            </a:r>
          </a:p>
          <a:p>
            <a:pPr lvl="1" eaLnBrk="1" hangingPunct="1"/>
            <a:endParaRPr lang="en-US" altLang="en-US" sz="2000"/>
          </a:p>
          <a:p>
            <a:pPr lvl="2" eaLnBrk="1" hangingPunct="1"/>
            <a:r>
              <a:rPr lang="en-US" altLang="en-US" sz="2000"/>
              <a:t>Step Input  - Position Error Constant </a:t>
            </a:r>
          </a:p>
          <a:p>
            <a:pPr lvl="2" eaLnBrk="1" hangingPunct="1"/>
            <a:endParaRPr lang="en-US" altLang="en-US" sz="2000"/>
          </a:p>
          <a:p>
            <a:pPr lvl="2" eaLnBrk="1" hangingPunct="1"/>
            <a:r>
              <a:rPr lang="en-US" altLang="en-US" sz="2000"/>
              <a:t>Ramp Input  - Velocity Error Constant </a:t>
            </a:r>
          </a:p>
          <a:p>
            <a:pPr lvl="2" eaLnBrk="1" hangingPunct="1"/>
            <a:endParaRPr lang="en-US" altLang="en-US" sz="2000"/>
          </a:p>
          <a:p>
            <a:pPr lvl="2" eaLnBrk="1" hangingPunct="1"/>
            <a:r>
              <a:rPr lang="en-US" altLang="en-US" sz="2000"/>
              <a:t>Acceleration Input  - Acceleration Error  Constant </a:t>
            </a:r>
          </a:p>
          <a:p>
            <a:pPr lvl="2" eaLnBrk="1" hangingPunct="1"/>
            <a:endParaRPr lang="en-US" altLang="en-US" sz="2000"/>
          </a:p>
          <a:p>
            <a:pPr eaLnBrk="1" hangingPunct="1"/>
            <a:endParaRPr lang="en-US" altLang="en-US" sz="2000"/>
          </a:p>
          <a:p>
            <a:pPr eaLnBrk="1" hangingPunct="1"/>
            <a:endParaRPr lang="en-US"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GB" dirty="0" smtClean="0"/>
              <a:t>Test Input Signals</a:t>
            </a:r>
            <a:endParaRPr lang="en-GB" dirty="0"/>
          </a:p>
        </p:txBody>
      </p:sp>
      <p:sp>
        <p:nvSpPr>
          <p:cNvPr id="3" name="Content Placeholder 2"/>
          <p:cNvSpPr>
            <a:spLocks noGrp="1"/>
          </p:cNvSpPr>
          <p:nvPr>
            <p:ph idx="1"/>
          </p:nvPr>
        </p:nvSpPr>
        <p:spPr>
          <a:xfrm>
            <a:off x="304800" y="1143000"/>
            <a:ext cx="8610600" cy="5181600"/>
          </a:xfrm>
        </p:spPr>
        <p:txBody>
          <a:bodyPr/>
          <a:lstStyle/>
          <a:p>
            <a:r>
              <a:rPr lang="en-GB" sz="2200" dirty="0"/>
              <a:t>The time-domain performance specifications are important indices because </a:t>
            </a:r>
            <a:r>
              <a:rPr lang="en-GB" sz="2200" dirty="0" smtClean="0"/>
              <a:t>control systems </a:t>
            </a:r>
            <a:r>
              <a:rPr lang="en-GB" sz="2200" dirty="0"/>
              <a:t>are inherently time-domain </a:t>
            </a:r>
            <a:r>
              <a:rPr lang="en-GB" sz="2200" dirty="0" smtClean="0"/>
              <a:t>systems</a:t>
            </a:r>
          </a:p>
          <a:p>
            <a:r>
              <a:rPr lang="en-GB" sz="2200" dirty="0" smtClean="0"/>
              <a:t>The </a:t>
            </a:r>
            <a:r>
              <a:rPr lang="en-GB" sz="2200" dirty="0"/>
              <a:t>s</a:t>
            </a:r>
            <a:r>
              <a:rPr lang="en-GB" sz="2200" u="sng" dirty="0"/>
              <a:t>ystem transient or </a:t>
            </a:r>
            <a:r>
              <a:rPr lang="en-GB" sz="2200" u="sng" dirty="0" smtClean="0"/>
              <a:t>time performance</a:t>
            </a:r>
            <a:r>
              <a:rPr lang="en-GB" sz="2200" dirty="0" smtClean="0"/>
              <a:t> </a:t>
            </a:r>
            <a:r>
              <a:rPr lang="en-GB" sz="2200" dirty="0"/>
              <a:t>is the response of prime interest for control </a:t>
            </a:r>
            <a:r>
              <a:rPr lang="en-GB" sz="2200" dirty="0" smtClean="0"/>
              <a:t>systems</a:t>
            </a:r>
          </a:p>
          <a:p>
            <a:r>
              <a:rPr lang="en-GB" sz="2200" dirty="0" smtClean="0"/>
              <a:t>It is necessary to determine </a:t>
            </a:r>
            <a:r>
              <a:rPr lang="en-GB" sz="2200" dirty="0"/>
              <a:t>initially whether the system is </a:t>
            </a:r>
            <a:r>
              <a:rPr lang="en-GB" sz="2200" dirty="0" smtClean="0"/>
              <a:t>stable.</a:t>
            </a:r>
          </a:p>
          <a:p>
            <a:r>
              <a:rPr lang="en-GB" sz="2200" dirty="0"/>
              <a:t>If the system is stable, the response to a </a:t>
            </a:r>
            <a:r>
              <a:rPr lang="en-GB" sz="2200" u="sng" dirty="0" smtClean="0"/>
              <a:t>specific input </a:t>
            </a:r>
            <a:r>
              <a:rPr lang="en-GB" sz="2200" u="sng" dirty="0"/>
              <a:t>signal</a:t>
            </a:r>
            <a:r>
              <a:rPr lang="en-GB" sz="2200" dirty="0"/>
              <a:t> will provide several measures of the </a:t>
            </a:r>
            <a:r>
              <a:rPr lang="en-GB" sz="2200" dirty="0" smtClean="0"/>
              <a:t>performance</a:t>
            </a:r>
          </a:p>
          <a:p>
            <a:r>
              <a:rPr lang="en-GB" sz="2200" dirty="0"/>
              <a:t>However, </a:t>
            </a:r>
            <a:r>
              <a:rPr lang="en-GB" sz="2200" dirty="0" smtClean="0"/>
              <a:t>because the </a:t>
            </a:r>
            <a:r>
              <a:rPr lang="en-GB" sz="2200" dirty="0"/>
              <a:t>actual input signal of the system is usually unknown, a standard </a:t>
            </a:r>
            <a:r>
              <a:rPr lang="en-GB" sz="2200" b="1" dirty="0"/>
              <a:t>test input </a:t>
            </a:r>
            <a:r>
              <a:rPr lang="en-GB" sz="2200" b="1" dirty="0" smtClean="0"/>
              <a:t>signal </a:t>
            </a:r>
            <a:r>
              <a:rPr lang="en-GB" sz="2200" dirty="0" smtClean="0"/>
              <a:t>is </a:t>
            </a:r>
            <a:r>
              <a:rPr lang="en-GB" sz="2200" dirty="0"/>
              <a:t>normally </a:t>
            </a:r>
            <a:r>
              <a:rPr lang="en-GB" sz="2200" dirty="0" smtClean="0"/>
              <a:t>chosen.</a:t>
            </a:r>
          </a:p>
          <a:p>
            <a:r>
              <a:rPr lang="en-GB" sz="2200" dirty="0" smtClean="0"/>
              <a:t>This approach is quite useful because there is a </a:t>
            </a:r>
            <a:r>
              <a:rPr lang="en-GB" sz="2200" u="sng" dirty="0" smtClean="0"/>
              <a:t>reasonable correlation </a:t>
            </a:r>
            <a:r>
              <a:rPr lang="en-GB" sz="2200" dirty="0" smtClean="0"/>
              <a:t>between the response of a system to a standard test input and the system's ability to </a:t>
            </a:r>
            <a:r>
              <a:rPr lang="en-GB" sz="2200" u="sng" dirty="0" smtClean="0"/>
              <a:t>perform under normal operating conditions.</a:t>
            </a:r>
          </a:p>
          <a:p>
            <a:r>
              <a:rPr lang="en-GB" sz="2200" dirty="0"/>
              <a:t>U</a:t>
            </a:r>
            <a:r>
              <a:rPr lang="en-GB" sz="2200" dirty="0" smtClean="0"/>
              <a:t>sing </a:t>
            </a:r>
            <a:r>
              <a:rPr lang="en-GB" sz="2200" dirty="0"/>
              <a:t>a </a:t>
            </a:r>
            <a:r>
              <a:rPr lang="en-GB" sz="2200" dirty="0" smtClean="0"/>
              <a:t>standard input </a:t>
            </a:r>
            <a:r>
              <a:rPr lang="en-GB" sz="2200" dirty="0"/>
              <a:t>allows the designer to compare several competing designs.</a:t>
            </a:r>
            <a:endParaRPr lang="en-GB" sz="2200" dirty="0" smtClean="0"/>
          </a:p>
          <a:p>
            <a:endParaRPr lang="en-GB" sz="2200" dirty="0"/>
          </a:p>
        </p:txBody>
      </p:sp>
    </p:spTree>
    <p:extLst>
      <p:ext uri="{BB962C8B-B14F-4D97-AF65-F5344CB8AC3E}">
        <p14:creationId xmlns:p14="http://schemas.microsoft.com/office/powerpoint/2010/main" val="1093227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06388" y="304800"/>
            <a:ext cx="73945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t>The Steady-State Error of </a:t>
            </a:r>
            <a:r>
              <a:rPr lang="en-US" altLang="en-US" b="1" dirty="0" err="1"/>
              <a:t>Nonunity</a:t>
            </a:r>
            <a:r>
              <a:rPr lang="en-US" altLang="en-US" b="1" dirty="0"/>
              <a:t> Feedback Systems</a:t>
            </a:r>
            <a:r>
              <a:rPr lang="en-US" altLang="en-US" sz="2000" dirty="0"/>
              <a:t> </a:t>
            </a:r>
          </a:p>
          <a:p>
            <a:pPr lvl="2" eaLnBrk="1" hangingPunct="1"/>
            <a:endParaRPr lang="en-US" altLang="en-US" sz="2000" dirty="0"/>
          </a:p>
          <a:p>
            <a:pPr eaLnBrk="1" hangingPunct="1"/>
            <a:endParaRPr lang="en-US" altLang="en-US" sz="2000" dirty="0"/>
          </a:p>
          <a:p>
            <a:pPr eaLnBrk="1" hangingPunct="1"/>
            <a:endParaRPr lang="en-US" altLang="en-US" b="1" dirty="0"/>
          </a:p>
        </p:txBody>
      </p:sp>
      <p:pic>
        <p:nvPicPr>
          <p:cNvPr id="23555" name="Picture 6" descr="Fig5_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505200"/>
            <a:ext cx="58674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7" descr="Fig5_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838200"/>
            <a:ext cx="502602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8"/>
          <p:cNvSpPr txBox="1">
            <a:spLocks noChangeArrowheads="1"/>
          </p:cNvSpPr>
          <p:nvPr/>
        </p:nvSpPr>
        <p:spPr bwMode="auto">
          <a:xfrm>
            <a:off x="6019800" y="914400"/>
            <a:ext cx="2819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For a system in which the feedback is not unity (Fig 5.21), the units of the output are usually different from the output of the sensor.  In Fig. 5.22, K1 and K2 convert from rad/s to volts.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06388" y="304800"/>
            <a:ext cx="695741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t>The Steady-State Error of </a:t>
            </a:r>
            <a:r>
              <a:rPr lang="en-US" altLang="en-US" b="1" dirty="0" smtClean="0"/>
              <a:t>Unity </a:t>
            </a:r>
            <a:r>
              <a:rPr lang="en-US" altLang="en-US" b="1" dirty="0"/>
              <a:t>Feedback Systems</a:t>
            </a:r>
            <a:r>
              <a:rPr lang="en-US" altLang="en-US" sz="2000" dirty="0"/>
              <a:t> </a:t>
            </a:r>
          </a:p>
          <a:p>
            <a:pPr lvl="2" eaLnBrk="1" hangingPunct="1"/>
            <a:endParaRPr lang="en-US" altLang="en-US" sz="2000" dirty="0"/>
          </a:p>
          <a:p>
            <a:pPr eaLnBrk="1" hangingPunct="1"/>
            <a:endParaRPr lang="en-US" altLang="en-US" sz="2000" dirty="0"/>
          </a:p>
          <a:p>
            <a:pPr eaLnBrk="1" hangingPunct="1"/>
            <a:endParaRPr lang="en-US" altLang="en-US" b="1" dirty="0"/>
          </a:p>
        </p:txBody>
      </p:sp>
      <p:pic>
        <p:nvPicPr>
          <p:cNvPr id="24579" name="Picture 6" descr="Fig5_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066800"/>
            <a:ext cx="6172200"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4267200"/>
            <a:ext cx="6781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z="2800" dirty="0"/>
              <a:t>The loop transfer function is written in general form </a:t>
            </a:r>
            <a:r>
              <a:rPr lang="en-GB" sz="2800" dirty="0" smtClean="0"/>
              <a:t>as</a:t>
            </a:r>
            <a:endParaRPr lang="en-GB" sz="2800" dirty="0"/>
          </a:p>
          <a:p>
            <a:endParaRPr lang="en-GB" sz="2000" dirty="0" smtClean="0"/>
          </a:p>
          <a:p>
            <a:endParaRPr lang="en-GB" sz="2000" dirty="0" smtClean="0"/>
          </a:p>
          <a:p>
            <a:r>
              <a:rPr lang="en-GB" sz="2000" dirty="0" smtClean="0"/>
              <a:t>where π</a:t>
            </a:r>
            <a:r>
              <a:rPr lang="en-GB" sz="2000" i="1" dirty="0" smtClean="0"/>
              <a:t>. </a:t>
            </a:r>
            <a:r>
              <a:rPr lang="en-GB" sz="2000" dirty="0"/>
              <a:t>denotes the product of the factors and </a:t>
            </a:r>
            <a:r>
              <a:rPr lang="en-GB" sz="2000" i="1" dirty="0" err="1" smtClean="0"/>
              <a:t>z</a:t>
            </a:r>
            <a:r>
              <a:rPr lang="en-GB" sz="2000" i="1" baseline="-25000" dirty="0" err="1" smtClean="0"/>
              <a:t>i</a:t>
            </a:r>
            <a:r>
              <a:rPr lang="en-GB" sz="2000" i="1" dirty="0" smtClean="0"/>
              <a:t> != </a:t>
            </a:r>
            <a:r>
              <a:rPr lang="en-GB" sz="2000" dirty="0" smtClean="0"/>
              <a:t> </a:t>
            </a:r>
            <a:r>
              <a:rPr lang="en-GB" sz="2000" dirty="0"/>
              <a:t>0, </a:t>
            </a:r>
            <a:r>
              <a:rPr lang="en-GB" sz="2000" i="1" dirty="0" err="1"/>
              <a:t>p</a:t>
            </a:r>
            <a:r>
              <a:rPr lang="en-GB" sz="2000" i="1" baseline="-25000" dirty="0" err="1"/>
              <a:t>k</a:t>
            </a:r>
            <a:r>
              <a:rPr lang="en-GB" sz="2000" i="1" dirty="0"/>
              <a:t> </a:t>
            </a:r>
            <a:r>
              <a:rPr lang="en-GB" sz="2000" dirty="0"/>
              <a:t># 0 for any 1 &lt; </a:t>
            </a:r>
            <a:r>
              <a:rPr lang="en-GB" sz="2000" dirty="0" err="1" smtClean="0"/>
              <a:t>i</a:t>
            </a:r>
            <a:r>
              <a:rPr lang="en-GB" sz="2000" dirty="0" smtClean="0"/>
              <a:t> </a:t>
            </a:r>
            <a:r>
              <a:rPr lang="en-GB" sz="2000" dirty="0"/>
              <a:t>&lt; </a:t>
            </a:r>
            <a:r>
              <a:rPr lang="en-GB" sz="2000" dirty="0" smtClean="0"/>
              <a:t>M and </a:t>
            </a:r>
            <a:r>
              <a:rPr lang="en-GB" sz="2000" i="1" dirty="0" err="1"/>
              <a:t>i</a:t>
            </a:r>
            <a:r>
              <a:rPr lang="en-GB" sz="2000" i="1" dirty="0"/>
              <a:t> &lt; k &lt; </a:t>
            </a:r>
            <a:r>
              <a:rPr lang="en-GB" sz="2000" i="1" dirty="0" smtClean="0"/>
              <a:t>Q</a:t>
            </a:r>
            <a:r>
              <a:rPr lang="en-GB" sz="2000" i="1" dirty="0"/>
              <a:t>. </a:t>
            </a:r>
            <a:r>
              <a:rPr lang="en-GB" sz="2000" dirty="0"/>
              <a:t>Therefore, the loop transfer function as </a:t>
            </a:r>
            <a:r>
              <a:rPr lang="en-GB" sz="2000" i="1" dirty="0"/>
              <a:t>s </a:t>
            </a:r>
            <a:r>
              <a:rPr lang="en-GB" sz="2000" dirty="0"/>
              <a:t>approaches zero </a:t>
            </a:r>
            <a:r>
              <a:rPr lang="en-GB" sz="2000" dirty="0" smtClean="0"/>
              <a:t>depends on </a:t>
            </a:r>
            <a:r>
              <a:rPr lang="en-GB" sz="2000" dirty="0"/>
              <a:t>the number of integrations, </a:t>
            </a:r>
            <a:r>
              <a:rPr lang="en-GB" sz="2000" i="1" dirty="0"/>
              <a:t>N. </a:t>
            </a:r>
            <a:r>
              <a:rPr lang="en-GB" sz="2000" dirty="0"/>
              <a:t>If </a:t>
            </a:r>
            <a:r>
              <a:rPr lang="en-GB" sz="2000" i="1" dirty="0"/>
              <a:t>N </a:t>
            </a:r>
            <a:r>
              <a:rPr lang="en-GB" sz="2000" dirty="0"/>
              <a:t>is greater than zero, then </a:t>
            </a:r>
            <a:r>
              <a:rPr lang="en-GB" sz="2000" dirty="0" err="1"/>
              <a:t>lim</a:t>
            </a:r>
            <a:r>
              <a:rPr lang="en-GB" sz="2000" dirty="0"/>
              <a:t> </a:t>
            </a:r>
            <a:r>
              <a:rPr lang="en-GB" sz="2000" i="1" dirty="0" err="1"/>
              <a:t>Gc</a:t>
            </a:r>
            <a:r>
              <a:rPr lang="en-GB" sz="2000" i="1" dirty="0"/>
              <a:t>(s)G(s</a:t>
            </a:r>
            <a:r>
              <a:rPr lang="en-GB" sz="2000" i="1" dirty="0" smtClean="0"/>
              <a:t>) </a:t>
            </a:r>
            <a:r>
              <a:rPr lang="en-GB" sz="2000" dirty="0" smtClean="0"/>
              <a:t>approaches </a:t>
            </a:r>
            <a:r>
              <a:rPr lang="en-GB" sz="2000" dirty="0"/>
              <a:t>infinity, and the steady-state error approaches zero. The number of </a:t>
            </a:r>
            <a:r>
              <a:rPr lang="en-GB" sz="2000" dirty="0" smtClean="0"/>
              <a:t>integrations is </a:t>
            </a:r>
            <a:r>
              <a:rPr lang="en-GB" sz="2000" dirty="0"/>
              <a:t>often indicated by </a:t>
            </a:r>
            <a:r>
              <a:rPr lang="en-GB" sz="2000" dirty="0" err="1"/>
              <a:t>labeling</a:t>
            </a:r>
            <a:r>
              <a:rPr lang="en-GB" sz="2000" dirty="0"/>
              <a:t> a system with a </a:t>
            </a:r>
            <a:r>
              <a:rPr lang="en-GB" sz="2000" b="1" dirty="0"/>
              <a:t>type number </a:t>
            </a:r>
            <a:r>
              <a:rPr lang="en-GB" sz="2000" dirty="0"/>
              <a:t>that simply is</a:t>
            </a:r>
          </a:p>
          <a:p>
            <a:r>
              <a:rPr lang="en-GB" sz="2000" dirty="0"/>
              <a:t>equal to </a:t>
            </a:r>
            <a:r>
              <a:rPr lang="en-GB" sz="2000" i="1" dirty="0"/>
              <a:t>N.</a:t>
            </a:r>
            <a:endParaRPr lang="en-GB" sz="2000" dirty="0"/>
          </a:p>
        </p:txBody>
      </p:sp>
      <p:pic>
        <p:nvPicPr>
          <p:cNvPr id="5" name="Picture 4"/>
          <p:cNvPicPr>
            <a:picLocks noChangeAspect="1"/>
          </p:cNvPicPr>
          <p:nvPr/>
        </p:nvPicPr>
        <p:blipFill>
          <a:blip r:embed="rId2" cstate="print"/>
          <a:stretch>
            <a:fillRect/>
          </a:stretch>
        </p:blipFill>
        <p:spPr>
          <a:xfrm>
            <a:off x="4392600" y="2362200"/>
            <a:ext cx="2998800" cy="1377200"/>
          </a:xfrm>
          <a:prstGeom prst="rect">
            <a:avLst/>
          </a:prstGeom>
        </p:spPr>
      </p:pic>
    </p:spTree>
    <p:extLst>
      <p:ext uri="{BB962C8B-B14F-4D97-AF65-F5344CB8AC3E}">
        <p14:creationId xmlns:p14="http://schemas.microsoft.com/office/powerpoint/2010/main" val="3175452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0014" y="1676400"/>
            <a:ext cx="9063971" cy="4343400"/>
          </a:xfrm>
          <a:prstGeom prst="rect">
            <a:avLst/>
          </a:prstGeom>
        </p:spPr>
      </p:pic>
    </p:spTree>
    <p:extLst>
      <p:ext uri="{BB962C8B-B14F-4D97-AF65-F5344CB8AC3E}">
        <p14:creationId xmlns:p14="http://schemas.microsoft.com/office/powerpoint/2010/main" val="2043418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06388" y="304800"/>
            <a:ext cx="2946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Indices</a:t>
            </a:r>
            <a:r>
              <a:rPr lang="en-US" altLang="en-US" sz="2000"/>
              <a:t> </a:t>
            </a:r>
          </a:p>
          <a:p>
            <a:pPr lvl="2" eaLnBrk="1" hangingPunct="1"/>
            <a:endParaRPr lang="en-US" altLang="en-US" sz="2000"/>
          </a:p>
          <a:p>
            <a:pPr eaLnBrk="1" hangingPunct="1"/>
            <a:endParaRPr lang="en-US" altLang="en-US" sz="2000"/>
          </a:p>
          <a:p>
            <a:pPr eaLnBrk="1" hangingPunct="1"/>
            <a:endParaRPr lang="en-US" altLang="en-US" b="1"/>
          </a:p>
        </p:txBody>
      </p:sp>
      <p:sp>
        <p:nvSpPr>
          <p:cNvPr id="25603" name="Text Box 3"/>
          <p:cNvSpPr txBox="1">
            <a:spLocks noChangeArrowheads="1"/>
          </p:cNvSpPr>
          <p:nvPr/>
        </p:nvSpPr>
        <p:spPr bwMode="auto">
          <a:xfrm>
            <a:off x="990600" y="1295400"/>
            <a:ext cx="7086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A performance index is a quantitative measure of the performance of a system and is chosen so that emphasis is given to the important system specifications.</a:t>
            </a:r>
          </a:p>
          <a:p>
            <a:pPr eaLnBrk="1" hangingPunct="1">
              <a:spcBef>
                <a:spcPct val="50000"/>
              </a:spcBef>
            </a:pPr>
            <a:endParaRPr lang="en-US" altLang="en-US"/>
          </a:p>
          <a:p>
            <a:pPr eaLnBrk="1" hangingPunct="1">
              <a:spcBef>
                <a:spcPct val="50000"/>
              </a:spcBef>
            </a:pPr>
            <a:r>
              <a:rPr lang="en-US" altLang="en-US"/>
              <a:t>A system is considered an optimum control system when the system parameters are adjusted so that the index reaches an extremum value, commonly a minimum value.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06388" y="304800"/>
            <a:ext cx="2946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Indices</a:t>
            </a:r>
            <a:r>
              <a:rPr lang="en-US" altLang="en-US" sz="2000"/>
              <a:t> </a:t>
            </a:r>
          </a:p>
          <a:p>
            <a:pPr lvl="2" eaLnBrk="1" hangingPunct="1"/>
            <a:endParaRPr lang="en-US" altLang="en-US" sz="2000"/>
          </a:p>
          <a:p>
            <a:pPr eaLnBrk="1" hangingPunct="1"/>
            <a:endParaRPr lang="en-US" altLang="en-US" sz="2000"/>
          </a:p>
          <a:p>
            <a:pPr eaLnBrk="1" hangingPunct="1"/>
            <a:endParaRPr lang="en-US" altLang="en-US" b="1"/>
          </a:p>
        </p:txBody>
      </p:sp>
      <p:sp>
        <p:nvSpPr>
          <p:cNvPr id="26627" name="Text Box 4"/>
          <p:cNvSpPr txBox="1">
            <a:spLocks noChangeArrowheads="1"/>
          </p:cNvSpPr>
          <p:nvPr/>
        </p:nvSpPr>
        <p:spPr bwMode="auto">
          <a:xfrm>
            <a:off x="381000" y="838200"/>
            <a:ext cx="79248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There are several performance indices:</a:t>
            </a:r>
          </a:p>
          <a:p>
            <a:pPr eaLnBrk="1" hangingPunct="1">
              <a:spcBef>
                <a:spcPct val="50000"/>
              </a:spcBef>
              <a:buFontTx/>
              <a:buAutoNum type="arabicParenBoth"/>
            </a:pPr>
            <a:r>
              <a:rPr lang="en-US" altLang="en-US"/>
              <a:t>Integral of the square of the error, ISE</a:t>
            </a:r>
          </a:p>
          <a:p>
            <a:pPr eaLnBrk="1" hangingPunct="1">
              <a:spcBef>
                <a:spcPct val="50000"/>
              </a:spcBef>
              <a:buFontTx/>
              <a:buAutoNum type="arabicParenBoth"/>
            </a:pPr>
            <a:endParaRPr lang="en-US" altLang="en-US"/>
          </a:p>
          <a:p>
            <a:pPr eaLnBrk="1" hangingPunct="1">
              <a:spcBef>
                <a:spcPct val="50000"/>
              </a:spcBef>
              <a:buFontTx/>
              <a:buAutoNum type="arabicParenBoth"/>
            </a:pPr>
            <a:r>
              <a:rPr lang="en-US" altLang="en-US"/>
              <a:t>Integral of the absolute magnitude of the error, IAE</a:t>
            </a:r>
          </a:p>
          <a:p>
            <a:pPr eaLnBrk="1" hangingPunct="1">
              <a:spcBef>
                <a:spcPct val="50000"/>
              </a:spcBef>
              <a:buFontTx/>
              <a:buAutoNum type="arabicParenBoth"/>
            </a:pPr>
            <a:endParaRPr lang="en-US" altLang="en-US"/>
          </a:p>
          <a:p>
            <a:pPr eaLnBrk="1" hangingPunct="1">
              <a:spcBef>
                <a:spcPct val="50000"/>
              </a:spcBef>
              <a:buFontTx/>
              <a:buAutoNum type="arabicParenBoth"/>
            </a:pPr>
            <a:r>
              <a:rPr lang="en-US" altLang="en-US"/>
              <a:t>Integral of  time multiplied by absolute error, ITAE</a:t>
            </a:r>
          </a:p>
          <a:p>
            <a:pPr eaLnBrk="1" hangingPunct="1">
              <a:spcBef>
                <a:spcPct val="50000"/>
              </a:spcBef>
              <a:buFontTx/>
              <a:buAutoNum type="arabicParenBoth"/>
            </a:pPr>
            <a:endParaRPr lang="en-US" altLang="en-US"/>
          </a:p>
          <a:p>
            <a:pPr eaLnBrk="1" hangingPunct="1">
              <a:spcBef>
                <a:spcPct val="50000"/>
              </a:spcBef>
              <a:buFontTx/>
              <a:buAutoNum type="arabicParenBoth"/>
            </a:pPr>
            <a:r>
              <a:rPr lang="en-US" altLang="en-US"/>
              <a:t>Integral of time multiplied by the squared error, ITSE</a:t>
            </a:r>
          </a:p>
        </p:txBody>
      </p:sp>
      <p:pic>
        <p:nvPicPr>
          <p:cNvPr id="2662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1828800"/>
            <a:ext cx="1373188"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2971800"/>
            <a:ext cx="145415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200" y="3962400"/>
            <a:ext cx="16764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3200" y="5181600"/>
            <a:ext cx="159226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066800" y="2286000"/>
            <a:ext cx="4953000" cy="2123658"/>
          </a:xfrm>
          <a:prstGeom prst="rect">
            <a:avLst/>
          </a:prstGeom>
          <a:noFill/>
        </p:spPr>
        <p:txBody>
          <a:bodyPr wrap="square" rtlCol="0">
            <a:spAutoFit/>
          </a:bodyPr>
          <a:lstStyle/>
          <a:p>
            <a:pPr algn="ctr"/>
            <a:r>
              <a:rPr lang="en-GB" sz="6600" dirty="0" smtClean="0"/>
              <a:t>Optional Slides</a:t>
            </a:r>
            <a:endParaRPr lang="en-GB" dirty="0"/>
          </a:p>
        </p:txBody>
      </p:sp>
    </p:spTree>
    <p:extLst>
      <p:ext uri="{BB962C8B-B14F-4D97-AF65-F5344CB8AC3E}">
        <p14:creationId xmlns:p14="http://schemas.microsoft.com/office/powerpoint/2010/main" val="4266170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905000"/>
            <a:ext cx="6629400" cy="31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953000"/>
            <a:ext cx="41910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Rectangle 4"/>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143000"/>
            <a:ext cx="716280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5334000"/>
            <a:ext cx="289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4"/>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762000"/>
            <a:ext cx="4376738"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3124200"/>
            <a:ext cx="4343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Rectangle 4"/>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04800" y="304800"/>
            <a:ext cx="255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Test Input Signals</a:t>
            </a: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990600"/>
            <a:ext cx="5105400"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38400"/>
            <a:ext cx="47244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1295400"/>
            <a:ext cx="3276600"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102" name="Text Box 6"/>
              <p:cNvSpPr txBox="1">
                <a:spLocks noChangeArrowheads="1"/>
              </p:cNvSpPr>
              <p:nvPr/>
            </p:nvSpPr>
            <p:spPr bwMode="auto">
              <a:xfrm>
                <a:off x="457200" y="3200400"/>
                <a:ext cx="6400800" cy="168424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eaLnBrk="1" hangingPunct="1">
                  <a:spcBef>
                    <a:spcPct val="50000"/>
                  </a:spcBef>
                  <a:buFont typeface="Arial" panose="020B0604020202020204" pitchFamily="34" charset="0"/>
                  <a:buChar char="•"/>
                </a:pPr>
                <a:r>
                  <a:rPr lang="en-US" altLang="en-US" sz="2000" dirty="0"/>
                  <a:t>A unit impulse function is also useful for test signal purposes.  It’s characteristics are shown to the right</a:t>
                </a:r>
                <a:r>
                  <a:rPr lang="en-US" altLang="en-US" sz="2000" dirty="0" smtClean="0"/>
                  <a:t>.</a:t>
                </a:r>
              </a:p>
              <a:p>
                <a:pPr marL="342900" indent="-342900">
                  <a:buFont typeface="Arial" panose="020B0604020202020204" pitchFamily="34" charset="0"/>
                  <a:buChar char="•"/>
                </a:pPr>
                <a:r>
                  <a:rPr lang="en-GB" sz="2000" dirty="0"/>
                  <a:t>As </a:t>
                </a:r>
                <a:r>
                  <a:rPr lang="en-GB" sz="2000" i="1" dirty="0" smtClean="0"/>
                  <a:t>€</a:t>
                </a:r>
                <a:r>
                  <a:rPr lang="en-GB" sz="2000" dirty="0" smtClean="0"/>
                  <a:t> </a:t>
                </a:r>
                <a:r>
                  <a:rPr lang="en-GB" sz="2000" dirty="0"/>
                  <a:t>approaches zero, the function </a:t>
                </a:r>
                <a:r>
                  <a:rPr lang="en-GB" sz="2000" i="1" dirty="0"/>
                  <a:t>f</a:t>
                </a:r>
                <a:r>
                  <a:rPr lang="en-GB" sz="2000" i="1" baseline="-25000" dirty="0"/>
                  <a:t>€</a:t>
                </a:r>
                <a:r>
                  <a:rPr lang="en-GB" sz="2000" i="1" dirty="0"/>
                  <a:t>{t) </a:t>
                </a:r>
                <a:r>
                  <a:rPr lang="en-GB" sz="2000" dirty="0"/>
                  <a:t>approaches the unit </a:t>
                </a:r>
                <a:r>
                  <a:rPr lang="en-GB" sz="2000" dirty="0" smtClean="0"/>
                  <a:t>impulse function </a:t>
                </a:r>
                <a14:m>
                  <m:oMath xmlns:m="http://schemas.openxmlformats.org/officeDocument/2006/math">
                    <m:r>
                      <a:rPr lang="en-GB" sz="2000" i="1">
                        <a:latin typeface="Cambria Math" panose="02040503050406030204" pitchFamily="18" charset="0"/>
                      </a:rPr>
                      <m:t>𝛿</m:t>
                    </m:r>
                  </m:oMath>
                </a14:m>
                <a:r>
                  <a:rPr lang="en-GB" sz="2000" dirty="0" smtClean="0"/>
                  <a:t>, </a:t>
                </a:r>
                <a:r>
                  <a:rPr lang="en-GB" sz="2000" dirty="0"/>
                  <a:t>which has the following properties:</a:t>
                </a:r>
                <a:endParaRPr lang="en-US" altLang="en-US" sz="2000" dirty="0"/>
              </a:p>
            </p:txBody>
          </p:sp>
        </mc:Choice>
        <mc:Fallback xmlns="">
          <p:sp>
            <p:nvSpPr>
              <p:cNvPr id="4102" name="Text Box 6"/>
              <p:cNvSpPr txBox="1">
                <a:spLocks noRot="1" noChangeAspect="1" noMove="1" noResize="1" noEditPoints="1" noAdjustHandles="1" noChangeArrowheads="1" noChangeShapeType="1" noTextEdit="1"/>
              </p:cNvSpPr>
              <p:nvPr/>
            </p:nvSpPr>
            <p:spPr bwMode="auto">
              <a:xfrm>
                <a:off x="457200" y="3200400"/>
                <a:ext cx="6400800" cy="1684244"/>
              </a:xfrm>
              <a:prstGeom prst="rect">
                <a:avLst/>
              </a:prstGeom>
              <a:blipFill rotWithShape="0">
                <a:blip r:embed="rId5" cstate="print"/>
                <a:stretch>
                  <a:fillRect l="-857" t="-1812" b="-2536"/>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0350" y="3171825"/>
            <a:ext cx="23050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7" cstate="print"/>
          <a:stretch>
            <a:fillRect/>
          </a:stretch>
        </p:blipFill>
        <p:spPr>
          <a:xfrm>
            <a:off x="1828800" y="4942700"/>
            <a:ext cx="5253135" cy="6961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685800"/>
            <a:ext cx="4852988"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3200400"/>
            <a:ext cx="50292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Rectangle 4"/>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447800"/>
            <a:ext cx="72390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5715000"/>
            <a:ext cx="25908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8" name="Rectangle 4"/>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685800"/>
            <a:ext cx="5005388"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6167438"/>
            <a:ext cx="66294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2" name="Rectangle 4"/>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838200"/>
            <a:ext cx="6400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3429000"/>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6" name="Rectangle 4"/>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685800"/>
            <a:ext cx="6781800" cy="531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5943600"/>
            <a:ext cx="6858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Rectangle 4"/>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66800"/>
            <a:ext cx="7239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5867400"/>
            <a:ext cx="6400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4" name="Rectangle 4"/>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066800"/>
            <a:ext cx="7239000"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200400"/>
            <a:ext cx="4572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6275" y="3200400"/>
            <a:ext cx="465772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0" y="6096000"/>
            <a:ext cx="55626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Rectangle 7"/>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971800"/>
            <a:ext cx="43148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425" y="2514600"/>
            <a:ext cx="460057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2600" y="5562600"/>
            <a:ext cx="58674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533400"/>
            <a:ext cx="7239000"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4" name="Rectangle 6"/>
          <p:cNvSpPr>
            <a:spLocks noChangeArrowheads="1"/>
          </p:cNvSpPr>
          <p:nvPr/>
        </p:nvSpPr>
        <p:spPr bwMode="auto">
          <a:xfrm>
            <a:off x="306388" y="3048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System Performance Using MATLAB and Simulink</a:t>
            </a:r>
            <a:r>
              <a:rPr lang="en-US" altLang="en-US" sz="2000"/>
              <a:t> </a:t>
            </a:r>
            <a:endParaRPr lang="en-US" alt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685800"/>
            <a:ext cx="54102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3" name="Rectangle 3"/>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of a Second-Order System</a:t>
            </a:r>
          </a:p>
        </p:txBody>
      </p:sp>
      <p:pic>
        <p:nvPicPr>
          <p:cNvPr id="512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838200"/>
            <a:ext cx="4876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cstate="print"/>
          <a:stretch>
            <a:fillRect/>
          </a:stretch>
        </p:blipFill>
        <p:spPr>
          <a:xfrm>
            <a:off x="5257800" y="2362200"/>
            <a:ext cx="3733800" cy="1965600"/>
          </a:xfrm>
          <a:prstGeom prst="rect">
            <a:avLst/>
          </a:prstGeom>
        </p:spPr>
      </p:pic>
      <p:pic>
        <p:nvPicPr>
          <p:cNvPr id="4" name="Picture 3"/>
          <p:cNvPicPr>
            <a:picLocks noChangeAspect="1"/>
          </p:cNvPicPr>
          <p:nvPr/>
        </p:nvPicPr>
        <p:blipFill>
          <a:blip r:embed="rId5" cstate="print"/>
          <a:stretch>
            <a:fillRect/>
          </a:stretch>
        </p:blipFill>
        <p:spPr>
          <a:xfrm>
            <a:off x="5257800" y="4495800"/>
            <a:ext cx="3505199" cy="2102400"/>
          </a:xfrm>
          <a:prstGeom prst="rect">
            <a:avLst/>
          </a:prstGeom>
        </p:spPr>
      </p:pic>
      <p:sp>
        <p:nvSpPr>
          <p:cNvPr id="5" name="TextBox 4"/>
          <p:cNvSpPr txBox="1"/>
          <p:nvPr/>
        </p:nvSpPr>
        <p:spPr>
          <a:xfrm>
            <a:off x="457200" y="4019490"/>
            <a:ext cx="4114800" cy="400110"/>
          </a:xfrm>
          <a:prstGeom prst="rect">
            <a:avLst/>
          </a:prstGeom>
          <a:noFill/>
        </p:spPr>
        <p:txBody>
          <a:bodyPr wrap="square" rtlCol="0">
            <a:spAutoFit/>
          </a:bodyPr>
          <a:lstStyle/>
          <a:p>
            <a:r>
              <a:rPr lang="en-GB" sz="2000" dirty="0" smtClean="0"/>
              <a:t>ζ is the damping ratio</a:t>
            </a:r>
            <a:endParaRPr lang="en-GB"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10422" y="1371600"/>
            <a:ext cx="8884695" cy="4800600"/>
          </a:xfrm>
          <a:prstGeom prst="rect">
            <a:avLst/>
          </a:prstGeom>
        </p:spPr>
      </p:pic>
      <p:sp>
        <p:nvSpPr>
          <p:cNvPr id="3" name="TextBox 2"/>
          <p:cNvSpPr txBox="1"/>
          <p:nvPr/>
        </p:nvSpPr>
        <p:spPr>
          <a:xfrm>
            <a:off x="304800" y="304800"/>
            <a:ext cx="8534400" cy="1200329"/>
          </a:xfrm>
          <a:prstGeom prst="rect">
            <a:avLst/>
          </a:prstGeom>
          <a:noFill/>
        </p:spPr>
        <p:txBody>
          <a:bodyPr wrap="square" rtlCol="0">
            <a:spAutoFit/>
          </a:bodyPr>
          <a:lstStyle/>
          <a:p>
            <a:pPr algn="ctr"/>
            <a:r>
              <a:rPr lang="en-GB" sz="3600" dirty="0" smtClean="0"/>
              <a:t>Some Relevant Laplace transform Pairs [See Table 2.3 for details]</a:t>
            </a:r>
            <a:endParaRPr lang="en-GB" dirty="0"/>
          </a:p>
        </p:txBody>
      </p:sp>
    </p:spTree>
    <p:extLst>
      <p:ext uri="{BB962C8B-B14F-4D97-AF65-F5344CB8AC3E}">
        <p14:creationId xmlns:p14="http://schemas.microsoft.com/office/powerpoint/2010/main" val="504998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of a Second-Order System</a:t>
            </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928688"/>
            <a:ext cx="7010400" cy="592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of a Second-Order System</a:t>
            </a: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838200"/>
            <a:ext cx="6019800" cy="386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343400"/>
            <a:ext cx="365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Text Box 5"/>
          <p:cNvSpPr txBox="1">
            <a:spLocks noChangeArrowheads="1"/>
          </p:cNvSpPr>
          <p:nvPr/>
        </p:nvSpPr>
        <p:spPr bwMode="auto">
          <a:xfrm>
            <a:off x="3200400" y="4876800"/>
            <a:ext cx="2997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t>Rise Time, </a:t>
            </a:r>
            <a:r>
              <a:rPr lang="en-US" altLang="en-US" sz="2000" dirty="0" err="1"/>
              <a:t>T</a:t>
            </a:r>
            <a:r>
              <a:rPr lang="en-US" altLang="en-US" sz="2000" baseline="-25000" dirty="0" err="1"/>
              <a:t>r</a:t>
            </a:r>
            <a:endParaRPr lang="en-US" altLang="en-US" sz="2000" baseline="-25000" dirty="0"/>
          </a:p>
          <a:p>
            <a:pPr eaLnBrk="1" hangingPunct="1"/>
            <a:r>
              <a:rPr lang="en-US" altLang="en-US" sz="2000" dirty="0"/>
              <a:t>Peak Time, T</a:t>
            </a:r>
            <a:r>
              <a:rPr lang="en-US" altLang="en-US" sz="2000" baseline="-25000" dirty="0"/>
              <a:t>o</a:t>
            </a:r>
          </a:p>
          <a:p>
            <a:pPr eaLnBrk="1" hangingPunct="1"/>
            <a:r>
              <a:rPr lang="en-US" altLang="en-US" sz="2000" dirty="0"/>
              <a:t>Percentage Overshoot, P.O.</a:t>
            </a:r>
          </a:p>
          <a:p>
            <a:pPr eaLnBrk="1" hangingPunct="1"/>
            <a:r>
              <a:rPr lang="en-US" altLang="en-US" sz="2000" dirty="0"/>
              <a:t>Settling Time, </a:t>
            </a:r>
            <a:r>
              <a:rPr lang="en-US" altLang="en-US" sz="2000" dirty="0" err="1"/>
              <a:t>T</a:t>
            </a:r>
            <a:r>
              <a:rPr lang="en-US" altLang="en-US" sz="2000" baseline="-25000" dirty="0" err="1"/>
              <a:t>s</a:t>
            </a:r>
            <a:endParaRPr lang="en-US" altLang="en-US" sz="2000" baseline="-25000" dirty="0"/>
          </a:p>
          <a:p>
            <a:pPr eaLnBrk="1" hangingPunct="1"/>
            <a:r>
              <a:rPr lang="en-US" altLang="en-US" sz="2000" dirty="0"/>
              <a:t>Normalized Rise Time T</a:t>
            </a:r>
            <a:r>
              <a:rPr lang="en-US" altLang="en-US" sz="2000" baseline="-25000" dirty="0"/>
              <a:t>r1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Performance of a Second-Order System</a:t>
            </a:r>
          </a:p>
        </p:txBody>
      </p:sp>
      <p:sp>
        <p:nvSpPr>
          <p:cNvPr id="9219" name="Text Box 5"/>
          <p:cNvSpPr txBox="1">
            <a:spLocks noChangeArrowheads="1"/>
          </p:cNvSpPr>
          <p:nvPr/>
        </p:nvSpPr>
        <p:spPr bwMode="auto">
          <a:xfrm>
            <a:off x="533400" y="1489075"/>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eaLnBrk="1" hangingPunct="1">
              <a:buFont typeface="Arial" panose="020B0604020202020204" pitchFamily="34" charset="0"/>
              <a:buChar char="•"/>
            </a:pPr>
            <a:r>
              <a:rPr lang="en-US" altLang="en-US" dirty="0"/>
              <a:t>Standard performance measures are usually defined in terms of the step response of a system.  </a:t>
            </a:r>
            <a:endParaRPr lang="en-US" altLang="en-US" dirty="0" smtClean="0"/>
          </a:p>
          <a:p>
            <a:pPr marL="342900" indent="-342900" eaLnBrk="1" hangingPunct="1">
              <a:buFont typeface="Arial" panose="020B0604020202020204" pitchFamily="34" charset="0"/>
              <a:buChar char="•"/>
            </a:pPr>
            <a:r>
              <a:rPr lang="en-US" altLang="en-US" dirty="0" smtClean="0"/>
              <a:t>The </a:t>
            </a:r>
            <a:r>
              <a:rPr lang="en-US" altLang="en-US" dirty="0"/>
              <a:t>transient response of a system may be described using </a:t>
            </a:r>
            <a:r>
              <a:rPr lang="en-US" altLang="en-US" u="sng" dirty="0"/>
              <a:t>two factors</a:t>
            </a:r>
            <a:r>
              <a:rPr lang="en-US" altLang="en-US" dirty="0"/>
              <a:t>, the </a:t>
            </a:r>
            <a:r>
              <a:rPr lang="en-US" altLang="en-US" u="sng" dirty="0"/>
              <a:t>swiftness</a:t>
            </a:r>
            <a:r>
              <a:rPr lang="en-US" altLang="en-US" dirty="0"/>
              <a:t> and the </a:t>
            </a:r>
            <a:r>
              <a:rPr lang="en-US" altLang="en-US" u="sng" dirty="0"/>
              <a:t>closeness</a:t>
            </a:r>
            <a:r>
              <a:rPr lang="en-US" altLang="en-US" dirty="0"/>
              <a:t> of the response to the desired response.</a:t>
            </a:r>
          </a:p>
          <a:p>
            <a:pPr eaLnBrk="1" hangingPunct="1"/>
            <a:endParaRPr lang="en-US" altLang="en-US" dirty="0"/>
          </a:p>
          <a:p>
            <a:pPr marL="342900" indent="-342900" eaLnBrk="1" hangingPunct="1">
              <a:buFont typeface="Arial" panose="020B0604020202020204" pitchFamily="34" charset="0"/>
              <a:buChar char="•"/>
            </a:pPr>
            <a:r>
              <a:rPr lang="en-US" altLang="en-US" dirty="0"/>
              <a:t>The swiftness of the response is measured by the rise time (</a:t>
            </a:r>
            <a:r>
              <a:rPr lang="en-US" altLang="en-US" dirty="0" err="1"/>
              <a:t>T</a:t>
            </a:r>
            <a:r>
              <a:rPr lang="en-US" altLang="en-US" baseline="-25000" dirty="0" err="1"/>
              <a:t>r</a:t>
            </a:r>
            <a:r>
              <a:rPr lang="en-US" altLang="en-US" dirty="0"/>
              <a:t>) and the peak time (</a:t>
            </a:r>
            <a:r>
              <a:rPr lang="en-US" altLang="en-US" dirty="0" err="1"/>
              <a:t>T</a:t>
            </a:r>
            <a:r>
              <a:rPr lang="en-US" altLang="en-US" baseline="-25000" dirty="0" err="1"/>
              <a:t>p</a:t>
            </a:r>
            <a:r>
              <a:rPr lang="en-US" altLang="en-US" dirty="0"/>
              <a:t>).</a:t>
            </a:r>
          </a:p>
          <a:p>
            <a:pPr marL="1085850" lvl="1" indent="-342900" eaLnBrk="1" hangingPunct="1">
              <a:buFont typeface="Arial" panose="020B0604020202020204" pitchFamily="34" charset="0"/>
              <a:buChar char="•"/>
            </a:pPr>
            <a:r>
              <a:rPr lang="en-US" altLang="en-US" dirty="0" smtClean="0"/>
              <a:t>Underdamped </a:t>
            </a:r>
            <a:r>
              <a:rPr lang="en-US" altLang="en-US" dirty="0"/>
              <a:t>systems: 0-100% rise time is used</a:t>
            </a:r>
          </a:p>
          <a:p>
            <a:pPr marL="1085850" lvl="1" indent="-342900" eaLnBrk="1" hangingPunct="1">
              <a:buFont typeface="Arial" panose="020B0604020202020204" pitchFamily="34" charset="0"/>
              <a:buChar char="•"/>
            </a:pPr>
            <a:r>
              <a:rPr lang="en-US" altLang="en-US" dirty="0" smtClean="0"/>
              <a:t>Overdamped </a:t>
            </a:r>
            <a:r>
              <a:rPr lang="en-US" altLang="en-US" dirty="0"/>
              <a:t>systems: 10-90% rise time is used</a:t>
            </a:r>
          </a:p>
          <a:p>
            <a:pPr marL="342900" indent="-342900" eaLnBrk="1" hangingPunct="1">
              <a:buFont typeface="Arial" panose="020B0604020202020204" pitchFamily="34" charset="0"/>
              <a:buChar char="•"/>
            </a:pPr>
            <a:endParaRPr lang="en-US" altLang="en-US" dirty="0"/>
          </a:p>
          <a:p>
            <a:pPr marL="342900" indent="-342900" eaLnBrk="1" hangingPunct="1">
              <a:buFont typeface="Arial" panose="020B0604020202020204" pitchFamily="34" charset="0"/>
              <a:buChar char="•"/>
            </a:pPr>
            <a:r>
              <a:rPr lang="en-US" altLang="en-US" dirty="0" smtClean="0"/>
              <a:t>In overdamped scenario, </a:t>
            </a:r>
            <a:r>
              <a:rPr lang="en-US" altLang="en-US" dirty="0" err="1" smtClean="0"/>
              <a:t>T</a:t>
            </a:r>
            <a:r>
              <a:rPr lang="en-US" altLang="en-US" baseline="-25000" dirty="0" err="1" smtClean="0"/>
              <a:t>p</a:t>
            </a:r>
            <a:r>
              <a:rPr lang="en-US" altLang="en-US" baseline="-25000" dirty="0" smtClean="0"/>
              <a:t> </a:t>
            </a:r>
            <a:r>
              <a:rPr lang="en-US" altLang="en-US" dirty="0" smtClean="0"/>
              <a:t>is not normally measured</a:t>
            </a:r>
            <a:endParaRPr lang="en-US" altLang="en-US" baseline="-25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1527</Words>
  <Application>Microsoft Office PowerPoint</Application>
  <PresentationFormat>On-screen Show (4:3)</PresentationFormat>
  <Paragraphs>168</Paragraphs>
  <Slides>47</Slides>
  <Notes>0</Notes>
  <HiddenSlides>14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Cambria Math</vt:lpstr>
      <vt:lpstr>Times New Roman</vt:lpstr>
      <vt:lpstr>Default Design</vt:lpstr>
      <vt:lpstr>PowerPoint Presentation</vt:lpstr>
      <vt:lpstr>PowerPoint Presentation</vt:lpstr>
      <vt:lpstr>Test Input Signals</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Performance of a Second-Order System</vt:lpstr>
      <vt:lpstr>PowerPoint Presentation</vt:lpstr>
      <vt:lpstr>PowerPoint Presentation</vt:lpstr>
      <vt:lpstr>Effects of a Third Pole and Zero on the Second-Order System</vt:lpstr>
      <vt:lpstr>PowerPoint Presentation</vt:lpstr>
      <vt:lpstr>PowerPoint Presentation</vt:lpstr>
      <vt:lpstr>Effects of a Third Pole and Zero on the Second-Order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Calvin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pribeiro</dc:creator>
  <cp:lastModifiedBy>andyw</cp:lastModifiedBy>
  <cp:revision>49</cp:revision>
  <dcterms:created xsi:type="dcterms:W3CDTF">2002-09-24T13:47:45Z</dcterms:created>
  <dcterms:modified xsi:type="dcterms:W3CDTF">2019-11-07T00:04:14Z</dcterms:modified>
</cp:coreProperties>
</file>