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7"/>
  </p:notesMasterIdLst>
  <p:handoutMasterIdLst>
    <p:handoutMasterId r:id="rId28"/>
  </p:handoutMasterIdLst>
  <p:sldIdLst>
    <p:sldId id="269" r:id="rId2"/>
    <p:sldId id="384" r:id="rId3"/>
    <p:sldId id="368" r:id="rId4"/>
    <p:sldId id="367" r:id="rId5"/>
    <p:sldId id="354" r:id="rId6"/>
    <p:sldId id="356" r:id="rId7"/>
    <p:sldId id="357" r:id="rId8"/>
    <p:sldId id="358" r:id="rId9"/>
    <p:sldId id="360" r:id="rId10"/>
    <p:sldId id="361" r:id="rId11"/>
    <p:sldId id="419" r:id="rId12"/>
    <p:sldId id="378" r:id="rId13"/>
    <p:sldId id="379" r:id="rId14"/>
    <p:sldId id="380" r:id="rId15"/>
    <p:sldId id="372" r:id="rId16"/>
    <p:sldId id="381" r:id="rId17"/>
    <p:sldId id="373" r:id="rId18"/>
    <p:sldId id="421" r:id="rId19"/>
    <p:sldId id="369" r:id="rId20"/>
    <p:sldId id="370" r:id="rId21"/>
    <p:sldId id="374" r:id="rId22"/>
    <p:sldId id="382" r:id="rId23"/>
    <p:sldId id="375" r:id="rId24"/>
    <p:sldId id="420" r:id="rId25"/>
    <p:sldId id="35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Unit4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E94D-0A48-4671-9C99-7123D862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Open Sans"/>
              </a:rPr>
              <a:t>C++ provides us with the following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/>
              </a:rPr>
              <a:t>operations</a:t>
            </a:r>
            <a:r>
              <a:rPr lang="en-US" b="0" i="0" dirty="0">
                <a:effectLst/>
                <a:latin typeface="Open Sans"/>
              </a:rPr>
              <a:t> in File Handling: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Creating a file: open()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Reading data: read()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Writing new data: write()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/>
              </a:rPr>
              <a:t>Closing a file: close()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1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75FE-FD10-4019-B950-65AD6C2D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Which of the following is not a component of file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A. Access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Auxiliary storage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Free integrity mechanism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28573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3AB5-699C-4491-AFF3-319476C9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Opening 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73FB-8C91-4395-8016-7799B35D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open() In case of creating new file: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ofstream</a:t>
            </a:r>
            <a:r>
              <a:rPr lang="en-US" dirty="0"/>
              <a:t> class</a:t>
            </a:r>
          </a:p>
          <a:p>
            <a:pPr marL="457200" lvl="1" indent="0">
              <a:buNone/>
            </a:pPr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sz="2000" dirty="0" err="1"/>
              <a:t>ofstream</a:t>
            </a:r>
            <a:r>
              <a:rPr lang="en-US" sz="2000" dirty="0"/>
              <a:t> </a:t>
            </a:r>
            <a:r>
              <a:rPr lang="en-US" sz="2000" dirty="0" err="1"/>
              <a:t>fout</a:t>
            </a:r>
            <a:r>
              <a:rPr lang="en-US" sz="2000" dirty="0"/>
              <a:t>; </a:t>
            </a:r>
          </a:p>
          <a:p>
            <a:pPr marL="457200" lvl="1" indent="0">
              <a:buNone/>
            </a:pPr>
            <a:r>
              <a:rPr lang="en-US" sz="2000" dirty="0" err="1"/>
              <a:t>Fout.open</a:t>
            </a:r>
            <a:r>
              <a:rPr lang="en-US" sz="2000" dirty="0"/>
              <a:t>(“filename”)</a:t>
            </a:r>
          </a:p>
          <a:p>
            <a:r>
              <a:rPr lang="en-US" dirty="0"/>
              <a:t>open() In case of reading file: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ifstream</a:t>
            </a:r>
            <a:r>
              <a:rPr lang="en-US" dirty="0"/>
              <a:t> class</a:t>
            </a:r>
          </a:p>
          <a:p>
            <a:pPr marL="457200" lvl="1" indent="0">
              <a:buNone/>
            </a:pPr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sz="2400" dirty="0" err="1"/>
              <a:t>ifstream</a:t>
            </a:r>
            <a:r>
              <a:rPr lang="en-US" sz="2400" dirty="0"/>
              <a:t> fin;</a:t>
            </a:r>
          </a:p>
          <a:p>
            <a:pPr marL="457200" lvl="1" indent="0">
              <a:buNone/>
            </a:pPr>
            <a:r>
              <a:rPr lang="en-US" sz="2400" dirty="0" err="1"/>
              <a:t>fin.open</a:t>
            </a:r>
            <a:r>
              <a:rPr lang="en-US" sz="2400" dirty="0"/>
              <a:t>(“filename”)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6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8B20-3026-4948-A2E9-1054E422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Closing Files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BBD1-6519-4935-97CA-E8CAB801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close() In case of creating new file: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ofstream</a:t>
            </a:r>
            <a:r>
              <a:rPr lang="en-US" dirty="0"/>
              <a:t> class</a:t>
            </a:r>
          </a:p>
          <a:p>
            <a:pPr marL="457200" lvl="1" indent="0">
              <a:buNone/>
            </a:pPr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sz="2000" dirty="0" err="1"/>
              <a:t>ofstream</a:t>
            </a:r>
            <a:r>
              <a:rPr lang="en-US" sz="2000" dirty="0"/>
              <a:t> </a:t>
            </a:r>
            <a:r>
              <a:rPr lang="en-US" sz="2000" dirty="0" err="1"/>
              <a:t>fout</a:t>
            </a:r>
            <a:r>
              <a:rPr lang="en-US" sz="2000" dirty="0"/>
              <a:t>; </a:t>
            </a:r>
          </a:p>
          <a:p>
            <a:pPr marL="457200" lvl="1" indent="0">
              <a:buNone/>
            </a:pPr>
            <a:r>
              <a:rPr lang="en-US" sz="2000" dirty="0" err="1"/>
              <a:t>Fout.close</a:t>
            </a:r>
            <a:r>
              <a:rPr lang="en-US" sz="2000" dirty="0"/>
              <a:t>()</a:t>
            </a:r>
          </a:p>
          <a:p>
            <a:r>
              <a:rPr lang="en-US" dirty="0"/>
              <a:t>close() In case of reading file: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ifstream</a:t>
            </a:r>
            <a:r>
              <a:rPr lang="en-US" dirty="0"/>
              <a:t> class</a:t>
            </a:r>
          </a:p>
          <a:p>
            <a:pPr marL="457200" lvl="1" indent="0">
              <a:buNone/>
            </a:pPr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sz="2400" dirty="0" err="1"/>
              <a:t>ifstream</a:t>
            </a:r>
            <a:r>
              <a:rPr lang="en-US" sz="2400" dirty="0"/>
              <a:t> fin;</a:t>
            </a:r>
          </a:p>
          <a:p>
            <a:pPr marL="457200" lvl="1" indent="0">
              <a:buNone/>
            </a:pPr>
            <a:r>
              <a:rPr lang="en-US" sz="2400" dirty="0" err="1"/>
              <a:t>fin.close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4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E361-61DA-4F3D-A1E9-F543055F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Reading and Writing into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9AB9-F514-4239-8139-D59E31EF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Writing File: used </a:t>
            </a:r>
            <a:r>
              <a:rPr lang="en-US" dirty="0" err="1"/>
              <a:t>ofstream</a:t>
            </a:r>
            <a:r>
              <a:rPr lang="en-US" dirty="0"/>
              <a:t> class:</a:t>
            </a:r>
          </a:p>
          <a:p>
            <a:pPr marL="457200" lvl="1" indent="0">
              <a:buNone/>
            </a:pPr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err="1"/>
              <a:t>fout.open</a:t>
            </a:r>
            <a:r>
              <a:rPr lang="en-US" dirty="0"/>
              <a:t>(“filename”);</a:t>
            </a:r>
          </a:p>
          <a:p>
            <a:pPr marL="457200" lvl="1" indent="0">
              <a:buNone/>
            </a:pPr>
            <a:r>
              <a:rPr lang="en-US" dirty="0" err="1"/>
              <a:t>fout</a:t>
            </a:r>
            <a:r>
              <a:rPr lang="en-US" dirty="0"/>
              <a:t>&lt;&lt;“data”;</a:t>
            </a:r>
          </a:p>
          <a:p>
            <a:r>
              <a:rPr lang="en-US" dirty="0"/>
              <a:t>Reading File: used </a:t>
            </a:r>
            <a:r>
              <a:rPr lang="en-US" dirty="0" err="1"/>
              <a:t>ifstream</a:t>
            </a:r>
            <a:r>
              <a:rPr lang="en-US" dirty="0"/>
              <a:t> class:</a:t>
            </a:r>
          </a:p>
          <a:p>
            <a:pPr marL="457200" lvl="1" indent="0">
              <a:buNone/>
            </a:pPr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 err="1"/>
              <a:t>ifstream</a:t>
            </a:r>
            <a:r>
              <a:rPr lang="en-US" dirty="0"/>
              <a:t> fin;</a:t>
            </a:r>
          </a:p>
          <a:p>
            <a:pPr marL="457200" lvl="1" indent="0">
              <a:buNone/>
            </a:pPr>
            <a:r>
              <a:rPr lang="en-US" dirty="0" err="1"/>
              <a:t>Ifstream.open</a:t>
            </a:r>
            <a:r>
              <a:rPr lang="en-US" dirty="0"/>
              <a:t>(“filename”);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using get() or </a:t>
            </a:r>
            <a:r>
              <a:rPr lang="en-US" dirty="0" err="1">
                <a:solidFill>
                  <a:srgbClr val="FF0000"/>
                </a:solidFill>
              </a:rPr>
              <a:t>getline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2D44-B451-4129-9850-037ABC8C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Reading Files: using get() function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8C4C-CEEC-4557-A0F1-6D7D05F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The get() function is member of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ifstream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class. It is used to read character form the file.</a:t>
            </a:r>
          </a:p>
          <a:p>
            <a:pPr marL="0" indent="0">
              <a:buNone/>
            </a:pPr>
            <a:r>
              <a:rPr lang="en-US" sz="2800" dirty="0"/>
              <a:t>while(!</a:t>
            </a:r>
            <a:r>
              <a:rPr lang="en-US" sz="2800" dirty="0" err="1"/>
              <a:t>fin.eof</a:t>
            </a:r>
            <a:r>
              <a:rPr lang="en-US" sz="2800" dirty="0"/>
              <a:t>())</a:t>
            </a:r>
          </a:p>
          <a:p>
            <a:pPr marL="0" indent="0">
              <a:buNone/>
            </a:pPr>
            <a:r>
              <a:rPr lang="en-US" sz="2800" dirty="0"/>
              <a:t>        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fin.get</a:t>
            </a:r>
            <a:r>
              <a:rPr lang="en-US" sz="2800" dirty="0"/>
              <a:t>(</a:t>
            </a:r>
            <a:r>
              <a:rPr lang="en-US" sz="2800" dirty="0" err="1"/>
              <a:t>ch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cout</a:t>
            </a:r>
            <a:r>
              <a:rPr lang="en-US" sz="2800" dirty="0"/>
              <a:t>&lt;&lt;</a:t>
            </a:r>
            <a:r>
              <a:rPr lang="en-US" sz="2800" dirty="0" err="1"/>
              <a:t>ch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will read all the characters one by one up to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EOF(end-of-file)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reached.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238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5357-8C45-45F9-ADDD-6ABED83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Detecting End-of-File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CCEA-EEF9-4702-8417-B4E02129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While reading data from a file, if the file contains multiple rows, it is necessary to detect the end of file.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This can be done using the </a:t>
            </a:r>
            <a:r>
              <a:rPr lang="en-US" sz="3800" dirty="0" err="1">
                <a:solidFill>
                  <a:schemeClr val="tx1"/>
                </a:solidFill>
              </a:rPr>
              <a:t>eof</a:t>
            </a:r>
            <a:r>
              <a:rPr lang="en-US" sz="3800" dirty="0">
                <a:solidFill>
                  <a:schemeClr val="tx1"/>
                </a:solidFill>
              </a:rPr>
              <a:t>() </a:t>
            </a:r>
            <a:r>
              <a:rPr lang="en-US" sz="2800" dirty="0"/>
              <a:t>function of </a:t>
            </a:r>
            <a:r>
              <a:rPr lang="en-US" sz="2800" dirty="0" err="1"/>
              <a:t>ios</a:t>
            </a:r>
            <a:r>
              <a:rPr lang="en-US" sz="2800" dirty="0"/>
              <a:t>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It returns 0 when there is data to be read and a non-zero value if there is no data.</a:t>
            </a:r>
          </a:p>
          <a:p>
            <a:pPr marL="0" indent="0" algn="just">
              <a:buNone/>
            </a:pPr>
            <a:r>
              <a:rPr lang="en-US" sz="2800" dirty="0"/>
              <a:t>Syntax:</a:t>
            </a:r>
          </a:p>
          <a:p>
            <a:pPr marL="457200" lvl="1" indent="0">
              <a:buNone/>
            </a:pPr>
            <a:r>
              <a:rPr lang="en-US" sz="2400" dirty="0" err="1"/>
              <a:t>ifstream</a:t>
            </a:r>
            <a:r>
              <a:rPr lang="en-US" sz="2400" dirty="0"/>
              <a:t> fin;</a:t>
            </a:r>
          </a:p>
          <a:p>
            <a:pPr marL="457200" lvl="1" indent="0">
              <a:buNone/>
            </a:pPr>
            <a:r>
              <a:rPr lang="en-US" sz="2400" dirty="0"/>
              <a:t>char </a:t>
            </a:r>
            <a:r>
              <a:rPr lang="en-US" sz="2400" dirty="0" err="1"/>
              <a:t>ch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r>
              <a:rPr lang="en-US" sz="2400" dirty="0" err="1"/>
              <a:t>Ifstream.open</a:t>
            </a:r>
            <a:r>
              <a:rPr lang="en-US" sz="2400" dirty="0"/>
              <a:t>(“filename”);</a:t>
            </a:r>
          </a:p>
          <a:p>
            <a:pPr marL="0" indent="0">
              <a:buNone/>
            </a:pPr>
            <a:r>
              <a:rPr lang="en-US" sz="2400" dirty="0"/>
              <a:t>        while(!</a:t>
            </a:r>
            <a:r>
              <a:rPr lang="en-US" sz="2400" dirty="0" err="1"/>
              <a:t>fin.eof</a:t>
            </a:r>
            <a:r>
              <a:rPr lang="en-US" sz="2400" dirty="0"/>
              <a:t>())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fin.get</a:t>
            </a:r>
            <a:r>
              <a:rPr lang="en-US" sz="2400" dirty="0"/>
              <a:t>(</a:t>
            </a:r>
            <a:r>
              <a:rPr lang="en-US" sz="2400" dirty="0" err="1"/>
              <a:t>ch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ch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441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4AE6-0DCC-4A3B-9BA9-BDC4B216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Reading Files: using </a:t>
            </a:r>
            <a:r>
              <a:rPr lang="en-US" sz="3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getline</a:t>
            </a:r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()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How to process a file line by line in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4031-5AD3-47F8-A637-D4A7F1B0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C++, you may open a input stream on the file and use the </a:t>
            </a:r>
            <a:r>
              <a:rPr lang="en-US" dirty="0" err="1"/>
              <a:t>getline</a:t>
            </a:r>
            <a:r>
              <a:rPr lang="en-US" dirty="0"/>
              <a:t>() function from the &lt;string&gt; to read content line by line into a string and process them.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Ifstream</a:t>
            </a:r>
            <a:r>
              <a:rPr lang="en-US" dirty="0">
                <a:solidFill>
                  <a:schemeClr val="tx1"/>
                </a:solidFill>
              </a:rPr>
              <a:t> fin;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fin.open</a:t>
            </a:r>
            <a:r>
              <a:rPr lang="en-US" dirty="0">
                <a:solidFill>
                  <a:schemeClr val="tx1"/>
                </a:solidFill>
              </a:rPr>
              <a:t>("d://demo//file1.txt");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string str;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while(</a:t>
            </a:r>
            <a:r>
              <a:rPr lang="en-US" dirty="0" err="1">
                <a:solidFill>
                  <a:schemeClr val="tx1"/>
                </a:solidFill>
              </a:rPr>
              <a:t>getline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in,str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&lt;&lt;str&lt;&lt;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759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774A-2B1B-456F-A85D-9BA39B48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methods can be used to open a file in file handling?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a) Using Open ( 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b) Constructor method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c) Destructor method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d) Both A and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E3DB-3840-41AD-8244-ADCC5190B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0" indent="0">
              <a:buNone/>
            </a:pPr>
            <a:r>
              <a:rPr lang="en-US" dirty="0"/>
              <a:t>1. Create a product class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D8DF05-AC2B-44FB-8D14-0F45633D3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967556"/>
            <a:ext cx="4191000" cy="471351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75ADB-FE63-4BB8-BD71-D4D692B9C3CD}"/>
              </a:ext>
            </a:extLst>
          </p:cNvPr>
          <p:cNvCxnSpPr/>
          <p:nvPr/>
        </p:nvCxnSpPr>
        <p:spPr>
          <a:xfrm>
            <a:off x="5867400" y="25146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DBE2A4-AA06-4AA2-9CC6-4F3938C346DE}"/>
              </a:ext>
            </a:extLst>
          </p:cNvPr>
          <p:cNvSpPr txBox="1"/>
          <p:nvPr/>
        </p:nvSpPr>
        <p:spPr>
          <a:xfrm>
            <a:off x="7446205" y="232993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D7F0B5-A80C-4DDF-996D-924A8A6E8DF9}"/>
              </a:ext>
            </a:extLst>
          </p:cNvPr>
          <p:cNvCxnSpPr/>
          <p:nvPr/>
        </p:nvCxnSpPr>
        <p:spPr>
          <a:xfrm>
            <a:off x="5867400" y="3810000"/>
            <a:ext cx="157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9FA576-9BA8-4D5B-999A-75D7D3CCCC37}"/>
              </a:ext>
            </a:extLst>
          </p:cNvPr>
          <p:cNvCxnSpPr>
            <a:cxnSpLocks/>
          </p:cNvCxnSpPr>
          <p:nvPr/>
        </p:nvCxnSpPr>
        <p:spPr>
          <a:xfrm>
            <a:off x="5867400" y="5486400"/>
            <a:ext cx="1447800" cy="5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60676E-B4AF-475B-AA5C-B39551EC468D}"/>
              </a:ext>
            </a:extLst>
          </p:cNvPr>
          <p:cNvSpPr txBox="1"/>
          <p:nvPr/>
        </p:nvSpPr>
        <p:spPr>
          <a:xfrm>
            <a:off x="7543049" y="3697070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Members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9B8B0D-DA3E-451F-8D8B-CA78CA3E5AC2}"/>
              </a:ext>
            </a:extLst>
          </p:cNvPr>
          <p:cNvSpPr txBox="1"/>
          <p:nvPr/>
        </p:nvSpPr>
        <p:spPr>
          <a:xfrm>
            <a:off x="7234769" y="5377935"/>
            <a:ext cx="168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Member functions()</a:t>
            </a:r>
          </a:p>
        </p:txBody>
      </p:sp>
    </p:spTree>
    <p:extLst>
      <p:ext uri="{BB962C8B-B14F-4D97-AF65-F5344CB8AC3E}">
        <p14:creationId xmlns:p14="http://schemas.microsoft.com/office/powerpoint/2010/main" val="193406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Verdana,Bold"/>
              </a:rPr>
              <a:t>Working with files and streams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: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 err="1">
                <a:latin typeface="Verdana" panose="020B0604030504040204" pitchFamily="34" charset="0"/>
              </a:rPr>
              <a:t>c++</a:t>
            </a:r>
            <a:r>
              <a:rPr lang="en-US" sz="2000" b="0" i="0" u="none" strike="noStrike" baseline="0" dirty="0">
                <a:latin typeface="Verdana" panose="020B0604030504040204" pitchFamily="34" charset="0"/>
              </a:rPr>
              <a:t> streams, </a:t>
            </a:r>
            <a:r>
              <a:rPr lang="en-US" sz="2000" b="0" i="0" u="none" strike="noStrike" baseline="0" dirty="0" err="1">
                <a:latin typeface="Verdana" panose="020B0604030504040204" pitchFamily="34" charset="0"/>
              </a:rPr>
              <a:t>c++</a:t>
            </a:r>
            <a:r>
              <a:rPr lang="en-US" sz="2000" b="0" i="0" u="none" strike="noStrike" baseline="0" dirty="0">
                <a:latin typeface="Verdana" panose="020B0604030504040204" pitchFamily="34" charset="0"/>
              </a:rPr>
              <a:t> stream classes,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classes for file stream operations,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opening &amp; closing files,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detection of end of file,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more about open(): file modes,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file pointer &amp; manipulator,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sequential input &amp; output operation,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updating a file: random access,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Verdana" panose="020B0604030504040204" pitchFamily="34" charset="0"/>
              </a:rPr>
              <a:t>command line arguments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9C92-521E-451C-8C3D-8BB45C70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EE2B-A1D8-4521-93D3-A233CCE2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0" indent="0">
              <a:buNone/>
            </a:pPr>
            <a:r>
              <a:rPr lang="en-US" dirty="0"/>
              <a:t>2. Create a file and fill all product records.</a:t>
            </a:r>
          </a:p>
          <a:p>
            <a:pPr marL="0" indent="0">
              <a:buNone/>
            </a:pPr>
            <a:r>
              <a:rPr lang="en-US" dirty="0"/>
              <a:t>3. Update your file, fill more records into file</a:t>
            </a:r>
          </a:p>
          <a:p>
            <a:pPr marL="0" indent="0">
              <a:buNone/>
            </a:pPr>
            <a:r>
              <a:rPr lang="en-US" dirty="0"/>
              <a:t>3. Display output to the user screen with product details. </a:t>
            </a:r>
          </a:p>
        </p:txBody>
      </p:sp>
    </p:spTree>
    <p:extLst>
      <p:ext uri="{BB962C8B-B14F-4D97-AF65-F5344CB8AC3E}">
        <p14:creationId xmlns:p14="http://schemas.microsoft.com/office/powerpoint/2010/main" val="3787562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3462E-9B31-4757-8B47-B22DF81A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Check file is existing or not:</a:t>
            </a:r>
          </a:p>
          <a:p>
            <a:pPr marL="0" indent="0">
              <a:buNone/>
            </a:pPr>
            <a:r>
              <a:rPr lang="en-US" dirty="0" err="1"/>
              <a:t>ifstream</a:t>
            </a:r>
            <a:r>
              <a:rPr lang="en-US" dirty="0"/>
              <a:t>  fin;</a:t>
            </a:r>
          </a:p>
          <a:p>
            <a:pPr marL="0" indent="0">
              <a:buNone/>
            </a:pPr>
            <a:r>
              <a:rPr lang="en-US" dirty="0" err="1"/>
              <a:t>fin.open</a:t>
            </a:r>
            <a:r>
              <a:rPr lang="en-US" dirty="0"/>
              <a:t>(“abc.txt”);</a:t>
            </a:r>
          </a:p>
          <a:p>
            <a:pPr marL="0" indent="0">
              <a:buNone/>
            </a:pPr>
            <a:r>
              <a:rPr lang="en-US" dirty="0"/>
              <a:t>If(fin)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&lt;&lt;“File is existing”&lt;&lt;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&lt;&lt;“File is not existing”&lt;&lt;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532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E472-D82C-4656-909F-AC9F4836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5125"/>
          </a:xfrm>
        </p:spPr>
        <p:txBody>
          <a:bodyPr>
            <a:normAutofit fontScale="90000"/>
          </a:bodyPr>
          <a:lstStyle/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 Modes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0B2426-1C6C-4A7C-A291-C97442707316}"/>
              </a:ext>
            </a:extLst>
          </p:cNvPr>
          <p:cNvGraphicFramePr>
            <a:graphicFrameLocks noGrp="1"/>
          </p:cNvGraphicFramePr>
          <p:nvPr/>
        </p:nvGraphicFramePr>
        <p:xfrm>
          <a:off x="443459" y="944880"/>
          <a:ext cx="8204616" cy="3200400"/>
        </p:xfrm>
        <a:graphic>
          <a:graphicData uri="http://schemas.openxmlformats.org/drawingml/2006/table">
            <a:tbl>
              <a:tblPr/>
              <a:tblGrid>
                <a:gridCol w="4102308">
                  <a:extLst>
                    <a:ext uri="{9D8B030D-6E8A-4147-A177-3AD203B41FA5}">
                      <a16:colId xmlns:a16="http://schemas.microsoft.com/office/drawing/2014/main" val="1234120742"/>
                    </a:ext>
                  </a:extLst>
                </a:gridCol>
                <a:gridCol w="4102308">
                  <a:extLst>
                    <a:ext uri="{9D8B030D-6E8A-4147-A177-3AD203B41FA5}">
                      <a16:colId xmlns:a16="http://schemas.microsoft.com/office/drawing/2014/main" val="2781661260"/>
                    </a:ext>
                  </a:extLst>
                </a:gridCol>
              </a:tblGrid>
              <a:tr h="356199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ios</a:t>
                      </a:r>
                      <a:r>
                        <a:rPr lang="en-US" dirty="0">
                          <a:effectLst/>
                        </a:rPr>
                        <a:t>::in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 for input operations.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5635"/>
                  </a:ext>
                </a:extLst>
              </a:tr>
              <a:tr h="356199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ios</a:t>
                      </a:r>
                      <a:r>
                        <a:rPr lang="en-US" dirty="0">
                          <a:effectLst/>
                        </a:rPr>
                        <a:t>::out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 for output operations.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0060"/>
                  </a:ext>
                </a:extLst>
              </a:tr>
              <a:tr h="35619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ios::binary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Open in binary mode.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37077"/>
                  </a:ext>
                </a:extLst>
              </a:tr>
              <a:tr h="1157647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ios</a:t>
                      </a:r>
                      <a:r>
                        <a:rPr lang="en-US" dirty="0">
                          <a:effectLst/>
                        </a:rPr>
                        <a:t>::ate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the initial position at the end of the file.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If this flag is not set, the initial position is the beginning of the file.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806715"/>
                  </a:ext>
                </a:extLst>
              </a:tr>
              <a:tr h="890498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ios</a:t>
                      </a:r>
                      <a:r>
                        <a:rPr lang="en-US" dirty="0">
                          <a:effectLst/>
                        </a:rPr>
                        <a:t>::app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All output operations are performed at the end of the file, appending the content to the current content of the file.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299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B33053-3384-466C-83D0-1A2B58D3152F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419600"/>
          <a:ext cx="5257800" cy="23774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8363304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0048595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default mode parameter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3754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ofstream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ios</a:t>
                      </a:r>
                      <a:r>
                        <a:rPr lang="en-US" dirty="0">
                          <a:effectLst/>
                        </a:rPr>
                        <a:t>::out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5987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ifstream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ios</a:t>
                      </a:r>
                      <a:r>
                        <a:rPr lang="en-US" dirty="0">
                          <a:effectLst/>
                        </a:rPr>
                        <a:t>::in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4836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fstream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ios</a:t>
                      </a:r>
                      <a:r>
                        <a:rPr lang="en-US" dirty="0">
                          <a:effectLst/>
                        </a:rPr>
                        <a:t>::in | </a:t>
                      </a:r>
                      <a:r>
                        <a:rPr lang="en-US" dirty="0" err="1">
                          <a:effectLst/>
                        </a:rPr>
                        <a:t>ios</a:t>
                      </a:r>
                      <a:r>
                        <a:rPr lang="en-US" dirty="0">
                          <a:effectLst/>
                        </a:rPr>
                        <a:t>::out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3668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C31D1CE-09C5-46FC-8503-B6085CC1A97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40932" y="4508232"/>
            <a:ext cx="66886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9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CC01-8363-4E4E-B53E-3EAD3A8E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To append file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CDAF-5020-42B1-8F84-E015318E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ios</a:t>
            </a:r>
            <a:r>
              <a:rPr lang="en-US" b="1" dirty="0">
                <a:solidFill>
                  <a:srgbClr val="C00000"/>
                </a:solidFill>
              </a:rPr>
              <a:t>::app</a:t>
            </a:r>
          </a:p>
          <a:p>
            <a:pPr marL="0" indent="0">
              <a:buNone/>
            </a:pP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fout.open</a:t>
            </a:r>
            <a:r>
              <a:rPr lang="en-US" dirty="0"/>
              <a:t>(“filename”,</a:t>
            </a:r>
            <a:r>
              <a:rPr lang="en-US" dirty="0" err="1"/>
              <a:t>ios</a:t>
            </a:r>
            <a:r>
              <a:rPr lang="en-US" dirty="0"/>
              <a:t>::app);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16AF3B-2485-4776-980C-79DE28B70A9A}"/>
              </a:ext>
            </a:extLst>
          </p:cNvPr>
          <p:cNvCxnSpPr/>
          <p:nvPr/>
        </p:nvCxnSpPr>
        <p:spPr>
          <a:xfrm>
            <a:off x="4876800" y="2819400"/>
            <a:ext cx="13716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62768D-4262-43E9-AC82-CDE201422F96}"/>
              </a:ext>
            </a:extLst>
          </p:cNvPr>
          <p:cNvSpPr txBox="1"/>
          <p:nvPr/>
        </p:nvSpPr>
        <p:spPr>
          <a:xfrm>
            <a:off x="6026046" y="42672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File Mode</a:t>
            </a:r>
          </a:p>
        </p:txBody>
      </p:sp>
    </p:spTree>
    <p:extLst>
      <p:ext uri="{BB962C8B-B14F-4D97-AF65-F5344CB8AC3E}">
        <p14:creationId xmlns:p14="http://schemas.microsoft.com/office/powerpoint/2010/main" val="3697952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1248-31D7-46AA-B7BA-D4348022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422B-E5CB-475B-B0E3-5B13ED85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46BF-4425-4B22-88D6-22A5FC4F1FCD}"/>
              </a:ext>
            </a:extLst>
          </p:cNvPr>
          <p:cNvSpPr txBox="1"/>
          <p:nvPr/>
        </p:nvSpPr>
        <p:spPr>
          <a:xfrm>
            <a:off x="2563813" y="4419600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Unit-4 End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29E1-337B-4AA2-822E-D6981651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Keeping record of products: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using file handling mechanism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CBB9E-92D2-4012-946E-2EFFDE37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4" y="2514599"/>
            <a:ext cx="5752017" cy="4293615"/>
          </a:xfrm>
          <a:prstGeom prst="rect">
            <a:avLst/>
          </a:prstGeom>
        </p:spPr>
      </p:pic>
      <p:pic>
        <p:nvPicPr>
          <p:cNvPr id="9" name="Picture 4" descr="Product Data Entry Vendor for your Ecommerce Business">
            <a:extLst>
              <a:ext uri="{FF2B5EF4-FFF2-40B4-BE49-F238E27FC236}">
                <a16:creationId xmlns:a16="http://schemas.microsoft.com/office/drawing/2014/main" id="{850630E3-7263-4E5B-B541-166EF25B2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77" y="3657600"/>
            <a:ext cx="3200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95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F8C963-22B3-4940-89FD-4C400864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984" y="1152525"/>
            <a:ext cx="3973626" cy="227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5E820-17DB-4D5D-8005-A17E4564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3721180" cy="2790965"/>
          </a:xfrm>
          <a:prstGeom prst="rect">
            <a:avLst/>
          </a:prstGeom>
        </p:spPr>
      </p:pic>
      <p:pic>
        <p:nvPicPr>
          <p:cNvPr id="1026" name="Picture 2" descr="ecommerce_is_not_just_for_physical_products_cover_image | UNIK NEEDS">
            <a:extLst>
              <a:ext uri="{FF2B5EF4-FFF2-40B4-BE49-F238E27FC236}">
                <a16:creationId xmlns:a16="http://schemas.microsoft.com/office/drawing/2014/main" id="{403A88A3-639D-4DF7-B8E3-C4BC3690A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41" y="4191000"/>
            <a:ext cx="38004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ata Entry Vendor for your Ecommerce Business">
            <a:extLst>
              <a:ext uri="{FF2B5EF4-FFF2-40B4-BE49-F238E27FC236}">
                <a16:creationId xmlns:a16="http://schemas.microsoft.com/office/drawing/2014/main" id="{A74D6083-3BBE-4486-AE82-47767B304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76" y="3834288"/>
            <a:ext cx="3949780" cy="263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07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>
            <a:extLst>
              <a:ext uri="{FF2B5EF4-FFF2-40B4-BE49-F238E27FC236}">
                <a16:creationId xmlns:a16="http://schemas.microsoft.com/office/drawing/2014/main" id="{6FF55755-6135-4198-BA0D-0B4FF3D64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51054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ocument, file, finger, hand, handle, handling, hold icon">
            <a:extLst>
              <a:ext uri="{FF2B5EF4-FFF2-40B4-BE49-F238E27FC236}">
                <a16:creationId xmlns:a16="http://schemas.microsoft.com/office/drawing/2014/main" id="{AC884243-6B8F-4772-AA46-743B2D8A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69" y="1066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and Holding Pen In Readiness To Write On Notepad With File ...">
            <a:extLst>
              <a:ext uri="{FF2B5EF4-FFF2-40B4-BE49-F238E27FC236}">
                <a16:creationId xmlns:a16="http://schemas.microsoft.com/office/drawing/2014/main" id="{80837388-20AE-4B4B-AF9B-10ADDB41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043" y="3828532"/>
            <a:ext cx="3021176" cy="20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0C9DC2-6B36-49F8-B81E-F6465AB95ADE}"/>
              </a:ext>
            </a:extLst>
          </p:cNvPr>
          <p:cNvSpPr txBox="1"/>
          <p:nvPr/>
        </p:nvSpPr>
        <p:spPr>
          <a:xfrm>
            <a:off x="152400" y="0"/>
            <a:ext cx="18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Life Example</a:t>
            </a:r>
          </a:p>
        </p:txBody>
      </p:sp>
    </p:spTree>
    <p:extLst>
      <p:ext uri="{BB962C8B-B14F-4D97-AF65-F5344CB8AC3E}">
        <p14:creationId xmlns:p14="http://schemas.microsoft.com/office/powerpoint/2010/main" val="239261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D4280B-9AA9-4097-A851-FBEAB9400F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num;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&lt;&lt;"Enter number"&lt;&lt;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&gt;&gt;num;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84523-8829-44B1-93DA-BCB71468F23A}"/>
              </a:ext>
            </a:extLst>
          </p:cNvPr>
          <p:cNvSpPr/>
          <p:nvPr/>
        </p:nvSpPr>
        <p:spPr>
          <a:xfrm>
            <a:off x="3733800" y="2819399"/>
            <a:ext cx="2362200" cy="1371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aaa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24E69-7D8B-4E0B-B81F-E501A357F004}"/>
              </a:ext>
            </a:extLst>
          </p:cNvPr>
          <p:cNvSpPr txBox="1"/>
          <p:nvPr/>
        </p:nvSpPr>
        <p:spPr>
          <a:xfrm>
            <a:off x="4978156" y="236220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95C9A-6D76-4E82-8182-47DF651C680F}"/>
              </a:ext>
            </a:extLst>
          </p:cNvPr>
          <p:cNvCxnSpPr>
            <a:cxnSpLocks/>
          </p:cNvCxnSpPr>
          <p:nvPr/>
        </p:nvCxnSpPr>
        <p:spPr>
          <a:xfrm>
            <a:off x="1761901" y="3643859"/>
            <a:ext cx="1895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CFC99F-D61B-44EE-ABE8-2578EB176A28}"/>
              </a:ext>
            </a:extLst>
          </p:cNvPr>
          <p:cNvCxnSpPr/>
          <p:nvPr/>
        </p:nvCxnSpPr>
        <p:spPr>
          <a:xfrm flipV="1">
            <a:off x="5943600" y="2362200"/>
            <a:ext cx="11430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19449E-A62A-4034-BC0F-C47300D299F1}"/>
              </a:ext>
            </a:extLst>
          </p:cNvPr>
          <p:cNvSpPr txBox="1"/>
          <p:nvPr/>
        </p:nvSpPr>
        <p:spPr>
          <a:xfrm>
            <a:off x="7086600" y="201442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Temporary Storage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A08D04-A7B4-4313-B611-3367FAC9E646}"/>
              </a:ext>
            </a:extLst>
          </p:cNvPr>
          <p:cNvSpPr/>
          <p:nvPr/>
        </p:nvSpPr>
        <p:spPr>
          <a:xfrm>
            <a:off x="4381500" y="3047999"/>
            <a:ext cx="813043" cy="595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959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EF148-81E1-4883-8C13-14ABAD84552F}"/>
              </a:ext>
            </a:extLst>
          </p:cNvPr>
          <p:cNvSpPr/>
          <p:nvPr/>
        </p:nvSpPr>
        <p:spPr>
          <a:xfrm>
            <a:off x="6705600" y="979717"/>
            <a:ext cx="1752600" cy="182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 disk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A1A16-7C05-4A48-8183-5163B2793D91}"/>
              </a:ext>
            </a:extLst>
          </p:cNvPr>
          <p:cNvSpPr/>
          <p:nvPr/>
        </p:nvSpPr>
        <p:spPr>
          <a:xfrm>
            <a:off x="7086600" y="1926955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7A2AC-31EB-419D-8959-303AF6D0B48F}"/>
              </a:ext>
            </a:extLst>
          </p:cNvPr>
          <p:cNvSpPr/>
          <p:nvPr/>
        </p:nvSpPr>
        <p:spPr>
          <a:xfrm>
            <a:off x="533400" y="3009900"/>
            <a:ext cx="40386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stream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1CA1D-63D9-46FB-AFC7-19B0D077D317}"/>
              </a:ext>
            </a:extLst>
          </p:cNvPr>
          <p:cNvSpPr txBox="1"/>
          <p:nvPr/>
        </p:nvSpPr>
        <p:spPr>
          <a:xfrm>
            <a:off x="1861132" y="2613758"/>
            <a:ext cx="89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RAM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7BD4EC-DD6E-44F5-B0F2-B915E474CBC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572000" y="1894117"/>
            <a:ext cx="2133600" cy="1687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272CC38-ABC0-46C6-B5C3-6242919C156F}"/>
              </a:ext>
            </a:extLst>
          </p:cNvPr>
          <p:cNvSpPr/>
          <p:nvPr/>
        </p:nvSpPr>
        <p:spPr>
          <a:xfrm>
            <a:off x="685800" y="3429000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C5E1F2-F45F-44E1-8724-0E35476E0DDF}"/>
              </a:ext>
            </a:extLst>
          </p:cNvPr>
          <p:cNvSpPr/>
          <p:nvPr/>
        </p:nvSpPr>
        <p:spPr>
          <a:xfrm>
            <a:off x="3547585" y="3486150"/>
            <a:ext cx="990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99CD0F-EB11-4CA0-B956-AD413BE061BD}"/>
              </a:ext>
            </a:extLst>
          </p:cNvPr>
          <p:cNvCxnSpPr>
            <a:cxnSpLocks/>
          </p:cNvCxnSpPr>
          <p:nvPr/>
        </p:nvCxnSpPr>
        <p:spPr>
          <a:xfrm>
            <a:off x="1371600" y="3617268"/>
            <a:ext cx="2175985" cy="4256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A4C501-7D06-48B6-97F1-7EFBA3BE232A}"/>
              </a:ext>
            </a:extLst>
          </p:cNvPr>
          <p:cNvCxnSpPr>
            <a:cxnSpLocks/>
          </p:cNvCxnSpPr>
          <p:nvPr/>
        </p:nvCxnSpPr>
        <p:spPr>
          <a:xfrm flipH="1" flipV="1">
            <a:off x="1351527" y="3908041"/>
            <a:ext cx="2196058" cy="369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C06D9A-750E-4B5C-98AE-E4CCFB9D1DB5}"/>
              </a:ext>
            </a:extLst>
          </p:cNvPr>
          <p:cNvSpPr txBox="1"/>
          <p:nvPr/>
        </p:nvSpPr>
        <p:spPr>
          <a:xfrm>
            <a:off x="533400" y="979717"/>
            <a:ext cx="516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</a:rPr>
              <a:t>Managing Output Stream/Input Stream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00E86D-4163-4DF7-A87D-04D23171C214}"/>
              </a:ext>
            </a:extLst>
          </p:cNvPr>
          <p:cNvSpPr txBox="1"/>
          <p:nvPr/>
        </p:nvSpPr>
        <p:spPr>
          <a:xfrm>
            <a:off x="533400" y="4881013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have predefine classes to manage all these things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7C877-66EE-4F98-B325-A10EF2A768EB}"/>
              </a:ext>
            </a:extLst>
          </p:cNvPr>
          <p:cNvSpPr txBox="1"/>
          <p:nvPr/>
        </p:nvSpPr>
        <p:spPr>
          <a:xfrm>
            <a:off x="1676400" y="358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9EF26-3548-4F4E-B8B8-A499743F10A7}"/>
              </a:ext>
            </a:extLst>
          </p:cNvPr>
          <p:cNvSpPr txBox="1"/>
          <p:nvPr/>
        </p:nvSpPr>
        <p:spPr>
          <a:xfrm>
            <a:off x="1676400" y="3240733"/>
            <a:ext cx="158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B20BD-8F8D-4421-9F57-123FF7BA16E0}"/>
              </a:ext>
            </a:extLst>
          </p:cNvPr>
          <p:cNvSpPr txBox="1"/>
          <p:nvPr/>
        </p:nvSpPr>
        <p:spPr>
          <a:xfrm>
            <a:off x="609600" y="2057400"/>
            <a:ext cx="272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Stream: flow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DBFA7-4E87-48E6-A86C-9D3B5C631ACF}"/>
              </a:ext>
            </a:extLst>
          </p:cNvPr>
          <p:cNvSpPr txBox="1"/>
          <p:nvPr/>
        </p:nvSpPr>
        <p:spPr>
          <a:xfrm>
            <a:off x="4896874" y="3908041"/>
            <a:ext cx="450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variable to file- output stream</a:t>
            </a:r>
          </a:p>
          <a:p>
            <a:r>
              <a:rPr lang="en-US" dirty="0"/>
              <a:t>Data from file to variable-input stream</a:t>
            </a:r>
          </a:p>
        </p:txBody>
      </p:sp>
    </p:spTree>
    <p:extLst>
      <p:ext uri="{BB962C8B-B14F-4D97-AF65-F5344CB8AC3E}">
        <p14:creationId xmlns:p14="http://schemas.microsoft.com/office/powerpoint/2010/main" val="20721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178927-B49D-46E9-AACC-6112F4CBE6DD}"/>
              </a:ext>
            </a:extLst>
          </p:cNvPr>
          <p:cNvSpPr/>
          <p:nvPr/>
        </p:nvSpPr>
        <p:spPr>
          <a:xfrm>
            <a:off x="2743200" y="533400"/>
            <a:ext cx="2590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CA09B4-82AE-4D29-87C8-844B3E88D78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8600" y="1066800"/>
            <a:ext cx="0" cy="55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40002-25D6-43AA-8890-E818FF7D1752}"/>
              </a:ext>
            </a:extLst>
          </p:cNvPr>
          <p:cNvCxnSpPr>
            <a:cxnSpLocks/>
          </p:cNvCxnSpPr>
          <p:nvPr/>
        </p:nvCxnSpPr>
        <p:spPr>
          <a:xfrm>
            <a:off x="1066800" y="1617689"/>
            <a:ext cx="697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03CAF4-1C7E-4C4F-8274-700C0A957020}"/>
              </a:ext>
            </a:extLst>
          </p:cNvPr>
          <p:cNvCxnSpPr/>
          <p:nvPr/>
        </p:nvCxnSpPr>
        <p:spPr>
          <a:xfrm>
            <a:off x="1066800" y="1617689"/>
            <a:ext cx="0" cy="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86C82-63F0-470C-8119-457A82A6243A}"/>
              </a:ext>
            </a:extLst>
          </p:cNvPr>
          <p:cNvCxnSpPr/>
          <p:nvPr/>
        </p:nvCxnSpPr>
        <p:spPr>
          <a:xfrm>
            <a:off x="8039100" y="1617689"/>
            <a:ext cx="0" cy="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E24E1-851F-44D4-894E-2168427B5876}"/>
              </a:ext>
            </a:extLst>
          </p:cNvPr>
          <p:cNvSpPr/>
          <p:nvPr/>
        </p:nvSpPr>
        <p:spPr>
          <a:xfrm>
            <a:off x="457199" y="2238531"/>
            <a:ext cx="1752585" cy="59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istream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B53BB7-036F-4846-A9B3-0704D64591D6}"/>
              </a:ext>
            </a:extLst>
          </p:cNvPr>
          <p:cNvSpPr/>
          <p:nvPr/>
        </p:nvSpPr>
        <p:spPr>
          <a:xfrm>
            <a:off x="7429500" y="2238490"/>
            <a:ext cx="1600216" cy="592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ostream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5B791B-5C71-45B5-883A-DC422BD60AF8}"/>
              </a:ext>
            </a:extLst>
          </p:cNvPr>
          <p:cNvSpPr/>
          <p:nvPr/>
        </p:nvSpPr>
        <p:spPr>
          <a:xfrm>
            <a:off x="3810000" y="3429000"/>
            <a:ext cx="2133600" cy="609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iostream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68D407A-9CAC-4A68-B513-F42C3F8BDAEC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2209784" y="2534566"/>
            <a:ext cx="1600216" cy="1199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424F38F-E602-48F7-8169-0D868CEA4C0C}"/>
              </a:ext>
            </a:extLst>
          </p:cNvPr>
          <p:cNvCxnSpPr/>
          <p:nvPr/>
        </p:nvCxnSpPr>
        <p:spPr>
          <a:xfrm rot="10800000" flipV="1">
            <a:off x="5943601" y="2666999"/>
            <a:ext cx="1485899" cy="1066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61F9A5-C65C-44A2-ADF9-7ADD4234FB13}"/>
              </a:ext>
            </a:extLst>
          </p:cNvPr>
          <p:cNvCxnSpPr/>
          <p:nvPr/>
        </p:nvCxnSpPr>
        <p:spPr>
          <a:xfrm>
            <a:off x="1066800" y="2830540"/>
            <a:ext cx="0" cy="28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C3FE80-75C3-4B8F-BD12-2C5100E6FFF0}"/>
              </a:ext>
            </a:extLst>
          </p:cNvPr>
          <p:cNvCxnSpPr/>
          <p:nvPr/>
        </p:nvCxnSpPr>
        <p:spPr>
          <a:xfrm>
            <a:off x="8039100" y="2830540"/>
            <a:ext cx="0" cy="296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D83059B-47C2-4D26-8599-821BEE0A95B6}"/>
              </a:ext>
            </a:extLst>
          </p:cNvPr>
          <p:cNvSpPr/>
          <p:nvPr/>
        </p:nvSpPr>
        <p:spPr>
          <a:xfrm>
            <a:off x="419091" y="5791200"/>
            <a:ext cx="3390895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istream_withassign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94DC55-BC8E-44CD-BBC1-E31F29107EDA}"/>
              </a:ext>
            </a:extLst>
          </p:cNvPr>
          <p:cNvSpPr/>
          <p:nvPr/>
        </p:nvSpPr>
        <p:spPr>
          <a:xfrm>
            <a:off x="5638821" y="5773664"/>
            <a:ext cx="3390895" cy="609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ostream_withassign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37832A-47DB-45C1-B6DC-C2CA8D421F54}"/>
              </a:ext>
            </a:extLst>
          </p:cNvPr>
          <p:cNvCxnSpPr/>
          <p:nvPr/>
        </p:nvCxnSpPr>
        <p:spPr>
          <a:xfrm>
            <a:off x="1752600" y="2830540"/>
            <a:ext cx="0" cy="158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0258CA5-F4FC-4946-B217-9737689AC02D}"/>
              </a:ext>
            </a:extLst>
          </p:cNvPr>
          <p:cNvSpPr/>
          <p:nvPr/>
        </p:nvSpPr>
        <p:spPr>
          <a:xfrm>
            <a:off x="1482136" y="4513323"/>
            <a:ext cx="1752585" cy="5920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ifstream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CA4E86-A50A-4903-BAE4-E5B482FFBE92}"/>
              </a:ext>
            </a:extLst>
          </p:cNvPr>
          <p:cNvCxnSpPr>
            <a:stCxn id="23" idx="2"/>
          </p:cNvCxnSpPr>
          <p:nvPr/>
        </p:nvCxnSpPr>
        <p:spPr>
          <a:xfrm>
            <a:off x="4876800" y="4038586"/>
            <a:ext cx="0" cy="60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88DEF67-C2F3-4296-884C-5540688C02DD}"/>
              </a:ext>
            </a:extLst>
          </p:cNvPr>
          <p:cNvSpPr/>
          <p:nvPr/>
        </p:nvSpPr>
        <p:spPr>
          <a:xfrm>
            <a:off x="4118595" y="4665716"/>
            <a:ext cx="1752585" cy="5920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fstream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8C2F39-9D8A-4B77-848E-13C455961BEA}"/>
              </a:ext>
            </a:extLst>
          </p:cNvPr>
          <p:cNvSpPr/>
          <p:nvPr/>
        </p:nvSpPr>
        <p:spPr>
          <a:xfrm>
            <a:off x="6115058" y="4679983"/>
            <a:ext cx="1752585" cy="5920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ofstream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0AA36D-804D-4C52-A67F-E5AE6839D5EB}"/>
              </a:ext>
            </a:extLst>
          </p:cNvPr>
          <p:cNvCxnSpPr/>
          <p:nvPr/>
        </p:nvCxnSpPr>
        <p:spPr>
          <a:xfrm>
            <a:off x="7429500" y="2830540"/>
            <a:ext cx="0" cy="181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CBB786-AD85-4DBC-82A9-AF9C38FC1AC6}"/>
              </a:ext>
            </a:extLst>
          </p:cNvPr>
          <p:cNvSpPr txBox="1"/>
          <p:nvPr/>
        </p:nvSpPr>
        <p:spPr>
          <a:xfrm>
            <a:off x="180520" y="624616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cin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734817-F1D3-48BB-B6D0-33F81D677531}"/>
              </a:ext>
            </a:extLst>
          </p:cNvPr>
          <p:cNvSpPr txBox="1"/>
          <p:nvPr/>
        </p:nvSpPr>
        <p:spPr>
          <a:xfrm>
            <a:off x="76184" y="2830540"/>
            <a:ext cx="164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&gt;&gt;</a:t>
            </a:r>
          </a:p>
          <a:p>
            <a:r>
              <a:rPr lang="en-US" sz="2000" dirty="0"/>
              <a:t>extraction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7C706-61A5-465C-A33F-62FC445C5B2C}"/>
              </a:ext>
            </a:extLst>
          </p:cNvPr>
          <p:cNvSpPr txBox="1"/>
          <p:nvPr/>
        </p:nvSpPr>
        <p:spPr>
          <a:xfrm>
            <a:off x="6664017" y="6309547"/>
            <a:ext cx="65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15047-DEAA-4D83-9F5D-B512000F4433}"/>
              </a:ext>
            </a:extLst>
          </p:cNvPr>
          <p:cNvSpPr txBox="1"/>
          <p:nvPr/>
        </p:nvSpPr>
        <p:spPr>
          <a:xfrm>
            <a:off x="8387978" y="28205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&lt;&lt;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51DAA-8C5B-4B20-A72D-5692F4126D0D}"/>
              </a:ext>
            </a:extLst>
          </p:cNvPr>
          <p:cNvSpPr txBox="1"/>
          <p:nvPr/>
        </p:nvSpPr>
        <p:spPr>
          <a:xfrm>
            <a:off x="180520" y="32439"/>
            <a:ext cx="497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Classes for file stream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97082-EF44-4210-8191-5D0A52B8FBB1}"/>
              </a:ext>
            </a:extLst>
          </p:cNvPr>
          <p:cNvSpPr txBox="1"/>
          <p:nvPr/>
        </p:nvSpPr>
        <p:spPr>
          <a:xfrm>
            <a:off x="8111520" y="3427963"/>
            <a:ext cx="129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373363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257B-FE45-4EDB-9183-8FB976F32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In C++, files are mainly deal with three classes fstream, ifstream, ofstream.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ofstream: </a:t>
            </a:r>
            <a:r>
              <a:rPr lang="en-US" dirty="0"/>
              <a:t>This Stream class indicates the output file stream and is applied to create files for writing information to files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ifstream: </a:t>
            </a:r>
            <a:r>
              <a:rPr lang="en-US" dirty="0"/>
              <a:t>This Stream class indicates the input file stream and is applied for reading information from files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fstream: </a:t>
            </a:r>
            <a:r>
              <a:rPr lang="en-US" dirty="0"/>
              <a:t>This Stream class can be used for both read and write from/to files.</a:t>
            </a:r>
          </a:p>
        </p:txBody>
      </p:sp>
    </p:spTree>
    <p:extLst>
      <p:ext uri="{BB962C8B-B14F-4D97-AF65-F5344CB8AC3E}">
        <p14:creationId xmlns:p14="http://schemas.microsoft.com/office/powerpoint/2010/main" val="2109456244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5855</TotalTime>
  <Words>994</Words>
  <Application>Microsoft Office PowerPoint</Application>
  <PresentationFormat>On-screen Show (4:3)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Arial Black</vt:lpstr>
      <vt:lpstr>Arial Rounded MT Bold</vt:lpstr>
      <vt:lpstr>Calibri</vt:lpstr>
      <vt:lpstr>Courier New</vt:lpstr>
      <vt:lpstr>Helvetica Neue</vt:lpstr>
      <vt:lpstr>Open Sans</vt:lpstr>
      <vt:lpstr>Tahoma</vt:lpstr>
      <vt:lpstr>Verdana</vt:lpstr>
      <vt:lpstr>Verdana,Bold</vt:lpstr>
      <vt:lpstr>Wingdings</vt:lpstr>
      <vt:lpstr>Lpu theme final with copyright(S)</vt:lpstr>
      <vt:lpstr>CAP444 OBJECT ORIENTED PROGRAMMING USING C++ </vt:lpstr>
      <vt:lpstr>Unit-4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Opening  Files</vt:lpstr>
      <vt:lpstr>Closing Files</vt:lpstr>
      <vt:lpstr>Reading and Writing into Files</vt:lpstr>
      <vt:lpstr>Reading Files: using get() function</vt:lpstr>
      <vt:lpstr>Detecting End-of-File</vt:lpstr>
      <vt:lpstr> Reading Files: using getline() How to process a file line by line in C++?</vt:lpstr>
      <vt:lpstr>PowerPoint Presentation</vt:lpstr>
      <vt:lpstr>PowerPoint Presentation</vt:lpstr>
      <vt:lpstr>PowerPoint Presentation</vt:lpstr>
      <vt:lpstr>PowerPoint Presentation</vt:lpstr>
      <vt:lpstr> File Modes </vt:lpstr>
      <vt:lpstr>To append file content 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298</cp:revision>
  <dcterms:created xsi:type="dcterms:W3CDTF">2014-05-25T11:13:57Z</dcterms:created>
  <dcterms:modified xsi:type="dcterms:W3CDTF">2021-10-26T17:57:08Z</dcterms:modified>
</cp:coreProperties>
</file>