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41"/>
  </p:notesMasterIdLst>
  <p:handoutMasterIdLst>
    <p:handoutMasterId r:id="rId42"/>
  </p:handoutMasterIdLst>
  <p:sldIdLst>
    <p:sldId id="269" r:id="rId2"/>
    <p:sldId id="354" r:id="rId3"/>
    <p:sldId id="361" r:id="rId4"/>
    <p:sldId id="362" r:id="rId5"/>
    <p:sldId id="363" r:id="rId6"/>
    <p:sldId id="365" r:id="rId7"/>
    <p:sldId id="397" r:id="rId8"/>
    <p:sldId id="366" r:id="rId9"/>
    <p:sldId id="371" r:id="rId10"/>
    <p:sldId id="367" r:id="rId11"/>
    <p:sldId id="380" r:id="rId12"/>
    <p:sldId id="401" r:id="rId13"/>
    <p:sldId id="377" r:id="rId14"/>
    <p:sldId id="403" r:id="rId15"/>
    <p:sldId id="378" r:id="rId16"/>
    <p:sldId id="404" r:id="rId17"/>
    <p:sldId id="373" r:id="rId18"/>
    <p:sldId id="405" r:id="rId19"/>
    <p:sldId id="374" r:id="rId20"/>
    <p:sldId id="382" r:id="rId21"/>
    <p:sldId id="402" r:id="rId22"/>
    <p:sldId id="375" r:id="rId23"/>
    <p:sldId id="376" r:id="rId24"/>
    <p:sldId id="383" r:id="rId25"/>
    <p:sldId id="385" r:id="rId26"/>
    <p:sldId id="386" r:id="rId27"/>
    <p:sldId id="388" r:id="rId28"/>
    <p:sldId id="387" r:id="rId29"/>
    <p:sldId id="389" r:id="rId30"/>
    <p:sldId id="390" r:id="rId31"/>
    <p:sldId id="391" r:id="rId32"/>
    <p:sldId id="392" r:id="rId33"/>
    <p:sldId id="393" r:id="rId34"/>
    <p:sldId id="394" r:id="rId35"/>
    <p:sldId id="396" r:id="rId36"/>
    <p:sldId id="398" r:id="rId37"/>
    <p:sldId id="399" r:id="rId38"/>
    <p:sldId id="400" r:id="rId39"/>
    <p:sldId id="35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Unit5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57B5-FD97-4F5F-B2A4-0C9FFDA3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BD96-49B4-498F-A130-0638A8DB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template :</a:t>
            </a:r>
          </a:p>
          <a:p>
            <a:pPr marL="0" indent="0">
              <a:buNone/>
            </a:pPr>
            <a:r>
              <a:rPr lang="en-US" dirty="0"/>
              <a:t>To create class in generic form.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template &lt;class type&gt;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88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65066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&lt;int&gt;a;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75382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181D-26E4-4138-8176-AF1880FF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r>
              <a:rPr lang="en-US" sz="360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overloading of function template</a:t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0206-E442-4211-B7EF-9BA3FACA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Function template also can be overload </a:t>
            </a:r>
          </a:p>
          <a:p>
            <a:pPr algn="just"/>
            <a:r>
              <a:rPr lang="en-US" sz="3000" dirty="0"/>
              <a:t>Same function name with different signature</a:t>
            </a:r>
          </a:p>
          <a:p>
            <a:pPr marL="0" indent="0" algn="just">
              <a:buNone/>
            </a:pPr>
            <a:r>
              <a:rPr lang="en-US" sz="3000" dirty="0"/>
              <a:t>is called function overloading and same thing we can apply for template also.</a:t>
            </a:r>
          </a:p>
          <a:p>
            <a:pPr marL="0" indent="0" algn="just">
              <a:buNone/>
            </a:pPr>
            <a:r>
              <a:rPr lang="en-US" sz="3000" dirty="0"/>
              <a:t>For example there is a template function for insert which take one parameter and with the same name insert we can create one more template with two parameters. 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9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9F6ED-FD15-4AE7-809A-2B4C9FA0E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is the output of this program?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#include&lt;string&gt;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template &lt;</a:t>
            </a:r>
            <a:r>
              <a:rPr lang="en-US" dirty="0" err="1">
                <a:solidFill>
                  <a:schemeClr val="tx1"/>
                </a:solidFill>
              </a:rPr>
              <a:t>typename</a:t>
            </a:r>
            <a:r>
              <a:rPr lang="en-US" dirty="0">
                <a:solidFill>
                  <a:schemeClr val="tx1"/>
                </a:solidFill>
              </a:rPr>
              <a:t> 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(T output)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&lt;&lt;output;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double d = 5.5;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string s("Hello World");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 d 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 s 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1C603-2804-41B2-BD16-E574CA8AA6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5.5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5.5Hello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875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1046-6B0E-40D1-A680-D40242B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r>
              <a:rPr lang="en-US" sz="36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recursion with template function</a:t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2E8F-DAF2-4A6E-8C1D-A0FC8DFD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urw-din"/>
              </a:rPr>
              <a:t>The process in which a function call by itself is called recursion and the corresponding function is called as recursive function.</a:t>
            </a:r>
          </a:p>
          <a:p>
            <a:pPr algn="just"/>
            <a:r>
              <a:rPr lang="en-US" dirty="0">
                <a:latin typeface="urw-din"/>
              </a:rPr>
              <a:t>We can create recursive </a:t>
            </a:r>
            <a:r>
              <a:rPr lang="en-US" sz="3200" b="0" i="0" u="none" strike="noStrike" baseline="0" dirty="0">
                <a:latin typeface="Verdana" panose="020B0604030504040204" pitchFamily="34" charset="0"/>
              </a:rPr>
              <a:t>template function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</a:rPr>
              <a:t>Example: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5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FC95-3613-4407-B57A-0140AFAD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44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statement is correct about function template?</a:t>
            </a:r>
          </a:p>
          <a:p>
            <a:pPr marL="0" indent="0">
              <a:buNone/>
            </a:pPr>
            <a:r>
              <a:rPr lang="en-US" dirty="0"/>
              <a:t>Statement1:Function template also can be overload</a:t>
            </a:r>
          </a:p>
          <a:p>
            <a:pPr marL="0" indent="0">
              <a:buNone/>
            </a:pPr>
            <a:r>
              <a:rPr lang="en-US" dirty="0"/>
              <a:t>Statement2:We can create recursive template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F6771-B5BC-4599-8995-09CB3060F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Statement1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Statement2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Statements are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9091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5DBA-8EE8-4C13-8EC8-89629EBC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200" b="0" i="0" u="none" strike="noStrike" baseline="0" dirty="0">
                <a:latin typeface="Verdana" panose="020B0604030504040204" pitchFamily="34" charset="0"/>
              </a:rPr>
            </a:br>
            <a:r>
              <a:rPr lang="en-US" sz="3200" b="0" i="0" u="none" strike="noStrike" baseline="0" dirty="0">
                <a:latin typeface="Verdana" panose="020B0604030504040204" pitchFamily="34" charset="0"/>
              </a:rPr>
              <a:t>class template and inheritance</a:t>
            </a:r>
            <a:br>
              <a:rPr lang="en-US" sz="3200" b="0" i="0" u="none" strike="noStrike" baseline="0" dirty="0">
                <a:latin typeface="Verdana" panose="020B0604030504040204" pitchFamily="34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C910-A83C-48E9-964B-5232AE5BE0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One normal class inheriting template class: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Base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FE3D9-64FD-4FF1-85E9-7EB361DC0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class Der : public Base&lt;int&gt;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{</a:t>
            </a:r>
          </a:p>
          <a:p>
            <a:pPr marL="0" indent="0">
              <a:buNone/>
            </a:pPr>
            <a:endParaRPr lang="en-US" dirty="0"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9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C102-87C8-4DD6-BCB9-438A9C1CC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440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What is the output of this program?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func</a:t>
            </a:r>
            <a:r>
              <a:rPr lang="en-US" dirty="0"/>
              <a:t>(T </a:t>
            </a:r>
            <a:r>
              <a:rPr lang="en-US" dirty="0" err="1"/>
              <a:t>a,T</a:t>
            </a:r>
            <a:r>
              <a:rPr lang="en-US" dirty="0"/>
              <a:t> b){return </a:t>
            </a:r>
            <a:r>
              <a:rPr lang="en-US" dirty="0" err="1"/>
              <a:t>a+b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A &lt;int&gt;a1;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&lt;&lt;a1.func(3,2);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32935-939B-4F7F-868F-B73970B5C0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Compilation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will print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62072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828B-BCFF-48EC-AF38-39823F1A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One template class inheriting other template class: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Base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62906-D23B-4C4D-AFB2-4D3D6F8D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Derive: public Base&lt;int&gt;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6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E8A3-8E90-48B1-B0FD-382208B5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25D-0294-4D4D-B871-B3F4C74E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Verdana,Bold"/>
              </a:rPr>
              <a:t>Generic programming with templates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ahoma" panose="020B0604030504040204" pitchFamily="34" charset="0"/>
              </a:rPr>
              <a:t> </a:t>
            </a:r>
            <a:r>
              <a:rPr lang="en-US" sz="2000" b="0" i="0" u="none" strike="noStrike" baseline="0" dirty="0">
                <a:latin typeface="Verdana" panose="020B0604030504040204" pitchFamily="34" charset="0"/>
              </a:rPr>
              <a:t>need of template,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b="0" i="0" u="none" strike="noStrike" baseline="0" dirty="0">
                <a:latin typeface="Verdana" panose="020B0604030504040204" pitchFamily="34" charset="0"/>
              </a:rPr>
              <a:t>class template,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 function template,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overloading of function template,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recursion with template function,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class template and inheritance,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difference between templates and macros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85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C08A-E7AF-4E29-9B6E-FB59D771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0" i="0" u="none" strike="noStrike" baseline="0" dirty="0">
                <a:latin typeface="Verdana" panose="020B0604030504040204" pitchFamily="34" charset="0"/>
              </a:rPr>
              <a:t>class template and inheritance:</a:t>
            </a:r>
          </a:p>
          <a:p>
            <a:pPr marL="514350" indent="-514350">
              <a:buAutoNum type="alphaUcPeriod"/>
            </a:pP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template to template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B.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class to template</a:t>
            </a:r>
          </a:p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C. </a:t>
            </a:r>
            <a:r>
              <a:rPr lang="en-US" sz="3200" b="1" u="none" strike="noStrike" baseline="0" dirty="0">
                <a:solidFill>
                  <a:srgbClr val="FF0000"/>
                </a:solidFill>
                <a:latin typeface="-apple-system"/>
              </a:rPr>
              <a:t>templ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ate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 to class</a:t>
            </a:r>
          </a:p>
          <a:p>
            <a:pPr marL="0" indent="0">
              <a:buNone/>
            </a:pPr>
            <a:endParaRPr lang="en-US" sz="3200" b="0" i="0" u="none" strike="noStrike" baseline="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4400" b="0" i="0" u="none" strike="noStrike" baseline="0" dirty="0"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6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72984-0726-4A32-A570-08F1FB58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7063F-DCB0-417F-9819-53561A41BB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statement is correct about template class?</a:t>
            </a:r>
          </a:p>
          <a:p>
            <a:pPr marL="0" indent="0">
              <a:buNone/>
            </a:pPr>
            <a:r>
              <a:rPr lang="en-US" dirty="0"/>
              <a:t>Statement1:One normal class inheriting template class</a:t>
            </a:r>
          </a:p>
          <a:p>
            <a:pPr marL="0" indent="0">
              <a:buNone/>
            </a:pPr>
            <a:r>
              <a:rPr lang="en-US" dirty="0"/>
              <a:t>Statement2:One template class inheriting other template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D6F52-BA16-4AA1-9F57-6511DF1D15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Statement1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Statement2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Statements are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828717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type Funct2(type Var2)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Var2;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 dirty="0"/>
              <a:t>        Test&lt;double&gt; Var2;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Var2.Funct2(3.123);</a:t>
            </a:r>
          </a:p>
          <a:p>
            <a:pPr marL="0" indent="0">
              <a:buNone/>
            </a:pPr>
            <a:r>
              <a:rPr lang="en-US" sz="2000" dirty="0"/>
              <a:t>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97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Test()       {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~Test()        { 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/>
              <a:t>         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751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41413-2366-43B7-85F5-C60A7C64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&lt;iostream&gt;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using namespace std;</a:t>
            </a:r>
          </a:p>
          <a:p>
            <a:pPr marL="0" indent="0">
              <a:buNone/>
            </a:pPr>
            <a:r>
              <a:rPr lang="en-US" sz="1600" dirty="0"/>
              <a:t>template&lt;class T&gt;</a:t>
            </a:r>
          </a:p>
          <a:p>
            <a:pPr marL="0" indent="0">
              <a:buNone/>
            </a:pPr>
            <a:r>
              <a:rPr lang="en-US" sz="1600" dirty="0"/>
              <a:t>class A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public:</a:t>
            </a:r>
          </a:p>
          <a:p>
            <a:pPr marL="0" indent="0">
              <a:buNone/>
            </a:pPr>
            <a:r>
              <a:rPr lang="en-US" sz="1600" dirty="0"/>
              <a:t>	T </a:t>
            </a:r>
            <a:r>
              <a:rPr lang="en-US" sz="1600" dirty="0" err="1"/>
              <a:t>func</a:t>
            </a:r>
            <a:r>
              <a:rPr lang="en-US" sz="1600" dirty="0"/>
              <a:t>(T a, T b){</a:t>
            </a:r>
          </a:p>
          <a:p>
            <a:pPr marL="0" indent="0">
              <a:buNone/>
            </a:pPr>
            <a:r>
              <a:rPr lang="en-US" sz="1600" dirty="0"/>
              <a:t>		return a/b;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A &lt;int&gt;a1;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&lt;&lt;a1.func(3,2);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&lt;&lt;a1.func(3.0,2.0);</a:t>
            </a:r>
          </a:p>
          <a:p>
            <a:pPr marL="0" indent="0">
              <a:buNone/>
            </a:pPr>
            <a:r>
              <a:rPr lang="en-US" sz="1600" dirty="0"/>
              <a:t>	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F9A85-942B-41A1-BADA-67263DD1D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4000" dirty="0"/>
              <a:t>11</a:t>
            </a:r>
          </a:p>
          <a:p>
            <a:pPr marL="514350" indent="-514350">
              <a:buAutoNum type="alphaUcPeriod"/>
            </a:pPr>
            <a:r>
              <a:rPr lang="en-US" sz="4000" dirty="0"/>
              <a:t>12</a:t>
            </a:r>
          </a:p>
          <a:p>
            <a:pPr marL="514350" indent="-514350">
              <a:buAutoNum type="alphaUcPeriod"/>
            </a:pPr>
            <a:r>
              <a:rPr lang="en-US" sz="4000" dirty="0"/>
              <a:t>10</a:t>
            </a:r>
          </a:p>
          <a:p>
            <a:pPr marL="514350" indent="-514350">
              <a:buAutoNum type="alphaUcPeriod"/>
            </a:pPr>
            <a:r>
              <a:rPr lang="en-US" sz="4000" dirty="0"/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4A464-8509-469B-87DB-7AD148F69744}"/>
              </a:ext>
            </a:extLst>
          </p:cNvPr>
          <p:cNvSpPr txBox="1"/>
          <p:nvPr/>
        </p:nvSpPr>
        <p:spPr>
          <a:xfrm>
            <a:off x="30480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143001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C013-BFE0-4F4F-81B0-C10202D0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B222-A123-4F4D-8110-2253EAC7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preprocessors statements means a instructions to the compiler to preprocess the information before actual compilation starts.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All preprocessor statement begin with 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are number of preprocessor statements like #include, #define, #if, #else, #line,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The #define preprocessor statement creates symbolic constants. The symbolic constant is called a macro</a:t>
            </a:r>
          </a:p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#define macro-name replacement-text </a:t>
            </a:r>
          </a:p>
        </p:txBody>
      </p:sp>
    </p:spTree>
    <p:extLst>
      <p:ext uri="{BB962C8B-B14F-4D97-AF65-F5344CB8AC3E}">
        <p14:creationId xmlns:p14="http://schemas.microsoft.com/office/powerpoint/2010/main" val="130680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8EBA-0CDD-4714-B48C-17C28F4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7545-E105-4BF6-9380-5002C403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PI 3.14159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 ()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"Value of PI :" &lt;&lt; PI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2055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2D74-BFAA-4123-BA8C-A99F3B72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__LINE__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line number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__FILE__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file name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__DATE__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month/day/year that is the date of the translation of the source file into object code.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__TIME__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hour: minute: second that is the time at which the program was compiled.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96CF0-36F7-4FA7-808E-73FDD038B759}"/>
              </a:ext>
            </a:extLst>
          </p:cNvPr>
          <p:cNvSpPr txBox="1"/>
          <p:nvPr/>
        </p:nvSpPr>
        <p:spPr>
          <a:xfrm>
            <a:off x="457200" y="514290"/>
            <a:ext cx="2024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Predefine Macros</a:t>
            </a:r>
          </a:p>
        </p:txBody>
      </p:sp>
    </p:spTree>
    <p:extLst>
      <p:ext uri="{BB962C8B-B14F-4D97-AF65-F5344CB8AC3E}">
        <p14:creationId xmlns:p14="http://schemas.microsoft.com/office/powerpoint/2010/main" val="114982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38D6-0A09-4E0A-B877-5C274EE2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will be the output of the following C++ code?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main 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__LINE__ : " &lt;&lt; __LINE__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__FILE__ : " &lt;&lt; __FILE__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__DATE__ : " &lt;&lt; __DATE__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__TIME__ : " &lt;&lt; __TIME__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a) 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b) details about your file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c) compile time error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d) runtime error</a:t>
            </a:r>
          </a:p>
        </p:txBody>
      </p:sp>
    </p:spTree>
    <p:extLst>
      <p:ext uri="{BB962C8B-B14F-4D97-AF65-F5344CB8AC3E}">
        <p14:creationId xmlns:p14="http://schemas.microsoft.com/office/powerpoint/2010/main" val="206639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7F4A-3B29-4D64-9C70-E1C4C9EE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7551-7925-4375-9BB4-339A407B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longer</a:t>
            </a:r>
          </a:p>
          <a:p>
            <a:r>
              <a:rPr lang="en-US" dirty="0"/>
              <a:t>No repetition</a:t>
            </a:r>
          </a:p>
          <a:p>
            <a:r>
              <a:rPr lang="en-US" dirty="0"/>
              <a:t>Define in short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DA0B-69F8-45DD-9AA0-A122915D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Template in C++: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26AD-8397-4769-A7CB-09F982C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features which provide us a generic function and generic class</a:t>
            </a:r>
          </a:p>
          <a:p>
            <a:r>
              <a:rPr lang="en-US" dirty="0"/>
              <a:t>It represents in two ways:</a:t>
            </a:r>
          </a:p>
          <a:p>
            <a:pPr lvl="1"/>
            <a:r>
              <a:rPr lang="en-US" dirty="0"/>
              <a:t>Function template</a:t>
            </a:r>
          </a:p>
          <a:p>
            <a:pPr lvl="1"/>
            <a:r>
              <a:rPr lang="en-US" dirty="0"/>
              <a:t>Class template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62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B43E-EC4F-4E18-AF14-F8E02F26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875D-576E-4A1A-A5D1-58A1636E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&lt;&lt;"kumar </a:t>
            </a:r>
            <a:r>
              <a:rPr lang="en-US" dirty="0" err="1"/>
              <a:t>vishal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20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#define pi=3.14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1928593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pi 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116255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46E8B-1976-4CFA-ACF2-5244A3B2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What will be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7429-FCF0-4B03-9E56-17D8F5C2F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(name) </a:t>
            </a:r>
            <a:r>
              <a:rPr lang="en-US" dirty="0" err="1"/>
              <a:t>cout</a:t>
            </a:r>
            <a:r>
              <a:rPr lang="en-US" dirty="0"/>
              <a:t>&lt;&lt;name;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("kumar")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</a:t>
            </a:r>
            <a:r>
              <a:rPr lang="en-US" dirty="0" err="1"/>
              <a:t>vishal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("Rohit")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A0B3-46D1-46F3-BD37-095D840A52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err="1"/>
              <a:t>kumarvishalRohit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kumarvishal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33365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7BCA-59B5-495F-8C24-44A6AE18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Macro in single line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&lt;&lt;"kumar </a:t>
            </a:r>
            <a:r>
              <a:rPr lang="en-US" dirty="0" err="1"/>
              <a:t>vishal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Macro in multi line: use \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product(</a:t>
            </a:r>
            <a:r>
              <a:rPr lang="en-US" dirty="0" err="1"/>
              <a:t>x,y</a:t>
            </a:r>
            <a:r>
              <a:rPr lang="en-US" dirty="0"/>
              <a:t>)\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cout</a:t>
            </a:r>
            <a:r>
              <a:rPr lang="en-US" dirty="0"/>
              <a:t>&lt;&lt;\</a:t>
            </a:r>
          </a:p>
          <a:p>
            <a:pPr marL="0" indent="0">
              <a:buNone/>
            </a:pPr>
            <a:r>
              <a:rPr lang="en-US" dirty="0"/>
              <a:t>(x*y);}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product(5,4)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46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0058B2-C7D9-4E9B-A651-D95258BD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19868"/>
              </p:ext>
            </p:extLst>
          </p:nvPr>
        </p:nvGraphicFramePr>
        <p:xfrm>
          <a:off x="457200" y="1143000"/>
          <a:ext cx="8229600" cy="369921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29206991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368624944"/>
                    </a:ext>
                  </a:extLst>
                </a:gridCol>
              </a:tblGrid>
              <a:tr h="482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 dirty="0">
                          <a:solidFill>
                            <a:schemeClr val="tx1"/>
                          </a:solidFill>
                          <a:effectLst/>
                        </a:rPr>
                        <a:t>MACRO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89525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Macro is Preprocessed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Function is Compiled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337910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Macro increases the code length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Function keeps the code length unaffected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650174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Macro is Faster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Function is Slower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976868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Before Compilation, macro name is replaced by macro value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During function call, transfer of control takes place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875016"/>
                  </a:ext>
                </a:extLst>
              </a:tr>
              <a:tr h="770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Macros are useful when small code is repeated many times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Functions are useful when large code is to be written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9892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07D342-6319-49D7-81A4-809B7622DB3F}"/>
              </a:ext>
            </a:extLst>
          </p:cNvPr>
          <p:cNvSpPr txBox="1"/>
          <p:nvPr/>
        </p:nvSpPr>
        <p:spPr>
          <a:xfrm>
            <a:off x="457200" y="685800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difference between macro and function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EA81-556B-4862-9C6D-59F6EE9C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A522-5C08-488D-9173-32D0AF77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Can we specify default value for template arguments?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Yes, like normal parameters, we can specify default arguments to templates.</a:t>
            </a:r>
          </a:p>
        </p:txBody>
      </p:sp>
    </p:spTree>
    <p:extLst>
      <p:ext uri="{BB962C8B-B14F-4D97-AF65-F5344CB8AC3E}">
        <p14:creationId xmlns:p14="http://schemas.microsoft.com/office/powerpoint/2010/main" val="1736037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09C1-E470-43D6-8D1C-08DA9491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BB4D-81E4-42B6-B563-AB4EF583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template&lt;class T1, class T2 = char&gt;</a:t>
            </a:r>
          </a:p>
          <a:p>
            <a:pPr marL="0" indent="0">
              <a:buNone/>
            </a:pPr>
            <a:r>
              <a:rPr lang="en-US" dirty="0"/>
              <a:t>class A 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T1 x;</a:t>
            </a:r>
          </a:p>
          <a:p>
            <a:pPr marL="0" indent="0">
              <a:buNone/>
            </a:pPr>
            <a:r>
              <a:rPr lang="en-US" dirty="0"/>
              <a:t>    T2 y;</a:t>
            </a:r>
          </a:p>
          <a:p>
            <a:pPr marL="0" indent="0">
              <a:buNone/>
            </a:pPr>
            <a:r>
              <a:rPr lang="en-US" dirty="0"/>
              <a:t>    A() {   </a:t>
            </a:r>
            <a:r>
              <a:rPr lang="en-US" dirty="0" err="1"/>
              <a:t>cout</a:t>
            </a:r>
            <a:r>
              <a:rPr lang="en-US" dirty="0"/>
              <a:t>&lt;&lt;"Constructor Called"&lt;&lt;</a:t>
            </a:r>
            <a:r>
              <a:rPr lang="en-US" dirty="0" err="1"/>
              <a:t>endl</a:t>
            </a:r>
            <a:r>
              <a:rPr lang="en-US" dirty="0"/>
              <a:t>;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4726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6624-66F2-4825-A0C7-0D8667B5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DEFF-9EBE-4880-9B7F-556E8763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34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06F6-C14A-40E9-AC4C-4D69B740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Function template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FA4D-60A0-4664-ADE0-895E9B4D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We can define a template for a function.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Generic functions use the concept of a function template.</a:t>
            </a:r>
          </a:p>
          <a:p>
            <a:pPr algn="just"/>
            <a:r>
              <a:rPr lang="en-US" sz="2400" b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The type of the data that the function will define it depends up on the type of the data passed as a parameter.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It is created by using the keyword template</a:t>
            </a:r>
          </a:p>
          <a:p>
            <a:pPr marL="0" indent="0">
              <a:buNone/>
            </a:pPr>
            <a:r>
              <a:rPr lang="en-US" sz="3000" dirty="0"/>
              <a:t>Syntax: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template &lt;class </a:t>
            </a:r>
            <a:r>
              <a:rPr lang="en-US" sz="2600" dirty="0" err="1">
                <a:solidFill>
                  <a:srgbClr val="C00000"/>
                </a:solidFill>
              </a:rPr>
              <a:t>Ttype</a:t>
            </a:r>
            <a:r>
              <a:rPr lang="en-US" sz="2600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C00000"/>
                </a:solidFill>
              </a:rPr>
              <a:t>returnType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functionName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dirty="0" err="1">
                <a:solidFill>
                  <a:srgbClr val="C00000"/>
                </a:solidFill>
              </a:rPr>
              <a:t>parameterList</a:t>
            </a:r>
            <a:r>
              <a:rPr lang="en-US" sz="2600" dirty="0">
                <a:solidFill>
                  <a:srgbClr val="C00000"/>
                </a:solidFill>
              </a:rPr>
              <a:t>)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{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    // body of function.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5684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241F-4644-410F-A218-698E565F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fr-FR" sz="2400" dirty="0" err="1"/>
              <a:t>template</a:t>
            </a:r>
            <a:r>
              <a:rPr lang="fr-FR" sz="2400" dirty="0"/>
              <a:t> &lt;class T&gt;</a:t>
            </a:r>
          </a:p>
          <a:p>
            <a:pPr marL="0" indent="0">
              <a:buNone/>
            </a:pPr>
            <a:r>
              <a:rPr lang="fr-FR" sz="2400" dirty="0"/>
              <a:t>T </a:t>
            </a:r>
            <a:r>
              <a:rPr lang="fr-FR" sz="2400" dirty="0" err="1"/>
              <a:t>add</a:t>
            </a:r>
            <a:r>
              <a:rPr lang="fr-FR" sz="2400" dirty="0"/>
              <a:t>(T a, T b)</a:t>
            </a:r>
          </a:p>
          <a:p>
            <a:pPr marL="0" indent="0">
              <a:buNone/>
            </a:pPr>
            <a:r>
              <a:rPr lang="fr-FR" sz="2400" dirty="0"/>
              <a:t>{</a:t>
            </a:r>
          </a:p>
          <a:p>
            <a:pPr marL="0" indent="0">
              <a:buNone/>
            </a:pPr>
            <a:r>
              <a:rPr lang="fr-FR" sz="2400" dirty="0"/>
              <a:t>    T c=</a:t>
            </a:r>
            <a:r>
              <a:rPr lang="fr-FR" sz="2400" dirty="0" err="1"/>
              <a:t>a+b</a:t>
            </a:r>
            <a:r>
              <a:rPr lang="fr-FR" sz="2400" dirty="0"/>
              <a:t>;</a:t>
            </a:r>
          </a:p>
          <a:p>
            <a:pPr marL="0" indent="0">
              <a:buNone/>
            </a:pPr>
            <a:r>
              <a:rPr lang="fr-FR" sz="2400" dirty="0"/>
              <a:t>    return c;</a:t>
            </a:r>
          </a:p>
          <a:p>
            <a:pPr marL="0" indent="0">
              <a:buNone/>
            </a:pPr>
            <a:r>
              <a:rPr lang="fr-FR" sz="2400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6C264-A73B-4D2A-BE9B-FA1AA8EBC431}"/>
              </a:ext>
            </a:extLst>
          </p:cNvPr>
          <p:cNvCxnSpPr>
            <a:cxnSpLocks/>
          </p:cNvCxnSpPr>
          <p:nvPr/>
        </p:nvCxnSpPr>
        <p:spPr>
          <a:xfrm>
            <a:off x="2438400" y="1731844"/>
            <a:ext cx="2590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3C709A-B7EB-4694-936A-BCECC4BC1B0A}"/>
              </a:ext>
            </a:extLst>
          </p:cNvPr>
          <p:cNvSpPr txBox="1"/>
          <p:nvPr/>
        </p:nvSpPr>
        <p:spPr>
          <a:xfrm>
            <a:off x="5195364" y="2567387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Placeholder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B77DE-3A97-4B4B-9861-875A49464899}"/>
              </a:ext>
            </a:extLst>
          </p:cNvPr>
          <p:cNvSpPr txBox="1"/>
          <p:nvPr/>
        </p:nvSpPr>
        <p:spPr>
          <a:xfrm>
            <a:off x="1752600" y="3581400"/>
            <a:ext cx="49142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C00000"/>
                </a:solidFill>
              </a:rPr>
              <a:t>template</a:t>
            </a:r>
            <a:r>
              <a:rPr lang="fr-FR" sz="2800" dirty="0">
                <a:solidFill>
                  <a:srgbClr val="C00000"/>
                </a:solidFill>
              </a:rPr>
              <a:t> &lt;</a:t>
            </a:r>
            <a:r>
              <a:rPr lang="fr-FR" sz="2800" dirty="0" err="1">
                <a:solidFill>
                  <a:srgbClr val="C00000"/>
                </a:solidFill>
              </a:rPr>
              <a:t>typename</a:t>
            </a:r>
            <a:r>
              <a:rPr lang="fr-FR" sz="2800" dirty="0">
                <a:solidFill>
                  <a:srgbClr val="C00000"/>
                </a:solidFill>
              </a:rPr>
              <a:t> T&gt;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T </a:t>
            </a:r>
            <a:r>
              <a:rPr lang="fr-FR" sz="2800" dirty="0" err="1">
                <a:solidFill>
                  <a:srgbClr val="C00000"/>
                </a:solidFill>
              </a:rPr>
              <a:t>add</a:t>
            </a:r>
            <a:r>
              <a:rPr lang="fr-FR" sz="2800" dirty="0">
                <a:solidFill>
                  <a:srgbClr val="C00000"/>
                </a:solidFill>
              </a:rPr>
              <a:t>(T a, T b)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    T c=</a:t>
            </a:r>
            <a:r>
              <a:rPr lang="fr-FR" sz="2800" dirty="0" err="1">
                <a:solidFill>
                  <a:srgbClr val="C00000"/>
                </a:solidFill>
              </a:rPr>
              <a:t>a+b</a:t>
            </a:r>
            <a:r>
              <a:rPr lang="fr-FR" sz="28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    return c;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070E3-A9D2-4628-B9B0-BE7AD4081AC7}"/>
              </a:ext>
            </a:extLst>
          </p:cNvPr>
          <p:cNvCxnSpPr>
            <a:stCxn id="7" idx="0"/>
          </p:cNvCxnSpPr>
          <p:nvPr/>
        </p:nvCxnSpPr>
        <p:spPr>
          <a:xfrm flipV="1">
            <a:off x="4209738" y="2819400"/>
            <a:ext cx="819462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3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D03FB-9EAA-498F-8B7A-31193EF65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 add(T a, T b)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T c;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c=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c;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&lt;&lt;add(5.5f,4);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2A041-2939-4D31-BDE5-F59D2E4062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9.5</a:t>
            </a:r>
          </a:p>
          <a:p>
            <a:pPr marL="514350" indent="-514350">
              <a:buAutoNum type="alphaUcPeriod"/>
            </a:pPr>
            <a:r>
              <a:rPr lang="en-US" dirty="0"/>
              <a:t>9.0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Nothing will print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C64B4-1985-417C-9B38-71A2EAEBED07}"/>
              </a:ext>
            </a:extLst>
          </p:cNvPr>
          <p:cNvSpPr txBox="1"/>
          <p:nvPr/>
        </p:nvSpPr>
        <p:spPr>
          <a:xfrm>
            <a:off x="304800" y="0"/>
            <a:ext cx="292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11243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2741-1A78-4D06-9A0C-A8F5ECD1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836"/>
            <a:ext cx="8686800" cy="6858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Function template with different type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0AF7-D264-462B-BBFA-92D47B3DD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6096000" cy="47085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template &lt;class T1,class T2&gt;</a:t>
            </a:r>
          </a:p>
          <a:p>
            <a:pPr marL="0" indent="0">
              <a:buNone/>
            </a:pPr>
            <a:r>
              <a:rPr lang="en-US" dirty="0"/>
              <a:t>here, T1 and T2 is different type  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template &lt;class T1,class T2&gt;</a:t>
            </a:r>
          </a:p>
          <a:p>
            <a:pPr marL="0" indent="0">
              <a:buNone/>
            </a:pPr>
            <a:r>
              <a:rPr lang="en-US" dirty="0"/>
              <a:t>T1 add(T1 a, T2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T1 c;</a:t>
            </a:r>
          </a:p>
          <a:p>
            <a:pPr marL="0" indent="0">
              <a:buNone/>
            </a:pPr>
            <a:r>
              <a:rPr lang="en-US" dirty="0"/>
              <a:t>   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82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273D-67F8-4A33-AAE9-E4452791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Restrictions of Generic Functions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Generic functions perform the same operation for all the different data type.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For example If function is performing addition then it will perform addition only it will not perform subtraction, multiplication etc.…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There is the difference between function overloading and function template.</a:t>
            </a:r>
          </a:p>
        </p:txBody>
      </p:sp>
    </p:spTree>
    <p:extLst>
      <p:ext uri="{BB962C8B-B14F-4D97-AF65-F5344CB8AC3E}">
        <p14:creationId xmlns:p14="http://schemas.microsoft.com/office/powerpoint/2010/main" val="58050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1F42-1FD6-4DD5-8C17-D1C7FFE3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B818-410C-46C1-B764-5FB6E902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What is a template?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A template is a formula for creating a generic class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A template is used to manipulate the class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A template is used for creating the attributes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7425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10485</TotalTime>
  <Words>2069</Words>
  <Application>Microsoft Office PowerPoint</Application>
  <PresentationFormat>On-screen Show (4:3)</PresentationFormat>
  <Paragraphs>474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6" baseType="lpstr">
      <vt:lpstr>-apple-system</vt:lpstr>
      <vt:lpstr>Arial</vt:lpstr>
      <vt:lpstr>Arial Black</vt:lpstr>
      <vt:lpstr>Arial Rounded MT Bold</vt:lpstr>
      <vt:lpstr>Calibri</vt:lpstr>
      <vt:lpstr>Cambria</vt:lpstr>
      <vt:lpstr>Courier New</vt:lpstr>
      <vt:lpstr>erdana</vt:lpstr>
      <vt:lpstr>Josefin Sans</vt:lpstr>
      <vt:lpstr>SFMono-Regular</vt:lpstr>
      <vt:lpstr>Tahoma</vt:lpstr>
      <vt:lpstr>urw-din</vt:lpstr>
      <vt:lpstr>Verdana</vt:lpstr>
      <vt:lpstr>Verdana</vt:lpstr>
      <vt:lpstr>Verdana,Bold</vt:lpstr>
      <vt:lpstr>Wingdings</vt:lpstr>
      <vt:lpstr>Lpu theme final with copyright(S)</vt:lpstr>
      <vt:lpstr>CAP444 OBJECT ORIENTED PROGRAMMING USING C++ </vt:lpstr>
      <vt:lpstr>Unit-5</vt:lpstr>
      <vt:lpstr>Template in C++:</vt:lpstr>
      <vt:lpstr> Function template </vt:lpstr>
      <vt:lpstr>PowerPoint Presentation</vt:lpstr>
      <vt:lpstr>PowerPoint Presentation</vt:lpstr>
      <vt:lpstr>Function template with different type parameters</vt:lpstr>
      <vt:lpstr>PowerPoint Presentation</vt:lpstr>
      <vt:lpstr>PowerPoint Presentation</vt:lpstr>
      <vt:lpstr>Class template</vt:lpstr>
      <vt:lpstr>PowerPoint Presentation</vt:lpstr>
      <vt:lpstr>PowerPoint Presentation</vt:lpstr>
      <vt:lpstr> overloading of function template </vt:lpstr>
      <vt:lpstr>PowerPoint Presentation</vt:lpstr>
      <vt:lpstr> recursion with template function </vt:lpstr>
      <vt:lpstr>PowerPoint Presentation</vt:lpstr>
      <vt:lpstr> class template and inheritance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Macros</vt:lpstr>
      <vt:lpstr>Example:</vt:lpstr>
      <vt:lpstr>PowerPoint Presentation</vt:lpstr>
      <vt:lpstr>PowerPoint Presentation</vt:lpstr>
      <vt:lpstr>Macro</vt:lpstr>
      <vt:lpstr>PowerPoint Presentation</vt:lpstr>
      <vt:lpstr>What will be output? </vt:lpstr>
      <vt:lpstr>What will be output? </vt:lpstr>
      <vt:lpstr>What will be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623</cp:revision>
  <dcterms:created xsi:type="dcterms:W3CDTF">2014-05-25T11:13:57Z</dcterms:created>
  <dcterms:modified xsi:type="dcterms:W3CDTF">2021-12-08T01:58:17Z</dcterms:modified>
</cp:coreProperties>
</file>