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05" r:id="rId26"/>
    <p:sldId id="306" r:id="rId27"/>
    <p:sldId id="307" r:id="rId28"/>
    <p:sldId id="308" r:id="rId29"/>
    <p:sldId id="309" r:id="rId30"/>
    <p:sldId id="280" r:id="rId31"/>
    <p:sldId id="310" r:id="rId32"/>
    <p:sldId id="311" r:id="rId33"/>
    <p:sldId id="281" r:id="rId34"/>
    <p:sldId id="304"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312" r:id="rId48"/>
    <p:sldId id="294" r:id="rId49"/>
    <p:sldId id="295" r:id="rId50"/>
    <p:sldId id="296" r:id="rId51"/>
    <p:sldId id="313" r:id="rId52"/>
    <p:sldId id="297" r:id="rId53"/>
    <p:sldId id="298" r:id="rId54"/>
    <p:sldId id="299" r:id="rId55"/>
    <p:sldId id="314" r:id="rId56"/>
    <p:sldId id="315" r:id="rId57"/>
    <p:sldId id="316" r:id="rId58"/>
    <p:sldId id="317" r:id="rId59"/>
    <p:sldId id="318" r:id="rId60"/>
    <p:sldId id="300" r:id="rId61"/>
    <p:sldId id="301" r:id="rId62"/>
    <p:sldId id="302" r:id="rId63"/>
    <p:sldId id="30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D986A-70A9-47C0-A07F-9EDDDEC95150}" type="datetimeFigureOut">
              <a:rPr lang="en-US" smtClean="0"/>
              <a:t>12-Apr-22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0A969-511B-4DEB-BB78-232982AA2C36}" type="slidenum">
              <a:rPr lang="en-US" smtClean="0"/>
              <a:t>‹#›</a:t>
            </a:fld>
            <a:endParaRPr lang="en-US"/>
          </a:p>
        </p:txBody>
      </p:sp>
    </p:spTree>
    <p:extLst>
      <p:ext uri="{BB962C8B-B14F-4D97-AF65-F5344CB8AC3E}">
        <p14:creationId xmlns:p14="http://schemas.microsoft.com/office/powerpoint/2010/main" val="360479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D986A-70A9-47C0-A07F-9EDDDEC95150}" type="datetimeFigureOut">
              <a:rPr lang="en-US" smtClean="0"/>
              <a:t>12-Apr-22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0A969-511B-4DEB-BB78-232982AA2C36}" type="slidenum">
              <a:rPr lang="en-US" smtClean="0"/>
              <a:t>‹#›</a:t>
            </a:fld>
            <a:endParaRPr lang="en-US"/>
          </a:p>
        </p:txBody>
      </p:sp>
    </p:spTree>
    <p:extLst>
      <p:ext uri="{BB962C8B-B14F-4D97-AF65-F5344CB8AC3E}">
        <p14:creationId xmlns:p14="http://schemas.microsoft.com/office/powerpoint/2010/main" val="65602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D986A-70A9-47C0-A07F-9EDDDEC95150}" type="datetimeFigureOut">
              <a:rPr lang="en-US" smtClean="0"/>
              <a:t>12-Apr-22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0A969-511B-4DEB-BB78-232982AA2C36}" type="slidenum">
              <a:rPr lang="en-US" smtClean="0"/>
              <a:t>‹#›</a:t>
            </a:fld>
            <a:endParaRPr lang="en-US"/>
          </a:p>
        </p:txBody>
      </p:sp>
    </p:spTree>
    <p:extLst>
      <p:ext uri="{BB962C8B-B14F-4D97-AF65-F5344CB8AC3E}">
        <p14:creationId xmlns:p14="http://schemas.microsoft.com/office/powerpoint/2010/main" val="339135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D986A-70A9-47C0-A07F-9EDDDEC95150}" type="datetimeFigureOut">
              <a:rPr lang="en-US" smtClean="0"/>
              <a:t>12-Apr-22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0A969-511B-4DEB-BB78-232982AA2C36}" type="slidenum">
              <a:rPr lang="en-US" smtClean="0"/>
              <a:t>‹#›</a:t>
            </a:fld>
            <a:endParaRPr lang="en-US"/>
          </a:p>
        </p:txBody>
      </p:sp>
    </p:spTree>
    <p:extLst>
      <p:ext uri="{BB962C8B-B14F-4D97-AF65-F5344CB8AC3E}">
        <p14:creationId xmlns:p14="http://schemas.microsoft.com/office/powerpoint/2010/main" val="394117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4D986A-70A9-47C0-A07F-9EDDDEC95150}" type="datetimeFigureOut">
              <a:rPr lang="en-US" smtClean="0"/>
              <a:t>12-Apr-22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0A969-511B-4DEB-BB78-232982AA2C36}" type="slidenum">
              <a:rPr lang="en-US" smtClean="0"/>
              <a:t>‹#›</a:t>
            </a:fld>
            <a:endParaRPr lang="en-US"/>
          </a:p>
        </p:txBody>
      </p:sp>
    </p:spTree>
    <p:extLst>
      <p:ext uri="{BB962C8B-B14F-4D97-AF65-F5344CB8AC3E}">
        <p14:creationId xmlns:p14="http://schemas.microsoft.com/office/powerpoint/2010/main" val="220774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4D986A-70A9-47C0-A07F-9EDDDEC95150}" type="datetimeFigureOut">
              <a:rPr lang="en-US" smtClean="0"/>
              <a:t>12-Apr-22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0A969-511B-4DEB-BB78-232982AA2C36}" type="slidenum">
              <a:rPr lang="en-US" smtClean="0"/>
              <a:t>‹#›</a:t>
            </a:fld>
            <a:endParaRPr lang="en-US"/>
          </a:p>
        </p:txBody>
      </p:sp>
    </p:spTree>
    <p:extLst>
      <p:ext uri="{BB962C8B-B14F-4D97-AF65-F5344CB8AC3E}">
        <p14:creationId xmlns:p14="http://schemas.microsoft.com/office/powerpoint/2010/main" val="150465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4D986A-70A9-47C0-A07F-9EDDDEC95150}" type="datetimeFigureOut">
              <a:rPr lang="en-US" smtClean="0"/>
              <a:t>12-Apr-22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30A969-511B-4DEB-BB78-232982AA2C36}" type="slidenum">
              <a:rPr lang="en-US" smtClean="0"/>
              <a:t>‹#›</a:t>
            </a:fld>
            <a:endParaRPr lang="en-US"/>
          </a:p>
        </p:txBody>
      </p:sp>
    </p:spTree>
    <p:extLst>
      <p:ext uri="{BB962C8B-B14F-4D97-AF65-F5344CB8AC3E}">
        <p14:creationId xmlns:p14="http://schemas.microsoft.com/office/powerpoint/2010/main" val="402845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4D986A-70A9-47C0-A07F-9EDDDEC95150}" type="datetimeFigureOut">
              <a:rPr lang="en-US" smtClean="0"/>
              <a:t>12-Apr-22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30A969-511B-4DEB-BB78-232982AA2C36}" type="slidenum">
              <a:rPr lang="en-US" smtClean="0"/>
              <a:t>‹#›</a:t>
            </a:fld>
            <a:endParaRPr lang="en-US"/>
          </a:p>
        </p:txBody>
      </p:sp>
    </p:spTree>
    <p:extLst>
      <p:ext uri="{BB962C8B-B14F-4D97-AF65-F5344CB8AC3E}">
        <p14:creationId xmlns:p14="http://schemas.microsoft.com/office/powerpoint/2010/main" val="35042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D986A-70A9-47C0-A07F-9EDDDEC95150}" type="datetimeFigureOut">
              <a:rPr lang="en-US" smtClean="0"/>
              <a:t>12-Apr-22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30A969-511B-4DEB-BB78-232982AA2C36}" type="slidenum">
              <a:rPr lang="en-US" smtClean="0"/>
              <a:t>‹#›</a:t>
            </a:fld>
            <a:endParaRPr lang="en-US"/>
          </a:p>
        </p:txBody>
      </p:sp>
    </p:spTree>
    <p:extLst>
      <p:ext uri="{BB962C8B-B14F-4D97-AF65-F5344CB8AC3E}">
        <p14:creationId xmlns:p14="http://schemas.microsoft.com/office/powerpoint/2010/main" val="174185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D986A-70A9-47C0-A07F-9EDDDEC95150}" type="datetimeFigureOut">
              <a:rPr lang="en-US" smtClean="0"/>
              <a:t>12-Apr-22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0A969-511B-4DEB-BB78-232982AA2C36}" type="slidenum">
              <a:rPr lang="en-US" smtClean="0"/>
              <a:t>‹#›</a:t>
            </a:fld>
            <a:endParaRPr lang="en-US"/>
          </a:p>
        </p:txBody>
      </p:sp>
    </p:spTree>
    <p:extLst>
      <p:ext uri="{BB962C8B-B14F-4D97-AF65-F5344CB8AC3E}">
        <p14:creationId xmlns:p14="http://schemas.microsoft.com/office/powerpoint/2010/main" val="278053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D986A-70A9-47C0-A07F-9EDDDEC95150}" type="datetimeFigureOut">
              <a:rPr lang="en-US" smtClean="0"/>
              <a:t>12-Apr-22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0A969-511B-4DEB-BB78-232982AA2C36}" type="slidenum">
              <a:rPr lang="en-US" smtClean="0"/>
              <a:t>‹#›</a:t>
            </a:fld>
            <a:endParaRPr lang="en-US"/>
          </a:p>
        </p:txBody>
      </p:sp>
    </p:spTree>
    <p:extLst>
      <p:ext uri="{BB962C8B-B14F-4D97-AF65-F5344CB8AC3E}">
        <p14:creationId xmlns:p14="http://schemas.microsoft.com/office/powerpoint/2010/main" val="1102938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D986A-70A9-47C0-A07F-9EDDDEC95150}" type="datetimeFigureOut">
              <a:rPr lang="en-US" smtClean="0"/>
              <a:t>12-Apr-22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0A969-511B-4DEB-BB78-232982AA2C36}" type="slidenum">
              <a:rPr lang="en-US" smtClean="0"/>
              <a:t>‹#›</a:t>
            </a:fld>
            <a:endParaRPr lang="en-US"/>
          </a:p>
        </p:txBody>
      </p:sp>
    </p:spTree>
    <p:extLst>
      <p:ext uri="{BB962C8B-B14F-4D97-AF65-F5344CB8AC3E}">
        <p14:creationId xmlns:p14="http://schemas.microsoft.com/office/powerpoint/2010/main" val="3913063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Bookman Old Style" panose="02050604050505020204" pitchFamily="18" charset="0"/>
              </a:rPr>
              <a:t>Unit 5: Big </a:t>
            </a:r>
            <a:r>
              <a:rPr lang="en-US" b="1" dirty="0">
                <a:latin typeface="Bookman Old Style" panose="02050604050505020204" pitchFamily="18" charset="0"/>
              </a:rPr>
              <a:t>Data Processing Concepts</a:t>
            </a:r>
            <a:endParaRPr lang="en-US" dirty="0">
              <a:latin typeface="Bookman Old Style" panose="020506040505050202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490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Batch</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Batch processing, also known as </a:t>
            </a:r>
            <a:r>
              <a:rPr lang="en-US" dirty="0">
                <a:solidFill>
                  <a:srgbClr val="FF0000"/>
                </a:solidFill>
                <a:latin typeface="Bookman Old Style" panose="02050604050505020204" pitchFamily="18" charset="0"/>
              </a:rPr>
              <a:t>offline processing</a:t>
            </a:r>
            <a:r>
              <a:rPr lang="en-US" dirty="0">
                <a:latin typeface="Bookman Old Style" panose="02050604050505020204" pitchFamily="18" charset="0"/>
              </a:rPr>
              <a:t>, involves processing data in </a:t>
            </a:r>
            <a:r>
              <a:rPr lang="en-US" dirty="0" smtClean="0">
                <a:latin typeface="Bookman Old Style" panose="02050604050505020204" pitchFamily="18" charset="0"/>
              </a:rPr>
              <a:t>batches and </a:t>
            </a:r>
            <a:r>
              <a:rPr lang="en-US" dirty="0">
                <a:latin typeface="Bookman Old Style" panose="02050604050505020204" pitchFamily="18" charset="0"/>
              </a:rPr>
              <a:t>usually imposes delays, which in turn results in </a:t>
            </a:r>
            <a:r>
              <a:rPr lang="en-US" dirty="0">
                <a:solidFill>
                  <a:srgbClr val="FF0000"/>
                </a:solidFill>
                <a:latin typeface="Bookman Old Style" panose="02050604050505020204" pitchFamily="18" charset="0"/>
              </a:rPr>
              <a:t>high-latency</a:t>
            </a:r>
            <a:r>
              <a:rPr lang="en-US" dirty="0">
                <a:latin typeface="Bookman Old Style" panose="02050604050505020204" pitchFamily="18" charset="0"/>
              </a:rPr>
              <a:t> responses.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Batch workloads </a:t>
            </a:r>
            <a:r>
              <a:rPr lang="en-US" dirty="0">
                <a:latin typeface="Bookman Old Style" panose="02050604050505020204" pitchFamily="18" charset="0"/>
              </a:rPr>
              <a:t>typically involve large quantities of data with sequential read/writes </a:t>
            </a:r>
            <a:r>
              <a:rPr lang="en-US" dirty="0" smtClean="0">
                <a:latin typeface="Bookman Old Style" panose="02050604050505020204" pitchFamily="18" charset="0"/>
              </a:rPr>
              <a:t>and comprise </a:t>
            </a:r>
            <a:r>
              <a:rPr lang="en-US" dirty="0">
                <a:latin typeface="Bookman Old Style" panose="02050604050505020204" pitchFamily="18" charset="0"/>
              </a:rPr>
              <a:t>of groups of read or write queries.</a:t>
            </a:r>
          </a:p>
        </p:txBody>
      </p:sp>
    </p:spTree>
    <p:extLst>
      <p:ext uri="{BB962C8B-B14F-4D97-AF65-F5344CB8AC3E}">
        <p14:creationId xmlns:p14="http://schemas.microsoft.com/office/powerpoint/2010/main" val="417955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Queries can be complex and involve multiple joins. OLAP systems commonly </a:t>
            </a:r>
            <a:r>
              <a:rPr lang="en-US" dirty="0" smtClean="0">
                <a:latin typeface="Bookman Old Style" panose="02050604050505020204" pitchFamily="18" charset="0"/>
              </a:rPr>
              <a:t>process workloads </a:t>
            </a:r>
            <a:r>
              <a:rPr lang="en-US" dirty="0">
                <a:latin typeface="Bookman Old Style" panose="02050604050505020204" pitchFamily="18" charset="0"/>
              </a:rPr>
              <a:t>in batches.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Strategic </a:t>
            </a:r>
            <a:r>
              <a:rPr lang="en-US" dirty="0">
                <a:latin typeface="Bookman Old Style" panose="02050604050505020204" pitchFamily="18" charset="0"/>
              </a:rPr>
              <a:t>BI and analytics are batch-oriented as they are </a:t>
            </a:r>
            <a:r>
              <a:rPr lang="en-US" dirty="0" smtClean="0">
                <a:latin typeface="Bookman Old Style" panose="02050604050505020204" pitchFamily="18" charset="0"/>
              </a:rPr>
              <a:t>highly read-intensive </a:t>
            </a:r>
            <a:r>
              <a:rPr lang="en-US" dirty="0">
                <a:latin typeface="Bookman Old Style" panose="02050604050505020204" pitchFamily="18" charset="0"/>
              </a:rPr>
              <a:t>tasks involving large volumes of data.</a:t>
            </a:r>
          </a:p>
        </p:txBody>
      </p:sp>
    </p:spTree>
    <p:extLst>
      <p:ext uri="{BB962C8B-B14F-4D97-AF65-F5344CB8AC3E}">
        <p14:creationId xmlns:p14="http://schemas.microsoft.com/office/powerpoint/2010/main" val="338498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Bookman Old Style" panose="02050604050505020204" pitchFamily="18" charset="0"/>
              </a:rPr>
              <a:t>A batch workload can include grouped read/writes to INSERT, SELECT</a:t>
            </a:r>
            <a:r>
              <a:rPr lang="en-US" dirty="0" smtClean="0">
                <a:latin typeface="Bookman Old Style" panose="02050604050505020204" pitchFamily="18" charset="0"/>
              </a:rPr>
              <a:t>, UPDATE </a:t>
            </a:r>
            <a:r>
              <a:rPr lang="en-US" dirty="0">
                <a:latin typeface="Bookman Old Style" panose="02050604050505020204" pitchFamily="18" charset="0"/>
              </a:rPr>
              <a:t>and DELETE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65925" y="1883908"/>
            <a:ext cx="5678491" cy="4293055"/>
          </a:xfrm>
          <a:prstGeom prst="rect">
            <a:avLst/>
          </a:prstGeom>
        </p:spPr>
      </p:pic>
    </p:spTree>
    <p:extLst>
      <p:ext uri="{BB962C8B-B14F-4D97-AF65-F5344CB8AC3E}">
        <p14:creationId xmlns:p14="http://schemas.microsoft.com/office/powerpoint/2010/main" val="308083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anose="02050604050505020204" pitchFamily="18" charset="0"/>
              </a:rPr>
              <a:t>Transactional</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Transactional processing is also known as </a:t>
            </a:r>
            <a:r>
              <a:rPr lang="en-US" dirty="0">
                <a:solidFill>
                  <a:srgbClr val="FF0000"/>
                </a:solidFill>
                <a:latin typeface="Bookman Old Style" panose="02050604050505020204" pitchFamily="18" charset="0"/>
              </a:rPr>
              <a:t>online processing</a:t>
            </a:r>
            <a:r>
              <a:rPr lang="en-US" dirty="0">
                <a:latin typeface="Bookman Old Style" panose="02050604050505020204" pitchFamily="18" charset="0"/>
              </a:rPr>
              <a:t>. Transactional </a:t>
            </a:r>
            <a:r>
              <a:rPr lang="en-US" dirty="0" smtClean="0">
                <a:latin typeface="Bookman Old Style" panose="02050604050505020204" pitchFamily="18" charset="0"/>
              </a:rPr>
              <a:t>workload processing </a:t>
            </a:r>
            <a:r>
              <a:rPr lang="en-US" dirty="0">
                <a:latin typeface="Bookman Old Style" panose="02050604050505020204" pitchFamily="18" charset="0"/>
              </a:rPr>
              <a:t>follows an approach whereby data is processed interactively without delay</a:t>
            </a:r>
            <a:r>
              <a:rPr lang="en-US" dirty="0" smtClean="0">
                <a:latin typeface="Bookman Old Style" panose="02050604050505020204" pitchFamily="18" charset="0"/>
              </a:rPr>
              <a:t>, resulting </a:t>
            </a:r>
            <a:r>
              <a:rPr lang="en-US" dirty="0">
                <a:latin typeface="Bookman Old Style" panose="02050604050505020204" pitchFamily="18" charset="0"/>
              </a:rPr>
              <a:t>in low-latency responses.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Transaction </a:t>
            </a:r>
            <a:r>
              <a:rPr lang="en-US" dirty="0">
                <a:latin typeface="Bookman Old Style" panose="02050604050505020204" pitchFamily="18" charset="0"/>
              </a:rPr>
              <a:t>workloads involve small amounts of </a:t>
            </a:r>
            <a:r>
              <a:rPr lang="en-US" dirty="0" smtClean="0">
                <a:latin typeface="Bookman Old Style" panose="02050604050505020204" pitchFamily="18" charset="0"/>
              </a:rPr>
              <a:t>data with </a:t>
            </a:r>
            <a:r>
              <a:rPr lang="en-US" dirty="0">
                <a:latin typeface="Bookman Old Style" panose="02050604050505020204" pitchFamily="18" charset="0"/>
              </a:rPr>
              <a:t>random reads and writes</a:t>
            </a:r>
            <a:r>
              <a:rPr lang="en-US" dirty="0" smtClean="0">
                <a:latin typeface="Bookman Old Style" panose="02050604050505020204" pitchFamily="18" charset="0"/>
              </a:rPr>
              <a:t>.</a:t>
            </a:r>
          </a:p>
          <a:p>
            <a:pPr algn="just"/>
            <a:endParaRPr lang="en-US" dirty="0">
              <a:latin typeface="Bookman Old Style" panose="02050604050505020204" pitchFamily="18" charset="0"/>
            </a:endParaRPr>
          </a:p>
        </p:txBody>
      </p:sp>
    </p:spTree>
    <p:extLst>
      <p:ext uri="{BB962C8B-B14F-4D97-AF65-F5344CB8AC3E}">
        <p14:creationId xmlns:p14="http://schemas.microsoft.com/office/powerpoint/2010/main" val="1917920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latin typeface="Bookman Old Style" panose="02050604050505020204" pitchFamily="18" charset="0"/>
              </a:rPr>
              <a:t>OLTP and operational systems, which are generally write-intensive, fall within </a:t>
            </a:r>
            <a:r>
              <a:rPr lang="en-US" dirty="0" smtClean="0">
                <a:latin typeface="Bookman Old Style" panose="02050604050505020204" pitchFamily="18" charset="0"/>
              </a:rPr>
              <a:t>this category</a:t>
            </a:r>
            <a:r>
              <a:rPr lang="en-US" dirty="0">
                <a:latin typeface="Bookman Old Style" panose="02050604050505020204" pitchFamily="18" charset="0"/>
              </a:rPr>
              <a:t>.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Although </a:t>
            </a:r>
            <a:r>
              <a:rPr lang="en-US" dirty="0">
                <a:latin typeface="Bookman Old Style" panose="02050604050505020204" pitchFamily="18" charset="0"/>
              </a:rPr>
              <a:t>these workloads contain a mix of read/write queries, they are </a:t>
            </a:r>
            <a:r>
              <a:rPr lang="en-US" dirty="0" smtClean="0">
                <a:latin typeface="Bookman Old Style" panose="02050604050505020204" pitchFamily="18" charset="0"/>
              </a:rPr>
              <a:t>generally more </a:t>
            </a:r>
            <a:r>
              <a:rPr lang="en-US" dirty="0">
                <a:latin typeface="Bookman Old Style" panose="02050604050505020204" pitchFamily="18" charset="0"/>
              </a:rPr>
              <a:t>write-intensive than read-intensive</a:t>
            </a:r>
            <a:r>
              <a:rPr lang="en-US" dirty="0" smtClean="0">
                <a:latin typeface="Bookman Old Style" panose="02050604050505020204" pitchFamily="18" charset="0"/>
              </a:rPr>
              <a:t>.</a:t>
            </a:r>
          </a:p>
          <a:p>
            <a:pPr algn="just"/>
            <a:r>
              <a:rPr lang="en-US" dirty="0">
                <a:latin typeface="Bookman Old Style" panose="02050604050505020204" pitchFamily="18" charset="0"/>
              </a:rPr>
              <a:t>Transactional workloads comprise random reads/writes that involve fewer joins </a:t>
            </a:r>
            <a:r>
              <a:rPr lang="en-US" dirty="0" smtClean="0">
                <a:latin typeface="Bookman Old Style" panose="02050604050505020204" pitchFamily="18" charset="0"/>
              </a:rPr>
              <a:t>than business </a:t>
            </a:r>
            <a:r>
              <a:rPr lang="en-US" dirty="0">
                <a:latin typeface="Bookman Old Style" panose="02050604050505020204" pitchFamily="18" charset="0"/>
              </a:rPr>
              <a:t>intelligence and reporting workloads.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Given </a:t>
            </a:r>
            <a:r>
              <a:rPr lang="en-US" dirty="0">
                <a:latin typeface="Bookman Old Style" panose="02050604050505020204" pitchFamily="18" charset="0"/>
              </a:rPr>
              <a:t>their online nature and </a:t>
            </a:r>
            <a:r>
              <a:rPr lang="en-US" dirty="0" smtClean="0">
                <a:latin typeface="Bookman Old Style" panose="02050604050505020204" pitchFamily="18" charset="0"/>
              </a:rPr>
              <a:t>operational significance </a:t>
            </a:r>
            <a:r>
              <a:rPr lang="en-US" dirty="0">
                <a:latin typeface="Bookman Old Style" panose="02050604050505020204" pitchFamily="18" charset="0"/>
              </a:rPr>
              <a:t>to the enterprise, they require low-latency responses with a smaller </a:t>
            </a:r>
            <a:r>
              <a:rPr lang="en-US" dirty="0" smtClean="0">
                <a:latin typeface="Bookman Old Style" panose="02050604050505020204" pitchFamily="18" charset="0"/>
              </a:rPr>
              <a:t>data footprint</a:t>
            </a:r>
            <a:endParaRPr lang="en-US" dirty="0">
              <a:latin typeface="Bookman Old Style" panose="02050604050505020204" pitchFamily="18" charset="0"/>
            </a:endParaRPr>
          </a:p>
        </p:txBody>
      </p:sp>
    </p:spTree>
    <p:extLst>
      <p:ext uri="{BB962C8B-B14F-4D97-AF65-F5344CB8AC3E}">
        <p14:creationId xmlns:p14="http://schemas.microsoft.com/office/powerpoint/2010/main" val="2198603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Bookman Old Style" panose="02050604050505020204" pitchFamily="18" charset="0"/>
              </a:rPr>
              <a:t>Transactional workloads have few joins and lower latency responses than</a:t>
            </a:r>
            <a:br>
              <a:rPr lang="en-US" dirty="0">
                <a:latin typeface="Bookman Old Style" panose="02050604050505020204" pitchFamily="18" charset="0"/>
              </a:rPr>
            </a:br>
            <a:r>
              <a:rPr lang="en-US" dirty="0">
                <a:latin typeface="Bookman Old Style" panose="02050604050505020204" pitchFamily="18" charset="0"/>
              </a:rPr>
              <a:t>batch workloads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72221" y="2146637"/>
            <a:ext cx="6300581" cy="3709313"/>
          </a:xfrm>
          <a:prstGeom prst="rect">
            <a:avLst/>
          </a:prstGeom>
        </p:spPr>
      </p:pic>
    </p:spTree>
    <p:extLst>
      <p:ext uri="{BB962C8B-B14F-4D97-AF65-F5344CB8AC3E}">
        <p14:creationId xmlns:p14="http://schemas.microsoft.com/office/powerpoint/2010/main" val="300838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anose="02050604050505020204" pitchFamily="18" charset="0"/>
              </a:rPr>
              <a:t>Cluster</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In the same manner that clusters provide necessary support to create horizontally </a:t>
            </a:r>
            <a:r>
              <a:rPr lang="en-US" dirty="0" smtClean="0">
                <a:latin typeface="Bookman Old Style" panose="02050604050505020204" pitchFamily="18" charset="0"/>
              </a:rPr>
              <a:t>scalable storage </a:t>
            </a:r>
            <a:r>
              <a:rPr lang="en-US" dirty="0">
                <a:latin typeface="Bookman Old Style" panose="02050604050505020204" pitchFamily="18" charset="0"/>
              </a:rPr>
              <a:t>solutions, clusters also provides the mechanism to enable distributed </a:t>
            </a:r>
            <a:r>
              <a:rPr lang="en-US" dirty="0" smtClean="0">
                <a:latin typeface="Bookman Old Style" panose="02050604050505020204" pitchFamily="18" charset="0"/>
              </a:rPr>
              <a:t>data processing </a:t>
            </a:r>
            <a:r>
              <a:rPr lang="en-US" dirty="0">
                <a:latin typeface="Bookman Old Style" panose="02050604050505020204" pitchFamily="18" charset="0"/>
              </a:rPr>
              <a:t>with linear scalability.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Since </a:t>
            </a:r>
            <a:r>
              <a:rPr lang="en-US" dirty="0">
                <a:latin typeface="Bookman Old Style" panose="02050604050505020204" pitchFamily="18" charset="0"/>
              </a:rPr>
              <a:t>clusters are highly scalable, they provide an </a:t>
            </a:r>
            <a:r>
              <a:rPr lang="en-US" dirty="0" smtClean="0">
                <a:latin typeface="Bookman Old Style" panose="02050604050505020204" pitchFamily="18" charset="0"/>
              </a:rPr>
              <a:t>ideal environment </a:t>
            </a:r>
            <a:r>
              <a:rPr lang="en-US" dirty="0">
                <a:latin typeface="Bookman Old Style" panose="02050604050505020204" pitchFamily="18" charset="0"/>
              </a:rPr>
              <a:t>for Big Data processing as large datasets can be divided into smaller </a:t>
            </a:r>
            <a:r>
              <a:rPr lang="en-US" dirty="0" smtClean="0">
                <a:latin typeface="Bookman Old Style" panose="02050604050505020204" pitchFamily="18" charset="0"/>
              </a:rPr>
              <a:t>datasets and </a:t>
            </a:r>
            <a:r>
              <a:rPr lang="en-US" dirty="0">
                <a:latin typeface="Bookman Old Style" panose="02050604050505020204" pitchFamily="18" charset="0"/>
              </a:rPr>
              <a:t>then processed in parallel in a distributed manner.</a:t>
            </a:r>
          </a:p>
        </p:txBody>
      </p:sp>
    </p:spTree>
    <p:extLst>
      <p:ext uri="{BB962C8B-B14F-4D97-AF65-F5344CB8AC3E}">
        <p14:creationId xmlns:p14="http://schemas.microsoft.com/office/powerpoint/2010/main" val="151556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latin typeface="Bookman Old Style" panose="02050604050505020204" pitchFamily="18" charset="0"/>
              </a:rPr>
              <a:t>An additional benefit of clusters is that they provide inherent redundancy and </a:t>
            </a:r>
            <a:r>
              <a:rPr lang="en-US" dirty="0" smtClean="0">
                <a:latin typeface="Bookman Old Style" panose="02050604050505020204" pitchFamily="18" charset="0"/>
              </a:rPr>
              <a:t>fault tolerance</a:t>
            </a:r>
            <a:r>
              <a:rPr lang="en-US" dirty="0">
                <a:latin typeface="Bookman Old Style" panose="02050604050505020204" pitchFamily="18" charset="0"/>
              </a:rPr>
              <a:t>, as they consist of physically separate nodes.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Redundancy </a:t>
            </a:r>
            <a:r>
              <a:rPr lang="en-US" dirty="0">
                <a:latin typeface="Bookman Old Style" panose="02050604050505020204" pitchFamily="18" charset="0"/>
              </a:rPr>
              <a:t>and fault </a:t>
            </a:r>
            <a:r>
              <a:rPr lang="en-US" dirty="0" smtClean="0">
                <a:latin typeface="Bookman Old Style" panose="02050604050505020204" pitchFamily="18" charset="0"/>
              </a:rPr>
              <a:t>tolerance allow </a:t>
            </a:r>
            <a:r>
              <a:rPr lang="en-US" dirty="0">
                <a:latin typeface="Bookman Old Style" panose="02050604050505020204" pitchFamily="18" charset="0"/>
              </a:rPr>
              <a:t>resilient processing and analysis to occur if a network or node failure occurs.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Due to fluctuations </a:t>
            </a:r>
            <a:r>
              <a:rPr lang="en-US" dirty="0">
                <a:latin typeface="Bookman Old Style" panose="02050604050505020204" pitchFamily="18" charset="0"/>
              </a:rPr>
              <a:t>in the processing demands placed upon a Big Data environment, </a:t>
            </a:r>
            <a:r>
              <a:rPr lang="en-US" dirty="0" smtClean="0">
                <a:latin typeface="Bookman Old Style" panose="02050604050505020204" pitchFamily="18" charset="0"/>
              </a:rPr>
              <a:t>leveraging cloud-host </a:t>
            </a:r>
            <a:r>
              <a:rPr lang="en-US" dirty="0">
                <a:latin typeface="Bookman Old Style" panose="02050604050505020204" pitchFamily="18" charset="0"/>
              </a:rPr>
              <a:t>infrastructure services, or ready-made analytical environments as the </a:t>
            </a:r>
            <a:r>
              <a:rPr lang="en-US" dirty="0" smtClean="0">
                <a:latin typeface="Bookman Old Style" panose="02050604050505020204" pitchFamily="18" charset="0"/>
              </a:rPr>
              <a:t>backbone of </a:t>
            </a:r>
            <a:r>
              <a:rPr lang="en-US" dirty="0">
                <a:latin typeface="Bookman Old Style" panose="02050604050505020204" pitchFamily="18" charset="0"/>
              </a:rPr>
              <a:t>a cluster, is sensible due to their elasticity and pay-for-use model of </a:t>
            </a:r>
            <a:r>
              <a:rPr lang="en-US" dirty="0" smtClean="0">
                <a:latin typeface="Bookman Old Style" panose="02050604050505020204" pitchFamily="18" charset="0"/>
              </a:rPr>
              <a:t>utility-based computing</a:t>
            </a:r>
            <a:r>
              <a:rPr lang="en-US" dirty="0">
                <a:latin typeface="Bookman Old Style" panose="02050604050505020204" pitchFamily="18" charset="0"/>
              </a:rPr>
              <a:t>.</a:t>
            </a:r>
          </a:p>
        </p:txBody>
      </p:sp>
    </p:spTree>
    <p:extLst>
      <p:ext uri="{BB962C8B-B14F-4D97-AF65-F5344CB8AC3E}">
        <p14:creationId xmlns:p14="http://schemas.microsoft.com/office/powerpoint/2010/main" val="104890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Bookman Old Style" panose="02050604050505020204" pitchFamily="18" charset="0"/>
              </a:rPr>
              <a:t>A cluster can be utilized to support batch processing of bulk data and</a:t>
            </a:r>
            <a:br>
              <a:rPr lang="en-US" dirty="0">
                <a:latin typeface="Bookman Old Style" panose="02050604050505020204" pitchFamily="18" charset="0"/>
              </a:rPr>
            </a:br>
            <a:r>
              <a:rPr lang="en-US" dirty="0" err="1">
                <a:latin typeface="Bookman Old Style" panose="02050604050505020204" pitchFamily="18" charset="0"/>
              </a:rPr>
              <a:t>realtime</a:t>
            </a:r>
            <a:r>
              <a:rPr lang="en-US" dirty="0">
                <a:latin typeface="Bookman Old Style" panose="02050604050505020204" pitchFamily="18" charset="0"/>
              </a:rPr>
              <a:t> processing of streaming data</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41678" y="1972318"/>
            <a:ext cx="8389642" cy="4204645"/>
          </a:xfrm>
          <a:prstGeom prst="rect">
            <a:avLst/>
          </a:prstGeom>
        </p:spPr>
      </p:pic>
    </p:spTree>
    <p:extLst>
      <p:ext uri="{BB962C8B-B14F-4D97-AF65-F5344CB8AC3E}">
        <p14:creationId xmlns:p14="http://schemas.microsoft.com/office/powerpoint/2010/main" val="3166888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Processing in Batch Mode</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In batch mode, data is processed offline in batches and the response time could vary </a:t>
            </a:r>
            <a:r>
              <a:rPr lang="en-US" dirty="0" smtClean="0">
                <a:latin typeface="Bookman Old Style" panose="02050604050505020204" pitchFamily="18" charset="0"/>
              </a:rPr>
              <a:t>from minutes </a:t>
            </a:r>
            <a:r>
              <a:rPr lang="en-US" dirty="0">
                <a:latin typeface="Bookman Old Style" panose="02050604050505020204" pitchFamily="18" charset="0"/>
              </a:rPr>
              <a:t>to hours. As well, data must be persisted to the disk before it can be processed.</a:t>
            </a:r>
          </a:p>
          <a:p>
            <a:pPr algn="just"/>
            <a:r>
              <a:rPr lang="en-US" dirty="0">
                <a:latin typeface="Bookman Old Style" panose="02050604050505020204" pitchFamily="18" charset="0"/>
              </a:rPr>
              <a:t>Batch mode generally involves processing a range of large datasets, either on their own </a:t>
            </a:r>
            <a:r>
              <a:rPr lang="en-US" dirty="0" smtClean="0">
                <a:latin typeface="Bookman Old Style" panose="02050604050505020204" pitchFamily="18" charset="0"/>
              </a:rPr>
              <a:t>or joined </a:t>
            </a:r>
            <a:r>
              <a:rPr lang="en-US" dirty="0">
                <a:latin typeface="Bookman Old Style" panose="02050604050505020204" pitchFamily="18" charset="0"/>
              </a:rPr>
              <a:t>together, essentially addressing the volume and variety characteristics of Big </a:t>
            </a:r>
            <a:r>
              <a:rPr lang="en-US" dirty="0" smtClean="0">
                <a:latin typeface="Bookman Old Style" panose="02050604050505020204" pitchFamily="18" charset="0"/>
              </a:rPr>
              <a:t>Data datasets</a:t>
            </a:r>
            <a:r>
              <a:rPr lang="en-US" dirty="0">
                <a:latin typeface="Bookman Old Style" panose="02050604050505020204" pitchFamily="18" charset="0"/>
              </a:rPr>
              <a:t>.</a:t>
            </a:r>
          </a:p>
        </p:txBody>
      </p:sp>
    </p:spTree>
    <p:extLst>
      <p:ext uri="{BB962C8B-B14F-4D97-AF65-F5344CB8AC3E}">
        <p14:creationId xmlns:p14="http://schemas.microsoft.com/office/powerpoint/2010/main" val="13629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Bookman Old Style" panose="02050604050505020204" pitchFamily="18" charset="0"/>
              </a:rPr>
              <a:t>Outline</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r>
              <a:rPr lang="en-US" dirty="0">
                <a:latin typeface="Bookman Old Style" panose="02050604050505020204" pitchFamily="18" charset="0"/>
              </a:rPr>
              <a:t>Parallel Data Processing</a:t>
            </a:r>
          </a:p>
          <a:p>
            <a:r>
              <a:rPr lang="en-US" dirty="0">
                <a:latin typeface="Bookman Old Style" panose="02050604050505020204" pitchFamily="18" charset="0"/>
              </a:rPr>
              <a:t>Distributed Data Processing</a:t>
            </a:r>
          </a:p>
          <a:p>
            <a:r>
              <a:rPr lang="en-US" dirty="0" err="1">
                <a:latin typeface="Bookman Old Style" panose="02050604050505020204" pitchFamily="18" charset="0"/>
              </a:rPr>
              <a:t>Hadoop</a:t>
            </a:r>
            <a:endParaRPr lang="en-US" dirty="0">
              <a:latin typeface="Bookman Old Style" panose="02050604050505020204" pitchFamily="18" charset="0"/>
            </a:endParaRPr>
          </a:p>
          <a:p>
            <a:r>
              <a:rPr lang="en-US" dirty="0">
                <a:latin typeface="Bookman Old Style" panose="02050604050505020204" pitchFamily="18" charset="0"/>
              </a:rPr>
              <a:t>Processing Workloads</a:t>
            </a:r>
          </a:p>
          <a:p>
            <a:r>
              <a:rPr lang="en-US" dirty="0">
                <a:latin typeface="Bookman Old Style" panose="02050604050505020204" pitchFamily="18" charset="0"/>
              </a:rPr>
              <a:t>Cluster</a:t>
            </a:r>
          </a:p>
          <a:p>
            <a:r>
              <a:rPr lang="en-US" dirty="0">
                <a:latin typeface="Bookman Old Style" panose="02050604050505020204" pitchFamily="18" charset="0"/>
              </a:rPr>
              <a:t>Processing in Batch Mode</a:t>
            </a:r>
          </a:p>
          <a:p>
            <a:r>
              <a:rPr lang="en-US" dirty="0">
                <a:latin typeface="Bookman Old Style" panose="02050604050505020204" pitchFamily="18" charset="0"/>
              </a:rPr>
              <a:t>Processing in </a:t>
            </a:r>
            <a:r>
              <a:rPr lang="en-US" dirty="0" smtClean="0">
                <a:latin typeface="Bookman Old Style" panose="02050604050505020204" pitchFamily="18" charset="0"/>
              </a:rPr>
              <a:t>Real-time </a:t>
            </a:r>
            <a:r>
              <a:rPr lang="en-US" dirty="0">
                <a:latin typeface="Bookman Old Style" panose="02050604050505020204" pitchFamily="18" charset="0"/>
              </a:rPr>
              <a:t>Mode</a:t>
            </a:r>
          </a:p>
        </p:txBody>
      </p:sp>
    </p:spTree>
    <p:extLst>
      <p:ext uri="{BB962C8B-B14F-4D97-AF65-F5344CB8AC3E}">
        <p14:creationId xmlns:p14="http://schemas.microsoft.com/office/powerpoint/2010/main" val="4257979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The majority of Big Data processing occurs in batch mode. It is relatively simple, easy </a:t>
            </a:r>
            <a:r>
              <a:rPr lang="en-US" dirty="0" smtClean="0">
                <a:latin typeface="Bookman Old Style" panose="02050604050505020204" pitchFamily="18" charset="0"/>
              </a:rPr>
              <a:t>to set </a:t>
            </a:r>
            <a:r>
              <a:rPr lang="en-US" dirty="0">
                <a:latin typeface="Bookman Old Style" panose="02050604050505020204" pitchFamily="18" charset="0"/>
              </a:rPr>
              <a:t>up and low in cost compared to </a:t>
            </a:r>
            <a:r>
              <a:rPr lang="en-US" dirty="0" err="1">
                <a:latin typeface="Bookman Old Style" panose="02050604050505020204" pitchFamily="18" charset="0"/>
              </a:rPr>
              <a:t>realtime</a:t>
            </a:r>
            <a:r>
              <a:rPr lang="en-US" dirty="0">
                <a:latin typeface="Bookman Old Style" panose="02050604050505020204" pitchFamily="18" charset="0"/>
              </a:rPr>
              <a:t> mode.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Strategic </a:t>
            </a:r>
            <a:r>
              <a:rPr lang="en-US" dirty="0">
                <a:latin typeface="Bookman Old Style" panose="02050604050505020204" pitchFamily="18" charset="0"/>
              </a:rPr>
              <a:t>BI, predictive </a:t>
            </a:r>
            <a:r>
              <a:rPr lang="en-US" dirty="0" smtClean="0">
                <a:latin typeface="Bookman Old Style" panose="02050604050505020204" pitchFamily="18" charset="0"/>
              </a:rPr>
              <a:t>and prescriptive </a:t>
            </a:r>
            <a:r>
              <a:rPr lang="en-US" dirty="0">
                <a:latin typeface="Bookman Old Style" panose="02050604050505020204" pitchFamily="18" charset="0"/>
              </a:rPr>
              <a:t>analytics and ETL operations are commonly batch-oriented.</a:t>
            </a:r>
          </a:p>
        </p:txBody>
      </p:sp>
    </p:spTree>
    <p:extLst>
      <p:ext uri="{BB962C8B-B14F-4D97-AF65-F5344CB8AC3E}">
        <p14:creationId xmlns:p14="http://schemas.microsoft.com/office/powerpoint/2010/main" val="953368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Batch Processing with </a:t>
            </a:r>
            <a:r>
              <a:rPr lang="en-US" b="1" dirty="0" err="1"/>
              <a:t>MapReduce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err="1">
                <a:latin typeface="Bookman Old Style" panose="02050604050505020204" pitchFamily="18" charset="0"/>
              </a:rPr>
              <a:t>MapReduce</a:t>
            </a:r>
            <a:r>
              <a:rPr lang="en-US" dirty="0">
                <a:latin typeface="Bookman Old Style" panose="02050604050505020204" pitchFamily="18" charset="0"/>
              </a:rPr>
              <a:t> is a widely used implementation of a batch processing framework.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It </a:t>
            </a:r>
            <a:r>
              <a:rPr lang="en-US" dirty="0">
                <a:latin typeface="Bookman Old Style" panose="02050604050505020204" pitchFamily="18" charset="0"/>
              </a:rPr>
              <a:t>is </a:t>
            </a:r>
            <a:r>
              <a:rPr lang="en-US" dirty="0" smtClean="0">
                <a:latin typeface="Bookman Old Style" panose="02050604050505020204" pitchFamily="18" charset="0"/>
              </a:rPr>
              <a:t>highly scalable </a:t>
            </a:r>
            <a:r>
              <a:rPr lang="en-US" dirty="0">
                <a:latin typeface="Bookman Old Style" panose="02050604050505020204" pitchFamily="18" charset="0"/>
              </a:rPr>
              <a:t>and reliable and is based on the principle of divide-and-conquer, which </a:t>
            </a:r>
            <a:r>
              <a:rPr lang="en-US" dirty="0" smtClean="0">
                <a:latin typeface="Bookman Old Style" panose="02050604050505020204" pitchFamily="18" charset="0"/>
              </a:rPr>
              <a:t>provides built-in </a:t>
            </a:r>
            <a:r>
              <a:rPr lang="en-US" dirty="0">
                <a:latin typeface="Bookman Old Style" panose="02050604050505020204" pitchFamily="18" charset="0"/>
              </a:rPr>
              <a:t>fault tolerance and redundancy.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It </a:t>
            </a:r>
            <a:r>
              <a:rPr lang="en-US" dirty="0">
                <a:latin typeface="Bookman Old Style" panose="02050604050505020204" pitchFamily="18" charset="0"/>
              </a:rPr>
              <a:t>divides a big problem into a collection </a:t>
            </a:r>
            <a:r>
              <a:rPr lang="en-US" dirty="0" smtClean="0">
                <a:latin typeface="Bookman Old Style" panose="02050604050505020204" pitchFamily="18" charset="0"/>
              </a:rPr>
              <a:t>of  smaller </a:t>
            </a:r>
            <a:r>
              <a:rPr lang="en-US" dirty="0">
                <a:latin typeface="Bookman Old Style" panose="02050604050505020204" pitchFamily="18" charset="0"/>
              </a:rPr>
              <a:t>problems that can each be solved quickly. </a:t>
            </a:r>
            <a:endParaRPr lang="en-US" dirty="0" smtClean="0">
              <a:latin typeface="Bookman Old Style" panose="02050604050505020204" pitchFamily="18" charset="0"/>
            </a:endParaRPr>
          </a:p>
          <a:p>
            <a:pPr algn="just"/>
            <a:r>
              <a:rPr lang="en-US" dirty="0" err="1" smtClean="0">
                <a:latin typeface="Bookman Old Style" panose="02050604050505020204" pitchFamily="18" charset="0"/>
              </a:rPr>
              <a:t>MapReduce</a:t>
            </a:r>
            <a:r>
              <a:rPr lang="en-US" dirty="0" smtClean="0">
                <a:latin typeface="Bookman Old Style" panose="02050604050505020204" pitchFamily="18" charset="0"/>
              </a:rPr>
              <a:t> </a:t>
            </a:r>
            <a:r>
              <a:rPr lang="en-US" dirty="0">
                <a:latin typeface="Bookman Old Style" panose="02050604050505020204" pitchFamily="18" charset="0"/>
              </a:rPr>
              <a:t>has roots in </a:t>
            </a:r>
            <a:r>
              <a:rPr lang="en-US" dirty="0" smtClean="0">
                <a:latin typeface="Bookman Old Style" panose="02050604050505020204" pitchFamily="18" charset="0"/>
              </a:rPr>
              <a:t>both distributed </a:t>
            </a:r>
            <a:r>
              <a:rPr lang="en-US" dirty="0">
                <a:latin typeface="Bookman Old Style" panose="02050604050505020204" pitchFamily="18" charset="0"/>
              </a:rPr>
              <a:t>and parallel computing. </a:t>
            </a:r>
            <a:endParaRPr lang="en-US" dirty="0" smtClean="0">
              <a:latin typeface="Bookman Old Style" panose="02050604050505020204" pitchFamily="18" charset="0"/>
            </a:endParaRPr>
          </a:p>
          <a:p>
            <a:pPr algn="just"/>
            <a:r>
              <a:rPr lang="en-US" dirty="0" err="1" smtClean="0">
                <a:latin typeface="Bookman Old Style" panose="02050604050505020204" pitchFamily="18" charset="0"/>
              </a:rPr>
              <a:t>MapReduce</a:t>
            </a:r>
            <a:r>
              <a:rPr lang="en-US" dirty="0" smtClean="0">
                <a:latin typeface="Bookman Old Style" panose="02050604050505020204" pitchFamily="18" charset="0"/>
              </a:rPr>
              <a:t> </a:t>
            </a:r>
            <a:r>
              <a:rPr lang="en-US" dirty="0">
                <a:latin typeface="Bookman Old Style" panose="02050604050505020204" pitchFamily="18" charset="0"/>
              </a:rPr>
              <a:t>is a batch-oriented processing </a:t>
            </a:r>
            <a:r>
              <a:rPr lang="en-US" dirty="0" smtClean="0">
                <a:latin typeface="Bookman Old Style" panose="02050604050505020204" pitchFamily="18" charset="0"/>
              </a:rPr>
              <a:t>engine used </a:t>
            </a:r>
            <a:r>
              <a:rPr lang="en-US" dirty="0">
                <a:latin typeface="Bookman Old Style" panose="02050604050505020204" pitchFamily="18" charset="0"/>
              </a:rPr>
              <a:t>to process large datasets using parallel processing deployed over </a:t>
            </a:r>
            <a:r>
              <a:rPr lang="en-US" dirty="0" smtClean="0">
                <a:latin typeface="Bookman Old Style" panose="02050604050505020204" pitchFamily="18" charset="0"/>
              </a:rPr>
              <a:t>clusters of </a:t>
            </a:r>
            <a:r>
              <a:rPr lang="en-US" dirty="0">
                <a:latin typeface="Bookman Old Style" panose="02050604050505020204" pitchFamily="18" charset="0"/>
              </a:rPr>
              <a:t>commodity hardware.</a:t>
            </a:r>
          </a:p>
        </p:txBody>
      </p:sp>
    </p:spTree>
    <p:extLst>
      <p:ext uri="{BB962C8B-B14F-4D97-AF65-F5344CB8AC3E}">
        <p14:creationId xmlns:p14="http://schemas.microsoft.com/office/powerpoint/2010/main" val="990619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45" y="256024"/>
            <a:ext cx="10515600" cy="1325563"/>
          </a:xfrm>
        </p:spPr>
        <p:txBody>
          <a:bodyPr/>
          <a:lstStyle/>
          <a:p>
            <a:pPr algn="ctr"/>
            <a:r>
              <a:rPr lang="en-US" dirty="0"/>
              <a:t>The symbol used to represent a processing engine</a:t>
            </a:r>
          </a:p>
        </p:txBody>
      </p:sp>
      <p:sp>
        <p:nvSpPr>
          <p:cNvPr id="3" name="Content Placeholder 2"/>
          <p:cNvSpPr>
            <a:spLocks noGrp="1"/>
          </p:cNvSpPr>
          <p:nvPr>
            <p:ph idx="1"/>
          </p:nvPr>
        </p:nvSpPr>
        <p:spPr/>
        <p:txBody>
          <a:bodyPr>
            <a:normAutofit fontScale="85000" lnSpcReduction="10000"/>
          </a:bodyPr>
          <a:lstStyle/>
          <a:p>
            <a:pPr algn="just"/>
            <a:r>
              <a:rPr lang="en-US" dirty="0" err="1">
                <a:latin typeface="Bookman Old Style" panose="02050604050505020204" pitchFamily="18" charset="0"/>
              </a:rPr>
              <a:t>MapReduce</a:t>
            </a:r>
            <a:r>
              <a:rPr lang="en-US" dirty="0">
                <a:latin typeface="Bookman Old Style" panose="02050604050505020204" pitchFamily="18" charset="0"/>
              </a:rPr>
              <a:t> does not require that the input data conform to any particular data model.</a:t>
            </a:r>
          </a:p>
          <a:p>
            <a:pPr algn="just"/>
            <a:r>
              <a:rPr lang="en-US" dirty="0">
                <a:latin typeface="Bookman Old Style" panose="02050604050505020204" pitchFamily="18" charset="0"/>
              </a:rPr>
              <a:t>Therefore, it can be used to process schema-less datasets. A dataset is broken down </a:t>
            </a:r>
            <a:r>
              <a:rPr lang="en-US" dirty="0" smtClean="0">
                <a:latin typeface="Bookman Old Style" panose="02050604050505020204" pitchFamily="18" charset="0"/>
              </a:rPr>
              <a:t>into multiple </a:t>
            </a:r>
            <a:r>
              <a:rPr lang="en-US" dirty="0">
                <a:latin typeface="Bookman Old Style" panose="02050604050505020204" pitchFamily="18" charset="0"/>
              </a:rPr>
              <a:t>smaller parts, and operations are performed on each part independently and </a:t>
            </a:r>
            <a:r>
              <a:rPr lang="en-US" dirty="0" smtClean="0">
                <a:latin typeface="Bookman Old Style" panose="02050604050505020204" pitchFamily="18" charset="0"/>
              </a:rPr>
              <a:t>in parallel.</a:t>
            </a:r>
          </a:p>
          <a:p>
            <a:pPr algn="just"/>
            <a:r>
              <a:rPr lang="en-US" dirty="0">
                <a:latin typeface="Bookman Old Style" panose="02050604050505020204" pitchFamily="18" charset="0"/>
              </a:rPr>
              <a:t>The results from all operations are then summarized to arrive at the answer.</a:t>
            </a:r>
          </a:p>
          <a:p>
            <a:pPr algn="just"/>
            <a:r>
              <a:rPr lang="en-US" dirty="0">
                <a:latin typeface="Bookman Old Style" panose="02050604050505020204" pitchFamily="18" charset="0"/>
              </a:rPr>
              <a:t>Because of the coordination overhead involved in managing a job, the </a:t>
            </a:r>
            <a:r>
              <a:rPr lang="en-US" dirty="0" err="1" smtClean="0">
                <a:latin typeface="Bookman Old Style" panose="02050604050505020204" pitchFamily="18" charset="0"/>
              </a:rPr>
              <a:t>MapReduce</a:t>
            </a:r>
            <a:r>
              <a:rPr lang="en-US" dirty="0" smtClean="0">
                <a:latin typeface="Bookman Old Style" panose="02050604050505020204" pitchFamily="18" charset="0"/>
              </a:rPr>
              <a:t> processing </a:t>
            </a:r>
            <a:r>
              <a:rPr lang="en-US" dirty="0">
                <a:latin typeface="Bookman Old Style" panose="02050604050505020204" pitchFamily="18" charset="0"/>
              </a:rPr>
              <a:t>engine generally only supports batch workloads as this work is not expected </a:t>
            </a:r>
            <a:r>
              <a:rPr lang="en-US" dirty="0" smtClean="0">
                <a:latin typeface="Bookman Old Style" panose="02050604050505020204" pitchFamily="18" charset="0"/>
              </a:rPr>
              <a:t>to have </a:t>
            </a:r>
            <a:r>
              <a:rPr lang="en-US" dirty="0">
                <a:latin typeface="Bookman Old Style" panose="02050604050505020204" pitchFamily="18" charset="0"/>
              </a:rPr>
              <a:t>low latency. </a:t>
            </a:r>
            <a:endParaRPr lang="en-US" dirty="0" smtClean="0">
              <a:latin typeface="Bookman Old Style" panose="02050604050505020204" pitchFamily="18" charset="0"/>
            </a:endParaRPr>
          </a:p>
          <a:p>
            <a:pPr algn="just"/>
            <a:r>
              <a:rPr lang="en-US" dirty="0" err="1" smtClean="0">
                <a:latin typeface="Bookman Old Style" panose="02050604050505020204" pitchFamily="18" charset="0"/>
              </a:rPr>
              <a:t>MapReduce</a:t>
            </a:r>
            <a:r>
              <a:rPr lang="en-US" dirty="0" smtClean="0">
                <a:latin typeface="Bookman Old Style" panose="02050604050505020204" pitchFamily="18" charset="0"/>
              </a:rPr>
              <a:t> </a:t>
            </a:r>
            <a:r>
              <a:rPr lang="en-US" dirty="0">
                <a:latin typeface="Bookman Old Style" panose="02050604050505020204" pitchFamily="18" charset="0"/>
              </a:rPr>
              <a:t>is based on Google’s research paper on the subject</a:t>
            </a:r>
            <a:r>
              <a:rPr lang="en-US" dirty="0" smtClean="0">
                <a:latin typeface="Bookman Old Style" panose="02050604050505020204" pitchFamily="18" charset="0"/>
              </a:rPr>
              <a:t>, published </a:t>
            </a:r>
            <a:r>
              <a:rPr lang="en-US" dirty="0">
                <a:latin typeface="Bookman Old Style" panose="02050604050505020204" pitchFamily="18" charset="0"/>
              </a:rPr>
              <a:t>in early 2000.</a:t>
            </a:r>
          </a:p>
        </p:txBody>
      </p:sp>
      <p:pic>
        <p:nvPicPr>
          <p:cNvPr id="4" name="Picture 3"/>
          <p:cNvPicPr>
            <a:picLocks noChangeAspect="1"/>
          </p:cNvPicPr>
          <p:nvPr/>
        </p:nvPicPr>
        <p:blipFill>
          <a:blip r:embed="rId2"/>
          <a:stretch>
            <a:fillRect/>
          </a:stretch>
        </p:blipFill>
        <p:spPr>
          <a:xfrm>
            <a:off x="10414551" y="642312"/>
            <a:ext cx="939249" cy="939275"/>
          </a:xfrm>
          <a:prstGeom prst="rect">
            <a:avLst/>
          </a:prstGeom>
        </p:spPr>
      </p:pic>
    </p:spTree>
    <p:extLst>
      <p:ext uri="{BB962C8B-B14F-4D97-AF65-F5344CB8AC3E}">
        <p14:creationId xmlns:p14="http://schemas.microsoft.com/office/powerpoint/2010/main" val="2834025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The </a:t>
            </a:r>
            <a:r>
              <a:rPr lang="en-US" dirty="0" err="1">
                <a:latin typeface="Bookman Old Style" panose="02050604050505020204" pitchFamily="18" charset="0"/>
              </a:rPr>
              <a:t>MapReduce</a:t>
            </a:r>
            <a:r>
              <a:rPr lang="en-US" dirty="0">
                <a:latin typeface="Bookman Old Style" panose="02050604050505020204" pitchFamily="18" charset="0"/>
              </a:rPr>
              <a:t> processing engine works differently compared to the traditional </a:t>
            </a:r>
            <a:r>
              <a:rPr lang="en-US" dirty="0" smtClean="0">
                <a:latin typeface="Bookman Old Style" panose="02050604050505020204" pitchFamily="18" charset="0"/>
              </a:rPr>
              <a:t>data processing </a:t>
            </a:r>
            <a:r>
              <a:rPr lang="en-US" dirty="0">
                <a:latin typeface="Bookman Old Style" panose="02050604050505020204" pitchFamily="18" charset="0"/>
              </a:rPr>
              <a:t>paradigm.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Traditionally</a:t>
            </a:r>
            <a:r>
              <a:rPr lang="en-US" dirty="0">
                <a:latin typeface="Bookman Old Style" panose="02050604050505020204" pitchFamily="18" charset="0"/>
              </a:rPr>
              <a:t>, data processing requires moving data from the </a:t>
            </a:r>
            <a:r>
              <a:rPr lang="en-US" dirty="0" smtClean="0">
                <a:latin typeface="Bookman Old Style" panose="02050604050505020204" pitchFamily="18" charset="0"/>
              </a:rPr>
              <a:t>storage node </a:t>
            </a:r>
            <a:r>
              <a:rPr lang="en-US" dirty="0">
                <a:latin typeface="Bookman Old Style" panose="02050604050505020204" pitchFamily="18" charset="0"/>
              </a:rPr>
              <a:t>to the processing node that runs the data processing algorithm.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This </a:t>
            </a:r>
            <a:r>
              <a:rPr lang="en-US" dirty="0">
                <a:latin typeface="Bookman Old Style" panose="02050604050505020204" pitchFamily="18" charset="0"/>
              </a:rPr>
              <a:t>approach </a:t>
            </a:r>
            <a:r>
              <a:rPr lang="en-US" dirty="0" smtClean="0">
                <a:latin typeface="Bookman Old Style" panose="02050604050505020204" pitchFamily="18" charset="0"/>
              </a:rPr>
              <a:t>works fine </a:t>
            </a:r>
            <a:r>
              <a:rPr lang="en-US" dirty="0">
                <a:latin typeface="Bookman Old Style" panose="02050604050505020204" pitchFamily="18" charset="0"/>
              </a:rPr>
              <a:t>for smaller datasets; however, with large datasets, moving data can incur </a:t>
            </a:r>
            <a:r>
              <a:rPr lang="en-US" dirty="0" smtClean="0">
                <a:latin typeface="Bookman Old Style" panose="02050604050505020204" pitchFamily="18" charset="0"/>
              </a:rPr>
              <a:t>more </a:t>
            </a:r>
            <a:r>
              <a:rPr lang="en-US" dirty="0">
                <a:latin typeface="Bookman Old Style" panose="02050604050505020204" pitchFamily="18" charset="0"/>
              </a:rPr>
              <a:t>overhead than the actual processing of the data.</a:t>
            </a:r>
          </a:p>
        </p:txBody>
      </p:sp>
    </p:spTree>
    <p:extLst>
      <p:ext uri="{BB962C8B-B14F-4D97-AF65-F5344CB8AC3E}">
        <p14:creationId xmlns:p14="http://schemas.microsoft.com/office/powerpoint/2010/main" val="533718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With </a:t>
            </a:r>
            <a:r>
              <a:rPr lang="en-US" dirty="0" err="1">
                <a:latin typeface="Bookman Old Style" panose="02050604050505020204" pitchFamily="18" charset="0"/>
              </a:rPr>
              <a:t>MapReduce</a:t>
            </a:r>
            <a:r>
              <a:rPr lang="en-US" dirty="0">
                <a:latin typeface="Bookman Old Style" panose="02050604050505020204" pitchFamily="18" charset="0"/>
              </a:rPr>
              <a:t>, the data processing algorithm is instead moved to the nodes that </a:t>
            </a:r>
            <a:r>
              <a:rPr lang="en-US" dirty="0" smtClean="0">
                <a:latin typeface="Bookman Old Style" panose="02050604050505020204" pitchFamily="18" charset="0"/>
              </a:rPr>
              <a:t>store the </a:t>
            </a:r>
            <a:r>
              <a:rPr lang="en-US" dirty="0">
                <a:latin typeface="Bookman Old Style" panose="02050604050505020204" pitchFamily="18" charset="0"/>
              </a:rPr>
              <a:t>data.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The </a:t>
            </a:r>
            <a:r>
              <a:rPr lang="en-US" dirty="0">
                <a:latin typeface="Bookman Old Style" panose="02050604050505020204" pitchFamily="18" charset="0"/>
              </a:rPr>
              <a:t>data processing algorithm executes in parallel on these nodes, </a:t>
            </a:r>
            <a:r>
              <a:rPr lang="en-US" dirty="0" smtClean="0">
                <a:latin typeface="Bookman Old Style" panose="02050604050505020204" pitchFamily="18" charset="0"/>
              </a:rPr>
              <a:t>thereby eliminating </a:t>
            </a:r>
            <a:r>
              <a:rPr lang="en-US" dirty="0">
                <a:latin typeface="Bookman Old Style" panose="02050604050505020204" pitchFamily="18" charset="0"/>
              </a:rPr>
              <a:t>the need to move the data first</a:t>
            </a:r>
            <a:r>
              <a:rPr lang="en-US" dirty="0" smtClean="0">
                <a:latin typeface="Bookman Old Style" panose="02050604050505020204" pitchFamily="18" charset="0"/>
              </a:rPr>
              <a:t>.</a:t>
            </a:r>
          </a:p>
          <a:p>
            <a:pPr algn="just"/>
            <a:r>
              <a:rPr lang="en-US" dirty="0" smtClean="0">
                <a:latin typeface="Bookman Old Style" panose="02050604050505020204" pitchFamily="18" charset="0"/>
              </a:rPr>
              <a:t> </a:t>
            </a:r>
            <a:r>
              <a:rPr lang="en-US" dirty="0">
                <a:latin typeface="Bookman Old Style" panose="02050604050505020204" pitchFamily="18" charset="0"/>
              </a:rPr>
              <a:t>This not only saves network bandwidth but </a:t>
            </a:r>
            <a:r>
              <a:rPr lang="en-US" dirty="0" smtClean="0">
                <a:latin typeface="Bookman Old Style" panose="02050604050505020204" pitchFamily="18" charset="0"/>
              </a:rPr>
              <a:t>it also </a:t>
            </a:r>
            <a:r>
              <a:rPr lang="en-US" dirty="0">
                <a:latin typeface="Bookman Old Style" panose="02050604050505020204" pitchFamily="18" charset="0"/>
              </a:rPr>
              <a:t>results in a large reduction in processing time for large datasets, </a:t>
            </a:r>
            <a:r>
              <a:rPr lang="en-US" dirty="0" smtClean="0">
                <a:latin typeface="Bookman Old Style" panose="02050604050505020204" pitchFamily="18" charset="0"/>
              </a:rPr>
              <a:t>since processing smaller </a:t>
            </a:r>
            <a:r>
              <a:rPr lang="en-US" dirty="0">
                <a:latin typeface="Bookman Old Style" panose="02050604050505020204" pitchFamily="18" charset="0"/>
              </a:rPr>
              <a:t>chunks of data in parallel is much faster.</a:t>
            </a:r>
          </a:p>
        </p:txBody>
      </p:sp>
    </p:spTree>
    <p:extLst>
      <p:ext uri="{BB962C8B-B14F-4D97-AF65-F5344CB8AC3E}">
        <p14:creationId xmlns:p14="http://schemas.microsoft.com/office/powerpoint/2010/main" val="2057528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225" y="2245809"/>
            <a:ext cx="8634871" cy="3189075"/>
          </a:xfrm>
        </p:spPr>
      </p:pic>
    </p:spTree>
    <p:extLst>
      <p:ext uri="{BB962C8B-B14F-4D97-AF65-F5344CB8AC3E}">
        <p14:creationId xmlns:p14="http://schemas.microsoft.com/office/powerpoint/2010/main" val="2465720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latin typeface="Bookman Old Style" panose="02050604050505020204" pitchFamily="18" charset="0"/>
              </a:rPr>
              <a:t>how parallel and distributed processing used to happen in a traditional </a:t>
            </a:r>
            <a:r>
              <a:rPr lang="en-US" dirty="0" smtClean="0">
                <a:latin typeface="Bookman Old Style" panose="02050604050505020204" pitchFamily="18" charset="0"/>
              </a:rPr>
              <a:t>way? </a:t>
            </a:r>
            <a:r>
              <a:rPr lang="en-US" dirty="0">
                <a:latin typeface="Bookman Old Style" panose="02050604050505020204" pitchFamily="18" charset="0"/>
              </a:rPr>
              <a:t>So, let us take an example where I have a weather log containing the daily average temperature of the years from 2000 to 2015. Here, I want to calculate the day having the highest temperature each year.</a:t>
            </a:r>
          </a:p>
          <a:p>
            <a:pPr algn="just"/>
            <a:r>
              <a:rPr lang="en-US" dirty="0">
                <a:latin typeface="Bookman Old Style" panose="02050604050505020204" pitchFamily="18" charset="0"/>
              </a:rPr>
              <a:t>So, just like in the traditional way, I will split the data into smaller parts or blocks and store them in different machines. Then, I will find the highest temperature in each part stored in the corresponding machine. At last, I will combine the results received from each of the machines to have the final output. </a:t>
            </a:r>
          </a:p>
        </p:txBody>
      </p:sp>
    </p:spTree>
    <p:extLst>
      <p:ext uri="{BB962C8B-B14F-4D97-AF65-F5344CB8AC3E}">
        <p14:creationId xmlns:p14="http://schemas.microsoft.com/office/powerpoint/2010/main" val="4105802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Bookman Old Style" panose="02050604050505020204" pitchFamily="18" charset="0"/>
              </a:rPr>
              <a:t>Let us look at the challenges associated with this traditional approach</a:t>
            </a:r>
            <a:r>
              <a:rPr lang="en-US" dirty="0" smtClean="0">
                <a:latin typeface="Bookman Old Style" panose="02050604050505020204" pitchFamily="18" charset="0"/>
              </a:rPr>
              <a:t>:</a:t>
            </a:r>
          </a:p>
          <a:p>
            <a:r>
              <a:rPr lang="en-US" dirty="0">
                <a:solidFill>
                  <a:srgbClr val="FF0000"/>
                </a:solidFill>
                <a:latin typeface="Bookman Old Style" panose="02050604050505020204" pitchFamily="18" charset="0"/>
              </a:rPr>
              <a:t>Critical path problem: </a:t>
            </a:r>
            <a:r>
              <a:rPr lang="en-US" dirty="0">
                <a:latin typeface="Bookman Old Style" panose="02050604050505020204" pitchFamily="18" charset="0"/>
              </a:rPr>
              <a:t>It is the amount of time taken to finish the job without delaying the next milestone or actual completion date. So, if, any of the machines delay the job, the whole work gets delayed.</a:t>
            </a:r>
          </a:p>
          <a:p>
            <a:r>
              <a:rPr lang="en-US" dirty="0">
                <a:solidFill>
                  <a:srgbClr val="FF0000"/>
                </a:solidFill>
                <a:latin typeface="Bookman Old Style" panose="02050604050505020204" pitchFamily="18" charset="0"/>
              </a:rPr>
              <a:t>Reliability problem: </a:t>
            </a:r>
            <a:r>
              <a:rPr lang="en-US" dirty="0">
                <a:latin typeface="Bookman Old Style" panose="02050604050505020204" pitchFamily="18" charset="0"/>
              </a:rPr>
              <a:t>What if, any of the machines which are working with a part of data fails? The management of this failover becomes a challenge.</a:t>
            </a:r>
          </a:p>
          <a:p>
            <a:endParaRPr lang="en-US" dirty="0"/>
          </a:p>
        </p:txBody>
      </p:sp>
    </p:spTree>
    <p:extLst>
      <p:ext uri="{BB962C8B-B14F-4D97-AF65-F5344CB8AC3E}">
        <p14:creationId xmlns:p14="http://schemas.microsoft.com/office/powerpoint/2010/main" val="6386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0617"/>
            <a:ext cx="10515600" cy="5837304"/>
          </a:xfrm>
        </p:spPr>
        <p:txBody>
          <a:bodyPr/>
          <a:lstStyle/>
          <a:p>
            <a:pPr algn="just"/>
            <a:r>
              <a:rPr lang="en-US" dirty="0">
                <a:solidFill>
                  <a:srgbClr val="FF0000"/>
                </a:solidFill>
                <a:latin typeface="Bookman Old Style" panose="02050604050505020204" pitchFamily="18" charset="0"/>
              </a:rPr>
              <a:t>Equal split issue: </a:t>
            </a:r>
            <a:r>
              <a:rPr lang="en-US" dirty="0">
                <a:latin typeface="Bookman Old Style" panose="02050604050505020204" pitchFamily="18" charset="0"/>
              </a:rPr>
              <a:t>How will I divide the data into smaller chunks so that each machine gets even part of data to work with. In other words, how to equally divide the data such that no individual machine is overloaded or underutilized.</a:t>
            </a:r>
          </a:p>
          <a:p>
            <a:pPr algn="just"/>
            <a:r>
              <a:rPr lang="en-US" dirty="0">
                <a:solidFill>
                  <a:srgbClr val="FF0000"/>
                </a:solidFill>
                <a:latin typeface="Bookman Old Style" panose="02050604050505020204" pitchFamily="18" charset="0"/>
              </a:rPr>
              <a:t>Single split may fail: </a:t>
            </a:r>
            <a:r>
              <a:rPr lang="en-US" dirty="0">
                <a:latin typeface="Bookman Old Style" panose="02050604050505020204" pitchFamily="18" charset="0"/>
              </a:rPr>
              <a:t>If any of the machines fail to provide the output, I will not be able to calculate the result. So, there should be a mechanism to ensure this fault tolerance capability of the system.</a:t>
            </a:r>
          </a:p>
          <a:p>
            <a:pPr algn="just"/>
            <a:r>
              <a:rPr lang="en-US" dirty="0">
                <a:solidFill>
                  <a:srgbClr val="FF0000"/>
                </a:solidFill>
                <a:latin typeface="Bookman Old Style" panose="02050604050505020204" pitchFamily="18" charset="0"/>
              </a:rPr>
              <a:t>Aggregation of the result: </a:t>
            </a:r>
            <a:r>
              <a:rPr lang="en-US" dirty="0">
                <a:latin typeface="Bookman Old Style" panose="02050604050505020204" pitchFamily="18" charset="0"/>
              </a:rPr>
              <a:t>There should be a mechanism to aggregate the result generated by each of the machines to produce the final output.</a:t>
            </a:r>
          </a:p>
        </p:txBody>
      </p:sp>
    </p:spTree>
    <p:extLst>
      <p:ext uri="{BB962C8B-B14F-4D97-AF65-F5344CB8AC3E}">
        <p14:creationId xmlns:p14="http://schemas.microsoft.com/office/powerpoint/2010/main" val="3044075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endParaRPr lang="en-US" dirty="0" smtClean="0">
              <a:solidFill>
                <a:srgbClr val="00B050"/>
              </a:solidFill>
              <a:latin typeface="Bookman Old Style" panose="02050604050505020204" pitchFamily="18" charset="0"/>
            </a:endParaRPr>
          </a:p>
          <a:p>
            <a:pPr algn="just"/>
            <a:endParaRPr lang="en-US" dirty="0">
              <a:solidFill>
                <a:srgbClr val="00B050"/>
              </a:solidFill>
              <a:latin typeface="Bookman Old Style" panose="02050604050505020204" pitchFamily="18" charset="0"/>
            </a:endParaRPr>
          </a:p>
          <a:p>
            <a:pPr marL="0" indent="0" algn="just">
              <a:buNone/>
            </a:pPr>
            <a:r>
              <a:rPr lang="en-US" dirty="0" smtClean="0">
                <a:solidFill>
                  <a:srgbClr val="00B050"/>
                </a:solidFill>
                <a:latin typeface="Bookman Old Style" panose="02050604050505020204" pitchFamily="18" charset="0"/>
              </a:rPr>
              <a:t>To </a:t>
            </a:r>
            <a:r>
              <a:rPr lang="en-US" dirty="0">
                <a:solidFill>
                  <a:srgbClr val="00B050"/>
                </a:solidFill>
                <a:latin typeface="Bookman Old Style" panose="02050604050505020204" pitchFamily="18" charset="0"/>
              </a:rPr>
              <a:t>overcome these issues, we have the </a:t>
            </a:r>
            <a:r>
              <a:rPr lang="en-US" dirty="0" err="1">
                <a:solidFill>
                  <a:srgbClr val="00B050"/>
                </a:solidFill>
                <a:latin typeface="Bookman Old Style" panose="02050604050505020204" pitchFamily="18" charset="0"/>
              </a:rPr>
              <a:t>MapReduce</a:t>
            </a:r>
            <a:r>
              <a:rPr lang="en-US" dirty="0">
                <a:solidFill>
                  <a:srgbClr val="00B050"/>
                </a:solidFill>
                <a:latin typeface="Bookman Old Style" panose="02050604050505020204" pitchFamily="18" charset="0"/>
              </a:rPr>
              <a:t> framework which allows us to perform such parallel computations without bothering about the issues like reliability, fault tolerance etc. Therefore, </a:t>
            </a:r>
            <a:r>
              <a:rPr lang="en-US" dirty="0" err="1">
                <a:solidFill>
                  <a:srgbClr val="00B050"/>
                </a:solidFill>
                <a:latin typeface="Bookman Old Style" panose="02050604050505020204" pitchFamily="18" charset="0"/>
              </a:rPr>
              <a:t>MapReduce</a:t>
            </a:r>
            <a:r>
              <a:rPr lang="en-US" dirty="0">
                <a:solidFill>
                  <a:srgbClr val="00B050"/>
                </a:solidFill>
                <a:latin typeface="Bookman Old Style" panose="02050604050505020204" pitchFamily="18" charset="0"/>
              </a:rPr>
              <a:t> gives you the flexibility to write code logic without caring about the design issues of the system.</a:t>
            </a:r>
          </a:p>
        </p:txBody>
      </p:sp>
    </p:spTree>
    <p:extLst>
      <p:ext uri="{BB962C8B-B14F-4D97-AF65-F5344CB8AC3E}">
        <p14:creationId xmlns:p14="http://schemas.microsoft.com/office/powerpoint/2010/main" val="266733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Parallel Data Processing</a:t>
            </a:r>
            <a:endParaRPr lang="en-US" dirty="0">
              <a:latin typeface="Bookman Old Style" panose="02050604050505020204"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Bookman Old Style" panose="02050604050505020204" pitchFamily="18" charset="0"/>
              </a:rPr>
              <a:t>Parallel data processing involves the simultaneous execution of multiple sub-tasks </a:t>
            </a:r>
            <a:r>
              <a:rPr lang="en-US" dirty="0" smtClean="0">
                <a:latin typeface="Bookman Old Style" panose="02050604050505020204" pitchFamily="18" charset="0"/>
              </a:rPr>
              <a:t>that collectively </a:t>
            </a:r>
            <a:r>
              <a:rPr lang="en-US" dirty="0">
                <a:latin typeface="Bookman Old Style" panose="02050604050505020204" pitchFamily="18" charset="0"/>
              </a:rPr>
              <a:t>comprise a larger task.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The </a:t>
            </a:r>
            <a:r>
              <a:rPr lang="en-US" dirty="0">
                <a:latin typeface="Bookman Old Style" panose="02050604050505020204" pitchFamily="18" charset="0"/>
              </a:rPr>
              <a:t>goal is to reduce the execution time by dividing </a:t>
            </a:r>
            <a:r>
              <a:rPr lang="en-US" dirty="0" smtClean="0">
                <a:latin typeface="Bookman Old Style" panose="02050604050505020204" pitchFamily="18" charset="0"/>
              </a:rPr>
              <a:t>a single </a:t>
            </a:r>
            <a:r>
              <a:rPr lang="en-US" dirty="0">
                <a:latin typeface="Bookman Old Style" panose="02050604050505020204" pitchFamily="18" charset="0"/>
              </a:rPr>
              <a:t>larger task into multiple smaller tasks that run concurrently</a:t>
            </a:r>
            <a:r>
              <a:rPr lang="en-US" dirty="0" smtClean="0">
                <a:latin typeface="Bookman Old Style" panose="02050604050505020204" pitchFamily="18" charset="0"/>
              </a:rPr>
              <a:t>.</a:t>
            </a:r>
          </a:p>
          <a:p>
            <a:pPr algn="just"/>
            <a:r>
              <a:rPr lang="en-US" dirty="0">
                <a:latin typeface="Bookman Old Style" panose="02050604050505020204" pitchFamily="18" charset="0"/>
              </a:rPr>
              <a:t>Although parallel data processing can be achieved through multiple networked machines</a:t>
            </a:r>
            <a:r>
              <a:rPr lang="en-US" dirty="0" smtClean="0">
                <a:latin typeface="Bookman Old Style" panose="02050604050505020204" pitchFamily="18" charset="0"/>
              </a:rPr>
              <a:t>, it </a:t>
            </a:r>
            <a:r>
              <a:rPr lang="en-US" dirty="0">
                <a:latin typeface="Bookman Old Style" panose="02050604050505020204" pitchFamily="18" charset="0"/>
              </a:rPr>
              <a:t>is more typically achieved within the confines of a single machine with </a:t>
            </a:r>
            <a:r>
              <a:rPr lang="en-US" dirty="0" smtClean="0">
                <a:latin typeface="Bookman Old Style" panose="02050604050505020204" pitchFamily="18" charset="0"/>
              </a:rPr>
              <a:t>multiple processors </a:t>
            </a:r>
            <a:r>
              <a:rPr lang="en-US" dirty="0">
                <a:latin typeface="Bookman Old Style" panose="02050604050505020204" pitchFamily="18" charset="0"/>
              </a:rPr>
              <a:t>or cores, as shown in </a:t>
            </a:r>
            <a:r>
              <a:rPr lang="en-US" dirty="0" smtClean="0">
                <a:latin typeface="Bookman Old Style" panose="02050604050505020204" pitchFamily="18" charset="0"/>
              </a:rPr>
              <a:t>the following Figure.</a:t>
            </a:r>
            <a:endParaRPr lang="en-US" dirty="0">
              <a:latin typeface="Bookman Old Style" panose="02050604050505020204" pitchFamily="18" charset="0"/>
            </a:endParaRPr>
          </a:p>
        </p:txBody>
      </p:sp>
    </p:spTree>
    <p:extLst>
      <p:ext uri="{BB962C8B-B14F-4D97-AF65-F5344CB8AC3E}">
        <p14:creationId xmlns:p14="http://schemas.microsoft.com/office/powerpoint/2010/main" val="3772828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Map and Reduce Tasks</a:t>
            </a:r>
            <a:endParaRPr lang="en-US" dirty="0">
              <a:latin typeface="Bookman Old Style" panose="020506040505050202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a:latin typeface="Bookman Old Style" panose="02050604050505020204" pitchFamily="18" charset="0"/>
              </a:rPr>
              <a:t>A single processing run of the </a:t>
            </a:r>
            <a:r>
              <a:rPr lang="en-US" dirty="0" err="1">
                <a:latin typeface="Bookman Old Style" panose="02050604050505020204" pitchFamily="18" charset="0"/>
              </a:rPr>
              <a:t>MapReduce</a:t>
            </a:r>
            <a:r>
              <a:rPr lang="en-US" dirty="0">
                <a:latin typeface="Bookman Old Style" panose="02050604050505020204" pitchFamily="18" charset="0"/>
              </a:rPr>
              <a:t> processing engine is known as a </a:t>
            </a:r>
            <a:r>
              <a:rPr lang="en-US" dirty="0" err="1" smtClean="0">
                <a:latin typeface="Bookman Old Style" panose="02050604050505020204" pitchFamily="18" charset="0"/>
              </a:rPr>
              <a:t>MapReduce</a:t>
            </a:r>
            <a:r>
              <a:rPr lang="en-US" dirty="0" smtClean="0">
                <a:latin typeface="Bookman Old Style" panose="02050604050505020204" pitchFamily="18" charset="0"/>
              </a:rPr>
              <a:t> job</a:t>
            </a:r>
            <a:r>
              <a:rPr lang="en-US" dirty="0">
                <a:latin typeface="Bookman Old Style" panose="02050604050505020204" pitchFamily="18" charset="0"/>
              </a:rPr>
              <a:t>.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Each </a:t>
            </a:r>
            <a:r>
              <a:rPr lang="en-US" dirty="0" err="1">
                <a:latin typeface="Bookman Old Style" panose="02050604050505020204" pitchFamily="18" charset="0"/>
              </a:rPr>
              <a:t>MapReduce</a:t>
            </a:r>
            <a:r>
              <a:rPr lang="en-US" dirty="0">
                <a:latin typeface="Bookman Old Style" panose="02050604050505020204" pitchFamily="18" charset="0"/>
              </a:rPr>
              <a:t> job is composed of a map task and a reduce task and each </a:t>
            </a:r>
            <a:r>
              <a:rPr lang="en-US" dirty="0" smtClean="0">
                <a:latin typeface="Bookman Old Style" panose="02050604050505020204" pitchFamily="18" charset="0"/>
              </a:rPr>
              <a:t>task consists </a:t>
            </a:r>
            <a:r>
              <a:rPr lang="en-US" dirty="0">
                <a:latin typeface="Bookman Old Style" panose="02050604050505020204" pitchFamily="18" charset="0"/>
              </a:rPr>
              <a:t>of multiple stages</a:t>
            </a:r>
            <a:r>
              <a:rPr lang="en-US" dirty="0" smtClean="0">
                <a:latin typeface="Bookman Old Style" panose="02050604050505020204" pitchFamily="18" charset="0"/>
              </a:rPr>
              <a:t>.</a:t>
            </a:r>
          </a:p>
          <a:p>
            <a:pPr algn="just"/>
            <a:r>
              <a:rPr lang="en-US" dirty="0">
                <a:latin typeface="Bookman Old Style" panose="02050604050505020204" pitchFamily="18" charset="0"/>
              </a:rPr>
              <a:t>Map tasks</a:t>
            </a:r>
          </a:p>
          <a:p>
            <a:pPr marL="0" indent="0" algn="just">
              <a:buNone/>
            </a:pPr>
            <a:r>
              <a:rPr lang="en-US" dirty="0" smtClean="0">
                <a:latin typeface="Bookman Old Style" panose="02050604050505020204" pitchFamily="18" charset="0"/>
              </a:rPr>
              <a:t>       • </a:t>
            </a:r>
            <a:r>
              <a:rPr lang="en-US" dirty="0">
                <a:latin typeface="Bookman Old Style" panose="02050604050505020204" pitchFamily="18" charset="0"/>
              </a:rPr>
              <a:t>map</a:t>
            </a:r>
          </a:p>
          <a:p>
            <a:pPr marL="0" indent="0" algn="just">
              <a:buNone/>
            </a:pPr>
            <a:r>
              <a:rPr lang="en-US" dirty="0" smtClean="0">
                <a:latin typeface="Bookman Old Style" panose="02050604050505020204" pitchFamily="18" charset="0"/>
              </a:rPr>
              <a:t>       • </a:t>
            </a:r>
            <a:r>
              <a:rPr lang="en-US" dirty="0">
                <a:latin typeface="Bookman Old Style" panose="02050604050505020204" pitchFamily="18" charset="0"/>
              </a:rPr>
              <a:t>combine (optional)</a:t>
            </a:r>
          </a:p>
          <a:p>
            <a:pPr marL="0" indent="0" algn="just">
              <a:buNone/>
            </a:pPr>
            <a:r>
              <a:rPr lang="en-US" dirty="0" smtClean="0">
                <a:latin typeface="Bookman Old Style" panose="02050604050505020204" pitchFamily="18" charset="0"/>
              </a:rPr>
              <a:t>       • </a:t>
            </a:r>
            <a:r>
              <a:rPr lang="en-US" dirty="0">
                <a:latin typeface="Bookman Old Style" panose="02050604050505020204" pitchFamily="18" charset="0"/>
              </a:rPr>
              <a:t>partition</a:t>
            </a:r>
          </a:p>
          <a:p>
            <a:pPr algn="just"/>
            <a:r>
              <a:rPr lang="en-US" dirty="0">
                <a:latin typeface="Bookman Old Style" panose="02050604050505020204" pitchFamily="18" charset="0"/>
              </a:rPr>
              <a:t>Reduce tasks</a:t>
            </a:r>
          </a:p>
          <a:p>
            <a:pPr marL="0" indent="0" algn="just">
              <a:buNone/>
            </a:pPr>
            <a:r>
              <a:rPr lang="en-US" dirty="0" smtClean="0">
                <a:latin typeface="Bookman Old Style" panose="02050604050505020204" pitchFamily="18" charset="0"/>
              </a:rPr>
              <a:t>      • </a:t>
            </a:r>
            <a:r>
              <a:rPr lang="en-US" dirty="0">
                <a:latin typeface="Bookman Old Style" panose="02050604050505020204" pitchFamily="18" charset="0"/>
              </a:rPr>
              <a:t>shuffle and sort</a:t>
            </a:r>
          </a:p>
          <a:p>
            <a:pPr marL="0" indent="0" algn="just">
              <a:buNone/>
            </a:pPr>
            <a:r>
              <a:rPr lang="en-US" dirty="0" smtClean="0">
                <a:latin typeface="Bookman Old Style" panose="02050604050505020204" pitchFamily="18" charset="0"/>
              </a:rPr>
              <a:t>      • </a:t>
            </a:r>
            <a:r>
              <a:rPr lang="en-US" dirty="0">
                <a:latin typeface="Bookman Old Style" panose="02050604050505020204" pitchFamily="18" charset="0"/>
              </a:rPr>
              <a:t>reduce</a:t>
            </a:r>
            <a:endParaRPr lang="en-US" dirty="0" smtClean="0">
              <a:latin typeface="Bookman Old Style" panose="02050604050505020204" pitchFamily="18" charset="0"/>
            </a:endParaRPr>
          </a:p>
        </p:txBody>
      </p:sp>
    </p:spTree>
    <p:extLst>
      <p:ext uri="{BB962C8B-B14F-4D97-AF65-F5344CB8AC3E}">
        <p14:creationId xmlns:p14="http://schemas.microsoft.com/office/powerpoint/2010/main" val="2016940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Hadoop</a:t>
            </a:r>
            <a:r>
              <a:rPr lang="en-US" b="1" dirty="0"/>
              <a:t> </a:t>
            </a:r>
            <a:r>
              <a:rPr lang="en-US" b="1" dirty="0" err="1"/>
              <a:t>MapReduce</a:t>
            </a:r>
            <a:r>
              <a:rPr lang="en-US" b="1" dirty="0"/>
              <a:t> Applications</a:t>
            </a:r>
            <a:br>
              <a:rPr lang="en-US" b="1" dirty="0"/>
            </a:br>
            <a:endParaRPr lang="en-US" dirty="0"/>
          </a:p>
        </p:txBody>
      </p:sp>
      <p:sp>
        <p:nvSpPr>
          <p:cNvPr id="3" name="Content Placeholder 2"/>
          <p:cNvSpPr>
            <a:spLocks noGrp="1"/>
          </p:cNvSpPr>
          <p:nvPr>
            <p:ph idx="1"/>
          </p:nvPr>
        </p:nvSpPr>
        <p:spPr/>
        <p:txBody>
          <a:bodyPr/>
          <a:lstStyle/>
          <a:p>
            <a:r>
              <a:rPr lang="en-US" dirty="0"/>
              <a:t>Analysis of logs, </a:t>
            </a:r>
            <a:endParaRPr lang="en-US" dirty="0" smtClean="0"/>
          </a:p>
          <a:p>
            <a:r>
              <a:rPr lang="en-US" dirty="0" smtClean="0"/>
              <a:t>data </a:t>
            </a:r>
            <a:r>
              <a:rPr lang="en-US" dirty="0"/>
              <a:t>analysis, </a:t>
            </a:r>
            <a:endParaRPr lang="en-US" dirty="0" smtClean="0"/>
          </a:p>
          <a:p>
            <a:r>
              <a:rPr lang="en-US" dirty="0" smtClean="0"/>
              <a:t>recommendation </a:t>
            </a:r>
            <a:r>
              <a:rPr lang="en-US" dirty="0"/>
              <a:t>mechanisms, </a:t>
            </a:r>
            <a:endParaRPr lang="en-US" dirty="0" smtClean="0"/>
          </a:p>
          <a:p>
            <a:r>
              <a:rPr lang="en-US" dirty="0" smtClean="0"/>
              <a:t>fraud </a:t>
            </a:r>
            <a:r>
              <a:rPr lang="en-US" dirty="0"/>
              <a:t>detection, </a:t>
            </a:r>
            <a:endParaRPr lang="en-US" dirty="0" smtClean="0"/>
          </a:p>
          <a:p>
            <a:r>
              <a:rPr lang="en-US" dirty="0" smtClean="0"/>
              <a:t>user </a:t>
            </a:r>
            <a:r>
              <a:rPr lang="en-US" dirty="0"/>
              <a:t>behavior analysis, </a:t>
            </a:r>
            <a:endParaRPr lang="en-US" dirty="0" smtClean="0"/>
          </a:p>
          <a:p>
            <a:r>
              <a:rPr lang="en-US" dirty="0" smtClean="0"/>
              <a:t>genetic </a:t>
            </a:r>
            <a:r>
              <a:rPr lang="en-US" dirty="0"/>
              <a:t>algorithms, </a:t>
            </a:r>
            <a:endParaRPr lang="en-US" dirty="0" smtClean="0"/>
          </a:p>
          <a:p>
            <a:r>
              <a:rPr lang="en-US" dirty="0" smtClean="0"/>
              <a:t>scheduling </a:t>
            </a:r>
            <a:r>
              <a:rPr lang="en-US" dirty="0"/>
              <a:t>problems, </a:t>
            </a:r>
            <a:endParaRPr lang="en-US" dirty="0" smtClean="0"/>
          </a:p>
          <a:p>
            <a:r>
              <a:rPr lang="en-US" dirty="0" smtClean="0"/>
              <a:t>resource </a:t>
            </a:r>
            <a:r>
              <a:rPr lang="en-US" dirty="0"/>
              <a:t>planning among others, is applications that use </a:t>
            </a:r>
            <a:r>
              <a:rPr lang="en-US" dirty="0" err="1"/>
              <a:t>MapReduce</a:t>
            </a:r>
            <a:r>
              <a:rPr lang="en-US" dirty="0"/>
              <a:t>.</a:t>
            </a:r>
          </a:p>
        </p:txBody>
      </p:sp>
    </p:spTree>
    <p:extLst>
      <p:ext uri="{BB962C8B-B14F-4D97-AF65-F5344CB8AC3E}">
        <p14:creationId xmlns:p14="http://schemas.microsoft.com/office/powerpoint/2010/main" val="2732709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Social </a:t>
            </a:r>
            <a:r>
              <a:rPr lang="en-US" b="1" dirty="0"/>
              <a:t>Networks</a:t>
            </a:r>
          </a:p>
          <a:p>
            <a:r>
              <a:rPr lang="en-US" dirty="0"/>
              <a:t>We are social networking users like Facebook, Twitter, and LinkedIn to connect with our friends and community.</a:t>
            </a:r>
          </a:p>
          <a:p>
            <a:r>
              <a:rPr lang="en-US" dirty="0"/>
              <a:t>Many of the features, such as who visited your LinkedIn profile, who read your post on Facebook or Twitter, can be evaluated using the </a:t>
            </a:r>
            <a:r>
              <a:rPr lang="en-US" dirty="0" err="1"/>
              <a:t>MapReduce</a:t>
            </a:r>
            <a:r>
              <a:rPr lang="en-US" dirty="0"/>
              <a:t>, programming model</a:t>
            </a:r>
            <a:r>
              <a:rPr lang="en-US" dirty="0" smtClean="0"/>
              <a:t>.</a:t>
            </a:r>
          </a:p>
          <a:p>
            <a:pPr marL="0" indent="0">
              <a:buNone/>
            </a:pPr>
            <a:r>
              <a:rPr lang="en-US" b="1" dirty="0" smtClean="0"/>
              <a:t>Entertainment</a:t>
            </a:r>
            <a:endParaRPr lang="en-US" b="1" dirty="0"/>
          </a:p>
          <a:p>
            <a:r>
              <a:rPr lang="en-US" dirty="0"/>
              <a:t>Netflix uses </a:t>
            </a:r>
            <a:r>
              <a:rPr lang="en-US" dirty="0" err="1"/>
              <a:t>Hadoop</a:t>
            </a:r>
            <a:r>
              <a:rPr lang="en-US" dirty="0"/>
              <a:t> and </a:t>
            </a:r>
            <a:r>
              <a:rPr lang="en-US" dirty="0" err="1"/>
              <a:t>MapReduce</a:t>
            </a:r>
            <a:r>
              <a:rPr lang="en-US" dirty="0"/>
              <a:t> to solve problems such as discovering the most popular movies, based on what you watched, what do you like? Providing suggestions to registered users taken into account their interests.</a:t>
            </a:r>
          </a:p>
          <a:p>
            <a:r>
              <a:rPr lang="en-US" dirty="0" err="1"/>
              <a:t>MapReduce</a:t>
            </a:r>
            <a:r>
              <a:rPr lang="en-US" dirty="0"/>
              <a:t> can determine how users are watching movies, analyzing their logs and clicks.</a:t>
            </a:r>
          </a:p>
          <a:p>
            <a:endParaRPr lang="en-US" dirty="0"/>
          </a:p>
          <a:p>
            <a:endParaRPr lang="en-US" dirty="0"/>
          </a:p>
        </p:txBody>
      </p:sp>
    </p:spTree>
    <p:extLst>
      <p:ext uri="{BB962C8B-B14F-4D97-AF65-F5344CB8AC3E}">
        <p14:creationId xmlns:p14="http://schemas.microsoft.com/office/powerpoint/2010/main" val="3957310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ookman Old Style" panose="02050604050505020204" pitchFamily="18" charset="0"/>
              </a:rPr>
              <a:t>An illustration of a </a:t>
            </a:r>
            <a:r>
              <a:rPr lang="en-US" dirty="0" err="1">
                <a:latin typeface="Bookman Old Style" panose="02050604050505020204" pitchFamily="18" charset="0"/>
              </a:rPr>
              <a:t>MapReduce</a:t>
            </a:r>
            <a:r>
              <a:rPr lang="en-US" dirty="0">
                <a:latin typeface="Bookman Old Style" panose="02050604050505020204" pitchFamily="18" charset="0"/>
              </a:rPr>
              <a:t> job with the map stage highlighted</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50995" y="1982397"/>
            <a:ext cx="6890009" cy="4037794"/>
          </a:xfrm>
          <a:prstGeom prst="rect">
            <a:avLst/>
          </a:prstGeom>
        </p:spPr>
      </p:pic>
    </p:spTree>
    <p:extLst>
      <p:ext uri="{BB962C8B-B14F-4D97-AF65-F5344CB8AC3E}">
        <p14:creationId xmlns:p14="http://schemas.microsoft.com/office/powerpoint/2010/main" val="2781081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19103" y="1825625"/>
            <a:ext cx="8947353" cy="3952205"/>
          </a:xfrm>
          <a:prstGeom prst="rect">
            <a:avLst/>
          </a:prstGeom>
        </p:spPr>
      </p:pic>
    </p:spTree>
    <p:extLst>
      <p:ext uri="{BB962C8B-B14F-4D97-AF65-F5344CB8AC3E}">
        <p14:creationId xmlns:p14="http://schemas.microsoft.com/office/powerpoint/2010/main" val="2160776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a:t>
            </a:r>
            <a:endParaRPr lang="en-US" dirty="0"/>
          </a:p>
        </p:txBody>
      </p:sp>
      <p:sp>
        <p:nvSpPr>
          <p:cNvPr id="3" name="Content Placeholder 2"/>
          <p:cNvSpPr>
            <a:spLocks noGrp="1"/>
          </p:cNvSpPr>
          <p:nvPr>
            <p:ph idx="1"/>
          </p:nvPr>
        </p:nvSpPr>
        <p:spPr/>
        <p:txBody>
          <a:bodyPr>
            <a:normAutofit fontScale="92500"/>
          </a:bodyPr>
          <a:lstStyle/>
          <a:p>
            <a:pPr algn="just"/>
            <a:r>
              <a:rPr lang="en-US" dirty="0">
                <a:latin typeface="Bookman Old Style" panose="02050604050505020204" pitchFamily="18" charset="0"/>
              </a:rPr>
              <a:t>The first stage of </a:t>
            </a:r>
            <a:r>
              <a:rPr lang="en-US" dirty="0" err="1">
                <a:latin typeface="Bookman Old Style" panose="02050604050505020204" pitchFamily="18" charset="0"/>
              </a:rPr>
              <a:t>MapReduce</a:t>
            </a:r>
            <a:r>
              <a:rPr lang="en-US" dirty="0">
                <a:latin typeface="Bookman Old Style" panose="02050604050505020204" pitchFamily="18" charset="0"/>
              </a:rPr>
              <a:t> is known as map, during which the dataset file is </a:t>
            </a:r>
            <a:r>
              <a:rPr lang="en-US" dirty="0" smtClean="0">
                <a:latin typeface="Bookman Old Style" panose="02050604050505020204" pitchFamily="18" charset="0"/>
              </a:rPr>
              <a:t>divided into </a:t>
            </a:r>
            <a:r>
              <a:rPr lang="en-US" dirty="0">
                <a:latin typeface="Bookman Old Style" panose="02050604050505020204" pitchFamily="18" charset="0"/>
              </a:rPr>
              <a:t>multiple smaller splits.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Each </a:t>
            </a:r>
            <a:r>
              <a:rPr lang="en-US" dirty="0">
                <a:latin typeface="Bookman Old Style" panose="02050604050505020204" pitchFamily="18" charset="0"/>
              </a:rPr>
              <a:t>split is parsed into its constituent records as a </a:t>
            </a:r>
            <a:r>
              <a:rPr lang="en-US" dirty="0" smtClean="0">
                <a:latin typeface="Bookman Old Style" panose="02050604050505020204" pitchFamily="18" charset="0"/>
              </a:rPr>
              <a:t>key-value pair</a:t>
            </a:r>
            <a:r>
              <a:rPr lang="en-US" dirty="0">
                <a:latin typeface="Bookman Old Style" panose="02050604050505020204" pitchFamily="18" charset="0"/>
              </a:rPr>
              <a:t>. The key is usually the ordinal position of the record, and the value is the </a:t>
            </a:r>
            <a:r>
              <a:rPr lang="en-US" dirty="0" smtClean="0">
                <a:latin typeface="Bookman Old Style" panose="02050604050505020204" pitchFamily="18" charset="0"/>
              </a:rPr>
              <a:t>actual record.</a:t>
            </a:r>
          </a:p>
          <a:p>
            <a:pPr algn="just"/>
            <a:r>
              <a:rPr lang="en-US" dirty="0">
                <a:latin typeface="Bookman Old Style" panose="02050604050505020204" pitchFamily="18" charset="0"/>
              </a:rPr>
              <a:t>The parsed key-value pairs for each split are then sent to a map function or mapper, </a:t>
            </a:r>
            <a:r>
              <a:rPr lang="en-US" dirty="0" smtClean="0">
                <a:latin typeface="Bookman Old Style" panose="02050604050505020204" pitchFamily="18" charset="0"/>
              </a:rPr>
              <a:t>with one </a:t>
            </a:r>
            <a:r>
              <a:rPr lang="en-US" dirty="0">
                <a:latin typeface="Bookman Old Style" panose="02050604050505020204" pitchFamily="18" charset="0"/>
              </a:rPr>
              <a:t>mapper function per split. The map function executes user-defined logic</a:t>
            </a:r>
            <a:r>
              <a:rPr lang="en-US" dirty="0" smtClean="0">
                <a:latin typeface="Bookman Old Style" panose="02050604050505020204" pitchFamily="18" charset="0"/>
              </a:rPr>
              <a:t>.</a:t>
            </a:r>
          </a:p>
          <a:p>
            <a:pPr algn="just"/>
            <a:r>
              <a:rPr lang="en-US" dirty="0" smtClean="0">
                <a:latin typeface="Bookman Old Style" panose="02050604050505020204" pitchFamily="18" charset="0"/>
              </a:rPr>
              <a:t>Each split generally </a:t>
            </a:r>
            <a:r>
              <a:rPr lang="en-US" dirty="0">
                <a:latin typeface="Bookman Old Style" panose="02050604050505020204" pitchFamily="18" charset="0"/>
              </a:rPr>
              <a:t>contains multiple key-value pairs, and the mapper is run once for each </a:t>
            </a:r>
            <a:r>
              <a:rPr lang="en-US" dirty="0" smtClean="0">
                <a:latin typeface="Bookman Old Style" panose="02050604050505020204" pitchFamily="18" charset="0"/>
              </a:rPr>
              <a:t>key-value pair </a:t>
            </a:r>
            <a:r>
              <a:rPr lang="en-US" dirty="0">
                <a:latin typeface="Bookman Old Style" panose="02050604050505020204" pitchFamily="18" charset="0"/>
              </a:rPr>
              <a:t>in the split.</a:t>
            </a:r>
          </a:p>
        </p:txBody>
      </p:sp>
    </p:spTree>
    <p:extLst>
      <p:ext uri="{BB962C8B-B14F-4D97-AF65-F5344CB8AC3E}">
        <p14:creationId xmlns:p14="http://schemas.microsoft.com/office/powerpoint/2010/main" val="1236048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latin typeface="Bookman Old Style" panose="02050604050505020204" pitchFamily="18" charset="0"/>
              </a:rPr>
              <a:t>The mapper processes each key-value pair as per the user-defined logic and </a:t>
            </a:r>
            <a:r>
              <a:rPr lang="en-US" dirty="0" smtClean="0">
                <a:latin typeface="Bookman Old Style" panose="02050604050505020204" pitchFamily="18" charset="0"/>
              </a:rPr>
              <a:t>further generates </a:t>
            </a:r>
            <a:r>
              <a:rPr lang="en-US" dirty="0">
                <a:latin typeface="Bookman Old Style" panose="02050604050505020204" pitchFamily="18" charset="0"/>
              </a:rPr>
              <a:t>a key-value pair as its output.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The </a:t>
            </a:r>
            <a:r>
              <a:rPr lang="en-US" dirty="0">
                <a:latin typeface="Bookman Old Style" panose="02050604050505020204" pitchFamily="18" charset="0"/>
              </a:rPr>
              <a:t>output key can either be the same as the </a:t>
            </a:r>
            <a:r>
              <a:rPr lang="en-US" dirty="0" smtClean="0">
                <a:latin typeface="Bookman Old Style" panose="02050604050505020204" pitchFamily="18" charset="0"/>
              </a:rPr>
              <a:t>input key </a:t>
            </a:r>
            <a:r>
              <a:rPr lang="en-US" dirty="0">
                <a:latin typeface="Bookman Old Style" panose="02050604050505020204" pitchFamily="18" charset="0"/>
              </a:rPr>
              <a:t>or a substring value from the input value, or another </a:t>
            </a:r>
            <a:r>
              <a:rPr lang="en-US" dirty="0" err="1">
                <a:solidFill>
                  <a:srgbClr val="FF0000"/>
                </a:solidFill>
                <a:latin typeface="Bookman Old Style" panose="02050604050505020204" pitchFamily="18" charset="0"/>
              </a:rPr>
              <a:t>serializable</a:t>
            </a:r>
            <a:r>
              <a:rPr lang="en-US" dirty="0">
                <a:solidFill>
                  <a:srgbClr val="FF0000"/>
                </a:solidFill>
                <a:latin typeface="Bookman Old Style" panose="02050604050505020204" pitchFamily="18" charset="0"/>
              </a:rPr>
              <a:t> user-defined object</a:t>
            </a:r>
            <a:r>
              <a:rPr lang="en-US" dirty="0" smtClean="0">
                <a:latin typeface="Bookman Old Style" panose="02050604050505020204" pitchFamily="18" charset="0"/>
              </a:rPr>
              <a:t>.</a:t>
            </a:r>
          </a:p>
          <a:p>
            <a:pPr algn="just"/>
            <a:r>
              <a:rPr lang="en-US" dirty="0">
                <a:solidFill>
                  <a:srgbClr val="FF0000"/>
                </a:solidFill>
                <a:latin typeface="Bookman Old Style" panose="02050604050505020204" pitchFamily="18" charset="0"/>
              </a:rPr>
              <a:t>Serialization is the process of converting a data object—a combination of code and data represented within a region of data storage—into a series of bytes that saves the state of the object in an easily transmittable form.</a:t>
            </a:r>
          </a:p>
          <a:p>
            <a:pPr algn="just"/>
            <a:r>
              <a:rPr lang="en-US" dirty="0">
                <a:latin typeface="Bookman Old Style" panose="02050604050505020204" pitchFamily="18" charset="0"/>
              </a:rPr>
              <a:t>Similarly, the output value can either be the same as the input value or a substring </a:t>
            </a:r>
            <a:r>
              <a:rPr lang="en-US" dirty="0" smtClean="0">
                <a:latin typeface="Bookman Old Style" panose="02050604050505020204" pitchFamily="18" charset="0"/>
              </a:rPr>
              <a:t>value from </a:t>
            </a:r>
            <a:r>
              <a:rPr lang="en-US" dirty="0">
                <a:latin typeface="Bookman Old Style" panose="02050604050505020204" pitchFamily="18" charset="0"/>
              </a:rPr>
              <a:t>the input value, or another </a:t>
            </a:r>
            <a:r>
              <a:rPr lang="en-US" dirty="0" err="1">
                <a:latin typeface="Bookman Old Style" panose="02050604050505020204" pitchFamily="18" charset="0"/>
              </a:rPr>
              <a:t>serializable</a:t>
            </a:r>
            <a:r>
              <a:rPr lang="en-US" dirty="0">
                <a:latin typeface="Bookman Old Style" panose="02050604050505020204" pitchFamily="18" charset="0"/>
              </a:rPr>
              <a:t> user-defined object.</a:t>
            </a:r>
          </a:p>
        </p:txBody>
      </p:sp>
    </p:spTree>
    <p:extLst>
      <p:ext uri="{BB962C8B-B14F-4D97-AF65-F5344CB8AC3E}">
        <p14:creationId xmlns:p14="http://schemas.microsoft.com/office/powerpoint/2010/main" val="72522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When all records of the split have been processed, the output is a list of key-value </a:t>
            </a:r>
            <a:r>
              <a:rPr lang="en-US" dirty="0" smtClean="0">
                <a:latin typeface="Bookman Old Style" panose="02050604050505020204" pitchFamily="18" charset="0"/>
              </a:rPr>
              <a:t>pairs where </a:t>
            </a:r>
            <a:r>
              <a:rPr lang="en-US" dirty="0">
                <a:latin typeface="Bookman Old Style" panose="02050604050505020204" pitchFamily="18" charset="0"/>
              </a:rPr>
              <a:t>multiple key-value pairs can exist for the same key.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It </a:t>
            </a:r>
            <a:r>
              <a:rPr lang="en-US" dirty="0">
                <a:latin typeface="Bookman Old Style" panose="02050604050505020204" pitchFamily="18" charset="0"/>
              </a:rPr>
              <a:t>should be noted that for </a:t>
            </a:r>
            <a:r>
              <a:rPr lang="en-US" dirty="0" smtClean="0">
                <a:latin typeface="Bookman Old Style" panose="02050604050505020204" pitchFamily="18" charset="0"/>
              </a:rPr>
              <a:t>an input </a:t>
            </a:r>
            <a:r>
              <a:rPr lang="en-US" dirty="0">
                <a:latin typeface="Bookman Old Style" panose="02050604050505020204" pitchFamily="18" charset="0"/>
              </a:rPr>
              <a:t>key-value pair, a mapper may not produce any output key-value pair (filtering) </a:t>
            </a:r>
            <a:r>
              <a:rPr lang="en-US" dirty="0" smtClean="0">
                <a:latin typeface="Bookman Old Style" panose="02050604050505020204" pitchFamily="18" charset="0"/>
              </a:rPr>
              <a:t>or can </a:t>
            </a:r>
            <a:r>
              <a:rPr lang="en-US" dirty="0">
                <a:latin typeface="Bookman Old Style" panose="02050604050505020204" pitchFamily="18" charset="0"/>
              </a:rPr>
              <a:t>generate multiple key-value pairs (</a:t>
            </a:r>
            <a:r>
              <a:rPr lang="en-US" dirty="0" err="1">
                <a:latin typeface="Bookman Old Style" panose="02050604050505020204" pitchFamily="18" charset="0"/>
              </a:rPr>
              <a:t>demultiplexing</a:t>
            </a:r>
            <a:r>
              <a:rPr lang="en-US" dirty="0">
                <a:latin typeface="Bookman Old Style" panose="02050604050505020204" pitchFamily="18" charset="0"/>
              </a:rPr>
              <a:t>.)</a:t>
            </a:r>
          </a:p>
        </p:txBody>
      </p:sp>
      <p:pic>
        <p:nvPicPr>
          <p:cNvPr id="4" name="Picture 3"/>
          <p:cNvPicPr>
            <a:picLocks noChangeAspect="1"/>
          </p:cNvPicPr>
          <p:nvPr/>
        </p:nvPicPr>
        <p:blipFill>
          <a:blip r:embed="rId2"/>
          <a:stretch>
            <a:fillRect/>
          </a:stretch>
        </p:blipFill>
        <p:spPr>
          <a:xfrm>
            <a:off x="4713667" y="4534405"/>
            <a:ext cx="4942633" cy="1777495"/>
          </a:xfrm>
          <a:prstGeom prst="rect">
            <a:avLst/>
          </a:prstGeom>
        </p:spPr>
      </p:pic>
    </p:spTree>
    <p:extLst>
      <p:ext uri="{BB962C8B-B14F-4D97-AF65-F5344CB8AC3E}">
        <p14:creationId xmlns:p14="http://schemas.microsoft.com/office/powerpoint/2010/main" val="947721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anose="02050604050505020204" pitchFamily="18" charset="0"/>
              </a:rPr>
              <a:t>Combine</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Generally, the output of the map function is handled directly by the reduce function.</a:t>
            </a:r>
          </a:p>
          <a:p>
            <a:pPr algn="just"/>
            <a:r>
              <a:rPr lang="en-US" dirty="0">
                <a:latin typeface="Bookman Old Style" panose="02050604050505020204" pitchFamily="18" charset="0"/>
              </a:rPr>
              <a:t>However, map tasks and reduce tasks are mostly run over different nodes. This </a:t>
            </a:r>
            <a:r>
              <a:rPr lang="en-US" dirty="0" smtClean="0">
                <a:latin typeface="Bookman Old Style" panose="02050604050505020204" pitchFamily="18" charset="0"/>
              </a:rPr>
              <a:t>requires moving </a:t>
            </a:r>
            <a:r>
              <a:rPr lang="en-US" dirty="0">
                <a:latin typeface="Bookman Old Style" panose="02050604050505020204" pitchFamily="18" charset="0"/>
              </a:rPr>
              <a:t>data between mappers and reducers. This data movement can consume a lot </a:t>
            </a:r>
            <a:r>
              <a:rPr lang="en-US" dirty="0" smtClean="0">
                <a:latin typeface="Bookman Old Style" panose="02050604050505020204" pitchFamily="18" charset="0"/>
              </a:rPr>
              <a:t>of valuable </a:t>
            </a:r>
            <a:r>
              <a:rPr lang="en-US" dirty="0">
                <a:latin typeface="Bookman Old Style" panose="02050604050505020204" pitchFamily="18" charset="0"/>
              </a:rPr>
              <a:t>bandwidth and directly contributes to processing latency.</a:t>
            </a:r>
          </a:p>
        </p:txBody>
      </p:sp>
    </p:spTree>
    <p:extLst>
      <p:ext uri="{BB962C8B-B14F-4D97-AF65-F5344CB8AC3E}">
        <p14:creationId xmlns:p14="http://schemas.microsoft.com/office/powerpoint/2010/main" val="1379806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With larger datasets, the time taken to move the data between map and reduce stages </a:t>
            </a:r>
            <a:r>
              <a:rPr lang="en-US" dirty="0" smtClean="0">
                <a:latin typeface="Bookman Old Style" panose="02050604050505020204" pitchFamily="18" charset="0"/>
              </a:rPr>
              <a:t>can exceed </a:t>
            </a:r>
            <a:r>
              <a:rPr lang="en-US" dirty="0">
                <a:latin typeface="Bookman Old Style" panose="02050604050505020204" pitchFamily="18" charset="0"/>
              </a:rPr>
              <a:t>the actual processing undertaken by the map and reduce tasks.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For </a:t>
            </a:r>
            <a:r>
              <a:rPr lang="en-US" dirty="0">
                <a:latin typeface="Bookman Old Style" panose="02050604050505020204" pitchFamily="18" charset="0"/>
              </a:rPr>
              <a:t>this reason, </a:t>
            </a:r>
            <a:r>
              <a:rPr lang="en-US" dirty="0" smtClean="0">
                <a:latin typeface="Bookman Old Style" panose="02050604050505020204" pitchFamily="18" charset="0"/>
              </a:rPr>
              <a:t>the </a:t>
            </a:r>
            <a:r>
              <a:rPr lang="en-US" dirty="0" err="1" smtClean="0">
                <a:latin typeface="Bookman Old Style" panose="02050604050505020204" pitchFamily="18" charset="0"/>
              </a:rPr>
              <a:t>MapReduce</a:t>
            </a:r>
            <a:r>
              <a:rPr lang="en-US" dirty="0" smtClean="0">
                <a:latin typeface="Bookman Old Style" panose="02050604050505020204" pitchFamily="18" charset="0"/>
              </a:rPr>
              <a:t> </a:t>
            </a:r>
            <a:r>
              <a:rPr lang="en-US" dirty="0">
                <a:latin typeface="Bookman Old Style" panose="02050604050505020204" pitchFamily="18" charset="0"/>
              </a:rPr>
              <a:t>engine provides an optional combine function (combiner) that summarizes </a:t>
            </a:r>
            <a:r>
              <a:rPr lang="en-US" dirty="0" smtClean="0">
                <a:latin typeface="Bookman Old Style" panose="02050604050505020204" pitchFamily="18" charset="0"/>
              </a:rPr>
              <a:t>a mapper’s </a:t>
            </a:r>
            <a:r>
              <a:rPr lang="en-US" dirty="0">
                <a:latin typeface="Bookman Old Style" panose="02050604050505020204" pitchFamily="18" charset="0"/>
              </a:rPr>
              <a:t>output before it gets processed by the reducer.</a:t>
            </a:r>
          </a:p>
        </p:txBody>
      </p:sp>
    </p:spTree>
    <p:extLst>
      <p:ext uri="{BB962C8B-B14F-4D97-AF65-F5344CB8AC3E}">
        <p14:creationId xmlns:p14="http://schemas.microsoft.com/office/powerpoint/2010/main" val="314897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A task can be divided into three sub-tasks that are executed in parallel </a:t>
            </a:r>
            <a:r>
              <a:rPr lang="en-US" dirty="0" smtClean="0">
                <a:latin typeface="Bookman Old Style" panose="02050604050505020204" pitchFamily="18" charset="0"/>
              </a:rPr>
              <a:t>on three </a:t>
            </a:r>
            <a:r>
              <a:rPr lang="en-US" dirty="0">
                <a:latin typeface="Bookman Old Style" panose="02050604050505020204" pitchFamily="18" charset="0"/>
              </a:rPr>
              <a:t>different processors within the same machine</a:t>
            </a:r>
          </a:p>
        </p:txBody>
      </p:sp>
      <p:pic>
        <p:nvPicPr>
          <p:cNvPr id="4" name="Picture 3"/>
          <p:cNvPicPr>
            <a:picLocks noChangeAspect="1"/>
          </p:cNvPicPr>
          <p:nvPr/>
        </p:nvPicPr>
        <p:blipFill>
          <a:blip r:embed="rId2"/>
          <a:stretch>
            <a:fillRect/>
          </a:stretch>
        </p:blipFill>
        <p:spPr>
          <a:xfrm>
            <a:off x="2013300" y="3193415"/>
            <a:ext cx="7418426" cy="2248453"/>
          </a:xfrm>
          <a:prstGeom prst="rect">
            <a:avLst/>
          </a:prstGeom>
        </p:spPr>
      </p:pic>
    </p:spTree>
    <p:extLst>
      <p:ext uri="{BB962C8B-B14F-4D97-AF65-F5344CB8AC3E}">
        <p14:creationId xmlns:p14="http://schemas.microsoft.com/office/powerpoint/2010/main" val="2482463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The combine stage groups the output from the map stage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35085" y="1825625"/>
            <a:ext cx="7121829" cy="3999157"/>
          </a:xfrm>
          <a:prstGeom prst="rect">
            <a:avLst/>
          </a:prstGeom>
        </p:spPr>
      </p:pic>
    </p:spTree>
    <p:extLst>
      <p:ext uri="{BB962C8B-B14F-4D97-AF65-F5344CB8AC3E}">
        <p14:creationId xmlns:p14="http://schemas.microsoft.com/office/powerpoint/2010/main" val="2561868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a:latin typeface="Bookman Old Style" panose="02050604050505020204" pitchFamily="18" charset="0"/>
              </a:rPr>
              <a:t>A combiner is essentially a reducer function that locally groups a mapper’s output on </a:t>
            </a:r>
            <a:r>
              <a:rPr lang="en-US" dirty="0" smtClean="0">
                <a:latin typeface="Bookman Old Style" panose="02050604050505020204" pitchFamily="18" charset="0"/>
              </a:rPr>
              <a:t>the same </a:t>
            </a:r>
            <a:r>
              <a:rPr lang="en-US" dirty="0">
                <a:latin typeface="Bookman Old Style" panose="02050604050505020204" pitchFamily="18" charset="0"/>
              </a:rPr>
              <a:t>node as the mapper.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A </a:t>
            </a:r>
            <a:r>
              <a:rPr lang="en-US" dirty="0">
                <a:latin typeface="Bookman Old Style" panose="02050604050505020204" pitchFamily="18" charset="0"/>
              </a:rPr>
              <a:t>reducer function can be used as a combiner function, or </a:t>
            </a:r>
            <a:r>
              <a:rPr lang="en-US" dirty="0" smtClean="0">
                <a:latin typeface="Bookman Old Style" panose="02050604050505020204" pitchFamily="18" charset="0"/>
              </a:rPr>
              <a:t>a custom </a:t>
            </a:r>
            <a:r>
              <a:rPr lang="en-US" dirty="0">
                <a:latin typeface="Bookman Old Style" panose="02050604050505020204" pitchFamily="18" charset="0"/>
              </a:rPr>
              <a:t>user-defined function can be used</a:t>
            </a:r>
            <a:r>
              <a:rPr lang="en-US" dirty="0" smtClean="0">
                <a:latin typeface="Bookman Old Style" panose="02050604050505020204" pitchFamily="18" charset="0"/>
              </a:rPr>
              <a:t>.</a:t>
            </a:r>
          </a:p>
          <a:p>
            <a:pPr algn="just"/>
            <a:r>
              <a:rPr lang="en-US" dirty="0">
                <a:latin typeface="Bookman Old Style" panose="02050604050505020204" pitchFamily="18" charset="0"/>
              </a:rPr>
              <a:t>The </a:t>
            </a:r>
            <a:r>
              <a:rPr lang="en-US" dirty="0" err="1">
                <a:latin typeface="Bookman Old Style" panose="02050604050505020204" pitchFamily="18" charset="0"/>
              </a:rPr>
              <a:t>MapReduce</a:t>
            </a:r>
            <a:r>
              <a:rPr lang="en-US" dirty="0">
                <a:latin typeface="Bookman Old Style" panose="02050604050505020204" pitchFamily="18" charset="0"/>
              </a:rPr>
              <a:t> engine combines all values for a given key from the mapper output</a:t>
            </a:r>
            <a:r>
              <a:rPr lang="en-US" dirty="0" smtClean="0">
                <a:latin typeface="Bookman Old Style" panose="02050604050505020204" pitchFamily="18" charset="0"/>
              </a:rPr>
              <a:t>, creating </a:t>
            </a:r>
            <a:r>
              <a:rPr lang="en-US" dirty="0">
                <a:latin typeface="Bookman Old Style" panose="02050604050505020204" pitchFamily="18" charset="0"/>
              </a:rPr>
              <a:t>multiple key-value pairs as input to the combiner where the key is not </a:t>
            </a:r>
            <a:r>
              <a:rPr lang="en-US" dirty="0" smtClean="0">
                <a:latin typeface="Bookman Old Style" panose="02050604050505020204" pitchFamily="18" charset="0"/>
              </a:rPr>
              <a:t>repeated and </a:t>
            </a:r>
            <a:r>
              <a:rPr lang="en-US" dirty="0">
                <a:latin typeface="Bookman Old Style" panose="02050604050505020204" pitchFamily="18" charset="0"/>
              </a:rPr>
              <a:t>the value exists as a list of all corresponding values for that key.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The </a:t>
            </a:r>
            <a:r>
              <a:rPr lang="en-US" dirty="0">
                <a:latin typeface="Bookman Old Style" panose="02050604050505020204" pitchFamily="18" charset="0"/>
              </a:rPr>
              <a:t>combiner stage </a:t>
            </a:r>
            <a:r>
              <a:rPr lang="en-US" dirty="0" smtClean="0">
                <a:latin typeface="Bookman Old Style" panose="02050604050505020204" pitchFamily="18" charset="0"/>
              </a:rPr>
              <a:t>is only </a:t>
            </a:r>
            <a:r>
              <a:rPr lang="en-US" dirty="0">
                <a:latin typeface="Bookman Old Style" panose="02050604050505020204" pitchFamily="18" charset="0"/>
              </a:rPr>
              <a:t>an optimization stage, and may therefore not even be called by the </a:t>
            </a:r>
            <a:r>
              <a:rPr lang="en-US" dirty="0" err="1" smtClean="0">
                <a:latin typeface="Bookman Old Style" panose="02050604050505020204" pitchFamily="18" charset="0"/>
              </a:rPr>
              <a:t>MapReduce</a:t>
            </a:r>
            <a:r>
              <a:rPr lang="en-US" dirty="0" smtClean="0">
                <a:latin typeface="Bookman Old Style" panose="02050604050505020204" pitchFamily="18" charset="0"/>
              </a:rPr>
              <a:t> engine</a:t>
            </a:r>
            <a:r>
              <a:rPr lang="en-US" dirty="0">
                <a:latin typeface="Bookman Old Style" panose="02050604050505020204" pitchFamily="18" charset="0"/>
              </a:rPr>
              <a:t>.</a:t>
            </a:r>
          </a:p>
        </p:txBody>
      </p:sp>
    </p:spTree>
    <p:extLst>
      <p:ext uri="{BB962C8B-B14F-4D97-AF65-F5344CB8AC3E}">
        <p14:creationId xmlns:p14="http://schemas.microsoft.com/office/powerpoint/2010/main" val="786426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For example, a combiner function will work for finding the largest or the smallest number</a:t>
            </a:r>
            <a:r>
              <a:rPr lang="en-US" dirty="0" smtClean="0">
                <a:latin typeface="Bookman Old Style" panose="02050604050505020204" pitchFamily="18" charset="0"/>
              </a:rPr>
              <a:t>, but </a:t>
            </a:r>
            <a:r>
              <a:rPr lang="en-US" dirty="0">
                <a:latin typeface="Bookman Old Style" panose="02050604050505020204" pitchFamily="18" charset="0"/>
              </a:rPr>
              <a:t>will not work for finding the average of all numbers since it only works with a </a:t>
            </a:r>
            <a:r>
              <a:rPr lang="en-US" dirty="0" smtClean="0">
                <a:latin typeface="Bookman Old Style" panose="02050604050505020204" pitchFamily="18" charset="0"/>
              </a:rPr>
              <a:t>subset of </a:t>
            </a:r>
            <a:r>
              <a:rPr lang="en-US" dirty="0">
                <a:latin typeface="Bookman Old Style" panose="02050604050505020204" pitchFamily="18" charset="0"/>
              </a:rPr>
              <a:t>the data.</a:t>
            </a:r>
          </a:p>
        </p:txBody>
      </p:sp>
      <p:pic>
        <p:nvPicPr>
          <p:cNvPr id="4" name="Picture 3"/>
          <p:cNvPicPr>
            <a:picLocks noChangeAspect="1"/>
          </p:cNvPicPr>
          <p:nvPr/>
        </p:nvPicPr>
        <p:blipFill>
          <a:blip r:embed="rId2"/>
          <a:stretch>
            <a:fillRect/>
          </a:stretch>
        </p:blipFill>
        <p:spPr>
          <a:xfrm>
            <a:off x="2394031" y="3392951"/>
            <a:ext cx="6605447" cy="2235750"/>
          </a:xfrm>
          <a:prstGeom prst="rect">
            <a:avLst/>
          </a:prstGeom>
        </p:spPr>
      </p:pic>
    </p:spTree>
    <p:extLst>
      <p:ext uri="{BB962C8B-B14F-4D97-AF65-F5344CB8AC3E}">
        <p14:creationId xmlns:p14="http://schemas.microsoft.com/office/powerpoint/2010/main" val="4122861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anose="02050604050505020204" pitchFamily="18" charset="0"/>
              </a:rPr>
              <a:t>Partition</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During the partition stage, if more than one reducer is involved, a </a:t>
            </a:r>
            <a:r>
              <a:rPr lang="en-US" dirty="0" err="1">
                <a:latin typeface="Bookman Old Style" panose="02050604050505020204" pitchFamily="18" charset="0"/>
              </a:rPr>
              <a:t>partitioner</a:t>
            </a:r>
            <a:r>
              <a:rPr lang="en-US" dirty="0">
                <a:latin typeface="Bookman Old Style" panose="02050604050505020204" pitchFamily="18" charset="0"/>
              </a:rPr>
              <a:t> divides </a:t>
            </a:r>
            <a:r>
              <a:rPr lang="en-US" dirty="0" smtClean="0">
                <a:latin typeface="Bookman Old Style" panose="02050604050505020204" pitchFamily="18" charset="0"/>
              </a:rPr>
              <a:t>the output </a:t>
            </a:r>
            <a:r>
              <a:rPr lang="en-US" dirty="0">
                <a:latin typeface="Bookman Old Style" panose="02050604050505020204" pitchFamily="18" charset="0"/>
              </a:rPr>
              <a:t>from the mapper or combiner (if specified and called by the </a:t>
            </a:r>
            <a:r>
              <a:rPr lang="en-US" dirty="0" err="1">
                <a:latin typeface="Bookman Old Style" panose="02050604050505020204" pitchFamily="18" charset="0"/>
              </a:rPr>
              <a:t>MapReduce</a:t>
            </a:r>
            <a:r>
              <a:rPr lang="en-US" dirty="0">
                <a:latin typeface="Bookman Old Style" panose="02050604050505020204" pitchFamily="18" charset="0"/>
              </a:rPr>
              <a:t> engine</a:t>
            </a:r>
            <a:r>
              <a:rPr lang="en-US" dirty="0" smtClean="0">
                <a:latin typeface="Bookman Old Style" panose="02050604050505020204" pitchFamily="18" charset="0"/>
              </a:rPr>
              <a:t>) into </a:t>
            </a:r>
            <a:r>
              <a:rPr lang="en-US" dirty="0">
                <a:latin typeface="Bookman Old Style" panose="02050604050505020204" pitchFamily="18" charset="0"/>
              </a:rPr>
              <a:t>partitions between reducer instances. The number of partitions will equal the </a:t>
            </a:r>
            <a:r>
              <a:rPr lang="en-US" dirty="0" smtClean="0">
                <a:latin typeface="Bookman Old Style" panose="02050604050505020204" pitchFamily="18" charset="0"/>
              </a:rPr>
              <a:t>number of </a:t>
            </a:r>
            <a:r>
              <a:rPr lang="en-US" dirty="0">
                <a:latin typeface="Bookman Old Style" panose="02050604050505020204" pitchFamily="18" charset="0"/>
              </a:rPr>
              <a:t>reducers.</a:t>
            </a:r>
          </a:p>
        </p:txBody>
      </p:sp>
    </p:spTree>
    <p:extLst>
      <p:ext uri="{BB962C8B-B14F-4D97-AF65-F5344CB8AC3E}">
        <p14:creationId xmlns:p14="http://schemas.microsoft.com/office/powerpoint/2010/main" val="4096003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The partition stage assigns output from the map task to reducers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17441" y="1825625"/>
            <a:ext cx="7211981" cy="4144000"/>
          </a:xfrm>
          <a:prstGeom prst="rect">
            <a:avLst/>
          </a:prstGeom>
        </p:spPr>
      </p:pic>
    </p:spTree>
    <p:extLst>
      <p:ext uri="{BB962C8B-B14F-4D97-AF65-F5344CB8AC3E}">
        <p14:creationId xmlns:p14="http://schemas.microsoft.com/office/powerpoint/2010/main" val="1208749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latin typeface="Bookman Old Style" panose="02050604050505020204" pitchFamily="18" charset="0"/>
              </a:rPr>
              <a:t>Although each partition contains multiple key-value pairs, all records for a particular </a:t>
            </a:r>
            <a:r>
              <a:rPr lang="en-US" dirty="0" smtClean="0">
                <a:latin typeface="Bookman Old Style" panose="02050604050505020204" pitchFamily="18" charset="0"/>
              </a:rPr>
              <a:t>key are </a:t>
            </a:r>
            <a:r>
              <a:rPr lang="en-US" dirty="0">
                <a:latin typeface="Bookman Old Style" panose="02050604050505020204" pitchFamily="18" charset="0"/>
              </a:rPr>
              <a:t>assigned to the same partition.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The </a:t>
            </a:r>
            <a:r>
              <a:rPr lang="en-US" dirty="0" err="1">
                <a:latin typeface="Bookman Old Style" panose="02050604050505020204" pitchFamily="18" charset="0"/>
              </a:rPr>
              <a:t>MapReduce</a:t>
            </a:r>
            <a:r>
              <a:rPr lang="en-US" dirty="0">
                <a:latin typeface="Bookman Old Style" panose="02050604050505020204" pitchFamily="18" charset="0"/>
              </a:rPr>
              <a:t> engine guarantees a random and </a:t>
            </a:r>
            <a:r>
              <a:rPr lang="en-US" dirty="0" smtClean="0">
                <a:latin typeface="Bookman Old Style" panose="02050604050505020204" pitchFamily="18" charset="0"/>
              </a:rPr>
              <a:t>fair distribution </a:t>
            </a:r>
            <a:r>
              <a:rPr lang="en-US" dirty="0">
                <a:latin typeface="Bookman Old Style" panose="02050604050505020204" pitchFamily="18" charset="0"/>
              </a:rPr>
              <a:t>between reducers while making sure that all of the same keys across </a:t>
            </a:r>
            <a:r>
              <a:rPr lang="en-US" dirty="0" smtClean="0">
                <a:latin typeface="Bookman Old Style" panose="02050604050505020204" pitchFamily="18" charset="0"/>
              </a:rPr>
              <a:t>multiple mappers </a:t>
            </a:r>
            <a:r>
              <a:rPr lang="en-US" dirty="0">
                <a:latin typeface="Bookman Old Style" panose="02050604050505020204" pitchFamily="18" charset="0"/>
              </a:rPr>
              <a:t>end up with the same reducer instance</a:t>
            </a:r>
            <a:r>
              <a:rPr lang="en-US" dirty="0" smtClean="0">
                <a:latin typeface="Bookman Old Style" panose="02050604050505020204" pitchFamily="18" charset="0"/>
              </a:rPr>
              <a:t>.</a:t>
            </a:r>
          </a:p>
          <a:p>
            <a:pPr algn="just"/>
            <a:r>
              <a:rPr lang="en-US" dirty="0">
                <a:latin typeface="Bookman Old Style" panose="02050604050505020204" pitchFamily="18" charset="0"/>
              </a:rPr>
              <a:t>Depending on the nature of the job, certain reducers can sometimes receive a large </a:t>
            </a:r>
            <a:r>
              <a:rPr lang="en-US" dirty="0" smtClean="0">
                <a:latin typeface="Bookman Old Style" panose="02050604050505020204" pitchFamily="18" charset="0"/>
              </a:rPr>
              <a:t>number of </a:t>
            </a:r>
            <a:r>
              <a:rPr lang="en-US" dirty="0">
                <a:latin typeface="Bookman Old Style" panose="02050604050505020204" pitchFamily="18" charset="0"/>
              </a:rPr>
              <a:t>key-value pairs compared to others. As a result of this uneven workload, some </a:t>
            </a:r>
            <a:r>
              <a:rPr lang="en-US" dirty="0" smtClean="0">
                <a:latin typeface="Bookman Old Style" panose="02050604050505020204" pitchFamily="18" charset="0"/>
              </a:rPr>
              <a:t>reducers will </a:t>
            </a:r>
            <a:r>
              <a:rPr lang="en-US" dirty="0">
                <a:latin typeface="Bookman Old Style" panose="02050604050505020204" pitchFamily="18" charset="0"/>
              </a:rPr>
              <a:t>finish earlier than others.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Overall</a:t>
            </a:r>
            <a:r>
              <a:rPr lang="en-US" dirty="0">
                <a:latin typeface="Bookman Old Style" panose="02050604050505020204" pitchFamily="18" charset="0"/>
              </a:rPr>
              <a:t>, this is less efficient and leads to longer </a:t>
            </a:r>
            <a:r>
              <a:rPr lang="en-US" dirty="0" smtClean="0">
                <a:latin typeface="Bookman Old Style" panose="02050604050505020204" pitchFamily="18" charset="0"/>
              </a:rPr>
              <a:t>job execution </a:t>
            </a:r>
            <a:r>
              <a:rPr lang="en-US" dirty="0">
                <a:latin typeface="Bookman Old Style" panose="02050604050505020204" pitchFamily="18" charset="0"/>
              </a:rPr>
              <a:t>times than if the work was evenly split across reducers. This can be rectified </a:t>
            </a:r>
            <a:r>
              <a:rPr lang="en-US" dirty="0" smtClean="0">
                <a:latin typeface="Bookman Old Style" panose="02050604050505020204" pitchFamily="18" charset="0"/>
              </a:rPr>
              <a:t>by customizing </a:t>
            </a:r>
            <a:r>
              <a:rPr lang="en-US" dirty="0">
                <a:latin typeface="Bookman Old Style" panose="02050604050505020204" pitchFamily="18" charset="0"/>
              </a:rPr>
              <a:t>the partitioning logic in order to guarantee a fair distribution of </a:t>
            </a:r>
            <a:r>
              <a:rPr lang="en-US" dirty="0" smtClean="0">
                <a:latin typeface="Bookman Old Style" panose="02050604050505020204" pitchFamily="18" charset="0"/>
              </a:rPr>
              <a:t>key-value pairs</a:t>
            </a:r>
            <a:r>
              <a:rPr lang="en-US" dirty="0">
                <a:latin typeface="Bookman Old Style" panose="02050604050505020204" pitchFamily="18" charset="0"/>
              </a:rPr>
              <a:t>.</a:t>
            </a:r>
          </a:p>
        </p:txBody>
      </p:sp>
    </p:spTree>
    <p:extLst>
      <p:ext uri="{BB962C8B-B14F-4D97-AF65-F5344CB8AC3E}">
        <p14:creationId xmlns:p14="http://schemas.microsoft.com/office/powerpoint/2010/main" val="3615870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The partition function is the last stage of the map task. It returns the index of the </a:t>
            </a:r>
            <a:r>
              <a:rPr lang="en-US" dirty="0" smtClean="0">
                <a:latin typeface="Bookman Old Style" panose="02050604050505020204" pitchFamily="18" charset="0"/>
              </a:rPr>
              <a:t>reducer to </a:t>
            </a:r>
            <a:r>
              <a:rPr lang="en-US" dirty="0">
                <a:latin typeface="Bookman Old Style" panose="02050604050505020204" pitchFamily="18" charset="0"/>
              </a:rPr>
              <a:t>which a particular partition should be sent.</a:t>
            </a:r>
          </a:p>
        </p:txBody>
      </p:sp>
      <p:pic>
        <p:nvPicPr>
          <p:cNvPr id="4" name="Picture 3"/>
          <p:cNvPicPr>
            <a:picLocks noChangeAspect="1"/>
          </p:cNvPicPr>
          <p:nvPr/>
        </p:nvPicPr>
        <p:blipFill>
          <a:blip r:embed="rId2"/>
          <a:stretch>
            <a:fillRect/>
          </a:stretch>
        </p:blipFill>
        <p:spPr>
          <a:xfrm>
            <a:off x="2316758" y="2981353"/>
            <a:ext cx="6605447" cy="2311969"/>
          </a:xfrm>
          <a:prstGeom prst="rect">
            <a:avLst/>
          </a:prstGeom>
        </p:spPr>
      </p:pic>
    </p:spTree>
    <p:extLst>
      <p:ext uri="{BB962C8B-B14F-4D97-AF65-F5344CB8AC3E}">
        <p14:creationId xmlns:p14="http://schemas.microsoft.com/office/powerpoint/2010/main" val="928432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a:t>
            </a:r>
            <a:r>
              <a:rPr lang="en-US" dirty="0" err="1"/>
              <a:t>hadfs</a:t>
            </a:r>
            <a:r>
              <a:rPr lang="en-US" dirty="0"/>
              <a:t> command put is used to</a:t>
            </a:r>
          </a:p>
          <a:p>
            <a:pPr marL="0" indent="0">
              <a:buNone/>
            </a:pPr>
            <a:r>
              <a:rPr lang="en-US" dirty="0"/>
              <a:t>A - Copy files from local file system to HDFS.</a:t>
            </a:r>
          </a:p>
          <a:p>
            <a:pPr marL="0" indent="0">
              <a:buNone/>
            </a:pPr>
            <a:r>
              <a:rPr lang="en-US" dirty="0"/>
              <a:t>B - Copy files or directories from local file system to HDFS.</a:t>
            </a:r>
          </a:p>
          <a:p>
            <a:pPr marL="0" indent="0">
              <a:buNone/>
            </a:pPr>
            <a:r>
              <a:rPr lang="en-US" dirty="0"/>
              <a:t>C - Copy files from </a:t>
            </a:r>
            <a:r>
              <a:rPr lang="en-US" dirty="0" err="1"/>
              <a:t>from</a:t>
            </a:r>
            <a:r>
              <a:rPr lang="en-US" dirty="0"/>
              <a:t> HDFS to local </a:t>
            </a:r>
            <a:r>
              <a:rPr lang="en-US" dirty="0" err="1"/>
              <a:t>filesystem</a:t>
            </a:r>
            <a:r>
              <a:rPr lang="en-US" dirty="0"/>
              <a:t>.</a:t>
            </a:r>
          </a:p>
          <a:p>
            <a:pPr marL="0" indent="0">
              <a:buNone/>
            </a:pPr>
            <a:r>
              <a:rPr lang="en-US" dirty="0"/>
              <a:t>D - Copy files or directories from HDFS to local </a:t>
            </a:r>
            <a:r>
              <a:rPr lang="en-US" dirty="0" err="1"/>
              <a:t>filesystem</a:t>
            </a:r>
            <a:r>
              <a:rPr lang="en-US" dirty="0"/>
              <a:t>.</a:t>
            </a:r>
          </a:p>
          <a:p>
            <a:endParaRPr lang="en-US" dirty="0"/>
          </a:p>
        </p:txBody>
      </p:sp>
    </p:spTree>
    <p:extLst>
      <p:ext uri="{BB962C8B-B14F-4D97-AF65-F5344CB8AC3E}">
        <p14:creationId xmlns:p14="http://schemas.microsoft.com/office/powerpoint/2010/main" val="1047119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Shuffle and Sort</a:t>
            </a:r>
            <a:endParaRPr lang="en-US" dirty="0"/>
          </a:p>
        </p:txBody>
      </p:sp>
      <p:sp>
        <p:nvSpPr>
          <p:cNvPr id="3" name="Content Placeholder 2"/>
          <p:cNvSpPr>
            <a:spLocks noGrp="1"/>
          </p:cNvSpPr>
          <p:nvPr>
            <p:ph idx="1"/>
          </p:nvPr>
        </p:nvSpPr>
        <p:spPr/>
        <p:txBody>
          <a:bodyPr>
            <a:normAutofit/>
          </a:bodyPr>
          <a:lstStyle/>
          <a:p>
            <a:pPr algn="just"/>
            <a:r>
              <a:rPr lang="en-US" dirty="0">
                <a:latin typeface="Bookman Old Style" panose="02050604050505020204" pitchFamily="18" charset="0"/>
              </a:rPr>
              <a:t>During the first stage of the reduce task, output from all </a:t>
            </a:r>
            <a:r>
              <a:rPr lang="en-US" dirty="0" err="1">
                <a:latin typeface="Bookman Old Style" panose="02050604050505020204" pitchFamily="18" charset="0"/>
              </a:rPr>
              <a:t>partitioners</a:t>
            </a:r>
            <a:r>
              <a:rPr lang="en-US" dirty="0">
                <a:latin typeface="Bookman Old Style" panose="02050604050505020204" pitchFamily="18" charset="0"/>
              </a:rPr>
              <a:t> is copied across </a:t>
            </a:r>
            <a:r>
              <a:rPr lang="en-US" dirty="0" smtClean="0">
                <a:latin typeface="Bookman Old Style" panose="02050604050505020204" pitchFamily="18" charset="0"/>
              </a:rPr>
              <a:t>the network </a:t>
            </a:r>
            <a:r>
              <a:rPr lang="en-US" dirty="0">
                <a:latin typeface="Bookman Old Style" panose="02050604050505020204" pitchFamily="18" charset="0"/>
              </a:rPr>
              <a:t>to the nodes running the reduce task. This is known as shuffling. The list </a:t>
            </a:r>
            <a:r>
              <a:rPr lang="en-US" dirty="0" smtClean="0">
                <a:latin typeface="Bookman Old Style" panose="02050604050505020204" pitchFamily="18" charset="0"/>
              </a:rPr>
              <a:t>based key-value </a:t>
            </a:r>
            <a:r>
              <a:rPr lang="en-US" dirty="0">
                <a:latin typeface="Bookman Old Style" panose="02050604050505020204" pitchFamily="18" charset="0"/>
              </a:rPr>
              <a:t>output from each </a:t>
            </a:r>
            <a:r>
              <a:rPr lang="en-US" dirty="0" err="1">
                <a:latin typeface="Bookman Old Style" panose="02050604050505020204" pitchFamily="18" charset="0"/>
              </a:rPr>
              <a:t>partitioner</a:t>
            </a:r>
            <a:r>
              <a:rPr lang="en-US" dirty="0">
                <a:latin typeface="Bookman Old Style" panose="02050604050505020204" pitchFamily="18" charset="0"/>
              </a:rPr>
              <a:t> can contain the same key multiple times</a:t>
            </a:r>
            <a:r>
              <a:rPr lang="en-US" dirty="0" smtClean="0">
                <a:latin typeface="Bookman Old Style" panose="02050604050505020204" pitchFamily="18" charset="0"/>
              </a:rPr>
              <a:t>.</a:t>
            </a:r>
          </a:p>
          <a:p>
            <a:pPr algn="just"/>
            <a:r>
              <a:rPr lang="en-US" dirty="0">
                <a:latin typeface="Bookman Old Style" panose="02050604050505020204" pitchFamily="18" charset="0"/>
              </a:rPr>
              <a:t>Next, the </a:t>
            </a:r>
            <a:r>
              <a:rPr lang="en-US" dirty="0" err="1">
                <a:latin typeface="Bookman Old Style" panose="02050604050505020204" pitchFamily="18" charset="0"/>
              </a:rPr>
              <a:t>MapReduce</a:t>
            </a:r>
            <a:r>
              <a:rPr lang="en-US" dirty="0">
                <a:latin typeface="Bookman Old Style" panose="02050604050505020204" pitchFamily="18" charset="0"/>
              </a:rPr>
              <a:t> engine automatically groups and sorts the key-value pairs </a:t>
            </a:r>
            <a:r>
              <a:rPr lang="en-US" dirty="0" smtClean="0">
                <a:latin typeface="Bookman Old Style" panose="02050604050505020204" pitchFamily="18" charset="0"/>
              </a:rPr>
              <a:t>according to </a:t>
            </a:r>
            <a:r>
              <a:rPr lang="en-US" dirty="0">
                <a:latin typeface="Bookman Old Style" panose="02050604050505020204" pitchFamily="18" charset="0"/>
              </a:rPr>
              <a:t>the keys so that the output contains a sorted list of all input keys and their values </a:t>
            </a:r>
            <a:r>
              <a:rPr lang="en-US" dirty="0" smtClean="0">
                <a:latin typeface="Bookman Old Style" panose="02050604050505020204" pitchFamily="18" charset="0"/>
              </a:rPr>
              <a:t>with the </a:t>
            </a:r>
            <a:r>
              <a:rPr lang="en-US" dirty="0">
                <a:latin typeface="Bookman Old Style" panose="02050604050505020204" pitchFamily="18" charset="0"/>
              </a:rPr>
              <a:t>same keys appearing together. The way in which keys are grouped and sorted can </a:t>
            </a:r>
            <a:r>
              <a:rPr lang="en-US" dirty="0" smtClean="0">
                <a:latin typeface="Bookman Old Style" panose="02050604050505020204" pitchFamily="18" charset="0"/>
              </a:rPr>
              <a:t>be customized.</a:t>
            </a:r>
            <a:endParaRPr lang="en-US" dirty="0">
              <a:latin typeface="Bookman Old Style" panose="02050604050505020204" pitchFamily="18" charset="0"/>
            </a:endParaRPr>
          </a:p>
        </p:txBody>
      </p:sp>
    </p:spTree>
    <p:extLst>
      <p:ext uri="{BB962C8B-B14F-4D97-AF65-F5344CB8AC3E}">
        <p14:creationId xmlns:p14="http://schemas.microsoft.com/office/powerpoint/2010/main" val="1742064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Bookman Old Style" panose="02050604050505020204" pitchFamily="18" charset="0"/>
              </a:rPr>
              <a:t>This merge creates a single key-value pair per group, where key is the group key and the value is the list of all group values.</a:t>
            </a:r>
          </a:p>
          <a:p>
            <a:endParaRPr lang="en-US" dirty="0"/>
          </a:p>
        </p:txBody>
      </p:sp>
      <p:pic>
        <p:nvPicPr>
          <p:cNvPr id="4" name="Picture 3"/>
          <p:cNvPicPr>
            <a:picLocks noChangeAspect="1"/>
          </p:cNvPicPr>
          <p:nvPr/>
        </p:nvPicPr>
        <p:blipFill>
          <a:blip r:embed="rId2"/>
          <a:stretch>
            <a:fillRect/>
          </a:stretch>
        </p:blipFill>
        <p:spPr>
          <a:xfrm>
            <a:off x="2406910" y="3303325"/>
            <a:ext cx="6605447" cy="2311969"/>
          </a:xfrm>
          <a:prstGeom prst="rect">
            <a:avLst/>
          </a:prstGeom>
        </p:spPr>
      </p:pic>
    </p:spTree>
    <p:extLst>
      <p:ext uri="{BB962C8B-B14F-4D97-AF65-F5344CB8AC3E}">
        <p14:creationId xmlns:p14="http://schemas.microsoft.com/office/powerpoint/2010/main" val="234829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Distributed Data Processing</a:t>
            </a: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Distributed data processing is closely related to parallel data processing in that the </a:t>
            </a:r>
            <a:r>
              <a:rPr lang="en-US" dirty="0" smtClean="0">
                <a:latin typeface="Bookman Old Style" panose="02050604050505020204" pitchFamily="18" charset="0"/>
              </a:rPr>
              <a:t>same principle </a:t>
            </a:r>
            <a:r>
              <a:rPr lang="en-US" dirty="0">
                <a:latin typeface="Bookman Old Style" panose="02050604050505020204" pitchFamily="18" charset="0"/>
              </a:rPr>
              <a:t>of “divide-and-conquer” is applied.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However</a:t>
            </a:r>
            <a:r>
              <a:rPr lang="en-US" dirty="0">
                <a:latin typeface="Bookman Old Style" panose="02050604050505020204" pitchFamily="18" charset="0"/>
              </a:rPr>
              <a:t>, distributed data processing </a:t>
            </a:r>
            <a:r>
              <a:rPr lang="en-US" dirty="0" smtClean="0">
                <a:latin typeface="Bookman Old Style" panose="02050604050505020204" pitchFamily="18" charset="0"/>
              </a:rPr>
              <a:t>is always </a:t>
            </a:r>
            <a:r>
              <a:rPr lang="en-US" dirty="0">
                <a:latin typeface="Bookman Old Style" panose="02050604050505020204" pitchFamily="18" charset="0"/>
              </a:rPr>
              <a:t>achieved through physically separate machines that are networked together as </a:t>
            </a:r>
            <a:r>
              <a:rPr lang="en-US" dirty="0" smtClean="0">
                <a:latin typeface="Bookman Old Style" panose="02050604050505020204" pitchFamily="18" charset="0"/>
              </a:rPr>
              <a:t>a cluster</a:t>
            </a:r>
            <a:r>
              <a:rPr lang="en-US" dirty="0">
                <a:latin typeface="Bookman Old Style" panose="02050604050505020204" pitchFamily="18" charset="0"/>
              </a:rPr>
              <a:t>.</a:t>
            </a:r>
          </a:p>
        </p:txBody>
      </p:sp>
    </p:spTree>
    <p:extLst>
      <p:ext uri="{BB962C8B-B14F-4D97-AF65-F5344CB8AC3E}">
        <p14:creationId xmlns:p14="http://schemas.microsoft.com/office/powerpoint/2010/main" val="31061878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During the shuffle and sort stage, data is copied across the network to the</a:t>
            </a:r>
            <a:br>
              <a:rPr lang="en-US" dirty="0"/>
            </a:br>
            <a:r>
              <a:rPr lang="en-US" dirty="0"/>
              <a:t>reducer nodes and sorted by key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14410" y="1871016"/>
            <a:ext cx="6774099" cy="4260555"/>
          </a:xfrm>
          <a:prstGeom prst="rect">
            <a:avLst/>
          </a:prstGeom>
        </p:spPr>
      </p:pic>
    </p:spTree>
    <p:extLst>
      <p:ext uri="{BB962C8B-B14F-4D97-AF65-F5344CB8AC3E}">
        <p14:creationId xmlns:p14="http://schemas.microsoft.com/office/powerpoint/2010/main" val="27764446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Which of the command to check if </a:t>
            </a:r>
            <a:r>
              <a:rPr lang="en-US" b="1" dirty="0" err="1"/>
              <a:t>Hadoop</a:t>
            </a:r>
            <a:r>
              <a:rPr lang="en-US" b="1" dirty="0"/>
              <a:t> is up and running is </a:t>
            </a:r>
          </a:p>
          <a:p>
            <a:pPr marL="514350" indent="-514350">
              <a:buFont typeface="+mj-lt"/>
              <a:buAutoNum type="alphaUcPeriod"/>
            </a:pPr>
            <a:r>
              <a:rPr lang="en-US" dirty="0" err="1"/>
              <a:t>Jsp</a:t>
            </a:r>
            <a:r>
              <a:rPr lang="en-US" dirty="0"/>
              <a:t> </a:t>
            </a:r>
          </a:p>
          <a:p>
            <a:pPr marL="514350" indent="-514350">
              <a:buFont typeface="+mj-lt"/>
              <a:buAutoNum type="alphaUcPeriod"/>
            </a:pPr>
            <a:r>
              <a:rPr lang="en-US" dirty="0" err="1"/>
              <a:t>Jps</a:t>
            </a:r>
            <a:r>
              <a:rPr lang="en-US" dirty="0"/>
              <a:t> </a:t>
            </a:r>
          </a:p>
          <a:p>
            <a:pPr marL="514350" indent="-514350">
              <a:buFont typeface="+mj-lt"/>
              <a:buAutoNum type="alphaUcPeriod"/>
            </a:pPr>
            <a:r>
              <a:rPr lang="en-US" dirty="0" err="1"/>
              <a:t>Hadoop-fs</a:t>
            </a:r>
            <a:r>
              <a:rPr lang="en-US" dirty="0"/>
              <a:t> </a:t>
            </a:r>
          </a:p>
          <a:p>
            <a:pPr marL="514350" indent="-514350">
              <a:buFont typeface="+mj-lt"/>
              <a:buAutoNum type="alphaUcPeriod"/>
            </a:pPr>
            <a:r>
              <a:rPr lang="en-US" dirty="0"/>
              <a:t>None of the above </a:t>
            </a:r>
          </a:p>
          <a:p>
            <a:endParaRPr lang="en-US" dirty="0"/>
          </a:p>
        </p:txBody>
      </p:sp>
    </p:spTree>
    <p:extLst>
      <p:ext uri="{BB962C8B-B14F-4D97-AF65-F5344CB8AC3E}">
        <p14:creationId xmlns:p14="http://schemas.microsoft.com/office/powerpoint/2010/main" val="2910557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anose="02050604050505020204" pitchFamily="18" charset="0"/>
              </a:rPr>
              <a:t>Reduce</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Reduce is the final stage of the reduce task. Depending on the user-defined logic </a:t>
            </a:r>
            <a:r>
              <a:rPr lang="en-US" dirty="0" smtClean="0">
                <a:latin typeface="Bookman Old Style" panose="02050604050505020204" pitchFamily="18" charset="0"/>
              </a:rPr>
              <a:t>specified in </a:t>
            </a:r>
            <a:r>
              <a:rPr lang="en-US" dirty="0">
                <a:latin typeface="Bookman Old Style" panose="02050604050505020204" pitchFamily="18" charset="0"/>
              </a:rPr>
              <a:t>the reduce function (reducer), the reducer will either further summarize its input or </a:t>
            </a:r>
            <a:r>
              <a:rPr lang="en-US" dirty="0" smtClean="0">
                <a:latin typeface="Bookman Old Style" panose="02050604050505020204" pitchFamily="18" charset="0"/>
              </a:rPr>
              <a:t>will emit </a:t>
            </a:r>
            <a:r>
              <a:rPr lang="en-US" dirty="0">
                <a:latin typeface="Bookman Old Style" panose="02050604050505020204" pitchFamily="18" charset="0"/>
              </a:rPr>
              <a:t>the output without making any changes.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In </a:t>
            </a:r>
            <a:r>
              <a:rPr lang="en-US" dirty="0">
                <a:latin typeface="Bookman Old Style" panose="02050604050505020204" pitchFamily="18" charset="0"/>
              </a:rPr>
              <a:t>either case, for each key-value pair that </a:t>
            </a:r>
            <a:r>
              <a:rPr lang="en-US" dirty="0" smtClean="0">
                <a:latin typeface="Bookman Old Style" panose="02050604050505020204" pitchFamily="18" charset="0"/>
              </a:rPr>
              <a:t>a reducer </a:t>
            </a:r>
            <a:r>
              <a:rPr lang="en-US" dirty="0">
                <a:latin typeface="Bookman Old Style" panose="02050604050505020204" pitchFamily="18" charset="0"/>
              </a:rPr>
              <a:t>receives, the list of values stored in the value part of the pair is processed </a:t>
            </a:r>
            <a:r>
              <a:rPr lang="en-US" dirty="0" smtClean="0">
                <a:latin typeface="Bookman Old Style" panose="02050604050505020204" pitchFamily="18" charset="0"/>
              </a:rPr>
              <a:t>and another </a:t>
            </a:r>
            <a:r>
              <a:rPr lang="en-US" dirty="0">
                <a:latin typeface="Bookman Old Style" panose="02050604050505020204" pitchFamily="18" charset="0"/>
              </a:rPr>
              <a:t>key-value pair is written out.</a:t>
            </a:r>
          </a:p>
        </p:txBody>
      </p:sp>
    </p:spTree>
    <p:extLst>
      <p:ext uri="{BB962C8B-B14F-4D97-AF65-F5344CB8AC3E}">
        <p14:creationId xmlns:p14="http://schemas.microsoft.com/office/powerpoint/2010/main" val="1103095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latin typeface="Bookman Old Style" panose="02050604050505020204" pitchFamily="18" charset="0"/>
              </a:rPr>
              <a:t>The output key can either be the same as the input key or a substring value from the </a:t>
            </a:r>
            <a:r>
              <a:rPr lang="en-US" dirty="0" smtClean="0">
                <a:latin typeface="Bookman Old Style" panose="02050604050505020204" pitchFamily="18" charset="0"/>
              </a:rPr>
              <a:t>input value</a:t>
            </a:r>
            <a:r>
              <a:rPr lang="en-US" dirty="0">
                <a:latin typeface="Bookman Old Style" panose="02050604050505020204" pitchFamily="18" charset="0"/>
              </a:rPr>
              <a:t>, or another </a:t>
            </a:r>
            <a:r>
              <a:rPr lang="en-US" dirty="0" err="1">
                <a:latin typeface="Bookman Old Style" panose="02050604050505020204" pitchFamily="18" charset="0"/>
              </a:rPr>
              <a:t>serializable</a:t>
            </a:r>
            <a:r>
              <a:rPr lang="en-US" dirty="0">
                <a:latin typeface="Bookman Old Style" panose="02050604050505020204" pitchFamily="18" charset="0"/>
              </a:rPr>
              <a:t> user-defined object.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The </a:t>
            </a:r>
            <a:r>
              <a:rPr lang="en-US" dirty="0">
                <a:latin typeface="Bookman Old Style" panose="02050604050505020204" pitchFamily="18" charset="0"/>
              </a:rPr>
              <a:t>output value can either be the </a:t>
            </a:r>
            <a:r>
              <a:rPr lang="en-US" dirty="0" smtClean="0">
                <a:latin typeface="Bookman Old Style" panose="02050604050505020204" pitchFamily="18" charset="0"/>
              </a:rPr>
              <a:t>same as </a:t>
            </a:r>
            <a:r>
              <a:rPr lang="en-US" dirty="0">
                <a:latin typeface="Bookman Old Style" panose="02050604050505020204" pitchFamily="18" charset="0"/>
              </a:rPr>
              <a:t>the input value or a substring value from the input value, or another </a:t>
            </a:r>
            <a:r>
              <a:rPr lang="en-US" dirty="0" err="1">
                <a:latin typeface="Bookman Old Style" panose="02050604050505020204" pitchFamily="18" charset="0"/>
              </a:rPr>
              <a:t>serializable</a:t>
            </a:r>
            <a:r>
              <a:rPr lang="en-US" dirty="0">
                <a:latin typeface="Bookman Old Style" panose="02050604050505020204" pitchFamily="18" charset="0"/>
              </a:rPr>
              <a:t> </a:t>
            </a:r>
            <a:r>
              <a:rPr lang="en-US" dirty="0" err="1" smtClean="0">
                <a:latin typeface="Bookman Old Style" panose="02050604050505020204" pitchFamily="18" charset="0"/>
              </a:rPr>
              <a:t>userdefined</a:t>
            </a:r>
            <a:r>
              <a:rPr lang="en-US" dirty="0" smtClean="0">
                <a:latin typeface="Bookman Old Style" panose="02050604050505020204" pitchFamily="18" charset="0"/>
              </a:rPr>
              <a:t> object.</a:t>
            </a:r>
          </a:p>
          <a:p>
            <a:pPr algn="just"/>
            <a:r>
              <a:rPr lang="en-US" dirty="0">
                <a:latin typeface="Bookman Old Style" panose="02050604050505020204" pitchFamily="18" charset="0"/>
              </a:rPr>
              <a:t>Note that just like the mapper, for the input key-value pair, a reducer may not produce any</a:t>
            </a:r>
          </a:p>
          <a:p>
            <a:pPr algn="just"/>
            <a:r>
              <a:rPr lang="en-US" dirty="0">
                <a:latin typeface="Bookman Old Style" panose="02050604050505020204" pitchFamily="18" charset="0"/>
              </a:rPr>
              <a:t>output key-value pair (filtering) or can generate multiple key-value pairs (</a:t>
            </a:r>
            <a:r>
              <a:rPr lang="en-US" dirty="0" err="1">
                <a:latin typeface="Bookman Old Style" panose="02050604050505020204" pitchFamily="18" charset="0"/>
              </a:rPr>
              <a:t>demultiplexing</a:t>
            </a:r>
            <a:r>
              <a:rPr lang="en-US" dirty="0">
                <a:latin typeface="Bookman Old Style" panose="02050604050505020204" pitchFamily="18" charset="0"/>
              </a:rPr>
              <a:t>).</a:t>
            </a:r>
          </a:p>
          <a:p>
            <a:pPr algn="just"/>
            <a:r>
              <a:rPr lang="en-US" dirty="0">
                <a:latin typeface="Bookman Old Style" panose="02050604050505020204" pitchFamily="18" charset="0"/>
              </a:rPr>
              <a:t>The output of the reducer, that is the key-value pairs, is then written out as a separate </a:t>
            </a:r>
            <a:r>
              <a:rPr lang="en-US" dirty="0" smtClean="0">
                <a:latin typeface="Bookman Old Style" panose="02050604050505020204" pitchFamily="18" charset="0"/>
              </a:rPr>
              <a:t>file —</a:t>
            </a:r>
            <a:r>
              <a:rPr lang="en-US" dirty="0">
                <a:latin typeface="Bookman Old Style" panose="02050604050505020204" pitchFamily="18" charset="0"/>
              </a:rPr>
              <a:t>one file per reducer.</a:t>
            </a:r>
          </a:p>
        </p:txBody>
      </p:sp>
    </p:spTree>
    <p:extLst>
      <p:ext uri="{BB962C8B-B14F-4D97-AF65-F5344CB8AC3E}">
        <p14:creationId xmlns:p14="http://schemas.microsoft.com/office/powerpoint/2010/main" val="2810521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The reduce stage is the last stage of the reduce task</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81837" y="1957589"/>
            <a:ext cx="7353648" cy="4012036"/>
          </a:xfrm>
          <a:prstGeom prst="rect">
            <a:avLst/>
          </a:prstGeom>
        </p:spPr>
      </p:pic>
    </p:spTree>
    <p:extLst>
      <p:ext uri="{BB962C8B-B14F-4D97-AF65-F5344CB8AC3E}">
        <p14:creationId xmlns:p14="http://schemas.microsoft.com/office/powerpoint/2010/main" val="3727101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Which of the stores the data </a:t>
            </a:r>
          </a:p>
          <a:p>
            <a:pPr marL="514350" indent="-514350">
              <a:buFont typeface="+mj-lt"/>
              <a:buAutoNum type="alphaUcPeriod"/>
            </a:pPr>
            <a:r>
              <a:rPr lang="en-US" dirty="0"/>
              <a:t>Data node </a:t>
            </a:r>
          </a:p>
          <a:p>
            <a:pPr marL="514350" indent="-514350">
              <a:buFont typeface="+mj-lt"/>
              <a:buAutoNum type="alphaUcPeriod"/>
            </a:pPr>
            <a:r>
              <a:rPr lang="en-US" dirty="0"/>
              <a:t>Name Node </a:t>
            </a:r>
          </a:p>
          <a:p>
            <a:pPr marL="514350" indent="-514350">
              <a:buFont typeface="+mj-lt"/>
              <a:buAutoNum type="alphaUcPeriod"/>
            </a:pPr>
            <a:r>
              <a:rPr lang="en-US" dirty="0"/>
              <a:t>Master node </a:t>
            </a:r>
          </a:p>
          <a:p>
            <a:pPr marL="514350" indent="-514350">
              <a:buFont typeface="+mj-lt"/>
              <a:buAutoNum type="alphaUcPeriod"/>
            </a:pPr>
            <a:r>
              <a:rPr lang="en-US" dirty="0"/>
              <a:t>All of the above </a:t>
            </a:r>
          </a:p>
          <a:p>
            <a:endParaRPr lang="en-US" dirty="0"/>
          </a:p>
        </p:txBody>
      </p:sp>
    </p:spTree>
    <p:extLst>
      <p:ext uri="{BB962C8B-B14F-4D97-AF65-F5344CB8AC3E}">
        <p14:creationId xmlns:p14="http://schemas.microsoft.com/office/powerpoint/2010/main" val="4017916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HDFS works in a which fashion </a:t>
            </a:r>
          </a:p>
          <a:p>
            <a:pPr marL="514350" indent="-514350">
              <a:buFont typeface="+mj-lt"/>
              <a:buAutoNum type="alphaUcPeriod"/>
            </a:pPr>
            <a:r>
              <a:rPr lang="en-US" dirty="0"/>
              <a:t>master-slave </a:t>
            </a:r>
          </a:p>
          <a:p>
            <a:pPr marL="514350" indent="-514350">
              <a:buFont typeface="+mj-lt"/>
              <a:buAutoNum type="alphaUcPeriod"/>
            </a:pPr>
            <a:r>
              <a:rPr lang="en-US" dirty="0"/>
              <a:t>master-worker </a:t>
            </a:r>
          </a:p>
          <a:p>
            <a:pPr marL="514350" indent="-514350">
              <a:buFont typeface="+mj-lt"/>
              <a:buAutoNum type="alphaUcPeriod"/>
            </a:pPr>
            <a:r>
              <a:rPr lang="en-US" dirty="0"/>
              <a:t>worker/slave </a:t>
            </a:r>
          </a:p>
          <a:p>
            <a:pPr marL="514350" indent="-514350">
              <a:buFont typeface="+mj-lt"/>
              <a:buAutoNum type="alphaUcPeriod"/>
            </a:pPr>
            <a:r>
              <a:rPr lang="en-US" dirty="0"/>
              <a:t>None of the above </a:t>
            </a:r>
          </a:p>
          <a:p>
            <a:endParaRPr lang="en-US" dirty="0"/>
          </a:p>
        </p:txBody>
      </p:sp>
    </p:spTree>
    <p:extLst>
      <p:ext uri="{BB962C8B-B14F-4D97-AF65-F5344CB8AC3E}">
        <p14:creationId xmlns:p14="http://schemas.microsoft.com/office/powerpoint/2010/main" val="33909180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___________ is general-purpose computing model and runtime system for distributed data analytics. </a:t>
            </a:r>
            <a:endParaRPr lang="en-US" dirty="0" smtClean="0"/>
          </a:p>
          <a:p>
            <a:pPr marL="0" indent="0">
              <a:buNone/>
            </a:pPr>
            <a:r>
              <a:rPr lang="en-US" dirty="0" smtClean="0"/>
              <a:t>A</a:t>
            </a:r>
            <a:r>
              <a:rPr lang="en-US" dirty="0"/>
              <a:t>. </a:t>
            </a:r>
            <a:r>
              <a:rPr lang="en-US" dirty="0" err="1"/>
              <a:t>Mapreduce</a:t>
            </a:r>
            <a:r>
              <a:rPr lang="en-US" dirty="0"/>
              <a:t> </a:t>
            </a:r>
          </a:p>
          <a:p>
            <a:pPr marL="0" indent="0">
              <a:buNone/>
            </a:pPr>
            <a:r>
              <a:rPr lang="en-US" dirty="0"/>
              <a:t>B. Drill </a:t>
            </a:r>
          </a:p>
          <a:p>
            <a:pPr marL="0" indent="0">
              <a:buNone/>
            </a:pPr>
            <a:r>
              <a:rPr lang="en-US" dirty="0"/>
              <a:t>C. </a:t>
            </a:r>
            <a:r>
              <a:rPr lang="en-US" dirty="0" err="1"/>
              <a:t>Oozie</a:t>
            </a:r>
            <a:r>
              <a:rPr lang="en-US" dirty="0"/>
              <a:t> </a:t>
            </a:r>
          </a:p>
          <a:p>
            <a:pPr marL="0" indent="0">
              <a:buNone/>
            </a:pPr>
            <a:r>
              <a:rPr lang="en-US" dirty="0"/>
              <a:t>D. None of the mentioned </a:t>
            </a:r>
          </a:p>
          <a:p>
            <a:endParaRPr lang="en-US" dirty="0"/>
          </a:p>
        </p:txBody>
      </p:sp>
    </p:spTree>
    <p:extLst>
      <p:ext uri="{BB962C8B-B14F-4D97-AF65-F5344CB8AC3E}">
        <p14:creationId xmlns:p14="http://schemas.microsoft.com/office/powerpoint/2010/main" val="4993341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need for data replication can arise in various scenarios like : </a:t>
            </a:r>
            <a:endParaRPr lang="en-US" dirty="0" smtClean="0"/>
          </a:p>
          <a:p>
            <a:pPr marL="0" indent="0">
              <a:buNone/>
            </a:pPr>
            <a:r>
              <a:rPr lang="en-US" dirty="0"/>
              <a:t> </a:t>
            </a:r>
            <a:r>
              <a:rPr lang="en-US" dirty="0" smtClean="0"/>
              <a:t>A</a:t>
            </a:r>
            <a:r>
              <a:rPr lang="en-US" dirty="0"/>
              <a:t>. Replication Factor is changed </a:t>
            </a:r>
          </a:p>
          <a:p>
            <a:pPr marL="0" indent="0">
              <a:buNone/>
            </a:pPr>
            <a:r>
              <a:rPr lang="en-US" dirty="0"/>
              <a:t>B. </a:t>
            </a:r>
            <a:r>
              <a:rPr lang="en-US" dirty="0" err="1"/>
              <a:t>DataNode</a:t>
            </a:r>
            <a:r>
              <a:rPr lang="en-US" dirty="0"/>
              <a:t> goes down </a:t>
            </a:r>
          </a:p>
          <a:p>
            <a:pPr marL="0" indent="0">
              <a:buNone/>
            </a:pPr>
            <a:r>
              <a:rPr lang="en-US" dirty="0"/>
              <a:t>C. Data Blocks get corrupted </a:t>
            </a:r>
          </a:p>
          <a:p>
            <a:pPr marL="0" indent="0">
              <a:buNone/>
            </a:pPr>
            <a:r>
              <a:rPr lang="en-US" dirty="0"/>
              <a:t>D. All of the mentioned </a:t>
            </a:r>
          </a:p>
          <a:p>
            <a:endParaRPr lang="en-US" dirty="0"/>
          </a:p>
        </p:txBody>
      </p:sp>
    </p:spTree>
    <p:extLst>
      <p:ext uri="{BB962C8B-B14F-4D97-AF65-F5344CB8AC3E}">
        <p14:creationId xmlns:p14="http://schemas.microsoft.com/office/powerpoint/2010/main" val="1086966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Reducer is input the grouped output of a : </a:t>
            </a:r>
            <a:endParaRPr lang="en-US" dirty="0" smtClean="0"/>
          </a:p>
          <a:p>
            <a:pPr marL="0" indent="0">
              <a:buNone/>
            </a:pPr>
            <a:r>
              <a:rPr lang="en-US" dirty="0" smtClean="0"/>
              <a:t>A</a:t>
            </a:r>
            <a:r>
              <a:rPr lang="en-US" dirty="0"/>
              <a:t>. Mapper </a:t>
            </a:r>
          </a:p>
          <a:p>
            <a:pPr marL="0" indent="0">
              <a:buNone/>
            </a:pPr>
            <a:r>
              <a:rPr lang="en-US" dirty="0"/>
              <a:t>B. Reducer </a:t>
            </a:r>
          </a:p>
          <a:p>
            <a:pPr marL="0" indent="0">
              <a:buNone/>
            </a:pPr>
            <a:r>
              <a:rPr lang="en-US" dirty="0"/>
              <a:t>C. Writable </a:t>
            </a:r>
          </a:p>
          <a:p>
            <a:pPr marL="0" indent="0">
              <a:buNone/>
            </a:pPr>
            <a:r>
              <a:rPr lang="en-US" dirty="0"/>
              <a:t>D. Readable </a:t>
            </a:r>
          </a:p>
          <a:p>
            <a:endParaRPr lang="en-US" dirty="0"/>
          </a:p>
        </p:txBody>
      </p:sp>
    </p:spTree>
    <p:extLst>
      <p:ext uri="{BB962C8B-B14F-4D97-AF65-F5344CB8AC3E}">
        <p14:creationId xmlns:p14="http://schemas.microsoft.com/office/powerpoint/2010/main" val="54117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An example of distributed data processing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38648" y="1825625"/>
            <a:ext cx="7480171" cy="4553751"/>
          </a:xfrm>
          <a:prstGeom prst="rect">
            <a:avLst/>
          </a:prstGeom>
        </p:spPr>
      </p:pic>
    </p:spTree>
    <p:extLst>
      <p:ext uri="{BB962C8B-B14F-4D97-AF65-F5344CB8AC3E}">
        <p14:creationId xmlns:p14="http://schemas.microsoft.com/office/powerpoint/2010/main" val="33536618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The number of reducers can be customized. It is also possible to have a </a:t>
            </a:r>
            <a:r>
              <a:rPr lang="en-US" dirty="0" err="1">
                <a:latin typeface="Bookman Old Style" panose="02050604050505020204" pitchFamily="18" charset="0"/>
              </a:rPr>
              <a:t>MapReduce</a:t>
            </a:r>
            <a:r>
              <a:rPr lang="en-US" dirty="0">
                <a:latin typeface="Bookman Old Style" panose="02050604050505020204" pitchFamily="18" charset="0"/>
              </a:rPr>
              <a:t> </a:t>
            </a:r>
            <a:r>
              <a:rPr lang="en-US" dirty="0" smtClean="0">
                <a:latin typeface="Bookman Old Style" panose="02050604050505020204" pitchFamily="18" charset="0"/>
              </a:rPr>
              <a:t>job without </a:t>
            </a:r>
            <a:r>
              <a:rPr lang="en-US" dirty="0">
                <a:latin typeface="Bookman Old Style" panose="02050604050505020204" pitchFamily="18" charset="0"/>
              </a:rPr>
              <a:t>a reducer, for example when performing filtering.</a:t>
            </a:r>
          </a:p>
          <a:p>
            <a:pPr algn="just"/>
            <a:r>
              <a:rPr lang="en-US" dirty="0">
                <a:latin typeface="Bookman Old Style" panose="02050604050505020204" pitchFamily="18" charset="0"/>
              </a:rPr>
              <a:t>Note that the output signature (key-value types) of the map function should match that </a:t>
            </a:r>
            <a:r>
              <a:rPr lang="en-US" dirty="0" smtClean="0">
                <a:latin typeface="Bookman Old Style" panose="02050604050505020204" pitchFamily="18" charset="0"/>
              </a:rPr>
              <a:t>of the </a:t>
            </a:r>
            <a:r>
              <a:rPr lang="en-US" dirty="0">
                <a:latin typeface="Bookman Old Style" panose="02050604050505020204" pitchFamily="18" charset="0"/>
              </a:rPr>
              <a:t>input signature (key-value types) of the reduce/combine function.</a:t>
            </a:r>
          </a:p>
        </p:txBody>
      </p:sp>
      <p:pic>
        <p:nvPicPr>
          <p:cNvPr id="4" name="Picture 3"/>
          <p:cNvPicPr>
            <a:picLocks noChangeAspect="1"/>
          </p:cNvPicPr>
          <p:nvPr/>
        </p:nvPicPr>
        <p:blipFill>
          <a:blip r:embed="rId2"/>
          <a:stretch>
            <a:fillRect/>
          </a:stretch>
        </p:blipFill>
        <p:spPr>
          <a:xfrm>
            <a:off x="2342515" y="4320756"/>
            <a:ext cx="6605447" cy="2311969"/>
          </a:xfrm>
          <a:prstGeom prst="rect">
            <a:avLst/>
          </a:prstGeom>
        </p:spPr>
      </p:pic>
    </p:spTree>
    <p:extLst>
      <p:ext uri="{BB962C8B-B14F-4D97-AF65-F5344CB8AC3E}">
        <p14:creationId xmlns:p14="http://schemas.microsoft.com/office/powerpoint/2010/main" val="1185358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anose="02050604050505020204" pitchFamily="18" charset="0"/>
              </a:rPr>
              <a:t>A Simple </a:t>
            </a:r>
            <a:r>
              <a:rPr lang="en-US" b="1" dirty="0" err="1">
                <a:latin typeface="Bookman Old Style" panose="02050604050505020204" pitchFamily="18" charset="0"/>
              </a:rPr>
              <a:t>MapReduce</a:t>
            </a:r>
            <a:r>
              <a:rPr lang="en-US" b="1" dirty="0">
                <a:latin typeface="Bookman Old Style" panose="02050604050505020204" pitchFamily="18" charset="0"/>
              </a:rPr>
              <a:t> Example</a:t>
            </a:r>
            <a:endParaRPr lang="en-US" dirty="0">
              <a:latin typeface="Bookman Old Style" panose="02050604050505020204" pitchFamily="18" charset="0"/>
            </a:endParaRPr>
          </a:p>
        </p:txBody>
      </p:sp>
      <p:sp>
        <p:nvSpPr>
          <p:cNvPr id="3" name="Content Placeholder 2"/>
          <p:cNvSpPr>
            <a:spLocks noGrp="1"/>
          </p:cNvSpPr>
          <p:nvPr>
            <p:ph idx="1"/>
          </p:nvPr>
        </p:nvSpPr>
        <p:spPr/>
        <p:txBody>
          <a:bodyPr>
            <a:normAutofit/>
          </a:bodyPr>
          <a:lstStyle/>
          <a:p>
            <a:pPr algn="just"/>
            <a:r>
              <a:rPr lang="en-US" dirty="0" err="1" smtClean="0">
                <a:latin typeface="Bookman Old Style" panose="02050604050505020204" pitchFamily="18" charset="0"/>
              </a:rPr>
              <a:t>MapReduce</a:t>
            </a:r>
            <a:r>
              <a:rPr lang="en-US" dirty="0" smtClean="0">
                <a:latin typeface="Bookman Old Style" panose="02050604050505020204" pitchFamily="18" charset="0"/>
              </a:rPr>
              <a:t> steps are following</a:t>
            </a:r>
          </a:p>
          <a:p>
            <a:pPr marL="0" indent="0" algn="just">
              <a:buNone/>
            </a:pPr>
            <a:r>
              <a:rPr lang="en-US" b="1" dirty="0">
                <a:latin typeface="Bookman Old Style" panose="02050604050505020204" pitchFamily="18" charset="0"/>
              </a:rPr>
              <a:t>1. </a:t>
            </a:r>
            <a:r>
              <a:rPr lang="en-US" dirty="0">
                <a:latin typeface="Bookman Old Style" panose="02050604050505020204" pitchFamily="18" charset="0"/>
              </a:rPr>
              <a:t>The input (sales.txt) is divided into two splits.</a:t>
            </a:r>
          </a:p>
          <a:p>
            <a:pPr marL="0" indent="0" algn="just">
              <a:buNone/>
            </a:pPr>
            <a:r>
              <a:rPr lang="en-US" b="1" dirty="0">
                <a:latin typeface="Bookman Old Style" panose="02050604050505020204" pitchFamily="18" charset="0"/>
              </a:rPr>
              <a:t>2. </a:t>
            </a:r>
            <a:r>
              <a:rPr lang="en-US" dirty="0">
                <a:latin typeface="Bookman Old Style" panose="02050604050505020204" pitchFamily="18" charset="0"/>
              </a:rPr>
              <a:t>Two map tasks running on two different nodes, Node A and Node B, extract </a:t>
            </a:r>
            <a:r>
              <a:rPr lang="en-US" dirty="0" smtClean="0">
                <a:latin typeface="Bookman Old Style" panose="02050604050505020204" pitchFamily="18" charset="0"/>
              </a:rPr>
              <a:t>product and </a:t>
            </a:r>
            <a:r>
              <a:rPr lang="en-US" dirty="0">
                <a:latin typeface="Bookman Old Style" panose="02050604050505020204" pitchFamily="18" charset="0"/>
              </a:rPr>
              <a:t>quantity from the respective split’s records in parallel. The output from </a:t>
            </a:r>
            <a:r>
              <a:rPr lang="en-US" dirty="0" smtClean="0">
                <a:latin typeface="Bookman Old Style" panose="02050604050505020204" pitchFamily="18" charset="0"/>
              </a:rPr>
              <a:t>each map </a:t>
            </a:r>
            <a:r>
              <a:rPr lang="en-US" dirty="0">
                <a:latin typeface="Bookman Old Style" panose="02050604050505020204" pitchFamily="18" charset="0"/>
              </a:rPr>
              <a:t>function is a key-value pair where product is the key while quantity is </a:t>
            </a:r>
            <a:r>
              <a:rPr lang="en-US" dirty="0" smtClean="0">
                <a:latin typeface="Bookman Old Style" panose="02050604050505020204" pitchFamily="18" charset="0"/>
              </a:rPr>
              <a:t>the value</a:t>
            </a:r>
            <a:r>
              <a:rPr lang="en-US" dirty="0">
                <a:latin typeface="Bookman Old Style" panose="02050604050505020204" pitchFamily="18" charset="0"/>
              </a:rPr>
              <a:t>.</a:t>
            </a:r>
          </a:p>
          <a:p>
            <a:pPr marL="0" indent="0" algn="just">
              <a:buNone/>
            </a:pPr>
            <a:r>
              <a:rPr lang="en-US" b="1" dirty="0">
                <a:latin typeface="Bookman Old Style" panose="02050604050505020204" pitchFamily="18" charset="0"/>
              </a:rPr>
              <a:t>3. </a:t>
            </a:r>
            <a:r>
              <a:rPr lang="en-US" dirty="0">
                <a:latin typeface="Bookman Old Style" panose="02050604050505020204" pitchFamily="18" charset="0"/>
              </a:rPr>
              <a:t>The combiner then performs local summation of product quantities.</a:t>
            </a:r>
          </a:p>
        </p:txBody>
      </p:sp>
    </p:spTree>
    <p:extLst>
      <p:ext uri="{BB962C8B-B14F-4D97-AF65-F5344CB8AC3E}">
        <p14:creationId xmlns:p14="http://schemas.microsoft.com/office/powerpoint/2010/main" val="2326104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dirty="0">
                <a:latin typeface="Bookman Old Style" panose="02050604050505020204" pitchFamily="18" charset="0"/>
              </a:rPr>
              <a:t>4. </a:t>
            </a:r>
            <a:r>
              <a:rPr lang="en-US" dirty="0">
                <a:latin typeface="Bookman Old Style" panose="02050604050505020204" pitchFamily="18" charset="0"/>
              </a:rPr>
              <a:t>As there is only one reduce task, no partitioning is performed.</a:t>
            </a:r>
          </a:p>
          <a:p>
            <a:pPr marL="0" indent="0" algn="just">
              <a:buNone/>
            </a:pPr>
            <a:r>
              <a:rPr lang="en-US" b="1" dirty="0">
                <a:latin typeface="Bookman Old Style" panose="02050604050505020204" pitchFamily="18" charset="0"/>
              </a:rPr>
              <a:t>5. </a:t>
            </a:r>
            <a:r>
              <a:rPr lang="en-US" dirty="0">
                <a:latin typeface="Bookman Old Style" panose="02050604050505020204" pitchFamily="18" charset="0"/>
              </a:rPr>
              <a:t>The output from the two map tasks is then copied to a third node, Node C, that </a:t>
            </a:r>
            <a:r>
              <a:rPr lang="en-US" dirty="0" smtClean="0">
                <a:latin typeface="Bookman Old Style" panose="02050604050505020204" pitchFamily="18" charset="0"/>
              </a:rPr>
              <a:t>runs the </a:t>
            </a:r>
            <a:r>
              <a:rPr lang="en-US" dirty="0">
                <a:latin typeface="Bookman Old Style" panose="02050604050505020204" pitchFamily="18" charset="0"/>
              </a:rPr>
              <a:t>shuffle stage as part of the reduce task.</a:t>
            </a:r>
          </a:p>
          <a:p>
            <a:pPr marL="0" indent="0" algn="just">
              <a:buNone/>
            </a:pPr>
            <a:r>
              <a:rPr lang="en-US" b="1" dirty="0">
                <a:latin typeface="Bookman Old Style" panose="02050604050505020204" pitchFamily="18" charset="0"/>
              </a:rPr>
              <a:t>6. </a:t>
            </a:r>
            <a:r>
              <a:rPr lang="en-US" dirty="0">
                <a:latin typeface="Bookman Old Style" panose="02050604050505020204" pitchFamily="18" charset="0"/>
              </a:rPr>
              <a:t>The sort stage then groups all quantities of the same product together as a list.</a:t>
            </a:r>
          </a:p>
          <a:p>
            <a:pPr marL="0" indent="0" algn="just">
              <a:buNone/>
            </a:pPr>
            <a:r>
              <a:rPr lang="en-US" b="1" dirty="0">
                <a:latin typeface="Bookman Old Style" panose="02050604050505020204" pitchFamily="18" charset="0"/>
              </a:rPr>
              <a:t>7. </a:t>
            </a:r>
            <a:r>
              <a:rPr lang="en-US" dirty="0">
                <a:latin typeface="Bookman Old Style" panose="02050604050505020204" pitchFamily="18" charset="0"/>
              </a:rPr>
              <a:t>Like the combiner, the reduce function then sums up the quantities of each </a:t>
            </a:r>
            <a:r>
              <a:rPr lang="en-US" dirty="0" smtClean="0">
                <a:latin typeface="Bookman Old Style" panose="02050604050505020204" pitchFamily="18" charset="0"/>
              </a:rPr>
              <a:t>unique product </a:t>
            </a:r>
            <a:r>
              <a:rPr lang="en-US" dirty="0">
                <a:latin typeface="Bookman Old Style" panose="02050604050505020204" pitchFamily="18" charset="0"/>
              </a:rPr>
              <a:t>in order to create the output.</a:t>
            </a:r>
          </a:p>
        </p:txBody>
      </p:sp>
    </p:spTree>
    <p:extLst>
      <p:ext uri="{BB962C8B-B14F-4D97-AF65-F5344CB8AC3E}">
        <p14:creationId xmlns:p14="http://schemas.microsoft.com/office/powerpoint/2010/main" val="25192341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An example of </a:t>
            </a:r>
            <a:r>
              <a:rPr lang="en-US" b="1" dirty="0" err="1">
                <a:latin typeface="Bookman Old Style" panose="02050604050505020204" pitchFamily="18" charset="0"/>
              </a:rPr>
              <a:t>MapReduce</a:t>
            </a:r>
            <a:r>
              <a:rPr lang="en-US" b="1" dirty="0">
                <a:latin typeface="Bookman Old Style" panose="02050604050505020204" pitchFamily="18" charset="0"/>
              </a:rPr>
              <a:t> in action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93949" y="1842756"/>
            <a:ext cx="8919693" cy="4469144"/>
          </a:xfrm>
          <a:prstGeom prst="rect">
            <a:avLst/>
          </a:prstGeom>
        </p:spPr>
      </p:pic>
    </p:spTree>
    <p:extLst>
      <p:ext uri="{BB962C8B-B14F-4D97-AF65-F5344CB8AC3E}">
        <p14:creationId xmlns:p14="http://schemas.microsoft.com/office/powerpoint/2010/main" val="271603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Bookman Old Style" panose="02050604050505020204" pitchFamily="18" charset="0"/>
              </a:rPr>
              <a:t>Hadoop</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normAutofit lnSpcReduction="10000"/>
          </a:bodyPr>
          <a:lstStyle/>
          <a:p>
            <a:pPr algn="just"/>
            <a:r>
              <a:rPr lang="en-US" dirty="0" err="1">
                <a:latin typeface="Bookman Old Style" panose="02050604050505020204" pitchFamily="18" charset="0"/>
              </a:rPr>
              <a:t>Hadoop</a:t>
            </a:r>
            <a:r>
              <a:rPr lang="en-US" dirty="0">
                <a:latin typeface="Bookman Old Style" panose="02050604050505020204" pitchFamily="18" charset="0"/>
              </a:rPr>
              <a:t> is an open-source framework for large-scale data storage and data processing </a:t>
            </a:r>
            <a:r>
              <a:rPr lang="en-US" dirty="0" smtClean="0">
                <a:latin typeface="Bookman Old Style" panose="02050604050505020204" pitchFamily="18" charset="0"/>
              </a:rPr>
              <a:t>that is </a:t>
            </a:r>
            <a:r>
              <a:rPr lang="en-US" dirty="0">
                <a:latin typeface="Bookman Old Style" panose="02050604050505020204" pitchFamily="18" charset="0"/>
              </a:rPr>
              <a:t>compatible with commodity hardware.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The </a:t>
            </a:r>
            <a:r>
              <a:rPr lang="en-US" dirty="0" err="1">
                <a:latin typeface="Bookman Old Style" panose="02050604050505020204" pitchFamily="18" charset="0"/>
              </a:rPr>
              <a:t>Hadoop</a:t>
            </a:r>
            <a:r>
              <a:rPr lang="en-US" dirty="0">
                <a:latin typeface="Bookman Old Style" panose="02050604050505020204" pitchFamily="18" charset="0"/>
              </a:rPr>
              <a:t> framework has established itself </a:t>
            </a:r>
            <a:r>
              <a:rPr lang="en-US" dirty="0" smtClean="0">
                <a:latin typeface="Bookman Old Style" panose="02050604050505020204" pitchFamily="18" charset="0"/>
              </a:rPr>
              <a:t>as a </a:t>
            </a:r>
            <a:r>
              <a:rPr lang="en-US" dirty="0">
                <a:latin typeface="Bookman Old Style" panose="02050604050505020204" pitchFamily="18" charset="0"/>
              </a:rPr>
              <a:t>de facto industry platform for contemporary Big Data solutions</a:t>
            </a:r>
            <a:r>
              <a:rPr lang="en-US" dirty="0" smtClean="0">
                <a:latin typeface="Bookman Old Style" panose="02050604050505020204" pitchFamily="18" charset="0"/>
              </a:rPr>
              <a:t>.</a:t>
            </a:r>
          </a:p>
          <a:p>
            <a:pPr algn="just"/>
            <a:r>
              <a:rPr lang="en-US" dirty="0" smtClean="0">
                <a:latin typeface="Bookman Old Style" panose="02050604050505020204" pitchFamily="18" charset="0"/>
              </a:rPr>
              <a:t> </a:t>
            </a:r>
            <a:r>
              <a:rPr lang="en-US" dirty="0">
                <a:latin typeface="Bookman Old Style" panose="02050604050505020204" pitchFamily="18" charset="0"/>
              </a:rPr>
              <a:t>It can be used as </a:t>
            </a:r>
            <a:r>
              <a:rPr lang="en-US" dirty="0" smtClean="0">
                <a:latin typeface="Bookman Old Style" panose="02050604050505020204" pitchFamily="18" charset="0"/>
              </a:rPr>
              <a:t>an ETL </a:t>
            </a:r>
            <a:r>
              <a:rPr lang="en-US" dirty="0">
                <a:latin typeface="Bookman Old Style" panose="02050604050505020204" pitchFamily="18" charset="0"/>
              </a:rPr>
              <a:t>engine or as an analytics engine for processing large amounts of structured, </a:t>
            </a:r>
            <a:r>
              <a:rPr lang="en-US" dirty="0" err="1" smtClean="0">
                <a:latin typeface="Bookman Old Style" panose="02050604050505020204" pitchFamily="18" charset="0"/>
              </a:rPr>
              <a:t>semistructured</a:t>
            </a:r>
            <a:r>
              <a:rPr lang="en-US" dirty="0" smtClean="0">
                <a:latin typeface="Bookman Old Style" panose="02050604050505020204" pitchFamily="18" charset="0"/>
              </a:rPr>
              <a:t> and </a:t>
            </a:r>
            <a:r>
              <a:rPr lang="en-US" dirty="0">
                <a:latin typeface="Bookman Old Style" panose="02050604050505020204" pitchFamily="18" charset="0"/>
              </a:rPr>
              <a:t>unstructured data.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From </a:t>
            </a:r>
            <a:r>
              <a:rPr lang="en-US" dirty="0">
                <a:latin typeface="Bookman Old Style" panose="02050604050505020204" pitchFamily="18" charset="0"/>
              </a:rPr>
              <a:t>an analysis perspective, </a:t>
            </a:r>
            <a:r>
              <a:rPr lang="en-US" dirty="0" err="1">
                <a:latin typeface="Bookman Old Style" panose="02050604050505020204" pitchFamily="18" charset="0"/>
              </a:rPr>
              <a:t>Hadoop</a:t>
            </a:r>
            <a:r>
              <a:rPr lang="en-US" dirty="0">
                <a:latin typeface="Bookman Old Style" panose="02050604050505020204" pitchFamily="18" charset="0"/>
              </a:rPr>
              <a:t> implements </a:t>
            </a:r>
            <a:r>
              <a:rPr lang="en-US" dirty="0" smtClean="0">
                <a:latin typeface="Bookman Old Style" panose="02050604050505020204" pitchFamily="18" charset="0"/>
              </a:rPr>
              <a:t>the </a:t>
            </a:r>
            <a:r>
              <a:rPr lang="en-US" dirty="0" err="1" smtClean="0">
                <a:latin typeface="Bookman Old Style" panose="02050604050505020204" pitchFamily="18" charset="0"/>
              </a:rPr>
              <a:t>MapReduce</a:t>
            </a:r>
            <a:r>
              <a:rPr lang="en-US" dirty="0" smtClean="0">
                <a:latin typeface="Bookman Old Style" panose="02050604050505020204" pitchFamily="18" charset="0"/>
              </a:rPr>
              <a:t> </a:t>
            </a:r>
            <a:r>
              <a:rPr lang="en-US" dirty="0">
                <a:latin typeface="Bookman Old Style" panose="02050604050505020204" pitchFamily="18" charset="0"/>
              </a:rPr>
              <a:t>processing framework.</a:t>
            </a:r>
          </a:p>
        </p:txBody>
      </p:sp>
    </p:spTree>
    <p:extLst>
      <p:ext uri="{BB962C8B-B14F-4D97-AF65-F5344CB8AC3E}">
        <p14:creationId xmlns:p14="http://schemas.microsoft.com/office/powerpoint/2010/main" val="368680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Bookman Old Style" panose="02050604050505020204" pitchFamily="18" charset="0"/>
              </a:rPr>
              <a:t>Hadoop</a:t>
            </a:r>
            <a:r>
              <a:rPr lang="en-US" dirty="0">
                <a:latin typeface="Bookman Old Style" panose="02050604050505020204" pitchFamily="18" charset="0"/>
              </a:rPr>
              <a:t> is a versatile framework that provides both processing and storage</a:t>
            </a:r>
            <a:br>
              <a:rPr lang="en-US" dirty="0">
                <a:latin typeface="Bookman Old Style" panose="02050604050505020204" pitchFamily="18" charset="0"/>
              </a:rPr>
            </a:br>
            <a:r>
              <a:rPr lang="en-US" dirty="0">
                <a:latin typeface="Bookman Old Style" panose="02050604050505020204" pitchFamily="18" charset="0"/>
              </a:rPr>
              <a:t>capabilities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706704" y="1825625"/>
            <a:ext cx="7948741" cy="4397794"/>
          </a:xfrm>
          <a:prstGeom prst="rect">
            <a:avLst/>
          </a:prstGeom>
        </p:spPr>
      </p:pic>
    </p:spTree>
    <p:extLst>
      <p:ext uri="{BB962C8B-B14F-4D97-AF65-F5344CB8AC3E}">
        <p14:creationId xmlns:p14="http://schemas.microsoft.com/office/powerpoint/2010/main" val="131414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man Old Style" panose="02050604050505020204" pitchFamily="18" charset="0"/>
              </a:rPr>
              <a:t>Processing Workloads</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A processing workload in Big Data is defined as the amount and nature of data that </a:t>
            </a:r>
            <a:r>
              <a:rPr lang="en-US" dirty="0" smtClean="0">
                <a:latin typeface="Bookman Old Style" panose="02050604050505020204" pitchFamily="18" charset="0"/>
              </a:rPr>
              <a:t>is processed </a:t>
            </a:r>
            <a:r>
              <a:rPr lang="en-US" dirty="0">
                <a:latin typeface="Bookman Old Style" panose="02050604050505020204" pitchFamily="18" charset="0"/>
              </a:rPr>
              <a:t>within a certain amount of time. Workloads are usually divided into two types:</a:t>
            </a:r>
          </a:p>
          <a:p>
            <a:pPr marL="0" indent="0" algn="just">
              <a:buNone/>
            </a:pPr>
            <a:r>
              <a:rPr lang="en-US" dirty="0">
                <a:latin typeface="Bookman Old Style" panose="02050604050505020204" pitchFamily="18" charset="0"/>
              </a:rPr>
              <a:t>• batch</a:t>
            </a:r>
          </a:p>
          <a:p>
            <a:pPr marL="0" indent="0" algn="just">
              <a:buNone/>
            </a:pPr>
            <a:r>
              <a:rPr lang="en-US" dirty="0">
                <a:latin typeface="Bookman Old Style" panose="02050604050505020204" pitchFamily="18" charset="0"/>
              </a:rPr>
              <a:t>• transactional</a:t>
            </a:r>
          </a:p>
        </p:txBody>
      </p:sp>
    </p:spTree>
    <p:extLst>
      <p:ext uri="{BB962C8B-B14F-4D97-AF65-F5344CB8AC3E}">
        <p14:creationId xmlns:p14="http://schemas.microsoft.com/office/powerpoint/2010/main" val="1273941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3278</Words>
  <Application>Microsoft Office PowerPoint</Application>
  <PresentationFormat>Widescreen</PresentationFormat>
  <Paragraphs>200</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Bookman Old Style</vt:lpstr>
      <vt:lpstr>Calibri</vt:lpstr>
      <vt:lpstr>Calibri Light</vt:lpstr>
      <vt:lpstr>Office Theme</vt:lpstr>
      <vt:lpstr>Unit 5: Big Data Processing Concepts</vt:lpstr>
      <vt:lpstr>Outline</vt:lpstr>
      <vt:lpstr>Parallel Data Processing</vt:lpstr>
      <vt:lpstr>PowerPoint Presentation</vt:lpstr>
      <vt:lpstr>Distributed Data Processing</vt:lpstr>
      <vt:lpstr>An example of distributed data processing</vt:lpstr>
      <vt:lpstr>Hadoop</vt:lpstr>
      <vt:lpstr>Hadoop is a versatile framework that provides both processing and storage capabilities</vt:lpstr>
      <vt:lpstr>Processing Workloads</vt:lpstr>
      <vt:lpstr>Batch</vt:lpstr>
      <vt:lpstr>PowerPoint Presentation</vt:lpstr>
      <vt:lpstr>A batch workload can include grouped read/writes to INSERT, SELECT, UPDATE and DELETE</vt:lpstr>
      <vt:lpstr>Transactional</vt:lpstr>
      <vt:lpstr>PowerPoint Presentation</vt:lpstr>
      <vt:lpstr>Transactional workloads have few joins and lower latency responses than batch workloads</vt:lpstr>
      <vt:lpstr>Cluster</vt:lpstr>
      <vt:lpstr>PowerPoint Presentation</vt:lpstr>
      <vt:lpstr>A cluster can be utilized to support batch processing of bulk data and realtime processing of streaming data</vt:lpstr>
      <vt:lpstr>Processing in Batch Mode</vt:lpstr>
      <vt:lpstr>PowerPoint Presentation</vt:lpstr>
      <vt:lpstr>Batch Processing with MapReduce</vt:lpstr>
      <vt:lpstr>The symbol used to represent a processing engine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 and Reduce Tasks</vt:lpstr>
      <vt:lpstr>Hadoop MapReduce Applications </vt:lpstr>
      <vt:lpstr>PowerPoint Presentation</vt:lpstr>
      <vt:lpstr>An illustration of a MapReduce job with the map stage highlighted</vt:lpstr>
      <vt:lpstr>PowerPoint Presentation</vt:lpstr>
      <vt:lpstr>Map</vt:lpstr>
      <vt:lpstr>PowerPoint Presentation</vt:lpstr>
      <vt:lpstr>PowerPoint Presentation</vt:lpstr>
      <vt:lpstr>Combine</vt:lpstr>
      <vt:lpstr>PowerPoint Presentation</vt:lpstr>
      <vt:lpstr>The combine stage groups the output from the map stage</vt:lpstr>
      <vt:lpstr>PowerPoint Presentation</vt:lpstr>
      <vt:lpstr>PowerPoint Presentation</vt:lpstr>
      <vt:lpstr>Partition</vt:lpstr>
      <vt:lpstr>The partition stage assigns output from the map task to reducers</vt:lpstr>
      <vt:lpstr>PowerPoint Presentation</vt:lpstr>
      <vt:lpstr>PowerPoint Presentation</vt:lpstr>
      <vt:lpstr>PowerPoint Presentation</vt:lpstr>
      <vt:lpstr>Shuffle and Sort</vt:lpstr>
      <vt:lpstr>PowerPoint Presentation</vt:lpstr>
      <vt:lpstr>During the shuffle and sort stage, data is copied across the network to the reducer nodes and sorted by key</vt:lpstr>
      <vt:lpstr>PowerPoint Presentation</vt:lpstr>
      <vt:lpstr>Reduce</vt:lpstr>
      <vt:lpstr>PowerPoint Presentation</vt:lpstr>
      <vt:lpstr>The reduce stage is the last stage of the reduce task</vt:lpstr>
      <vt:lpstr>PowerPoint Presentation</vt:lpstr>
      <vt:lpstr>PowerPoint Presentation</vt:lpstr>
      <vt:lpstr>PowerPoint Presentation</vt:lpstr>
      <vt:lpstr>PowerPoint Presentation</vt:lpstr>
      <vt:lpstr>PowerPoint Presentation</vt:lpstr>
      <vt:lpstr>PowerPoint Presentation</vt:lpstr>
      <vt:lpstr>A Simple MapReduce Example</vt:lpstr>
      <vt:lpstr>PowerPoint Presentation</vt:lpstr>
      <vt:lpstr>An example of MapReduce in action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Big Data Processing Concepts</dc:title>
  <dc:creator>sudhakar</dc:creator>
  <cp:lastModifiedBy>sudhakar</cp:lastModifiedBy>
  <cp:revision>24</cp:revision>
  <dcterms:created xsi:type="dcterms:W3CDTF">2022-01-05T07:04:46Z</dcterms:created>
  <dcterms:modified xsi:type="dcterms:W3CDTF">2022-04-12T10:24:05Z</dcterms:modified>
</cp:coreProperties>
</file>