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0" r:id="rId12"/>
    <p:sldId id="263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3DEA6C-2FEC-419B-8DF6-60DCF95AE2A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C4E634-4278-42E5-B79C-1ADDC96B1D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08114" cy="4572032"/>
          </a:xfrm>
        </p:spPr>
        <p:txBody>
          <a:bodyPr/>
          <a:lstStyle/>
          <a:p>
            <a:r>
              <a:rPr lang="en-US" dirty="0" smtClean="0"/>
              <a:t>Algebra plays an essential role in many competitive exams. Following are some definitions and formulae one needs to know before starting basic algebra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Algebraic expression</a:t>
            </a:r>
            <a:r>
              <a:rPr lang="en-US" b="1" dirty="0" smtClean="0"/>
              <a:t>: </a:t>
            </a:r>
            <a:r>
              <a:rPr lang="en-US" dirty="0" smtClean="0"/>
              <a:t>An algebraic expression comprises both numbers and variables together with at </a:t>
            </a:r>
            <a:r>
              <a:rPr lang="en-US" dirty="0" smtClean="0"/>
              <a:t>least </a:t>
            </a:r>
            <a:r>
              <a:rPr lang="en-US" dirty="0" smtClean="0"/>
              <a:t>one arithmetic operation.</a:t>
            </a:r>
          </a:p>
          <a:p>
            <a:endParaRPr lang="en-IN" dirty="0" smtClean="0"/>
          </a:p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Constant</a:t>
            </a:r>
            <a:r>
              <a:rPr lang="en-US" b="1" dirty="0" smtClean="0"/>
              <a:t>: </a:t>
            </a:r>
            <a:r>
              <a:rPr lang="en-US" dirty="0" smtClean="0"/>
              <a:t>A fixed quantity that doesn’t change is known as a </a:t>
            </a:r>
            <a:r>
              <a:rPr lang="en-US" dirty="0" err="1" smtClean="0"/>
              <a:t>constant.E.g</a:t>
            </a:r>
            <a:r>
              <a:rPr lang="en-US" dirty="0" smtClean="0"/>
              <a:t>. 2,5/6,.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190611"/>
          </a:xfrm>
        </p:spPr>
        <p:txBody>
          <a:bodyPr/>
          <a:lstStyle/>
          <a:p>
            <a:pPr algn="ctr"/>
            <a:r>
              <a:rPr lang="en-IN" dirty="0" smtClean="0"/>
              <a:t>ALGEBRA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3883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Example 4.</a:t>
            </a:r>
            <a:r>
              <a:rPr lang="en-US" dirty="0" smtClean="0"/>
              <a:t> Solve the quadratic equation 2x</a:t>
            </a:r>
            <a:r>
              <a:rPr lang="en-US" baseline="30000" dirty="0" smtClean="0"/>
              <a:t>2</a:t>
            </a:r>
            <a:r>
              <a:rPr lang="en-US" dirty="0" smtClean="0"/>
              <a:t>+ x – 300 = 0 using factorization.</a:t>
            </a:r>
          </a:p>
          <a:p>
            <a:pPr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2x</a:t>
            </a:r>
            <a:r>
              <a:rPr lang="en-US" baseline="30000" dirty="0" smtClean="0"/>
              <a:t>2</a:t>
            </a:r>
            <a:r>
              <a:rPr lang="en-US" dirty="0" smtClean="0"/>
              <a:t>+ x – 300 = 0</a:t>
            </a:r>
          </a:p>
          <a:p>
            <a:pPr>
              <a:buNone/>
            </a:pPr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r>
              <a:rPr lang="en-US" dirty="0" smtClean="0"/>
              <a:t> – 24x + 25x – 300 = 0</a:t>
            </a:r>
          </a:p>
          <a:p>
            <a:pPr>
              <a:buNone/>
            </a:pPr>
            <a:r>
              <a:rPr lang="en-US" dirty="0" smtClean="0"/>
              <a:t>2x (x – 12) + 25 (x – 12) = 0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(x – 12)(2x + 25) = 0</a:t>
            </a:r>
          </a:p>
          <a:p>
            <a:pPr>
              <a:buNone/>
            </a:pPr>
            <a:r>
              <a:rPr lang="en-US" dirty="0" smtClean="0"/>
              <a:t>So,</a:t>
            </a:r>
          </a:p>
          <a:p>
            <a:pPr>
              <a:buNone/>
            </a:pPr>
            <a:r>
              <a:rPr lang="en-US" dirty="0" smtClean="0"/>
              <a:t>x-12=0; x=12</a:t>
            </a:r>
          </a:p>
          <a:p>
            <a:pPr>
              <a:buNone/>
            </a:pPr>
            <a:r>
              <a:rPr lang="en-US" dirty="0" smtClean="0"/>
              <a:t>(2x+25) = 0; x=-25/2 = -12.5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Therefore, 12 and -12.5 are two roots of the given equation.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6600" dirty="0" smtClean="0"/>
              <a:t>			PRACTICE		 	  QUESTIONS</a:t>
            </a:r>
            <a:endParaRPr lang="en-US" sz="6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Q1: </a:t>
            </a:r>
            <a:r>
              <a:rPr lang="en-US" dirty="0" smtClean="0"/>
              <a:t>For </a:t>
            </a:r>
            <a:r>
              <a:rPr lang="en-US" dirty="0" smtClean="0"/>
              <a:t>what value/s of k will the following pair of linear equations </a:t>
            </a:r>
            <a:r>
              <a:rPr lang="en-US" dirty="0" err="1" smtClean="0"/>
              <a:t>kx</a:t>
            </a:r>
            <a:r>
              <a:rPr lang="en-US" dirty="0" smtClean="0"/>
              <a:t> + 3y – (k – 3) </a:t>
            </a:r>
            <a:r>
              <a:rPr lang="en-US" dirty="0" smtClean="0"/>
              <a:t>=0 </a:t>
            </a:r>
            <a:r>
              <a:rPr lang="en-US" dirty="0" smtClean="0"/>
              <a:t>and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12x </a:t>
            </a:r>
            <a:r>
              <a:rPr lang="en-US" dirty="0" smtClean="0"/>
              <a:t>+ </a:t>
            </a:r>
            <a:r>
              <a:rPr lang="en-US" dirty="0" err="1" smtClean="0"/>
              <a:t>ky</a:t>
            </a:r>
            <a:r>
              <a:rPr lang="en-US" dirty="0" smtClean="0"/>
              <a:t> – k = 0 have infinitely many solutions</a:t>
            </a:r>
            <a:r>
              <a:rPr lang="en-US" dirty="0" smtClean="0"/>
              <a:t>?</a:t>
            </a:r>
          </a:p>
          <a:p>
            <a:pPr marL="514350" indent="-514350">
              <a:buAutoNum type="alphaLcParenR"/>
            </a:pPr>
            <a:r>
              <a:rPr lang="en-IN" dirty="0" smtClean="0"/>
              <a:t>-6</a:t>
            </a:r>
          </a:p>
          <a:p>
            <a:pPr marL="514350" indent="-514350">
              <a:buAutoNum type="alphaLcParenR"/>
            </a:pPr>
            <a:r>
              <a:rPr lang="en-IN" dirty="0" smtClean="0"/>
              <a:t>+6</a:t>
            </a:r>
          </a:p>
          <a:p>
            <a:pPr marL="514350" indent="-514350">
              <a:buAutoNum type="alphaLcParenR"/>
            </a:pPr>
            <a:r>
              <a:rPr lang="en-IN" dirty="0" smtClean="0"/>
              <a:t>Either 6 or -6</a:t>
            </a:r>
          </a:p>
          <a:p>
            <a:pPr marL="514350" indent="-514350">
              <a:buAutoNum type="alphaLcParenR"/>
            </a:pPr>
            <a:r>
              <a:rPr lang="en-IN" dirty="0" smtClean="0"/>
              <a:t>None of these</a:t>
            </a:r>
          </a:p>
          <a:p>
            <a:pPr marL="514350" indent="-514350">
              <a:buAutoNum type="alphaLcParenR"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Q2: </a:t>
            </a:r>
            <a:r>
              <a:rPr lang="en-US" dirty="0" smtClean="0"/>
              <a:t>For what value/s of k will the following pair of linear equations 2x + 3y </a:t>
            </a:r>
            <a:r>
              <a:rPr lang="en-US" dirty="0" smtClean="0"/>
              <a:t>=8 </a:t>
            </a:r>
            <a:r>
              <a:rPr lang="en-US" dirty="0" smtClean="0"/>
              <a:t>and 5x + </a:t>
            </a:r>
            <a:r>
              <a:rPr lang="en-US" dirty="0" err="1" smtClean="0"/>
              <a:t>ky</a:t>
            </a:r>
            <a:r>
              <a:rPr lang="en-US" dirty="0" smtClean="0"/>
              <a:t> = 3 has unique solutions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r>
              <a:rPr lang="en-US" dirty="0" smtClean="0"/>
              <a:t>K </a:t>
            </a:r>
            <a:r>
              <a:rPr lang="en-US" dirty="0" smtClean="0"/>
              <a:t>≠ </a:t>
            </a:r>
            <a:r>
              <a:rPr lang="en-US" dirty="0" smtClean="0"/>
              <a:t>15/2</a:t>
            </a:r>
          </a:p>
          <a:p>
            <a:pPr marL="514350" indent="-514350">
              <a:buAutoNum type="alphaLcParenR"/>
            </a:pPr>
            <a:r>
              <a:rPr lang="en-US" dirty="0" smtClean="0"/>
              <a:t>K ≠ </a:t>
            </a:r>
            <a:r>
              <a:rPr lang="en-US" dirty="0" smtClean="0"/>
              <a:t>3</a:t>
            </a:r>
          </a:p>
          <a:p>
            <a:pPr marL="514350" indent="-514350">
              <a:buAutoNum type="alphaLcParenR"/>
            </a:pPr>
            <a:r>
              <a:rPr lang="en-US" dirty="0" smtClean="0"/>
              <a:t>K ≠ </a:t>
            </a:r>
            <a:r>
              <a:rPr lang="en-US" dirty="0" smtClean="0"/>
              <a:t>3/5</a:t>
            </a:r>
          </a:p>
          <a:p>
            <a:pPr marL="514350" indent="-514350">
              <a:buAutoNum type="alphaLcParenR"/>
            </a:pPr>
            <a:r>
              <a:rPr lang="en-US" dirty="0" smtClean="0"/>
              <a:t>K ≠ 10/3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 marL="514350" indent="-514350">
              <a:buAutoNum type="alphaLcParenR"/>
            </a:pPr>
            <a:endParaRPr lang="en-IN" dirty="0" smtClean="0"/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Q3: The </a:t>
            </a:r>
            <a:r>
              <a:rPr lang="en-US" b="1" dirty="0" smtClean="0"/>
              <a:t>cost of 3 tables and 4 chairs is </a:t>
            </a:r>
            <a:r>
              <a:rPr lang="en-US" b="1" dirty="0" smtClean="0"/>
              <a:t>2500</a:t>
            </a:r>
            <a:r>
              <a:rPr lang="en-US" b="1" dirty="0" smtClean="0"/>
              <a:t>. The cost of 4 tables and 3 chairs </a:t>
            </a:r>
            <a:r>
              <a:rPr lang="en-US" b="1" dirty="0" smtClean="0"/>
              <a:t>is </a:t>
            </a:r>
            <a:r>
              <a:rPr lang="en-US" dirty="0" smtClean="0"/>
              <a:t>2400</a:t>
            </a:r>
            <a:r>
              <a:rPr lang="en-US" dirty="0" smtClean="0"/>
              <a:t>. Find </a:t>
            </a:r>
            <a:r>
              <a:rPr lang="en-US" dirty="0" smtClean="0"/>
              <a:t>the sum of </a:t>
            </a:r>
            <a:r>
              <a:rPr lang="en-US" dirty="0" smtClean="0"/>
              <a:t>costs of each table and each chair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700</a:t>
            </a:r>
          </a:p>
          <a:p>
            <a:pPr marL="514350" indent="-514350">
              <a:buAutoNum type="alphaLcParenR"/>
            </a:pPr>
            <a:r>
              <a:rPr lang="en-IN" dirty="0" smtClean="0"/>
              <a:t>650</a:t>
            </a:r>
          </a:p>
          <a:p>
            <a:pPr marL="514350" indent="-514350">
              <a:buAutoNum type="alphaLcParenR"/>
            </a:pPr>
            <a:r>
              <a:rPr lang="en-IN" dirty="0" smtClean="0"/>
              <a:t>750</a:t>
            </a:r>
          </a:p>
          <a:p>
            <a:pPr marL="514350" indent="-514350">
              <a:buAutoNum type="alphaLcParenR"/>
            </a:pPr>
            <a:r>
              <a:rPr lang="en-IN" dirty="0" smtClean="0"/>
              <a:t>None of these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Q3:</a:t>
            </a:r>
            <a:r>
              <a:rPr lang="en-US" dirty="0" smtClean="0"/>
              <a:t>In a company each worker is paid Rs. 150 per day if he/she is present and is penalized Rs. 24 per day if he/she is absent. At the end of 30 days a worker gets Rs. 2,586. For how many days did the worker remain absent?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7</a:t>
            </a:r>
          </a:p>
          <a:p>
            <a:pPr marL="514350" indent="-514350">
              <a:buAutoNum type="alphaLcParenR"/>
            </a:pPr>
            <a:r>
              <a:rPr lang="en-IN" dirty="0" smtClean="0"/>
              <a:t>9</a:t>
            </a:r>
          </a:p>
          <a:p>
            <a:pPr marL="514350" indent="-514350">
              <a:buAutoNum type="alphaLcParenR"/>
            </a:pPr>
            <a:r>
              <a:rPr lang="en-IN" dirty="0" smtClean="0"/>
              <a:t>11</a:t>
            </a:r>
          </a:p>
          <a:p>
            <a:pPr marL="514350" indent="-514350">
              <a:buAutoNum type="alphaLcParenR"/>
            </a:pPr>
            <a:r>
              <a:rPr lang="en-IN" dirty="0" smtClean="0"/>
              <a:t>12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r>
              <a:rPr lang="en-US" b="1" dirty="0" smtClean="0"/>
              <a:t>Q4: </a:t>
            </a:r>
            <a:r>
              <a:rPr lang="en-US" dirty="0" smtClean="0"/>
              <a:t>The area of a rectangle gets reduced by 4 square units, if its length is reduced by 3 </a:t>
            </a:r>
            <a:r>
              <a:rPr lang="en-US" dirty="0" smtClean="0"/>
              <a:t>units and </a:t>
            </a:r>
            <a:r>
              <a:rPr lang="en-US" dirty="0" smtClean="0"/>
              <a:t>breadth is increased by 2 units. If we increase the length by 2 units and the breadth </a:t>
            </a:r>
            <a:r>
              <a:rPr lang="en-US" dirty="0" smtClean="0"/>
              <a:t>by 1 </a:t>
            </a:r>
            <a:r>
              <a:rPr lang="en-US" dirty="0" smtClean="0"/>
              <a:t>unit, the area increases by 31 square units. The perimeter of the rectangle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41</a:t>
            </a:r>
          </a:p>
          <a:p>
            <a:pPr marL="514350" indent="-514350">
              <a:buAutoNum type="alphaLcParenR"/>
            </a:pPr>
            <a:r>
              <a:rPr lang="en-IN" dirty="0" smtClean="0"/>
              <a:t>42</a:t>
            </a:r>
          </a:p>
          <a:p>
            <a:pPr marL="514350" indent="-514350">
              <a:buAutoNum type="alphaLcParenR"/>
            </a:pPr>
            <a:r>
              <a:rPr lang="en-IN" dirty="0" smtClean="0"/>
              <a:t>52</a:t>
            </a:r>
          </a:p>
          <a:p>
            <a:pPr marL="514350" indent="-514350">
              <a:buAutoNum type="alphaLcParenR"/>
            </a:pPr>
            <a:r>
              <a:rPr lang="en-IN" dirty="0" smtClean="0"/>
              <a:t>104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/>
          <a:lstStyle/>
          <a:p>
            <a:r>
              <a:rPr lang="en-US" b="1" dirty="0" smtClean="0"/>
              <a:t>Q5:</a:t>
            </a:r>
            <a:r>
              <a:rPr lang="en-US" dirty="0" smtClean="0"/>
              <a:t>If </a:t>
            </a:r>
            <a:r>
              <a:rPr lang="en-US" dirty="0" smtClean="0"/>
              <a:t>399x + 401y = 799 and 401x+ 399y = 801, then value of x + y is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1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2</a:t>
            </a:r>
            <a:endParaRPr lang="en-IN" dirty="0" smtClean="0"/>
          </a:p>
          <a:p>
            <a:pPr marL="514350" indent="-514350">
              <a:buAutoNum type="alphaLcParenR"/>
            </a:pPr>
            <a:r>
              <a:rPr lang="en-IN" dirty="0" smtClean="0"/>
              <a:t>-2</a:t>
            </a:r>
          </a:p>
          <a:p>
            <a:pPr marL="514350" indent="-514350">
              <a:buAutoNum type="alphaLcParenR"/>
            </a:pPr>
            <a:r>
              <a:rPr lang="en-IN" dirty="0" smtClean="0"/>
              <a:t>3/2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4282" y="714356"/>
            <a:ext cx="7934325" cy="1990725"/>
          </a:xfrm>
          <a:prstGeom prst="rect">
            <a:avLst/>
          </a:prstGeom>
          <a:solidFill>
            <a:schemeClr val="tx1">
              <a:lumMod val="65000"/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5720" y="214290"/>
            <a:ext cx="75723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08114" cy="4572032"/>
          </a:xfrm>
        </p:spPr>
        <p:txBody>
          <a:bodyPr/>
          <a:lstStyle/>
          <a:p>
            <a:r>
              <a:rPr lang="en-US" b="1" dirty="0" smtClean="0"/>
              <a:t>Variable: </a:t>
            </a:r>
            <a:r>
              <a:rPr lang="en-US" dirty="0" smtClean="0"/>
              <a:t>A </a:t>
            </a:r>
            <a:r>
              <a:rPr lang="en-US" dirty="0" smtClean="0"/>
              <a:t>variable is a symbol that we assign to an unknown </a:t>
            </a:r>
            <a:r>
              <a:rPr lang="en-US" dirty="0" smtClean="0"/>
              <a:t>value</a:t>
            </a:r>
            <a:r>
              <a:rPr lang="en-US" dirty="0" smtClean="0"/>
              <a:t>. It is usually </a:t>
            </a:r>
            <a:r>
              <a:rPr lang="en-US" dirty="0" smtClean="0"/>
              <a:t>represented by letters such </a:t>
            </a:r>
            <a:r>
              <a:rPr lang="en-US" dirty="0" smtClean="0"/>
              <a:t>as 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, or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b="1" dirty="0" smtClean="0"/>
              <a:t>Coefficient: </a:t>
            </a:r>
            <a:r>
              <a:rPr lang="en-US" dirty="0" smtClean="0"/>
              <a:t>The coefficient of a variable is the number that is placed in front of  a </a:t>
            </a:r>
            <a:r>
              <a:rPr lang="en-US" dirty="0" smtClean="0"/>
              <a:t>variable</a:t>
            </a:r>
          </a:p>
          <a:p>
            <a:endParaRPr lang="en-US" b="1" dirty="0" smtClean="0"/>
          </a:p>
          <a:p>
            <a:r>
              <a:rPr lang="en-US" b="1" dirty="0" smtClean="0"/>
              <a:t>Equation: </a:t>
            </a:r>
            <a:r>
              <a:rPr lang="en-US" dirty="0" smtClean="0"/>
              <a:t>An equation consists of </a:t>
            </a:r>
            <a:r>
              <a:rPr lang="en-US" dirty="0" smtClean="0"/>
              <a:t>two expressions  </a:t>
            </a:r>
          </a:p>
          <a:p>
            <a:r>
              <a:rPr lang="en-US" dirty="0" smtClean="0"/>
              <a:t>separated by an equal sign.	The expression on one side of the equal sign has the same value as the expression on the other side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500042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the coefficient of x in the quadratic equation x</a:t>
            </a:r>
            <a:r>
              <a:rPr lang="en-US" b="1" baseline="30000" dirty="0"/>
              <a:t>2</a:t>
            </a:r>
            <a:r>
              <a:rPr lang="en-US" b="1" dirty="0"/>
              <a:t> + </a:t>
            </a:r>
            <a:r>
              <a:rPr lang="en-US" b="1" dirty="0" err="1"/>
              <a:t>bx</a:t>
            </a:r>
            <a:r>
              <a:rPr lang="en-US" b="1" dirty="0"/>
              <a:t> + c =0 was taken as 17 in place of 13, its roots were found to be -2 and -15. Find the roots of the original quadratic equation</a:t>
            </a:r>
            <a:r>
              <a:rPr lang="en-US" b="1" dirty="0" smtClean="0"/>
              <a:t>.</a:t>
            </a:r>
          </a:p>
          <a:p>
            <a:endParaRPr lang="en-IN" b="1" dirty="0"/>
          </a:p>
          <a:p>
            <a:pPr marL="342900" indent="-342900">
              <a:buAutoNum type="alphaLcParenR"/>
            </a:pPr>
            <a:r>
              <a:rPr lang="en-IN" b="1" dirty="0" smtClean="0"/>
              <a:t>-3,-10</a:t>
            </a:r>
          </a:p>
          <a:p>
            <a:pPr marL="342900" indent="-342900">
              <a:buAutoNum type="alphaLcParenR"/>
            </a:pPr>
            <a:r>
              <a:rPr lang="en-IN" b="1" dirty="0" smtClean="0"/>
              <a:t>3,10</a:t>
            </a:r>
          </a:p>
          <a:p>
            <a:pPr marL="342900" indent="-342900">
              <a:buAutoNum type="alphaLcParenR"/>
            </a:pPr>
            <a:r>
              <a:rPr lang="en-IN" b="1" dirty="0" smtClean="0"/>
              <a:t>-2,-8</a:t>
            </a:r>
          </a:p>
          <a:p>
            <a:pPr marL="342900" indent="-342900">
              <a:buAutoNum type="alphaLcParenR"/>
            </a:pPr>
            <a:r>
              <a:rPr lang="en-IN" b="1" dirty="0" smtClean="0"/>
              <a:t>None of these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500042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what value of k, both the quadratic equations 6x</a:t>
            </a:r>
            <a:r>
              <a:rPr lang="en-US" b="1" baseline="30000" dirty="0"/>
              <a:t>2</a:t>
            </a:r>
            <a:r>
              <a:rPr lang="en-US" b="1" dirty="0"/>
              <a:t> – 17x + 12 = 0 </a:t>
            </a:r>
            <a:r>
              <a:rPr lang="en-US" b="1" dirty="0" smtClean="0"/>
              <a:t>and</a:t>
            </a:r>
          </a:p>
          <a:p>
            <a:r>
              <a:rPr lang="en-US" b="1" dirty="0" smtClean="0"/>
              <a:t> </a:t>
            </a:r>
            <a:r>
              <a:rPr lang="en-US" b="1" dirty="0"/>
              <a:t>3x</a:t>
            </a:r>
            <a:r>
              <a:rPr lang="en-US" b="1" baseline="30000" dirty="0"/>
              <a:t>2</a:t>
            </a:r>
            <a:r>
              <a:rPr lang="en-US" b="1" dirty="0"/>
              <a:t> – 2x + k = 0 will have a common root</a:t>
            </a:r>
            <a:r>
              <a:rPr lang="en-US" b="1" dirty="0" smtClean="0"/>
              <a:t>.</a:t>
            </a:r>
          </a:p>
          <a:p>
            <a:endParaRPr lang="en-IN" b="1" dirty="0"/>
          </a:p>
          <a:p>
            <a:pPr marL="342900" indent="-342900">
              <a:buAutoNum type="alphaLcParenR"/>
            </a:pPr>
            <a:r>
              <a:rPr lang="en-IN" b="1" dirty="0" smtClean="0"/>
              <a:t>-154, -83</a:t>
            </a:r>
            <a:endParaRPr lang="en-IN" b="1" dirty="0"/>
          </a:p>
          <a:p>
            <a:pPr marL="342900" indent="-342900">
              <a:buAutoNum type="alphaLcParenR"/>
            </a:pPr>
            <a:r>
              <a:rPr lang="en-IN" b="1" dirty="0" smtClean="0"/>
              <a:t> -15/4,  -8/3</a:t>
            </a:r>
          </a:p>
          <a:p>
            <a:pPr marL="342900" indent="-342900"/>
            <a:r>
              <a:rPr lang="en-IN" b="1" dirty="0" smtClean="0"/>
              <a:t>c) 15/4, 8/3</a:t>
            </a:r>
          </a:p>
          <a:p>
            <a:pPr marL="342900" indent="-342900"/>
            <a:r>
              <a:rPr lang="en-IN" b="1" dirty="0" smtClean="0"/>
              <a:t>d) None of these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85728"/>
            <a:ext cx="65008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x-y =4 and </a:t>
            </a:r>
            <a:r>
              <a:rPr lang="en-US" dirty="0" err="1" smtClean="0"/>
              <a:t>xy</a:t>
            </a:r>
            <a:r>
              <a:rPr lang="en-US" dirty="0" smtClean="0"/>
              <a:t> = 3, then what is the value of x³-y³ ?</a:t>
            </a:r>
          </a:p>
          <a:p>
            <a:endParaRPr lang="en-US" dirty="0" smtClean="0"/>
          </a:p>
          <a:p>
            <a:r>
              <a:rPr lang="en-US" dirty="0" smtClean="0"/>
              <a:t>a) 88</a:t>
            </a:r>
          </a:p>
          <a:p>
            <a:endParaRPr lang="en-US" dirty="0" smtClean="0"/>
          </a:p>
          <a:p>
            <a:r>
              <a:rPr lang="en-US" dirty="0" smtClean="0"/>
              <a:t>b) 28</a:t>
            </a:r>
          </a:p>
          <a:p>
            <a:endParaRPr lang="en-US" dirty="0" smtClean="0"/>
          </a:p>
          <a:p>
            <a:r>
              <a:rPr lang="en-US" dirty="0" smtClean="0"/>
              <a:t>c) 100</a:t>
            </a:r>
          </a:p>
          <a:p>
            <a:endParaRPr lang="en-US" dirty="0" smtClean="0"/>
          </a:p>
          <a:p>
            <a:r>
              <a:rPr lang="en-US" dirty="0" smtClean="0"/>
              <a:t>d) 64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85728"/>
            <a:ext cx="650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:mc="http://schemas.openxmlformats.org/markup-compatibility/2006" xmlns="" id="{DD942E9F-E9A7-D0AC-726C-CC1E81726A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379" y="279133"/>
            <a:ext cx="11723570" cy="2700035"/>
          </a:xfrm>
          <a:prstGeom prst="rect">
            <a:avLst/>
          </a:prstGeom>
          <a:blipFill>
            <a:blip r:embed="rId2"/>
            <a:stretch>
              <a:fillRect l="-468" b="-2709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85728"/>
            <a:ext cx="650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:mc="http://schemas.openxmlformats.org/markup-compatibility/2006" xmlns="" id="{DD942E9F-E9A7-D0AC-726C-CC1E81726A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379" y="279133"/>
            <a:ext cx="11723570" cy="2447529"/>
          </a:xfrm>
          <a:prstGeom prst="rect">
            <a:avLst/>
          </a:prstGeom>
          <a:blipFill>
            <a:blip r:embed="rId2"/>
            <a:stretch>
              <a:fillRect l="-468" b="-2244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85728"/>
            <a:ext cx="650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285729"/>
            <a:ext cx="77867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x + y = 4 and (1/𝑥 + 1/𝑦) = 16/15 , then what is the value of (x³ + y³)?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a)  18</a:t>
            </a:r>
          </a:p>
          <a:p>
            <a:endParaRPr lang="en-US" dirty="0" smtClean="0"/>
          </a:p>
          <a:p>
            <a:r>
              <a:rPr lang="en-US" dirty="0" smtClean="0"/>
              <a:t>b) 19</a:t>
            </a:r>
          </a:p>
          <a:p>
            <a:endParaRPr lang="en-US" dirty="0" smtClean="0"/>
          </a:p>
          <a:p>
            <a:r>
              <a:rPr lang="en-US" dirty="0" smtClean="0"/>
              <a:t>c)  21</a:t>
            </a:r>
          </a:p>
          <a:p>
            <a:endParaRPr lang="en-US" dirty="0" smtClean="0"/>
          </a:p>
          <a:p>
            <a:r>
              <a:rPr lang="en-US" dirty="0" smtClean="0"/>
              <a:t>d) 16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85728"/>
            <a:ext cx="650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285729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:mc="http://schemas.openxmlformats.org/markup-compatibility/2006" xmlns="" id="{DD942E9F-E9A7-D0AC-726C-CC1E81726A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379" y="279133"/>
            <a:ext cx="11723570" cy="2700932"/>
          </a:xfrm>
          <a:prstGeom prst="rect">
            <a:avLst/>
          </a:prstGeom>
          <a:blipFill>
            <a:blip r:embed="rId2"/>
            <a:stretch>
              <a:fillRect l="-468" b="-2709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000792" cy="4276732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 smtClean="0"/>
              <a:t>THANK </a:t>
            </a:r>
            <a:br>
              <a:rPr lang="en-IN" sz="8000" b="1" dirty="0" smtClean="0"/>
            </a:br>
            <a:r>
              <a:rPr lang="en-IN" sz="8000" b="1" dirty="0" smtClean="0"/>
              <a:t>YOU</a:t>
            </a:r>
            <a:endParaRPr lang="en-US" sz="8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571612"/>
            <a:ext cx="8408114" cy="4714908"/>
          </a:xfrm>
        </p:spPr>
        <p:txBody>
          <a:bodyPr/>
          <a:lstStyle/>
          <a:p>
            <a:r>
              <a:rPr lang="en-US" b="1" dirty="0" smtClean="0"/>
              <a:t>Algebraic fraction: </a:t>
            </a:r>
            <a:r>
              <a:rPr lang="en-US" dirty="0" smtClean="0"/>
              <a:t>An algebraic fraction is a fraction that contains an algebraic expression in its numerator and / or denominator.</a:t>
            </a:r>
          </a:p>
          <a:p>
            <a:r>
              <a:rPr lang="en-US" dirty="0" smtClean="0"/>
              <a:t>For Ex.: 4/(2x−3),(3x−5x+3)/4,  (3x−5)/(x+3)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571612"/>
            <a:ext cx="8408114" cy="4714908"/>
          </a:xfrm>
        </p:spPr>
        <p:txBody>
          <a:bodyPr/>
          <a:lstStyle/>
          <a:p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</a:rPr>
              <a:t>BASIC FORMULAS/ IDENTITIES</a:t>
            </a:r>
          </a:p>
          <a:p>
            <a:endParaRPr lang="en-IN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I.	(</a:t>
            </a:r>
            <a:r>
              <a:rPr lang="en-US" sz="28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+2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II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	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– 2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  III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	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 =(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 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IV.	(</a:t>
            </a:r>
            <a:r>
              <a:rPr lang="en-US" sz="28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-(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=4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    V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	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 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=2(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). 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  VI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	(</a:t>
            </a:r>
            <a:r>
              <a:rPr lang="en-US" sz="28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+3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571612"/>
            <a:ext cx="8408114" cy="4714908"/>
          </a:xfrm>
        </p:spPr>
        <p:txBody>
          <a:bodyPr/>
          <a:lstStyle/>
          <a:p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</a:rPr>
              <a:t>BASIC FORMULAS/ IDENTITIES</a:t>
            </a:r>
          </a:p>
          <a:p>
            <a:r>
              <a:rPr lang="en-US" sz="3200" dirty="0" smtClean="0"/>
              <a:t>VII</a:t>
            </a:r>
            <a:r>
              <a:rPr lang="en-US" sz="3200" dirty="0" smtClean="0"/>
              <a:t>.	(</a:t>
            </a:r>
            <a:r>
              <a:rPr lang="en-US" sz="3200" i="1" dirty="0" smtClean="0"/>
              <a:t>a</a:t>
            </a:r>
            <a:r>
              <a:rPr lang="en-US" sz="3200" dirty="0" smtClean="0"/>
              <a:t>–</a:t>
            </a:r>
            <a:r>
              <a:rPr lang="en-US" sz="3200" i="1" dirty="0" smtClean="0"/>
              <a:t>b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=</a:t>
            </a:r>
            <a:r>
              <a:rPr lang="en-US" sz="3200" i="1" dirty="0" smtClean="0"/>
              <a:t>a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 – </a:t>
            </a:r>
            <a:r>
              <a:rPr lang="en-US" sz="3200" i="1" dirty="0" smtClean="0"/>
              <a:t>b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–3</a:t>
            </a:r>
            <a:r>
              <a:rPr lang="en-US" sz="3200" i="1" dirty="0" smtClean="0"/>
              <a:t>ab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en-US" sz="3200" dirty="0" smtClean="0"/>
              <a:t>– </a:t>
            </a:r>
            <a:r>
              <a:rPr lang="en-US" sz="3200" i="1" dirty="0" smtClean="0"/>
              <a:t>b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VIII.(</a:t>
            </a:r>
            <a:r>
              <a:rPr lang="en-US" sz="3200" i="1" dirty="0" smtClean="0"/>
              <a:t>a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+</a:t>
            </a:r>
            <a:r>
              <a:rPr lang="en-US" sz="3200" i="1" dirty="0" smtClean="0"/>
              <a:t>b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) =(</a:t>
            </a:r>
            <a:r>
              <a:rPr lang="en-US" sz="3200" i="1" dirty="0" smtClean="0"/>
              <a:t>a </a:t>
            </a:r>
            <a:r>
              <a:rPr lang="en-US" sz="3200" dirty="0" smtClean="0"/>
              <a:t>+ </a:t>
            </a:r>
            <a:r>
              <a:rPr lang="en-US" sz="3200" i="1" dirty="0" smtClean="0"/>
              <a:t>b</a:t>
            </a:r>
            <a:r>
              <a:rPr lang="en-US" sz="3200" dirty="0" smtClean="0"/>
              <a:t>)(</a:t>
            </a:r>
            <a:r>
              <a:rPr lang="en-US" sz="3200" i="1" dirty="0" smtClean="0"/>
              <a:t>a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+</a:t>
            </a:r>
            <a:r>
              <a:rPr lang="en-US" sz="3200" i="1" dirty="0" smtClean="0"/>
              <a:t>b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–</a:t>
            </a:r>
            <a:r>
              <a:rPr lang="en-US" sz="3200" i="1" dirty="0" smtClean="0"/>
              <a:t>ab</a:t>
            </a:r>
            <a:r>
              <a:rPr lang="en-US" sz="3200" dirty="0" smtClean="0"/>
              <a:t>).</a:t>
            </a:r>
          </a:p>
          <a:p>
            <a:endParaRPr lang="en-US" sz="3200" dirty="0" smtClean="0"/>
          </a:p>
          <a:p>
            <a:r>
              <a:rPr lang="en-US" sz="3200" dirty="0" smtClean="0"/>
              <a:t>IX</a:t>
            </a:r>
            <a:r>
              <a:rPr lang="en-US" sz="3200" dirty="0" smtClean="0"/>
              <a:t>.	(</a:t>
            </a:r>
            <a:r>
              <a:rPr lang="en-US" sz="3200" i="1" dirty="0" smtClean="0"/>
              <a:t>a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– </a:t>
            </a:r>
            <a:r>
              <a:rPr lang="en-US" sz="3200" i="1" dirty="0" smtClean="0"/>
              <a:t>b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) =(</a:t>
            </a:r>
            <a:r>
              <a:rPr lang="en-US" sz="3200" i="1" dirty="0" smtClean="0"/>
              <a:t>a </a:t>
            </a:r>
            <a:r>
              <a:rPr lang="en-US" sz="3200" dirty="0" smtClean="0"/>
              <a:t>–</a:t>
            </a:r>
            <a:r>
              <a:rPr lang="en-US" sz="3200" i="1" dirty="0" smtClean="0"/>
              <a:t>b</a:t>
            </a:r>
            <a:r>
              <a:rPr lang="en-US" sz="3200" dirty="0" smtClean="0"/>
              <a:t>) (</a:t>
            </a:r>
            <a:r>
              <a:rPr lang="en-US" sz="3200" i="1" dirty="0" smtClean="0"/>
              <a:t>a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+</a:t>
            </a:r>
            <a:r>
              <a:rPr lang="en-US" sz="3200" i="1" dirty="0" smtClean="0"/>
              <a:t>b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+</a:t>
            </a:r>
            <a:r>
              <a:rPr lang="en-US" sz="3200" i="1" dirty="0" smtClean="0"/>
              <a:t>ab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 X</a:t>
            </a:r>
            <a:r>
              <a:rPr lang="en-US" sz="3200" dirty="0" smtClean="0"/>
              <a:t>.	(</a:t>
            </a:r>
            <a:r>
              <a:rPr lang="en-US" sz="3200" i="1" dirty="0" smtClean="0"/>
              <a:t>a</a:t>
            </a:r>
            <a:r>
              <a:rPr lang="en-US" sz="3200" dirty="0" smtClean="0"/>
              <a:t>+ </a:t>
            </a:r>
            <a:r>
              <a:rPr lang="en-US" sz="3200" i="1" dirty="0" smtClean="0"/>
              <a:t>b </a:t>
            </a:r>
            <a:r>
              <a:rPr lang="en-US" sz="3200" dirty="0" smtClean="0"/>
              <a:t>+</a:t>
            </a:r>
            <a:r>
              <a:rPr lang="en-US" sz="3200" i="1" dirty="0" smtClean="0"/>
              <a:t>c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=[</a:t>
            </a:r>
            <a:r>
              <a:rPr lang="en-US" sz="3200" i="1" dirty="0" smtClean="0"/>
              <a:t>a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+</a:t>
            </a:r>
            <a:r>
              <a:rPr lang="en-US" sz="3200" i="1" dirty="0" smtClean="0"/>
              <a:t>b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+</a:t>
            </a:r>
            <a:r>
              <a:rPr lang="en-US" sz="3200" i="1" dirty="0" smtClean="0"/>
              <a:t>c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+2(</a:t>
            </a:r>
            <a:r>
              <a:rPr lang="en-US" sz="3200" i="1" dirty="0" err="1" smtClean="0"/>
              <a:t>ab</a:t>
            </a:r>
            <a:r>
              <a:rPr lang="en-US" sz="3200" dirty="0" err="1" smtClean="0"/>
              <a:t>+</a:t>
            </a:r>
            <a:r>
              <a:rPr lang="en-US" sz="3200" i="1" dirty="0" err="1" smtClean="0"/>
              <a:t>bc</a:t>
            </a:r>
            <a:r>
              <a:rPr lang="en-US" sz="3200" dirty="0" err="1" smtClean="0"/>
              <a:t>+</a:t>
            </a:r>
            <a:r>
              <a:rPr lang="en-US" sz="3200" i="1" dirty="0" err="1" smtClean="0"/>
              <a:t>ca</a:t>
            </a:r>
            <a:r>
              <a:rPr lang="en-US" sz="3200" dirty="0" smtClean="0"/>
              <a:t>)].</a:t>
            </a:r>
          </a:p>
          <a:p>
            <a:endParaRPr lang="en-IN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571480"/>
            <a:ext cx="8408114" cy="5715040"/>
          </a:xfrm>
        </p:spPr>
        <p:txBody>
          <a:bodyPr/>
          <a:lstStyle/>
          <a:p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</a:rPr>
              <a:t>BASIC FORMULAS/ IDENTITIES</a:t>
            </a:r>
          </a:p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XI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.	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+d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=[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+d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+2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+d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 + 2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+d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)+2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d].</a:t>
            </a:r>
          </a:p>
          <a:p>
            <a:pPr marL="571500" indent="-571500">
              <a:buAutoNum type="romanUcPeriod" startAt="12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 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 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–3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abc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)=(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 (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ab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ca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). 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If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b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=0	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=3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abc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71500" indent="-571500"/>
            <a:endParaRPr 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indent="-571500">
              <a:buAutoNum type="romanUcPeriod" startAt="12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 = 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+(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ab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71500" indent="-571500">
              <a:buAutoNum type="romanUcPeriod" startAt="12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)=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3200" i="1" dirty="0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baseline="30000" dirty="0" smtClean="0">
                <a:solidFill>
                  <a:schemeClr val="tx1">
                    <a:lumMod val="95000"/>
                  </a:schemeClr>
                </a:solidFill>
              </a:rPr>
              <a:t>2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+(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ab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bc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ca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x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en-US" sz="3200" i="1" dirty="0" err="1" smtClean="0">
                <a:solidFill>
                  <a:schemeClr val="tx1">
                    <a:lumMod val="95000"/>
                  </a:schemeClr>
                </a:solidFill>
              </a:rPr>
              <a:t>abc</a:t>
            </a:r>
            <a:endParaRPr lang="en-IN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Ex</a:t>
            </a:r>
            <a:r>
              <a:rPr lang="en-US" b="1" dirty="0" smtClean="0"/>
              <a:t>. 1: </a:t>
            </a:r>
            <a:r>
              <a:rPr lang="en-US" dirty="0" smtClean="0"/>
              <a:t>If</a:t>
            </a:r>
            <a:r>
              <a:rPr lang="en-US" i="1" dirty="0" smtClean="0"/>
              <a:t>x</a:t>
            </a:r>
            <a:r>
              <a:rPr lang="en-US" dirty="0" smtClean="0"/>
              <a:t>+1/x=7,what is the value of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+1/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?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Sol.</a:t>
            </a:r>
            <a:r>
              <a:rPr lang="en-US" i="1" dirty="0" smtClean="0"/>
              <a:t>x</a:t>
            </a:r>
            <a:r>
              <a:rPr lang="en-US" dirty="0" smtClean="0"/>
              <a:t>+1/</a:t>
            </a:r>
            <a:r>
              <a:rPr lang="en-US" i="1" dirty="0" smtClean="0"/>
              <a:t>x</a:t>
            </a:r>
            <a:r>
              <a:rPr lang="en-US" dirty="0" smtClean="0"/>
              <a:t>=7(</a:t>
            </a:r>
            <a:r>
              <a:rPr lang="en-US" dirty="0" err="1" smtClean="0"/>
              <a:t>squaringboth</a:t>
            </a:r>
            <a:r>
              <a:rPr lang="en-US" dirty="0" smtClean="0"/>
              <a:t> </a:t>
            </a:r>
            <a:r>
              <a:rPr lang="en-US" dirty="0" smtClean="0"/>
              <a:t>sides)	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+1/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+2.</a:t>
            </a:r>
            <a:r>
              <a:rPr lang="en-US" i="1" dirty="0" smtClean="0"/>
              <a:t>x</a:t>
            </a:r>
            <a:r>
              <a:rPr lang="en-US" dirty="0" smtClean="0"/>
              <a:t>. 1/</a:t>
            </a:r>
            <a:r>
              <a:rPr lang="en-US" i="1" dirty="0" smtClean="0"/>
              <a:t>x</a:t>
            </a:r>
            <a:r>
              <a:rPr lang="en-US" dirty="0" smtClean="0"/>
              <a:t>=49	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+1</a:t>
            </a:r>
            <a:r>
              <a:rPr lang="en-US" dirty="0" smtClean="0"/>
              <a:t>/ </a:t>
            </a:r>
            <a:r>
              <a:rPr lang="en-US" i="1" dirty="0" smtClean="0"/>
              <a:t>x </a:t>
            </a:r>
            <a:r>
              <a:rPr lang="en-US" baseline="30000" dirty="0" smtClean="0"/>
              <a:t>2</a:t>
            </a:r>
            <a:r>
              <a:rPr lang="en-US" dirty="0" smtClean="0"/>
              <a:t>  =49 – 2 =47.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SOLVED EXAMPLE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Q2: Solve </a:t>
            </a:r>
            <a:r>
              <a:rPr lang="en-US" b="1" dirty="0" smtClean="0"/>
              <a:t>2(5x–2)=4x+8.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Ans</a:t>
            </a:r>
            <a:r>
              <a:rPr lang="en-US" b="1" dirty="0" smtClean="0"/>
              <a:t>: </a:t>
            </a:r>
            <a:r>
              <a:rPr lang="en-US" dirty="0" smtClean="0"/>
              <a:t>The given equation is 2(5x–2)=4x+8</a:t>
            </a:r>
          </a:p>
          <a:p>
            <a:pPr>
              <a:buNone/>
            </a:pPr>
            <a:r>
              <a:rPr lang="en-US" dirty="0" smtClean="0"/>
              <a:t>⟹10x–4=4x+8</a:t>
            </a:r>
          </a:p>
          <a:p>
            <a:pPr>
              <a:buNone/>
            </a:pPr>
            <a:r>
              <a:rPr lang="en-US" dirty="0" smtClean="0"/>
              <a:t>⟹10x–4x=8+4</a:t>
            </a:r>
          </a:p>
          <a:p>
            <a:pPr>
              <a:buNone/>
            </a:pPr>
            <a:r>
              <a:rPr lang="en-US" dirty="0" smtClean="0"/>
              <a:t>⟹6x=12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⟹x=2</a:t>
            </a:r>
          </a:p>
          <a:p>
            <a:pPr>
              <a:buNone/>
            </a:pPr>
            <a:r>
              <a:rPr lang="en-US" dirty="0" smtClean="0"/>
              <a:t>Hence, the value of x is 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Example3</a:t>
            </a:r>
            <a:r>
              <a:rPr lang="en-US" dirty="0" smtClean="0"/>
              <a:t>. Find the roots of the equation 2x</a:t>
            </a:r>
            <a:r>
              <a:rPr lang="en-US" baseline="30000" dirty="0" smtClean="0"/>
              <a:t>2</a:t>
            </a:r>
            <a:r>
              <a:rPr lang="en-US" dirty="0" smtClean="0"/>
              <a:t> – 5x + 3 = </a:t>
            </a:r>
            <a:r>
              <a:rPr lang="en-US" dirty="0" smtClean="0"/>
              <a:t>0 using factorization.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Given,</a:t>
            </a:r>
          </a:p>
          <a:p>
            <a:pPr>
              <a:buNone/>
            </a:pPr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r>
              <a:rPr lang="en-US" dirty="0" smtClean="0"/>
              <a:t> – 5x + 3 = 0</a:t>
            </a:r>
          </a:p>
          <a:p>
            <a:pPr>
              <a:buNone/>
            </a:pPr>
            <a:r>
              <a:rPr lang="en-US" dirty="0" smtClean="0"/>
              <a:t>2x</a:t>
            </a:r>
            <a:r>
              <a:rPr lang="en-US" baseline="30000" dirty="0" smtClean="0"/>
              <a:t>2</a:t>
            </a:r>
            <a:r>
              <a:rPr lang="en-US" dirty="0" smtClean="0"/>
              <a:t> – 2x-3x+3 = 0</a:t>
            </a:r>
          </a:p>
          <a:p>
            <a:pPr>
              <a:buNone/>
            </a:pPr>
            <a:r>
              <a:rPr lang="en-US" dirty="0" smtClean="0"/>
              <a:t>2x(x-1)-3(x-1) = 0</a:t>
            </a:r>
          </a:p>
          <a:p>
            <a:pPr>
              <a:buNone/>
            </a:pPr>
            <a:r>
              <a:rPr lang="en-US" dirty="0" smtClean="0"/>
              <a:t>(2x-3) (x-1) = 0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So,</a:t>
            </a:r>
          </a:p>
          <a:p>
            <a:pPr>
              <a:buNone/>
            </a:pPr>
            <a:r>
              <a:rPr lang="en-US" dirty="0" smtClean="0"/>
              <a:t>2x-3 = 0; x = 3/2</a:t>
            </a:r>
          </a:p>
          <a:p>
            <a:pPr>
              <a:buNone/>
            </a:pPr>
            <a:r>
              <a:rPr lang="en-US" dirty="0" smtClean="0"/>
              <a:t>(x-1) = 0; x=1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Therefore, 3/2 and 1 are the roots of the given equation.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</TotalTime>
  <Words>689</Words>
  <Application>Microsoft Office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Paper</vt:lpstr>
      <vt:lpstr>ALGEBRA</vt:lpstr>
      <vt:lpstr>Slide 2</vt:lpstr>
      <vt:lpstr>Slide 3</vt:lpstr>
      <vt:lpstr>Slide 4</vt:lpstr>
      <vt:lpstr>Slide 5</vt:lpstr>
      <vt:lpstr>Slide 6</vt:lpstr>
      <vt:lpstr>SOLVED EXAMPLE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THANK 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</dc:title>
  <dc:creator>BLESSED</dc:creator>
  <cp:lastModifiedBy>BLESSED</cp:lastModifiedBy>
  <cp:revision>3</cp:revision>
  <dcterms:created xsi:type="dcterms:W3CDTF">2022-05-25T05:00:03Z</dcterms:created>
  <dcterms:modified xsi:type="dcterms:W3CDTF">2022-05-25T06:21:00Z</dcterms:modified>
</cp:coreProperties>
</file>