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7"/>
  </p:notesMasterIdLst>
  <p:sldIdLst>
    <p:sldId id="366" r:id="rId2"/>
    <p:sldId id="322" r:id="rId3"/>
    <p:sldId id="290" r:id="rId4"/>
    <p:sldId id="301" r:id="rId5"/>
    <p:sldId id="297" r:id="rId6"/>
    <p:sldId id="325" r:id="rId7"/>
    <p:sldId id="320" r:id="rId8"/>
    <p:sldId id="323" r:id="rId9"/>
    <p:sldId id="302" r:id="rId10"/>
    <p:sldId id="292" r:id="rId11"/>
    <p:sldId id="294" r:id="rId12"/>
    <p:sldId id="308"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9" r:id="rId27"/>
    <p:sldId id="357" r:id="rId28"/>
    <p:sldId id="358" r:id="rId29"/>
    <p:sldId id="360" r:id="rId30"/>
    <p:sldId id="361" r:id="rId31"/>
    <p:sldId id="362" r:id="rId32"/>
    <p:sldId id="363" r:id="rId33"/>
    <p:sldId id="364" r:id="rId34"/>
    <p:sldId id="365" r:id="rId35"/>
    <p:sldId id="34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6769" autoAdjust="0"/>
  </p:normalViewPr>
  <p:slideViewPr>
    <p:cSldViewPr>
      <p:cViewPr varScale="1">
        <p:scale>
          <a:sx n="70" d="100"/>
          <a:sy n="70" d="100"/>
        </p:scale>
        <p:origin x="-130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2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7AF6C7-C674-4B5B-8A6B-CF7DEF41B609}" type="datetimeFigureOut">
              <a:rPr lang="en-US" smtClean="0"/>
              <a:pPr/>
              <a:t>6/5/2022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F9B9E7-43CB-4503-BAE5-3C31662B0F2E}" type="slidenum">
              <a:rPr lang="en-US" smtClean="0"/>
              <a:pPr/>
              <a:t>‹#›</a:t>
            </a:fld>
            <a:endParaRPr lang="en-US"/>
          </a:p>
        </p:txBody>
      </p:sp>
    </p:spTree>
    <p:extLst>
      <p:ext uri="{BB962C8B-B14F-4D97-AF65-F5344CB8AC3E}">
        <p14:creationId xmlns:p14="http://schemas.microsoft.com/office/powerpoint/2010/main" val="646399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B</a:t>
            </a:r>
          </a:p>
          <a:p>
            <a:pPr marL="228600" indent="-228600">
              <a:buAutoNum type="arabicPeriod"/>
            </a:pPr>
            <a:r>
              <a:rPr lang="en-US" dirty="0" smtClean="0"/>
              <a:t>B</a:t>
            </a:r>
            <a:endParaRPr lang="en-US"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22</a:t>
            </a:fld>
            <a:endParaRPr lang="en-US"/>
          </a:p>
        </p:txBody>
      </p:sp>
    </p:spTree>
    <p:extLst>
      <p:ext uri="{BB962C8B-B14F-4D97-AF65-F5344CB8AC3E}">
        <p14:creationId xmlns:p14="http://schemas.microsoft.com/office/powerpoint/2010/main" val="425430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A</a:t>
            </a:r>
          </a:p>
          <a:p>
            <a:r>
              <a:rPr lang="en-US" dirty="0" smtClean="0"/>
              <a:t>4. C</a:t>
            </a:r>
            <a:endParaRPr lang="en-US"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23</a:t>
            </a:fld>
            <a:endParaRPr lang="en-US"/>
          </a:p>
        </p:txBody>
      </p:sp>
    </p:spTree>
    <p:extLst>
      <p:ext uri="{BB962C8B-B14F-4D97-AF65-F5344CB8AC3E}">
        <p14:creationId xmlns:p14="http://schemas.microsoft.com/office/powerpoint/2010/main" val="1408944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A</a:t>
            </a:r>
          </a:p>
          <a:p>
            <a:r>
              <a:rPr lang="en-US" dirty="0" smtClean="0"/>
              <a:t>6. A</a:t>
            </a:r>
            <a:endParaRPr lang="en-US"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24</a:t>
            </a:fld>
            <a:endParaRPr lang="en-US"/>
          </a:p>
        </p:txBody>
      </p:sp>
    </p:spTree>
    <p:extLst>
      <p:ext uri="{BB962C8B-B14F-4D97-AF65-F5344CB8AC3E}">
        <p14:creationId xmlns:p14="http://schemas.microsoft.com/office/powerpoint/2010/main" val="2415837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endParaRPr lang="en-US"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26</a:t>
            </a:fld>
            <a:endParaRPr lang="en-US"/>
          </a:p>
        </p:txBody>
      </p:sp>
    </p:spTree>
    <p:extLst>
      <p:ext uri="{BB962C8B-B14F-4D97-AF65-F5344CB8AC3E}">
        <p14:creationId xmlns:p14="http://schemas.microsoft.com/office/powerpoint/2010/main" val="834594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A</a:t>
            </a:r>
          </a:p>
          <a:p>
            <a:r>
              <a:rPr lang="en-US" dirty="0" smtClean="0"/>
              <a:t>3.</a:t>
            </a:r>
            <a:r>
              <a:rPr lang="en-US" baseline="0" dirty="0" smtClean="0"/>
              <a:t> A</a:t>
            </a:r>
            <a:endParaRPr lang="en-US"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27</a:t>
            </a:fld>
            <a:endParaRPr lang="en-US"/>
          </a:p>
        </p:txBody>
      </p:sp>
    </p:spTree>
    <p:extLst>
      <p:ext uri="{BB962C8B-B14F-4D97-AF65-F5344CB8AC3E}">
        <p14:creationId xmlns:p14="http://schemas.microsoft.com/office/powerpoint/2010/main" val="1289370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B</a:t>
            </a:r>
          </a:p>
          <a:p>
            <a:pPr marL="228600" indent="-228600">
              <a:buAutoNum type="arabicPeriod"/>
            </a:pPr>
            <a:r>
              <a:rPr lang="en-US" dirty="0" smtClean="0"/>
              <a:t>A</a:t>
            </a:r>
            <a:endParaRPr lang="en-US"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33</a:t>
            </a:fld>
            <a:endParaRPr lang="en-US"/>
          </a:p>
        </p:txBody>
      </p:sp>
    </p:spTree>
    <p:extLst>
      <p:ext uri="{BB962C8B-B14F-4D97-AF65-F5344CB8AC3E}">
        <p14:creationId xmlns:p14="http://schemas.microsoft.com/office/powerpoint/2010/main" val="3376373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a:t>
            </a:r>
            <a:r>
              <a:rPr lang="en-US" baseline="0" dirty="0" smtClean="0"/>
              <a:t> A</a:t>
            </a:r>
          </a:p>
          <a:p>
            <a:r>
              <a:rPr lang="en-US" baseline="0" dirty="0" smtClean="0"/>
              <a:t>4. D</a:t>
            </a:r>
            <a:endParaRPr lang="en-US" dirty="0"/>
          </a:p>
        </p:txBody>
      </p:sp>
      <p:sp>
        <p:nvSpPr>
          <p:cNvPr id="4" name="Slide Number Placeholder 3"/>
          <p:cNvSpPr>
            <a:spLocks noGrp="1"/>
          </p:cNvSpPr>
          <p:nvPr>
            <p:ph type="sldNum" sz="quarter" idx="10"/>
          </p:nvPr>
        </p:nvSpPr>
        <p:spPr/>
        <p:txBody>
          <a:bodyPr/>
          <a:lstStyle/>
          <a:p>
            <a:fld id="{E0F9B9E7-43CB-4503-BAE5-3C31662B0F2E}" type="slidenum">
              <a:rPr lang="en-US" smtClean="0"/>
              <a:pPr/>
              <a:t>34</a:t>
            </a:fld>
            <a:endParaRPr lang="en-US"/>
          </a:p>
        </p:txBody>
      </p:sp>
    </p:spTree>
    <p:extLst>
      <p:ext uri="{BB962C8B-B14F-4D97-AF65-F5344CB8AC3E}">
        <p14:creationId xmlns:p14="http://schemas.microsoft.com/office/powerpoint/2010/main" val="2075667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B24BC9-263D-4B9B-A87E-8DA9319464D6}" type="datetimeFigureOut">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A204F-4364-415F-9D65-FF2DC7C3AD9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B24BC9-263D-4B9B-A87E-8DA9319464D6}" type="datetimeFigureOut">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A204F-4364-415F-9D65-FF2DC7C3AD9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B24BC9-263D-4B9B-A87E-8DA9319464D6}" type="datetimeFigureOut">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A204F-4364-415F-9D65-FF2DC7C3AD9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B24BC9-263D-4B9B-A87E-8DA9319464D6}" type="datetimeFigureOut">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A204F-4364-415F-9D65-FF2DC7C3AD9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24BC9-263D-4B9B-A87E-8DA9319464D6}" type="datetimeFigureOut">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A204F-4364-415F-9D65-FF2DC7C3AD9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B24BC9-263D-4B9B-A87E-8DA9319464D6}" type="datetimeFigureOut">
              <a:rPr lang="en-US" smtClean="0"/>
              <a:pPr/>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A204F-4364-415F-9D65-FF2DC7C3AD9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B24BC9-263D-4B9B-A87E-8DA9319464D6}" type="datetimeFigureOut">
              <a:rPr lang="en-US" smtClean="0"/>
              <a:pPr/>
              <a:t>6/5/2022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BA204F-4364-415F-9D65-FF2DC7C3AD9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B24BC9-263D-4B9B-A87E-8DA9319464D6}" type="datetimeFigureOut">
              <a:rPr lang="en-US" smtClean="0"/>
              <a:pPr/>
              <a:t>6/5/2022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BA204F-4364-415F-9D65-FF2DC7C3AD9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B24BC9-263D-4B9B-A87E-8DA9319464D6}" type="datetimeFigureOut">
              <a:rPr lang="en-US" smtClean="0"/>
              <a:pPr/>
              <a:t>6/5/2022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BA204F-4364-415F-9D65-FF2DC7C3AD9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B24BC9-263D-4B9B-A87E-8DA9319464D6}" type="datetimeFigureOut">
              <a:rPr lang="en-US" smtClean="0"/>
              <a:pPr/>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A204F-4364-415F-9D65-FF2DC7C3AD9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B24BC9-263D-4B9B-A87E-8DA9319464D6}" type="datetimeFigureOut">
              <a:rPr lang="en-US" smtClean="0"/>
              <a:pPr/>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A204F-4364-415F-9D65-FF2DC7C3AD9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B24BC9-263D-4B9B-A87E-8DA9319464D6}" type="datetimeFigureOut">
              <a:rPr lang="en-US" smtClean="0"/>
              <a:pPr/>
              <a:t>6/5/2022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A204F-4364-415F-9D65-FF2DC7C3AD9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2309884" y="2438400"/>
            <a:ext cx="4572000" cy="2308324"/>
          </a:xfrm>
          <a:prstGeom prst="rect">
            <a:avLst/>
          </a:prstGeom>
        </p:spPr>
        <p:txBody>
          <a:bodyPr>
            <a:spAutoFit/>
          </a:bodyPr>
          <a:lstStyle/>
          <a:p>
            <a:pPr algn="ctr"/>
            <a:r>
              <a:rPr lang="en-IN" sz="7200" b="1" dirty="0" smtClean="0">
                <a:latin typeface="Times New Roman" pitchFamily="18" charset="0"/>
                <a:cs typeface="Times New Roman" pitchFamily="18" charset="0"/>
              </a:rPr>
              <a:t>NUMBER </a:t>
            </a:r>
          </a:p>
          <a:p>
            <a:pPr algn="ctr"/>
            <a:r>
              <a:rPr lang="en-IN" sz="7200" b="1" dirty="0" smtClean="0">
                <a:latin typeface="Times New Roman" pitchFamily="18" charset="0"/>
                <a:cs typeface="Times New Roman" pitchFamily="18" charset="0"/>
              </a:rPr>
              <a:t>SYSTEM</a:t>
            </a:r>
            <a:endParaRPr lang="en-US" sz="7200" dirty="0"/>
          </a:p>
        </p:txBody>
      </p:sp>
    </p:spTree>
    <p:extLst>
      <p:ext uri="{BB962C8B-B14F-4D97-AF65-F5344CB8AC3E}">
        <p14:creationId xmlns:p14="http://schemas.microsoft.com/office/powerpoint/2010/main" val="32698730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endParaRPr lang="en-US" sz="2400" dirty="0"/>
          </a:p>
        </p:txBody>
      </p:sp>
      <p:sp>
        <p:nvSpPr>
          <p:cNvPr id="3" name="Content Placeholder 2"/>
          <p:cNvSpPr>
            <a:spLocks noGrp="1"/>
          </p:cNvSpPr>
          <p:nvPr>
            <p:ph idx="1"/>
          </p:nvPr>
        </p:nvSpPr>
        <p:spPr>
          <a:xfrm>
            <a:off x="457200" y="762000"/>
            <a:ext cx="8229600" cy="5364163"/>
          </a:xfrm>
        </p:spPr>
        <p:txBody>
          <a:bodyPr>
            <a:normAutofit fontScale="85000" lnSpcReduction="20000"/>
          </a:bodyPr>
          <a:lstStyle/>
          <a:p>
            <a:pPr>
              <a:buNone/>
            </a:pPr>
            <a:r>
              <a:rPr lang="en-IN" dirty="0" smtClean="0">
                <a:latin typeface="Times New Roman" pitchFamily="18" charset="0"/>
                <a:cs typeface="Times New Roman" pitchFamily="18" charset="0"/>
              </a:rPr>
              <a:t>	A number is </a:t>
            </a:r>
            <a:r>
              <a:rPr lang="en-IN" u="sng" dirty="0" smtClean="0">
                <a:latin typeface="Times New Roman" pitchFamily="18" charset="0"/>
                <a:cs typeface="Times New Roman" pitchFamily="18" charset="0"/>
              </a:rPr>
              <a:t>divisible by </a:t>
            </a:r>
            <a:r>
              <a:rPr lang="en-IN" b="1" u="sng" dirty="0" smtClean="0">
                <a:latin typeface="Times New Roman" pitchFamily="18" charset="0"/>
                <a:cs typeface="Times New Roman" pitchFamily="18" charset="0"/>
              </a:rPr>
              <a:t>12</a:t>
            </a:r>
            <a:r>
              <a:rPr lang="en-IN" b="1"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If the number is divisible by both 3 and 4.</a:t>
            </a:r>
            <a:br>
              <a:rPr lang="en-IN" dirty="0" smtClean="0">
                <a:latin typeface="Times New Roman" pitchFamily="18" charset="0"/>
                <a:cs typeface="Times New Roman" pitchFamily="18" charset="0"/>
              </a:rPr>
            </a:br>
            <a:r>
              <a:rPr lang="en-US" dirty="0" smtClean="0">
                <a:latin typeface="Times New Roman" pitchFamily="18" charset="0"/>
                <a:cs typeface="Times New Roman" pitchFamily="18" charset="0"/>
              </a:rPr>
              <a:t>648 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(By 3, 6+4+8=18 and 18÷3=6 Yes)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(By 4, 48÷4=12 Yes)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Both pass, so </a:t>
            </a:r>
            <a:r>
              <a:rPr lang="en-US" b="1" dirty="0" smtClean="0">
                <a:latin typeface="Times New Roman" pitchFamily="18" charset="0"/>
                <a:cs typeface="Times New Roman" pitchFamily="18" charset="0"/>
              </a:rPr>
              <a:t>Yes</a:t>
            </a:r>
          </a:p>
          <a:p>
            <a:pPr>
              <a:buNone/>
            </a:pPr>
            <a:endParaRPr lang="en-US"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	Question .</a:t>
            </a:r>
            <a:r>
              <a:rPr lang="en-US" dirty="0" smtClean="0">
                <a:latin typeface="Times New Roman" pitchFamily="18" charset="0"/>
                <a:cs typeface="Times New Roman" pitchFamily="18" charset="0"/>
              </a:rPr>
              <a:t>If the product 4864 × 9a2 is divisible by 12, then what is the value of a:</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a.1          b.2              c.3           d.4</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Ans</a:t>
            </a:r>
            <a:r>
              <a:rPr lang="en-US" dirty="0" smtClean="0">
                <a:latin typeface="Times New Roman" pitchFamily="18" charset="0"/>
                <a:cs typeface="Times New Roman" pitchFamily="18" charset="0"/>
              </a:rPr>
              <a:t>…a</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7417303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a:xfrm>
            <a:off x="457200" y="685800"/>
            <a:ext cx="8229600" cy="5440363"/>
          </a:xfrm>
        </p:spPr>
        <p:txBody>
          <a:bodyPr>
            <a:normAutofit fontScale="62500" lnSpcReduction="20000"/>
          </a:bodyPr>
          <a:lstStyle/>
          <a:p>
            <a:r>
              <a:rPr lang="en-US" sz="3600" b="1" u="sng" dirty="0" smtClean="0">
                <a:latin typeface="Times New Roman" pitchFamily="18" charset="0"/>
                <a:cs typeface="Times New Roman" pitchFamily="18" charset="0"/>
              </a:rPr>
              <a:t>Divisibility Test for 13</a:t>
            </a:r>
            <a:br>
              <a:rPr lang="en-US" sz="3600" b="1" u="sng"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To find out if a number is divisible by 13 or not, follow these steps:</a:t>
            </a:r>
            <a:br>
              <a:rPr lang="en-US" sz="3600" b="1" dirty="0" smtClean="0">
                <a:latin typeface="Times New Roman" pitchFamily="18" charset="0"/>
                <a:cs typeface="Times New Roman" pitchFamily="18" charset="0"/>
              </a:rPr>
            </a:br>
            <a:r>
              <a:rPr lang="en-US" dirty="0" smtClean="0">
                <a:latin typeface="Times New Roman" pitchFamily="18" charset="0"/>
                <a:cs typeface="Times New Roman" pitchFamily="18" charset="0"/>
              </a:rPr>
              <a:t>Separate the last digit from the rest of the number. Let us call the rest of the number the truncated number. The truncated number has one less digit than the original number or the previous truncated number.</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Multiply the last digit by 4 and add it to the truncated number.</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Check if this result is sufficiently small so that you can immediately say if this is divisible by 13. If it is divisible by 13, then so was the original number. If it is not divisible by 13, then neither was the original number.</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If the number is still too large to visually check if it is divisible, apply this rule over and over again as necessary.</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E.g. </a:t>
            </a:r>
            <a:r>
              <a:rPr lang="en-US" b="1" i="1" dirty="0" smtClean="0">
                <a:latin typeface="Times New Roman" pitchFamily="18" charset="0"/>
                <a:cs typeface="Times New Roman" pitchFamily="18" charset="0"/>
              </a:rPr>
              <a:t>12675 → 1267 + 20 = 1287 → 128 + 28 = 156 → 15 + 24 = 39, which is divisible by 13. So yes, 12675 is divisible by 13.</a:t>
            </a: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045131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533400"/>
            <a:ext cx="8229600" cy="1143000"/>
          </a:xfrm>
        </p:spPr>
        <p:txBody>
          <a:bodyPr>
            <a:normAutofit fontScale="90000"/>
          </a:bodyPr>
          <a:lstStyle/>
          <a:p>
            <a:r>
              <a:rPr lang="en-US" dirty="0" smtClean="0">
                <a:solidFill>
                  <a:srgbClr val="000000"/>
                </a:solidFill>
                <a:latin typeface="Times New Roman" pitchFamily="18" charset="0"/>
                <a:cs typeface="Times New Roman" pitchFamily="18" charset="0"/>
              </a:rPr>
              <a:t> </a:t>
            </a:r>
            <a:r>
              <a:rPr lang="en-US" b="1" dirty="0" smtClean="0">
                <a:solidFill>
                  <a:srgbClr val="000000"/>
                </a:solidFill>
                <a:latin typeface="Times New Roman" pitchFamily="18" charset="0"/>
                <a:cs typeface="Times New Roman" pitchFamily="18" charset="0"/>
              </a:rPr>
              <a:t>DIVISION ALGORITHM OR EUCLIDEAN ALGORITHM</a:t>
            </a:r>
            <a:endParaRPr lang="en-US" dirty="0">
              <a:latin typeface="Times New Roman" pitchFamily="18" charset="0"/>
              <a:cs typeface="Times New Roman" pitchFamily="18" charset="0"/>
            </a:endParaRPr>
          </a:p>
        </p:txBody>
      </p:sp>
      <p:sp>
        <p:nvSpPr>
          <p:cNvPr id="4" name="Content Placeholder 3"/>
          <p:cNvSpPr>
            <a:spLocks noGrp="1"/>
          </p:cNvSpPr>
          <p:nvPr>
            <p:ph idx="1"/>
          </p:nvPr>
        </p:nvSpPr>
        <p:spPr>
          <a:xfrm>
            <a:off x="457200" y="1828800"/>
            <a:ext cx="8229600" cy="4525963"/>
          </a:xfrm>
        </p:spPr>
        <p:txBody>
          <a:bodyPr>
            <a:normAutofit fontScale="85000" lnSpcReduction="20000"/>
          </a:bodyPr>
          <a:lstStyle/>
          <a:p>
            <a:pPr>
              <a:buNone/>
            </a:pPr>
            <a:r>
              <a:rPr lang="en-US" dirty="0" smtClean="0">
                <a:solidFill>
                  <a:srgbClr val="000000"/>
                </a:solidFill>
                <a:latin typeface="Times New Roman" pitchFamily="18" charset="0"/>
                <a:cs typeface="Times New Roman" pitchFamily="18" charset="0"/>
              </a:rPr>
              <a:t>	If we divide a given number by another number, then :</a:t>
            </a:r>
            <a:r>
              <a:rPr lang="en-US" dirty="0" smtClean="0">
                <a:solidFill>
                  <a:srgbClr val="596544"/>
                </a:solidFill>
                <a:latin typeface="Times New Roman" pitchFamily="18" charset="0"/>
                <a:cs typeface="Times New Roman" pitchFamily="18" charset="0"/>
              </a:rPr>
              <a:t/>
            </a:r>
            <a:br>
              <a:rPr lang="en-US" dirty="0" smtClean="0">
                <a:solidFill>
                  <a:srgbClr val="596544"/>
                </a:solidFill>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b="1" dirty="0" smtClean="0">
                <a:solidFill>
                  <a:srgbClr val="000000"/>
                </a:solidFill>
                <a:latin typeface="Times New Roman" pitchFamily="18" charset="0"/>
                <a:cs typeface="Times New Roman" pitchFamily="18" charset="0"/>
              </a:rPr>
              <a:t>Dividend = (Divisor x Quotient) + Remainder</a:t>
            </a:r>
          </a:p>
          <a:p>
            <a:pPr>
              <a:buNone/>
            </a:pPr>
            <a:r>
              <a:rPr lang="en-US" dirty="0" smtClean="0">
                <a:solidFill>
                  <a:srgbClr val="596544"/>
                </a:solidFill>
                <a:latin typeface="Times New Roman" pitchFamily="18" charset="0"/>
                <a:cs typeface="Times New Roman" pitchFamily="18" charset="0"/>
              </a:rPr>
              <a:t/>
            </a:r>
            <a:br>
              <a:rPr lang="en-US" dirty="0" smtClean="0">
                <a:solidFill>
                  <a:srgbClr val="596544"/>
                </a:solidFill>
                <a:latin typeface="Times New Roman" pitchFamily="18" charset="0"/>
                <a:cs typeface="Times New Roman" pitchFamily="18" charset="0"/>
              </a:rPr>
            </a:br>
            <a:r>
              <a:rPr lang="en-US" dirty="0" smtClean="0">
                <a:solidFill>
                  <a:srgbClr val="000000"/>
                </a:solidFill>
                <a:latin typeface="Times New Roman" pitchFamily="18" charset="0"/>
                <a:cs typeface="Times New Roman" pitchFamily="18" charset="0"/>
              </a:rPr>
              <a:t>(</a:t>
            </a:r>
            <a:r>
              <a:rPr lang="en-US" dirty="0" err="1" smtClean="0">
                <a:solidFill>
                  <a:srgbClr val="000000"/>
                </a:solidFill>
                <a:latin typeface="Times New Roman" pitchFamily="18" charset="0"/>
                <a:cs typeface="Times New Roman" pitchFamily="18" charset="0"/>
              </a:rPr>
              <a:t>i</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x^n</a:t>
            </a:r>
            <a:r>
              <a:rPr lang="en-US" dirty="0" smtClean="0">
                <a:solidFill>
                  <a:srgbClr val="000000"/>
                </a:solidFill>
                <a:latin typeface="Times New Roman" pitchFamily="18" charset="0"/>
                <a:cs typeface="Times New Roman" pitchFamily="18" charset="0"/>
              </a:rPr>
              <a:t> – </a:t>
            </a:r>
            <a:r>
              <a:rPr lang="en-US" dirty="0" err="1" smtClean="0">
                <a:solidFill>
                  <a:srgbClr val="000000"/>
                </a:solidFill>
                <a:latin typeface="Times New Roman" pitchFamily="18" charset="0"/>
                <a:cs typeface="Times New Roman" pitchFamily="18" charset="0"/>
              </a:rPr>
              <a:t>a^n</a:t>
            </a:r>
            <a:r>
              <a:rPr lang="en-US" dirty="0" smtClean="0">
                <a:solidFill>
                  <a:srgbClr val="000000"/>
                </a:solidFill>
                <a:latin typeface="Times New Roman" pitchFamily="18" charset="0"/>
                <a:cs typeface="Times New Roman" pitchFamily="18" charset="0"/>
              </a:rPr>
              <a:t> ) is divisible by (x - a) for all values of n.</a:t>
            </a:r>
          </a:p>
          <a:p>
            <a:pPr>
              <a:buNone/>
            </a:pPr>
            <a:endParaRPr lang="en-US" dirty="0" smtClean="0">
              <a:solidFill>
                <a:srgbClr val="000000"/>
              </a:solidFill>
              <a:latin typeface="Times New Roman" pitchFamily="18" charset="0"/>
              <a:cs typeface="Times New Roman" pitchFamily="18" charset="0"/>
            </a:endParaRPr>
          </a:p>
          <a:p>
            <a:pPr>
              <a:buNone/>
            </a:pPr>
            <a:r>
              <a:rPr lang="en-US" dirty="0" smtClean="0">
                <a:solidFill>
                  <a:srgbClr val="000000"/>
                </a:solidFill>
                <a:latin typeface="Times New Roman" pitchFamily="18" charset="0"/>
                <a:cs typeface="Times New Roman" pitchFamily="18" charset="0"/>
              </a:rPr>
              <a:t>	(ii) (</a:t>
            </a:r>
            <a:r>
              <a:rPr lang="en-US" dirty="0" err="1" smtClean="0">
                <a:solidFill>
                  <a:srgbClr val="000000"/>
                </a:solidFill>
                <a:latin typeface="Times New Roman" pitchFamily="18" charset="0"/>
                <a:cs typeface="Times New Roman" pitchFamily="18" charset="0"/>
              </a:rPr>
              <a:t>x^n</a:t>
            </a:r>
            <a:r>
              <a:rPr lang="en-US" dirty="0" smtClean="0">
                <a:solidFill>
                  <a:srgbClr val="000000"/>
                </a:solidFill>
                <a:latin typeface="Times New Roman" pitchFamily="18" charset="0"/>
                <a:cs typeface="Times New Roman" pitchFamily="18" charset="0"/>
              </a:rPr>
              <a:t> – </a:t>
            </a:r>
            <a:r>
              <a:rPr lang="en-US" dirty="0" err="1" smtClean="0">
                <a:solidFill>
                  <a:srgbClr val="000000"/>
                </a:solidFill>
                <a:latin typeface="Times New Roman" pitchFamily="18" charset="0"/>
                <a:cs typeface="Times New Roman" pitchFamily="18" charset="0"/>
              </a:rPr>
              <a:t>a^n</a:t>
            </a:r>
            <a:r>
              <a:rPr lang="en-US" dirty="0" smtClean="0">
                <a:solidFill>
                  <a:srgbClr val="000000"/>
                </a:solidFill>
                <a:latin typeface="Times New Roman" pitchFamily="18" charset="0"/>
                <a:cs typeface="Times New Roman" pitchFamily="18" charset="0"/>
              </a:rPr>
              <a:t>) is divisible by (x + a) for all even values of n.</a:t>
            </a:r>
            <a:endParaRPr lang="en-US" dirty="0" smtClean="0">
              <a:solidFill>
                <a:srgbClr val="596544"/>
              </a:solidFill>
              <a:latin typeface="Times New Roman" pitchFamily="18" charset="0"/>
              <a:cs typeface="Times New Roman" pitchFamily="18" charset="0"/>
            </a:endParaRPr>
          </a:p>
          <a:p>
            <a:pPr>
              <a:buNone/>
            </a:pPr>
            <a:endParaRPr lang="en-US" dirty="0" smtClean="0">
              <a:solidFill>
                <a:srgbClr val="596544"/>
              </a:solidFill>
              <a:latin typeface="Times New Roman" pitchFamily="18" charset="0"/>
              <a:cs typeface="Times New Roman" pitchFamily="18" charset="0"/>
            </a:endParaRPr>
          </a:p>
          <a:p>
            <a:pPr>
              <a:buNone/>
            </a:pPr>
            <a:r>
              <a:rPr lang="en-US" dirty="0" smtClean="0">
                <a:solidFill>
                  <a:srgbClr val="596544"/>
                </a:solidFill>
                <a:latin typeface="Times New Roman" pitchFamily="18" charset="0"/>
                <a:cs typeface="Times New Roman" pitchFamily="18" charset="0"/>
              </a:rPr>
              <a:t>	</a:t>
            </a:r>
            <a:r>
              <a:rPr lang="en-US" dirty="0" smtClean="0">
                <a:solidFill>
                  <a:srgbClr val="000000"/>
                </a:solidFill>
                <a:latin typeface="Times New Roman" pitchFamily="18" charset="0"/>
                <a:cs typeface="Times New Roman" pitchFamily="18" charset="0"/>
              </a:rPr>
              <a:t>(iii) (</a:t>
            </a:r>
            <a:r>
              <a:rPr lang="en-US" dirty="0" err="1" smtClean="0">
                <a:solidFill>
                  <a:srgbClr val="000000"/>
                </a:solidFill>
                <a:latin typeface="Times New Roman" pitchFamily="18" charset="0"/>
                <a:cs typeface="Times New Roman" pitchFamily="18" charset="0"/>
              </a:rPr>
              <a:t>x^n</a:t>
            </a:r>
            <a:r>
              <a:rPr lang="en-US" dirty="0" smtClean="0">
                <a:solidFill>
                  <a:srgbClr val="000000"/>
                </a:solidFill>
                <a:latin typeface="Times New Roman" pitchFamily="18" charset="0"/>
                <a:cs typeface="Times New Roman" pitchFamily="18" charset="0"/>
              </a:rPr>
              <a:t> + </a:t>
            </a:r>
            <a:r>
              <a:rPr lang="en-US" dirty="0" err="1" smtClean="0">
                <a:solidFill>
                  <a:srgbClr val="000000"/>
                </a:solidFill>
                <a:latin typeface="Times New Roman" pitchFamily="18" charset="0"/>
                <a:cs typeface="Times New Roman" pitchFamily="18" charset="0"/>
              </a:rPr>
              <a:t>a^n</a:t>
            </a:r>
            <a:r>
              <a:rPr lang="en-US" dirty="0" smtClean="0">
                <a:solidFill>
                  <a:srgbClr val="000000"/>
                </a:solidFill>
                <a:latin typeface="Times New Roman" pitchFamily="18" charset="0"/>
                <a:cs typeface="Times New Roman" pitchFamily="18" charset="0"/>
              </a:rPr>
              <a:t>) is divisible by (x + a) for all odd values of 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35189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2514600"/>
            <a:ext cx="4916731" cy="923330"/>
          </a:xfrm>
          <a:prstGeom prst="rect">
            <a:avLst/>
          </a:prstGeom>
        </p:spPr>
        <p:txBody>
          <a:bodyPr wrap="none">
            <a:spAutoFit/>
          </a:bodyPr>
          <a:lstStyle/>
          <a:p>
            <a:r>
              <a:rPr lang="en-IN" sz="5400" b="1" dirty="0" smtClean="0">
                <a:latin typeface="Times New Roman" pitchFamily="18" charset="0"/>
                <a:cs typeface="Times New Roman" pitchFamily="18" charset="0"/>
              </a:rPr>
              <a:t>REMAINDERS</a:t>
            </a:r>
            <a:endParaRPr lang="en-US" sz="5400" dirty="0"/>
          </a:p>
        </p:txBody>
      </p:sp>
    </p:spTree>
    <p:extLst>
      <p:ext uri="{BB962C8B-B14F-4D97-AF65-F5344CB8AC3E}">
        <p14:creationId xmlns:p14="http://schemas.microsoft.com/office/powerpoint/2010/main" val="3944937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Calibri" panose="020F0502020204030204" pitchFamily="34" charset="0"/>
                <a:cs typeface="Calibri" panose="020F0502020204030204" pitchFamily="34" charset="0"/>
              </a:rPr>
              <a:t>Introduction</a:t>
            </a:r>
            <a:endParaRPr lang="en-US" dirty="0"/>
          </a:p>
        </p:txBody>
      </p:sp>
      <p:sp>
        <p:nvSpPr>
          <p:cNvPr id="3" name="Content Placeholder 2"/>
          <p:cNvSpPr>
            <a:spLocks noGrp="1"/>
          </p:cNvSpPr>
          <p:nvPr>
            <p:ph idx="1"/>
          </p:nvPr>
        </p:nvSpPr>
        <p:spPr/>
        <p:txBody>
          <a:bodyPr>
            <a:normAutofit fontScale="85000" lnSpcReduction="10000"/>
          </a:bodyPr>
          <a:lstStyle/>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Dividend = Divisor × Quotient + Remainder</a:t>
            </a:r>
            <a:r>
              <a:rPr lang="en-US" dirty="0" smtClean="0">
                <a:latin typeface="Calibri" panose="020F0502020204030204" pitchFamily="34" charset="0"/>
                <a:cs typeface="Calibri" panose="020F0502020204030204" pitchFamily="34" charset="0"/>
              </a:rPr>
              <a:t>.</a:t>
            </a:r>
          </a:p>
          <a:p>
            <a:pPr marL="0" indent="0">
              <a:buNone/>
            </a:pPr>
            <a:endParaRPr lang="en-US" dirty="0">
              <a:latin typeface="Calibri" panose="020F0502020204030204" pitchFamily="34" charset="0"/>
              <a:cs typeface="Calibri" panose="020F0502020204030204" pitchFamily="34" charset="0"/>
            </a:endParaRPr>
          </a:p>
          <a:p>
            <a:r>
              <a:rPr lang="en-US" dirty="0" err="1">
                <a:latin typeface="Calibri" panose="020F0502020204030204" pitchFamily="34" charset="0"/>
                <a:cs typeface="Calibri" panose="020F0502020204030204" pitchFamily="34" charset="0"/>
              </a:rPr>
              <a:t>Eg</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Find the remainder of [(</a:t>
            </a:r>
            <a:r>
              <a:rPr lang="en-US" dirty="0">
                <a:latin typeface="Calibri" panose="020F0502020204030204" pitchFamily="34" charset="0"/>
                <a:cs typeface="Calibri" panose="020F0502020204030204" pitchFamily="34" charset="0"/>
              </a:rPr>
              <a:t>100 + 30 * 4 - 8 ) / 7]</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Remainder[(Remainder[100/7] + Remainder[30/7] * Remainder[4/7] - Remainder[8/7] ) / 7 ]</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Remainder[(2 + 2 * 4 - 1)/7] = Remainder[9/7] = 2</a:t>
            </a:r>
          </a:p>
          <a:p>
            <a:endParaRPr lang="en-US" dirty="0"/>
          </a:p>
        </p:txBody>
      </p:sp>
    </p:spTree>
    <p:extLst>
      <p:ext uri="{BB962C8B-B14F-4D97-AF65-F5344CB8AC3E}">
        <p14:creationId xmlns:p14="http://schemas.microsoft.com/office/powerpoint/2010/main" val="3075135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pPr>
              <a:buFont typeface="Wingdings" pitchFamily="2" charset="2"/>
              <a:buChar char="Ø"/>
            </a:pPr>
            <a:endParaRPr lang="en-US" b="1" dirty="0">
              <a:latin typeface="Calibri" panose="020F0502020204030204" pitchFamily="34" charset="0"/>
              <a:cs typeface="Calibri" panose="020F0502020204030204" pitchFamily="34" charset="0"/>
            </a:endParaRPr>
          </a:p>
          <a:p>
            <a:pPr>
              <a:buFont typeface="Wingdings" pitchFamily="2" charset="2"/>
              <a:buChar char="Ø"/>
            </a:pPr>
            <a:r>
              <a:rPr lang="en-US" b="1" dirty="0">
                <a:latin typeface="Calibri" panose="020F0502020204030204" pitchFamily="34" charset="0"/>
                <a:cs typeface="Calibri" panose="020F0502020204030204" pitchFamily="34" charset="0"/>
              </a:rPr>
              <a:t>One common mistake:</a:t>
            </a:r>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15 / 9 is same as 5 / 3, remainder 2. Correct? No 15/9 will give a remainder of 6.</a:t>
            </a:r>
          </a:p>
          <a:p>
            <a:pPr marL="457200" indent="-457200">
              <a:buFont typeface="Wingdings" panose="05000000000000000000" pitchFamily="2" charset="2"/>
              <a:buChar char="Ø"/>
            </a:pPr>
            <a:r>
              <a:rPr lang="en-US" dirty="0">
                <a:latin typeface="Calibri" panose="020F0502020204030204" pitchFamily="34" charset="0"/>
                <a:cs typeface="Calibri" panose="020F0502020204030204" pitchFamily="34" charset="0"/>
              </a:rPr>
              <a:t>make sure we multiply the remainder obtained with the common factors we removed.</a:t>
            </a:r>
          </a:p>
          <a:p>
            <a:pPr marL="457200" indent="-45720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a:buFont typeface="Wingdings" pitchFamily="2" charset="2"/>
              <a:buChar char="Ø"/>
            </a:pPr>
            <a:r>
              <a:rPr lang="en-US" b="1" dirty="0">
                <a:latin typeface="Calibri" panose="020F0502020204030204" pitchFamily="34" charset="0"/>
                <a:cs typeface="Calibri" panose="020F0502020204030204" pitchFamily="34" charset="0"/>
              </a:rPr>
              <a:t>Concept of negative remainder</a:t>
            </a:r>
          </a:p>
          <a:p>
            <a:r>
              <a:rPr lang="en-US" dirty="0">
                <a:latin typeface="Calibri" panose="020F0502020204030204" pitchFamily="34" charset="0"/>
                <a:cs typeface="Calibri" panose="020F0502020204030204" pitchFamily="34" charset="0"/>
              </a:rPr>
              <a:t>What is the remainder when 2</a:t>
            </a:r>
            <a:r>
              <a:rPr lang="en-US" baseline="30000" dirty="0">
                <a:latin typeface="Calibri" panose="020F0502020204030204" pitchFamily="34" charset="0"/>
                <a:cs typeface="Calibri" panose="020F0502020204030204" pitchFamily="34" charset="0"/>
              </a:rPr>
              <a:t>11</a:t>
            </a:r>
            <a:r>
              <a:rPr lang="en-US" dirty="0">
                <a:latin typeface="Calibri" panose="020F0502020204030204" pitchFamily="34" charset="0"/>
                <a:cs typeface="Calibri" panose="020F0502020204030204" pitchFamily="34" charset="0"/>
              </a:rPr>
              <a:t> divided by 3?</a:t>
            </a:r>
          </a:p>
          <a:p>
            <a:r>
              <a:rPr lang="en-US" dirty="0">
                <a:latin typeface="Calibri" panose="020F0502020204030204" pitchFamily="34" charset="0"/>
                <a:cs typeface="Calibri" panose="020F0502020204030204" pitchFamily="34" charset="0"/>
              </a:rPr>
              <a:t>2 = 3 * 1 + (-1), remainder is -1, </a:t>
            </a:r>
          </a:p>
          <a:p>
            <a:r>
              <a:rPr lang="en-US" dirty="0">
                <a:latin typeface="Calibri" panose="020F0502020204030204" pitchFamily="34" charset="0"/>
                <a:cs typeface="Calibri" panose="020F0502020204030204" pitchFamily="34" charset="0"/>
              </a:rPr>
              <a:t>Which is Remainder[-1/3] = -1</a:t>
            </a:r>
          </a:p>
          <a:p>
            <a:pPr marL="457200" indent="-457200">
              <a:buFont typeface="Wingdings" panose="05000000000000000000" pitchFamily="2" charset="2"/>
              <a:buChar char="Ø"/>
            </a:pPr>
            <a:r>
              <a:rPr lang="en-US" dirty="0">
                <a:latin typeface="Calibri" panose="020F0502020204030204" pitchFamily="34" charset="0"/>
                <a:cs typeface="Calibri" panose="020F0502020204030204" pitchFamily="34" charset="0"/>
              </a:rPr>
              <a:t>Whenever you are getting negative number as a remainder, make it positive by adding the divisor to the negative remainder</a:t>
            </a:r>
            <a:r>
              <a:rPr lang="en-US" b="1"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2946424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solidFill>
                  <a:srgbClr val="002060"/>
                </a:solidFill>
                <a:latin typeface="Calibri" panose="020F0502020204030204" pitchFamily="34" charset="0"/>
                <a:cs typeface="Calibri" panose="020F0502020204030204" pitchFamily="34" charset="0"/>
              </a:rPr>
              <a:t>REMAINDER THEOREMS: </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b="1" dirty="0">
                    <a:latin typeface="Calibri" panose="020F0502020204030204" pitchFamily="34" charset="0"/>
                    <a:cs typeface="Calibri" panose="020F0502020204030204" pitchFamily="34" charset="0"/>
                  </a:rPr>
                  <a:t>Euler’s Remainder Theorem</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b="1" dirty="0">
                    <a:latin typeface="Calibri" panose="020F0502020204030204" pitchFamily="34" charset="0"/>
                    <a:cs typeface="Calibri" panose="020F0502020204030204" pitchFamily="34" charset="0"/>
                  </a:rPr>
                  <a:t>Euler's theorem states that if P and N are positive co prime integers, then: </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b="1" dirty="0">
                    <a:latin typeface="Calibri" panose="020F0502020204030204" pitchFamily="34" charset="0"/>
                    <a:cs typeface="Calibri" panose="020F0502020204030204" pitchFamily="34" charset="0"/>
                  </a:rPr>
                  <a:t/>
                </a:r>
                <a:br>
                  <a:rPr lang="en-US" b="1" dirty="0">
                    <a:latin typeface="Calibri" panose="020F0502020204030204" pitchFamily="34" charset="0"/>
                    <a:cs typeface="Calibri" panose="020F0502020204030204" pitchFamily="34" charset="0"/>
                  </a:rPr>
                </a:br>
                <a:r>
                  <a:rPr lang="en-US" b="1" dirty="0">
                    <a:latin typeface="Calibri" panose="020F0502020204030204" pitchFamily="34" charset="0"/>
                    <a:cs typeface="Calibri" panose="020F0502020204030204" pitchFamily="34" charset="0"/>
                  </a:rPr>
                  <a:t>Rem[P</a:t>
                </a:r>
                <a:r>
                  <a:rPr lang="en-US" b="1" baseline="30000" dirty="0">
                    <a:latin typeface="Calibri" panose="020F0502020204030204" pitchFamily="34" charset="0"/>
                    <a:cs typeface="Calibri" panose="020F0502020204030204" pitchFamily="34" charset="0"/>
                  </a:rPr>
                  <a:t>E[N]</a:t>
                </a:r>
                <a:r>
                  <a:rPr lang="en-US" b="1" dirty="0">
                    <a:latin typeface="Calibri" panose="020F0502020204030204" pitchFamily="34" charset="0"/>
                    <a:cs typeface="Calibri" panose="020F0502020204030204" pitchFamily="34" charset="0"/>
                  </a:rPr>
                  <a:t>/N] = 1</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where E[N]= N(1-</a:t>
                </a:r>
                <a14:m>
                  <m:oMath xmlns:m="http://schemas.openxmlformats.org/officeDocument/2006/math">
                    <m:f>
                      <m:fPr>
                        <m:ctrlPr>
                          <a:rPr lang="en-US" i="1">
                            <a:latin typeface="Cambria Math"/>
                          </a:rPr>
                        </m:ctrlPr>
                      </m:fPr>
                      <m:num>
                        <m:r>
                          <a:rPr lang="en-US" i="1">
                            <a:latin typeface="Cambria Math" panose="02040503050406030204" pitchFamily="18" charset="0"/>
                          </a:rPr>
                          <m:t>1</m:t>
                        </m:r>
                      </m:num>
                      <m:den>
                        <m:r>
                          <a:rPr lang="en-US" i="1">
                            <a:latin typeface="Cambria Math" panose="02040503050406030204" pitchFamily="18" charset="0"/>
                          </a:rPr>
                          <m:t>𝑎</m:t>
                        </m:r>
                      </m:den>
                    </m:f>
                  </m:oMath>
                </a14:m>
                <a:r>
                  <a:rPr lang="en-US" dirty="0">
                    <a:latin typeface="Calibri" panose="020F0502020204030204" pitchFamily="34" charset="0"/>
                    <a:cs typeface="Calibri" panose="020F0502020204030204" pitchFamily="34" charset="0"/>
                  </a:rPr>
                  <a:t>)(1-</a:t>
                </a:r>
                <a14:m>
                  <m:oMath xmlns:m="http://schemas.openxmlformats.org/officeDocument/2006/math">
                    <m:f>
                      <m:fPr>
                        <m:ctrlPr>
                          <a:rPr lang="en-US" i="1">
                            <a:latin typeface="Cambria Math"/>
                          </a:rPr>
                        </m:ctrlPr>
                      </m:fPr>
                      <m:num>
                        <m:r>
                          <a:rPr lang="en-US" i="1">
                            <a:latin typeface="Cambria Math" panose="02040503050406030204" pitchFamily="18" charset="0"/>
                          </a:rPr>
                          <m:t>1</m:t>
                        </m:r>
                      </m:num>
                      <m:den>
                        <m:r>
                          <a:rPr lang="en-US" i="1">
                            <a:latin typeface="Cambria Math" panose="02040503050406030204" pitchFamily="18" charset="0"/>
                          </a:rPr>
                          <m:t>𝑏</m:t>
                        </m:r>
                      </m:den>
                    </m:f>
                  </m:oMath>
                </a14:m>
                <a:r>
                  <a:rPr lang="en-US" dirty="0">
                    <a:latin typeface="Calibri" panose="020F0502020204030204" pitchFamily="34" charset="0"/>
                    <a:cs typeface="Calibri" panose="020F0502020204030204" pitchFamily="34" charset="0"/>
                  </a:rPr>
                  <a:t>)…</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Where </a:t>
                </a:r>
                <a:r>
                  <a:rPr lang="en-US" dirty="0" err="1">
                    <a:latin typeface="Calibri" panose="020F0502020204030204" pitchFamily="34" charset="0"/>
                    <a:cs typeface="Calibri" panose="020F0502020204030204" pitchFamily="34" charset="0"/>
                  </a:rPr>
                  <a:t>a,b</a:t>
                </a:r>
                <a:r>
                  <a:rPr lang="en-US" dirty="0">
                    <a:latin typeface="Calibri" panose="020F0502020204030204" pitchFamily="34" charset="0"/>
                    <a:cs typeface="Calibri" panose="020F0502020204030204" pitchFamily="34" charset="0"/>
                  </a:rPr>
                  <a:t> are the possible prime factors of </a:t>
                </a:r>
                <a:r>
                  <a:rPr lang="en-US" dirty="0" smtClean="0">
                    <a:latin typeface="Calibri" panose="020F0502020204030204" pitchFamily="34" charset="0"/>
                    <a:cs typeface="Calibri" panose="020F0502020204030204" pitchFamily="34" charset="0"/>
                  </a:rPr>
                  <a:t>N</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Tree>
    <p:extLst>
      <p:ext uri="{BB962C8B-B14F-4D97-AF65-F5344CB8AC3E}">
        <p14:creationId xmlns:p14="http://schemas.microsoft.com/office/powerpoint/2010/main" val="27091377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latin typeface="Calibri" panose="020F0502020204030204" pitchFamily="34" charset="0"/>
                <a:cs typeface="Calibri" panose="020F0502020204030204" pitchFamily="34" charset="0"/>
              </a:rPr>
              <a:t>What is the remainder when 21</a:t>
            </a:r>
            <a:r>
              <a:rPr lang="en-US" b="1" baseline="30000" dirty="0">
                <a:latin typeface="Calibri" panose="020F0502020204030204" pitchFamily="34" charset="0"/>
                <a:cs typeface="Calibri" panose="020F0502020204030204" pitchFamily="34" charset="0"/>
              </a:rPr>
              <a:t>865 </a:t>
            </a:r>
            <a:r>
              <a:rPr lang="en-US" b="1" dirty="0">
                <a:latin typeface="Calibri" panose="020F0502020204030204" pitchFamily="34" charset="0"/>
                <a:cs typeface="Calibri" panose="020F0502020204030204" pitchFamily="34" charset="0"/>
              </a:rPr>
              <a:t>is divided by 17</a:t>
            </a:r>
            <a:r>
              <a:rPr lang="en-US" b="1" dirty="0" smtClean="0">
                <a:latin typeface="Calibri" panose="020F0502020204030204" pitchFamily="34" charset="0"/>
                <a:cs typeface="Calibri" panose="020F0502020204030204" pitchFamily="34" charset="0"/>
              </a:rPr>
              <a: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rgbClr val="111111"/>
                </a:solidFill>
                <a:latin typeface="Calibri" panose="020F0502020204030204" pitchFamily="34" charset="0"/>
                <a:cs typeface="Calibri" panose="020F0502020204030204" pitchFamily="34" charset="0"/>
              </a:rPr>
              <a:t>Remainder[21/17] = 4</a:t>
            </a:r>
          </a:p>
          <a:p>
            <a:pPr marL="0" indent="0">
              <a:buNone/>
            </a:pPr>
            <a:r>
              <a:rPr lang="en-US" dirty="0">
                <a:solidFill>
                  <a:srgbClr val="111111"/>
                </a:solidFill>
                <a:latin typeface="Calibri" panose="020F0502020204030204" pitchFamily="34" charset="0"/>
                <a:cs typeface="Calibri" panose="020F0502020204030204" pitchFamily="34" charset="0"/>
              </a:rPr>
              <a:t>Remainder [ 21</a:t>
            </a:r>
            <a:r>
              <a:rPr lang="en-US" baseline="30000" dirty="0">
                <a:solidFill>
                  <a:srgbClr val="111111"/>
                </a:solidFill>
                <a:latin typeface="Calibri" panose="020F0502020204030204" pitchFamily="34" charset="0"/>
                <a:cs typeface="Calibri" panose="020F0502020204030204" pitchFamily="34" charset="0"/>
              </a:rPr>
              <a:t>865</a:t>
            </a:r>
            <a:r>
              <a:rPr lang="en-US" dirty="0">
                <a:solidFill>
                  <a:srgbClr val="111111"/>
                </a:solidFill>
                <a:latin typeface="Calibri" panose="020F0502020204030204" pitchFamily="34" charset="0"/>
                <a:cs typeface="Calibri" panose="020F0502020204030204" pitchFamily="34" charset="0"/>
              </a:rPr>
              <a:t>/ 17 ] = Remainder [ 4</a:t>
            </a:r>
            <a:r>
              <a:rPr lang="en-US" baseline="30000" dirty="0">
                <a:solidFill>
                  <a:srgbClr val="111111"/>
                </a:solidFill>
                <a:latin typeface="Calibri" panose="020F0502020204030204" pitchFamily="34" charset="0"/>
                <a:cs typeface="Calibri" panose="020F0502020204030204" pitchFamily="34" charset="0"/>
              </a:rPr>
              <a:t>865</a:t>
            </a:r>
            <a:r>
              <a:rPr lang="en-US" dirty="0">
                <a:solidFill>
                  <a:srgbClr val="111111"/>
                </a:solidFill>
                <a:latin typeface="Calibri" panose="020F0502020204030204" pitchFamily="34" charset="0"/>
                <a:cs typeface="Calibri" panose="020F0502020204030204" pitchFamily="34" charset="0"/>
              </a:rPr>
              <a:t>/ 17 ]</a:t>
            </a:r>
          </a:p>
          <a:p>
            <a:pPr marL="0" indent="0">
              <a:buNone/>
            </a:pPr>
            <a:r>
              <a:rPr lang="en-US" dirty="0">
                <a:solidFill>
                  <a:srgbClr val="111111"/>
                </a:solidFill>
                <a:latin typeface="Calibri" panose="020F0502020204030204" pitchFamily="34" charset="0"/>
                <a:cs typeface="Calibri" panose="020F0502020204030204" pitchFamily="34" charset="0"/>
              </a:rPr>
              <a:t>4 and 17 are co prime numbers. ( A prime number is always </a:t>
            </a:r>
            <a:r>
              <a:rPr lang="en-US" dirty="0" err="1">
                <a:solidFill>
                  <a:srgbClr val="111111"/>
                </a:solidFill>
                <a:latin typeface="Calibri" panose="020F0502020204030204" pitchFamily="34" charset="0"/>
                <a:cs typeface="Calibri" panose="020F0502020204030204" pitchFamily="34" charset="0"/>
              </a:rPr>
              <a:t>coprime</a:t>
            </a:r>
            <a:r>
              <a:rPr lang="en-US" dirty="0">
                <a:solidFill>
                  <a:srgbClr val="111111"/>
                </a:solidFill>
                <a:latin typeface="Calibri" panose="020F0502020204030204" pitchFamily="34" charset="0"/>
                <a:cs typeface="Calibri" panose="020F0502020204030204" pitchFamily="34" charset="0"/>
              </a:rPr>
              <a:t> to any other number)</a:t>
            </a:r>
          </a:p>
          <a:p>
            <a:pPr marL="0" indent="0">
              <a:buNone/>
            </a:pPr>
            <a:r>
              <a:rPr lang="en-US" dirty="0">
                <a:solidFill>
                  <a:srgbClr val="111111"/>
                </a:solidFill>
                <a:latin typeface="Calibri" panose="020F0502020204030204" pitchFamily="34" charset="0"/>
                <a:cs typeface="Calibri" panose="020F0502020204030204" pitchFamily="34" charset="0"/>
              </a:rPr>
              <a:t>φ(17) = 17 x ( 1 – 1 / 17) = 16.</a:t>
            </a:r>
          </a:p>
          <a:p>
            <a:pPr marL="0" indent="0">
              <a:buNone/>
            </a:pPr>
            <a:r>
              <a:rPr lang="en-US" dirty="0">
                <a:solidFill>
                  <a:srgbClr val="111111"/>
                </a:solidFill>
                <a:latin typeface="Calibri" panose="020F0502020204030204" pitchFamily="34" charset="0"/>
                <a:cs typeface="Calibri" panose="020F0502020204030204" pitchFamily="34" charset="0"/>
              </a:rPr>
              <a:t>So Euler’s theorem says Remainder [ 4</a:t>
            </a:r>
            <a:r>
              <a:rPr lang="en-US" baseline="30000" dirty="0">
                <a:solidFill>
                  <a:srgbClr val="111111"/>
                </a:solidFill>
                <a:latin typeface="Calibri" panose="020F0502020204030204" pitchFamily="34" charset="0"/>
                <a:cs typeface="Calibri" panose="020F0502020204030204" pitchFamily="34" charset="0"/>
              </a:rPr>
              <a:t>16</a:t>
            </a:r>
            <a:r>
              <a:rPr lang="en-US" dirty="0">
                <a:solidFill>
                  <a:srgbClr val="111111"/>
                </a:solidFill>
                <a:latin typeface="Calibri" panose="020F0502020204030204" pitchFamily="34" charset="0"/>
                <a:cs typeface="Calibri" panose="020F0502020204030204" pitchFamily="34" charset="0"/>
              </a:rPr>
              <a:t>/ 17 ] = 1</a:t>
            </a:r>
          </a:p>
          <a:p>
            <a:pPr marL="0" indent="0">
              <a:buNone/>
            </a:pPr>
            <a:r>
              <a:rPr lang="en-US" dirty="0">
                <a:solidFill>
                  <a:srgbClr val="111111"/>
                </a:solidFill>
                <a:latin typeface="Calibri" panose="020F0502020204030204" pitchFamily="34" charset="0"/>
                <a:cs typeface="Calibri" panose="020F0502020204030204" pitchFamily="34" charset="0"/>
              </a:rPr>
              <a:t>To use this result in the given problem we need to write 865 in 16n + r form.</a:t>
            </a:r>
          </a:p>
          <a:p>
            <a:pPr marL="0" indent="0">
              <a:buNone/>
            </a:pPr>
            <a:r>
              <a:rPr lang="en-US" dirty="0">
                <a:solidFill>
                  <a:srgbClr val="111111"/>
                </a:solidFill>
                <a:latin typeface="Calibri" panose="020F0502020204030204" pitchFamily="34" charset="0"/>
                <a:cs typeface="Calibri" panose="020F0502020204030204" pitchFamily="34" charset="0"/>
              </a:rPr>
              <a:t>865 = 16 * 54 + 1, so 4</a:t>
            </a:r>
            <a:r>
              <a:rPr lang="en-US" baseline="30000" dirty="0">
                <a:solidFill>
                  <a:srgbClr val="111111"/>
                </a:solidFill>
                <a:latin typeface="Calibri" panose="020F0502020204030204" pitchFamily="34" charset="0"/>
                <a:cs typeface="Calibri" panose="020F0502020204030204" pitchFamily="34" charset="0"/>
              </a:rPr>
              <a:t>865 </a:t>
            </a:r>
            <a:r>
              <a:rPr lang="en-US" dirty="0">
                <a:solidFill>
                  <a:srgbClr val="111111"/>
                </a:solidFill>
                <a:latin typeface="Calibri" panose="020F0502020204030204" pitchFamily="34" charset="0"/>
                <a:cs typeface="Calibri" panose="020F0502020204030204" pitchFamily="34" charset="0"/>
              </a:rPr>
              <a:t>can be written as 4</a:t>
            </a:r>
            <a:r>
              <a:rPr lang="en-US" baseline="30000" dirty="0">
                <a:solidFill>
                  <a:srgbClr val="111111"/>
                </a:solidFill>
                <a:latin typeface="Calibri" panose="020F0502020204030204" pitchFamily="34" charset="0"/>
                <a:cs typeface="Calibri" panose="020F0502020204030204" pitchFamily="34" charset="0"/>
              </a:rPr>
              <a:t>16 * 54  </a:t>
            </a:r>
            <a:r>
              <a:rPr lang="en-US" dirty="0">
                <a:solidFill>
                  <a:srgbClr val="111111"/>
                </a:solidFill>
                <a:latin typeface="Calibri" panose="020F0502020204030204" pitchFamily="34" charset="0"/>
                <a:cs typeface="Calibri" panose="020F0502020204030204" pitchFamily="34" charset="0"/>
              </a:rPr>
              <a:t>x 4</a:t>
            </a:r>
          </a:p>
          <a:p>
            <a:pPr marL="0" indent="0">
              <a:buNone/>
            </a:pPr>
            <a:r>
              <a:rPr lang="en-US" dirty="0">
                <a:solidFill>
                  <a:srgbClr val="111111"/>
                </a:solidFill>
                <a:latin typeface="Calibri" panose="020F0502020204030204" pitchFamily="34" charset="0"/>
                <a:cs typeface="Calibri" panose="020F0502020204030204" pitchFamily="34" charset="0"/>
              </a:rPr>
              <a:t>Remainder[4</a:t>
            </a:r>
            <a:r>
              <a:rPr lang="en-US" baseline="30000" dirty="0">
                <a:solidFill>
                  <a:srgbClr val="111111"/>
                </a:solidFill>
                <a:latin typeface="Calibri" panose="020F0502020204030204" pitchFamily="34" charset="0"/>
                <a:cs typeface="Calibri" panose="020F0502020204030204" pitchFamily="34" charset="0"/>
              </a:rPr>
              <a:t>865</a:t>
            </a:r>
            <a:r>
              <a:rPr lang="en-US" dirty="0">
                <a:solidFill>
                  <a:srgbClr val="111111"/>
                </a:solidFill>
                <a:latin typeface="Calibri" panose="020F0502020204030204" pitchFamily="34" charset="0"/>
                <a:cs typeface="Calibri" panose="020F0502020204030204" pitchFamily="34" charset="0"/>
              </a:rPr>
              <a:t>/17] = Remainder[ 4</a:t>
            </a:r>
            <a:r>
              <a:rPr lang="en-US" baseline="30000" dirty="0">
                <a:solidFill>
                  <a:srgbClr val="111111"/>
                </a:solidFill>
                <a:latin typeface="Calibri" panose="020F0502020204030204" pitchFamily="34" charset="0"/>
                <a:cs typeface="Calibri" panose="020F0502020204030204" pitchFamily="34" charset="0"/>
              </a:rPr>
              <a:t>16*54</a:t>
            </a:r>
            <a:r>
              <a:rPr lang="en-US" dirty="0">
                <a:solidFill>
                  <a:srgbClr val="111111"/>
                </a:solidFill>
                <a:latin typeface="Calibri" panose="020F0502020204030204" pitchFamily="34" charset="0"/>
                <a:cs typeface="Calibri" panose="020F0502020204030204" pitchFamily="34" charset="0"/>
              </a:rPr>
              <a:t>/17] * [4/17]</a:t>
            </a:r>
          </a:p>
          <a:p>
            <a:pPr marL="0" indent="0">
              <a:buNone/>
            </a:pPr>
            <a:r>
              <a:rPr lang="en-US" dirty="0">
                <a:solidFill>
                  <a:srgbClr val="111111"/>
                </a:solidFill>
                <a:latin typeface="Calibri" panose="020F0502020204030204" pitchFamily="34" charset="0"/>
                <a:cs typeface="Calibri" panose="020F0502020204030204" pitchFamily="34" charset="0"/>
              </a:rPr>
              <a:t>Remainder = 1 * 4 =  4</a:t>
            </a:r>
          </a:p>
          <a:p>
            <a:pPr marL="0" indent="0">
              <a:buNone/>
            </a:pPr>
            <a:endParaRPr lang="en-US" dirty="0"/>
          </a:p>
        </p:txBody>
      </p:sp>
    </p:spTree>
    <p:extLst>
      <p:ext uri="{BB962C8B-B14F-4D97-AF65-F5344CB8AC3E}">
        <p14:creationId xmlns:p14="http://schemas.microsoft.com/office/powerpoint/2010/main" val="3198932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10000"/>
          </a:bodyPr>
          <a:lstStyle/>
          <a:p>
            <a:pPr>
              <a:buFont typeface="Wingdings" pitchFamily="2" charset="2"/>
              <a:buChar char="Ø"/>
            </a:pPr>
            <a:endParaRPr lang="en-US" b="1" dirty="0">
              <a:latin typeface="Calibri" panose="020F0502020204030204" pitchFamily="34" charset="0"/>
              <a:cs typeface="Calibri" panose="020F0502020204030204" pitchFamily="34" charset="0"/>
            </a:endParaRPr>
          </a:p>
          <a:p>
            <a:pPr>
              <a:buFont typeface="Wingdings" pitchFamily="2" charset="2"/>
              <a:buChar char="Ø"/>
            </a:pPr>
            <a:r>
              <a:rPr lang="en-US" b="1" dirty="0" smtClean="0">
                <a:latin typeface="Calibri" panose="020F0502020204030204" pitchFamily="34" charset="0"/>
                <a:cs typeface="Calibri" panose="020F0502020204030204" pitchFamily="34" charset="0"/>
              </a:rPr>
              <a:t>Fermat’s </a:t>
            </a:r>
            <a:r>
              <a:rPr lang="en-US" b="1" dirty="0">
                <a:latin typeface="Calibri" panose="020F0502020204030204" pitchFamily="34" charset="0"/>
                <a:cs typeface="Calibri" panose="020F0502020204030204" pitchFamily="34" charset="0"/>
              </a:rPr>
              <a:t>little theorem</a:t>
            </a:r>
          </a:p>
          <a:p>
            <a:r>
              <a:rPr lang="en-US" b="1" dirty="0">
                <a:latin typeface="Calibri" panose="020F0502020204030204" pitchFamily="34" charset="0"/>
                <a:cs typeface="Calibri" panose="020F0502020204030204" pitchFamily="34" charset="0"/>
              </a:rPr>
              <a:t>Remainder of a</a:t>
            </a:r>
            <a:r>
              <a:rPr lang="en-US" b="1" baseline="30000" dirty="0">
                <a:latin typeface="Calibri" panose="020F0502020204030204" pitchFamily="34" charset="0"/>
                <a:cs typeface="Calibri" panose="020F0502020204030204" pitchFamily="34" charset="0"/>
              </a:rPr>
              <a:t>( p – 1 )</a:t>
            </a:r>
            <a:r>
              <a:rPr lang="en-US" b="1" dirty="0">
                <a:latin typeface="Calibri" panose="020F0502020204030204" pitchFamily="34" charset="0"/>
                <a:cs typeface="Calibri" panose="020F0502020204030204" pitchFamily="34" charset="0"/>
              </a:rPr>
              <a:t>/ p is 1, which is Fermat’s little theorem</a:t>
            </a:r>
          </a:p>
          <a:p>
            <a:r>
              <a:rPr lang="en-US" dirty="0">
                <a:latin typeface="Calibri" panose="020F0502020204030204" pitchFamily="34" charset="0"/>
                <a:cs typeface="Calibri" panose="020F0502020204030204" pitchFamily="34" charset="0"/>
              </a:rPr>
              <a:t>We can derive other useful results like</a:t>
            </a:r>
          </a:p>
          <a:p>
            <a:r>
              <a:rPr lang="en-US" dirty="0">
                <a:latin typeface="Calibri" panose="020F0502020204030204" pitchFamily="34" charset="0"/>
                <a:cs typeface="Calibri" panose="020F0502020204030204" pitchFamily="34" charset="0"/>
              </a:rPr>
              <a:t>Remainder of </a:t>
            </a:r>
            <a:r>
              <a:rPr lang="en-US" dirty="0" err="1">
                <a:latin typeface="Calibri" panose="020F0502020204030204" pitchFamily="34" charset="0"/>
                <a:cs typeface="Calibri" panose="020F0502020204030204" pitchFamily="34" charset="0"/>
              </a:rPr>
              <a:t>a</a:t>
            </a:r>
            <a:r>
              <a:rPr lang="en-US" baseline="30000" dirty="0" err="1">
                <a:latin typeface="Calibri" panose="020F0502020204030204" pitchFamily="34" charset="0"/>
                <a:cs typeface="Calibri" panose="020F0502020204030204" pitchFamily="34" charset="0"/>
              </a:rPr>
              <a:t>p</a:t>
            </a:r>
            <a:r>
              <a:rPr lang="en-US" baseline="300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 p is a.</a:t>
            </a:r>
          </a:p>
          <a:p>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a</a:t>
            </a:r>
            <a:r>
              <a:rPr lang="en-US" baseline="30000" dirty="0" err="1">
                <a:latin typeface="Calibri" panose="020F0502020204030204" pitchFamily="34" charset="0"/>
                <a:cs typeface="Calibri" panose="020F0502020204030204" pitchFamily="34" charset="0"/>
              </a:rPr>
              <a:t>p</a:t>
            </a:r>
            <a:r>
              <a:rPr lang="en-US" baseline="300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 a) is always divisible by a.</a:t>
            </a:r>
          </a:p>
          <a:p>
            <a:endParaRPr lang="en-US" dirty="0">
              <a:latin typeface="Calibri" panose="020F0502020204030204" pitchFamily="34" charset="0"/>
              <a:cs typeface="Calibri" panose="020F0502020204030204" pitchFamily="34" charset="0"/>
            </a:endParaRPr>
          </a:p>
          <a:p>
            <a:pPr>
              <a:buFont typeface="Wingdings" pitchFamily="2" charset="2"/>
              <a:buChar char="Ø"/>
            </a:pPr>
            <a:r>
              <a:rPr lang="en-US" b="1" dirty="0">
                <a:latin typeface="Calibri" panose="020F0502020204030204" pitchFamily="34" charset="0"/>
                <a:cs typeface="Calibri" panose="020F0502020204030204" pitchFamily="34" charset="0"/>
              </a:rPr>
              <a:t>Wilson’s theorem</a:t>
            </a:r>
          </a:p>
          <a:p>
            <a:r>
              <a:rPr lang="en-US" b="1" dirty="0">
                <a:latin typeface="Calibri" panose="020F0502020204030204" pitchFamily="34" charset="0"/>
                <a:cs typeface="Calibri" panose="020F0502020204030204" pitchFamily="34" charset="0"/>
              </a:rPr>
              <a:t>Remainder[(p-1)! / p ] = (p-1), if p is a prime number.</a:t>
            </a:r>
          </a:p>
          <a:p>
            <a:r>
              <a:rPr lang="en-US" dirty="0">
                <a:latin typeface="Calibri" panose="020F0502020204030204" pitchFamily="34" charset="0"/>
                <a:cs typeface="Calibri" panose="020F0502020204030204" pitchFamily="34" charset="0"/>
              </a:rPr>
              <a:t>We can also derive some useful results like</a:t>
            </a:r>
          </a:p>
          <a:p>
            <a:r>
              <a:rPr lang="en-US" dirty="0">
                <a:latin typeface="Calibri" panose="020F0502020204030204" pitchFamily="34" charset="0"/>
                <a:cs typeface="Calibri" panose="020F0502020204030204" pitchFamily="34" charset="0"/>
              </a:rPr>
              <a:t>Remainder of [(p-1)! + 1] / p is zero.</a:t>
            </a:r>
          </a:p>
          <a:p>
            <a:r>
              <a:rPr lang="en-US" dirty="0">
                <a:latin typeface="Calibri" panose="020F0502020204030204" pitchFamily="34" charset="0"/>
                <a:cs typeface="Calibri" panose="020F0502020204030204" pitchFamily="34" charset="0"/>
              </a:rPr>
              <a:t>Remainder of (p-2)! / p is 1.</a:t>
            </a:r>
          </a:p>
          <a:p>
            <a:endParaRPr lang="en-US"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3512616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Calibri" panose="020F0502020204030204" pitchFamily="34" charset="0"/>
                <a:cs typeface="Calibri" panose="020F0502020204030204" pitchFamily="34" charset="0"/>
              </a:rPr>
              <a:t>CYCLIC PROPERTY OF REMAINDERS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latin typeface="Calibri" panose="020F0502020204030204" pitchFamily="34" charset="0"/>
                <a:cs typeface="Calibri" panose="020F0502020204030204" pitchFamily="34" charset="0"/>
              </a:rPr>
              <a:t>For example,</a:t>
            </a:r>
          </a:p>
          <a:p>
            <a:pPr marL="0" indent="0">
              <a:buNone/>
            </a:pPr>
            <a:r>
              <a:rPr lang="en-US" dirty="0">
                <a:latin typeface="Calibri" panose="020F0502020204030204" pitchFamily="34" charset="0"/>
                <a:cs typeface="Calibri" panose="020F0502020204030204" pitchFamily="34" charset="0"/>
              </a:rPr>
              <a:t>Remainder [ 2</a:t>
            </a:r>
            <a:r>
              <a:rPr lang="en-US" baseline="30000" dirty="0">
                <a:latin typeface="Calibri" panose="020F0502020204030204" pitchFamily="34" charset="0"/>
                <a:cs typeface="Calibri" panose="020F0502020204030204" pitchFamily="34" charset="0"/>
              </a:rPr>
              <a:t>1 </a:t>
            </a:r>
            <a:r>
              <a:rPr lang="en-US" dirty="0">
                <a:latin typeface="Calibri" panose="020F0502020204030204" pitchFamily="34" charset="0"/>
                <a:cs typeface="Calibri" panose="020F0502020204030204" pitchFamily="34" charset="0"/>
              </a:rPr>
              <a:t>/ 3 ] = 2, Remainder [ 2</a:t>
            </a:r>
            <a:r>
              <a:rPr lang="en-US" baseline="30000" dirty="0">
                <a:latin typeface="Calibri" panose="020F0502020204030204" pitchFamily="34" charset="0"/>
                <a:cs typeface="Calibri" panose="020F0502020204030204" pitchFamily="34" charset="0"/>
              </a:rPr>
              <a:t>2</a:t>
            </a:r>
            <a:r>
              <a:rPr lang="en-US" dirty="0">
                <a:latin typeface="Calibri" panose="020F0502020204030204" pitchFamily="34" charset="0"/>
                <a:cs typeface="Calibri" panose="020F0502020204030204" pitchFamily="34" charset="0"/>
              </a:rPr>
              <a:t> / 3 ] = 1, Remainder [ 2</a:t>
            </a:r>
            <a:r>
              <a:rPr lang="en-US" baseline="30000" dirty="0">
                <a:latin typeface="Calibri" panose="020F0502020204030204" pitchFamily="34" charset="0"/>
                <a:cs typeface="Calibri" panose="020F0502020204030204" pitchFamily="34" charset="0"/>
              </a:rPr>
              <a:t>3 </a:t>
            </a:r>
            <a:r>
              <a:rPr lang="en-US" dirty="0">
                <a:latin typeface="Calibri" panose="020F0502020204030204" pitchFamily="34" charset="0"/>
                <a:cs typeface="Calibri" panose="020F0502020204030204" pitchFamily="34" charset="0"/>
              </a:rPr>
              <a:t>/ 3 ] = 2, Remainder [ 2</a:t>
            </a:r>
            <a:r>
              <a:rPr lang="en-US" baseline="30000" dirty="0">
                <a:latin typeface="Calibri" panose="020F0502020204030204" pitchFamily="34" charset="0"/>
                <a:cs typeface="Calibri" panose="020F0502020204030204" pitchFamily="34" charset="0"/>
              </a:rPr>
              <a:t>4 </a:t>
            </a:r>
            <a:r>
              <a:rPr lang="en-US" dirty="0">
                <a:latin typeface="Calibri" panose="020F0502020204030204" pitchFamily="34" charset="0"/>
                <a:cs typeface="Calibri" panose="020F0502020204030204" pitchFamily="34" charset="0"/>
              </a:rPr>
              <a:t>/ 3 ] = 1 and so on. </a:t>
            </a:r>
          </a:p>
          <a:p>
            <a:pPr marL="0" indent="0">
              <a:buNone/>
            </a:pPr>
            <a:r>
              <a:rPr lang="en-US" dirty="0">
                <a:latin typeface="Calibri" panose="020F0502020204030204" pitchFamily="34" charset="0"/>
                <a:cs typeface="Calibri" panose="020F0502020204030204" pitchFamily="34" charset="0"/>
              </a:rPr>
              <a:t>Pattern repeats in cycles of 2.</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Remainder [ 2</a:t>
            </a:r>
            <a:r>
              <a:rPr lang="en-US" baseline="30000" dirty="0">
                <a:latin typeface="Calibri" panose="020F0502020204030204" pitchFamily="34" charset="0"/>
                <a:cs typeface="Calibri" panose="020F0502020204030204" pitchFamily="34" charset="0"/>
              </a:rPr>
              <a:t>n </a:t>
            </a:r>
            <a:r>
              <a:rPr lang="en-US" dirty="0">
                <a:latin typeface="Calibri" panose="020F0502020204030204" pitchFamily="34" charset="0"/>
                <a:cs typeface="Calibri" panose="020F0502020204030204" pitchFamily="34" charset="0"/>
              </a:rPr>
              <a:t>/ 3 ] = 2 when n is odd and 1 when n is even</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err="1">
                <a:latin typeface="Calibri" panose="020F0502020204030204" pitchFamily="34" charset="0"/>
                <a:cs typeface="Calibri" panose="020F0502020204030204" pitchFamily="34" charset="0"/>
              </a:rPr>
              <a:t>Eg</a:t>
            </a:r>
            <a:r>
              <a:rPr lang="en-US" dirty="0">
                <a:latin typeface="Calibri" panose="020F0502020204030204" pitchFamily="34" charset="0"/>
                <a:cs typeface="Calibri" panose="020F0502020204030204" pitchFamily="34" charset="0"/>
              </a:rPr>
              <a:t>: [ 2</a:t>
            </a:r>
            <a:r>
              <a:rPr lang="en-US" baseline="30000" dirty="0">
                <a:latin typeface="Calibri" panose="020F0502020204030204" pitchFamily="34" charset="0"/>
                <a:cs typeface="Calibri" panose="020F0502020204030204" pitchFamily="34" charset="0"/>
              </a:rPr>
              <a:t>3276 </a:t>
            </a:r>
            <a:r>
              <a:rPr lang="en-US" dirty="0">
                <a:latin typeface="Calibri" panose="020F0502020204030204" pitchFamily="34" charset="0"/>
                <a:cs typeface="Calibri" panose="020F0502020204030204" pitchFamily="34" charset="0"/>
              </a:rPr>
              <a:t>/ 3 ] = 1(remainder)</a:t>
            </a:r>
          </a:p>
          <a:p>
            <a:pPr marL="0" indent="0">
              <a:buNone/>
            </a:pPr>
            <a:endParaRPr lang="en-US" dirty="0"/>
          </a:p>
        </p:txBody>
      </p:sp>
    </p:spTree>
    <p:extLst>
      <p:ext uri="{BB962C8B-B14F-4D97-AF65-F5344CB8AC3E}">
        <p14:creationId xmlns:p14="http://schemas.microsoft.com/office/powerpoint/2010/main" val="1893889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086600" cy="3947890"/>
          </a:xfrm>
        </p:spPr>
        <p:txBody>
          <a:bodyPr/>
          <a:lstStyle/>
          <a:p>
            <a:r>
              <a:rPr lang="en-IN" b="1" dirty="0" smtClean="0">
                <a:solidFill>
                  <a:schemeClr val="tx1"/>
                </a:solidFill>
                <a:latin typeface="Times New Roman" pitchFamily="18" charset="0"/>
                <a:cs typeface="Times New Roman" pitchFamily="18" charset="0"/>
              </a:rPr>
              <a:t/>
            </a:r>
            <a:br>
              <a:rPr lang="en-IN" b="1" dirty="0" smtClean="0">
                <a:solidFill>
                  <a:schemeClr val="tx1"/>
                </a:solidFill>
                <a:latin typeface="Times New Roman" pitchFamily="18" charset="0"/>
                <a:cs typeface="Times New Roman" pitchFamily="18" charset="0"/>
              </a:rPr>
            </a:br>
            <a:r>
              <a:rPr lang="en-IN" b="1" dirty="0">
                <a:solidFill>
                  <a:schemeClr val="tx1"/>
                </a:solidFill>
                <a:latin typeface="Times New Roman" pitchFamily="18" charset="0"/>
                <a:cs typeface="Times New Roman" pitchFamily="18" charset="0"/>
              </a:rPr>
              <a:t> </a:t>
            </a:r>
            <a:r>
              <a:rPr lang="en-IN" b="1" dirty="0" smtClean="0">
                <a:solidFill>
                  <a:schemeClr val="tx1"/>
                </a:solidFill>
                <a:latin typeface="Times New Roman" pitchFamily="18" charset="0"/>
                <a:cs typeface="Times New Roman" pitchFamily="18" charset="0"/>
              </a:rPr>
              <a:t>  </a:t>
            </a:r>
            <a:br>
              <a:rPr lang="en-IN" b="1" dirty="0" smtClean="0">
                <a:solidFill>
                  <a:schemeClr val="tx1"/>
                </a:solidFill>
                <a:latin typeface="Times New Roman" pitchFamily="18" charset="0"/>
                <a:cs typeface="Times New Roman" pitchFamily="18" charset="0"/>
              </a:rPr>
            </a:br>
            <a:r>
              <a:rPr lang="en-IN" b="1" dirty="0" smtClean="0">
                <a:solidFill>
                  <a:schemeClr val="tx1"/>
                </a:solidFill>
                <a:latin typeface="Times New Roman" pitchFamily="18" charset="0"/>
                <a:cs typeface="Times New Roman" pitchFamily="18" charset="0"/>
              </a:rPr>
              <a:t>       DIVISIBILITY </a:t>
            </a:r>
            <a:r>
              <a:rPr lang="en-IN" b="1" dirty="0">
                <a:solidFill>
                  <a:schemeClr val="tx1"/>
                </a:solidFill>
                <a:latin typeface="Times New Roman" pitchFamily="18" charset="0"/>
                <a:cs typeface="Times New Roman" pitchFamily="18" charset="0"/>
              </a:rPr>
              <a:t>RULES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593344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a:buFont typeface="Wingdings" pitchFamily="2" charset="2"/>
              <a:buChar char="Ø"/>
            </a:pPr>
            <a:r>
              <a:rPr lang="en-US" dirty="0">
                <a:latin typeface="Calibri" panose="020F0502020204030204" pitchFamily="34" charset="0"/>
                <a:cs typeface="Calibri" panose="020F0502020204030204" pitchFamily="34" charset="0"/>
              </a:rPr>
              <a:t>Take another example with 9</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Remainder [ 9</a:t>
            </a:r>
            <a:r>
              <a:rPr lang="en-US" baseline="30000" dirty="0">
                <a:latin typeface="Calibri" panose="020F0502020204030204" pitchFamily="34" charset="0"/>
                <a:cs typeface="Calibri" panose="020F0502020204030204" pitchFamily="34" charset="0"/>
              </a:rPr>
              <a:t>1</a:t>
            </a:r>
            <a:r>
              <a:rPr lang="en-US" dirty="0">
                <a:latin typeface="Calibri" panose="020F0502020204030204" pitchFamily="34" charset="0"/>
                <a:cs typeface="Calibri" panose="020F0502020204030204" pitchFamily="34" charset="0"/>
              </a:rPr>
              <a:t> / 11 ] = 9, Remainder [ 9</a:t>
            </a:r>
            <a:r>
              <a:rPr lang="en-US" baseline="30000" dirty="0">
                <a:latin typeface="Calibri" panose="020F0502020204030204" pitchFamily="34" charset="0"/>
                <a:cs typeface="Calibri" panose="020F0502020204030204" pitchFamily="34" charset="0"/>
              </a:rPr>
              <a:t>2</a:t>
            </a:r>
            <a:r>
              <a:rPr lang="en-US" dirty="0">
                <a:latin typeface="Calibri" panose="020F0502020204030204" pitchFamily="34" charset="0"/>
                <a:cs typeface="Calibri" panose="020F0502020204030204" pitchFamily="34" charset="0"/>
              </a:rPr>
              <a:t> / 11 ] = 4, Remainder [ 9</a:t>
            </a:r>
            <a:r>
              <a:rPr lang="en-US" baseline="30000" dirty="0">
                <a:latin typeface="Calibri" panose="020F0502020204030204" pitchFamily="34" charset="0"/>
                <a:cs typeface="Calibri" panose="020F0502020204030204" pitchFamily="34" charset="0"/>
              </a:rPr>
              <a:t>3</a:t>
            </a:r>
            <a:r>
              <a:rPr lang="en-US" dirty="0">
                <a:latin typeface="Calibri" panose="020F0502020204030204" pitchFamily="34" charset="0"/>
                <a:cs typeface="Calibri" panose="020F0502020204030204" pitchFamily="34" charset="0"/>
              </a:rPr>
              <a:t> / 11 ] = 3 , Remainder [ 9</a:t>
            </a:r>
            <a:r>
              <a:rPr lang="en-US" baseline="30000" dirty="0">
                <a:latin typeface="Calibri" panose="020F0502020204030204" pitchFamily="34" charset="0"/>
                <a:cs typeface="Calibri" panose="020F0502020204030204" pitchFamily="34" charset="0"/>
              </a:rPr>
              <a:t>4</a:t>
            </a:r>
            <a:r>
              <a:rPr lang="en-US" dirty="0">
                <a:latin typeface="Calibri" panose="020F0502020204030204" pitchFamily="34" charset="0"/>
                <a:cs typeface="Calibri" panose="020F0502020204030204" pitchFamily="34" charset="0"/>
              </a:rPr>
              <a:t> / 11 ] = 5</a:t>
            </a:r>
          </a:p>
          <a:p>
            <a:r>
              <a:rPr lang="en-US" dirty="0">
                <a:latin typeface="Calibri" panose="020F0502020204030204" pitchFamily="34" charset="0"/>
                <a:cs typeface="Calibri" panose="020F0502020204030204" pitchFamily="34" charset="0"/>
              </a:rPr>
              <a:t>Remainder [ 9</a:t>
            </a:r>
            <a:r>
              <a:rPr lang="en-US" baseline="30000" dirty="0">
                <a:latin typeface="Calibri" panose="020F0502020204030204" pitchFamily="34" charset="0"/>
                <a:cs typeface="Calibri" panose="020F0502020204030204" pitchFamily="34" charset="0"/>
              </a:rPr>
              <a:t>5</a:t>
            </a:r>
            <a:r>
              <a:rPr lang="en-US" dirty="0">
                <a:latin typeface="Calibri" panose="020F0502020204030204" pitchFamily="34" charset="0"/>
                <a:cs typeface="Calibri" panose="020F0502020204030204" pitchFamily="34" charset="0"/>
              </a:rPr>
              <a:t> / 11 ] = 1, Remainder [ 9</a:t>
            </a:r>
            <a:r>
              <a:rPr lang="en-US" baseline="30000" dirty="0">
                <a:latin typeface="Calibri" panose="020F0502020204030204" pitchFamily="34" charset="0"/>
                <a:cs typeface="Calibri" panose="020F0502020204030204" pitchFamily="34" charset="0"/>
              </a:rPr>
              <a:t>6</a:t>
            </a:r>
            <a:r>
              <a:rPr lang="en-US" dirty="0">
                <a:latin typeface="Calibri" panose="020F0502020204030204" pitchFamily="34" charset="0"/>
                <a:cs typeface="Calibri" panose="020F0502020204030204" pitchFamily="34" charset="0"/>
              </a:rPr>
              <a:t> / 11 ] = 9, Remainder [ 9</a:t>
            </a:r>
            <a:r>
              <a:rPr lang="en-US" baseline="30000" dirty="0">
                <a:latin typeface="Calibri" panose="020F0502020204030204" pitchFamily="34" charset="0"/>
                <a:cs typeface="Calibri" panose="020F0502020204030204" pitchFamily="34" charset="0"/>
              </a:rPr>
              <a:t>7</a:t>
            </a:r>
            <a:r>
              <a:rPr lang="en-US" dirty="0">
                <a:latin typeface="Calibri" panose="020F0502020204030204" pitchFamily="34" charset="0"/>
                <a:cs typeface="Calibri" panose="020F0502020204030204" pitchFamily="34" charset="0"/>
              </a:rPr>
              <a:t> / 11 ] = 4, Remainder [ 9</a:t>
            </a:r>
            <a:r>
              <a:rPr lang="en-US" baseline="30000" dirty="0">
                <a:latin typeface="Calibri" panose="020F0502020204030204" pitchFamily="34" charset="0"/>
                <a:cs typeface="Calibri" panose="020F0502020204030204" pitchFamily="34" charset="0"/>
              </a:rPr>
              <a:t>8</a:t>
            </a:r>
            <a:r>
              <a:rPr lang="en-US" dirty="0">
                <a:latin typeface="Calibri" panose="020F0502020204030204" pitchFamily="34" charset="0"/>
                <a:cs typeface="Calibri" panose="020F0502020204030204" pitchFamily="34" charset="0"/>
              </a:rPr>
              <a:t> / 11 ] = 3 </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Pattern repeats in cycles of 5. </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[ 9</a:t>
            </a:r>
            <a:r>
              <a:rPr lang="en-US" baseline="30000" dirty="0">
                <a:latin typeface="Calibri" panose="020F0502020204030204" pitchFamily="34" charset="0"/>
                <a:cs typeface="Calibri" panose="020F0502020204030204" pitchFamily="34" charset="0"/>
              </a:rPr>
              <a:t>100 </a:t>
            </a:r>
            <a:r>
              <a:rPr lang="en-US" dirty="0">
                <a:latin typeface="Calibri" panose="020F0502020204030204" pitchFamily="34" charset="0"/>
                <a:cs typeface="Calibri" panose="020F0502020204030204" pitchFamily="34" charset="0"/>
              </a:rPr>
              <a:t>/ 11 ]=1(remainder), 100  is in form 5n</a:t>
            </a:r>
          </a:p>
          <a:p>
            <a:endParaRPr lang="en-US" dirty="0"/>
          </a:p>
        </p:txBody>
      </p:sp>
    </p:spTree>
    <p:extLst>
      <p:ext uri="{BB962C8B-B14F-4D97-AF65-F5344CB8AC3E}">
        <p14:creationId xmlns:p14="http://schemas.microsoft.com/office/powerpoint/2010/main" val="21401659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latin typeface="Calibri" panose="020F0502020204030204" pitchFamily="34" charset="0"/>
                <a:cs typeface="Calibri" panose="020F0502020204030204" pitchFamily="34" charset="0"/>
              </a:rPr>
              <a:t>FEW CONCEPTS CAN BE USED</a:t>
            </a:r>
            <a:endParaRPr lang="en-US" dirty="0"/>
          </a:p>
        </p:txBody>
      </p:sp>
      <p:sp>
        <p:nvSpPr>
          <p:cNvPr id="3" name="Content Placeholder 2"/>
          <p:cNvSpPr>
            <a:spLocks noGrp="1"/>
          </p:cNvSpPr>
          <p:nvPr>
            <p:ph idx="1"/>
          </p:nvPr>
        </p:nvSpPr>
        <p:spPr/>
        <p:txBody>
          <a:bodyPr>
            <a:normAutofit fontScale="92500"/>
          </a:bodyPr>
          <a:lstStyle/>
          <a:p>
            <a:pPr marL="514350" indent="-514350"/>
            <a:r>
              <a:rPr lang="en-US" dirty="0" smtClean="0">
                <a:latin typeface="Calibri" panose="020F0502020204030204" pitchFamily="34" charset="0"/>
                <a:cs typeface="Calibri" panose="020F0502020204030204" pitchFamily="34" charset="0"/>
              </a:rPr>
              <a:t>Remainder</a:t>
            </a:r>
            <a:r>
              <a:rPr lang="en-US" dirty="0">
                <a:latin typeface="Calibri" panose="020F0502020204030204" pitchFamily="34" charset="0"/>
                <a:cs typeface="Calibri" panose="020F0502020204030204" pitchFamily="34" charset="0"/>
              </a:rPr>
              <a:t>[(ax + 1)</a:t>
            </a:r>
            <a:r>
              <a:rPr lang="en-US" baseline="30000" dirty="0">
                <a:latin typeface="Calibri" panose="020F0502020204030204" pitchFamily="34" charset="0"/>
                <a:cs typeface="Calibri" panose="020F0502020204030204" pitchFamily="34" charset="0"/>
              </a:rPr>
              <a:t>n </a:t>
            </a:r>
            <a:r>
              <a:rPr lang="en-US" dirty="0">
                <a:latin typeface="Calibri" panose="020F0502020204030204" pitchFamily="34" charset="0"/>
                <a:cs typeface="Calibri" panose="020F0502020204030204" pitchFamily="34" charset="0"/>
              </a:rPr>
              <a:t>/ a] = 1 for all values of n.</a:t>
            </a:r>
          </a:p>
          <a:p>
            <a:pPr marL="514350" indent="-514350"/>
            <a:r>
              <a:rPr lang="en-US" dirty="0">
                <a:latin typeface="Calibri" panose="020F0502020204030204" pitchFamily="34" charset="0"/>
                <a:cs typeface="Calibri" panose="020F0502020204030204" pitchFamily="34" charset="0"/>
              </a:rPr>
              <a:t>Remainder[(ax - 1)</a:t>
            </a:r>
            <a:r>
              <a:rPr lang="en-US" baseline="30000" dirty="0">
                <a:latin typeface="Calibri" panose="020F0502020204030204" pitchFamily="34" charset="0"/>
                <a:cs typeface="Calibri" panose="020F0502020204030204" pitchFamily="34" charset="0"/>
              </a:rPr>
              <a:t>n </a:t>
            </a:r>
            <a:r>
              <a:rPr lang="en-US" dirty="0">
                <a:latin typeface="Calibri" panose="020F0502020204030204" pitchFamily="34" charset="0"/>
                <a:cs typeface="Calibri" panose="020F0502020204030204" pitchFamily="34" charset="0"/>
              </a:rPr>
              <a:t>/ a ] = 1 when n is even</a:t>
            </a:r>
          </a:p>
          <a:p>
            <a:pPr marL="514350" indent="-514350"/>
            <a:r>
              <a:rPr lang="en-US" dirty="0">
                <a:latin typeface="Calibri" panose="020F0502020204030204" pitchFamily="34" charset="0"/>
                <a:cs typeface="Calibri" panose="020F0502020204030204" pitchFamily="34" charset="0"/>
              </a:rPr>
              <a:t>Remainder[(ax - 1)</a:t>
            </a:r>
            <a:r>
              <a:rPr lang="en-US" baseline="30000" dirty="0">
                <a:latin typeface="Calibri" panose="020F0502020204030204" pitchFamily="34" charset="0"/>
                <a:cs typeface="Calibri" panose="020F0502020204030204" pitchFamily="34" charset="0"/>
              </a:rPr>
              <a:t>n </a:t>
            </a:r>
            <a:r>
              <a:rPr lang="en-US" dirty="0">
                <a:latin typeface="Calibri" panose="020F0502020204030204" pitchFamily="34" charset="0"/>
                <a:cs typeface="Calibri" panose="020F0502020204030204" pitchFamily="34" charset="0"/>
              </a:rPr>
              <a:t>/ a ] = (a-1) when n is odd.</a:t>
            </a:r>
          </a:p>
          <a:p>
            <a:pPr marL="514350" indent="-514350"/>
            <a:r>
              <a:rPr lang="en-US" dirty="0">
                <a:latin typeface="Calibri" panose="020F0502020204030204" pitchFamily="34" charset="0"/>
                <a:cs typeface="Calibri" panose="020F0502020204030204" pitchFamily="34" charset="0"/>
              </a:rPr>
              <a:t>Remainder[(a</a:t>
            </a:r>
            <a:r>
              <a:rPr lang="en-US" baseline="30000" dirty="0">
                <a:latin typeface="Calibri" panose="020F0502020204030204" pitchFamily="34" charset="0"/>
                <a:cs typeface="Calibri" panose="020F0502020204030204" pitchFamily="34" charset="0"/>
              </a:rPr>
              <a:t>n </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a:t>
            </a:r>
            <a:r>
              <a:rPr lang="en-US" baseline="30000" dirty="0" err="1">
                <a:latin typeface="Calibri" panose="020F0502020204030204" pitchFamily="34" charset="0"/>
                <a:cs typeface="Calibri" panose="020F0502020204030204" pitchFamily="34" charset="0"/>
              </a:rPr>
              <a:t>n</a:t>
            </a:r>
            <a:r>
              <a:rPr lang="en-US" dirty="0">
                <a:latin typeface="Calibri" panose="020F0502020204030204" pitchFamily="34" charset="0"/>
                <a:cs typeface="Calibri" panose="020F0502020204030204" pitchFamily="34" charset="0"/>
              </a:rPr>
              <a:t>) / (a + b) ] = 0 when n is odd.</a:t>
            </a:r>
          </a:p>
          <a:p>
            <a:pPr marL="514350" indent="-514350"/>
            <a:r>
              <a:rPr lang="en-US" dirty="0">
                <a:latin typeface="Calibri" panose="020F0502020204030204" pitchFamily="34" charset="0"/>
                <a:cs typeface="Calibri" panose="020F0502020204030204" pitchFamily="34" charset="0"/>
              </a:rPr>
              <a:t>Remainder[(a</a:t>
            </a:r>
            <a:r>
              <a:rPr lang="en-US" baseline="30000" dirty="0">
                <a:latin typeface="Calibri" panose="020F0502020204030204" pitchFamily="34" charset="0"/>
                <a:cs typeface="Calibri" panose="020F0502020204030204" pitchFamily="34" charset="0"/>
              </a:rPr>
              <a:t>n </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a:t>
            </a:r>
            <a:r>
              <a:rPr lang="en-US" baseline="30000" dirty="0" err="1">
                <a:latin typeface="Calibri" panose="020F0502020204030204" pitchFamily="34" charset="0"/>
                <a:cs typeface="Calibri" panose="020F0502020204030204" pitchFamily="34" charset="0"/>
              </a:rPr>
              <a:t>n</a:t>
            </a:r>
            <a:r>
              <a:rPr lang="en-US" dirty="0">
                <a:latin typeface="Calibri" panose="020F0502020204030204" pitchFamily="34" charset="0"/>
                <a:cs typeface="Calibri" panose="020F0502020204030204" pitchFamily="34" charset="0"/>
              </a:rPr>
              <a:t>) / (a + b) ] = 0 when n is even.</a:t>
            </a:r>
          </a:p>
          <a:p>
            <a:pPr marL="514350" indent="-514350"/>
            <a:r>
              <a:rPr lang="en-US" dirty="0">
                <a:latin typeface="Calibri" panose="020F0502020204030204" pitchFamily="34" charset="0"/>
                <a:cs typeface="Calibri" panose="020F0502020204030204" pitchFamily="34" charset="0"/>
              </a:rPr>
              <a:t>Remainder [(a</a:t>
            </a:r>
            <a:r>
              <a:rPr lang="en-US" baseline="30000" dirty="0">
                <a:latin typeface="Calibri" panose="020F0502020204030204" pitchFamily="34" charset="0"/>
                <a:cs typeface="Calibri" panose="020F0502020204030204" pitchFamily="34" charset="0"/>
              </a:rPr>
              <a:t>n </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a:t>
            </a:r>
            <a:r>
              <a:rPr lang="en-US" baseline="30000" dirty="0" err="1">
                <a:latin typeface="Calibri" panose="020F0502020204030204" pitchFamily="34" charset="0"/>
                <a:cs typeface="Calibri" panose="020F0502020204030204" pitchFamily="34" charset="0"/>
              </a:rPr>
              <a:t>n</a:t>
            </a:r>
            <a:r>
              <a:rPr lang="en-US" dirty="0">
                <a:latin typeface="Calibri" panose="020F0502020204030204" pitchFamily="34" charset="0"/>
                <a:cs typeface="Calibri" panose="020F0502020204030204" pitchFamily="34" charset="0"/>
              </a:rPr>
              <a:t>) / (a - b) ] = 0</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08829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latin typeface="Calibri" panose="020F0502020204030204" pitchFamily="34" charset="0"/>
                <a:cs typeface="Calibri" panose="020F0502020204030204" pitchFamily="34" charset="0"/>
              </a:rPr>
              <a:t>1. What </a:t>
            </a:r>
            <a:r>
              <a:rPr lang="en-US" sz="2800" dirty="0">
                <a:latin typeface="Calibri" panose="020F0502020204030204" pitchFamily="34" charset="0"/>
                <a:cs typeface="Calibri" panose="020F0502020204030204" pitchFamily="34" charset="0"/>
              </a:rPr>
              <a:t>is the remainder when 13</a:t>
            </a:r>
            <a:r>
              <a:rPr lang="en-US" sz="2800" baseline="30000" dirty="0">
                <a:latin typeface="Calibri" panose="020F0502020204030204" pitchFamily="34" charset="0"/>
                <a:cs typeface="Calibri" panose="020F0502020204030204" pitchFamily="34" charset="0"/>
              </a:rPr>
              <a:t>18</a:t>
            </a:r>
            <a:r>
              <a:rPr lang="en-US" sz="2800" dirty="0">
                <a:latin typeface="Calibri" panose="020F0502020204030204" pitchFamily="34" charset="0"/>
                <a:cs typeface="Calibri" panose="020F0502020204030204" pitchFamily="34" charset="0"/>
              </a:rPr>
              <a:t> is divided by 19?</a:t>
            </a:r>
          </a:p>
          <a:p>
            <a:pPr marL="0" indent="0">
              <a:buNone/>
            </a:pPr>
            <a:r>
              <a:rPr lang="en-US" sz="2800" dirty="0" smtClean="0">
                <a:latin typeface="Calibri" panose="020F0502020204030204" pitchFamily="34" charset="0"/>
                <a:cs typeface="Calibri" panose="020F0502020204030204" pitchFamily="34" charset="0"/>
              </a:rPr>
              <a:t>A.2		B.1		C.4		D.3</a:t>
            </a:r>
            <a:endParaRPr lang="en-US" sz="2800" dirty="0">
              <a:latin typeface="Calibri" panose="020F0502020204030204" pitchFamily="34" charset="0"/>
              <a:cs typeface="Calibri" panose="020F0502020204030204" pitchFamily="34" charset="0"/>
            </a:endParaRPr>
          </a:p>
          <a:p>
            <a:pPr marL="0" indent="0">
              <a:buNone/>
            </a:pPr>
            <a:endParaRPr lang="en-US" sz="2800" dirty="0"/>
          </a:p>
          <a:p>
            <a:pPr marL="0" indent="0">
              <a:buNone/>
            </a:pPr>
            <a:endParaRPr lang="en-US" sz="2800" dirty="0" smtClean="0"/>
          </a:p>
          <a:p>
            <a:pPr marL="0" indent="0">
              <a:buNone/>
            </a:pPr>
            <a:r>
              <a:rPr lang="en-US" sz="2800" dirty="0" smtClean="0"/>
              <a:t>2. </a:t>
            </a:r>
            <a:r>
              <a:rPr lang="en-US" sz="2800" dirty="0"/>
              <a:t>Find remainder for 9</a:t>
            </a:r>
            <a:r>
              <a:rPr lang="en-US" sz="2800" baseline="30000" dirty="0"/>
              <a:t>101</a:t>
            </a:r>
            <a:r>
              <a:rPr lang="en-US" sz="2800" dirty="0"/>
              <a:t>/125.</a:t>
            </a:r>
          </a:p>
          <a:p>
            <a:endParaRPr lang="en-US" sz="2800" dirty="0"/>
          </a:p>
          <a:p>
            <a:pPr marL="0" indent="0">
              <a:buNone/>
            </a:pPr>
            <a:r>
              <a:rPr lang="en-US" sz="2800" dirty="0" smtClean="0"/>
              <a:t>A.10		B.9		C.8		D.7</a:t>
            </a:r>
            <a:endParaRPr lang="en-US" sz="2800" dirty="0"/>
          </a:p>
          <a:p>
            <a:pPr marL="0" indent="0">
              <a:buNone/>
            </a:pPr>
            <a:endParaRPr lang="en-US" sz="2800" dirty="0"/>
          </a:p>
        </p:txBody>
      </p:sp>
    </p:spTree>
    <p:extLst>
      <p:ext uri="{BB962C8B-B14F-4D97-AF65-F5344CB8AC3E}">
        <p14:creationId xmlns:p14="http://schemas.microsoft.com/office/powerpoint/2010/main" val="4988224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buNone/>
            </a:pPr>
            <a:r>
              <a:rPr lang="en-US" sz="2800" dirty="0" smtClean="0">
                <a:latin typeface="Calibri" panose="020F0502020204030204" pitchFamily="34" charset="0"/>
                <a:cs typeface="Calibri" panose="020F0502020204030204" pitchFamily="34" charset="0"/>
              </a:rPr>
              <a:t>3. Find </a:t>
            </a:r>
            <a:r>
              <a:rPr lang="en-US" sz="2800" dirty="0">
                <a:latin typeface="Calibri" panose="020F0502020204030204" pitchFamily="34" charset="0"/>
                <a:cs typeface="Calibri" panose="020F0502020204030204" pitchFamily="34" charset="0"/>
              </a:rPr>
              <a:t>the remainder when 7^97 is divided by 45.</a:t>
            </a:r>
          </a:p>
          <a:p>
            <a:pPr marL="0" indent="0">
              <a:buNone/>
            </a:pPr>
            <a:r>
              <a:rPr lang="en-US" sz="2800" dirty="0" smtClean="0">
                <a:latin typeface="Calibri" panose="020F0502020204030204" pitchFamily="34" charset="0"/>
                <a:cs typeface="Calibri" panose="020F0502020204030204" pitchFamily="34" charset="0"/>
              </a:rPr>
              <a:t>A.7		B.8		C.5		D.1</a:t>
            </a:r>
          </a:p>
          <a:p>
            <a:pPr marL="0" indent="0">
              <a:buNone/>
            </a:pPr>
            <a:endParaRPr lang="en-US" sz="2800" dirty="0">
              <a:latin typeface="Calibri" panose="020F0502020204030204" pitchFamily="34" charset="0"/>
              <a:cs typeface="Calibri" panose="020F0502020204030204" pitchFamily="34" charset="0"/>
            </a:endParaRPr>
          </a:p>
          <a:p>
            <a:pPr marL="0" indent="0">
              <a:buNone/>
            </a:pPr>
            <a:endParaRPr lang="en-US" sz="2800" dirty="0">
              <a:latin typeface="Calibri" panose="020F0502020204030204" pitchFamily="34" charset="0"/>
              <a:cs typeface="Calibri" panose="020F0502020204030204" pitchFamily="34" charset="0"/>
            </a:endParaRPr>
          </a:p>
          <a:p>
            <a:pPr marL="0" indent="0">
              <a:buNone/>
            </a:pPr>
            <a:r>
              <a:rPr lang="en-US" sz="2800" dirty="0" smtClean="0">
                <a:latin typeface="Calibri" panose="020F0502020204030204" pitchFamily="34" charset="0"/>
                <a:cs typeface="Calibri" panose="020F0502020204030204" pitchFamily="34" charset="0"/>
              </a:rPr>
              <a:t>4. Find </a:t>
            </a:r>
            <a:r>
              <a:rPr lang="en-US" sz="2800" dirty="0">
                <a:latin typeface="Calibri" panose="020F0502020204030204" pitchFamily="34" charset="0"/>
                <a:cs typeface="Calibri" panose="020F0502020204030204" pitchFamily="34" charset="0"/>
              </a:rPr>
              <a:t>the remainder when 72^40 is divided by 41.</a:t>
            </a:r>
          </a:p>
          <a:p>
            <a:pPr marL="0" indent="0">
              <a:buNone/>
            </a:pPr>
            <a:r>
              <a:rPr lang="en-US" sz="2800" dirty="0" smtClean="0">
                <a:latin typeface="Calibri" panose="020F0502020204030204" pitchFamily="34" charset="0"/>
                <a:cs typeface="Calibri" panose="020F0502020204030204" pitchFamily="34" charset="0"/>
              </a:rPr>
              <a:t>A.2		B.4		C.1		D.3</a:t>
            </a:r>
            <a:endParaRPr lang="en-US" sz="2800" dirty="0">
              <a:latin typeface="Calibri" panose="020F0502020204030204" pitchFamily="34" charset="0"/>
              <a:cs typeface="Calibri" panose="020F0502020204030204" pitchFamily="34" charset="0"/>
            </a:endParaRPr>
          </a:p>
          <a:p>
            <a:endParaRPr lang="en-US" sz="2800" dirty="0"/>
          </a:p>
        </p:txBody>
      </p:sp>
    </p:spTree>
    <p:extLst>
      <p:ext uri="{BB962C8B-B14F-4D97-AF65-F5344CB8AC3E}">
        <p14:creationId xmlns:p14="http://schemas.microsoft.com/office/powerpoint/2010/main" val="28017511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pPr fontAlgn="base">
              <a:buNone/>
            </a:pPr>
            <a:r>
              <a:rPr lang="en-US" sz="2800" dirty="0" smtClean="0"/>
              <a:t>5. </a:t>
            </a:r>
            <a:r>
              <a:rPr lang="en-US" sz="2400" dirty="0">
                <a:latin typeface="Calibri" panose="020F0502020204030204" pitchFamily="34" charset="0"/>
                <a:cs typeface="Calibri" panose="020F0502020204030204" pitchFamily="34" charset="0"/>
              </a:rPr>
              <a:t>Given N is a positive integer less than 31, how many values can n take if (n + 1) is a factor of n!?</a:t>
            </a:r>
            <a:br>
              <a:rPr lang="en-US" sz="2400" dirty="0">
                <a:latin typeface="Calibri" panose="020F0502020204030204" pitchFamily="34" charset="0"/>
                <a:cs typeface="Calibri" panose="020F0502020204030204" pitchFamily="34" charset="0"/>
              </a:rPr>
            </a:br>
            <a:r>
              <a:rPr lang="en-US" sz="2400" dirty="0" smtClean="0">
                <a:latin typeface="Calibri" panose="020F0502020204030204" pitchFamily="34" charset="0"/>
                <a:cs typeface="Calibri" panose="020F0502020204030204" pitchFamily="34" charset="0"/>
              </a:rPr>
              <a:t>A.18		B.16		C.12		D.20</a:t>
            </a:r>
          </a:p>
          <a:p>
            <a:pPr fontAlgn="base">
              <a:buNone/>
            </a:pPr>
            <a:endParaRPr lang="en-US" sz="2400" dirty="0" smtClean="0">
              <a:latin typeface="Calibri" panose="020F0502020204030204" pitchFamily="34" charset="0"/>
              <a:cs typeface="Calibri" panose="020F0502020204030204" pitchFamily="34" charset="0"/>
            </a:endParaRPr>
          </a:p>
          <a:p>
            <a:pPr marL="457200" lvl="1" indent="0" fontAlgn="base">
              <a:buFont typeface="Wingdings 3" charset="2"/>
              <a:buNone/>
            </a:pPr>
            <a:endParaRPr lang="en-US" sz="2400" dirty="0">
              <a:latin typeface="Calibri" panose="020F0502020204030204" pitchFamily="34" charset="0"/>
              <a:cs typeface="Calibri" panose="020F0502020204030204" pitchFamily="34" charset="0"/>
            </a:endParaRPr>
          </a:p>
          <a:p>
            <a:endParaRPr lang="en-US" sz="2800" dirty="0" smtClean="0"/>
          </a:p>
          <a:p>
            <a:pPr fontAlgn="base">
              <a:buNone/>
            </a:pPr>
            <a:r>
              <a:rPr lang="en-US" sz="2800" dirty="0" smtClean="0"/>
              <a:t>6. </a:t>
            </a:r>
            <a:r>
              <a:rPr lang="en-US" sz="2400" dirty="0">
                <a:latin typeface="Calibri" panose="020F0502020204030204" pitchFamily="34" charset="0"/>
                <a:cs typeface="Calibri" panose="020F0502020204030204" pitchFamily="34" charset="0"/>
              </a:rPr>
              <a:t>What is the highest power of 12 that divides 54!?</a:t>
            </a:r>
            <a:br>
              <a:rPr lang="en-US" sz="2400" dirty="0">
                <a:latin typeface="Calibri" panose="020F0502020204030204" pitchFamily="34" charset="0"/>
                <a:cs typeface="Calibri" panose="020F0502020204030204" pitchFamily="34" charset="0"/>
              </a:rPr>
            </a:br>
            <a:r>
              <a:rPr lang="en-US" sz="2400" dirty="0" smtClean="0">
                <a:latin typeface="Calibri" panose="020F0502020204030204" pitchFamily="34" charset="0"/>
                <a:cs typeface="Calibri" panose="020F0502020204030204" pitchFamily="34" charset="0"/>
              </a:rPr>
              <a:t>A.25		B.26		C.30		D.4</a:t>
            </a:r>
            <a:endParaRPr lang="en-US" sz="2400" dirty="0">
              <a:latin typeface="Calibri" panose="020F0502020204030204" pitchFamily="34" charset="0"/>
              <a:cs typeface="Calibri" panose="020F0502020204030204" pitchFamily="34" charset="0"/>
            </a:endParaRPr>
          </a:p>
          <a:p>
            <a:endParaRPr lang="en-US" sz="2800" dirty="0"/>
          </a:p>
        </p:txBody>
      </p:sp>
    </p:spTree>
    <p:extLst>
      <p:ext uri="{BB962C8B-B14F-4D97-AF65-F5344CB8AC3E}">
        <p14:creationId xmlns:p14="http://schemas.microsoft.com/office/powerpoint/2010/main" val="19840230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2967335"/>
            <a:ext cx="4572000" cy="830997"/>
          </a:xfrm>
          <a:prstGeom prst="rect">
            <a:avLst/>
          </a:prstGeom>
        </p:spPr>
        <p:txBody>
          <a:bodyPr>
            <a:spAutoFit/>
          </a:bodyPr>
          <a:lstStyle/>
          <a:p>
            <a:r>
              <a:rPr lang="en-IN" sz="4800" b="1" dirty="0" smtClean="0">
                <a:latin typeface="Times New Roman" pitchFamily="18" charset="0"/>
                <a:cs typeface="Times New Roman" pitchFamily="18" charset="0"/>
              </a:rPr>
              <a:t>FACTORIAL</a:t>
            </a:r>
            <a:endParaRPr lang="en-US" sz="4800" dirty="0"/>
          </a:p>
        </p:txBody>
      </p:sp>
    </p:spTree>
    <p:extLst>
      <p:ext uri="{BB962C8B-B14F-4D97-AF65-F5344CB8AC3E}">
        <p14:creationId xmlns:p14="http://schemas.microsoft.com/office/powerpoint/2010/main" val="23751217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600" dirty="0" smtClean="0">
                <a:latin typeface="Calibri" panose="020F0502020204030204" pitchFamily="34" charset="0"/>
                <a:cs typeface="Calibri" panose="020F0502020204030204" pitchFamily="34" charset="0"/>
              </a:rPr>
              <a:t>The </a:t>
            </a:r>
            <a:r>
              <a:rPr lang="en-US" sz="2600" dirty="0">
                <a:latin typeface="Calibri" panose="020F0502020204030204" pitchFamily="34" charset="0"/>
                <a:cs typeface="Calibri" panose="020F0502020204030204" pitchFamily="34" charset="0"/>
              </a:rPr>
              <a:t>product of an integer and all the integers below it.</a:t>
            </a:r>
          </a:p>
          <a:p>
            <a:r>
              <a:rPr lang="en-US" sz="2600" dirty="0">
                <a:latin typeface="Calibri" panose="020F0502020204030204" pitchFamily="34" charset="0"/>
                <a:cs typeface="Calibri" panose="020F0502020204030204" pitchFamily="34" charset="0"/>
              </a:rPr>
              <a:t>N!= N (N-1) (n-2)…….. 1</a:t>
            </a:r>
          </a:p>
          <a:p>
            <a:r>
              <a:rPr lang="en-US" sz="2600" dirty="0">
                <a:latin typeface="Calibri" panose="020F0502020204030204" pitchFamily="34" charset="0"/>
                <a:cs typeface="Calibri" panose="020F0502020204030204" pitchFamily="34" charset="0"/>
              </a:rPr>
              <a:t>E.g.  </a:t>
            </a:r>
            <a:r>
              <a:rPr lang="en-IN" sz="2600" dirty="0">
                <a:latin typeface="Calibri" panose="020F0502020204030204" pitchFamily="34" charset="0"/>
                <a:cs typeface="Calibri" panose="020F0502020204030204" pitchFamily="34" charset="0"/>
              </a:rPr>
              <a:t>4! = 4 × 3 × 2 × 1 = </a:t>
            </a:r>
            <a:r>
              <a:rPr lang="en-IN" sz="2600" dirty="0" smtClean="0">
                <a:latin typeface="Calibri" panose="020F0502020204030204" pitchFamily="34" charset="0"/>
                <a:cs typeface="Calibri" panose="020F0502020204030204" pitchFamily="34" charset="0"/>
              </a:rPr>
              <a:t>24</a:t>
            </a:r>
          </a:p>
          <a:p>
            <a:endParaRPr lang="en-IN" sz="2600" dirty="0">
              <a:latin typeface="Calibri" panose="020F0502020204030204" pitchFamily="34" charset="0"/>
              <a:cs typeface="Calibri" panose="020F0502020204030204" pitchFamily="34" charset="0"/>
            </a:endParaRPr>
          </a:p>
          <a:p>
            <a:endParaRPr lang="en-IN" sz="2600" dirty="0">
              <a:latin typeface="Calibri" panose="020F0502020204030204" pitchFamily="34" charset="0"/>
              <a:cs typeface="Calibri" panose="020F0502020204030204" pitchFamily="34" charset="0"/>
            </a:endParaRPr>
          </a:p>
          <a:p>
            <a:endParaRPr lang="en-US" sz="2600" dirty="0">
              <a:latin typeface="Calibri" panose="020F0502020204030204" pitchFamily="34" charset="0"/>
              <a:cs typeface="Calibri" panose="020F0502020204030204" pitchFamily="34" charset="0"/>
            </a:endParaRPr>
          </a:p>
          <a:p>
            <a:pPr marL="0" indent="0" fontAlgn="base">
              <a:buFont typeface="Wingdings 3" charset="2"/>
              <a:buNone/>
            </a:pPr>
            <a:r>
              <a:rPr lang="en-US" sz="2000" dirty="0" smtClean="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How many trailing zeroes (zeroes at the end of the </a:t>
            </a:r>
            <a:r>
              <a:rPr lang="en-US" sz="2000" dirty="0" smtClean="0">
                <a:latin typeface="Calibri" panose="020F0502020204030204" pitchFamily="34" charset="0"/>
                <a:cs typeface="Calibri" panose="020F0502020204030204" pitchFamily="34" charset="0"/>
              </a:rPr>
              <a:t>number</a:t>
            </a:r>
            <a:r>
              <a:rPr lang="en-US" sz="2000" dirty="0">
                <a:latin typeface="Calibri" panose="020F0502020204030204" pitchFamily="34" charset="0"/>
                <a:cs typeface="Calibri" panose="020F0502020204030204" pitchFamily="34" charset="0"/>
              </a:rPr>
              <a:t>) does 60! have?</a:t>
            </a:r>
            <a:br>
              <a:rPr lang="en-US" sz="2000" dirty="0">
                <a:latin typeface="Calibri" panose="020F0502020204030204" pitchFamily="34" charset="0"/>
                <a:cs typeface="Calibri" panose="020F0502020204030204" pitchFamily="34" charset="0"/>
              </a:rPr>
            </a:br>
            <a:endParaRPr lang="en-US" sz="2000" dirty="0">
              <a:latin typeface="Calibri" panose="020F0502020204030204" pitchFamily="34" charset="0"/>
              <a:cs typeface="Calibri" panose="020F0502020204030204" pitchFamily="34" charset="0"/>
            </a:endParaRPr>
          </a:p>
          <a:p>
            <a:pPr marL="0" indent="0" fontAlgn="base">
              <a:buFont typeface="Wingdings 3" charset="2"/>
              <a:buNone/>
            </a:pPr>
            <a:r>
              <a:rPr lang="en-US" sz="2000" dirty="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A.14		B.12		C.10		D.8</a:t>
            </a:r>
            <a:endParaRPr lang="en-US" sz="2400" dirty="0"/>
          </a:p>
        </p:txBody>
      </p:sp>
    </p:spTree>
    <p:extLst>
      <p:ext uri="{BB962C8B-B14F-4D97-AF65-F5344CB8AC3E}">
        <p14:creationId xmlns:p14="http://schemas.microsoft.com/office/powerpoint/2010/main" val="4213532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229600" cy="5867400"/>
          </a:xfrm>
        </p:spPr>
        <p:txBody>
          <a:bodyPr>
            <a:normAutofit/>
          </a:bodyPr>
          <a:lstStyle/>
          <a:p>
            <a:pPr marL="0" indent="0" fontAlgn="base">
              <a:buNone/>
            </a:pPr>
            <a:r>
              <a:rPr lang="en-US" sz="2400" dirty="0" smtClean="0">
                <a:latin typeface="Calibri" panose="020F0502020204030204" pitchFamily="34" charset="0"/>
                <a:cs typeface="Calibri" panose="020F0502020204030204" pitchFamily="34" charset="0"/>
              </a:rPr>
              <a:t>2. Given </a:t>
            </a:r>
            <a:r>
              <a:rPr lang="en-US" sz="2400" dirty="0">
                <a:latin typeface="Calibri" panose="020F0502020204030204" pitchFamily="34" charset="0"/>
                <a:cs typeface="Calibri" panose="020F0502020204030204" pitchFamily="34" charset="0"/>
              </a:rPr>
              <a:t>N is a positive integer less than 31, how many values can n take if (n + 1) is a factor of n!?</a:t>
            </a:r>
            <a:r>
              <a:rPr lang="en-US" sz="2000" dirty="0">
                <a:latin typeface="Calibri" panose="020F0502020204030204" pitchFamily="34" charset="0"/>
                <a:cs typeface="Calibri" panose="020F0502020204030204" pitchFamily="34" charset="0"/>
              </a:rPr>
              <a:t/>
            </a:r>
            <a:br>
              <a:rPr lang="en-US" sz="2000" dirty="0">
                <a:latin typeface="Calibri" panose="020F0502020204030204" pitchFamily="34" charset="0"/>
                <a:cs typeface="Calibri" panose="020F0502020204030204" pitchFamily="34" charset="0"/>
              </a:rPr>
            </a:br>
            <a:r>
              <a:rPr lang="en-US" sz="2400" dirty="0" smtClean="0">
                <a:latin typeface="Calibri" panose="020F0502020204030204" pitchFamily="34" charset="0"/>
                <a:cs typeface="Calibri" panose="020F0502020204030204" pitchFamily="34" charset="0"/>
              </a:rPr>
              <a:t>A.18		B.16		C.12		D.20</a:t>
            </a:r>
          </a:p>
          <a:p>
            <a:pPr marL="0" indent="0" fontAlgn="base">
              <a:buNone/>
            </a:pPr>
            <a:endParaRPr lang="en-US" sz="2400" dirty="0">
              <a:latin typeface="Calibri" panose="020F0502020204030204" pitchFamily="34" charset="0"/>
              <a:cs typeface="Calibri" panose="020F0502020204030204" pitchFamily="34" charset="0"/>
            </a:endParaRPr>
          </a:p>
          <a:p>
            <a:pPr marL="0" indent="0" fontAlgn="base">
              <a:buNone/>
            </a:pPr>
            <a:endParaRPr lang="en-US" sz="2400" dirty="0" smtClean="0">
              <a:latin typeface="Calibri" panose="020F0502020204030204" pitchFamily="34" charset="0"/>
              <a:cs typeface="Calibri" panose="020F0502020204030204" pitchFamily="34" charset="0"/>
            </a:endParaRPr>
          </a:p>
          <a:p>
            <a:pPr marL="0" indent="0" fontAlgn="base">
              <a:buNone/>
            </a:pPr>
            <a:endParaRPr lang="en-US" sz="2400" dirty="0">
              <a:latin typeface="Calibri" panose="020F0502020204030204" pitchFamily="34" charset="0"/>
              <a:cs typeface="Calibri" panose="020F0502020204030204" pitchFamily="34" charset="0"/>
            </a:endParaRPr>
          </a:p>
          <a:p>
            <a:pPr marL="0" indent="0" fontAlgn="base">
              <a:buNone/>
            </a:pPr>
            <a:r>
              <a:rPr lang="en-US" sz="2400" dirty="0" smtClean="0">
                <a:latin typeface="Calibri" panose="020F0502020204030204" pitchFamily="34" charset="0"/>
                <a:cs typeface="Calibri" panose="020F0502020204030204" pitchFamily="34" charset="0"/>
              </a:rPr>
              <a:t>3. What </a:t>
            </a:r>
            <a:r>
              <a:rPr lang="en-US" sz="2400" dirty="0">
                <a:latin typeface="Calibri" panose="020F0502020204030204" pitchFamily="34" charset="0"/>
                <a:cs typeface="Calibri" panose="020F0502020204030204" pitchFamily="34" charset="0"/>
              </a:rPr>
              <a:t>is the highest power of 12 that divides 54!?</a:t>
            </a:r>
            <a:br>
              <a:rPr lang="en-US" sz="2400" dirty="0">
                <a:latin typeface="Calibri" panose="020F0502020204030204" pitchFamily="34" charset="0"/>
                <a:cs typeface="Calibri" panose="020F0502020204030204" pitchFamily="34" charset="0"/>
              </a:rPr>
            </a:br>
            <a:r>
              <a:rPr lang="en-US" sz="2400" dirty="0" smtClean="0">
                <a:latin typeface="Calibri" panose="020F0502020204030204" pitchFamily="34" charset="0"/>
                <a:cs typeface="Calibri" panose="020F0502020204030204" pitchFamily="34" charset="0"/>
              </a:rPr>
              <a:t>A.25		B.26		C.30		D.4</a:t>
            </a:r>
            <a:endParaRPr lang="en-US" sz="2400" dirty="0">
              <a:latin typeface="Calibri" panose="020F0502020204030204" pitchFamily="34" charset="0"/>
              <a:cs typeface="Calibri" panose="020F0502020204030204" pitchFamily="34" charset="0"/>
            </a:endParaRPr>
          </a:p>
          <a:p>
            <a:pPr marL="0" indent="0" fontAlgn="base">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66053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69275" y="2971800"/>
            <a:ext cx="3657600" cy="830997"/>
          </a:xfrm>
          <a:prstGeom prst="rect">
            <a:avLst/>
          </a:prstGeom>
        </p:spPr>
        <p:txBody>
          <a:bodyPr wrap="square">
            <a:spAutoFit/>
          </a:bodyPr>
          <a:lstStyle/>
          <a:p>
            <a:r>
              <a:rPr lang="en-IN" sz="4800" b="1" dirty="0" smtClean="0">
                <a:latin typeface="Times New Roman" pitchFamily="18" charset="0"/>
                <a:cs typeface="Times New Roman" pitchFamily="18" charset="0"/>
              </a:rPr>
              <a:t>FACTORS</a:t>
            </a:r>
            <a:endParaRPr lang="en-US" sz="4800" dirty="0"/>
          </a:p>
        </p:txBody>
      </p:sp>
    </p:spTree>
    <p:extLst>
      <p:ext uri="{BB962C8B-B14F-4D97-AF65-F5344CB8AC3E}">
        <p14:creationId xmlns:p14="http://schemas.microsoft.com/office/powerpoint/2010/main" val="26281206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400" dirty="0"/>
              <a:t>Factors of a number are the integers that can divide the original number exactly. </a:t>
            </a:r>
            <a:endParaRPr lang="en-US" sz="2400" dirty="0" smtClean="0"/>
          </a:p>
          <a:p>
            <a:endParaRPr lang="en-US" sz="2400" dirty="0"/>
          </a:p>
          <a:p>
            <a:r>
              <a:rPr lang="en-US" sz="2400" dirty="0" smtClean="0"/>
              <a:t>For </a:t>
            </a:r>
            <a:r>
              <a:rPr lang="en-US" sz="2400" dirty="0"/>
              <a:t>example, 8 is the factor of 24, since it can </a:t>
            </a:r>
            <a:r>
              <a:rPr lang="en-US" sz="2400" dirty="0" smtClean="0"/>
              <a:t>divide 24 </a:t>
            </a:r>
            <a:r>
              <a:rPr lang="en-US" sz="2400" dirty="0"/>
              <a:t>into three equal parts. 24/8 = </a:t>
            </a:r>
            <a:r>
              <a:rPr lang="en-US" sz="2400" dirty="0" smtClean="0"/>
              <a:t>3.</a:t>
            </a:r>
          </a:p>
          <a:p>
            <a:r>
              <a:rPr lang="en-US" sz="2400" dirty="0" smtClean="0"/>
              <a:t>Other factors of 24 are 1, 2, 3, 4, 6, 8, 12 and 24</a:t>
            </a:r>
            <a:endParaRPr lang="en-US" sz="2400" dirty="0"/>
          </a:p>
        </p:txBody>
      </p:sp>
    </p:spTree>
    <p:extLst>
      <p:ext uri="{BB962C8B-B14F-4D97-AF65-F5344CB8AC3E}">
        <p14:creationId xmlns:p14="http://schemas.microsoft.com/office/powerpoint/2010/main" val="220551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a:xfrm>
            <a:off x="457200" y="609600"/>
            <a:ext cx="8229600" cy="5516563"/>
          </a:xfrm>
        </p:spPr>
        <p:txBody>
          <a:bodyPr>
            <a:noAutofit/>
          </a:bodyPr>
          <a:lstStyle/>
          <a:p>
            <a:r>
              <a:rPr lang="en-IN" sz="2800" dirty="0" smtClean="0">
                <a:latin typeface="Times New Roman" pitchFamily="18" charset="0"/>
                <a:cs typeface="Times New Roman" pitchFamily="18" charset="0"/>
              </a:rPr>
              <a:t>A number is </a:t>
            </a:r>
            <a:r>
              <a:rPr lang="en-IN" sz="2800" u="sng" dirty="0" smtClean="0">
                <a:latin typeface="Times New Roman" pitchFamily="18" charset="0"/>
                <a:cs typeface="Times New Roman" pitchFamily="18" charset="0"/>
              </a:rPr>
              <a:t>divisible by </a:t>
            </a:r>
            <a:r>
              <a:rPr lang="en-IN" sz="2800" b="1" u="sng" dirty="0" smtClean="0">
                <a:latin typeface="Times New Roman" pitchFamily="18" charset="0"/>
                <a:cs typeface="Times New Roman" pitchFamily="18" charset="0"/>
              </a:rPr>
              <a:t>2</a:t>
            </a:r>
            <a:r>
              <a:rPr lang="en-IN" sz="2800" b="1" dirty="0" smtClean="0">
                <a:latin typeface="Times New Roman" pitchFamily="18" charset="0"/>
                <a:cs typeface="Times New Roman" pitchFamily="18" charset="0"/>
              </a:rPr>
              <a:t>, </a:t>
            </a:r>
            <a:r>
              <a:rPr lang="en-IN" sz="2800" dirty="0" smtClean="0">
                <a:latin typeface="Times New Roman" pitchFamily="18" charset="0"/>
                <a:cs typeface="Times New Roman" pitchFamily="18" charset="0"/>
              </a:rPr>
              <a:t>If the last digit is even.</a:t>
            </a:r>
            <a:br>
              <a:rPr lang="en-IN"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12</a:t>
            </a:r>
            <a:r>
              <a:rPr lang="en-US" sz="2800" b="1" dirty="0" smtClean="0">
                <a:latin typeface="Times New Roman" pitchFamily="18" charset="0"/>
                <a:cs typeface="Times New Roman" pitchFamily="18" charset="0"/>
              </a:rPr>
              <a:t>8</a:t>
            </a: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Yes</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12</a:t>
            </a:r>
            <a:r>
              <a:rPr lang="en-US" sz="2800" b="1" dirty="0" smtClean="0">
                <a:latin typeface="Times New Roman" pitchFamily="18" charset="0"/>
                <a:cs typeface="Times New Roman" pitchFamily="18" charset="0"/>
              </a:rPr>
              <a:t>9</a:t>
            </a: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No</a:t>
            </a:r>
          </a:p>
          <a:p>
            <a:endParaRPr lang="en-US" sz="2800" b="1"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A number is </a:t>
            </a:r>
            <a:r>
              <a:rPr lang="en-IN" sz="2800" u="sng" dirty="0" smtClean="0">
                <a:latin typeface="Times New Roman" pitchFamily="18" charset="0"/>
                <a:cs typeface="Times New Roman" pitchFamily="18" charset="0"/>
              </a:rPr>
              <a:t>divisible by </a:t>
            </a:r>
            <a:r>
              <a:rPr lang="en-IN" sz="2800" b="1" u="sng" dirty="0" smtClean="0">
                <a:latin typeface="Times New Roman" pitchFamily="18" charset="0"/>
                <a:cs typeface="Times New Roman" pitchFamily="18" charset="0"/>
              </a:rPr>
              <a:t>3</a:t>
            </a:r>
            <a:r>
              <a:rPr lang="en-IN" sz="2800" b="1" dirty="0" smtClean="0">
                <a:latin typeface="Times New Roman" pitchFamily="18" charset="0"/>
                <a:cs typeface="Times New Roman" pitchFamily="18" charset="0"/>
              </a:rPr>
              <a:t>, </a:t>
            </a:r>
            <a:r>
              <a:rPr lang="en-IN" sz="2800" dirty="0" smtClean="0">
                <a:latin typeface="Times New Roman" pitchFamily="18" charset="0"/>
                <a:cs typeface="Times New Roman" pitchFamily="18" charset="0"/>
              </a:rPr>
              <a:t>If the sum of the digits is divisible by 3.</a:t>
            </a:r>
            <a:br>
              <a:rPr lang="en-IN"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381 (3+8+1=12, and 12÷3 = 4) </a:t>
            </a:r>
            <a:r>
              <a:rPr lang="en-US" sz="2800" b="1" dirty="0" smtClean="0">
                <a:latin typeface="Times New Roman" pitchFamily="18" charset="0"/>
                <a:cs typeface="Times New Roman" pitchFamily="18" charset="0"/>
              </a:rPr>
              <a:t>Yes</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217 (2+1+7=10, and 10÷3 = 3 </a:t>
            </a:r>
            <a:r>
              <a:rPr lang="en-US" sz="2800" baseline="30000" dirty="0" smtClean="0">
                <a:latin typeface="Times New Roman" pitchFamily="18" charset="0"/>
                <a:cs typeface="Times New Roman" pitchFamily="18" charset="0"/>
              </a:rPr>
              <a:t>1</a:t>
            </a:r>
            <a:r>
              <a:rPr lang="en-US" sz="2800" dirty="0" smtClean="0">
                <a:latin typeface="Times New Roman" pitchFamily="18" charset="0"/>
                <a:cs typeface="Times New Roman" pitchFamily="18" charset="0"/>
              </a:rPr>
              <a:t>/</a:t>
            </a:r>
            <a:r>
              <a:rPr lang="en-US" sz="2800" baseline="-25000" dirty="0" smtClean="0">
                <a:latin typeface="Times New Roman" pitchFamily="18" charset="0"/>
                <a:cs typeface="Times New Roman" pitchFamily="18" charset="0"/>
              </a:rPr>
              <a:t>3</a:t>
            </a: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No</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Question : </a:t>
            </a:r>
            <a:r>
              <a:rPr lang="en-US" sz="2800" dirty="0" smtClean="0">
                <a:latin typeface="Times New Roman" pitchFamily="18" charset="0"/>
                <a:cs typeface="Times New Roman" pitchFamily="18" charset="0"/>
              </a:rPr>
              <a:t>What is the least value of x, so that 23x57 is divisible by 3.</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A. 2   	   B. 0  	            C.1  		D.3</a:t>
            </a:r>
            <a:br>
              <a:rPr lang="en-US" sz="2800"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Ans. C</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endParaRPr lang="en-US" sz="2800" dirty="0"/>
          </a:p>
        </p:txBody>
      </p:sp>
    </p:spTree>
    <p:extLst>
      <p:ext uri="{BB962C8B-B14F-4D97-AF65-F5344CB8AC3E}">
        <p14:creationId xmlns:p14="http://schemas.microsoft.com/office/powerpoint/2010/main" val="30584493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Factors </a:t>
            </a:r>
            <a:r>
              <a:rPr lang="en-US" dirty="0" smtClean="0"/>
              <a:t>Formulas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2800" dirty="0"/>
              <a:t>There are basically three types of formulas considered for </a:t>
            </a:r>
            <a:r>
              <a:rPr lang="en-US" sz="2800" dirty="0" smtClean="0"/>
              <a:t>factors:</a:t>
            </a:r>
          </a:p>
          <a:p>
            <a:r>
              <a:rPr lang="en-US" dirty="0" smtClean="0"/>
              <a:t>Number </a:t>
            </a:r>
            <a:r>
              <a:rPr lang="en-US" dirty="0"/>
              <a:t>of Factors</a:t>
            </a:r>
          </a:p>
          <a:p>
            <a:r>
              <a:rPr lang="en-US" dirty="0"/>
              <a:t>Product of Factors</a:t>
            </a:r>
          </a:p>
          <a:p>
            <a:r>
              <a:rPr lang="en-US" dirty="0"/>
              <a:t>Sum of Factors</a:t>
            </a:r>
          </a:p>
          <a:p>
            <a:endParaRPr lang="en-US" dirty="0" smtClean="0"/>
          </a:p>
          <a:p>
            <a:r>
              <a:rPr lang="en-US" sz="2600" dirty="0"/>
              <a:t>Let us assume N is a natural number, for which we need to find the factors. If we convert N into the product of prime numbers </a:t>
            </a:r>
            <a:r>
              <a:rPr lang="en-US" sz="2600" dirty="0" smtClean="0"/>
              <a:t>by prime factorization</a:t>
            </a:r>
            <a:r>
              <a:rPr lang="en-US" sz="2600" dirty="0"/>
              <a:t> method, we can represent it as;</a:t>
            </a:r>
          </a:p>
          <a:p>
            <a:r>
              <a:rPr lang="en-US" sz="2600" dirty="0"/>
              <a:t>N = </a:t>
            </a:r>
            <a:r>
              <a:rPr lang="en-US" sz="2600" dirty="0" err="1"/>
              <a:t>X</a:t>
            </a:r>
            <a:r>
              <a:rPr lang="en-US" sz="2600" baseline="30000" dirty="0" err="1"/>
              <a:t>a</a:t>
            </a:r>
            <a:r>
              <a:rPr lang="en-US" sz="2600" dirty="0"/>
              <a:t> × </a:t>
            </a:r>
            <a:r>
              <a:rPr lang="en-US" sz="2600" dirty="0" err="1"/>
              <a:t>Y</a:t>
            </a:r>
            <a:r>
              <a:rPr lang="en-US" sz="2600" baseline="30000" dirty="0" err="1"/>
              <a:t>b</a:t>
            </a:r>
            <a:r>
              <a:rPr lang="en-US" sz="2600" dirty="0"/>
              <a:t> × </a:t>
            </a:r>
            <a:r>
              <a:rPr lang="en-US" sz="2600" dirty="0" err="1"/>
              <a:t>Z</a:t>
            </a:r>
            <a:r>
              <a:rPr lang="en-US" sz="2600" baseline="30000" dirty="0" err="1"/>
              <a:t>c</a:t>
            </a:r>
            <a:endParaRPr lang="en-US" sz="2600" dirty="0"/>
          </a:p>
          <a:p>
            <a:r>
              <a:rPr lang="en-US" sz="2600" dirty="0"/>
              <a:t>where X, Y and Z are the prime numbers and a, b and c are their respective powers.</a:t>
            </a:r>
          </a:p>
          <a:p>
            <a:endParaRPr lang="en-US" dirty="0"/>
          </a:p>
        </p:txBody>
      </p:sp>
    </p:spTree>
    <p:extLst>
      <p:ext uri="{BB962C8B-B14F-4D97-AF65-F5344CB8AC3E}">
        <p14:creationId xmlns:p14="http://schemas.microsoft.com/office/powerpoint/2010/main" val="3100163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Font typeface="Wingdings" pitchFamily="2" charset="2"/>
              <a:buChar char="Ø"/>
            </a:pPr>
            <a:r>
              <a:rPr lang="en-US" sz="2400" b="1" dirty="0" smtClean="0"/>
              <a:t>NUMBER OF FACTORS</a:t>
            </a:r>
          </a:p>
          <a:p>
            <a:pPr marL="0" indent="0">
              <a:buNone/>
            </a:pPr>
            <a:r>
              <a:rPr lang="en-US" sz="2400" dirty="0" smtClean="0"/>
              <a:t>The </a:t>
            </a:r>
            <a:r>
              <a:rPr lang="en-US" sz="2400" dirty="0"/>
              <a:t>formula for the total number of factors for a given number is given by;</a:t>
            </a:r>
          </a:p>
          <a:p>
            <a:pPr marL="0" indent="0">
              <a:buNone/>
            </a:pPr>
            <a:r>
              <a:rPr lang="en-US" sz="2400" b="1" dirty="0"/>
              <a:t>Total Number of Factors for N = (a+1) (b+1) (c+1</a:t>
            </a:r>
            <a:r>
              <a:rPr lang="en-US" sz="2400" b="1" dirty="0" smtClean="0"/>
              <a:t>)</a:t>
            </a:r>
          </a:p>
          <a:p>
            <a:pPr marL="0" indent="0">
              <a:buNone/>
            </a:pPr>
            <a:endParaRPr lang="en-US" sz="2400" dirty="0"/>
          </a:p>
          <a:p>
            <a:pPr>
              <a:buFont typeface="Wingdings" pitchFamily="2" charset="2"/>
              <a:buChar char="Ø"/>
            </a:pPr>
            <a:r>
              <a:rPr lang="en-US" sz="2400" b="1" dirty="0" smtClean="0"/>
              <a:t>SUM OF FACTORS</a:t>
            </a:r>
          </a:p>
          <a:p>
            <a:pPr marL="0" indent="0">
              <a:buNone/>
            </a:pPr>
            <a:r>
              <a:rPr lang="en-US" sz="2400" dirty="0" smtClean="0"/>
              <a:t>The </a:t>
            </a:r>
            <a:r>
              <a:rPr lang="en-US" sz="2400" dirty="0"/>
              <a:t>formula for the sum of all factors is given by;</a:t>
            </a:r>
          </a:p>
          <a:p>
            <a:pPr marL="0" indent="0">
              <a:buNone/>
            </a:pPr>
            <a:endParaRPr lang="en-US" sz="2400" b="1" dirty="0" smtClean="0"/>
          </a:p>
          <a:p>
            <a:pPr marL="0" indent="0">
              <a:buNone/>
            </a:pPr>
            <a:r>
              <a:rPr lang="en-US" sz="2400" b="1" dirty="0" smtClean="0"/>
              <a:t>Sum </a:t>
            </a:r>
            <a:r>
              <a:rPr lang="en-US" sz="2400" b="1" dirty="0"/>
              <a:t>of factors of N </a:t>
            </a:r>
            <a:r>
              <a:rPr lang="en-US" sz="2400" b="1" dirty="0" smtClean="0"/>
              <a:t>= </a:t>
            </a:r>
          </a:p>
          <a:p>
            <a:pPr marL="0" indent="0">
              <a:buNone/>
            </a:pPr>
            <a:endParaRPr lang="en-US" sz="2400" dirty="0"/>
          </a:p>
          <a:p>
            <a:pPr>
              <a:buFont typeface="Wingdings" pitchFamily="2" charset="2"/>
              <a:buChar char="Ø"/>
            </a:pPr>
            <a:r>
              <a:rPr lang="en-US" sz="2400" b="1" dirty="0" smtClean="0"/>
              <a:t>PRODUCT OF FACTORS</a:t>
            </a:r>
          </a:p>
          <a:p>
            <a:pPr marL="0" indent="0">
              <a:buNone/>
            </a:pPr>
            <a:r>
              <a:rPr lang="en-US" sz="2400" dirty="0" smtClean="0"/>
              <a:t>The </a:t>
            </a:r>
            <a:r>
              <a:rPr lang="en-US" sz="2400" dirty="0"/>
              <a:t>formula for the product of all factors is given by;</a:t>
            </a:r>
          </a:p>
          <a:p>
            <a:pPr marL="0" indent="0">
              <a:buNone/>
            </a:pPr>
            <a:r>
              <a:rPr lang="en-US" sz="2400" b="1" dirty="0"/>
              <a:t>Product of factors of N = </a:t>
            </a:r>
            <a:r>
              <a:rPr lang="en-US" sz="2400" b="1" dirty="0" err="1"/>
              <a:t>N</a:t>
            </a:r>
            <a:r>
              <a:rPr lang="en-US" sz="2400" b="1" baseline="30000" dirty="0" err="1"/>
              <a:t>Total</a:t>
            </a:r>
            <a:r>
              <a:rPr lang="en-US" sz="2400" b="1" baseline="30000" dirty="0"/>
              <a:t> No. of Factors/2</a:t>
            </a:r>
            <a:endParaRPr lang="en-US" sz="2400" dirty="0"/>
          </a:p>
          <a:p>
            <a:pPr marL="0" indent="0">
              <a:buNone/>
            </a:pP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581399"/>
            <a:ext cx="3403906" cy="837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73466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Example: Find the total number of factors of 90 along with sum and product of all factors.</a:t>
            </a:r>
            <a:endParaRPr lang="en-US" dirty="0"/>
          </a:p>
          <a:p>
            <a:pPr marL="0" indent="0">
              <a:buNone/>
            </a:pPr>
            <a:r>
              <a:rPr lang="en-US" dirty="0"/>
              <a:t>Solution: </a:t>
            </a:r>
            <a:r>
              <a:rPr lang="en-US" dirty="0" smtClean="0"/>
              <a:t>90 </a:t>
            </a:r>
            <a:r>
              <a:rPr lang="en-US" dirty="0"/>
              <a:t>= 2 × 45 = 2 × 3 × 15 = 2 × 3 × 3 × 5</a:t>
            </a:r>
          </a:p>
          <a:p>
            <a:pPr marL="0" indent="0">
              <a:buNone/>
            </a:pPr>
            <a:r>
              <a:rPr lang="en-US" dirty="0"/>
              <a:t>90 = 2</a:t>
            </a:r>
            <a:r>
              <a:rPr lang="en-US" baseline="30000" dirty="0"/>
              <a:t>1</a:t>
            </a:r>
            <a:r>
              <a:rPr lang="en-US" dirty="0"/>
              <a:t> × 3</a:t>
            </a:r>
            <a:r>
              <a:rPr lang="en-US" baseline="30000" dirty="0"/>
              <a:t>2</a:t>
            </a:r>
            <a:r>
              <a:rPr lang="en-US" dirty="0"/>
              <a:t> × 5</a:t>
            </a:r>
            <a:r>
              <a:rPr lang="en-US" baseline="30000" dirty="0"/>
              <a:t>1</a:t>
            </a:r>
            <a:endParaRPr lang="en-US" dirty="0"/>
          </a:p>
          <a:p>
            <a:pPr marL="0" indent="0">
              <a:buNone/>
            </a:pPr>
            <a:r>
              <a:rPr lang="en-US" dirty="0"/>
              <a:t>Here, X = 2, Y = 3, Z =5 and a = 1, b = 2, c = 1</a:t>
            </a:r>
          </a:p>
          <a:p>
            <a:pPr marL="0" indent="0">
              <a:buNone/>
            </a:pPr>
            <a:r>
              <a:rPr lang="en-US" b="1" dirty="0" smtClean="0"/>
              <a:t>Total number </a:t>
            </a:r>
            <a:r>
              <a:rPr lang="en-US" b="1" dirty="0"/>
              <a:t>of factors of 90 </a:t>
            </a:r>
            <a:endParaRPr lang="en-US" b="1" dirty="0" smtClean="0"/>
          </a:p>
          <a:p>
            <a:pPr marL="0" indent="0">
              <a:buNone/>
            </a:pPr>
            <a:r>
              <a:rPr lang="en-US" dirty="0" smtClean="0"/>
              <a:t>= </a:t>
            </a:r>
            <a:r>
              <a:rPr lang="en-US" dirty="0"/>
              <a:t>(a +1)(b+1)(c+1) = (1+1)(2+1)(1+1) = 2 × 3 × 2 = 12</a:t>
            </a:r>
          </a:p>
          <a:p>
            <a:pPr marL="0" indent="0">
              <a:buNone/>
            </a:pPr>
            <a:r>
              <a:rPr lang="en-US" b="1" dirty="0"/>
              <a:t>Sum of factors of 90 </a:t>
            </a:r>
            <a:endParaRPr lang="en-US" b="1" dirty="0" smtClean="0"/>
          </a:p>
          <a:p>
            <a:pPr marL="0" indent="0">
              <a:buNone/>
            </a:pPr>
            <a:r>
              <a:rPr lang="en-US" dirty="0" smtClean="0"/>
              <a:t>=</a:t>
            </a:r>
            <a:r>
              <a:rPr lang="en-US" dirty="0"/>
              <a:t> [(2</a:t>
            </a:r>
            <a:r>
              <a:rPr lang="en-US" baseline="30000" dirty="0"/>
              <a:t>1+1</a:t>
            </a:r>
            <a:r>
              <a:rPr lang="en-US" dirty="0"/>
              <a:t>-1)/2-1] × [(3</a:t>
            </a:r>
            <a:r>
              <a:rPr lang="en-US" baseline="30000" dirty="0"/>
              <a:t>2+1</a:t>
            </a:r>
            <a:r>
              <a:rPr lang="en-US" dirty="0"/>
              <a:t>-1)/3-1] × [(5</a:t>
            </a:r>
            <a:r>
              <a:rPr lang="en-US" baseline="30000" dirty="0"/>
              <a:t>1+1</a:t>
            </a:r>
            <a:r>
              <a:rPr lang="en-US" dirty="0"/>
              <a:t>-1)/5-1] = (3/1) × (26/2) × (24/4) = 3 × 13 × 6 = 234</a:t>
            </a:r>
          </a:p>
          <a:p>
            <a:pPr marL="0" indent="0">
              <a:buNone/>
            </a:pPr>
            <a:r>
              <a:rPr lang="en-US" b="1" dirty="0"/>
              <a:t>Product of factors of 90 </a:t>
            </a:r>
            <a:endParaRPr lang="en-US" b="1" dirty="0" smtClean="0"/>
          </a:p>
          <a:p>
            <a:pPr marL="0" indent="0">
              <a:buNone/>
            </a:pPr>
            <a:r>
              <a:rPr lang="en-US" dirty="0" smtClean="0"/>
              <a:t>= </a:t>
            </a:r>
            <a:r>
              <a:rPr lang="en-US" dirty="0"/>
              <a:t>90</a:t>
            </a:r>
            <a:r>
              <a:rPr lang="en-US" baseline="30000" dirty="0"/>
              <a:t>Total factors of 90/2 </a:t>
            </a:r>
            <a:r>
              <a:rPr lang="en-US" dirty="0"/>
              <a:t>= 90</a:t>
            </a:r>
            <a:r>
              <a:rPr lang="en-US" baseline="30000" dirty="0"/>
              <a:t>12/2 </a:t>
            </a:r>
            <a:r>
              <a:rPr lang="en-US" dirty="0"/>
              <a:t>= 90</a:t>
            </a:r>
            <a:r>
              <a:rPr lang="en-US" baseline="30000" dirty="0"/>
              <a:t>6</a:t>
            </a:r>
            <a:endParaRPr lang="en-US" dirty="0"/>
          </a:p>
          <a:p>
            <a:endParaRPr lang="en-US" dirty="0"/>
          </a:p>
        </p:txBody>
      </p:sp>
    </p:spTree>
    <p:extLst>
      <p:ext uri="{BB962C8B-B14F-4D97-AF65-F5344CB8AC3E}">
        <p14:creationId xmlns:p14="http://schemas.microsoft.com/office/powerpoint/2010/main" val="2971389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Find the number of </a:t>
            </a:r>
            <a:r>
              <a:rPr lang="en-US" dirty="0"/>
              <a:t>factors of 16</a:t>
            </a:r>
            <a:r>
              <a:rPr lang="en-US" dirty="0" smtClean="0"/>
              <a:t>.</a:t>
            </a:r>
          </a:p>
          <a:p>
            <a:pPr marL="514350" indent="-514350">
              <a:buAutoNum type="alphaUcPeriod"/>
            </a:pPr>
            <a:r>
              <a:rPr lang="en-US" dirty="0" smtClean="0"/>
              <a:t>4		B. 5		C. 6		D. 8</a:t>
            </a:r>
          </a:p>
          <a:p>
            <a:pPr marL="514350" indent="-514350">
              <a:buAutoNum type="alphaUcPeriod"/>
            </a:pPr>
            <a:endParaRPr lang="en-US" dirty="0"/>
          </a:p>
          <a:p>
            <a:pPr marL="514350" indent="-514350">
              <a:buAutoNum type="alphaUcPeriod"/>
            </a:pPr>
            <a:endParaRPr lang="en-US" dirty="0" smtClean="0"/>
          </a:p>
          <a:p>
            <a:pPr marL="514350" indent="-514350">
              <a:buAutoNum type="alphaUcPeriod"/>
            </a:pPr>
            <a:endParaRPr lang="en-US" dirty="0"/>
          </a:p>
          <a:p>
            <a:pPr marL="0" indent="0">
              <a:buNone/>
            </a:pPr>
            <a:r>
              <a:rPr lang="en-US" dirty="0" smtClean="0"/>
              <a:t>2. </a:t>
            </a:r>
            <a:r>
              <a:rPr lang="en-US" dirty="0"/>
              <a:t>Find the </a:t>
            </a:r>
            <a:r>
              <a:rPr lang="en-US" dirty="0" smtClean="0"/>
              <a:t>sum of the factors of 3240.</a:t>
            </a:r>
          </a:p>
          <a:p>
            <a:pPr marL="0" indent="0">
              <a:buNone/>
            </a:pPr>
            <a:r>
              <a:rPr lang="en-US" dirty="0" smtClean="0"/>
              <a:t>A. 10890	B. 11000	C. 10800	D. 10190</a:t>
            </a:r>
            <a:endParaRPr lang="en-US" dirty="0"/>
          </a:p>
        </p:txBody>
      </p:sp>
    </p:spTree>
    <p:extLst>
      <p:ext uri="{BB962C8B-B14F-4D97-AF65-F5344CB8AC3E}">
        <p14:creationId xmlns:p14="http://schemas.microsoft.com/office/powerpoint/2010/main" val="23855550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381000"/>
                <a:ext cx="8229600" cy="5745163"/>
              </a:xfrm>
            </p:spPr>
            <p:txBody>
              <a:bodyPr/>
              <a:lstStyle/>
              <a:p>
                <a:pPr marL="0" indent="0">
                  <a:buNone/>
                </a:pPr>
                <a:r>
                  <a:rPr lang="en-US" dirty="0" smtClean="0"/>
                  <a:t>3. If a number is in the form </a:t>
                </a:r>
                <a14:m>
                  <m:oMath xmlns:m="http://schemas.openxmlformats.org/officeDocument/2006/math">
                    <m:sSup>
                      <m:sSupPr>
                        <m:ctrlPr>
                          <a:rPr lang="en-US" i="1" smtClean="0">
                            <a:latin typeface="Cambria Math"/>
                          </a:rPr>
                        </m:ctrlPr>
                      </m:sSupPr>
                      <m:e>
                        <m:r>
                          <a:rPr lang="en-US" b="0" i="1" smtClean="0">
                            <a:latin typeface="Cambria Math"/>
                          </a:rPr>
                          <m:t>8</m:t>
                        </m:r>
                      </m:e>
                      <m:sup>
                        <m:r>
                          <a:rPr lang="en-US" b="0" i="1" smtClean="0">
                            <a:latin typeface="Cambria Math"/>
                          </a:rPr>
                          <m:t>10</m:t>
                        </m:r>
                      </m:sup>
                    </m:sSup>
                    <m:r>
                      <a:rPr lang="en-US" b="0" i="1" smtClean="0">
                        <a:latin typeface="Cambria Math"/>
                      </a:rPr>
                      <m:t>∗</m:t>
                    </m:r>
                    <m:sSup>
                      <m:sSupPr>
                        <m:ctrlPr>
                          <a:rPr lang="en-US" b="0" i="1" smtClean="0">
                            <a:latin typeface="Cambria Math"/>
                          </a:rPr>
                        </m:ctrlPr>
                      </m:sSupPr>
                      <m:e>
                        <m:r>
                          <a:rPr lang="en-US" b="0" i="1" smtClean="0">
                            <a:latin typeface="Cambria Math"/>
                          </a:rPr>
                          <m:t>9</m:t>
                        </m:r>
                      </m:e>
                      <m:sup>
                        <m:r>
                          <a:rPr lang="en-US" b="0" i="1" smtClean="0">
                            <a:latin typeface="Cambria Math"/>
                          </a:rPr>
                          <m:t>7</m:t>
                        </m:r>
                      </m:sup>
                    </m:sSup>
                    <m:r>
                      <a:rPr lang="en-US" b="0" i="1" smtClean="0">
                        <a:latin typeface="Cambria Math"/>
                      </a:rPr>
                      <m:t>∗</m:t>
                    </m:r>
                    <m:sSup>
                      <m:sSupPr>
                        <m:ctrlPr>
                          <a:rPr lang="en-US" b="0" i="1" smtClean="0">
                            <a:latin typeface="Cambria Math"/>
                          </a:rPr>
                        </m:ctrlPr>
                      </m:sSupPr>
                      <m:e>
                        <m:r>
                          <a:rPr lang="en-US" b="0" i="1" smtClean="0">
                            <a:latin typeface="Cambria Math"/>
                          </a:rPr>
                          <m:t>7</m:t>
                        </m:r>
                      </m:e>
                      <m:sup>
                        <m:r>
                          <a:rPr lang="en-US" b="0" i="1" smtClean="0">
                            <a:latin typeface="Cambria Math"/>
                          </a:rPr>
                          <m:t>8</m:t>
                        </m:r>
                      </m:sup>
                    </m:sSup>
                  </m:oMath>
                </a14:m>
                <a:r>
                  <a:rPr lang="en-US" dirty="0" smtClean="0"/>
                  <a:t>, find the total number of prime factors of the given number.</a:t>
                </a:r>
              </a:p>
              <a:p>
                <a:pPr marL="514350" indent="-514350">
                  <a:buAutoNum type="alphaUcPeriod"/>
                </a:pPr>
                <a:r>
                  <a:rPr lang="en-US" dirty="0" smtClean="0"/>
                  <a:t>52		B. 560	C. 3360	D. 25</a:t>
                </a:r>
              </a:p>
              <a:p>
                <a:pPr marL="514350" indent="-514350">
                  <a:buAutoNum type="alphaUcPeriod"/>
                </a:pPr>
                <a:endParaRPr lang="en-US" dirty="0"/>
              </a:p>
              <a:p>
                <a:pPr marL="514350" indent="-514350">
                  <a:buAutoNum type="alphaUcPeriod"/>
                </a:pPr>
                <a:endParaRPr lang="en-US" dirty="0" smtClean="0"/>
              </a:p>
              <a:p>
                <a:pPr marL="514350" indent="-514350">
                  <a:buAutoNum type="alphaUcPeriod"/>
                </a:pPr>
                <a:endParaRPr lang="en-US" dirty="0"/>
              </a:p>
              <a:p>
                <a:pPr marL="0" indent="0">
                  <a:buNone/>
                </a:pPr>
                <a:r>
                  <a:rPr lang="en-US" dirty="0" smtClean="0"/>
                  <a:t>4. What is the product of the factors of 720?</a:t>
                </a:r>
              </a:p>
              <a:p>
                <a:pPr marL="0" indent="0">
                  <a:buNone/>
                </a:pPr>
                <a:r>
                  <a:rPr lang="en-US" dirty="0" smtClean="0"/>
                  <a:t>A. </a:t>
                </a:r>
                <a14:m>
                  <m:oMath xmlns:m="http://schemas.openxmlformats.org/officeDocument/2006/math">
                    <m:sSup>
                      <m:sSupPr>
                        <m:ctrlPr>
                          <a:rPr lang="en-US" i="1" smtClean="0">
                            <a:latin typeface="Cambria Math"/>
                          </a:rPr>
                        </m:ctrlPr>
                      </m:sSupPr>
                      <m:e>
                        <m:r>
                          <a:rPr lang="en-US" b="0" i="1" smtClean="0">
                            <a:latin typeface="Cambria Math"/>
                          </a:rPr>
                          <m:t>720</m:t>
                        </m:r>
                      </m:e>
                      <m:sup>
                        <m:r>
                          <a:rPr lang="en-US" b="0" i="1" smtClean="0">
                            <a:latin typeface="Cambria Math"/>
                          </a:rPr>
                          <m:t>30</m:t>
                        </m:r>
                      </m:sup>
                    </m:sSup>
                  </m:oMath>
                </a14:m>
                <a:r>
                  <a:rPr lang="en-US" dirty="0" smtClean="0"/>
                  <a:t>		B. </a:t>
                </a:r>
                <a14:m>
                  <m:oMath xmlns:m="http://schemas.openxmlformats.org/officeDocument/2006/math">
                    <m:sSup>
                      <m:sSupPr>
                        <m:ctrlPr>
                          <a:rPr lang="en-US" i="1">
                            <a:latin typeface="Cambria Math"/>
                          </a:rPr>
                        </m:ctrlPr>
                      </m:sSupPr>
                      <m:e>
                        <m:r>
                          <a:rPr lang="en-US" i="1">
                            <a:latin typeface="Cambria Math"/>
                          </a:rPr>
                          <m:t>720</m:t>
                        </m:r>
                      </m:e>
                      <m:sup>
                        <m:r>
                          <a:rPr lang="en-US" b="0" i="1" smtClean="0">
                            <a:latin typeface="Cambria Math"/>
                          </a:rPr>
                          <m:t>72</m:t>
                        </m:r>
                      </m:sup>
                    </m:sSup>
                  </m:oMath>
                </a14:m>
                <a:r>
                  <a:rPr lang="en-US" dirty="0" smtClean="0"/>
                  <a:t>	C. </a:t>
                </a:r>
                <a14:m>
                  <m:oMath xmlns:m="http://schemas.openxmlformats.org/officeDocument/2006/math">
                    <m:sSup>
                      <m:sSupPr>
                        <m:ctrlPr>
                          <a:rPr lang="en-US" i="1">
                            <a:latin typeface="Cambria Math"/>
                          </a:rPr>
                        </m:ctrlPr>
                      </m:sSupPr>
                      <m:e>
                        <m:r>
                          <a:rPr lang="en-US" i="1">
                            <a:latin typeface="Cambria Math"/>
                          </a:rPr>
                          <m:t>720</m:t>
                        </m:r>
                      </m:e>
                      <m:sup>
                        <m:r>
                          <a:rPr lang="en-US" b="0" i="1" smtClean="0">
                            <a:latin typeface="Cambria Math"/>
                          </a:rPr>
                          <m:t>2</m:t>
                        </m:r>
                        <m:r>
                          <a:rPr lang="en-US" i="1">
                            <a:latin typeface="Cambria Math"/>
                          </a:rPr>
                          <m:t>0</m:t>
                        </m:r>
                      </m:sup>
                    </m:sSup>
                  </m:oMath>
                </a14:m>
                <a:r>
                  <a:rPr lang="en-US" dirty="0" smtClean="0"/>
                  <a:t>	D. </a:t>
                </a:r>
                <a14:m>
                  <m:oMath xmlns:m="http://schemas.openxmlformats.org/officeDocument/2006/math">
                    <m:sSup>
                      <m:sSupPr>
                        <m:ctrlPr>
                          <a:rPr lang="en-US" i="1">
                            <a:latin typeface="Cambria Math"/>
                          </a:rPr>
                        </m:ctrlPr>
                      </m:sSupPr>
                      <m:e>
                        <m:r>
                          <a:rPr lang="en-US" i="1">
                            <a:latin typeface="Cambria Math"/>
                          </a:rPr>
                          <m:t>720</m:t>
                        </m:r>
                      </m:e>
                      <m:sup>
                        <m:r>
                          <a:rPr lang="en-US" b="0" i="1" smtClean="0">
                            <a:latin typeface="Cambria Math"/>
                          </a:rPr>
                          <m:t>15</m:t>
                        </m:r>
                      </m:sup>
                    </m:sSup>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381000"/>
                <a:ext cx="8229600" cy="5745163"/>
              </a:xfrm>
              <a:blipFill rotWithShape="1">
                <a:blip r:embed="rId3"/>
                <a:stretch>
                  <a:fillRect l="-1926" t="-1274"/>
                </a:stretch>
              </a:blipFill>
            </p:spPr>
            <p:txBody>
              <a:bodyPr/>
              <a:lstStyle/>
              <a:p>
                <a:r>
                  <a:rPr lang="en-US">
                    <a:noFill/>
                  </a:rPr>
                  <a:t> </a:t>
                </a:r>
              </a:p>
            </p:txBody>
          </p:sp>
        </mc:Fallback>
      </mc:AlternateContent>
    </p:spTree>
    <p:extLst>
      <p:ext uri="{BB962C8B-B14F-4D97-AF65-F5344CB8AC3E}">
        <p14:creationId xmlns:p14="http://schemas.microsoft.com/office/powerpoint/2010/main" val="33948313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maxresdefault.jpg"/>
          <p:cNvPicPr>
            <a:picLocks noGrp="1" noChangeAspect="1"/>
          </p:cNvPicPr>
          <p:nvPr>
            <p:ph idx="1"/>
          </p:nvPr>
        </p:nvPicPr>
        <p:blipFill>
          <a:blip r:embed="rId2"/>
          <a:srcRect l="12118" r="12119"/>
          <a:stretch>
            <a:fillRect/>
          </a:stretch>
        </p:blipFill>
        <p:spPr>
          <a:xfrm>
            <a:off x="533401" y="914400"/>
            <a:ext cx="8010300" cy="5562600"/>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a:xfrm>
            <a:off x="457200" y="609600"/>
            <a:ext cx="8229600" cy="5516563"/>
          </a:xfrm>
        </p:spPr>
        <p:txBody>
          <a:bodyPr>
            <a:noAutofit/>
          </a:bodyPr>
          <a:lstStyle/>
          <a:p>
            <a:r>
              <a:rPr lang="en-IN" sz="2400" dirty="0" smtClean="0">
                <a:latin typeface="Times New Roman" pitchFamily="18" charset="0"/>
                <a:cs typeface="Times New Roman" pitchFamily="18" charset="0"/>
              </a:rPr>
              <a:t>A number is </a:t>
            </a:r>
            <a:r>
              <a:rPr lang="en-IN" sz="2400" u="sng" dirty="0" smtClean="0">
                <a:latin typeface="Times New Roman" pitchFamily="18" charset="0"/>
                <a:cs typeface="Times New Roman" pitchFamily="18" charset="0"/>
              </a:rPr>
              <a:t>divisible by </a:t>
            </a:r>
            <a:r>
              <a:rPr lang="en-IN" sz="2400" b="1" u="sng" dirty="0" smtClean="0">
                <a:latin typeface="Times New Roman" pitchFamily="18" charset="0"/>
                <a:cs typeface="Times New Roman" pitchFamily="18" charset="0"/>
              </a:rPr>
              <a:t>4</a:t>
            </a:r>
            <a:r>
              <a:rPr lang="en-IN" sz="2400" b="1"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If the last two digits of the number divisible by 4.</a:t>
            </a:r>
            <a:br>
              <a:rPr lang="en-IN"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13</a:t>
            </a:r>
            <a:r>
              <a:rPr lang="en-US" sz="2400" b="1" dirty="0" smtClean="0">
                <a:latin typeface="Times New Roman" pitchFamily="18" charset="0"/>
                <a:cs typeface="Times New Roman" pitchFamily="18" charset="0"/>
              </a:rPr>
              <a:t>12</a:t>
            </a:r>
            <a:r>
              <a:rPr lang="en-US" sz="2400" dirty="0" smtClean="0">
                <a:latin typeface="Times New Roman" pitchFamily="18" charset="0"/>
                <a:cs typeface="Times New Roman" pitchFamily="18" charset="0"/>
              </a:rPr>
              <a:t> is (12÷4=3) </a:t>
            </a:r>
            <a:r>
              <a:rPr lang="en-US" sz="2400" b="1" dirty="0" smtClean="0">
                <a:latin typeface="Times New Roman" pitchFamily="18" charset="0"/>
                <a:cs typeface="Times New Roman" pitchFamily="18" charset="0"/>
              </a:rPr>
              <a:t>Yes</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70</a:t>
            </a:r>
            <a:r>
              <a:rPr lang="en-US" sz="2400" b="1" dirty="0" smtClean="0">
                <a:latin typeface="Times New Roman" pitchFamily="18" charset="0"/>
                <a:cs typeface="Times New Roman" pitchFamily="18" charset="0"/>
              </a:rPr>
              <a:t>19</a:t>
            </a:r>
            <a:r>
              <a:rPr lang="en-US" sz="2400" dirty="0" smtClean="0">
                <a:latin typeface="Times New Roman" pitchFamily="18" charset="0"/>
                <a:cs typeface="Times New Roman" pitchFamily="18" charset="0"/>
              </a:rPr>
              <a:t> is not (19÷4=4 </a:t>
            </a:r>
            <a:r>
              <a:rPr lang="en-US" sz="2400" baseline="30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a:t>
            </a:r>
            <a:r>
              <a:rPr lang="en-US" sz="2400" baseline="-25000" dirty="0" smtClean="0">
                <a:latin typeface="Times New Roman" pitchFamily="18" charset="0"/>
                <a:cs typeface="Times New Roman" pitchFamily="18" charset="0"/>
              </a:rPr>
              <a:t>4</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No</a:t>
            </a:r>
          </a:p>
          <a:p>
            <a:r>
              <a:rPr lang="en-IN" sz="2400" dirty="0" smtClean="0">
                <a:latin typeface="Times New Roman" pitchFamily="18" charset="0"/>
                <a:cs typeface="Times New Roman" pitchFamily="18" charset="0"/>
              </a:rPr>
              <a:t>A number is </a:t>
            </a:r>
            <a:r>
              <a:rPr lang="en-IN" sz="2400" u="sng" dirty="0" smtClean="0">
                <a:latin typeface="Times New Roman" pitchFamily="18" charset="0"/>
                <a:cs typeface="Times New Roman" pitchFamily="18" charset="0"/>
              </a:rPr>
              <a:t>divisible by </a:t>
            </a:r>
            <a:r>
              <a:rPr lang="en-IN" sz="2400" b="1" u="sng" dirty="0" smtClean="0">
                <a:latin typeface="Times New Roman" pitchFamily="18" charset="0"/>
                <a:cs typeface="Times New Roman" pitchFamily="18" charset="0"/>
              </a:rPr>
              <a:t>5</a:t>
            </a:r>
            <a:r>
              <a:rPr lang="en-IN" sz="2400" b="1"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If the last digit is a 5 or a 0. </a:t>
            </a:r>
            <a:br>
              <a:rPr lang="en-IN"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17</a:t>
            </a:r>
            <a:r>
              <a:rPr lang="en-US" sz="2400" b="1" dirty="0" smtClean="0">
                <a:latin typeface="Times New Roman" pitchFamily="18" charset="0"/>
                <a:cs typeface="Times New Roman" pitchFamily="18" charset="0"/>
              </a:rPr>
              <a:t>5</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Yes</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80</a:t>
            </a:r>
            <a:r>
              <a:rPr lang="en-US" sz="2400" b="1" dirty="0" smtClean="0">
                <a:latin typeface="Times New Roman" pitchFamily="18" charset="0"/>
                <a:cs typeface="Times New Roman" pitchFamily="18" charset="0"/>
              </a:rPr>
              <a:t>9</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No</a:t>
            </a:r>
          </a:p>
          <a:p>
            <a:r>
              <a:rPr lang="en-IN" sz="2400" dirty="0" smtClean="0">
                <a:latin typeface="Times New Roman" pitchFamily="18" charset="0"/>
                <a:cs typeface="Times New Roman" pitchFamily="18" charset="0"/>
              </a:rPr>
              <a:t>A number is </a:t>
            </a:r>
            <a:r>
              <a:rPr lang="en-IN" sz="2400" u="sng" dirty="0" smtClean="0">
                <a:latin typeface="Times New Roman" pitchFamily="18" charset="0"/>
                <a:cs typeface="Times New Roman" pitchFamily="18" charset="0"/>
              </a:rPr>
              <a:t>divisible by </a:t>
            </a:r>
            <a:r>
              <a:rPr lang="en-IN" sz="2400" b="1" u="sng" dirty="0" smtClean="0">
                <a:latin typeface="Times New Roman" pitchFamily="18" charset="0"/>
                <a:cs typeface="Times New Roman" pitchFamily="18" charset="0"/>
              </a:rPr>
              <a:t>6</a:t>
            </a:r>
            <a:r>
              <a:rPr lang="en-IN" sz="2400" b="1"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If the number is divisible by both 3 and 2. </a:t>
            </a:r>
            <a:br>
              <a:rPr lang="en-IN"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114 (it is even, and 1+1+4=6 and 6÷3 = 2) </a:t>
            </a:r>
            <a:r>
              <a:rPr lang="en-US" sz="2400" b="1" dirty="0" smtClean="0">
                <a:latin typeface="Times New Roman" pitchFamily="18" charset="0"/>
                <a:cs typeface="Times New Roman" pitchFamily="18" charset="0"/>
              </a:rPr>
              <a:t>Yes</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308 (it is even, but 3+0+8=11 and 11÷3 = 3 </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No</a:t>
            </a:r>
          </a:p>
          <a:p>
            <a:pPr>
              <a:buNone/>
            </a:pP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Question: </a:t>
            </a:r>
            <a:r>
              <a:rPr lang="en-US" sz="2400" dirty="0" smtClean="0">
                <a:latin typeface="Times New Roman" pitchFamily="18" charset="0"/>
                <a:cs typeface="Times New Roman" pitchFamily="18" charset="0"/>
              </a:rPr>
              <a:t>If the number 5*2 is divisible by 6, then * is ?     </a:t>
            </a:r>
          </a:p>
          <a:p>
            <a:pPr>
              <a:buNone/>
            </a:pPr>
            <a:r>
              <a:rPr lang="en-US" sz="2400" dirty="0" smtClean="0">
                <a:latin typeface="Times New Roman" pitchFamily="18" charset="0"/>
                <a:cs typeface="Times New Roman" pitchFamily="18" charset="0"/>
              </a:rPr>
              <a:t>	a.2             b.3             c.4         d.5</a:t>
            </a:r>
            <a:br>
              <a:rPr lang="en-US" sz="2400" dirty="0" smtClean="0">
                <a:latin typeface="Times New Roman" pitchFamily="18" charset="0"/>
                <a:cs typeface="Times New Roman" pitchFamily="18" charset="0"/>
              </a:rPr>
            </a:br>
            <a:r>
              <a:rPr lang="en-US" sz="2400" dirty="0" err="1" smtClean="0">
                <a:latin typeface="Times New Roman" pitchFamily="18" charset="0"/>
                <a:cs typeface="Times New Roman" pitchFamily="18" charset="0"/>
              </a:rPr>
              <a:t>Ans</a:t>
            </a:r>
            <a:r>
              <a:rPr lang="en-US" sz="2400" dirty="0" smtClean="0">
                <a:latin typeface="Times New Roman" pitchFamily="18" charset="0"/>
                <a:cs typeface="Times New Roman" pitchFamily="18" charset="0"/>
              </a:rPr>
              <a:t>…a</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2901412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a:xfrm>
            <a:off x="457200" y="609600"/>
            <a:ext cx="8229600" cy="5516563"/>
          </a:xfrm>
        </p:spPr>
        <p:txBody>
          <a:bodyPr>
            <a:noAutofit/>
          </a:bodyPr>
          <a:lstStyle/>
          <a:p>
            <a:pPr>
              <a:buNone/>
            </a:pPr>
            <a:r>
              <a:rPr lang="en-IN" sz="24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A number is </a:t>
            </a:r>
            <a:r>
              <a:rPr lang="en-IN" sz="2000" b="1" u="sng" dirty="0" smtClean="0">
                <a:latin typeface="Times New Roman" pitchFamily="18" charset="0"/>
                <a:cs typeface="Times New Roman" pitchFamily="18" charset="0"/>
              </a:rPr>
              <a:t>divisible by 7</a:t>
            </a:r>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If the number formed by subtracting twice the last digit with the number formed by;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rest of the digits is divisible by 7.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Example: 343. 34-(3x2) = 28 is divisible by 7.</a:t>
            </a:r>
            <a:br>
              <a:rPr lang="en-IN"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672 (Double 2 is 4, 67-4=63, and 63÷7=9) </a:t>
            </a:r>
            <a:r>
              <a:rPr lang="en-US" sz="2000" b="1" dirty="0" smtClean="0">
                <a:latin typeface="Times New Roman" pitchFamily="18" charset="0"/>
                <a:cs typeface="Times New Roman" pitchFamily="18" charset="0"/>
              </a:rPr>
              <a:t>Yes</a:t>
            </a:r>
          </a:p>
          <a:p>
            <a:pPr>
              <a:buNone/>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or</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Make the triplets from the given numbers from right end subtract first triplet with 2</a:t>
            </a:r>
            <a:r>
              <a:rPr lang="en-US" sz="2000" baseline="30000" dirty="0" smtClean="0">
                <a:latin typeface="Times New Roman" pitchFamily="18" charset="0"/>
                <a:cs typeface="Times New Roman" pitchFamily="18" charset="0"/>
              </a:rPr>
              <a:t>nd</a:t>
            </a:r>
            <a:r>
              <a:rPr lang="en-US" sz="2000" dirty="0" smtClean="0">
                <a:latin typeface="Times New Roman" pitchFamily="18" charset="0"/>
                <a:cs typeface="Times New Roman" pitchFamily="18" charset="0"/>
              </a:rPr>
              <a:t>, 3</a:t>
            </a:r>
            <a:r>
              <a:rPr lang="en-US" sz="2000" baseline="30000" dirty="0" smtClean="0">
                <a:latin typeface="Times New Roman" pitchFamily="18" charset="0"/>
                <a:cs typeface="Times New Roman" pitchFamily="18" charset="0"/>
              </a:rPr>
              <a:t>rd</a:t>
            </a:r>
            <a:r>
              <a:rPr lang="en-US" sz="2000" dirty="0" smtClean="0">
                <a:latin typeface="Times New Roman" pitchFamily="18" charset="0"/>
                <a:cs typeface="Times New Roman" pitchFamily="18" charset="0"/>
              </a:rPr>
              <a:t> with 4</a:t>
            </a:r>
            <a:r>
              <a:rPr lang="en-US" sz="2000" baseline="30000" dirty="0" smtClean="0">
                <a:latin typeface="Times New Roman" pitchFamily="18" charset="0"/>
                <a:cs typeface="Times New Roman" pitchFamily="18" charset="0"/>
              </a:rPr>
              <a:t>th</a:t>
            </a:r>
            <a:r>
              <a:rPr lang="en-US" sz="2000" dirty="0" smtClean="0">
                <a:latin typeface="Times New Roman" pitchFamily="18" charset="0"/>
                <a:cs typeface="Times New Roman" pitchFamily="18" charset="0"/>
              </a:rPr>
              <a:t> and so on then if the sum of resultant is divisible  by 7 then number is also divisible by 7. </a:t>
            </a:r>
          </a:p>
          <a:p>
            <a:pPr>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Mostly this method is advisable to apply on number with some specific symmetrical pattern</a:t>
            </a: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Example:</a:t>
            </a:r>
            <a:r>
              <a:rPr lang="en-US" sz="2000" dirty="0" smtClean="0">
                <a:latin typeface="Times New Roman" pitchFamily="18" charset="0"/>
                <a:cs typeface="Times New Roman" pitchFamily="18" charset="0"/>
              </a:rPr>
              <a:t>8955795758 ,Divisible by 7 </a:t>
            </a:r>
          </a:p>
          <a:p>
            <a:pPr>
              <a:buNone/>
            </a:pPr>
            <a:endParaRPr lang="en-US" sz="20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Explanation:</a:t>
            </a:r>
            <a:r>
              <a:rPr lang="en-US" sz="2000" dirty="0" smtClean="0">
                <a:latin typeface="Times New Roman" pitchFamily="18" charset="0"/>
                <a:cs typeface="Times New Roman" pitchFamily="18" charset="0"/>
              </a:rPr>
              <a:t> We express the number in terms of triplets of digits as follows. (008)(955)(795)(758) Now, 758- 795 + 955 - 8 = 910, which is divisible by 7.</a:t>
            </a: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
            </a:r>
            <a:br>
              <a:rPr lang="en-IN" sz="24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8654505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a:xfrm>
            <a:off x="457200" y="685800"/>
            <a:ext cx="8229600" cy="5440363"/>
          </a:xfrm>
        </p:spPr>
        <p:txBody>
          <a:bodyPr>
            <a:noAutofit/>
          </a:bodyPr>
          <a:lstStyle/>
          <a:p>
            <a:r>
              <a:rPr lang="en-IN" sz="2400" dirty="0" smtClean="0">
                <a:latin typeface="Times New Roman" pitchFamily="18" charset="0"/>
                <a:cs typeface="Times New Roman" pitchFamily="18" charset="0"/>
              </a:rPr>
              <a:t>A number is </a:t>
            </a:r>
            <a:r>
              <a:rPr lang="en-IN" sz="2400" u="sng" dirty="0" smtClean="0">
                <a:latin typeface="Times New Roman" pitchFamily="18" charset="0"/>
                <a:cs typeface="Times New Roman" pitchFamily="18" charset="0"/>
              </a:rPr>
              <a:t>divisible by </a:t>
            </a:r>
            <a:r>
              <a:rPr lang="en-IN" sz="2400" b="1" u="sng" dirty="0" smtClean="0">
                <a:latin typeface="Times New Roman" pitchFamily="18" charset="0"/>
                <a:cs typeface="Times New Roman" pitchFamily="18" charset="0"/>
              </a:rPr>
              <a:t>8</a:t>
            </a:r>
            <a:r>
              <a:rPr lang="en-IN" sz="2400" b="1"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If the last three digits form a number divisible by 8.</a:t>
            </a:r>
            <a:br>
              <a:rPr lang="en-IN" sz="2400" dirty="0" smtClean="0">
                <a:latin typeface="Times New Roman" pitchFamily="18" charset="0"/>
                <a:cs typeface="Times New Roman" pitchFamily="18" charset="0"/>
              </a:rPr>
            </a:br>
            <a:r>
              <a:rPr lang="es-ES" sz="2400" dirty="0" smtClean="0">
                <a:latin typeface="Times New Roman" pitchFamily="18" charset="0"/>
                <a:cs typeface="Times New Roman" pitchFamily="18" charset="0"/>
              </a:rPr>
              <a:t>109</a:t>
            </a:r>
            <a:r>
              <a:rPr lang="es-ES" sz="2400" b="1" dirty="0" smtClean="0">
                <a:latin typeface="Times New Roman" pitchFamily="18" charset="0"/>
                <a:cs typeface="Times New Roman" pitchFamily="18" charset="0"/>
              </a:rPr>
              <a:t>816</a:t>
            </a:r>
            <a:r>
              <a:rPr lang="es-ES" sz="2400" dirty="0" smtClean="0">
                <a:latin typeface="Times New Roman" pitchFamily="18" charset="0"/>
                <a:cs typeface="Times New Roman" pitchFamily="18" charset="0"/>
              </a:rPr>
              <a:t> (816÷8=102) </a:t>
            </a:r>
            <a:r>
              <a:rPr lang="es-ES" sz="2400" b="1" dirty="0" smtClean="0">
                <a:latin typeface="Times New Roman" pitchFamily="18" charset="0"/>
                <a:cs typeface="Times New Roman" pitchFamily="18" charset="0"/>
              </a:rPr>
              <a:t>Yes</a:t>
            </a:r>
            <a:r>
              <a:rPr lang="es-ES" sz="2400" dirty="0" smtClean="0">
                <a:latin typeface="Times New Roman" pitchFamily="18" charset="0"/>
                <a:cs typeface="Times New Roman" pitchFamily="18" charset="0"/>
              </a:rPr>
              <a:t/>
            </a:r>
            <a:br>
              <a:rPr lang="es-ES" sz="2400" dirty="0" smtClean="0">
                <a:latin typeface="Times New Roman" pitchFamily="18" charset="0"/>
                <a:cs typeface="Times New Roman" pitchFamily="18" charset="0"/>
              </a:rPr>
            </a:br>
            <a:r>
              <a:rPr lang="es-ES" sz="2400" dirty="0" smtClean="0">
                <a:latin typeface="Times New Roman" pitchFamily="18" charset="0"/>
                <a:cs typeface="Times New Roman" pitchFamily="18" charset="0"/>
              </a:rPr>
              <a:t>216</a:t>
            </a:r>
            <a:r>
              <a:rPr lang="es-ES" sz="2400" b="1" dirty="0" smtClean="0">
                <a:latin typeface="Times New Roman" pitchFamily="18" charset="0"/>
                <a:cs typeface="Times New Roman" pitchFamily="18" charset="0"/>
              </a:rPr>
              <a:t>302</a:t>
            </a:r>
            <a:r>
              <a:rPr lang="es-ES" sz="2400" dirty="0" smtClean="0">
                <a:latin typeface="Times New Roman" pitchFamily="18" charset="0"/>
                <a:cs typeface="Times New Roman" pitchFamily="18" charset="0"/>
              </a:rPr>
              <a:t> (302÷8=37 </a:t>
            </a:r>
            <a:r>
              <a:rPr lang="es-ES" sz="2400" baseline="30000" dirty="0" smtClean="0">
                <a:latin typeface="Times New Roman" pitchFamily="18" charset="0"/>
                <a:cs typeface="Times New Roman" pitchFamily="18" charset="0"/>
              </a:rPr>
              <a:t>3</a:t>
            </a:r>
            <a:r>
              <a:rPr lang="es-ES" sz="2400" dirty="0" smtClean="0">
                <a:latin typeface="Times New Roman" pitchFamily="18" charset="0"/>
                <a:cs typeface="Times New Roman" pitchFamily="18" charset="0"/>
              </a:rPr>
              <a:t>/</a:t>
            </a:r>
            <a:r>
              <a:rPr lang="es-ES" sz="2400" baseline="-25000" dirty="0" smtClean="0">
                <a:latin typeface="Times New Roman" pitchFamily="18" charset="0"/>
                <a:cs typeface="Times New Roman" pitchFamily="18" charset="0"/>
              </a:rPr>
              <a:t>4</a:t>
            </a:r>
            <a:r>
              <a:rPr lang="es-ES" sz="2400" dirty="0" smtClean="0">
                <a:latin typeface="Times New Roman" pitchFamily="18" charset="0"/>
                <a:cs typeface="Times New Roman" pitchFamily="18" charset="0"/>
              </a:rPr>
              <a:t>) </a:t>
            </a:r>
            <a:r>
              <a:rPr lang="es-ES" sz="2400" b="1" dirty="0" smtClean="0">
                <a:latin typeface="Times New Roman" pitchFamily="18" charset="0"/>
                <a:cs typeface="Times New Roman" pitchFamily="18" charset="0"/>
              </a:rPr>
              <a:t>No</a:t>
            </a:r>
          </a:p>
          <a:p>
            <a:endParaRPr lang="es-ES" sz="2400" b="1" dirty="0" smtClean="0">
              <a:latin typeface="Times New Roman" pitchFamily="18" charset="0"/>
              <a:cs typeface="Times New Roman" pitchFamily="18" charset="0"/>
            </a:endParaRPr>
          </a:p>
          <a:p>
            <a:endParaRPr lang="es-ES" sz="2400" b="1" dirty="0" smtClean="0">
              <a:latin typeface="Times New Roman" pitchFamily="18" charset="0"/>
              <a:cs typeface="Times New Roman" pitchFamily="18" charset="0"/>
            </a:endParaRPr>
          </a:p>
          <a:p>
            <a:pPr>
              <a:buNone/>
            </a:pPr>
            <a:r>
              <a:rPr lang="es-ES" sz="2400" b="1" dirty="0" smtClean="0">
                <a:latin typeface="Times New Roman" pitchFamily="18" charset="0"/>
                <a:cs typeface="Times New Roman" pitchFamily="18" charset="0"/>
              </a:rPr>
              <a:t>	</a:t>
            </a:r>
            <a:r>
              <a:rPr lang="es-ES" sz="2400" b="1" dirty="0" err="1" smtClean="0">
                <a:latin typeface="Times New Roman" pitchFamily="18" charset="0"/>
                <a:cs typeface="Times New Roman" pitchFamily="18" charset="0"/>
              </a:rPr>
              <a:t>Question</a:t>
            </a:r>
            <a:r>
              <a:rPr lang="es-E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The number 367505*8 is completely divisible by 8. What is the smallest whole number in place of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a.3</a:t>
            </a:r>
            <a:r>
              <a:rPr lang="en-IN" sz="2400" dirty="0" smtClean="0">
                <a:latin typeface="Times New Roman" pitchFamily="18" charset="0"/>
                <a:cs typeface="Times New Roman" pitchFamily="18" charset="0"/>
              </a:rPr>
              <a:t>                  b.2            c.4        d.5</a:t>
            </a:r>
          </a:p>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Ans</a:t>
            </a:r>
            <a:r>
              <a:rPr lang="en-IN" sz="2400" dirty="0" smtClean="0">
                <a:latin typeface="Times New Roman" pitchFamily="18" charset="0"/>
                <a:cs typeface="Times New Roman" pitchFamily="18" charset="0"/>
              </a:rPr>
              <a:t>…b</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1733688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a:xfrm>
            <a:off x="457200" y="762000"/>
            <a:ext cx="8229600" cy="5364163"/>
          </a:xfrm>
        </p:spPr>
        <p:txBody>
          <a:bodyPr>
            <a:noAutofit/>
          </a:bodyPr>
          <a:lstStyle/>
          <a:p>
            <a:pPr>
              <a:buNone/>
            </a:pPr>
            <a:r>
              <a:rPr lang="en-IN" sz="2400" dirty="0" smtClean="0">
                <a:latin typeface="Times New Roman" pitchFamily="18" charset="0"/>
                <a:cs typeface="Times New Roman" pitchFamily="18" charset="0"/>
              </a:rPr>
              <a:t>	A number is </a:t>
            </a:r>
            <a:r>
              <a:rPr lang="en-IN" sz="2400" u="sng" dirty="0" smtClean="0">
                <a:latin typeface="Times New Roman" pitchFamily="18" charset="0"/>
                <a:cs typeface="Times New Roman" pitchFamily="18" charset="0"/>
              </a:rPr>
              <a:t>divisible by </a:t>
            </a:r>
            <a:r>
              <a:rPr lang="en-IN" sz="2400" b="1" u="sng" dirty="0" smtClean="0">
                <a:latin typeface="Times New Roman" pitchFamily="18" charset="0"/>
                <a:cs typeface="Times New Roman" pitchFamily="18" charset="0"/>
              </a:rPr>
              <a:t>9</a:t>
            </a:r>
            <a:r>
              <a:rPr lang="en-IN" sz="2400" b="1"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If the sum of the digits is divisible by 9. </a:t>
            </a:r>
            <a:br>
              <a:rPr lang="en-IN"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1629 (1+6+2+9=18, and again, 1+8=9) </a:t>
            </a:r>
            <a:r>
              <a:rPr lang="en-US" sz="2400" b="1" dirty="0" smtClean="0">
                <a:latin typeface="Times New Roman" pitchFamily="18" charset="0"/>
                <a:cs typeface="Times New Roman" pitchFamily="18" charset="0"/>
              </a:rPr>
              <a:t>Yes</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2013 (2+0+1+3=6) </a:t>
            </a:r>
            <a:r>
              <a:rPr lang="en-US" sz="2400" b="1" dirty="0" smtClean="0">
                <a:latin typeface="Times New Roman" pitchFamily="18" charset="0"/>
                <a:cs typeface="Times New Roman" pitchFamily="18" charset="0"/>
              </a:rPr>
              <a:t>No</a:t>
            </a:r>
          </a:p>
          <a:p>
            <a:endParaRPr lang="en-US" sz="2400" b="1"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pPr>
              <a:buNone/>
            </a:pPr>
            <a:r>
              <a:rPr lang="en-US" sz="2400" b="1" dirty="0" smtClean="0">
                <a:latin typeface="Times New Roman" pitchFamily="18" charset="0"/>
                <a:cs typeface="Times New Roman" pitchFamily="18" charset="0"/>
              </a:rPr>
              <a:t>	Question. </a:t>
            </a:r>
            <a:r>
              <a:rPr lang="en-US" sz="2400" dirty="0" smtClean="0">
                <a:latin typeface="Times New Roman" pitchFamily="18" charset="0"/>
                <a:cs typeface="Times New Roman" pitchFamily="18" charset="0"/>
              </a:rPr>
              <a:t>If the number 481*673 is completely divisible by 9, what is the smallest whole number in place of *: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a. 2                               b.8</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c.9                                 d.7</a:t>
            </a:r>
          </a:p>
          <a:p>
            <a:pPr>
              <a:buNone/>
            </a:pP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Ans</a:t>
            </a:r>
            <a:r>
              <a:rPr lang="en-US" sz="2400" dirty="0" smtClean="0">
                <a:latin typeface="Times New Roman" pitchFamily="18" charset="0"/>
                <a:cs typeface="Times New Roman" pitchFamily="18" charset="0"/>
              </a:rPr>
              <a:t>…d</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
            </a:r>
            <a:br>
              <a:rPr lang="en-IN"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133988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endParaRPr lang="en-US" sz="2400" dirty="0"/>
          </a:p>
        </p:txBody>
      </p:sp>
      <p:sp>
        <p:nvSpPr>
          <p:cNvPr id="3" name="Content Placeholder 2"/>
          <p:cNvSpPr>
            <a:spLocks noGrp="1"/>
          </p:cNvSpPr>
          <p:nvPr>
            <p:ph idx="1"/>
          </p:nvPr>
        </p:nvSpPr>
        <p:spPr>
          <a:xfrm>
            <a:off x="457200" y="762000"/>
            <a:ext cx="8229600" cy="5364163"/>
          </a:xfrm>
        </p:spPr>
        <p:txBody>
          <a:bodyPr>
            <a:normAutofit/>
          </a:bodyPr>
          <a:lstStyle/>
          <a:p>
            <a:pPr>
              <a:buNone/>
            </a:pPr>
            <a:r>
              <a:rPr lang="en-IN" sz="2400" dirty="0" smtClean="0">
                <a:latin typeface="Times New Roman" pitchFamily="18" charset="0"/>
                <a:cs typeface="Times New Roman" pitchFamily="18" charset="0"/>
              </a:rPr>
              <a:t>	A number is </a:t>
            </a:r>
            <a:r>
              <a:rPr lang="en-IN" sz="2400" u="sng" dirty="0" smtClean="0">
                <a:latin typeface="Times New Roman" pitchFamily="18" charset="0"/>
                <a:cs typeface="Times New Roman" pitchFamily="18" charset="0"/>
              </a:rPr>
              <a:t>divisible by </a:t>
            </a:r>
            <a:r>
              <a:rPr lang="en-IN" sz="2400" b="1" u="sng" dirty="0" smtClean="0">
                <a:latin typeface="Times New Roman" pitchFamily="18" charset="0"/>
                <a:cs typeface="Times New Roman" pitchFamily="18" charset="0"/>
              </a:rPr>
              <a:t>10</a:t>
            </a:r>
            <a:r>
              <a:rPr lang="en-IN" sz="2400" b="1"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If the last digit of number is 0. </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
            </a:r>
            <a:br>
              <a:rPr lang="en-IN"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22</a:t>
            </a:r>
            <a:r>
              <a:rPr lang="en-US" sz="2400" b="1" dirty="0" smtClean="0">
                <a:latin typeface="Times New Roman" pitchFamily="18" charset="0"/>
                <a:cs typeface="Times New Roman" pitchFamily="18" charset="0"/>
              </a:rPr>
              <a:t>0</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Yes</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22</a:t>
            </a:r>
            <a:r>
              <a:rPr lang="en-US" sz="2400" b="1"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No</a:t>
            </a:r>
          </a:p>
          <a:p>
            <a:pPr>
              <a:buNone/>
            </a:pPr>
            <a:endParaRPr lang="en-US" sz="2400" b="1"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	A number is </a:t>
            </a:r>
            <a:r>
              <a:rPr lang="en-IN" sz="2400" u="sng" dirty="0" smtClean="0">
                <a:latin typeface="Times New Roman" pitchFamily="18" charset="0"/>
                <a:cs typeface="Times New Roman" pitchFamily="18" charset="0"/>
              </a:rPr>
              <a:t>divisible by </a:t>
            </a:r>
            <a:r>
              <a:rPr lang="en-IN" sz="2400" b="1" u="sng" dirty="0" smtClean="0">
                <a:latin typeface="Times New Roman" pitchFamily="18" charset="0"/>
                <a:cs typeface="Times New Roman" pitchFamily="18" charset="0"/>
              </a:rPr>
              <a:t>11</a:t>
            </a:r>
            <a:r>
              <a:rPr lang="en-IN" sz="2400" b="1"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If the difference between sum of digits in even places and the sum of the digits in odd places is 0 or divisible by 11. </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Example: 365167484</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(3+5+6+4+4) – (6+1+7+8) = 0</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 365167484 is divisible by 11. </a:t>
            </a:r>
          </a:p>
          <a:p>
            <a:pPr>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5760237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a:xfrm>
            <a:off x="457200" y="685800"/>
            <a:ext cx="8229600" cy="5440363"/>
          </a:xfrm>
        </p:spPr>
        <p:txBody>
          <a:bodyPr>
            <a:noAutofit/>
          </a:bodyPr>
          <a:lstStyle/>
          <a:p>
            <a:pPr>
              <a:buNone/>
            </a:pPr>
            <a:r>
              <a:rPr lang="en-IN" sz="2800" b="1" dirty="0" smtClean="0">
                <a:latin typeface="Times New Roman" pitchFamily="18" charset="0"/>
                <a:cs typeface="Times New Roman" pitchFamily="18" charset="0"/>
              </a:rPr>
              <a:t>	Question</a:t>
            </a:r>
            <a:r>
              <a:rPr lang="en-IN" sz="28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The number 97215*6 is completely divisible by 11. What is the smallest whole number in place of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a.5              b.4                c.3            d.6</a:t>
            </a:r>
          </a:p>
          <a:p>
            <a:pPr>
              <a:buNone/>
            </a:pPr>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Ans</a:t>
            </a:r>
            <a:r>
              <a:rPr lang="en-US" sz="2800" dirty="0" smtClean="0">
                <a:latin typeface="Times New Roman" pitchFamily="18" charset="0"/>
                <a:cs typeface="Times New Roman" pitchFamily="18" charset="0"/>
              </a:rPr>
              <a:t>…c</a:t>
            </a: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6026215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2293</TotalTime>
  <Words>742</Words>
  <Application>Microsoft Office PowerPoint</Application>
  <PresentationFormat>On-screen Show (4:3)</PresentationFormat>
  <Paragraphs>226</Paragraphs>
  <Slides>35</Slides>
  <Notes>8</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            DIVISIBILITY RULES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DIVISION ALGORITHM OR EUCLIDEAN ALGORITHM</vt:lpstr>
      <vt:lpstr>PowerPoint Presentation</vt:lpstr>
      <vt:lpstr>Introduction</vt:lpstr>
      <vt:lpstr>PowerPoint Presentation</vt:lpstr>
      <vt:lpstr>REMAINDER THEOREMS:  </vt:lpstr>
      <vt:lpstr>What is the remainder when 21865 is divided by 17?</vt:lpstr>
      <vt:lpstr>PowerPoint Presentation</vt:lpstr>
      <vt:lpstr>CYCLIC PROPERTY OF REMAINDERS</vt:lpstr>
      <vt:lpstr>PowerPoint Presentation</vt:lpstr>
      <vt:lpstr>FEW CONCEPTS CAN BE USED</vt:lpstr>
      <vt:lpstr>Practice</vt:lpstr>
      <vt:lpstr>PowerPoint Presentation</vt:lpstr>
      <vt:lpstr>PowerPoint Presentation</vt:lpstr>
      <vt:lpstr>PowerPoint Presentation</vt:lpstr>
      <vt:lpstr>Introduction</vt:lpstr>
      <vt:lpstr>PowerPoint Presentation</vt:lpstr>
      <vt:lpstr>PowerPoint Presentation</vt:lpstr>
      <vt:lpstr>Introduction</vt:lpstr>
      <vt:lpstr>Factors Formulas</vt:lpstr>
      <vt:lpstr>PowerPoint Presentation</vt:lpstr>
      <vt:lpstr>Example</vt:lpstr>
      <vt:lpstr>Practice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AND WORK</dc:title>
  <dc:creator>Yashica</dc:creator>
  <cp:lastModifiedBy>acer</cp:lastModifiedBy>
  <cp:revision>167</cp:revision>
  <dcterms:created xsi:type="dcterms:W3CDTF">2017-06-29T04:43:36Z</dcterms:created>
  <dcterms:modified xsi:type="dcterms:W3CDTF">2022-06-05T16:52:42Z</dcterms:modified>
</cp:coreProperties>
</file>