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96" r:id="rId4"/>
    <p:sldId id="297" r:id="rId5"/>
    <p:sldId id="298" r:id="rId6"/>
    <p:sldId id="299" r:id="rId7"/>
    <p:sldId id="300" r:id="rId8"/>
    <p:sldId id="301" r:id="rId9"/>
    <p:sldId id="302" r:id="rId10"/>
    <p:sldId id="305" r:id="rId11"/>
    <p:sldId id="306" r:id="rId12"/>
    <p:sldId id="307" r:id="rId13"/>
    <p:sldId id="308" r:id="rId14"/>
    <p:sldId id="286" r:id="rId15"/>
    <p:sldId id="304" r:id="rId16"/>
    <p:sldId id="288" r:id="rId17"/>
    <p:sldId id="30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72" y="6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176B0-C388-41DC-82C3-D5D0E84B4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C11AFA1-7E06-419E-A983-86AFECEC0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ED6B12A-5646-4FCE-BE5C-68D9DD128AC0}"/>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5" name="Footer Placeholder 4">
            <a:extLst>
              <a:ext uri="{FF2B5EF4-FFF2-40B4-BE49-F238E27FC236}">
                <a16:creationId xmlns="" xmlns:a16="http://schemas.microsoft.com/office/drawing/2014/main" id="{C88C3CB7-8192-48FF-8220-8E313E701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6C9621-390E-4784-8DC7-E129B80B8DE0}"/>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208044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C6E36-079B-48CF-AEED-A27FDDC18A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62B2692-2807-46AF-865F-5E06B5550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6E246AA-E477-4266-A5E2-1422A31D3FB9}"/>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5" name="Footer Placeholder 4">
            <a:extLst>
              <a:ext uri="{FF2B5EF4-FFF2-40B4-BE49-F238E27FC236}">
                <a16:creationId xmlns="" xmlns:a16="http://schemas.microsoft.com/office/drawing/2014/main" id="{CA378789-45CE-49BF-8416-22FCF09E0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3CD264E-6495-4D64-ABCD-AFBBCC01E30D}"/>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408629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A4DFAF4-C2B4-4BC4-996C-736A175B7F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65C312C-DD90-448D-9C96-6378564AB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BA60F8-DDB1-4B9E-B30B-93E0DFD7F7F3}"/>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5" name="Footer Placeholder 4">
            <a:extLst>
              <a:ext uri="{FF2B5EF4-FFF2-40B4-BE49-F238E27FC236}">
                <a16:creationId xmlns="" xmlns:a16="http://schemas.microsoft.com/office/drawing/2014/main" id="{ACEAD407-0D47-4001-A6A5-DF39A50BD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8FA7750-3A0B-4787-A72F-FAC0BA7B7937}"/>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60737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D7FD0-7F3A-444F-9EEF-87C8B8AFA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02371A1-F65B-496E-8FB1-CBDFC2FAB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26319F-6984-4D91-B1E6-605220A2F65D}"/>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5" name="Footer Placeholder 4">
            <a:extLst>
              <a:ext uri="{FF2B5EF4-FFF2-40B4-BE49-F238E27FC236}">
                <a16:creationId xmlns="" xmlns:a16="http://schemas.microsoft.com/office/drawing/2014/main" id="{59B38EBB-955A-4E5C-87DB-BB4C6A02A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224284C-23CF-47D1-84DE-CA2317E3148D}"/>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32913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C23E91-85BA-4F2A-8E6A-BDE3C8A38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AD0D792-5989-42C9-B9E5-32B217696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15770AC-857B-486B-91A2-9AD8FA8E98EA}"/>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5" name="Footer Placeholder 4">
            <a:extLst>
              <a:ext uri="{FF2B5EF4-FFF2-40B4-BE49-F238E27FC236}">
                <a16:creationId xmlns="" xmlns:a16="http://schemas.microsoft.com/office/drawing/2014/main" id="{933940A5-3E91-4480-8F58-D6FCF9436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ABDE8A-D344-48F6-A789-C5602640CCE4}"/>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85342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2DB7DA-DB35-4418-AF5D-B519C7B94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955724C-444D-4C2D-BE1A-5A11175A21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2FB271A-2D32-4C45-9DB1-0689C080C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30A33F0-6515-48E2-B4FA-E14BE29A5971}"/>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6" name="Footer Placeholder 5">
            <a:extLst>
              <a:ext uri="{FF2B5EF4-FFF2-40B4-BE49-F238E27FC236}">
                <a16:creationId xmlns="" xmlns:a16="http://schemas.microsoft.com/office/drawing/2014/main" id="{5E262EB0-8C88-4598-9B30-306FEEF06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EE88F83-D56A-44EA-A16F-DA429BEF9E01}"/>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411685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0E3A06-7578-4805-BA2D-C9E3B1764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176927E-8E5A-4A38-9D9C-7AAA3B956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F59547-906A-4D48-9404-7BE8833DA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B750E12-4079-423F-9D55-D809B6FDA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67954AA-A974-4E1B-BE34-C8020203F6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2F8B4EA-9EEA-410E-90AB-CDE7932B2E26}"/>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8" name="Footer Placeholder 7">
            <a:extLst>
              <a:ext uri="{FF2B5EF4-FFF2-40B4-BE49-F238E27FC236}">
                <a16:creationId xmlns="" xmlns:a16="http://schemas.microsoft.com/office/drawing/2014/main" id="{19162D27-C6A3-4832-ACD2-E326A758C9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CC94828-014B-4A69-A44E-78338FDA432E}"/>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2847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C7B41-F91C-4B17-A7EC-2FD5B719EF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561A4F2-B6D7-443E-80C2-E3C80D737B30}"/>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4" name="Footer Placeholder 3">
            <a:extLst>
              <a:ext uri="{FF2B5EF4-FFF2-40B4-BE49-F238E27FC236}">
                <a16:creationId xmlns="" xmlns:a16="http://schemas.microsoft.com/office/drawing/2014/main" id="{FDAD1605-DEE2-47D3-A691-E77B5D35B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10BFEA0-72A3-4201-BD9E-6B7C8FBE3F28}"/>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6250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768E853-7B23-4913-A569-4CDE03FF61C6}"/>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3" name="Footer Placeholder 2">
            <a:extLst>
              <a:ext uri="{FF2B5EF4-FFF2-40B4-BE49-F238E27FC236}">
                <a16:creationId xmlns="" xmlns:a16="http://schemas.microsoft.com/office/drawing/2014/main" id="{02E542A7-1C77-4CB4-B558-D04F57E376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7B8C742-8D34-4535-ACD2-6F6286AFE0D5}"/>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61466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949E3-E0EA-4068-A6EE-EAD3A223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7321B2F-A178-4F6E-8A57-4C9C12FF0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DB37573-21D3-45C0-8CCE-CE9306F0E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C443E45-E8D1-4BA4-8D73-F08010E30D67}"/>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6" name="Footer Placeholder 5">
            <a:extLst>
              <a:ext uri="{FF2B5EF4-FFF2-40B4-BE49-F238E27FC236}">
                <a16:creationId xmlns="" xmlns:a16="http://schemas.microsoft.com/office/drawing/2014/main" id="{5BFD3A4E-A2F6-4367-8504-A3A8E8068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18D15B4-FCEE-4600-93AB-A974602CFEFB}"/>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78207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E12333-986E-4029-83A2-C78D16196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D78E09-D3B8-4A43-B5F8-BAF0A43CE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DE17F6-4BC0-4832-97B9-85D8A0F62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0AC2CC-29B3-4CCC-AB61-63243C0C910C}"/>
              </a:ext>
            </a:extLst>
          </p:cNvPr>
          <p:cNvSpPr>
            <a:spLocks noGrp="1"/>
          </p:cNvSpPr>
          <p:nvPr>
            <p:ph type="dt" sz="half" idx="10"/>
          </p:nvPr>
        </p:nvSpPr>
        <p:spPr/>
        <p:txBody>
          <a:bodyPr/>
          <a:lstStyle/>
          <a:p>
            <a:fld id="{F9B0AD4F-D249-40B0-9060-CADB91F36309}" type="datetimeFigureOut">
              <a:rPr lang="en-US" smtClean="0"/>
              <a:t>6/10/2022</a:t>
            </a:fld>
            <a:endParaRPr lang="en-US"/>
          </a:p>
        </p:txBody>
      </p:sp>
      <p:sp>
        <p:nvSpPr>
          <p:cNvPr id="6" name="Footer Placeholder 5">
            <a:extLst>
              <a:ext uri="{FF2B5EF4-FFF2-40B4-BE49-F238E27FC236}">
                <a16:creationId xmlns="" xmlns:a16="http://schemas.microsoft.com/office/drawing/2014/main" id="{E64B03DF-D0D1-4D8D-A293-C73F47766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3EFE571-E335-4CAB-8131-6529ACCE6387}"/>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52833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ADEE373-2297-4419-A2DB-7C9BA7E01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F17C525-9774-4578-AF1E-B9A718964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93F8100-948F-4F96-9CBF-0B58B2440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0AD4F-D249-40B0-9060-CADB91F36309}" type="datetimeFigureOut">
              <a:rPr lang="en-US" smtClean="0"/>
              <a:t>6/10/2022</a:t>
            </a:fld>
            <a:endParaRPr lang="en-US"/>
          </a:p>
        </p:txBody>
      </p:sp>
      <p:sp>
        <p:nvSpPr>
          <p:cNvPr id="5" name="Footer Placeholder 4">
            <a:extLst>
              <a:ext uri="{FF2B5EF4-FFF2-40B4-BE49-F238E27FC236}">
                <a16:creationId xmlns="" xmlns:a16="http://schemas.microsoft.com/office/drawing/2014/main" id="{5055923F-CDCC-4B5D-85D3-BDBA237C9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32E649C-5FD6-43F0-B19F-04A02C848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A43BC-C70C-4934-9DCE-C9617946DD95}" type="slidenum">
              <a:rPr lang="en-US" smtClean="0"/>
              <a:t>‹#›</a:t>
            </a:fld>
            <a:endParaRPr lang="en-US"/>
          </a:p>
        </p:txBody>
      </p:sp>
    </p:spTree>
    <p:extLst>
      <p:ext uri="{BB962C8B-B14F-4D97-AF65-F5344CB8AC3E}">
        <p14:creationId xmlns:p14="http://schemas.microsoft.com/office/powerpoint/2010/main" val="122496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8294908-8B00-4F58-BBBA-20F71A40A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4364C879-1404-4203-8E9D-CC5DE0A621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 xmlns:a16="http://schemas.microsoft.com/office/drawing/2014/main" id="{84617302-4B0D-4351-A6BB-6F0930D943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 xmlns:a16="http://schemas.microsoft.com/office/drawing/2014/main" id="{DA2C7802-C2E0-4218-8F89-8DD7CCD2CD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 xmlns:a16="http://schemas.microsoft.com/office/drawing/2014/main" id="{A6D7111A-21E5-4EE9-8A78-10E5530F01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 xmlns:a16="http://schemas.microsoft.com/office/drawing/2014/main" id="{A3969E80-A77B-49FC-9122-D89AFD5EE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 xmlns:a16="http://schemas.microsoft.com/office/drawing/2014/main" id="{1849CA57-76BD-4CF2-80BA-D7A46A01B7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 xmlns:a16="http://schemas.microsoft.com/office/drawing/2014/main" id="{35E9085E-E730-4768-83D4-6CB7E98971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 xmlns:a16="http://schemas.microsoft.com/office/drawing/2014/main" id="{973272FE-A474-4CAE-8CA2-BCC8B476C3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 xmlns:a16="http://schemas.microsoft.com/office/drawing/2014/main" id="{D45F7F27-8DBD-47FF-B84F-B33E0C033484}"/>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Presented By </a:t>
            </a:r>
          </a:p>
          <a:p>
            <a:r>
              <a:rPr lang="en-US" sz="2000" dirty="0" err="1" smtClean="0">
                <a:solidFill>
                  <a:srgbClr val="080808"/>
                </a:solidFill>
              </a:rPr>
              <a:t>Kanika</a:t>
            </a:r>
            <a:r>
              <a:rPr lang="en-US" sz="2000" dirty="0" smtClean="0">
                <a:solidFill>
                  <a:srgbClr val="080808"/>
                </a:solidFill>
              </a:rPr>
              <a:t> Sharma</a:t>
            </a:r>
            <a:endParaRPr lang="en-US" sz="2000" dirty="0">
              <a:solidFill>
                <a:srgbClr val="080808"/>
              </a:solidFill>
            </a:endParaRPr>
          </a:p>
        </p:txBody>
      </p:sp>
      <p:sp>
        <p:nvSpPr>
          <p:cNvPr id="2" name="Title 1">
            <a:extLst>
              <a:ext uri="{FF2B5EF4-FFF2-40B4-BE49-F238E27FC236}">
                <a16:creationId xmlns="" xmlns:a16="http://schemas.microsoft.com/office/drawing/2014/main" id="{0BFC77D5-B8D6-47B4-B18E-EFC8355796C6}"/>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PEP Input Class </a:t>
            </a:r>
          </a:p>
        </p:txBody>
      </p:sp>
      <p:sp>
        <p:nvSpPr>
          <p:cNvPr id="26" name="Freeform: Shape 25">
            <a:extLst>
              <a:ext uri="{FF2B5EF4-FFF2-40B4-BE49-F238E27FC236}">
                <a16:creationId xmlns="" xmlns:a16="http://schemas.microsoft.com/office/drawing/2014/main" id="{E07981EA-05A6-437C-88D7-B377B92B03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 xmlns:a16="http://schemas.microsoft.com/office/drawing/2014/main" id="{15E3C750-986E-4769-B1AE-49289FBEE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66209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 the Output of the Following Programs:</a:t>
            </a:r>
            <a:r>
              <a:rPr lang="en-US" dirty="0"/>
              <a:t> </a:t>
            </a:r>
          </a:p>
        </p:txBody>
      </p:sp>
      <p:sp>
        <p:nvSpPr>
          <p:cNvPr id="3" name="Content Placeholder 2"/>
          <p:cNvSpPr>
            <a:spLocks noGrp="1"/>
          </p:cNvSpPr>
          <p:nvPr>
            <p:ph idx="1"/>
          </p:nvPr>
        </p:nvSpPr>
        <p:spPr>
          <a:xfrm>
            <a:off x="806302" y="1838350"/>
            <a:ext cx="10515600" cy="4351338"/>
          </a:xfrm>
        </p:spPr>
        <p:txBody>
          <a:bodyPr>
            <a:normAutofit/>
          </a:bodyPr>
          <a:lstStyle/>
          <a:p>
            <a:pPr marL="0" indent="0">
              <a:buNone/>
            </a:pPr>
            <a:r>
              <a:rPr lang="en-US" dirty="0" smtClean="0"/>
              <a:t>//Example1 </a:t>
            </a:r>
          </a:p>
          <a:p>
            <a:pPr marL="0" indent="0">
              <a:buNone/>
            </a:pPr>
            <a:r>
              <a:rPr lang="en-US" dirty="0" smtClean="0"/>
              <a:t>#include </a:t>
            </a:r>
            <a:r>
              <a:rPr lang="en-US" dirty="0"/>
              <a:t>&lt;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smtClean="0"/>
              <a:t>class </a:t>
            </a:r>
            <a:r>
              <a:rPr lang="en-US" dirty="0"/>
              <a:t>Test {</a:t>
            </a:r>
          </a:p>
          <a:p>
            <a:pPr marL="0" indent="0">
              <a:buNone/>
            </a:pPr>
            <a:r>
              <a:rPr lang="en-US" dirty="0"/>
              <a:t>private:</a:t>
            </a:r>
          </a:p>
          <a:p>
            <a:pPr marL="0" indent="0">
              <a:buNone/>
            </a:pPr>
            <a:r>
              <a:rPr lang="en-US" dirty="0"/>
              <a:t>	~Test() {}</a:t>
            </a:r>
          </a:p>
          <a:p>
            <a:pPr marL="0" indent="0">
              <a:buNone/>
            </a:pPr>
            <a:r>
              <a:rPr lang="en-US" dirty="0"/>
              <a:t>};</a:t>
            </a:r>
          </a:p>
          <a:p>
            <a:pPr marL="0" indent="0">
              <a:buNone/>
            </a:pPr>
            <a:r>
              <a:rPr lang="en-US" dirty="0" err="1"/>
              <a:t>int</a:t>
            </a:r>
            <a:r>
              <a:rPr lang="en-US" dirty="0"/>
              <a:t> main() {}</a:t>
            </a:r>
          </a:p>
          <a:p>
            <a:pPr marL="0" indent="0">
              <a:buNone/>
            </a:pPr>
            <a:endParaRPr lang="en-US" dirty="0"/>
          </a:p>
        </p:txBody>
      </p:sp>
      <p:sp>
        <p:nvSpPr>
          <p:cNvPr id="4" name="Rectangle 3"/>
          <p:cNvSpPr/>
          <p:nvPr/>
        </p:nvSpPr>
        <p:spPr>
          <a:xfrm>
            <a:off x="4515293" y="1838350"/>
            <a:ext cx="6096000" cy="2585323"/>
          </a:xfrm>
          <a:prstGeom prst="rect">
            <a:avLst/>
          </a:prstGeom>
        </p:spPr>
        <p:txBody>
          <a:bodyPr>
            <a:spAutoFit/>
          </a:bodyPr>
          <a:lstStyle/>
          <a:p>
            <a:r>
              <a:rPr lang="en-US" dirty="0" smtClean="0"/>
              <a:t>// Example 2</a:t>
            </a:r>
            <a:endParaRPr lang="en-US" dirty="0"/>
          </a:p>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a:t>class Test {</a:t>
            </a:r>
          </a:p>
          <a:p>
            <a:r>
              <a:rPr lang="en-US" dirty="0"/>
              <a:t>private:</a:t>
            </a:r>
          </a:p>
          <a:p>
            <a:r>
              <a:rPr lang="en-US" dirty="0"/>
              <a:t>	~Test() {}</a:t>
            </a:r>
          </a:p>
          <a:p>
            <a:r>
              <a:rPr lang="en-US" dirty="0"/>
              <a:t>};</a:t>
            </a:r>
          </a:p>
          <a:p>
            <a:r>
              <a:rPr lang="en-US" dirty="0" err="1"/>
              <a:t>int</a:t>
            </a:r>
            <a:r>
              <a:rPr lang="en-US" dirty="0"/>
              <a:t> main() { Test t; }</a:t>
            </a:r>
          </a:p>
        </p:txBody>
      </p:sp>
    </p:spTree>
    <p:extLst>
      <p:ext uri="{BB962C8B-B14F-4D97-AF65-F5344CB8AC3E}">
        <p14:creationId xmlns:p14="http://schemas.microsoft.com/office/powerpoint/2010/main" val="204461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the output</a:t>
            </a:r>
            <a:endParaRPr lang="en-US" dirty="0"/>
          </a:p>
        </p:txBody>
      </p:sp>
      <p:sp>
        <p:nvSpPr>
          <p:cNvPr id="4" name="Rectangle 3"/>
          <p:cNvSpPr/>
          <p:nvPr/>
        </p:nvSpPr>
        <p:spPr>
          <a:xfrm>
            <a:off x="155944" y="2550732"/>
            <a:ext cx="6096000" cy="2585323"/>
          </a:xfrm>
          <a:prstGeom prst="rect">
            <a:avLst/>
          </a:prstGeom>
        </p:spPr>
        <p:txBody>
          <a:bodyPr>
            <a:spAutoFit/>
          </a:bodyPr>
          <a:lstStyle/>
          <a:p>
            <a:r>
              <a:rPr lang="en-US" dirty="0"/>
              <a:t>// </a:t>
            </a:r>
            <a:r>
              <a:rPr lang="en-US" dirty="0" smtClean="0"/>
              <a:t>Example 3</a:t>
            </a:r>
            <a:endParaRPr lang="en-US" dirty="0"/>
          </a:p>
          <a:p>
            <a:r>
              <a:rPr lang="en-US" dirty="0" smtClean="0"/>
              <a:t>#include </a:t>
            </a:r>
            <a:r>
              <a:rPr lang="en-US" dirty="0"/>
              <a:t>&lt;</a:t>
            </a:r>
            <a:r>
              <a:rPr lang="en-US" dirty="0" err="1"/>
              <a:t>iostream</a:t>
            </a:r>
            <a:r>
              <a:rPr lang="en-US" dirty="0"/>
              <a:t>&gt;</a:t>
            </a:r>
          </a:p>
          <a:p>
            <a:r>
              <a:rPr lang="en-US" dirty="0"/>
              <a:t>using namespace </a:t>
            </a:r>
            <a:r>
              <a:rPr lang="en-US" dirty="0" err="1"/>
              <a:t>std</a:t>
            </a:r>
            <a:r>
              <a:rPr lang="en-US" dirty="0"/>
              <a:t>;</a:t>
            </a:r>
          </a:p>
          <a:p>
            <a:endParaRPr lang="en-US" dirty="0"/>
          </a:p>
          <a:p>
            <a:r>
              <a:rPr lang="en-US" dirty="0"/>
              <a:t>class Test {</a:t>
            </a:r>
          </a:p>
          <a:p>
            <a:r>
              <a:rPr lang="en-US" dirty="0"/>
              <a:t>private:</a:t>
            </a:r>
          </a:p>
          <a:p>
            <a:r>
              <a:rPr lang="en-US" dirty="0"/>
              <a:t>	~Test() {}</a:t>
            </a:r>
          </a:p>
          <a:p>
            <a:r>
              <a:rPr lang="en-US" dirty="0"/>
              <a:t>};</a:t>
            </a:r>
          </a:p>
          <a:p>
            <a:r>
              <a:rPr lang="en-US" dirty="0" err="1"/>
              <a:t>int</a:t>
            </a:r>
            <a:r>
              <a:rPr lang="en-US" dirty="0"/>
              <a:t> main() { Test* t; }</a:t>
            </a:r>
          </a:p>
        </p:txBody>
      </p:sp>
      <p:sp>
        <p:nvSpPr>
          <p:cNvPr id="5" name="Rectangle 4"/>
          <p:cNvSpPr/>
          <p:nvPr/>
        </p:nvSpPr>
        <p:spPr>
          <a:xfrm>
            <a:off x="4642884" y="2539017"/>
            <a:ext cx="6096000" cy="2585323"/>
          </a:xfrm>
          <a:prstGeom prst="rect">
            <a:avLst/>
          </a:prstGeom>
        </p:spPr>
        <p:txBody>
          <a:bodyPr>
            <a:spAutoFit/>
          </a:bodyPr>
          <a:lstStyle/>
          <a:p>
            <a:r>
              <a:rPr lang="en-US" dirty="0"/>
              <a:t>// </a:t>
            </a:r>
            <a:r>
              <a:rPr lang="en-US" dirty="0" smtClean="0"/>
              <a:t>Example 4</a:t>
            </a:r>
            <a:endParaRPr lang="en-US" dirty="0"/>
          </a:p>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a:t>class Test {</a:t>
            </a:r>
          </a:p>
          <a:p>
            <a:r>
              <a:rPr lang="en-US" dirty="0"/>
              <a:t>private:</a:t>
            </a:r>
          </a:p>
          <a:p>
            <a:r>
              <a:rPr lang="en-US" dirty="0"/>
              <a:t>	~Test() {}</a:t>
            </a:r>
          </a:p>
          <a:p>
            <a:r>
              <a:rPr lang="en-US" dirty="0"/>
              <a:t>};</a:t>
            </a:r>
          </a:p>
          <a:p>
            <a:r>
              <a:rPr lang="en-US" dirty="0" err="1"/>
              <a:t>int</a:t>
            </a:r>
            <a:r>
              <a:rPr lang="en-US" dirty="0"/>
              <a:t> main() { Test* t = new Test; }</a:t>
            </a:r>
          </a:p>
        </p:txBody>
      </p:sp>
    </p:spTree>
    <p:extLst>
      <p:ext uri="{BB962C8B-B14F-4D97-AF65-F5344CB8AC3E}">
        <p14:creationId xmlns:p14="http://schemas.microsoft.com/office/powerpoint/2010/main" val="100494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Content Placeholder 2"/>
          <p:cNvSpPr>
            <a:spLocks noGrp="1"/>
          </p:cNvSpPr>
          <p:nvPr>
            <p:ph idx="1"/>
          </p:nvPr>
        </p:nvSpPr>
        <p:spPr/>
        <p:txBody>
          <a:bodyPr/>
          <a:lstStyle/>
          <a:p>
            <a:r>
              <a:rPr lang="en-US" dirty="0"/>
              <a:t>To ensure that every object in the array receives a destructor call, always delete memory allocated as an array </a:t>
            </a:r>
            <a:r>
              <a:rPr lang="en-US" dirty="0" smtClean="0"/>
              <a:t> with </a:t>
            </a:r>
            <a:r>
              <a:rPr lang="en-US" dirty="0"/>
              <a:t>operator </a:t>
            </a:r>
            <a:r>
              <a:rPr lang="en-US" dirty="0" smtClean="0"/>
              <a:t>_________.</a:t>
            </a:r>
            <a:endParaRPr lang="en-US" dirty="0"/>
          </a:p>
          <a:p>
            <a:endParaRPr lang="en-US" dirty="0"/>
          </a:p>
        </p:txBody>
      </p:sp>
    </p:spTree>
    <p:extLst>
      <p:ext uri="{BB962C8B-B14F-4D97-AF65-F5344CB8AC3E}">
        <p14:creationId xmlns:p14="http://schemas.microsoft.com/office/powerpoint/2010/main" val="177359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spTree>
    <p:extLst>
      <p:ext uri="{BB962C8B-B14F-4D97-AF65-F5344CB8AC3E}">
        <p14:creationId xmlns:p14="http://schemas.microsoft.com/office/powerpoint/2010/main" val="211932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interview</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 Does C++ compiler create default constructor when we write our own</a:t>
            </a:r>
            <a:r>
              <a:rPr lang="en-US" b="1" dirty="0" smtClean="0"/>
              <a:t>?</a:t>
            </a:r>
          </a:p>
          <a:p>
            <a:r>
              <a:rPr lang="en-US" b="1" dirty="0"/>
              <a:t>When is the copy constructor called? </a:t>
            </a:r>
            <a:endParaRPr lang="en-US" b="1" dirty="0" smtClean="0"/>
          </a:p>
          <a:p>
            <a:r>
              <a:rPr lang="en-US" b="1" dirty="0"/>
              <a:t>What is the use of private </a:t>
            </a:r>
            <a:r>
              <a:rPr lang="en-US" b="1" dirty="0" smtClean="0"/>
              <a:t>destructor?</a:t>
            </a:r>
          </a:p>
          <a:p>
            <a:r>
              <a:rPr lang="en-US" b="1" dirty="0" smtClean="0"/>
              <a:t>How </a:t>
            </a:r>
            <a:r>
              <a:rPr lang="en-US" b="1" dirty="0"/>
              <a:t>many times a constructor is called in the life-time of an object</a:t>
            </a:r>
            <a:r>
              <a:rPr lang="en-US" b="1" dirty="0" smtClean="0"/>
              <a:t>?</a:t>
            </a:r>
          </a:p>
          <a:p>
            <a:r>
              <a:rPr lang="en-US" b="1" dirty="0"/>
              <a:t>A user mistakenly wrote some code after the 'return' statement in a program, what will happen to the code</a:t>
            </a:r>
            <a:r>
              <a:rPr lang="en-US" b="1" dirty="0" smtClean="0"/>
              <a:t>?</a:t>
            </a:r>
          </a:p>
          <a:p>
            <a:r>
              <a:rPr lang="en-US" b="1" dirty="0"/>
              <a:t>How can we make a C++ class such that objects of it can only be created using new operator? If user tries to create an object directly, the program produces compiler error.</a:t>
            </a:r>
          </a:p>
          <a:p>
            <a:endParaRPr lang="en-US" b="1" dirty="0"/>
          </a:p>
          <a:p>
            <a:pPr marL="0" indent="0">
              <a:buNone/>
            </a:pPr>
            <a:r>
              <a:rPr lang="en-US" dirty="0"/>
              <a:t/>
            </a:r>
            <a:br>
              <a:rPr lang="en-US" dirty="0"/>
            </a:br>
            <a:endParaRPr lang="en-US" dirty="0"/>
          </a:p>
        </p:txBody>
      </p:sp>
    </p:spTree>
    <p:extLst>
      <p:ext uri="{BB962C8B-B14F-4D97-AF65-F5344CB8AC3E}">
        <p14:creationId xmlns:p14="http://schemas.microsoft.com/office/powerpoint/2010/main" val="173378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2</a:t>
            </a:r>
            <a:endParaRPr lang="en-US" dirty="0"/>
          </a:p>
        </p:txBody>
      </p:sp>
      <p:sp>
        <p:nvSpPr>
          <p:cNvPr id="3" name="Content Placeholder 2"/>
          <p:cNvSpPr>
            <a:spLocks noGrp="1"/>
          </p:cNvSpPr>
          <p:nvPr>
            <p:ph idx="1"/>
          </p:nvPr>
        </p:nvSpPr>
        <p:spPr/>
        <p:txBody>
          <a:bodyPr/>
          <a:lstStyle/>
          <a:p>
            <a:pPr fontAlgn="base"/>
            <a:r>
              <a:rPr lang="en-US" dirty="0"/>
              <a:t>In C++, a Copy Constructor may be called in the following cases: </a:t>
            </a:r>
          </a:p>
          <a:p>
            <a:pPr fontAlgn="base"/>
            <a:r>
              <a:rPr lang="en-US" dirty="0"/>
              <a:t>When an object of the class is returned by value. </a:t>
            </a:r>
          </a:p>
          <a:p>
            <a:pPr fontAlgn="base"/>
            <a:r>
              <a:rPr lang="en-US" dirty="0"/>
              <a:t>When an object of the class is passed (to a function) by value as an argument. </a:t>
            </a:r>
          </a:p>
          <a:p>
            <a:pPr fontAlgn="base"/>
            <a:r>
              <a:rPr lang="en-US" dirty="0"/>
              <a:t>When an object is constructed based on another object of the same class. </a:t>
            </a:r>
          </a:p>
          <a:p>
            <a:pPr fontAlgn="base"/>
            <a:r>
              <a:rPr lang="en-US" dirty="0"/>
              <a:t>When the compiler generates a temporary object.</a:t>
            </a:r>
          </a:p>
          <a:p>
            <a:endParaRPr lang="en-US" dirty="0"/>
          </a:p>
        </p:txBody>
      </p:sp>
    </p:spTree>
    <p:extLst>
      <p:ext uri="{BB962C8B-B14F-4D97-AF65-F5344CB8AC3E}">
        <p14:creationId xmlns:p14="http://schemas.microsoft.com/office/powerpoint/2010/main" val="55524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3</a:t>
            </a:r>
            <a:endParaRPr lang="en-US" dirty="0"/>
          </a:p>
        </p:txBody>
      </p:sp>
      <p:sp>
        <p:nvSpPr>
          <p:cNvPr id="3" name="Content Placeholder 2"/>
          <p:cNvSpPr>
            <a:spLocks noGrp="1"/>
          </p:cNvSpPr>
          <p:nvPr>
            <p:ph idx="1"/>
          </p:nvPr>
        </p:nvSpPr>
        <p:spPr/>
        <p:txBody>
          <a:bodyPr/>
          <a:lstStyle/>
          <a:p>
            <a:r>
              <a:rPr lang="en-US" dirty="0"/>
              <a:t>Whenever we want to control the destruction of objects of a class, we make the destructor private. For dynamically created objects, it may happen that you pass a pointer to the object to a function and the function deletes the object. If the object is referred after the function call, the reference will become dangling.</a:t>
            </a:r>
          </a:p>
        </p:txBody>
      </p:sp>
    </p:spTree>
    <p:extLst>
      <p:ext uri="{BB962C8B-B14F-4D97-AF65-F5344CB8AC3E}">
        <p14:creationId xmlns:p14="http://schemas.microsoft.com/office/powerpoint/2010/main" val="2608965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5</a:t>
            </a:r>
            <a:endParaRPr lang="en-US" dirty="0"/>
          </a:p>
        </p:txBody>
      </p:sp>
      <p:sp>
        <p:nvSpPr>
          <p:cNvPr id="3" name="Content Placeholder 2"/>
          <p:cNvSpPr>
            <a:spLocks noGrp="1"/>
          </p:cNvSpPr>
          <p:nvPr>
            <p:ph idx="1"/>
          </p:nvPr>
        </p:nvSpPr>
        <p:spPr>
          <a:xfrm>
            <a:off x="838200" y="1825625"/>
            <a:ext cx="4520609" cy="4351338"/>
          </a:xfrm>
        </p:spPr>
        <p:txBody>
          <a:bodyPr/>
          <a:lstStyle/>
          <a:p>
            <a:r>
              <a:rPr lang="en-US" dirty="0"/>
              <a:t>By making destructor private</a:t>
            </a:r>
            <a:endParaRPr lang="en-US" dirty="0"/>
          </a:p>
        </p:txBody>
      </p:sp>
      <p:sp>
        <p:nvSpPr>
          <p:cNvPr id="4" name="Rectangle 3"/>
          <p:cNvSpPr/>
          <p:nvPr/>
        </p:nvSpPr>
        <p:spPr>
          <a:xfrm>
            <a:off x="4876800" y="1836417"/>
            <a:ext cx="6096000" cy="4801314"/>
          </a:xfrm>
          <a:prstGeom prst="rect">
            <a:avLst/>
          </a:prstGeom>
        </p:spPr>
        <p:txBody>
          <a:bodyPr>
            <a:spAutoFit/>
          </a:bodyPr>
          <a:lstStyle/>
          <a:p>
            <a:r>
              <a:rPr lang="en-US" dirty="0"/>
              <a:t>class Test</a:t>
            </a:r>
          </a:p>
          <a:p>
            <a:r>
              <a:rPr lang="en-US" dirty="0"/>
              <a:t>{</a:t>
            </a:r>
          </a:p>
          <a:p>
            <a:r>
              <a:rPr lang="en-US" dirty="0"/>
              <a:t>private:</a:t>
            </a:r>
          </a:p>
          <a:p>
            <a:r>
              <a:rPr lang="en-US" dirty="0"/>
              <a:t>    ~Test() {}</a:t>
            </a:r>
          </a:p>
          <a:p>
            <a:r>
              <a:rPr lang="en-US" dirty="0"/>
              <a:t>friend void </a:t>
            </a:r>
            <a:r>
              <a:rPr lang="en-US" dirty="0" err="1"/>
              <a:t>destructTest</a:t>
            </a:r>
            <a:r>
              <a:rPr lang="en-US" dirty="0"/>
              <a:t>(Test* );</a:t>
            </a:r>
          </a:p>
          <a:p>
            <a:r>
              <a:rPr lang="en-US" dirty="0"/>
              <a:t>};</a:t>
            </a:r>
          </a:p>
          <a:p>
            <a:r>
              <a:rPr lang="en-US" dirty="0"/>
              <a:t> </a:t>
            </a:r>
          </a:p>
          <a:p>
            <a:r>
              <a:rPr lang="en-US" dirty="0"/>
              <a:t>void </a:t>
            </a:r>
            <a:r>
              <a:rPr lang="en-US" dirty="0" err="1"/>
              <a:t>destructTest</a:t>
            </a:r>
            <a:r>
              <a:rPr lang="en-US" dirty="0"/>
              <a:t>(Test* </a:t>
            </a:r>
            <a:r>
              <a:rPr lang="en-US" dirty="0" err="1"/>
              <a:t>ptr</a:t>
            </a:r>
            <a:r>
              <a:rPr lang="en-US" dirty="0"/>
              <a:t>)</a:t>
            </a:r>
          </a:p>
          <a:p>
            <a:r>
              <a:rPr lang="en-US" dirty="0"/>
              <a:t>{</a:t>
            </a:r>
          </a:p>
          <a:p>
            <a:r>
              <a:rPr lang="en-US" dirty="0"/>
              <a:t>    delete </a:t>
            </a:r>
            <a:r>
              <a:rPr lang="en-US" dirty="0" err="1"/>
              <a:t>ptr</a:t>
            </a:r>
            <a:r>
              <a:rPr lang="en-US" dirty="0"/>
              <a:t>;</a:t>
            </a:r>
          </a:p>
          <a:p>
            <a:r>
              <a:rPr lang="en-US" dirty="0"/>
              <a:t>}</a:t>
            </a:r>
          </a:p>
          <a:p>
            <a:r>
              <a:rPr lang="en-US" dirty="0" err="1"/>
              <a:t>int</a:t>
            </a:r>
            <a:r>
              <a:rPr lang="en-US" dirty="0"/>
              <a:t> main()</a:t>
            </a:r>
          </a:p>
          <a:p>
            <a:r>
              <a:rPr lang="en-US" dirty="0"/>
              <a:t>{</a:t>
            </a:r>
          </a:p>
          <a:p>
            <a:r>
              <a:rPr lang="en-US" dirty="0"/>
              <a:t>    Test *</a:t>
            </a:r>
            <a:r>
              <a:rPr lang="en-US" dirty="0" err="1"/>
              <a:t>ptr</a:t>
            </a:r>
            <a:r>
              <a:rPr lang="en-US" dirty="0"/>
              <a:t> = new Test;</a:t>
            </a:r>
          </a:p>
          <a:p>
            <a:r>
              <a:rPr lang="en-US" dirty="0"/>
              <a:t>    </a:t>
            </a:r>
            <a:r>
              <a:rPr lang="en-US" dirty="0" err="1"/>
              <a:t>destructTest</a:t>
            </a:r>
            <a:r>
              <a:rPr lang="en-US" dirty="0"/>
              <a:t> (</a:t>
            </a:r>
            <a:r>
              <a:rPr lang="en-US" dirty="0" err="1"/>
              <a:t>ptr</a:t>
            </a:r>
            <a:r>
              <a:rPr lang="en-US" dirty="0"/>
              <a:t>);</a:t>
            </a:r>
          </a:p>
          <a:p>
            <a:r>
              <a:rPr lang="en-US" dirty="0"/>
              <a:t>    return 0;</a:t>
            </a:r>
          </a:p>
          <a:p>
            <a:r>
              <a:rPr lang="en-US" dirty="0"/>
              <a:t>}</a:t>
            </a:r>
          </a:p>
        </p:txBody>
      </p:sp>
    </p:spTree>
    <p:extLst>
      <p:ext uri="{BB962C8B-B14F-4D97-AF65-F5344CB8AC3E}">
        <p14:creationId xmlns:p14="http://schemas.microsoft.com/office/powerpoint/2010/main" val="142705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6FA324D-F82C-40CA-916A-9A53BCC64DC6}"/>
              </a:ext>
            </a:extLst>
          </p:cNvPr>
          <p:cNvSpPr>
            <a:spLocks noGrp="1"/>
          </p:cNvSpPr>
          <p:nvPr>
            <p:ph idx="1"/>
          </p:nvPr>
        </p:nvSpPr>
        <p:spPr/>
        <p:txBody>
          <a:bodyPr/>
          <a:lstStyle/>
          <a:p>
            <a:pPr marL="0" indent="0">
              <a:buNone/>
            </a:pPr>
            <a:r>
              <a:rPr lang="en-US" dirty="0"/>
              <a:t>					</a:t>
            </a:r>
          </a:p>
          <a:p>
            <a:pPr marL="0" indent="0">
              <a:buNone/>
            </a:pPr>
            <a:r>
              <a:rPr lang="en-US" dirty="0"/>
              <a:t>					Thanks.</a:t>
            </a:r>
          </a:p>
        </p:txBody>
      </p:sp>
    </p:spTree>
    <p:extLst>
      <p:ext uri="{BB962C8B-B14F-4D97-AF65-F5344CB8AC3E}">
        <p14:creationId xmlns:p14="http://schemas.microsoft.com/office/powerpoint/2010/main" val="557932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Constructors</a:t>
            </a:r>
          </a:p>
          <a:p>
            <a:r>
              <a:rPr lang="en-US" dirty="0" smtClean="0"/>
              <a:t>Parameterized constructors</a:t>
            </a:r>
          </a:p>
          <a:p>
            <a:r>
              <a:rPr lang="en-US" dirty="0" smtClean="0"/>
              <a:t>Copy </a:t>
            </a:r>
            <a:r>
              <a:rPr lang="en-US" dirty="0"/>
              <a:t>Constructor </a:t>
            </a:r>
          </a:p>
          <a:p>
            <a:r>
              <a:rPr lang="en-US" dirty="0" smtClean="0"/>
              <a:t>Dynamic Constructor</a:t>
            </a:r>
          </a:p>
          <a:p>
            <a:r>
              <a:rPr lang="en-US" dirty="0" smtClean="0"/>
              <a:t>Destructors </a:t>
            </a:r>
          </a:p>
          <a:p>
            <a:r>
              <a:rPr lang="en-US" dirty="0" smtClean="0"/>
              <a:t>Use </a:t>
            </a:r>
            <a:r>
              <a:rPr lang="en-US" dirty="0"/>
              <a:t>of </a:t>
            </a:r>
            <a:r>
              <a:rPr lang="en-US" dirty="0" smtClean="0"/>
              <a:t>destructor </a:t>
            </a:r>
          </a:p>
          <a:p>
            <a:r>
              <a:rPr lang="en-US" dirty="0" smtClean="0"/>
              <a:t> </a:t>
            </a:r>
            <a:r>
              <a:rPr lang="en-US" dirty="0"/>
              <a:t>properties of </a:t>
            </a:r>
            <a:r>
              <a:rPr lang="en-US" dirty="0" smtClean="0"/>
              <a:t>destructors</a:t>
            </a:r>
            <a:endParaRPr lang="en-US" dirty="0"/>
          </a:p>
          <a:p>
            <a:endParaRPr lang="en-US" dirty="0" smtClean="0"/>
          </a:p>
        </p:txBody>
      </p:sp>
    </p:spTree>
    <p:extLst>
      <p:ext uri="{BB962C8B-B14F-4D97-AF65-F5344CB8AC3E}">
        <p14:creationId xmlns:p14="http://schemas.microsoft.com/office/powerpoint/2010/main" val="1329846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Constructor</a:t>
            </a:r>
            <a:endParaRPr lang="en-US" dirty="0">
              <a:solidFill>
                <a:schemeClr val="tx2">
                  <a:satMod val="200000"/>
                </a:schemeClr>
              </a:solidFill>
            </a:endParaRPr>
          </a:p>
        </p:txBody>
      </p:sp>
      <p:sp>
        <p:nvSpPr>
          <p:cNvPr id="3" name="Content Placeholder 2"/>
          <p:cNvSpPr>
            <a:spLocks noGrp="1"/>
          </p:cNvSpPr>
          <p:nvPr>
            <p:ph idx="1"/>
          </p:nvPr>
        </p:nvSpPr>
        <p:spPr/>
        <p:txBody>
          <a:bodyPr>
            <a:normAutofit/>
          </a:bodyPr>
          <a:lstStyle/>
          <a:p>
            <a:pPr marL="411480" fontAlgn="auto">
              <a:spcAft>
                <a:spcPts val="0"/>
              </a:spcAft>
              <a:buFont typeface="Wingdings"/>
              <a:buChar char=""/>
              <a:defRPr/>
            </a:pPr>
            <a:r>
              <a:rPr lang="en-US" dirty="0" smtClean="0"/>
              <a:t>Constructors are the special type of member function that initializes the object automatically when it is created.</a:t>
            </a:r>
          </a:p>
          <a:p>
            <a:pPr marL="411480" fontAlgn="auto">
              <a:spcAft>
                <a:spcPts val="0"/>
              </a:spcAft>
              <a:buFont typeface="Wingdings"/>
              <a:buChar char=""/>
              <a:defRPr/>
            </a:pPr>
            <a:r>
              <a:rPr lang="en-US" dirty="0" smtClean="0"/>
              <a:t>The Compiler calls the Constructor whenever an object is created. </a:t>
            </a:r>
          </a:p>
          <a:p>
            <a:pPr marL="411480" fontAlgn="auto">
              <a:spcAft>
                <a:spcPts val="0"/>
              </a:spcAft>
              <a:buFont typeface="Wingdings"/>
              <a:buChar char=""/>
              <a:defRPr/>
            </a:pPr>
            <a:r>
              <a:rPr lang="en-US" dirty="0" smtClean="0"/>
              <a:t>Constructors initialize values to object members after storage is allocated to the object.</a:t>
            </a:r>
          </a:p>
          <a:p>
            <a:pPr marL="411480" fontAlgn="auto">
              <a:spcAft>
                <a:spcPts val="0"/>
              </a:spcAft>
              <a:buFont typeface="Wingdings"/>
              <a:buChar char=""/>
              <a:defRPr/>
            </a:pPr>
            <a:r>
              <a:rPr lang="en-US" dirty="0" smtClean="0"/>
              <a:t>They are having the same name as a class name.</a:t>
            </a:r>
          </a:p>
          <a:p>
            <a:pPr marL="411480" fontAlgn="auto">
              <a:spcAft>
                <a:spcPts val="0"/>
              </a:spcAft>
              <a:buFont typeface="Wingdings"/>
              <a:buChar char=""/>
              <a:defRPr/>
            </a:pPr>
            <a:r>
              <a:rPr lang="en-US" dirty="0" smtClean="0"/>
              <a:t>They do not have any return type.</a:t>
            </a:r>
          </a:p>
          <a:p>
            <a:pPr marL="411480" fontAlgn="auto">
              <a:spcAft>
                <a:spcPts val="0"/>
              </a:spcAft>
              <a:buFont typeface="Wingdings"/>
              <a:buChar char=""/>
              <a:defRPr/>
            </a:pPr>
            <a:endParaRPr lang="en-US" dirty="0" smtClean="0"/>
          </a:p>
          <a:p>
            <a:pPr marL="411480" fontAlgn="auto">
              <a:spcAft>
                <a:spcPts val="0"/>
              </a:spcAft>
              <a:buFont typeface="Wingdings"/>
              <a:buChar char=""/>
              <a:defRPr/>
            </a:pPr>
            <a:endParaRPr lang="en-US" dirty="0"/>
          </a:p>
        </p:txBody>
      </p:sp>
    </p:spTree>
    <p:extLst>
      <p:ext uri="{BB962C8B-B14F-4D97-AF65-F5344CB8AC3E}">
        <p14:creationId xmlns:p14="http://schemas.microsoft.com/office/powerpoint/2010/main" val="203068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Types of constructors</a:t>
            </a:r>
            <a:endParaRPr lang="en-US" dirty="0">
              <a:solidFill>
                <a:schemeClr val="tx2">
                  <a:satMod val="200000"/>
                </a:schemeClr>
              </a:solidFill>
            </a:endParaRPr>
          </a:p>
        </p:txBody>
      </p:sp>
      <p:sp>
        <p:nvSpPr>
          <p:cNvPr id="4" name="Rounded Rectangle 3"/>
          <p:cNvSpPr/>
          <p:nvPr/>
        </p:nvSpPr>
        <p:spPr>
          <a:xfrm>
            <a:off x="4064000" y="1828800"/>
            <a:ext cx="4165600" cy="11430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dirty="0"/>
              <a:t>Constructor</a:t>
            </a:r>
          </a:p>
        </p:txBody>
      </p:sp>
      <p:cxnSp>
        <p:nvCxnSpPr>
          <p:cNvPr id="6" name="Straight Connector 5"/>
          <p:cNvCxnSpPr/>
          <p:nvPr/>
        </p:nvCxnSpPr>
        <p:spPr>
          <a:xfrm rot="10800000" flipV="1">
            <a:off x="3860800" y="3048000"/>
            <a:ext cx="1828800" cy="129540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rot="5400000">
            <a:off x="5537200" y="3733536"/>
            <a:ext cx="1524000" cy="2117"/>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Straight Connector 12"/>
          <p:cNvCxnSpPr>
            <a:endCxn id="18" idx="0"/>
          </p:cNvCxnSpPr>
          <p:nvPr/>
        </p:nvCxnSpPr>
        <p:spPr>
          <a:xfrm>
            <a:off x="7315200" y="2971800"/>
            <a:ext cx="2946400" cy="1524000"/>
          </a:xfrm>
          <a:prstGeom prst="line">
            <a:avLst/>
          </a:prstGeom>
        </p:spPr>
        <p:style>
          <a:lnRef idx="3">
            <a:schemeClr val="accent4"/>
          </a:lnRef>
          <a:fillRef idx="0">
            <a:schemeClr val="accent4"/>
          </a:fillRef>
          <a:effectRef idx="2">
            <a:schemeClr val="accent4"/>
          </a:effectRef>
          <a:fontRef idx="minor">
            <a:schemeClr val="tx1"/>
          </a:fontRef>
        </p:style>
      </p:cxnSp>
      <p:sp>
        <p:nvSpPr>
          <p:cNvPr id="17" name="Rounded Rectangle 16"/>
          <p:cNvSpPr/>
          <p:nvPr/>
        </p:nvSpPr>
        <p:spPr>
          <a:xfrm>
            <a:off x="2946400" y="4419600"/>
            <a:ext cx="2438400" cy="1219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dirty="0"/>
              <a:t>Default</a:t>
            </a:r>
          </a:p>
        </p:txBody>
      </p:sp>
      <p:sp>
        <p:nvSpPr>
          <p:cNvPr id="18" name="Rounded Rectangle 17"/>
          <p:cNvSpPr/>
          <p:nvPr/>
        </p:nvSpPr>
        <p:spPr>
          <a:xfrm>
            <a:off x="9042400" y="4495800"/>
            <a:ext cx="2438400" cy="1219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dirty="0"/>
              <a:t>Copy</a:t>
            </a:r>
          </a:p>
        </p:txBody>
      </p:sp>
      <p:sp>
        <p:nvSpPr>
          <p:cNvPr id="19" name="Rounded Rectangle 18"/>
          <p:cNvSpPr/>
          <p:nvPr/>
        </p:nvSpPr>
        <p:spPr>
          <a:xfrm>
            <a:off x="5892800" y="4495800"/>
            <a:ext cx="2438400" cy="1219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dirty="0"/>
              <a:t>Parameterized</a:t>
            </a:r>
          </a:p>
        </p:txBody>
      </p:sp>
    </p:spTree>
    <p:extLst>
      <p:ext uri="{BB962C8B-B14F-4D97-AF65-F5344CB8AC3E}">
        <p14:creationId xmlns:p14="http://schemas.microsoft.com/office/powerpoint/2010/main" val="1663840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Default constructor</a:t>
            </a:r>
            <a:endParaRPr lang="en-US" dirty="0">
              <a:solidFill>
                <a:schemeClr val="tx2">
                  <a:satMod val="200000"/>
                </a:schemeClr>
              </a:solidFill>
            </a:endParaRPr>
          </a:p>
        </p:txBody>
      </p:sp>
      <p:sp>
        <p:nvSpPr>
          <p:cNvPr id="12291" name="Content Placeholder 2"/>
          <p:cNvSpPr>
            <a:spLocks noGrp="1"/>
          </p:cNvSpPr>
          <p:nvPr>
            <p:ph idx="1"/>
          </p:nvPr>
        </p:nvSpPr>
        <p:spPr>
          <a:xfrm>
            <a:off x="1219200" y="1784350"/>
            <a:ext cx="10972800" cy="4572000"/>
          </a:xfrm>
        </p:spPr>
        <p:txBody>
          <a:bodyPr/>
          <a:lstStyle/>
          <a:p>
            <a:r>
              <a:rPr lang="en-US" smtClean="0"/>
              <a:t>A default constructor is a constructor which can be called with no arguments.</a:t>
            </a:r>
          </a:p>
          <a:p>
            <a:r>
              <a:rPr lang="en-US" smtClean="0"/>
              <a:t>If no user-declared constructors in program, the compiler will always declare a default constructor as an inline public member of its class.</a:t>
            </a:r>
          </a:p>
          <a:p>
            <a:r>
              <a:rPr lang="en-US" b="1" smtClean="0"/>
              <a:t>Syntax: </a:t>
            </a:r>
            <a:r>
              <a:rPr lang="en-US" smtClean="0"/>
              <a:t>class_name () { Constructor Definition }</a:t>
            </a:r>
            <a:endParaRPr lang="en-US" b="1" smtClean="0"/>
          </a:p>
        </p:txBody>
      </p:sp>
    </p:spTree>
    <p:extLst>
      <p:ext uri="{BB962C8B-B14F-4D97-AF65-F5344CB8AC3E}">
        <p14:creationId xmlns:p14="http://schemas.microsoft.com/office/powerpoint/2010/main" val="1931285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Parameterized Constructor</a:t>
            </a:r>
            <a:endParaRPr lang="en-US" dirty="0">
              <a:solidFill>
                <a:schemeClr val="tx2">
                  <a:satMod val="200000"/>
                </a:schemeClr>
              </a:solidFill>
            </a:endParaRPr>
          </a:p>
        </p:txBody>
      </p:sp>
      <p:sp>
        <p:nvSpPr>
          <p:cNvPr id="13315" name="Content Placeholder 2"/>
          <p:cNvSpPr>
            <a:spLocks noGrp="1"/>
          </p:cNvSpPr>
          <p:nvPr>
            <p:ph idx="1"/>
          </p:nvPr>
        </p:nvSpPr>
        <p:spPr/>
        <p:txBody>
          <a:bodyPr/>
          <a:lstStyle/>
          <a:p>
            <a:r>
              <a:rPr lang="en-US" smtClean="0"/>
              <a:t>These are the constructors with parameter.</a:t>
            </a:r>
          </a:p>
          <a:p>
            <a:r>
              <a:rPr lang="en-US" smtClean="0"/>
              <a:t>Using this Constructor you can provide different values to data members of different objects, by passing the appropriate values as argument.</a:t>
            </a:r>
          </a:p>
        </p:txBody>
      </p:sp>
    </p:spTree>
    <p:extLst>
      <p:ext uri="{BB962C8B-B14F-4D97-AF65-F5344CB8AC3E}">
        <p14:creationId xmlns:p14="http://schemas.microsoft.com/office/powerpoint/2010/main" val="2897275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Copy constructor</a:t>
            </a:r>
            <a:endParaRPr lang="en-US" dirty="0">
              <a:solidFill>
                <a:schemeClr val="tx2">
                  <a:satMod val="200000"/>
                </a:schemeClr>
              </a:solidFill>
            </a:endParaRPr>
          </a:p>
        </p:txBody>
      </p:sp>
      <p:sp>
        <p:nvSpPr>
          <p:cNvPr id="14339" name="Content Placeholder 2"/>
          <p:cNvSpPr>
            <a:spLocks noGrp="1"/>
          </p:cNvSpPr>
          <p:nvPr>
            <p:ph idx="1"/>
          </p:nvPr>
        </p:nvSpPr>
        <p:spPr/>
        <p:txBody>
          <a:bodyPr/>
          <a:lstStyle/>
          <a:p>
            <a:r>
              <a:rPr lang="en-US" smtClean="0"/>
              <a:t>These are special type of Constructors which takes an object as argument, and is used to copy values of data members of one object into other object.</a:t>
            </a:r>
          </a:p>
        </p:txBody>
      </p:sp>
    </p:spTree>
    <p:extLst>
      <p:ext uri="{BB962C8B-B14F-4D97-AF65-F5344CB8AC3E}">
        <p14:creationId xmlns:p14="http://schemas.microsoft.com/office/powerpoint/2010/main" val="4046919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Dynamic Constructor</a:t>
            </a:r>
            <a:endParaRPr lang="en-US" dirty="0">
              <a:solidFill>
                <a:schemeClr val="tx2">
                  <a:satMod val="200000"/>
                </a:schemeClr>
              </a:solidFill>
            </a:endParaRPr>
          </a:p>
        </p:txBody>
      </p:sp>
      <p:sp>
        <p:nvSpPr>
          <p:cNvPr id="15363" name="Content Placeholder 2"/>
          <p:cNvSpPr>
            <a:spLocks noGrp="1"/>
          </p:cNvSpPr>
          <p:nvPr>
            <p:ph idx="1"/>
          </p:nvPr>
        </p:nvSpPr>
        <p:spPr/>
        <p:txBody>
          <a:bodyPr/>
          <a:lstStyle/>
          <a:p>
            <a:r>
              <a:rPr lang="en-US" smtClean="0"/>
              <a:t>Dynamic constructor is used to allocate the memory to the objects at the run time.</a:t>
            </a:r>
          </a:p>
          <a:p>
            <a:r>
              <a:rPr lang="en-US" smtClean="0"/>
              <a:t>Memory is allocated at run time with the help of 'new' operator.</a:t>
            </a:r>
          </a:p>
          <a:p>
            <a:r>
              <a:rPr lang="en-US" smtClean="0"/>
              <a:t>By using this constructor, we can dynamically initialize the objects.</a:t>
            </a:r>
          </a:p>
        </p:txBody>
      </p:sp>
    </p:spTree>
    <p:extLst>
      <p:ext uri="{BB962C8B-B14F-4D97-AF65-F5344CB8AC3E}">
        <p14:creationId xmlns:p14="http://schemas.microsoft.com/office/powerpoint/2010/main" val="2281273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200000"/>
                  </a:schemeClr>
                </a:solidFill>
              </a:rPr>
              <a:t>Constructor Overloading</a:t>
            </a:r>
            <a:endParaRPr lang="en-US" dirty="0">
              <a:solidFill>
                <a:schemeClr val="tx2">
                  <a:satMod val="200000"/>
                </a:schemeClr>
              </a:solidFill>
            </a:endParaRPr>
          </a:p>
        </p:txBody>
      </p:sp>
      <p:sp>
        <p:nvSpPr>
          <p:cNvPr id="16387" name="Content Placeholder 2"/>
          <p:cNvSpPr>
            <a:spLocks noGrp="1"/>
          </p:cNvSpPr>
          <p:nvPr>
            <p:ph idx="1"/>
          </p:nvPr>
        </p:nvSpPr>
        <p:spPr/>
        <p:txBody>
          <a:bodyPr/>
          <a:lstStyle/>
          <a:p>
            <a:r>
              <a:rPr lang="en-US" smtClean="0"/>
              <a:t>Constructors can also be overloaded. Infect when you have both default and parameterized constructors defined in your class you are having Overloaded Constructors, one with no parameter and other with parameter.</a:t>
            </a:r>
          </a:p>
          <a:p>
            <a:r>
              <a:rPr lang="en-US" smtClean="0"/>
              <a:t>You can have any number of Constructors in a class that differ in parameter list.</a:t>
            </a:r>
          </a:p>
          <a:p>
            <a:endParaRPr lang="en-US" smtClean="0"/>
          </a:p>
        </p:txBody>
      </p:sp>
    </p:spTree>
    <p:extLst>
      <p:ext uri="{BB962C8B-B14F-4D97-AF65-F5344CB8AC3E}">
        <p14:creationId xmlns:p14="http://schemas.microsoft.com/office/powerpoint/2010/main" val="716500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528</Words>
  <Application>Microsoft Office PowerPoint</Application>
  <PresentationFormat>Custom</PresentationFormat>
  <Paragraphs>117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PEP Input Class </vt:lpstr>
      <vt:lpstr>Topics to be covered…</vt:lpstr>
      <vt:lpstr>Constructor</vt:lpstr>
      <vt:lpstr>Types of constructors</vt:lpstr>
      <vt:lpstr>Default constructor</vt:lpstr>
      <vt:lpstr>Parameterized Constructor</vt:lpstr>
      <vt:lpstr>Copy constructor</vt:lpstr>
      <vt:lpstr>Dynamic Constructor</vt:lpstr>
      <vt:lpstr>Constructor Overloading</vt:lpstr>
      <vt:lpstr>Predict the Output of the Following Programs: </vt:lpstr>
      <vt:lpstr>Predict the output</vt:lpstr>
      <vt:lpstr>MCQ</vt:lpstr>
      <vt:lpstr>Answer</vt:lpstr>
      <vt:lpstr>Mock interview</vt:lpstr>
      <vt:lpstr>Answers 2</vt:lpstr>
      <vt:lpstr>Answer 3</vt:lpstr>
      <vt:lpstr>Answer 5</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Input Class </dc:title>
  <dc:creator>kumar</dc:creator>
  <cp:lastModifiedBy>ACER</cp:lastModifiedBy>
  <cp:revision>290</cp:revision>
  <dcterms:created xsi:type="dcterms:W3CDTF">2021-01-16T04:59:24Z</dcterms:created>
  <dcterms:modified xsi:type="dcterms:W3CDTF">2022-06-10T10:39:19Z</dcterms:modified>
</cp:coreProperties>
</file>