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85" r:id="rId4"/>
    <p:sldId id="288" r:id="rId5"/>
    <p:sldId id="286" r:id="rId6"/>
    <p:sldId id="289" r:id="rId7"/>
    <p:sldId id="287" r:id="rId8"/>
    <p:sldId id="290" r:id="rId9"/>
    <p:sldId id="291" r:id="rId10"/>
    <p:sldId id="292" r:id="rId11"/>
    <p:sldId id="293" r:id="rId12"/>
    <p:sldId id="294" r:id="rId13"/>
    <p:sldId id="295" r:id="rId14"/>
    <p:sldId id="312" r:id="rId15"/>
    <p:sldId id="309" r:id="rId16"/>
    <p:sldId id="310" r:id="rId17"/>
    <p:sldId id="311" r:id="rId18"/>
    <p:sldId id="313" r:id="rId19"/>
    <p:sldId id="314" r:id="rId20"/>
    <p:sldId id="315" r:id="rId21"/>
    <p:sldId id="316" r:id="rId22"/>
    <p:sldId id="296" r:id="rId23"/>
    <p:sldId id="297" r:id="rId24"/>
    <p:sldId id="298" r:id="rId25"/>
    <p:sldId id="302" r:id="rId26"/>
    <p:sldId id="307" r:id="rId27"/>
    <p:sldId id="305" r:id="rId28"/>
    <p:sldId id="299" r:id="rId29"/>
    <p:sldId id="300" r:id="rId30"/>
    <p:sldId id="301" r:id="rId31"/>
    <p:sldId id="308"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17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F176B0-C388-41DC-82C3-D5D0E84B4D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8C11AFA1-7E06-419E-A983-86AFECEC08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AED6B12A-5646-4FCE-BE5C-68D9DD128AC0}"/>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5" name="Footer Placeholder 4">
            <a:extLst>
              <a:ext uri="{FF2B5EF4-FFF2-40B4-BE49-F238E27FC236}">
                <a16:creationId xmlns="" xmlns:a16="http://schemas.microsoft.com/office/drawing/2014/main" id="{C88C3CB7-8192-48FF-8220-8E313E701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D6C9621-390E-4784-8DC7-E129B80B8DE0}"/>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2080447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5C6E36-079B-48CF-AEED-A27FDDC18A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D62B2692-2807-46AF-865F-5E06B5550F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6E246AA-E477-4266-A5E2-1422A31D3FB9}"/>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5" name="Footer Placeholder 4">
            <a:extLst>
              <a:ext uri="{FF2B5EF4-FFF2-40B4-BE49-F238E27FC236}">
                <a16:creationId xmlns="" xmlns:a16="http://schemas.microsoft.com/office/drawing/2014/main" id="{CA378789-45CE-49BF-8416-22FCF09E0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3CD264E-6495-4D64-ABCD-AFBBCC01E30D}"/>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408629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A4DFAF4-C2B4-4BC4-996C-736A175B7F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665C312C-DD90-448D-9C96-6378564ABD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75BA60F8-DDB1-4B9E-B30B-93E0DFD7F7F3}"/>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5" name="Footer Placeholder 4">
            <a:extLst>
              <a:ext uri="{FF2B5EF4-FFF2-40B4-BE49-F238E27FC236}">
                <a16:creationId xmlns="" xmlns:a16="http://schemas.microsoft.com/office/drawing/2014/main" id="{ACEAD407-0D47-4001-A6A5-DF39A50BD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28FA7750-3A0B-4787-A72F-FAC0BA7B7937}"/>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60737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D7FD0-7F3A-444F-9EEF-87C8B8AFA6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002371A1-F65B-496E-8FB1-CBDFC2FAB2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626319F-6984-4D91-B1E6-605220A2F65D}"/>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5" name="Footer Placeholder 4">
            <a:extLst>
              <a:ext uri="{FF2B5EF4-FFF2-40B4-BE49-F238E27FC236}">
                <a16:creationId xmlns="" xmlns:a16="http://schemas.microsoft.com/office/drawing/2014/main" id="{59B38EBB-955A-4E5C-87DB-BB4C6A02AA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224284C-23CF-47D1-84DE-CA2317E3148D}"/>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329132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C23E91-85BA-4F2A-8E6A-BDE3C8A381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CAD0D792-5989-42C9-B9E5-32B217696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15770AC-857B-486B-91A2-9AD8FA8E98EA}"/>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5" name="Footer Placeholder 4">
            <a:extLst>
              <a:ext uri="{FF2B5EF4-FFF2-40B4-BE49-F238E27FC236}">
                <a16:creationId xmlns="" xmlns:a16="http://schemas.microsoft.com/office/drawing/2014/main" id="{933940A5-3E91-4480-8F58-D6FCF9436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2ABDE8A-D344-48F6-A789-C5602640CCE4}"/>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853424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2DB7DA-DB35-4418-AF5D-B519C7B94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955724C-444D-4C2D-BE1A-5A11175A21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52FB271A-2D32-4C45-9DB1-0689C080C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130A33F0-6515-48E2-B4FA-E14BE29A5971}"/>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6" name="Footer Placeholder 5">
            <a:extLst>
              <a:ext uri="{FF2B5EF4-FFF2-40B4-BE49-F238E27FC236}">
                <a16:creationId xmlns="" xmlns:a16="http://schemas.microsoft.com/office/drawing/2014/main" id="{5E262EB0-8C88-4598-9B30-306FEEF065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EE88F83-D56A-44EA-A16F-DA429BEF9E01}"/>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411685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50E3A06-7578-4805-BA2D-C9E3B17645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C176927E-8E5A-4A38-9D9C-7AAA3B9561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CF59547-906A-4D48-9404-7BE8833DAD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7B750E12-4079-423F-9D55-D809B6FDA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67954AA-A974-4E1B-BE34-C8020203F6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A2F8B4EA-9EEA-410E-90AB-CDE7932B2E26}"/>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8" name="Footer Placeholder 7">
            <a:extLst>
              <a:ext uri="{FF2B5EF4-FFF2-40B4-BE49-F238E27FC236}">
                <a16:creationId xmlns="" xmlns:a16="http://schemas.microsoft.com/office/drawing/2014/main" id="{19162D27-C6A3-4832-ACD2-E326A758C9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7CC94828-014B-4A69-A44E-78338FDA432E}"/>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284799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1C7B41-F91C-4B17-A7EC-2FD5B719EF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1561A4F2-B6D7-443E-80C2-E3C80D737B30}"/>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4" name="Footer Placeholder 3">
            <a:extLst>
              <a:ext uri="{FF2B5EF4-FFF2-40B4-BE49-F238E27FC236}">
                <a16:creationId xmlns="" xmlns:a16="http://schemas.microsoft.com/office/drawing/2014/main" id="{FDAD1605-DEE2-47D3-A691-E77B5D35B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F10BFEA0-72A3-4201-BD9E-6B7C8FBE3F28}"/>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62500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5768E853-7B23-4913-A569-4CDE03FF61C6}"/>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3" name="Footer Placeholder 2">
            <a:extLst>
              <a:ext uri="{FF2B5EF4-FFF2-40B4-BE49-F238E27FC236}">
                <a16:creationId xmlns="" xmlns:a16="http://schemas.microsoft.com/office/drawing/2014/main" id="{02E542A7-1C77-4CB4-B558-D04F57E376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C7B8C742-8D34-4535-ACD2-6F6286AFE0D5}"/>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61466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949E3-E0EA-4068-A6EE-EAD3A2232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7321B2F-A178-4F6E-8A57-4C9C12FF0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FDB37573-21D3-45C0-8CCE-CE9306F0E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C443E45-E8D1-4BA4-8D73-F08010E30D67}"/>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6" name="Footer Placeholder 5">
            <a:extLst>
              <a:ext uri="{FF2B5EF4-FFF2-40B4-BE49-F238E27FC236}">
                <a16:creationId xmlns="" xmlns:a16="http://schemas.microsoft.com/office/drawing/2014/main" id="{5BFD3A4E-A2F6-4367-8504-A3A8E8068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18D15B4-FCEE-4600-93AB-A974602CFEFB}"/>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3782079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E12333-986E-4029-83A2-C78D161968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9DD78E09-D3B8-4A43-B5F8-BAF0A43CE5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A7DE17F6-4BC0-4832-97B9-85D8A0F62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D0AC2CC-29B3-4CCC-AB61-63243C0C910C}"/>
              </a:ext>
            </a:extLst>
          </p:cNvPr>
          <p:cNvSpPr>
            <a:spLocks noGrp="1"/>
          </p:cNvSpPr>
          <p:nvPr>
            <p:ph type="dt" sz="half" idx="10"/>
          </p:nvPr>
        </p:nvSpPr>
        <p:spPr/>
        <p:txBody>
          <a:bodyPr/>
          <a:lstStyle/>
          <a:p>
            <a:fld id="{F9B0AD4F-D249-40B0-9060-CADB91F36309}" type="datetimeFigureOut">
              <a:rPr lang="en-US" smtClean="0"/>
              <a:t>6/2/2022</a:t>
            </a:fld>
            <a:endParaRPr lang="en-US"/>
          </a:p>
        </p:txBody>
      </p:sp>
      <p:sp>
        <p:nvSpPr>
          <p:cNvPr id="6" name="Footer Placeholder 5">
            <a:extLst>
              <a:ext uri="{FF2B5EF4-FFF2-40B4-BE49-F238E27FC236}">
                <a16:creationId xmlns="" xmlns:a16="http://schemas.microsoft.com/office/drawing/2014/main" id="{E64B03DF-D0D1-4D8D-A293-C73F47766F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3EFE571-E335-4CAB-8131-6529ACCE6387}"/>
              </a:ext>
            </a:extLst>
          </p:cNvPr>
          <p:cNvSpPr>
            <a:spLocks noGrp="1"/>
          </p:cNvSpPr>
          <p:nvPr>
            <p:ph type="sldNum" sz="quarter" idx="12"/>
          </p:nvPr>
        </p:nvSpPr>
        <p:spPr/>
        <p:txBody>
          <a:bodyPr/>
          <a:lstStyle/>
          <a:p>
            <a:fld id="{A02A43BC-C70C-4934-9DCE-C9617946DD95}" type="slidenum">
              <a:rPr lang="en-US" smtClean="0"/>
              <a:t>‹#›</a:t>
            </a:fld>
            <a:endParaRPr lang="en-US"/>
          </a:p>
        </p:txBody>
      </p:sp>
    </p:spTree>
    <p:extLst>
      <p:ext uri="{BB962C8B-B14F-4D97-AF65-F5344CB8AC3E}">
        <p14:creationId xmlns:p14="http://schemas.microsoft.com/office/powerpoint/2010/main" val="152833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CADEE373-2297-4419-A2DB-7C9BA7E01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8F17C525-9774-4578-AF1E-B9A7189647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93F8100-948F-4F96-9CBF-0B58B24402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0AD4F-D249-40B0-9060-CADB91F36309}" type="datetimeFigureOut">
              <a:rPr lang="en-US" smtClean="0"/>
              <a:t>6/2/2022</a:t>
            </a:fld>
            <a:endParaRPr lang="en-US"/>
          </a:p>
        </p:txBody>
      </p:sp>
      <p:sp>
        <p:nvSpPr>
          <p:cNvPr id="5" name="Footer Placeholder 4">
            <a:extLst>
              <a:ext uri="{FF2B5EF4-FFF2-40B4-BE49-F238E27FC236}">
                <a16:creationId xmlns="" xmlns:a16="http://schemas.microsoft.com/office/drawing/2014/main" id="{5055923F-CDCC-4B5D-85D3-BDBA237C9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132E649C-5FD6-43F0-B19F-04A02C8484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A43BC-C70C-4934-9DCE-C9617946DD95}" type="slidenum">
              <a:rPr lang="en-US" smtClean="0"/>
              <a:t>‹#›</a:t>
            </a:fld>
            <a:endParaRPr lang="en-US"/>
          </a:p>
        </p:txBody>
      </p:sp>
    </p:spTree>
    <p:extLst>
      <p:ext uri="{BB962C8B-B14F-4D97-AF65-F5344CB8AC3E}">
        <p14:creationId xmlns:p14="http://schemas.microsoft.com/office/powerpoint/2010/main" val="1224969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cpphinditutorials.com/dev-cpp/16-basic-patterns-programs-in-cp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 xmlns:a16="http://schemas.microsoft.com/office/drawing/2014/main" id="{88294908-8B00-4F58-BBBA-20F71A40AA9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 xmlns:a16="http://schemas.microsoft.com/office/drawing/2014/main" id="{4364C879-1404-4203-8E9D-CC5DE0A621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 xmlns:a16="http://schemas.microsoft.com/office/drawing/2014/main" id="{84617302-4B0D-4351-A6BB-6F0930D943A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 xmlns:a16="http://schemas.microsoft.com/office/drawing/2014/main" id="{DA2C7802-C2E0-4218-8F89-8DD7CCD2CD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 xmlns:a16="http://schemas.microsoft.com/office/drawing/2014/main" id="{A6D7111A-21E5-4EE9-8A78-10E5530F011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 xmlns:a16="http://schemas.microsoft.com/office/drawing/2014/main" id="{A3969E80-A77B-49FC-9122-D89AFD5EE1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 xmlns:a16="http://schemas.microsoft.com/office/drawing/2014/main" id="{1849CA57-76BD-4CF2-80BA-D7A46A01B7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 xmlns:a16="http://schemas.microsoft.com/office/drawing/2014/main" id="{35E9085E-E730-4768-83D4-6CB7E98971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 xmlns:a16="http://schemas.microsoft.com/office/drawing/2014/main" id="{973272FE-A474-4CAE-8CA2-BCC8B476C3F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 xmlns:a16="http://schemas.microsoft.com/office/drawing/2014/main" id="{D45F7F27-8DBD-47FF-B84F-B33E0C033484}"/>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Presented By </a:t>
            </a:r>
          </a:p>
          <a:p>
            <a:r>
              <a:rPr lang="en-US" sz="2000" dirty="0" err="1" smtClean="0">
                <a:solidFill>
                  <a:srgbClr val="080808"/>
                </a:solidFill>
              </a:rPr>
              <a:t>Kanika</a:t>
            </a:r>
            <a:r>
              <a:rPr lang="en-US" sz="2000" dirty="0" smtClean="0">
                <a:solidFill>
                  <a:srgbClr val="080808"/>
                </a:solidFill>
              </a:rPr>
              <a:t> Sharma</a:t>
            </a:r>
            <a:endParaRPr lang="en-US" sz="2000" dirty="0">
              <a:solidFill>
                <a:srgbClr val="080808"/>
              </a:solidFill>
            </a:endParaRPr>
          </a:p>
        </p:txBody>
      </p:sp>
      <p:sp>
        <p:nvSpPr>
          <p:cNvPr id="2" name="Title 1">
            <a:extLst>
              <a:ext uri="{FF2B5EF4-FFF2-40B4-BE49-F238E27FC236}">
                <a16:creationId xmlns="" xmlns:a16="http://schemas.microsoft.com/office/drawing/2014/main" id="{0BFC77D5-B8D6-47B4-B18E-EFC8355796C6}"/>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PEP Input Class </a:t>
            </a:r>
          </a:p>
        </p:txBody>
      </p:sp>
      <p:sp>
        <p:nvSpPr>
          <p:cNvPr id="26" name="Freeform: Shape 25">
            <a:extLst>
              <a:ext uri="{FF2B5EF4-FFF2-40B4-BE49-F238E27FC236}">
                <a16:creationId xmlns="" xmlns:a16="http://schemas.microsoft.com/office/drawing/2014/main" id="{E07981EA-05A6-437C-88D7-B377B92B031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 xmlns:a16="http://schemas.microsoft.com/office/drawing/2014/main" id="{15E3C750-986E-4769-B1AE-49289FBEE75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662090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Infinite do while loop</a:t>
            </a:r>
            <a:endParaRPr lang="en-US" dirty="0"/>
          </a:p>
        </p:txBody>
      </p:sp>
      <p:sp>
        <p:nvSpPr>
          <p:cNvPr id="3" name="Content Placeholder 2"/>
          <p:cNvSpPr>
            <a:spLocks noGrp="1"/>
          </p:cNvSpPr>
          <p:nvPr>
            <p:ph idx="1"/>
          </p:nvPr>
        </p:nvSpPr>
        <p:spPr/>
        <p:txBody>
          <a:bodyPr/>
          <a:lstStyle/>
          <a:p>
            <a:pPr marL="0" indent="0">
              <a:buNone/>
            </a:pPr>
            <a:r>
              <a:rPr lang="en-US" dirty="0" err="1"/>
              <a:t>int</a:t>
            </a:r>
            <a:r>
              <a:rPr lang="en-US" dirty="0"/>
              <a:t> count = 1</a:t>
            </a:r>
            <a:r>
              <a:rPr lang="en-US" dirty="0" smtClean="0"/>
              <a:t>;</a:t>
            </a:r>
          </a:p>
          <a:p>
            <a:pPr marL="0" indent="0">
              <a:buNone/>
            </a:pPr>
            <a:r>
              <a:rPr lang="en-US" dirty="0" smtClean="0"/>
              <a:t> </a:t>
            </a:r>
            <a:r>
              <a:rPr lang="en-US" dirty="0"/>
              <a:t>do { // body of loop </a:t>
            </a:r>
            <a:r>
              <a:rPr lang="en-US" dirty="0" smtClean="0"/>
              <a:t>}</a:t>
            </a:r>
          </a:p>
          <a:p>
            <a:pPr marL="0" indent="0">
              <a:buNone/>
            </a:pPr>
            <a:r>
              <a:rPr lang="en-US" dirty="0" smtClean="0"/>
              <a:t> </a:t>
            </a:r>
            <a:r>
              <a:rPr lang="en-US" dirty="0"/>
              <a:t>while(count == 1);</a:t>
            </a:r>
          </a:p>
        </p:txBody>
      </p:sp>
    </p:spTree>
    <p:extLst>
      <p:ext uri="{BB962C8B-B14F-4D97-AF65-F5344CB8AC3E}">
        <p14:creationId xmlns:p14="http://schemas.microsoft.com/office/powerpoint/2010/main" val="246718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to use which looping statement?</a:t>
            </a:r>
            <a:endParaRPr lang="en-US" dirty="0"/>
          </a:p>
        </p:txBody>
      </p:sp>
      <p:sp>
        <p:nvSpPr>
          <p:cNvPr id="3" name="Content Placeholder 2"/>
          <p:cNvSpPr>
            <a:spLocks noGrp="1"/>
          </p:cNvSpPr>
          <p:nvPr>
            <p:ph idx="1"/>
          </p:nvPr>
        </p:nvSpPr>
        <p:spPr/>
        <p:txBody>
          <a:bodyPr/>
          <a:lstStyle/>
          <a:p>
            <a:r>
              <a:rPr lang="en-US" dirty="0"/>
              <a:t>A for loop is usually used when the number of iterations is known. </a:t>
            </a:r>
          </a:p>
          <a:p>
            <a:r>
              <a:rPr lang="en-US" dirty="0"/>
              <a:t>However, while and do...while loops are usually used when the number of iterations is unknown.</a:t>
            </a:r>
          </a:p>
        </p:txBody>
      </p:sp>
    </p:spTree>
    <p:extLst>
      <p:ext uri="{BB962C8B-B14F-4D97-AF65-F5344CB8AC3E}">
        <p14:creationId xmlns:p14="http://schemas.microsoft.com/office/powerpoint/2010/main" val="3943348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8848"/>
            <a:ext cx="10515600" cy="1325563"/>
          </a:xfrm>
        </p:spPr>
        <p:txBody>
          <a:bodyPr>
            <a:normAutofit fontScale="90000"/>
          </a:bodyPr>
          <a:lstStyle/>
          <a:p>
            <a:r>
              <a:rPr lang="en-US" dirty="0"/>
              <a:t>Which of the following two code segments is faster? Assume that compiler makes no optimizations. </a:t>
            </a:r>
            <a:br>
              <a:rPr lang="en-US" dirty="0"/>
            </a:br>
            <a:r>
              <a:rPr lang="en-US" dirty="0"/>
              <a:t> </a:t>
            </a:r>
          </a:p>
        </p:txBody>
      </p:sp>
      <p:sp>
        <p:nvSpPr>
          <p:cNvPr id="4" name="Content Placeholder 3"/>
          <p:cNvSpPr>
            <a:spLocks noGrp="1"/>
          </p:cNvSpPr>
          <p:nvPr>
            <p:ph sz="half" idx="1"/>
          </p:nvPr>
        </p:nvSpPr>
        <p:spPr>
          <a:xfrm>
            <a:off x="873369" y="2669687"/>
            <a:ext cx="5181600" cy="4351338"/>
          </a:xfrm>
        </p:spPr>
        <p:txBody>
          <a:bodyPr/>
          <a:lstStyle/>
          <a:p>
            <a:pPr marL="0" indent="0">
              <a:buNone/>
            </a:pPr>
            <a:r>
              <a:rPr lang="en-US" dirty="0"/>
              <a:t>/* FIRST */</a:t>
            </a:r>
          </a:p>
          <a:p>
            <a:pPr marL="0" indent="0">
              <a:buNone/>
            </a:pPr>
            <a:r>
              <a:rPr lang="en-US" dirty="0"/>
              <a:t>for(i = 0; i &lt; 10; i++)</a:t>
            </a:r>
          </a:p>
          <a:p>
            <a:pPr marL="0" indent="0">
              <a:buNone/>
            </a:pPr>
            <a:r>
              <a:rPr lang="en-US" dirty="0"/>
              <a:t>for(j = 0; j &lt; 100; j++)</a:t>
            </a:r>
          </a:p>
          <a:p>
            <a:pPr marL="0" indent="0">
              <a:buNone/>
            </a:pPr>
            <a:r>
              <a:rPr lang="en-US" dirty="0"/>
              <a:t>	//do something</a:t>
            </a:r>
          </a:p>
          <a:p>
            <a:pPr marL="0" indent="0">
              <a:buNone/>
            </a:pPr>
            <a:endParaRPr lang="en-US" dirty="0"/>
          </a:p>
          <a:p>
            <a:pPr marL="0" indent="0">
              <a:buNone/>
            </a:pPr>
            <a:endParaRPr lang="en-US" dirty="0"/>
          </a:p>
        </p:txBody>
      </p:sp>
      <p:sp>
        <p:nvSpPr>
          <p:cNvPr id="5" name="Content Placeholder 4"/>
          <p:cNvSpPr>
            <a:spLocks noGrp="1"/>
          </p:cNvSpPr>
          <p:nvPr>
            <p:ph sz="half" idx="2"/>
          </p:nvPr>
        </p:nvSpPr>
        <p:spPr>
          <a:xfrm>
            <a:off x="6277708" y="2669686"/>
            <a:ext cx="5181600" cy="4351338"/>
          </a:xfrm>
        </p:spPr>
        <p:txBody>
          <a:bodyPr/>
          <a:lstStyle/>
          <a:p>
            <a:pPr marL="0" indent="0">
              <a:buNone/>
            </a:pPr>
            <a:r>
              <a:rPr lang="en-US" dirty="0"/>
              <a:t>/* SECOND */</a:t>
            </a:r>
          </a:p>
          <a:p>
            <a:pPr marL="0" indent="0">
              <a:buNone/>
            </a:pPr>
            <a:r>
              <a:rPr lang="en-US" dirty="0"/>
              <a:t>for(i=0;i&lt;100;i++)</a:t>
            </a:r>
          </a:p>
          <a:p>
            <a:pPr marL="0" indent="0">
              <a:buNone/>
            </a:pPr>
            <a:r>
              <a:rPr lang="en-US" dirty="0"/>
              <a:t>for(j=0;j&lt;10;j++)</a:t>
            </a:r>
          </a:p>
          <a:p>
            <a:pPr marL="0" indent="0">
              <a:buNone/>
            </a:pPr>
            <a:r>
              <a:rPr lang="en-US" dirty="0"/>
              <a:t>	//do something</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224702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a:t>
            </a:r>
            <a:endParaRPr lang="en-US" dirty="0"/>
          </a:p>
        </p:txBody>
      </p:sp>
      <p:sp>
        <p:nvSpPr>
          <p:cNvPr id="3" name="Content Placeholder 2"/>
          <p:cNvSpPr>
            <a:spLocks noGrp="1"/>
          </p:cNvSpPr>
          <p:nvPr>
            <p:ph idx="1"/>
          </p:nvPr>
        </p:nvSpPr>
        <p:spPr/>
        <p:txBody>
          <a:bodyPr/>
          <a:lstStyle/>
          <a:p>
            <a:pPr fontAlgn="base"/>
            <a:r>
              <a:rPr lang="en-US" dirty="0"/>
              <a:t>The SECOND executes assignment operations ( j = 0 or i = 0) 101 times while FIRST executes only 11 times.</a:t>
            </a:r>
          </a:p>
          <a:p>
            <a:pPr fontAlgn="base"/>
            <a:r>
              <a:rPr lang="en-US" dirty="0"/>
              <a:t>The SECOND does 101 + 1100 comparisons (i &lt; 100 or j &lt; 10) while the FIRST does 11 + 1010 comparisons (i &lt; 10 or j &lt; 100).</a:t>
            </a:r>
          </a:p>
          <a:p>
            <a:pPr fontAlgn="base"/>
            <a:r>
              <a:rPr lang="en-US" dirty="0"/>
              <a:t>The SECOND executes 1100 increment operations (i++ or j++) while the FIRST executes 1010 increment operation.</a:t>
            </a:r>
          </a:p>
          <a:p>
            <a:endParaRPr lang="en-US" dirty="0"/>
          </a:p>
        </p:txBody>
      </p:sp>
    </p:spTree>
    <p:extLst>
      <p:ext uri="{BB962C8B-B14F-4D97-AF65-F5344CB8AC3E}">
        <p14:creationId xmlns:p14="http://schemas.microsoft.com/office/powerpoint/2010/main" val="33583635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the code to get the desired output</a:t>
            </a:r>
            <a:endParaRPr lang="en-US" dirty="0"/>
          </a:p>
        </p:txBody>
      </p:sp>
      <p:sp>
        <p:nvSpPr>
          <p:cNvPr id="4" name="Rectangle 3"/>
          <p:cNvSpPr/>
          <p:nvPr/>
        </p:nvSpPr>
        <p:spPr>
          <a:xfrm>
            <a:off x="3048000" y="1720840"/>
            <a:ext cx="6096000" cy="2862322"/>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 {</a:t>
            </a:r>
          </a:p>
          <a:p>
            <a:r>
              <a:rPr lang="en-US" dirty="0"/>
              <a:t>    </a:t>
            </a:r>
            <a:r>
              <a:rPr lang="en-US" dirty="0" err="1"/>
              <a:t>int</a:t>
            </a:r>
            <a:r>
              <a:rPr lang="en-US" dirty="0"/>
              <a:t> n ;</a:t>
            </a:r>
          </a:p>
          <a:p>
            <a:r>
              <a:rPr lang="en-US" dirty="0"/>
              <a:t>    for (n = 5; n &lt; 0; n--) </a:t>
            </a:r>
          </a:p>
          <a:p>
            <a:r>
              <a:rPr lang="en-US" dirty="0"/>
              <a:t>    {</a:t>
            </a:r>
          </a:p>
          <a:p>
            <a:r>
              <a:rPr lang="en-US" dirty="0"/>
              <a:t>        </a:t>
            </a:r>
            <a:r>
              <a:rPr lang="en-US" dirty="0" err="1"/>
              <a:t>cout</a:t>
            </a:r>
            <a:r>
              <a:rPr lang="en-US" dirty="0"/>
              <a:t> &lt;&lt; n;</a:t>
            </a:r>
          </a:p>
          <a:p>
            <a:r>
              <a:rPr lang="en-US" dirty="0" smtClean="0"/>
              <a:t>}</a:t>
            </a:r>
            <a:endParaRPr lang="en-US" dirty="0"/>
          </a:p>
          <a:p>
            <a:r>
              <a:rPr lang="en-US" dirty="0"/>
              <a:t>    return 0;</a:t>
            </a:r>
          </a:p>
          <a:p>
            <a:r>
              <a:rPr lang="en-US" dirty="0"/>
              <a:t>}</a:t>
            </a:r>
          </a:p>
        </p:txBody>
      </p:sp>
      <p:sp>
        <p:nvSpPr>
          <p:cNvPr id="3" name="TextBox 2"/>
          <p:cNvSpPr txBox="1"/>
          <p:nvPr/>
        </p:nvSpPr>
        <p:spPr>
          <a:xfrm>
            <a:off x="7584831" y="2356338"/>
            <a:ext cx="2368061" cy="369332"/>
          </a:xfrm>
          <a:prstGeom prst="rect">
            <a:avLst/>
          </a:prstGeom>
          <a:noFill/>
        </p:spPr>
        <p:txBody>
          <a:bodyPr wrap="square" rtlCol="0">
            <a:spAutoFit/>
          </a:bodyPr>
          <a:lstStyle/>
          <a:p>
            <a:r>
              <a:rPr lang="en-US" dirty="0" smtClean="0"/>
              <a:t>Desired Output: 543</a:t>
            </a:r>
            <a:endParaRPr lang="en-US" dirty="0"/>
          </a:p>
        </p:txBody>
      </p:sp>
    </p:spTree>
    <p:extLst>
      <p:ext uri="{BB962C8B-B14F-4D97-AF65-F5344CB8AC3E}">
        <p14:creationId xmlns:p14="http://schemas.microsoft.com/office/powerpoint/2010/main" val="859807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Rectangle 3"/>
          <p:cNvSpPr/>
          <p:nvPr/>
        </p:nvSpPr>
        <p:spPr>
          <a:xfrm>
            <a:off x="3048000" y="1720840"/>
            <a:ext cx="6096000" cy="3416320"/>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 {</a:t>
            </a:r>
          </a:p>
          <a:p>
            <a:r>
              <a:rPr lang="en-US" dirty="0"/>
              <a:t>    </a:t>
            </a:r>
            <a:r>
              <a:rPr lang="en-US" dirty="0" err="1"/>
              <a:t>int</a:t>
            </a:r>
            <a:r>
              <a:rPr lang="en-US" dirty="0"/>
              <a:t> n ;</a:t>
            </a:r>
          </a:p>
          <a:p>
            <a:r>
              <a:rPr lang="en-US" dirty="0"/>
              <a:t>    for (n = 5; n &lt; 0; n--) </a:t>
            </a:r>
          </a:p>
          <a:p>
            <a:r>
              <a:rPr lang="en-US" dirty="0"/>
              <a:t>    {</a:t>
            </a:r>
          </a:p>
          <a:p>
            <a:r>
              <a:rPr lang="en-US" dirty="0"/>
              <a:t>        </a:t>
            </a:r>
            <a:r>
              <a:rPr lang="en-US" dirty="0" err="1"/>
              <a:t>cout</a:t>
            </a:r>
            <a:r>
              <a:rPr lang="en-US" dirty="0"/>
              <a:t> &lt;&lt; n;</a:t>
            </a:r>
          </a:p>
          <a:p>
            <a:r>
              <a:rPr lang="en-US" dirty="0">
                <a:solidFill>
                  <a:srgbClr val="00B050"/>
                </a:solidFill>
              </a:rPr>
              <a:t>        if (n == 3) </a:t>
            </a:r>
          </a:p>
          <a:p>
            <a:r>
              <a:rPr lang="en-US" dirty="0">
                <a:solidFill>
                  <a:srgbClr val="00B050"/>
                </a:solidFill>
              </a:rPr>
              <a:t>        break;</a:t>
            </a:r>
          </a:p>
          <a:p>
            <a:r>
              <a:rPr lang="en-US" dirty="0"/>
              <a:t>    }</a:t>
            </a:r>
          </a:p>
          <a:p>
            <a:r>
              <a:rPr lang="en-US" dirty="0"/>
              <a:t>    return 0;</a:t>
            </a:r>
          </a:p>
          <a:p>
            <a:r>
              <a:rPr lang="en-US" dirty="0"/>
              <a:t>}</a:t>
            </a:r>
          </a:p>
        </p:txBody>
      </p:sp>
    </p:spTree>
    <p:extLst>
      <p:ext uri="{BB962C8B-B14F-4D97-AF65-F5344CB8AC3E}">
        <p14:creationId xmlns:p14="http://schemas.microsoft.com/office/powerpoint/2010/main" val="8145608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Debug the code</a:t>
            </a:r>
            <a:endParaRPr lang="en-US" dirty="0"/>
          </a:p>
        </p:txBody>
      </p:sp>
      <p:sp>
        <p:nvSpPr>
          <p:cNvPr id="4" name="Rectangle 3"/>
          <p:cNvSpPr/>
          <p:nvPr/>
        </p:nvSpPr>
        <p:spPr>
          <a:xfrm>
            <a:off x="3048000" y="1305342"/>
            <a:ext cx="6096000" cy="4247317"/>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 {</a:t>
            </a:r>
          </a:p>
          <a:p>
            <a:r>
              <a:rPr lang="en-US" dirty="0"/>
              <a:t>    </a:t>
            </a:r>
            <a:r>
              <a:rPr lang="en-US" dirty="0" err="1"/>
              <a:t>int</a:t>
            </a:r>
            <a:r>
              <a:rPr lang="en-US" dirty="0"/>
              <a:t> a = 10;</a:t>
            </a:r>
          </a:p>
          <a:p>
            <a:r>
              <a:rPr lang="en-US" dirty="0"/>
              <a:t>    if (a = 15) </a:t>
            </a:r>
          </a:p>
          <a:p>
            <a:r>
              <a:rPr lang="en-US" dirty="0"/>
              <a:t>    {</a:t>
            </a:r>
          </a:p>
          <a:p>
            <a:r>
              <a:rPr lang="en-US" dirty="0"/>
              <a:t>        time;</a:t>
            </a:r>
          </a:p>
          <a:p>
            <a:r>
              <a:rPr lang="en-US" dirty="0"/>
              <a:t>        </a:t>
            </a:r>
            <a:r>
              <a:rPr lang="en-US" dirty="0" err="1"/>
              <a:t>cout</a:t>
            </a:r>
            <a:r>
              <a:rPr lang="en-US" dirty="0"/>
              <a:t> &lt;&lt; a;</a:t>
            </a:r>
          </a:p>
          <a:p>
            <a:r>
              <a:rPr lang="en-US" dirty="0"/>
              <a:t>        if (n == 3) </a:t>
            </a:r>
          </a:p>
          <a:p>
            <a:r>
              <a:rPr lang="en-US" dirty="0"/>
              <a:t>        </a:t>
            </a:r>
            <a:r>
              <a:rPr lang="en-US" dirty="0" err="1"/>
              <a:t>goto</a:t>
            </a:r>
            <a:r>
              <a:rPr lang="en-US" dirty="0"/>
              <a:t> time;</a:t>
            </a:r>
          </a:p>
          <a:p>
            <a:r>
              <a:rPr lang="en-US" dirty="0"/>
              <a:t>    }</a:t>
            </a:r>
          </a:p>
          <a:p>
            <a:r>
              <a:rPr lang="en-US" dirty="0"/>
              <a:t>    break;</a:t>
            </a:r>
          </a:p>
          <a:p>
            <a:endParaRPr lang="en-US" dirty="0"/>
          </a:p>
          <a:p>
            <a:r>
              <a:rPr lang="en-US" dirty="0"/>
              <a:t>    return 0;</a:t>
            </a:r>
          </a:p>
          <a:p>
            <a:r>
              <a:rPr lang="en-US" dirty="0"/>
              <a:t>}</a:t>
            </a:r>
          </a:p>
        </p:txBody>
      </p:sp>
    </p:spTree>
    <p:extLst>
      <p:ext uri="{BB962C8B-B14F-4D97-AF65-F5344CB8AC3E}">
        <p14:creationId xmlns:p14="http://schemas.microsoft.com/office/powerpoint/2010/main" val="17392697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smtClean="0"/>
              <a:t>Compile time error: the </a:t>
            </a:r>
            <a:r>
              <a:rPr lang="en-US" dirty="0"/>
              <a:t>break statement need to be presented inside a loop or a switch statement.</a:t>
            </a:r>
          </a:p>
        </p:txBody>
      </p:sp>
    </p:spTree>
    <p:extLst>
      <p:ext uri="{BB962C8B-B14F-4D97-AF65-F5344CB8AC3E}">
        <p14:creationId xmlns:p14="http://schemas.microsoft.com/office/powerpoint/2010/main" val="4083106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the output</a:t>
            </a:r>
            <a:endParaRPr lang="en-US" dirty="0"/>
          </a:p>
        </p:txBody>
      </p:sp>
      <p:sp>
        <p:nvSpPr>
          <p:cNvPr id="4" name="Rectangle 3"/>
          <p:cNvSpPr/>
          <p:nvPr/>
        </p:nvSpPr>
        <p:spPr>
          <a:xfrm>
            <a:off x="3048000" y="2097651"/>
            <a:ext cx="6096000" cy="2585323"/>
          </a:xfrm>
          <a:prstGeom prst="rect">
            <a:avLst/>
          </a:prstGeom>
        </p:spPr>
        <p:txBody>
          <a:bodyPr>
            <a:spAutoFit/>
          </a:bodyPr>
          <a:lstStyle/>
          <a:p>
            <a:r>
              <a:rPr lang="en-US" dirty="0"/>
              <a:t>#include &lt;</a:t>
            </a:r>
            <a:r>
              <a:rPr lang="en-US" dirty="0" err="1"/>
              <a:t>iostream</a:t>
            </a:r>
            <a:r>
              <a:rPr lang="en-US" dirty="0"/>
              <a:t>&gt; </a:t>
            </a:r>
            <a:endParaRPr lang="en-US" dirty="0" smtClean="0"/>
          </a:p>
          <a:p>
            <a:r>
              <a:rPr lang="en-US" dirty="0" smtClean="0"/>
              <a:t>using </a:t>
            </a:r>
            <a:r>
              <a:rPr lang="en-US" dirty="0"/>
              <a:t>namespace </a:t>
            </a:r>
            <a:r>
              <a:rPr lang="en-US" dirty="0" err="1"/>
              <a:t>std</a:t>
            </a:r>
            <a:r>
              <a:rPr lang="en-US" dirty="0"/>
              <a:t>; </a:t>
            </a:r>
            <a:endParaRPr lang="en-US" dirty="0" smtClean="0"/>
          </a:p>
          <a:p>
            <a:r>
              <a:rPr lang="en-US" dirty="0" err="1" smtClean="0"/>
              <a:t>int</a:t>
            </a:r>
            <a:r>
              <a:rPr lang="en-US" dirty="0" smtClean="0"/>
              <a:t> </a:t>
            </a:r>
            <a:r>
              <a:rPr lang="en-US" dirty="0"/>
              <a:t>main() </a:t>
            </a:r>
            <a:endParaRPr lang="en-US" dirty="0" smtClean="0"/>
          </a:p>
          <a:p>
            <a:r>
              <a:rPr lang="en-US" dirty="0" smtClean="0"/>
              <a:t>{ </a:t>
            </a:r>
          </a:p>
          <a:p>
            <a:r>
              <a:rPr lang="en-US" dirty="0" err="1" smtClean="0"/>
              <a:t>int</a:t>
            </a:r>
            <a:r>
              <a:rPr lang="en-US" dirty="0" smtClean="0"/>
              <a:t> </a:t>
            </a:r>
            <a:r>
              <a:rPr lang="en-US" dirty="0"/>
              <a:t>n = 15</a:t>
            </a:r>
            <a:r>
              <a:rPr lang="en-US" dirty="0" smtClean="0"/>
              <a:t>;</a:t>
            </a:r>
          </a:p>
          <a:p>
            <a:r>
              <a:rPr lang="en-US" dirty="0" smtClean="0"/>
              <a:t> </a:t>
            </a:r>
            <a:r>
              <a:rPr lang="en-US" dirty="0"/>
              <a:t>for (; ;) </a:t>
            </a:r>
            <a:endParaRPr lang="en-US" dirty="0" smtClean="0"/>
          </a:p>
          <a:p>
            <a:r>
              <a:rPr lang="en-US" dirty="0" err="1" smtClean="0"/>
              <a:t>cout</a:t>
            </a:r>
            <a:r>
              <a:rPr lang="en-US" dirty="0" smtClean="0"/>
              <a:t> </a:t>
            </a:r>
            <a:r>
              <a:rPr lang="en-US" dirty="0"/>
              <a:t>&lt;&lt; n; </a:t>
            </a:r>
            <a:endParaRPr lang="en-US" dirty="0" smtClean="0"/>
          </a:p>
          <a:p>
            <a:r>
              <a:rPr lang="en-US" dirty="0" smtClean="0"/>
              <a:t>return </a:t>
            </a:r>
            <a:r>
              <a:rPr lang="en-US" dirty="0"/>
              <a:t>0; </a:t>
            </a:r>
            <a:endParaRPr lang="en-US" dirty="0" smtClean="0"/>
          </a:p>
          <a:p>
            <a:r>
              <a:rPr lang="en-US" dirty="0" smtClean="0"/>
              <a:t>}</a:t>
            </a:r>
            <a:endParaRPr lang="en-US" dirty="0"/>
          </a:p>
        </p:txBody>
      </p:sp>
    </p:spTree>
    <p:extLst>
      <p:ext uri="{BB962C8B-B14F-4D97-AF65-F5344CB8AC3E}">
        <p14:creationId xmlns:p14="http://schemas.microsoft.com/office/powerpoint/2010/main" val="2124254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a:t> There is not a condition in the for loop, So it will loop continuously.</a:t>
            </a:r>
          </a:p>
        </p:txBody>
      </p:sp>
    </p:spTree>
    <p:extLst>
      <p:ext uri="{BB962C8B-B14F-4D97-AF65-F5344CB8AC3E}">
        <p14:creationId xmlns:p14="http://schemas.microsoft.com/office/powerpoint/2010/main" val="573901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lstStyle/>
          <a:p>
            <a:r>
              <a:rPr lang="en-US" dirty="0"/>
              <a:t>while, </a:t>
            </a:r>
            <a:endParaRPr lang="en-US" dirty="0" smtClean="0"/>
          </a:p>
          <a:p>
            <a:r>
              <a:rPr lang="en-US" dirty="0" smtClean="0"/>
              <a:t>do </a:t>
            </a:r>
            <a:r>
              <a:rPr lang="en-US" dirty="0"/>
              <a:t>while, </a:t>
            </a:r>
            <a:endParaRPr lang="en-US" dirty="0" smtClean="0"/>
          </a:p>
          <a:p>
            <a:r>
              <a:rPr lang="en-US" dirty="0" smtClean="0"/>
              <a:t>for </a:t>
            </a:r>
            <a:r>
              <a:rPr lang="en-US" dirty="0"/>
              <a:t>loop</a:t>
            </a:r>
            <a:r>
              <a:rPr lang="en-US" dirty="0" smtClean="0"/>
              <a:t>,</a:t>
            </a:r>
          </a:p>
          <a:p>
            <a:r>
              <a:rPr lang="en-US" dirty="0" smtClean="0"/>
              <a:t>nested </a:t>
            </a:r>
            <a:r>
              <a:rPr lang="en-US" dirty="0"/>
              <a:t>loops</a:t>
            </a:r>
            <a:r>
              <a:rPr lang="en-US" dirty="0" smtClean="0"/>
              <a:t>,</a:t>
            </a:r>
          </a:p>
          <a:p>
            <a:r>
              <a:rPr lang="en-US" dirty="0" smtClean="0"/>
              <a:t>break</a:t>
            </a:r>
            <a:r>
              <a:rPr lang="en-US" dirty="0"/>
              <a:t>, </a:t>
            </a:r>
            <a:endParaRPr lang="en-US" dirty="0" smtClean="0"/>
          </a:p>
          <a:p>
            <a:r>
              <a:rPr lang="en-US" dirty="0" smtClean="0"/>
              <a:t>continue</a:t>
            </a:r>
            <a:endParaRPr lang="en-US" dirty="0"/>
          </a:p>
          <a:p>
            <a:endParaRPr lang="en-US" dirty="0" smtClean="0"/>
          </a:p>
        </p:txBody>
      </p:sp>
    </p:spTree>
    <p:extLst>
      <p:ext uri="{BB962C8B-B14F-4D97-AF65-F5344CB8AC3E}">
        <p14:creationId xmlns:p14="http://schemas.microsoft.com/office/powerpoint/2010/main" val="1329846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 the output</a:t>
            </a:r>
            <a:endParaRPr lang="en-US" dirty="0"/>
          </a:p>
        </p:txBody>
      </p:sp>
      <p:sp>
        <p:nvSpPr>
          <p:cNvPr id="4" name="Rectangle 3"/>
          <p:cNvSpPr/>
          <p:nvPr/>
        </p:nvSpPr>
        <p:spPr>
          <a:xfrm>
            <a:off x="3048000" y="1997839"/>
            <a:ext cx="6096000" cy="2862322"/>
          </a:xfrm>
          <a:prstGeom prst="rect">
            <a:avLst/>
          </a:prstGeom>
        </p:spPr>
        <p:txBody>
          <a:bodyPr>
            <a:spAutoFit/>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err="1"/>
              <a:t>int</a:t>
            </a:r>
            <a:r>
              <a:rPr lang="en-US" dirty="0"/>
              <a:t> main() {</a:t>
            </a:r>
          </a:p>
          <a:p>
            <a:r>
              <a:rPr lang="en-US" dirty="0"/>
              <a:t>    </a:t>
            </a:r>
            <a:r>
              <a:rPr lang="en-US" dirty="0" err="1"/>
              <a:t>int</a:t>
            </a:r>
            <a:r>
              <a:rPr lang="en-US" dirty="0"/>
              <a:t> i ;</a:t>
            </a:r>
          </a:p>
          <a:p>
            <a:r>
              <a:rPr lang="en-US" dirty="0"/>
              <a:t>    for (i = 0; i </a:t>
            </a:r>
            <a:r>
              <a:rPr lang="en-US" dirty="0" smtClean="0"/>
              <a:t>&lt;= </a:t>
            </a:r>
            <a:r>
              <a:rPr lang="en-US" dirty="0"/>
              <a:t>10; i++);</a:t>
            </a:r>
          </a:p>
          <a:p>
            <a:r>
              <a:rPr lang="en-US" dirty="0"/>
              <a:t>    {</a:t>
            </a:r>
          </a:p>
          <a:p>
            <a:r>
              <a:rPr lang="en-US" dirty="0"/>
              <a:t>        </a:t>
            </a:r>
            <a:r>
              <a:rPr lang="en-US" dirty="0" err="1"/>
              <a:t>cout</a:t>
            </a:r>
            <a:r>
              <a:rPr lang="en-US" dirty="0"/>
              <a:t> &lt;&lt; i;</a:t>
            </a:r>
          </a:p>
          <a:p>
            <a:r>
              <a:rPr lang="en-US" dirty="0"/>
              <a:t>    }</a:t>
            </a:r>
          </a:p>
          <a:p>
            <a:r>
              <a:rPr lang="en-US" dirty="0"/>
              <a:t>    return 0;</a:t>
            </a:r>
          </a:p>
          <a:p>
            <a:r>
              <a:rPr lang="en-US" dirty="0"/>
              <a:t>}</a:t>
            </a:r>
          </a:p>
        </p:txBody>
      </p:sp>
    </p:spTree>
    <p:extLst>
      <p:ext uri="{BB962C8B-B14F-4D97-AF65-F5344CB8AC3E}">
        <p14:creationId xmlns:p14="http://schemas.microsoft.com/office/powerpoint/2010/main" val="9347157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smtClean="0"/>
              <a:t>11</a:t>
            </a:r>
            <a:endParaRPr lang="en-US"/>
          </a:p>
        </p:txBody>
      </p:sp>
    </p:spTree>
    <p:extLst>
      <p:ext uri="{BB962C8B-B14F-4D97-AF65-F5344CB8AC3E}">
        <p14:creationId xmlns:p14="http://schemas.microsoft.com/office/powerpoint/2010/main" val="16392105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Hands on exercise</a:t>
            </a:r>
            <a:endParaRPr lang="en-US" dirty="0"/>
          </a:p>
        </p:txBody>
      </p:sp>
    </p:spTree>
    <p:extLst>
      <p:ext uri="{BB962C8B-B14F-4D97-AF65-F5344CB8AC3E}">
        <p14:creationId xmlns:p14="http://schemas.microsoft.com/office/powerpoint/2010/main" val="7229046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 1</a:t>
            </a:r>
            <a:endParaRPr lang="en-US" dirty="0"/>
          </a:p>
        </p:txBody>
      </p:sp>
      <p:sp>
        <p:nvSpPr>
          <p:cNvPr id="3" name="Content Placeholder 2"/>
          <p:cNvSpPr>
            <a:spLocks noGrp="1"/>
          </p:cNvSpPr>
          <p:nvPr>
            <p:ph idx="1"/>
          </p:nvPr>
        </p:nvSpPr>
        <p:spPr/>
        <p:txBody>
          <a:bodyPr>
            <a:normAutofit lnSpcReduction="10000"/>
          </a:bodyPr>
          <a:lstStyle/>
          <a:p>
            <a:r>
              <a:rPr lang="en-US" dirty="0"/>
              <a:t>There are two banks – Bank A and Bank B. Their interest rates vary. You have received offers from both banks in terms of the annual rate of interest, tenure, and variations of the rate of interest over the entire </a:t>
            </a:r>
            <a:r>
              <a:rPr lang="en-US" dirty="0" err="1"/>
              <a:t>tenure.You</a:t>
            </a:r>
            <a:r>
              <a:rPr lang="en-US" dirty="0"/>
              <a:t> have to choose the offer which costs you least interest and reject the other. Do the computation and make a wise choice.</a:t>
            </a:r>
          </a:p>
          <a:p>
            <a:r>
              <a:rPr lang="en-US" dirty="0"/>
              <a:t>The loan repayment happens at a monthly frequency and Equated Monthly Installment (EMI) is calculated using the formula given below :</a:t>
            </a:r>
          </a:p>
          <a:p>
            <a:r>
              <a:rPr lang="en-US" dirty="0"/>
              <a:t>EMI = </a:t>
            </a:r>
            <a:r>
              <a:rPr lang="en-US" dirty="0" err="1"/>
              <a:t>loanAmount</a:t>
            </a:r>
            <a:r>
              <a:rPr lang="en-US" dirty="0"/>
              <a:t> * </a:t>
            </a:r>
            <a:r>
              <a:rPr lang="en-US" dirty="0" err="1"/>
              <a:t>monthlyInterestRate</a:t>
            </a:r>
            <a:r>
              <a:rPr lang="en-US" dirty="0"/>
              <a:t> / ( 1 – 1 / (1 + </a:t>
            </a:r>
            <a:r>
              <a:rPr lang="en-US" dirty="0" err="1"/>
              <a:t>monthlyInterestRate</a:t>
            </a:r>
            <a:r>
              <a:rPr lang="en-US" dirty="0"/>
              <a:t>)^(</a:t>
            </a:r>
            <a:r>
              <a:rPr lang="en-US" dirty="0" err="1"/>
              <a:t>numberOfYears</a:t>
            </a:r>
            <a:r>
              <a:rPr lang="en-US" dirty="0"/>
              <a:t> * 12))</a:t>
            </a:r>
          </a:p>
          <a:p>
            <a:endParaRPr lang="en-US" dirty="0"/>
          </a:p>
        </p:txBody>
      </p:sp>
    </p:spTree>
    <p:extLst>
      <p:ext uri="{BB962C8B-B14F-4D97-AF65-F5344CB8AC3E}">
        <p14:creationId xmlns:p14="http://schemas.microsoft.com/office/powerpoint/2010/main" val="609606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sz="half" idx="1"/>
          </p:nvPr>
        </p:nvSpPr>
        <p:spPr/>
        <p:txBody>
          <a:bodyPr>
            <a:normAutofit fontScale="70000" lnSpcReduction="20000"/>
          </a:bodyPr>
          <a:lstStyle/>
          <a:p>
            <a:r>
              <a:rPr lang="en-US" b="1" dirty="0"/>
              <a:t>Constraints:</a:t>
            </a:r>
            <a:endParaRPr lang="en-US" dirty="0"/>
          </a:p>
          <a:p>
            <a:r>
              <a:rPr lang="en-US" dirty="0"/>
              <a:t>1 &lt;= P &lt;= 1000000</a:t>
            </a:r>
          </a:p>
          <a:p>
            <a:r>
              <a:rPr lang="en-US" dirty="0"/>
              <a:t>1 &lt;=T &lt;= 50</a:t>
            </a:r>
          </a:p>
          <a:p>
            <a:r>
              <a:rPr lang="en-US" dirty="0"/>
              <a:t>1&lt;= N1 &lt;= 30</a:t>
            </a:r>
          </a:p>
          <a:p>
            <a:r>
              <a:rPr lang="en-US" dirty="0"/>
              <a:t>1&lt;= N2 &lt;= 30</a:t>
            </a:r>
          </a:p>
          <a:p>
            <a:endParaRPr lang="en-US" dirty="0"/>
          </a:p>
        </p:txBody>
      </p:sp>
      <p:sp>
        <p:nvSpPr>
          <p:cNvPr id="4" name="Content Placeholder 3"/>
          <p:cNvSpPr>
            <a:spLocks noGrp="1"/>
          </p:cNvSpPr>
          <p:nvPr>
            <p:ph sz="half" idx="2"/>
          </p:nvPr>
        </p:nvSpPr>
        <p:spPr>
          <a:xfrm>
            <a:off x="4407877" y="1825625"/>
            <a:ext cx="6945923" cy="4351338"/>
          </a:xfrm>
        </p:spPr>
        <p:txBody>
          <a:bodyPr>
            <a:normAutofit fontScale="70000" lnSpcReduction="20000"/>
          </a:bodyPr>
          <a:lstStyle/>
          <a:p>
            <a:r>
              <a:rPr lang="en-US" b="1" dirty="0"/>
              <a:t>Input Format:</a:t>
            </a:r>
            <a:endParaRPr lang="en-US" dirty="0"/>
          </a:p>
          <a:p>
            <a:r>
              <a:rPr lang="en-US" dirty="0"/>
              <a:t>First line: P principal (Loan Amount)</a:t>
            </a:r>
          </a:p>
          <a:p>
            <a:r>
              <a:rPr lang="en-US" dirty="0"/>
              <a:t>Second line: T Total Tenure (in years).</a:t>
            </a:r>
          </a:p>
          <a:p>
            <a:r>
              <a:rPr lang="en-US" dirty="0"/>
              <a:t>Third Line: N1 is the number of slabs of interest rates for a given period by Bank A. First slab starts from the first year and the second slab starts from the end of the first slab and so on.</a:t>
            </a:r>
          </a:p>
          <a:p>
            <a:r>
              <a:rPr lang="en-US" dirty="0"/>
              <a:t>Next N1 line will contain the interest rate and their period.</a:t>
            </a:r>
          </a:p>
          <a:p>
            <a:r>
              <a:rPr lang="en-US" dirty="0"/>
              <a:t>After N1 lines we will receive N2 viz. the number of slabs offered by the second bank.</a:t>
            </a:r>
          </a:p>
          <a:p>
            <a:r>
              <a:rPr lang="en-US" dirty="0"/>
              <a:t>Next N2 lines are the number of slabs of interest rates for a given period by Bank B. The first slab starts from the first year and the second slab starts from the end of the first slab and so on.</a:t>
            </a:r>
          </a:p>
          <a:p>
            <a:r>
              <a:rPr lang="en-US" dirty="0"/>
              <a:t>The period and rate will be delimited by single white space</a:t>
            </a:r>
          </a:p>
          <a:p>
            <a:endParaRPr lang="en-US" dirty="0"/>
          </a:p>
        </p:txBody>
      </p:sp>
    </p:spTree>
    <p:extLst>
      <p:ext uri="{BB962C8B-B14F-4D97-AF65-F5344CB8AC3E}">
        <p14:creationId xmlns:p14="http://schemas.microsoft.com/office/powerpoint/2010/main" val="16399667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6" name="Rectangle 5"/>
          <p:cNvSpPr/>
          <p:nvPr/>
        </p:nvSpPr>
        <p:spPr>
          <a:xfrm>
            <a:off x="3821723" y="1196821"/>
            <a:ext cx="6096000" cy="5355312"/>
          </a:xfrm>
          <a:prstGeom prst="rect">
            <a:avLst/>
          </a:prstGeom>
        </p:spPr>
        <p:txBody>
          <a:bodyPr>
            <a:spAutoFit/>
          </a:bodyPr>
          <a:lstStyle/>
          <a:p>
            <a:r>
              <a:rPr lang="en-US" dirty="0"/>
              <a:t>#include  &lt;</a:t>
            </a:r>
            <a:r>
              <a:rPr lang="en-US" dirty="0" err="1"/>
              <a:t>iostream</a:t>
            </a:r>
            <a:r>
              <a:rPr lang="en-US" dirty="0"/>
              <a:t>&gt; </a:t>
            </a:r>
          </a:p>
          <a:p>
            <a:r>
              <a:rPr lang="en-US" dirty="0"/>
              <a:t>#include  &lt;</a:t>
            </a:r>
            <a:r>
              <a:rPr lang="en-US" dirty="0" err="1"/>
              <a:t>math.h</a:t>
            </a:r>
            <a:r>
              <a:rPr lang="en-US" dirty="0"/>
              <a:t>&gt; </a:t>
            </a:r>
          </a:p>
          <a:p>
            <a:r>
              <a:rPr lang="en-US" dirty="0"/>
              <a:t>using namespace </a:t>
            </a:r>
            <a:r>
              <a:rPr lang="en-US" dirty="0" err="1"/>
              <a:t>std</a:t>
            </a:r>
            <a:r>
              <a:rPr lang="en-US" dirty="0"/>
              <a:t>;</a:t>
            </a:r>
          </a:p>
          <a:p>
            <a:r>
              <a:rPr lang="en-US" dirty="0" err="1"/>
              <a:t>int</a:t>
            </a:r>
            <a:r>
              <a:rPr lang="en-US" dirty="0"/>
              <a:t> main() </a:t>
            </a:r>
          </a:p>
          <a:p>
            <a:r>
              <a:rPr lang="en-US" dirty="0"/>
              <a:t>{</a:t>
            </a:r>
          </a:p>
          <a:p>
            <a:r>
              <a:rPr lang="en-US" dirty="0"/>
              <a:t>double </a:t>
            </a:r>
            <a:r>
              <a:rPr lang="en-US" dirty="0" err="1"/>
              <a:t>p,s,mi,sum,emi,bank</a:t>
            </a:r>
            <a:r>
              <a:rPr lang="en-US" dirty="0"/>
              <a:t>[5],</a:t>
            </a:r>
            <a:r>
              <a:rPr lang="en-US" dirty="0" err="1"/>
              <a:t>sq</a:t>
            </a:r>
            <a:r>
              <a:rPr lang="en-US" dirty="0"/>
              <a:t>;</a:t>
            </a:r>
          </a:p>
          <a:p>
            <a:r>
              <a:rPr lang="en-US" dirty="0" err="1"/>
              <a:t>int</a:t>
            </a:r>
            <a:r>
              <a:rPr lang="en-US" dirty="0"/>
              <a:t> </a:t>
            </a:r>
            <a:r>
              <a:rPr lang="en-US" dirty="0" err="1"/>
              <a:t>y,n,k,i,yrs,l</a:t>
            </a:r>
            <a:r>
              <a:rPr lang="en-US" dirty="0"/>
              <a:t>=0;</a:t>
            </a:r>
          </a:p>
          <a:p>
            <a:endParaRPr lang="en-US" dirty="0"/>
          </a:p>
          <a:p>
            <a:r>
              <a:rPr lang="en-US" dirty="0" err="1"/>
              <a:t>cin</a:t>
            </a:r>
            <a:r>
              <a:rPr lang="en-US" dirty="0"/>
              <a:t>&gt;&gt;p;</a:t>
            </a:r>
          </a:p>
          <a:p>
            <a:r>
              <a:rPr lang="en-US" dirty="0" err="1"/>
              <a:t>cin</a:t>
            </a:r>
            <a:r>
              <a:rPr lang="en-US" dirty="0"/>
              <a:t>&gt;&gt;y;</a:t>
            </a:r>
          </a:p>
          <a:p>
            <a:r>
              <a:rPr lang="en-US" dirty="0"/>
              <a:t>for(k=0;k&lt;2;k++) { </a:t>
            </a:r>
            <a:r>
              <a:rPr lang="en-US" dirty="0" err="1"/>
              <a:t>cin</a:t>
            </a:r>
            <a:r>
              <a:rPr lang="en-US" dirty="0"/>
              <a:t>&gt;&gt;n;</a:t>
            </a:r>
          </a:p>
          <a:p>
            <a:r>
              <a:rPr lang="en-US" dirty="0"/>
              <a:t>sum=0;</a:t>
            </a:r>
          </a:p>
          <a:p>
            <a:r>
              <a:rPr lang="en-US" dirty="0"/>
              <a:t>for(i=0;i&lt;</a:t>
            </a:r>
            <a:r>
              <a:rPr lang="en-US" dirty="0" err="1"/>
              <a:t>n;i</a:t>
            </a:r>
            <a:r>
              <a:rPr lang="en-US" dirty="0"/>
              <a:t>++) { </a:t>
            </a:r>
            <a:r>
              <a:rPr lang="en-US" dirty="0" err="1"/>
              <a:t>cin</a:t>
            </a:r>
            <a:r>
              <a:rPr lang="en-US" dirty="0"/>
              <a:t>&gt;&gt;</a:t>
            </a:r>
            <a:r>
              <a:rPr lang="en-US" dirty="0" err="1"/>
              <a:t>yrs</a:t>
            </a:r>
            <a:r>
              <a:rPr lang="en-US" dirty="0"/>
              <a:t>;</a:t>
            </a:r>
          </a:p>
          <a:p>
            <a:r>
              <a:rPr lang="en-US" dirty="0"/>
              <a:t>  </a:t>
            </a:r>
            <a:r>
              <a:rPr lang="en-US" dirty="0" err="1"/>
              <a:t>cin</a:t>
            </a:r>
            <a:r>
              <a:rPr lang="en-US" dirty="0"/>
              <a:t>&gt;&gt;s;</a:t>
            </a:r>
          </a:p>
          <a:p>
            <a:r>
              <a:rPr lang="en-US" dirty="0"/>
              <a:t>  mi=0;</a:t>
            </a:r>
          </a:p>
          <a:p>
            <a:r>
              <a:rPr lang="en-US" dirty="0"/>
              <a:t>  </a:t>
            </a:r>
            <a:r>
              <a:rPr lang="en-US" dirty="0" err="1"/>
              <a:t>sq</a:t>
            </a:r>
            <a:r>
              <a:rPr lang="en-US" dirty="0"/>
              <a:t>=</a:t>
            </a:r>
            <a:r>
              <a:rPr lang="en-US" dirty="0" err="1"/>
              <a:t>pow</a:t>
            </a:r>
            <a:r>
              <a:rPr lang="en-US" dirty="0"/>
              <a:t>((1+s),</a:t>
            </a:r>
            <a:r>
              <a:rPr lang="en-US" dirty="0" err="1"/>
              <a:t>yrs</a:t>
            </a:r>
            <a:r>
              <a:rPr lang="en-US" dirty="0"/>
              <a:t>*12);</a:t>
            </a:r>
          </a:p>
          <a:p>
            <a:r>
              <a:rPr lang="en-US" dirty="0"/>
              <a:t>  </a:t>
            </a:r>
            <a:r>
              <a:rPr lang="en-US" dirty="0" err="1"/>
              <a:t>emi</a:t>
            </a:r>
            <a:r>
              <a:rPr lang="en-US" dirty="0"/>
              <a:t>= (p*(s))/(1-1/</a:t>
            </a:r>
            <a:r>
              <a:rPr lang="en-US" dirty="0" err="1"/>
              <a:t>sq</a:t>
            </a:r>
            <a:r>
              <a:rPr lang="en-US" dirty="0"/>
              <a:t>);</a:t>
            </a:r>
          </a:p>
          <a:p>
            <a:r>
              <a:rPr lang="en-US" dirty="0"/>
              <a:t>  sum= sum + </a:t>
            </a:r>
            <a:r>
              <a:rPr lang="en-US" dirty="0" err="1"/>
              <a:t>emi</a:t>
            </a:r>
            <a:r>
              <a:rPr lang="en-US" dirty="0"/>
              <a:t>;</a:t>
            </a:r>
          </a:p>
          <a:p>
            <a:r>
              <a:rPr lang="en-US" dirty="0"/>
              <a:t>}</a:t>
            </a:r>
          </a:p>
        </p:txBody>
      </p:sp>
    </p:spTree>
    <p:extLst>
      <p:ext uri="{BB962C8B-B14F-4D97-AF65-F5344CB8AC3E}">
        <p14:creationId xmlns:p14="http://schemas.microsoft.com/office/powerpoint/2010/main" val="17921509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Staircase problem</a:t>
            </a:r>
            <a:endParaRPr lang="en-US" dirty="0"/>
          </a:p>
        </p:txBody>
      </p:sp>
      <p:sp>
        <p:nvSpPr>
          <p:cNvPr id="3" name="Content Placeholder 2"/>
          <p:cNvSpPr>
            <a:spLocks noGrp="1"/>
          </p:cNvSpPr>
          <p:nvPr>
            <p:ph idx="1"/>
          </p:nvPr>
        </p:nvSpPr>
        <p:spPr/>
        <p:txBody>
          <a:bodyPr/>
          <a:lstStyle/>
          <a:p>
            <a:r>
              <a:rPr lang="en-US" dirty="0"/>
              <a:t>There are n stairs, a person standing at the bottom wants to reach the top. The person can climb either 1 stair or 2 stairs at a time.</a:t>
            </a:r>
          </a:p>
          <a:p>
            <a:r>
              <a:rPr lang="en-US" dirty="0"/>
              <a:t>Count the number of ways, the person can reach the top.</a:t>
            </a:r>
          </a:p>
          <a:p>
            <a:endParaRPr lang="en-US" dirty="0"/>
          </a:p>
        </p:txBody>
      </p:sp>
    </p:spTree>
    <p:extLst>
      <p:ext uri="{BB962C8B-B14F-4D97-AF65-F5344CB8AC3E}">
        <p14:creationId xmlns:p14="http://schemas.microsoft.com/office/powerpoint/2010/main" val="293083925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6" name="Rectangle 5"/>
          <p:cNvSpPr/>
          <p:nvPr/>
        </p:nvSpPr>
        <p:spPr>
          <a:xfrm>
            <a:off x="3059721" y="671691"/>
            <a:ext cx="7713785" cy="6186309"/>
          </a:xfrm>
          <a:prstGeom prst="rect">
            <a:avLst/>
          </a:prstGeom>
        </p:spPr>
        <p:txBody>
          <a:bodyPr wrap="square">
            <a:spAutoFit/>
          </a:bodyPr>
          <a:lstStyle/>
          <a:p>
            <a:r>
              <a:rPr lang="en-US" dirty="0"/>
              <a:t>#include  &lt;</a:t>
            </a:r>
            <a:r>
              <a:rPr lang="en-US" dirty="0" err="1"/>
              <a:t>iostream</a:t>
            </a:r>
            <a:r>
              <a:rPr lang="en-US" dirty="0"/>
              <a:t>&gt;</a:t>
            </a:r>
          </a:p>
          <a:p>
            <a:r>
              <a:rPr lang="en-US" dirty="0"/>
              <a:t>using namespace </a:t>
            </a:r>
            <a:r>
              <a:rPr lang="en-US" dirty="0" err="1"/>
              <a:t>std</a:t>
            </a:r>
            <a:r>
              <a:rPr lang="en-US" dirty="0" smtClean="0"/>
              <a:t>;</a:t>
            </a:r>
            <a:endParaRPr lang="en-US" dirty="0"/>
          </a:p>
          <a:p>
            <a:r>
              <a:rPr lang="en-US" dirty="0" err="1"/>
              <a:t>int</a:t>
            </a:r>
            <a:r>
              <a:rPr lang="en-US" dirty="0"/>
              <a:t> </a:t>
            </a:r>
            <a:r>
              <a:rPr lang="en-US" dirty="0" err="1"/>
              <a:t>calc</a:t>
            </a:r>
            <a:r>
              <a:rPr lang="en-US" dirty="0"/>
              <a:t>(</a:t>
            </a:r>
            <a:r>
              <a:rPr lang="en-US" dirty="0" err="1"/>
              <a:t>int</a:t>
            </a:r>
            <a:r>
              <a:rPr lang="en-US" dirty="0"/>
              <a:t> n);  </a:t>
            </a:r>
          </a:p>
          <a:p>
            <a:r>
              <a:rPr lang="en-US" dirty="0" err="1"/>
              <a:t>int</a:t>
            </a:r>
            <a:r>
              <a:rPr lang="en-US" dirty="0"/>
              <a:t> count(</a:t>
            </a:r>
            <a:r>
              <a:rPr lang="en-US" dirty="0" err="1"/>
              <a:t>int</a:t>
            </a:r>
            <a:r>
              <a:rPr lang="en-US" dirty="0"/>
              <a:t> x</a:t>
            </a:r>
            <a:r>
              <a:rPr lang="en-US" dirty="0" smtClean="0"/>
              <a:t>);</a:t>
            </a:r>
            <a:endParaRPr lang="en-US" dirty="0"/>
          </a:p>
          <a:p>
            <a:r>
              <a:rPr lang="en-US" dirty="0" err="1"/>
              <a:t>int</a:t>
            </a:r>
            <a:r>
              <a:rPr lang="en-US" dirty="0"/>
              <a:t> main ()</a:t>
            </a:r>
          </a:p>
          <a:p>
            <a:r>
              <a:rPr lang="en-US" dirty="0"/>
              <a:t>{</a:t>
            </a:r>
          </a:p>
          <a:p>
            <a:r>
              <a:rPr lang="en-US" dirty="0"/>
              <a:t>  </a:t>
            </a:r>
            <a:r>
              <a:rPr lang="en-US" dirty="0" err="1"/>
              <a:t>int</a:t>
            </a:r>
            <a:r>
              <a:rPr lang="en-US" dirty="0"/>
              <a:t> n ;</a:t>
            </a:r>
          </a:p>
          <a:p>
            <a:r>
              <a:rPr lang="en-US" dirty="0"/>
              <a:t>  </a:t>
            </a:r>
            <a:r>
              <a:rPr lang="en-US" dirty="0" err="1"/>
              <a:t>cout</a:t>
            </a:r>
            <a:r>
              <a:rPr lang="en-US" dirty="0"/>
              <a:t>&lt;&lt;("Enter number of stairs : ");</a:t>
            </a:r>
          </a:p>
          <a:p>
            <a:r>
              <a:rPr lang="en-US" dirty="0"/>
              <a:t>  </a:t>
            </a:r>
            <a:r>
              <a:rPr lang="en-US" dirty="0" err="1"/>
              <a:t>cin</a:t>
            </a:r>
            <a:r>
              <a:rPr lang="en-US" dirty="0"/>
              <a:t>&gt;&gt;n;</a:t>
            </a:r>
          </a:p>
          <a:p>
            <a:r>
              <a:rPr lang="en-US" dirty="0"/>
              <a:t>  </a:t>
            </a:r>
            <a:r>
              <a:rPr lang="en-US" dirty="0" err="1"/>
              <a:t>cout</a:t>
            </a:r>
            <a:r>
              <a:rPr lang="en-US" dirty="0"/>
              <a:t>&lt;&lt;("Number of ways = %d", count(n</a:t>
            </a:r>
            <a:r>
              <a:rPr lang="en-US" dirty="0" smtClean="0"/>
              <a:t>));</a:t>
            </a:r>
            <a:endParaRPr lang="en-US" dirty="0"/>
          </a:p>
          <a:p>
            <a:r>
              <a:rPr lang="en-US" dirty="0"/>
              <a:t>  return 0;</a:t>
            </a:r>
          </a:p>
          <a:p>
            <a:r>
              <a:rPr lang="en-US" dirty="0"/>
              <a:t>}</a:t>
            </a:r>
          </a:p>
          <a:p>
            <a:r>
              <a:rPr lang="en-US" dirty="0" err="1"/>
              <a:t>int</a:t>
            </a:r>
            <a:r>
              <a:rPr lang="en-US" dirty="0"/>
              <a:t> count(</a:t>
            </a:r>
            <a:r>
              <a:rPr lang="en-US" dirty="0" err="1"/>
              <a:t>int</a:t>
            </a:r>
            <a:r>
              <a:rPr lang="en-US" dirty="0"/>
              <a:t> x)</a:t>
            </a:r>
          </a:p>
          <a:p>
            <a:r>
              <a:rPr lang="en-US" dirty="0"/>
              <a:t>{</a:t>
            </a:r>
          </a:p>
          <a:p>
            <a:r>
              <a:rPr lang="en-US" dirty="0"/>
              <a:t>	return </a:t>
            </a:r>
            <a:r>
              <a:rPr lang="en-US" dirty="0" err="1"/>
              <a:t>calc</a:t>
            </a:r>
            <a:r>
              <a:rPr lang="en-US" dirty="0"/>
              <a:t>(x + 1);</a:t>
            </a:r>
          </a:p>
          <a:p>
            <a:r>
              <a:rPr lang="en-US" dirty="0"/>
              <a:t>}</a:t>
            </a:r>
          </a:p>
          <a:p>
            <a:r>
              <a:rPr lang="en-US" dirty="0" err="1"/>
              <a:t>int</a:t>
            </a:r>
            <a:r>
              <a:rPr lang="en-US" dirty="0"/>
              <a:t> </a:t>
            </a:r>
            <a:r>
              <a:rPr lang="en-US" dirty="0" err="1"/>
              <a:t>calc</a:t>
            </a:r>
            <a:r>
              <a:rPr lang="en-US" dirty="0"/>
              <a:t>(</a:t>
            </a:r>
            <a:r>
              <a:rPr lang="en-US" dirty="0" err="1"/>
              <a:t>int</a:t>
            </a:r>
            <a:r>
              <a:rPr lang="en-US" dirty="0"/>
              <a:t> n)</a:t>
            </a:r>
          </a:p>
          <a:p>
            <a:r>
              <a:rPr lang="en-US" dirty="0"/>
              <a:t>{</a:t>
            </a:r>
          </a:p>
          <a:p>
            <a:r>
              <a:rPr lang="en-US" dirty="0"/>
              <a:t>   if (n &lt;= 1)</a:t>
            </a:r>
          </a:p>
          <a:p>
            <a:r>
              <a:rPr lang="en-US" dirty="0"/>
              <a:t>  	return n;</a:t>
            </a:r>
          </a:p>
          <a:p>
            <a:r>
              <a:rPr lang="en-US" dirty="0"/>
              <a:t>   return </a:t>
            </a:r>
            <a:r>
              <a:rPr lang="en-US" dirty="0" err="1"/>
              <a:t>calc</a:t>
            </a:r>
            <a:r>
              <a:rPr lang="en-US" dirty="0"/>
              <a:t>(n-1) + </a:t>
            </a:r>
            <a:r>
              <a:rPr lang="en-US" dirty="0" err="1"/>
              <a:t>calc</a:t>
            </a:r>
            <a:r>
              <a:rPr lang="en-US" dirty="0"/>
              <a:t>(n-2);</a:t>
            </a:r>
          </a:p>
          <a:p>
            <a:r>
              <a:rPr lang="en-US" dirty="0"/>
              <a:t>}</a:t>
            </a:r>
          </a:p>
        </p:txBody>
      </p:sp>
    </p:spTree>
    <p:extLst>
      <p:ext uri="{BB962C8B-B14F-4D97-AF65-F5344CB8AC3E}">
        <p14:creationId xmlns:p14="http://schemas.microsoft.com/office/powerpoint/2010/main" val="19687607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Brain Booster</a:t>
            </a:r>
            <a:endParaRPr lang="en-US" dirty="0"/>
          </a:p>
        </p:txBody>
      </p:sp>
      <p:sp>
        <p:nvSpPr>
          <p:cNvPr id="3" name="Content Placeholder 2"/>
          <p:cNvSpPr>
            <a:spLocks noGrp="1"/>
          </p:cNvSpPr>
          <p:nvPr>
            <p:ph idx="1"/>
          </p:nvPr>
        </p:nvSpPr>
        <p:spPr>
          <a:xfrm>
            <a:off x="838200" y="1825625"/>
            <a:ext cx="7977554" cy="4351338"/>
          </a:xfrm>
        </p:spPr>
        <p:txBody>
          <a:bodyPr>
            <a:normAutofit fontScale="92500" lnSpcReduction="10000"/>
          </a:bodyPr>
          <a:lstStyle/>
          <a:p>
            <a:r>
              <a:rPr lang="en-US" dirty="0"/>
              <a:t>Arrangement of 10 Coconuts in a Line</a:t>
            </a:r>
          </a:p>
          <a:p>
            <a:r>
              <a:rPr lang="en-US" dirty="0" err="1"/>
              <a:t>Aman</a:t>
            </a:r>
            <a:r>
              <a:rPr lang="en-US" dirty="0"/>
              <a:t> is given a task to arrange 10 coconuts in a particular structure. The premise, rule and objective for the Arrangement of 10  coconuts is given below. Read them properly and find the solution for the </a:t>
            </a:r>
            <a:r>
              <a:rPr lang="en-US" dirty="0" smtClean="0"/>
              <a:t>same.</a:t>
            </a:r>
          </a:p>
          <a:p>
            <a:r>
              <a:rPr lang="en-US" b="1" dirty="0" smtClean="0"/>
              <a:t>Premise </a:t>
            </a:r>
            <a:r>
              <a:rPr lang="en-US" b="1" dirty="0"/>
              <a:t>– </a:t>
            </a:r>
            <a:r>
              <a:rPr lang="en-US" dirty="0"/>
              <a:t>The task is to arrange coconuts as a </a:t>
            </a:r>
            <a:r>
              <a:rPr lang="en-US" dirty="0" smtClean="0"/>
              <a:t>Line.</a:t>
            </a:r>
            <a:endParaRPr lang="en-US" dirty="0"/>
          </a:p>
          <a:p>
            <a:r>
              <a:rPr lang="en-US" b="1" dirty="0" smtClean="0"/>
              <a:t>Rule </a:t>
            </a:r>
            <a:r>
              <a:rPr lang="en-US" b="1" dirty="0"/>
              <a:t>– </a:t>
            </a:r>
            <a:r>
              <a:rPr lang="en-US" dirty="0"/>
              <a:t>Each line contains 4 coconuts.</a:t>
            </a:r>
          </a:p>
          <a:p>
            <a:r>
              <a:rPr lang="en-US" b="1" dirty="0"/>
              <a:t>Objective – </a:t>
            </a:r>
            <a:r>
              <a:rPr lang="en-US" dirty="0"/>
              <a:t>To arrange the coconuts in 5 lines such that each line contains 4 coconuts.</a:t>
            </a:r>
          </a:p>
          <a:p>
            <a:endParaRPr lang="en-US" dirty="0" smtClean="0"/>
          </a:p>
          <a:p>
            <a:r>
              <a:rPr lang="en-US" sz="1500" i="1" dirty="0" smtClean="0"/>
              <a:t>Asked in Accenture interview : software developer</a:t>
            </a:r>
            <a:endParaRPr lang="en-US" sz="1500" i="1" dirty="0"/>
          </a:p>
        </p:txBody>
      </p:sp>
      <p:sp>
        <p:nvSpPr>
          <p:cNvPr id="4" name="AutoShape 2" descr="Line Arrangement of 10 Coconu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Line Arrangement of 10 Coconu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Line Arrangement of 10 Coconut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s://prepinsta.com/wp-content/uploads/2022/01/Coconut-Arrangement.webp"/>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9553" y="2344615"/>
            <a:ext cx="3151309" cy="3151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05687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lstStyle/>
          <a:p>
            <a:r>
              <a:rPr lang="en-US" dirty="0"/>
              <a:t>Draw a star with pentagon in the middle of it.</a:t>
            </a:r>
          </a:p>
          <a:p>
            <a:r>
              <a:rPr lang="en-US" dirty="0"/>
              <a:t>Now arrange coconuts on the intersection points of the two lines.</a:t>
            </a:r>
          </a:p>
          <a:p>
            <a:r>
              <a:rPr lang="en-US" dirty="0"/>
              <a:t>This way we have arranged first five coconuts.</a:t>
            </a:r>
          </a:p>
          <a:p>
            <a:r>
              <a:rPr lang="en-US" dirty="0"/>
              <a:t>Now, put each coconut on the vertices of the star or the extended vertices of a pentagon.</a:t>
            </a:r>
          </a:p>
          <a:p>
            <a:r>
              <a:rPr lang="en-US" dirty="0"/>
              <a:t>Now, all the 10 coconuts are arranged in the form of lines.</a:t>
            </a:r>
          </a:p>
          <a:p>
            <a:r>
              <a:rPr lang="en-US" dirty="0"/>
              <a:t>Now if you see any line, each line consists 4 coconuts.</a:t>
            </a:r>
          </a:p>
          <a:p>
            <a:endParaRPr lang="en-US" dirty="0"/>
          </a:p>
        </p:txBody>
      </p:sp>
      <p:sp>
        <p:nvSpPr>
          <p:cNvPr id="4" name="AutoShape 2" descr="https://prepinsta.com/wp-content/uploads/2022/01/Coconut-Arrangement.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61169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statements</a:t>
            </a:r>
            <a:endParaRPr lang="en-US" dirty="0"/>
          </a:p>
        </p:txBody>
      </p:sp>
      <p:pic>
        <p:nvPicPr>
          <p:cNvPr id="2050"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411" y="1690622"/>
            <a:ext cx="8912712" cy="43995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849411" y="5120697"/>
            <a:ext cx="1061509" cy="646331"/>
          </a:xfrm>
          <a:prstGeom prst="rect">
            <a:avLst/>
          </a:prstGeom>
          <a:solidFill>
            <a:srgbClr val="94170A"/>
          </a:solidFill>
        </p:spPr>
        <p:txBody>
          <a:bodyPr wrap="none" rtlCol="0">
            <a:spAutoFit/>
          </a:bodyPr>
          <a:lstStyle/>
          <a:p>
            <a:r>
              <a:rPr lang="en-US" dirty="0" smtClean="0">
                <a:solidFill>
                  <a:schemeClr val="bg1"/>
                </a:solidFill>
              </a:rPr>
              <a:t>Ladder if </a:t>
            </a:r>
          </a:p>
          <a:p>
            <a:r>
              <a:rPr lang="en-US" dirty="0" smtClean="0">
                <a:solidFill>
                  <a:schemeClr val="bg1"/>
                </a:solidFill>
              </a:rPr>
              <a:t>Nested if</a:t>
            </a:r>
          </a:p>
        </p:txBody>
      </p:sp>
    </p:spTree>
    <p:extLst>
      <p:ext uri="{BB962C8B-B14F-4D97-AF65-F5344CB8AC3E}">
        <p14:creationId xmlns:p14="http://schemas.microsoft.com/office/powerpoint/2010/main" val="15780157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4" name="AutoShape 2" descr="Line Arrangement of 10 Coconu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775" y="1920753"/>
            <a:ext cx="8934450" cy="465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82506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Pattern programs using loops</a:t>
            </a:r>
            <a:endParaRPr lang="en-US" dirty="0"/>
          </a:p>
        </p:txBody>
      </p:sp>
      <p:sp>
        <p:nvSpPr>
          <p:cNvPr id="3" name="Content Placeholder 2"/>
          <p:cNvSpPr>
            <a:spLocks noGrp="1"/>
          </p:cNvSpPr>
          <p:nvPr>
            <p:ph idx="1"/>
          </p:nvPr>
        </p:nvSpPr>
        <p:spPr/>
        <p:txBody>
          <a:bodyPr/>
          <a:lstStyle/>
          <a:p>
            <a:r>
              <a:rPr lang="en-US" dirty="0">
                <a:hlinkClick r:id="rId2"/>
              </a:rPr>
              <a:t>16 Basic Patterns Programs in C++ - </a:t>
            </a:r>
            <a:r>
              <a:rPr lang="en-US" dirty="0" err="1">
                <a:hlinkClick r:id="rId2"/>
              </a:rPr>
              <a:t>Dev</a:t>
            </a:r>
            <a:r>
              <a:rPr lang="en-US" dirty="0">
                <a:hlinkClick r:id="rId2"/>
              </a:rPr>
              <a:t> C++Tutorials (cpphinditutorials.com)</a:t>
            </a:r>
            <a:endParaRPr lang="en-US" dirty="0"/>
          </a:p>
        </p:txBody>
      </p:sp>
    </p:spTree>
    <p:extLst>
      <p:ext uri="{BB962C8B-B14F-4D97-AF65-F5344CB8AC3E}">
        <p14:creationId xmlns:p14="http://schemas.microsoft.com/office/powerpoint/2010/main" val="272924592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 xmlns:a16="http://schemas.microsoft.com/office/drawing/2014/main" id="{36FA324D-F82C-40CA-916A-9A53BCC64DC6}"/>
              </a:ext>
            </a:extLst>
          </p:cNvPr>
          <p:cNvSpPr>
            <a:spLocks noGrp="1"/>
          </p:cNvSpPr>
          <p:nvPr>
            <p:ph idx="1"/>
          </p:nvPr>
        </p:nvSpPr>
        <p:spPr/>
        <p:txBody>
          <a:bodyPr/>
          <a:lstStyle/>
          <a:p>
            <a:pPr marL="0" indent="0">
              <a:buNone/>
            </a:pPr>
            <a:r>
              <a:rPr lang="en-US" dirty="0"/>
              <a:t>					</a:t>
            </a:r>
          </a:p>
          <a:p>
            <a:pPr marL="0" indent="0">
              <a:buNone/>
            </a:pPr>
            <a:r>
              <a:rPr lang="en-US" dirty="0"/>
              <a:t>					Thanks.</a:t>
            </a:r>
          </a:p>
        </p:txBody>
      </p:sp>
    </p:spTree>
    <p:extLst>
      <p:ext uri="{BB962C8B-B14F-4D97-AF65-F5344CB8AC3E}">
        <p14:creationId xmlns:p14="http://schemas.microsoft.com/office/powerpoint/2010/main" val="5579326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 while vs. while loop</a:t>
            </a:r>
            <a:endParaRPr lang="en-US" dirty="0"/>
          </a:p>
        </p:txBody>
      </p:sp>
      <p:pic>
        <p:nvPicPr>
          <p:cNvPr id="3074"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745" y="2185499"/>
            <a:ext cx="6143625"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1392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pic>
        <p:nvPicPr>
          <p:cNvPr id="4098"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07" y="1436115"/>
            <a:ext cx="4264024" cy="502745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edia.geeksforgeeks.org/wp-content/uploads/20191108131134/For-Loop.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5416" y="1948276"/>
            <a:ext cx="6505085" cy="4003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806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based for loop</a:t>
            </a:r>
            <a:endParaRPr lang="en-US" dirty="0"/>
          </a:p>
        </p:txBody>
      </p:sp>
      <p:sp>
        <p:nvSpPr>
          <p:cNvPr id="3" name="Content Placeholder 2"/>
          <p:cNvSpPr>
            <a:spLocks noGrp="1"/>
          </p:cNvSpPr>
          <p:nvPr>
            <p:ph idx="1"/>
          </p:nvPr>
        </p:nvSpPr>
        <p:spPr/>
        <p:txBody>
          <a:bodyPr/>
          <a:lstStyle/>
          <a:p>
            <a:r>
              <a:rPr lang="en-US" dirty="0"/>
              <a:t>In C++11, a new range-based for loop was introduced to work with collections such as </a:t>
            </a:r>
            <a:r>
              <a:rPr lang="en-US" b="1" dirty="0"/>
              <a:t>arrays</a:t>
            </a:r>
            <a:r>
              <a:rPr lang="en-US" dirty="0"/>
              <a:t> and </a:t>
            </a:r>
            <a:r>
              <a:rPr lang="en-US" b="1" dirty="0"/>
              <a:t>vectors</a:t>
            </a:r>
            <a:r>
              <a:rPr lang="en-US" dirty="0"/>
              <a:t>. Its syntax is</a:t>
            </a:r>
            <a:r>
              <a:rPr lang="en-US" dirty="0" smtClean="0"/>
              <a:t>:</a:t>
            </a:r>
          </a:p>
          <a:p>
            <a:pPr marL="0" indent="0">
              <a:buNone/>
            </a:pPr>
            <a:endParaRPr lang="en-US" dirty="0"/>
          </a:p>
          <a:p>
            <a:pPr marL="0" indent="0" algn="ctr">
              <a:buNone/>
            </a:pPr>
            <a:r>
              <a:rPr lang="en-US" i="1" dirty="0"/>
              <a:t>for (variable : collection) { // body of loop }</a:t>
            </a:r>
          </a:p>
        </p:txBody>
      </p:sp>
    </p:spTree>
    <p:extLst>
      <p:ext uri="{BB962C8B-B14F-4D97-AF65-F5344CB8AC3E}">
        <p14:creationId xmlns:p14="http://schemas.microsoft.com/office/powerpoint/2010/main" val="13527227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4" name="Rectangle 3"/>
          <p:cNvSpPr/>
          <p:nvPr/>
        </p:nvSpPr>
        <p:spPr>
          <a:xfrm>
            <a:off x="914400" y="1982597"/>
            <a:ext cx="6096000" cy="2585323"/>
          </a:xfrm>
          <a:prstGeom prst="rect">
            <a:avLst/>
          </a:prstGeom>
        </p:spPr>
        <p:txBody>
          <a:bodyPr>
            <a:spAutoFit/>
          </a:bodyPr>
          <a:lstStyle/>
          <a:p>
            <a:r>
              <a:rPr lang="en-US" dirty="0"/>
              <a:t>#include &lt;</a:t>
            </a:r>
            <a:r>
              <a:rPr lang="en-US" dirty="0" err="1"/>
              <a:t>iostream</a:t>
            </a:r>
            <a:r>
              <a:rPr lang="en-US" dirty="0" smtClean="0"/>
              <a:t>&gt;</a:t>
            </a:r>
          </a:p>
          <a:p>
            <a:r>
              <a:rPr lang="en-US" dirty="0" smtClean="0"/>
              <a:t>using </a:t>
            </a:r>
            <a:r>
              <a:rPr lang="en-US" dirty="0"/>
              <a:t>namespace </a:t>
            </a:r>
            <a:r>
              <a:rPr lang="en-US" dirty="0" err="1"/>
              <a:t>std</a:t>
            </a:r>
            <a:r>
              <a:rPr lang="en-US" dirty="0" smtClean="0"/>
              <a:t>;</a:t>
            </a:r>
          </a:p>
          <a:p>
            <a:r>
              <a:rPr lang="en-US" dirty="0" err="1" smtClean="0"/>
              <a:t>int</a:t>
            </a:r>
            <a:r>
              <a:rPr lang="en-US" dirty="0" smtClean="0"/>
              <a:t> </a:t>
            </a:r>
            <a:r>
              <a:rPr lang="en-US" dirty="0"/>
              <a:t>main() {     </a:t>
            </a:r>
            <a:endParaRPr lang="en-US" dirty="0" smtClean="0"/>
          </a:p>
          <a:p>
            <a:r>
              <a:rPr lang="en-US" dirty="0" smtClean="0"/>
              <a:t> </a:t>
            </a:r>
            <a:r>
              <a:rPr lang="en-US" dirty="0" err="1"/>
              <a:t>int</a:t>
            </a:r>
            <a:r>
              <a:rPr lang="en-US" dirty="0"/>
              <a:t> </a:t>
            </a:r>
            <a:r>
              <a:rPr lang="en-US" dirty="0" err="1"/>
              <a:t>num_array</a:t>
            </a:r>
            <a:r>
              <a:rPr lang="en-US" dirty="0"/>
              <a:t>[] = {1, 2, 3, 4, 5, 6, 7, 8, 9, 10};    </a:t>
            </a:r>
            <a:endParaRPr lang="en-US" dirty="0" smtClean="0"/>
          </a:p>
          <a:p>
            <a:r>
              <a:rPr lang="en-US" dirty="0" smtClean="0"/>
              <a:t>for </a:t>
            </a:r>
            <a:r>
              <a:rPr lang="en-US" dirty="0"/>
              <a:t>(</a:t>
            </a:r>
            <a:r>
              <a:rPr lang="en-US" dirty="0" err="1"/>
              <a:t>int</a:t>
            </a:r>
            <a:r>
              <a:rPr lang="en-US" dirty="0"/>
              <a:t> n : </a:t>
            </a:r>
            <a:r>
              <a:rPr lang="en-US" dirty="0" err="1"/>
              <a:t>num_array</a:t>
            </a:r>
            <a:r>
              <a:rPr lang="en-US" dirty="0"/>
              <a:t>) {      </a:t>
            </a:r>
            <a:endParaRPr lang="en-US" dirty="0" smtClean="0"/>
          </a:p>
          <a:p>
            <a:r>
              <a:rPr lang="en-US" dirty="0" smtClean="0"/>
              <a:t>  </a:t>
            </a:r>
            <a:r>
              <a:rPr lang="en-US" dirty="0" err="1"/>
              <a:t>cout</a:t>
            </a:r>
            <a:r>
              <a:rPr lang="en-US" dirty="0"/>
              <a:t> &lt;&lt; n &lt;&lt; " ";   </a:t>
            </a:r>
            <a:endParaRPr lang="en-US" dirty="0" smtClean="0"/>
          </a:p>
          <a:p>
            <a:r>
              <a:rPr lang="en-US" dirty="0" smtClean="0"/>
              <a:t> </a:t>
            </a:r>
            <a:r>
              <a:rPr lang="en-US" dirty="0"/>
              <a:t>}      </a:t>
            </a:r>
            <a:endParaRPr lang="en-US" dirty="0" smtClean="0"/>
          </a:p>
          <a:p>
            <a:r>
              <a:rPr lang="en-US" dirty="0" smtClean="0"/>
              <a:t>return </a:t>
            </a:r>
            <a:r>
              <a:rPr lang="en-US" dirty="0"/>
              <a:t>0</a:t>
            </a:r>
            <a:r>
              <a:rPr lang="en-US" dirty="0" smtClean="0"/>
              <a:t>;</a:t>
            </a:r>
          </a:p>
          <a:p>
            <a:r>
              <a:rPr lang="en-US" dirty="0" smtClean="0"/>
              <a:t>}</a:t>
            </a:r>
            <a:endParaRPr lang="en-US" dirty="0"/>
          </a:p>
        </p:txBody>
      </p:sp>
    </p:spTree>
    <p:extLst>
      <p:ext uri="{BB962C8B-B14F-4D97-AF65-F5344CB8AC3E}">
        <p14:creationId xmlns:p14="http://schemas.microsoft.com/office/powerpoint/2010/main" val="33954057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 Infinite for loop</a:t>
            </a:r>
            <a:br>
              <a:rPr lang="en-US" b="1" dirty="0"/>
            </a:br>
            <a:endParaRPr lang="en-US" dirty="0"/>
          </a:p>
        </p:txBody>
      </p:sp>
      <p:sp>
        <p:nvSpPr>
          <p:cNvPr id="3" name="Content Placeholder 2"/>
          <p:cNvSpPr>
            <a:spLocks noGrp="1"/>
          </p:cNvSpPr>
          <p:nvPr>
            <p:ph idx="1"/>
          </p:nvPr>
        </p:nvSpPr>
        <p:spPr/>
        <p:txBody>
          <a:bodyPr/>
          <a:lstStyle/>
          <a:p>
            <a:r>
              <a:rPr lang="en-US" dirty="0"/>
              <a:t>If the condition in a for loop is always true, it runs forever (until memory is full). For example</a:t>
            </a:r>
            <a:r>
              <a:rPr lang="en-US" dirty="0" smtClean="0"/>
              <a:t>,</a:t>
            </a:r>
          </a:p>
          <a:p>
            <a:pPr marL="0" indent="0">
              <a:buNone/>
            </a:pPr>
            <a:endParaRPr lang="en-US" dirty="0"/>
          </a:p>
          <a:p>
            <a:pPr marL="0" indent="0">
              <a:buNone/>
            </a:pPr>
            <a:r>
              <a:rPr lang="en-US" dirty="0"/>
              <a:t>// infinite for loop </a:t>
            </a:r>
            <a:endParaRPr lang="en-US" dirty="0" smtClean="0"/>
          </a:p>
          <a:p>
            <a:pPr marL="0" indent="0">
              <a:buNone/>
            </a:pPr>
            <a:r>
              <a:rPr lang="en-US" dirty="0" smtClean="0"/>
              <a:t>for(</a:t>
            </a:r>
            <a:r>
              <a:rPr lang="en-US" dirty="0" err="1" smtClean="0"/>
              <a:t>int</a:t>
            </a:r>
            <a:r>
              <a:rPr lang="en-US" dirty="0" smtClean="0"/>
              <a:t> </a:t>
            </a:r>
            <a:r>
              <a:rPr lang="en-US" dirty="0"/>
              <a:t>i = 1; i &gt; 0; i++) </a:t>
            </a:r>
            <a:endParaRPr lang="en-US" dirty="0" smtClean="0"/>
          </a:p>
          <a:p>
            <a:pPr marL="0" indent="0">
              <a:buNone/>
            </a:pPr>
            <a:r>
              <a:rPr lang="en-US" dirty="0" smtClean="0"/>
              <a:t>{ </a:t>
            </a:r>
          </a:p>
          <a:p>
            <a:pPr marL="0" indent="0">
              <a:buNone/>
            </a:pPr>
            <a:r>
              <a:rPr lang="en-US" dirty="0" smtClean="0"/>
              <a:t>// </a:t>
            </a:r>
            <a:r>
              <a:rPr lang="en-US" dirty="0"/>
              <a:t>block of code </a:t>
            </a:r>
            <a:endParaRPr lang="en-US" dirty="0" smtClean="0"/>
          </a:p>
          <a:p>
            <a:pPr marL="0" indent="0">
              <a:buNone/>
            </a:pPr>
            <a:r>
              <a:rPr lang="en-US" dirty="0" smtClean="0"/>
              <a:t>}</a:t>
            </a:r>
            <a:endParaRPr lang="en-US" dirty="0"/>
          </a:p>
        </p:txBody>
      </p:sp>
    </p:spTree>
    <p:extLst>
      <p:ext uri="{BB962C8B-B14F-4D97-AF65-F5344CB8AC3E}">
        <p14:creationId xmlns:p14="http://schemas.microsoft.com/office/powerpoint/2010/main" val="12168985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Infinite while loop</a:t>
            </a:r>
            <a:br>
              <a:rPr lang="en-US" b="1" dirty="0"/>
            </a:br>
            <a:endParaRPr lang="en-US" dirty="0"/>
          </a:p>
        </p:txBody>
      </p:sp>
      <p:sp>
        <p:nvSpPr>
          <p:cNvPr id="3" name="Content Placeholder 2"/>
          <p:cNvSpPr>
            <a:spLocks noGrp="1"/>
          </p:cNvSpPr>
          <p:nvPr>
            <p:ph idx="1"/>
          </p:nvPr>
        </p:nvSpPr>
        <p:spPr/>
        <p:txBody>
          <a:bodyPr/>
          <a:lstStyle/>
          <a:p>
            <a:r>
              <a:rPr lang="en-US" dirty="0" smtClean="0"/>
              <a:t>If </a:t>
            </a:r>
            <a:r>
              <a:rPr lang="en-US" dirty="0"/>
              <a:t>the condition of a loop is always true, the loop runs for infinite times (until the memory is full). For example,</a:t>
            </a:r>
          </a:p>
          <a:p>
            <a:pPr marL="0" indent="0">
              <a:buNone/>
            </a:pPr>
            <a:r>
              <a:rPr lang="en-US" dirty="0"/>
              <a:t>// infinite while </a:t>
            </a:r>
            <a:r>
              <a:rPr lang="en-US" dirty="0" smtClean="0"/>
              <a:t>loop</a:t>
            </a:r>
          </a:p>
          <a:p>
            <a:pPr marL="0" indent="0">
              <a:buNone/>
            </a:pPr>
            <a:r>
              <a:rPr lang="en-US" dirty="0" smtClean="0"/>
              <a:t> </a:t>
            </a:r>
            <a:r>
              <a:rPr lang="en-US" dirty="0"/>
              <a:t>while(true) </a:t>
            </a:r>
            <a:endParaRPr lang="en-US" dirty="0" smtClean="0"/>
          </a:p>
          <a:p>
            <a:pPr marL="0" indent="0">
              <a:buNone/>
            </a:pPr>
            <a:r>
              <a:rPr lang="en-US" dirty="0" smtClean="0"/>
              <a:t>{ </a:t>
            </a:r>
            <a:r>
              <a:rPr lang="en-US" dirty="0"/>
              <a:t>// body of the loop }</a:t>
            </a:r>
            <a:br>
              <a:rPr lang="en-US" dirty="0"/>
            </a:br>
            <a:endParaRPr lang="en-US" dirty="0"/>
          </a:p>
        </p:txBody>
      </p:sp>
    </p:spTree>
    <p:extLst>
      <p:ext uri="{BB962C8B-B14F-4D97-AF65-F5344CB8AC3E}">
        <p14:creationId xmlns:p14="http://schemas.microsoft.com/office/powerpoint/2010/main" val="1946619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663</TotalTime>
  <Words>1170</Words>
  <Application>Microsoft Office PowerPoint</Application>
  <PresentationFormat>Custom</PresentationFormat>
  <Paragraphs>215</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PEP Input Class </vt:lpstr>
      <vt:lpstr>Topics to be covered…</vt:lpstr>
      <vt:lpstr>Control flow statements</vt:lpstr>
      <vt:lpstr>Do while vs. while loop</vt:lpstr>
      <vt:lpstr>For loop</vt:lpstr>
      <vt:lpstr>Range based for loop</vt:lpstr>
      <vt:lpstr>Example</vt:lpstr>
      <vt:lpstr>C++ Infinite for loop </vt:lpstr>
      <vt:lpstr>Infinite while loop </vt:lpstr>
      <vt:lpstr>Infinite do while loop</vt:lpstr>
      <vt:lpstr>When to use which looping statement?</vt:lpstr>
      <vt:lpstr>Which of the following two code segments is faster? Assume that compiler makes no optimizations.   </vt:lpstr>
      <vt:lpstr>Explanation</vt:lpstr>
      <vt:lpstr>Complete the code to get the desired output</vt:lpstr>
      <vt:lpstr>Solution</vt:lpstr>
      <vt:lpstr>Debug the code</vt:lpstr>
      <vt:lpstr>Solution</vt:lpstr>
      <vt:lpstr>Predict the output</vt:lpstr>
      <vt:lpstr>Solution</vt:lpstr>
      <vt:lpstr>Predict the output</vt:lpstr>
      <vt:lpstr>Solution</vt:lpstr>
      <vt:lpstr>Hands on exercise</vt:lpstr>
      <vt:lpstr>Problem statement 1</vt:lpstr>
      <vt:lpstr>Cont…</vt:lpstr>
      <vt:lpstr>Solution</vt:lpstr>
      <vt:lpstr>Staircase problem</vt:lpstr>
      <vt:lpstr>Solution</vt:lpstr>
      <vt:lpstr>Brain Booster</vt:lpstr>
      <vt:lpstr>Solution</vt:lpstr>
      <vt:lpstr>Solution</vt:lpstr>
      <vt:lpstr>Pattern programs using loops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 Input Class </dc:title>
  <dc:creator>kumar</dc:creator>
  <cp:lastModifiedBy>ACER</cp:lastModifiedBy>
  <cp:revision>143</cp:revision>
  <dcterms:created xsi:type="dcterms:W3CDTF">2021-01-16T04:59:24Z</dcterms:created>
  <dcterms:modified xsi:type="dcterms:W3CDTF">2022-06-02T05:19:17Z</dcterms:modified>
</cp:coreProperties>
</file>