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81" r:id="rId4"/>
    <p:sldId id="301" r:id="rId5"/>
    <p:sldId id="302" r:id="rId6"/>
    <p:sldId id="303" r:id="rId7"/>
    <p:sldId id="306" r:id="rId8"/>
    <p:sldId id="304" r:id="rId9"/>
    <p:sldId id="322" r:id="rId10"/>
    <p:sldId id="305" r:id="rId11"/>
    <p:sldId id="293" r:id="rId12"/>
    <p:sldId id="294" r:id="rId13"/>
    <p:sldId id="295" r:id="rId14"/>
    <p:sldId id="327" r:id="rId15"/>
    <p:sldId id="328" r:id="rId16"/>
    <p:sldId id="329" r:id="rId17"/>
    <p:sldId id="330" r:id="rId18"/>
    <p:sldId id="331" r:id="rId19"/>
    <p:sldId id="332" r:id="rId20"/>
    <p:sldId id="317" r:id="rId21"/>
    <p:sldId id="319" r:id="rId22"/>
    <p:sldId id="320" r:id="rId23"/>
    <p:sldId id="323" r:id="rId24"/>
    <p:sldId id="324" r:id="rId25"/>
    <p:sldId id="325" r:id="rId26"/>
    <p:sldId id="326" r:id="rId27"/>
    <p:sldId id="333" r:id="rId28"/>
    <p:sldId id="334" r:id="rId29"/>
    <p:sldId id="335" r:id="rId30"/>
    <p:sldId id="313" r:id="rId31"/>
    <p:sldId id="314" r:id="rId32"/>
    <p:sldId id="2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F176B0-C388-41DC-82C3-D5D0E84B4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11AFA1-7E06-419E-A983-86AFECEC0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D6B12A-5646-4FCE-BE5C-68D9DD12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8C3CB7-8192-48FF-8220-8E313E70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6C9621-390E-4784-8DC7-E129B80B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5C6E36-079B-48CF-AEED-A27FDDC1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2B2692-2807-46AF-865F-5E06B5550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E246AA-E477-4266-A5E2-1422A31D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378789-45CE-49BF-8416-22FCF09E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CD264E-6495-4D64-ABCD-AFBBCC01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9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4DFAF4-C2B4-4BC4-996C-736A175B7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5C312C-DD90-448D-9C96-6378564AB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BA60F8-DDB1-4B9E-B30B-93E0DFD7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EAD407-0D47-4001-A6A5-DF39A50B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FA7750-3A0B-4787-A72F-FAC0BA7B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128624-56CF-498B-862D-5692E4C5A7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By: Kanika Sharma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50EC3F-6A2A-4DE3-B90F-0537CA9785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99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EB55D4-660C-445F-BAB8-1BEE6D51E8A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By: Kanika Sharma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6A26A-6C93-4AD9-99D6-D7E43FDE58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1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03F2EE-AAFC-496B-87B0-408D30FBFCB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By: Kanika Sharma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F0B5D-BCBE-4B61-9185-55D14BF782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0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0DBDA4-36A8-4377-95D8-7FFCF642D72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By: Kanika Sharma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9015A6-4089-4914-B59F-CC79FD91953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43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1CDCF1-C3AD-4CFF-B3DC-3B694BF4C255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By: Kanika Sharma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EAA5BC-4A48-4235-B049-0EB16FE8379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97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252350-D757-4CA3-821B-C238158C775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By: Kanika Sharma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83370-4EB5-4239-8AD9-F222243EFE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1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834136-2E7A-4836-B5D2-F57D70CB8D7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By: Kanika Sharma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B96BC-926E-4633-B323-2737787E2BC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69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A90942-7A1E-4036-AF99-886A5C4791C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By: Kanika Sharma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C19A-4DDE-40A2-87AC-8F95EF052FA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7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D7FD0-7F3A-444F-9EEF-87C8B8AF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2371A1-F65B-496E-8FB1-CBDFC2FA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26319F-6984-4D91-B1E6-605220A2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B38EBB-955A-4E5C-87DB-BB4C6A02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24284C-23CF-47D1-84DE-CA2317E3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2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E7BC35-C011-49CB-A9BB-A5D88510C72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By: Kanika Sharma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4E40-F30D-4E20-BDD4-7BB8903EDA7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935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7EB91B-FB4A-4EE5-A7A2-F07475BA737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By: Kanika Sharma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5EED2-BEA2-4041-A9C1-5ECA7DB15E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83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9D6A8D-1E6E-4258-AFCA-8E270C80C05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By: Kanika Sharma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0BFB5-5713-4193-95BD-A47FD065D01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8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C23E91-85BA-4F2A-8E6A-BDE3C8A3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D0D792-5989-42C9-B9E5-32B21769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5770AC-857B-486B-91A2-9AD8FA8E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3940A5-3E91-4480-8F58-D6FCF943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ABDE8A-D344-48F6-A789-C5602640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DB7DA-DB35-4418-AF5D-B519C7B9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55724C-444D-4C2D-BE1A-5A11175A2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FB271A-2D32-4C45-9DB1-0689C080C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0A33F0-6515-48E2-B4FA-E14BE29A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262EB0-8C88-4598-9B30-306FEEF0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E88F83-D56A-44EA-A16F-DA429BEF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5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0E3A06-7578-4805-BA2D-C9E3B176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76927E-8E5A-4A38-9D9C-7AAA3B95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F59547-906A-4D48-9404-7BE8833DA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750E12-4079-423F-9D55-D809B6FDA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7954AA-A974-4E1B-BE34-C8020203F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2F8B4EA-9EEA-410E-90AB-CDE7932B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9162D27-C6A3-4832-ACD2-E326A758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CC94828-014B-4A69-A44E-78338FDA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C7B41-F91C-4B17-A7EC-2FD5B719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61A4F2-B6D7-443E-80C2-E3C80D73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AD1605-DEE2-47D3-A691-E77B5D35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0BFEA0-72A3-4201-BD9E-6B7C8FB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68E853-7B23-4913-A569-4CDE03FF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E542A7-1C77-4CB4-B558-D04F57E3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B8C742-8D34-4535-ACD2-6F6286AF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6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949E3-E0EA-4068-A6EE-EAD3A223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321B2F-A178-4F6E-8A57-4C9C12FF0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DB37573-21D3-45C0-8CCE-CE9306F0E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443E45-E8D1-4BA4-8D73-F08010E3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FD3A4E-A2F6-4367-8504-A3A8E806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8D15B4-FCEE-4600-93AB-A974602C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E12333-986E-4029-83A2-C78D1619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DD78E09-D3B8-4A43-B5F8-BAF0A43CE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DE17F6-4BC0-4832-97B9-85D8A0F62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0AC2CC-29B3-4CCC-AB61-63243C0C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4B03DF-D0D1-4D8D-A293-C73F4776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EFE571-E335-4CAB-8131-6529ACCE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ADEE373-2297-4419-A2DB-7C9BA7E0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17C525-9774-4578-AF1E-B9A71896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3F8100-948F-4F96-9CBF-0B58B2440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AD4F-D249-40B0-9060-CADB91F363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55923F-CDCC-4B5D-85D3-BDBA237C9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2E649C-5FD6-43F0-B19F-04A02C848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038878-155A-4157-8D91-1D055922028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Tw Cen MT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6/8/2022</a:t>
            </a:fld>
            <a:endParaRPr lang="en-US">
              <a:solidFill>
                <a:prstClr val="black">
                  <a:tint val="75000"/>
                </a:prstClr>
              </a:solidFill>
              <a:latin typeface="Tw Cen MT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Tw Cen MT" pitchFamily="34" charset="0"/>
                <a:cs typeface="Arial" charset="0"/>
              </a:rPr>
              <a:t>By: Kanika Sharma</a:t>
            </a:r>
            <a:endParaRPr lang="en-US">
              <a:solidFill>
                <a:prstClr val="black">
                  <a:tint val="75000"/>
                </a:prstClr>
              </a:solidFill>
              <a:latin typeface="Tw Cen MT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28E01A-21C4-4C12-A284-6CF053EFDFC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w Cen MT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w Cen MT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82784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571001" y="-338581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7986" y="-6588"/>
            <a:ext cx="4059393" cy="2548111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262925" y="1465781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-29556" y="5198744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769788" y="5439894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3401312" y="734312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00284" y="33284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5F7F27-8DBD-47FF-B84F-B33E0C033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4" y="4518925"/>
            <a:ext cx="3312735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Presented By </a:t>
            </a:r>
          </a:p>
          <a:p>
            <a:r>
              <a:rPr lang="en-US" sz="2000" dirty="0" err="1" smtClean="0">
                <a:solidFill>
                  <a:srgbClr val="080808"/>
                </a:solidFill>
              </a:rPr>
              <a:t>Kanika</a:t>
            </a:r>
            <a:r>
              <a:rPr lang="en-US" sz="2000" dirty="0" smtClean="0">
                <a:solidFill>
                  <a:srgbClr val="080808"/>
                </a:solidFill>
              </a:rPr>
              <a:t> Sharma</a:t>
            </a:r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C77D5-B8D6-47B4-B18E-EFC835579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3" y="2353643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PEP Input Class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9823" y="5457592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720061" y="5243547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 in classes</a:t>
            </a:r>
            <a:endParaRPr lang="en-US" dirty="0"/>
          </a:p>
        </p:txBody>
      </p:sp>
      <p:pic>
        <p:nvPicPr>
          <p:cNvPr id="4" name="Picture 2" descr="Image result for Memory allocation to object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2" y="2033516"/>
            <a:ext cx="9976514" cy="459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59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nested class is a class which is declared in another enclosing class.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members of an enclosing class have no special access to members of a </a:t>
            </a:r>
            <a:r>
              <a:rPr lang="en-US" dirty="0" smtClean="0"/>
              <a:t>n	</a:t>
            </a:r>
            <a:r>
              <a:rPr lang="en-US" dirty="0" err="1" smtClean="0"/>
              <a:t>ested</a:t>
            </a:r>
            <a:r>
              <a:rPr lang="en-US" dirty="0" smtClean="0"/>
              <a:t> </a:t>
            </a:r>
            <a:r>
              <a:rPr lang="en-US" dirty="0"/>
              <a:t>class; the usual access rules shall be </a:t>
            </a:r>
            <a:r>
              <a:rPr lang="en-US" dirty="0" smtClean="0"/>
              <a:t>obeyed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4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data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Static data members are class members that are declared using static keywords. A static member has certain special characteristics. These are:</a:t>
            </a:r>
          </a:p>
          <a:p>
            <a:pPr fontAlgn="base"/>
            <a:r>
              <a:rPr lang="en-US" dirty="0"/>
              <a:t>Only one copy of that member is created for the entire class and is shared by all the objects of that class, no matter how many objects are created.</a:t>
            </a:r>
          </a:p>
          <a:p>
            <a:pPr fontAlgn="base"/>
            <a:r>
              <a:rPr lang="en-US" dirty="0"/>
              <a:t>It is initialized before any object of this class is being created, even before main starts.</a:t>
            </a:r>
          </a:p>
          <a:p>
            <a:pPr fontAlgn="base"/>
            <a:r>
              <a:rPr lang="en-US" dirty="0"/>
              <a:t>It is visible only within the class, but its lifetime is the entire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member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A static member function can be called even if no objects of the class exist and the </a:t>
            </a:r>
            <a:r>
              <a:rPr lang="en-US" b="1" dirty="0" smtClean="0"/>
              <a:t>static</a:t>
            </a:r>
            <a:r>
              <a:rPr lang="en-US" dirty="0" smtClean="0"/>
              <a:t> functions are accessed using the class name and the scope resolution operator </a:t>
            </a:r>
            <a:r>
              <a:rPr lang="en-US" b="1" dirty="0" smtClean="0"/>
              <a:t>::</a:t>
            </a:r>
            <a:r>
              <a:rPr lang="en-US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A static member function can only access static data member, other static member functions and any other functions from outside the class.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Static member functions have a class scope and they do not have access to the </a:t>
            </a:r>
            <a:r>
              <a:rPr lang="en-US" b="1" dirty="0" smtClean="0"/>
              <a:t>this</a:t>
            </a:r>
            <a:r>
              <a:rPr lang="en-US" dirty="0" smtClean="0"/>
              <a:t> pointer of the class. You could use a static member function to determine whether some objects of the class have been created or not.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By:Kanika Sharma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/>
              <a:t>Program on static member</a:t>
            </a:r>
            <a:endParaRPr lang="en-US" dirty="0"/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203200" y="18288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endParaRPr lang="en-US"/>
          </a:p>
          <a:p>
            <a:r>
              <a:rPr lang="en-US"/>
              <a:t>using namespace std;</a:t>
            </a:r>
          </a:p>
          <a:p>
            <a:r>
              <a:rPr lang="en-US"/>
              <a:t>class student</a:t>
            </a:r>
          </a:p>
          <a:p>
            <a:r>
              <a:rPr lang="en-US"/>
              <a:t> {</a:t>
            </a:r>
          </a:p>
          <a:p>
            <a:r>
              <a:rPr lang="en-US"/>
              <a:t>     static int stnum;</a:t>
            </a:r>
          </a:p>
          <a:p>
            <a:r>
              <a:rPr lang="en-US"/>
              <a:t> public:</a:t>
            </a:r>
          </a:p>
          <a:p>
            <a:r>
              <a:rPr lang="en-US"/>
              <a:t>    static void count()</a:t>
            </a:r>
          </a:p>
          <a:p>
            <a:r>
              <a:rPr lang="en-US"/>
              <a:t>    {</a:t>
            </a:r>
          </a:p>
          <a:p>
            <a:r>
              <a:rPr lang="en-US"/>
              <a:t>        stnum++;</a:t>
            </a:r>
          </a:p>
          <a:p>
            <a:r>
              <a:rPr lang="en-US"/>
              <a:t>    }</a:t>
            </a:r>
          </a:p>
          <a:p>
            <a:r>
              <a:rPr lang="en-US"/>
              <a:t>      void display()</a:t>
            </a:r>
          </a:p>
          <a:p>
            <a:r>
              <a:rPr lang="en-US"/>
              <a:t>      {</a:t>
            </a:r>
          </a:p>
          <a:p>
            <a:endParaRPr lang="en-US"/>
          </a:p>
          <a:p>
            <a:r>
              <a:rPr lang="en-US"/>
              <a:t>          cout&lt;&lt;"number of student is:\t"&lt;&lt;stnum&lt;&lt;endl;</a:t>
            </a:r>
          </a:p>
          <a:p>
            <a:r>
              <a:rPr lang="en-US"/>
              <a:t>      }</a:t>
            </a:r>
          </a:p>
          <a:p>
            <a:r>
              <a:rPr lang="en-US"/>
              <a:t> };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5689600" y="2133601"/>
            <a:ext cx="6096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int student :: stnum=1;</a:t>
            </a:r>
          </a:p>
          <a:p>
            <a:r>
              <a:rPr lang="en-US"/>
              <a:t>int main()</a:t>
            </a:r>
          </a:p>
          <a:p>
            <a:r>
              <a:rPr lang="en-US"/>
              <a:t>{</a:t>
            </a:r>
          </a:p>
          <a:p>
            <a:r>
              <a:rPr lang="en-US"/>
              <a:t>    student s;</a:t>
            </a:r>
          </a:p>
          <a:p>
            <a:r>
              <a:rPr lang="en-US"/>
              <a:t>     for(int i=1;i&lt;5;i++)</a:t>
            </a:r>
          </a:p>
          <a:p>
            <a:r>
              <a:rPr lang="en-US"/>
              <a:t>     {</a:t>
            </a:r>
          </a:p>
          <a:p>
            <a:r>
              <a:rPr lang="en-US"/>
              <a:t>   student::count();</a:t>
            </a:r>
          </a:p>
          <a:p>
            <a:r>
              <a:rPr lang="en-US"/>
              <a:t>    s.display();</a:t>
            </a:r>
          </a:p>
          <a:p>
            <a:r>
              <a:rPr lang="en-US"/>
              <a:t>     }</a:t>
            </a:r>
          </a:p>
          <a:p>
            <a:r>
              <a:rPr lang="en-US"/>
              <a:t>    return 0;</a:t>
            </a:r>
          </a:p>
          <a:p>
            <a:r>
              <a:rPr lang="en-US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By:Kanika Sharma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the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3289" y="196649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class Test {	</a:t>
            </a:r>
          </a:p>
          <a:p>
            <a:r>
              <a:rPr lang="en-US" dirty="0"/>
              <a:t>static Test * fun() {</a:t>
            </a:r>
          </a:p>
          <a:p>
            <a:r>
              <a:rPr lang="en-US" dirty="0"/>
              <a:t>	return this;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return </a:t>
            </a:r>
            <a:r>
              <a:rPr lang="en-US" dirty="0"/>
              <a:t>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19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3289" y="196649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class Test {	</a:t>
            </a:r>
          </a:p>
          <a:p>
            <a:r>
              <a:rPr lang="en-US" dirty="0"/>
              <a:t>static Test * fun() {</a:t>
            </a:r>
          </a:p>
          <a:p>
            <a:r>
              <a:rPr lang="en-US" dirty="0"/>
              <a:t>	return this; // compiler error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763904" y="172084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Correct code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/>
              <a:t>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class Test {	</a:t>
            </a:r>
          </a:p>
          <a:p>
            <a:r>
              <a:rPr lang="en-US" dirty="0"/>
              <a:t> Test * fun() {</a:t>
            </a:r>
          </a:p>
          <a:p>
            <a:r>
              <a:rPr lang="en-US" dirty="0"/>
              <a:t>	return this;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359" y="6014829"/>
            <a:ext cx="485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static member functions do not have this pointer.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2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the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class Test {	</a:t>
            </a:r>
          </a:p>
          <a:p>
            <a:r>
              <a:rPr lang="en-US" dirty="0"/>
              <a:t>static void fun() </a:t>
            </a:r>
            <a:r>
              <a:rPr lang="en-US" dirty="0" err="1"/>
              <a:t>const</a:t>
            </a:r>
            <a:r>
              <a:rPr lang="en-US" dirty="0"/>
              <a:t> { </a:t>
            </a:r>
          </a:p>
          <a:p>
            <a:r>
              <a:rPr lang="en-US" dirty="0"/>
              <a:t>	return;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191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21215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class Test {	</a:t>
            </a:r>
          </a:p>
          <a:p>
            <a:r>
              <a:rPr lang="en-US" dirty="0"/>
              <a:t>static void fun() </a:t>
            </a:r>
            <a:r>
              <a:rPr lang="en-US" dirty="0" err="1"/>
              <a:t>const</a:t>
            </a:r>
            <a:r>
              <a:rPr lang="en-US" dirty="0"/>
              <a:t> { // compiler error</a:t>
            </a:r>
          </a:p>
          <a:p>
            <a:r>
              <a:rPr lang="en-US" dirty="0"/>
              <a:t>	return;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return </a:t>
            </a:r>
            <a:r>
              <a:rPr lang="en-US" dirty="0"/>
              <a:t>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415" y="5558050"/>
            <a:ext cx="8634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A static member function can not be declared </a:t>
            </a:r>
            <a:r>
              <a:rPr lang="en-US" i="1" dirty="0" err="1"/>
              <a:t>const</a:t>
            </a:r>
            <a:r>
              <a:rPr lang="en-US" dirty="0"/>
              <a:t>, </a:t>
            </a:r>
            <a:r>
              <a:rPr lang="en-US" i="1" dirty="0"/>
              <a:t>volatile</a:t>
            </a:r>
            <a:r>
              <a:rPr lang="en-US" dirty="0"/>
              <a:t>, or </a:t>
            </a:r>
            <a:r>
              <a:rPr lang="en-US" i="1" dirty="0" err="1"/>
              <a:t>const</a:t>
            </a:r>
            <a:r>
              <a:rPr lang="en-US" i="1" dirty="0"/>
              <a:t> volatile</a:t>
            </a:r>
            <a:r>
              <a:rPr lang="en-US" dirty="0"/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44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objects</a:t>
            </a:r>
            <a:endParaRPr lang="en-US" dirty="0"/>
          </a:p>
        </p:txBody>
      </p:sp>
      <p:pic>
        <p:nvPicPr>
          <p:cNvPr id="4" name="Picture 2" descr="Image result for Array within a class image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1828800"/>
            <a:ext cx="46212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60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Classes &amp; objects</a:t>
            </a:r>
          </a:p>
          <a:p>
            <a:pPr marL="0" indent="0">
              <a:buNone/>
            </a:pPr>
            <a:r>
              <a:rPr lang="en-US" dirty="0" smtClean="0"/>
              <a:t>Nested classes</a:t>
            </a:r>
          </a:p>
          <a:p>
            <a:pPr marL="0" indent="0">
              <a:buNone/>
            </a:pPr>
            <a:r>
              <a:rPr lang="en-US" dirty="0" smtClean="0"/>
              <a:t>Static members</a:t>
            </a:r>
          </a:p>
          <a:p>
            <a:pPr marL="0" indent="0">
              <a:buNone/>
            </a:pPr>
            <a:r>
              <a:rPr lang="en-US" dirty="0" smtClean="0"/>
              <a:t>Friend keyword</a:t>
            </a:r>
          </a:p>
          <a:p>
            <a:pPr marL="0" indent="0">
              <a:buNone/>
            </a:pPr>
            <a:r>
              <a:rPr lang="en-US" dirty="0" smtClean="0"/>
              <a:t>Array of objects</a:t>
            </a:r>
          </a:p>
          <a:p>
            <a:pPr marL="0" indent="0">
              <a:buNone/>
            </a:pPr>
            <a:r>
              <a:rPr lang="en-US" dirty="0" smtClean="0"/>
              <a:t>Passing object as argument</a:t>
            </a:r>
          </a:p>
          <a:p>
            <a:pPr marL="0" indent="0">
              <a:buNone/>
            </a:pPr>
            <a:r>
              <a:rPr lang="en-US" dirty="0" smtClean="0"/>
              <a:t>Returning object as argument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98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as function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by value</a:t>
            </a:r>
          </a:p>
          <a:p>
            <a:r>
              <a:rPr lang="en-US" dirty="0" smtClean="0"/>
              <a:t>Passing by reference</a:t>
            </a:r>
            <a:endParaRPr lang="en-US" dirty="0"/>
          </a:p>
        </p:txBody>
      </p:sp>
      <p:pic>
        <p:nvPicPr>
          <p:cNvPr id="4" name="Picture 2" descr="Passing Object to function in C++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66" y="1583141"/>
            <a:ext cx="5638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291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4184"/>
            <a:ext cx="10515600" cy="1325563"/>
          </a:xfrm>
        </p:spPr>
        <p:txBody>
          <a:bodyPr/>
          <a:lstStyle/>
          <a:p>
            <a:r>
              <a:rPr lang="en-US" dirty="0" smtClean="0"/>
              <a:t>Returning object </a:t>
            </a:r>
            <a:endParaRPr lang="en-US" dirty="0"/>
          </a:p>
        </p:txBody>
      </p:sp>
      <p:pic>
        <p:nvPicPr>
          <p:cNvPr id="4" name="Picture 2" descr="Returning Object from function in C++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648" y="1686636"/>
            <a:ext cx="655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037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A C++ friend functions are special functions which can access the private members of a class.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The declaration of friend function should be made inside the body of class starting with keyword friend.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Friend function is used when we need to operate on data of two or more objects of same or different classes.</a:t>
            </a:r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dirty="0" smtClean="0"/>
              <a:t> Friend of the class can be member of some other class.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i="1" dirty="0" smtClean="0"/>
              <a:t>Friend functions are not member functions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Friend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It can't be called using object like other member function.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It is called like normal functions.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Private member can be accessed inside friend function using object name and dot(.) operator.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It can take multiple objects as parameter as required.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It should be declared in all the classes whose objects are sent as parameter.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It can be declared or defined in private, public or protected section of a class.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Friend Classes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friend class can access private and protected members of other class in which it is declared as friend. </a:t>
            </a:r>
          </a:p>
          <a:p>
            <a:r>
              <a:rPr lang="en-US" smtClean="0"/>
              <a:t>It is sometimes useful to allow a particular class to access private members of other class. </a:t>
            </a:r>
          </a:p>
          <a:p>
            <a:r>
              <a:rPr lang="en-US" smtClean="0"/>
              <a:t> Friendship is not mutual. If a class A is friend of B, then B doesn’t become friend of A automatically.</a:t>
            </a:r>
          </a:p>
          <a:p>
            <a:r>
              <a:rPr lang="en-US" smtClean="0"/>
              <a:t> Friendship is not inherited.</a:t>
            </a:r>
          </a:p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By:Kanika Sharma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/>
              <a:t>Program on Friend Classes</a:t>
            </a:r>
            <a:endParaRPr lang="en-US" dirty="0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711200" y="2133601"/>
            <a:ext cx="6096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class A {</a:t>
            </a:r>
          </a:p>
          <a:p>
            <a:r>
              <a:rPr lang="en-US"/>
              <a:t>    int a;</a:t>
            </a:r>
          </a:p>
          <a:p>
            <a:r>
              <a:rPr lang="en-US"/>
              <a:t>public:</a:t>
            </a:r>
          </a:p>
          <a:p>
            <a:r>
              <a:rPr lang="en-US"/>
              <a:t>    void getvalue()</a:t>
            </a:r>
          </a:p>
          <a:p>
            <a:r>
              <a:rPr lang="en-US"/>
              <a:t>     {</a:t>
            </a:r>
          </a:p>
          <a:p>
            <a:r>
              <a:rPr lang="en-US"/>
              <a:t>         cout&lt;&lt;"Enter a value";</a:t>
            </a:r>
          </a:p>
          <a:p>
            <a:r>
              <a:rPr lang="en-US"/>
              <a:t>         cin&gt;&gt;a;</a:t>
            </a:r>
          </a:p>
          <a:p>
            <a:endParaRPr lang="en-US"/>
          </a:p>
          <a:p>
            <a:r>
              <a:rPr lang="en-US"/>
              <a:t>     }</a:t>
            </a:r>
          </a:p>
          <a:p>
            <a:r>
              <a:rPr lang="en-US"/>
              <a:t>    friend class B;     // Friend Class</a:t>
            </a:r>
          </a:p>
          <a:p>
            <a:r>
              <a:rPr lang="en-US"/>
              <a:t>};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5384800" y="1828801"/>
            <a:ext cx="6096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class B {</a:t>
            </a:r>
          </a:p>
          <a:p>
            <a:r>
              <a:rPr lang="en-US"/>
              <a:t>public:</a:t>
            </a:r>
          </a:p>
          <a:p>
            <a:r>
              <a:rPr lang="en-US"/>
              <a:t>    void show_value(A x) {</a:t>
            </a:r>
          </a:p>
          <a:p>
            <a:r>
              <a:rPr lang="en-US"/>
              <a:t>        cout &lt;&lt;endl &lt;&lt; "Accessing the value of friend" &lt;&lt;x.a;</a:t>
            </a:r>
          </a:p>
          <a:p>
            <a:r>
              <a:rPr lang="en-US"/>
              <a:t>    }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/>
              <a:t>int main() </a:t>
            </a:r>
          </a:p>
          <a:p>
            <a:r>
              <a:rPr lang="en-US"/>
              <a:t>{</a:t>
            </a:r>
          </a:p>
          <a:p>
            <a:r>
              <a:rPr lang="en-US"/>
              <a:t>   A a;</a:t>
            </a:r>
          </a:p>
          <a:p>
            <a:r>
              <a:rPr lang="en-US"/>
              <a:t>   B b;</a:t>
            </a:r>
          </a:p>
          <a:p>
            <a:r>
              <a:rPr lang="en-US"/>
              <a:t>   a.getvalue();</a:t>
            </a:r>
          </a:p>
          <a:p>
            <a:r>
              <a:rPr lang="en-US"/>
              <a:t>   b.show_value(a);</a:t>
            </a:r>
          </a:p>
          <a:p>
            <a:r>
              <a:rPr lang="en-US"/>
              <a:t>   return 0;</a:t>
            </a:r>
          </a:p>
          <a:p>
            <a:r>
              <a:rPr lang="en-US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By:Kanika Sharma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46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7994" y="101065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Test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static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Test() { x++; }</a:t>
            </a:r>
          </a:p>
          <a:p>
            <a:r>
              <a:rPr lang="en-US" dirty="0"/>
              <a:t>   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getX</a:t>
            </a:r>
            <a:r>
              <a:rPr lang="en-US" dirty="0"/>
              <a:t>() {return x;}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int</a:t>
            </a:r>
            <a:r>
              <a:rPr lang="en-US" dirty="0"/>
              <a:t> Test::x = 0;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Test::</a:t>
            </a:r>
            <a:r>
              <a:rPr lang="en-US" dirty="0" err="1"/>
              <a:t>getX</a:t>
            </a:r>
            <a:r>
              <a:rPr lang="en-US" dirty="0"/>
              <a:t>() &lt;&lt; " ";</a:t>
            </a:r>
          </a:p>
          <a:p>
            <a:r>
              <a:rPr lang="en-US" dirty="0"/>
              <a:t>    Test t[5];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Test::</a:t>
            </a:r>
            <a:r>
              <a:rPr lang="en-US" dirty="0" err="1"/>
              <a:t>getX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2759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91" y="11703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0 5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39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</a:t>
            </a:r>
            <a:r>
              <a:rPr lang="en-US" dirty="0" err="1" smtClean="0"/>
              <a:t>Intreview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Can a C++ class have an object of self type?</a:t>
            </a:r>
          </a:p>
          <a:p>
            <a:r>
              <a:rPr lang="en-US" b="1" dirty="0"/>
              <a:t>Why is the Size of an Empty Class Not Zero in C</a:t>
            </a:r>
            <a:r>
              <a:rPr lang="en-US" b="1" dirty="0" smtClean="0"/>
              <a:t>++?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8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6">
                    <a:tint val="1000"/>
                  </a:schemeClr>
                </a:solidFill>
              </a:rPr>
              <a:t>Objects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Object: Complex data type that has an </a:t>
            </a:r>
            <a:r>
              <a:rPr lang="en-US" sz="2800" b="1" dirty="0" smtClean="0"/>
              <a:t>identity</a:t>
            </a:r>
            <a:r>
              <a:rPr lang="en-US" sz="2800" dirty="0" smtClean="0"/>
              <a:t>, contains other data types called </a:t>
            </a:r>
            <a:r>
              <a:rPr lang="en-US" sz="2800" b="1" dirty="0" smtClean="0"/>
              <a:t>attributes</a:t>
            </a:r>
            <a:r>
              <a:rPr lang="en-US" sz="2800" dirty="0" smtClean="0"/>
              <a:t>  and modules of code called </a:t>
            </a:r>
            <a:r>
              <a:rPr lang="en-US" sz="2800" b="1" dirty="0" smtClean="0"/>
              <a:t>operations</a:t>
            </a:r>
            <a:r>
              <a:rPr lang="en-US" sz="2800" dirty="0" smtClean="0"/>
              <a:t> or </a:t>
            </a:r>
            <a:r>
              <a:rPr lang="en-US" sz="2800" b="1" dirty="0" smtClean="0"/>
              <a:t>methods</a:t>
            </a:r>
          </a:p>
          <a:p>
            <a:r>
              <a:rPr lang="en-US" sz="2800" dirty="0" smtClean="0"/>
              <a:t>Attributes and associated values are </a:t>
            </a:r>
            <a:r>
              <a:rPr lang="en-US" sz="2800" b="1" dirty="0" smtClean="0"/>
              <a:t>hidden</a:t>
            </a:r>
            <a:r>
              <a:rPr lang="en-US" sz="2800" dirty="0" smtClean="0"/>
              <a:t> inside the object.</a:t>
            </a:r>
          </a:p>
          <a:p>
            <a:r>
              <a:rPr lang="en-US" sz="2800" dirty="0" smtClean="0"/>
              <a:t>Any object that wants to obtain or change a value associated with other object, must do so by sending a </a:t>
            </a:r>
            <a:r>
              <a:rPr lang="en-US" sz="2800" b="1" dirty="0" smtClean="0"/>
              <a:t>message</a:t>
            </a:r>
            <a:r>
              <a:rPr lang="en-US" sz="2800" dirty="0" smtClean="0"/>
              <a:t> to one of the objects (invoking a method)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0060" y="668740"/>
            <a:ext cx="292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Objects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150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609" y="1811978"/>
            <a:ext cx="5112224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class Test {</a:t>
            </a:r>
          </a:p>
          <a:p>
            <a:pPr marL="0" indent="0" fontAlgn="base">
              <a:buNone/>
            </a:pPr>
            <a:r>
              <a:rPr lang="en-US" dirty="0"/>
              <a:t>  static Test self;  // works </a:t>
            </a:r>
            <a:r>
              <a:rPr lang="en-US" dirty="0" smtClean="0"/>
              <a:t>fine</a:t>
            </a: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6938" y="453682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800" dirty="0"/>
              <a:t>class Test {</a:t>
            </a:r>
          </a:p>
          <a:p>
            <a:pPr fontAlgn="base"/>
            <a:r>
              <a:rPr lang="en-US" sz="2800" dirty="0"/>
              <a:t>  </a:t>
            </a:r>
            <a:r>
              <a:rPr lang="en-US" sz="2800" dirty="0" smtClean="0"/>
              <a:t>Test  self</a:t>
            </a:r>
            <a:r>
              <a:rPr lang="en-US" sz="2800" dirty="0"/>
              <a:t>;  // </a:t>
            </a:r>
            <a:r>
              <a:rPr lang="en-US" sz="2800" dirty="0" smtClean="0"/>
              <a:t>Error</a:t>
            </a:r>
            <a:r>
              <a:rPr lang="en-US" sz="2800" dirty="0"/>
              <a:t> </a:t>
            </a:r>
          </a:p>
          <a:p>
            <a:pPr fontAlgn="base"/>
            <a:r>
              <a:rPr lang="en-US" sz="2800" dirty="0"/>
              <a:t>};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602406" y="186414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800" dirty="0"/>
              <a:t>class Test {</a:t>
            </a:r>
          </a:p>
          <a:p>
            <a:pPr fontAlgn="base"/>
            <a:r>
              <a:rPr lang="en-US" sz="2800" dirty="0"/>
              <a:t>  </a:t>
            </a:r>
            <a:r>
              <a:rPr lang="en-US" sz="2800" dirty="0" smtClean="0"/>
              <a:t>Test * </a:t>
            </a:r>
            <a:r>
              <a:rPr lang="en-US" sz="2800" dirty="0"/>
              <a:t>self;  // works fine  </a:t>
            </a:r>
          </a:p>
          <a:p>
            <a:pPr fontAlgn="base"/>
            <a:r>
              <a:rPr lang="en-US" sz="2800" dirty="0"/>
              <a:t>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3706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6FA324D-F82C-40CA-916A-9A53BCC64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/>
              <a:t>					Thanks.</a:t>
            </a:r>
          </a:p>
        </p:txBody>
      </p:sp>
    </p:spTree>
    <p:extLst>
      <p:ext uri="{BB962C8B-B14F-4D97-AF65-F5344CB8AC3E}">
        <p14:creationId xmlns:p14="http://schemas.microsoft.com/office/powerpoint/2010/main" val="5579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6">
                    <a:tint val="1000"/>
                  </a:schemeClr>
                </a:solidFill>
              </a:rPr>
              <a:t>Objects</a:t>
            </a:r>
          </a:p>
        </p:txBody>
      </p:sp>
      <p:sp>
        <p:nvSpPr>
          <p:cNvPr id="14339" name="Oval 4"/>
          <p:cNvSpPr>
            <a:spLocks noChangeArrowheads="1"/>
          </p:cNvSpPr>
          <p:nvPr/>
        </p:nvSpPr>
        <p:spPr bwMode="auto">
          <a:xfrm>
            <a:off x="4165600" y="2819400"/>
            <a:ext cx="3454400" cy="2438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Tw Cen MT" pitchFamily="34" charset="0"/>
              <a:cs typeface="Arial" charset="0"/>
            </a:endParaRPr>
          </a:p>
        </p:txBody>
      </p:sp>
      <p:sp>
        <p:nvSpPr>
          <p:cNvPr id="14340" name="Oval 6"/>
          <p:cNvSpPr>
            <a:spLocks noChangeArrowheads="1"/>
          </p:cNvSpPr>
          <p:nvPr/>
        </p:nvSpPr>
        <p:spPr bwMode="auto">
          <a:xfrm>
            <a:off x="5029200" y="3390900"/>
            <a:ext cx="1727200" cy="12954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Tw Cen MT" pitchFamily="34" charset="0"/>
              <a:cs typeface="Arial" charset="0"/>
            </a:endParaRPr>
          </a:p>
        </p:txBody>
      </p:sp>
      <p:sp>
        <p:nvSpPr>
          <p:cNvPr id="14341" name="Line 8"/>
          <p:cNvSpPr>
            <a:spLocks noChangeShapeType="1"/>
          </p:cNvSpPr>
          <p:nvPr/>
        </p:nvSpPr>
        <p:spPr bwMode="auto">
          <a:xfrm>
            <a:off x="5892800" y="2819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Tw Cen MT" pitchFamily="34" charset="0"/>
              <a:cs typeface="Arial" charset="0"/>
            </a:endParaRPr>
          </a:p>
        </p:txBody>
      </p:sp>
      <p:sp>
        <p:nvSpPr>
          <p:cNvPr id="14342" name="Line 9"/>
          <p:cNvSpPr>
            <a:spLocks noChangeShapeType="1"/>
          </p:cNvSpPr>
          <p:nvPr/>
        </p:nvSpPr>
        <p:spPr bwMode="auto">
          <a:xfrm>
            <a:off x="5892800" y="4724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Tw Cen MT" pitchFamily="34" charset="0"/>
              <a:cs typeface="Arial" charset="0"/>
            </a:endParaRPr>
          </a:p>
        </p:txBody>
      </p:sp>
      <p:sp>
        <p:nvSpPr>
          <p:cNvPr id="14343" name="Line 10"/>
          <p:cNvSpPr>
            <a:spLocks noChangeShapeType="1"/>
          </p:cNvSpPr>
          <p:nvPr/>
        </p:nvSpPr>
        <p:spPr bwMode="auto">
          <a:xfrm>
            <a:off x="4572000" y="32766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Tw Cen MT" pitchFamily="34" charset="0"/>
              <a:cs typeface="Arial" charset="0"/>
            </a:endParaRPr>
          </a:p>
        </p:txBody>
      </p:sp>
      <p:sp>
        <p:nvSpPr>
          <p:cNvPr id="14344" name="Line 11"/>
          <p:cNvSpPr>
            <a:spLocks noChangeShapeType="1"/>
          </p:cNvSpPr>
          <p:nvPr/>
        </p:nvSpPr>
        <p:spPr bwMode="auto">
          <a:xfrm>
            <a:off x="6705600" y="4419600"/>
            <a:ext cx="508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Tw Cen MT" pitchFamily="34" charset="0"/>
              <a:cs typeface="Arial" charset="0"/>
            </a:endParaRPr>
          </a:p>
        </p:txBody>
      </p:sp>
      <p:sp>
        <p:nvSpPr>
          <p:cNvPr id="14345" name="Line 12"/>
          <p:cNvSpPr>
            <a:spLocks noChangeShapeType="1"/>
          </p:cNvSpPr>
          <p:nvPr/>
        </p:nvSpPr>
        <p:spPr bwMode="auto">
          <a:xfrm flipV="1">
            <a:off x="4470400" y="4419600"/>
            <a:ext cx="609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Tw Cen MT" pitchFamily="34" charset="0"/>
              <a:cs typeface="Arial" charset="0"/>
            </a:endParaRPr>
          </a:p>
        </p:txBody>
      </p:sp>
      <p:sp>
        <p:nvSpPr>
          <p:cNvPr id="14346" name="Line 13"/>
          <p:cNvSpPr>
            <a:spLocks noChangeShapeType="1"/>
          </p:cNvSpPr>
          <p:nvPr/>
        </p:nvSpPr>
        <p:spPr bwMode="auto">
          <a:xfrm flipV="1">
            <a:off x="6604000" y="32766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Tw Cen MT" pitchFamily="34" charset="0"/>
              <a:cs typeface="Arial" charset="0"/>
            </a:endParaRPr>
          </a:p>
        </p:txBody>
      </p:sp>
      <p:sp>
        <p:nvSpPr>
          <p:cNvPr id="14347" name="Rectangle 14"/>
          <p:cNvSpPr>
            <a:spLocks noChangeArrowheads="1"/>
          </p:cNvSpPr>
          <p:nvPr/>
        </p:nvSpPr>
        <p:spPr bwMode="auto">
          <a:xfrm>
            <a:off x="5384800" y="3581400"/>
            <a:ext cx="1016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smtClean="0">
                <a:solidFill>
                  <a:prstClr val="black"/>
                </a:solidFill>
                <a:latin typeface="Arial" charset="0"/>
                <a:cs typeface="Arial" charset="0"/>
              </a:rPr>
              <a:t>Age: 35</a:t>
            </a:r>
            <a:endParaRPr lang="es-ES" sz="1600" b="1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14348" name="Group 24"/>
          <p:cNvGrpSpPr>
            <a:grpSpLocks/>
          </p:cNvGrpSpPr>
          <p:nvPr/>
        </p:nvGrpSpPr>
        <p:grpSpPr bwMode="auto">
          <a:xfrm>
            <a:off x="1117601" y="1905000"/>
            <a:ext cx="10259484" cy="2209800"/>
            <a:chOff x="528" y="1200"/>
            <a:chExt cx="4847" cy="1392"/>
          </a:xfrm>
        </p:grpSpPr>
        <p:sp>
          <p:nvSpPr>
            <p:cNvPr id="14385" name="Line 17"/>
            <p:cNvSpPr>
              <a:spLocks noChangeShapeType="1"/>
            </p:cNvSpPr>
            <p:nvPr/>
          </p:nvSpPr>
          <p:spPr bwMode="auto">
            <a:xfrm flipV="1">
              <a:off x="2976" y="1824"/>
              <a:ext cx="16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86" name="Line 18"/>
            <p:cNvSpPr>
              <a:spLocks noChangeShapeType="1"/>
            </p:cNvSpPr>
            <p:nvPr/>
          </p:nvSpPr>
          <p:spPr bwMode="auto">
            <a:xfrm flipV="1">
              <a:off x="3024" y="1824"/>
              <a:ext cx="16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87" name="Text Box 19"/>
            <p:cNvSpPr txBox="1">
              <a:spLocks noChangeArrowheads="1"/>
            </p:cNvSpPr>
            <p:nvPr/>
          </p:nvSpPr>
          <p:spPr bwMode="auto">
            <a:xfrm>
              <a:off x="528" y="1200"/>
              <a:ext cx="11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smtClean="0">
                  <a:solidFill>
                    <a:prstClr val="black"/>
                  </a:solidFill>
                  <a:latin typeface="Times New Roman" pitchFamily="18" charset="0"/>
                  <a:cs typeface="Arial" charset="0"/>
                </a:rPr>
                <a:t>methods (methods)</a:t>
              </a:r>
            </a:p>
          </p:txBody>
        </p:sp>
        <p:sp>
          <p:nvSpPr>
            <p:cNvPr id="14388" name="Text Box 20"/>
            <p:cNvSpPr txBox="1">
              <a:spLocks noChangeArrowheads="1"/>
            </p:cNvSpPr>
            <p:nvPr/>
          </p:nvSpPr>
          <p:spPr bwMode="auto">
            <a:xfrm>
              <a:off x="4211" y="1536"/>
              <a:ext cx="11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 smtClean="0">
                  <a:solidFill>
                    <a:prstClr val="black"/>
                  </a:solidFill>
                  <a:latin typeface="Times New Roman" pitchFamily="18" charset="0"/>
                  <a:cs typeface="Arial" charset="0"/>
                </a:rPr>
                <a:t>Attributes (values)</a:t>
              </a:r>
            </a:p>
          </p:txBody>
        </p:sp>
        <p:sp>
          <p:nvSpPr>
            <p:cNvPr id="14389" name="Line 21"/>
            <p:cNvSpPr>
              <a:spLocks noChangeShapeType="1"/>
            </p:cNvSpPr>
            <p:nvPr/>
          </p:nvSpPr>
          <p:spPr bwMode="auto">
            <a:xfrm>
              <a:off x="1536" y="1488"/>
              <a:ext cx="9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90" name="Line 22"/>
            <p:cNvSpPr>
              <a:spLocks noChangeShapeType="1"/>
            </p:cNvSpPr>
            <p:nvPr/>
          </p:nvSpPr>
          <p:spPr bwMode="auto">
            <a:xfrm flipH="1" flipV="1">
              <a:off x="1536" y="1488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</p:grpSp>
      <p:grpSp>
        <p:nvGrpSpPr>
          <p:cNvPr id="14349" name="Group 25"/>
          <p:cNvGrpSpPr>
            <a:grpSpLocks/>
          </p:cNvGrpSpPr>
          <p:nvPr/>
        </p:nvGrpSpPr>
        <p:grpSpPr bwMode="auto">
          <a:xfrm>
            <a:off x="1625600" y="5029200"/>
            <a:ext cx="1219200" cy="838200"/>
            <a:chOff x="1968" y="1776"/>
            <a:chExt cx="1632" cy="1536"/>
          </a:xfrm>
        </p:grpSpPr>
        <p:sp>
          <p:nvSpPr>
            <p:cNvPr id="14375" name="Oval 26"/>
            <p:cNvSpPr>
              <a:spLocks noChangeArrowheads="1"/>
            </p:cNvSpPr>
            <p:nvPr/>
          </p:nvSpPr>
          <p:spPr bwMode="auto">
            <a:xfrm>
              <a:off x="1968" y="1776"/>
              <a:ext cx="1632" cy="15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76" name="Oval 27"/>
            <p:cNvSpPr>
              <a:spLocks noChangeArrowheads="1"/>
            </p:cNvSpPr>
            <p:nvPr/>
          </p:nvSpPr>
          <p:spPr bwMode="auto">
            <a:xfrm>
              <a:off x="2376" y="2136"/>
              <a:ext cx="816" cy="816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77" name="Line 28"/>
            <p:cNvSpPr>
              <a:spLocks noChangeShapeType="1"/>
            </p:cNvSpPr>
            <p:nvPr/>
          </p:nvSpPr>
          <p:spPr bwMode="auto">
            <a:xfrm>
              <a:off x="2784" y="177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78" name="Line 29"/>
            <p:cNvSpPr>
              <a:spLocks noChangeShapeType="1"/>
            </p:cNvSpPr>
            <p:nvPr/>
          </p:nvSpPr>
          <p:spPr bwMode="auto">
            <a:xfrm>
              <a:off x="2784" y="297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79" name="Line 30"/>
            <p:cNvSpPr>
              <a:spLocks noChangeShapeType="1"/>
            </p:cNvSpPr>
            <p:nvPr/>
          </p:nvSpPr>
          <p:spPr bwMode="auto">
            <a:xfrm>
              <a:off x="2160" y="2064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80" name="Line 31"/>
            <p:cNvSpPr>
              <a:spLocks noChangeShapeType="1"/>
            </p:cNvSpPr>
            <p:nvPr/>
          </p:nvSpPr>
          <p:spPr bwMode="auto">
            <a:xfrm>
              <a:off x="3168" y="2784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81" name="Line 32"/>
            <p:cNvSpPr>
              <a:spLocks noChangeShapeType="1"/>
            </p:cNvSpPr>
            <p:nvPr/>
          </p:nvSpPr>
          <p:spPr bwMode="auto">
            <a:xfrm flipV="1">
              <a:off x="2112" y="278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82" name="Line 33"/>
            <p:cNvSpPr>
              <a:spLocks noChangeShapeType="1"/>
            </p:cNvSpPr>
            <p:nvPr/>
          </p:nvSpPr>
          <p:spPr bwMode="auto">
            <a:xfrm flipV="1">
              <a:off x="3120" y="2064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83" name="Rectangle 34"/>
            <p:cNvSpPr>
              <a:spLocks noChangeArrowheads="1"/>
            </p:cNvSpPr>
            <p:nvPr/>
          </p:nvSpPr>
          <p:spPr bwMode="auto">
            <a:xfrm>
              <a:off x="2544" y="2256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384" name="Rectangle 35"/>
            <p:cNvSpPr>
              <a:spLocks noChangeArrowheads="1"/>
            </p:cNvSpPr>
            <p:nvPr/>
          </p:nvSpPr>
          <p:spPr bwMode="auto">
            <a:xfrm>
              <a:off x="2544" y="254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</p:grpSp>
      <p:sp>
        <p:nvSpPr>
          <p:cNvPr id="14350" name="Text Box 37"/>
          <p:cNvSpPr txBox="1">
            <a:spLocks noChangeArrowheads="1"/>
          </p:cNvSpPr>
          <p:nvPr/>
        </p:nvSpPr>
        <p:spPr bwMode="auto">
          <a:xfrm>
            <a:off x="1524001" y="4495801"/>
            <a:ext cx="19223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000" smtClean="0">
                <a:solidFill>
                  <a:prstClr val="black"/>
                </a:solidFill>
                <a:latin typeface="Arial" charset="0"/>
                <a:cs typeface="Arial" charset="0"/>
              </a:rPr>
              <a:t>Set_salary (20)</a:t>
            </a:r>
            <a:endParaRPr lang="es-ES" sz="2000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351" name="Text Box 38"/>
          <p:cNvSpPr txBox="1">
            <a:spLocks noChangeArrowheads="1"/>
          </p:cNvSpPr>
          <p:nvPr/>
        </p:nvSpPr>
        <p:spPr bwMode="auto">
          <a:xfrm>
            <a:off x="4572002" y="2209802"/>
            <a:ext cx="2388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400" b="1" i="1" smtClean="0">
                <a:solidFill>
                  <a:prstClr val="black"/>
                </a:solidFill>
                <a:latin typeface="Arial" charset="0"/>
                <a:cs typeface="Arial" charset="0"/>
              </a:rPr>
              <a:t>Object: </a:t>
            </a:r>
            <a:r>
              <a:rPr lang="es-ES_tradnl" sz="2400" b="1" smtClean="0">
                <a:solidFill>
                  <a:prstClr val="black"/>
                </a:solidFill>
                <a:latin typeface="Arial" charset="0"/>
                <a:cs typeface="Arial" charset="0"/>
              </a:rPr>
              <a:t>woman</a:t>
            </a:r>
            <a:endParaRPr lang="es-ES" sz="2400" b="1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352" name="Text Box 39"/>
          <p:cNvSpPr txBox="1">
            <a:spLocks noChangeArrowheads="1"/>
          </p:cNvSpPr>
          <p:nvPr/>
        </p:nvSpPr>
        <p:spPr bwMode="auto">
          <a:xfrm>
            <a:off x="2336800" y="3581402"/>
            <a:ext cx="1338828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b="1" i="1" smtClean="0">
                <a:solidFill>
                  <a:prstClr val="black"/>
                </a:solidFill>
                <a:latin typeface="Arial" charset="0"/>
                <a:cs typeface="Arial" charset="0"/>
              </a:rPr>
              <a:t>method:</a:t>
            </a:r>
            <a:r>
              <a:rPr lang="es-ES_tradnl" b="1" smtClean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b="1" smtClean="0">
                <a:solidFill>
                  <a:prstClr val="black"/>
                </a:solidFill>
                <a:latin typeface="Arial" charset="0"/>
                <a:cs typeface="Arial" charset="0"/>
              </a:rPr>
              <a:t>Set_salary</a:t>
            </a:r>
            <a:endParaRPr lang="es-ES" b="1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14353" name="Group 42"/>
          <p:cNvGrpSpPr>
            <a:grpSpLocks/>
          </p:cNvGrpSpPr>
          <p:nvPr/>
        </p:nvGrpSpPr>
        <p:grpSpPr bwMode="auto">
          <a:xfrm>
            <a:off x="4470400" y="3810000"/>
            <a:ext cx="812800" cy="355600"/>
            <a:chOff x="2160" y="2320"/>
            <a:chExt cx="384" cy="224"/>
          </a:xfrm>
        </p:grpSpPr>
        <p:sp>
          <p:nvSpPr>
            <p:cNvPr id="14373" name="Freeform 40"/>
            <p:cNvSpPr>
              <a:spLocks/>
            </p:cNvSpPr>
            <p:nvPr/>
          </p:nvSpPr>
          <p:spPr bwMode="auto">
            <a:xfrm>
              <a:off x="2160" y="2320"/>
              <a:ext cx="336" cy="224"/>
            </a:xfrm>
            <a:custGeom>
              <a:avLst/>
              <a:gdLst>
                <a:gd name="T0" fmla="*/ 0 w 336"/>
                <a:gd name="T1" fmla="*/ 224 h 224"/>
                <a:gd name="T2" fmla="*/ 144 w 336"/>
                <a:gd name="T3" fmla="*/ 32 h 224"/>
                <a:gd name="T4" fmla="*/ 336 w 336"/>
                <a:gd name="T5" fmla="*/ 32 h 224"/>
                <a:gd name="T6" fmla="*/ 0 60000 65536"/>
                <a:gd name="T7" fmla="*/ 0 60000 65536"/>
                <a:gd name="T8" fmla="*/ 0 60000 65536"/>
                <a:gd name="T9" fmla="*/ 0 w 336"/>
                <a:gd name="T10" fmla="*/ 0 h 224"/>
                <a:gd name="T11" fmla="*/ 336 w 336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24">
                  <a:moveTo>
                    <a:pt x="0" y="224"/>
                  </a:moveTo>
                  <a:cubicBezTo>
                    <a:pt x="44" y="144"/>
                    <a:pt x="88" y="64"/>
                    <a:pt x="144" y="32"/>
                  </a:cubicBezTo>
                  <a:cubicBezTo>
                    <a:pt x="200" y="0"/>
                    <a:pt x="268" y="16"/>
                    <a:pt x="336" y="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74" name="Line 41"/>
            <p:cNvSpPr>
              <a:spLocks noChangeShapeType="1"/>
            </p:cNvSpPr>
            <p:nvPr/>
          </p:nvSpPr>
          <p:spPr bwMode="auto">
            <a:xfrm>
              <a:off x="2448" y="23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</p:grpSp>
      <p:sp>
        <p:nvSpPr>
          <p:cNvPr id="14354" name="Line 43"/>
          <p:cNvSpPr>
            <a:spLocks noChangeShapeType="1"/>
          </p:cNvSpPr>
          <p:nvPr/>
        </p:nvSpPr>
        <p:spPr bwMode="auto">
          <a:xfrm flipV="1">
            <a:off x="2844800" y="4800600"/>
            <a:ext cx="1524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Tw Cen MT" pitchFamily="34" charset="0"/>
              <a:cs typeface="Arial" charset="0"/>
            </a:endParaRPr>
          </a:p>
        </p:txBody>
      </p:sp>
      <p:sp>
        <p:nvSpPr>
          <p:cNvPr id="14355" name="Text Box 45"/>
          <p:cNvSpPr txBox="1">
            <a:spLocks noChangeArrowheads="1"/>
          </p:cNvSpPr>
          <p:nvPr/>
        </p:nvSpPr>
        <p:spPr bwMode="auto">
          <a:xfrm>
            <a:off x="1219201" y="5943602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400" b="1" smtClean="0">
                <a:solidFill>
                  <a:prstClr val="black"/>
                </a:solidFill>
                <a:latin typeface="Arial" charset="0"/>
                <a:cs typeface="Arial" charset="0"/>
              </a:rPr>
              <a:t>employer</a:t>
            </a:r>
            <a:endParaRPr lang="es-ES" sz="2400" b="1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14356" name="Group 46"/>
          <p:cNvGrpSpPr>
            <a:grpSpLocks/>
          </p:cNvGrpSpPr>
          <p:nvPr/>
        </p:nvGrpSpPr>
        <p:grpSpPr bwMode="auto">
          <a:xfrm>
            <a:off x="9144000" y="5105400"/>
            <a:ext cx="1219200" cy="838200"/>
            <a:chOff x="1968" y="1776"/>
            <a:chExt cx="1632" cy="1536"/>
          </a:xfrm>
        </p:grpSpPr>
        <p:sp>
          <p:nvSpPr>
            <p:cNvPr id="14363" name="Oval 47"/>
            <p:cNvSpPr>
              <a:spLocks noChangeArrowheads="1"/>
            </p:cNvSpPr>
            <p:nvPr/>
          </p:nvSpPr>
          <p:spPr bwMode="auto">
            <a:xfrm>
              <a:off x="1968" y="1776"/>
              <a:ext cx="1632" cy="15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64" name="Oval 48"/>
            <p:cNvSpPr>
              <a:spLocks noChangeArrowheads="1"/>
            </p:cNvSpPr>
            <p:nvPr/>
          </p:nvSpPr>
          <p:spPr bwMode="auto">
            <a:xfrm>
              <a:off x="2376" y="2136"/>
              <a:ext cx="816" cy="816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65" name="Line 49"/>
            <p:cNvSpPr>
              <a:spLocks noChangeShapeType="1"/>
            </p:cNvSpPr>
            <p:nvPr/>
          </p:nvSpPr>
          <p:spPr bwMode="auto">
            <a:xfrm>
              <a:off x="2784" y="177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66" name="Line 50"/>
            <p:cNvSpPr>
              <a:spLocks noChangeShapeType="1"/>
            </p:cNvSpPr>
            <p:nvPr/>
          </p:nvSpPr>
          <p:spPr bwMode="auto">
            <a:xfrm>
              <a:off x="2784" y="297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67" name="Line 51"/>
            <p:cNvSpPr>
              <a:spLocks noChangeShapeType="1"/>
            </p:cNvSpPr>
            <p:nvPr/>
          </p:nvSpPr>
          <p:spPr bwMode="auto">
            <a:xfrm>
              <a:off x="2160" y="2064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68" name="Line 52"/>
            <p:cNvSpPr>
              <a:spLocks noChangeShapeType="1"/>
            </p:cNvSpPr>
            <p:nvPr/>
          </p:nvSpPr>
          <p:spPr bwMode="auto">
            <a:xfrm>
              <a:off x="3168" y="2784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69" name="Line 53"/>
            <p:cNvSpPr>
              <a:spLocks noChangeShapeType="1"/>
            </p:cNvSpPr>
            <p:nvPr/>
          </p:nvSpPr>
          <p:spPr bwMode="auto">
            <a:xfrm flipV="1">
              <a:off x="2112" y="278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70" name="Line 54"/>
            <p:cNvSpPr>
              <a:spLocks noChangeShapeType="1"/>
            </p:cNvSpPr>
            <p:nvPr/>
          </p:nvSpPr>
          <p:spPr bwMode="auto">
            <a:xfrm flipV="1">
              <a:off x="3120" y="2064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  <p:sp>
          <p:nvSpPr>
            <p:cNvPr id="14371" name="Rectangle 55"/>
            <p:cNvSpPr>
              <a:spLocks noChangeArrowheads="1"/>
            </p:cNvSpPr>
            <p:nvPr/>
          </p:nvSpPr>
          <p:spPr bwMode="auto">
            <a:xfrm>
              <a:off x="2544" y="2256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372" name="Rectangle 56"/>
            <p:cNvSpPr>
              <a:spLocks noChangeArrowheads="1"/>
            </p:cNvSpPr>
            <p:nvPr/>
          </p:nvSpPr>
          <p:spPr bwMode="auto">
            <a:xfrm>
              <a:off x="2544" y="254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prstClr val="black"/>
                </a:solidFill>
                <a:latin typeface="Tw Cen MT" pitchFamily="34" charset="0"/>
                <a:cs typeface="Arial" charset="0"/>
              </a:endParaRPr>
            </a:p>
          </p:txBody>
        </p:sp>
      </p:grpSp>
      <p:sp>
        <p:nvSpPr>
          <p:cNvPr id="14357" name="Line 57"/>
          <p:cNvSpPr>
            <a:spLocks noChangeShapeType="1"/>
          </p:cNvSpPr>
          <p:nvPr/>
        </p:nvSpPr>
        <p:spPr bwMode="auto">
          <a:xfrm flipH="1" flipV="1">
            <a:off x="7620000" y="4419600"/>
            <a:ext cx="1625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Tw Cen MT" pitchFamily="34" charset="0"/>
              <a:cs typeface="Arial" charset="0"/>
            </a:endParaRPr>
          </a:p>
        </p:txBody>
      </p:sp>
      <p:sp>
        <p:nvSpPr>
          <p:cNvPr id="14358" name="Text Box 58"/>
          <p:cNvSpPr txBox="1">
            <a:spLocks noChangeArrowheads="1"/>
          </p:cNvSpPr>
          <p:nvPr/>
        </p:nvSpPr>
        <p:spPr bwMode="auto">
          <a:xfrm>
            <a:off x="8128002" y="4419601"/>
            <a:ext cx="11673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000" smtClean="0">
                <a:solidFill>
                  <a:prstClr val="black"/>
                </a:solidFill>
                <a:latin typeface="Arial" charset="0"/>
                <a:cs typeface="Arial" charset="0"/>
              </a:rPr>
              <a:t>Get_age</a:t>
            </a:r>
            <a:endParaRPr lang="es-ES" sz="2000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359" name="Text Box 59"/>
          <p:cNvSpPr txBox="1">
            <a:spLocks noChangeArrowheads="1"/>
          </p:cNvSpPr>
          <p:nvPr/>
        </p:nvSpPr>
        <p:spPr bwMode="auto">
          <a:xfrm>
            <a:off x="9245602" y="5943602"/>
            <a:ext cx="10390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400" b="1" smtClean="0">
                <a:solidFill>
                  <a:prstClr val="black"/>
                </a:solidFill>
                <a:latin typeface="Arial" charset="0"/>
                <a:cs typeface="Arial" charset="0"/>
              </a:rPr>
              <a:t>friend</a:t>
            </a:r>
            <a:endParaRPr lang="es-ES" sz="2400" b="1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360" name="Text Box 67"/>
          <p:cNvSpPr txBox="1">
            <a:spLocks noChangeArrowheads="1"/>
          </p:cNvSpPr>
          <p:nvPr/>
        </p:nvSpPr>
        <p:spPr bwMode="auto">
          <a:xfrm>
            <a:off x="5181602" y="3962401"/>
            <a:ext cx="1154483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smtClean="0">
                <a:solidFill>
                  <a:prstClr val="black"/>
                </a:solidFill>
                <a:latin typeface="Arial" charset="0"/>
                <a:cs typeface="Arial" charset="0"/>
              </a:rPr>
              <a:t>Salary: 10</a:t>
            </a:r>
            <a:endParaRPr lang="es-ES" sz="1600" b="1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762000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10363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Classes are </a:t>
            </a:r>
            <a:r>
              <a:rPr lang="en-US" sz="2800" b="1" smtClean="0"/>
              <a:t>templates</a:t>
            </a:r>
            <a:r>
              <a:rPr lang="en-US" sz="2800" smtClean="0"/>
              <a:t> that have methods and attribute names and type information, but no actual values!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Objects are generated by these classes and they actually contain values.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We design an application at the class level.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When the system is running objects are created by classes as they are needed to contain state information.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When objects are no longer needed by the application, they are eliminated.</a:t>
            </a:r>
          </a:p>
        </p:txBody>
      </p:sp>
    </p:spTree>
    <p:extLst>
      <p:ext uri="{BB962C8B-B14F-4D97-AF65-F5344CB8AC3E}">
        <p14:creationId xmlns:p14="http://schemas.microsoft.com/office/powerpoint/2010/main" val="6690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EB55D4-660C-445F-BAB8-1BEE6D51E8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By: Kanika Sharma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lasses-and-objects-in-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261" y="2046571"/>
            <a:ext cx="7658100" cy="35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1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103632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6">
                    <a:tint val="1000"/>
                  </a:schemeClr>
                </a:solidFill>
              </a:rPr>
              <a:t>Public, Private &amp; Protected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11887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dirty="0" err="1" smtClean="0"/>
              <a:t>Attributes</a:t>
            </a:r>
            <a:r>
              <a:rPr lang="es-ES_tradnl" dirty="0" smtClean="0"/>
              <a:t> can be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private</a:t>
            </a:r>
            <a:r>
              <a:rPr lang="es-ES_tradnl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s-ES_tradnl" b="1" dirty="0" err="1" smtClean="0"/>
              <a:t>Private</a:t>
            </a:r>
            <a:r>
              <a:rPr lang="es-ES_tradnl" dirty="0" smtClean="0"/>
              <a:t>: </a:t>
            </a:r>
            <a:r>
              <a:rPr lang="es-ES_tradnl" dirty="0" err="1" smtClean="0"/>
              <a:t>it</a:t>
            </a:r>
            <a:r>
              <a:rPr lang="es-ES_tradnl" dirty="0" smtClean="0"/>
              <a:t> can </a:t>
            </a:r>
            <a:r>
              <a:rPr lang="es-ES_tradnl" dirty="0" err="1" smtClean="0"/>
              <a:t>only</a:t>
            </a:r>
            <a:r>
              <a:rPr lang="es-ES_tradnl" dirty="0" smtClean="0"/>
              <a:t> be </a:t>
            </a:r>
            <a:r>
              <a:rPr lang="es-ES_tradnl" dirty="0" err="1" smtClean="0"/>
              <a:t>accessed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its</a:t>
            </a:r>
            <a:r>
              <a:rPr lang="es-ES_tradnl" dirty="0" smtClean="0"/>
              <a:t> </a:t>
            </a:r>
            <a:r>
              <a:rPr lang="es-ES_tradnl" dirty="0" err="1" smtClean="0"/>
              <a:t>own</a:t>
            </a:r>
            <a:r>
              <a:rPr lang="es-ES_tradnl" dirty="0" smtClean="0"/>
              <a:t> </a:t>
            </a:r>
            <a:r>
              <a:rPr lang="es-ES_tradnl" dirty="0" err="1" smtClean="0"/>
              <a:t>methods</a:t>
            </a:r>
            <a:endParaRPr lang="es-ES_tradnl" dirty="0" smtClean="0"/>
          </a:p>
          <a:p>
            <a:pPr lvl="1">
              <a:lnSpc>
                <a:spcPct val="90000"/>
              </a:lnSpc>
            </a:pPr>
            <a:r>
              <a:rPr lang="es-ES_tradnl" b="1" dirty="0" err="1" smtClean="0"/>
              <a:t>Public</a:t>
            </a:r>
            <a:r>
              <a:rPr lang="es-ES_tradnl" dirty="0" smtClean="0"/>
              <a:t>: </a:t>
            </a:r>
            <a:r>
              <a:rPr lang="es-ES_tradnl" dirty="0" err="1" smtClean="0"/>
              <a:t>it</a:t>
            </a:r>
            <a:r>
              <a:rPr lang="es-ES_tradnl" dirty="0" smtClean="0"/>
              <a:t> can be </a:t>
            </a:r>
            <a:r>
              <a:rPr lang="es-ES_tradnl" dirty="0" err="1" smtClean="0"/>
              <a:t>modified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methods</a:t>
            </a:r>
            <a:r>
              <a:rPr lang="es-ES_tradnl" dirty="0" smtClean="0"/>
              <a:t> </a:t>
            </a:r>
            <a:r>
              <a:rPr lang="es-ES_tradnl" dirty="0" err="1" smtClean="0"/>
              <a:t>associated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any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(</a:t>
            </a:r>
            <a:r>
              <a:rPr lang="es-ES_tradnl" dirty="0" err="1" smtClean="0"/>
              <a:t>violates</a:t>
            </a:r>
            <a:r>
              <a:rPr lang="es-ES_tradnl" dirty="0" smtClean="0"/>
              <a:t> </a:t>
            </a:r>
            <a:r>
              <a:rPr lang="es-ES_tradnl" dirty="0" err="1" smtClean="0"/>
              <a:t>encapsulation</a:t>
            </a:r>
            <a:r>
              <a:rPr lang="es-ES_tradnl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s-ES_tradnl" dirty="0" err="1" smtClean="0"/>
              <a:t>Methods</a:t>
            </a:r>
            <a:r>
              <a:rPr lang="es-ES_tradnl" dirty="0" smtClean="0"/>
              <a:t> can be </a:t>
            </a:r>
            <a:r>
              <a:rPr lang="es-ES_tradnl" dirty="0" err="1" smtClean="0"/>
              <a:t>public</a:t>
            </a:r>
            <a:r>
              <a:rPr lang="es-ES_tradnl" dirty="0" smtClean="0"/>
              <a:t>, 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protected</a:t>
            </a:r>
            <a:r>
              <a:rPr lang="es-ES_tradnl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s-ES_tradnl" b="1" dirty="0" err="1" smtClean="0"/>
              <a:t>Public</a:t>
            </a:r>
            <a:r>
              <a:rPr lang="es-ES_tradnl" dirty="0" smtClean="0"/>
              <a:t>: </a:t>
            </a:r>
            <a:r>
              <a:rPr lang="es-ES_tradnl" dirty="0" err="1" smtClean="0"/>
              <a:t>it’s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exposed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other</a:t>
            </a:r>
            <a:r>
              <a:rPr lang="es-ES_tradnl" dirty="0" smtClean="0"/>
              <a:t> </a:t>
            </a:r>
            <a:r>
              <a:rPr lang="es-ES_tradnl" dirty="0" err="1" smtClean="0"/>
              <a:t>objects</a:t>
            </a:r>
            <a:r>
              <a:rPr lang="es-ES_tradnl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s-ES_tradnl" b="1" dirty="0" err="1" smtClean="0"/>
              <a:t>Private</a:t>
            </a:r>
            <a:r>
              <a:rPr lang="es-ES_tradnl" dirty="0" smtClean="0"/>
              <a:t>: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can’t</a:t>
            </a:r>
            <a:r>
              <a:rPr lang="es-ES_tradnl" dirty="0" smtClean="0"/>
              <a:t> be </a:t>
            </a:r>
            <a:r>
              <a:rPr lang="es-ES_tradnl" dirty="0" err="1" smtClean="0"/>
              <a:t>accessed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other</a:t>
            </a:r>
            <a:r>
              <a:rPr lang="es-ES_tradnl" dirty="0" smtClean="0"/>
              <a:t> </a:t>
            </a:r>
            <a:r>
              <a:rPr lang="es-ES_tradnl" dirty="0" err="1" smtClean="0"/>
              <a:t>objects</a:t>
            </a:r>
            <a:r>
              <a:rPr lang="es-ES_tradnl" dirty="0" smtClean="0"/>
              <a:t>, </a:t>
            </a:r>
            <a:r>
              <a:rPr lang="es-ES_tradnl" dirty="0" err="1" smtClean="0"/>
              <a:t>only</a:t>
            </a:r>
            <a:r>
              <a:rPr lang="es-ES_tradnl" dirty="0" smtClean="0"/>
              <a:t> </a:t>
            </a:r>
            <a:r>
              <a:rPr lang="es-ES_tradnl" dirty="0" err="1" smtClean="0"/>
              <a:t>internally</a:t>
            </a:r>
            <a:endParaRPr lang="es-ES_tradnl" dirty="0" smtClean="0"/>
          </a:p>
          <a:p>
            <a:pPr lvl="1">
              <a:lnSpc>
                <a:spcPct val="90000"/>
              </a:lnSpc>
            </a:pPr>
            <a:r>
              <a:rPr lang="es-ES_tradnl" b="1" dirty="0" err="1" smtClean="0"/>
              <a:t>Protected</a:t>
            </a:r>
            <a:r>
              <a:rPr lang="es-ES_tradnl" dirty="0" smtClean="0"/>
              <a:t>: (</a:t>
            </a:r>
            <a:r>
              <a:rPr lang="es-ES_tradnl" dirty="0" err="1" smtClean="0"/>
              <a:t>special</a:t>
            </a:r>
            <a:r>
              <a:rPr lang="es-ES_tradnl" dirty="0" smtClean="0"/>
              <a:t> case) </a:t>
            </a:r>
            <a:r>
              <a:rPr lang="es-ES_tradnl" dirty="0" err="1" smtClean="0"/>
              <a:t>only</a:t>
            </a:r>
            <a:r>
              <a:rPr lang="es-ES_tradnl" dirty="0" smtClean="0"/>
              <a:t> </a:t>
            </a:r>
            <a:r>
              <a:rPr lang="es-ES_tradnl" dirty="0" err="1" smtClean="0"/>
              <a:t>subclasses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descend</a:t>
            </a:r>
            <a:r>
              <a:rPr lang="es-ES_tradnl" dirty="0" smtClean="0"/>
              <a:t> </a:t>
            </a:r>
            <a:r>
              <a:rPr lang="es-ES_tradnl" dirty="0" err="1" smtClean="0"/>
              <a:t>directly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a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contains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, </a:t>
            </a:r>
            <a:r>
              <a:rPr lang="es-ES_tradnl" dirty="0" err="1" smtClean="0"/>
              <a:t>know</a:t>
            </a:r>
            <a:r>
              <a:rPr lang="es-ES_tradnl" dirty="0" smtClean="0"/>
              <a:t> and can use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method</a:t>
            </a:r>
            <a:r>
              <a:rPr lang="es-ES_tradnl" dirty="0" smtClean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558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access specifier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838200"/>
            <a:ext cx="11074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By:Kanika Sharma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EFF33-2BAB-43D6-B3AE-A6D7FB63FDD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533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accent6">
                    <a:tint val="1000"/>
                  </a:schemeClr>
                </a:solidFill>
              </a:rPr>
              <a:t>Class &amp; Objects</a:t>
            </a:r>
          </a:p>
        </p:txBody>
      </p:sp>
      <p:sp>
        <p:nvSpPr>
          <p:cNvPr id="1742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C5EAE0-FB6B-41CB-8199-644C885A50E7}" type="datetime1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6/8/2022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742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By: Kanika Sharma</a:t>
            </a:r>
          </a:p>
        </p:txBody>
      </p:sp>
      <p:grpSp>
        <p:nvGrpSpPr>
          <p:cNvPr id="17411" name="Group 55"/>
          <p:cNvGrpSpPr>
            <a:grpSpLocks/>
          </p:cNvGrpSpPr>
          <p:nvPr/>
        </p:nvGrpSpPr>
        <p:grpSpPr bwMode="auto">
          <a:xfrm>
            <a:off x="4775200" y="1752600"/>
            <a:ext cx="2844800" cy="1905000"/>
            <a:chOff x="2256" y="1248"/>
            <a:chExt cx="1344" cy="1200"/>
          </a:xfrm>
        </p:grpSpPr>
        <p:sp>
          <p:nvSpPr>
            <p:cNvPr id="17453" name="Oval 38"/>
            <p:cNvSpPr>
              <a:spLocks noChangeArrowheads="1"/>
            </p:cNvSpPr>
            <p:nvPr/>
          </p:nvSpPr>
          <p:spPr bwMode="auto">
            <a:xfrm>
              <a:off x="2256" y="1248"/>
              <a:ext cx="1344" cy="1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Oval 39"/>
            <p:cNvSpPr>
              <a:spLocks noChangeArrowheads="1"/>
            </p:cNvSpPr>
            <p:nvPr/>
          </p:nvSpPr>
          <p:spPr bwMode="auto">
            <a:xfrm>
              <a:off x="2592" y="1529"/>
              <a:ext cx="672" cy="63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Line 40"/>
            <p:cNvSpPr>
              <a:spLocks noChangeShapeType="1"/>
            </p:cNvSpPr>
            <p:nvPr/>
          </p:nvSpPr>
          <p:spPr bwMode="auto">
            <a:xfrm>
              <a:off x="2928" y="124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Line 41"/>
            <p:cNvSpPr>
              <a:spLocks noChangeShapeType="1"/>
            </p:cNvSpPr>
            <p:nvPr/>
          </p:nvSpPr>
          <p:spPr bwMode="auto">
            <a:xfrm>
              <a:off x="2928" y="2186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Line 42"/>
            <p:cNvSpPr>
              <a:spLocks noChangeShapeType="1"/>
            </p:cNvSpPr>
            <p:nvPr/>
          </p:nvSpPr>
          <p:spPr bwMode="auto">
            <a:xfrm>
              <a:off x="2414" y="1473"/>
              <a:ext cx="237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Line 43"/>
            <p:cNvSpPr>
              <a:spLocks noChangeShapeType="1"/>
            </p:cNvSpPr>
            <p:nvPr/>
          </p:nvSpPr>
          <p:spPr bwMode="auto">
            <a:xfrm>
              <a:off x="3244" y="2036"/>
              <a:ext cx="198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Line 44"/>
            <p:cNvSpPr>
              <a:spLocks noChangeShapeType="1"/>
            </p:cNvSpPr>
            <p:nvPr/>
          </p:nvSpPr>
          <p:spPr bwMode="auto">
            <a:xfrm flipV="1">
              <a:off x="2375" y="2036"/>
              <a:ext cx="237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Line 45"/>
            <p:cNvSpPr>
              <a:spLocks noChangeShapeType="1"/>
            </p:cNvSpPr>
            <p:nvPr/>
          </p:nvSpPr>
          <p:spPr bwMode="auto">
            <a:xfrm flipV="1">
              <a:off x="3205" y="1473"/>
              <a:ext cx="237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Rectangle 46"/>
            <p:cNvSpPr>
              <a:spLocks noChangeArrowheads="1"/>
            </p:cNvSpPr>
            <p:nvPr/>
          </p:nvSpPr>
          <p:spPr bwMode="auto">
            <a:xfrm>
              <a:off x="2730" y="1623"/>
              <a:ext cx="396" cy="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Arial" charset="0"/>
                </a:rPr>
                <a:t>Name</a:t>
              </a:r>
              <a:endParaRPr lang="es-ES">
                <a:latin typeface="Arial" charset="0"/>
              </a:endParaRPr>
            </a:p>
          </p:txBody>
        </p:sp>
        <p:sp>
          <p:nvSpPr>
            <p:cNvPr id="17462" name="Rectangle 47"/>
            <p:cNvSpPr>
              <a:spLocks noChangeArrowheads="1"/>
            </p:cNvSpPr>
            <p:nvPr/>
          </p:nvSpPr>
          <p:spPr bwMode="auto">
            <a:xfrm>
              <a:off x="2688" y="182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Arial" charset="0"/>
                </a:rPr>
                <a:t>Number</a:t>
              </a:r>
              <a:endParaRPr lang="es-ES">
                <a:latin typeface="Arial" charset="0"/>
              </a:endParaRPr>
            </a:p>
          </p:txBody>
        </p:sp>
      </p:grpSp>
      <p:sp>
        <p:nvSpPr>
          <p:cNvPr id="17412" name="Text Box 48"/>
          <p:cNvSpPr txBox="1">
            <a:spLocks noChangeArrowheads="1"/>
          </p:cNvSpPr>
          <p:nvPr/>
        </p:nvSpPr>
        <p:spPr bwMode="auto">
          <a:xfrm>
            <a:off x="1219201" y="1752600"/>
            <a:ext cx="27655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s-ES_tradnl" sz="2400" b="1">
                <a:latin typeface="Arial" charset="0"/>
              </a:rPr>
              <a:t>CLASS: Furniture</a:t>
            </a:r>
            <a:endParaRPr lang="es-ES" sz="2400" b="1">
              <a:latin typeface="Arial" charset="0"/>
            </a:endParaRPr>
          </a:p>
        </p:txBody>
      </p:sp>
      <p:sp>
        <p:nvSpPr>
          <p:cNvPr id="17413" name="Text Box 51"/>
          <p:cNvSpPr txBox="1">
            <a:spLocks noChangeArrowheads="1"/>
          </p:cNvSpPr>
          <p:nvPr/>
        </p:nvSpPr>
        <p:spPr bwMode="auto">
          <a:xfrm>
            <a:off x="7823201" y="2257426"/>
            <a:ext cx="24641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s-ES_tradnl" sz="2000" b="1">
                <a:latin typeface="Arial" charset="0"/>
              </a:rPr>
              <a:t>methods: Example</a:t>
            </a:r>
          </a:p>
          <a:p>
            <a:r>
              <a:rPr lang="es-ES_tradnl" sz="2000" b="1">
                <a:latin typeface="Arial" charset="0"/>
              </a:rPr>
              <a:t>ChangeNumber</a:t>
            </a:r>
            <a:endParaRPr lang="es-ES" sz="2000" b="1">
              <a:latin typeface="Arial" charset="0"/>
            </a:endParaRPr>
          </a:p>
        </p:txBody>
      </p:sp>
      <p:sp>
        <p:nvSpPr>
          <p:cNvPr id="17414" name="Text Box 52"/>
          <p:cNvSpPr txBox="1">
            <a:spLocks noChangeArrowheads="1"/>
          </p:cNvSpPr>
          <p:nvPr/>
        </p:nvSpPr>
        <p:spPr bwMode="auto">
          <a:xfrm>
            <a:off x="609600" y="380841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s-ES_tradnl" sz="2400" b="1">
                <a:latin typeface="Arial" charset="0"/>
              </a:rPr>
              <a:t>Objects:</a:t>
            </a:r>
            <a:endParaRPr lang="es-ES" sz="2400" b="1">
              <a:latin typeface="Arial" charset="0"/>
            </a:endParaRPr>
          </a:p>
        </p:txBody>
      </p:sp>
      <p:grpSp>
        <p:nvGrpSpPr>
          <p:cNvPr id="17415" name="Group 56"/>
          <p:cNvGrpSpPr>
            <a:grpSpLocks/>
          </p:cNvGrpSpPr>
          <p:nvPr/>
        </p:nvGrpSpPr>
        <p:grpSpPr bwMode="auto">
          <a:xfrm>
            <a:off x="1117600" y="4343400"/>
            <a:ext cx="2844800" cy="1905000"/>
            <a:chOff x="2256" y="1248"/>
            <a:chExt cx="1344" cy="1200"/>
          </a:xfrm>
        </p:grpSpPr>
        <p:sp>
          <p:nvSpPr>
            <p:cNvPr id="17443" name="Oval 57"/>
            <p:cNvSpPr>
              <a:spLocks noChangeArrowheads="1"/>
            </p:cNvSpPr>
            <p:nvPr/>
          </p:nvSpPr>
          <p:spPr bwMode="auto">
            <a:xfrm>
              <a:off x="2256" y="1248"/>
              <a:ext cx="1344" cy="1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Oval 58"/>
            <p:cNvSpPr>
              <a:spLocks noChangeArrowheads="1"/>
            </p:cNvSpPr>
            <p:nvPr/>
          </p:nvSpPr>
          <p:spPr bwMode="auto">
            <a:xfrm>
              <a:off x="2592" y="1529"/>
              <a:ext cx="672" cy="63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Line 59"/>
            <p:cNvSpPr>
              <a:spLocks noChangeShapeType="1"/>
            </p:cNvSpPr>
            <p:nvPr/>
          </p:nvSpPr>
          <p:spPr bwMode="auto">
            <a:xfrm>
              <a:off x="2928" y="124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Line 60"/>
            <p:cNvSpPr>
              <a:spLocks noChangeShapeType="1"/>
            </p:cNvSpPr>
            <p:nvPr/>
          </p:nvSpPr>
          <p:spPr bwMode="auto">
            <a:xfrm>
              <a:off x="2928" y="2186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Line 61"/>
            <p:cNvSpPr>
              <a:spLocks noChangeShapeType="1"/>
            </p:cNvSpPr>
            <p:nvPr/>
          </p:nvSpPr>
          <p:spPr bwMode="auto">
            <a:xfrm>
              <a:off x="2414" y="1473"/>
              <a:ext cx="237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Line 62"/>
            <p:cNvSpPr>
              <a:spLocks noChangeShapeType="1"/>
            </p:cNvSpPr>
            <p:nvPr/>
          </p:nvSpPr>
          <p:spPr bwMode="auto">
            <a:xfrm>
              <a:off x="3244" y="2036"/>
              <a:ext cx="198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Line 63"/>
            <p:cNvSpPr>
              <a:spLocks noChangeShapeType="1"/>
            </p:cNvSpPr>
            <p:nvPr/>
          </p:nvSpPr>
          <p:spPr bwMode="auto">
            <a:xfrm flipV="1">
              <a:off x="2375" y="2036"/>
              <a:ext cx="237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Line 64"/>
            <p:cNvSpPr>
              <a:spLocks noChangeShapeType="1"/>
            </p:cNvSpPr>
            <p:nvPr/>
          </p:nvSpPr>
          <p:spPr bwMode="auto">
            <a:xfrm flipV="1">
              <a:off x="3205" y="1473"/>
              <a:ext cx="237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Rectangle 65"/>
            <p:cNvSpPr>
              <a:spLocks noChangeArrowheads="1"/>
            </p:cNvSpPr>
            <p:nvPr/>
          </p:nvSpPr>
          <p:spPr bwMode="auto">
            <a:xfrm>
              <a:off x="2730" y="1623"/>
              <a:ext cx="396" cy="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Arial" charset="0"/>
                </a:rPr>
                <a:t>Desk</a:t>
              </a:r>
              <a:endParaRPr lang="es-ES">
                <a:latin typeface="Arial" charset="0"/>
              </a:endParaRPr>
            </a:p>
          </p:txBody>
        </p:sp>
        <p:sp>
          <p:nvSpPr>
            <p:cNvPr id="17452" name="Rectangle 66"/>
            <p:cNvSpPr>
              <a:spLocks noChangeArrowheads="1"/>
            </p:cNvSpPr>
            <p:nvPr/>
          </p:nvSpPr>
          <p:spPr bwMode="auto">
            <a:xfrm>
              <a:off x="2688" y="182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Arial" charset="0"/>
                </a:rPr>
                <a:t>123445</a:t>
              </a:r>
              <a:endParaRPr lang="es-ES">
                <a:latin typeface="Arial" charset="0"/>
              </a:endParaRPr>
            </a:p>
          </p:txBody>
        </p:sp>
      </p:grpSp>
      <p:grpSp>
        <p:nvGrpSpPr>
          <p:cNvPr id="17416" name="Group 67"/>
          <p:cNvGrpSpPr>
            <a:grpSpLocks/>
          </p:cNvGrpSpPr>
          <p:nvPr/>
        </p:nvGrpSpPr>
        <p:grpSpPr bwMode="auto">
          <a:xfrm>
            <a:off x="4775200" y="4343400"/>
            <a:ext cx="2844800" cy="1905000"/>
            <a:chOff x="2256" y="1248"/>
            <a:chExt cx="1344" cy="1200"/>
          </a:xfrm>
        </p:grpSpPr>
        <p:sp>
          <p:nvSpPr>
            <p:cNvPr id="17433" name="Oval 68"/>
            <p:cNvSpPr>
              <a:spLocks noChangeArrowheads="1"/>
            </p:cNvSpPr>
            <p:nvPr/>
          </p:nvSpPr>
          <p:spPr bwMode="auto">
            <a:xfrm>
              <a:off x="2256" y="1248"/>
              <a:ext cx="1344" cy="1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69"/>
            <p:cNvSpPr>
              <a:spLocks noChangeArrowheads="1"/>
            </p:cNvSpPr>
            <p:nvPr/>
          </p:nvSpPr>
          <p:spPr bwMode="auto">
            <a:xfrm>
              <a:off x="2592" y="1529"/>
              <a:ext cx="672" cy="63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70"/>
            <p:cNvSpPr>
              <a:spLocks noChangeShapeType="1"/>
            </p:cNvSpPr>
            <p:nvPr/>
          </p:nvSpPr>
          <p:spPr bwMode="auto">
            <a:xfrm>
              <a:off x="2928" y="124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71"/>
            <p:cNvSpPr>
              <a:spLocks noChangeShapeType="1"/>
            </p:cNvSpPr>
            <p:nvPr/>
          </p:nvSpPr>
          <p:spPr bwMode="auto">
            <a:xfrm>
              <a:off x="2928" y="2186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Line 72"/>
            <p:cNvSpPr>
              <a:spLocks noChangeShapeType="1"/>
            </p:cNvSpPr>
            <p:nvPr/>
          </p:nvSpPr>
          <p:spPr bwMode="auto">
            <a:xfrm>
              <a:off x="2414" y="1473"/>
              <a:ext cx="237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Line 73"/>
            <p:cNvSpPr>
              <a:spLocks noChangeShapeType="1"/>
            </p:cNvSpPr>
            <p:nvPr/>
          </p:nvSpPr>
          <p:spPr bwMode="auto">
            <a:xfrm>
              <a:off x="3244" y="2036"/>
              <a:ext cx="198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74"/>
            <p:cNvSpPr>
              <a:spLocks noChangeShapeType="1"/>
            </p:cNvSpPr>
            <p:nvPr/>
          </p:nvSpPr>
          <p:spPr bwMode="auto">
            <a:xfrm flipV="1">
              <a:off x="2375" y="2036"/>
              <a:ext cx="237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Line 75"/>
            <p:cNvSpPr>
              <a:spLocks noChangeShapeType="1"/>
            </p:cNvSpPr>
            <p:nvPr/>
          </p:nvSpPr>
          <p:spPr bwMode="auto">
            <a:xfrm flipV="1">
              <a:off x="3205" y="1473"/>
              <a:ext cx="237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Rectangle 76"/>
            <p:cNvSpPr>
              <a:spLocks noChangeArrowheads="1"/>
            </p:cNvSpPr>
            <p:nvPr/>
          </p:nvSpPr>
          <p:spPr bwMode="auto">
            <a:xfrm>
              <a:off x="2730" y="1623"/>
              <a:ext cx="396" cy="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Arial" charset="0"/>
                </a:rPr>
                <a:t>ChairA</a:t>
              </a:r>
              <a:endParaRPr lang="es-ES">
                <a:latin typeface="Arial" charset="0"/>
              </a:endParaRPr>
            </a:p>
          </p:txBody>
        </p:sp>
        <p:sp>
          <p:nvSpPr>
            <p:cNvPr id="17442" name="Rectangle 77"/>
            <p:cNvSpPr>
              <a:spLocks noChangeArrowheads="1"/>
            </p:cNvSpPr>
            <p:nvPr/>
          </p:nvSpPr>
          <p:spPr bwMode="auto">
            <a:xfrm>
              <a:off x="2688" y="182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Arial" charset="0"/>
                </a:rPr>
                <a:t>32143</a:t>
              </a:r>
              <a:endParaRPr lang="es-ES">
                <a:latin typeface="Arial" charset="0"/>
              </a:endParaRPr>
            </a:p>
          </p:txBody>
        </p:sp>
      </p:grpSp>
      <p:grpSp>
        <p:nvGrpSpPr>
          <p:cNvPr id="17417" name="Group 78"/>
          <p:cNvGrpSpPr>
            <a:grpSpLocks/>
          </p:cNvGrpSpPr>
          <p:nvPr/>
        </p:nvGrpSpPr>
        <p:grpSpPr bwMode="auto">
          <a:xfrm>
            <a:off x="8432800" y="4343400"/>
            <a:ext cx="2844800" cy="1905000"/>
            <a:chOff x="2256" y="1248"/>
            <a:chExt cx="1344" cy="1200"/>
          </a:xfrm>
        </p:grpSpPr>
        <p:sp>
          <p:nvSpPr>
            <p:cNvPr id="17423" name="Oval 79"/>
            <p:cNvSpPr>
              <a:spLocks noChangeArrowheads="1"/>
            </p:cNvSpPr>
            <p:nvPr/>
          </p:nvSpPr>
          <p:spPr bwMode="auto">
            <a:xfrm>
              <a:off x="2256" y="1248"/>
              <a:ext cx="1344" cy="1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Oval 80"/>
            <p:cNvSpPr>
              <a:spLocks noChangeArrowheads="1"/>
            </p:cNvSpPr>
            <p:nvPr/>
          </p:nvSpPr>
          <p:spPr bwMode="auto">
            <a:xfrm>
              <a:off x="2592" y="1529"/>
              <a:ext cx="672" cy="63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81"/>
            <p:cNvSpPr>
              <a:spLocks noChangeShapeType="1"/>
            </p:cNvSpPr>
            <p:nvPr/>
          </p:nvSpPr>
          <p:spPr bwMode="auto">
            <a:xfrm>
              <a:off x="2928" y="124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82"/>
            <p:cNvSpPr>
              <a:spLocks noChangeShapeType="1"/>
            </p:cNvSpPr>
            <p:nvPr/>
          </p:nvSpPr>
          <p:spPr bwMode="auto">
            <a:xfrm>
              <a:off x="2928" y="2186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83"/>
            <p:cNvSpPr>
              <a:spLocks noChangeShapeType="1"/>
            </p:cNvSpPr>
            <p:nvPr/>
          </p:nvSpPr>
          <p:spPr bwMode="auto">
            <a:xfrm>
              <a:off x="2414" y="1473"/>
              <a:ext cx="237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84"/>
            <p:cNvSpPr>
              <a:spLocks noChangeShapeType="1"/>
            </p:cNvSpPr>
            <p:nvPr/>
          </p:nvSpPr>
          <p:spPr bwMode="auto">
            <a:xfrm>
              <a:off x="3244" y="2036"/>
              <a:ext cx="198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85"/>
            <p:cNvSpPr>
              <a:spLocks noChangeShapeType="1"/>
            </p:cNvSpPr>
            <p:nvPr/>
          </p:nvSpPr>
          <p:spPr bwMode="auto">
            <a:xfrm flipV="1">
              <a:off x="2375" y="2036"/>
              <a:ext cx="237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86"/>
            <p:cNvSpPr>
              <a:spLocks noChangeShapeType="1"/>
            </p:cNvSpPr>
            <p:nvPr/>
          </p:nvSpPr>
          <p:spPr bwMode="auto">
            <a:xfrm flipV="1">
              <a:off x="3205" y="1473"/>
              <a:ext cx="237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Rectangle 87"/>
            <p:cNvSpPr>
              <a:spLocks noChangeArrowheads="1"/>
            </p:cNvSpPr>
            <p:nvPr/>
          </p:nvSpPr>
          <p:spPr bwMode="auto">
            <a:xfrm>
              <a:off x="2730" y="1623"/>
              <a:ext cx="396" cy="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Arial" charset="0"/>
                </a:rPr>
                <a:t>ChairB</a:t>
              </a:r>
              <a:endParaRPr lang="es-ES">
                <a:latin typeface="Arial" charset="0"/>
              </a:endParaRPr>
            </a:p>
          </p:txBody>
        </p:sp>
        <p:sp>
          <p:nvSpPr>
            <p:cNvPr id="17432" name="Rectangle 88"/>
            <p:cNvSpPr>
              <a:spLocks noChangeArrowheads="1"/>
            </p:cNvSpPr>
            <p:nvPr/>
          </p:nvSpPr>
          <p:spPr bwMode="auto">
            <a:xfrm>
              <a:off x="2688" y="182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Arial" charset="0"/>
                </a:rPr>
                <a:t>45687</a:t>
              </a:r>
              <a:endParaRPr lang="es-ES">
                <a:latin typeface="Arial" charset="0"/>
              </a:endParaRPr>
            </a:p>
          </p:txBody>
        </p:sp>
      </p:grpSp>
      <p:sp>
        <p:nvSpPr>
          <p:cNvPr id="17418" name="Line 89"/>
          <p:cNvSpPr>
            <a:spLocks noChangeShapeType="1"/>
          </p:cNvSpPr>
          <p:nvPr/>
        </p:nvSpPr>
        <p:spPr bwMode="auto">
          <a:xfrm flipV="1">
            <a:off x="2844800" y="3429000"/>
            <a:ext cx="20320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90"/>
          <p:cNvSpPr>
            <a:spLocks noChangeShapeType="1"/>
          </p:cNvSpPr>
          <p:nvPr/>
        </p:nvSpPr>
        <p:spPr bwMode="auto">
          <a:xfrm flipV="1">
            <a:off x="6197600" y="3733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91"/>
          <p:cNvSpPr>
            <a:spLocks noChangeShapeType="1"/>
          </p:cNvSpPr>
          <p:nvPr/>
        </p:nvSpPr>
        <p:spPr bwMode="auto">
          <a:xfrm flipH="1" flipV="1">
            <a:off x="7315200" y="3429000"/>
            <a:ext cx="20320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933</Words>
  <Application>Microsoft Office PowerPoint</Application>
  <PresentationFormat>Custom</PresentationFormat>
  <Paragraphs>268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1_Office Theme</vt:lpstr>
      <vt:lpstr>PEP Input Class </vt:lpstr>
      <vt:lpstr>Topics to be covered…</vt:lpstr>
      <vt:lpstr>Objects</vt:lpstr>
      <vt:lpstr>Objects</vt:lpstr>
      <vt:lpstr>Classes</vt:lpstr>
      <vt:lpstr>Declaration of class</vt:lpstr>
      <vt:lpstr>Public, Private &amp; Protected</vt:lpstr>
      <vt:lpstr>PowerPoint Presentation</vt:lpstr>
      <vt:lpstr>Class &amp; Objects</vt:lpstr>
      <vt:lpstr>Memory allocation in classes</vt:lpstr>
      <vt:lpstr>Nested classes</vt:lpstr>
      <vt:lpstr>Static data members</vt:lpstr>
      <vt:lpstr>Static member function</vt:lpstr>
      <vt:lpstr>Program on static member</vt:lpstr>
      <vt:lpstr>Debug the code</vt:lpstr>
      <vt:lpstr>Solution</vt:lpstr>
      <vt:lpstr>Debug the code</vt:lpstr>
      <vt:lpstr>Solution</vt:lpstr>
      <vt:lpstr>Array of objects</vt:lpstr>
      <vt:lpstr>Object as function argument</vt:lpstr>
      <vt:lpstr>Returning object </vt:lpstr>
      <vt:lpstr>Friend function</vt:lpstr>
      <vt:lpstr>Properties of Friend functions</vt:lpstr>
      <vt:lpstr>Friend Classes</vt:lpstr>
      <vt:lpstr>Program on Friend Classes</vt:lpstr>
      <vt:lpstr>PowerPoint Presentation</vt:lpstr>
      <vt:lpstr>Predict the output</vt:lpstr>
      <vt:lpstr>Answer    0 5</vt:lpstr>
      <vt:lpstr>Mock Intreview</vt:lpstr>
      <vt:lpstr>Answer 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 Input Class </dc:title>
  <dc:creator>kumar</dc:creator>
  <cp:lastModifiedBy>ACER</cp:lastModifiedBy>
  <cp:revision>315</cp:revision>
  <dcterms:created xsi:type="dcterms:W3CDTF">2021-01-16T04:59:24Z</dcterms:created>
  <dcterms:modified xsi:type="dcterms:W3CDTF">2022-06-08T17:43:02Z</dcterms:modified>
</cp:coreProperties>
</file>