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4" r:id="rId6"/>
    <p:sldId id="262" r:id="rId7"/>
    <p:sldId id="263" r:id="rId8"/>
    <p:sldId id="259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F3551-B267-4BDD-A943-5B2C15D1ED2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8FD558-9AA9-4990-B335-35C6D0FCD19F}">
      <dgm:prSet/>
      <dgm:spPr/>
      <dgm:t>
        <a:bodyPr/>
        <a:lstStyle/>
        <a:p>
          <a:r>
            <a:rPr lang="en-US" dirty="0"/>
            <a:t>Can we predict a Toronto apartment's rental price by knowing the businesses around it?</a:t>
          </a:r>
        </a:p>
      </dgm:t>
    </dgm:pt>
    <dgm:pt modelId="{D8956A6C-FBE0-49B6-A0FF-41F9E4462E87}" type="parTrans" cxnId="{E15CBAE9-AE3B-450F-912B-68C0401D2858}">
      <dgm:prSet/>
      <dgm:spPr/>
      <dgm:t>
        <a:bodyPr/>
        <a:lstStyle/>
        <a:p>
          <a:endParaRPr lang="en-US"/>
        </a:p>
      </dgm:t>
    </dgm:pt>
    <dgm:pt modelId="{3C3C8FE9-6D7E-400D-B9A5-CCE734B7D42A}" type="sibTrans" cxnId="{E15CBAE9-AE3B-450F-912B-68C0401D2858}">
      <dgm:prSet/>
      <dgm:spPr/>
      <dgm:t>
        <a:bodyPr/>
        <a:lstStyle/>
        <a:p>
          <a:endParaRPr lang="en-US"/>
        </a:p>
      </dgm:t>
    </dgm:pt>
    <dgm:pt modelId="{D77299A9-DDA6-472D-879C-F83EB70313CB}">
      <dgm:prSet/>
      <dgm:spPr/>
      <dgm:t>
        <a:bodyPr/>
        <a:lstStyle/>
        <a:p>
          <a:r>
            <a:rPr lang="en-US" dirty="0"/>
            <a:t>What makes one apartment more valuable than another with the same number of rooms?</a:t>
          </a:r>
        </a:p>
      </dgm:t>
    </dgm:pt>
    <dgm:pt modelId="{788761BA-D75A-4680-8F36-142346CC170F}" type="parTrans" cxnId="{FA8363DF-C8CC-47B0-A6F6-EDC1D0CA17C7}">
      <dgm:prSet/>
      <dgm:spPr/>
      <dgm:t>
        <a:bodyPr/>
        <a:lstStyle/>
        <a:p>
          <a:endParaRPr lang="en-US"/>
        </a:p>
      </dgm:t>
    </dgm:pt>
    <dgm:pt modelId="{A418CBF9-5B86-4E26-B1A5-F0859B483211}" type="sibTrans" cxnId="{FA8363DF-C8CC-47B0-A6F6-EDC1D0CA17C7}">
      <dgm:prSet/>
      <dgm:spPr/>
      <dgm:t>
        <a:bodyPr/>
        <a:lstStyle/>
        <a:p>
          <a:endParaRPr lang="en-US"/>
        </a:p>
      </dgm:t>
    </dgm:pt>
    <dgm:pt modelId="{CD83E9CE-655C-4842-9F4E-D1BFE3B4DFCF}" type="pres">
      <dgm:prSet presAssocID="{32AF3551-B267-4BDD-A943-5B2C15D1ED29}" presName="linear" presStyleCnt="0">
        <dgm:presLayoutVars>
          <dgm:animLvl val="lvl"/>
          <dgm:resizeHandles val="exact"/>
        </dgm:presLayoutVars>
      </dgm:prSet>
      <dgm:spPr/>
    </dgm:pt>
    <dgm:pt modelId="{96454427-4C7C-4FC4-B79D-DD78265531D9}" type="pres">
      <dgm:prSet presAssocID="{7B8FD558-9AA9-4990-B335-35C6D0FCD1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F732544-5216-4EE9-ADB9-5E18157EBFA5}" type="pres">
      <dgm:prSet presAssocID="{3C3C8FE9-6D7E-400D-B9A5-CCE734B7D42A}" presName="spacer" presStyleCnt="0"/>
      <dgm:spPr/>
    </dgm:pt>
    <dgm:pt modelId="{DDEC000F-CF86-4FF2-973B-C17BD1C65ACE}" type="pres">
      <dgm:prSet presAssocID="{D77299A9-DDA6-472D-879C-F83EB70313C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6AD1A8E-A148-482A-886A-FD8DA000FC4D}" type="presOf" srcId="{7B8FD558-9AA9-4990-B335-35C6D0FCD19F}" destId="{96454427-4C7C-4FC4-B79D-DD78265531D9}" srcOrd="0" destOrd="0" presId="urn:microsoft.com/office/officeart/2005/8/layout/vList2"/>
    <dgm:cxn modelId="{574DFBD2-5713-4CDC-8E7F-42E9F2253D52}" type="presOf" srcId="{32AF3551-B267-4BDD-A943-5B2C15D1ED29}" destId="{CD83E9CE-655C-4842-9F4E-D1BFE3B4DFCF}" srcOrd="0" destOrd="0" presId="urn:microsoft.com/office/officeart/2005/8/layout/vList2"/>
    <dgm:cxn modelId="{FA8363DF-C8CC-47B0-A6F6-EDC1D0CA17C7}" srcId="{32AF3551-B267-4BDD-A943-5B2C15D1ED29}" destId="{D77299A9-DDA6-472D-879C-F83EB70313CB}" srcOrd="1" destOrd="0" parTransId="{788761BA-D75A-4680-8F36-142346CC170F}" sibTransId="{A418CBF9-5B86-4E26-B1A5-F0859B483211}"/>
    <dgm:cxn modelId="{200739E3-575A-45D6-BC8A-39E89CD0546B}" type="presOf" srcId="{D77299A9-DDA6-472D-879C-F83EB70313CB}" destId="{DDEC000F-CF86-4FF2-973B-C17BD1C65ACE}" srcOrd="0" destOrd="0" presId="urn:microsoft.com/office/officeart/2005/8/layout/vList2"/>
    <dgm:cxn modelId="{E15CBAE9-AE3B-450F-912B-68C0401D2858}" srcId="{32AF3551-B267-4BDD-A943-5B2C15D1ED29}" destId="{7B8FD558-9AA9-4990-B335-35C6D0FCD19F}" srcOrd="0" destOrd="0" parTransId="{D8956A6C-FBE0-49B6-A0FF-41F9E4462E87}" sibTransId="{3C3C8FE9-6D7E-400D-B9A5-CCE734B7D42A}"/>
    <dgm:cxn modelId="{A3CE6406-6CF1-4509-B990-49E93F686C53}" type="presParOf" srcId="{CD83E9CE-655C-4842-9F4E-D1BFE3B4DFCF}" destId="{96454427-4C7C-4FC4-B79D-DD78265531D9}" srcOrd="0" destOrd="0" presId="urn:microsoft.com/office/officeart/2005/8/layout/vList2"/>
    <dgm:cxn modelId="{B5A6933C-790D-4F33-A8A6-2188205D608F}" type="presParOf" srcId="{CD83E9CE-655C-4842-9F4E-D1BFE3B4DFCF}" destId="{CF732544-5216-4EE9-ADB9-5E18157EBFA5}" srcOrd="1" destOrd="0" presId="urn:microsoft.com/office/officeart/2005/8/layout/vList2"/>
    <dgm:cxn modelId="{C91B1D23-13BC-413A-9AF7-E844290A8C74}" type="presParOf" srcId="{CD83E9CE-655C-4842-9F4E-D1BFE3B4DFCF}" destId="{DDEC000F-CF86-4FF2-973B-C17BD1C65AC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54427-4C7C-4FC4-B79D-DD78265531D9}">
      <dsp:nvSpPr>
        <dsp:cNvPr id="0" name=""/>
        <dsp:cNvSpPr/>
      </dsp:nvSpPr>
      <dsp:spPr>
        <a:xfrm>
          <a:off x="0" y="30312"/>
          <a:ext cx="6513603" cy="2854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Can we predict a Toronto apartment's rental price by knowing the businesses around it?</a:t>
          </a:r>
        </a:p>
      </dsp:txBody>
      <dsp:txXfrm>
        <a:off x="139360" y="169672"/>
        <a:ext cx="6234883" cy="2576080"/>
      </dsp:txXfrm>
    </dsp:sp>
    <dsp:sp modelId="{DDEC000F-CF86-4FF2-973B-C17BD1C65ACE}">
      <dsp:nvSpPr>
        <dsp:cNvPr id="0" name=""/>
        <dsp:cNvSpPr/>
      </dsp:nvSpPr>
      <dsp:spPr>
        <a:xfrm>
          <a:off x="0" y="3000313"/>
          <a:ext cx="6513603" cy="2854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What makes one apartment more valuable than another with the same number of rooms?</a:t>
          </a:r>
        </a:p>
      </dsp:txBody>
      <dsp:txXfrm>
        <a:off x="139360" y="3139673"/>
        <a:ext cx="6234883" cy="2576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74EED-D524-425C-9B80-21393EDB18C1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A228F-7B19-41FC-9618-0CC0D9B486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98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A228F-7B19-41FC-9618-0CC0D9B486C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38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1FDD-208B-4F3E-9A53-7EFA211DE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F8432-F690-456B-A41B-D6DB99B91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3E4C-4213-4256-AD69-6EC4F5DD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3EF8-B2CA-44B1-840C-ACDA2FB3A3D0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2163-00F0-4C81-9C35-2EC51474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728A-450F-498D-9C32-8F70F63F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13E-FB6B-4279-8F97-704C43E01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8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EB4D-3913-496A-99F4-0999AC09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F7944-6BA4-469E-B39A-0A06BD88B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EC9F-5AA4-4068-9829-DBA36BBF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3EF8-B2CA-44B1-840C-ACDA2FB3A3D0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BE295-41CA-45DA-B87E-1D9CDF85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832FF-AAD2-4A94-8302-2F5CF674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13E-FB6B-4279-8F97-704C43E01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89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2CF63-6C69-49AD-8E1C-F877C6298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70CB5-FCDE-41BD-988B-05CFF150F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87651-B97C-4DC0-A8BB-A0F6AA08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3EF8-B2CA-44B1-840C-ACDA2FB3A3D0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C885-A812-4745-AF78-306C1A0E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07C73-CE88-4985-8042-246416AA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13E-FB6B-4279-8F97-704C43E01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68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E56F-CC99-4BD8-AC82-F8DE47ED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DD3E-9BFE-4F50-91E2-9197E913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3942-072E-4ACC-9706-DEE8194F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3EF8-B2CA-44B1-840C-ACDA2FB3A3D0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24AEF-0160-4C7C-9CDB-F75F5071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D5090-538C-413A-A144-7D121531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13E-FB6B-4279-8F97-704C43E01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73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8933-E925-4926-BEDF-9E37230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FAD20-1A0B-47DE-802C-7568A835A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0733-B988-403E-93E6-7DA20DEA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3EF8-B2CA-44B1-840C-ACDA2FB3A3D0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FE10-B62B-4B13-B170-57A2D102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1759-F287-464E-8706-E16ED8DF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13E-FB6B-4279-8F97-704C43E01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43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DC94-376D-46B4-B5CC-9B52AD62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A64B-EC1B-4F5C-9931-5AE1CEC6D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423D2-7566-4258-9E95-95BC8BA32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E0844-DA8D-4F3D-82A2-19979739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3EF8-B2CA-44B1-840C-ACDA2FB3A3D0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5D555-D0C5-4174-91E3-937D272E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5BC52-D37F-47C1-B1CD-D94E8E60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13E-FB6B-4279-8F97-704C43E01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50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C0E0-438E-4F9D-A4D0-106A7C2B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7AAEB-3646-449F-9831-EB6BC5CB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4F4DF-2DC0-4F39-9284-6F932A71F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8D314-BAC5-4FEE-9A5F-86D73F38A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118BB-7B54-4D0A-A968-E2085FBF3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BC589-558C-41B4-9B55-5378B850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3EF8-B2CA-44B1-840C-ACDA2FB3A3D0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1F062-EE85-4465-82D7-3576F9FB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86551-3DDD-4465-BE99-9EE8C16F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13E-FB6B-4279-8F97-704C43E01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35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F772-ADA1-4AE7-AE2B-7A0B37BC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36BE2-3BC8-41BA-AB5D-B33893B5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3EF8-B2CA-44B1-840C-ACDA2FB3A3D0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73CDD-3ACE-487F-B796-E1DF692E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3746D-FCA1-410B-867D-CBD64768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13E-FB6B-4279-8F97-704C43E01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35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19328-1A40-44A8-A395-E063CEE1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3EF8-B2CA-44B1-840C-ACDA2FB3A3D0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50775-21E4-4322-A205-5CE558B7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D5CE4-3C4B-404E-A07E-5AB3BD13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13E-FB6B-4279-8F97-704C43E01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52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DF0C-B7EC-4347-9193-3958AD6E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1F6F-6574-470B-BD59-0F7C81F11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9579D-57FD-42A5-B4A9-11930FEAA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53A55-9C4F-420F-A075-29D71405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3EF8-B2CA-44B1-840C-ACDA2FB3A3D0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2AC1C-F7ED-4326-BA9B-3F0ADF80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813D2-4C8F-43A5-93B0-6BC01719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13E-FB6B-4279-8F97-704C43E01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4722-5034-4CA2-A83F-680C99C2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94C6B-B6BE-458F-A207-F761D7BCE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B219A-0F6B-44E5-ABA6-32EC1A3E7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785A5-9513-4096-988C-8CF0C18D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3EF8-B2CA-44B1-840C-ACDA2FB3A3D0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EDF4A-96FF-4184-B45C-9F08ED37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DC0A0-04AA-49B8-B391-765D26D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13E-FB6B-4279-8F97-704C43E01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11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D3E4F-8B5B-40DD-9B95-FE858F7D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9E113-3F7C-4A14-A8B4-CB8A792F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C017-7E98-48A6-A12F-B656A8C5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A3EF8-B2CA-44B1-840C-ACDA2FB3A3D0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10870-0DA1-4F7E-89D6-4197D0E0C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303D-CEE1-4C9F-8D52-9710ECA18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1013E-FB6B-4279-8F97-704C43E01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6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4DAFC-12FD-46A0-BA19-CB0419F0F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Toronto Apartment Prices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E72B2-716A-41E8-AB73-BD516ADB4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9766" y="4546706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CA" sz="2000">
              <a:solidFill>
                <a:schemeClr val="bg1"/>
              </a:solidFill>
            </a:endParaRPr>
          </a:p>
          <a:p>
            <a:pPr algn="l"/>
            <a:r>
              <a:rPr lang="en-CA" sz="2000">
                <a:solidFill>
                  <a:schemeClr val="bg1"/>
                </a:solidFill>
              </a:rPr>
              <a:t>by Bailey Duncan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otel">
            <a:extLst>
              <a:ext uri="{FF2B5EF4-FFF2-40B4-BE49-F238E27FC236}">
                <a16:creationId xmlns:a16="http://schemas.microsoft.com/office/drawing/2014/main" id="{3DD4159D-6298-4A04-BBEE-8A2592104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7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B53DB-1856-4FDA-A1C7-CD290BAF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4" y="1053711"/>
            <a:ext cx="6305354" cy="142444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Tuned Model Performance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AB58B4-7187-4D02-81EA-36244655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1" y="1371458"/>
            <a:ext cx="3958185" cy="260250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04E57AC-EB8B-4BDB-929F-4A1F8C91D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3"/>
          <a:stretch/>
        </p:blipFill>
        <p:spPr>
          <a:xfrm>
            <a:off x="64394" y="4268969"/>
            <a:ext cx="4335062" cy="2481257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F1DDCC4-2AB4-4B85-ABA8-58B27C05C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We tune the hyperparameters of the Elastic Net Model to perform better on the test set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After tuning we reduce its error on the test set predictions from $432 to $299.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$132 more accurate on average!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A2647-6A53-4719-A74E-82EF84FFB92C}"/>
              </a:ext>
            </a:extLst>
          </p:cNvPr>
          <p:cNvSpPr txBox="1"/>
          <p:nvPr/>
        </p:nvSpPr>
        <p:spPr>
          <a:xfrm>
            <a:off x="1010419" y="1148237"/>
            <a:ext cx="278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Original Model Predictions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119B11-3634-4D78-AC02-A78172E1DFFC}"/>
              </a:ext>
            </a:extLst>
          </p:cNvPr>
          <p:cNvSpPr txBox="1"/>
          <p:nvPr/>
        </p:nvSpPr>
        <p:spPr>
          <a:xfrm>
            <a:off x="1102920" y="3894281"/>
            <a:ext cx="259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Tuned Model Predictions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9CC717-8B12-40B8-AB0D-0533E0CBB029}"/>
              </a:ext>
            </a:extLst>
          </p:cNvPr>
          <p:cNvCxnSpPr>
            <a:cxnSpLocks/>
          </p:cNvCxnSpPr>
          <p:nvPr/>
        </p:nvCxnSpPr>
        <p:spPr>
          <a:xfrm flipV="1">
            <a:off x="772357" y="4263613"/>
            <a:ext cx="2272684" cy="20484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30B8D2-6404-4E43-B035-910EE0BA05F3}"/>
              </a:ext>
            </a:extLst>
          </p:cNvPr>
          <p:cNvCxnSpPr>
            <a:cxnSpLocks/>
          </p:cNvCxnSpPr>
          <p:nvPr/>
        </p:nvCxnSpPr>
        <p:spPr>
          <a:xfrm flipV="1">
            <a:off x="772357" y="1517569"/>
            <a:ext cx="2441360" cy="20157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B7427D-67D8-41D6-9AEC-2EFB9734C2CC}"/>
              </a:ext>
            </a:extLst>
          </p:cNvPr>
          <p:cNvCxnSpPr>
            <a:cxnSpLocks/>
          </p:cNvCxnSpPr>
          <p:nvPr/>
        </p:nvCxnSpPr>
        <p:spPr>
          <a:xfrm flipV="1">
            <a:off x="990812" y="557555"/>
            <a:ext cx="309239" cy="15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939E94-E481-45DA-B425-F3CF5A764B76}"/>
              </a:ext>
            </a:extLst>
          </p:cNvPr>
          <p:cNvSpPr txBox="1"/>
          <p:nvPr/>
        </p:nvSpPr>
        <p:spPr>
          <a:xfrm>
            <a:off x="849881" y="181890"/>
            <a:ext cx="2780339" cy="84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	LEGEND</a:t>
            </a:r>
          </a:p>
          <a:p>
            <a:r>
              <a:rPr lang="en-CA" sz="1400" dirty="0"/>
              <a:t>            Perfect Prediction line</a:t>
            </a:r>
            <a:endParaRPr lang="en-CA" sz="300" dirty="0"/>
          </a:p>
          <a:p>
            <a:r>
              <a:rPr lang="en-CA" sz="300" dirty="0"/>
              <a:t>	</a:t>
            </a:r>
          </a:p>
          <a:p>
            <a:r>
              <a:rPr lang="en-CA" sz="300" dirty="0"/>
              <a:t>                                                           </a:t>
            </a:r>
            <a:r>
              <a:rPr lang="en-CA" sz="1400" dirty="0"/>
              <a:t>Model Prediction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A8C350A-D1F4-4C07-892B-86B6F5780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64" y="725476"/>
            <a:ext cx="29531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4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419CC-9A56-46EA-A41A-7B14EA49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Validation Set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93F3F-1D8D-4D6A-B962-6FCDD827B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2" y="965200"/>
            <a:ext cx="5901066" cy="3989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A13372-10C3-4592-A588-3ED4F85C4FBA}"/>
              </a:ext>
            </a:extLst>
          </p:cNvPr>
          <p:cNvSpPr txBox="1"/>
          <p:nvPr/>
        </p:nvSpPr>
        <p:spPr>
          <a:xfrm>
            <a:off x="7534655" y="965199"/>
            <a:ext cx="4008101" cy="4020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Root Mean Square Error (RMSE): $341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Overall Accuracy: 74%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Test Set Accuracy was 86%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1B5D42-3095-4917-B533-F02726E1203E}"/>
              </a:ext>
            </a:extLst>
          </p:cNvPr>
          <p:cNvCxnSpPr>
            <a:cxnSpLocks/>
          </p:cNvCxnSpPr>
          <p:nvPr/>
        </p:nvCxnSpPr>
        <p:spPr>
          <a:xfrm flipV="1">
            <a:off x="2947386" y="1322773"/>
            <a:ext cx="2734323" cy="29917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29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93722-672A-4845-B374-6F035C1A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Extracting the Most 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468B-D149-48C7-9700-9289081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7FFF00"/>
                </a:solidFill>
              </a:rPr>
              <a:t>Pull out the most important features from the elastic net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F1F5D39-8F1A-4C5F-92E6-A763D1BA6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468326"/>
            <a:ext cx="5455917" cy="39146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A581C88-D999-4262-AFB9-9BBD44EF1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488786"/>
            <a:ext cx="5455917" cy="38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1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E5F97-B7FE-494F-9F12-689C7CD2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DB7662-1B62-49D9-BDAB-63468BDC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More Expensive Apartments Have…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More Dens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More Bathrooms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More Bedrooms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Outdoors Activities Nearby: Parks, Golf, Playgrounds and Rock Climbing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Wine Stores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316E9B-6F6C-4F90-AC14-5E0B6A9B6101}"/>
              </a:ext>
            </a:extLst>
          </p:cNvPr>
          <p:cNvSpPr txBox="1">
            <a:spLocks/>
          </p:cNvSpPr>
          <p:nvPr/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Cheaper Apartments Are…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Far from Downtown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Close to the Airport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High Schools, Toy Stores, Game Stores and Arcades Nearby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Hot Dog Stands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Massage Studios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00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39AC72-569D-4CE7-9EC7-07C67CF6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97" y="116154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 Based on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C9739-BCF4-4C8B-A03A-FA04C3DEB033}"/>
              </a:ext>
            </a:extLst>
          </p:cNvPr>
          <p:cNvSpPr txBox="1"/>
          <p:nvPr/>
        </p:nvSpPr>
        <p:spPr>
          <a:xfrm>
            <a:off x="635578" y="1443379"/>
            <a:ext cx="10515598" cy="5245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rgbClr val="FFFFFF"/>
                </a:solidFill>
              </a:rPr>
              <a:t>Apartment Complex Owners </a:t>
            </a:r>
            <a:r>
              <a:rPr lang="en-US" sz="1400" dirty="0">
                <a:solidFill>
                  <a:srgbClr val="FFFFFF"/>
                </a:solidFill>
              </a:rPr>
              <a:t>can drive prices higher, and make higher demand by investing in amenities in the neighborhood like: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Green space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Parks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Playgrounds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Outdoor activities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rgbClr val="FFFFFF"/>
                </a:solidFill>
              </a:rPr>
              <a:t>Apartment Tenants </a:t>
            </a:r>
            <a:r>
              <a:rPr lang="en-US" sz="1400" dirty="0">
                <a:solidFill>
                  <a:srgbClr val="FFFFFF"/>
                </a:solidFill>
              </a:rPr>
              <a:t>can find apartments with similar number of rooms but lower price point by looking: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further from downtown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closer to the airport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Close to high schools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At Apartments without nearby green space, and parks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rgbClr val="FFFFFF"/>
                </a:solidFill>
              </a:rPr>
              <a:t>Apartment Building Developers</a:t>
            </a:r>
            <a:r>
              <a:rPr lang="en-US" sz="1400" dirty="0">
                <a:solidFill>
                  <a:srgbClr val="FFFFFF"/>
                </a:solidFill>
              </a:rPr>
              <a:t> should develop in neighborhoods with: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Lots of parks, nature, outdoor activities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As close to downtown as possible, but not near the airport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The units will have the highest price when these conditions are met and they are not surrounded by car mechanics, hot dog stands, high schools, etc.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14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149B5-3536-468C-8061-DBDF6E58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Guiding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21F98F-E5D9-48AE-B59E-D5297A033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1673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769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66456-502F-4294-BC40-9C33C994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8E72-5379-4082-B65E-B43C1E1B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FFFFFF"/>
                </a:solidFill>
              </a:rPr>
              <a:t>Toronto Apartment Data from Kaggle:</a:t>
            </a:r>
          </a:p>
          <a:p>
            <a:endParaRPr lang="en-CA" sz="2000" dirty="0">
              <a:solidFill>
                <a:srgbClr val="FFFFFF"/>
              </a:solidFill>
            </a:endParaRPr>
          </a:p>
          <a:p>
            <a:endParaRPr lang="en-CA" sz="2000" dirty="0">
              <a:solidFill>
                <a:srgbClr val="FFFFFF"/>
              </a:solidFill>
            </a:endParaRPr>
          </a:p>
          <a:p>
            <a:endParaRPr lang="en-CA" sz="2000" dirty="0">
              <a:solidFill>
                <a:srgbClr val="FFFFFF"/>
              </a:solidFill>
            </a:endParaRPr>
          </a:p>
          <a:p>
            <a:endParaRPr lang="en-CA" sz="2000" dirty="0">
              <a:solidFill>
                <a:srgbClr val="FFFFFF"/>
              </a:solidFill>
            </a:endParaRPr>
          </a:p>
          <a:p>
            <a:endParaRPr lang="en-CA" sz="2000" dirty="0">
              <a:solidFill>
                <a:srgbClr val="FFFFFF"/>
              </a:solidFill>
            </a:endParaRPr>
          </a:p>
          <a:p>
            <a:r>
              <a:rPr lang="en-CA" sz="2000" dirty="0">
                <a:solidFill>
                  <a:srgbClr val="FFFFFF"/>
                </a:solidFill>
              </a:rPr>
              <a:t>Nearby Venues for each Apartment from </a:t>
            </a:r>
            <a:r>
              <a:rPr lang="en-CA" sz="2000" dirty="0" err="1">
                <a:solidFill>
                  <a:srgbClr val="FFFFFF"/>
                </a:solidFill>
              </a:rPr>
              <a:t>FourSquare</a:t>
            </a:r>
            <a:r>
              <a:rPr lang="en-CA" sz="2000" dirty="0">
                <a:solidFill>
                  <a:srgbClr val="FFFFFF"/>
                </a:solidFill>
              </a:rPr>
              <a:t> API</a:t>
            </a:r>
          </a:p>
          <a:p>
            <a:endParaRPr lang="en-CA" sz="2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A196C-77B9-4C88-9F3B-9F0BA795D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69" y="5011324"/>
            <a:ext cx="7286531" cy="132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9014EA-F615-476E-AC4B-92E7EC510A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r="28871" b="3587"/>
          <a:stretch/>
        </p:blipFill>
        <p:spPr>
          <a:xfrm>
            <a:off x="4690168" y="2553236"/>
            <a:ext cx="7187832" cy="159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70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A4BC6-3A84-4437-AED5-64901BBF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Exploring the Kaggle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07163-4111-45B3-9570-CD30520F4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90458"/>
            <a:ext cx="3425609" cy="2432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E1618-E0A6-4F6F-8C28-F342B61F7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413885"/>
            <a:ext cx="3433324" cy="178532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CED1240-F335-46DD-BD64-06D3D36F3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08" y="330045"/>
            <a:ext cx="3078349" cy="399763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83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FC5BC-B821-4D85-8B2C-83AC6CDEE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4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04885-0AE5-44B4-BBAC-4F608B9E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Downtown Proximity vs. 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59FA4-084A-4283-880B-BF2F8D713370}"/>
              </a:ext>
            </a:extLst>
          </p:cNvPr>
          <p:cNvSpPr txBox="1"/>
          <p:nvPr/>
        </p:nvSpPr>
        <p:spPr>
          <a:xfrm>
            <a:off x="717423" y="3478167"/>
            <a:ext cx="3453361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Looking for good indicators of </a:t>
            </a:r>
            <a:r>
              <a:rPr lang="en-US" sz="1600" b="1" dirty="0"/>
              <a:t>apartment price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linear trend we can see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Very hard to differentiate data points close to downtown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AD15A-6E0B-4C98-8E1B-46644606C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985697"/>
            <a:ext cx="6903723" cy="476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9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2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6366E-4BE8-4751-8202-CD4B0A42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CA" b="1"/>
              <a:t>Introducing our Room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E270-446B-45A1-AC9E-AF15D0F39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CA" sz="2000" dirty="0"/>
              <a:t>Even introducing the number of bathrooms, bedrooms, and dens doesn’t give a clear trend in downtown!</a:t>
            </a:r>
          </a:p>
          <a:p>
            <a:endParaRPr lang="en-CA" sz="2000" dirty="0"/>
          </a:p>
          <a:p>
            <a:r>
              <a:rPr lang="en-CA" sz="2000" dirty="0"/>
              <a:t>This means we will need to introduce additional data to predict the price of an apartment in downtown Toronto</a:t>
            </a:r>
          </a:p>
          <a:p>
            <a:endParaRPr lang="en-CA" sz="2000" dirty="0"/>
          </a:p>
          <a:p>
            <a:r>
              <a:rPr lang="en-CA" sz="2000" dirty="0"/>
              <a:t>We will use the nearby venues from the </a:t>
            </a:r>
            <a:r>
              <a:rPr lang="en-CA" sz="2000" dirty="0" err="1"/>
              <a:t>FourSquare</a:t>
            </a:r>
            <a:r>
              <a:rPr lang="en-CA" sz="2000" dirty="0"/>
              <a:t> API in addition to this data to try and predict the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03B26-3096-4A8E-970F-2261832A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55" y="321732"/>
            <a:ext cx="2734254" cy="1811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B572BC-F18C-42A7-8F9B-4D15C8FE7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496" y="2426124"/>
            <a:ext cx="2615801" cy="1811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6F57A-79E2-4EC2-9507-3693841E2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74" y="4652774"/>
            <a:ext cx="2316691" cy="1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4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35D92E-BF28-4475-B1F1-1EF53A12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 sz="3700" dirty="0">
                <a:solidFill>
                  <a:srgbClr val="000000"/>
                </a:solidFill>
              </a:rPr>
              <a:t>Benchmarking Machine Learning Models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DC8596B1-F27F-45C4-9399-9F113DBDA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AE37-D0AB-40EF-9410-E35396AC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Split the data into 3 sets: 60% </a:t>
            </a:r>
            <a:r>
              <a:rPr lang="en-CA" sz="2000" b="1">
                <a:solidFill>
                  <a:srgbClr val="000000"/>
                </a:solidFill>
              </a:rPr>
              <a:t>Train</a:t>
            </a:r>
            <a:r>
              <a:rPr lang="en-CA" sz="2000">
                <a:solidFill>
                  <a:srgbClr val="000000"/>
                </a:solidFill>
              </a:rPr>
              <a:t>, 20% </a:t>
            </a:r>
            <a:r>
              <a:rPr lang="en-CA" sz="2000" b="1">
                <a:solidFill>
                  <a:srgbClr val="000000"/>
                </a:solidFill>
              </a:rPr>
              <a:t>Test</a:t>
            </a:r>
            <a:r>
              <a:rPr lang="en-CA" sz="2000">
                <a:solidFill>
                  <a:srgbClr val="000000"/>
                </a:solidFill>
              </a:rPr>
              <a:t>, 20% </a:t>
            </a:r>
            <a:r>
              <a:rPr lang="en-CA" sz="2000" b="1">
                <a:solidFill>
                  <a:srgbClr val="000000"/>
                </a:solidFill>
              </a:rPr>
              <a:t>Validation</a:t>
            </a:r>
          </a:p>
          <a:p>
            <a:r>
              <a:rPr lang="en-CA" sz="2000">
                <a:solidFill>
                  <a:srgbClr val="000000"/>
                </a:solidFill>
              </a:rPr>
              <a:t>We’ll feed the nearby businesses and apartment information into different models</a:t>
            </a:r>
          </a:p>
          <a:p>
            <a:r>
              <a:rPr lang="en-CA" sz="2000">
                <a:solidFill>
                  <a:srgbClr val="000000"/>
                </a:solidFill>
              </a:rPr>
              <a:t>Each </a:t>
            </a:r>
            <a:r>
              <a:rPr lang="en-CA" sz="2000" b="1">
                <a:solidFill>
                  <a:srgbClr val="000000"/>
                </a:solidFill>
              </a:rPr>
              <a:t>regression model</a:t>
            </a:r>
            <a:r>
              <a:rPr lang="en-CA" sz="2000">
                <a:solidFill>
                  <a:srgbClr val="000000"/>
                </a:solidFill>
              </a:rPr>
              <a:t> will be used with little hyperparameter tuning</a:t>
            </a:r>
          </a:p>
          <a:p>
            <a:r>
              <a:rPr lang="en-CA" sz="2000">
                <a:solidFill>
                  <a:srgbClr val="000000"/>
                </a:solidFill>
              </a:rPr>
              <a:t>They will be evaluated by comparing the Root Mean Square Error of the price prediction in Canadian Dollars ($CAD)</a:t>
            </a:r>
          </a:p>
        </p:txBody>
      </p:sp>
    </p:spTree>
    <p:extLst>
      <p:ext uri="{BB962C8B-B14F-4D97-AF65-F5344CB8AC3E}">
        <p14:creationId xmlns:p14="http://schemas.microsoft.com/office/powerpoint/2010/main" val="193953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5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5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24A42-FC59-4A2D-8C7C-8CDEF4EB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Initial Machine Learning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86C54F-9F13-4DE3-A78B-8260B1023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r="-5" b="-5"/>
          <a:stretch/>
        </p:blipFill>
        <p:spPr>
          <a:xfrm>
            <a:off x="599453" y="307731"/>
            <a:ext cx="4897090" cy="3997637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92E3F689-6CEB-422E-BBCB-D5BD4DF8A0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" r="11865" b="2"/>
          <a:stretch/>
        </p:blipFill>
        <p:spPr>
          <a:xfrm>
            <a:off x="6662978" y="307731"/>
            <a:ext cx="4962046" cy="3997637"/>
          </a:xfrm>
          <a:prstGeom prst="rect">
            <a:avLst/>
          </a:prstGeom>
        </p:spPr>
      </p:pic>
      <p:cxnSp>
        <p:nvCxnSpPr>
          <p:cNvPr id="63" name="Straight Connector 5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B9C19B6-B4F4-49A6-8A4C-D1C74A4B58B8}"/>
              </a:ext>
            </a:extLst>
          </p:cNvPr>
          <p:cNvSpPr txBox="1"/>
          <p:nvPr/>
        </p:nvSpPr>
        <p:spPr>
          <a:xfrm>
            <a:off x="375138" y="5946730"/>
            <a:ext cx="11438793" cy="43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Elastic Net Model performs the best with the lowest error &amp; highest correlation</a:t>
            </a:r>
          </a:p>
        </p:txBody>
      </p:sp>
    </p:spTree>
    <p:extLst>
      <p:ext uri="{BB962C8B-B14F-4D97-AF65-F5344CB8AC3E}">
        <p14:creationId xmlns:p14="http://schemas.microsoft.com/office/powerpoint/2010/main" val="9420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498</Words>
  <Application>Microsoft Office PowerPoint</Application>
  <PresentationFormat>Widescreen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Toronto Apartment Prices</vt:lpstr>
      <vt:lpstr>Guiding Questions</vt:lpstr>
      <vt:lpstr>Data</vt:lpstr>
      <vt:lpstr>Exploring the Kaggle Data</vt:lpstr>
      <vt:lpstr>PowerPoint Presentation</vt:lpstr>
      <vt:lpstr>Downtown Proximity vs. Price</vt:lpstr>
      <vt:lpstr>Introducing our Room Information</vt:lpstr>
      <vt:lpstr>Benchmarking Machine Learning Models</vt:lpstr>
      <vt:lpstr>Initial Machine Learning Results</vt:lpstr>
      <vt:lpstr>Tuned Model Performance</vt:lpstr>
      <vt:lpstr>Validation Set Performance</vt:lpstr>
      <vt:lpstr>Extracting the Most Important Features</vt:lpstr>
      <vt:lpstr>Summary</vt:lpstr>
      <vt:lpstr>Recommendations Based 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Apartment Prices</dc:title>
  <dc:creator>BAILEY Duncan</dc:creator>
  <cp:lastModifiedBy>BAILEY Duncan</cp:lastModifiedBy>
  <cp:revision>2</cp:revision>
  <dcterms:created xsi:type="dcterms:W3CDTF">2019-06-16T20:04:42Z</dcterms:created>
  <dcterms:modified xsi:type="dcterms:W3CDTF">2019-06-16T20:06:50Z</dcterms:modified>
</cp:coreProperties>
</file>