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a:t>
            </a:r>
          </a:p>
          <a:p>
            <a:r>
              <a:rPr lang="en-US" sz="2400" dirty="0"/>
              <a:t>           </a:t>
            </a:r>
            <a:endParaRPr lang="en-IN" sz="2400" dirty="0"/>
          </a:p>
        </p:txBody>
      </p:sp>
      <p:sp>
        <p:nvSpPr>
          <p:cNvPr id="8" name="TextBox 7">
            <a:extLst>
              <a:ext uri="{FF2B5EF4-FFF2-40B4-BE49-F238E27FC236}">
                <a16:creationId xmlns:a16="http://schemas.microsoft.com/office/drawing/2014/main" id="{48A68B78-20FC-37DF-9B6A-A4B46942D017}"/>
              </a:ext>
            </a:extLst>
          </p:cNvPr>
          <p:cNvSpPr txBox="1"/>
          <p:nvPr/>
        </p:nvSpPr>
        <p:spPr>
          <a:xfrm rot="10800000" flipV="1">
            <a:off x="4730078" y="3313946"/>
            <a:ext cx="2962973" cy="369332"/>
          </a:xfrm>
          <a:prstGeom prst="rect">
            <a:avLst/>
          </a:prstGeom>
          <a:noFill/>
        </p:spPr>
        <p:txBody>
          <a:bodyPr wrap="square" rtlCol="0">
            <a:spAutoFit/>
          </a:bodyPr>
          <a:lstStyle/>
          <a:p>
            <a:pPr algn="l"/>
            <a:r>
              <a:rPr lang="en-US" dirty="0" err="1"/>
              <a:t>E.Janani</a:t>
            </a:r>
            <a:endParaRPr lang="en-US" dirty="0"/>
          </a:p>
        </p:txBody>
      </p:sp>
      <p:sp>
        <p:nvSpPr>
          <p:cNvPr id="10" name="TextBox 9">
            <a:extLst>
              <a:ext uri="{FF2B5EF4-FFF2-40B4-BE49-F238E27FC236}">
                <a16:creationId xmlns:a16="http://schemas.microsoft.com/office/drawing/2014/main" id="{853AC9FF-6F59-2E2B-EDD0-6E100B27B093}"/>
              </a:ext>
            </a:extLst>
          </p:cNvPr>
          <p:cNvSpPr txBox="1"/>
          <p:nvPr/>
        </p:nvSpPr>
        <p:spPr>
          <a:xfrm>
            <a:off x="3884962" y="4390475"/>
            <a:ext cx="4067943" cy="646331"/>
          </a:xfrm>
          <a:prstGeom prst="rect">
            <a:avLst/>
          </a:prstGeom>
          <a:noFill/>
        </p:spPr>
        <p:txBody>
          <a:bodyPr wrap="square" rtlCol="0">
            <a:spAutoFit/>
          </a:bodyPr>
          <a:lstStyle/>
          <a:p>
            <a:pPr algn="l"/>
            <a:r>
              <a:rPr lang="en-US" dirty="0"/>
              <a:t>Immaculate college for women /</a:t>
            </a:r>
            <a:r>
              <a:rPr lang="en-US" dirty="0" err="1"/>
              <a:t>Annamalai</a:t>
            </a:r>
            <a:r>
              <a:rPr lang="en-US" dirty="0"/>
              <a:t> </a:t>
            </a:r>
          </a:p>
        </p:txBody>
      </p:sp>
      <p:sp>
        <p:nvSpPr>
          <p:cNvPr id="12" name="TextBox 11">
            <a:extLst>
              <a:ext uri="{FF2B5EF4-FFF2-40B4-BE49-F238E27FC236}">
                <a16:creationId xmlns:a16="http://schemas.microsoft.com/office/drawing/2014/main" id="{42696D4D-B62D-B895-3DF2-A30E36B2849E}"/>
              </a:ext>
            </a:extLst>
          </p:cNvPr>
          <p:cNvSpPr txBox="1"/>
          <p:nvPr/>
        </p:nvSpPr>
        <p:spPr>
          <a:xfrm rot="10800000" flipV="1">
            <a:off x="4350565" y="4105778"/>
            <a:ext cx="5613797" cy="369332"/>
          </a:xfrm>
          <a:prstGeom prst="rect">
            <a:avLst/>
          </a:prstGeom>
          <a:noFill/>
        </p:spPr>
        <p:txBody>
          <a:bodyPr wrap="square" rtlCol="0">
            <a:spAutoFit/>
          </a:bodyPr>
          <a:lstStyle/>
          <a:p>
            <a:pPr algn="l"/>
            <a:r>
              <a:rPr lang="en-US" dirty="0" err="1"/>
              <a:t>Bsc</a:t>
            </a:r>
            <a:r>
              <a:rPr lang="en-US" dirty="0"/>
              <a:t> Computer Science</a:t>
            </a:r>
          </a:p>
        </p:txBody>
      </p:sp>
      <p:sp>
        <p:nvSpPr>
          <p:cNvPr id="13" name="TextBox 12">
            <a:extLst>
              <a:ext uri="{FF2B5EF4-FFF2-40B4-BE49-F238E27FC236}">
                <a16:creationId xmlns:a16="http://schemas.microsoft.com/office/drawing/2014/main" id="{2B2DB1BE-A0E2-348C-89D3-F6EED80588B0}"/>
              </a:ext>
            </a:extLst>
          </p:cNvPr>
          <p:cNvSpPr txBox="1"/>
          <p:nvPr/>
        </p:nvSpPr>
        <p:spPr>
          <a:xfrm rot="10800000" flipV="1">
            <a:off x="5782718" y="3678518"/>
            <a:ext cx="6316994" cy="369332"/>
          </a:xfrm>
          <a:prstGeom prst="rect">
            <a:avLst/>
          </a:prstGeom>
          <a:noFill/>
        </p:spPr>
        <p:txBody>
          <a:bodyPr wrap="square" rtlCol="0">
            <a:spAutoFit/>
          </a:bodyPr>
          <a:lstStyle/>
          <a:p>
            <a:pPr algn="l"/>
            <a:r>
              <a:rPr lang="en-US" dirty="0"/>
              <a:t>C1F0CB62F78FD33879F45D2F78FE3AD8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C81FE18-6F9E-9A48-00D6-BCB3CF6C0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430" y="2082176"/>
            <a:ext cx="6742120" cy="41446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1001C9C-2B74-36C8-278D-5829D6875E2B}"/>
              </a:ext>
            </a:extLst>
          </p:cNvPr>
          <p:cNvSpPr txBox="1"/>
          <p:nvPr/>
        </p:nvSpPr>
        <p:spPr>
          <a:xfrm>
            <a:off x="2068712" y="1739145"/>
            <a:ext cx="6101952"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br>
              <a:rPr lang="en-US" dirty="0"/>
            </a:br>
            <a:endParaRPr lang="en-US" dirty="0"/>
          </a:p>
          <a:p>
            <a:pPr>
              <a:buNone/>
            </a:pPr>
            <a:r>
              <a:rPr lang="en-US" b="1" dirty="0"/>
              <a:t>Conclusion</a:t>
            </a:r>
          </a:p>
          <a:p>
            <a:pPr>
              <a:buNone/>
            </a:pPr>
            <a:r>
              <a:rPr lang="en-US" dirty="0"/>
              <a:t>A personal portfolio website serves as a dynamic representation of your skills, achievements, and professional identity. It not only showcases your work and expertise but also provides a platform to communicate your personal brand effectively to potential clients, employers, or collaborators.</a:t>
            </a:r>
          </a:p>
          <a:p>
            <a:pPr>
              <a:buNone/>
            </a:pPr>
            <a:r>
              <a:rPr lang="en-US" dirty="0"/>
              <a:t>By combining a visually appealing design with interactive features, clear navigation, and essential information such as projects, skills, and contact details, a portfolio website enhances your credibility and makes it easier for others to connect with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83215D8-C85C-C287-7631-AE607051A4BD}"/>
              </a:ext>
            </a:extLst>
          </p:cNvPr>
          <p:cNvSpPr txBox="1"/>
          <p:nvPr/>
        </p:nvSpPr>
        <p:spPr>
          <a:xfrm>
            <a:off x="5181600" y="1818084"/>
            <a:ext cx="1828800" cy="1828800"/>
          </a:xfrm>
          <a:prstGeom prst="rect">
            <a:avLst/>
          </a:prstGeom>
          <a:noFill/>
        </p:spPr>
        <p:txBody>
          <a:bodyPr wrap="square" rtlCol="0">
            <a:spAutoFit/>
          </a:bodyPr>
          <a:lstStyle/>
          <a:p>
            <a:pPr algn="l"/>
            <a:endParaRPr lang="en-US" dirty="0"/>
          </a:p>
        </p:txBody>
      </p:sp>
      <p:sp>
        <p:nvSpPr>
          <p:cNvPr id="23" name="TextBox 22">
            <a:extLst>
              <a:ext uri="{FF2B5EF4-FFF2-40B4-BE49-F238E27FC236}">
                <a16:creationId xmlns:a16="http://schemas.microsoft.com/office/drawing/2014/main" id="{98F2F022-6EF0-2EF8-7592-6037DC759AAB}"/>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
        <p:nvSpPr>
          <p:cNvPr id="24" name="TextBox 23">
            <a:extLst>
              <a:ext uri="{FF2B5EF4-FFF2-40B4-BE49-F238E27FC236}">
                <a16:creationId xmlns:a16="http://schemas.microsoft.com/office/drawing/2014/main" id="{912D672E-46E1-DDA6-416F-7D2AC595BBAF}"/>
              </a:ext>
            </a:extLst>
          </p:cNvPr>
          <p:cNvSpPr txBox="1"/>
          <p:nvPr/>
        </p:nvSpPr>
        <p:spPr>
          <a:xfrm rot="10800000" flipV="1">
            <a:off x="3076696" y="2551032"/>
            <a:ext cx="5920978"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en-US" dirty="0"/>
              <a:t>PERSONAL PORTFOLIO WEBSITE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13F1FD4-C822-119A-D2EE-9EB2D616134E}"/>
              </a:ext>
            </a:extLst>
          </p:cNvPr>
          <p:cNvSpPr txBox="1"/>
          <p:nvPr/>
        </p:nvSpPr>
        <p:spPr>
          <a:xfrm>
            <a:off x="1928217" y="1857375"/>
            <a:ext cx="6227563"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r>
              <a:rPr lang="en-US" b="1" dirty="0"/>
              <a:t>Problem Statement:</a:t>
            </a:r>
            <a:endParaRPr lang="en-US" dirty="0"/>
          </a:p>
          <a:p>
            <a:pPr>
              <a:buNone/>
            </a:pPr>
            <a:r>
              <a:rPr lang="en-US" dirty="0"/>
              <a:t>Many professionals, freelancers, and creatives struggle to effectively showcase their skills, projects, and personal brand online. Traditional resumes and LinkedIn profiles often fail to capture an individual’s unique personality, style, and full range of capabilities. As a result, potential employers, clients, or collaborators may overlook talented individuals simply because their work and achievements are not presented in an engaging or accessible manner.</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171F0F3-1677-94CA-E087-7F279257C4B7}"/>
              </a:ext>
            </a:extLst>
          </p:cNvPr>
          <p:cNvSpPr txBox="1"/>
          <p:nvPr/>
        </p:nvSpPr>
        <p:spPr>
          <a:xfrm>
            <a:off x="2556273" y="1666517"/>
            <a:ext cx="6101952"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r>
              <a:rPr lang="en-US" dirty="0"/>
              <a:t>P</a:t>
            </a:r>
            <a:r>
              <a:rPr lang="en-US" b="1" dirty="0"/>
              <a:t>ersonal Portfolio Website Overview:</a:t>
            </a:r>
            <a:endParaRPr lang="en-US" dirty="0"/>
          </a:p>
          <a:p>
            <a:pPr>
              <a:buNone/>
            </a:pPr>
            <a:r>
              <a:rPr lang="en-US" dirty="0"/>
              <a:t>A </a:t>
            </a:r>
            <a:r>
              <a:rPr lang="en-US" b="1" dirty="0"/>
              <a:t>personal portfolio website</a:t>
            </a:r>
            <a:r>
              <a:rPr lang="en-US" dirty="0"/>
              <a:t> is a digital platform that showcases an individual’s professional skills, projects, achievements, and personal brand. It serves as an interactive resume and a creative space to present work to potential employers, clients, or collaborators.</a:t>
            </a:r>
          </a:p>
          <a:p>
            <a:pPr>
              <a:buNone/>
            </a:pPr>
            <a:r>
              <a:rPr lang="en-US" b="1" dirty="0"/>
              <a:t>Key Features:</a:t>
            </a:r>
            <a:endParaRPr lang="en-US" dirty="0"/>
          </a:p>
          <a:p>
            <a:pPr>
              <a:buFont typeface="Arial" panose="020B0604020202020204" pitchFamily="34" charset="0"/>
              <a:buChar char="•"/>
            </a:pPr>
            <a:r>
              <a:rPr lang="en-US" b="1" dirty="0"/>
              <a:t>About Me:</a:t>
            </a:r>
            <a:r>
              <a:rPr lang="en-US" dirty="0"/>
              <a:t> Introduces the individual, their background, and professional philosophy.</a:t>
            </a:r>
          </a:p>
          <a:p>
            <a:pPr>
              <a:buFont typeface="Arial" panose="020B0604020202020204" pitchFamily="34" charset="0"/>
              <a:buChar char="•"/>
            </a:pPr>
            <a:r>
              <a:rPr lang="en-US" b="1" dirty="0"/>
              <a:t>Portfolio/Projects:</a:t>
            </a:r>
            <a:r>
              <a:rPr lang="en-US" dirty="0"/>
              <a:t> Displays completed work with descriptions, images, or links.</a:t>
            </a:r>
          </a:p>
          <a:p>
            <a:pPr>
              <a:buFont typeface="Arial" panose="020B0604020202020204" pitchFamily="34" charset="0"/>
              <a:buChar char="•"/>
            </a:pPr>
            <a:r>
              <a:rPr lang="en-US" b="1" dirty="0"/>
              <a:t>Skills &amp; Expertise:</a:t>
            </a:r>
            <a:r>
              <a:rPr lang="en-US" dirty="0"/>
              <a:t> Highlights technical, creative, and professional </a:t>
            </a:r>
            <a:r>
              <a:rPr lang="en-US" dirty="0" err="1"/>
              <a:t>sKill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265B47A-CDDB-275F-7CD8-47115951A193}"/>
              </a:ext>
            </a:extLst>
          </p:cNvPr>
          <p:cNvSpPr txBox="1"/>
          <p:nvPr/>
        </p:nvSpPr>
        <p:spPr>
          <a:xfrm>
            <a:off x="2905125" y="2369343"/>
            <a:ext cx="723900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endParaRPr lang="en-US" b="1" dirty="0"/>
          </a:p>
          <a:p>
            <a:pPr>
              <a:buFont typeface="+mj-lt"/>
              <a:buAutoNum type="arabicPeriod"/>
            </a:pPr>
            <a:r>
              <a:rPr lang="en-US" b="1" dirty="0"/>
              <a:t>Potential Employers or Recruiters</a:t>
            </a:r>
            <a:endParaRPr lang="en-US" dirty="0"/>
          </a:p>
          <a:p>
            <a:pPr>
              <a:buFont typeface="+mj-lt"/>
              <a:buAutoNum type="arabicPeriod"/>
            </a:pPr>
            <a:r>
              <a:rPr lang="en-US" b="1" dirty="0"/>
              <a:t>Clients or Customers</a:t>
            </a:r>
            <a:r>
              <a:rPr lang="en-US" dirty="0"/>
              <a:t> (for freelancers, designers, developers)</a:t>
            </a:r>
          </a:p>
          <a:p>
            <a:pPr>
              <a:buFont typeface="+mj-lt"/>
              <a:buAutoNum type="arabicPeriod"/>
            </a:pPr>
            <a:r>
              <a:rPr lang="en-US" b="1" dirty="0"/>
              <a:t>Collaborators or Partners</a:t>
            </a:r>
            <a:endParaRPr lang="en-US" dirty="0"/>
          </a:p>
          <a:p>
            <a:pPr>
              <a:buFont typeface="+mj-lt"/>
              <a:buAutoNum type="arabicPeriod"/>
            </a:pPr>
            <a:r>
              <a:rPr lang="en-US" b="1" dirty="0"/>
              <a:t>Peers and Community Member</a:t>
            </a:r>
            <a:endParaRPr lang="en-US" dirty="0"/>
          </a:p>
          <a:p>
            <a:pPr>
              <a:buFont typeface="+mj-lt"/>
              <a:buAutoNum type="arabicPeriod"/>
            </a:pPr>
            <a:r>
              <a:rPr lang="en-US" b="1" dirty="0"/>
              <a:t>General Public / </a:t>
            </a:r>
            <a:r>
              <a:rPr lang="en-US" b="1" dirty="0" err="1"/>
              <a:t>Audiance</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DFD2DE83-007C-F0B0-9981-5C3EE341D037}"/>
              </a:ext>
            </a:extLst>
          </p:cNvPr>
          <p:cNvSpPr txBox="1"/>
          <p:nvPr/>
        </p:nvSpPr>
        <p:spPr>
          <a:xfrm>
            <a:off x="3342747" y="1433195"/>
            <a:ext cx="6101290" cy="563231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r>
              <a:rPr lang="en-US" b="1" dirty="0"/>
              <a:t>1. Design Tools</a:t>
            </a:r>
          </a:p>
          <a:p>
            <a:pPr>
              <a:buNone/>
            </a:pPr>
            <a:r>
              <a:rPr lang="en-US" dirty="0"/>
              <a:t>These help plan the layout, aesthetics, and user experience:</a:t>
            </a:r>
          </a:p>
          <a:p>
            <a:pPr>
              <a:buFont typeface="Arial" panose="020B0604020202020204" pitchFamily="34" charset="0"/>
              <a:buChar char="•"/>
            </a:pPr>
            <a:r>
              <a:rPr lang="en-US" b="1" dirty="0" err="1"/>
              <a:t>Figma</a:t>
            </a:r>
            <a:r>
              <a:rPr lang="en-US" b="1" dirty="0"/>
              <a:t> / Adobe XD / Sketch</a:t>
            </a:r>
            <a:r>
              <a:rPr lang="en-US" dirty="0"/>
              <a:t> – For </a:t>
            </a:r>
            <a:r>
              <a:rPr lang="en-US" dirty="0" err="1"/>
              <a:t>wireframing</a:t>
            </a:r>
            <a:r>
              <a:rPr lang="en-US" dirty="0"/>
              <a:t>, UI/UX design, and prototyping.</a:t>
            </a:r>
          </a:p>
          <a:p>
            <a:pPr>
              <a:buFont typeface="Arial" panose="020B0604020202020204" pitchFamily="34" charset="0"/>
              <a:buChar char="•"/>
            </a:pPr>
            <a:r>
              <a:rPr lang="en-US" b="1" dirty="0" err="1"/>
              <a:t>Codepen</a:t>
            </a:r>
            <a:r>
              <a:rPr lang="en-US" dirty="0"/>
              <a:t>– For creating </a:t>
            </a:r>
            <a:r>
              <a:rPr lang="en-US" dirty="0" err="1"/>
              <a:t>graphics,for</a:t>
            </a:r>
            <a:r>
              <a:rPr lang="en-US" dirty="0"/>
              <a:t> code pen</a:t>
            </a:r>
          </a:p>
          <a:p>
            <a:pPr>
              <a:buNone/>
            </a:pPr>
            <a:br>
              <a:rPr lang="en-US" dirty="0"/>
            </a:br>
            <a:endParaRPr lang="en-US" dirty="0"/>
          </a:p>
          <a:p>
            <a:pPr>
              <a:buFont typeface="Arial" panose="020B0604020202020204" pitchFamily="34" charset="0"/>
              <a:buChar char="•"/>
            </a:pPr>
            <a:r>
              <a:rPr lang="en-US" b="1" dirty="0"/>
              <a:t>HTML5</a:t>
            </a:r>
            <a:r>
              <a:rPr lang="en-US" dirty="0"/>
              <a:t> – Structure of web pages.</a:t>
            </a:r>
          </a:p>
          <a:p>
            <a:pPr>
              <a:buFont typeface="Arial" panose="020B0604020202020204" pitchFamily="34" charset="0"/>
              <a:buChar char="•"/>
            </a:pPr>
            <a:r>
              <a:rPr lang="en-US" b="1" dirty="0"/>
              <a:t>CSS3 / SASS / Tailwind CSS</a:t>
            </a:r>
            <a:r>
              <a:rPr lang="en-US" dirty="0"/>
              <a:t> – Styling and responsive design.</a:t>
            </a:r>
          </a:p>
          <a:p>
            <a:pPr>
              <a:buFont typeface="Arial" panose="020B0604020202020204" pitchFamily="34" charset="0"/>
              <a:buChar char="•"/>
            </a:pPr>
            <a:r>
              <a:rPr lang="en-US" b="1" dirty="0"/>
              <a:t>JavaScript / </a:t>
            </a:r>
            <a:r>
              <a:rPr lang="en-US" b="1" dirty="0" err="1"/>
              <a:t>TypeScript</a:t>
            </a:r>
            <a:r>
              <a:rPr lang="en-US" dirty="0"/>
              <a:t> – Interactivity and dynamic content.</a:t>
            </a:r>
          </a:p>
          <a:p>
            <a:pPr>
              <a:buFont typeface="Arial" panose="020B0604020202020204" pitchFamily="34" charset="0"/>
              <a:buChar char="•"/>
            </a:pPr>
            <a:r>
              <a:rPr lang="en-US" b="1" dirty="0"/>
              <a:t>React / </a:t>
            </a:r>
            <a:r>
              <a:rPr lang="en-US" b="1" dirty="0" err="1"/>
              <a:t>Vue.js</a:t>
            </a:r>
            <a:r>
              <a:rPr lang="en-US" b="1" dirty="0"/>
              <a:t> / Angular</a:t>
            </a:r>
            <a:r>
              <a:rPr lang="en-US" dirty="0"/>
              <a:t> – Modern frameworks for building interactive UIs</a:t>
            </a:r>
            <a:br>
              <a:rPr lang="en-US" dirty="0"/>
            </a:br>
            <a:endParaRPr lang="en-US" dirty="0"/>
          </a:p>
          <a:p>
            <a:pPr>
              <a:buNone/>
            </a:pPr>
            <a:r>
              <a:rPr lang="en-US" b="1" dirty="0"/>
              <a:t>4. Content Management &amp; Portfolio Builders</a:t>
            </a:r>
          </a:p>
          <a:p>
            <a:pPr>
              <a:buFont typeface="Arial" panose="020B0604020202020204" pitchFamily="34" charset="0"/>
              <a:buChar char="•"/>
            </a:pPr>
            <a:r>
              <a:rPr lang="en-US" b="1" dirty="0"/>
              <a:t>WordPress / </a:t>
            </a:r>
            <a:r>
              <a:rPr lang="en-US" b="1" dirty="0" err="1"/>
              <a:t>Webflow</a:t>
            </a:r>
            <a:r>
              <a:rPr lang="en-US" b="1" dirty="0"/>
              <a:t> / </a:t>
            </a:r>
            <a:r>
              <a:rPr lang="en-US" b="1" dirty="0" err="1"/>
              <a:t>Wix</a:t>
            </a:r>
            <a:r>
              <a:rPr lang="en-US" b="1" dirty="0"/>
              <a:t> / Squarespace</a:t>
            </a:r>
            <a:r>
              <a:rPr lang="en-US" dirty="0"/>
              <a:t> – Drag-and-drop website builders for non-coders.</a:t>
            </a:r>
          </a:p>
          <a:p>
            <a:pPr>
              <a:buFont typeface="Arial" panose="020B0604020202020204" pitchFamily="34" charset="0"/>
              <a:buChar char="•"/>
            </a:pPr>
            <a:r>
              <a:rPr lang="en-US" b="1" dirty="0"/>
              <a:t>Notion / </a:t>
            </a:r>
            <a:r>
              <a:rPr lang="en-US" b="1" dirty="0" err="1"/>
              <a:t>Carrd</a:t>
            </a:r>
            <a:r>
              <a:rPr lang="en-US" dirty="0"/>
              <a:t> – Lightweight portfolio hosting platforms.</a:t>
            </a:r>
          </a:p>
          <a:p>
            <a:pPr>
              <a:buNone/>
            </a:pPr>
            <a:br>
              <a:rPr lang="en-US" dirty="0"/>
            </a:br>
            <a:endParaRPr lang="en-US" dirty="0"/>
          </a:p>
          <a:p>
            <a:pPr>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BB62B69-9452-9764-E7AA-CAE56AA4A125}"/>
              </a:ext>
            </a:extLst>
          </p:cNvPr>
          <p:cNvSpPr txBox="1"/>
          <p:nvPr/>
        </p:nvSpPr>
        <p:spPr>
          <a:xfrm>
            <a:off x="2462082" y="982341"/>
            <a:ext cx="7596318" cy="59093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br>
              <a:rPr lang="en-US" dirty="0"/>
            </a:br>
            <a:endParaRPr lang="en-US" dirty="0"/>
          </a:p>
          <a:p>
            <a:pPr>
              <a:buNone/>
            </a:pPr>
            <a:r>
              <a:rPr lang="en-US" b="1" dirty="0"/>
              <a:t>1. Design Principles</a:t>
            </a:r>
            <a:endParaRPr lang="en-US" dirty="0"/>
          </a:p>
          <a:p>
            <a:pPr>
              <a:buFont typeface="Arial" panose="020B0604020202020204" pitchFamily="34" charset="0"/>
              <a:buChar char="•"/>
            </a:pPr>
            <a:r>
              <a:rPr lang="en-US" b="1" dirty="0"/>
              <a:t>Simplicity:</a:t>
            </a:r>
            <a:r>
              <a:rPr lang="en-US" dirty="0"/>
              <a:t> Keep layouts clean; avoid clutter.</a:t>
            </a:r>
          </a:p>
          <a:p>
            <a:pPr>
              <a:buFont typeface="Arial" panose="020B0604020202020204" pitchFamily="34" charset="0"/>
              <a:buChar char="•"/>
            </a:pPr>
            <a:r>
              <a:rPr lang="en-US" b="1" dirty="0"/>
              <a:t>Consistency:</a:t>
            </a:r>
            <a:r>
              <a:rPr lang="en-US" dirty="0"/>
              <a:t> Use a consistent color scheme, typography, and spacing</a:t>
            </a:r>
            <a:br>
              <a:rPr lang="en-US" dirty="0"/>
            </a:br>
            <a:endParaRPr lang="en-US" dirty="0"/>
          </a:p>
          <a:p>
            <a:pPr>
              <a:buNone/>
            </a:pPr>
            <a:r>
              <a:rPr lang="en-US" b="1" dirty="0"/>
              <a:t>2. Common Layout Structure</a:t>
            </a:r>
          </a:p>
          <a:p>
            <a:pPr>
              <a:buNone/>
            </a:pPr>
            <a:r>
              <a:rPr lang="en-US" dirty="0"/>
              <a:t>A typical portfolio website can follow this flow:</a:t>
            </a:r>
          </a:p>
          <a:p>
            <a:pPr>
              <a:buFont typeface="+mj-lt"/>
              <a:buAutoNum type="arabicPeriod"/>
            </a:pPr>
            <a:r>
              <a:rPr lang="en-US" b="1" dirty="0"/>
              <a:t>Header / Navigation</a:t>
            </a:r>
            <a:endParaRPr lang="en-US" dirty="0"/>
          </a:p>
          <a:p>
            <a:pPr marL="742950" lvl="1" indent="-285750">
              <a:buFont typeface="+mj-lt"/>
              <a:buAutoNum type="arabicPeriod"/>
            </a:pPr>
            <a:r>
              <a:rPr lang="en-US" dirty="0"/>
              <a:t>Logo or name</a:t>
            </a:r>
          </a:p>
          <a:p>
            <a:pPr marL="742950" lvl="1" indent="-285750">
              <a:buFont typeface="+mj-lt"/>
              <a:buAutoNum type="arabicPeriod"/>
            </a:pPr>
            <a:r>
              <a:rPr lang="en-US" dirty="0"/>
              <a:t>Menu links (About, Portfolio, Skills, Contact)</a:t>
            </a:r>
          </a:p>
          <a:p>
            <a:pPr>
              <a:buFont typeface="+mj-lt"/>
              <a:buAutoNum type="arabicPeriod"/>
            </a:pPr>
            <a:r>
              <a:rPr lang="en-US" b="1" dirty="0"/>
              <a:t>Hero Section / Introduction</a:t>
            </a:r>
            <a:endParaRPr lang="en-US" dirty="0"/>
          </a:p>
          <a:p>
            <a:pPr marL="742950" lvl="1" indent="-285750">
              <a:buFont typeface="+mj-lt"/>
              <a:buAutoNum type="arabicPeriod"/>
            </a:pPr>
            <a:r>
              <a:rPr lang="en-US" dirty="0"/>
              <a:t>Short introduction or tagline</a:t>
            </a:r>
          </a:p>
          <a:p>
            <a:pPr marL="742950" lvl="1" indent="-285750">
              <a:buFont typeface="+mj-lt"/>
              <a:buAutoNum type="arabicPeriod"/>
            </a:pPr>
            <a:r>
              <a:rPr lang="en-US" dirty="0"/>
              <a:t>Profile picture or creative graphic</a:t>
            </a:r>
          </a:p>
          <a:p>
            <a:pPr marL="742950" lvl="1" indent="-285750">
              <a:buFont typeface="+mj-lt"/>
              <a:buAutoNum type="arabicPeriod"/>
            </a:pPr>
            <a:r>
              <a:rPr lang="en-US" dirty="0"/>
              <a:t>Call-t</a:t>
            </a:r>
          </a:p>
          <a:p>
            <a:pPr>
              <a:buFont typeface="+mj-lt"/>
              <a:buAutoNum type="arabicPeriod"/>
            </a:pPr>
            <a:r>
              <a:rPr lang="en-US" b="1" dirty="0"/>
              <a:t>About Me </a:t>
            </a:r>
            <a:endParaRPr lang="en-US" dirty="0"/>
          </a:p>
          <a:p>
            <a:pPr marL="742950" lvl="1" indent="-285750">
              <a:buFont typeface="+mj-lt"/>
              <a:buAutoNum type="arabicPeriod"/>
            </a:pPr>
            <a:r>
              <a:rPr lang="en-US" dirty="0"/>
              <a:t>Skills summary (technical, creative, soft skills)</a:t>
            </a:r>
          </a:p>
          <a:p>
            <a:pPr>
              <a:buFont typeface="+mj-lt"/>
              <a:buAutoNum type="arabicPeriod"/>
            </a:pPr>
            <a:r>
              <a:rPr lang="en-US" b="1" dirty="0"/>
              <a:t>Portfolio / Projects Section</a:t>
            </a:r>
            <a:endParaRPr lang="en-US" dirty="0"/>
          </a:p>
          <a:p>
            <a:pPr marL="742950" lvl="1" indent="-285750">
              <a:buFont typeface="+mj-lt"/>
              <a:buAutoNum type="arabicPeriod"/>
            </a:pPr>
            <a:r>
              <a:rPr lang="en-US" dirty="0"/>
              <a:t>Showcase work with images, descriptions, and link</a:t>
            </a:r>
            <a:br>
              <a:rPr lang="en-US" dirty="0"/>
            </a:br>
            <a:endParaRPr lang="en-US" dirty="0"/>
          </a:p>
          <a:p>
            <a:pPr>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D899CC1D-0D2A-B5CF-BEA2-2103242CC3AA}"/>
              </a:ext>
            </a:extLst>
          </p:cNvPr>
          <p:cNvSpPr txBox="1"/>
          <p:nvPr/>
        </p:nvSpPr>
        <p:spPr>
          <a:xfrm>
            <a:off x="2295730" y="1225689"/>
            <a:ext cx="7110208" cy="563231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None/>
            </a:pPr>
            <a:endParaRPr lang="en-US" dirty="0"/>
          </a:p>
          <a:p>
            <a:pPr>
              <a:buNone/>
            </a:pPr>
            <a:br>
              <a:rPr lang="en-US" dirty="0"/>
            </a:br>
            <a:endParaRPr lang="en-US" dirty="0"/>
          </a:p>
          <a:p>
            <a:pPr>
              <a:buNone/>
            </a:pPr>
            <a:r>
              <a:rPr lang="en-US" b="1" dirty="0"/>
              <a:t>1. Homepage / Landing Page</a:t>
            </a:r>
          </a:p>
          <a:p>
            <a:pPr>
              <a:buFont typeface="Arial" panose="020B0604020202020204" pitchFamily="34" charset="0"/>
              <a:buChar char="•"/>
            </a:pPr>
            <a:r>
              <a:rPr lang="en-US" b="1" dirty="0"/>
              <a:t>Hero Section:</a:t>
            </a:r>
            <a:r>
              <a:rPr lang="en-US" dirty="0"/>
              <a:t> Eye-catching introduction with your name, title, and a short tagline.</a:t>
            </a:r>
          </a:p>
          <a:p>
            <a:pPr>
              <a:buFont typeface="Arial" panose="020B0604020202020204" pitchFamily="34" charset="0"/>
              <a:buChar char="•"/>
            </a:pPr>
            <a:r>
              <a:rPr lang="en-US" b="1" dirty="0"/>
              <a:t>Profile Picture / Background:</a:t>
            </a:r>
            <a:r>
              <a:rPr lang="en-US" dirty="0"/>
              <a:t> Optional animation or professional photo.</a:t>
            </a:r>
          </a:p>
          <a:p>
            <a:pPr>
              <a:buFont typeface="Arial" panose="020B0604020202020204" pitchFamily="34" charset="0"/>
              <a:buChar char="•"/>
            </a:pPr>
            <a:r>
              <a:rPr lang="en-US" b="1" dirty="0"/>
              <a:t>Call-to-Action (CTA):</a:t>
            </a:r>
            <a:r>
              <a:rPr lang="en-US" dirty="0"/>
              <a:t> Buttons like “View My Work” or “Contact Me.”</a:t>
            </a:r>
          </a:p>
          <a:p>
            <a:pPr>
              <a:buNone/>
            </a:pPr>
            <a:endParaRPr lang="en-US" dirty="0"/>
          </a:p>
          <a:p>
            <a:pPr>
              <a:buNone/>
            </a:pPr>
            <a:r>
              <a:rPr lang="en-US" b="1" dirty="0"/>
              <a:t>2. About Me Section</a:t>
            </a:r>
          </a:p>
          <a:p>
            <a:pPr>
              <a:buFont typeface="Arial" panose="020B0604020202020204" pitchFamily="34" charset="0"/>
              <a:buChar char="•"/>
            </a:pPr>
            <a:r>
              <a:rPr lang="en-US" b="1" dirty="0"/>
              <a:t>Personal Bio:</a:t>
            </a:r>
            <a:r>
              <a:rPr lang="en-US" dirty="0"/>
              <a:t> Brief background, skills, and experience.</a:t>
            </a:r>
          </a:p>
          <a:p>
            <a:pPr>
              <a:buFont typeface="Arial" panose="020B0604020202020204" pitchFamily="34" charset="0"/>
              <a:buChar char="•"/>
            </a:pPr>
            <a:r>
              <a:rPr lang="en-US" b="1" dirty="0"/>
              <a:t>Key Achievements:</a:t>
            </a:r>
            <a:r>
              <a:rPr lang="en-US" dirty="0"/>
              <a:t> Highlight awards, certifications, or notable projects.</a:t>
            </a:r>
          </a:p>
          <a:p>
            <a:pPr>
              <a:buFont typeface="Arial" panose="020B0604020202020204" pitchFamily="34" charset="0"/>
              <a:buChar char="•"/>
            </a:pPr>
            <a:r>
              <a:rPr lang="en-US" b="1" dirty="0"/>
              <a:t>Downloadable Resume:</a:t>
            </a:r>
            <a:r>
              <a:rPr lang="en-US" dirty="0"/>
              <a:t> Optional PDF download link.</a:t>
            </a:r>
          </a:p>
          <a:p>
            <a:pPr>
              <a:buFont typeface="Arial" panose="020B0604020202020204" pitchFamily="34" charset="0"/>
              <a:buChar char="•"/>
            </a:pPr>
            <a:r>
              <a:rPr lang="en-US" b="1" dirty="0"/>
              <a:t>Fun Facts / Personal Touch:</a:t>
            </a:r>
            <a:r>
              <a:rPr lang="en-US" dirty="0"/>
              <a:t> Optional to humanize your profile.</a:t>
            </a:r>
          </a:p>
          <a:p>
            <a:pPr>
              <a:buNone/>
            </a:pPr>
            <a:endParaRPr lang="en-US" dirty="0"/>
          </a:p>
          <a:p>
            <a:pPr>
              <a:buNone/>
            </a:pPr>
            <a:r>
              <a:rPr lang="en-US" b="1" dirty="0"/>
              <a:t>4. Skills Section</a:t>
            </a:r>
          </a:p>
          <a:p>
            <a:pPr>
              <a:buFont typeface="Arial" panose="020B0604020202020204" pitchFamily="34" charset="0"/>
              <a:buChar char="•"/>
            </a:pPr>
            <a:r>
              <a:rPr lang="en-US" b="1" dirty="0"/>
              <a:t>Technical Skills:</a:t>
            </a:r>
            <a:r>
              <a:rPr lang="en-US" dirty="0"/>
              <a:t> Programming languages, software, tools.</a:t>
            </a:r>
          </a:p>
          <a:p>
            <a:pPr>
              <a:buFont typeface="Arial" panose="020B0604020202020204" pitchFamily="34" charset="0"/>
              <a:buChar char="•"/>
            </a:pPr>
            <a:r>
              <a:rPr lang="en-US" b="1" dirty="0"/>
              <a:t>Proficiency Levels:</a:t>
            </a:r>
            <a:r>
              <a:rPr lang="en-US" dirty="0"/>
              <a:t> Bars, percentages, or star ratings.</a:t>
            </a:r>
          </a:p>
          <a:p>
            <a:pPr>
              <a:buFont typeface="Arial" panose="020B0604020202020204" pitchFamily="34" charset="0"/>
              <a:buChar char="•"/>
            </a:pPr>
            <a:r>
              <a:rPr lang="en-US" b="1" dirty="0"/>
              <a:t>Soft Skills:</a:t>
            </a:r>
            <a:r>
              <a:rPr lang="en-US" dirty="0"/>
              <a:t> Communication, teamwork, leadership (optional).</a:t>
            </a:r>
          </a:p>
          <a:p>
            <a:pPr>
              <a:buNone/>
            </a:pPr>
            <a:endParaRPr lang="en-US" b="1"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Janani E</cp:lastModifiedBy>
  <cp:revision>25</cp:revision>
  <dcterms:created xsi:type="dcterms:W3CDTF">2024-03-29T15:07:22Z</dcterms:created>
  <dcterms:modified xsi:type="dcterms:W3CDTF">2025-09-03T06:41:16Z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