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  <p:sldMasterId id="2147483726" r:id="rId2"/>
  </p:sldMasterIdLst>
  <p:notesMasterIdLst>
    <p:notesMasterId r:id="rId17"/>
  </p:notesMasterIdLst>
  <p:sldIdLst>
    <p:sldId id="265" r:id="rId3"/>
    <p:sldId id="257" r:id="rId4"/>
    <p:sldId id="266" r:id="rId5"/>
    <p:sldId id="267" r:id="rId6"/>
    <p:sldId id="268" r:id="rId7"/>
    <p:sldId id="259" r:id="rId8"/>
    <p:sldId id="269" r:id="rId9"/>
    <p:sldId id="261" r:id="rId10"/>
    <p:sldId id="275" r:id="rId11"/>
    <p:sldId id="260" r:id="rId12"/>
    <p:sldId id="262" r:id="rId13"/>
    <p:sldId id="274" r:id="rId14"/>
    <p:sldId id="263" r:id="rId15"/>
    <p:sldId id="264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66003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05" autoAdjust="0"/>
    <p:restoredTop sz="97366" autoAdjust="0"/>
  </p:normalViewPr>
  <p:slideViewPr>
    <p:cSldViewPr snapToGrid="0">
      <p:cViewPr varScale="1">
        <p:scale>
          <a:sx n="111" d="100"/>
          <a:sy n="111" d="100"/>
        </p:scale>
        <p:origin x="1554" y="108"/>
      </p:cViewPr>
      <p:guideLst/>
    </p:cSldViewPr>
  </p:slideViewPr>
  <p:outlineViewPr>
    <p:cViewPr>
      <p:scale>
        <a:sx n="33" d="100"/>
        <a:sy n="33" d="100"/>
      </p:scale>
      <p:origin x="0" y="-454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24.1.2025.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1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906897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3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640341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list no need to elaborate in this stage!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4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570201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Navedite samo svoju viziju projektne ideje...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5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5108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2A737799-F072-47E1-A678-5CE12F097D06}"/>
              </a:ext>
            </a:extLst>
          </p:cNvPr>
          <p:cNvSpPr/>
          <p:nvPr/>
        </p:nvSpPr>
        <p:spPr>
          <a:xfrm flipH="1">
            <a:off x="4496837" y="4722829"/>
            <a:ext cx="4644854" cy="2135171"/>
          </a:xfrm>
          <a:prstGeom prst="rtTriangle">
            <a:avLst/>
          </a:prstGeom>
          <a:blipFill dpi="0" rotWithShape="0">
            <a:blip r:embed="rId2"/>
            <a:srcRect/>
            <a:tile tx="0" ty="-393700" sx="100000" sy="100000" flip="none" algn="tl"/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1541283"/>
          </a:xfrm>
        </p:spPr>
        <p:txBody>
          <a:bodyPr lIns="252000" tIns="46800" rIns="252000" anchor="ctr">
            <a:normAutofit/>
          </a:bodyPr>
          <a:lstStyle>
            <a:lvl1pPr algn="ctr">
              <a:defRPr lang="en-US" sz="2800" b="0" kern="12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A13A86-3F68-4CBB-B661-B96A001B15BE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AA1C2-ED49-4B0D-9C5A-6D47DFC70771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FC8746-DFC2-4DDF-B034-CED2ACE15704}"/>
                </a:ext>
              </a:extLst>
            </p:cNvPr>
            <p:cNvSpPr/>
            <p:nvPr userDrawn="1"/>
          </p:nvSpPr>
          <p:spPr>
            <a:xfrm rot="16200000">
              <a:off x="514859" y="-51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4884E1-E6D8-48CB-B7A9-438FB51C78F5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32F5CBCA-0AB8-4B6A-8A03-C549C7F3AE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9000"/>
          </a:blip>
          <a:srcRect l="13474" t="23715" r="15700" b="21450"/>
          <a:stretch/>
        </p:blipFill>
        <p:spPr>
          <a:xfrm>
            <a:off x="7499927" y="308066"/>
            <a:ext cx="1416947" cy="684000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304A50E9-593B-484E-BBFD-7D99ADECD2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2"/>
          <a:stretch/>
        </p:blipFill>
        <p:spPr>
          <a:xfrm>
            <a:off x="629310" y="543433"/>
            <a:ext cx="2495116" cy="246346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779F65-BFE6-4D96-B824-8575890A4185}"/>
              </a:ext>
            </a:extLst>
          </p:cNvPr>
          <p:cNvSpPr txBox="1"/>
          <p:nvPr/>
        </p:nvSpPr>
        <p:spPr>
          <a:xfrm>
            <a:off x="6299200" y="1668720"/>
            <a:ext cx="3155393" cy="64344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algn="l" defTabSz="457200" rtl="0" eaLnBrk="1" latinLnBrk="0" hangingPunct="1">
              <a:lnSpc>
                <a:spcPct val="110000"/>
              </a:lnSpc>
            </a:pPr>
            <a:r>
              <a:rPr lang="hr-HR" sz="1700" b="1" kern="1200" cap="small" noProof="0" dirty="0">
                <a:solidFill>
                  <a:srgbClr val="363636"/>
                </a:solidFill>
                <a:latin typeface="Century Gothic" panose="020B0502020202020204" pitchFamily="34" charset="0"/>
                <a:ea typeface="+mn-ea"/>
                <a:cs typeface="+mn-cs"/>
              </a:rPr>
              <a:t>Programsko inženjerstvo</a:t>
            </a:r>
          </a:p>
          <a:p>
            <a:pPr marL="0" algn="l" defTabSz="457200" rtl="0" eaLnBrk="1" latinLnBrk="0" hangingPunct="1">
              <a:lnSpc>
                <a:spcPct val="110000"/>
              </a:lnSpc>
            </a:pPr>
            <a:r>
              <a:rPr lang="hr-HR" sz="1700" b="1" kern="1200" cap="small" dirty="0">
                <a:solidFill>
                  <a:srgbClr val="363636"/>
                </a:solidFill>
                <a:latin typeface="Century Gothic" panose="020B0502020202020204" pitchFamily="34" charset="0"/>
                <a:ea typeface="+mn-ea"/>
                <a:cs typeface="+mn-cs"/>
              </a:rPr>
              <a:t>ID 183400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4D68C4-3DFA-4D90-89DF-550D8FB0DB2C}"/>
              </a:ext>
            </a:extLst>
          </p:cNvPr>
          <p:cNvGrpSpPr/>
          <p:nvPr/>
        </p:nvGrpSpPr>
        <p:grpSpPr>
          <a:xfrm>
            <a:off x="8541834" y="2712985"/>
            <a:ext cx="602166" cy="689744"/>
            <a:chOff x="8541834" y="2712985"/>
            <a:chExt cx="602166" cy="6897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91C753-BAAB-4424-9E32-3F1432529749}"/>
                </a:ext>
              </a:extLst>
            </p:cNvPr>
            <p:cNvSpPr/>
            <p:nvPr userDrawn="1"/>
          </p:nvSpPr>
          <p:spPr>
            <a:xfrm>
              <a:off x="9000000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6BC744-DC4B-4A55-B6FA-A711EC8ACF52}"/>
                </a:ext>
              </a:extLst>
            </p:cNvPr>
            <p:cNvSpPr/>
            <p:nvPr userDrawn="1"/>
          </p:nvSpPr>
          <p:spPr>
            <a:xfrm>
              <a:off x="8772874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A3319-80CC-4953-81CC-A4C7D5063739}"/>
                </a:ext>
              </a:extLst>
            </p:cNvPr>
            <p:cNvSpPr/>
            <p:nvPr userDrawn="1"/>
          </p:nvSpPr>
          <p:spPr>
            <a:xfrm>
              <a:off x="8541834" y="2712985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9B169C9B-ABD9-49DB-8ECD-EBB51008CF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l="40606" t="17629" r="15252" b="19248"/>
          <a:stretch/>
        </p:blipFill>
        <p:spPr>
          <a:xfrm>
            <a:off x="6472518" y="270901"/>
            <a:ext cx="836453" cy="82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217BDC-58CC-FADA-1B39-623F12755E0B}"/>
              </a:ext>
            </a:extLst>
          </p:cNvPr>
          <p:cNvSpPr txBox="1"/>
          <p:nvPr userDrawn="1"/>
        </p:nvSpPr>
        <p:spPr>
          <a:xfrm>
            <a:off x="2757249" y="3212658"/>
            <a:ext cx="33702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2000" b="0" kern="1200" cap="all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rPr>
              <a:t>Prezentacija</a:t>
            </a:r>
            <a:r>
              <a:rPr lang="hr-HR" sz="2000" noProof="0" dirty="0">
                <a:latin typeface="Franklin Gothic Demi" panose="020B0703020102020204" pitchFamily="34" charset="0"/>
              </a:rPr>
              <a:t> </a:t>
            </a:r>
            <a:r>
              <a:rPr lang="hr-HR" sz="2000" b="0" kern="1200" cap="all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rPr>
              <a:t>projekta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A7A9A7D-F6F6-0F08-90E6-4F20750E9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292" y="5227023"/>
            <a:ext cx="7772400" cy="590321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 cap="none">
                <a:solidFill>
                  <a:schemeClr val="tx1"/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7721124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95513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6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3376" y="6282268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hr-HR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pPr>
              <a:defRPr/>
            </a:pPr>
            <a:fld id="{66A2C86E-F1C7-46E0-95C6-696D16C6C694}" type="slidenum">
              <a:rPr lang="hr-HR" noProof="0" smtClean="0"/>
              <a:pPr>
                <a:defRPr/>
              </a:pPr>
              <a:t>‹#›</a:t>
            </a:fld>
            <a:endParaRPr lang="hr-HR" noProof="0" dirty="0"/>
          </a:p>
        </p:txBody>
      </p:sp>
    </p:spTree>
    <p:extLst>
      <p:ext uri="{BB962C8B-B14F-4D97-AF65-F5344CB8AC3E}">
        <p14:creationId xmlns:p14="http://schemas.microsoft.com/office/powerpoint/2010/main" val="1605886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96405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564788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98882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13444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49439208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78725399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83052015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13328204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>
            <a:alphaModFix amt="10000"/>
            <a:lum/>
          </a:blip>
          <a:srcRect/>
          <a:stretch>
            <a:fillRect l="85000" t="93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D65BC3-0390-487E-9343-57013C37910B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  <a:solidFill>
            <a:srgbClr val="FFB4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4361EC-AED8-4B86-B0D1-15361ACD5BB7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7164C5-7F89-48EA-9906-0AF23BCC4882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400D0D9E-702E-4495-B908-117D903BB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2"/>
          <a:stretch/>
        </p:blipFill>
        <p:spPr>
          <a:xfrm>
            <a:off x="7680632" y="120349"/>
            <a:ext cx="1276193" cy="1260000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E68E431-7FC2-47FC-A826-4B794B28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B4F37E-A6B4-4A59-A76A-E67F5B42B7AF}"/>
              </a:ext>
            </a:extLst>
          </p:cNvPr>
          <p:cNvCxnSpPr>
            <a:cxnSpLocks/>
          </p:cNvCxnSpPr>
          <p:nvPr/>
        </p:nvCxnSpPr>
        <p:spPr>
          <a:xfrm flipH="1">
            <a:off x="1071418" y="4581245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5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4931327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§"/>
              <a:defRPr sz="2200"/>
            </a:lvl2pPr>
            <a:lvl3pPr marL="1143000" indent="-228600"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Font typeface="Franklin Gothic Book" panose="020B0503020102020204" pitchFamily="34" charset="0"/>
              <a:buChar char="―"/>
              <a:defRPr sz="1600"/>
            </a:lvl4pPr>
            <a:lvl5pPr marL="2057400" indent="-2286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4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050AD4-29D0-47EA-9708-82FD8FAF1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C09F13D-5F40-4714-BA42-EFC264DE9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5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37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843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"/>
            <a:ext cx="9144000" cy="1124744"/>
          </a:xfrm>
          <a:solidFill>
            <a:schemeClr val="bg1"/>
          </a:solidFill>
        </p:spPr>
        <p:txBody>
          <a:bodyPr/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2997200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/>
              <a:t>Click to edit Master subtitle style</a:t>
            </a:r>
            <a:endParaRPr lang="hr-HR" noProof="0" dirty="0"/>
          </a:p>
        </p:txBody>
      </p:sp>
      <p:sp>
        <p:nvSpPr>
          <p:cNvPr id="170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358" y="5597395"/>
            <a:ext cx="6191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92974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3282859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90626" y="1346947"/>
            <a:ext cx="7667244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0626" y="4282763"/>
            <a:ext cx="7667244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90626" y="1484779"/>
            <a:ext cx="7667244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47522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66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0074D2-401D-5430-6887-B383F93FE29E}"/>
              </a:ext>
            </a:extLst>
          </p:cNvPr>
          <p:cNvSpPr txBox="1"/>
          <p:nvPr userDrawn="1"/>
        </p:nvSpPr>
        <p:spPr>
          <a:xfrm>
            <a:off x="2757249" y="3266875"/>
            <a:ext cx="33702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2000" b="0" kern="1200" cap="all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rPr>
              <a:t>Prezentacija</a:t>
            </a:r>
            <a:r>
              <a:rPr lang="hr-HR" sz="2000" noProof="0" dirty="0">
                <a:latin typeface="Franklin Gothic Demi" panose="020B0703020102020204" pitchFamily="34" charset="0"/>
              </a:rPr>
              <a:t> </a:t>
            </a:r>
            <a:r>
              <a:rPr lang="hr-HR" sz="2000" b="0" kern="1200" cap="all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rPr>
              <a:t>projekta</a:t>
            </a:r>
          </a:p>
        </p:txBody>
      </p:sp>
    </p:spTree>
    <p:extLst>
      <p:ext uri="{BB962C8B-B14F-4D97-AF65-F5344CB8AC3E}">
        <p14:creationId xmlns:p14="http://schemas.microsoft.com/office/powerpoint/2010/main" val="107532648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image" Target="../media/image9.png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58054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222587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7918" y="1384598"/>
            <a:ext cx="7475220" cy="248255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sz="3600" noProof="0" dirty="0" err="1" smtClean="0"/>
              <a:t>StanPlan</a:t>
            </a:r>
            <a:r>
              <a:rPr lang="hr-HR" sz="3200" noProof="0" dirty="0" smtClean="0"/>
              <a:t> </a:t>
            </a:r>
            <a:r>
              <a:rPr lang="hr-HR" sz="4000" noProof="0" dirty="0" smtClean="0"/>
              <a:t/>
            </a:r>
            <a:br>
              <a:rPr lang="hr-HR" sz="4000" noProof="0" dirty="0" smtClean="0"/>
            </a:br>
            <a:r>
              <a:rPr lang="hr-HR" sz="4000" noProof="0" dirty="0" err="1" smtClean="0">
                <a:solidFill>
                  <a:schemeClr val="accent1">
                    <a:lumMod val="50000"/>
                  </a:schemeClr>
                </a:solidFill>
              </a:rPr>
              <a:t>ProjectBajeet</a:t>
            </a:r>
            <a:endParaRPr lang="hr-HR" sz="4000" noProof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09DD34-BFD2-8305-42BF-AA42E093F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328" y="5227023"/>
            <a:ext cx="7772400" cy="590321"/>
          </a:xfrm>
        </p:spPr>
        <p:txBody>
          <a:bodyPr>
            <a:normAutofit fontScale="92500" lnSpcReduction="20000"/>
          </a:bodyPr>
          <a:lstStyle/>
          <a:p>
            <a:r>
              <a:rPr lang="hr-HR" sz="1400" noProof="0" dirty="0"/>
              <a:t>Tim:  TG </a:t>
            </a:r>
            <a:r>
              <a:rPr lang="hr-HR" sz="1400" noProof="0" dirty="0" smtClean="0"/>
              <a:t>10.3 </a:t>
            </a:r>
            <a:r>
              <a:rPr lang="hr-HR" sz="1400" noProof="0" dirty="0" err="1" smtClean="0"/>
              <a:t>ProjectBajeet</a:t>
            </a:r>
            <a:endParaRPr lang="hr-HR" sz="1400" noProof="0" dirty="0"/>
          </a:p>
          <a:p>
            <a:r>
              <a:rPr lang="hr-HR" noProof="0" dirty="0"/>
              <a:t>Ak. god. 2025./2025.</a:t>
            </a:r>
          </a:p>
        </p:txBody>
      </p:sp>
    </p:spTree>
    <p:extLst>
      <p:ext uri="{BB962C8B-B14F-4D97-AF65-F5344CB8AC3E}">
        <p14:creationId xmlns:p14="http://schemas.microsoft.com/office/powerpoint/2010/main" val="3657843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5" y="2063877"/>
            <a:ext cx="2600325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r-HR" noProof="0" dirty="0" smtClean="0"/>
              <a:t>Programski jezici:</a:t>
            </a:r>
          </a:p>
          <a:p>
            <a:pPr lvl="1"/>
            <a:r>
              <a:rPr lang="hr-HR" dirty="0" smtClean="0">
                <a:solidFill>
                  <a:schemeClr val="accent1">
                    <a:lumMod val="50000"/>
                  </a:schemeClr>
                </a:solidFill>
              </a:rPr>
              <a:t>Java 17</a:t>
            </a:r>
          </a:p>
          <a:p>
            <a:pPr lvl="1"/>
            <a:r>
              <a:rPr lang="hr-HR" noProof="0" dirty="0" err="1" smtClean="0">
                <a:solidFill>
                  <a:schemeClr val="accent1">
                    <a:lumMod val="50000"/>
                  </a:schemeClr>
                </a:solidFill>
              </a:rPr>
              <a:t>JavaScript</a:t>
            </a:r>
            <a:r>
              <a:rPr lang="hr-HR" noProof="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ES2023 </a:t>
            </a:r>
            <a:endParaRPr lang="hr-HR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hr-HR" noProof="0" dirty="0" smtClean="0">
                <a:solidFill>
                  <a:schemeClr val="accent1">
                    <a:lumMod val="50000"/>
                  </a:schemeClr>
                </a:solidFill>
              </a:rPr>
              <a:t>HTML 5</a:t>
            </a:r>
          </a:p>
          <a:p>
            <a:pPr lvl="1"/>
            <a:r>
              <a:rPr lang="hr-HR" dirty="0" smtClean="0">
                <a:solidFill>
                  <a:schemeClr val="accent1">
                    <a:lumMod val="50000"/>
                  </a:schemeClr>
                </a:solidFill>
              </a:rPr>
              <a:t>CSS 3</a:t>
            </a:r>
            <a:endParaRPr lang="hr-H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10</a:t>
            </a:fld>
            <a:endParaRPr lang="hr-HR" dirty="0"/>
          </a:p>
        </p:txBody>
      </p:sp>
      <p:sp>
        <p:nvSpPr>
          <p:cNvPr id="5" name="TextBox 4"/>
          <p:cNvSpPr txBox="1"/>
          <p:nvPr/>
        </p:nvSpPr>
        <p:spPr>
          <a:xfrm>
            <a:off x="3076575" y="2063877"/>
            <a:ext cx="27622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dirty="0" smtClean="0"/>
              <a:t>Ostali </a:t>
            </a:r>
            <a:r>
              <a:rPr lang="hr-HR" sz="2000" dirty="0"/>
              <a:t>alati: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React 18.3.1</a:t>
            </a:r>
            <a:endParaRPr lang="hr-HR" dirty="0">
              <a:solidFill>
                <a:schemeClr val="accent1">
                  <a:lumMod val="50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hr-HR" dirty="0">
                <a:solidFill>
                  <a:schemeClr val="accent1">
                    <a:lumMod val="50000"/>
                  </a:schemeClr>
                </a:solidFill>
              </a:rPr>
              <a:t>T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ailwind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CSS 3.4.14</a:t>
            </a:r>
            <a:endParaRPr lang="hr-HR" dirty="0">
              <a:solidFill>
                <a:schemeClr val="accent1">
                  <a:lumMod val="50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Axios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 1.7.7</a:t>
            </a:r>
            <a:endParaRPr lang="hr-HR" dirty="0">
              <a:solidFill>
                <a:schemeClr val="accent1">
                  <a:lumMod val="50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Vite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 5.4.10</a:t>
            </a:r>
            <a:endParaRPr lang="hr-HR" dirty="0">
              <a:solidFill>
                <a:schemeClr val="accent1">
                  <a:lumMod val="50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PostgreSQL 17</a:t>
            </a:r>
            <a:endParaRPr lang="hr-HR" dirty="0">
              <a:solidFill>
                <a:schemeClr val="accent1">
                  <a:lumMod val="50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Visual Studio Code 1.96.2</a:t>
            </a:r>
            <a:endParaRPr lang="hr-HR" dirty="0">
              <a:solidFill>
                <a:schemeClr val="accent1">
                  <a:lumMod val="50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Spring Boot 3.0</a:t>
            </a:r>
            <a:endParaRPr lang="hr-HR" dirty="0">
              <a:solidFill>
                <a:schemeClr val="accent1">
                  <a:lumMod val="50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GitHub</a:t>
            </a:r>
            <a:endParaRPr lang="hr-HR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n-US" dirty="0"/>
              <a:t> </a:t>
            </a:r>
            <a:endParaRPr lang="hr-HR" dirty="0"/>
          </a:p>
        </p:txBody>
      </p:sp>
      <p:sp>
        <p:nvSpPr>
          <p:cNvPr id="6" name="TextBox 5"/>
          <p:cNvSpPr txBox="1"/>
          <p:nvPr/>
        </p:nvSpPr>
        <p:spPr>
          <a:xfrm>
            <a:off x="5581650" y="2073402"/>
            <a:ext cx="375285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dirty="0"/>
              <a:t>Smještaj aplikacije: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RamNode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 </a:t>
            </a:r>
            <a:endParaRPr lang="hr-HR" dirty="0">
              <a:solidFill>
                <a:schemeClr val="accent1">
                  <a:lumMod val="50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Maven 5.0.0</a:t>
            </a:r>
            <a:endParaRPr lang="hr-HR" dirty="0">
              <a:solidFill>
                <a:schemeClr val="accent1">
                  <a:lumMod val="50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Node Package Manager</a:t>
            </a:r>
            <a:endParaRPr lang="hr-HR" dirty="0">
              <a:solidFill>
                <a:schemeClr val="accent1">
                  <a:lumMod val="50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NGINX 1.18.0</a:t>
            </a:r>
            <a:endParaRPr lang="hr-HR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772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Organizacija rada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noProof="0" dirty="0"/>
              <a:t>Neprogramski (organizacijski) zadaci</a:t>
            </a:r>
          </a:p>
          <a:p>
            <a:pPr lvl="1"/>
            <a:r>
              <a:rPr lang="hr-HR" noProof="0" dirty="0"/>
              <a:t>Organizacija </a:t>
            </a:r>
            <a:r>
              <a:rPr lang="hr-HR" noProof="0" dirty="0" smtClean="0"/>
              <a:t>komunikacije: </a:t>
            </a:r>
            <a:r>
              <a:rPr lang="hr-HR" noProof="0" dirty="0" err="1" smtClean="0">
                <a:solidFill>
                  <a:schemeClr val="accent1">
                    <a:lumMod val="50000"/>
                  </a:schemeClr>
                </a:solidFill>
              </a:rPr>
              <a:t>Whats</a:t>
            </a:r>
            <a:r>
              <a:rPr lang="hr-HR" noProof="0" dirty="0" smtClean="0">
                <a:solidFill>
                  <a:schemeClr val="accent1">
                    <a:lumMod val="50000"/>
                  </a:schemeClr>
                </a:solidFill>
              </a:rPr>
              <a:t> App</a:t>
            </a:r>
          </a:p>
          <a:p>
            <a:pPr marL="274320" lvl="1" indent="0">
              <a:buNone/>
            </a:pPr>
            <a:endParaRPr lang="hr-HR" noProof="0" dirty="0"/>
          </a:p>
          <a:p>
            <a:pPr lvl="1"/>
            <a:r>
              <a:rPr lang="hr-HR" noProof="0" dirty="0"/>
              <a:t>Primijenjeni model životnog </a:t>
            </a:r>
            <a:r>
              <a:rPr lang="hr-HR" noProof="0" dirty="0" smtClean="0"/>
              <a:t>ciklusa:</a:t>
            </a:r>
            <a:endParaRPr lang="hr-HR" noProof="0" dirty="0"/>
          </a:p>
          <a:p>
            <a:pPr lvl="2"/>
            <a:r>
              <a:rPr lang="hr-HR" noProof="0" dirty="0" smtClean="0">
                <a:solidFill>
                  <a:schemeClr val="accent1">
                    <a:lumMod val="50000"/>
                  </a:schemeClr>
                </a:solidFill>
              </a:rPr>
              <a:t>ad-</a:t>
            </a:r>
            <a:r>
              <a:rPr lang="hr-HR" noProof="0" dirty="0" err="1" smtClean="0">
                <a:solidFill>
                  <a:schemeClr val="accent1">
                    <a:lumMod val="50000"/>
                  </a:schemeClr>
                </a:solidFill>
              </a:rPr>
              <a:t>hoc</a:t>
            </a:r>
            <a:endParaRPr lang="hr-HR" noProof="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hr-HR" noProof="0" dirty="0" smtClean="0"/>
          </a:p>
          <a:p>
            <a:pPr marL="457200" lvl="1" indent="0">
              <a:buNone/>
            </a:pPr>
            <a:r>
              <a:rPr lang="hr-HR" dirty="0"/>
              <a:t>	</a:t>
            </a:r>
            <a:r>
              <a:rPr lang="hr-HR" dirty="0" smtClean="0"/>
              <a:t>[INSERT TABLICA ULOIŽENOG TRUDA]</a:t>
            </a:r>
            <a:endParaRPr lang="hr-H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11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285223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9CBA8-11D5-D65F-3F83-F59F385AC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Demonstracija aplikacije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ADC07-223F-0954-0AAD-901A9AD83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Pokazati ključne funkcionalnosti uživo.</a:t>
            </a:r>
          </a:p>
          <a:p>
            <a:r>
              <a:rPr lang="hr-HR" dirty="0"/>
              <a:t>Fokus na izazove i rješenja (1-2 primjera</a:t>
            </a:r>
            <a:r>
              <a:rPr lang="hr-HR" dirty="0" smtClean="0"/>
              <a:t>).</a:t>
            </a:r>
          </a:p>
          <a:p>
            <a:endParaRPr lang="hr-HR" dirty="0"/>
          </a:p>
          <a:p>
            <a:r>
              <a:rPr lang="hr-HR" dirty="0" smtClean="0"/>
              <a:t>INSERT SMTH IDK MYB SCREENSHOT????</a:t>
            </a:r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6D2D5-F8F8-3548-34C0-61BDD7AA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12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208602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Zaključak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>
                <a:solidFill>
                  <a:schemeClr val="accent1">
                    <a:lumMod val="50000"/>
                  </a:schemeClr>
                </a:solidFill>
              </a:rPr>
              <a:t>ovaj je projekt bio prilika za učenje rada u timskom okruženju, rješavanje sukoba i suradnju</a:t>
            </a:r>
          </a:p>
          <a:p>
            <a:r>
              <a:rPr lang="hr-HR" dirty="0">
                <a:solidFill>
                  <a:schemeClr val="accent1">
                    <a:lumMod val="50000"/>
                  </a:schemeClr>
                </a:solidFill>
              </a:rPr>
              <a:t>u</a:t>
            </a:r>
            <a:r>
              <a:rPr lang="hr-HR" dirty="0" smtClean="0">
                <a:solidFill>
                  <a:schemeClr val="accent1">
                    <a:lumMod val="50000"/>
                  </a:schemeClr>
                </a:solidFill>
              </a:rPr>
              <a:t>natoč postignutom napretku, postoji prostor za unaprjeđenje komunikacije i upravljanja timom, što bi u budućnosti dodatno povećalo učinkovitost rada</a:t>
            </a:r>
            <a:endParaRPr lang="hr-H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13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8259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i="1" noProof="0" dirty="0"/>
              <a:t>Nekoliko savjeta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noProof="0" dirty="0"/>
              <a:t>10-15 slajdova je sasvim dovoljno – istaknite samo najvažnije činjenice</a:t>
            </a:r>
          </a:p>
          <a:p>
            <a:r>
              <a:rPr lang="hr-HR" noProof="0" dirty="0"/>
              <a:t>Prezentaciju možete grafički urediti prema svojem nahođenju uz ograničenja:</a:t>
            </a:r>
          </a:p>
          <a:p>
            <a:pPr lvl="1"/>
            <a:r>
              <a:rPr lang="hr-HR" noProof="0" dirty="0"/>
              <a:t>Obavezan sadržaj naslovne stranice</a:t>
            </a:r>
          </a:p>
          <a:p>
            <a:pPr lvl="1"/>
            <a:r>
              <a:rPr lang="hr-HR" noProof="0" dirty="0"/>
              <a:t>Obavezni brojevi stranica</a:t>
            </a:r>
          </a:p>
          <a:p>
            <a:r>
              <a:rPr lang="hr-HR" b="1" noProof="0" dirty="0"/>
              <a:t>Priprema izlaganja na satu:</a:t>
            </a:r>
          </a:p>
          <a:p>
            <a:pPr lvl="1"/>
            <a:r>
              <a:rPr lang="hr-HR" noProof="0" dirty="0"/>
              <a:t>Pokrenite sve potrebne programe i alate na računalu prije početka Vašeg izlaganja te provjerite kompatibilnost opreme!</a:t>
            </a:r>
          </a:p>
          <a:p>
            <a:pPr lvl="2"/>
            <a:r>
              <a:rPr lang="hr-HR" dirty="0"/>
              <a:t>Standardni HDMI priključak. Eduraom.</a:t>
            </a:r>
            <a:endParaRPr lang="hr-HR" noProof="0" dirty="0"/>
          </a:p>
          <a:p>
            <a:pPr lvl="1"/>
            <a:r>
              <a:rPr lang="pl-PL" dirty="0"/>
              <a:t>Vježbati izlaganje u 15 minuta.</a:t>
            </a:r>
          </a:p>
          <a:p>
            <a:pPr lvl="1"/>
            <a:r>
              <a:rPr lang="hr-HR" b="1" noProof="0" dirty="0"/>
              <a:t>Poštujte zadani vremenski okvir!</a:t>
            </a:r>
          </a:p>
          <a:p>
            <a:endParaRPr lang="hr-H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14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641737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Sadržaj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noProof="0" dirty="0"/>
              <a:t>Opis zadatka</a:t>
            </a:r>
          </a:p>
          <a:p>
            <a:r>
              <a:rPr lang="hr-HR" noProof="0" dirty="0"/>
              <a:t>Pregled zahtjeva</a:t>
            </a:r>
          </a:p>
          <a:p>
            <a:r>
              <a:rPr lang="hr-HR" noProof="0" dirty="0"/>
              <a:t>Korišteni alati i tehnologije</a:t>
            </a:r>
          </a:p>
          <a:p>
            <a:r>
              <a:rPr lang="hr-HR" noProof="0" dirty="0"/>
              <a:t>Arhitektura</a:t>
            </a:r>
          </a:p>
          <a:p>
            <a:r>
              <a:rPr lang="hr-HR" noProof="0" dirty="0"/>
              <a:t>Organizacija rada </a:t>
            </a:r>
          </a:p>
          <a:p>
            <a:r>
              <a:rPr lang="hr-HR" noProof="0" dirty="0"/>
              <a:t>Iskustva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2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30753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Sadržaj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6CB0F54-7862-2508-EDB2-877BCE433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noProof="0" dirty="0"/>
              <a:t>Članovi tima</a:t>
            </a:r>
          </a:p>
          <a:p>
            <a:r>
              <a:rPr lang="hr-HR" noProof="0" dirty="0"/>
              <a:t>Cilj projekta</a:t>
            </a:r>
          </a:p>
          <a:p>
            <a:r>
              <a:rPr lang="hr-HR" noProof="0" dirty="0"/>
              <a:t>Analiza i oblikovanje sustava	</a:t>
            </a:r>
          </a:p>
          <a:p>
            <a:pPr lvl="1"/>
            <a:r>
              <a:rPr lang="hr-HR" noProof="0" dirty="0"/>
              <a:t>Zahtjevi</a:t>
            </a:r>
          </a:p>
          <a:p>
            <a:pPr lvl="1"/>
            <a:r>
              <a:rPr lang="hr-HR" noProof="0" dirty="0"/>
              <a:t>Arhitektura</a:t>
            </a:r>
          </a:p>
          <a:p>
            <a:r>
              <a:rPr lang="hr-HR" noProof="0" dirty="0"/>
              <a:t>Organizacija rada </a:t>
            </a:r>
          </a:p>
          <a:p>
            <a:r>
              <a:rPr lang="hr-HR" noProof="0" dirty="0"/>
              <a:t>Iskustva</a:t>
            </a:r>
          </a:p>
          <a:p>
            <a:endParaRPr lang="hr-H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pPr/>
              <a:t>3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712565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CCC5E-8F0C-4678-41F6-563B723DD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Članovi grupe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85B14-6D23-2394-890E-2F2CE0684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1769" y="4853886"/>
            <a:ext cx="5661577" cy="2262905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b="1" dirty="0" err="1" smtClean="0"/>
              <a:t>Grupa</a:t>
            </a:r>
            <a:r>
              <a:rPr lang="en-US" b="1" dirty="0"/>
              <a:t>:</a:t>
            </a:r>
            <a:r>
              <a:rPr lang="en-US" dirty="0"/>
              <a:t> </a:t>
            </a:r>
            <a:r>
              <a:rPr lang="en-US" i="1" dirty="0"/>
              <a:t>Project </a:t>
            </a:r>
            <a:r>
              <a:rPr lang="en-US" i="1" dirty="0" err="1" smtClean="0"/>
              <a:t>Bajeet</a:t>
            </a:r>
            <a:endParaRPr lang="hr-HR" i="1" dirty="0" smtClean="0"/>
          </a:p>
          <a:p>
            <a:pPr marL="0" indent="0" algn="r">
              <a:buNone/>
            </a:pPr>
            <a:r>
              <a:rPr lang="en-US" b="1" dirty="0" err="1"/>
              <a:t>Nastavnik</a:t>
            </a:r>
            <a:r>
              <a:rPr lang="en-US" b="1" dirty="0"/>
              <a:t>:</a:t>
            </a:r>
            <a:r>
              <a:rPr lang="en-US" dirty="0"/>
              <a:t> Goran </a:t>
            </a:r>
            <a:r>
              <a:rPr lang="en-US" dirty="0" err="1" smtClean="0"/>
              <a:t>Rajić</a:t>
            </a:r>
            <a:endParaRPr lang="hr-HR" dirty="0" smtClean="0"/>
          </a:p>
          <a:p>
            <a:pPr marL="0" indent="0" algn="r">
              <a:buNone/>
            </a:pPr>
            <a:r>
              <a:rPr lang="en-US" b="1" dirty="0" err="1" smtClean="0"/>
              <a:t>Programsko</a:t>
            </a:r>
            <a:r>
              <a:rPr lang="en-US" b="1" dirty="0" smtClean="0"/>
              <a:t> </a:t>
            </a:r>
            <a:r>
              <a:rPr lang="en-US" b="1" dirty="0" err="1"/>
              <a:t>inženjerstvo</a:t>
            </a:r>
            <a:r>
              <a:rPr lang="en-US" b="1" dirty="0"/>
              <a:t> </a:t>
            </a:r>
            <a:r>
              <a:rPr lang="en-US" b="1" dirty="0" err="1"/>
              <a:t>ak.god</a:t>
            </a:r>
            <a:r>
              <a:rPr lang="en-US" b="1" dirty="0"/>
              <a:t> 2024./2025.</a:t>
            </a:r>
          </a:p>
          <a:p>
            <a:pPr marL="0" indent="0" algn="r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8E38AF-35BC-BD40-AC94-1AB4341B3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4</a:t>
            </a:fld>
            <a:endParaRPr lang="hr-HR" dirty="0"/>
          </a:p>
        </p:txBody>
      </p:sp>
      <p:sp>
        <p:nvSpPr>
          <p:cNvPr id="5" name="TextBox 4"/>
          <p:cNvSpPr txBox="1"/>
          <p:nvPr/>
        </p:nvSpPr>
        <p:spPr>
          <a:xfrm>
            <a:off x="408830" y="1767678"/>
            <a:ext cx="366025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b="1" dirty="0" smtClean="0">
                <a:solidFill>
                  <a:schemeClr val="accent1">
                    <a:lumMod val="50000"/>
                  </a:schemeClr>
                </a:solidFill>
              </a:rPr>
              <a:t>Dokumentacija: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Jelena 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Glasovac</a:t>
            </a:r>
            <a:r>
              <a:rPr lang="hr-HR" sz="2000" b="1" dirty="0" smtClean="0">
                <a:solidFill>
                  <a:schemeClr val="accent1">
                    <a:lumMod val="50000"/>
                  </a:schemeClr>
                </a:solidFill>
              </a:rPr>
              <a:t> (voditelj)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Bruno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</a:rPr>
              <a:t>Ševčenko</a:t>
            </a:r>
            <a:endParaRPr lang="en-US" sz="2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hr-HR" sz="2000" dirty="0" smtClean="0"/>
          </a:p>
          <a:p>
            <a:r>
              <a:rPr lang="hr-HR" sz="2000" b="1" dirty="0" err="1" smtClean="0">
                <a:solidFill>
                  <a:schemeClr val="accent2">
                    <a:lumMod val="50000"/>
                  </a:schemeClr>
                </a:solidFill>
              </a:rPr>
              <a:t>Backend</a:t>
            </a:r>
            <a:endParaRPr lang="en-US" sz="2000" dirty="0">
              <a:solidFill>
                <a:schemeClr val="accent2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Mauro </a:t>
            </a:r>
            <a:r>
              <a:rPr lang="en-US" sz="2000" b="1" dirty="0" err="1" smtClean="0">
                <a:solidFill>
                  <a:schemeClr val="accent2">
                    <a:lumMod val="50000"/>
                  </a:schemeClr>
                </a:solidFill>
              </a:rPr>
              <a:t>Mohorovičić</a:t>
            </a:r>
            <a:endParaRPr lang="hr-HR" sz="20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Marko </a:t>
            </a:r>
            <a:r>
              <a:rPr lang="en-US" sz="2000" b="1" dirty="0" err="1" smtClean="0">
                <a:solidFill>
                  <a:schemeClr val="accent2">
                    <a:lumMod val="50000"/>
                  </a:schemeClr>
                </a:solidFill>
              </a:rPr>
              <a:t>Vukadin</a:t>
            </a:r>
            <a:endParaRPr lang="en-US" sz="20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hr-HR" sz="2000" b="1" dirty="0" smtClean="0">
              <a:solidFill>
                <a:srgbClr val="663300"/>
              </a:solidFill>
            </a:endParaRPr>
          </a:p>
          <a:p>
            <a:r>
              <a:rPr lang="hr-HR" sz="2000" b="1" dirty="0" err="1" smtClean="0">
                <a:solidFill>
                  <a:schemeClr val="accent3">
                    <a:lumMod val="50000"/>
                  </a:schemeClr>
                </a:solidFill>
              </a:rPr>
              <a:t>Frontend</a:t>
            </a:r>
            <a:endParaRPr lang="en-US" sz="2000" b="1" dirty="0">
              <a:solidFill>
                <a:schemeClr val="accent3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accent3">
                    <a:lumMod val="50000"/>
                  </a:schemeClr>
                </a:solidFill>
              </a:rPr>
              <a:t>Lovre</a:t>
            </a: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3">
                    <a:lumMod val="50000"/>
                  </a:schemeClr>
                </a:solidFill>
              </a:rPr>
              <a:t>Rančev</a:t>
            </a:r>
            <a:endParaRPr lang="en-US" sz="2000" b="1" dirty="0">
              <a:solidFill>
                <a:schemeClr val="accent3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</a:rPr>
              <a:t>Bruno </a:t>
            </a: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</a:rPr>
              <a:t>Tudor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35151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A0B7E-6D2D-545E-3942-807E5763C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O projektu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DC0A7-2EBE-B97D-F71C-97BD62047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sr-Latn-RS" altLang="sr-Latn-RS" dirty="0"/>
              <a:t>Ukratko: </a:t>
            </a:r>
            <a:r>
              <a:rPr lang="hr-HR" altLang="sr-Latn-RS" b="1" dirty="0"/>
              <a:t>Što aplikacija rješava?</a:t>
            </a:r>
          </a:p>
          <a:p>
            <a:pPr lvl="0"/>
            <a:r>
              <a:rPr lang="hr-HR" altLang="sr-Latn-RS" dirty="0" smtClean="0"/>
              <a:t>Cilj: Omogućiti jednostavnu komunikaciju suvlasnicima zgrada</a:t>
            </a:r>
            <a:endParaRPr lang="hr-HR" altLang="sr-Latn-RS" dirty="0"/>
          </a:p>
          <a:p>
            <a:pPr lvl="0"/>
            <a:r>
              <a:rPr lang="hr-HR" altLang="sr-Latn-RS" dirty="0" smtClean="0"/>
              <a:t>Koncept: </a:t>
            </a:r>
          </a:p>
          <a:p>
            <a:pPr marL="0" lvl="0" indent="0">
              <a:buNone/>
            </a:pPr>
            <a:r>
              <a:rPr lang="hr-HR" altLang="sr-Latn-RS" dirty="0" smtClean="0">
                <a:solidFill>
                  <a:schemeClr val="accent1">
                    <a:lumMod val="50000"/>
                  </a:schemeClr>
                </a:solidFill>
              </a:rPr>
              <a:t>Zgrade imaju web oglasne ploče.</a:t>
            </a:r>
          </a:p>
          <a:p>
            <a:pPr marL="0" lvl="0" indent="0">
              <a:buNone/>
            </a:pPr>
            <a:r>
              <a:rPr lang="hr-HR" altLang="sr-Latn-RS" dirty="0" smtClean="0">
                <a:solidFill>
                  <a:schemeClr val="accent1">
                    <a:lumMod val="50000"/>
                  </a:schemeClr>
                </a:solidFill>
              </a:rPr>
              <a:t>U njima se mogu stvarati diskusije </a:t>
            </a:r>
          </a:p>
          <a:p>
            <a:pPr marL="0" lvl="0" indent="0">
              <a:buNone/>
            </a:pPr>
            <a:r>
              <a:rPr lang="hr-HR" altLang="sr-Latn-RS" dirty="0" smtClean="0">
                <a:solidFill>
                  <a:schemeClr val="accent1">
                    <a:lumMod val="50000"/>
                  </a:schemeClr>
                </a:solidFill>
              </a:rPr>
              <a:t>u sklopu kojih suvlasnici mogu komentirati </a:t>
            </a:r>
          </a:p>
          <a:p>
            <a:pPr marL="0" lvl="0" indent="0">
              <a:buNone/>
            </a:pPr>
            <a:r>
              <a:rPr lang="hr-HR" altLang="sr-Latn-RS" dirty="0" smtClean="0">
                <a:solidFill>
                  <a:schemeClr val="accent1">
                    <a:lumMod val="50000"/>
                  </a:schemeClr>
                </a:solidFill>
              </a:rPr>
              <a:t>i glasati na određena pitanja</a:t>
            </a:r>
            <a:endParaRPr lang="hr-HR" altLang="sr-Latn-R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24A85-3B76-EBCB-772E-CD8CF316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pPr/>
              <a:t>5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839409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Pregled zahtjeva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779" y="1733910"/>
            <a:ext cx="7772400" cy="6380787"/>
          </a:xfrm>
        </p:spPr>
        <p:txBody>
          <a:bodyPr>
            <a:normAutofit/>
          </a:bodyPr>
          <a:lstStyle/>
          <a:p>
            <a:r>
              <a:rPr lang="hr-HR" b="1" dirty="0"/>
              <a:t>Glavni funkcionalni </a:t>
            </a:r>
            <a:r>
              <a:rPr lang="hr-HR" b="1" dirty="0" smtClean="0"/>
              <a:t>zahtjevi</a:t>
            </a:r>
          </a:p>
          <a:p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Aplikacija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omogućuje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neprijavljenom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korisniku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prijavu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u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sustav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koristeći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korisničko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ime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lozinku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ili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OAuth 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2.0</a:t>
            </a:r>
            <a:endParaRPr lang="hr-HR" sz="18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Aplikacija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omogućuje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suvlasniku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pokretanje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1">
                    <a:lumMod val="50000"/>
                  </a:schemeClr>
                </a:solidFill>
              </a:rPr>
              <a:t>javne</a:t>
            </a:r>
            <a:r>
              <a:rPr lang="hr-HR" sz="1800" dirty="0" smtClean="0">
                <a:solidFill>
                  <a:schemeClr val="accent1">
                    <a:lumMod val="50000"/>
                  </a:schemeClr>
                </a:solidFill>
              </a:rPr>
              <a:t> ili privatne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diskusije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na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oglasnoj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ploči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1">
                    <a:lumMod val="50000"/>
                  </a:schemeClr>
                </a:solidFill>
              </a:rPr>
              <a:t>aplikacije</a:t>
            </a:r>
            <a:endParaRPr lang="hr-HR" sz="18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800" dirty="0" err="1" smtClean="0">
                <a:solidFill>
                  <a:schemeClr val="accent1">
                    <a:lumMod val="50000"/>
                  </a:schemeClr>
                </a:solidFill>
              </a:rPr>
              <a:t>Aplikacija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omogućuje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suvlasniku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pokretanje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glasanja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unutar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1">
                    <a:lumMod val="50000"/>
                  </a:schemeClr>
                </a:solidFill>
              </a:rPr>
              <a:t>diskusije</a:t>
            </a:r>
            <a:endParaRPr lang="hr-HR" sz="18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Aplikacija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omogućuje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suvlasniku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glasanje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u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diskusijama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na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koje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ima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1">
                    <a:lumMod val="50000"/>
                  </a:schemeClr>
                </a:solidFill>
              </a:rPr>
              <a:t>pristup</a:t>
            </a:r>
            <a:endParaRPr lang="hr-HR" sz="18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800" dirty="0" err="1" smtClean="0">
                <a:solidFill>
                  <a:schemeClr val="accent1">
                    <a:lumMod val="50000"/>
                  </a:schemeClr>
                </a:solidFill>
              </a:rPr>
              <a:t>Aplikacija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omogućuje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suvlasniku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iniciranje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kreiranja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poziva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na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sastanak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nakon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pozitivnog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hr-HR" sz="18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800" dirty="0" err="1" smtClean="0">
                <a:solidFill>
                  <a:schemeClr val="accent1">
                    <a:lumMod val="50000"/>
                  </a:schemeClr>
                </a:solidFill>
              </a:rPr>
              <a:t>Aplikacija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omogućuje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slanje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zahtjeva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StanPlan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aplikaciji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za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kreiranje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1">
                    <a:lumMod val="50000"/>
                  </a:schemeClr>
                </a:solidFill>
              </a:rPr>
              <a:t>sastanka</a:t>
            </a:r>
            <a:endParaRPr lang="hr-HR" sz="18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Sustav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elektroničke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pošte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šalje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obavijesti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korisnicima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kada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su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dodani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u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privatnu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diskusiju</a:t>
            </a:r>
            <a:endParaRPr lang="hr-HR" sz="1800" noProof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6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161375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B194B-73FA-DAD6-728F-E14212BE2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noProof="0" dirty="0"/>
              <a:t>UML dijagram obrazaca uporabe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0CEC8-0F4C-E99E-FC93-F08F526E7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7</a:t>
            </a:fld>
            <a:endParaRPr lang="hr-HR" dirty="0"/>
          </a:p>
        </p:txBody>
      </p:sp>
      <p:pic>
        <p:nvPicPr>
          <p:cNvPr id="2050" name="Picture 2" descr="image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117" y="2120900"/>
            <a:ext cx="5367765" cy="405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244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Arhitektura sustava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8</a:t>
            </a:fld>
            <a:endParaRPr lang="hr-HR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6561" y="1990964"/>
            <a:ext cx="3236790" cy="4051300"/>
          </a:xfrm>
          <a:prstGeom prst="rect">
            <a:avLst/>
          </a:prstGeom>
        </p:spPr>
      </p:pic>
      <p:sp>
        <p:nvSpPr>
          <p:cNvPr id="9" name="AutoShape 10" descr="dataTyp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6" name="Picture 14" descr="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497" y="2739237"/>
            <a:ext cx="4604849" cy="3303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975883" y="2082392"/>
            <a:ext cx="4410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 smtClean="0">
                <a:solidFill>
                  <a:schemeClr val="accent1">
                    <a:lumMod val="50000"/>
                  </a:schemeClr>
                </a:solidFill>
              </a:rPr>
              <a:t>Klijent – poslužitelj interakcije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 smtClean="0">
                <a:solidFill>
                  <a:schemeClr val="accent1">
                    <a:lumMod val="50000"/>
                  </a:schemeClr>
                </a:solidFill>
              </a:rPr>
              <a:t>Objektno orijentiran sustav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354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43278-3D25-FEF7-4D6D-B4CA3FBE5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Ispitivanje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03D6B-82AC-E000-ED08-E246EC190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Izazivanje</a:t>
            </a:r>
            <a:r>
              <a:rPr lang="en-US" dirty="0" smtClean="0"/>
              <a:t> </a:t>
            </a:r>
            <a:r>
              <a:rPr lang="en-US" dirty="0" err="1"/>
              <a:t>pogreške</a:t>
            </a:r>
            <a:r>
              <a:rPr lang="en-US" dirty="0"/>
              <a:t> (Exception Throwing): </a:t>
            </a:r>
            <a:r>
              <a:rPr lang="en-US" dirty="0" err="1"/>
              <a:t>Registracija</a:t>
            </a:r>
            <a:r>
              <a:rPr lang="en-US" dirty="0"/>
              <a:t> </a:t>
            </a:r>
            <a:r>
              <a:rPr lang="en-US" dirty="0" err="1"/>
              <a:t>već</a:t>
            </a:r>
            <a:r>
              <a:rPr lang="en-US" dirty="0"/>
              <a:t> </a:t>
            </a:r>
            <a:r>
              <a:rPr lang="en-US" dirty="0" err="1"/>
              <a:t>registriranim</a:t>
            </a:r>
            <a:r>
              <a:rPr lang="en-US" dirty="0"/>
              <a:t> </a:t>
            </a:r>
            <a:r>
              <a:rPr lang="en-US" dirty="0" err="1" smtClean="0"/>
              <a:t>emailom</a:t>
            </a:r>
            <a:endParaRPr lang="hr-HR" dirty="0" smtClean="0"/>
          </a:p>
          <a:p>
            <a:r>
              <a:rPr lang="en-US" dirty="0" err="1" smtClean="0"/>
              <a:t>Registracija</a:t>
            </a:r>
            <a:r>
              <a:rPr lang="en-US" dirty="0" smtClean="0"/>
              <a:t> </a:t>
            </a:r>
            <a:r>
              <a:rPr lang="en-US" dirty="0" err="1"/>
              <a:t>novog</a:t>
            </a:r>
            <a:r>
              <a:rPr lang="en-US" dirty="0"/>
              <a:t> </a:t>
            </a:r>
            <a:r>
              <a:rPr lang="en-US" dirty="0" err="1"/>
              <a:t>korisnika</a:t>
            </a:r>
            <a:endParaRPr lang="en-US" b="1" dirty="0"/>
          </a:p>
          <a:p>
            <a:r>
              <a:rPr lang="en-US" dirty="0" err="1" smtClean="0"/>
              <a:t>Pronalaženje</a:t>
            </a:r>
            <a:r>
              <a:rPr lang="en-US" dirty="0" smtClean="0"/>
              <a:t> </a:t>
            </a:r>
            <a:r>
              <a:rPr lang="en-US" dirty="0" err="1"/>
              <a:t>korisnika</a:t>
            </a:r>
            <a:r>
              <a:rPr lang="en-US" dirty="0"/>
              <a:t> </a:t>
            </a:r>
            <a:r>
              <a:rPr lang="en-US" dirty="0" err="1"/>
              <a:t>prema</a:t>
            </a:r>
            <a:r>
              <a:rPr lang="en-US" dirty="0"/>
              <a:t> </a:t>
            </a:r>
            <a:r>
              <a:rPr lang="en-US" dirty="0" err="1"/>
              <a:t>korisničkom</a:t>
            </a:r>
            <a:r>
              <a:rPr lang="en-US" dirty="0"/>
              <a:t> </a:t>
            </a:r>
            <a:r>
              <a:rPr lang="en-US" dirty="0" err="1"/>
              <a:t>imenu</a:t>
            </a:r>
            <a:endParaRPr lang="en-US" b="1" dirty="0"/>
          </a:p>
          <a:p>
            <a:r>
              <a:rPr lang="en-US" dirty="0" err="1" smtClean="0"/>
              <a:t>Brisanje</a:t>
            </a:r>
            <a:r>
              <a:rPr lang="en-US" dirty="0" smtClean="0"/>
              <a:t> </a:t>
            </a:r>
            <a:r>
              <a:rPr lang="en-US" dirty="0" err="1"/>
              <a:t>korisnika</a:t>
            </a:r>
            <a:endParaRPr lang="en-US" b="1" dirty="0"/>
          </a:p>
          <a:p>
            <a:r>
              <a:rPr lang="en-US" dirty="0" err="1" smtClean="0"/>
              <a:t>Testiranje</a:t>
            </a:r>
            <a:r>
              <a:rPr lang="en-US" dirty="0" smtClean="0"/>
              <a:t> </a:t>
            </a:r>
            <a:r>
              <a:rPr lang="en-US" dirty="0" err="1"/>
              <a:t>objekta</a:t>
            </a:r>
            <a:r>
              <a:rPr lang="en-US" dirty="0"/>
              <a:t> "Board"</a:t>
            </a:r>
            <a:endParaRPr lang="en-US" b="1" dirty="0"/>
          </a:p>
          <a:p>
            <a:r>
              <a:rPr lang="en-US" dirty="0" err="1" smtClean="0"/>
              <a:t>Testiranje</a:t>
            </a:r>
            <a:r>
              <a:rPr lang="en-US" dirty="0" smtClean="0"/>
              <a:t> </a:t>
            </a:r>
            <a:r>
              <a:rPr lang="en-US" dirty="0" err="1"/>
              <a:t>objekta</a:t>
            </a:r>
            <a:r>
              <a:rPr lang="en-US" dirty="0"/>
              <a:t> "Thread"</a:t>
            </a:r>
            <a:endParaRPr lang="en-US" b="1" dirty="0"/>
          </a:p>
          <a:p>
            <a:r>
              <a:rPr lang="en-US" dirty="0" err="1" smtClean="0"/>
              <a:t>Testiranje</a:t>
            </a:r>
            <a:r>
              <a:rPr lang="en-US" dirty="0" smtClean="0"/>
              <a:t> </a:t>
            </a:r>
            <a:r>
              <a:rPr lang="en-US" dirty="0" err="1"/>
              <a:t>objekta</a:t>
            </a:r>
            <a:r>
              <a:rPr lang="en-US" dirty="0"/>
              <a:t> "Message"</a:t>
            </a:r>
            <a:endParaRPr lang="en-US" b="1" dirty="0"/>
          </a:p>
          <a:p>
            <a:endParaRPr lang="en-US" b="1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02A5A4-7F29-94F6-4C85-99B20512A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9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321737263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theme/theme1.xml><?xml version="1.0" encoding="utf-8"?>
<a:theme xmlns:a="http://schemas.openxmlformats.org/drawingml/2006/main" name="PROGI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Franklin Gothic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I-template.potm" id="{58E78474-FDB4-4359-98C4-259EEF8E4D43}" vid="{A98D19B1-8675-4930-BF13-63F2BBFA5E37}"/>
    </a:ext>
  </a:extLst>
</a:theme>
</file>

<file path=ppt/theme/theme2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01_Uvod_19-1</Template>
  <TotalTime>1443</TotalTime>
  <Words>427</Words>
  <Application>Microsoft Office PowerPoint</Application>
  <PresentationFormat>On-screen Show (4:3)</PresentationFormat>
  <Paragraphs>128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Calibri</vt:lpstr>
      <vt:lpstr>Century Gothic</vt:lpstr>
      <vt:lpstr>Courier New</vt:lpstr>
      <vt:lpstr>Franklin Gothic Book</vt:lpstr>
      <vt:lpstr>Franklin Gothic Demi</vt:lpstr>
      <vt:lpstr>Georgia</vt:lpstr>
      <vt:lpstr>Trebuchet MS</vt:lpstr>
      <vt:lpstr>Wingdings</vt:lpstr>
      <vt:lpstr>PROGI-template</vt:lpstr>
      <vt:lpstr>Wood Type</vt:lpstr>
      <vt:lpstr>StanPlan  ProjectBajeet</vt:lpstr>
      <vt:lpstr>Sadržaj</vt:lpstr>
      <vt:lpstr>Sadržaj</vt:lpstr>
      <vt:lpstr>Članovi grupe</vt:lpstr>
      <vt:lpstr>O projektu</vt:lpstr>
      <vt:lpstr>Pregled zahtjeva</vt:lpstr>
      <vt:lpstr>UML dijagram obrazaca uporabe</vt:lpstr>
      <vt:lpstr>Arhitektura sustava</vt:lpstr>
      <vt:lpstr>Ispitivanje</vt:lpstr>
      <vt:lpstr>Korišteni alati i tehnologije</vt:lpstr>
      <vt:lpstr>Organizacija rada</vt:lpstr>
      <vt:lpstr>Demonstracija aplikacije</vt:lpstr>
      <vt:lpstr>Zaključak</vt:lpstr>
      <vt:lpstr>Nekoliko savjeta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Jelena Glasovac</cp:lastModifiedBy>
  <cp:revision>32</cp:revision>
  <dcterms:created xsi:type="dcterms:W3CDTF">2016-01-18T13:10:52Z</dcterms:created>
  <dcterms:modified xsi:type="dcterms:W3CDTF">2025-01-24T22:58:55Z</dcterms:modified>
</cp:coreProperties>
</file>