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91308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80407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709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6684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262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5/21/2016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8324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5/21/2016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594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5/21/2016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243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112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22603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5/21/2016</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72411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pPr/>
              <a:t>5/21/2016</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3799585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soup.org/license" TargetMode="External"/><Relationship Id="rId2" Type="http://schemas.openxmlformats.org/officeDocument/2006/relationships/hyperlink" Target="https://jsoup.org/"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github.com/jhy/jsou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soup.org/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jsoup.org/cookbook/modifying-data/set-html" TargetMode="External"/><Relationship Id="rId2" Type="http://schemas.openxmlformats.org/officeDocument/2006/relationships/hyperlink" Target="https://jsoup.org/cookbook/modifying-data/set-attributes" TargetMode="External"/><Relationship Id="rId1" Type="http://schemas.openxmlformats.org/officeDocument/2006/relationships/slideLayout" Target="../slideLayouts/slideLayout2.xml"/><Relationship Id="rId4" Type="http://schemas.openxmlformats.org/officeDocument/2006/relationships/hyperlink" Target="https://jsoup.org/cookbook/modifying-data/set-text"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jsoup.org/cookbook/cleaning-html/whitelist-sanitiz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err="1" smtClean="0"/>
              <a:t>Tìm</a:t>
            </a:r>
            <a:r>
              <a:rPr lang="en-US" smtClean="0"/>
              <a:t> </a:t>
            </a:r>
            <a:r>
              <a:rPr lang="en-US" err="1" smtClean="0"/>
              <a:t>hiểu</a:t>
            </a:r>
            <a:r>
              <a:rPr lang="en-US" smtClean="0"/>
              <a:t> </a:t>
            </a:r>
            <a:r>
              <a:rPr lang="en-US" err="1" smtClean="0"/>
              <a:t>về</a:t>
            </a:r>
            <a:r>
              <a:rPr lang="en-US" smtClean="0"/>
              <a:t> Web Scraping và thư </a:t>
            </a:r>
            <a:r>
              <a:rPr lang="en-US" err="1" smtClean="0"/>
              <a:t>viện</a:t>
            </a:r>
            <a:r>
              <a:rPr lang="en-US" smtClean="0"/>
              <a:t> Web Scraping mã nguồn mở Jsoup</a:t>
            </a:r>
            <a:endParaRPr lang="en-US"/>
          </a:p>
        </p:txBody>
      </p:sp>
      <p:sp>
        <p:nvSpPr>
          <p:cNvPr id="3" name="Subtitle 2"/>
          <p:cNvSpPr>
            <a:spLocks noGrp="1"/>
          </p:cNvSpPr>
          <p:nvPr>
            <p:ph type="subTitle" idx="1"/>
          </p:nvPr>
        </p:nvSpPr>
        <p:spPr/>
        <p:txBody>
          <a:bodyPr/>
          <a:lstStyle/>
          <a:p>
            <a:r>
              <a:rPr lang="en-US" smtClean="0"/>
              <a:t>Mai Hoàng Nam – 12130086</a:t>
            </a:r>
          </a:p>
          <a:p>
            <a:r>
              <a:rPr lang="en-US" smtClean="0"/>
              <a:t>Trương Kim Trọng – </a:t>
            </a:r>
            <a:r>
              <a:rPr lang="en-US" smtClean="0"/>
              <a:t>12130118</a:t>
            </a:r>
            <a:endParaRPr lang="en-US"/>
          </a:p>
        </p:txBody>
      </p:sp>
    </p:spTree>
    <p:extLst>
      <p:ext uri="{BB962C8B-B14F-4D97-AF65-F5344CB8AC3E}">
        <p14:creationId xmlns:p14="http://schemas.microsoft.com/office/powerpoint/2010/main" val="348436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a:t>Web-scraping software</a:t>
            </a:r>
            <a:r>
              <a:rPr lang="en-US" sz="2400"/>
              <a:t>: </a:t>
            </a:r>
            <a:r>
              <a:rPr lang="en-US" sz="2400" smtClean="0"/>
              <a:t>Có rất nhiều công cụ phần mềm tồn tại có thể được dùng để tùy chỉnh các giải pháp web-scraping. Phần mềm có thể tự động thử nhận dạng cấu trúc dữ liệu của một trang hoặc cung cấp một interface loại bỏ sự cần thiết việc phải viết web-scraping code bằng tay, hoặc một vài phương thức dùng trích xuất và biến đổi nội dung, và các csdl interface chứa dữ liệu đã trích xuất trong các csdl cục bộ. (vd: import.io)</a:t>
            </a:r>
            <a:endParaRPr lang="en-US" sz="2400"/>
          </a:p>
        </p:txBody>
      </p:sp>
    </p:spTree>
    <p:extLst>
      <p:ext uri="{BB962C8B-B14F-4D97-AF65-F5344CB8AC3E}">
        <p14:creationId xmlns:p14="http://schemas.microsoft.com/office/powerpoint/2010/main" val="21724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smtClean="0"/>
              <a:t>Các nền tảng kết tập</a:t>
            </a:r>
            <a:r>
              <a:rPr lang="en-US" sz="2400" smtClean="0"/>
              <a:t>: Có một số công ty đã xây dựng các nền tảng thu hoạch cụ thể. Những nền tảng này tạo ra một tập hợp các con “</a:t>
            </a:r>
            <a:r>
              <a:rPr lang="en-US" sz="2400"/>
              <a:t>bots</a:t>
            </a:r>
            <a:r>
              <a:rPr lang="en-US" sz="2400" smtClean="0"/>
              <a:t>” (máy) với từng trang mục tiêu cụ thể.</a:t>
            </a:r>
            <a:endParaRPr lang="en-US" sz="2400"/>
          </a:p>
        </p:txBody>
      </p:sp>
    </p:spTree>
    <p:extLst>
      <p:ext uri="{BB962C8B-B14F-4D97-AF65-F5344CB8AC3E}">
        <p14:creationId xmlns:p14="http://schemas.microsoft.com/office/powerpoint/2010/main" val="41173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smtClean="0"/>
              <a:t>Nhận diện ghi chú ngữ nghĩa</a:t>
            </a:r>
            <a:r>
              <a:rPr lang="en-US" sz="2400" smtClean="0"/>
              <a:t>: Trang web bị trích xuất có thể có các </a:t>
            </a:r>
            <a:r>
              <a:rPr lang="en-US" sz="2400"/>
              <a:t>metadata </a:t>
            </a:r>
            <a:r>
              <a:rPr lang="en-US" sz="2400" smtClean="0"/>
              <a:t>hoặc các thẻ ngữ nghĩa (</a:t>
            </a:r>
            <a:r>
              <a:rPr lang="en-US" sz="2400"/>
              <a:t>semantic </a:t>
            </a:r>
            <a:r>
              <a:rPr lang="en-US" sz="2400" smtClean="0"/>
              <a:t>markups)</a:t>
            </a:r>
            <a:r>
              <a:rPr lang="en-US" sz="2400" smtClean="0"/>
              <a:t> hoặc đánh dấu (annotations), có thể được dùng để xác định các dữ liệu kết quả cụ thể.</a:t>
            </a:r>
            <a:endParaRPr lang="en-US" sz="2400"/>
          </a:p>
        </p:txBody>
      </p:sp>
    </p:spTree>
    <p:extLst>
      <p:ext uri="{BB962C8B-B14F-4D97-AF65-F5344CB8AC3E}">
        <p14:creationId xmlns:p14="http://schemas.microsoft.com/office/powerpoint/2010/main" val="253892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a:t>Computer vision web-page analyzers</a:t>
            </a:r>
            <a:r>
              <a:rPr lang="en-US" sz="2400"/>
              <a:t>: </a:t>
            </a:r>
            <a:r>
              <a:rPr lang="en-US" sz="2400" smtClean="0"/>
              <a:t>Sử dụng máy học và thị giác máy tính để xác nhận và trích xuất thông tin từ các trang web thông qua việc phân tích trang tương tự như con người.</a:t>
            </a:r>
            <a:endParaRPr lang="en-US" sz="2400"/>
          </a:p>
        </p:txBody>
      </p:sp>
    </p:spTree>
    <p:extLst>
      <p:ext uri="{BB962C8B-B14F-4D97-AF65-F5344CB8AC3E}">
        <p14:creationId xmlns:p14="http://schemas.microsoft.com/office/powerpoint/2010/main" val="94053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Giới thiệu về Jsoup</a:t>
            </a:r>
            <a:endParaRPr lang="en-US" sz="4400"/>
          </a:p>
        </p:txBody>
      </p:sp>
      <p:sp>
        <p:nvSpPr>
          <p:cNvPr id="3" name="Content Placeholder 2"/>
          <p:cNvSpPr>
            <a:spLocks noGrp="1"/>
          </p:cNvSpPr>
          <p:nvPr>
            <p:ph idx="1"/>
          </p:nvPr>
        </p:nvSpPr>
        <p:spPr/>
        <p:txBody>
          <a:bodyPr>
            <a:noAutofit/>
          </a:bodyPr>
          <a:lstStyle/>
          <a:p>
            <a:r>
              <a:rPr lang="en-US" sz="2400"/>
              <a:t>Trang chủ: </a:t>
            </a:r>
            <a:r>
              <a:rPr lang="en-US" sz="2400">
                <a:hlinkClick r:id="rId2"/>
              </a:rPr>
              <a:t>https://jsoup.org</a:t>
            </a:r>
            <a:r>
              <a:rPr lang="en-US" sz="2400" smtClean="0">
                <a:hlinkClick r:id="rId2"/>
              </a:rPr>
              <a:t>/</a:t>
            </a:r>
            <a:endParaRPr lang="en-US" sz="2400"/>
          </a:p>
          <a:p>
            <a:r>
              <a:rPr lang="en-US" sz="2400" smtClean="0"/>
              <a:t>Giấy phép: </a:t>
            </a:r>
            <a:r>
              <a:rPr lang="en-US" sz="2400"/>
              <a:t>MIT license (</a:t>
            </a:r>
            <a:r>
              <a:rPr lang="en-US" sz="2400" smtClean="0">
                <a:hlinkClick r:id="rId3"/>
              </a:rPr>
              <a:t>https://jsoup.org/license</a:t>
            </a:r>
            <a:r>
              <a:rPr lang="en-US" sz="2400" smtClean="0"/>
              <a:t>)</a:t>
            </a:r>
          </a:p>
          <a:p>
            <a:r>
              <a:rPr lang="en-US" sz="2400"/>
              <a:t>Mã nguồn: </a:t>
            </a:r>
            <a:r>
              <a:rPr lang="en-US" sz="2400">
                <a:hlinkClick r:id="rId4"/>
              </a:rPr>
              <a:t>https://github.com/jhy/jsoup</a:t>
            </a:r>
            <a:r>
              <a:rPr lang="en-US" sz="2400" smtClean="0">
                <a:hlinkClick r:id="rId4"/>
              </a:rPr>
              <a:t>/</a:t>
            </a:r>
            <a:endParaRPr lang="en-US" sz="2400" smtClean="0"/>
          </a:p>
          <a:p>
            <a:r>
              <a:rPr lang="en-US" sz="2400" smtClean="0"/>
              <a:t>Phiên bản mới nhất: 1.9.1</a:t>
            </a:r>
            <a:endParaRPr lang="en-US" sz="240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8705" y="615228"/>
            <a:ext cx="5172891" cy="1722613"/>
          </a:xfrm>
          <a:prstGeom prst="rect">
            <a:avLst/>
          </a:prstGeom>
        </p:spPr>
      </p:pic>
    </p:spTree>
    <p:extLst>
      <p:ext uri="{BB962C8B-B14F-4D97-AF65-F5344CB8AC3E}">
        <p14:creationId xmlns:p14="http://schemas.microsoft.com/office/powerpoint/2010/main" val="291381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Giới thiệu về Jsoup</a:t>
            </a:r>
            <a:endParaRPr lang="en-US" sz="4400"/>
          </a:p>
        </p:txBody>
      </p:sp>
      <p:sp>
        <p:nvSpPr>
          <p:cNvPr id="3" name="Content Placeholder 2"/>
          <p:cNvSpPr>
            <a:spLocks noGrp="1"/>
          </p:cNvSpPr>
          <p:nvPr>
            <p:ph idx="1"/>
          </p:nvPr>
        </p:nvSpPr>
        <p:spPr/>
        <p:txBody>
          <a:bodyPr>
            <a:noAutofit/>
          </a:bodyPr>
          <a:lstStyle/>
          <a:p>
            <a:r>
              <a:rPr lang="en-US" sz="2400"/>
              <a:t>jsoup </a:t>
            </a:r>
            <a:r>
              <a:rPr lang="en-US" sz="2400" smtClean="0"/>
              <a:t>là một thư viện </a:t>
            </a:r>
            <a:r>
              <a:rPr lang="en-US" sz="2400"/>
              <a:t>Java </a:t>
            </a:r>
            <a:r>
              <a:rPr lang="en-US" sz="2400" smtClean="0"/>
              <a:t>để làm việc với HTML trong thực tế. Nó cung cấp một giao diện lập trình ứng dụng (API) rất tiện lợi cho việc trích xuất và thao túng dữ liệu, sử dụng các phương thức </a:t>
            </a:r>
            <a:r>
              <a:rPr lang="en-US" sz="2400"/>
              <a:t>DOM, CSS, </a:t>
            </a:r>
            <a:r>
              <a:rPr lang="en-US" sz="2400" smtClean="0"/>
              <a:t>và jquery.</a:t>
            </a:r>
            <a:endParaRPr lang="en-US" sz="2400"/>
          </a:p>
        </p:txBody>
      </p:sp>
    </p:spTree>
    <p:extLst>
      <p:ext uri="{BB962C8B-B14F-4D97-AF65-F5344CB8AC3E}">
        <p14:creationId xmlns:p14="http://schemas.microsoft.com/office/powerpoint/2010/main" val="2704080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Giới thiệu về Jsoup</a:t>
            </a:r>
            <a:endParaRPr lang="en-US" sz="4400"/>
          </a:p>
        </p:txBody>
      </p:sp>
      <p:sp>
        <p:nvSpPr>
          <p:cNvPr id="3" name="Content Placeholder 2"/>
          <p:cNvSpPr>
            <a:spLocks noGrp="1"/>
          </p:cNvSpPr>
          <p:nvPr>
            <p:ph idx="1"/>
          </p:nvPr>
        </p:nvSpPr>
        <p:spPr/>
        <p:txBody>
          <a:bodyPr>
            <a:noAutofit/>
          </a:bodyPr>
          <a:lstStyle/>
          <a:p>
            <a:r>
              <a:rPr lang="en-US" sz="2400"/>
              <a:t>jsoup tích hợp đặc tả WHATWG </a:t>
            </a:r>
            <a:r>
              <a:rPr lang="en-US" sz="2400" i="1"/>
              <a:t>(Web Hypertext Application Technology </a:t>
            </a:r>
            <a:r>
              <a:rPr lang="en-US" sz="2400" i="1"/>
              <a:t>Working </a:t>
            </a:r>
            <a:r>
              <a:rPr lang="en-US" sz="2400" i="1" smtClean="0"/>
              <a:t>Group)</a:t>
            </a:r>
            <a:r>
              <a:rPr lang="en-US" sz="2400" smtClean="0"/>
              <a:t> </a:t>
            </a:r>
            <a:r>
              <a:rPr lang="en-US" sz="2400"/>
              <a:t>HTML5, và parse HTML tới cùng DOM như các trình duyệt hiện đại làm.</a:t>
            </a:r>
          </a:p>
          <a:p>
            <a:pPr lvl="1"/>
            <a:r>
              <a:rPr lang="en-US" sz="2200" smtClean="0"/>
              <a:t>Scrape </a:t>
            </a:r>
            <a:r>
              <a:rPr lang="en-US" sz="2200" smtClean="0"/>
              <a:t>và </a:t>
            </a:r>
            <a:r>
              <a:rPr lang="en-US" sz="2200"/>
              <a:t>parse HTML </a:t>
            </a:r>
            <a:r>
              <a:rPr lang="en-US" sz="2200" smtClean="0"/>
              <a:t>từ một </a:t>
            </a:r>
            <a:r>
              <a:rPr lang="en-US" sz="2200"/>
              <a:t>URL, file, </a:t>
            </a:r>
            <a:r>
              <a:rPr lang="en-US" sz="2200" smtClean="0"/>
              <a:t>hoặc string</a:t>
            </a:r>
          </a:p>
          <a:p>
            <a:pPr lvl="1"/>
            <a:r>
              <a:rPr lang="en-US" sz="2200" smtClean="0"/>
              <a:t>Tìm và trích xuất dữ liệu, sử dụng duyệt DOM hoặc các </a:t>
            </a:r>
            <a:r>
              <a:rPr lang="en-US" sz="2200"/>
              <a:t>CSS </a:t>
            </a:r>
            <a:r>
              <a:rPr lang="en-US" sz="2200" smtClean="0"/>
              <a:t>selectors</a:t>
            </a:r>
          </a:p>
          <a:p>
            <a:pPr lvl="1"/>
            <a:r>
              <a:rPr lang="en-US" sz="2200" smtClean="0"/>
              <a:t>Thao tác với các HTML </a:t>
            </a:r>
            <a:r>
              <a:rPr lang="en-US" sz="2200"/>
              <a:t>elements, attributes, </a:t>
            </a:r>
            <a:r>
              <a:rPr lang="en-US" sz="2200" smtClean="0"/>
              <a:t>và text</a:t>
            </a:r>
          </a:p>
          <a:p>
            <a:pPr lvl="1"/>
            <a:r>
              <a:rPr lang="en-US" sz="2200" smtClean="0"/>
              <a:t>Làm sạch nội dung được người dùng gửi đi với một danh sách trắng an toàn, để phòng chống tấn công XSS</a:t>
            </a:r>
          </a:p>
          <a:p>
            <a:pPr lvl="1"/>
            <a:r>
              <a:rPr lang="en-US" sz="2200" smtClean="0"/>
              <a:t>Xuất ra HTML gọn </a:t>
            </a:r>
            <a:r>
              <a:rPr lang="en-US" sz="2200" smtClean="0"/>
              <a:t>gàng (clean)</a:t>
            </a:r>
            <a:endParaRPr lang="en-US" sz="2200"/>
          </a:p>
        </p:txBody>
      </p:sp>
    </p:spTree>
    <p:extLst>
      <p:ext uri="{BB962C8B-B14F-4D97-AF65-F5344CB8AC3E}">
        <p14:creationId xmlns:p14="http://schemas.microsoft.com/office/powerpoint/2010/main" val="4120080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Giới thiệu về Jsoup</a:t>
            </a:r>
            <a:endParaRPr lang="en-US" sz="4400"/>
          </a:p>
        </p:txBody>
      </p:sp>
      <p:sp>
        <p:nvSpPr>
          <p:cNvPr id="3" name="Content Placeholder 2"/>
          <p:cNvSpPr>
            <a:spLocks noGrp="1"/>
          </p:cNvSpPr>
          <p:nvPr>
            <p:ph idx="1"/>
          </p:nvPr>
        </p:nvSpPr>
        <p:spPr/>
        <p:txBody>
          <a:bodyPr>
            <a:noAutofit/>
          </a:bodyPr>
          <a:lstStyle/>
          <a:p>
            <a:r>
              <a:rPr lang="en-US" sz="2400" smtClean="0"/>
              <a:t>Một số cách cài đặt Jsoup:</a:t>
            </a:r>
          </a:p>
          <a:p>
            <a:pPr lvl="1"/>
            <a:r>
              <a:rPr lang="en-US" sz="2000"/>
              <a:t>Tải thư viện dạng .jar tại </a:t>
            </a:r>
            <a:r>
              <a:rPr lang="en-US" sz="2000">
                <a:hlinkClick r:id="rId2"/>
              </a:rPr>
              <a:t>https://</a:t>
            </a:r>
            <a:r>
              <a:rPr lang="en-US" sz="2000" smtClean="0">
                <a:hlinkClick r:id="rId2"/>
              </a:rPr>
              <a:t>jsoup.org/download</a:t>
            </a:r>
            <a:endParaRPr lang="en-US" sz="2000" smtClean="0"/>
          </a:p>
          <a:p>
            <a:pPr lvl="1"/>
            <a:r>
              <a:rPr lang="en-US" sz="2000" smtClean="0"/>
              <a:t>Sử dụng Maven:</a:t>
            </a:r>
          </a:p>
          <a:p>
            <a:pPr marL="502920" lvl="1" indent="0">
              <a:buNone/>
            </a:pPr>
            <a:r>
              <a:rPr lang="en-US" sz="2000" b="1" smtClean="0"/>
              <a:t>&lt;dependency&gt;</a:t>
            </a:r>
          </a:p>
          <a:p>
            <a:pPr marL="502920" lvl="1" indent="0">
              <a:buNone/>
            </a:pPr>
            <a:r>
              <a:rPr lang="en-US" sz="2000" b="1" smtClean="0"/>
              <a:t>&lt;!-- </a:t>
            </a:r>
            <a:r>
              <a:rPr lang="en-US" sz="2000" b="1"/>
              <a:t>jsoup HTML parser library @ http://jsoup.org/ --&gt;   &lt;groupId&gt;org.jsoup&lt;/groupId&gt;   &lt;artifactId&gt;jsoup&lt;/artifactId&gt;   &lt;version&gt;1.9.1&lt;/version&gt; &lt;/dependency</a:t>
            </a:r>
            <a:r>
              <a:rPr lang="en-US" sz="2000" b="1" smtClean="0"/>
              <a:t>&gt;</a:t>
            </a:r>
          </a:p>
          <a:p>
            <a:pPr lvl="1"/>
            <a:r>
              <a:rPr lang="en-US" sz="2000" smtClean="0"/>
              <a:t>Sử dụng Gradle:</a:t>
            </a:r>
          </a:p>
          <a:p>
            <a:pPr marL="502920" lvl="1" indent="0">
              <a:buNone/>
            </a:pPr>
            <a:r>
              <a:rPr lang="en-US" sz="2000" b="1" smtClean="0"/>
              <a:t>// jsoup HTML parser library @ http://jsoup.org/ compile 'org.jsoup:jsoup:1.9.1'</a:t>
            </a:r>
            <a:endParaRPr lang="en-US" sz="2000" b="1"/>
          </a:p>
        </p:txBody>
      </p:sp>
    </p:spTree>
    <p:extLst>
      <p:ext uri="{BB962C8B-B14F-4D97-AF65-F5344CB8AC3E}">
        <p14:creationId xmlns:p14="http://schemas.microsoft.com/office/powerpoint/2010/main" val="4095828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Đầu vào</a:t>
            </a:r>
            <a:endParaRPr lang="en-US" sz="4400"/>
          </a:p>
        </p:txBody>
      </p:sp>
      <p:sp>
        <p:nvSpPr>
          <p:cNvPr id="3" name="Content Placeholder 2"/>
          <p:cNvSpPr>
            <a:spLocks noGrp="1"/>
          </p:cNvSpPr>
          <p:nvPr>
            <p:ph idx="1"/>
          </p:nvPr>
        </p:nvSpPr>
        <p:spPr/>
        <p:txBody>
          <a:bodyPr>
            <a:noAutofit/>
          </a:bodyPr>
          <a:lstStyle/>
          <a:p>
            <a:r>
              <a:rPr lang="en-US" sz="2400" b="1" smtClean="0"/>
              <a:t>Đọc và duyệt Document</a:t>
            </a:r>
            <a:r>
              <a:rPr lang="en-US" sz="2400" smtClean="0"/>
              <a:t>:</a:t>
            </a:r>
          </a:p>
          <a:p>
            <a:pPr lvl="1"/>
            <a:r>
              <a:rPr lang="en-US" sz="1800" smtClean="0"/>
              <a:t>Bạn có một đoạn </a:t>
            </a:r>
            <a:r>
              <a:rPr lang="en-US" sz="1800"/>
              <a:t>HTML </a:t>
            </a:r>
            <a:r>
              <a:rPr lang="en-US" sz="1800" smtClean="0"/>
              <a:t>dưới dạng </a:t>
            </a:r>
            <a:r>
              <a:rPr lang="en-US" sz="1800"/>
              <a:t>Java String, </a:t>
            </a:r>
            <a:r>
              <a:rPr lang="en-US" sz="1800" smtClean="0"/>
              <a:t>và bạn muốn parse đoạn </a:t>
            </a:r>
            <a:r>
              <a:rPr lang="en-US" sz="1800"/>
              <a:t>HTML </a:t>
            </a:r>
            <a:r>
              <a:rPr lang="en-US" sz="1800" smtClean="0"/>
              <a:t>đó để lấy nội dung của nó, hoặc để đảm bảo tính toàn vẹn của nó, hoặc để chỉnh sửa nó. String có thể được người dùng nhập vào, từ </a:t>
            </a:r>
            <a:r>
              <a:rPr lang="en-US" sz="1800"/>
              <a:t>file, </a:t>
            </a:r>
            <a:r>
              <a:rPr lang="en-US" sz="1800" smtClean="0"/>
              <a:t>hoặc từ web.</a:t>
            </a:r>
          </a:p>
          <a:p>
            <a:pPr lvl="1"/>
            <a:r>
              <a:rPr lang="en-US" sz="1800" smtClean="0"/>
              <a:t>Sử dụng static </a:t>
            </a:r>
            <a:r>
              <a:rPr lang="en-US" sz="1800"/>
              <a:t>method </a:t>
            </a:r>
            <a:r>
              <a:rPr lang="en-US" sz="1800" b="1" smtClean="0"/>
              <a:t>Jsoup.parse(String </a:t>
            </a:r>
            <a:r>
              <a:rPr lang="en-US" sz="1800" b="1"/>
              <a:t>html</a:t>
            </a:r>
            <a:r>
              <a:rPr lang="en-US" sz="1800" b="1" smtClean="0"/>
              <a:t>)</a:t>
            </a:r>
            <a:r>
              <a:rPr lang="en-US" sz="1800" smtClean="0"/>
              <a:t>, hay </a:t>
            </a:r>
            <a:r>
              <a:rPr lang="en-US" sz="1800" b="1"/>
              <a:t>Jsoup.parse(String html, String baseUri)</a:t>
            </a:r>
            <a:r>
              <a:rPr lang="en-US" sz="1800"/>
              <a:t> </a:t>
            </a:r>
            <a:r>
              <a:rPr lang="en-US" sz="1800" smtClean="0"/>
              <a:t>nếu như String từ web</a:t>
            </a:r>
          </a:p>
          <a:p>
            <a:pPr lvl="1"/>
            <a:r>
              <a:rPr lang="en-US" sz="1800" smtClean="0"/>
              <a:t>Ví dụ:</a:t>
            </a:r>
          </a:p>
          <a:p>
            <a:pPr marL="502920" lvl="1" indent="0">
              <a:buNone/>
            </a:pPr>
            <a:r>
              <a:rPr lang="en-US" sz="1800" b="1"/>
              <a:t>String html = "&lt;html&gt;&lt;head&gt;&lt;title&gt;First parse&lt;/title&gt;&lt;/head&gt;"   + "&lt;body&gt;&lt;p&gt;Parsed HTML into a doc.&lt;/p&gt;&lt;/body&gt;&lt;/html</a:t>
            </a:r>
            <a:r>
              <a:rPr lang="en-US" sz="1800" b="1" smtClean="0"/>
              <a:t>&gt;";</a:t>
            </a:r>
          </a:p>
          <a:p>
            <a:pPr marL="502920" lvl="1" indent="0">
              <a:buNone/>
            </a:pPr>
            <a:r>
              <a:rPr lang="en-US" sz="1800" b="1" smtClean="0"/>
              <a:t>Document </a:t>
            </a:r>
            <a:r>
              <a:rPr lang="en-US" sz="1800" b="1"/>
              <a:t>doc = Jsoup.parse(html);</a:t>
            </a:r>
          </a:p>
        </p:txBody>
      </p:sp>
    </p:spTree>
    <p:extLst>
      <p:ext uri="{BB962C8B-B14F-4D97-AF65-F5344CB8AC3E}">
        <p14:creationId xmlns:p14="http://schemas.microsoft.com/office/powerpoint/2010/main" val="728040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Đầu vào</a:t>
            </a:r>
            <a:endParaRPr lang="en-US" sz="4400"/>
          </a:p>
        </p:txBody>
      </p:sp>
      <p:sp>
        <p:nvSpPr>
          <p:cNvPr id="3" name="Content Placeholder 2"/>
          <p:cNvSpPr>
            <a:spLocks noGrp="1"/>
          </p:cNvSpPr>
          <p:nvPr>
            <p:ph idx="1"/>
          </p:nvPr>
        </p:nvSpPr>
        <p:spPr/>
        <p:txBody>
          <a:bodyPr>
            <a:noAutofit/>
          </a:bodyPr>
          <a:lstStyle/>
          <a:p>
            <a:r>
              <a:rPr lang="en-US" sz="2400" b="1" smtClean="0"/>
              <a:t>Đọc một Body fragment</a:t>
            </a:r>
            <a:r>
              <a:rPr lang="en-US" sz="2400" smtClean="0"/>
              <a:t>:</a:t>
            </a:r>
          </a:p>
          <a:p>
            <a:pPr lvl="1"/>
            <a:r>
              <a:rPr lang="en-US" sz="1800"/>
              <a:t>Bạn có một body </a:t>
            </a:r>
            <a:r>
              <a:rPr lang="en-US" sz="1800" smtClean="0"/>
              <a:t>fragment của HTML (vd một </a:t>
            </a:r>
            <a:r>
              <a:rPr lang="en-US" sz="1800"/>
              <a:t>div </a:t>
            </a:r>
            <a:r>
              <a:rPr lang="en-US" sz="1800" smtClean="0"/>
              <a:t>chứa một số </a:t>
            </a:r>
            <a:r>
              <a:rPr lang="en-US" sz="1800"/>
              <a:t>p </a:t>
            </a:r>
            <a:r>
              <a:rPr lang="en-US" sz="1800" smtClean="0"/>
              <a:t>tag) mà bạn muốn đọc (parse). Có thể nó được cung cấp bởi người dùng gửi một </a:t>
            </a:r>
            <a:r>
              <a:rPr lang="en-US" sz="1800"/>
              <a:t>comment, </a:t>
            </a:r>
            <a:r>
              <a:rPr lang="en-US" sz="1800" smtClean="0"/>
              <a:t>hoặc chỉnh sửa body của một trang trong CMS</a:t>
            </a:r>
            <a:r>
              <a:rPr lang="en-US" sz="1800"/>
              <a:t>. </a:t>
            </a:r>
            <a:endParaRPr lang="en-US" sz="1800" smtClean="0"/>
          </a:p>
          <a:p>
            <a:pPr lvl="1"/>
            <a:r>
              <a:rPr lang="en-US" sz="1800" smtClean="0"/>
              <a:t>Sử </a:t>
            </a:r>
            <a:r>
              <a:rPr lang="en-US" sz="1800"/>
              <a:t>dụng </a:t>
            </a:r>
            <a:r>
              <a:rPr lang="en-US" sz="1800" smtClean="0"/>
              <a:t>method </a:t>
            </a:r>
            <a:r>
              <a:rPr lang="en-US" sz="1800" b="1"/>
              <a:t>Jsoup.connect(String url) </a:t>
            </a:r>
            <a:endParaRPr lang="en-US" sz="1800" b="1" smtClean="0"/>
          </a:p>
          <a:p>
            <a:pPr lvl="1"/>
            <a:r>
              <a:rPr lang="en-US" sz="1800" smtClean="0"/>
              <a:t>Ví dụ:</a:t>
            </a:r>
          </a:p>
          <a:p>
            <a:pPr marL="502920" lvl="1" indent="0">
              <a:buNone/>
            </a:pPr>
            <a:r>
              <a:rPr lang="en-US" sz="1800" b="1"/>
              <a:t>Document doc = Jsoup.connect("http://example.com/").get(); String title = doc.title();</a:t>
            </a:r>
          </a:p>
        </p:txBody>
      </p:sp>
    </p:spTree>
    <p:extLst>
      <p:ext uri="{BB962C8B-B14F-4D97-AF65-F5344CB8AC3E}">
        <p14:creationId xmlns:p14="http://schemas.microsoft.com/office/powerpoint/2010/main" val="279557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Web Scraping là gì?</a:t>
            </a:r>
            <a:endParaRPr lang="en-US" sz="4400"/>
          </a:p>
        </p:txBody>
      </p:sp>
      <p:sp>
        <p:nvSpPr>
          <p:cNvPr id="3" name="Content Placeholder 2"/>
          <p:cNvSpPr>
            <a:spLocks noGrp="1"/>
          </p:cNvSpPr>
          <p:nvPr>
            <p:ph idx="1"/>
          </p:nvPr>
        </p:nvSpPr>
        <p:spPr/>
        <p:txBody>
          <a:bodyPr>
            <a:noAutofit/>
          </a:bodyPr>
          <a:lstStyle/>
          <a:p>
            <a:r>
              <a:rPr lang="en-US" sz="2400"/>
              <a:t>Web scraping </a:t>
            </a:r>
            <a:r>
              <a:rPr lang="en-US" sz="2400" smtClean="0"/>
              <a:t>là tiến trình tự động thu thập thông tin từ mạng </a:t>
            </a:r>
            <a:r>
              <a:rPr lang="en-US" sz="2400"/>
              <a:t>World Wide Web</a:t>
            </a:r>
            <a:r>
              <a:rPr lang="en-US" sz="2400" smtClean="0"/>
              <a:t>. </a:t>
            </a:r>
            <a:r>
              <a:rPr lang="vi-VN" sz="2400">
                <a:latin typeface="Corbel" panose="020B0503020204020204" pitchFamily="34" charset="0"/>
              </a:rPr>
              <a:t>Nói một cách ngắn gọn, Web Scraping là một kỹ thuật dùng để trích xuất thông tin từ một website nào đó, thậm chí từ cả </a:t>
            </a:r>
            <a:r>
              <a:rPr lang="vi-VN" sz="2400" smtClean="0">
                <a:latin typeface="Corbel" panose="020B0503020204020204" pitchFamily="34" charset="0"/>
              </a:rPr>
              <a:t>internet.</a:t>
            </a:r>
            <a:endParaRPr lang="en-US" sz="2400" smtClean="0">
              <a:latin typeface="Corbel" panose="020B0503020204020204" pitchFamily="34" charset="0"/>
            </a:endParaRPr>
          </a:p>
          <a:p>
            <a:r>
              <a:rPr lang="vi-VN" sz="2400" smtClean="0">
                <a:latin typeface="Corbel" panose="020B0503020204020204" pitchFamily="34" charset="0"/>
              </a:rPr>
              <a:t>Những </a:t>
            </a:r>
            <a:r>
              <a:rPr lang="vi-VN" sz="2400">
                <a:latin typeface="Corbel" panose="020B0503020204020204" pitchFamily="34" charset="0"/>
              </a:rPr>
              <a:t>thông tin trên được thu thập từ 1 con bot (tự động) hoặc web crawler được lập trình bằng 1 ngôn ngữ bất kỳ, thậm chí là 1 extension của trình duyệt</a:t>
            </a:r>
            <a:r>
              <a:rPr lang="vi-VN" sz="2400" smtClean="0">
                <a:latin typeface="Corbel" panose="020B0503020204020204" pitchFamily="34" charset="0"/>
              </a:rPr>
              <a:t>.</a:t>
            </a:r>
            <a:endParaRPr lang="en-US" sz="2400" smtClean="0">
              <a:latin typeface="Corbel" panose="020B0503020204020204" pitchFamily="34" charset="0"/>
            </a:endParaRPr>
          </a:p>
          <a:p>
            <a:r>
              <a:rPr lang="en-US" sz="2400" smtClean="0">
                <a:latin typeface="Corbel" panose="020B0503020204020204" pitchFamily="34" charset="0"/>
              </a:rPr>
              <a:t> Những giải pháp </a:t>
            </a:r>
            <a:r>
              <a:rPr lang="en-US" sz="2400">
                <a:latin typeface="Corbel" panose="020B0503020204020204" pitchFamily="34" charset="0"/>
              </a:rPr>
              <a:t>web </a:t>
            </a:r>
            <a:r>
              <a:rPr lang="en-US" sz="2400" smtClean="0">
                <a:latin typeface="Corbel" panose="020B0503020204020204" pitchFamily="34" charset="0"/>
              </a:rPr>
              <a:t>scraping trải dài từ mức độ đơn giản cần sự hỗ trợ của con người cho đến những hệ thống hoàn toàn tự động </a:t>
            </a:r>
            <a:r>
              <a:rPr lang="en-US" sz="2400" smtClean="0"/>
              <a:t>có thể biến cả một trang web thành một hệ thống thông tin có cấu trúc với một số giới hạn nhất định.</a:t>
            </a:r>
            <a:endParaRPr lang="en-US" sz="2400"/>
          </a:p>
        </p:txBody>
      </p:sp>
    </p:spTree>
    <p:extLst>
      <p:ext uri="{BB962C8B-B14F-4D97-AF65-F5344CB8AC3E}">
        <p14:creationId xmlns:p14="http://schemas.microsoft.com/office/powerpoint/2010/main" val="2784955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Đầu vào</a:t>
            </a:r>
            <a:endParaRPr lang="en-US" sz="4400"/>
          </a:p>
        </p:txBody>
      </p:sp>
      <p:sp>
        <p:nvSpPr>
          <p:cNvPr id="3" name="Content Placeholder 2"/>
          <p:cNvSpPr>
            <a:spLocks noGrp="1"/>
          </p:cNvSpPr>
          <p:nvPr>
            <p:ph idx="1"/>
          </p:nvPr>
        </p:nvSpPr>
        <p:spPr/>
        <p:txBody>
          <a:bodyPr>
            <a:noAutofit/>
          </a:bodyPr>
          <a:lstStyle/>
          <a:p>
            <a:r>
              <a:rPr lang="en-US" sz="2400" b="1" smtClean="0"/>
              <a:t>Nạp một Document từ URL</a:t>
            </a:r>
            <a:r>
              <a:rPr lang="en-US" sz="2400" smtClean="0"/>
              <a:t>:</a:t>
            </a:r>
          </a:p>
          <a:p>
            <a:pPr lvl="1"/>
            <a:r>
              <a:rPr lang="en-US" sz="1800"/>
              <a:t>Bạn có một body </a:t>
            </a:r>
            <a:r>
              <a:rPr lang="en-US" sz="1800" smtClean="0"/>
              <a:t>fragment của HTML (vd một </a:t>
            </a:r>
            <a:r>
              <a:rPr lang="en-US" sz="1800"/>
              <a:t>div </a:t>
            </a:r>
            <a:r>
              <a:rPr lang="en-US" sz="1800" smtClean="0"/>
              <a:t>chứa một số </a:t>
            </a:r>
            <a:r>
              <a:rPr lang="en-US" sz="1800"/>
              <a:t>p </a:t>
            </a:r>
            <a:r>
              <a:rPr lang="en-US" sz="1800" smtClean="0"/>
              <a:t>tag) mà bạn muốn đọc (parse). Có thể nó được cung cấp bởi người dùng gửi một </a:t>
            </a:r>
            <a:r>
              <a:rPr lang="en-US" sz="1800"/>
              <a:t>comment, </a:t>
            </a:r>
            <a:r>
              <a:rPr lang="en-US" sz="1800" smtClean="0"/>
              <a:t>hoặc chỉnh sửa body của một trang trong CMS</a:t>
            </a:r>
            <a:r>
              <a:rPr lang="en-US" sz="1800"/>
              <a:t>. </a:t>
            </a:r>
            <a:endParaRPr lang="en-US" sz="1800" smtClean="0"/>
          </a:p>
          <a:p>
            <a:pPr lvl="1"/>
            <a:r>
              <a:rPr lang="en-US" sz="1800" smtClean="0"/>
              <a:t>Sử </a:t>
            </a:r>
            <a:r>
              <a:rPr lang="en-US" sz="1800"/>
              <a:t>dụng </a:t>
            </a:r>
            <a:r>
              <a:rPr lang="en-US" sz="1800" smtClean="0"/>
              <a:t>method </a:t>
            </a:r>
            <a:r>
              <a:rPr lang="en-US" sz="1800" b="1"/>
              <a:t>Jsoup.parseBodyFragment(String html) </a:t>
            </a:r>
            <a:endParaRPr lang="en-US" sz="1800" b="1" smtClean="0"/>
          </a:p>
          <a:p>
            <a:pPr lvl="1"/>
            <a:r>
              <a:rPr lang="en-US" sz="1800" smtClean="0"/>
              <a:t>Ví dụ:</a:t>
            </a:r>
          </a:p>
          <a:p>
            <a:pPr marL="502920" lvl="1" indent="0">
              <a:buNone/>
            </a:pPr>
            <a:r>
              <a:rPr lang="en-US" sz="1800" b="1"/>
              <a:t>String html = "&lt;div&gt;&lt;p&gt;Lorem ipsum.&lt;/p&gt;"; Document doc = Jsoup.parseBodyFragment(html</a:t>
            </a:r>
            <a:r>
              <a:rPr lang="en-US" sz="1800" b="1" smtClean="0"/>
              <a:t>);</a:t>
            </a:r>
          </a:p>
          <a:p>
            <a:pPr marL="502920" lvl="1" indent="0">
              <a:buNone/>
            </a:pPr>
            <a:r>
              <a:rPr lang="en-US" sz="1800" b="1" smtClean="0"/>
              <a:t>Element </a:t>
            </a:r>
            <a:r>
              <a:rPr lang="en-US" sz="1800" b="1"/>
              <a:t>body = doc.body();</a:t>
            </a:r>
          </a:p>
        </p:txBody>
      </p:sp>
    </p:spTree>
    <p:extLst>
      <p:ext uri="{BB962C8B-B14F-4D97-AF65-F5344CB8AC3E}">
        <p14:creationId xmlns:p14="http://schemas.microsoft.com/office/powerpoint/2010/main" val="3117670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Đầu vào</a:t>
            </a:r>
            <a:endParaRPr lang="en-US" sz="4400"/>
          </a:p>
        </p:txBody>
      </p:sp>
      <p:sp>
        <p:nvSpPr>
          <p:cNvPr id="3" name="Content Placeholder 2"/>
          <p:cNvSpPr>
            <a:spLocks noGrp="1"/>
          </p:cNvSpPr>
          <p:nvPr>
            <p:ph idx="1"/>
          </p:nvPr>
        </p:nvSpPr>
        <p:spPr/>
        <p:txBody>
          <a:bodyPr>
            <a:noAutofit/>
          </a:bodyPr>
          <a:lstStyle/>
          <a:p>
            <a:r>
              <a:rPr lang="en-US" sz="2400" b="1" smtClean="0"/>
              <a:t>Nạp một Document từ URL</a:t>
            </a:r>
            <a:r>
              <a:rPr lang="en-US" sz="2400" smtClean="0"/>
              <a:t>:</a:t>
            </a:r>
          </a:p>
          <a:p>
            <a:pPr lvl="1"/>
            <a:r>
              <a:rPr lang="en-US" sz="1800" smtClean="0"/>
              <a:t>Connection </a:t>
            </a:r>
            <a:r>
              <a:rPr lang="en-US" sz="1800"/>
              <a:t>interface </a:t>
            </a:r>
            <a:r>
              <a:rPr lang="en-US" sz="1800" smtClean="0"/>
              <a:t>được thiết kế để nối nhiều </a:t>
            </a:r>
            <a:r>
              <a:rPr lang="en-US" sz="1800"/>
              <a:t>method </a:t>
            </a:r>
            <a:r>
              <a:rPr lang="en-US" sz="1800" smtClean="0"/>
              <a:t>nhằm xây dựng những request cụ thể: </a:t>
            </a:r>
          </a:p>
          <a:p>
            <a:pPr lvl="1"/>
            <a:r>
              <a:rPr lang="en-US" sz="1800" smtClean="0"/>
              <a:t>Ví dụ:</a:t>
            </a:r>
          </a:p>
          <a:p>
            <a:pPr marL="502920" lvl="1" indent="0">
              <a:buNone/>
            </a:pPr>
            <a:r>
              <a:rPr lang="en-US" sz="1800" b="1"/>
              <a:t>Document doc = Jsoup.connect("http://example.com")   .data("query", "Java</a:t>
            </a:r>
            <a:r>
              <a:rPr lang="en-US" sz="1800" b="1" smtClean="0"/>
              <a:t>")</a:t>
            </a:r>
          </a:p>
          <a:p>
            <a:pPr marL="502920" lvl="1" indent="0">
              <a:buNone/>
            </a:pPr>
            <a:r>
              <a:rPr lang="en-US" sz="1800" b="1" smtClean="0"/>
              <a:t>.</a:t>
            </a:r>
            <a:r>
              <a:rPr lang="en-US" sz="1800" b="1"/>
              <a:t>userAgent("Mozilla</a:t>
            </a:r>
            <a:r>
              <a:rPr lang="en-US" sz="1800" b="1" smtClean="0"/>
              <a:t>")</a:t>
            </a:r>
          </a:p>
          <a:p>
            <a:pPr marL="502920" lvl="1" indent="0">
              <a:buNone/>
            </a:pPr>
            <a:r>
              <a:rPr lang="en-US" sz="1800" b="1" smtClean="0"/>
              <a:t>.</a:t>
            </a:r>
            <a:r>
              <a:rPr lang="en-US" sz="1800" b="1"/>
              <a:t>cookie("auth", "token</a:t>
            </a:r>
            <a:r>
              <a:rPr lang="en-US" sz="1800" b="1" smtClean="0"/>
              <a:t>")</a:t>
            </a:r>
          </a:p>
          <a:p>
            <a:pPr marL="502920" lvl="1" indent="0">
              <a:buNone/>
            </a:pPr>
            <a:r>
              <a:rPr lang="en-US" sz="1800" b="1" smtClean="0"/>
              <a:t>.</a:t>
            </a:r>
            <a:r>
              <a:rPr lang="en-US" sz="1800" b="1"/>
              <a:t>timeout(3000</a:t>
            </a:r>
            <a:r>
              <a:rPr lang="en-US" sz="1800" b="1" smtClean="0"/>
              <a:t>)</a:t>
            </a:r>
          </a:p>
          <a:p>
            <a:pPr marL="502920" lvl="1" indent="0">
              <a:buNone/>
            </a:pPr>
            <a:r>
              <a:rPr lang="en-US" sz="1800" b="1" smtClean="0"/>
              <a:t>.</a:t>
            </a:r>
            <a:r>
              <a:rPr lang="en-US" sz="1800" b="1"/>
              <a:t>post();</a:t>
            </a:r>
          </a:p>
        </p:txBody>
      </p:sp>
    </p:spTree>
    <p:extLst>
      <p:ext uri="{BB962C8B-B14F-4D97-AF65-F5344CB8AC3E}">
        <p14:creationId xmlns:p14="http://schemas.microsoft.com/office/powerpoint/2010/main" val="2404156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Sử dụng </a:t>
            </a:r>
            <a:r>
              <a:rPr lang="en-US" sz="4400" smtClean="0"/>
              <a:t>Jsoup: Đầu vào</a:t>
            </a:r>
            <a:endParaRPr lang="en-US" sz="4400"/>
          </a:p>
        </p:txBody>
      </p:sp>
      <p:sp>
        <p:nvSpPr>
          <p:cNvPr id="3" name="Content Placeholder 2"/>
          <p:cNvSpPr>
            <a:spLocks noGrp="1"/>
          </p:cNvSpPr>
          <p:nvPr>
            <p:ph idx="1"/>
          </p:nvPr>
        </p:nvSpPr>
        <p:spPr/>
        <p:txBody>
          <a:bodyPr>
            <a:noAutofit/>
          </a:bodyPr>
          <a:lstStyle/>
          <a:p>
            <a:r>
              <a:rPr lang="en-US" sz="2400" b="1" smtClean="0"/>
              <a:t>Nạp một Document từ File</a:t>
            </a:r>
            <a:r>
              <a:rPr lang="en-US" sz="2400" smtClean="0"/>
              <a:t>:</a:t>
            </a:r>
          </a:p>
          <a:p>
            <a:pPr lvl="1"/>
            <a:r>
              <a:rPr lang="en-US" sz="1800" smtClean="0"/>
              <a:t>Bạn có một file trên </a:t>
            </a:r>
            <a:r>
              <a:rPr lang="en-US" sz="1800"/>
              <a:t>disk </a:t>
            </a:r>
            <a:r>
              <a:rPr lang="en-US" sz="1800" smtClean="0"/>
              <a:t>chứa </a:t>
            </a:r>
            <a:r>
              <a:rPr lang="en-US" sz="1800"/>
              <a:t>HTML, </a:t>
            </a:r>
            <a:r>
              <a:rPr lang="en-US" sz="1800" smtClean="0"/>
              <a:t>mà bạn muốn nạp và đọc, và sau đó có thể biến đổi hoặc trích xuất dữ liệu từ nó. </a:t>
            </a:r>
          </a:p>
          <a:p>
            <a:pPr lvl="1"/>
            <a:r>
              <a:rPr lang="en-US" sz="1800" smtClean="0"/>
              <a:t>Sử dụng static method </a:t>
            </a:r>
            <a:r>
              <a:rPr lang="en-US" sz="1800" b="1"/>
              <a:t>Jsoup.parse(File in, String charsetName, String baseUri) </a:t>
            </a:r>
            <a:endParaRPr lang="en-US" sz="1800" b="1" smtClean="0"/>
          </a:p>
          <a:p>
            <a:pPr lvl="1"/>
            <a:r>
              <a:rPr lang="en-US" sz="1800" smtClean="0"/>
              <a:t>Ví dụ:</a:t>
            </a:r>
          </a:p>
          <a:p>
            <a:pPr marL="502920" lvl="1" indent="0">
              <a:buNone/>
            </a:pPr>
            <a:r>
              <a:rPr lang="en-US" sz="1800" b="1"/>
              <a:t>File input = new File("/tmp/input.html"); Document doc = Jsoup.parse(input, "UTF-8", "http://example.com/");</a:t>
            </a:r>
          </a:p>
        </p:txBody>
      </p:sp>
    </p:spTree>
    <p:extLst>
      <p:ext uri="{BB962C8B-B14F-4D97-AF65-F5344CB8AC3E}">
        <p14:creationId xmlns:p14="http://schemas.microsoft.com/office/powerpoint/2010/main" val="1278772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Sử dụng </a:t>
            </a:r>
            <a:r>
              <a:rPr lang="en-US" sz="4400" smtClean="0"/>
              <a:t>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Dùng các phương thức DOM để di chuyển trên Document</a:t>
            </a:r>
            <a:r>
              <a:rPr lang="en-US" sz="2400" smtClean="0"/>
              <a:t>:</a:t>
            </a:r>
          </a:p>
          <a:p>
            <a:pPr lvl="1"/>
            <a:r>
              <a:rPr lang="en-US" sz="1800" smtClean="0"/>
              <a:t>Bạn có một tài liệu HTML mà bạn muốn trích xuất dữ liệu từ nó. Bạn biết được cơ bản cấu trúc của tài liệu </a:t>
            </a:r>
            <a:r>
              <a:rPr lang="en-US" sz="1800"/>
              <a:t>HTML </a:t>
            </a:r>
            <a:r>
              <a:rPr lang="en-US" sz="1800" smtClean="0"/>
              <a:t>này. </a:t>
            </a:r>
          </a:p>
          <a:p>
            <a:pPr lvl="1"/>
            <a:r>
              <a:rPr lang="en-US" sz="1800" smtClean="0"/>
              <a:t>Sử dụng các phương thức giống DOM hiện hữu sau khi đọc </a:t>
            </a:r>
            <a:r>
              <a:rPr lang="en-US" sz="1800"/>
              <a:t>HTML </a:t>
            </a:r>
            <a:r>
              <a:rPr lang="en-US" sz="1800" smtClean="0"/>
              <a:t>thành một Document.</a:t>
            </a:r>
          </a:p>
          <a:p>
            <a:pPr lvl="1"/>
            <a:r>
              <a:rPr lang="en-US" sz="1800" smtClean="0"/>
              <a:t>Ví </a:t>
            </a:r>
            <a:r>
              <a:rPr lang="en-US" sz="1800"/>
              <a:t>dụ:</a:t>
            </a:r>
          </a:p>
          <a:p>
            <a:pPr marL="502920" lvl="1" indent="0">
              <a:buNone/>
            </a:pPr>
            <a:r>
              <a:rPr lang="en-US" sz="1800" b="1"/>
              <a:t>File input = new File("/tmp/input.html"); Document doc = Jsoup.parse(input, "UTF-8", "http://example.com</a:t>
            </a:r>
            <a:r>
              <a:rPr lang="en-US" sz="1800" b="1" smtClean="0"/>
              <a:t>/");</a:t>
            </a:r>
          </a:p>
          <a:p>
            <a:pPr marL="502920" lvl="1" indent="0">
              <a:buNone/>
            </a:pPr>
            <a:endParaRPr lang="en-US" sz="1800" b="1" smtClean="0"/>
          </a:p>
          <a:p>
            <a:pPr marL="502920" lvl="1" indent="0">
              <a:buNone/>
            </a:pPr>
            <a:r>
              <a:rPr lang="en-US" sz="1800" b="1" smtClean="0"/>
              <a:t>Element </a:t>
            </a:r>
            <a:r>
              <a:rPr lang="en-US" sz="1800" b="1"/>
              <a:t>content = doc.getElementById("content</a:t>
            </a:r>
            <a:r>
              <a:rPr lang="en-US" sz="1800" b="1" smtClean="0"/>
              <a:t>");</a:t>
            </a:r>
          </a:p>
          <a:p>
            <a:pPr marL="502920" lvl="1" indent="0">
              <a:buNone/>
            </a:pPr>
            <a:r>
              <a:rPr lang="en-US" sz="1800" b="1" smtClean="0"/>
              <a:t>Elements </a:t>
            </a:r>
            <a:r>
              <a:rPr lang="en-US" sz="1800" b="1"/>
              <a:t>links = content.getElementsByTag("a</a:t>
            </a:r>
            <a:r>
              <a:rPr lang="en-US" sz="1800" b="1" smtClean="0"/>
              <a:t>");</a:t>
            </a:r>
          </a:p>
          <a:p>
            <a:pPr marL="502920" lvl="1" indent="0">
              <a:buNone/>
            </a:pPr>
            <a:r>
              <a:rPr lang="en-US" sz="1800" b="1" smtClean="0"/>
              <a:t>for </a:t>
            </a:r>
            <a:r>
              <a:rPr lang="en-US" sz="1800" b="1"/>
              <a:t>(Element link : links) </a:t>
            </a:r>
            <a:r>
              <a:rPr lang="en-US" sz="1800" b="1" smtClean="0"/>
              <a:t>{</a:t>
            </a:r>
          </a:p>
          <a:p>
            <a:pPr marL="502920" lvl="1" indent="0">
              <a:buNone/>
            </a:pPr>
            <a:r>
              <a:rPr lang="en-US" sz="1800" b="1" smtClean="0"/>
              <a:t>	String </a:t>
            </a:r>
            <a:r>
              <a:rPr lang="en-US" sz="1800" b="1"/>
              <a:t>linkHref = link.attr("href</a:t>
            </a:r>
            <a:r>
              <a:rPr lang="en-US" sz="1800" b="1" smtClean="0"/>
              <a:t>");</a:t>
            </a:r>
          </a:p>
          <a:p>
            <a:pPr marL="502920" lvl="1" indent="0">
              <a:buNone/>
            </a:pPr>
            <a:r>
              <a:rPr lang="en-US" sz="1800" b="1" smtClean="0"/>
              <a:t>	String </a:t>
            </a:r>
            <a:r>
              <a:rPr lang="en-US" sz="1800" b="1"/>
              <a:t>linkText = link.text</a:t>
            </a:r>
            <a:r>
              <a:rPr lang="en-US" sz="1800" b="1" smtClean="0"/>
              <a:t>();</a:t>
            </a:r>
          </a:p>
          <a:p>
            <a:pPr marL="502920" lvl="1" indent="0">
              <a:buNone/>
            </a:pPr>
            <a:r>
              <a:rPr lang="en-US" sz="1800" b="1" smtClean="0"/>
              <a:t>}</a:t>
            </a:r>
            <a:endParaRPr lang="en-US" sz="1800" b="1"/>
          </a:p>
        </p:txBody>
      </p:sp>
    </p:spTree>
    <p:extLst>
      <p:ext uri="{BB962C8B-B14F-4D97-AF65-F5344CB8AC3E}">
        <p14:creationId xmlns:p14="http://schemas.microsoft.com/office/powerpoint/2010/main" val="586613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Dùng các phương thức DOM để di chuyển trên Document</a:t>
            </a:r>
            <a:r>
              <a:rPr lang="en-US" sz="2400" smtClean="0"/>
              <a:t>:</a:t>
            </a:r>
            <a:endParaRPr lang="en-US" sz="2400"/>
          </a:p>
          <a:p>
            <a:pPr marL="502920" lvl="1" indent="0">
              <a:buNone/>
            </a:pPr>
            <a:r>
              <a:rPr lang="en-US" sz="1800" b="1"/>
              <a:t>Finding </a:t>
            </a:r>
            <a:r>
              <a:rPr lang="en-US" sz="1800" b="1" smtClean="0"/>
              <a:t>elements</a:t>
            </a:r>
          </a:p>
          <a:p>
            <a:pPr lvl="1"/>
            <a:r>
              <a:rPr lang="en-US" sz="1800" smtClean="0"/>
              <a:t>getElementById(String id)</a:t>
            </a:r>
          </a:p>
          <a:p>
            <a:pPr lvl="1"/>
            <a:r>
              <a:rPr lang="en-US" sz="1800" smtClean="0"/>
              <a:t>getElementsByTag(String </a:t>
            </a:r>
            <a:r>
              <a:rPr lang="en-US" sz="1800"/>
              <a:t>tag</a:t>
            </a:r>
            <a:r>
              <a:rPr lang="en-US" sz="1800" smtClean="0"/>
              <a:t>)</a:t>
            </a:r>
          </a:p>
          <a:p>
            <a:pPr lvl="1"/>
            <a:r>
              <a:rPr lang="en-US" sz="1800" smtClean="0"/>
              <a:t>getElementsByClass(String </a:t>
            </a:r>
            <a:r>
              <a:rPr lang="en-US" sz="1800"/>
              <a:t>className)  </a:t>
            </a:r>
            <a:endParaRPr lang="en-US" sz="1800" smtClean="0"/>
          </a:p>
          <a:p>
            <a:pPr lvl="1"/>
            <a:r>
              <a:rPr lang="en-US" sz="1800" smtClean="0"/>
              <a:t>getElementsByAttribute(String </a:t>
            </a:r>
            <a:r>
              <a:rPr lang="en-US" sz="1800"/>
              <a:t>key) (and related </a:t>
            </a:r>
            <a:r>
              <a:rPr lang="en-US" sz="1800" smtClean="0"/>
              <a:t>methods)</a:t>
            </a:r>
          </a:p>
          <a:p>
            <a:pPr lvl="1"/>
            <a:r>
              <a:rPr lang="en-US" sz="1800" smtClean="0"/>
              <a:t>Element </a:t>
            </a:r>
            <a:r>
              <a:rPr lang="en-US" sz="1800"/>
              <a:t>siblings: siblingElements(), firstElementSibling(), lastElementSibling(); nextElementSibling(), previousElementSibling()     </a:t>
            </a:r>
            <a:endParaRPr lang="en-US" sz="1800" smtClean="0"/>
          </a:p>
          <a:p>
            <a:pPr lvl="1"/>
            <a:r>
              <a:rPr lang="en-US" sz="1800" smtClean="0"/>
              <a:t>Graph</a:t>
            </a:r>
            <a:r>
              <a:rPr lang="en-US" sz="1800"/>
              <a:t>: parent(), children(), child(int index)</a:t>
            </a:r>
          </a:p>
        </p:txBody>
      </p:sp>
    </p:spTree>
    <p:extLst>
      <p:ext uri="{BB962C8B-B14F-4D97-AF65-F5344CB8AC3E}">
        <p14:creationId xmlns:p14="http://schemas.microsoft.com/office/powerpoint/2010/main" val="913006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Dùng các phương thức DOM để di chuyển trên Document</a:t>
            </a:r>
            <a:r>
              <a:rPr lang="en-US" sz="2400" smtClean="0"/>
              <a:t>:</a:t>
            </a:r>
          </a:p>
          <a:p>
            <a:pPr marL="502920" lvl="1" indent="0">
              <a:buNone/>
            </a:pPr>
            <a:r>
              <a:rPr lang="en-US" sz="1800" b="1"/>
              <a:t>Element </a:t>
            </a:r>
            <a:r>
              <a:rPr lang="en-US" sz="1800" b="1" smtClean="0"/>
              <a:t>data</a:t>
            </a:r>
          </a:p>
          <a:p>
            <a:pPr lvl="1"/>
            <a:r>
              <a:rPr lang="en-US" sz="1800" smtClean="0"/>
              <a:t>attr(String </a:t>
            </a:r>
            <a:r>
              <a:rPr lang="en-US" sz="1800"/>
              <a:t>key) to get and attr(String key, String value) to set </a:t>
            </a:r>
            <a:r>
              <a:rPr lang="en-US" sz="1800" smtClean="0"/>
              <a:t>attributes</a:t>
            </a:r>
          </a:p>
          <a:p>
            <a:pPr lvl="1"/>
            <a:r>
              <a:rPr lang="en-US" sz="1800" smtClean="0"/>
              <a:t>attributes</a:t>
            </a:r>
            <a:r>
              <a:rPr lang="en-US" sz="1800"/>
              <a:t>() to get all </a:t>
            </a:r>
            <a:r>
              <a:rPr lang="en-US" sz="1800" smtClean="0"/>
              <a:t>attributes</a:t>
            </a:r>
          </a:p>
          <a:p>
            <a:pPr lvl="1"/>
            <a:r>
              <a:rPr lang="en-US" sz="1800" smtClean="0"/>
              <a:t>id</a:t>
            </a:r>
            <a:r>
              <a:rPr lang="en-US" sz="1800"/>
              <a:t>(), className() and classNames</a:t>
            </a:r>
            <a:r>
              <a:rPr lang="en-US" sz="1800" smtClean="0"/>
              <a:t>()</a:t>
            </a:r>
          </a:p>
          <a:p>
            <a:pPr lvl="1"/>
            <a:r>
              <a:rPr lang="en-US" sz="1800" smtClean="0"/>
              <a:t>text</a:t>
            </a:r>
            <a:r>
              <a:rPr lang="en-US" sz="1800"/>
              <a:t>() to get and text(String value) to set the text </a:t>
            </a:r>
            <a:r>
              <a:rPr lang="en-US" sz="1800" smtClean="0"/>
              <a:t>content</a:t>
            </a:r>
          </a:p>
          <a:p>
            <a:pPr lvl="1"/>
            <a:r>
              <a:rPr lang="en-US" sz="1800" smtClean="0"/>
              <a:t>html</a:t>
            </a:r>
            <a:r>
              <a:rPr lang="en-US" sz="1800"/>
              <a:t>() to get and html(String value) to set the inner HTML </a:t>
            </a:r>
            <a:r>
              <a:rPr lang="en-US" sz="1800" smtClean="0"/>
              <a:t>content</a:t>
            </a:r>
          </a:p>
          <a:p>
            <a:pPr lvl="1"/>
            <a:r>
              <a:rPr lang="en-US" sz="1800" smtClean="0"/>
              <a:t>outerHtml</a:t>
            </a:r>
            <a:r>
              <a:rPr lang="en-US" sz="1800"/>
              <a:t>() to get the outer HTML </a:t>
            </a:r>
            <a:r>
              <a:rPr lang="en-US" sz="1800" smtClean="0"/>
              <a:t>value</a:t>
            </a:r>
          </a:p>
          <a:p>
            <a:pPr lvl="1"/>
            <a:r>
              <a:rPr lang="en-US" sz="1800" smtClean="0"/>
              <a:t>data</a:t>
            </a:r>
            <a:r>
              <a:rPr lang="en-US" sz="1800"/>
              <a:t>() to get data content (e.g. of script and style </a:t>
            </a:r>
            <a:r>
              <a:rPr lang="en-US" sz="1800" smtClean="0"/>
              <a:t>tags)</a:t>
            </a:r>
          </a:p>
          <a:p>
            <a:pPr lvl="1"/>
            <a:r>
              <a:rPr lang="en-US" sz="1800" smtClean="0"/>
              <a:t>tag</a:t>
            </a:r>
            <a:r>
              <a:rPr lang="en-US" sz="1800"/>
              <a:t>() and tagName()</a:t>
            </a:r>
          </a:p>
        </p:txBody>
      </p:sp>
    </p:spTree>
    <p:extLst>
      <p:ext uri="{BB962C8B-B14F-4D97-AF65-F5344CB8AC3E}">
        <p14:creationId xmlns:p14="http://schemas.microsoft.com/office/powerpoint/2010/main" val="2716094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Dùng các phương thức DOM để di chuyển trên Document</a:t>
            </a:r>
            <a:r>
              <a:rPr lang="en-US" sz="2400" smtClean="0"/>
              <a:t>:</a:t>
            </a:r>
          </a:p>
          <a:p>
            <a:pPr marL="502920" lvl="1" indent="0">
              <a:buNone/>
            </a:pPr>
            <a:r>
              <a:rPr lang="en-US" sz="1800" b="1"/>
              <a:t>Manipulating HTML and text</a:t>
            </a:r>
          </a:p>
          <a:p>
            <a:pPr lvl="1"/>
            <a:r>
              <a:rPr lang="en-US" sz="1800" smtClean="0"/>
              <a:t>append(String </a:t>
            </a:r>
            <a:r>
              <a:rPr lang="en-US" sz="1800"/>
              <a:t>html), prepend(String html)</a:t>
            </a:r>
          </a:p>
          <a:p>
            <a:pPr lvl="1"/>
            <a:r>
              <a:rPr lang="en-US" sz="1800" smtClean="0"/>
              <a:t>appendText(String </a:t>
            </a:r>
            <a:r>
              <a:rPr lang="en-US" sz="1800"/>
              <a:t>text), prependText(String text)</a:t>
            </a:r>
          </a:p>
          <a:p>
            <a:pPr lvl="1"/>
            <a:r>
              <a:rPr lang="en-US" sz="1800" smtClean="0"/>
              <a:t>appendElement(String </a:t>
            </a:r>
            <a:r>
              <a:rPr lang="en-US" sz="1800"/>
              <a:t>tagName), prependElement(String tagName)</a:t>
            </a:r>
          </a:p>
          <a:p>
            <a:pPr lvl="1"/>
            <a:r>
              <a:rPr lang="en-US" sz="1800" smtClean="0"/>
              <a:t>html(String </a:t>
            </a:r>
            <a:r>
              <a:rPr lang="en-US" sz="1800"/>
              <a:t>value)</a:t>
            </a:r>
          </a:p>
          <a:p>
            <a:pPr lvl="1"/>
            <a:endParaRPr lang="en-US" sz="2200" smtClean="0"/>
          </a:p>
        </p:txBody>
      </p:sp>
    </p:spTree>
    <p:extLst>
      <p:ext uri="{BB962C8B-B14F-4D97-AF65-F5344CB8AC3E}">
        <p14:creationId xmlns:p14="http://schemas.microsoft.com/office/powerpoint/2010/main" val="1393131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a:t>Dùng selector-syntax </a:t>
            </a:r>
            <a:r>
              <a:rPr lang="en-US" sz="2400" b="1" smtClean="0"/>
              <a:t>để tìm các element</a:t>
            </a:r>
            <a:r>
              <a:rPr lang="en-US" sz="2400" smtClean="0"/>
              <a:t>:</a:t>
            </a:r>
          </a:p>
          <a:p>
            <a:pPr lvl="1"/>
            <a:r>
              <a:rPr lang="en-US" sz="1800" smtClean="0"/>
              <a:t>Bạn muốn tìm hoặc biến đổi các element sử dụng </a:t>
            </a:r>
            <a:r>
              <a:rPr lang="en-US" sz="1800"/>
              <a:t>CSS </a:t>
            </a:r>
            <a:r>
              <a:rPr lang="en-US" sz="1800" smtClean="0"/>
              <a:t>hoặc selector syntax</a:t>
            </a:r>
            <a:r>
              <a:rPr lang="en-US" sz="1800"/>
              <a:t> </a:t>
            </a:r>
            <a:r>
              <a:rPr lang="en-US" sz="1800" smtClean="0"/>
              <a:t>giống jquery. </a:t>
            </a:r>
            <a:endParaRPr lang="en-US" sz="1800"/>
          </a:p>
          <a:p>
            <a:pPr lvl="1"/>
            <a:r>
              <a:rPr lang="en-US" sz="1800"/>
              <a:t>Sử </a:t>
            </a:r>
            <a:r>
              <a:rPr lang="en-US" sz="1800" smtClean="0"/>
              <a:t>dụng phương thức </a:t>
            </a:r>
            <a:r>
              <a:rPr lang="en-US" sz="1800" b="1" smtClean="0"/>
              <a:t>Element.select(String </a:t>
            </a:r>
            <a:r>
              <a:rPr lang="en-US" sz="1800" b="1"/>
              <a:t>selector)</a:t>
            </a:r>
            <a:r>
              <a:rPr lang="en-US" sz="1800"/>
              <a:t> </a:t>
            </a:r>
            <a:r>
              <a:rPr lang="en-US" sz="1800" smtClean="0"/>
              <a:t>và </a:t>
            </a:r>
            <a:r>
              <a:rPr lang="en-US" sz="1800" b="1" smtClean="0"/>
              <a:t>Elements.select(String </a:t>
            </a:r>
            <a:r>
              <a:rPr lang="en-US" sz="1800" b="1"/>
              <a:t>selector</a:t>
            </a:r>
            <a:r>
              <a:rPr lang="en-US" sz="1800" b="1" smtClean="0"/>
              <a:t>)</a:t>
            </a:r>
          </a:p>
          <a:p>
            <a:pPr lvl="1"/>
            <a:r>
              <a:rPr lang="en-US" sz="1800" smtClean="0"/>
              <a:t>Ví </a:t>
            </a:r>
            <a:r>
              <a:rPr lang="en-US" sz="1800"/>
              <a:t>dụ:</a:t>
            </a:r>
          </a:p>
          <a:p>
            <a:pPr marL="502920" lvl="1" indent="0">
              <a:buNone/>
            </a:pPr>
            <a:r>
              <a:rPr lang="en-US" sz="1800" b="1"/>
              <a:t>File input = new File("/tmp/input.html");</a:t>
            </a:r>
          </a:p>
          <a:p>
            <a:pPr marL="502920" lvl="1" indent="0">
              <a:buNone/>
            </a:pPr>
            <a:r>
              <a:rPr lang="en-US" sz="1800" b="1"/>
              <a:t>Document doc = Jsoup.parse(input, "UTF-8", "http://example.com/");</a:t>
            </a:r>
          </a:p>
          <a:p>
            <a:pPr marL="502920" lvl="1" indent="0">
              <a:buNone/>
            </a:pPr>
            <a:endParaRPr lang="en-US" sz="1800" b="1"/>
          </a:p>
          <a:p>
            <a:pPr marL="502920" lvl="1" indent="0">
              <a:buNone/>
            </a:pPr>
            <a:r>
              <a:rPr lang="en-US" sz="1800" b="1"/>
              <a:t>Elements links = doc.select("a[href]"); // a with href</a:t>
            </a:r>
          </a:p>
          <a:p>
            <a:pPr marL="502920" lvl="1" indent="0">
              <a:buNone/>
            </a:pPr>
            <a:r>
              <a:rPr lang="en-US" sz="1800" b="1"/>
              <a:t>Elements pngs = doc.select("img[src$=.png]");</a:t>
            </a:r>
          </a:p>
          <a:p>
            <a:pPr marL="502920" lvl="1" indent="0">
              <a:buNone/>
            </a:pPr>
            <a:r>
              <a:rPr lang="en-US" sz="1800" b="1"/>
              <a:t>  // img with src ending .png</a:t>
            </a:r>
          </a:p>
          <a:p>
            <a:pPr marL="502920" lvl="1" indent="0">
              <a:buNone/>
            </a:pPr>
            <a:r>
              <a:rPr lang="en-US" sz="1800" b="1" smtClean="0"/>
              <a:t>Element </a:t>
            </a:r>
            <a:r>
              <a:rPr lang="en-US" sz="1800" b="1"/>
              <a:t>masthead = doc.select("div.masthead").first();</a:t>
            </a:r>
          </a:p>
          <a:p>
            <a:pPr marL="502920" lvl="1" indent="0">
              <a:buNone/>
            </a:pPr>
            <a:r>
              <a:rPr lang="en-US" sz="1800" b="1"/>
              <a:t>  // div with class=masthead</a:t>
            </a:r>
          </a:p>
          <a:p>
            <a:pPr marL="502920" lvl="1" indent="0">
              <a:buNone/>
            </a:pPr>
            <a:r>
              <a:rPr lang="en-US" sz="1800" b="1" smtClean="0"/>
              <a:t>Elements </a:t>
            </a:r>
            <a:r>
              <a:rPr lang="en-US" sz="1800" b="1"/>
              <a:t>resultLinks = doc.select("h3.r &gt; a"); // direct a after h3</a:t>
            </a:r>
          </a:p>
        </p:txBody>
      </p:sp>
    </p:spTree>
    <p:extLst>
      <p:ext uri="{BB962C8B-B14F-4D97-AF65-F5344CB8AC3E}">
        <p14:creationId xmlns:p14="http://schemas.microsoft.com/office/powerpoint/2010/main" val="279521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a:t>Dùng selector-syntax </a:t>
            </a:r>
            <a:r>
              <a:rPr lang="en-US" sz="2400" b="1" smtClean="0"/>
              <a:t>để tìm các element</a:t>
            </a:r>
            <a:r>
              <a:rPr lang="en-US" sz="2400" smtClean="0"/>
              <a:t>:</a:t>
            </a:r>
          </a:p>
          <a:p>
            <a:pPr marL="502920" lvl="1" indent="0">
              <a:buNone/>
            </a:pPr>
            <a:r>
              <a:rPr lang="en-US" sz="1600" b="1"/>
              <a:t>Selector overview</a:t>
            </a:r>
          </a:p>
          <a:p>
            <a:pPr lvl="1"/>
            <a:r>
              <a:rPr lang="en-US" sz="1600" smtClean="0"/>
              <a:t>tagname</a:t>
            </a:r>
            <a:r>
              <a:rPr lang="en-US" sz="1600"/>
              <a:t>: find elements by tag, e.g. a</a:t>
            </a:r>
          </a:p>
          <a:p>
            <a:pPr lvl="1"/>
            <a:r>
              <a:rPr lang="en-US" sz="1600" smtClean="0"/>
              <a:t>ns|tag</a:t>
            </a:r>
            <a:r>
              <a:rPr lang="en-US" sz="1600"/>
              <a:t>: find elements by tag in a namespace, e.g. fb|name finds &lt;fb:name&gt; elements</a:t>
            </a:r>
          </a:p>
          <a:p>
            <a:pPr lvl="1"/>
            <a:r>
              <a:rPr lang="en-US" sz="1600" smtClean="0"/>
              <a:t>#</a:t>
            </a:r>
            <a:r>
              <a:rPr lang="en-US" sz="1600"/>
              <a:t>id: find elements by ID, e.g. #logo</a:t>
            </a:r>
          </a:p>
          <a:p>
            <a:pPr lvl="1"/>
            <a:r>
              <a:rPr lang="en-US" sz="1600" smtClean="0"/>
              <a:t>.</a:t>
            </a:r>
            <a:r>
              <a:rPr lang="en-US" sz="1600"/>
              <a:t>class: find elements by class name, e.g. .masthead</a:t>
            </a:r>
          </a:p>
          <a:p>
            <a:pPr lvl="1"/>
            <a:r>
              <a:rPr lang="en-US" sz="1600" smtClean="0"/>
              <a:t>[</a:t>
            </a:r>
            <a:r>
              <a:rPr lang="en-US" sz="1600"/>
              <a:t>attribute]: elements with attribute, e.g. [href]</a:t>
            </a:r>
          </a:p>
          <a:p>
            <a:pPr lvl="1"/>
            <a:r>
              <a:rPr lang="en-US" sz="1600" smtClean="0"/>
              <a:t>[^</a:t>
            </a:r>
            <a:r>
              <a:rPr lang="en-US" sz="1600"/>
              <a:t>attr]: elements with an attribute name prefix, e.g. [^data-] finds elements with HTML5 dataset attributes</a:t>
            </a:r>
          </a:p>
          <a:p>
            <a:pPr lvl="1"/>
            <a:r>
              <a:rPr lang="en-US" sz="1600" smtClean="0"/>
              <a:t>[</a:t>
            </a:r>
            <a:r>
              <a:rPr lang="en-US" sz="1600"/>
              <a:t>attr=value]: elements with attribute value, e.g. [width=500] (also quotable, like [data-name='launch sequence'])</a:t>
            </a:r>
          </a:p>
          <a:p>
            <a:pPr lvl="1"/>
            <a:r>
              <a:rPr lang="en-US" sz="1600" smtClean="0"/>
              <a:t>[</a:t>
            </a:r>
            <a:r>
              <a:rPr lang="en-US" sz="1600"/>
              <a:t>attr^=value], [attr$=value], [attr*=value]: elements with attributes that start with, end with, or contain the value, e.g. [href*=/path/]</a:t>
            </a:r>
          </a:p>
          <a:p>
            <a:pPr lvl="1"/>
            <a:r>
              <a:rPr lang="en-US" sz="1600" smtClean="0"/>
              <a:t>[</a:t>
            </a:r>
            <a:r>
              <a:rPr lang="en-US" sz="1600"/>
              <a:t>attr~=regex]: elements with attribute values that match the regular expression; e.g. img[src~=(?i)\.(png|jpe?g)]</a:t>
            </a:r>
          </a:p>
          <a:p>
            <a:pPr lvl="1"/>
            <a:r>
              <a:rPr lang="en-US" sz="1600" smtClean="0"/>
              <a:t>*: </a:t>
            </a:r>
            <a:r>
              <a:rPr lang="en-US" sz="1600"/>
              <a:t>all elements, e.g. *</a:t>
            </a:r>
          </a:p>
          <a:p>
            <a:pPr lvl="1"/>
            <a:endParaRPr lang="en-US" sz="1600" smtClean="0"/>
          </a:p>
        </p:txBody>
      </p:sp>
    </p:spTree>
    <p:extLst>
      <p:ext uri="{BB962C8B-B14F-4D97-AF65-F5344CB8AC3E}">
        <p14:creationId xmlns:p14="http://schemas.microsoft.com/office/powerpoint/2010/main" val="3201560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a:t>Dùng selector-syntax </a:t>
            </a:r>
            <a:r>
              <a:rPr lang="en-US" sz="2400" b="1" smtClean="0"/>
              <a:t>để tìm các element</a:t>
            </a:r>
            <a:r>
              <a:rPr lang="en-US" sz="2400" smtClean="0"/>
              <a:t>:</a:t>
            </a:r>
          </a:p>
          <a:p>
            <a:pPr marL="502920" lvl="1" indent="0">
              <a:buNone/>
            </a:pPr>
            <a:r>
              <a:rPr lang="en-US" sz="1800" b="1"/>
              <a:t>Selector combinations</a:t>
            </a:r>
          </a:p>
          <a:p>
            <a:pPr lvl="1"/>
            <a:r>
              <a:rPr lang="en-US" sz="1800" smtClean="0"/>
              <a:t>el#id</a:t>
            </a:r>
            <a:r>
              <a:rPr lang="en-US" sz="1800"/>
              <a:t>: elements with ID, e.g. div#logo</a:t>
            </a:r>
          </a:p>
          <a:p>
            <a:pPr lvl="1"/>
            <a:r>
              <a:rPr lang="en-US" sz="1800" smtClean="0"/>
              <a:t>el.class</a:t>
            </a:r>
            <a:r>
              <a:rPr lang="en-US" sz="1800"/>
              <a:t>: elements with class, e.g. div.masthead</a:t>
            </a:r>
          </a:p>
          <a:p>
            <a:pPr lvl="1"/>
            <a:r>
              <a:rPr lang="en-US" sz="1800" smtClean="0"/>
              <a:t>el[attr</a:t>
            </a:r>
            <a:r>
              <a:rPr lang="en-US" sz="1800"/>
              <a:t>]: elements with attribute, e.g. a[href]</a:t>
            </a:r>
          </a:p>
          <a:p>
            <a:pPr lvl="1"/>
            <a:r>
              <a:rPr lang="en-US" sz="1800" smtClean="0"/>
              <a:t>Any </a:t>
            </a:r>
            <a:r>
              <a:rPr lang="en-US" sz="1800"/>
              <a:t>combination, e.g. a[href].highlight</a:t>
            </a:r>
          </a:p>
          <a:p>
            <a:pPr lvl="1"/>
            <a:r>
              <a:rPr lang="en-US" sz="1800" smtClean="0"/>
              <a:t>ancestor </a:t>
            </a:r>
            <a:r>
              <a:rPr lang="en-US" sz="1800"/>
              <a:t>child: child elements that descend from ancestor, e.g. .body p finds p elements anywhere under a block with class "body"</a:t>
            </a:r>
          </a:p>
          <a:p>
            <a:pPr lvl="1"/>
            <a:r>
              <a:rPr lang="en-US" sz="1800" smtClean="0"/>
              <a:t>parent </a:t>
            </a:r>
            <a:r>
              <a:rPr lang="en-US" sz="1800"/>
              <a:t>&gt; child: child elements that descend directly from parent, e.g. div.content &gt; p finds p elements; and body &gt; * finds the direct children of the body tag</a:t>
            </a:r>
          </a:p>
          <a:p>
            <a:pPr lvl="1"/>
            <a:r>
              <a:rPr lang="en-US" sz="1800" smtClean="0"/>
              <a:t>siblingA </a:t>
            </a:r>
            <a:r>
              <a:rPr lang="en-US" sz="1800"/>
              <a:t>+ siblingB: finds sibling B element immediately preceded by sibling A, e.g. div.head + div</a:t>
            </a:r>
          </a:p>
          <a:p>
            <a:pPr lvl="1"/>
            <a:r>
              <a:rPr lang="en-US" sz="1800" smtClean="0"/>
              <a:t>siblingA </a:t>
            </a:r>
            <a:r>
              <a:rPr lang="en-US" sz="1800"/>
              <a:t>~ siblingX: finds sibling X element preceded by sibling A, e.g. h1 ~ p</a:t>
            </a:r>
          </a:p>
          <a:p>
            <a:pPr lvl="1"/>
            <a:r>
              <a:rPr lang="en-US" sz="1800" smtClean="0"/>
              <a:t>el</a:t>
            </a:r>
            <a:r>
              <a:rPr lang="en-US" sz="1800"/>
              <a:t>, el, el: group multiple selectors, find unique elements that match any of the selectors; e.g. div.masthead, div.logo</a:t>
            </a:r>
          </a:p>
          <a:p>
            <a:pPr lvl="1"/>
            <a:endParaRPr lang="en-US" sz="2200" smtClean="0"/>
          </a:p>
        </p:txBody>
      </p:sp>
    </p:spTree>
    <p:extLst>
      <p:ext uri="{BB962C8B-B14F-4D97-AF65-F5344CB8AC3E}">
        <p14:creationId xmlns:p14="http://schemas.microsoft.com/office/powerpoint/2010/main" val="4209772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Web Scraping là gì?</a:t>
            </a:r>
            <a:endParaRPr lang="en-US" sz="4400"/>
          </a:p>
        </p:txBody>
      </p:sp>
      <p:sp>
        <p:nvSpPr>
          <p:cNvPr id="3" name="Content Placeholder 2"/>
          <p:cNvSpPr>
            <a:spLocks noGrp="1"/>
          </p:cNvSpPr>
          <p:nvPr>
            <p:ph idx="1"/>
          </p:nvPr>
        </p:nvSpPr>
        <p:spPr/>
        <p:txBody>
          <a:bodyPr>
            <a:noAutofit/>
          </a:bodyPr>
          <a:lstStyle/>
          <a:p>
            <a:r>
              <a:rPr lang="en-US" sz="2400" smtClean="0"/>
              <a:t>Web scraping hay bị nhầm lẫn với web </a:t>
            </a:r>
            <a:r>
              <a:rPr lang="en-US" sz="2400"/>
              <a:t>crawler </a:t>
            </a:r>
            <a:r>
              <a:rPr lang="en-US" sz="2400" smtClean="0"/>
              <a:t>– một con bot trên </a:t>
            </a:r>
            <a:r>
              <a:rPr lang="en-US" sz="2400"/>
              <a:t>Internet </a:t>
            </a:r>
            <a:r>
              <a:rPr lang="en-US" sz="2400" smtClean="0"/>
              <a:t>mà nhiệm vụ của nó là tự động duyệt mạng </a:t>
            </a:r>
            <a:r>
              <a:rPr lang="en-US" sz="2400"/>
              <a:t>World Wide Web, </a:t>
            </a:r>
            <a:r>
              <a:rPr lang="en-US" sz="2400" smtClean="0"/>
              <a:t>phục vụ cho nhu cầu lập chỉ mục web. VD: Googlebot của Google. Tuy nhiên mối quan hệ giữa web scraping và web crawler khá gần nhau.</a:t>
            </a:r>
          </a:p>
        </p:txBody>
      </p:sp>
    </p:spTree>
    <p:extLst>
      <p:ext uri="{BB962C8B-B14F-4D97-AF65-F5344CB8AC3E}">
        <p14:creationId xmlns:p14="http://schemas.microsoft.com/office/powerpoint/2010/main" val="2478447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a:xfrm>
            <a:off x="2901951" y="864108"/>
            <a:ext cx="5824038" cy="5120640"/>
          </a:xfrm>
        </p:spPr>
        <p:txBody>
          <a:bodyPr>
            <a:noAutofit/>
          </a:bodyPr>
          <a:lstStyle/>
          <a:p>
            <a:r>
              <a:rPr lang="en-US" sz="2400" b="1"/>
              <a:t>Dùng selector-syntax </a:t>
            </a:r>
            <a:r>
              <a:rPr lang="en-US" sz="2400" b="1" smtClean="0"/>
              <a:t>để tìm các element</a:t>
            </a:r>
            <a:r>
              <a:rPr lang="en-US" sz="2400" smtClean="0"/>
              <a:t>:</a:t>
            </a:r>
          </a:p>
          <a:p>
            <a:pPr marL="502920" lvl="1" indent="0">
              <a:buNone/>
            </a:pPr>
            <a:r>
              <a:rPr lang="en-US" sz="1600" b="1"/>
              <a:t>Pseudo selectors</a:t>
            </a:r>
          </a:p>
          <a:p>
            <a:pPr lvl="1"/>
            <a:r>
              <a:rPr lang="en-US" sz="1600" smtClean="0"/>
              <a:t>:</a:t>
            </a:r>
            <a:r>
              <a:rPr lang="en-US" sz="1600"/>
              <a:t>lt(n): find elements whose sibling index (i.e. its position in the DOM tree relative to its parent) is less than n; e.g. td:lt(3)</a:t>
            </a:r>
          </a:p>
          <a:p>
            <a:pPr lvl="1"/>
            <a:r>
              <a:rPr lang="en-US" sz="1600" smtClean="0"/>
              <a:t>:</a:t>
            </a:r>
            <a:r>
              <a:rPr lang="en-US" sz="1600"/>
              <a:t>gt(n): find elements whose sibling index is greater than n; e.g. div p:gt(2)</a:t>
            </a:r>
          </a:p>
          <a:p>
            <a:pPr lvl="1"/>
            <a:r>
              <a:rPr lang="en-US" sz="1600" smtClean="0"/>
              <a:t>:</a:t>
            </a:r>
            <a:r>
              <a:rPr lang="en-US" sz="1600"/>
              <a:t>eq(n): find elements whose sibling index is equal to n; e.g. form input:eq(1)</a:t>
            </a:r>
          </a:p>
          <a:p>
            <a:pPr lvl="1"/>
            <a:r>
              <a:rPr lang="en-US" sz="1600" smtClean="0"/>
              <a:t>:</a:t>
            </a:r>
            <a:r>
              <a:rPr lang="en-US" sz="1600"/>
              <a:t>has(seletor): find elements that contain elements matching the selector; e.g. div:has(p)</a:t>
            </a:r>
          </a:p>
          <a:p>
            <a:pPr lvl="1"/>
            <a:r>
              <a:rPr lang="en-US" sz="1600" smtClean="0"/>
              <a:t>:</a:t>
            </a:r>
            <a:r>
              <a:rPr lang="en-US" sz="1600"/>
              <a:t>not(selector): find elements that do not match the selector; e.g. div:not(.logo)</a:t>
            </a:r>
          </a:p>
          <a:p>
            <a:pPr lvl="1"/>
            <a:r>
              <a:rPr lang="en-US" sz="1600" smtClean="0"/>
              <a:t>:</a:t>
            </a:r>
            <a:r>
              <a:rPr lang="en-US" sz="1600"/>
              <a:t>contains(text): find elements that contain the given text. The search is case-insensitive; e.g. p:contains(jsoup)</a:t>
            </a:r>
          </a:p>
          <a:p>
            <a:pPr lvl="1"/>
            <a:r>
              <a:rPr lang="en-US" sz="1600" smtClean="0"/>
              <a:t>:</a:t>
            </a:r>
            <a:r>
              <a:rPr lang="en-US" sz="1600"/>
              <a:t>containsOwn(text): find elements that directly contain the given text</a:t>
            </a:r>
          </a:p>
          <a:p>
            <a:pPr lvl="1"/>
            <a:r>
              <a:rPr lang="en-US" sz="1600" smtClean="0"/>
              <a:t>:</a:t>
            </a:r>
            <a:r>
              <a:rPr lang="en-US" sz="1600"/>
              <a:t>matches(regex): find elements whose text matches the specified regular expression; e.g. div:matches((?i)login)</a:t>
            </a:r>
          </a:p>
          <a:p>
            <a:pPr lvl="1"/>
            <a:r>
              <a:rPr lang="en-US" sz="1600" smtClean="0"/>
              <a:t>:</a:t>
            </a:r>
            <a:r>
              <a:rPr lang="en-US" sz="1600"/>
              <a:t>matchesOwn(regex): find elements whose own text matches the specified regular expression</a:t>
            </a:r>
          </a:p>
          <a:p>
            <a:pPr lvl="1"/>
            <a:r>
              <a:rPr lang="en-US" sz="1600" smtClean="0"/>
              <a:t>Note </a:t>
            </a:r>
            <a:r>
              <a:rPr lang="en-US" sz="1600"/>
              <a:t>that the above indexed pseudo-selectors are 0-based, that is, the first element is at index 0, the second at 1, etc</a:t>
            </a:r>
          </a:p>
          <a:p>
            <a:pPr lvl="1"/>
            <a:endParaRPr lang="en-US" sz="1600"/>
          </a:p>
        </p:txBody>
      </p:sp>
    </p:spTree>
    <p:extLst>
      <p:ext uri="{BB962C8B-B14F-4D97-AF65-F5344CB8AC3E}">
        <p14:creationId xmlns:p14="http://schemas.microsoft.com/office/powerpoint/2010/main" val="23649519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Trích xuất </a:t>
            </a:r>
            <a:r>
              <a:rPr lang="en-US" sz="2400" b="1"/>
              <a:t>attributes, text, </a:t>
            </a:r>
            <a:r>
              <a:rPr lang="en-US" sz="2400" b="1" smtClean="0"/>
              <a:t>và HTML từ các elements</a:t>
            </a:r>
            <a:r>
              <a:rPr lang="en-US" sz="2400" smtClean="0"/>
              <a:t>:</a:t>
            </a:r>
          </a:p>
          <a:p>
            <a:pPr lvl="1"/>
            <a:r>
              <a:rPr lang="en-US" sz="1800" smtClean="0"/>
              <a:t>Sau khi đọc một </a:t>
            </a:r>
            <a:r>
              <a:rPr lang="en-US" sz="1800"/>
              <a:t>document, </a:t>
            </a:r>
            <a:r>
              <a:rPr lang="en-US" sz="1800" smtClean="0"/>
              <a:t>và tìm một vài element, bạn muốn lấy tất cả các dữ liệu trong các element đó.</a:t>
            </a:r>
          </a:p>
          <a:p>
            <a:pPr lvl="1"/>
            <a:r>
              <a:rPr lang="en-US" sz="1800" smtClean="0"/>
              <a:t>Để lấy giá trị của một </a:t>
            </a:r>
            <a:r>
              <a:rPr lang="en-US" sz="1800"/>
              <a:t>attribute, </a:t>
            </a:r>
            <a:r>
              <a:rPr lang="en-US" sz="1800" smtClean="0"/>
              <a:t>dùng method </a:t>
            </a:r>
            <a:r>
              <a:rPr lang="en-US" sz="1800" b="1" smtClean="0"/>
              <a:t>Node.attr(String </a:t>
            </a:r>
            <a:r>
              <a:rPr lang="en-US" sz="1800" b="1"/>
              <a:t>key</a:t>
            </a:r>
            <a:r>
              <a:rPr lang="en-US" sz="1800" b="1" smtClean="0"/>
              <a:t>)</a:t>
            </a:r>
            <a:endParaRPr lang="en-US" sz="1800"/>
          </a:p>
          <a:p>
            <a:pPr lvl="1"/>
            <a:r>
              <a:rPr lang="en-US" sz="1800" smtClean="0"/>
              <a:t>Để lấy </a:t>
            </a:r>
            <a:r>
              <a:rPr lang="en-US" sz="1800"/>
              <a:t>text </a:t>
            </a:r>
            <a:r>
              <a:rPr lang="en-US" sz="1800" smtClean="0"/>
              <a:t>trên một </a:t>
            </a:r>
            <a:r>
              <a:rPr lang="en-US" sz="1800"/>
              <a:t>element </a:t>
            </a:r>
            <a:r>
              <a:rPr lang="en-US" sz="1800" smtClean="0"/>
              <a:t>(và các con kết hợp của nó), dùng </a:t>
            </a:r>
            <a:r>
              <a:rPr lang="en-US" sz="1800" b="1"/>
              <a:t>Element.text()</a:t>
            </a:r>
          </a:p>
          <a:p>
            <a:pPr lvl="1"/>
            <a:r>
              <a:rPr lang="en-US" sz="1800" smtClean="0"/>
              <a:t>Với </a:t>
            </a:r>
            <a:r>
              <a:rPr lang="en-US" sz="1800"/>
              <a:t>HTML, </a:t>
            </a:r>
            <a:r>
              <a:rPr lang="en-US" sz="1800" smtClean="0"/>
              <a:t>dùmg </a:t>
            </a:r>
            <a:r>
              <a:rPr lang="en-US" sz="1800" b="1"/>
              <a:t>Element.html</a:t>
            </a:r>
            <a:r>
              <a:rPr lang="en-US" sz="1800" b="1" smtClean="0"/>
              <a:t>()</a:t>
            </a:r>
            <a:r>
              <a:rPr lang="en-US" sz="1800" smtClean="0"/>
              <a:t>, hoặc </a:t>
            </a:r>
            <a:r>
              <a:rPr lang="en-US" sz="1800" b="1" smtClean="0"/>
              <a:t>Node.outerHtml()</a:t>
            </a:r>
            <a:endParaRPr lang="en-US" sz="1800" b="1"/>
          </a:p>
          <a:p>
            <a:pPr lvl="1"/>
            <a:r>
              <a:rPr lang="en-US" sz="1800" smtClean="0"/>
              <a:t>Ví </a:t>
            </a:r>
            <a:r>
              <a:rPr lang="en-US" sz="1800"/>
              <a:t>dụ:</a:t>
            </a:r>
          </a:p>
          <a:p>
            <a:pPr marL="502920" lvl="1" indent="0">
              <a:buNone/>
            </a:pPr>
            <a:r>
              <a:rPr lang="en-US" sz="1500" b="1"/>
              <a:t>String html = "&lt;p&gt;An &lt;a href='http://example.com/'&gt;&lt;b&gt;example&lt;/b&gt;&lt;/a&gt; link.&lt;/p&gt;";</a:t>
            </a:r>
          </a:p>
          <a:p>
            <a:pPr marL="502920" lvl="1" indent="0">
              <a:buNone/>
            </a:pPr>
            <a:r>
              <a:rPr lang="en-US" sz="1500" b="1"/>
              <a:t>Document doc = Jsoup.parse(html);</a:t>
            </a:r>
          </a:p>
          <a:p>
            <a:pPr marL="502920" lvl="1" indent="0">
              <a:buNone/>
            </a:pPr>
            <a:r>
              <a:rPr lang="en-US" sz="1500" b="1"/>
              <a:t>Element link = doc.select("a").first();</a:t>
            </a:r>
          </a:p>
          <a:p>
            <a:pPr marL="502920" lvl="1" indent="0">
              <a:buNone/>
            </a:pPr>
            <a:r>
              <a:rPr lang="en-US" sz="1500" b="1" smtClean="0"/>
              <a:t>String </a:t>
            </a:r>
            <a:r>
              <a:rPr lang="en-US" sz="1500" b="1"/>
              <a:t>text = doc.body().text(); // "An example link"</a:t>
            </a:r>
          </a:p>
          <a:p>
            <a:pPr marL="502920" lvl="1" indent="0">
              <a:buNone/>
            </a:pPr>
            <a:r>
              <a:rPr lang="en-US" sz="1500" b="1"/>
              <a:t>String linkHref = link.attr("href"); // "http://example.com/"</a:t>
            </a:r>
          </a:p>
          <a:p>
            <a:pPr marL="502920" lvl="1" indent="0">
              <a:buNone/>
            </a:pPr>
            <a:r>
              <a:rPr lang="en-US" sz="1500" b="1"/>
              <a:t>String linkText = link.text(); // "example""</a:t>
            </a:r>
          </a:p>
          <a:p>
            <a:pPr marL="502920" lvl="1" indent="0">
              <a:buNone/>
            </a:pPr>
            <a:r>
              <a:rPr lang="en-US" sz="1500" b="1" smtClean="0"/>
              <a:t>String </a:t>
            </a:r>
            <a:r>
              <a:rPr lang="en-US" sz="1500" b="1"/>
              <a:t>linkOuterH = link.outerHtml(); </a:t>
            </a:r>
          </a:p>
          <a:p>
            <a:pPr marL="502920" lvl="1" indent="0">
              <a:buNone/>
            </a:pPr>
            <a:r>
              <a:rPr lang="en-US" sz="1500" b="1"/>
              <a:t>    // "&lt;a href="http://example.com"&gt;&lt;b&gt;example&lt;/b&gt;&lt;/a&gt;"</a:t>
            </a:r>
          </a:p>
          <a:p>
            <a:pPr marL="502920" lvl="1" indent="0">
              <a:buNone/>
            </a:pPr>
            <a:r>
              <a:rPr lang="en-US" sz="1500" b="1"/>
              <a:t>String linkInnerH = link.html(); // "&lt;b&gt;example&lt;/b&gt;"</a:t>
            </a:r>
          </a:p>
        </p:txBody>
      </p:sp>
    </p:spTree>
    <p:extLst>
      <p:ext uri="{BB962C8B-B14F-4D97-AF65-F5344CB8AC3E}">
        <p14:creationId xmlns:p14="http://schemas.microsoft.com/office/powerpoint/2010/main" val="1120440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Trích xuất </a:t>
            </a:r>
            <a:r>
              <a:rPr lang="en-US" sz="2400" b="1"/>
              <a:t>attributes, text, </a:t>
            </a:r>
            <a:r>
              <a:rPr lang="en-US" sz="2400" b="1" smtClean="0"/>
              <a:t>và HTML từ các elements</a:t>
            </a:r>
            <a:r>
              <a:rPr lang="en-US" sz="2400" smtClean="0"/>
              <a:t>:</a:t>
            </a:r>
          </a:p>
          <a:p>
            <a:pPr marL="502920" lvl="1" indent="0">
              <a:buNone/>
            </a:pPr>
            <a:r>
              <a:rPr lang="en-US" sz="1800" smtClean="0"/>
              <a:t>Ngoài ra ta còn một vài phương thức:</a:t>
            </a:r>
          </a:p>
          <a:p>
            <a:pPr lvl="1"/>
            <a:r>
              <a:rPr lang="en-US" sz="1800" b="1" smtClean="0"/>
              <a:t>Element.id</a:t>
            </a:r>
            <a:r>
              <a:rPr lang="en-US" sz="1800" b="1"/>
              <a:t>()</a:t>
            </a:r>
          </a:p>
          <a:p>
            <a:pPr lvl="1"/>
            <a:r>
              <a:rPr lang="en-US" sz="1800" b="1" smtClean="0"/>
              <a:t>Element.tagName</a:t>
            </a:r>
            <a:r>
              <a:rPr lang="en-US" sz="1800" b="1"/>
              <a:t>()</a:t>
            </a:r>
          </a:p>
          <a:p>
            <a:pPr lvl="1"/>
            <a:r>
              <a:rPr lang="en-US" sz="1800" b="1" smtClean="0"/>
              <a:t>Element.className()</a:t>
            </a:r>
          </a:p>
          <a:p>
            <a:pPr lvl="1"/>
            <a:r>
              <a:rPr lang="en-US" sz="1800" b="1" smtClean="0"/>
              <a:t>Element.hasClass(String </a:t>
            </a:r>
            <a:r>
              <a:rPr lang="en-US" sz="1800" b="1"/>
              <a:t>className)</a:t>
            </a:r>
          </a:p>
          <a:p>
            <a:pPr lvl="1"/>
            <a:endParaRPr lang="en-US" sz="1500" b="1"/>
          </a:p>
        </p:txBody>
      </p:sp>
    </p:spTree>
    <p:extLst>
      <p:ext uri="{BB962C8B-B14F-4D97-AF65-F5344CB8AC3E}">
        <p14:creationId xmlns:p14="http://schemas.microsoft.com/office/powerpoint/2010/main" val="3052799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 Trích xuất dữ liệu</a:t>
            </a:r>
            <a:endParaRPr lang="en-US" sz="4400"/>
          </a:p>
        </p:txBody>
      </p:sp>
      <p:sp>
        <p:nvSpPr>
          <p:cNvPr id="3" name="Content Placeholder 2"/>
          <p:cNvSpPr>
            <a:spLocks noGrp="1"/>
          </p:cNvSpPr>
          <p:nvPr>
            <p:ph idx="1"/>
          </p:nvPr>
        </p:nvSpPr>
        <p:spPr/>
        <p:txBody>
          <a:bodyPr>
            <a:noAutofit/>
          </a:bodyPr>
          <a:lstStyle/>
          <a:p>
            <a:r>
              <a:rPr lang="en-US" sz="2400" b="1" smtClean="0"/>
              <a:t>Làm việc với các URL</a:t>
            </a:r>
            <a:r>
              <a:rPr lang="en-US" sz="2400" smtClean="0"/>
              <a:t>:</a:t>
            </a:r>
          </a:p>
          <a:p>
            <a:pPr lvl="1"/>
            <a:r>
              <a:rPr lang="en-US" sz="1800" smtClean="0"/>
              <a:t>Bạn có một HTML chứa các URL tương đối, mà bạn muốn chuyển đổi về URL tuyệt đối.</a:t>
            </a:r>
          </a:p>
          <a:p>
            <a:pPr lvl="1"/>
            <a:r>
              <a:rPr lang="en-US" sz="1800" smtClean="0"/>
              <a:t>Đảm bảo bạn đã xác định </a:t>
            </a:r>
            <a:r>
              <a:rPr lang="en-US" sz="1800"/>
              <a:t>base URI </a:t>
            </a:r>
            <a:r>
              <a:rPr lang="en-US" sz="1800" smtClean="0"/>
              <a:t>khi đọc document (được định nghĩa sẵn khi đọc từ </a:t>
            </a:r>
            <a:r>
              <a:rPr lang="en-US" sz="1800"/>
              <a:t>URL), </a:t>
            </a:r>
            <a:r>
              <a:rPr lang="en-US" sz="1800" smtClean="0"/>
              <a:t>và dùng </a:t>
            </a:r>
            <a:r>
              <a:rPr lang="en-US" sz="1800" b="1"/>
              <a:t>abs:</a:t>
            </a:r>
            <a:r>
              <a:rPr lang="en-US" sz="1800"/>
              <a:t> attribute prefix </a:t>
            </a:r>
            <a:r>
              <a:rPr lang="en-US" sz="1800" smtClean="0"/>
              <a:t>chuyển đổi về URL tuyệt đối từ một thuộc tính.</a:t>
            </a:r>
          </a:p>
          <a:p>
            <a:pPr lvl="1"/>
            <a:r>
              <a:rPr lang="en-US" sz="1800" smtClean="0"/>
              <a:t>Ví dụ:</a:t>
            </a:r>
          </a:p>
          <a:p>
            <a:pPr marL="502920" lvl="1" indent="0">
              <a:buNone/>
            </a:pPr>
            <a:r>
              <a:rPr lang="en-US" sz="1800" b="1"/>
              <a:t>Document doc = Jsoup.connect("http://jsoup.org").get();</a:t>
            </a:r>
          </a:p>
          <a:p>
            <a:pPr marL="502920" lvl="1" indent="0">
              <a:buNone/>
            </a:pPr>
            <a:endParaRPr lang="en-US" sz="1800" b="1"/>
          </a:p>
          <a:p>
            <a:pPr marL="502920" lvl="1" indent="0">
              <a:buNone/>
            </a:pPr>
            <a:r>
              <a:rPr lang="en-US" sz="1800" b="1"/>
              <a:t>Element link = doc.select("a").first();</a:t>
            </a:r>
          </a:p>
          <a:p>
            <a:pPr marL="502920" lvl="1" indent="0">
              <a:buNone/>
            </a:pPr>
            <a:r>
              <a:rPr lang="en-US" sz="1800" b="1"/>
              <a:t>String relHref = link.attr("href"); // == "/"</a:t>
            </a:r>
          </a:p>
          <a:p>
            <a:pPr marL="502920" lvl="1" indent="0">
              <a:buNone/>
            </a:pPr>
            <a:r>
              <a:rPr lang="en-US" sz="1800" b="1"/>
              <a:t>String absHref = link.attr("abs:href"); // "http://jsoup.org/"</a:t>
            </a:r>
          </a:p>
          <a:p>
            <a:pPr lvl="1"/>
            <a:endParaRPr lang="en-US" sz="1800" smtClean="0"/>
          </a:p>
        </p:txBody>
      </p:sp>
    </p:spTree>
    <p:extLst>
      <p:ext uri="{BB962C8B-B14F-4D97-AF65-F5344CB8AC3E}">
        <p14:creationId xmlns:p14="http://schemas.microsoft.com/office/powerpoint/2010/main" val="4033122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a:t>
            </a:r>
            <a:r>
              <a:rPr lang="en-US" sz="4400"/>
              <a:t>: </a:t>
            </a:r>
            <a:r>
              <a:rPr lang="en-US" sz="4400" smtClean="0"/>
              <a:t>Thay đổi dữ liệu</a:t>
            </a:r>
            <a:endParaRPr lang="en-US" sz="4400"/>
          </a:p>
        </p:txBody>
      </p:sp>
      <p:sp>
        <p:nvSpPr>
          <p:cNvPr id="3" name="Content Placeholder 2"/>
          <p:cNvSpPr>
            <a:spLocks noGrp="1"/>
          </p:cNvSpPr>
          <p:nvPr>
            <p:ph idx="1"/>
          </p:nvPr>
        </p:nvSpPr>
        <p:spPr/>
        <p:txBody>
          <a:bodyPr>
            <a:noAutofit/>
          </a:bodyPr>
          <a:lstStyle/>
          <a:p>
            <a:r>
              <a:rPr lang="en-US" sz="2400" b="1" smtClean="0"/>
              <a:t>Thiết lập giá trị của các thuộc tính</a:t>
            </a:r>
          </a:p>
          <a:p>
            <a:pPr marL="0" indent="0">
              <a:buNone/>
            </a:pPr>
            <a:r>
              <a:rPr lang="en-US" sz="1800" smtClean="0">
                <a:hlinkClick r:id="rId2"/>
              </a:rPr>
              <a:t>https://jsoup.org/cookbook/modifying-data/set-attributes</a:t>
            </a:r>
            <a:endParaRPr lang="en-US" sz="1800" smtClean="0"/>
          </a:p>
          <a:p>
            <a:r>
              <a:rPr lang="en-US" sz="2400" b="1" smtClean="0"/>
              <a:t>Thiết lập HTML của một Element</a:t>
            </a:r>
          </a:p>
          <a:p>
            <a:pPr marL="0" indent="0">
              <a:buNone/>
            </a:pPr>
            <a:r>
              <a:rPr lang="en-US" sz="1800" smtClean="0">
                <a:hlinkClick r:id="rId3"/>
              </a:rPr>
              <a:t>https</a:t>
            </a:r>
            <a:r>
              <a:rPr lang="en-US" sz="1800">
                <a:hlinkClick r:id="rId3"/>
              </a:rPr>
              <a:t>://</a:t>
            </a:r>
            <a:r>
              <a:rPr lang="en-US" sz="1800" smtClean="0">
                <a:hlinkClick r:id="rId3"/>
              </a:rPr>
              <a:t>jsoup.org/cookbook/modifying-data/set-html</a:t>
            </a:r>
            <a:endParaRPr lang="en-US" sz="1800" b="1" smtClean="0"/>
          </a:p>
          <a:p>
            <a:r>
              <a:rPr lang="en-US" sz="2400" b="1" smtClean="0"/>
              <a:t>Thiết lập nội dung Text của các Element</a:t>
            </a:r>
          </a:p>
          <a:p>
            <a:pPr marL="0" indent="0">
              <a:buNone/>
            </a:pPr>
            <a:r>
              <a:rPr lang="en-US" sz="1800">
                <a:hlinkClick r:id="rId4"/>
              </a:rPr>
              <a:t>https</a:t>
            </a:r>
            <a:r>
              <a:rPr lang="en-US" sz="1800">
                <a:hlinkClick r:id="rId4"/>
              </a:rPr>
              <a:t>://</a:t>
            </a:r>
            <a:r>
              <a:rPr lang="en-US" sz="1800" smtClean="0">
                <a:hlinkClick r:id="rId4"/>
              </a:rPr>
              <a:t>jsoup.org/cookbook/modifying-data/set-text</a:t>
            </a:r>
            <a:endParaRPr lang="en-US" sz="1800" smtClean="0"/>
          </a:p>
          <a:p>
            <a:pPr marL="0" indent="0">
              <a:buNone/>
            </a:pPr>
            <a:endParaRPr lang="en-US" sz="1800"/>
          </a:p>
          <a:p>
            <a:endParaRPr lang="en-US" sz="1800" smtClean="0"/>
          </a:p>
          <a:p>
            <a:pPr marL="0" indent="0">
              <a:buNone/>
            </a:pPr>
            <a:endParaRPr lang="en-US" sz="1800" smtClean="0"/>
          </a:p>
        </p:txBody>
      </p:sp>
    </p:spTree>
    <p:extLst>
      <p:ext uri="{BB962C8B-B14F-4D97-AF65-F5344CB8AC3E}">
        <p14:creationId xmlns:p14="http://schemas.microsoft.com/office/powerpoint/2010/main" val="384747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Sử dụng Jsoup</a:t>
            </a:r>
            <a:r>
              <a:rPr lang="en-US" sz="4400"/>
              <a:t>: </a:t>
            </a:r>
            <a:r>
              <a:rPr lang="en-US" sz="4400" smtClean="0"/>
              <a:t>Dọn dẹp HTML</a:t>
            </a:r>
            <a:endParaRPr lang="en-US" sz="4400"/>
          </a:p>
        </p:txBody>
      </p:sp>
      <p:sp>
        <p:nvSpPr>
          <p:cNvPr id="3" name="Content Placeholder 2"/>
          <p:cNvSpPr>
            <a:spLocks noGrp="1"/>
          </p:cNvSpPr>
          <p:nvPr>
            <p:ph idx="1"/>
          </p:nvPr>
        </p:nvSpPr>
        <p:spPr/>
        <p:txBody>
          <a:bodyPr>
            <a:noAutofit/>
          </a:bodyPr>
          <a:lstStyle/>
          <a:p>
            <a:r>
              <a:rPr lang="en-US" sz="2400" b="1" smtClean="0"/>
              <a:t>Xử lý HTML không đáng tin cậy (để phòng chống tấn công XSS)</a:t>
            </a:r>
          </a:p>
          <a:p>
            <a:pPr marL="0" indent="0">
              <a:buNone/>
            </a:pPr>
            <a:r>
              <a:rPr lang="en-US" sz="1800">
                <a:hlinkClick r:id="rId2"/>
              </a:rPr>
              <a:t>https</a:t>
            </a:r>
            <a:r>
              <a:rPr lang="en-US" sz="1800">
                <a:hlinkClick r:id="rId2"/>
              </a:rPr>
              <a:t>://</a:t>
            </a:r>
            <a:r>
              <a:rPr lang="en-US" sz="1800" smtClean="0">
                <a:hlinkClick r:id="rId2"/>
              </a:rPr>
              <a:t>jsoup.org/cookbook/cleaning-html/whitelist-sanitizer</a:t>
            </a:r>
            <a:endParaRPr lang="en-US" sz="1800" smtClean="0"/>
          </a:p>
          <a:p>
            <a:pPr marL="0" indent="0">
              <a:buNone/>
            </a:pPr>
            <a:endParaRPr lang="en-US" sz="1800"/>
          </a:p>
          <a:p>
            <a:endParaRPr lang="en-US" sz="1800" smtClean="0"/>
          </a:p>
          <a:p>
            <a:pPr marL="0" indent="0">
              <a:buNone/>
            </a:pPr>
            <a:endParaRPr lang="en-US" sz="1800" smtClean="0"/>
          </a:p>
        </p:txBody>
      </p:sp>
    </p:spTree>
    <p:extLst>
      <p:ext uri="{BB962C8B-B14F-4D97-AF65-F5344CB8AC3E}">
        <p14:creationId xmlns:p14="http://schemas.microsoft.com/office/powerpoint/2010/main" val="3554885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Cám ơn thầy và các bạn đã theo dõi!</a:t>
            </a:r>
            <a:endParaRPr lang="en-US"/>
          </a:p>
        </p:txBody>
      </p:sp>
      <p:sp>
        <p:nvSpPr>
          <p:cNvPr id="3" name="Subtitle 2"/>
          <p:cNvSpPr>
            <a:spLocks noGrp="1"/>
          </p:cNvSpPr>
          <p:nvPr>
            <p:ph type="subTitle" idx="1"/>
          </p:nvPr>
        </p:nvSpPr>
        <p:spPr>
          <a:xfrm>
            <a:off x="825011" y="4670246"/>
            <a:ext cx="5654166" cy="914400"/>
          </a:xfrm>
        </p:spPr>
        <p:txBody>
          <a:bodyPr>
            <a:normAutofit fontScale="92500"/>
          </a:bodyPr>
          <a:lstStyle/>
          <a:p>
            <a:r>
              <a:rPr lang="en-US" smtClean="0"/>
              <a:t>Link GitHub tham khảo:</a:t>
            </a:r>
          </a:p>
          <a:p>
            <a:r>
              <a:rPr lang="en-US" b="1"/>
              <a:t>https://github.com/12130086/FOSS_Seminar_Jsoup</a:t>
            </a:r>
            <a:endParaRPr lang="en-US" b="1"/>
          </a:p>
        </p:txBody>
      </p:sp>
    </p:spTree>
    <p:extLst>
      <p:ext uri="{BB962C8B-B14F-4D97-AF65-F5344CB8AC3E}">
        <p14:creationId xmlns:p14="http://schemas.microsoft.com/office/powerpoint/2010/main" val="386492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Web Scraping là gì?</a:t>
            </a:r>
            <a:endParaRPr lang="en-US" sz="4400"/>
          </a:p>
        </p:txBody>
      </p:sp>
      <p:sp>
        <p:nvSpPr>
          <p:cNvPr id="3" name="Content Placeholder 2"/>
          <p:cNvSpPr>
            <a:spLocks noGrp="1"/>
          </p:cNvSpPr>
          <p:nvPr>
            <p:ph idx="1"/>
          </p:nvPr>
        </p:nvSpPr>
        <p:spPr/>
        <p:txBody>
          <a:bodyPr>
            <a:noAutofit/>
          </a:bodyPr>
          <a:lstStyle/>
          <a:p>
            <a:r>
              <a:rPr lang="en-US" sz="2400"/>
              <a:t>Web scraping tập trung hơn vào việc biến đổi dữ liệu chưa được cấu trúc trên </a:t>
            </a:r>
            <a:r>
              <a:rPr lang="en-US" sz="2400" smtClean="0"/>
              <a:t>web, thông thường là ở định dạng HTML, thành các dữ liệu được cấu trúc mà có thể được lưu trữ hoặc phân tích vào các cơ sở dữ liệu tập trung hoặc các bảng tính. Web scraping cũng liên quan đến tự động hóa web (web automation), việc làm giả lập người dùng duyệt web thông qua một phần mềm trình duyệt.</a:t>
            </a:r>
          </a:p>
          <a:p>
            <a:r>
              <a:rPr lang="en-US" sz="2400" smtClean="0"/>
              <a:t>Web scraping được sử dụng trong so sánh giá trực tuyến, trích xuất thông tin liên lạc, theo dõi thông tin thời tiết, theo dõi sự thay đổi của website, nghiên cứu, web hỗn hợp hay tích hợp dữ liệu web.</a:t>
            </a:r>
            <a:endParaRPr lang="en-US" sz="2400"/>
          </a:p>
        </p:txBody>
      </p:sp>
    </p:spTree>
    <p:extLst>
      <p:ext uri="{BB962C8B-B14F-4D97-AF65-F5344CB8AC3E}">
        <p14:creationId xmlns:p14="http://schemas.microsoft.com/office/powerpoint/2010/main" val="3418178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smtClean="0"/>
              <a:t>Cắt và dán của con người</a:t>
            </a:r>
            <a:r>
              <a:rPr lang="en-US" sz="2400" smtClean="0"/>
              <a:t>: Đôi khi cả công nghệ </a:t>
            </a:r>
            <a:r>
              <a:rPr lang="en-US" sz="2400"/>
              <a:t>web-scraping </a:t>
            </a:r>
            <a:r>
              <a:rPr lang="en-US" sz="2400" smtClean="0"/>
              <a:t>tốt nhất không thể thay thế được con người kiểm tra và cắt dán một cách thủ công, và đôi khi đây là giải pháp duy nhất có hiệu lực khi những trang web cần scraping xây dựng những rào cản để ngăn chặn việc tự động hóa của máy.</a:t>
            </a:r>
            <a:endParaRPr lang="en-US" sz="2400"/>
          </a:p>
        </p:txBody>
      </p:sp>
    </p:spTree>
    <p:extLst>
      <p:ext uri="{BB962C8B-B14F-4D97-AF65-F5344CB8AC3E}">
        <p14:creationId xmlns:p14="http://schemas.microsoft.com/office/powerpoint/2010/main" val="2297569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smtClean="0"/>
              <a:t>Tìm kiếm chữ và đối chiếu biểu thức chính quy (text </a:t>
            </a:r>
            <a:r>
              <a:rPr lang="en-US" sz="2400" b="1"/>
              <a:t>grepping and regular expression </a:t>
            </a:r>
            <a:r>
              <a:rPr lang="en-US" sz="2400" b="1" smtClean="0"/>
              <a:t>matching)</a:t>
            </a:r>
            <a:r>
              <a:rPr lang="en-US" sz="2400" smtClean="0"/>
              <a:t>: Một cách tiếp cận đơn giản nhưng mạnh mẽ để trích xuất thông tin từ các trang web có thể dựa trên câu lệnh </a:t>
            </a:r>
            <a:r>
              <a:rPr lang="en-US" sz="2400"/>
              <a:t>UNIX grep </a:t>
            </a:r>
            <a:r>
              <a:rPr lang="en-US" sz="2400" smtClean="0"/>
              <a:t>hoặc các đổi chiếu biểu thức chính quy (regex) của các ngôn ngữ lập trình (VD: Java, </a:t>
            </a:r>
            <a:r>
              <a:rPr lang="en-US" sz="2400"/>
              <a:t>Perl </a:t>
            </a:r>
            <a:r>
              <a:rPr lang="en-US" sz="2400" smtClean="0"/>
              <a:t>hoăc </a:t>
            </a:r>
            <a:r>
              <a:rPr lang="en-US" sz="2400"/>
              <a:t>Python).</a:t>
            </a:r>
          </a:p>
        </p:txBody>
      </p:sp>
    </p:spTree>
    <p:extLst>
      <p:ext uri="{BB962C8B-B14F-4D97-AF65-F5344CB8AC3E}">
        <p14:creationId xmlns:p14="http://schemas.microsoft.com/office/powerpoint/2010/main" val="286032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a:t>HTTP programming</a:t>
            </a:r>
            <a:r>
              <a:rPr lang="en-US" sz="2400"/>
              <a:t>: </a:t>
            </a:r>
            <a:r>
              <a:rPr lang="en-US" sz="2400" smtClean="0"/>
              <a:t>Các trang web động và tĩnh có thể được thu thập bằng cách gửi một hoặc nhiều HTTP request đến máy chủ </a:t>
            </a:r>
            <a:r>
              <a:rPr lang="en-US" sz="2400"/>
              <a:t>web server </a:t>
            </a:r>
            <a:r>
              <a:rPr lang="en-US" sz="2400" smtClean="0"/>
              <a:t>thông qua lập trình mạng.</a:t>
            </a:r>
            <a:endParaRPr lang="en-US" sz="2400"/>
          </a:p>
        </p:txBody>
      </p:sp>
    </p:spTree>
    <p:extLst>
      <p:ext uri="{BB962C8B-B14F-4D97-AF65-F5344CB8AC3E}">
        <p14:creationId xmlns:p14="http://schemas.microsoft.com/office/powerpoint/2010/main" val="387335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a:t>HTML parsers</a:t>
            </a:r>
            <a:r>
              <a:rPr lang="en-US" sz="2400"/>
              <a:t>: </a:t>
            </a:r>
            <a:r>
              <a:rPr lang="en-US" sz="2400" smtClean="0"/>
              <a:t>Có rất nhiều trang web có một tập hợp lớn các trang được khởi tạo động từ một nguồn cấu trúc ngầm như là cơ sở dữ liệu. Dữ liệu trong cùng một danh mục thường được mã hóa thành </a:t>
            </a:r>
            <a:r>
              <a:rPr lang="en-US" sz="2400" smtClean="0"/>
              <a:t>các </a:t>
            </a:r>
            <a:r>
              <a:rPr lang="en-US" sz="2400" smtClean="0"/>
              <a:t>trang tương tự bởi một mã hoặc mẫu </a:t>
            </a:r>
            <a:r>
              <a:rPr lang="en-US" sz="2400" smtClean="0"/>
              <a:t>chung.</a:t>
            </a:r>
          </a:p>
          <a:p>
            <a:r>
              <a:rPr lang="en-US" sz="2400" smtClean="0"/>
              <a:t>Trong </a:t>
            </a:r>
            <a:r>
              <a:rPr lang="en-US" sz="2400"/>
              <a:t>data mining, </a:t>
            </a:r>
            <a:r>
              <a:rPr lang="en-US" sz="2400" smtClean="0"/>
              <a:t>một chương trình nhận biết được những mẫu như thế này trong một nguồn thông tin cụ thể, trích xuất nội dung của nó và thông dịch nó thành dạng mẫu quan </a:t>
            </a:r>
            <a:r>
              <a:rPr lang="en-US" sz="2400" smtClean="0"/>
              <a:t>hệ (vd: cho một csdl SQL), </a:t>
            </a:r>
            <a:r>
              <a:rPr lang="en-US" sz="2400" smtClean="0"/>
              <a:t>được gọi là một wrapper.</a:t>
            </a:r>
            <a:endParaRPr lang="en-US" sz="2400"/>
          </a:p>
        </p:txBody>
      </p:sp>
    </p:spTree>
    <p:extLst>
      <p:ext uri="{BB962C8B-B14F-4D97-AF65-F5344CB8AC3E}">
        <p14:creationId xmlns:p14="http://schemas.microsoft.com/office/powerpoint/2010/main" val="139278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Một số kỹ thuật Web Scraping</a:t>
            </a:r>
            <a:endParaRPr lang="en-US" sz="4400"/>
          </a:p>
        </p:txBody>
      </p:sp>
      <p:sp>
        <p:nvSpPr>
          <p:cNvPr id="3" name="Content Placeholder 2"/>
          <p:cNvSpPr>
            <a:spLocks noGrp="1"/>
          </p:cNvSpPr>
          <p:nvPr>
            <p:ph idx="1"/>
          </p:nvPr>
        </p:nvSpPr>
        <p:spPr/>
        <p:txBody>
          <a:bodyPr>
            <a:noAutofit/>
          </a:bodyPr>
          <a:lstStyle/>
          <a:p>
            <a:r>
              <a:rPr lang="en-US" sz="2400" b="1"/>
              <a:t>DOM </a:t>
            </a:r>
            <a:r>
              <a:rPr lang="en-US" sz="2400" b="1" smtClean="0"/>
              <a:t>parsing (đọc DOM)</a:t>
            </a:r>
            <a:r>
              <a:rPr lang="en-US" sz="2400" smtClean="0"/>
              <a:t>: Bằng việc đính kèm một trình duyệt web đầy đủ, như </a:t>
            </a:r>
            <a:r>
              <a:rPr lang="en-US" sz="2400"/>
              <a:t>Internet Explorer </a:t>
            </a:r>
            <a:r>
              <a:rPr lang="en-US" sz="2400" smtClean="0"/>
              <a:t>hoặc bộ điều khiển trình duyệt Mozilla, các chương trình có thể nhận được các nội dung động khởi tạo bởi các đoạn mã chạy trên client. </a:t>
            </a:r>
          </a:p>
          <a:p>
            <a:r>
              <a:rPr lang="en-US" sz="2400" smtClean="0"/>
              <a:t>Những bộ điều khiển trình duyệt này đồng thời cũng đọc các trang web vào một cây DOM, dựa trên chương trình nào có thể nhận được các thành phần của trang.</a:t>
            </a:r>
            <a:endParaRPr lang="en-US" sz="2400"/>
          </a:p>
        </p:txBody>
      </p:sp>
    </p:spTree>
    <p:extLst>
      <p:ext uri="{BB962C8B-B14F-4D97-AF65-F5344CB8AC3E}">
        <p14:creationId xmlns:p14="http://schemas.microsoft.com/office/powerpoint/2010/main" val="3720327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1434</TotalTime>
  <Words>3166</Words>
  <Application>Microsoft Office PowerPoint</Application>
  <PresentationFormat>On-screen Show (4:3)</PresentationFormat>
  <Paragraphs>229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Corbel</vt:lpstr>
      <vt:lpstr>Wingdings 2</vt:lpstr>
      <vt:lpstr>Frame</vt:lpstr>
      <vt:lpstr>Tìm hiểu về Web Scraping và thư viện Web Scraping mã nguồn mở Jsoup</vt:lpstr>
      <vt:lpstr>Web Scraping là gì?</vt:lpstr>
      <vt:lpstr>Web Scraping là gì?</vt:lpstr>
      <vt:lpstr>Web Scraping là gì?</vt:lpstr>
      <vt:lpstr>Một số kỹ thuật Web Scraping</vt:lpstr>
      <vt:lpstr>Một số kỹ thuật Web Scraping</vt:lpstr>
      <vt:lpstr>Một số kỹ thuật Web Scraping</vt:lpstr>
      <vt:lpstr>Một số kỹ thuật Web Scraping</vt:lpstr>
      <vt:lpstr>Một số kỹ thuật Web Scraping</vt:lpstr>
      <vt:lpstr>Một số kỹ thuật Web Scraping</vt:lpstr>
      <vt:lpstr>Một số kỹ thuật Web Scraping</vt:lpstr>
      <vt:lpstr>Một số kỹ thuật Web Scraping</vt:lpstr>
      <vt:lpstr>Một số kỹ thuật Web Scraping</vt:lpstr>
      <vt:lpstr>Giới thiệu về Jsoup</vt:lpstr>
      <vt:lpstr>Giới thiệu về Jsoup</vt:lpstr>
      <vt:lpstr>Giới thiệu về Jsoup</vt:lpstr>
      <vt:lpstr>Giới thiệu về Jsoup</vt:lpstr>
      <vt:lpstr>Sử dụng Jsoup: Đầu vào</vt:lpstr>
      <vt:lpstr>Sử dụng Jsoup: Đầu vào</vt:lpstr>
      <vt:lpstr>Sử dụng Jsoup: Đầu vào</vt:lpstr>
      <vt:lpstr>Sử dụng Jsoup: Đầu vào</vt:lpstr>
      <vt:lpstr>Sử dụng Jsoup: Đầu vào</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Trích xuất dữ liệu</vt:lpstr>
      <vt:lpstr>Sử dụng Jsoup: Thay đổi dữ liệu</vt:lpstr>
      <vt:lpstr>Sử dụng Jsoup: Dọn dẹp HTML</vt:lpstr>
      <vt:lpstr>Cám ơn thầy và các bạn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Web Scraping thông qua thư viện Jsoup</dc:title>
  <dc:creator>surVfate</dc:creator>
  <cp:lastModifiedBy>surVfate</cp:lastModifiedBy>
  <cp:revision>133</cp:revision>
  <dcterms:created xsi:type="dcterms:W3CDTF">2016-05-07T15:51:47Z</dcterms:created>
  <dcterms:modified xsi:type="dcterms:W3CDTF">2016-05-21T19:48:14Z</dcterms:modified>
</cp:coreProperties>
</file>