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4" r:id="rId7"/>
    <p:sldId id="265" r:id="rId8"/>
    <p:sldId id="267" r:id="rId9"/>
    <p:sldId id="268" r:id="rId10"/>
    <p:sldId id="269" r:id="rId11"/>
    <p:sldId id="262" r:id="rId12"/>
    <p:sldId id="266" r:id="rId13"/>
    <p:sldId id="270" r:id="rId14"/>
    <p:sldId id="271" r:id="rId15"/>
    <p:sldId id="272" r:id="rId16"/>
    <p:sldId id="273"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ong Truong" initials="TT" lastIdx="1" clrIdx="0">
    <p:extLst>
      <p:ext uri="{19B8F6BF-5375-455C-9EA6-DF929625EA0E}">
        <p15:presenceInfo xmlns:p15="http://schemas.microsoft.com/office/powerpoint/2012/main" userId="Trong Truo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14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51F97B8-FE32-4901-8247-3C8B5969EB91}" type="datetimeFigureOut">
              <a:rPr lang="en-US" smtClean="0"/>
              <a:t>6/18/2016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BB2BE1-AE22-412D-AA6F-CDE7EDCED033}" type="slidenum">
              <a:rPr lang="en-US" smtClean="0"/>
              <a:t>‹#›</a:t>
            </a:fld>
            <a:endParaRPr lang="en-US"/>
          </a:p>
        </p:txBody>
      </p:sp>
    </p:spTree>
    <p:extLst>
      <p:ext uri="{BB962C8B-B14F-4D97-AF65-F5344CB8AC3E}">
        <p14:creationId xmlns:p14="http://schemas.microsoft.com/office/powerpoint/2010/main" val="3744572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1F97B8-FE32-4901-8247-3C8B5969EB91}" type="datetimeFigureOut">
              <a:rPr lang="en-US" smtClean="0"/>
              <a:t>6/18/2016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BB2BE1-AE22-412D-AA6F-CDE7EDCED033}" type="slidenum">
              <a:rPr lang="en-US" smtClean="0"/>
              <a:t>‹#›</a:t>
            </a:fld>
            <a:endParaRPr lang="en-US"/>
          </a:p>
        </p:txBody>
      </p:sp>
    </p:spTree>
    <p:extLst>
      <p:ext uri="{BB962C8B-B14F-4D97-AF65-F5344CB8AC3E}">
        <p14:creationId xmlns:p14="http://schemas.microsoft.com/office/powerpoint/2010/main" val="419540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1F97B8-FE32-4901-8247-3C8B5969EB91}" type="datetimeFigureOut">
              <a:rPr lang="en-US" smtClean="0"/>
              <a:t>6/18/2016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BB2BE1-AE22-412D-AA6F-CDE7EDCED033}" type="slidenum">
              <a:rPr lang="en-US" smtClean="0"/>
              <a:t>‹#›</a:t>
            </a:fld>
            <a:endParaRPr lang="en-US"/>
          </a:p>
        </p:txBody>
      </p:sp>
    </p:spTree>
    <p:extLst>
      <p:ext uri="{BB962C8B-B14F-4D97-AF65-F5344CB8AC3E}">
        <p14:creationId xmlns:p14="http://schemas.microsoft.com/office/powerpoint/2010/main" val="3624082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1F97B8-FE32-4901-8247-3C8B5969EB91}" type="datetimeFigureOut">
              <a:rPr lang="en-US" smtClean="0"/>
              <a:t>6/18/2016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BB2BE1-AE22-412D-AA6F-CDE7EDCED033}" type="slidenum">
              <a:rPr lang="en-US" smtClean="0"/>
              <a:t>‹#›</a:t>
            </a:fld>
            <a:endParaRPr lang="en-US"/>
          </a:p>
        </p:txBody>
      </p:sp>
    </p:spTree>
    <p:extLst>
      <p:ext uri="{BB962C8B-B14F-4D97-AF65-F5344CB8AC3E}">
        <p14:creationId xmlns:p14="http://schemas.microsoft.com/office/powerpoint/2010/main" val="135952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51F97B8-FE32-4901-8247-3C8B5969EB91}" type="datetimeFigureOut">
              <a:rPr lang="en-US" smtClean="0"/>
              <a:t>6/18/2016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BB2BE1-AE22-412D-AA6F-CDE7EDCED033}" type="slidenum">
              <a:rPr lang="en-US" smtClean="0"/>
              <a:t>‹#›</a:t>
            </a:fld>
            <a:endParaRPr lang="en-US"/>
          </a:p>
        </p:txBody>
      </p:sp>
    </p:spTree>
    <p:extLst>
      <p:ext uri="{BB962C8B-B14F-4D97-AF65-F5344CB8AC3E}">
        <p14:creationId xmlns:p14="http://schemas.microsoft.com/office/powerpoint/2010/main" val="2639104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51F97B8-FE32-4901-8247-3C8B5969EB91}" type="datetimeFigureOut">
              <a:rPr lang="en-US" smtClean="0"/>
              <a:t>6/18/2016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BB2BE1-AE22-412D-AA6F-CDE7EDCED033}" type="slidenum">
              <a:rPr lang="en-US" smtClean="0"/>
              <a:t>‹#›</a:t>
            </a:fld>
            <a:endParaRPr lang="en-US"/>
          </a:p>
        </p:txBody>
      </p:sp>
    </p:spTree>
    <p:extLst>
      <p:ext uri="{BB962C8B-B14F-4D97-AF65-F5344CB8AC3E}">
        <p14:creationId xmlns:p14="http://schemas.microsoft.com/office/powerpoint/2010/main" val="1987415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51F97B8-FE32-4901-8247-3C8B5969EB91}" type="datetimeFigureOut">
              <a:rPr lang="en-US" smtClean="0"/>
              <a:t>6/18/2016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BB2BE1-AE22-412D-AA6F-CDE7EDCED033}" type="slidenum">
              <a:rPr lang="en-US" smtClean="0"/>
              <a:t>‹#›</a:t>
            </a:fld>
            <a:endParaRPr lang="en-US"/>
          </a:p>
        </p:txBody>
      </p:sp>
    </p:spTree>
    <p:extLst>
      <p:ext uri="{BB962C8B-B14F-4D97-AF65-F5344CB8AC3E}">
        <p14:creationId xmlns:p14="http://schemas.microsoft.com/office/powerpoint/2010/main" val="4248993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51F97B8-FE32-4901-8247-3C8B5969EB91}" type="datetimeFigureOut">
              <a:rPr lang="en-US" smtClean="0"/>
              <a:t>6/18/2016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BB2BE1-AE22-412D-AA6F-CDE7EDCED033}" type="slidenum">
              <a:rPr lang="en-US" smtClean="0"/>
              <a:t>‹#›</a:t>
            </a:fld>
            <a:endParaRPr lang="en-US"/>
          </a:p>
        </p:txBody>
      </p:sp>
    </p:spTree>
    <p:extLst>
      <p:ext uri="{BB962C8B-B14F-4D97-AF65-F5344CB8AC3E}">
        <p14:creationId xmlns:p14="http://schemas.microsoft.com/office/powerpoint/2010/main" val="650964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1F97B8-FE32-4901-8247-3C8B5969EB91}" type="datetimeFigureOut">
              <a:rPr lang="en-US" smtClean="0"/>
              <a:t>6/18/2016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BB2BE1-AE22-412D-AA6F-CDE7EDCED033}" type="slidenum">
              <a:rPr lang="en-US" smtClean="0"/>
              <a:t>‹#›</a:t>
            </a:fld>
            <a:endParaRPr lang="en-US"/>
          </a:p>
        </p:txBody>
      </p:sp>
    </p:spTree>
    <p:extLst>
      <p:ext uri="{BB962C8B-B14F-4D97-AF65-F5344CB8AC3E}">
        <p14:creationId xmlns:p14="http://schemas.microsoft.com/office/powerpoint/2010/main" val="3550641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51F97B8-FE32-4901-8247-3C8B5969EB91}" type="datetimeFigureOut">
              <a:rPr lang="en-US" smtClean="0"/>
              <a:t>6/18/2016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BB2BE1-AE22-412D-AA6F-CDE7EDCED033}" type="slidenum">
              <a:rPr lang="en-US" smtClean="0"/>
              <a:t>‹#›</a:t>
            </a:fld>
            <a:endParaRPr lang="en-US"/>
          </a:p>
        </p:txBody>
      </p:sp>
    </p:spTree>
    <p:extLst>
      <p:ext uri="{BB962C8B-B14F-4D97-AF65-F5344CB8AC3E}">
        <p14:creationId xmlns:p14="http://schemas.microsoft.com/office/powerpoint/2010/main" val="352237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51F97B8-FE32-4901-8247-3C8B5969EB91}" type="datetimeFigureOut">
              <a:rPr lang="en-US" smtClean="0"/>
              <a:t>6/18/2016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BB2BE1-AE22-412D-AA6F-CDE7EDCED033}" type="slidenum">
              <a:rPr lang="en-US" smtClean="0"/>
              <a:t>‹#›</a:t>
            </a:fld>
            <a:endParaRPr lang="en-US"/>
          </a:p>
        </p:txBody>
      </p:sp>
    </p:spTree>
    <p:extLst>
      <p:ext uri="{BB962C8B-B14F-4D97-AF65-F5344CB8AC3E}">
        <p14:creationId xmlns:p14="http://schemas.microsoft.com/office/powerpoint/2010/main" val="866209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1F97B8-FE32-4901-8247-3C8B5969EB91}" type="datetimeFigureOut">
              <a:rPr lang="en-US" smtClean="0"/>
              <a:t>6/18/2016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BB2BE1-AE22-412D-AA6F-CDE7EDCED033}" type="slidenum">
              <a:rPr lang="en-US" smtClean="0"/>
              <a:t>‹#›</a:t>
            </a:fld>
            <a:endParaRPr lang="en-US"/>
          </a:p>
        </p:txBody>
      </p:sp>
    </p:spTree>
    <p:extLst>
      <p:ext uri="{BB962C8B-B14F-4D97-AF65-F5344CB8AC3E}">
        <p14:creationId xmlns:p14="http://schemas.microsoft.com/office/powerpoint/2010/main" val="25875620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jsoup.org/license" TargetMode="External"/><Relationship Id="rId2" Type="http://schemas.openxmlformats.org/officeDocument/2006/relationships/hyperlink" Target="https://jsoup.org/" TargetMode="Externa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hyperlink" Target="https://github.com/jhy/jsoup/"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sourceforge.net/projects/jexcelapi/files/jexcelapi/2.6.12/" TargetMode="External"/><Relationship Id="rId2" Type="http://schemas.openxmlformats.org/officeDocument/2006/relationships/hyperlink" Target="http://jexcelapi.sourceforge.net/" TargetMode="External"/><Relationship Id="rId1" Type="http://schemas.openxmlformats.org/officeDocument/2006/relationships/slideLayout" Target="../slideLayouts/slideLayout2.xml"/><Relationship Id="rId4" Type="http://schemas.openxmlformats.org/officeDocument/2006/relationships/image" Target="../media/image7.gif"/></Relationships>
</file>

<file path=ppt/slides/_rels/slide13.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migcalendar.com/miglayout/versions/4.0/" TargetMode="External"/><Relationship Id="rId2" Type="http://schemas.openxmlformats.org/officeDocument/2006/relationships/hyperlink" Target="http://www.miglayout.co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12130086/FOSS_THESIS_JobInfoSearch"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JackJiang2011/beautyeye/blob/master/LICENSE" TargetMode="External"/><Relationship Id="rId2" Type="http://schemas.openxmlformats.org/officeDocument/2006/relationships/hyperlink" Target="https://github.com/JackJiang2011/beautyeye/" TargetMode="Externa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hyperlink" Target="https://github.com/JackJiang2011/beautyeye"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google/gson/blob/master/LICENSE" TargetMode="External"/><Relationship Id="rId2" Type="http://schemas.openxmlformats.org/officeDocument/2006/relationships/hyperlink" Target="https://github.com/google/gso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075313"/>
            <a:ext cx="9144000" cy="972403"/>
          </a:xfrm>
        </p:spPr>
        <p:txBody>
          <a:bodyPr>
            <a:noAutofit/>
          </a:bodyPr>
          <a:lstStyle/>
          <a:p>
            <a:r>
              <a:rPr lang="en-US" sz="2475" b="1" dirty="0">
                <a:latin typeface="Times New Roman" panose="02020603050405020304" pitchFamily="18" charset="0"/>
                <a:cs typeface="Times New Roman" panose="02020603050405020304" pitchFamily="18" charset="0"/>
              </a:rPr>
              <a:t>TRƯỜNG ĐẠI HỌC NÔNG LÂM THÀNH PHỐ HỒ CHÍ MINH</a:t>
            </a:r>
            <a:br>
              <a:rPr lang="en-US" sz="2475" b="1" dirty="0">
                <a:latin typeface="Times New Roman" panose="02020603050405020304" pitchFamily="18" charset="0"/>
                <a:cs typeface="Times New Roman" panose="02020603050405020304" pitchFamily="18" charset="0"/>
              </a:rPr>
            </a:br>
            <a:r>
              <a:rPr lang="en-US" sz="2475" b="1" dirty="0">
                <a:latin typeface="Times New Roman" panose="02020603050405020304" pitchFamily="18" charset="0"/>
                <a:cs typeface="Times New Roman" panose="02020603050405020304" pitchFamily="18" charset="0"/>
              </a:rPr>
              <a:t>KHOA CÔNG NGHỆ THÔNG TIN</a:t>
            </a:r>
          </a:p>
        </p:txBody>
      </p:sp>
      <p:sp>
        <p:nvSpPr>
          <p:cNvPr id="3" name="Subtitle 2"/>
          <p:cNvSpPr>
            <a:spLocks noGrp="1"/>
          </p:cNvSpPr>
          <p:nvPr>
            <p:ph type="subTitle" idx="1"/>
          </p:nvPr>
        </p:nvSpPr>
        <p:spPr>
          <a:xfrm>
            <a:off x="1142998" y="3385444"/>
            <a:ext cx="6858000" cy="798449"/>
          </a:xfrm>
        </p:spPr>
        <p:txBody>
          <a:bodyPr>
            <a:normAutofit/>
          </a:bodyPr>
          <a:lstStyle/>
          <a:p>
            <a:r>
              <a:rPr lang="en-US" sz="2100" b="1" smtClean="0">
                <a:latin typeface="Times New Roman" panose="02020603050405020304" pitchFamily="18" charset="0"/>
                <a:cs typeface="Times New Roman" panose="02020603050405020304" pitchFamily="18" charset="0"/>
              </a:rPr>
              <a:t>XÂY DỰNG ỨNG DỤNG JOBINFOSEARCH DỰA TRÊN NỀN TẢNG CÔNG NGHỆ WEBSCRAPING</a:t>
            </a:r>
            <a:endParaRPr lang="en-US" sz="21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96182" y="605362"/>
            <a:ext cx="1951631" cy="1301087"/>
          </a:xfrm>
          <a:prstGeom prst="rect">
            <a:avLst/>
          </a:prstGeom>
        </p:spPr>
      </p:pic>
      <p:sp>
        <p:nvSpPr>
          <p:cNvPr id="5" name="TextBox 4"/>
          <p:cNvSpPr txBox="1"/>
          <p:nvPr/>
        </p:nvSpPr>
        <p:spPr>
          <a:xfrm>
            <a:off x="2887659" y="4461011"/>
            <a:ext cx="3368679" cy="1846659"/>
          </a:xfrm>
          <a:prstGeom prst="rect">
            <a:avLst/>
          </a:prstGeom>
          <a:noFill/>
        </p:spPr>
        <p:txBody>
          <a:bodyPr wrap="none" rtlCol="0">
            <a:spAutoFit/>
          </a:bodyPr>
          <a:lstStyle/>
          <a:p>
            <a:pPr algn="ctr"/>
            <a:r>
              <a:rPr lang="en-US" sz="1900" smtClean="0">
                <a:latin typeface="Times New Roman" panose="02020603050405020304" pitchFamily="18" charset="0"/>
                <a:cs typeface="Times New Roman" panose="02020603050405020304" pitchFamily="18" charset="0"/>
              </a:rPr>
              <a:t>Giảng viên hướng dẫn:</a:t>
            </a:r>
          </a:p>
          <a:p>
            <a:pPr algn="ctr"/>
            <a:r>
              <a:rPr lang="en-US" sz="1900" b="1" smtClean="0">
                <a:latin typeface="Times New Roman" panose="02020603050405020304" pitchFamily="18" charset="0"/>
                <a:cs typeface="Times New Roman" panose="02020603050405020304" pitchFamily="18" charset="0"/>
              </a:rPr>
              <a:t>Nguyễn Thanh Phước</a:t>
            </a:r>
          </a:p>
          <a:p>
            <a:pPr algn="ctr"/>
            <a:endParaRPr lang="en-US" sz="1900" b="1">
              <a:latin typeface="Times New Roman" panose="02020603050405020304" pitchFamily="18" charset="0"/>
              <a:cs typeface="Times New Roman" panose="02020603050405020304" pitchFamily="18" charset="0"/>
            </a:endParaRPr>
          </a:p>
          <a:p>
            <a:pPr algn="ctr"/>
            <a:r>
              <a:rPr lang="en-US" sz="1900" smtClean="0">
                <a:latin typeface="Times New Roman" panose="02020603050405020304" pitchFamily="18" charset="0"/>
                <a:cs typeface="Times New Roman" panose="02020603050405020304" pitchFamily="18" charset="0"/>
              </a:rPr>
              <a:t>Sinh viên thực hiện:</a:t>
            </a:r>
          </a:p>
          <a:p>
            <a:pPr algn="ctr"/>
            <a:r>
              <a:rPr lang="en-US" sz="1900" b="1" smtClean="0">
                <a:latin typeface="Times New Roman" panose="02020603050405020304" pitchFamily="18" charset="0"/>
                <a:cs typeface="Times New Roman" panose="02020603050405020304" pitchFamily="18" charset="0"/>
              </a:rPr>
              <a:t>Mai Hoàng Nam (12130086)</a:t>
            </a:r>
          </a:p>
          <a:p>
            <a:pPr algn="ctr"/>
            <a:r>
              <a:rPr lang="en-US" sz="1900" b="1" smtClean="0">
                <a:latin typeface="Times New Roman" panose="02020603050405020304" pitchFamily="18" charset="0"/>
                <a:cs typeface="Times New Roman" panose="02020603050405020304" pitchFamily="18" charset="0"/>
              </a:rPr>
              <a:t>Trương Kim Trọng (12130118)</a:t>
            </a:r>
            <a:endParaRPr lang="en-US"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97028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JSoup là gì?</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Trang chủ: </a:t>
            </a:r>
            <a:r>
              <a:rPr lang="en-US" dirty="0" smtClean="0">
                <a:latin typeface="Times New Roman" panose="02020603050405020304" pitchFamily="18" charset="0"/>
                <a:cs typeface="Times New Roman" panose="02020603050405020304" pitchFamily="18" charset="0"/>
                <a:hlinkClick r:id="rId2"/>
              </a:rPr>
              <a:t>https://jsoup.org/</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Giấy phép: MIT license (</a:t>
            </a:r>
            <a:r>
              <a:rPr lang="en-US" dirty="0" smtClean="0">
                <a:latin typeface="Times New Roman" panose="02020603050405020304" pitchFamily="18" charset="0"/>
                <a:cs typeface="Times New Roman" panose="02020603050405020304" pitchFamily="18" charset="0"/>
                <a:hlinkClick r:id="rId3"/>
              </a:rPr>
              <a:t>https://jsoup.org/license</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Mã nguồn: </a:t>
            </a:r>
            <a:r>
              <a:rPr lang="en-US" dirty="0" smtClean="0">
                <a:latin typeface="Times New Roman" panose="02020603050405020304" pitchFamily="18" charset="0"/>
                <a:cs typeface="Times New Roman" panose="02020603050405020304" pitchFamily="18" charset="0"/>
                <a:hlinkClick r:id="rId4"/>
              </a:rPr>
              <a:t>https://github.com/jhy/jsoup/</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Phiên bản mới nhất: 1.9.1</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32166" y="4208998"/>
            <a:ext cx="3879668" cy="1291960"/>
          </a:xfrm>
          <a:prstGeom prst="rect">
            <a:avLst/>
          </a:prstGeom>
        </p:spPr>
      </p:pic>
    </p:spTree>
    <p:extLst>
      <p:ext uri="{BB962C8B-B14F-4D97-AF65-F5344CB8AC3E}">
        <p14:creationId xmlns:p14="http://schemas.microsoft.com/office/powerpoint/2010/main" val="367500818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JSoup là gì?</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r>
              <a:rPr lang="en-US" sz="2000" dirty="0">
                <a:latin typeface="Times New Roman" panose="02020603050405020304" pitchFamily="18" charset="0"/>
                <a:cs typeface="Times New Roman" panose="02020603050405020304" pitchFamily="18" charset="0"/>
              </a:rPr>
              <a:t>JSoup là một thư viện Java để làm việc với HTML trong thực tế. Nó cung cấp một giao diện lập trình ứng dụng (API) rất tiện lợi cho việc trích xuất và thao túng dữ liệu, sử dụng các phương thức DOM, CSS, và jquery</a:t>
            </a:r>
          </a:p>
          <a:p>
            <a:r>
              <a:rPr lang="en-US" sz="2000" dirty="0">
                <a:latin typeface="Times New Roman" panose="02020603050405020304" pitchFamily="18" charset="0"/>
                <a:cs typeface="Times New Roman" panose="02020603050405020304" pitchFamily="18" charset="0"/>
              </a:rPr>
              <a:t>jsoup tích hợp đặc tả WHATWG </a:t>
            </a:r>
            <a:r>
              <a:rPr lang="en-US" sz="2000" i="1" dirty="0">
                <a:latin typeface="Times New Roman" panose="02020603050405020304" pitchFamily="18" charset="0"/>
                <a:cs typeface="Times New Roman" panose="02020603050405020304" pitchFamily="18" charset="0"/>
              </a:rPr>
              <a:t>(Web Hypertext Application Technology Working Group)</a:t>
            </a:r>
            <a:r>
              <a:rPr lang="en-US" sz="2000" dirty="0">
                <a:latin typeface="Times New Roman" panose="02020603050405020304" pitchFamily="18" charset="0"/>
                <a:cs typeface="Times New Roman" panose="02020603050405020304" pitchFamily="18" charset="0"/>
              </a:rPr>
              <a:t> HTML5, và parse HTML tới cùng DOM như các trình duyệt hiện đại làm.</a:t>
            </a:r>
          </a:p>
          <a:p>
            <a:pPr lvl="1"/>
            <a:r>
              <a:rPr lang="en-US" sz="2000" dirty="0">
                <a:latin typeface="Times New Roman" panose="02020603050405020304" pitchFamily="18" charset="0"/>
                <a:cs typeface="Times New Roman" panose="02020603050405020304" pitchFamily="18" charset="0"/>
              </a:rPr>
              <a:t>Scrape và parse HTML từ một URL, file, hoặc string</a:t>
            </a:r>
          </a:p>
          <a:p>
            <a:pPr lvl="1"/>
            <a:r>
              <a:rPr lang="en-US" sz="2000" dirty="0">
                <a:latin typeface="Times New Roman" panose="02020603050405020304" pitchFamily="18" charset="0"/>
                <a:cs typeface="Times New Roman" panose="02020603050405020304" pitchFamily="18" charset="0"/>
              </a:rPr>
              <a:t>Tìm và trích xuất dữ liệu, sử dụng duyệt DOM hoặc các CSS selectors</a:t>
            </a:r>
          </a:p>
          <a:p>
            <a:pPr lvl="1"/>
            <a:r>
              <a:rPr lang="en-US" sz="2000" dirty="0">
                <a:latin typeface="Times New Roman" panose="02020603050405020304" pitchFamily="18" charset="0"/>
                <a:cs typeface="Times New Roman" panose="02020603050405020304" pitchFamily="18" charset="0"/>
              </a:rPr>
              <a:t>Thao tác với các HTML elements, attributes, và text</a:t>
            </a:r>
          </a:p>
          <a:p>
            <a:pPr lvl="1"/>
            <a:r>
              <a:rPr lang="en-US" sz="2000" dirty="0">
                <a:latin typeface="Times New Roman" panose="02020603050405020304" pitchFamily="18" charset="0"/>
                <a:cs typeface="Times New Roman" panose="02020603050405020304" pitchFamily="18" charset="0"/>
              </a:rPr>
              <a:t>Làm sạch nội dung được người dùng gửi đi với một danh sách trắng an toàn, để phòng chống tấn công XSS</a:t>
            </a:r>
          </a:p>
          <a:p>
            <a:pPr lvl="1"/>
            <a:r>
              <a:rPr lang="en-US" sz="2000" dirty="0">
                <a:latin typeface="Times New Roman" panose="02020603050405020304" pitchFamily="18" charset="0"/>
                <a:cs typeface="Times New Roman" panose="02020603050405020304" pitchFamily="18" charset="0"/>
              </a:rPr>
              <a:t>Xuất ra HTML gọn gàng (clean)</a:t>
            </a: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509085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Times New Roman" panose="02020603050405020304" pitchFamily="18" charset="0"/>
                <a:cs typeface="Times New Roman" panose="02020603050405020304" pitchFamily="18" charset="0"/>
              </a:rPr>
              <a:t>Java Excel API là gì?</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Trang chủ</a:t>
            </a:r>
            <a:r>
              <a:rPr lang="en-US" smtClean="0">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hlinkClick r:id="rId2"/>
              </a:rPr>
              <a:t>http://jexcelapi.sourceforge.net</a:t>
            </a:r>
            <a:r>
              <a:rPr lang="en-US" smtClean="0">
                <a:latin typeface="Times New Roman" panose="02020603050405020304" pitchFamily="18" charset="0"/>
                <a:cs typeface="Times New Roman" panose="02020603050405020304" pitchFamily="18" charset="0"/>
                <a:hlinkClick r:id="rId2"/>
              </a:rPr>
              <a:t>/</a:t>
            </a:r>
            <a:endParaRPr lang="en-US" smtClean="0">
              <a:latin typeface="Times New Roman" panose="02020603050405020304" pitchFamily="18" charset="0"/>
              <a:cs typeface="Times New Roman" panose="02020603050405020304" pitchFamily="18" charset="0"/>
            </a:endParaRPr>
          </a:p>
          <a:p>
            <a:r>
              <a:rPr lang="en-US" smtClean="0">
                <a:latin typeface="Times New Roman" panose="02020603050405020304" pitchFamily="18" charset="0"/>
                <a:cs typeface="Times New Roman" panose="02020603050405020304" pitchFamily="18" charset="0"/>
              </a:rPr>
              <a:t>Giấy </a:t>
            </a:r>
            <a:r>
              <a:rPr lang="en-US" dirty="0" smtClean="0">
                <a:latin typeface="Times New Roman" panose="02020603050405020304" pitchFamily="18" charset="0"/>
                <a:cs typeface="Times New Roman" panose="02020603050405020304" pitchFamily="18" charset="0"/>
              </a:rPr>
              <a:t>phép</a:t>
            </a:r>
            <a:r>
              <a:rPr lang="en-US" smtClean="0">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GNU Library or Lesser General Public License version 2.0 (</a:t>
            </a:r>
            <a:r>
              <a:rPr lang="en-US" smtClean="0">
                <a:latin typeface="Times New Roman" panose="02020603050405020304" pitchFamily="18" charset="0"/>
                <a:cs typeface="Times New Roman" panose="02020603050405020304" pitchFamily="18" charset="0"/>
              </a:rPr>
              <a:t>LGPLv2)</a:t>
            </a:r>
          </a:p>
          <a:p>
            <a:r>
              <a:rPr lang="en-US" smtClean="0">
                <a:latin typeface="Times New Roman" panose="02020603050405020304" pitchFamily="18" charset="0"/>
                <a:cs typeface="Times New Roman" panose="02020603050405020304" pitchFamily="18" charset="0"/>
              </a:rPr>
              <a:t>Mã </a:t>
            </a:r>
            <a:r>
              <a:rPr lang="en-US">
                <a:latin typeface="Times New Roman" panose="02020603050405020304" pitchFamily="18" charset="0"/>
                <a:cs typeface="Times New Roman" panose="02020603050405020304" pitchFamily="18" charset="0"/>
              </a:rPr>
              <a:t>nguồn: </a:t>
            </a:r>
            <a:r>
              <a:rPr lang="en-US">
                <a:latin typeface="Times New Roman" panose="02020603050405020304" pitchFamily="18" charset="0"/>
                <a:cs typeface="Times New Roman" panose="02020603050405020304" pitchFamily="18" charset="0"/>
                <a:hlinkClick r:id="rId3"/>
              </a:rPr>
              <a:t>https://</a:t>
            </a:r>
            <a:r>
              <a:rPr lang="en-US">
                <a:latin typeface="Times New Roman" panose="02020603050405020304" pitchFamily="18" charset="0"/>
                <a:cs typeface="Times New Roman" panose="02020603050405020304" pitchFamily="18" charset="0"/>
                <a:hlinkClick r:id="rId3"/>
              </a:rPr>
              <a:t>sourceforge.net/projects/jexcelapi/files/jexcelapi/2.6.12</a:t>
            </a:r>
            <a:r>
              <a:rPr lang="en-US" smtClean="0">
                <a:latin typeface="Times New Roman" panose="02020603050405020304" pitchFamily="18" charset="0"/>
                <a:cs typeface="Times New Roman" panose="02020603050405020304" pitchFamily="18" charset="0"/>
                <a:hlinkClick r:id="rId3"/>
              </a:rPr>
              <a:t>/</a:t>
            </a:r>
            <a:endParaRPr lang="en-US" smtClean="0">
              <a:latin typeface="Times New Roman" panose="02020603050405020304" pitchFamily="18" charset="0"/>
              <a:cs typeface="Times New Roman" panose="02020603050405020304" pitchFamily="18" charset="0"/>
            </a:endParaRPr>
          </a:p>
          <a:p>
            <a:r>
              <a:rPr lang="en-US" smtClean="0">
                <a:latin typeface="Times New Roman" panose="02020603050405020304" pitchFamily="18" charset="0"/>
                <a:cs typeface="Times New Roman" panose="02020603050405020304" pitchFamily="18" charset="0"/>
              </a:rPr>
              <a:t>Phiên </a:t>
            </a:r>
            <a:r>
              <a:rPr lang="en-US" dirty="0" smtClean="0">
                <a:latin typeface="Times New Roman" panose="02020603050405020304" pitchFamily="18" charset="0"/>
                <a:cs typeface="Times New Roman" panose="02020603050405020304" pitchFamily="18" charset="0"/>
              </a:rPr>
              <a:t>bản mới nhất</a:t>
            </a:r>
            <a:r>
              <a:rPr lang="en-US" smtClean="0">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2.6.12</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02002" y="4547239"/>
            <a:ext cx="1339995" cy="1629724"/>
          </a:xfrm>
          <a:prstGeom prst="rect">
            <a:avLst/>
          </a:prstGeom>
        </p:spPr>
      </p:pic>
    </p:spTree>
    <p:extLst>
      <p:ext uri="{BB962C8B-B14F-4D97-AF65-F5344CB8AC3E}">
        <p14:creationId xmlns:p14="http://schemas.microsoft.com/office/powerpoint/2010/main" val="79951457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Times New Roman" panose="02020603050405020304" pitchFamily="18" charset="0"/>
                <a:cs typeface="Times New Roman" panose="02020603050405020304" pitchFamily="18" charset="0"/>
              </a:rPr>
              <a:t>Java Excel API là gì?</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a:latin typeface="Times New Roman" panose="02020603050405020304" pitchFamily="18" charset="0"/>
                <a:cs typeface="Times New Roman" panose="02020603050405020304" pitchFamily="18" charset="0"/>
              </a:rPr>
              <a:t>Java Excel </a:t>
            </a:r>
            <a:r>
              <a:rPr lang="en-US">
                <a:latin typeface="Times New Roman" panose="02020603050405020304" pitchFamily="18" charset="0"/>
                <a:cs typeface="Times New Roman" panose="02020603050405020304" pitchFamily="18" charset="0"/>
              </a:rPr>
              <a:t>API </a:t>
            </a:r>
            <a:r>
              <a:rPr lang="en-US" smtClean="0">
                <a:latin typeface="Times New Roman" panose="02020603050405020304" pitchFamily="18" charset="0"/>
                <a:cs typeface="Times New Roman" panose="02020603050405020304" pitchFamily="18" charset="0"/>
              </a:rPr>
              <a:t>là một API mã nguồn mở cho phép các nhà phát triển đọc, ghi, và chỉnh sửa các bảng tính Excel một cách linh động. Bây giờ các nhà phát triển có thể đọc các bảng tính Excel, chỉnh sửa chúng với mô API đơn giản và tiện lợi, và viết bất cứ thay đổi nào lên </a:t>
            </a:r>
            <a:r>
              <a:rPr lang="en-US">
                <a:latin typeface="Times New Roman" panose="02020603050405020304" pitchFamily="18" charset="0"/>
                <a:cs typeface="Times New Roman" panose="02020603050405020304" pitchFamily="18" charset="0"/>
              </a:rPr>
              <a:t>output </a:t>
            </a:r>
            <a:r>
              <a:rPr lang="en-US">
                <a:latin typeface="Times New Roman" panose="02020603050405020304" pitchFamily="18" charset="0"/>
                <a:cs typeface="Times New Roman" panose="02020603050405020304" pitchFamily="18" charset="0"/>
              </a:rPr>
              <a:t>stream </a:t>
            </a:r>
            <a:r>
              <a:rPr lang="en-US" smtClean="0">
                <a:latin typeface="Times New Roman" panose="02020603050405020304" pitchFamily="18" charset="0"/>
                <a:cs typeface="Times New Roman" panose="02020603050405020304" pitchFamily="18" charset="0"/>
              </a:rPr>
              <a:t>(vd: </a:t>
            </a:r>
            <a:r>
              <a:rPr lang="en-US">
                <a:latin typeface="Times New Roman" panose="02020603050405020304" pitchFamily="18" charset="0"/>
                <a:cs typeface="Times New Roman" panose="02020603050405020304" pitchFamily="18" charset="0"/>
              </a:rPr>
              <a:t>disk, HTTP, database</a:t>
            </a:r>
            <a:r>
              <a:rPr lang="en-US">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hoặc các </a:t>
            </a:r>
            <a:r>
              <a:rPr lang="en-US">
                <a:latin typeface="Times New Roman" panose="02020603050405020304" pitchFamily="18" charset="0"/>
                <a:cs typeface="Times New Roman" panose="02020603050405020304" pitchFamily="18" charset="0"/>
              </a:rPr>
              <a:t>socket). </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2002" y="4547239"/>
            <a:ext cx="1339995" cy="1629724"/>
          </a:xfrm>
          <a:prstGeom prst="rect">
            <a:avLst/>
          </a:prstGeom>
        </p:spPr>
      </p:pic>
    </p:spTree>
    <p:extLst>
      <p:ext uri="{BB962C8B-B14F-4D97-AF65-F5344CB8AC3E}">
        <p14:creationId xmlns:p14="http://schemas.microsoft.com/office/powerpoint/2010/main" val="381018307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latin typeface="Times New Roman" panose="02020603050405020304" pitchFamily="18" charset="0"/>
                <a:cs typeface="Times New Roman" panose="02020603050405020304" pitchFamily="18" charset="0"/>
              </a:rPr>
              <a:t>MiG Layout Java </a:t>
            </a:r>
            <a:r>
              <a:rPr lang="en-US" b="1">
                <a:latin typeface="Times New Roman" panose="02020603050405020304" pitchFamily="18" charset="0"/>
                <a:cs typeface="Times New Roman" panose="02020603050405020304" pitchFamily="18" charset="0"/>
              </a:rPr>
              <a:t>Layout </a:t>
            </a:r>
            <a:r>
              <a:rPr lang="en-US" b="1" smtClean="0">
                <a:latin typeface="Times New Roman" panose="02020603050405020304" pitchFamily="18" charset="0"/>
                <a:cs typeface="Times New Roman" panose="02020603050405020304" pitchFamily="18" charset="0"/>
              </a:rPr>
              <a:t>Manager là </a:t>
            </a:r>
            <a:r>
              <a:rPr lang="en-US" b="1">
                <a:latin typeface="Times New Roman" panose="02020603050405020304" pitchFamily="18" charset="0"/>
                <a:cs typeface="Times New Roman" panose="02020603050405020304" pitchFamily="18" charset="0"/>
              </a:rPr>
              <a:t>gì?</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Trang chủ</a:t>
            </a:r>
            <a:r>
              <a:rPr lang="en-US" smtClean="0">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hlinkClick r:id="rId2"/>
              </a:rPr>
              <a:t>http://</a:t>
            </a:r>
            <a:r>
              <a:rPr lang="en-US">
                <a:latin typeface="Times New Roman" panose="02020603050405020304" pitchFamily="18" charset="0"/>
                <a:cs typeface="Times New Roman" panose="02020603050405020304" pitchFamily="18" charset="0"/>
                <a:hlinkClick r:id="rId2"/>
              </a:rPr>
              <a:t>www.miglayout.com</a:t>
            </a:r>
            <a:r>
              <a:rPr lang="en-US" smtClean="0">
                <a:latin typeface="Times New Roman" panose="02020603050405020304" pitchFamily="18" charset="0"/>
                <a:cs typeface="Times New Roman" panose="02020603050405020304" pitchFamily="18" charset="0"/>
                <a:hlinkClick r:id="rId2"/>
              </a:rPr>
              <a:t>/</a:t>
            </a:r>
            <a:endParaRPr lang="en-US" smtClean="0">
              <a:latin typeface="Times New Roman" panose="02020603050405020304" pitchFamily="18" charset="0"/>
              <a:cs typeface="Times New Roman" panose="02020603050405020304" pitchFamily="18" charset="0"/>
            </a:endParaRPr>
          </a:p>
          <a:p>
            <a:r>
              <a:rPr lang="en-US" smtClean="0">
                <a:latin typeface="Times New Roman" panose="02020603050405020304" pitchFamily="18" charset="0"/>
                <a:cs typeface="Times New Roman" panose="02020603050405020304" pitchFamily="18" charset="0"/>
              </a:rPr>
              <a:t>Giấy </a:t>
            </a:r>
            <a:r>
              <a:rPr lang="en-US" dirty="0" smtClean="0">
                <a:latin typeface="Times New Roman" panose="02020603050405020304" pitchFamily="18" charset="0"/>
                <a:cs typeface="Times New Roman" panose="02020603050405020304" pitchFamily="18" charset="0"/>
              </a:rPr>
              <a:t>phép</a:t>
            </a:r>
            <a:r>
              <a:rPr lang="en-US" smtClean="0">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BSD / GPL license</a:t>
            </a:r>
            <a:endParaRPr lang="en-US" smtClean="0">
              <a:latin typeface="Times New Roman" panose="02020603050405020304" pitchFamily="18" charset="0"/>
              <a:cs typeface="Times New Roman" panose="02020603050405020304" pitchFamily="18" charset="0"/>
            </a:endParaRPr>
          </a:p>
          <a:p>
            <a:r>
              <a:rPr lang="en-US" smtClean="0">
                <a:latin typeface="Times New Roman" panose="02020603050405020304" pitchFamily="18" charset="0"/>
                <a:cs typeface="Times New Roman" panose="02020603050405020304" pitchFamily="18" charset="0"/>
              </a:rPr>
              <a:t>Mã </a:t>
            </a:r>
            <a:r>
              <a:rPr lang="en-US">
                <a:latin typeface="Times New Roman" panose="02020603050405020304" pitchFamily="18" charset="0"/>
                <a:cs typeface="Times New Roman" panose="02020603050405020304" pitchFamily="18" charset="0"/>
              </a:rPr>
              <a:t>nguồn: </a:t>
            </a:r>
            <a:r>
              <a:rPr lang="en-US">
                <a:latin typeface="Times New Roman" panose="02020603050405020304" pitchFamily="18" charset="0"/>
                <a:cs typeface="Times New Roman" panose="02020603050405020304" pitchFamily="18" charset="0"/>
                <a:hlinkClick r:id="rId3"/>
              </a:rPr>
              <a:t>http://</a:t>
            </a:r>
            <a:r>
              <a:rPr lang="en-US">
                <a:latin typeface="Times New Roman" panose="02020603050405020304" pitchFamily="18" charset="0"/>
                <a:cs typeface="Times New Roman" panose="02020603050405020304" pitchFamily="18" charset="0"/>
                <a:hlinkClick r:id="rId3"/>
              </a:rPr>
              <a:t>www.migcalendar.com/miglayout/versions/4.0</a:t>
            </a:r>
            <a:r>
              <a:rPr lang="en-US" smtClean="0">
                <a:latin typeface="Times New Roman" panose="02020603050405020304" pitchFamily="18" charset="0"/>
                <a:cs typeface="Times New Roman" panose="02020603050405020304" pitchFamily="18" charset="0"/>
                <a:hlinkClick r:id="rId3"/>
              </a:rPr>
              <a:t>/</a:t>
            </a:r>
            <a:endParaRPr lang="en-US" smtClean="0">
              <a:latin typeface="Times New Roman" panose="02020603050405020304" pitchFamily="18" charset="0"/>
              <a:cs typeface="Times New Roman" panose="02020603050405020304" pitchFamily="18" charset="0"/>
            </a:endParaRPr>
          </a:p>
          <a:p>
            <a:r>
              <a:rPr lang="en-US" smtClean="0">
                <a:latin typeface="Times New Roman" panose="02020603050405020304" pitchFamily="18" charset="0"/>
                <a:cs typeface="Times New Roman" panose="02020603050405020304" pitchFamily="18" charset="0"/>
              </a:rPr>
              <a:t>Phiên </a:t>
            </a:r>
            <a:r>
              <a:rPr lang="en-US" dirty="0" smtClean="0">
                <a:latin typeface="Times New Roman" panose="02020603050405020304" pitchFamily="18" charset="0"/>
                <a:cs typeface="Times New Roman" panose="02020603050405020304" pitchFamily="18" charset="0"/>
              </a:rPr>
              <a:t>bản mới nhất</a:t>
            </a:r>
            <a:r>
              <a:rPr lang="en-US" smtClean="0">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5.2</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570915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latin typeface="Times New Roman" panose="02020603050405020304" pitchFamily="18" charset="0"/>
                <a:cs typeface="Times New Roman" panose="02020603050405020304" pitchFamily="18" charset="0"/>
              </a:rPr>
              <a:t>MiG Layout Java </a:t>
            </a:r>
            <a:r>
              <a:rPr lang="en-US" b="1">
                <a:latin typeface="Times New Roman" panose="02020603050405020304" pitchFamily="18" charset="0"/>
                <a:cs typeface="Times New Roman" panose="02020603050405020304" pitchFamily="18" charset="0"/>
              </a:rPr>
              <a:t>Layout </a:t>
            </a:r>
            <a:r>
              <a:rPr lang="en-US" b="1" smtClean="0">
                <a:latin typeface="Times New Roman" panose="02020603050405020304" pitchFamily="18" charset="0"/>
                <a:cs typeface="Times New Roman" panose="02020603050405020304" pitchFamily="18" charset="0"/>
              </a:rPr>
              <a:t>Manager là </a:t>
            </a:r>
            <a:r>
              <a:rPr lang="en-US" b="1">
                <a:latin typeface="Times New Roman" panose="02020603050405020304" pitchFamily="18" charset="0"/>
                <a:cs typeface="Times New Roman" panose="02020603050405020304" pitchFamily="18" charset="0"/>
              </a:rPr>
              <a:t>gì?</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a:latin typeface="Times New Roman" panose="02020603050405020304" pitchFamily="18" charset="0"/>
                <a:cs typeface="Times New Roman" panose="02020603050405020304" pitchFamily="18" charset="0"/>
              </a:rPr>
              <a:t>MigLayout </a:t>
            </a:r>
            <a:r>
              <a:rPr lang="en-US" smtClean="0">
                <a:latin typeface="Times New Roman" panose="02020603050405020304" pitchFamily="18" charset="0"/>
                <a:cs typeface="Times New Roman" panose="02020603050405020304" pitchFamily="18" charset="0"/>
              </a:rPr>
              <a:t>là một layout </a:t>
            </a:r>
            <a:r>
              <a:rPr lang="en-US">
                <a:latin typeface="Times New Roman" panose="02020603050405020304" pitchFamily="18" charset="0"/>
                <a:cs typeface="Times New Roman" panose="02020603050405020304" pitchFamily="18" charset="0"/>
              </a:rPr>
              <a:t>manager </a:t>
            </a:r>
            <a:r>
              <a:rPr lang="en-US" smtClean="0">
                <a:latin typeface="Times New Roman" panose="02020603050405020304" pitchFamily="18" charset="0"/>
                <a:cs typeface="Times New Roman" panose="02020603050405020304" pitchFamily="18" charset="0"/>
              </a:rPr>
              <a:t>của </a:t>
            </a:r>
            <a:r>
              <a:rPr lang="en-US">
                <a:latin typeface="Times New Roman" panose="02020603050405020304" pitchFamily="18" charset="0"/>
                <a:cs typeface="Times New Roman" panose="02020603050405020304" pitchFamily="18" charset="0"/>
              </a:rPr>
              <a:t>SWT/Swing/JavaFX </a:t>
            </a:r>
            <a:r>
              <a:rPr lang="en-US">
                <a:latin typeface="Times New Roman" panose="02020603050405020304" pitchFamily="18" charset="0"/>
                <a:cs typeface="Times New Roman" panose="02020603050405020304" pitchFamily="18" charset="0"/>
              </a:rPr>
              <a:t>2 </a:t>
            </a:r>
            <a:r>
              <a:rPr lang="en-US" smtClean="0">
                <a:latin typeface="Times New Roman" panose="02020603050405020304" pitchFamily="18" charset="0"/>
                <a:cs typeface="Times New Roman" panose="02020603050405020304" pitchFamily="18" charset="0"/>
              </a:rPr>
              <a:t>mà cực kỳ linh động giúp giải quyết các vấn đề về layout một cách đơn giản. Nó sử dụng </a:t>
            </a:r>
            <a:r>
              <a:rPr lang="en-US">
                <a:latin typeface="Times New Roman" panose="02020603050405020304" pitchFamily="18" charset="0"/>
                <a:cs typeface="Times New Roman" panose="02020603050405020304" pitchFamily="18" charset="0"/>
              </a:rPr>
              <a:t>String </a:t>
            </a:r>
            <a:r>
              <a:rPr lang="en-US" smtClean="0">
                <a:latin typeface="Times New Roman" panose="02020603050405020304" pitchFamily="18" charset="0"/>
                <a:cs typeface="Times New Roman" panose="02020603050405020304" pitchFamily="18" charset="0"/>
              </a:rPr>
              <a:t>kiểu API constraints được kiểm tra kiểu để format layout. </a:t>
            </a:r>
            <a:r>
              <a:rPr lang="en-US">
                <a:latin typeface="Times New Roman" panose="02020603050405020304" pitchFamily="18" charset="0"/>
                <a:cs typeface="Times New Roman" panose="02020603050405020304" pitchFamily="18" charset="0"/>
              </a:rPr>
              <a:t>MigLayout </a:t>
            </a:r>
            <a:r>
              <a:rPr lang="en-US" smtClean="0">
                <a:latin typeface="Times New Roman" panose="02020603050405020304" pitchFamily="18" charset="0"/>
                <a:cs typeface="Times New Roman" panose="02020603050405020304" pitchFamily="18" charset="0"/>
              </a:rPr>
              <a:t>có thể tạo ra </a:t>
            </a:r>
            <a:r>
              <a:rPr lang="en-US">
                <a:latin typeface="Times New Roman" panose="02020603050405020304" pitchFamily="18" charset="0"/>
                <a:cs typeface="Times New Roman" panose="02020603050405020304" pitchFamily="18" charset="0"/>
              </a:rPr>
              <a:t>flowing, grid based, absolute (with links), </a:t>
            </a:r>
            <a:r>
              <a:rPr lang="en-US">
                <a:latin typeface="Times New Roman" panose="02020603050405020304" pitchFamily="18" charset="0"/>
                <a:cs typeface="Times New Roman" panose="02020603050405020304" pitchFamily="18" charset="0"/>
              </a:rPr>
              <a:t>grouped </a:t>
            </a:r>
            <a:r>
              <a:rPr lang="en-US" smtClean="0">
                <a:latin typeface="Times New Roman" panose="02020603050405020304" pitchFamily="18" charset="0"/>
                <a:cs typeface="Times New Roman" panose="02020603050405020304" pitchFamily="18" charset="0"/>
              </a:rPr>
              <a:t>và </a:t>
            </a:r>
            <a:r>
              <a:rPr lang="en-US">
                <a:latin typeface="Times New Roman" panose="02020603050405020304" pitchFamily="18" charset="0"/>
                <a:cs typeface="Times New Roman" panose="02020603050405020304" pitchFamily="18" charset="0"/>
              </a:rPr>
              <a:t>docking layouts.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919712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9903" y="365126"/>
            <a:ext cx="6378643" cy="6069730"/>
          </a:xfrm>
          <a:prstGeom prst="rect">
            <a:avLst/>
          </a:prstGeom>
        </p:spPr>
      </p:pic>
      <p:sp>
        <p:nvSpPr>
          <p:cNvPr id="2" name="Title 1"/>
          <p:cNvSpPr>
            <a:spLocks noGrp="1"/>
          </p:cNvSpPr>
          <p:nvPr>
            <p:ph type="title"/>
          </p:nvPr>
        </p:nvSpPr>
        <p:spPr/>
        <p:txBody>
          <a:bodyPr>
            <a:normAutofit/>
          </a:bodyPr>
          <a:lstStyle/>
          <a:p>
            <a:r>
              <a:rPr lang="en-US" b="1" smtClean="0">
                <a:latin typeface="Times New Roman" panose="02020603050405020304" pitchFamily="18" charset="0"/>
                <a:cs typeface="Times New Roman" panose="02020603050405020304" pitchFamily="18" charset="0"/>
              </a:rPr>
              <a:t>Demo</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8650" y="3172691"/>
            <a:ext cx="7886700" cy="3004272"/>
          </a:xfrm>
        </p:spPr>
        <p:txBody>
          <a:bodyPr/>
          <a:lstStyle/>
          <a:p>
            <a:r>
              <a:rPr lang="en-US">
                <a:latin typeface="Times New Roman" panose="02020603050405020304" pitchFamily="18" charset="0"/>
                <a:cs typeface="Times New Roman" panose="02020603050405020304" pitchFamily="18" charset="0"/>
              </a:rPr>
              <a:t>Mã nguồn của Project chương trình được lưu tại </a:t>
            </a:r>
            <a:r>
              <a:rPr lang="en-US">
                <a:latin typeface="Times New Roman" panose="02020603050405020304" pitchFamily="18" charset="0"/>
                <a:cs typeface="Times New Roman" panose="02020603050405020304" pitchFamily="18" charset="0"/>
                <a:hlinkClick r:id="rId3"/>
              </a:rPr>
              <a:t>https</a:t>
            </a:r>
            <a:r>
              <a:rPr lang="en-US">
                <a:latin typeface="Times New Roman" panose="02020603050405020304" pitchFamily="18" charset="0"/>
                <a:cs typeface="Times New Roman" panose="02020603050405020304" pitchFamily="18" charset="0"/>
                <a:hlinkClick r:id="rId3"/>
              </a:rPr>
              <a:t>://</a:t>
            </a:r>
            <a:r>
              <a:rPr lang="en-US" smtClean="0">
                <a:latin typeface="Times New Roman" panose="02020603050405020304" pitchFamily="18" charset="0"/>
                <a:cs typeface="Times New Roman" panose="02020603050405020304" pitchFamily="18" charset="0"/>
                <a:hlinkClick r:id="rId3"/>
              </a:rPr>
              <a:t>github.com/12130086/FOSS_THESIS_JobInfoSearch</a:t>
            </a:r>
            <a:endParaRPr lang="en-US"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006999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Lời mở đầu</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dirty="0" smtClean="0">
                <a:latin typeface="Times New Roman" panose="02020603050405020304" pitchFamily="18" charset="0"/>
                <a:cs typeface="Times New Roman" panose="02020603050405020304" pitchFamily="18" charset="0"/>
              </a:rPr>
              <a:t>Trong thời đại công nghệ thông tin phát triển như ngày nay, các trang web tim việc xuất hiện và hỗ trợ rất nhiều cho người dùng </a:t>
            </a:r>
            <a:r>
              <a:rPr lang="en-US" smtClean="0">
                <a:latin typeface="Times New Roman" panose="02020603050405020304" pitchFamily="18" charset="0"/>
                <a:cs typeface="Times New Roman" panose="02020603050405020304" pitchFamily="18" charset="0"/>
              </a:rPr>
              <a:t>như:</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sz="2400" smtClean="0">
                <a:latin typeface="Times New Roman" panose="02020603050405020304" pitchFamily="18" charset="0"/>
                <a:cs typeface="Times New Roman" panose="02020603050405020304" pitchFamily="18" charset="0"/>
              </a:rPr>
              <a:t>	+ ITviec.com</a:t>
            </a: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smtClean="0">
                <a:latin typeface="Times New Roman" panose="02020603050405020304" pitchFamily="18" charset="0"/>
                <a:cs typeface="Times New Roman" panose="02020603050405020304" pitchFamily="18" charset="0"/>
              </a:rPr>
              <a:t>	+ CareerLink.vn</a:t>
            </a: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smtClean="0">
                <a:latin typeface="Times New Roman" panose="02020603050405020304" pitchFamily="18" charset="0"/>
                <a:cs typeface="Times New Roman" panose="02020603050405020304" pitchFamily="18" charset="0"/>
              </a:rPr>
              <a:t>	+ VietNamWorks.com</a:t>
            </a:r>
            <a:endParaRPr lang="en-US" sz="2400"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Nhưng để tìm kiếm trên nhiều trang như vậy phải bỏ ra nhiều thời gian để tìm kiếm. Do đó đề tài đã đưa ra một giải pháp tập hợp các công việc phù hợp với người sử dụng đó là </a:t>
            </a:r>
            <a:r>
              <a:rPr lang="en-US" smtClean="0">
                <a:latin typeface="Times New Roman" panose="02020603050405020304" pitchFamily="18" charset="0"/>
                <a:cs typeface="Times New Roman" panose="02020603050405020304" pitchFamily="18" charset="0"/>
              </a:rPr>
              <a:t>Web </a:t>
            </a:r>
            <a:r>
              <a:rPr lang="en-US" smtClean="0">
                <a:latin typeface="Times New Roman" panose="02020603050405020304" pitchFamily="18" charset="0"/>
                <a:cs typeface="Times New Roman" panose="02020603050405020304" pitchFamily="18" charset="0"/>
              </a:rPr>
              <a:t>Scraping.</a:t>
            </a:r>
            <a:endParaRPr lang="en-US"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9195" y="2646218"/>
            <a:ext cx="3764805" cy="1613488"/>
          </a:xfrm>
          <a:prstGeom prst="rect">
            <a:avLst/>
          </a:prstGeom>
        </p:spPr>
      </p:pic>
    </p:spTree>
    <p:extLst>
      <p:ext uri="{BB962C8B-B14F-4D97-AF65-F5344CB8AC3E}">
        <p14:creationId xmlns:p14="http://schemas.microsoft.com/office/powerpoint/2010/main" val="1672658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2538413"/>
            <a:ext cx="2286000" cy="1781175"/>
          </a:xfrm>
          <a:prstGeom prst="rect">
            <a:avLst/>
          </a:prstGeom>
        </p:spPr>
      </p:pic>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Web Scraping là gì?</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r>
              <a:rPr lang="en-US" dirty="0" smtClean="0">
                <a:latin typeface="Times New Roman" panose="02020603050405020304" pitchFamily="18" charset="0"/>
                <a:cs typeface="Times New Roman" panose="02020603050405020304" pitchFamily="18" charset="0"/>
              </a:rPr>
              <a:t>Web scraping là tiến trình tự động thu thập thông tin từ mạng World Wide Web. </a:t>
            </a:r>
            <a:r>
              <a:rPr lang="vi-VN" dirty="0" smtClean="0">
                <a:latin typeface="Times New Roman" panose="02020603050405020304" pitchFamily="18" charset="0"/>
                <a:cs typeface="Times New Roman" panose="02020603050405020304" pitchFamily="18" charset="0"/>
              </a:rPr>
              <a:t>Nói một cách ngắn gọn, Web Scraping là một kỹ thuật dùng để trích xuất thông tin từ một website nào đó, thậm chí từ cả internet.</a:t>
            </a:r>
            <a:endParaRPr lang="en-US" dirty="0" smtClean="0">
              <a:latin typeface="Times New Roman" panose="02020603050405020304" pitchFamily="18" charset="0"/>
              <a:cs typeface="Times New Roman" panose="02020603050405020304" pitchFamily="18" charset="0"/>
            </a:endParaRPr>
          </a:p>
          <a:p>
            <a:r>
              <a:rPr lang="vi-VN" dirty="0" smtClean="0">
                <a:latin typeface="Times New Roman" panose="02020603050405020304" pitchFamily="18" charset="0"/>
                <a:cs typeface="Times New Roman" panose="02020603050405020304" pitchFamily="18" charset="0"/>
              </a:rPr>
              <a:t>Những thông tin trên được thu thập từ 1 con bot (tự động) hoặc web crawler được lập trình bằng 1 ngôn ngữ bất kỳ, thậm chí là 1 extension của trình duyệt.</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Những giải pháp web scraping trải dài từ mức độ đơn giản cần sự hỗ trợ của con người cho đến những hệ thống hoàn toàn tự động có thể biến cả một trang web thành một hệ thống thông tin có cấu trúc với một số giới hạn nhất định.</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502031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Web Scraping là gì?</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55511" y="1834915"/>
            <a:ext cx="7886700" cy="2314521"/>
          </a:xfrm>
        </p:spPr>
        <p:txBody>
          <a:bodyPr>
            <a:normAutofit fontScale="85000" lnSpcReduction="20000"/>
          </a:bodyPr>
          <a:lstStyle/>
          <a:p>
            <a:r>
              <a:rPr lang="en-US" dirty="0" smtClean="0">
                <a:latin typeface="Times New Roman" panose="02020603050405020304" pitchFamily="18" charset="0"/>
                <a:cs typeface="Times New Roman" panose="02020603050405020304" pitchFamily="18" charset="0"/>
              </a:rPr>
              <a:t>Web scraping tập trung hơn vào việc biến đổi dữ liệu chưa được cấu trúc trên web, thông thường là ở định dạng HTML, thành các dữ liệu được cấu trúc mà có thể được lưu trữ hoặc phân tích vào các cơ sở dữ liệu tập trung hoặc các bảng </a:t>
            </a:r>
          </a:p>
          <a:p>
            <a:r>
              <a:rPr lang="en-US" dirty="0" smtClean="0">
                <a:latin typeface="Times New Roman" panose="02020603050405020304" pitchFamily="18" charset="0"/>
                <a:cs typeface="Times New Roman" panose="02020603050405020304" pitchFamily="18" charset="0"/>
              </a:rPr>
              <a:t>Web scraping được sử dụng trong so sánh giá trực tuyến, trích xuất thông tin liên lạc, theo dõi thông tin thời tiết, theo dõi sự thay đổi của website, nghiên cứu, web hỗn hợp hay tích hợp dữ liệu web</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8275" y="4149436"/>
            <a:ext cx="6267450" cy="2133600"/>
          </a:xfrm>
          <a:prstGeom prst="rect">
            <a:avLst/>
          </a:prstGeom>
        </p:spPr>
      </p:pic>
    </p:spTree>
    <p:extLst>
      <p:ext uri="{BB962C8B-B14F-4D97-AF65-F5344CB8AC3E}">
        <p14:creationId xmlns:p14="http://schemas.microsoft.com/office/powerpoint/2010/main" val="272610829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Times New Roman" panose="02020603050405020304" pitchFamily="18" charset="0"/>
                <a:cs typeface="Times New Roman" panose="02020603050405020304" pitchFamily="18" charset="0"/>
              </a:rPr>
              <a:t>Các thư viện mã nguồn mở sử dụng trong Project</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8650" y="2175163"/>
            <a:ext cx="7886700" cy="4001799"/>
          </a:xfrm>
        </p:spPr>
        <p:txBody>
          <a:bodyPr/>
          <a:lstStyle/>
          <a:p>
            <a:r>
              <a:rPr lang="en-US" smtClean="0">
                <a:latin typeface="Times New Roman" panose="02020603050405020304" pitchFamily="18" charset="0"/>
                <a:cs typeface="Times New Roman" panose="02020603050405020304" pitchFamily="18" charset="0"/>
              </a:rPr>
              <a:t>BeautyEye Java Look and Feel</a:t>
            </a:r>
          </a:p>
          <a:p>
            <a:r>
              <a:rPr lang="en-US" smtClean="0">
                <a:latin typeface="Times New Roman" panose="02020603050405020304" pitchFamily="18" charset="0"/>
                <a:cs typeface="Times New Roman" panose="02020603050405020304" pitchFamily="18" charset="0"/>
              </a:rPr>
              <a:t>Google-Gson</a:t>
            </a:r>
            <a:endParaRPr lang="en-US">
              <a:latin typeface="Times New Roman" panose="02020603050405020304" pitchFamily="18" charset="0"/>
              <a:cs typeface="Times New Roman" panose="02020603050405020304" pitchFamily="18" charset="0"/>
            </a:endParaRPr>
          </a:p>
          <a:p>
            <a:r>
              <a:rPr lang="en-US" smtClean="0">
                <a:latin typeface="Times New Roman" panose="02020603050405020304" pitchFamily="18" charset="0"/>
                <a:cs typeface="Times New Roman" panose="02020603050405020304" pitchFamily="18" charset="0"/>
              </a:rPr>
              <a:t>Jsoup</a:t>
            </a:r>
          </a:p>
          <a:p>
            <a:r>
              <a:rPr lang="en-US">
                <a:latin typeface="Times New Roman" panose="02020603050405020304" pitchFamily="18" charset="0"/>
                <a:cs typeface="Times New Roman" panose="02020603050405020304" pitchFamily="18" charset="0"/>
              </a:rPr>
              <a:t>Java Excel </a:t>
            </a:r>
            <a:r>
              <a:rPr lang="en-US" smtClean="0">
                <a:latin typeface="Times New Roman" panose="02020603050405020304" pitchFamily="18" charset="0"/>
                <a:cs typeface="Times New Roman" panose="02020603050405020304" pitchFamily="18" charset="0"/>
              </a:rPr>
              <a:t>API</a:t>
            </a:r>
          </a:p>
          <a:p>
            <a:r>
              <a:rPr lang="en-US">
                <a:latin typeface="Times New Roman" panose="02020603050405020304" pitchFamily="18" charset="0"/>
                <a:cs typeface="Times New Roman" panose="02020603050405020304" pitchFamily="18" charset="0"/>
              </a:rPr>
              <a:t>MiG Layout Java Layout Manager</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41569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Times New Roman" panose="02020603050405020304" pitchFamily="18" charset="0"/>
                <a:cs typeface="Times New Roman" panose="02020603050405020304" pitchFamily="18" charset="0"/>
              </a:rPr>
              <a:t>BeautyEye </a:t>
            </a:r>
            <a:r>
              <a:rPr lang="en-US" b="1" dirty="0" smtClean="0">
                <a:latin typeface="Times New Roman" panose="02020603050405020304" pitchFamily="18" charset="0"/>
                <a:cs typeface="Times New Roman" panose="02020603050405020304" pitchFamily="18" charset="0"/>
              </a:rPr>
              <a:t>là gì?</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Trang chủ</a:t>
            </a:r>
            <a:r>
              <a:rPr lang="en-US" smtClean="0">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hlinkClick r:id="rId2"/>
              </a:rPr>
              <a:t>https://github.com/JackJiang2011/beautyeye</a:t>
            </a:r>
            <a:r>
              <a:rPr lang="en-US" smtClean="0">
                <a:latin typeface="Times New Roman" panose="02020603050405020304" pitchFamily="18" charset="0"/>
                <a:cs typeface="Times New Roman" panose="02020603050405020304" pitchFamily="18" charset="0"/>
                <a:hlinkClick r:id="rId2"/>
              </a:rPr>
              <a:t>/</a:t>
            </a:r>
            <a:endParaRPr lang="en-US" smtClean="0">
              <a:latin typeface="Times New Roman" panose="02020603050405020304" pitchFamily="18" charset="0"/>
              <a:cs typeface="Times New Roman" panose="02020603050405020304" pitchFamily="18" charset="0"/>
            </a:endParaRPr>
          </a:p>
          <a:p>
            <a:r>
              <a:rPr lang="en-US" smtClean="0">
                <a:latin typeface="Times New Roman" panose="02020603050405020304" pitchFamily="18" charset="0"/>
                <a:cs typeface="Times New Roman" panose="02020603050405020304" pitchFamily="18" charset="0"/>
              </a:rPr>
              <a:t>Giấy </a:t>
            </a:r>
            <a:r>
              <a:rPr lang="en-US">
                <a:latin typeface="Times New Roman" panose="02020603050405020304" pitchFamily="18" charset="0"/>
                <a:cs typeface="Times New Roman" panose="02020603050405020304" pitchFamily="18" charset="0"/>
              </a:rPr>
              <a:t>phép: Apache License, Version 2.0 (</a:t>
            </a:r>
            <a:r>
              <a:rPr lang="en-US">
                <a:latin typeface="Times New Roman" panose="02020603050405020304" pitchFamily="18" charset="0"/>
                <a:cs typeface="Times New Roman" panose="02020603050405020304" pitchFamily="18" charset="0"/>
                <a:hlinkClick r:id="rId3"/>
              </a:rPr>
              <a:t>https://</a:t>
            </a:r>
            <a:r>
              <a:rPr lang="en-US" smtClean="0">
                <a:latin typeface="Times New Roman" panose="02020603050405020304" pitchFamily="18" charset="0"/>
                <a:cs typeface="Times New Roman" panose="02020603050405020304" pitchFamily="18" charset="0"/>
                <a:hlinkClick r:id="rId3"/>
              </a:rPr>
              <a:t>github.com/JackJiang2011/beautyeye/blob/master/LICENSE</a:t>
            </a:r>
            <a:r>
              <a:rPr lang="en-US" smtClean="0">
                <a:latin typeface="Times New Roman" panose="02020603050405020304" pitchFamily="18" charset="0"/>
                <a:cs typeface="Times New Roman" panose="02020603050405020304" pitchFamily="18" charset="0"/>
              </a:rPr>
              <a:t>)</a:t>
            </a:r>
            <a:endParaRPr lang="en-US">
              <a:latin typeface="Times New Roman" panose="02020603050405020304" pitchFamily="18" charset="0"/>
              <a:cs typeface="Times New Roman" panose="02020603050405020304" pitchFamily="18" charset="0"/>
            </a:endParaRPr>
          </a:p>
          <a:p>
            <a:r>
              <a:rPr lang="en-US" smtClean="0">
                <a:latin typeface="Times New Roman" panose="02020603050405020304" pitchFamily="18" charset="0"/>
                <a:cs typeface="Times New Roman" panose="02020603050405020304" pitchFamily="18" charset="0"/>
              </a:rPr>
              <a:t>Mã </a:t>
            </a:r>
            <a:r>
              <a:rPr lang="en-US" dirty="0" smtClean="0">
                <a:latin typeface="Times New Roman" panose="02020603050405020304" pitchFamily="18" charset="0"/>
                <a:cs typeface="Times New Roman" panose="02020603050405020304" pitchFamily="18" charset="0"/>
              </a:rPr>
              <a:t>nguồn</a:t>
            </a:r>
            <a:r>
              <a:rPr lang="en-US" smtClean="0">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hlinkClick r:id="rId4"/>
              </a:rPr>
              <a:t>https://</a:t>
            </a:r>
            <a:r>
              <a:rPr lang="en-US" smtClean="0">
                <a:latin typeface="Times New Roman" panose="02020603050405020304" pitchFamily="18" charset="0"/>
                <a:cs typeface="Times New Roman" panose="02020603050405020304" pitchFamily="18" charset="0"/>
                <a:hlinkClick r:id="rId4"/>
              </a:rPr>
              <a:t>github.com/JackJiang2011/beautyeye</a:t>
            </a:r>
            <a:endParaRPr lang="en-US" smtClean="0">
              <a:latin typeface="Times New Roman" panose="02020603050405020304" pitchFamily="18" charset="0"/>
              <a:cs typeface="Times New Roman" panose="02020603050405020304" pitchFamily="18" charset="0"/>
            </a:endParaRPr>
          </a:p>
          <a:p>
            <a:r>
              <a:rPr lang="en-US" smtClean="0">
                <a:latin typeface="Times New Roman" panose="02020603050405020304" pitchFamily="18" charset="0"/>
                <a:cs typeface="Times New Roman" panose="02020603050405020304" pitchFamily="18" charset="0"/>
              </a:rPr>
              <a:t>Phiên </a:t>
            </a:r>
            <a:r>
              <a:rPr lang="en-US" dirty="0" smtClean="0">
                <a:latin typeface="Times New Roman" panose="02020603050405020304" pitchFamily="18" charset="0"/>
                <a:cs typeface="Times New Roman" panose="02020603050405020304" pitchFamily="18" charset="0"/>
              </a:rPr>
              <a:t>bản mới nhất</a:t>
            </a:r>
            <a:r>
              <a:rPr lang="en-US" smtClean="0">
                <a:latin typeface="Times New Roman" panose="02020603050405020304" pitchFamily="18" charset="0"/>
                <a:cs typeface="Times New Roman" panose="02020603050405020304" pitchFamily="18" charset="0"/>
              </a:rPr>
              <a:t>: v3.7</a:t>
            </a:r>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86677" y="5387179"/>
            <a:ext cx="2370646" cy="924720"/>
          </a:xfrm>
          <a:prstGeom prst="rect">
            <a:avLst/>
          </a:prstGeom>
        </p:spPr>
      </p:pic>
    </p:spTree>
    <p:extLst>
      <p:ext uri="{BB962C8B-B14F-4D97-AF65-F5344CB8AC3E}">
        <p14:creationId xmlns:p14="http://schemas.microsoft.com/office/powerpoint/2010/main" val="338968818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Times New Roman" panose="02020603050405020304" pitchFamily="18" charset="0"/>
                <a:cs typeface="Times New Roman" panose="02020603050405020304" pitchFamily="18" charset="0"/>
              </a:rPr>
              <a:t>BeautyEye </a:t>
            </a:r>
            <a:r>
              <a:rPr lang="en-US" b="1" dirty="0" smtClean="0">
                <a:latin typeface="Times New Roman" panose="02020603050405020304" pitchFamily="18" charset="0"/>
                <a:cs typeface="Times New Roman" panose="02020603050405020304" pitchFamily="18" charset="0"/>
              </a:rPr>
              <a:t>là gì?</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mtClean="0">
                <a:latin typeface="Times New Roman" panose="02020603050405020304" pitchFamily="18" charset="0"/>
                <a:cs typeface="Times New Roman" panose="02020603050405020304" pitchFamily="18" charset="0"/>
              </a:rPr>
              <a:t>BeautyEye là một Java </a:t>
            </a:r>
            <a:r>
              <a:rPr lang="en-US">
                <a:latin typeface="Times New Roman" panose="02020603050405020304" pitchFamily="18" charset="0"/>
                <a:cs typeface="Times New Roman" panose="02020603050405020304" pitchFamily="18" charset="0"/>
              </a:rPr>
              <a:t>Swing look and </a:t>
            </a:r>
            <a:r>
              <a:rPr lang="en-US" smtClean="0">
                <a:latin typeface="Times New Roman" panose="02020603050405020304" pitchFamily="18" charset="0"/>
                <a:cs typeface="Times New Roman" panose="02020603050405020304" pitchFamily="18" charset="0"/>
              </a:rPr>
              <a:t>feel (nhìn và cảm nhận) đa nền;</a:t>
            </a:r>
            <a:endParaRPr lang="en-US">
              <a:latin typeface="Times New Roman" panose="02020603050405020304" pitchFamily="18" charset="0"/>
              <a:cs typeface="Times New Roman" panose="02020603050405020304" pitchFamily="18" charset="0"/>
            </a:endParaRPr>
          </a:p>
          <a:p>
            <a:r>
              <a:rPr lang="en-US" smtClean="0">
                <a:latin typeface="Times New Roman" panose="02020603050405020304" pitchFamily="18" charset="0"/>
                <a:cs typeface="Times New Roman" panose="02020603050405020304" pitchFamily="18" charset="0"/>
              </a:rPr>
              <a:t>Được ưu điểm từ việc sử dụng công nghệ GUI cơ bản của Android</a:t>
            </a:r>
            <a:r>
              <a:rPr lang="en-US">
                <a:latin typeface="Times New Roman" panose="02020603050405020304" pitchFamily="18" charset="0"/>
                <a:cs typeface="Times New Roman" panose="02020603050405020304" pitchFamily="18" charset="0"/>
              </a:rPr>
              <a:t>, BeautyEye </a:t>
            </a:r>
            <a:r>
              <a:rPr lang="en-US" smtClean="0">
                <a:latin typeface="Times New Roman" panose="02020603050405020304" pitchFamily="18" charset="0"/>
                <a:cs typeface="Times New Roman" panose="02020603050405020304" pitchFamily="18" charset="0"/>
              </a:rPr>
              <a:t>rất khác biệt với những look </a:t>
            </a:r>
            <a:r>
              <a:rPr lang="en-US">
                <a:latin typeface="Times New Roman" panose="02020603050405020304" pitchFamily="18" charset="0"/>
                <a:cs typeface="Times New Roman" panose="02020603050405020304" pitchFamily="18" charset="0"/>
              </a:rPr>
              <a:t>and </a:t>
            </a:r>
            <a:r>
              <a:rPr lang="en-US" smtClean="0">
                <a:latin typeface="Times New Roman" panose="02020603050405020304" pitchFamily="18" charset="0"/>
                <a:cs typeface="Times New Roman" panose="02020603050405020304" pitchFamily="18" charset="0"/>
              </a:rPr>
              <a:t>feel còn lại.</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BeautyEye </a:t>
            </a:r>
            <a:r>
              <a:rPr lang="en-US" smtClean="0">
                <a:latin typeface="Times New Roman" panose="02020603050405020304" pitchFamily="18" charset="0"/>
                <a:cs typeface="Times New Roman" panose="02020603050405020304" pitchFamily="18" charset="0"/>
              </a:rPr>
              <a:t>mã nguồn mở và miễn phí.</a:t>
            </a:r>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6677" y="5387179"/>
            <a:ext cx="2370646" cy="924720"/>
          </a:xfrm>
          <a:prstGeom prst="rect">
            <a:avLst/>
          </a:prstGeom>
        </p:spPr>
      </p:pic>
    </p:spTree>
    <p:extLst>
      <p:ext uri="{BB962C8B-B14F-4D97-AF65-F5344CB8AC3E}">
        <p14:creationId xmlns:p14="http://schemas.microsoft.com/office/powerpoint/2010/main" val="128368017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Times New Roman" panose="02020603050405020304" pitchFamily="18" charset="0"/>
                <a:cs typeface="Times New Roman" panose="02020603050405020304" pitchFamily="18" charset="0"/>
              </a:rPr>
              <a:t>Google-Gson </a:t>
            </a:r>
            <a:r>
              <a:rPr lang="en-US" b="1" dirty="0" smtClean="0">
                <a:latin typeface="Times New Roman" panose="02020603050405020304" pitchFamily="18" charset="0"/>
                <a:cs typeface="Times New Roman" panose="02020603050405020304" pitchFamily="18" charset="0"/>
              </a:rPr>
              <a:t>là gì?</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Trang </a:t>
            </a:r>
            <a:r>
              <a:rPr lang="en-US" smtClean="0">
                <a:latin typeface="Times New Roman" panose="02020603050405020304" pitchFamily="18" charset="0"/>
                <a:cs typeface="Times New Roman" panose="02020603050405020304" pitchFamily="18" charset="0"/>
              </a:rPr>
              <a:t>chủ</a:t>
            </a:r>
            <a:r>
              <a:rPr lang="en-US">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hlinkClick r:id="rId2"/>
              </a:rPr>
              <a:t>https://</a:t>
            </a:r>
            <a:r>
              <a:rPr lang="en-US" smtClean="0">
                <a:latin typeface="Times New Roman" panose="02020603050405020304" pitchFamily="18" charset="0"/>
                <a:cs typeface="Times New Roman" panose="02020603050405020304" pitchFamily="18" charset="0"/>
                <a:hlinkClick r:id="rId2"/>
              </a:rPr>
              <a:t>github.com/google/gson</a:t>
            </a:r>
            <a:endParaRPr lang="en-US" smtClean="0">
              <a:latin typeface="Times New Roman" panose="02020603050405020304" pitchFamily="18" charset="0"/>
              <a:cs typeface="Times New Roman" panose="02020603050405020304" pitchFamily="18" charset="0"/>
            </a:endParaRPr>
          </a:p>
          <a:p>
            <a:r>
              <a:rPr lang="en-US" smtClean="0">
                <a:latin typeface="Times New Roman" panose="02020603050405020304" pitchFamily="18" charset="0"/>
                <a:cs typeface="Times New Roman" panose="02020603050405020304" pitchFamily="18" charset="0"/>
              </a:rPr>
              <a:t>Giấy </a:t>
            </a:r>
            <a:r>
              <a:rPr lang="en-US">
                <a:latin typeface="Times New Roman" panose="02020603050405020304" pitchFamily="18" charset="0"/>
                <a:cs typeface="Times New Roman" panose="02020603050405020304" pitchFamily="18" charset="0"/>
              </a:rPr>
              <a:t>phép: Apache License, Version 2.0 (</a:t>
            </a:r>
            <a:r>
              <a:rPr lang="en-US">
                <a:latin typeface="Times New Roman" panose="02020603050405020304" pitchFamily="18" charset="0"/>
                <a:cs typeface="Times New Roman" panose="02020603050405020304" pitchFamily="18" charset="0"/>
                <a:hlinkClick r:id="rId3"/>
              </a:rPr>
              <a:t>https://</a:t>
            </a:r>
            <a:r>
              <a:rPr lang="en-US" smtClean="0">
                <a:latin typeface="Times New Roman" panose="02020603050405020304" pitchFamily="18" charset="0"/>
                <a:cs typeface="Times New Roman" panose="02020603050405020304" pitchFamily="18" charset="0"/>
                <a:hlinkClick r:id="rId3"/>
              </a:rPr>
              <a:t>github.com/google/gson/blob/master/LICENSE</a:t>
            </a:r>
            <a:r>
              <a:rPr lang="en-US" smtClean="0">
                <a:latin typeface="Times New Roman" panose="02020603050405020304" pitchFamily="18" charset="0"/>
                <a:cs typeface="Times New Roman" panose="02020603050405020304" pitchFamily="18" charset="0"/>
              </a:rPr>
              <a:t>)</a:t>
            </a:r>
            <a:endParaRPr lang="en-US">
              <a:latin typeface="Times New Roman" panose="02020603050405020304" pitchFamily="18" charset="0"/>
              <a:cs typeface="Times New Roman" panose="02020603050405020304" pitchFamily="18" charset="0"/>
            </a:endParaRPr>
          </a:p>
          <a:p>
            <a:r>
              <a:rPr lang="en-US" smtClean="0">
                <a:latin typeface="Times New Roman" panose="02020603050405020304" pitchFamily="18" charset="0"/>
                <a:cs typeface="Times New Roman" panose="02020603050405020304" pitchFamily="18" charset="0"/>
              </a:rPr>
              <a:t>Mã nguồn</a:t>
            </a:r>
            <a:r>
              <a:rPr lang="en-US">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hlinkClick r:id="rId2"/>
              </a:rPr>
              <a:t>https://</a:t>
            </a:r>
            <a:r>
              <a:rPr lang="en-US" smtClean="0">
                <a:latin typeface="Times New Roman" panose="02020603050405020304" pitchFamily="18" charset="0"/>
                <a:cs typeface="Times New Roman" panose="02020603050405020304" pitchFamily="18" charset="0"/>
                <a:hlinkClick r:id="rId2"/>
              </a:rPr>
              <a:t>github.com/google/gson</a:t>
            </a:r>
            <a:endParaRPr lang="en-US" smtClean="0">
              <a:latin typeface="Times New Roman" panose="02020603050405020304" pitchFamily="18" charset="0"/>
              <a:cs typeface="Times New Roman" panose="02020603050405020304" pitchFamily="18" charset="0"/>
            </a:endParaRPr>
          </a:p>
          <a:p>
            <a:r>
              <a:rPr lang="en-US" smtClean="0">
                <a:latin typeface="Times New Roman" panose="02020603050405020304" pitchFamily="18" charset="0"/>
                <a:cs typeface="Times New Roman" panose="02020603050405020304" pitchFamily="18" charset="0"/>
              </a:rPr>
              <a:t>Phiên </a:t>
            </a:r>
            <a:r>
              <a:rPr lang="en-US" dirty="0" smtClean="0">
                <a:latin typeface="Times New Roman" panose="02020603050405020304" pitchFamily="18" charset="0"/>
                <a:cs typeface="Times New Roman" panose="02020603050405020304" pitchFamily="18" charset="0"/>
              </a:rPr>
              <a:t>bản mới nhất</a:t>
            </a:r>
            <a:r>
              <a:rPr lang="en-US" smtClean="0">
                <a:latin typeface="Times New Roman" panose="02020603050405020304" pitchFamily="18" charset="0"/>
                <a:cs typeface="Times New Roman" panose="02020603050405020304" pitchFamily="18" charset="0"/>
              </a:rPr>
              <a:t>: 2.7</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27796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Times New Roman" panose="02020603050405020304" pitchFamily="18" charset="0"/>
                <a:cs typeface="Times New Roman" panose="02020603050405020304" pitchFamily="18" charset="0"/>
              </a:rPr>
              <a:t>Google-Gson </a:t>
            </a:r>
            <a:r>
              <a:rPr lang="en-US" b="1" dirty="0" smtClean="0">
                <a:latin typeface="Times New Roman" panose="02020603050405020304" pitchFamily="18" charset="0"/>
                <a:cs typeface="Times New Roman" panose="02020603050405020304" pitchFamily="18" charset="0"/>
              </a:rPr>
              <a:t>là gì?</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a:latin typeface="Times New Roman" panose="02020603050405020304" pitchFamily="18" charset="0"/>
                <a:cs typeface="Times New Roman" panose="02020603050405020304" pitchFamily="18" charset="0"/>
              </a:rPr>
              <a:t>Gson </a:t>
            </a:r>
            <a:r>
              <a:rPr lang="en-US" smtClean="0">
                <a:latin typeface="Times New Roman" panose="02020603050405020304" pitchFamily="18" charset="0"/>
                <a:cs typeface="Times New Roman" panose="02020603050405020304" pitchFamily="18" charset="0"/>
              </a:rPr>
              <a:t>là một thư viện </a:t>
            </a:r>
            <a:r>
              <a:rPr lang="en-US">
                <a:latin typeface="Times New Roman" panose="02020603050405020304" pitchFamily="18" charset="0"/>
                <a:cs typeface="Times New Roman" panose="02020603050405020304" pitchFamily="18" charset="0"/>
              </a:rPr>
              <a:t>Java </a:t>
            </a:r>
            <a:r>
              <a:rPr lang="en-US" smtClean="0">
                <a:latin typeface="Times New Roman" panose="02020603050405020304" pitchFamily="18" charset="0"/>
                <a:cs typeface="Times New Roman" panose="02020603050405020304" pitchFamily="18" charset="0"/>
              </a:rPr>
              <a:t>có thể được sử dụng để chuyển đổi các </a:t>
            </a:r>
            <a:r>
              <a:rPr lang="en-US">
                <a:latin typeface="Times New Roman" panose="02020603050405020304" pitchFamily="18" charset="0"/>
                <a:cs typeface="Times New Roman" panose="02020603050405020304" pitchFamily="18" charset="0"/>
              </a:rPr>
              <a:t>Java Objects </a:t>
            </a:r>
            <a:r>
              <a:rPr lang="en-US" smtClean="0">
                <a:latin typeface="Times New Roman" panose="02020603050405020304" pitchFamily="18" charset="0"/>
                <a:cs typeface="Times New Roman" panose="02020603050405020304" pitchFamily="18" charset="0"/>
              </a:rPr>
              <a:t>thành biểu diễn </a:t>
            </a:r>
            <a:r>
              <a:rPr lang="en-US">
                <a:latin typeface="Times New Roman" panose="02020603050405020304" pitchFamily="18" charset="0"/>
                <a:cs typeface="Times New Roman" panose="02020603050405020304" pitchFamily="18" charset="0"/>
              </a:rPr>
              <a:t>JSON </a:t>
            </a:r>
            <a:r>
              <a:rPr lang="en-US" smtClean="0">
                <a:latin typeface="Times New Roman" panose="02020603050405020304" pitchFamily="18" charset="0"/>
                <a:cs typeface="Times New Roman" panose="02020603050405020304" pitchFamily="18" charset="0"/>
              </a:rPr>
              <a:t>của chúng. Nó cũng có thể được sử dụng để chuyển đổi chuỗi </a:t>
            </a:r>
            <a:r>
              <a:rPr lang="en-US">
                <a:latin typeface="Times New Roman" panose="02020603050405020304" pitchFamily="18" charset="0"/>
                <a:cs typeface="Times New Roman" panose="02020603050405020304" pitchFamily="18" charset="0"/>
              </a:rPr>
              <a:t>JSON </a:t>
            </a:r>
            <a:r>
              <a:rPr lang="en-US" smtClean="0">
                <a:latin typeface="Times New Roman" panose="02020603050405020304" pitchFamily="18" charset="0"/>
                <a:cs typeface="Times New Roman" panose="02020603050405020304" pitchFamily="18" charset="0"/>
              </a:rPr>
              <a:t>Java object tương ứng. </a:t>
            </a:r>
            <a:r>
              <a:rPr lang="en-US">
                <a:latin typeface="Times New Roman" panose="02020603050405020304" pitchFamily="18" charset="0"/>
                <a:cs typeface="Times New Roman" panose="02020603050405020304" pitchFamily="18" charset="0"/>
              </a:rPr>
              <a:t>Gson </a:t>
            </a:r>
            <a:r>
              <a:rPr lang="en-US" smtClean="0">
                <a:latin typeface="Times New Roman" panose="02020603050405020304" pitchFamily="18" charset="0"/>
                <a:cs typeface="Times New Roman" panose="02020603050405020304" pitchFamily="18" charset="0"/>
              </a:rPr>
              <a:t>có thể làm việc với các </a:t>
            </a:r>
            <a:r>
              <a:rPr lang="en-US">
                <a:latin typeface="Times New Roman" panose="02020603050405020304" pitchFamily="18" charset="0"/>
                <a:cs typeface="Times New Roman" panose="02020603050405020304" pitchFamily="18" charset="0"/>
              </a:rPr>
              <a:t>Java objects </a:t>
            </a:r>
            <a:r>
              <a:rPr lang="en-US" smtClean="0">
                <a:latin typeface="Times New Roman" panose="02020603050405020304" pitchFamily="18" charset="0"/>
                <a:cs typeface="Times New Roman" panose="02020603050405020304" pitchFamily="18" charset="0"/>
              </a:rPr>
              <a:t>độc lập bao gồm cả các </a:t>
            </a:r>
            <a:r>
              <a:rPr lang="en-US">
                <a:latin typeface="Times New Roman" panose="02020603050405020304" pitchFamily="18" charset="0"/>
                <a:cs typeface="Times New Roman" panose="02020603050405020304" pitchFamily="18" charset="0"/>
              </a:rPr>
              <a:t>objects </a:t>
            </a:r>
            <a:r>
              <a:rPr lang="en-US" smtClean="0">
                <a:latin typeface="Times New Roman" panose="02020603050405020304" pitchFamily="18" charset="0"/>
                <a:cs typeface="Times New Roman" panose="02020603050405020304" pitchFamily="18" charset="0"/>
              </a:rPr>
              <a:t>đã tồn tại mà không có mã nguồn.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186209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182</TotalTime>
  <Words>980</Words>
  <Application>Microsoft Office PowerPoint</Application>
  <PresentationFormat>On-screen Show (4:3)</PresentationFormat>
  <Paragraphs>69</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TRƯỜNG ĐẠI HỌC NÔNG LÂM THÀNH PHỐ HỒ CHÍ MINH KHOA CÔNG NGHỆ THÔNG TIN</vt:lpstr>
      <vt:lpstr>Lời mở đầu</vt:lpstr>
      <vt:lpstr>Web Scraping là gì?</vt:lpstr>
      <vt:lpstr>Web Scraping là gì?</vt:lpstr>
      <vt:lpstr>Các thư viện mã nguồn mở sử dụng trong Project</vt:lpstr>
      <vt:lpstr>BeautyEye là gì?</vt:lpstr>
      <vt:lpstr>BeautyEye là gì?</vt:lpstr>
      <vt:lpstr>Google-Gson là gì?</vt:lpstr>
      <vt:lpstr>Google-Gson là gì?</vt:lpstr>
      <vt:lpstr>JSoup là gì?</vt:lpstr>
      <vt:lpstr>JSoup là gì?</vt:lpstr>
      <vt:lpstr>Java Excel API là gì?</vt:lpstr>
      <vt:lpstr>Java Excel API là gì?</vt:lpstr>
      <vt:lpstr>MiG Layout Java Layout Manager là gì?</vt:lpstr>
      <vt:lpstr>MiG Layout Java Layout Manager là gì?</vt:lpstr>
      <vt:lpstr>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TRƯỜNG ĐẠI HỌC NÔNG LÂM THÀNH PHỐ HỒ CHÍ MINH KHOA CÔNG NGHỆ THÔNG TIN</dc:title>
  <dc:creator>Trong Truong</dc:creator>
  <cp:lastModifiedBy>surVfate</cp:lastModifiedBy>
  <cp:revision>47</cp:revision>
  <dcterms:created xsi:type="dcterms:W3CDTF">2016-06-17T15:03:19Z</dcterms:created>
  <dcterms:modified xsi:type="dcterms:W3CDTF">2016-06-18T07:07:14Z</dcterms:modified>
</cp:coreProperties>
</file>