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94" r:id="rId4"/>
    <p:sldId id="293"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6" r:id="rId26"/>
    <p:sldId id="317" r:id="rId27"/>
    <p:sldId id="318" r:id="rId28"/>
    <p:sldId id="319" r:id="rId29"/>
    <p:sldId id="320" r:id="rId30"/>
    <p:sldId id="321" r:id="rId31"/>
    <p:sldId id="322"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91308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80407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9709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16684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2625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5/21/2017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98324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5/21/2017</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65949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5/21/2017</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62430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91124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5/21/2017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22603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5/21/2017</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72411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5586B75A-687E-405C-8A0B-8D00578BA2C3}" type="datetimeFigureOut">
              <a:rPr lang="en-US" smtClean="0"/>
              <a:pPr/>
              <a:t>5/21/2017</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37995854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55221/api/Product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55221/api/Products/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ebsite.com/nhanvien/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ebsite.com/nhanvien/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Tìm hiểu về xây dựng RESTful Web Services với ASP.NET Web API</a:t>
            </a:r>
          </a:p>
        </p:txBody>
      </p:sp>
      <p:sp>
        <p:nvSpPr>
          <p:cNvPr id="3" name="Subtitle 2"/>
          <p:cNvSpPr>
            <a:spLocks noGrp="1"/>
          </p:cNvSpPr>
          <p:nvPr>
            <p:ph type="subTitle" idx="1"/>
          </p:nvPr>
        </p:nvSpPr>
        <p:spPr>
          <a:xfrm>
            <a:off x="825011" y="4741816"/>
            <a:ext cx="5486400" cy="1267097"/>
          </a:xfrm>
        </p:spPr>
        <p:txBody>
          <a:bodyPr>
            <a:normAutofit fontScale="77500" lnSpcReduction="20000"/>
          </a:bodyPr>
          <a:lstStyle/>
          <a:p>
            <a:r>
              <a:rPr lang="en-US" b="1" smtClean="0"/>
              <a:t>GVHD: Nguyễn Thanh Phước</a:t>
            </a:r>
          </a:p>
          <a:p>
            <a:endParaRPr lang="en-US" b="1" smtClean="0"/>
          </a:p>
          <a:p>
            <a:r>
              <a:rPr lang="en-US" smtClean="0"/>
              <a:t>Mai Hoàng Nam – 12130086</a:t>
            </a:r>
          </a:p>
          <a:p>
            <a:r>
              <a:rPr lang="en-US" smtClean="0"/>
              <a:t>Trương Kim Trọng – 12130118</a:t>
            </a:r>
            <a:endParaRPr lang="en-US"/>
          </a:p>
        </p:txBody>
      </p:sp>
    </p:spTree>
    <p:extLst>
      <p:ext uri="{BB962C8B-B14F-4D97-AF65-F5344CB8AC3E}">
        <p14:creationId xmlns:p14="http://schemas.microsoft.com/office/powerpoint/2010/main" val="3484369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REST / RESTful là gì?</a:t>
            </a:r>
            <a:endParaRPr lang="en-US" sz="4400"/>
          </a:p>
        </p:txBody>
      </p:sp>
      <p:sp>
        <p:nvSpPr>
          <p:cNvPr id="3" name="Content Placeholder 2"/>
          <p:cNvSpPr>
            <a:spLocks noGrp="1"/>
          </p:cNvSpPr>
          <p:nvPr>
            <p:ph idx="1"/>
          </p:nvPr>
        </p:nvSpPr>
        <p:spPr/>
        <p:txBody>
          <a:bodyPr>
            <a:noAutofit/>
          </a:bodyPr>
          <a:lstStyle/>
          <a:p>
            <a:r>
              <a:rPr lang="en-US" sz="2400" b="1" smtClean="0"/>
              <a:t>Các thuộc tính chính khi implement RESTful:</a:t>
            </a:r>
          </a:p>
          <a:p>
            <a:r>
              <a:rPr lang="en-US" sz="2400" b="1" smtClean="0"/>
              <a:t>3. </a:t>
            </a:r>
            <a:r>
              <a:rPr lang="en-US" sz="2400" b="1"/>
              <a:t>Request Headers: </a:t>
            </a:r>
            <a:r>
              <a:rPr lang="en-US" sz="2400"/>
              <a:t>những chỉ dẫn được gửi kèm theo request, chúng có thể được dùng để loại response yêu cầu hoặc các chi tiết xác thực, ví dụ: </a:t>
            </a:r>
            <a:r>
              <a:rPr lang="en-US" sz="2400" b="1"/>
              <a:t>Content-Type: application/json</a:t>
            </a:r>
          </a:p>
        </p:txBody>
      </p:sp>
    </p:spTree>
    <p:extLst>
      <p:ext uri="{BB962C8B-B14F-4D97-AF65-F5344CB8AC3E}">
        <p14:creationId xmlns:p14="http://schemas.microsoft.com/office/powerpoint/2010/main" val="1761799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REST / RESTful là gì?</a:t>
            </a:r>
            <a:endParaRPr lang="en-US" sz="4400"/>
          </a:p>
        </p:txBody>
      </p:sp>
      <p:sp>
        <p:nvSpPr>
          <p:cNvPr id="3" name="Content Placeholder 2"/>
          <p:cNvSpPr>
            <a:spLocks noGrp="1"/>
          </p:cNvSpPr>
          <p:nvPr>
            <p:ph idx="1"/>
          </p:nvPr>
        </p:nvSpPr>
        <p:spPr/>
        <p:txBody>
          <a:bodyPr>
            <a:noAutofit/>
          </a:bodyPr>
          <a:lstStyle/>
          <a:p>
            <a:r>
              <a:rPr lang="en-US" sz="2400" b="1" smtClean="0"/>
              <a:t>Các thuộc tính chính khi implement RESTful:</a:t>
            </a:r>
          </a:p>
          <a:p>
            <a:r>
              <a:rPr lang="en-US" sz="2400" b="1"/>
              <a:t>4. Request Body: </a:t>
            </a:r>
            <a:r>
              <a:rPr lang="en-US" sz="2400" smtClean="0"/>
              <a:t>là dữ liệu được gửi trong request, thông thường dữ liệu được gửi đi trong request khi một POST request được tạo đến REST web service.</a:t>
            </a:r>
          </a:p>
          <a:p>
            <a:r>
              <a:rPr lang="en-US" sz="2400" smtClean="0"/>
              <a:t>Trong lệnh gọi POST, client sẽ gửi nội dung của tài nguyên muốn thêm vào server thông qua request body.</a:t>
            </a:r>
            <a:endParaRPr lang="en-US" sz="2400"/>
          </a:p>
        </p:txBody>
      </p:sp>
    </p:spTree>
    <p:extLst>
      <p:ext uri="{BB962C8B-B14F-4D97-AF65-F5344CB8AC3E}">
        <p14:creationId xmlns:p14="http://schemas.microsoft.com/office/powerpoint/2010/main" val="2547885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REST / RESTful là gì?</a:t>
            </a:r>
            <a:endParaRPr lang="en-US" sz="4400"/>
          </a:p>
        </p:txBody>
      </p:sp>
      <p:sp>
        <p:nvSpPr>
          <p:cNvPr id="3" name="Content Placeholder 2"/>
          <p:cNvSpPr>
            <a:spLocks noGrp="1"/>
          </p:cNvSpPr>
          <p:nvPr>
            <p:ph idx="1"/>
          </p:nvPr>
        </p:nvSpPr>
        <p:spPr/>
        <p:txBody>
          <a:bodyPr>
            <a:noAutofit/>
          </a:bodyPr>
          <a:lstStyle/>
          <a:p>
            <a:r>
              <a:rPr lang="en-US" sz="2400" b="1" smtClean="0"/>
              <a:t>Các thuộc tính chính khi implement RESTful:</a:t>
            </a:r>
          </a:p>
          <a:p>
            <a:r>
              <a:rPr lang="en-US" sz="2400" b="1" smtClean="0"/>
              <a:t>5. Response </a:t>
            </a:r>
            <a:r>
              <a:rPr lang="en-US" sz="2400" b="1"/>
              <a:t>Body: </a:t>
            </a:r>
            <a:r>
              <a:rPr lang="en-US" sz="2400" smtClean="0"/>
              <a:t>là dữ liệu được gửi trả về từ server, nếu request đến một web server thì đây có thể là một trang html đầy đủ, nếu request đên một API thì đây có thể là dữ liệu JSON hoặc XML.</a:t>
            </a:r>
          </a:p>
        </p:txBody>
      </p:sp>
    </p:spTree>
    <p:extLst>
      <p:ext uri="{BB962C8B-B14F-4D97-AF65-F5344CB8AC3E}">
        <p14:creationId xmlns:p14="http://schemas.microsoft.com/office/powerpoint/2010/main" val="3305719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REST / RESTful là gì?</a:t>
            </a:r>
            <a:endParaRPr lang="en-US" sz="4400"/>
          </a:p>
        </p:txBody>
      </p:sp>
      <p:sp>
        <p:nvSpPr>
          <p:cNvPr id="3" name="Content Placeholder 2"/>
          <p:cNvSpPr>
            <a:spLocks noGrp="1"/>
          </p:cNvSpPr>
          <p:nvPr>
            <p:ph idx="1"/>
          </p:nvPr>
        </p:nvSpPr>
        <p:spPr/>
        <p:txBody>
          <a:bodyPr>
            <a:noAutofit/>
          </a:bodyPr>
          <a:lstStyle/>
          <a:p>
            <a:r>
              <a:rPr lang="en-US" sz="2400" b="1" smtClean="0"/>
              <a:t>Các thuộc tính chính khi implement RESTful:</a:t>
            </a:r>
          </a:p>
          <a:p>
            <a:r>
              <a:rPr lang="en-US" sz="2400" b="1" smtClean="0"/>
              <a:t>6. </a:t>
            </a:r>
            <a:r>
              <a:rPr lang="en-US" sz="2400" b="1"/>
              <a:t>Response Status </a:t>
            </a:r>
            <a:r>
              <a:rPr lang="en-US" sz="2400" b="1" smtClean="0"/>
              <a:t>codes: </a:t>
            </a:r>
            <a:r>
              <a:rPr lang="en-US" sz="2400"/>
              <a:t>là những mã số gắn liền với response và giúp cho client biết được thông tin trạng thái của request. Ví dụ: </a:t>
            </a:r>
            <a:r>
              <a:rPr lang="en-US" sz="2400" b="1" smtClean="0"/>
              <a:t>200/OK</a:t>
            </a:r>
            <a:r>
              <a:rPr lang="en-US" sz="2400"/>
              <a:t>, </a:t>
            </a:r>
            <a:r>
              <a:rPr lang="en-US" sz="2400" b="1"/>
              <a:t>404/Not Found</a:t>
            </a:r>
          </a:p>
        </p:txBody>
      </p:sp>
    </p:spTree>
    <p:extLst>
      <p:ext uri="{BB962C8B-B14F-4D97-AF65-F5344CB8AC3E}">
        <p14:creationId xmlns:p14="http://schemas.microsoft.com/office/powerpoint/2010/main" val="4046945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.NET Web API là gì?</a:t>
            </a:r>
            <a:endParaRPr lang="en-US" sz="4400"/>
          </a:p>
        </p:txBody>
      </p:sp>
      <p:sp>
        <p:nvSpPr>
          <p:cNvPr id="3" name="Content Placeholder 2"/>
          <p:cNvSpPr>
            <a:spLocks noGrp="1"/>
          </p:cNvSpPr>
          <p:nvPr>
            <p:ph idx="1"/>
          </p:nvPr>
        </p:nvSpPr>
        <p:spPr/>
        <p:txBody>
          <a:bodyPr>
            <a:noAutofit/>
          </a:bodyPr>
          <a:lstStyle/>
          <a:p>
            <a:r>
              <a:rPr lang="en-US" sz="2400" smtClean="0"/>
              <a:t>.NET Web API là một cách đơn giản để xây dựng một RESTful Web Service sử dụng những công cụ đã được .NET framework cung cấp.</a:t>
            </a:r>
          </a:p>
          <a:p>
            <a:r>
              <a:rPr lang="en-US" sz="2400" smtClean="0"/>
              <a:t>Khi một server chứa Web API nhận được một request, request này sẽ được pass qua .NET trước (IIS Pipeline).</a:t>
            </a:r>
          </a:p>
          <a:p>
            <a:r>
              <a:rPr lang="en-US" sz="2400" smtClean="0"/>
              <a:t>Web API sử dụng nguyên lý Controller và Action trong .NET MVC.</a:t>
            </a:r>
          </a:p>
          <a:p>
            <a:r>
              <a:rPr lang="en-US" sz="2400" smtClean="0"/>
              <a:t>Resource được map (trỏ) trực tiếp đến Controller. Ta thường sẽ có mỗi Controller khác nhau cho mỗi data entities (Product, Person, Order, v.v...)</a:t>
            </a:r>
            <a:endParaRPr lang="en-US" sz="2400"/>
          </a:p>
        </p:txBody>
      </p:sp>
    </p:spTree>
    <p:extLst>
      <p:ext uri="{BB962C8B-B14F-4D97-AF65-F5344CB8AC3E}">
        <p14:creationId xmlns:p14="http://schemas.microsoft.com/office/powerpoint/2010/main" val="3897739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.NET Web API là gì?</a:t>
            </a:r>
            <a:endParaRPr lang="en-US" sz="4400"/>
          </a:p>
        </p:txBody>
      </p:sp>
      <p:sp>
        <p:nvSpPr>
          <p:cNvPr id="3" name="Content Placeholder 2"/>
          <p:cNvSpPr>
            <a:spLocks noGrp="1"/>
          </p:cNvSpPr>
          <p:nvPr>
            <p:ph idx="1"/>
          </p:nvPr>
        </p:nvSpPr>
        <p:spPr/>
        <p:txBody>
          <a:bodyPr>
            <a:noAutofit/>
          </a:bodyPr>
          <a:lstStyle/>
          <a:p>
            <a:r>
              <a:rPr lang="en-US" sz="2400" smtClean="0"/>
              <a:t>Action được dùng để trỏ đến các HTTP verb cụ thể, ví dụ như hành động GET trả về </a:t>
            </a:r>
            <a:r>
              <a:rPr lang="en-US" sz="2400" b="1" smtClean="0"/>
              <a:t>toàn bộ</a:t>
            </a:r>
            <a:r>
              <a:rPr lang="en-US" sz="2400" smtClean="0"/>
              <a:t> các thực thể, sẽ respond tới </a:t>
            </a:r>
            <a:r>
              <a:rPr lang="en-US" sz="2400" b="1"/>
              <a:t>/</a:t>
            </a:r>
            <a:r>
              <a:rPr lang="en-US" sz="2400" b="1" smtClean="0"/>
              <a:t>api/Products </a:t>
            </a:r>
            <a:r>
              <a:rPr lang="en-US" sz="2400" smtClean="0"/>
              <a:t>(products ở đây là controller) và có nội dung như sau:</a:t>
            </a:r>
          </a:p>
          <a:p>
            <a:pPr marL="0" indent="0">
              <a:buNone/>
            </a:pPr>
            <a:endParaRPr lang="en-US" sz="2400" smtClean="0"/>
          </a:p>
          <a:p>
            <a:pPr marL="0" indent="0">
              <a:buNone/>
            </a:pPr>
            <a:r>
              <a:rPr lang="en-US" sz="2000" smtClean="0">
                <a:latin typeface="Courier New" panose="02070309020205020404" pitchFamily="49" charset="0"/>
                <a:cs typeface="Courier New" panose="02070309020205020404" pitchFamily="49" charset="0"/>
              </a:rPr>
              <a:t>public </a:t>
            </a:r>
            <a:r>
              <a:rPr lang="en-US" sz="2000">
                <a:latin typeface="Courier New" panose="02070309020205020404" pitchFamily="49" charset="0"/>
                <a:cs typeface="Courier New" panose="02070309020205020404" pitchFamily="49" charset="0"/>
              </a:rPr>
              <a:t>IEnumerable&lt;string&gt; Get</a:t>
            </a:r>
            <a:r>
              <a:rPr lang="en-US" sz="2000" smtClean="0">
                <a:latin typeface="Courier New" panose="02070309020205020404" pitchFamily="49" charset="0"/>
                <a:cs typeface="Courier New" panose="02070309020205020404" pitchFamily="49" charset="0"/>
              </a:rPr>
              <a:t>()</a:t>
            </a:r>
          </a:p>
          <a:p>
            <a:pPr marL="0" indent="0">
              <a:buNone/>
            </a:pPr>
            <a:r>
              <a:rPr lang="en-US" sz="2000" smtClean="0">
                <a:latin typeface="Courier New" panose="02070309020205020404" pitchFamily="49" charset="0"/>
                <a:cs typeface="Courier New" panose="02070309020205020404" pitchFamily="49" charset="0"/>
              </a:rPr>
              <a:t> {</a:t>
            </a:r>
          </a:p>
          <a:p>
            <a:pPr marL="0" indent="0">
              <a:buNone/>
            </a:pPr>
            <a:r>
              <a:rPr lang="en-US" sz="2000" smtClean="0">
                <a:latin typeface="Courier New" panose="02070309020205020404" pitchFamily="49" charset="0"/>
                <a:cs typeface="Courier New" panose="02070309020205020404" pitchFamily="49" charset="0"/>
              </a:rPr>
              <a:t> return </a:t>
            </a:r>
            <a:r>
              <a:rPr lang="en-US" sz="2000">
                <a:latin typeface="Courier New" panose="02070309020205020404" pitchFamily="49" charset="0"/>
                <a:cs typeface="Courier New" panose="02070309020205020404" pitchFamily="49" charset="0"/>
              </a:rPr>
              <a:t>new string[] { "value1", "</a:t>
            </a:r>
            <a:r>
              <a:rPr lang="en-US" sz="2000" smtClean="0">
                <a:latin typeface="Courier New" panose="02070309020205020404" pitchFamily="49" charset="0"/>
                <a:cs typeface="Courier New" panose="02070309020205020404" pitchFamily="49" charset="0"/>
              </a:rPr>
              <a:t>value2“</a:t>
            </a:r>
          </a:p>
          <a:p>
            <a:pPr marL="0" indent="0">
              <a:buNone/>
            </a:pPr>
            <a:r>
              <a:rPr lang="en-US" sz="2000" smtClean="0">
                <a:latin typeface="Courier New" panose="02070309020205020404" pitchFamily="49" charset="0"/>
                <a:cs typeface="Courier New" panose="02070309020205020404" pitchFamily="49" charset="0"/>
              </a:rPr>
              <a:t> };</a:t>
            </a:r>
            <a:endParaRPr lang="en-US" sz="2000">
              <a:latin typeface="Courier New" panose="02070309020205020404" pitchFamily="49" charset="0"/>
              <a:cs typeface="Courier New" panose="02070309020205020404" pitchFamily="49" charset="0"/>
            </a:endParaRPr>
          </a:p>
          <a:p>
            <a:pPr marL="0" indent="0">
              <a:buNone/>
            </a:pPr>
            <a:r>
              <a:rPr lang="en-US" sz="2000" smtClean="0">
                <a:latin typeface="Courier New" panose="02070309020205020404" pitchFamily="49" charset="0"/>
                <a:cs typeface="Courier New" panose="02070309020205020404" pitchFamily="49" charset="0"/>
              </a:rPr>
              <a:t> }</a:t>
            </a:r>
            <a:endParaRPr 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733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.NET Web API là gì?</a:t>
            </a:r>
            <a:endParaRPr lang="en-US" sz="4400"/>
          </a:p>
        </p:txBody>
      </p:sp>
      <p:sp>
        <p:nvSpPr>
          <p:cNvPr id="3" name="Content Placeholder 2"/>
          <p:cNvSpPr>
            <a:spLocks noGrp="1"/>
          </p:cNvSpPr>
          <p:nvPr>
            <p:ph idx="1"/>
          </p:nvPr>
        </p:nvSpPr>
        <p:spPr/>
        <p:txBody>
          <a:bodyPr>
            <a:noAutofit/>
          </a:bodyPr>
          <a:lstStyle/>
          <a:p>
            <a:r>
              <a:rPr lang="en-US" sz="2400" smtClean="0"/>
              <a:t>Ta cũng có thể dùng GET action nhận vào một ID và trả về một entity cụ thể, sẽ respond tới </a:t>
            </a:r>
            <a:r>
              <a:rPr lang="en-US" sz="2400" b="1" smtClean="0"/>
              <a:t>/api/Products/3 </a:t>
            </a:r>
            <a:r>
              <a:rPr lang="en-US" sz="2400" smtClean="0"/>
              <a:t>(3 có thể là số id bất kỳ) và có nội dung như sau:</a:t>
            </a:r>
          </a:p>
          <a:p>
            <a:pPr marL="0" indent="0">
              <a:buNone/>
            </a:pPr>
            <a:endParaRPr lang="en-US" sz="2400" smtClean="0"/>
          </a:p>
          <a:p>
            <a:pPr marL="0" indent="0">
              <a:buNone/>
            </a:pPr>
            <a:r>
              <a:rPr lang="en-US" sz="2000">
                <a:latin typeface="Courier New" panose="02070309020205020404" pitchFamily="49" charset="0"/>
                <a:cs typeface="Courier New" panose="02070309020205020404" pitchFamily="49" charset="0"/>
              </a:rPr>
              <a:t> public string Get(int id)</a:t>
            </a:r>
          </a:p>
          <a:p>
            <a:pPr marL="0" indent="0">
              <a:buNone/>
            </a:pPr>
            <a:r>
              <a:rPr lang="en-US" sz="2000">
                <a:latin typeface="Courier New" panose="02070309020205020404" pitchFamily="49" charset="0"/>
                <a:cs typeface="Courier New" panose="02070309020205020404" pitchFamily="49" charset="0"/>
              </a:rPr>
              <a:t> {</a:t>
            </a:r>
          </a:p>
          <a:p>
            <a:pPr marL="0" indent="0">
              <a:buNone/>
            </a:pPr>
            <a:r>
              <a:rPr lang="en-US" sz="2000">
                <a:latin typeface="Courier New" panose="02070309020205020404" pitchFamily="49" charset="0"/>
                <a:cs typeface="Courier New" panose="02070309020205020404" pitchFamily="49" charset="0"/>
              </a:rPr>
              <a:t> return "value";</a:t>
            </a:r>
          </a:p>
          <a:p>
            <a:pPr marL="0" indent="0">
              <a:buNone/>
            </a:pPr>
            <a:r>
              <a:rPr lang="en-US" sz="20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15101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.NET Web API là gì?</a:t>
            </a:r>
            <a:endParaRPr lang="en-US" sz="4400"/>
          </a:p>
        </p:txBody>
      </p:sp>
      <p:sp>
        <p:nvSpPr>
          <p:cNvPr id="3" name="Content Placeholder 2"/>
          <p:cNvSpPr>
            <a:spLocks noGrp="1"/>
          </p:cNvSpPr>
          <p:nvPr>
            <p:ph idx="1"/>
          </p:nvPr>
        </p:nvSpPr>
        <p:spPr/>
        <p:txBody>
          <a:bodyPr>
            <a:noAutofit/>
          </a:bodyPr>
          <a:lstStyle/>
          <a:p>
            <a:r>
              <a:rPr lang="en-US" sz="2400" smtClean="0"/>
              <a:t>Web API cũng hỗ trợ toàn bộ các tính năng khác trong ASP.NET tương tự như MVC hoặc web forms ví dụ như:</a:t>
            </a:r>
          </a:p>
          <a:p>
            <a:r>
              <a:rPr lang="en-US" sz="2400" b="1" smtClean="0"/>
              <a:t>Entity </a:t>
            </a:r>
            <a:r>
              <a:rPr lang="en-US" sz="2400" b="1"/>
              <a:t>Framework</a:t>
            </a:r>
          </a:p>
          <a:p>
            <a:r>
              <a:rPr lang="en-US" sz="2400" b="1"/>
              <a:t>Authorisation </a:t>
            </a:r>
            <a:r>
              <a:rPr lang="en-US" sz="2400" b="1" smtClean="0"/>
              <a:t>và </a:t>
            </a:r>
            <a:r>
              <a:rPr lang="en-US" sz="2400" b="1"/>
              <a:t>identity</a:t>
            </a:r>
          </a:p>
          <a:p>
            <a:r>
              <a:rPr lang="en-US" sz="2400" b="1"/>
              <a:t>Scaffolding</a:t>
            </a:r>
          </a:p>
          <a:p>
            <a:r>
              <a:rPr lang="en-US" sz="2400" b="1"/>
              <a:t>Routing</a:t>
            </a:r>
          </a:p>
        </p:txBody>
      </p:sp>
    </p:spTree>
    <p:extLst>
      <p:ext uri="{BB962C8B-B14F-4D97-AF65-F5344CB8AC3E}">
        <p14:creationId xmlns:p14="http://schemas.microsoft.com/office/powerpoint/2010/main" val="2150421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.NET Web API là gì?</a:t>
            </a:r>
            <a:endParaRPr lang="en-US" sz="4400"/>
          </a:p>
        </p:txBody>
      </p:sp>
      <p:sp>
        <p:nvSpPr>
          <p:cNvPr id="3" name="Content Placeholder 2"/>
          <p:cNvSpPr>
            <a:spLocks noGrp="1"/>
          </p:cNvSpPr>
          <p:nvPr>
            <p:ph idx="1"/>
          </p:nvPr>
        </p:nvSpPr>
        <p:spPr/>
        <p:txBody>
          <a:bodyPr>
            <a:noAutofit/>
          </a:bodyPr>
          <a:lstStyle/>
          <a:p>
            <a:r>
              <a:rPr lang="en-US" sz="2400" b="1" smtClean="0"/>
              <a:t>Serialization và Model Binding:</a:t>
            </a:r>
          </a:p>
          <a:p>
            <a:r>
              <a:rPr lang="en-US" sz="2400"/>
              <a:t>Web API mặc định sẽ trả về XML hoặc JSON (mặc định là JSON), tuy nhiên ta chỉ cần trả về một đối tượng kiểu mạnh (strongly typed </a:t>
            </a:r>
            <a:r>
              <a:rPr lang="en-US" sz="2400" smtClean="0"/>
              <a:t>object) thì Web API sẽ hỗ trợ thực hiện serialization và trả về JSON hoặc XML tương ứng tới client</a:t>
            </a:r>
          </a:p>
          <a:p>
            <a:r>
              <a:rPr lang="en-US" sz="2400" smtClean="0"/>
              <a:t>Tương tự khi nhận vào một request Web API cũng hỗ trợ việc validate và parse dữ liệu về một đối tượng kiểu mạnh để ta làm việc trên nó trong code.</a:t>
            </a:r>
            <a:endParaRPr lang="en-US" sz="2400"/>
          </a:p>
          <a:p>
            <a:endParaRPr lang="en-US" sz="2400"/>
          </a:p>
        </p:txBody>
      </p:sp>
    </p:spTree>
    <p:extLst>
      <p:ext uri="{BB962C8B-B14F-4D97-AF65-F5344CB8AC3E}">
        <p14:creationId xmlns:p14="http://schemas.microsoft.com/office/powerpoint/2010/main" val="339778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.NET Web API là gì?</a:t>
            </a:r>
            <a:endParaRPr lang="en-US" sz="4400"/>
          </a:p>
        </p:txBody>
      </p:sp>
      <p:sp>
        <p:nvSpPr>
          <p:cNvPr id="3" name="Content Placeholder 2"/>
          <p:cNvSpPr>
            <a:spLocks noGrp="1"/>
          </p:cNvSpPr>
          <p:nvPr>
            <p:ph idx="1"/>
          </p:nvPr>
        </p:nvSpPr>
        <p:spPr/>
        <p:txBody>
          <a:bodyPr>
            <a:noAutofit/>
          </a:bodyPr>
          <a:lstStyle/>
          <a:p>
            <a:r>
              <a:rPr lang="en-US" sz="2400" b="1"/>
              <a:t>Dynamic API Help Pages</a:t>
            </a:r>
          </a:p>
          <a:p>
            <a:r>
              <a:rPr lang="en-US" sz="2400" smtClean="0"/>
              <a:t>Khi chọn Web API là loại project được sử dụng, ta sẽ được một trang hỗ trợ động (dynamic) nằm cùng với API. Trang này dựa vào code API, các model, thuộc tính để xây dựng nên một tài liệu hỗ trợ kèm ví dụ, định nghĩ model, v.v...</a:t>
            </a:r>
          </a:p>
          <a:p>
            <a:r>
              <a:rPr lang="en-US" sz="2400" smtClean="0"/>
              <a:t>Trang document này sẽ giúp các lập trình viên khác nắm bắt được cấu trúc của API trong dự án của ta.</a:t>
            </a:r>
          </a:p>
          <a:p>
            <a:r>
              <a:rPr lang="en-US" sz="2400"/>
              <a:t>Route đến trang này là </a:t>
            </a:r>
            <a:r>
              <a:rPr lang="en-US" sz="2400" b="1"/>
              <a:t>‘/help/’</a:t>
            </a:r>
          </a:p>
          <a:p>
            <a:endParaRPr lang="en-US" sz="2400"/>
          </a:p>
        </p:txBody>
      </p:sp>
    </p:spTree>
    <p:extLst>
      <p:ext uri="{BB962C8B-B14F-4D97-AF65-F5344CB8AC3E}">
        <p14:creationId xmlns:p14="http://schemas.microsoft.com/office/powerpoint/2010/main" val="3217418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API / Web API là gì?</a:t>
            </a:r>
            <a:endParaRPr lang="en-US" sz="4400"/>
          </a:p>
        </p:txBody>
      </p:sp>
      <p:sp>
        <p:nvSpPr>
          <p:cNvPr id="3" name="Content Placeholder 2"/>
          <p:cNvSpPr>
            <a:spLocks noGrp="1"/>
          </p:cNvSpPr>
          <p:nvPr>
            <p:ph idx="1"/>
          </p:nvPr>
        </p:nvSpPr>
        <p:spPr/>
        <p:txBody>
          <a:bodyPr>
            <a:noAutofit/>
          </a:bodyPr>
          <a:lstStyle/>
          <a:p>
            <a:r>
              <a:rPr lang="en-US" sz="2400" smtClean="0"/>
              <a:t>Thuật ngữ API là viết tắt cho </a:t>
            </a:r>
            <a:r>
              <a:rPr lang="vi-VN" sz="2400" smtClean="0">
                <a:latin typeface="Corbel" panose="020B0503020204020204" pitchFamily="34" charset="0"/>
              </a:rPr>
              <a:t>‘</a:t>
            </a:r>
            <a:r>
              <a:rPr lang="vi-VN" sz="2400">
                <a:latin typeface="Corbel" panose="020B0503020204020204" pitchFamily="34" charset="0"/>
              </a:rPr>
              <a:t>Application Programming Interface</a:t>
            </a:r>
            <a:r>
              <a:rPr lang="vi-VN" sz="2400" smtClean="0">
                <a:latin typeface="Corbel" panose="020B0503020204020204" pitchFamily="34" charset="0"/>
              </a:rPr>
              <a:t>’</a:t>
            </a:r>
            <a:r>
              <a:rPr lang="en-US" sz="2400">
                <a:latin typeface="Corbel" panose="020B0503020204020204" pitchFamily="34" charset="0"/>
              </a:rPr>
              <a:t> (giao diện lập trình ứng dụng</a:t>
            </a:r>
            <a:r>
              <a:rPr lang="en-US" sz="2400" smtClean="0">
                <a:latin typeface="Corbel" panose="020B0503020204020204" pitchFamily="34" charset="0"/>
              </a:rPr>
              <a:t>) - </a:t>
            </a:r>
            <a:r>
              <a:rPr lang="vi-VN" sz="2400" smtClean="0">
                <a:latin typeface="Corbel" panose="020B0503020204020204" pitchFamily="34" charset="0"/>
              </a:rPr>
              <a:t>là </a:t>
            </a:r>
            <a:r>
              <a:rPr lang="vi-VN" sz="2400">
                <a:latin typeface="Corbel" panose="020B0503020204020204" pitchFamily="34" charset="0"/>
              </a:rPr>
              <a:t>1 giao tiếp phần mềm được dùng bởi các ứng dụng khác </a:t>
            </a:r>
            <a:r>
              <a:rPr lang="vi-VN" sz="2400" smtClean="0">
                <a:latin typeface="Corbel" panose="020B0503020204020204" pitchFamily="34" charset="0"/>
              </a:rPr>
              <a:t>nhau</a:t>
            </a:r>
            <a:r>
              <a:rPr lang="en-US" sz="2400" smtClean="0">
                <a:latin typeface="Corbel" panose="020B0503020204020204" pitchFamily="34" charset="0"/>
              </a:rPr>
              <a:t>.</a:t>
            </a:r>
          </a:p>
          <a:p>
            <a:r>
              <a:rPr lang="en-US" sz="2400" smtClean="0">
                <a:latin typeface="Corbel" panose="020B0503020204020204" pitchFamily="34" charset="0"/>
              </a:rPr>
              <a:t>Trong thiết kế Web ‘API’ cũng đồng nghĩa với ‘Online Web Services’ (dịch vụ Web trực tuyến) mà các ứng dụng client (khách) có thể dùng để nhận và cập nhật dữ liệu.</a:t>
            </a:r>
          </a:p>
          <a:p>
            <a:r>
              <a:rPr lang="en-US" sz="2400" smtClean="0">
                <a:latin typeface="Corbel" panose="020B0503020204020204" pitchFamily="34" charset="0"/>
              </a:rPr>
              <a:t> Những dịch vụ Web này có nhiều tên gọi và định dạng khác nhau ví dụ như SOAP, WSDL, v.v.. tuy nhiên một trong những lựa chọn phổ biến hiện nay là xây dựng REST (RESTful) API.</a:t>
            </a:r>
            <a:endParaRPr lang="en-US" sz="2400"/>
          </a:p>
        </p:txBody>
      </p:sp>
    </p:spTree>
    <p:extLst>
      <p:ext uri="{BB962C8B-B14F-4D97-AF65-F5344CB8AC3E}">
        <p14:creationId xmlns:p14="http://schemas.microsoft.com/office/powerpoint/2010/main" val="2784955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.NET Web API là gì?</a:t>
            </a:r>
            <a:endParaRPr lang="en-US" sz="4400"/>
          </a:p>
        </p:txBody>
      </p:sp>
      <p:pic>
        <p:nvPicPr>
          <p:cNvPr id="5" name="Picture 4"/>
          <p:cNvPicPr>
            <a:picLocks noChangeAspect="1"/>
          </p:cNvPicPr>
          <p:nvPr/>
        </p:nvPicPr>
        <p:blipFill>
          <a:blip r:embed="rId2"/>
          <a:stretch>
            <a:fillRect/>
          </a:stretch>
        </p:blipFill>
        <p:spPr>
          <a:xfrm>
            <a:off x="2878319" y="966979"/>
            <a:ext cx="5686425" cy="4914900"/>
          </a:xfrm>
          <a:prstGeom prst="rect">
            <a:avLst/>
          </a:prstGeom>
        </p:spPr>
      </p:pic>
    </p:spTree>
    <p:extLst>
      <p:ext uri="{BB962C8B-B14F-4D97-AF65-F5344CB8AC3E}">
        <p14:creationId xmlns:p14="http://schemas.microsoft.com/office/powerpoint/2010/main" val="1462786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Example</a:t>
            </a:r>
            <a:endParaRPr lang="en-US" sz="4400"/>
          </a:p>
        </p:txBody>
      </p:sp>
      <p:sp>
        <p:nvSpPr>
          <p:cNvPr id="3" name="Content Placeholder 2"/>
          <p:cNvSpPr>
            <a:spLocks noGrp="1"/>
          </p:cNvSpPr>
          <p:nvPr>
            <p:ph idx="1"/>
          </p:nvPr>
        </p:nvSpPr>
        <p:spPr>
          <a:xfrm>
            <a:off x="2901951" y="864108"/>
            <a:ext cx="5486400" cy="2950246"/>
          </a:xfrm>
        </p:spPr>
        <p:txBody>
          <a:bodyPr>
            <a:noAutofit/>
          </a:bodyPr>
          <a:lstStyle/>
          <a:p>
            <a:r>
              <a:rPr lang="en-US" sz="2400" b="1" smtClean="0"/>
              <a:t>Product Example:</a:t>
            </a:r>
          </a:p>
          <a:p>
            <a:r>
              <a:rPr lang="en-US" sz="2400" smtClean="0"/>
              <a:t>(Sử dụng Localhost)</a:t>
            </a:r>
            <a:endParaRPr lang="en-US" sz="2400" smtClean="0"/>
          </a:p>
          <a:p>
            <a:r>
              <a:rPr lang="en-US" sz="2400" smtClean="0"/>
              <a:t>Xây dựng Model đại diện cho Product.</a:t>
            </a:r>
            <a:endParaRPr lang="en-US" sz="2400" smtClean="0"/>
          </a:p>
          <a:p>
            <a:endParaRPr lang="en-US" sz="2400" b="1" smtClean="0"/>
          </a:p>
          <a:p>
            <a:endParaRPr lang="en-US" sz="2400" b="1"/>
          </a:p>
          <a:p>
            <a:endParaRPr lang="en-US" sz="2400"/>
          </a:p>
        </p:txBody>
      </p:sp>
      <p:pic>
        <p:nvPicPr>
          <p:cNvPr id="5" name="Picture 4"/>
          <p:cNvPicPr>
            <a:picLocks noChangeAspect="1"/>
          </p:cNvPicPr>
          <p:nvPr/>
        </p:nvPicPr>
        <p:blipFill>
          <a:blip r:embed="rId2"/>
          <a:stretch>
            <a:fillRect/>
          </a:stretch>
        </p:blipFill>
        <p:spPr>
          <a:xfrm>
            <a:off x="2901951" y="2530111"/>
            <a:ext cx="5911768" cy="2668905"/>
          </a:xfrm>
          <a:prstGeom prst="rect">
            <a:avLst/>
          </a:prstGeom>
        </p:spPr>
      </p:pic>
    </p:spTree>
    <p:extLst>
      <p:ext uri="{BB962C8B-B14F-4D97-AF65-F5344CB8AC3E}">
        <p14:creationId xmlns:p14="http://schemas.microsoft.com/office/powerpoint/2010/main" val="4164674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Example</a:t>
            </a:r>
            <a:endParaRPr lang="en-US" sz="4400"/>
          </a:p>
        </p:txBody>
      </p:sp>
      <p:sp>
        <p:nvSpPr>
          <p:cNvPr id="3" name="Content Placeholder 2"/>
          <p:cNvSpPr>
            <a:spLocks noGrp="1"/>
          </p:cNvSpPr>
          <p:nvPr>
            <p:ph idx="1"/>
          </p:nvPr>
        </p:nvSpPr>
        <p:spPr>
          <a:xfrm>
            <a:off x="2901951" y="864107"/>
            <a:ext cx="5486400" cy="1565583"/>
          </a:xfrm>
        </p:spPr>
        <p:txBody>
          <a:bodyPr>
            <a:noAutofit/>
          </a:bodyPr>
          <a:lstStyle/>
          <a:p>
            <a:r>
              <a:rPr lang="en-US" sz="2400" smtClean="0"/>
              <a:t>Xây dựng Controller cho Product.</a:t>
            </a:r>
          </a:p>
          <a:p>
            <a:r>
              <a:rPr lang="en-US" sz="2400" smtClean="0"/>
              <a:t>Đây cũng chính là các API endpoint để ta request tới.</a:t>
            </a:r>
          </a:p>
          <a:p>
            <a:endParaRPr lang="en-US" sz="2400" b="1" smtClean="0"/>
          </a:p>
          <a:p>
            <a:endParaRPr lang="en-US" sz="2400" b="1"/>
          </a:p>
          <a:p>
            <a:endParaRPr lang="en-US" sz="2400"/>
          </a:p>
        </p:txBody>
      </p:sp>
      <p:pic>
        <p:nvPicPr>
          <p:cNvPr id="5" name="Picture 4"/>
          <p:cNvPicPr>
            <a:picLocks noChangeAspect="1"/>
          </p:cNvPicPr>
          <p:nvPr/>
        </p:nvPicPr>
        <p:blipFill>
          <a:blip r:embed="rId2"/>
          <a:stretch>
            <a:fillRect/>
          </a:stretch>
        </p:blipFill>
        <p:spPr>
          <a:xfrm>
            <a:off x="2591359" y="1933303"/>
            <a:ext cx="6552641" cy="4153988"/>
          </a:xfrm>
          <a:prstGeom prst="rect">
            <a:avLst/>
          </a:prstGeom>
        </p:spPr>
      </p:pic>
    </p:spTree>
    <p:extLst>
      <p:ext uri="{BB962C8B-B14F-4D97-AF65-F5344CB8AC3E}">
        <p14:creationId xmlns:p14="http://schemas.microsoft.com/office/powerpoint/2010/main" val="1266127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Example</a:t>
            </a:r>
            <a:endParaRPr lang="en-US" sz="4400"/>
          </a:p>
        </p:txBody>
      </p:sp>
      <p:sp>
        <p:nvSpPr>
          <p:cNvPr id="3" name="Content Placeholder 2"/>
          <p:cNvSpPr>
            <a:spLocks noGrp="1"/>
          </p:cNvSpPr>
          <p:nvPr>
            <p:ph idx="1"/>
          </p:nvPr>
        </p:nvSpPr>
        <p:spPr>
          <a:xfrm>
            <a:off x="2901951" y="864107"/>
            <a:ext cx="5486400" cy="1565583"/>
          </a:xfrm>
        </p:spPr>
        <p:txBody>
          <a:bodyPr>
            <a:noAutofit/>
          </a:bodyPr>
          <a:lstStyle/>
          <a:p>
            <a:r>
              <a:rPr lang="en-US" sz="2400"/>
              <a:t>Khi gọi GET tới endpoint </a:t>
            </a:r>
            <a:r>
              <a:rPr lang="en-US" sz="2400" b="1">
                <a:hlinkClick r:id="rId2"/>
              </a:rPr>
              <a:t>http</a:t>
            </a:r>
            <a:r>
              <a:rPr lang="en-US" sz="2400" b="1">
                <a:hlinkClick r:id="rId2"/>
              </a:rPr>
              <a:t>://</a:t>
            </a:r>
            <a:r>
              <a:rPr lang="en-US" sz="2400" b="1" smtClean="0">
                <a:hlinkClick r:id="rId2"/>
              </a:rPr>
              <a:t>localhost:55221/api/Products</a:t>
            </a:r>
            <a:r>
              <a:rPr lang="en-US" sz="2400" b="1"/>
              <a:t> </a:t>
            </a:r>
            <a:r>
              <a:rPr lang="en-US" sz="2400" smtClean="0"/>
              <a:t>ta sẽ nhận được response như sau:</a:t>
            </a:r>
            <a:endParaRPr lang="en-US" sz="2400" b="1"/>
          </a:p>
          <a:p>
            <a:endParaRPr lang="en-US" sz="2400" b="1" smtClean="0"/>
          </a:p>
          <a:p>
            <a:endParaRPr lang="en-US" sz="2400" b="1"/>
          </a:p>
          <a:p>
            <a:endParaRPr lang="en-US" sz="2400"/>
          </a:p>
        </p:txBody>
      </p:sp>
      <p:pic>
        <p:nvPicPr>
          <p:cNvPr id="4" name="Picture 3"/>
          <p:cNvPicPr>
            <a:picLocks noChangeAspect="1"/>
          </p:cNvPicPr>
          <p:nvPr/>
        </p:nvPicPr>
        <p:blipFill>
          <a:blip r:embed="rId3"/>
          <a:stretch>
            <a:fillRect/>
          </a:stretch>
        </p:blipFill>
        <p:spPr>
          <a:xfrm>
            <a:off x="3467373" y="1555457"/>
            <a:ext cx="4355555" cy="5156813"/>
          </a:xfrm>
          <a:prstGeom prst="rect">
            <a:avLst/>
          </a:prstGeom>
        </p:spPr>
      </p:pic>
    </p:spTree>
    <p:extLst>
      <p:ext uri="{BB962C8B-B14F-4D97-AF65-F5344CB8AC3E}">
        <p14:creationId xmlns:p14="http://schemas.microsoft.com/office/powerpoint/2010/main" val="2983710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Example</a:t>
            </a:r>
            <a:endParaRPr lang="en-US" sz="4400"/>
          </a:p>
        </p:txBody>
      </p:sp>
      <p:sp>
        <p:nvSpPr>
          <p:cNvPr id="3" name="Content Placeholder 2"/>
          <p:cNvSpPr>
            <a:spLocks noGrp="1"/>
          </p:cNvSpPr>
          <p:nvPr>
            <p:ph idx="1"/>
          </p:nvPr>
        </p:nvSpPr>
        <p:spPr>
          <a:xfrm>
            <a:off x="2901951" y="864106"/>
            <a:ext cx="5486400" cy="2884933"/>
          </a:xfrm>
        </p:spPr>
        <p:txBody>
          <a:bodyPr>
            <a:noAutofit/>
          </a:bodyPr>
          <a:lstStyle/>
          <a:p>
            <a:r>
              <a:rPr lang="en-US" sz="2400" smtClean="0"/>
              <a:t>Tương tự, khi </a:t>
            </a:r>
            <a:r>
              <a:rPr lang="en-US" sz="2400"/>
              <a:t>gọi GET tới endpoint </a:t>
            </a:r>
            <a:r>
              <a:rPr lang="en-US" sz="2400" b="1">
                <a:hlinkClick r:id="rId2"/>
              </a:rPr>
              <a:t>http</a:t>
            </a:r>
            <a:r>
              <a:rPr lang="en-US" sz="2400" b="1">
                <a:hlinkClick r:id="rId2"/>
              </a:rPr>
              <a:t>://</a:t>
            </a:r>
            <a:r>
              <a:rPr lang="en-US" sz="2400" b="1" smtClean="0">
                <a:hlinkClick r:id="rId2"/>
              </a:rPr>
              <a:t>localhost:55221/api/Products/4</a:t>
            </a:r>
            <a:r>
              <a:rPr lang="en-US" sz="2400" b="1" smtClean="0"/>
              <a:t> </a:t>
            </a:r>
            <a:r>
              <a:rPr lang="en-US" sz="2400" smtClean="0"/>
              <a:t>ta sẽ nhận được response như sau:</a:t>
            </a:r>
            <a:endParaRPr lang="en-US" sz="2400" b="1"/>
          </a:p>
          <a:p>
            <a:endParaRPr lang="en-US" sz="2400" b="1" smtClean="0"/>
          </a:p>
          <a:p>
            <a:endParaRPr lang="en-US" sz="2400" b="1"/>
          </a:p>
          <a:p>
            <a:endParaRPr lang="en-US" sz="2400"/>
          </a:p>
        </p:txBody>
      </p:sp>
      <p:pic>
        <p:nvPicPr>
          <p:cNvPr id="5" name="Picture 4"/>
          <p:cNvPicPr>
            <a:picLocks noChangeAspect="1"/>
          </p:cNvPicPr>
          <p:nvPr/>
        </p:nvPicPr>
        <p:blipFill>
          <a:blip r:embed="rId3"/>
          <a:stretch>
            <a:fillRect/>
          </a:stretch>
        </p:blipFill>
        <p:spPr>
          <a:xfrm>
            <a:off x="2781411" y="2503645"/>
            <a:ext cx="5727480" cy="2490788"/>
          </a:xfrm>
          <a:prstGeom prst="rect">
            <a:avLst/>
          </a:prstGeom>
        </p:spPr>
      </p:pic>
    </p:spTree>
    <p:extLst>
      <p:ext uri="{BB962C8B-B14F-4D97-AF65-F5344CB8AC3E}">
        <p14:creationId xmlns:p14="http://schemas.microsoft.com/office/powerpoint/2010/main" val="1852909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Example</a:t>
            </a:r>
            <a:endParaRPr lang="en-US" sz="4400"/>
          </a:p>
        </p:txBody>
      </p:sp>
      <p:sp>
        <p:nvSpPr>
          <p:cNvPr id="3" name="Content Placeholder 2"/>
          <p:cNvSpPr>
            <a:spLocks noGrp="1"/>
          </p:cNvSpPr>
          <p:nvPr>
            <p:ph idx="1"/>
          </p:nvPr>
        </p:nvSpPr>
        <p:spPr>
          <a:xfrm>
            <a:off x="2901951" y="1"/>
            <a:ext cx="5486400" cy="2638696"/>
          </a:xfrm>
        </p:spPr>
        <p:txBody>
          <a:bodyPr>
            <a:noAutofit/>
          </a:bodyPr>
          <a:lstStyle/>
          <a:p>
            <a:r>
              <a:rPr lang="en-US" sz="2400"/>
              <a:t>Ngoài ra ta có thể xây dựng một trang web đơn và sử dụng jQuery để request đến API sau đó trả về nội dung trong </a:t>
            </a:r>
            <a:r>
              <a:rPr lang="en-US" sz="2400"/>
              <a:t>trang</a:t>
            </a:r>
            <a:r>
              <a:rPr lang="en-US" sz="2400" smtClean="0"/>
              <a:t>:</a:t>
            </a:r>
            <a:endParaRPr lang="en-US" sz="2400" b="1" smtClean="0"/>
          </a:p>
          <a:p>
            <a:endParaRPr lang="en-US" sz="2400" b="1"/>
          </a:p>
          <a:p>
            <a:endParaRPr lang="en-US" sz="2400"/>
          </a:p>
        </p:txBody>
      </p:sp>
      <p:pic>
        <p:nvPicPr>
          <p:cNvPr id="6" name="Picture 5"/>
          <p:cNvPicPr>
            <a:picLocks noChangeAspect="1"/>
          </p:cNvPicPr>
          <p:nvPr/>
        </p:nvPicPr>
        <p:blipFill>
          <a:blip r:embed="rId2"/>
          <a:stretch>
            <a:fillRect/>
          </a:stretch>
        </p:blipFill>
        <p:spPr>
          <a:xfrm>
            <a:off x="3082926" y="1714500"/>
            <a:ext cx="5305425" cy="5143500"/>
          </a:xfrm>
          <a:prstGeom prst="rect">
            <a:avLst/>
          </a:prstGeom>
        </p:spPr>
      </p:pic>
    </p:spTree>
    <p:extLst>
      <p:ext uri="{BB962C8B-B14F-4D97-AF65-F5344CB8AC3E}">
        <p14:creationId xmlns:p14="http://schemas.microsoft.com/office/powerpoint/2010/main" val="3377111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Example</a:t>
            </a:r>
          </a:p>
        </p:txBody>
      </p:sp>
      <p:pic>
        <p:nvPicPr>
          <p:cNvPr id="4" name="Picture 3"/>
          <p:cNvPicPr>
            <a:picLocks noChangeAspect="1"/>
          </p:cNvPicPr>
          <p:nvPr/>
        </p:nvPicPr>
        <p:blipFill>
          <a:blip r:embed="rId2"/>
          <a:stretch>
            <a:fillRect/>
          </a:stretch>
        </p:blipFill>
        <p:spPr>
          <a:xfrm>
            <a:off x="3403392" y="467966"/>
            <a:ext cx="4775162" cy="3172310"/>
          </a:xfrm>
          <a:prstGeom prst="rect">
            <a:avLst/>
          </a:prstGeom>
        </p:spPr>
      </p:pic>
      <p:pic>
        <p:nvPicPr>
          <p:cNvPr id="6" name="Picture 5"/>
          <p:cNvPicPr>
            <a:picLocks noChangeAspect="1"/>
          </p:cNvPicPr>
          <p:nvPr/>
        </p:nvPicPr>
        <p:blipFill>
          <a:blip r:embed="rId3"/>
          <a:stretch>
            <a:fillRect/>
          </a:stretch>
        </p:blipFill>
        <p:spPr>
          <a:xfrm>
            <a:off x="4590823" y="3640276"/>
            <a:ext cx="2400300" cy="2914650"/>
          </a:xfrm>
          <a:prstGeom prst="rect">
            <a:avLst/>
          </a:prstGeom>
        </p:spPr>
      </p:pic>
    </p:spTree>
    <p:extLst>
      <p:ext uri="{BB962C8B-B14F-4D97-AF65-F5344CB8AC3E}">
        <p14:creationId xmlns:p14="http://schemas.microsoft.com/office/powerpoint/2010/main" val="45782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Example</a:t>
            </a:r>
            <a:endParaRPr lang="en-US" sz="4400"/>
          </a:p>
        </p:txBody>
      </p:sp>
      <p:sp>
        <p:nvSpPr>
          <p:cNvPr id="3" name="Content Placeholder 2"/>
          <p:cNvSpPr>
            <a:spLocks noGrp="1"/>
          </p:cNvSpPr>
          <p:nvPr>
            <p:ph idx="1"/>
          </p:nvPr>
        </p:nvSpPr>
        <p:spPr>
          <a:xfrm>
            <a:off x="2901951" y="864108"/>
            <a:ext cx="5486400" cy="1369641"/>
          </a:xfrm>
        </p:spPr>
        <p:txBody>
          <a:bodyPr>
            <a:noAutofit/>
          </a:bodyPr>
          <a:lstStyle/>
          <a:p>
            <a:r>
              <a:rPr lang="en-US" sz="2400" b="1" smtClean="0"/>
              <a:t>Local Login Example:</a:t>
            </a:r>
          </a:p>
          <a:p>
            <a:r>
              <a:rPr lang="en-US" sz="2400" smtClean="0"/>
              <a:t>Sử dụng chuẩn giao thức </a:t>
            </a:r>
            <a:r>
              <a:rPr lang="en-US" sz="2400" smtClean="0"/>
              <a:t>OAuth2 (Token)</a:t>
            </a:r>
            <a:endParaRPr lang="en-US" sz="2400"/>
          </a:p>
          <a:p>
            <a:endParaRPr lang="en-US" sz="24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951" y="2233749"/>
            <a:ext cx="5824120" cy="2448777"/>
          </a:xfrm>
          <a:prstGeom prst="rect">
            <a:avLst/>
          </a:prstGeom>
        </p:spPr>
      </p:pic>
    </p:spTree>
    <p:extLst>
      <p:ext uri="{BB962C8B-B14F-4D97-AF65-F5344CB8AC3E}">
        <p14:creationId xmlns:p14="http://schemas.microsoft.com/office/powerpoint/2010/main" val="3090811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Example</a:t>
            </a:r>
            <a:endParaRPr lang="en-US" sz="4400"/>
          </a:p>
        </p:txBody>
      </p:sp>
      <p:sp>
        <p:nvSpPr>
          <p:cNvPr id="3" name="Content Placeholder 2"/>
          <p:cNvSpPr>
            <a:spLocks noGrp="1"/>
          </p:cNvSpPr>
          <p:nvPr>
            <p:ph idx="1"/>
          </p:nvPr>
        </p:nvSpPr>
        <p:spPr>
          <a:xfrm>
            <a:off x="2901951" y="864108"/>
            <a:ext cx="5486400" cy="1369641"/>
          </a:xfrm>
        </p:spPr>
        <p:txBody>
          <a:bodyPr>
            <a:noAutofit/>
          </a:bodyPr>
          <a:lstStyle/>
          <a:p>
            <a:r>
              <a:rPr lang="en-US" sz="2400" b="1" smtClean="0"/>
              <a:t>Local Login Example (Web API components):</a:t>
            </a:r>
          </a:p>
          <a:p>
            <a:r>
              <a:rPr lang="en-US" sz="2400" smtClean="0"/>
              <a:t>Sử dụng chuẩn giao thức </a:t>
            </a:r>
            <a:r>
              <a:rPr lang="en-US" sz="2400"/>
              <a:t>OAuth2</a:t>
            </a:r>
            <a:endParaRPr lang="en-US" sz="2400"/>
          </a:p>
          <a:p>
            <a:endParaRPr lang="en-US" sz="24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951" y="2233749"/>
            <a:ext cx="5849919" cy="3073686"/>
          </a:xfrm>
          <a:prstGeom prst="rect">
            <a:avLst/>
          </a:prstGeom>
        </p:spPr>
      </p:pic>
    </p:spTree>
    <p:extLst>
      <p:ext uri="{BB962C8B-B14F-4D97-AF65-F5344CB8AC3E}">
        <p14:creationId xmlns:p14="http://schemas.microsoft.com/office/powerpoint/2010/main" val="2146080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Example</a:t>
            </a:r>
            <a:endParaRPr lang="en-US" sz="4400"/>
          </a:p>
        </p:txBody>
      </p:sp>
      <p:sp>
        <p:nvSpPr>
          <p:cNvPr id="3" name="Content Placeholder 2"/>
          <p:cNvSpPr>
            <a:spLocks noGrp="1"/>
          </p:cNvSpPr>
          <p:nvPr>
            <p:ph idx="1"/>
          </p:nvPr>
        </p:nvSpPr>
        <p:spPr>
          <a:xfrm>
            <a:off x="2901951" y="864108"/>
            <a:ext cx="5486400" cy="1369641"/>
          </a:xfrm>
        </p:spPr>
        <p:txBody>
          <a:bodyPr>
            <a:noAutofit/>
          </a:bodyPr>
          <a:lstStyle/>
          <a:p>
            <a:r>
              <a:rPr lang="en-US" sz="2400" b="1" smtClean="0"/>
              <a:t>Register:</a:t>
            </a:r>
          </a:p>
          <a:p>
            <a:r>
              <a:rPr lang="en-US" sz="2400" smtClean="0"/>
              <a:t>Sử dụng </a:t>
            </a:r>
            <a:r>
              <a:rPr lang="en-US" sz="2400" b="1"/>
              <a:t>POST </a:t>
            </a:r>
            <a:r>
              <a:rPr lang="en-US" sz="2400" b="1" smtClean="0"/>
              <a:t>api/Account/Register</a:t>
            </a:r>
          </a:p>
          <a:p>
            <a:r>
              <a:rPr lang="en-US" sz="2400" b="1"/>
              <a:t>Content-Type: application/json</a:t>
            </a:r>
          </a:p>
          <a:p>
            <a:endParaRPr lang="en-US" sz="2400"/>
          </a:p>
          <a:p>
            <a:endParaRPr lang="en-US" sz="2400"/>
          </a:p>
        </p:txBody>
      </p:sp>
      <p:pic>
        <p:nvPicPr>
          <p:cNvPr id="6" name="Picture 5"/>
          <p:cNvPicPr>
            <a:picLocks noChangeAspect="1"/>
          </p:cNvPicPr>
          <p:nvPr/>
        </p:nvPicPr>
        <p:blipFill>
          <a:blip r:embed="rId2"/>
          <a:stretch>
            <a:fillRect/>
          </a:stretch>
        </p:blipFill>
        <p:spPr>
          <a:xfrm>
            <a:off x="3212670" y="2233749"/>
            <a:ext cx="4864962" cy="3604183"/>
          </a:xfrm>
          <a:prstGeom prst="rect">
            <a:avLst/>
          </a:prstGeom>
        </p:spPr>
      </p:pic>
    </p:spTree>
    <p:extLst>
      <p:ext uri="{BB962C8B-B14F-4D97-AF65-F5344CB8AC3E}">
        <p14:creationId xmlns:p14="http://schemas.microsoft.com/office/powerpoint/2010/main" val="3082152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Tại sao lại chọn API / Web API?</a:t>
            </a:r>
            <a:endParaRPr lang="en-US" sz="4400"/>
          </a:p>
        </p:txBody>
      </p:sp>
      <p:sp>
        <p:nvSpPr>
          <p:cNvPr id="3" name="Content Placeholder 2"/>
          <p:cNvSpPr>
            <a:spLocks noGrp="1"/>
          </p:cNvSpPr>
          <p:nvPr>
            <p:ph idx="1"/>
          </p:nvPr>
        </p:nvSpPr>
        <p:spPr>
          <a:xfrm>
            <a:off x="2901951" y="169817"/>
            <a:ext cx="5486400" cy="2442755"/>
          </a:xfrm>
        </p:spPr>
        <p:txBody>
          <a:bodyPr>
            <a:noAutofit/>
          </a:bodyPr>
          <a:lstStyle/>
          <a:p>
            <a:r>
              <a:rPr lang="en-US" sz="2400" smtClean="0"/>
              <a:t>Một ứng dụng hiện đại có thể bao gồm nhiều ứng dụng di động khác nhau trên nhiều nền tảng.</a:t>
            </a:r>
            <a:endParaRPr lang="en-US" sz="2400" smtClean="0">
              <a:latin typeface="Corbel" panose="020B0503020204020204" pitchFamily="34" charset="0"/>
            </a:endParaRPr>
          </a:p>
          <a:p>
            <a:r>
              <a:rPr lang="en-US" sz="2400" smtClean="0">
                <a:latin typeface="Corbel" panose="020B0503020204020204" pitchFamily="34" charset="0"/>
              </a:rPr>
              <a:t>Nếu ta không sử dụng API, mỗi ứng dụng Client (khách) sẽ phải xây dựng các Business Logic (Logic nghiệp vụ) của riêng nó:</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951" y="2612572"/>
            <a:ext cx="5864224" cy="4020200"/>
          </a:xfrm>
          <a:prstGeom prst="rect">
            <a:avLst/>
          </a:prstGeom>
        </p:spPr>
      </p:pic>
    </p:spTree>
    <p:extLst>
      <p:ext uri="{BB962C8B-B14F-4D97-AF65-F5344CB8AC3E}">
        <p14:creationId xmlns:p14="http://schemas.microsoft.com/office/powerpoint/2010/main" val="37999429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Example</a:t>
            </a:r>
            <a:endParaRPr lang="en-US" sz="4400"/>
          </a:p>
        </p:txBody>
      </p:sp>
      <p:sp>
        <p:nvSpPr>
          <p:cNvPr id="3" name="Content Placeholder 2"/>
          <p:cNvSpPr>
            <a:spLocks noGrp="1"/>
          </p:cNvSpPr>
          <p:nvPr>
            <p:ph idx="1"/>
          </p:nvPr>
        </p:nvSpPr>
        <p:spPr>
          <a:xfrm>
            <a:off x="2901951" y="864108"/>
            <a:ext cx="5486400" cy="3070318"/>
          </a:xfrm>
        </p:spPr>
        <p:txBody>
          <a:bodyPr>
            <a:noAutofit/>
          </a:bodyPr>
          <a:lstStyle/>
          <a:p>
            <a:r>
              <a:rPr lang="en-US" sz="2400" b="1" smtClean="0"/>
              <a:t>Login:</a:t>
            </a:r>
          </a:p>
          <a:p>
            <a:r>
              <a:rPr lang="en-US" sz="2400" smtClean="0"/>
              <a:t>Sử dụng </a:t>
            </a:r>
            <a:r>
              <a:rPr lang="en-US" sz="2400" b="1"/>
              <a:t>POST </a:t>
            </a:r>
            <a:r>
              <a:rPr lang="en-US" sz="2400" smtClean="0"/>
              <a:t>với endpoint là</a:t>
            </a:r>
            <a:r>
              <a:rPr lang="en-US" sz="2400" b="1" smtClean="0"/>
              <a:t> token</a:t>
            </a:r>
          </a:p>
          <a:p>
            <a:r>
              <a:rPr lang="en-US" sz="2400" b="1"/>
              <a:t>Content-Type</a:t>
            </a:r>
            <a:r>
              <a:rPr lang="en-US" sz="2400" b="1"/>
              <a:t>: </a:t>
            </a:r>
            <a:r>
              <a:rPr lang="en-US" sz="2400" b="1" smtClean="0"/>
              <a:t>application/x-www-form-urlencoded</a:t>
            </a:r>
          </a:p>
          <a:p>
            <a:r>
              <a:rPr lang="en-US" sz="2400"/>
              <a:t>Body có dạng: </a:t>
            </a:r>
            <a:r>
              <a:rPr lang="en-US" sz="2400" b="1"/>
              <a:t>grant_type=password&amp;username=admin@mail.com&amp;password=adminPass@123</a:t>
            </a:r>
          </a:p>
          <a:p>
            <a:r>
              <a:rPr lang="en-US" sz="2400" smtClean="0"/>
              <a:t>Response có dạng:</a:t>
            </a:r>
            <a:endParaRPr lang="en-US" sz="2400"/>
          </a:p>
          <a:p>
            <a:endParaRPr lang="en-US" sz="2400"/>
          </a:p>
        </p:txBody>
      </p:sp>
      <p:pic>
        <p:nvPicPr>
          <p:cNvPr id="4" name="Picture 3"/>
          <p:cNvPicPr>
            <a:picLocks noChangeAspect="1"/>
          </p:cNvPicPr>
          <p:nvPr/>
        </p:nvPicPr>
        <p:blipFill>
          <a:blip r:embed="rId2"/>
          <a:stretch>
            <a:fillRect/>
          </a:stretch>
        </p:blipFill>
        <p:spPr>
          <a:xfrm>
            <a:off x="2901951" y="3934426"/>
            <a:ext cx="5837100" cy="2610609"/>
          </a:xfrm>
          <a:prstGeom prst="rect">
            <a:avLst/>
          </a:prstGeom>
        </p:spPr>
      </p:pic>
    </p:spTree>
    <p:extLst>
      <p:ext uri="{BB962C8B-B14F-4D97-AF65-F5344CB8AC3E}">
        <p14:creationId xmlns:p14="http://schemas.microsoft.com/office/powerpoint/2010/main" val="2970790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Example</a:t>
            </a:r>
            <a:endParaRPr lang="en-US" sz="4400"/>
          </a:p>
        </p:txBody>
      </p:sp>
      <p:sp>
        <p:nvSpPr>
          <p:cNvPr id="3" name="Content Placeholder 2"/>
          <p:cNvSpPr>
            <a:spLocks noGrp="1"/>
          </p:cNvSpPr>
          <p:nvPr>
            <p:ph idx="1"/>
          </p:nvPr>
        </p:nvSpPr>
        <p:spPr>
          <a:xfrm>
            <a:off x="2901951" y="2155370"/>
            <a:ext cx="5486400" cy="1779055"/>
          </a:xfrm>
        </p:spPr>
        <p:txBody>
          <a:bodyPr>
            <a:noAutofit/>
          </a:bodyPr>
          <a:lstStyle/>
          <a:p>
            <a:r>
              <a:rPr lang="en-US" sz="2400" b="1" smtClean="0"/>
              <a:t>Sau khi Login thành công:</a:t>
            </a:r>
          </a:p>
          <a:p>
            <a:r>
              <a:rPr lang="en-US" sz="2400"/>
              <a:t>Ta có thể sử dụng Token được trả về để gọi tới các API endpoint yêu </a:t>
            </a:r>
            <a:r>
              <a:rPr lang="en-US" sz="2400"/>
              <a:t>cầu </a:t>
            </a:r>
            <a:r>
              <a:rPr lang="en-US" sz="2400" b="1" smtClean="0"/>
              <a:t>Authentication</a:t>
            </a:r>
            <a:r>
              <a:rPr lang="en-US" sz="2400" smtClean="0"/>
              <a:t> khác</a:t>
            </a:r>
          </a:p>
          <a:p>
            <a:r>
              <a:rPr lang="en-US" sz="2400" smtClean="0"/>
              <a:t>Có thể gọi đến </a:t>
            </a:r>
            <a:r>
              <a:rPr lang="en-US" sz="2400" b="1" smtClean="0"/>
              <a:t>api/Account/Logout</a:t>
            </a:r>
            <a:r>
              <a:rPr lang="en-US" sz="2400" smtClean="0"/>
              <a:t> để server “quên đi” Token này</a:t>
            </a:r>
            <a:endParaRPr lang="en-US" sz="2400"/>
          </a:p>
          <a:p>
            <a:endParaRPr lang="en-US" sz="2400"/>
          </a:p>
        </p:txBody>
      </p:sp>
    </p:spTree>
    <p:extLst>
      <p:ext uri="{BB962C8B-B14F-4D97-AF65-F5344CB8AC3E}">
        <p14:creationId xmlns:p14="http://schemas.microsoft.com/office/powerpoint/2010/main" val="4225709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074" y="1298448"/>
            <a:ext cx="5857712" cy="1627632"/>
          </a:xfrm>
        </p:spPr>
        <p:txBody>
          <a:bodyPr>
            <a:normAutofit/>
          </a:bodyPr>
          <a:lstStyle/>
          <a:p>
            <a:r>
              <a:rPr lang="en-US" smtClean="0"/>
              <a:t>Cám ơn thầy và các bạn đã theo dõi!</a:t>
            </a:r>
            <a:endParaRPr lang="en-US"/>
          </a:p>
        </p:txBody>
      </p:sp>
      <p:sp>
        <p:nvSpPr>
          <p:cNvPr id="4" name="Subtitle 3"/>
          <p:cNvSpPr>
            <a:spLocks noGrp="1"/>
          </p:cNvSpPr>
          <p:nvPr>
            <p:ph type="subTitle" idx="1"/>
          </p:nvPr>
        </p:nvSpPr>
        <p:spPr>
          <a:xfrm>
            <a:off x="431075" y="3344091"/>
            <a:ext cx="5857712" cy="2756263"/>
          </a:xfrm>
        </p:spPr>
        <p:txBody>
          <a:bodyPr>
            <a:normAutofit fontScale="92500" lnSpcReduction="20000"/>
          </a:bodyPr>
          <a:lstStyle/>
          <a:p>
            <a:r>
              <a:rPr lang="en-US" b="1" smtClean="0"/>
              <a:t>Các tài liệu được dùng tham khảo:</a:t>
            </a:r>
          </a:p>
          <a:p>
            <a:pPr marL="342900" indent="-342900">
              <a:buFont typeface="Arial" panose="020B0604020202020204" pitchFamily="34" charset="0"/>
              <a:buChar char="•"/>
            </a:pPr>
            <a:r>
              <a:rPr lang="en-US" smtClean="0"/>
              <a:t>https</a:t>
            </a:r>
            <a:r>
              <a:rPr lang="en-US"/>
              <a:t>://blogs.msdn.microsoft.com/martinkearn/2015/01/05/introduction-to-rest-and-net-web-api</a:t>
            </a:r>
            <a:r>
              <a:rPr lang="en-US" smtClean="0"/>
              <a:t>/</a:t>
            </a:r>
          </a:p>
          <a:p>
            <a:pPr marL="342900" indent="-342900">
              <a:buFont typeface="Arial" panose="020B0604020202020204" pitchFamily="34" charset="0"/>
              <a:buChar char="•"/>
            </a:pPr>
            <a:r>
              <a:rPr lang="en-US"/>
              <a:t>http://www.guru99.com/restful-web-services.html</a:t>
            </a:r>
          </a:p>
          <a:p>
            <a:pPr marL="342900" indent="-342900">
              <a:buFont typeface="Arial" panose="020B0604020202020204" pitchFamily="34" charset="0"/>
              <a:buChar char="•"/>
            </a:pPr>
            <a:r>
              <a:rPr lang="en-US"/>
              <a:t>https://docs.microsoft.com/en-us/aspnet/web-api/overview/getting-started-with-aspnet-web-api/tutorial-your-first-web-api</a:t>
            </a:r>
          </a:p>
          <a:p>
            <a:pPr marL="342900" indent="-342900">
              <a:buFont typeface="Arial" panose="020B0604020202020204" pitchFamily="34" charset="0"/>
              <a:buChar char="•"/>
            </a:pPr>
            <a:r>
              <a:rPr lang="en-US"/>
              <a:t>https://docs.microsoft.com/en-us/aspnet/web-api/overview/security/individual-accounts-in-web-api</a:t>
            </a:r>
          </a:p>
        </p:txBody>
      </p:sp>
    </p:spTree>
    <p:extLst>
      <p:ext uri="{BB962C8B-B14F-4D97-AF65-F5344CB8AC3E}">
        <p14:creationId xmlns:p14="http://schemas.microsoft.com/office/powerpoint/2010/main" val="3864928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Tại sao lại chọn API / Web API?</a:t>
            </a:r>
            <a:endParaRPr lang="en-US" sz="4400"/>
          </a:p>
        </p:txBody>
      </p:sp>
      <p:sp>
        <p:nvSpPr>
          <p:cNvPr id="3" name="Content Placeholder 2"/>
          <p:cNvSpPr>
            <a:spLocks noGrp="1"/>
          </p:cNvSpPr>
          <p:nvPr>
            <p:ph idx="1"/>
          </p:nvPr>
        </p:nvSpPr>
        <p:spPr>
          <a:xfrm>
            <a:off x="2901951" y="0"/>
            <a:ext cx="5486400" cy="6857999"/>
          </a:xfrm>
        </p:spPr>
        <p:txBody>
          <a:bodyPr>
            <a:noAutofit/>
          </a:bodyPr>
          <a:lstStyle/>
          <a:p>
            <a:r>
              <a:rPr lang="en-US" sz="2400" smtClean="0">
                <a:latin typeface="Corbel" panose="020B0503020204020204" pitchFamily="34" charset="0"/>
              </a:rPr>
              <a:t>Những Business Logic (Logic nghiệp vụ) này lại thường được xây dựng trên nhiều ngôn ngữ khác nhau, thường kết nối trực tiếp đến CSDL để lấy, cập nhật và biến đổi dữ liệu.</a:t>
            </a:r>
          </a:p>
          <a:p>
            <a:r>
              <a:rPr lang="en-US" sz="2400" smtClean="0">
                <a:latin typeface="Corbel" panose="020B0503020204020204" pitchFamily="34" charset="0"/>
              </a:rPr>
              <a:t>Điều này có thể làm cho các ứng dụng Client trở nên phức tạp và yêu cầu quá trình maintain để chúng có sự tương đồng với nhau.</a:t>
            </a:r>
          </a:p>
          <a:p>
            <a:r>
              <a:rPr lang="en-US" sz="2400" smtClean="0">
                <a:latin typeface="Corbel" panose="020B0503020204020204" pitchFamily="34" charset="0"/>
              </a:rPr>
              <a:t>Bên cạnh đó khi một chức năng mới được yêu cầu, ta sẽ phải cập nhật mỗi ứng dụng tương ứng một cách độc lập.</a:t>
            </a:r>
          </a:p>
          <a:p>
            <a:r>
              <a:rPr lang="en-US" sz="2400" smtClean="0">
                <a:latin typeface="Corbel" panose="020B0503020204020204" pitchFamily="34" charset="0"/>
              </a:rPr>
              <a:t>Quá trình này rất tốn kém, cũng như dễ gây ra sự phân mảnh tính năng và các lỗi.</a:t>
            </a:r>
          </a:p>
        </p:txBody>
      </p:sp>
    </p:spTree>
    <p:extLst>
      <p:ext uri="{BB962C8B-B14F-4D97-AF65-F5344CB8AC3E}">
        <p14:creationId xmlns:p14="http://schemas.microsoft.com/office/powerpoint/2010/main" val="654135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Tại sao lại chọn API / Web API?</a:t>
            </a:r>
            <a:endParaRPr lang="en-US" sz="4400"/>
          </a:p>
        </p:txBody>
      </p:sp>
      <p:sp>
        <p:nvSpPr>
          <p:cNvPr id="3" name="Content Placeholder 2"/>
          <p:cNvSpPr>
            <a:spLocks noGrp="1"/>
          </p:cNvSpPr>
          <p:nvPr>
            <p:ph idx="1"/>
          </p:nvPr>
        </p:nvSpPr>
        <p:spPr>
          <a:xfrm>
            <a:off x="2901951" y="718457"/>
            <a:ext cx="5486400" cy="1867988"/>
          </a:xfrm>
        </p:spPr>
        <p:txBody>
          <a:bodyPr>
            <a:noAutofit/>
          </a:bodyPr>
          <a:lstStyle/>
          <a:p>
            <a:r>
              <a:rPr lang="en-US" sz="2400" smtClean="0"/>
              <a:t>Hãy xem xét với cùng một kiến trúc hệ thống khi ta sử dụng một </a:t>
            </a:r>
            <a:r>
              <a:rPr lang="en-US" sz="2400" smtClean="0">
                <a:latin typeface="Corbel" panose="020B0503020204020204" pitchFamily="34" charset="0"/>
              </a:rPr>
              <a:t>API trung tâm, giữ toàn bộ các Business Logic (Logic nghiệp vụ):</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06" y="2586445"/>
            <a:ext cx="6492193" cy="2848681"/>
          </a:xfrm>
          <a:prstGeom prst="rect">
            <a:avLst/>
          </a:prstGeom>
        </p:spPr>
      </p:pic>
    </p:spTree>
    <p:extLst>
      <p:ext uri="{BB962C8B-B14F-4D97-AF65-F5344CB8AC3E}">
        <p14:creationId xmlns:p14="http://schemas.microsoft.com/office/powerpoint/2010/main" val="2361934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API / Web API là gì?</a:t>
            </a:r>
            <a:endParaRPr lang="en-US" sz="44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549" y="3559281"/>
            <a:ext cx="5714286" cy="3161905"/>
          </a:xfrm>
          <a:prstGeom prst="rect">
            <a:avLst/>
          </a:prstGeom>
        </p:spPr>
      </p:pic>
      <p:sp>
        <p:nvSpPr>
          <p:cNvPr id="3" name="Content Placeholder 2"/>
          <p:cNvSpPr>
            <a:spLocks noGrp="1"/>
          </p:cNvSpPr>
          <p:nvPr>
            <p:ph idx="1"/>
          </p:nvPr>
        </p:nvSpPr>
        <p:spPr>
          <a:xfrm>
            <a:off x="2573384" y="0"/>
            <a:ext cx="6570616" cy="4036423"/>
          </a:xfrm>
        </p:spPr>
        <p:txBody>
          <a:bodyPr>
            <a:noAutofit/>
          </a:bodyPr>
          <a:lstStyle/>
          <a:p>
            <a:r>
              <a:rPr lang="en-US" sz="2400" smtClean="0"/>
              <a:t>Mỗi</a:t>
            </a:r>
            <a:r>
              <a:rPr lang="en-US" sz="2400">
                <a:latin typeface="Corbel" panose="020B0503020204020204" pitchFamily="34" charset="0"/>
              </a:rPr>
              <a:t> ứng dụng sẽ sử dụng cùng một </a:t>
            </a:r>
            <a:r>
              <a:rPr lang="en-US" sz="2400" smtClean="0">
                <a:latin typeface="Corbel" panose="020B0503020204020204" pitchFamily="34" charset="0"/>
              </a:rPr>
              <a:t>API để </a:t>
            </a:r>
            <a:r>
              <a:rPr lang="en-US" sz="2400">
                <a:latin typeface="Corbel" panose="020B0503020204020204" pitchFamily="34" charset="0"/>
              </a:rPr>
              <a:t>lấy, cập nhật và biến đổi dữ </a:t>
            </a:r>
            <a:r>
              <a:rPr lang="en-US" sz="2400" smtClean="0">
                <a:latin typeface="Corbel" panose="020B0503020204020204" pitchFamily="34" charset="0"/>
              </a:rPr>
              <a:t>liệu</a:t>
            </a:r>
          </a:p>
          <a:p>
            <a:r>
              <a:rPr lang="en-US" sz="2400" smtClean="0">
                <a:latin typeface="Corbel" panose="020B0503020204020204" pitchFamily="34" charset="0"/>
              </a:rPr>
              <a:t>Tất cả các ứng dụng sẽ có sự tương đương về mặt chức năng (</a:t>
            </a:r>
            <a:r>
              <a:rPr lang="en-US" sz="2400"/>
              <a:t>feature </a:t>
            </a:r>
            <a:r>
              <a:rPr lang="en-US" sz="2400" smtClean="0"/>
              <a:t>parity)</a:t>
            </a:r>
            <a:r>
              <a:rPr lang="en-US" sz="2400"/>
              <a:t> và khi có sự thay đổi ta chỉ cần thay đổi tại một nơi duy nhất, đảm bảo nguyên tắc ‘Don’t Repeat Yourself’ (DRY) </a:t>
            </a:r>
            <a:r>
              <a:rPr lang="en-US" sz="2400" smtClean="0"/>
              <a:t>trong thiết kế phần mềm.</a:t>
            </a:r>
          </a:p>
          <a:p>
            <a:r>
              <a:rPr lang="en-US" sz="2400" smtClean="0"/>
              <a:t>Những ứng dụng sẽ trở thành các lớp hiển thị (UI layers) đơn giản và nhẹ nhàng hơn so với bình thường.</a:t>
            </a:r>
            <a:endParaRPr lang="en-US" sz="2400"/>
          </a:p>
        </p:txBody>
      </p:sp>
    </p:spTree>
    <p:extLst>
      <p:ext uri="{BB962C8B-B14F-4D97-AF65-F5344CB8AC3E}">
        <p14:creationId xmlns:p14="http://schemas.microsoft.com/office/powerpoint/2010/main" val="2715408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REST / RESTful là gì?</a:t>
            </a:r>
            <a:endParaRPr lang="en-US" sz="4400"/>
          </a:p>
        </p:txBody>
      </p:sp>
      <p:sp>
        <p:nvSpPr>
          <p:cNvPr id="3" name="Content Placeholder 2"/>
          <p:cNvSpPr>
            <a:spLocks noGrp="1"/>
          </p:cNvSpPr>
          <p:nvPr>
            <p:ph idx="1"/>
          </p:nvPr>
        </p:nvSpPr>
        <p:spPr>
          <a:xfrm>
            <a:off x="2901951" y="1123838"/>
            <a:ext cx="5486400" cy="5734162"/>
          </a:xfrm>
        </p:spPr>
        <p:txBody>
          <a:bodyPr>
            <a:noAutofit/>
          </a:bodyPr>
          <a:lstStyle/>
          <a:p>
            <a:r>
              <a:rPr lang="en-US" sz="2400"/>
              <a:t>REST là viết tắt của REpresentational State </a:t>
            </a:r>
            <a:r>
              <a:rPr lang="en-US" sz="2400" smtClean="0"/>
              <a:t>Transfer, là một mô hình kiến trúc để xây dựng các API sử dụng giao thức HTTP làm phương thức giao tiếp cơ sở.</a:t>
            </a:r>
          </a:p>
          <a:p>
            <a:r>
              <a:rPr lang="en-US" sz="2400" smtClean="0"/>
              <a:t>Hầu hết các thiết bị kết nối vào Internet đều đã sử dụng giao thức HTTP, cho nên đây là nền tảng rất tốt cho việc xây dựng một API.</a:t>
            </a:r>
          </a:p>
          <a:p>
            <a:r>
              <a:rPr lang="en-US" sz="2400" smtClean="0"/>
              <a:t>REST định nghĩa một cách mà các tài nguyên nằm trong một môi trường nào đó có thể được truy cập đến.</a:t>
            </a:r>
            <a:endParaRPr lang="en-US" sz="24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951" y="266070"/>
            <a:ext cx="5486401" cy="1715536"/>
          </a:xfrm>
          <a:prstGeom prst="rect">
            <a:avLst/>
          </a:prstGeom>
        </p:spPr>
      </p:pic>
    </p:spTree>
    <p:extLst>
      <p:ext uri="{BB962C8B-B14F-4D97-AF65-F5344CB8AC3E}">
        <p14:creationId xmlns:p14="http://schemas.microsoft.com/office/powerpoint/2010/main" val="3779744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REST / RESTful là gì?</a:t>
            </a:r>
            <a:endParaRPr lang="en-US" sz="4400"/>
          </a:p>
        </p:txBody>
      </p:sp>
      <p:sp>
        <p:nvSpPr>
          <p:cNvPr id="3" name="Content Placeholder 2"/>
          <p:cNvSpPr>
            <a:spLocks noGrp="1"/>
          </p:cNvSpPr>
          <p:nvPr>
            <p:ph idx="1"/>
          </p:nvPr>
        </p:nvSpPr>
        <p:spPr/>
        <p:txBody>
          <a:bodyPr>
            <a:noAutofit/>
          </a:bodyPr>
          <a:lstStyle/>
          <a:p>
            <a:r>
              <a:rPr lang="en-US" sz="2400" b="1" smtClean="0"/>
              <a:t>Các thuộc tính chính khi implement RESTful:</a:t>
            </a:r>
          </a:p>
          <a:p>
            <a:r>
              <a:rPr lang="en-US" sz="2400" b="1" smtClean="0"/>
              <a:t>1. Resources: </a:t>
            </a:r>
            <a:r>
              <a:rPr lang="en-US" sz="2400" smtClean="0"/>
              <a:t>REST sử dụng các nguồn tài nguyên được xác định địa chỉ rõ ràng để định nghĩa cấu trúc của API, đây là những đường dẫn dùng để truy cập đến tài nguyên, ví dụ: </a:t>
            </a:r>
            <a:r>
              <a:rPr lang="en-US" sz="2400" smtClean="0">
                <a:hlinkClick r:id="rId2"/>
              </a:rPr>
              <a:t>http://website.com/nhanvien/1</a:t>
            </a:r>
            <a:r>
              <a:rPr lang="en-US" sz="2400" smtClean="0"/>
              <a:t> sẽ yêu cầu trang web trả về thông tin nhân viên với số thứ tự là 1</a:t>
            </a:r>
            <a:endParaRPr lang="en-US" sz="2400"/>
          </a:p>
          <a:p>
            <a:endParaRPr lang="en-US" sz="2400"/>
          </a:p>
        </p:txBody>
      </p:sp>
    </p:spTree>
    <p:extLst>
      <p:ext uri="{BB962C8B-B14F-4D97-AF65-F5344CB8AC3E}">
        <p14:creationId xmlns:p14="http://schemas.microsoft.com/office/powerpoint/2010/main" val="3405291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REST / RESTful là gì?</a:t>
            </a:r>
            <a:endParaRPr lang="en-US" sz="4400"/>
          </a:p>
        </p:txBody>
      </p:sp>
      <p:sp>
        <p:nvSpPr>
          <p:cNvPr id="3" name="Content Placeholder 2"/>
          <p:cNvSpPr>
            <a:spLocks noGrp="1"/>
          </p:cNvSpPr>
          <p:nvPr>
            <p:ph idx="1"/>
          </p:nvPr>
        </p:nvSpPr>
        <p:spPr/>
        <p:txBody>
          <a:bodyPr>
            <a:noAutofit/>
          </a:bodyPr>
          <a:lstStyle/>
          <a:p>
            <a:r>
              <a:rPr lang="en-US" sz="2400" b="1" smtClean="0"/>
              <a:t>Các thuộc tính chính khi implement RESTful:</a:t>
            </a:r>
          </a:p>
          <a:p>
            <a:r>
              <a:rPr lang="en-US" sz="2400" b="1" smtClean="0"/>
              <a:t>2. </a:t>
            </a:r>
            <a:r>
              <a:rPr lang="en-US" sz="2400" b="1"/>
              <a:t>Request </a:t>
            </a:r>
            <a:r>
              <a:rPr lang="en-US" sz="2400" b="1" smtClean="0"/>
              <a:t>Verbs: </a:t>
            </a:r>
            <a:r>
              <a:rPr lang="en-US" sz="2400" smtClean="0"/>
              <a:t>mô tả việc ta muốn thực hiện với tài nguyên, thông thường các trình duyệt sẽ dùng GET để hướng dẫn endpoint rằng nó muốn lấy dữ liệu. Ngoài ra còn có POST, PUT, DELETE, v.v... </a:t>
            </a:r>
          </a:p>
          <a:p>
            <a:r>
              <a:rPr lang="en-US" sz="2400" smtClean="0"/>
              <a:t>Ví dụ trong trường hợp đường dẫn </a:t>
            </a:r>
            <a:r>
              <a:rPr lang="en-US" sz="2400" smtClean="0">
                <a:hlinkClick r:id="rId2"/>
              </a:rPr>
              <a:t>http://website.com/nhanvien/1</a:t>
            </a:r>
            <a:r>
              <a:rPr lang="en-US" sz="2400" smtClean="0"/>
              <a:t> sẽ được trình duyệt sử dụng GET.</a:t>
            </a:r>
            <a:endParaRPr lang="en-US" sz="2400"/>
          </a:p>
          <a:p>
            <a:endParaRPr lang="en-US" sz="2400"/>
          </a:p>
        </p:txBody>
      </p:sp>
    </p:spTree>
    <p:extLst>
      <p:ext uri="{BB962C8B-B14F-4D97-AF65-F5344CB8AC3E}">
        <p14:creationId xmlns:p14="http://schemas.microsoft.com/office/powerpoint/2010/main" val="265854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1857</TotalTime>
  <Words>1683</Words>
  <Application>Microsoft Office PowerPoint</Application>
  <PresentationFormat>On-screen Show (4:3)</PresentationFormat>
  <Paragraphs>127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Corbel</vt:lpstr>
      <vt:lpstr>Courier New</vt:lpstr>
      <vt:lpstr>Wingdings 2</vt:lpstr>
      <vt:lpstr>Frame</vt:lpstr>
      <vt:lpstr>Tìm hiểu về xây dựng RESTful Web Services với ASP.NET Web API</vt:lpstr>
      <vt:lpstr>API / Web API là gì?</vt:lpstr>
      <vt:lpstr>Tại sao lại chọn API / Web API?</vt:lpstr>
      <vt:lpstr>Tại sao lại chọn API / Web API?</vt:lpstr>
      <vt:lpstr>Tại sao lại chọn API / Web API?</vt:lpstr>
      <vt:lpstr>API / Web API là gì?</vt:lpstr>
      <vt:lpstr>REST / RESTful là gì?</vt:lpstr>
      <vt:lpstr>REST / RESTful là gì?</vt:lpstr>
      <vt:lpstr>REST / RESTful là gì?</vt:lpstr>
      <vt:lpstr>REST / RESTful là gì?</vt:lpstr>
      <vt:lpstr>REST / RESTful là gì?</vt:lpstr>
      <vt:lpstr>REST / RESTful là gì?</vt:lpstr>
      <vt:lpstr>REST / RESTful là gì?</vt:lpstr>
      <vt:lpstr>.NET Web API là gì?</vt:lpstr>
      <vt:lpstr>.NET Web API là gì?</vt:lpstr>
      <vt:lpstr>.NET Web API là gì?</vt:lpstr>
      <vt:lpstr>.NET Web API là gì?</vt:lpstr>
      <vt:lpstr>.NET Web API là gì?</vt:lpstr>
      <vt:lpstr>.NET Web API là gì?</vt:lpstr>
      <vt:lpstr>.NET Web API là gì?</vt:lpstr>
      <vt:lpstr>Example</vt:lpstr>
      <vt:lpstr>Example</vt:lpstr>
      <vt:lpstr>Example</vt:lpstr>
      <vt:lpstr>Example</vt:lpstr>
      <vt:lpstr>Example</vt:lpstr>
      <vt:lpstr>Example</vt:lpstr>
      <vt:lpstr>Example</vt:lpstr>
      <vt:lpstr>Example</vt:lpstr>
      <vt:lpstr>Example</vt:lpstr>
      <vt:lpstr>Example</vt:lpstr>
      <vt:lpstr>Example</vt:lpstr>
      <vt:lpstr>Cám ơn thầy và các bạn đã theo dõi!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Web Scraping thông qua thư viện Jsoup</dc:title>
  <dc:creator>surVfate</dc:creator>
  <cp:lastModifiedBy>NamMH1</cp:lastModifiedBy>
  <cp:revision>236</cp:revision>
  <dcterms:created xsi:type="dcterms:W3CDTF">2016-05-07T15:51:47Z</dcterms:created>
  <dcterms:modified xsi:type="dcterms:W3CDTF">2017-05-21T05:15:02Z</dcterms:modified>
</cp:coreProperties>
</file>