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2" r:id="rId16"/>
    <p:sldId id="271" r:id="rId17"/>
    <p:sldId id="274" r:id="rId18"/>
    <p:sldId id="275" r:id="rId19"/>
    <p:sldId id="276" r:id="rId20"/>
    <p:sldId id="277" r:id="rId21"/>
    <p:sldId id="26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29FD-72CD-4934-A255-F198CE9B1343}" type="datetimeFigureOut">
              <a:rPr lang="en-US" smtClean="0"/>
              <a:pPr/>
              <a:t>7/12/2009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AB52-0096-485C-BE38-AAFACDBB0D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29FD-72CD-4934-A255-F198CE9B1343}" type="datetimeFigureOut">
              <a:rPr lang="en-US" smtClean="0"/>
              <a:pPr/>
              <a:t>7/12/2009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AB52-0096-485C-BE38-AAFACDBB0D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29FD-72CD-4934-A255-F198CE9B1343}" type="datetimeFigureOut">
              <a:rPr lang="en-US" smtClean="0"/>
              <a:pPr/>
              <a:t>7/12/2009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AB52-0096-485C-BE38-AAFACDBB0D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29FD-72CD-4934-A255-F198CE9B1343}" type="datetimeFigureOut">
              <a:rPr lang="en-US" smtClean="0"/>
              <a:pPr/>
              <a:t>7/12/2009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AB52-0096-485C-BE38-AAFACDBB0D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29FD-72CD-4934-A255-F198CE9B1343}" type="datetimeFigureOut">
              <a:rPr lang="en-US" smtClean="0"/>
              <a:pPr/>
              <a:t>7/12/2009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AB52-0096-485C-BE38-AAFACDBB0D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29FD-72CD-4934-A255-F198CE9B1343}" type="datetimeFigureOut">
              <a:rPr lang="en-US" smtClean="0"/>
              <a:pPr/>
              <a:t>7/12/2009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AB52-0096-485C-BE38-AAFACDBB0D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29FD-72CD-4934-A255-F198CE9B1343}" type="datetimeFigureOut">
              <a:rPr lang="en-US" smtClean="0"/>
              <a:pPr/>
              <a:t>7/12/2009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AB52-0096-485C-BE38-AAFACDBB0D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29FD-72CD-4934-A255-F198CE9B1343}" type="datetimeFigureOut">
              <a:rPr lang="en-US" smtClean="0"/>
              <a:pPr/>
              <a:t>7/12/2009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AB52-0096-485C-BE38-AAFACDBB0D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29FD-72CD-4934-A255-F198CE9B1343}" type="datetimeFigureOut">
              <a:rPr lang="en-US" smtClean="0"/>
              <a:pPr/>
              <a:t>7/12/2009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AB52-0096-485C-BE38-AAFACDBB0D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29FD-72CD-4934-A255-F198CE9B1343}" type="datetimeFigureOut">
              <a:rPr lang="en-US" smtClean="0"/>
              <a:pPr/>
              <a:t>7/12/2009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AB52-0096-485C-BE38-AAFACDBB0D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B1829FD-72CD-4934-A255-F198CE9B1343}" type="datetimeFigureOut">
              <a:rPr lang="en-US" smtClean="0"/>
              <a:pPr/>
              <a:t>7/12/2009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1C1AB52-0096-485C-BE38-AAFACDBB0D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B1829FD-72CD-4934-A255-F198CE9B1343}" type="datetimeFigureOut">
              <a:rPr lang="en-US" smtClean="0"/>
              <a:pPr/>
              <a:t>7/12/2009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1C1AB52-0096-485C-BE38-AAFACDBB0D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world.com/javaworld/jw-04-1996/jw-04-threads.html" TargetMode="External"/><Relationship Id="rId2" Type="http://schemas.openxmlformats.org/officeDocument/2006/relationships/hyperlink" Target="http://java.sun.com/docs/books/tutorial/essential/concurrenc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1 - Thread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Guide to </a:t>
            </a:r>
            <a:r>
              <a:rPr lang="en-US" dirty="0" smtClean="0"/>
              <a:t>Advanced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5181600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Faculty:Nguyen</a:t>
            </a:r>
            <a:r>
              <a:rPr lang="en-US" dirty="0" smtClean="0"/>
              <a:t> Ngoc </a:t>
            </a:r>
            <a:r>
              <a:rPr lang="en-US" dirty="0" err="1" smtClean="0"/>
              <a:t>Tu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Inherits the Thread class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4114800"/>
            <a:ext cx="52006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458200" cy="31242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Step 1: </a:t>
            </a:r>
            <a:r>
              <a:rPr lang="en-US" sz="2400" dirty="0" smtClean="0"/>
              <a:t>Create a class that extends the </a:t>
            </a:r>
            <a:r>
              <a:rPr lang="en-US" sz="2400" dirty="0" err="1" smtClean="0"/>
              <a:t>java.lang.Thread</a:t>
            </a:r>
            <a:r>
              <a:rPr lang="en-US" sz="2400" dirty="0" smtClean="0"/>
              <a:t> class</a:t>
            </a:r>
          </a:p>
          <a:p>
            <a:r>
              <a:rPr lang="en-US" sz="2400" b="1" dirty="0" smtClean="0"/>
              <a:t>Step2:  </a:t>
            </a:r>
            <a:r>
              <a:rPr lang="en-US" sz="2400" dirty="0" smtClean="0"/>
              <a:t>Overrides the run() method of the Thread class in that subclass</a:t>
            </a:r>
          </a:p>
          <a:p>
            <a:r>
              <a:rPr lang="en-US" sz="2400" b="1" dirty="0" smtClean="0"/>
              <a:t>Step3: </a:t>
            </a:r>
            <a:r>
              <a:rPr lang="en-US" sz="2400" dirty="0" smtClean="0"/>
              <a:t>Create an instance of this new class</a:t>
            </a:r>
          </a:p>
          <a:p>
            <a:r>
              <a:rPr lang="en-US" sz="2400" b="1" dirty="0" smtClean="0"/>
              <a:t>Step4: </a:t>
            </a:r>
            <a:r>
              <a:rPr lang="en-US" sz="2400" dirty="0" smtClean="0"/>
              <a:t>Start the new thread by invoke the start() method on the instance.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Implements the </a:t>
            </a:r>
            <a:r>
              <a:rPr lang="en-US" dirty="0" err="1" smtClean="0"/>
              <a:t>Runnable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752600"/>
            <a:ext cx="8610600" cy="28956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Create new class that implements the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java.lang.Runnable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interface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Implements the run() method on this class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Step3: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an instance of this new class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Step4: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the new thread by invoke the start() method on the instance.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191000"/>
            <a:ext cx="64389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</a:t>
            </a:r>
            <a:r>
              <a:rPr lang="en-US" dirty="0" err="1" smtClean="0"/>
              <a:t>Runnable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vs</a:t>
            </a:r>
            <a:r>
              <a:rPr lang="en-US" dirty="0" smtClean="0"/>
              <a:t> Extending Thread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885950"/>
            <a:ext cx="4248150" cy="21526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pic>
      <p:sp>
        <p:nvSpPr>
          <p:cNvPr id="6" name="&quot;No&quot; Symbol 5"/>
          <p:cNvSpPr/>
          <p:nvPr/>
        </p:nvSpPr>
        <p:spPr>
          <a:xfrm>
            <a:off x="1828800" y="2438400"/>
            <a:ext cx="381000" cy="381000"/>
          </a:xfrm>
          <a:prstGeom prst="noSmoking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905000"/>
            <a:ext cx="4248150" cy="21526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886200" y="25146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495800"/>
            <a:ext cx="2724150" cy="21526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rot="5400000">
            <a:off x="915194" y="4037806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57600" y="28956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37338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09800" y="266700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Problem!!!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743200"/>
            <a:ext cx="37719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1981200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Difference state of a thread are: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3001" y="3059668"/>
            <a:ext cx="1481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1. New state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73001" y="3516868"/>
            <a:ext cx="3432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2. </a:t>
            </a:r>
            <a:r>
              <a:rPr lang="en-US" b="1" dirty="0" err="1" smtClean="0"/>
              <a:t>Runnable</a:t>
            </a:r>
            <a:r>
              <a:rPr lang="en-US" b="1" dirty="0" smtClean="0"/>
              <a:t> (Ready-to-run) state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73001" y="3897868"/>
            <a:ext cx="180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3. Running state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3001" y="4355068"/>
            <a:ext cx="1214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4. Blocked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01079" y="4812268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5. Dead state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the Thread class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653179"/>
          <a:ext cx="8839200" cy="494220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621872"/>
                <a:gridCol w="1206670"/>
                <a:gridCol w="6010658"/>
              </a:tblGrid>
              <a:tr h="448835">
                <a:tc>
                  <a:txBody>
                    <a:bodyPr/>
                    <a:lstStyle/>
                    <a:p>
                      <a:r>
                        <a:rPr lang="en-US" sz="1600" dirty="0"/>
                        <a:t> Method</a:t>
                      </a:r>
                    </a:p>
                  </a:txBody>
                  <a:tcPr marL="40238" marR="40238" marT="20119" marB="20119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 Return Type</a:t>
                      </a:r>
                    </a:p>
                  </a:txBody>
                  <a:tcPr marL="40238" marR="40238" marT="20119" marB="20119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 Description</a:t>
                      </a:r>
                    </a:p>
                  </a:txBody>
                  <a:tcPr marL="40238" marR="40238" marT="20119" marB="20119" anchor="ctr"/>
                </a:tc>
              </a:tr>
              <a:tr h="342887">
                <a:tc>
                  <a:txBody>
                    <a:bodyPr/>
                    <a:lstStyle/>
                    <a:p>
                      <a:r>
                        <a:rPr lang="en-US" sz="1600" b="1" dirty="0"/>
                        <a:t> </a:t>
                      </a:r>
                      <a:r>
                        <a:rPr lang="en-US" sz="1600" b="1" dirty="0" err="1"/>
                        <a:t>currentThread</a:t>
                      </a:r>
                      <a:r>
                        <a:rPr lang="en-US" sz="1600" b="1" dirty="0"/>
                        <a:t>( )</a:t>
                      </a:r>
                    </a:p>
                  </a:txBody>
                  <a:tcPr marL="40238" marR="40238" marT="20119" marB="20119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 Thread</a:t>
                      </a:r>
                    </a:p>
                  </a:txBody>
                  <a:tcPr marL="40238" marR="40238" marT="20119" marB="20119" anchor="ctr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 Returns an object reference to the thread in which it is invoked.</a:t>
                      </a:r>
                    </a:p>
                  </a:txBody>
                  <a:tcPr marL="40238" marR="40238" marT="20119" marB="20119" anchor="ctr"/>
                </a:tc>
              </a:tr>
              <a:tr h="274563">
                <a:tc>
                  <a:txBody>
                    <a:bodyPr/>
                    <a:lstStyle/>
                    <a:p>
                      <a:r>
                        <a:rPr lang="en-US" sz="1600" b="1" dirty="0"/>
                        <a:t> </a:t>
                      </a:r>
                      <a:r>
                        <a:rPr lang="en-US" sz="1600" b="1" dirty="0" err="1"/>
                        <a:t>getName</a:t>
                      </a:r>
                      <a:r>
                        <a:rPr lang="en-US" sz="1600" b="1" dirty="0"/>
                        <a:t>( )</a:t>
                      </a:r>
                    </a:p>
                  </a:txBody>
                  <a:tcPr marL="40238" marR="40238" marT="20119" marB="20119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 String</a:t>
                      </a:r>
                    </a:p>
                  </a:txBody>
                  <a:tcPr marL="40238" marR="40238" marT="20119" marB="20119" anchor="ctr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 Retrieve the name of the thread object or instance.</a:t>
                      </a:r>
                    </a:p>
                  </a:txBody>
                  <a:tcPr marL="40238" marR="40238" marT="20119" marB="20119" anchor="ctr"/>
                </a:tc>
              </a:tr>
              <a:tr h="274563">
                <a:tc>
                  <a:txBody>
                    <a:bodyPr/>
                    <a:lstStyle/>
                    <a:p>
                      <a:r>
                        <a:rPr lang="en-US" sz="1600" b="1" dirty="0"/>
                        <a:t> start( )</a:t>
                      </a:r>
                    </a:p>
                  </a:txBody>
                  <a:tcPr marL="40238" marR="40238" marT="20119" marB="20119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 void</a:t>
                      </a:r>
                    </a:p>
                  </a:txBody>
                  <a:tcPr marL="40238" marR="40238" marT="20119" marB="20119" anchor="ctr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 Start the thread by calling its run method.</a:t>
                      </a:r>
                    </a:p>
                  </a:txBody>
                  <a:tcPr marL="40238" marR="40238" marT="20119" marB="20119" anchor="ctr"/>
                </a:tc>
              </a:tr>
              <a:tr h="510236">
                <a:tc>
                  <a:txBody>
                    <a:bodyPr/>
                    <a:lstStyle/>
                    <a:p>
                      <a:r>
                        <a:rPr lang="en-US" sz="1600" b="1" dirty="0"/>
                        <a:t> run( )</a:t>
                      </a:r>
                    </a:p>
                  </a:txBody>
                  <a:tcPr marL="40238" marR="40238" marT="20119" marB="2011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 void</a:t>
                      </a:r>
                    </a:p>
                  </a:txBody>
                  <a:tcPr marL="40238" marR="40238" marT="20119" marB="20119" anchor="ctr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 This method is the entry point to execute thread, like the main method for applications.</a:t>
                      </a:r>
                    </a:p>
                  </a:txBody>
                  <a:tcPr marL="40238" marR="40238" marT="20119" marB="20119" anchor="ctr"/>
                </a:tc>
              </a:tr>
              <a:tr h="448835">
                <a:tc>
                  <a:txBody>
                    <a:bodyPr/>
                    <a:lstStyle/>
                    <a:p>
                      <a:r>
                        <a:rPr lang="en-US" sz="1600" b="1" dirty="0"/>
                        <a:t> sleep( )</a:t>
                      </a:r>
                    </a:p>
                  </a:txBody>
                  <a:tcPr marL="40238" marR="40238" marT="20119" marB="20119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 void</a:t>
                      </a:r>
                    </a:p>
                  </a:txBody>
                  <a:tcPr marL="40238" marR="40238" marT="20119" marB="20119" anchor="ctr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 Suspends a thread for a specified amount of time (in milliseconds).</a:t>
                      </a:r>
                    </a:p>
                  </a:txBody>
                  <a:tcPr marL="40238" marR="40238" marT="20119" marB="20119" anchor="ctr"/>
                </a:tc>
              </a:tr>
              <a:tr h="274563">
                <a:tc>
                  <a:txBody>
                    <a:bodyPr/>
                    <a:lstStyle/>
                    <a:p>
                      <a:r>
                        <a:rPr lang="en-US" sz="1600" b="1" dirty="0"/>
                        <a:t>  </a:t>
                      </a:r>
                      <a:r>
                        <a:rPr lang="en-US" sz="1600" b="1" dirty="0" err="1"/>
                        <a:t>isAlive</a:t>
                      </a:r>
                      <a:r>
                        <a:rPr lang="en-US" sz="1600" b="1" dirty="0"/>
                        <a:t>( ) </a:t>
                      </a:r>
                    </a:p>
                  </a:txBody>
                  <a:tcPr marL="40238" marR="40238" marT="20119" marB="2011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 boolean</a:t>
                      </a:r>
                    </a:p>
                  </a:txBody>
                  <a:tcPr marL="40238" marR="40238" marT="20119" marB="20119" anchor="ctr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 This method is used to determine the thread is running or not.</a:t>
                      </a:r>
                    </a:p>
                  </a:txBody>
                  <a:tcPr marL="40238" marR="40238" marT="20119" marB="20119" anchor="ctr"/>
                </a:tc>
              </a:tr>
              <a:tr h="510236">
                <a:tc>
                  <a:txBody>
                    <a:bodyPr/>
                    <a:lstStyle/>
                    <a:p>
                      <a:r>
                        <a:rPr lang="en-US" sz="1600" b="1" dirty="0"/>
                        <a:t> </a:t>
                      </a:r>
                      <a:r>
                        <a:rPr lang="en-US" sz="1600" b="1" dirty="0" err="1"/>
                        <a:t>activeCount</a:t>
                      </a:r>
                      <a:r>
                        <a:rPr lang="en-US" sz="1600" b="1" dirty="0"/>
                        <a:t>( )</a:t>
                      </a:r>
                    </a:p>
                  </a:txBody>
                  <a:tcPr marL="40238" marR="40238" marT="20119" marB="2011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 int</a:t>
                      </a:r>
                    </a:p>
                  </a:txBody>
                  <a:tcPr marL="40238" marR="40238" marT="20119" marB="20119" anchor="ctr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 This method returns the number of active threads in a particular thread group and all its subgroups.</a:t>
                      </a:r>
                    </a:p>
                  </a:txBody>
                  <a:tcPr marL="40238" marR="40238" marT="20119" marB="20119" anchor="ctr"/>
                </a:tc>
              </a:tr>
              <a:tr h="274563">
                <a:tc>
                  <a:txBody>
                    <a:bodyPr/>
                    <a:lstStyle/>
                    <a:p>
                      <a:r>
                        <a:rPr lang="en-US" sz="1600" b="1" dirty="0"/>
                        <a:t> interrupt( ) </a:t>
                      </a:r>
                    </a:p>
                  </a:txBody>
                  <a:tcPr marL="40238" marR="40238" marT="20119" marB="2011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 void</a:t>
                      </a:r>
                    </a:p>
                  </a:txBody>
                  <a:tcPr marL="40238" marR="40238" marT="20119" marB="20119" anchor="ctr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 The method interrupt the threads on which it is invoked.</a:t>
                      </a:r>
                    </a:p>
                  </a:txBody>
                  <a:tcPr marL="40238" marR="40238" marT="20119" marB="20119" anchor="ctr"/>
                </a:tc>
              </a:tr>
              <a:tr h="510236">
                <a:tc>
                  <a:txBody>
                    <a:bodyPr/>
                    <a:lstStyle/>
                    <a:p>
                      <a:r>
                        <a:rPr lang="en-US" sz="1600" b="1" dirty="0"/>
                        <a:t> yield( ) </a:t>
                      </a:r>
                    </a:p>
                  </a:txBody>
                  <a:tcPr marL="40238" marR="40238" marT="20119" marB="2011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 void</a:t>
                      </a:r>
                    </a:p>
                  </a:txBody>
                  <a:tcPr marL="40238" marR="40238" marT="20119" marB="20119" anchor="ctr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 By invoking this method the current thread pause its execution temporarily and allow other threads to execute. </a:t>
                      </a:r>
                    </a:p>
                  </a:txBody>
                  <a:tcPr marL="40238" marR="40238" marT="20119" marB="20119" anchor="ctr"/>
                </a:tc>
              </a:tr>
              <a:tr h="981581">
                <a:tc>
                  <a:txBody>
                    <a:bodyPr/>
                    <a:lstStyle/>
                    <a:p>
                      <a:r>
                        <a:rPr lang="en-US" sz="1600" b="1" dirty="0"/>
                        <a:t> join( ) </a:t>
                      </a:r>
                    </a:p>
                  </a:txBody>
                  <a:tcPr marL="40238" marR="40238" marT="20119" marB="2011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 void</a:t>
                      </a:r>
                    </a:p>
                  </a:txBody>
                  <a:tcPr marL="40238" marR="40238" marT="20119" marB="20119" anchor="ctr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 This method and  join(long </a:t>
                      </a:r>
                      <a:r>
                        <a:rPr lang="en-US" sz="1600" i="1" dirty="0" err="1"/>
                        <a:t>millisec</a:t>
                      </a:r>
                      <a:r>
                        <a:rPr lang="en-US" sz="1600" i="1" dirty="0"/>
                        <a:t>) Throws </a:t>
                      </a:r>
                      <a:r>
                        <a:rPr lang="en-US" sz="1600" i="1" dirty="0" err="1"/>
                        <a:t>InterruptedException</a:t>
                      </a:r>
                      <a:r>
                        <a:rPr lang="en-US" sz="1600" i="1" dirty="0"/>
                        <a:t>.  These two methods are invoked on a thread. These are not returned until either the thread has completed or it is timed out respectively.</a:t>
                      </a:r>
                    </a:p>
                  </a:txBody>
                  <a:tcPr marL="40238" marR="40238" marT="20119" marB="20119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thread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743200"/>
            <a:ext cx="47720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Prioritization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 allows you to give each of the threads running in a virtual machine a </a:t>
            </a:r>
            <a:r>
              <a:rPr lang="en-US" i="1" dirty="0" smtClean="0"/>
              <a:t>priority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Higher-priority threads generally get more of a chance to run than lower-priority threads.</a:t>
            </a:r>
          </a:p>
          <a:p>
            <a:r>
              <a:rPr lang="en-US" dirty="0" smtClean="0"/>
              <a:t>Thread Priority Constants:</a:t>
            </a:r>
          </a:p>
          <a:p>
            <a:pPr lvl="1"/>
            <a:r>
              <a:rPr lang="en-US" sz="2400" dirty="0" err="1" smtClean="0"/>
              <a:t>Thread.MAX_PRIORITY</a:t>
            </a:r>
            <a:endParaRPr lang="en-US" sz="2400" dirty="0" smtClean="0"/>
          </a:p>
          <a:p>
            <a:pPr lvl="1"/>
            <a:r>
              <a:rPr lang="en-US" sz="2400" dirty="0" err="1" smtClean="0"/>
              <a:t>Thread.MIN_PRIORITY</a:t>
            </a:r>
            <a:endParaRPr lang="en-US" sz="2400" dirty="0" smtClean="0"/>
          </a:p>
          <a:p>
            <a:pPr lvl="1"/>
            <a:r>
              <a:rPr lang="en-US" sz="2400" dirty="0" err="1" smtClean="0"/>
              <a:t>Thread.NORM_PRIORITY</a:t>
            </a:r>
            <a:endParaRPr lang="en-US" sz="2400" dirty="0" smtClean="0"/>
          </a:p>
          <a:p>
            <a:r>
              <a:rPr lang="en-US" dirty="0" smtClean="0"/>
              <a:t>Getter/Setter for priority:</a:t>
            </a:r>
          </a:p>
          <a:p>
            <a:pPr lvl="1"/>
            <a:r>
              <a:rPr lang="en-US" dirty="0" err="1" smtClean="0"/>
              <a:t>setPriority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getPriority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Daemon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characteristics of daemon threads are: </a:t>
            </a:r>
          </a:p>
          <a:p>
            <a:r>
              <a:rPr lang="en-US" dirty="0" smtClean="0"/>
              <a:t>Daemon threads work in the background providing services to other threads.</a:t>
            </a:r>
          </a:p>
          <a:p>
            <a:r>
              <a:rPr lang="en-US" dirty="0" smtClean="0"/>
              <a:t>They are fully dependent on user threads</a:t>
            </a:r>
          </a:p>
          <a:p>
            <a:r>
              <a:rPr lang="en-US" dirty="0" smtClean="0"/>
              <a:t>If any </a:t>
            </a:r>
            <a:r>
              <a:rPr lang="en-US" i="1" dirty="0" smtClean="0"/>
              <a:t>non-</a:t>
            </a:r>
            <a:r>
              <a:rPr lang="en-US" dirty="0" smtClean="0"/>
              <a:t>daemon thread is still alive, the VM will not exit.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Daemon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Daemon threads are used for background supporting tasks and are only needed while normal, non-daemon threads are still running.</a:t>
            </a:r>
          </a:p>
          <a:p>
            <a:r>
              <a:rPr lang="en-US" dirty="0" smtClean="0"/>
              <a:t>Daemon threads are designed as low-level background threads that perform some tasks such as mouse events for java program.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4" name="Content Placeholder 7"/>
          <p:cNvPicPr>
            <a:picLocks noGrp="1"/>
          </p:cNvPicPr>
          <p:nvPr>
            <p:ph sz="half" idx="4294967295"/>
          </p:nvPr>
        </p:nvPicPr>
        <p:blipFill>
          <a:blip r:embed="rId2"/>
          <a:srcRect l="16420" t="26181" r="51576" b="45473"/>
          <a:stretch>
            <a:fillRect/>
          </a:stretch>
        </p:blipFill>
        <p:spPr>
          <a:xfrm>
            <a:off x="685800" y="1600200"/>
            <a:ext cx="7696200" cy="48768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Concurrent programming in Java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200400"/>
            <a:ext cx="3733800" cy="2479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200400"/>
            <a:ext cx="3746033" cy="2489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200400" y="6172200"/>
            <a:ext cx="330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make all things run-able?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Guide to </a:t>
            </a:r>
            <a:r>
              <a:rPr lang="en-US" dirty="0" smtClean="0"/>
              <a:t>Advanced </a:t>
            </a:r>
            <a:r>
              <a:rPr lang="en-US" dirty="0" smtClean="0"/>
              <a:t>Java</a:t>
            </a:r>
          </a:p>
        </p:txBody>
      </p:sp>
      <p:sp>
        <p:nvSpPr>
          <p:cNvPr id="6" name="Rectangle 5"/>
          <p:cNvSpPr/>
          <p:nvPr/>
        </p:nvSpPr>
        <p:spPr>
          <a:xfrm>
            <a:off x="3124200" y="2971800"/>
            <a:ext cx="263526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dirty="0" smtClean="0">
                <a:ln w="1143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4000" b="1" dirty="0" smtClean="0">
                <a:ln w="1143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8000" b="1" dirty="0" smtClean="0">
                <a:ln w="1143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</a:t>
            </a:r>
            <a:endParaRPr lang="en-US" sz="8000" b="1" dirty="0">
              <a:ln w="1143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 smtClean="0">
                <a:solidFill>
                  <a:schemeClr val="accent2">
                    <a:lumMod val="75000"/>
                  </a:schemeClr>
                </a:solidFill>
              </a:rPr>
              <a:t>Java Thread Programming 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by Paul Hyde</a:t>
            </a:r>
          </a:p>
          <a:p>
            <a:r>
              <a:rPr lang="en-US" dirty="0" smtClean="0">
                <a:hlinkClick r:id="rId2"/>
              </a:rPr>
              <a:t>http://java.sun.com/docs/books/tutorial/essential/concurrency/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http://www.javaworld.com/javaworld/jw-04-1996/jw-04-threads.html</a:t>
            </a:r>
            <a:endParaRPr lang="en-US" dirty="0" smtClean="0"/>
          </a:p>
          <a:p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http://www.javapassion.com/javaintro/index.html#Threading_Basics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pic>
        <p:nvPicPr>
          <p:cNvPr id="2050" name="Picture 2" descr="D:\AXITDN_LABS\MindMap\OOP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514600"/>
            <a:ext cx="5791200" cy="40816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thread?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0778" y="4648200"/>
            <a:ext cx="3060247" cy="187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" y="1600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When a modern operating system wants to start running a program, it creates a </a:t>
            </a:r>
            <a:r>
              <a:rPr lang="en-US" b="1" dirty="0" smtClean="0">
                <a:solidFill>
                  <a:srgbClr val="0070C0"/>
                </a:solidFill>
              </a:rPr>
              <a:t>new process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9800" y="2362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process</a:t>
            </a:r>
            <a:r>
              <a:rPr lang="en-US" dirty="0" smtClean="0"/>
              <a:t> is a program that is currently executing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2895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Every process has at </a:t>
            </a:r>
            <a:r>
              <a:rPr lang="en-US" b="1" dirty="0" smtClean="0">
                <a:solidFill>
                  <a:srgbClr val="0070C0"/>
                </a:solidFill>
              </a:rPr>
              <a:t>least one thread running </a:t>
            </a:r>
            <a:r>
              <a:rPr lang="en-US" dirty="0" smtClean="0"/>
              <a:t>within 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3733800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can think of a </a:t>
            </a:r>
            <a:r>
              <a:rPr lang="en-US" b="1" dirty="0" smtClean="0"/>
              <a:t>thread</a:t>
            </a:r>
            <a:r>
              <a:rPr lang="en-US" dirty="0" smtClean="0"/>
              <a:t> as basically a </a:t>
            </a:r>
            <a:r>
              <a:rPr lang="en-US" i="1" dirty="0" smtClean="0"/>
              <a:t>lightweight</a:t>
            </a:r>
            <a:r>
              <a:rPr lang="en-US" dirty="0" smtClean="0"/>
              <a:t> process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72034" y="6488668"/>
            <a:ext cx="437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http://www.cs.cf.ac.uk/Dave/C/node29.html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539" y="3124200"/>
            <a:ext cx="3215061" cy="3557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</a:t>
            </a:r>
            <a:r>
              <a:rPr lang="en-US" dirty="0" err="1" smtClean="0"/>
              <a:t>HelloWorld</a:t>
            </a:r>
            <a:r>
              <a:rPr lang="en-US" dirty="0" smtClean="0"/>
              <a:t> again!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997839"/>
            <a:ext cx="7924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("I want to say...");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("...Hello World!");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4343400"/>
            <a:ext cx="7696200" cy="16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C:\java </a:t>
            </a:r>
            <a:r>
              <a:rPr lang="en-US" dirty="0" err="1" smtClean="0"/>
              <a:t>HelloWorld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</a:t>
            </a:r>
            <a:endParaRPr lang="en-US" dirty="0" smtClean="0"/>
          </a:p>
          <a:p>
            <a:r>
              <a:rPr lang="en-US" dirty="0" smtClean="0"/>
              <a:t>I want to say…</a:t>
            </a:r>
          </a:p>
          <a:p>
            <a:r>
              <a:rPr lang="en-US" dirty="0" smtClean="0"/>
              <a:t>…Hello World!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happening?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8600" y="2514600"/>
            <a:ext cx="5334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2590800"/>
            <a:ext cx="2362200" cy="3048000"/>
          </a:xfrm>
          <a:prstGeom prst="rect">
            <a:avLst/>
          </a:prstGeom>
          <a:effectLst>
            <a:outerShdw dist="25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4800" y="3048000"/>
            <a:ext cx="1371600" cy="2057400"/>
          </a:xfrm>
          <a:prstGeom prst="rect">
            <a:avLst/>
          </a:prstGeom>
          <a:effectLst>
            <a:outerShdw blurRad="50800" dist="444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153400" y="5334000"/>
            <a:ext cx="5334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1828800"/>
            <a:ext cx="283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 run </a:t>
            </a:r>
            <a:r>
              <a:rPr lang="en-US" dirty="0" err="1" smtClean="0"/>
              <a:t>HelloWorld</a:t>
            </a:r>
            <a:r>
              <a:rPr lang="en-US" dirty="0" smtClean="0"/>
              <a:t> program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6"/>
          </p:cNvCxnSpPr>
          <p:nvPr/>
        </p:nvCxnSpPr>
        <p:spPr>
          <a:xfrm>
            <a:off x="762000" y="2743200"/>
            <a:ext cx="2590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1600" y="2362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Process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4400" y="2743200"/>
            <a:ext cx="226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(new instance of JVM)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3429000" y="2057400"/>
            <a:ext cx="1143000" cy="1066800"/>
          </a:xfrm>
          <a:custGeom>
            <a:avLst/>
            <a:gdLst>
              <a:gd name="connsiteX0" fmla="*/ 0 w 347729"/>
              <a:gd name="connsiteY0" fmla="*/ 746975 h 1210614"/>
              <a:gd name="connsiteX1" fmla="*/ 296214 w 347729"/>
              <a:gd name="connsiteY1" fmla="*/ 77273 h 1210614"/>
              <a:gd name="connsiteX2" fmla="*/ 309093 w 347729"/>
              <a:gd name="connsiteY2" fmla="*/ 1210614 h 121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29" h="1210614">
                <a:moveTo>
                  <a:pt x="0" y="746975"/>
                </a:moveTo>
                <a:cubicBezTo>
                  <a:pt x="122349" y="373487"/>
                  <a:pt x="244699" y="0"/>
                  <a:pt x="296214" y="77273"/>
                </a:cubicBezTo>
                <a:cubicBezTo>
                  <a:pt x="347729" y="154546"/>
                  <a:pt x="328411" y="682580"/>
                  <a:pt x="309093" y="1210614"/>
                </a:cubicBezTo>
              </a:path>
            </a:pathLst>
          </a:cu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24400" y="2133600"/>
            <a:ext cx="178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Main Thread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562600" y="5562600"/>
            <a:ext cx="2667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0" y="297180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077200" y="4953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00804" y="3886200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(“I want to say…”)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7400" y="4267200"/>
            <a:ext cx="31582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(“…Hello World!”)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2" name="Straight Arrow Connector 61"/>
          <p:cNvCxnSpPr>
            <a:endCxn id="64" idx="3"/>
          </p:cNvCxnSpPr>
          <p:nvPr/>
        </p:nvCxnSpPr>
        <p:spPr>
          <a:xfrm rot="10800000" flipV="1">
            <a:off x="3202898" y="4724400"/>
            <a:ext cx="607104" cy="48946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66800" y="5029200"/>
            <a:ext cx="213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Threads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4267200" y="3352800"/>
            <a:ext cx="1066800" cy="1524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4648200" y="4419600"/>
            <a:ext cx="1143000" cy="1588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648200" y="4038600"/>
            <a:ext cx="1143000" cy="1588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267200" y="3316069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 </a:t>
            </a:r>
          </a:p>
          <a:p>
            <a:r>
              <a:rPr lang="en-US" dirty="0" smtClean="0"/>
              <a:t>{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343400" y="4495800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5" name="Freeform 74"/>
          <p:cNvSpPr/>
          <p:nvPr/>
        </p:nvSpPr>
        <p:spPr>
          <a:xfrm>
            <a:off x="3989231" y="5029200"/>
            <a:ext cx="1573369" cy="882202"/>
          </a:xfrm>
          <a:custGeom>
            <a:avLst/>
            <a:gdLst>
              <a:gd name="connsiteX0" fmla="*/ 455054 w 1562637"/>
              <a:gd name="connsiteY0" fmla="*/ 0 h 1199881"/>
              <a:gd name="connsiteX1" fmla="*/ 184597 w 1562637"/>
              <a:gd name="connsiteY1" fmla="*/ 1081825 h 1199881"/>
              <a:gd name="connsiteX2" fmla="*/ 1562637 w 1562637"/>
              <a:gd name="connsiteY2" fmla="*/ 708338 h 119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2637" h="1199881">
                <a:moveTo>
                  <a:pt x="455054" y="0"/>
                </a:moveTo>
                <a:cubicBezTo>
                  <a:pt x="227527" y="481884"/>
                  <a:pt x="0" y="963769"/>
                  <a:pt x="184597" y="1081825"/>
                </a:cubicBezTo>
                <a:cubicBezTo>
                  <a:pt x="369194" y="1199881"/>
                  <a:pt x="1562637" y="708338"/>
                  <a:pt x="1562637" y="708338"/>
                </a:cubicBezTo>
              </a:path>
            </a:pathLst>
          </a:cu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28600" y="5334000"/>
            <a:ext cx="32639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(the garbage collection thread for example)</a:t>
            </a:r>
            <a:endParaRPr lang="en-US" sz="1400" i="1" dirty="0"/>
          </a:p>
        </p:txBody>
      </p:sp>
      <p:cxnSp>
        <p:nvCxnSpPr>
          <p:cNvPr id="83" name="Straight Arrow Connector 82"/>
          <p:cNvCxnSpPr/>
          <p:nvPr/>
        </p:nvCxnSpPr>
        <p:spPr>
          <a:xfrm rot="5400000">
            <a:off x="4876800" y="4240648"/>
            <a:ext cx="3048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" idx="0"/>
            <a:endCxn id="20" idx="2"/>
          </p:cNvCxnSpPr>
          <p:nvPr/>
        </p:nvCxnSpPr>
        <p:spPr>
          <a:xfrm rot="5400000" flipH="1" flipV="1">
            <a:off x="4936947" y="2366585"/>
            <a:ext cx="545068" cy="81776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914400" y="6135469"/>
            <a:ext cx="73914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ven a simple Java program that only prints Hello World to </a:t>
            </a:r>
            <a:r>
              <a:rPr lang="en-US" dirty="0" err="1" smtClean="0"/>
              <a:t>System.out</a:t>
            </a:r>
            <a:r>
              <a:rPr lang="en-US" dirty="0" smtClean="0"/>
              <a:t> is running in a multithreaded environment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Multiple Threads?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406409"/>
          </a:xfrm>
        </p:spPr>
        <p:txBody>
          <a:bodyPr/>
          <a:lstStyle/>
          <a:p>
            <a:r>
              <a:rPr lang="en-US" dirty="0" smtClean="0"/>
              <a:t>Better Interaction with the User</a:t>
            </a:r>
          </a:p>
          <a:p>
            <a:r>
              <a:rPr lang="en-US" dirty="0" smtClean="0"/>
              <a:t>Simulation of Simultaneous Activities</a:t>
            </a:r>
          </a:p>
          <a:p>
            <a:r>
              <a:rPr lang="en-US" dirty="0" smtClean="0"/>
              <a:t>Exploitation of Multiple Processors</a:t>
            </a:r>
          </a:p>
          <a:p>
            <a:r>
              <a:rPr lang="en-US" dirty="0" smtClean="0"/>
              <a:t>Do Other Things While Waiting for Slow I/O Operations</a:t>
            </a:r>
          </a:p>
          <a:p>
            <a:r>
              <a:rPr lang="en-US" dirty="0" smtClean="0"/>
              <a:t>Simplify Object Modeling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Multiple Threads Might Not Be Good?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A thread has it own complete set of basic run-time resources to run it dependently.</a:t>
            </a:r>
          </a:p>
          <a:p>
            <a:r>
              <a:rPr lang="en-US" dirty="0" smtClean="0"/>
              <a:t>So, It’s not always a good idea to add more threads to the design of a program. Threads are not free; they carry some resource overhead.</a:t>
            </a:r>
          </a:p>
          <a:p>
            <a:r>
              <a:rPr lang="en-US" dirty="0" smtClean="0"/>
              <a:t>For example: in a pc game, there’re a thousand behavior of a thousand objects happening at the same time. Don’t use Multiple thread!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Thread?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way you can create a thread?</a:t>
            </a:r>
          </a:p>
          <a:p>
            <a:pPr lvl="1"/>
            <a:r>
              <a:rPr lang="en-US" dirty="0" smtClean="0"/>
              <a:t>Inherits the </a:t>
            </a:r>
            <a:r>
              <a:rPr lang="en-US" b="1" dirty="0" smtClean="0"/>
              <a:t>Thread</a:t>
            </a:r>
            <a:r>
              <a:rPr lang="en-US" dirty="0" smtClean="0"/>
              <a:t> class?</a:t>
            </a:r>
          </a:p>
          <a:p>
            <a:pPr lvl="1"/>
            <a:r>
              <a:rPr lang="en-US" dirty="0" smtClean="0"/>
              <a:t>Implements the </a:t>
            </a:r>
            <a:r>
              <a:rPr lang="en-US" b="1" dirty="0" err="1" smtClean="0"/>
              <a:t>Runnable</a:t>
            </a:r>
            <a:r>
              <a:rPr lang="en-US" dirty="0" smtClean="0"/>
              <a:t> interface?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379</TotalTime>
  <Words>625</Words>
  <Application>Microsoft Office PowerPoint</Application>
  <PresentationFormat>On-screen Show (4:3)</PresentationFormat>
  <Paragraphs>136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Module</vt:lpstr>
      <vt:lpstr>Session 1 - Thread</vt:lpstr>
      <vt:lpstr>Thread</vt:lpstr>
      <vt:lpstr>Review First!</vt:lpstr>
      <vt:lpstr>What is a thread?</vt:lpstr>
      <vt:lpstr>Let’s try HelloWorld again!</vt:lpstr>
      <vt:lpstr>What’s happening?</vt:lpstr>
      <vt:lpstr>Why Use Multiple Threads?</vt:lpstr>
      <vt:lpstr>When Multiple Threads Might Not Be Good?</vt:lpstr>
      <vt:lpstr>How to create a Thread?</vt:lpstr>
      <vt:lpstr>Inherits the Thread class</vt:lpstr>
      <vt:lpstr>Implements the Runnable interface</vt:lpstr>
      <vt:lpstr>Implementing Runnable  vs Extending Thread</vt:lpstr>
      <vt:lpstr>Thread States</vt:lpstr>
      <vt:lpstr>Methods of the Thread class</vt:lpstr>
      <vt:lpstr>Life Cycle of thread</vt:lpstr>
      <vt:lpstr>Thread Prioritization</vt:lpstr>
      <vt:lpstr>Daemon Threads</vt:lpstr>
      <vt:lpstr>Need for Daemon Thread</vt:lpstr>
      <vt:lpstr>Summary</vt:lpstr>
      <vt:lpstr>Thread</vt:lpstr>
      <vt:lpstr>References</vt:lpstr>
    </vt:vector>
  </TitlesOfParts>
  <Company>AxitDN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</dc:title>
  <dc:creator>TuNN</dc:creator>
  <cp:lastModifiedBy>TuNN</cp:lastModifiedBy>
  <cp:revision>74</cp:revision>
  <dcterms:created xsi:type="dcterms:W3CDTF">2009-07-09T14:51:00Z</dcterms:created>
  <dcterms:modified xsi:type="dcterms:W3CDTF">2009-07-12T10:46:43Z</dcterms:modified>
</cp:coreProperties>
</file>