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3" r:id="rId4"/>
    <p:sldId id="262" r:id="rId5"/>
    <p:sldId id="258"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D4DB94B-E4B5-4B64-910A-0847F7265852}" type="datetimeFigureOut">
              <a:rPr lang="es-419" smtClean="0"/>
              <a:t>2/2/2021</a:t>
            </a:fld>
            <a:endParaRPr lang="es-419"/>
          </a:p>
        </p:txBody>
      </p:sp>
      <p:sp>
        <p:nvSpPr>
          <p:cNvPr id="5" name="Footer Placeholder 4"/>
          <p:cNvSpPr>
            <a:spLocks noGrp="1"/>
          </p:cNvSpPr>
          <p:nvPr>
            <p:ph type="ftr" sz="quarter" idx="11"/>
          </p:nvPr>
        </p:nvSpPr>
        <p:spPr>
          <a:xfrm>
            <a:off x="2416500" y="329307"/>
            <a:ext cx="4973915" cy="309201"/>
          </a:xfrm>
        </p:spPr>
        <p:txBody>
          <a:bodyPr/>
          <a:lstStyle/>
          <a:p>
            <a:endParaRPr lang="es-419"/>
          </a:p>
        </p:txBody>
      </p:sp>
      <p:sp>
        <p:nvSpPr>
          <p:cNvPr id="6" name="Slide Number Placeholder 5"/>
          <p:cNvSpPr>
            <a:spLocks noGrp="1"/>
          </p:cNvSpPr>
          <p:nvPr>
            <p:ph type="sldNum" sz="quarter" idx="12"/>
          </p:nvPr>
        </p:nvSpPr>
        <p:spPr>
          <a:xfrm>
            <a:off x="1437664" y="798973"/>
            <a:ext cx="811019" cy="503578"/>
          </a:xfrm>
        </p:spPr>
        <p:txBody>
          <a:bodyPr/>
          <a:lstStyle/>
          <a:p>
            <a:fld id="{3131D515-6043-4C5A-863D-AA6097665C23}" type="slidenum">
              <a:rPr lang="es-419" smtClean="0"/>
              <a:t>‹Nº›</a:t>
            </a:fld>
            <a:endParaRPr lang="es-419"/>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1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4DB94B-E4B5-4B64-910A-0847F7265852}" type="datetimeFigureOut">
              <a:rPr lang="es-419" smtClean="0"/>
              <a:t>2/2/2021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131D515-6043-4C5A-863D-AA6097665C23}" type="slidenum">
              <a:rPr lang="es-419" smtClean="0"/>
              <a:t>‹Nº›</a:t>
            </a:fld>
            <a:endParaRPr lang="es-419"/>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05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4DB94B-E4B5-4B64-910A-0847F7265852}" type="datetimeFigureOut">
              <a:rPr lang="es-419" smtClean="0"/>
              <a:t>2/2/2021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131D515-6043-4C5A-863D-AA6097665C23}" type="slidenum">
              <a:rPr lang="es-419" smtClean="0"/>
              <a:t>‹Nº›</a:t>
            </a:fld>
            <a:endParaRPr lang="es-419"/>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981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D4DB94B-E4B5-4B64-910A-0847F7265852}" type="datetimeFigureOut">
              <a:rPr lang="es-419" smtClean="0"/>
              <a:t>2/2/2021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131D515-6043-4C5A-863D-AA6097665C23}" type="slidenum">
              <a:rPr lang="es-419" smtClean="0"/>
              <a:t>‹Nº›</a:t>
            </a:fld>
            <a:endParaRPr lang="es-419"/>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788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D4DB94B-E4B5-4B64-910A-0847F7265852}" type="datetimeFigureOut">
              <a:rPr lang="es-419" smtClean="0"/>
              <a:t>2/2/2021</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131D515-6043-4C5A-863D-AA6097665C23}" type="slidenum">
              <a:rPr lang="es-419" smtClean="0"/>
              <a:t>‹Nº›</a:t>
            </a:fld>
            <a:endParaRPr lang="es-419"/>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436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D4DB94B-E4B5-4B64-910A-0847F7265852}" type="datetimeFigureOut">
              <a:rPr lang="es-419" smtClean="0"/>
              <a:t>2/2/2021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131D515-6043-4C5A-863D-AA6097665C23}" type="slidenum">
              <a:rPr lang="es-419" smtClean="0"/>
              <a:t>‹Nº›</a:t>
            </a:fld>
            <a:endParaRPr lang="es-419"/>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92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4DB94B-E4B5-4B64-910A-0847F7265852}" type="datetimeFigureOut">
              <a:rPr lang="es-419" smtClean="0"/>
              <a:t>2/2/2021</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3131D515-6043-4C5A-863D-AA6097665C23}" type="slidenum">
              <a:rPr lang="es-419" smtClean="0"/>
              <a:t>‹Nº›</a:t>
            </a:fld>
            <a:endParaRPr lang="es-419"/>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08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4DB94B-E4B5-4B64-910A-0847F7265852}" type="datetimeFigureOut">
              <a:rPr lang="es-419" smtClean="0"/>
              <a:t>2/2/2021</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3131D515-6043-4C5A-863D-AA6097665C23}" type="slidenum">
              <a:rPr lang="es-419" smtClean="0"/>
              <a:t>‹Nº›</a:t>
            </a:fld>
            <a:endParaRPr lang="es-419"/>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90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DB94B-E4B5-4B64-910A-0847F7265852}" type="datetimeFigureOut">
              <a:rPr lang="es-419" smtClean="0"/>
              <a:t>2/2/2021</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3131D515-6043-4C5A-863D-AA6097665C23}" type="slidenum">
              <a:rPr lang="es-419" smtClean="0"/>
              <a:t>‹Nº›</a:t>
            </a:fld>
            <a:endParaRPr lang="es-419"/>
          </a:p>
        </p:txBody>
      </p:sp>
    </p:spTree>
    <p:extLst>
      <p:ext uri="{BB962C8B-B14F-4D97-AF65-F5344CB8AC3E}">
        <p14:creationId xmlns:p14="http://schemas.microsoft.com/office/powerpoint/2010/main" val="271186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4DB94B-E4B5-4B64-910A-0847F7265852}" type="datetimeFigureOut">
              <a:rPr lang="es-419" smtClean="0"/>
              <a:t>2/2/2021</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131D515-6043-4C5A-863D-AA6097665C23}" type="slidenum">
              <a:rPr lang="es-419" smtClean="0"/>
              <a:t>‹Nº›</a:t>
            </a:fld>
            <a:endParaRPr lang="es-419"/>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31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4DB94B-E4B5-4B64-910A-0847F7265852}" type="datetimeFigureOut">
              <a:rPr lang="es-419" smtClean="0"/>
              <a:t>2/2/2021</a:t>
            </a:fld>
            <a:endParaRPr lang="es-419"/>
          </a:p>
        </p:txBody>
      </p:sp>
      <p:sp>
        <p:nvSpPr>
          <p:cNvPr id="6" name="Footer Placeholder 5"/>
          <p:cNvSpPr>
            <a:spLocks noGrp="1"/>
          </p:cNvSpPr>
          <p:nvPr>
            <p:ph type="ftr" sz="quarter" idx="11"/>
          </p:nvPr>
        </p:nvSpPr>
        <p:spPr>
          <a:xfrm>
            <a:off x="1447382" y="318640"/>
            <a:ext cx="5541004" cy="320931"/>
          </a:xfrm>
        </p:spPr>
        <p:txBody>
          <a:bodyPr/>
          <a:lstStyle/>
          <a:p>
            <a:endParaRPr lang="es-419"/>
          </a:p>
        </p:txBody>
      </p:sp>
      <p:sp>
        <p:nvSpPr>
          <p:cNvPr id="7" name="Slide Number Placeholder 6"/>
          <p:cNvSpPr>
            <a:spLocks noGrp="1"/>
          </p:cNvSpPr>
          <p:nvPr>
            <p:ph type="sldNum" sz="quarter" idx="12"/>
          </p:nvPr>
        </p:nvSpPr>
        <p:spPr/>
        <p:txBody>
          <a:bodyPr/>
          <a:lstStyle/>
          <a:p>
            <a:fld id="{3131D515-6043-4C5A-863D-AA6097665C23}" type="slidenum">
              <a:rPr lang="es-419" smtClean="0"/>
              <a:t>‹Nº›</a:t>
            </a:fld>
            <a:endParaRPr lang="es-419"/>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79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4DB94B-E4B5-4B64-910A-0847F7265852}" type="datetimeFigureOut">
              <a:rPr lang="es-419" smtClean="0"/>
              <a:t>2/2/2021</a:t>
            </a:fld>
            <a:endParaRPr lang="es-419"/>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31D515-6043-4C5A-863D-AA6097665C23}" type="slidenum">
              <a:rPr lang="es-419" smtClean="0"/>
              <a:t>‹Nº›</a:t>
            </a:fld>
            <a:endParaRPr lang="es-419"/>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8983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4200/api/books" TargetMode="External"/><Relationship Id="rId2" Type="http://schemas.openxmlformats.org/officeDocument/2006/relationships/hyperlink" Target="http://localhost:47598/api/boo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74D78-07CD-4E51-AEE4-0179D237912F}"/>
              </a:ext>
            </a:extLst>
          </p:cNvPr>
          <p:cNvSpPr>
            <a:spLocks noGrp="1"/>
          </p:cNvSpPr>
          <p:nvPr>
            <p:ph type="ctrTitle"/>
          </p:nvPr>
        </p:nvSpPr>
        <p:spPr/>
        <p:txBody>
          <a:bodyPr/>
          <a:lstStyle/>
          <a:p>
            <a:r>
              <a:rPr lang="en-US" dirty="0"/>
              <a:t>Proxy Endpoints in Node.js</a:t>
            </a:r>
            <a:endParaRPr lang="es-419" dirty="0"/>
          </a:p>
        </p:txBody>
      </p:sp>
      <p:sp>
        <p:nvSpPr>
          <p:cNvPr id="3" name="Subtítulo 2">
            <a:extLst>
              <a:ext uri="{FF2B5EF4-FFF2-40B4-BE49-F238E27FC236}">
                <a16:creationId xmlns:a16="http://schemas.microsoft.com/office/drawing/2014/main" id="{74E7AA33-2D58-4851-B00A-07CB20F5469F}"/>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8389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CCEA5-C676-445C-9612-0F95E20DB81A}"/>
              </a:ext>
            </a:extLst>
          </p:cNvPr>
          <p:cNvSpPr>
            <a:spLocks noGrp="1"/>
          </p:cNvSpPr>
          <p:nvPr>
            <p:ph type="title"/>
          </p:nvPr>
        </p:nvSpPr>
        <p:spPr/>
        <p:txBody>
          <a:bodyPr/>
          <a:lstStyle/>
          <a:p>
            <a:r>
              <a:rPr lang="en-US" dirty="0"/>
              <a:t>Proxy </a:t>
            </a:r>
            <a:endParaRPr lang="es-419" dirty="0"/>
          </a:p>
        </p:txBody>
      </p:sp>
      <p:sp>
        <p:nvSpPr>
          <p:cNvPr id="3" name="Marcador de contenido 2">
            <a:extLst>
              <a:ext uri="{FF2B5EF4-FFF2-40B4-BE49-F238E27FC236}">
                <a16:creationId xmlns:a16="http://schemas.microsoft.com/office/drawing/2014/main" id="{71CAE0D9-273B-4F0B-83AB-94C7FB676192}"/>
              </a:ext>
            </a:extLst>
          </p:cNvPr>
          <p:cNvSpPr>
            <a:spLocks noGrp="1"/>
          </p:cNvSpPr>
          <p:nvPr>
            <p:ph idx="1"/>
          </p:nvPr>
        </p:nvSpPr>
        <p:spPr/>
        <p:txBody>
          <a:bodyPr/>
          <a:lstStyle/>
          <a:p>
            <a:r>
              <a:rPr lang="en-US" b="0" i="0" dirty="0">
                <a:solidFill>
                  <a:srgbClr val="303336"/>
                </a:solidFill>
                <a:effectLst/>
                <a:latin typeface="Open Sans"/>
              </a:rPr>
              <a:t>A </a:t>
            </a:r>
            <a:r>
              <a:rPr lang="en-US" b="0" i="1" dirty="0">
                <a:solidFill>
                  <a:srgbClr val="303336"/>
                </a:solidFill>
                <a:effectLst/>
                <a:latin typeface="Open Sans"/>
              </a:rPr>
              <a:t>proxy</a:t>
            </a:r>
            <a:r>
              <a:rPr lang="en-US" b="0" i="0" dirty="0">
                <a:solidFill>
                  <a:srgbClr val="303336"/>
                </a:solidFill>
                <a:effectLst/>
                <a:latin typeface="Open Sans"/>
              </a:rPr>
              <a:t> may refer to a person who is authorized to act for another or it may designate the function or authority of serving in another’s stead. </a:t>
            </a:r>
            <a:r>
              <a:rPr lang="en-US" dirty="0">
                <a:solidFill>
                  <a:srgbClr val="303336"/>
                </a:solidFill>
                <a:latin typeface="Open Sans"/>
              </a:rPr>
              <a:t>A</a:t>
            </a:r>
            <a:r>
              <a:rPr lang="en-US" b="0" i="0" dirty="0">
                <a:solidFill>
                  <a:srgbClr val="303336"/>
                </a:solidFill>
                <a:effectLst/>
                <a:latin typeface="Open Sans"/>
              </a:rPr>
              <a:t> proxy server is a server application or appliance that acts as an intermediary for requests from clients seeking resources from servers that provide those resources.</a:t>
            </a:r>
            <a:endParaRPr lang="es-419" dirty="0"/>
          </a:p>
        </p:txBody>
      </p:sp>
      <p:pic>
        <p:nvPicPr>
          <p:cNvPr id="1026" name="Picture 2" descr="people talking to each other in different languages asking about the other person&amp;#x27;s favorite music">
            <a:extLst>
              <a:ext uri="{FF2B5EF4-FFF2-40B4-BE49-F238E27FC236}">
                <a16:creationId xmlns:a16="http://schemas.microsoft.com/office/drawing/2014/main" id="{3EEF85CE-D8B5-4AF3-994C-387FAB427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216" y="3572338"/>
            <a:ext cx="5767568" cy="258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1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B46EB-6D38-4ED4-B44C-4A6FA8D27D6C}"/>
              </a:ext>
            </a:extLst>
          </p:cNvPr>
          <p:cNvSpPr>
            <a:spLocks noGrp="1"/>
          </p:cNvSpPr>
          <p:nvPr>
            <p:ph type="title"/>
          </p:nvPr>
        </p:nvSpPr>
        <p:spPr/>
        <p:txBody>
          <a:bodyPr/>
          <a:lstStyle/>
          <a:p>
            <a:r>
              <a:rPr lang="en-US" dirty="0" err="1"/>
              <a:t>WebPack</a:t>
            </a:r>
            <a:endParaRPr lang="es-419" dirty="0"/>
          </a:p>
        </p:txBody>
      </p:sp>
      <p:sp>
        <p:nvSpPr>
          <p:cNvPr id="3" name="Marcador de contenido 2">
            <a:extLst>
              <a:ext uri="{FF2B5EF4-FFF2-40B4-BE49-F238E27FC236}">
                <a16:creationId xmlns:a16="http://schemas.microsoft.com/office/drawing/2014/main" id="{32F414EA-4B25-41F2-AC1E-79A18EA3E628}"/>
              </a:ext>
            </a:extLst>
          </p:cNvPr>
          <p:cNvSpPr>
            <a:spLocks noGrp="1"/>
          </p:cNvSpPr>
          <p:nvPr>
            <p:ph idx="1"/>
          </p:nvPr>
        </p:nvSpPr>
        <p:spPr/>
        <p:txBody>
          <a:bodyPr/>
          <a:lstStyle/>
          <a:p>
            <a:r>
              <a:rPr lang="en-US" b="0" i="0" dirty="0">
                <a:solidFill>
                  <a:srgbClr val="000000"/>
                </a:solidFill>
                <a:effectLst/>
                <a:latin typeface="Helvetica Neue"/>
              </a:rPr>
              <a:t>Webpack is a build tool that makes working with static assets easier. Using Webpack, you can easily transform and optimize </a:t>
            </a:r>
            <a:r>
              <a:rPr lang="en-US" dirty="0">
                <a:latin typeface="Helvetica Neue"/>
              </a:rPr>
              <a:t>JavaScript</a:t>
            </a:r>
            <a:r>
              <a:rPr lang="en-US" b="0" i="0" dirty="0">
                <a:solidFill>
                  <a:srgbClr val="000000"/>
                </a:solidFill>
                <a:effectLst/>
                <a:latin typeface="Helvetica Neue"/>
              </a:rPr>
              <a:t>, CSS, images and more from a single configuration. </a:t>
            </a:r>
          </a:p>
          <a:p>
            <a:r>
              <a:rPr lang="en-US" dirty="0">
                <a:solidFill>
                  <a:srgbClr val="000000"/>
                </a:solidFill>
                <a:latin typeface="Helvetica Neue"/>
              </a:rPr>
              <a:t>Angular CLI added the webpack-dev-server as the development server. The webpack-dev-server makes use of the http-proxy-middleware package, which allows us to send API requests on the same domain.</a:t>
            </a:r>
          </a:p>
          <a:p>
            <a:r>
              <a:rPr lang="en-US" dirty="0"/>
              <a:t>GET </a:t>
            </a:r>
            <a:r>
              <a:rPr lang="es-419" b="0" i="1" u="sng" dirty="0">
                <a:effectLst/>
                <a:latin typeface="Menlo"/>
                <a:hlinkClick r:id="rId2"/>
              </a:rPr>
              <a:t>http://localhost:47598/api/books</a:t>
            </a:r>
            <a:r>
              <a:rPr lang="es-419" b="0" i="1" u="sng" dirty="0">
                <a:effectLst/>
                <a:latin typeface="Menlo"/>
              </a:rPr>
              <a:t> </a:t>
            </a:r>
            <a:endParaRPr lang="es-419" i="1" u="sng" dirty="0">
              <a:latin typeface="Menlo"/>
            </a:endParaRPr>
          </a:p>
          <a:p>
            <a:r>
              <a:rPr lang="es-419" dirty="0"/>
              <a:t>GET </a:t>
            </a:r>
            <a:r>
              <a:rPr lang="es-419" b="0" i="1" u="sng" dirty="0">
                <a:effectLst/>
                <a:latin typeface="Menlo"/>
                <a:hlinkClick r:id="rId3"/>
              </a:rPr>
              <a:t>http://localhost:4200/api/books</a:t>
            </a:r>
            <a:endParaRPr lang="es-419" i="1" u="sng" dirty="0">
              <a:latin typeface="Menlo"/>
            </a:endParaRPr>
          </a:p>
          <a:p>
            <a:endParaRPr lang="en-US" dirty="0"/>
          </a:p>
          <a:p>
            <a:endParaRPr lang="es-419" dirty="0"/>
          </a:p>
        </p:txBody>
      </p:sp>
    </p:spTree>
    <p:extLst>
      <p:ext uri="{BB962C8B-B14F-4D97-AF65-F5344CB8AC3E}">
        <p14:creationId xmlns:p14="http://schemas.microsoft.com/office/powerpoint/2010/main" val="769473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79812-CDE7-4489-BDBD-0180D03B44CC}"/>
              </a:ext>
            </a:extLst>
          </p:cNvPr>
          <p:cNvSpPr>
            <a:spLocks noGrp="1"/>
          </p:cNvSpPr>
          <p:nvPr>
            <p:ph type="title"/>
          </p:nvPr>
        </p:nvSpPr>
        <p:spPr/>
        <p:txBody>
          <a:bodyPr/>
          <a:lstStyle/>
          <a:p>
            <a:r>
              <a:rPr lang="en-US" dirty="0"/>
              <a:t>webpack-dev-server</a:t>
            </a:r>
            <a:endParaRPr lang="es-419" dirty="0"/>
          </a:p>
        </p:txBody>
      </p:sp>
      <p:sp>
        <p:nvSpPr>
          <p:cNvPr id="3" name="Marcador de contenido 2">
            <a:extLst>
              <a:ext uri="{FF2B5EF4-FFF2-40B4-BE49-F238E27FC236}">
                <a16:creationId xmlns:a16="http://schemas.microsoft.com/office/drawing/2014/main" id="{1692CEBF-C20A-44C9-B58C-16610F2841D3}"/>
              </a:ext>
            </a:extLst>
          </p:cNvPr>
          <p:cNvSpPr>
            <a:spLocks noGrp="1"/>
          </p:cNvSpPr>
          <p:nvPr>
            <p:ph idx="1"/>
          </p:nvPr>
        </p:nvSpPr>
        <p:spPr/>
        <p:txBody>
          <a:bodyPr>
            <a:normAutofit/>
          </a:bodyPr>
          <a:lstStyle/>
          <a:p>
            <a:r>
              <a:rPr lang="en-US" dirty="0"/>
              <a:t>The Angular CLI hides all that webpack complexity. However, that simplicity comes at the price of flexibility. By using the Angular CLI you lose the ability to configure and customize webpack.</a:t>
            </a:r>
          </a:p>
          <a:p>
            <a:endParaRPr lang="es-419" b="0" i="1" u="sng" dirty="0">
              <a:effectLst/>
              <a:latin typeface="Menlo"/>
            </a:endParaRPr>
          </a:p>
          <a:p>
            <a:r>
              <a:rPr lang="es-419" dirty="0"/>
              <a:t>webpack.config.js</a:t>
            </a:r>
          </a:p>
          <a:p>
            <a:endParaRPr lang="es-419" dirty="0"/>
          </a:p>
        </p:txBody>
      </p:sp>
    </p:spTree>
    <p:extLst>
      <p:ext uri="{BB962C8B-B14F-4D97-AF65-F5344CB8AC3E}">
        <p14:creationId xmlns:p14="http://schemas.microsoft.com/office/powerpoint/2010/main" val="17530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514FA-9B18-4F16-8F63-45CECC4D735F}"/>
              </a:ext>
            </a:extLst>
          </p:cNvPr>
          <p:cNvSpPr>
            <a:spLocks noGrp="1"/>
          </p:cNvSpPr>
          <p:nvPr>
            <p:ph type="title"/>
          </p:nvPr>
        </p:nvSpPr>
        <p:spPr/>
        <p:txBody>
          <a:bodyPr/>
          <a:lstStyle/>
          <a:p>
            <a:r>
              <a:rPr lang="en-US" dirty="0"/>
              <a:t>Proxying all URLs start with /</a:t>
            </a:r>
            <a:r>
              <a:rPr lang="en-US" dirty="0" err="1"/>
              <a:t>api</a:t>
            </a:r>
            <a:endParaRPr lang="es-419" dirty="0"/>
          </a:p>
        </p:txBody>
      </p:sp>
      <p:sp>
        <p:nvSpPr>
          <p:cNvPr id="3" name="Marcador de contenido 2">
            <a:extLst>
              <a:ext uri="{FF2B5EF4-FFF2-40B4-BE49-F238E27FC236}">
                <a16:creationId xmlns:a16="http://schemas.microsoft.com/office/drawing/2014/main" id="{00FFA3CE-A416-49E0-91CE-0DF1353ABDDE}"/>
              </a:ext>
            </a:extLst>
          </p:cNvPr>
          <p:cNvSpPr>
            <a:spLocks noGrp="1"/>
          </p:cNvSpPr>
          <p:nvPr>
            <p:ph idx="1"/>
          </p:nvPr>
        </p:nvSpPr>
        <p:spPr>
          <a:xfrm>
            <a:off x="1451579" y="2015732"/>
            <a:ext cx="9603275" cy="3450613"/>
          </a:xfrm>
        </p:spPr>
        <p:txBody>
          <a:bodyPr>
            <a:normAutofit/>
          </a:bodyPr>
          <a:lstStyle/>
          <a:p>
            <a:r>
              <a:rPr lang="en-US" dirty="0"/>
              <a:t>Create a json file: </a:t>
            </a:r>
            <a:r>
              <a:rPr lang="en-US" dirty="0" err="1"/>
              <a:t>proxy.conf.json</a:t>
            </a:r>
            <a:endParaRPr lang="en-US" dirty="0"/>
          </a:p>
          <a:p>
            <a:r>
              <a:rPr lang="es-419" b="0" dirty="0" err="1">
                <a:effectLst/>
                <a:latin typeface="Menlo"/>
              </a:rPr>
              <a:t>Add</a:t>
            </a:r>
            <a:r>
              <a:rPr lang="es-419" b="0" dirty="0">
                <a:effectLst/>
                <a:latin typeface="Menlo"/>
              </a:rPr>
              <a:t> </a:t>
            </a:r>
            <a:r>
              <a:rPr lang="es-419" b="0" dirty="0" err="1">
                <a:effectLst/>
                <a:latin typeface="Menlo"/>
              </a:rPr>
              <a:t>the</a:t>
            </a:r>
            <a:r>
              <a:rPr lang="es-419" b="0" dirty="0">
                <a:effectLst/>
                <a:latin typeface="Menlo"/>
              </a:rPr>
              <a:t> </a:t>
            </a:r>
            <a:r>
              <a:rPr lang="es-419" b="0" dirty="0" err="1">
                <a:effectLst/>
                <a:latin typeface="Menlo"/>
              </a:rPr>
              <a:t>Json</a:t>
            </a:r>
            <a:r>
              <a:rPr lang="es-419" b="0" dirty="0">
                <a:effectLst/>
                <a:latin typeface="Menlo"/>
              </a:rPr>
              <a:t> </a:t>
            </a:r>
            <a:r>
              <a:rPr lang="es-419" b="0" dirty="0" err="1">
                <a:effectLst/>
                <a:latin typeface="Menlo"/>
              </a:rPr>
              <a:t>Config</a:t>
            </a:r>
            <a:r>
              <a:rPr lang="es-419" b="0" dirty="0">
                <a:effectLst/>
                <a:latin typeface="Menlo"/>
              </a:rPr>
              <a:t> </a:t>
            </a:r>
            <a:r>
              <a:rPr lang="es-419" b="0" dirty="0" err="1">
                <a:effectLst/>
                <a:latin typeface="Menlo"/>
              </a:rPr>
              <a:t>for</a:t>
            </a:r>
            <a:r>
              <a:rPr lang="es-419" b="0" dirty="0">
                <a:effectLst/>
                <a:latin typeface="Menlo"/>
              </a:rPr>
              <a:t> </a:t>
            </a:r>
            <a:r>
              <a:rPr lang="es-419" b="0" dirty="0" err="1">
                <a:effectLst/>
                <a:latin typeface="Menlo"/>
              </a:rPr>
              <a:t>the</a:t>
            </a:r>
            <a:r>
              <a:rPr lang="es-419" b="0" dirty="0">
                <a:effectLst/>
                <a:latin typeface="Menlo"/>
              </a:rPr>
              <a:t> proxy: </a:t>
            </a:r>
          </a:p>
          <a:p>
            <a:r>
              <a:rPr lang="es-419" dirty="0" err="1"/>
              <a:t>Update</a:t>
            </a:r>
            <a:r>
              <a:rPr lang="es-419" dirty="0"/>
              <a:t> </a:t>
            </a:r>
            <a:r>
              <a:rPr lang="es-419" dirty="0" err="1"/>
              <a:t>the</a:t>
            </a:r>
            <a:r>
              <a:rPr lang="es-419" dirty="0"/>
              <a:t> </a:t>
            </a:r>
            <a:r>
              <a:rPr lang="es-419" dirty="0" err="1"/>
              <a:t>angular.json</a:t>
            </a:r>
            <a:r>
              <a:rPr lang="es-419" dirty="0"/>
              <a:t> file in </a:t>
            </a:r>
            <a:r>
              <a:rPr lang="es-419" dirty="0" err="1"/>
              <a:t>the</a:t>
            </a:r>
            <a:r>
              <a:rPr lang="es-419" dirty="0"/>
              <a:t> </a:t>
            </a:r>
            <a:br>
              <a:rPr lang="es-419" dirty="0"/>
            </a:br>
            <a:r>
              <a:rPr lang="es-419" dirty="0"/>
              <a:t>serve </a:t>
            </a:r>
            <a:r>
              <a:rPr lang="es-419" dirty="0" err="1"/>
              <a:t>option</a:t>
            </a:r>
            <a:r>
              <a:rPr lang="es-419" dirty="0"/>
              <a:t>: </a:t>
            </a:r>
          </a:p>
          <a:p>
            <a:r>
              <a:rPr lang="es-419" dirty="0"/>
              <a:t>(</a:t>
            </a:r>
            <a:r>
              <a:rPr lang="es-419" dirty="0" err="1"/>
              <a:t>Optional</a:t>
            </a:r>
            <a:r>
              <a:rPr lang="es-419" dirty="0"/>
              <a:t>) </a:t>
            </a:r>
            <a:r>
              <a:rPr lang="es-419" dirty="0" err="1"/>
              <a:t>update</a:t>
            </a:r>
            <a:r>
              <a:rPr lang="es-419" dirty="0"/>
              <a:t> </a:t>
            </a:r>
            <a:r>
              <a:rPr lang="es-419" dirty="0" err="1"/>
              <a:t>the</a:t>
            </a:r>
            <a:r>
              <a:rPr lang="es-419" dirty="0"/>
              <a:t> </a:t>
            </a:r>
            <a:r>
              <a:rPr lang="es-419" dirty="0" err="1"/>
              <a:t>package.json</a:t>
            </a:r>
            <a:br>
              <a:rPr lang="es-419" dirty="0"/>
            </a:br>
            <a:r>
              <a:rPr lang="es-419" dirty="0"/>
              <a:t>script </a:t>
            </a:r>
            <a:r>
              <a:rPr lang="es-419" dirty="0" err="1"/>
              <a:t>to</a:t>
            </a:r>
            <a:r>
              <a:rPr lang="es-419" dirty="0"/>
              <a:t> </a:t>
            </a:r>
            <a:r>
              <a:rPr lang="es-419" dirty="0" err="1"/>
              <a:t>grab</a:t>
            </a:r>
            <a:r>
              <a:rPr lang="es-419" dirty="0"/>
              <a:t> </a:t>
            </a:r>
            <a:r>
              <a:rPr lang="es-419" dirty="0" err="1"/>
              <a:t>the</a:t>
            </a:r>
            <a:r>
              <a:rPr lang="es-419" dirty="0"/>
              <a:t> script </a:t>
            </a:r>
            <a:r>
              <a:rPr lang="es-419" dirty="0" err="1"/>
              <a:t>start</a:t>
            </a:r>
            <a:r>
              <a:rPr lang="es-419" dirty="0"/>
              <a:t> and </a:t>
            </a:r>
            <a:br>
              <a:rPr lang="es-419" dirty="0"/>
            </a:br>
            <a:r>
              <a:rPr lang="es-419" dirty="0" err="1"/>
              <a:t>perform</a:t>
            </a:r>
            <a:r>
              <a:rPr lang="es-419" dirty="0"/>
              <a:t> </a:t>
            </a:r>
            <a:r>
              <a:rPr lang="es-419" dirty="0" err="1"/>
              <a:t>the</a:t>
            </a:r>
            <a:r>
              <a:rPr lang="es-419" dirty="0"/>
              <a:t> proxy </a:t>
            </a:r>
            <a:r>
              <a:rPr lang="es-419" dirty="0" err="1"/>
              <a:t>config</a:t>
            </a:r>
            <a:r>
              <a:rPr lang="es-419" dirty="0"/>
              <a:t>:</a:t>
            </a:r>
          </a:p>
        </p:txBody>
      </p:sp>
      <p:sp>
        <p:nvSpPr>
          <p:cNvPr id="4" name="CuadroTexto 3">
            <a:extLst>
              <a:ext uri="{FF2B5EF4-FFF2-40B4-BE49-F238E27FC236}">
                <a16:creationId xmlns:a16="http://schemas.microsoft.com/office/drawing/2014/main" id="{17BCFC19-9920-42FE-87A5-3283261E3F93}"/>
              </a:ext>
            </a:extLst>
          </p:cNvPr>
          <p:cNvSpPr txBox="1"/>
          <p:nvPr/>
        </p:nvSpPr>
        <p:spPr>
          <a:xfrm>
            <a:off x="5695427" y="1893112"/>
            <a:ext cx="3674378" cy="1223412"/>
          </a:xfrm>
          <a:prstGeom prst="rect">
            <a:avLst/>
          </a:prstGeom>
          <a:solidFill>
            <a:schemeClr val="bg1">
              <a:lumMod val="85000"/>
            </a:schemeClr>
          </a:solidFill>
        </p:spPr>
        <p:txBody>
          <a:bodyPr wrap="square" rtlCol="0">
            <a:spAutoFit/>
          </a:bodyPr>
          <a:lstStyle/>
          <a:p>
            <a:r>
              <a:rPr lang="es-419" sz="1050" b="0" dirty="0">
                <a:effectLst/>
                <a:latin typeface="Consolas" panose="020B0609020204030204" pitchFamily="49" charset="0"/>
              </a:rPr>
              <a:t>{</a:t>
            </a:r>
          </a:p>
          <a:p>
            <a:r>
              <a:rPr lang="es-419" sz="1050" b="0" dirty="0">
                <a:effectLst/>
                <a:latin typeface="Consolas" panose="020B0609020204030204" pitchFamily="49" charset="0"/>
              </a:rPr>
              <a:t>    </a:t>
            </a:r>
            <a:r>
              <a:rPr lang="es-419" sz="1050" b="0" i="1" dirty="0">
                <a:effectLst/>
                <a:latin typeface="Consolas" panose="020B0609020204030204" pitchFamily="49" charset="0"/>
              </a:rPr>
              <a:t>"*/</a:t>
            </a:r>
            <a:r>
              <a:rPr lang="es-419" sz="1050" b="0" i="1" dirty="0" err="1">
                <a:effectLst/>
                <a:latin typeface="Consolas" panose="020B0609020204030204" pitchFamily="49" charset="0"/>
              </a:rPr>
              <a:t>WeatherForecast</a:t>
            </a:r>
            <a:r>
              <a:rPr lang="es-419" sz="1050" b="0" i="1" dirty="0">
                <a:effectLst/>
                <a:latin typeface="Consolas" panose="020B0609020204030204" pitchFamily="49" charset="0"/>
              </a:rPr>
              <a:t>"</a:t>
            </a:r>
            <a:r>
              <a:rPr lang="es-419" sz="1050" b="0" dirty="0">
                <a:effectLst/>
                <a:latin typeface="Consolas" panose="020B0609020204030204" pitchFamily="49" charset="0"/>
              </a:rPr>
              <a:t>: {</a:t>
            </a:r>
          </a:p>
          <a:p>
            <a:r>
              <a:rPr lang="es-419" sz="1050" b="0" dirty="0">
                <a:effectLst/>
                <a:latin typeface="Consolas" panose="020B0609020204030204" pitchFamily="49" charset="0"/>
              </a:rPr>
              <a:t>        </a:t>
            </a:r>
            <a:r>
              <a:rPr lang="es-419" sz="1050" b="0" i="1" dirty="0">
                <a:effectLst/>
                <a:latin typeface="Consolas" panose="020B0609020204030204" pitchFamily="49" charset="0"/>
              </a:rPr>
              <a:t>"target"</a:t>
            </a:r>
            <a:r>
              <a:rPr lang="es-419" sz="1050" b="0" dirty="0">
                <a:effectLst/>
                <a:latin typeface="Consolas" panose="020B0609020204030204" pitchFamily="49" charset="0"/>
              </a:rPr>
              <a:t>: "https://localhost:44328/",</a:t>
            </a:r>
          </a:p>
          <a:p>
            <a:r>
              <a:rPr lang="es-419" sz="1050" b="0" dirty="0">
                <a:effectLst/>
                <a:latin typeface="Consolas" panose="020B0609020204030204" pitchFamily="49" charset="0"/>
              </a:rPr>
              <a:t>        </a:t>
            </a:r>
            <a:r>
              <a:rPr lang="es-419" sz="1050" b="0" i="1" dirty="0">
                <a:effectLst/>
                <a:latin typeface="Consolas" panose="020B0609020204030204" pitchFamily="49" charset="0"/>
              </a:rPr>
              <a:t>"</a:t>
            </a:r>
            <a:r>
              <a:rPr lang="es-419" sz="1050" b="0" i="1" dirty="0" err="1">
                <a:effectLst/>
                <a:latin typeface="Consolas" panose="020B0609020204030204" pitchFamily="49" charset="0"/>
              </a:rPr>
              <a:t>secure</a:t>
            </a:r>
            <a:r>
              <a:rPr lang="es-419" sz="1050" b="0" i="1" dirty="0">
                <a:effectLst/>
                <a:latin typeface="Consolas" panose="020B0609020204030204" pitchFamily="49" charset="0"/>
              </a:rPr>
              <a:t>"</a:t>
            </a:r>
            <a:r>
              <a:rPr lang="es-419" sz="1050" b="0" dirty="0">
                <a:effectLst/>
                <a:latin typeface="Consolas" panose="020B0609020204030204" pitchFamily="49" charset="0"/>
              </a:rPr>
              <a:t>: false,</a:t>
            </a:r>
          </a:p>
          <a:p>
            <a:r>
              <a:rPr lang="es-419" sz="1050" b="0" dirty="0">
                <a:effectLst/>
                <a:latin typeface="Consolas" panose="020B0609020204030204" pitchFamily="49" charset="0"/>
              </a:rPr>
              <a:t>        </a:t>
            </a:r>
            <a:r>
              <a:rPr lang="es-419" sz="1050" b="0" i="1" dirty="0">
                <a:effectLst/>
                <a:latin typeface="Consolas" panose="020B0609020204030204" pitchFamily="49" charset="0"/>
              </a:rPr>
              <a:t>"</a:t>
            </a:r>
            <a:r>
              <a:rPr lang="es-419" sz="1050" b="0" i="1" dirty="0" err="1">
                <a:effectLst/>
                <a:latin typeface="Consolas" panose="020B0609020204030204" pitchFamily="49" charset="0"/>
              </a:rPr>
              <a:t>logLevel</a:t>
            </a:r>
            <a:r>
              <a:rPr lang="es-419" sz="1050" b="0" i="1" dirty="0">
                <a:effectLst/>
                <a:latin typeface="Consolas" panose="020B0609020204030204" pitchFamily="49" charset="0"/>
              </a:rPr>
              <a:t>"</a:t>
            </a:r>
            <a:r>
              <a:rPr lang="es-419" sz="1050" b="0" dirty="0">
                <a:effectLst/>
                <a:latin typeface="Consolas" panose="020B0609020204030204" pitchFamily="49" charset="0"/>
              </a:rPr>
              <a:t>: "</a:t>
            </a:r>
            <a:r>
              <a:rPr lang="es-419" sz="1050" b="0" dirty="0" err="1">
                <a:effectLst/>
                <a:latin typeface="Consolas" panose="020B0609020204030204" pitchFamily="49" charset="0"/>
              </a:rPr>
              <a:t>debug</a:t>
            </a:r>
            <a:r>
              <a:rPr lang="es-419" sz="1050" b="0" dirty="0">
                <a:effectLst/>
                <a:latin typeface="Consolas" panose="020B0609020204030204" pitchFamily="49" charset="0"/>
              </a:rPr>
              <a:t>"</a:t>
            </a:r>
          </a:p>
          <a:p>
            <a:r>
              <a:rPr lang="es-419" sz="1050" b="0" dirty="0">
                <a:effectLst/>
                <a:latin typeface="Consolas" panose="020B0609020204030204" pitchFamily="49" charset="0"/>
              </a:rPr>
              <a:t>    }</a:t>
            </a:r>
          </a:p>
          <a:p>
            <a:r>
              <a:rPr lang="es-419" sz="1050" b="0" dirty="0">
                <a:effectLst/>
                <a:latin typeface="Consolas" panose="020B0609020204030204" pitchFamily="49" charset="0"/>
              </a:rPr>
              <a:t>}</a:t>
            </a:r>
          </a:p>
        </p:txBody>
      </p:sp>
      <p:sp>
        <p:nvSpPr>
          <p:cNvPr id="5" name="CuadroTexto 4">
            <a:extLst>
              <a:ext uri="{FF2B5EF4-FFF2-40B4-BE49-F238E27FC236}">
                <a16:creationId xmlns:a16="http://schemas.microsoft.com/office/drawing/2014/main" id="{20492E24-F5C7-4C23-B2E3-0E85B1BED7E8}"/>
              </a:ext>
            </a:extLst>
          </p:cNvPr>
          <p:cNvSpPr txBox="1"/>
          <p:nvPr/>
        </p:nvSpPr>
        <p:spPr>
          <a:xfrm>
            <a:off x="5662570" y="3171462"/>
            <a:ext cx="3740092" cy="1384995"/>
          </a:xfrm>
          <a:prstGeom prst="rect">
            <a:avLst/>
          </a:prstGeom>
          <a:solidFill>
            <a:schemeClr val="bg1">
              <a:lumMod val="85000"/>
            </a:schemeClr>
          </a:solidFill>
        </p:spPr>
        <p:txBody>
          <a:bodyPr wrap="square" rtlCol="0">
            <a:spAutoFit/>
          </a:bodyPr>
          <a:lstStyle/>
          <a:p>
            <a:r>
              <a:rPr lang="es-419" sz="700" b="0" i="1" dirty="0">
                <a:effectLst/>
                <a:latin typeface="Consolas" panose="020B0609020204030204" pitchFamily="49" charset="0"/>
              </a:rPr>
              <a:t>"serve"</a:t>
            </a:r>
            <a:r>
              <a:rPr lang="es-419" sz="700" b="0" dirty="0">
                <a:effectLst/>
                <a:latin typeface="Consolas" panose="020B0609020204030204" pitchFamily="49" charset="0"/>
              </a:rPr>
              <a:t>: {</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builder</a:t>
            </a:r>
            <a:r>
              <a:rPr lang="es-419" sz="700" b="0" i="1" dirty="0">
                <a:effectLst/>
                <a:latin typeface="Consolas" panose="020B0609020204030204" pitchFamily="49" charset="0"/>
              </a:rPr>
              <a:t>"</a:t>
            </a:r>
            <a:r>
              <a:rPr lang="es-419" sz="700" b="0" dirty="0">
                <a:effectLst/>
                <a:latin typeface="Consolas" panose="020B0609020204030204" pitchFamily="49" charset="0"/>
              </a:rPr>
              <a:t>: "@angular-</a:t>
            </a:r>
            <a:r>
              <a:rPr lang="es-419" sz="700" b="0" dirty="0" err="1">
                <a:effectLst/>
                <a:latin typeface="Consolas" panose="020B0609020204030204" pitchFamily="49" charset="0"/>
              </a:rPr>
              <a:t>devkit</a:t>
            </a:r>
            <a:r>
              <a:rPr lang="es-419" sz="700" b="0" dirty="0">
                <a:effectLst/>
                <a:latin typeface="Consolas" panose="020B0609020204030204" pitchFamily="49" charset="0"/>
              </a:rPr>
              <a:t>/</a:t>
            </a:r>
            <a:r>
              <a:rPr lang="es-419" sz="700" b="0" dirty="0" err="1">
                <a:effectLst/>
                <a:latin typeface="Consolas" panose="020B0609020204030204" pitchFamily="49" charset="0"/>
              </a:rPr>
              <a:t>build-angular:dev-server</a:t>
            </a:r>
            <a:r>
              <a:rPr lang="es-419" sz="700" b="0" dirty="0">
                <a:effectLst/>
                <a:latin typeface="Consolas" panose="020B0609020204030204" pitchFamily="49" charset="0"/>
              </a:rPr>
              <a:t>",</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options</a:t>
            </a:r>
            <a:r>
              <a:rPr lang="es-419" sz="700" b="0" i="1" dirty="0">
                <a:effectLst/>
                <a:latin typeface="Consolas" panose="020B0609020204030204" pitchFamily="49" charset="0"/>
              </a:rPr>
              <a:t>"</a:t>
            </a:r>
            <a:r>
              <a:rPr lang="es-419" sz="700" b="0" dirty="0">
                <a:effectLst/>
                <a:latin typeface="Consolas" panose="020B0609020204030204" pitchFamily="49" charset="0"/>
              </a:rPr>
              <a:t>: {</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browserTarget</a:t>
            </a:r>
            <a:r>
              <a:rPr lang="es-419" sz="700" b="0" i="1" dirty="0">
                <a:effectLst/>
                <a:latin typeface="Consolas" panose="020B0609020204030204" pitchFamily="49" charset="0"/>
              </a:rPr>
              <a:t>"</a:t>
            </a:r>
            <a:r>
              <a:rPr lang="es-419" sz="700" b="0" dirty="0">
                <a:effectLst/>
                <a:latin typeface="Consolas" panose="020B0609020204030204" pitchFamily="49" charset="0"/>
              </a:rPr>
              <a:t>: "</a:t>
            </a:r>
            <a:r>
              <a:rPr lang="es-419" sz="700" b="0" dirty="0" err="1">
                <a:effectLst/>
                <a:latin typeface="Consolas" panose="020B0609020204030204" pitchFamily="49" charset="0"/>
              </a:rPr>
              <a:t>ProxyTest:build</a:t>
            </a:r>
            <a:r>
              <a:rPr lang="es-419" sz="700" b="0" dirty="0">
                <a:effectLst/>
                <a:latin typeface="Consolas" panose="020B0609020204030204" pitchFamily="49" charset="0"/>
              </a:rPr>
              <a:t>"</a:t>
            </a:r>
            <a:r>
              <a:rPr lang="es-419" sz="700" b="0" dirty="0">
                <a:effectLst/>
                <a:highlight>
                  <a:srgbClr val="FFFF00"/>
                </a:highlight>
                <a:latin typeface="Consolas" panose="020B0609020204030204" pitchFamily="49" charset="0"/>
              </a:rPr>
              <a:t>,</a:t>
            </a:r>
          </a:p>
          <a:p>
            <a:r>
              <a:rPr lang="es-419" sz="700" b="0" dirty="0">
                <a:effectLst/>
                <a:latin typeface="Consolas" panose="020B0609020204030204" pitchFamily="49" charset="0"/>
              </a:rPr>
              <a:t>            </a:t>
            </a:r>
            <a:r>
              <a:rPr lang="es-419" sz="700" b="0" i="1" dirty="0">
                <a:effectLst/>
                <a:highlight>
                  <a:srgbClr val="FFFF00"/>
                </a:highlight>
                <a:latin typeface="Consolas" panose="020B0609020204030204" pitchFamily="49" charset="0"/>
              </a:rPr>
              <a:t>"</a:t>
            </a:r>
            <a:r>
              <a:rPr lang="es-419" sz="700" b="0" i="1" dirty="0" err="1">
                <a:effectLst/>
                <a:highlight>
                  <a:srgbClr val="FFFF00"/>
                </a:highlight>
                <a:latin typeface="Consolas" panose="020B0609020204030204" pitchFamily="49" charset="0"/>
              </a:rPr>
              <a:t>proxyConfig</a:t>
            </a:r>
            <a:r>
              <a:rPr lang="es-419" sz="700" b="0" i="1" dirty="0">
                <a:effectLst/>
                <a:highlight>
                  <a:srgbClr val="FFFF00"/>
                </a:highlight>
                <a:latin typeface="Consolas" panose="020B0609020204030204" pitchFamily="49" charset="0"/>
              </a:rPr>
              <a:t>"</a:t>
            </a:r>
            <a:r>
              <a:rPr lang="es-419" sz="700" b="0" dirty="0">
                <a:effectLst/>
                <a:highlight>
                  <a:srgbClr val="FFFF00"/>
                </a:highlight>
                <a:latin typeface="Consolas" panose="020B0609020204030204" pitchFamily="49" charset="0"/>
              </a:rPr>
              <a:t>: "</a:t>
            </a:r>
            <a:r>
              <a:rPr lang="es-419" sz="700" b="0" dirty="0" err="1">
                <a:effectLst/>
                <a:highlight>
                  <a:srgbClr val="FFFF00"/>
                </a:highlight>
                <a:latin typeface="Consolas" panose="020B0609020204030204" pitchFamily="49" charset="0"/>
              </a:rPr>
              <a:t>src</a:t>
            </a:r>
            <a:r>
              <a:rPr lang="es-419" sz="700" b="0" dirty="0">
                <a:effectLst/>
                <a:highlight>
                  <a:srgbClr val="FFFF00"/>
                </a:highlight>
                <a:latin typeface="Consolas" panose="020B0609020204030204" pitchFamily="49" charset="0"/>
              </a:rPr>
              <a:t>/</a:t>
            </a:r>
            <a:r>
              <a:rPr lang="es-419" sz="700" b="0" dirty="0" err="1">
                <a:effectLst/>
                <a:highlight>
                  <a:srgbClr val="FFFF00"/>
                </a:highlight>
                <a:latin typeface="Consolas" panose="020B0609020204030204" pitchFamily="49" charset="0"/>
              </a:rPr>
              <a:t>proxy.conf.json</a:t>
            </a:r>
            <a:r>
              <a:rPr lang="es-419" sz="700" b="0" dirty="0">
                <a:effectLst/>
                <a:highlight>
                  <a:srgbClr val="FFFF00"/>
                </a:highlight>
                <a:latin typeface="Consolas" panose="020B0609020204030204" pitchFamily="49" charset="0"/>
              </a:rPr>
              <a:t>"</a:t>
            </a:r>
          </a:p>
          <a:p>
            <a:r>
              <a:rPr lang="es-419" sz="700" b="0" dirty="0">
                <a:effectLst/>
                <a:latin typeface="Consolas" panose="020B0609020204030204" pitchFamily="49" charset="0"/>
              </a:rPr>
              <a:t>          },</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configurations</a:t>
            </a:r>
            <a:r>
              <a:rPr lang="es-419" sz="700" b="0" i="1" dirty="0">
                <a:effectLst/>
                <a:latin typeface="Consolas" panose="020B0609020204030204" pitchFamily="49" charset="0"/>
              </a:rPr>
              <a:t>"</a:t>
            </a:r>
            <a:r>
              <a:rPr lang="es-419" sz="700" b="0" dirty="0">
                <a:effectLst/>
                <a:latin typeface="Consolas" panose="020B0609020204030204" pitchFamily="49" charset="0"/>
              </a:rPr>
              <a:t>: {</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production</a:t>
            </a:r>
            <a:r>
              <a:rPr lang="es-419" sz="700" b="0" i="1" dirty="0">
                <a:effectLst/>
                <a:latin typeface="Consolas" panose="020B0609020204030204" pitchFamily="49" charset="0"/>
              </a:rPr>
              <a:t>"</a:t>
            </a:r>
            <a:r>
              <a:rPr lang="es-419" sz="700" b="0" dirty="0">
                <a:effectLst/>
                <a:latin typeface="Consolas" panose="020B0609020204030204" pitchFamily="49" charset="0"/>
              </a:rPr>
              <a:t>: {</a:t>
            </a:r>
          </a:p>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browserTarget</a:t>
            </a:r>
            <a:r>
              <a:rPr lang="es-419" sz="700" b="0" i="1" dirty="0">
                <a:effectLst/>
                <a:latin typeface="Consolas" panose="020B0609020204030204" pitchFamily="49" charset="0"/>
              </a:rPr>
              <a:t>"</a:t>
            </a:r>
            <a:r>
              <a:rPr lang="es-419" sz="700" b="0" dirty="0">
                <a:effectLst/>
                <a:latin typeface="Consolas" panose="020B0609020204030204" pitchFamily="49" charset="0"/>
              </a:rPr>
              <a:t>: "</a:t>
            </a:r>
            <a:r>
              <a:rPr lang="es-419" sz="700" b="0" dirty="0" err="1">
                <a:effectLst/>
                <a:latin typeface="Consolas" panose="020B0609020204030204" pitchFamily="49" charset="0"/>
              </a:rPr>
              <a:t>ProxyTest:build:production</a:t>
            </a:r>
            <a:r>
              <a:rPr lang="es-419" sz="700" b="0" dirty="0">
                <a:effectLst/>
                <a:latin typeface="Consolas" panose="020B0609020204030204" pitchFamily="49" charset="0"/>
              </a:rPr>
              <a:t>"</a:t>
            </a:r>
          </a:p>
          <a:p>
            <a:r>
              <a:rPr lang="es-419" sz="700" b="0" dirty="0">
                <a:effectLst/>
                <a:latin typeface="Consolas" panose="020B0609020204030204" pitchFamily="49" charset="0"/>
              </a:rPr>
              <a:t>            }</a:t>
            </a:r>
          </a:p>
          <a:p>
            <a:r>
              <a:rPr lang="es-419" sz="700" b="0" dirty="0">
                <a:effectLst/>
                <a:latin typeface="Consolas" panose="020B0609020204030204" pitchFamily="49" charset="0"/>
              </a:rPr>
              <a:t>          }</a:t>
            </a:r>
          </a:p>
          <a:p>
            <a:r>
              <a:rPr lang="es-419" sz="700" b="0" dirty="0">
                <a:effectLst/>
                <a:latin typeface="Consolas" panose="020B0609020204030204" pitchFamily="49" charset="0"/>
              </a:rPr>
              <a:t>        },</a:t>
            </a:r>
          </a:p>
        </p:txBody>
      </p:sp>
      <p:sp>
        <p:nvSpPr>
          <p:cNvPr id="6" name="CuadroTexto 5">
            <a:extLst>
              <a:ext uri="{FF2B5EF4-FFF2-40B4-BE49-F238E27FC236}">
                <a16:creationId xmlns:a16="http://schemas.microsoft.com/office/drawing/2014/main" id="{0607272B-0F74-4E48-BD62-D7D98A6C55C6}"/>
              </a:ext>
            </a:extLst>
          </p:cNvPr>
          <p:cNvSpPr txBox="1"/>
          <p:nvPr/>
        </p:nvSpPr>
        <p:spPr>
          <a:xfrm>
            <a:off x="5662570" y="4611395"/>
            <a:ext cx="3740092" cy="954107"/>
          </a:xfrm>
          <a:prstGeom prst="rect">
            <a:avLst/>
          </a:prstGeom>
          <a:solidFill>
            <a:schemeClr val="bg1">
              <a:lumMod val="85000"/>
            </a:schemeClr>
          </a:solidFill>
        </p:spPr>
        <p:txBody>
          <a:bodyPr wrap="square" rtlCol="0">
            <a:spAutoFit/>
          </a:bodyPr>
          <a:lstStyle/>
          <a:p>
            <a:r>
              <a:rPr lang="es-419" sz="700" b="0" i="1" dirty="0">
                <a:effectLst/>
                <a:latin typeface="Consolas" panose="020B0609020204030204" pitchFamily="49" charset="0"/>
              </a:rPr>
              <a:t>"scripts": {</a:t>
            </a:r>
          </a:p>
          <a:p>
            <a:r>
              <a:rPr lang="es-419" sz="700" b="0" i="1" dirty="0">
                <a:effectLst/>
                <a:latin typeface="Consolas" panose="020B0609020204030204" pitchFamily="49" charset="0"/>
              </a:rPr>
              <a:t>    "ng": "ng",</a:t>
            </a:r>
          </a:p>
          <a:p>
            <a:r>
              <a:rPr lang="es-419" sz="700" b="0" i="1" dirty="0">
                <a:effectLst/>
                <a:latin typeface="Consolas" panose="020B0609020204030204" pitchFamily="49" charset="0"/>
              </a:rPr>
              <a:t>    "</a:t>
            </a:r>
            <a:r>
              <a:rPr lang="es-419" sz="700" b="0" i="1" dirty="0" err="1">
                <a:effectLst/>
                <a:latin typeface="Consolas" panose="020B0609020204030204" pitchFamily="49" charset="0"/>
              </a:rPr>
              <a:t>start</a:t>
            </a:r>
            <a:r>
              <a:rPr lang="es-419" sz="700" b="0" i="1" dirty="0">
                <a:effectLst/>
                <a:latin typeface="Consolas" panose="020B0609020204030204" pitchFamily="49" charset="0"/>
              </a:rPr>
              <a:t>": "ng serve </a:t>
            </a:r>
            <a:r>
              <a:rPr lang="es-419" sz="700" b="0" i="1" dirty="0">
                <a:effectLst/>
                <a:highlight>
                  <a:srgbClr val="FFFF00"/>
                </a:highlight>
                <a:latin typeface="Consolas" panose="020B0609020204030204" pitchFamily="49" charset="0"/>
              </a:rPr>
              <a:t>--proxy-</a:t>
            </a:r>
            <a:r>
              <a:rPr lang="es-419" sz="700" b="0" i="1" dirty="0" err="1">
                <a:effectLst/>
                <a:highlight>
                  <a:srgbClr val="FFFF00"/>
                </a:highlight>
                <a:latin typeface="Consolas" panose="020B0609020204030204" pitchFamily="49" charset="0"/>
              </a:rPr>
              <a:t>config</a:t>
            </a:r>
            <a:r>
              <a:rPr lang="es-419" sz="700" b="0" i="1" dirty="0">
                <a:effectLst/>
                <a:highlight>
                  <a:srgbClr val="FFFF00"/>
                </a:highlight>
                <a:latin typeface="Consolas" panose="020B0609020204030204" pitchFamily="49" charset="0"/>
              </a:rPr>
              <a:t> </a:t>
            </a:r>
            <a:r>
              <a:rPr lang="es-419" sz="700" b="0" i="1" dirty="0" err="1">
                <a:effectLst/>
                <a:highlight>
                  <a:srgbClr val="FFFF00"/>
                </a:highlight>
                <a:latin typeface="Consolas" panose="020B0609020204030204" pitchFamily="49" charset="0"/>
              </a:rPr>
              <a:t>src</a:t>
            </a:r>
            <a:r>
              <a:rPr lang="es-419" sz="700" b="0" i="1" dirty="0">
                <a:effectLst/>
                <a:highlight>
                  <a:srgbClr val="FFFF00"/>
                </a:highlight>
                <a:latin typeface="Consolas" panose="020B0609020204030204" pitchFamily="49" charset="0"/>
              </a:rPr>
              <a:t>/proxy-</a:t>
            </a:r>
            <a:r>
              <a:rPr lang="es-419" sz="700" b="0" i="1" dirty="0" err="1">
                <a:effectLst/>
                <a:highlight>
                  <a:srgbClr val="FFFF00"/>
                </a:highlight>
                <a:latin typeface="Consolas" panose="020B0609020204030204" pitchFamily="49" charset="0"/>
              </a:rPr>
              <a:t>multi.conf.json</a:t>
            </a:r>
            <a:r>
              <a:rPr lang="es-419" sz="700" b="0" i="1" dirty="0">
                <a:effectLst/>
                <a:latin typeface="Consolas" panose="020B0609020204030204" pitchFamily="49" charset="0"/>
              </a:rPr>
              <a:t>",</a:t>
            </a:r>
          </a:p>
          <a:p>
            <a:r>
              <a:rPr lang="es-419" sz="700" b="0" i="1" dirty="0">
                <a:effectLst/>
                <a:latin typeface="Consolas" panose="020B0609020204030204" pitchFamily="49" charset="0"/>
              </a:rPr>
              <a:t>    "</a:t>
            </a:r>
            <a:r>
              <a:rPr lang="es-419" sz="700" b="0" i="1" dirty="0" err="1">
                <a:effectLst/>
                <a:latin typeface="Consolas" panose="020B0609020204030204" pitchFamily="49" charset="0"/>
              </a:rPr>
              <a:t>build</a:t>
            </a:r>
            <a:r>
              <a:rPr lang="es-419" sz="700" b="0" i="1" dirty="0">
                <a:effectLst/>
                <a:latin typeface="Consolas" panose="020B0609020204030204" pitchFamily="49" charset="0"/>
              </a:rPr>
              <a:t>": "ng </a:t>
            </a:r>
            <a:r>
              <a:rPr lang="es-419" sz="700" b="0" i="1" dirty="0" err="1">
                <a:effectLst/>
                <a:latin typeface="Consolas" panose="020B0609020204030204" pitchFamily="49" charset="0"/>
              </a:rPr>
              <a:t>build</a:t>
            </a:r>
            <a:r>
              <a:rPr lang="es-419" sz="700" b="0" i="1" dirty="0">
                <a:effectLst/>
                <a:latin typeface="Consolas" panose="020B0609020204030204" pitchFamily="49" charset="0"/>
              </a:rPr>
              <a:t>",</a:t>
            </a:r>
          </a:p>
          <a:p>
            <a:r>
              <a:rPr lang="es-419" sz="700" b="0" i="1" dirty="0">
                <a:effectLst/>
                <a:latin typeface="Consolas" panose="020B0609020204030204" pitchFamily="49" charset="0"/>
              </a:rPr>
              <a:t>    "test": "ng test",</a:t>
            </a:r>
          </a:p>
          <a:p>
            <a:r>
              <a:rPr lang="es-419" sz="700" b="0" i="1" dirty="0">
                <a:effectLst/>
                <a:latin typeface="Consolas" panose="020B0609020204030204" pitchFamily="49" charset="0"/>
              </a:rPr>
              <a:t>    "</a:t>
            </a:r>
            <a:r>
              <a:rPr lang="es-419" sz="700" b="0" i="1" dirty="0" err="1">
                <a:effectLst/>
                <a:latin typeface="Consolas" panose="020B0609020204030204" pitchFamily="49" charset="0"/>
              </a:rPr>
              <a:t>lint</a:t>
            </a:r>
            <a:r>
              <a:rPr lang="es-419" sz="700" b="0" i="1" dirty="0">
                <a:effectLst/>
                <a:latin typeface="Consolas" panose="020B0609020204030204" pitchFamily="49" charset="0"/>
              </a:rPr>
              <a:t>": "ng </a:t>
            </a:r>
            <a:r>
              <a:rPr lang="es-419" sz="700" b="0" i="1" dirty="0" err="1">
                <a:effectLst/>
                <a:latin typeface="Consolas" panose="020B0609020204030204" pitchFamily="49" charset="0"/>
              </a:rPr>
              <a:t>lint</a:t>
            </a:r>
            <a:r>
              <a:rPr lang="es-419" sz="700" b="0" i="1" dirty="0">
                <a:effectLst/>
                <a:latin typeface="Consolas" panose="020B0609020204030204" pitchFamily="49" charset="0"/>
              </a:rPr>
              <a:t>",</a:t>
            </a:r>
          </a:p>
          <a:p>
            <a:r>
              <a:rPr lang="es-419" sz="700" b="0" i="1" dirty="0">
                <a:effectLst/>
                <a:latin typeface="Consolas" panose="020B0609020204030204" pitchFamily="49" charset="0"/>
              </a:rPr>
              <a:t>    "e2e": "ng e2e"</a:t>
            </a:r>
          </a:p>
          <a:p>
            <a:r>
              <a:rPr lang="es-419" sz="700" b="0" i="1" dirty="0">
                <a:effectLst/>
                <a:latin typeface="Consolas" panose="020B0609020204030204" pitchFamily="49" charset="0"/>
              </a:rPr>
              <a:t>  },</a:t>
            </a:r>
            <a:endParaRPr lang="es-419" sz="700" b="0" dirty="0">
              <a:effectLst/>
              <a:latin typeface="Consolas" panose="020B0609020204030204" pitchFamily="49" charset="0"/>
            </a:endParaRPr>
          </a:p>
        </p:txBody>
      </p:sp>
    </p:spTree>
    <p:extLst>
      <p:ext uri="{BB962C8B-B14F-4D97-AF65-F5344CB8AC3E}">
        <p14:creationId xmlns:p14="http://schemas.microsoft.com/office/powerpoint/2010/main" val="69238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A226B-2748-4F91-995F-A4EA07F369ED}"/>
              </a:ext>
            </a:extLst>
          </p:cNvPr>
          <p:cNvSpPr>
            <a:spLocks noGrp="1"/>
          </p:cNvSpPr>
          <p:nvPr>
            <p:ph type="title"/>
          </p:nvPr>
        </p:nvSpPr>
        <p:spPr/>
        <p:txBody>
          <a:bodyPr/>
          <a:lstStyle/>
          <a:p>
            <a:r>
              <a:rPr lang="en-US" dirty="0"/>
              <a:t>Multiple app entries to one API endpoint</a:t>
            </a:r>
            <a:endParaRPr lang="es-419" dirty="0"/>
          </a:p>
        </p:txBody>
      </p:sp>
      <p:sp>
        <p:nvSpPr>
          <p:cNvPr id="3" name="Marcador de contenido 2">
            <a:extLst>
              <a:ext uri="{FF2B5EF4-FFF2-40B4-BE49-F238E27FC236}">
                <a16:creationId xmlns:a16="http://schemas.microsoft.com/office/drawing/2014/main" id="{E4E1E996-96D7-45B4-B864-FD6803DC3B7A}"/>
              </a:ext>
            </a:extLst>
          </p:cNvPr>
          <p:cNvSpPr>
            <a:spLocks noGrp="1"/>
          </p:cNvSpPr>
          <p:nvPr>
            <p:ph idx="1"/>
          </p:nvPr>
        </p:nvSpPr>
        <p:spPr>
          <a:xfrm>
            <a:off x="1451579" y="2015732"/>
            <a:ext cx="9603275" cy="3450613"/>
          </a:xfrm>
        </p:spPr>
        <p:txBody>
          <a:bodyPr>
            <a:normAutofit/>
          </a:bodyPr>
          <a:lstStyle/>
          <a:p>
            <a:r>
              <a:rPr lang="en-US" dirty="0"/>
              <a:t>Create a </a:t>
            </a:r>
            <a:r>
              <a:rPr lang="en-US" dirty="0" err="1"/>
              <a:t>js</a:t>
            </a:r>
            <a:r>
              <a:rPr lang="en-US" dirty="0"/>
              <a:t> file: proxy.conf.js</a:t>
            </a:r>
          </a:p>
          <a:p>
            <a:r>
              <a:rPr lang="es-419" b="0" dirty="0" err="1">
                <a:effectLst/>
                <a:latin typeface="Menlo"/>
              </a:rPr>
              <a:t>Add</a:t>
            </a:r>
            <a:r>
              <a:rPr lang="es-419" b="0" dirty="0">
                <a:effectLst/>
                <a:latin typeface="Menlo"/>
              </a:rPr>
              <a:t> </a:t>
            </a:r>
            <a:r>
              <a:rPr lang="es-419" b="0" dirty="0" err="1">
                <a:effectLst/>
                <a:latin typeface="Menlo"/>
              </a:rPr>
              <a:t>the</a:t>
            </a:r>
            <a:r>
              <a:rPr lang="es-419" b="0" dirty="0">
                <a:effectLst/>
                <a:latin typeface="Menlo"/>
              </a:rPr>
              <a:t> </a:t>
            </a:r>
            <a:r>
              <a:rPr lang="es-419" b="0" dirty="0" err="1">
                <a:effectLst/>
                <a:latin typeface="Menlo"/>
              </a:rPr>
              <a:t>js</a:t>
            </a:r>
            <a:r>
              <a:rPr lang="es-419" b="0" dirty="0">
                <a:effectLst/>
                <a:latin typeface="Menlo"/>
              </a:rPr>
              <a:t> </a:t>
            </a:r>
            <a:r>
              <a:rPr lang="es-419" b="0" dirty="0" err="1">
                <a:effectLst/>
                <a:latin typeface="Menlo"/>
              </a:rPr>
              <a:t>Config</a:t>
            </a:r>
            <a:r>
              <a:rPr lang="es-419" b="0" dirty="0">
                <a:effectLst/>
                <a:latin typeface="Menlo"/>
              </a:rPr>
              <a:t> </a:t>
            </a:r>
            <a:r>
              <a:rPr lang="es-419" b="0" dirty="0" err="1">
                <a:effectLst/>
                <a:latin typeface="Menlo"/>
              </a:rPr>
              <a:t>for</a:t>
            </a:r>
            <a:r>
              <a:rPr lang="es-419" b="0" dirty="0">
                <a:effectLst/>
                <a:latin typeface="Menlo"/>
              </a:rPr>
              <a:t> </a:t>
            </a:r>
            <a:r>
              <a:rPr lang="es-419" b="0" dirty="0" err="1">
                <a:effectLst/>
                <a:latin typeface="Menlo"/>
              </a:rPr>
              <a:t>the</a:t>
            </a:r>
            <a:r>
              <a:rPr lang="es-419" b="0" dirty="0">
                <a:effectLst/>
                <a:latin typeface="Menlo"/>
              </a:rPr>
              <a:t> proxy: </a:t>
            </a:r>
          </a:p>
          <a:p>
            <a:r>
              <a:rPr lang="es-419" dirty="0" err="1"/>
              <a:t>Update</a:t>
            </a:r>
            <a:r>
              <a:rPr lang="es-419" dirty="0"/>
              <a:t> </a:t>
            </a:r>
            <a:r>
              <a:rPr lang="es-419" dirty="0" err="1"/>
              <a:t>the</a:t>
            </a:r>
            <a:r>
              <a:rPr lang="es-419" dirty="0"/>
              <a:t> </a:t>
            </a:r>
            <a:r>
              <a:rPr lang="es-419" dirty="0" err="1"/>
              <a:t>angular.json</a:t>
            </a:r>
            <a:r>
              <a:rPr lang="es-419" dirty="0"/>
              <a:t> file in </a:t>
            </a:r>
            <a:r>
              <a:rPr lang="es-419" dirty="0" err="1"/>
              <a:t>the</a:t>
            </a:r>
            <a:r>
              <a:rPr lang="es-419" dirty="0"/>
              <a:t> </a:t>
            </a:r>
            <a:br>
              <a:rPr lang="es-419" dirty="0"/>
            </a:br>
            <a:r>
              <a:rPr lang="es-419" dirty="0"/>
              <a:t>serve </a:t>
            </a:r>
            <a:r>
              <a:rPr lang="es-419" dirty="0" err="1"/>
              <a:t>option</a:t>
            </a:r>
            <a:r>
              <a:rPr lang="es-419" dirty="0"/>
              <a:t>: </a:t>
            </a:r>
          </a:p>
          <a:p>
            <a:r>
              <a:rPr lang="es-419" dirty="0"/>
              <a:t>(</a:t>
            </a:r>
            <a:r>
              <a:rPr lang="es-419" dirty="0" err="1"/>
              <a:t>Optional</a:t>
            </a:r>
            <a:r>
              <a:rPr lang="es-419" dirty="0"/>
              <a:t>) </a:t>
            </a:r>
            <a:r>
              <a:rPr lang="es-419" dirty="0" err="1"/>
              <a:t>update</a:t>
            </a:r>
            <a:r>
              <a:rPr lang="es-419" dirty="0"/>
              <a:t> </a:t>
            </a:r>
            <a:r>
              <a:rPr lang="es-419" dirty="0" err="1"/>
              <a:t>the</a:t>
            </a:r>
            <a:r>
              <a:rPr lang="es-419" dirty="0"/>
              <a:t> </a:t>
            </a:r>
            <a:r>
              <a:rPr lang="es-419" dirty="0" err="1"/>
              <a:t>package.json</a:t>
            </a:r>
            <a:br>
              <a:rPr lang="es-419" dirty="0"/>
            </a:br>
            <a:r>
              <a:rPr lang="es-419" dirty="0"/>
              <a:t>script </a:t>
            </a:r>
            <a:r>
              <a:rPr lang="es-419" dirty="0" err="1"/>
              <a:t>to</a:t>
            </a:r>
            <a:r>
              <a:rPr lang="es-419" dirty="0"/>
              <a:t> </a:t>
            </a:r>
            <a:r>
              <a:rPr lang="es-419" dirty="0" err="1"/>
              <a:t>grab</a:t>
            </a:r>
            <a:r>
              <a:rPr lang="es-419" dirty="0"/>
              <a:t> </a:t>
            </a:r>
            <a:r>
              <a:rPr lang="es-419" dirty="0" err="1"/>
              <a:t>the</a:t>
            </a:r>
            <a:r>
              <a:rPr lang="es-419" dirty="0"/>
              <a:t> script </a:t>
            </a:r>
            <a:r>
              <a:rPr lang="es-419" dirty="0" err="1"/>
              <a:t>start</a:t>
            </a:r>
            <a:r>
              <a:rPr lang="es-419" dirty="0"/>
              <a:t> and </a:t>
            </a:r>
            <a:br>
              <a:rPr lang="es-419" dirty="0"/>
            </a:br>
            <a:r>
              <a:rPr lang="es-419" dirty="0" err="1"/>
              <a:t>perform</a:t>
            </a:r>
            <a:r>
              <a:rPr lang="es-419" dirty="0"/>
              <a:t> </a:t>
            </a:r>
            <a:r>
              <a:rPr lang="es-419" dirty="0" err="1"/>
              <a:t>the</a:t>
            </a:r>
            <a:r>
              <a:rPr lang="es-419" dirty="0"/>
              <a:t> proxy </a:t>
            </a:r>
            <a:r>
              <a:rPr lang="es-419" dirty="0" err="1"/>
              <a:t>config</a:t>
            </a:r>
            <a:r>
              <a:rPr lang="es-419" dirty="0"/>
              <a:t>:</a:t>
            </a:r>
          </a:p>
        </p:txBody>
      </p:sp>
      <p:sp>
        <p:nvSpPr>
          <p:cNvPr id="4" name="CuadroTexto 3">
            <a:extLst>
              <a:ext uri="{FF2B5EF4-FFF2-40B4-BE49-F238E27FC236}">
                <a16:creationId xmlns:a16="http://schemas.microsoft.com/office/drawing/2014/main" id="{44343B85-A3D1-42E1-A54D-BA073B59AEB9}"/>
              </a:ext>
            </a:extLst>
          </p:cNvPr>
          <p:cNvSpPr txBox="1"/>
          <p:nvPr/>
        </p:nvSpPr>
        <p:spPr>
          <a:xfrm>
            <a:off x="5761141" y="1893112"/>
            <a:ext cx="3674378" cy="1692771"/>
          </a:xfrm>
          <a:prstGeom prst="rect">
            <a:avLst/>
          </a:prstGeom>
          <a:solidFill>
            <a:schemeClr val="bg1">
              <a:lumMod val="85000"/>
            </a:schemeClr>
          </a:solidFill>
        </p:spPr>
        <p:txBody>
          <a:bodyPr wrap="square" rtlCol="0">
            <a:spAutoFit/>
          </a:bodyPr>
          <a:lstStyle/>
          <a:p>
            <a:r>
              <a:rPr lang="es-419" sz="800" b="0" dirty="0" err="1">
                <a:effectLst/>
                <a:latin typeface="Consolas" panose="020B0609020204030204" pitchFamily="49" charset="0"/>
              </a:rPr>
              <a:t>const</a:t>
            </a:r>
            <a:r>
              <a:rPr lang="es-419" sz="800" b="0" dirty="0">
                <a:effectLst/>
                <a:latin typeface="Consolas" panose="020B0609020204030204" pitchFamily="49" charset="0"/>
              </a:rPr>
              <a:t> PROXY_CONFIG = [</a:t>
            </a:r>
          </a:p>
          <a:p>
            <a:r>
              <a:rPr lang="es-419" sz="800" b="0" dirty="0">
                <a:effectLst/>
                <a:latin typeface="Consolas" panose="020B0609020204030204" pitchFamily="49" charset="0"/>
              </a:rPr>
              <a:t>    {</a:t>
            </a:r>
          </a:p>
          <a:p>
            <a:r>
              <a:rPr lang="es-419" sz="800" b="0" dirty="0">
                <a:effectLst/>
                <a:latin typeface="Consolas" panose="020B0609020204030204" pitchFamily="49" charset="0"/>
              </a:rPr>
              <a:t>        </a:t>
            </a:r>
            <a:r>
              <a:rPr lang="es-419" sz="800" b="0" dirty="0" err="1">
                <a:effectLst/>
                <a:latin typeface="Consolas" panose="020B0609020204030204" pitchFamily="49" charset="0"/>
              </a:rPr>
              <a:t>context</a:t>
            </a:r>
            <a:r>
              <a:rPr lang="es-419" sz="800" b="0" dirty="0">
                <a:effectLst/>
                <a:latin typeface="Consolas" panose="020B0609020204030204" pitchFamily="49" charset="0"/>
              </a:rPr>
              <a:t>: [</a:t>
            </a:r>
          </a:p>
          <a:p>
            <a:r>
              <a:rPr lang="es-419" sz="800" b="0" dirty="0">
                <a:effectLst/>
                <a:latin typeface="Consolas" panose="020B0609020204030204" pitchFamily="49" charset="0"/>
              </a:rPr>
              <a:t>                "/</a:t>
            </a:r>
            <a:r>
              <a:rPr lang="es-419" sz="800" b="0" dirty="0" err="1">
                <a:effectLst/>
                <a:latin typeface="Consolas" panose="020B0609020204030204" pitchFamily="49" charset="0"/>
              </a:rPr>
              <a:t>EMEX_RestApi</a:t>
            </a:r>
            <a:r>
              <a:rPr lang="es-419" sz="800" b="0" dirty="0">
                <a:effectLst/>
                <a:latin typeface="Consolas" panose="020B0609020204030204" pitchFamily="49" charset="0"/>
              </a:rPr>
              <a:t>/api/</a:t>
            </a:r>
            <a:r>
              <a:rPr lang="es-419" sz="800" b="0" dirty="0" err="1">
                <a:effectLst/>
                <a:latin typeface="Consolas" panose="020B0609020204030204" pitchFamily="49" charset="0"/>
              </a:rPr>
              <a:t>TipoCambio</a:t>
            </a:r>
            <a:r>
              <a:rPr lang="es-419" sz="800" b="0" dirty="0">
                <a:effectLst/>
                <a:latin typeface="Consolas" panose="020B0609020204030204" pitchFamily="49" charset="0"/>
              </a:rPr>
              <a:t>",</a:t>
            </a:r>
          </a:p>
          <a:p>
            <a:r>
              <a:rPr lang="es-419" sz="800" b="0" dirty="0">
                <a:effectLst/>
                <a:latin typeface="Consolas" panose="020B0609020204030204" pitchFamily="49" charset="0"/>
              </a:rPr>
              <a:t>                "/</a:t>
            </a:r>
            <a:r>
              <a:rPr lang="es-419" sz="800" b="0" dirty="0" err="1">
                <a:effectLst/>
                <a:latin typeface="Consolas" panose="020B0609020204030204" pitchFamily="49" charset="0"/>
              </a:rPr>
              <a:t>EMEX_RestApi</a:t>
            </a:r>
            <a:r>
              <a:rPr lang="es-419" sz="800" b="0" dirty="0">
                <a:effectLst/>
                <a:latin typeface="Consolas" panose="020B0609020204030204" pitchFamily="49" charset="0"/>
              </a:rPr>
              <a:t>/api/</a:t>
            </a:r>
            <a:r>
              <a:rPr lang="es-419" sz="800" b="0" dirty="0" err="1">
                <a:effectLst/>
                <a:latin typeface="Consolas" panose="020B0609020204030204" pitchFamily="49" charset="0"/>
              </a:rPr>
              <a:t>ClockServ</a:t>
            </a:r>
            <a:r>
              <a:rPr lang="es-419" sz="800" b="0" dirty="0">
                <a:effectLst/>
                <a:latin typeface="Consolas" panose="020B0609020204030204" pitchFamily="49" charset="0"/>
              </a:rPr>
              <a:t>",</a:t>
            </a:r>
          </a:p>
          <a:p>
            <a:r>
              <a:rPr lang="es-419" sz="800" b="0" dirty="0">
                <a:effectLst/>
                <a:latin typeface="Consolas" panose="020B0609020204030204" pitchFamily="49" charset="0"/>
              </a:rPr>
              <a:t>        ],</a:t>
            </a:r>
          </a:p>
          <a:p>
            <a:r>
              <a:rPr lang="es-419" sz="800" b="0" dirty="0">
                <a:effectLst/>
                <a:latin typeface="Consolas" panose="020B0609020204030204" pitchFamily="49" charset="0"/>
              </a:rPr>
              <a:t>        target: "http://192.168.1.2",</a:t>
            </a:r>
          </a:p>
          <a:p>
            <a:r>
              <a:rPr lang="es-419" sz="800" b="0" dirty="0">
                <a:effectLst/>
                <a:latin typeface="Consolas" panose="020B0609020204030204" pitchFamily="49" charset="0"/>
              </a:rPr>
              <a:t>        </a:t>
            </a:r>
            <a:r>
              <a:rPr lang="es-419" sz="800" b="0" dirty="0" err="1">
                <a:effectLst/>
                <a:latin typeface="Consolas" panose="020B0609020204030204" pitchFamily="49" charset="0"/>
              </a:rPr>
              <a:t>secure</a:t>
            </a:r>
            <a:r>
              <a:rPr lang="es-419" sz="800" b="0" dirty="0">
                <a:effectLst/>
                <a:latin typeface="Consolas" panose="020B0609020204030204" pitchFamily="49" charset="0"/>
              </a:rPr>
              <a:t>: false,</a:t>
            </a:r>
          </a:p>
          <a:p>
            <a:r>
              <a:rPr lang="es-419" sz="800" b="0" dirty="0">
                <a:effectLst/>
                <a:latin typeface="Consolas" panose="020B0609020204030204" pitchFamily="49" charset="0"/>
              </a:rPr>
              <a:t>        </a:t>
            </a:r>
            <a:r>
              <a:rPr lang="es-419" sz="800" b="0" dirty="0" err="1">
                <a:effectLst/>
                <a:latin typeface="Consolas" panose="020B0609020204030204" pitchFamily="49" charset="0"/>
              </a:rPr>
              <a:t>logLevel</a:t>
            </a:r>
            <a:r>
              <a:rPr lang="es-419" sz="800" b="0" dirty="0">
                <a:effectLst/>
                <a:latin typeface="Consolas" panose="020B0609020204030204" pitchFamily="49" charset="0"/>
              </a:rPr>
              <a:t>: "</a:t>
            </a:r>
            <a:r>
              <a:rPr lang="es-419" sz="800" b="0" dirty="0" err="1">
                <a:effectLst/>
                <a:latin typeface="Consolas" panose="020B0609020204030204" pitchFamily="49" charset="0"/>
              </a:rPr>
              <a:t>debug</a:t>
            </a:r>
            <a:r>
              <a:rPr lang="es-419" sz="800" b="0" dirty="0">
                <a:effectLst/>
                <a:latin typeface="Consolas" panose="020B0609020204030204" pitchFamily="49" charset="0"/>
              </a:rPr>
              <a:t>"</a:t>
            </a:r>
          </a:p>
          <a:p>
            <a:r>
              <a:rPr lang="es-419" sz="800" b="0" dirty="0">
                <a:effectLst/>
                <a:latin typeface="Consolas" panose="020B0609020204030204" pitchFamily="49" charset="0"/>
              </a:rPr>
              <a:t>    }</a:t>
            </a:r>
          </a:p>
          <a:p>
            <a:r>
              <a:rPr lang="es-419" sz="800" b="0" dirty="0">
                <a:effectLst/>
                <a:latin typeface="Consolas" panose="020B0609020204030204" pitchFamily="49" charset="0"/>
              </a:rPr>
              <a:t>]</a:t>
            </a:r>
          </a:p>
          <a:p>
            <a:endParaRPr lang="es-419" sz="800" b="0" dirty="0">
              <a:effectLst/>
              <a:latin typeface="Consolas" panose="020B0609020204030204" pitchFamily="49" charset="0"/>
            </a:endParaRPr>
          </a:p>
          <a:p>
            <a:r>
              <a:rPr lang="es-419" sz="800" b="0" dirty="0" err="1">
                <a:effectLst/>
                <a:latin typeface="Consolas" panose="020B0609020204030204" pitchFamily="49" charset="0"/>
              </a:rPr>
              <a:t>module.exports</a:t>
            </a:r>
            <a:r>
              <a:rPr lang="es-419" sz="800" b="0" dirty="0">
                <a:effectLst/>
                <a:latin typeface="Consolas" panose="020B0609020204030204" pitchFamily="49" charset="0"/>
              </a:rPr>
              <a:t> = PROXY_CONFIG;</a:t>
            </a:r>
          </a:p>
        </p:txBody>
      </p:sp>
      <p:sp>
        <p:nvSpPr>
          <p:cNvPr id="5" name="CuadroTexto 4">
            <a:extLst>
              <a:ext uri="{FF2B5EF4-FFF2-40B4-BE49-F238E27FC236}">
                <a16:creationId xmlns:a16="http://schemas.microsoft.com/office/drawing/2014/main" id="{DB29BA08-D473-4EC1-AF5C-CDFE3B7F09DD}"/>
              </a:ext>
            </a:extLst>
          </p:cNvPr>
          <p:cNvSpPr txBox="1"/>
          <p:nvPr/>
        </p:nvSpPr>
        <p:spPr>
          <a:xfrm>
            <a:off x="5761141" y="4030267"/>
            <a:ext cx="3740092" cy="415498"/>
          </a:xfrm>
          <a:prstGeom prst="rect">
            <a:avLst/>
          </a:prstGeom>
          <a:solidFill>
            <a:schemeClr val="bg1">
              <a:lumMod val="85000"/>
            </a:schemeClr>
          </a:solidFill>
        </p:spPr>
        <p:txBody>
          <a:bodyPr wrap="square" rtlCol="0">
            <a:spAutoFit/>
          </a:bodyPr>
          <a:lstStyle/>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browserTarget</a:t>
            </a:r>
            <a:r>
              <a:rPr lang="es-419" sz="700" b="0" i="1" dirty="0">
                <a:effectLst/>
                <a:latin typeface="Consolas" panose="020B0609020204030204" pitchFamily="49" charset="0"/>
              </a:rPr>
              <a:t>"</a:t>
            </a:r>
            <a:r>
              <a:rPr lang="es-419" sz="700" b="0" dirty="0">
                <a:effectLst/>
                <a:latin typeface="Consolas" panose="020B0609020204030204" pitchFamily="49" charset="0"/>
              </a:rPr>
              <a:t>: "</a:t>
            </a:r>
            <a:r>
              <a:rPr lang="es-419" sz="700" b="0" dirty="0" err="1">
                <a:effectLst/>
                <a:latin typeface="Consolas" panose="020B0609020204030204" pitchFamily="49" charset="0"/>
              </a:rPr>
              <a:t>ProxyTest:build</a:t>
            </a:r>
            <a:r>
              <a:rPr lang="es-419" sz="700" b="0" dirty="0">
                <a:effectLst/>
                <a:latin typeface="Consolas" panose="020B0609020204030204" pitchFamily="49" charset="0"/>
              </a:rPr>
              <a:t>"</a:t>
            </a:r>
            <a:r>
              <a:rPr lang="es-419" sz="700" b="0" dirty="0">
                <a:effectLst/>
                <a:highlight>
                  <a:srgbClr val="FFFF00"/>
                </a:highlight>
                <a:latin typeface="Consolas" panose="020B0609020204030204" pitchFamily="49" charset="0"/>
              </a:rPr>
              <a:t>,</a:t>
            </a:r>
          </a:p>
          <a:p>
            <a:r>
              <a:rPr lang="es-419" sz="700" b="0" dirty="0">
                <a:effectLst/>
                <a:latin typeface="Consolas" panose="020B0609020204030204" pitchFamily="49" charset="0"/>
              </a:rPr>
              <a:t>            </a:t>
            </a:r>
            <a:r>
              <a:rPr lang="es-419" sz="700" b="0" i="1" dirty="0">
                <a:effectLst/>
                <a:highlight>
                  <a:srgbClr val="FFFF00"/>
                </a:highlight>
                <a:latin typeface="Consolas" panose="020B0609020204030204" pitchFamily="49" charset="0"/>
              </a:rPr>
              <a:t>"</a:t>
            </a:r>
            <a:r>
              <a:rPr lang="es-419" sz="700" b="0" i="1" dirty="0" err="1">
                <a:effectLst/>
                <a:highlight>
                  <a:srgbClr val="FFFF00"/>
                </a:highlight>
                <a:latin typeface="Consolas" panose="020B0609020204030204" pitchFamily="49" charset="0"/>
              </a:rPr>
              <a:t>proxyConfig</a:t>
            </a:r>
            <a:r>
              <a:rPr lang="es-419" sz="700" b="0" i="1" dirty="0">
                <a:effectLst/>
                <a:highlight>
                  <a:srgbClr val="FFFF00"/>
                </a:highlight>
                <a:latin typeface="Consolas" panose="020B0609020204030204" pitchFamily="49" charset="0"/>
              </a:rPr>
              <a:t>"</a:t>
            </a:r>
            <a:r>
              <a:rPr lang="es-419" sz="700" b="0" dirty="0">
                <a:effectLst/>
                <a:highlight>
                  <a:srgbClr val="FFFF00"/>
                </a:highlight>
                <a:latin typeface="Consolas" panose="020B0609020204030204" pitchFamily="49" charset="0"/>
              </a:rPr>
              <a:t>: "</a:t>
            </a:r>
            <a:r>
              <a:rPr lang="es-419" sz="700" b="0" dirty="0" err="1">
                <a:effectLst/>
                <a:highlight>
                  <a:srgbClr val="FFFF00"/>
                </a:highlight>
                <a:latin typeface="Consolas" panose="020B0609020204030204" pitchFamily="49" charset="0"/>
              </a:rPr>
              <a:t>src</a:t>
            </a:r>
            <a:r>
              <a:rPr lang="es-419" sz="700" b="0" dirty="0">
                <a:effectLst/>
                <a:highlight>
                  <a:srgbClr val="FFFF00"/>
                </a:highlight>
                <a:latin typeface="Consolas" panose="020B0609020204030204" pitchFamily="49" charset="0"/>
              </a:rPr>
              <a:t>/proxy.conf.js"</a:t>
            </a:r>
          </a:p>
          <a:p>
            <a:r>
              <a:rPr lang="es-419" sz="700" b="0" dirty="0">
                <a:effectLst/>
                <a:latin typeface="Consolas" panose="020B0609020204030204" pitchFamily="49" charset="0"/>
              </a:rPr>
              <a:t>          </a:t>
            </a:r>
          </a:p>
        </p:txBody>
      </p:sp>
      <p:sp>
        <p:nvSpPr>
          <p:cNvPr id="6" name="CuadroTexto 5">
            <a:extLst>
              <a:ext uri="{FF2B5EF4-FFF2-40B4-BE49-F238E27FC236}">
                <a16:creationId xmlns:a16="http://schemas.microsoft.com/office/drawing/2014/main" id="{814DA601-FB91-4C7A-AB73-F86793365645}"/>
              </a:ext>
            </a:extLst>
          </p:cNvPr>
          <p:cNvSpPr txBox="1"/>
          <p:nvPr/>
        </p:nvSpPr>
        <p:spPr>
          <a:xfrm>
            <a:off x="5728284" y="4890149"/>
            <a:ext cx="3740092" cy="200055"/>
          </a:xfrm>
          <a:prstGeom prst="rect">
            <a:avLst/>
          </a:prstGeom>
          <a:solidFill>
            <a:schemeClr val="bg1">
              <a:lumMod val="85000"/>
            </a:schemeClr>
          </a:solidFill>
        </p:spPr>
        <p:txBody>
          <a:bodyPr wrap="square" rtlCol="0">
            <a:spAutoFit/>
          </a:bodyPr>
          <a:lstStyle/>
          <a:p>
            <a:r>
              <a:rPr lang="es-419" sz="700" b="0" i="1" dirty="0">
                <a:effectLst/>
                <a:latin typeface="Consolas" panose="020B0609020204030204" pitchFamily="49" charset="0"/>
              </a:rPr>
              <a:t>"</a:t>
            </a:r>
            <a:r>
              <a:rPr lang="es-419" sz="700" b="0" i="1" dirty="0" err="1">
                <a:effectLst/>
                <a:latin typeface="Consolas" panose="020B0609020204030204" pitchFamily="49" charset="0"/>
              </a:rPr>
              <a:t>start</a:t>
            </a:r>
            <a:r>
              <a:rPr lang="es-419" sz="700" b="0" i="1" dirty="0">
                <a:effectLst/>
                <a:latin typeface="Consolas" panose="020B0609020204030204" pitchFamily="49" charset="0"/>
              </a:rPr>
              <a:t>": "ng serve </a:t>
            </a:r>
            <a:r>
              <a:rPr lang="es-419" sz="700" b="0" i="1" dirty="0">
                <a:effectLst/>
                <a:highlight>
                  <a:srgbClr val="FFFF00"/>
                </a:highlight>
                <a:latin typeface="Consolas" panose="020B0609020204030204" pitchFamily="49" charset="0"/>
              </a:rPr>
              <a:t>--proxy-</a:t>
            </a:r>
            <a:r>
              <a:rPr lang="es-419" sz="700" b="0" i="1" dirty="0" err="1">
                <a:effectLst/>
                <a:highlight>
                  <a:srgbClr val="FFFF00"/>
                </a:highlight>
                <a:latin typeface="Consolas" panose="020B0609020204030204" pitchFamily="49" charset="0"/>
              </a:rPr>
              <a:t>config</a:t>
            </a:r>
            <a:r>
              <a:rPr lang="es-419" sz="700" b="0" i="1" dirty="0">
                <a:effectLst/>
                <a:highlight>
                  <a:srgbClr val="FFFF00"/>
                </a:highlight>
                <a:latin typeface="Consolas" panose="020B0609020204030204" pitchFamily="49" charset="0"/>
              </a:rPr>
              <a:t> </a:t>
            </a:r>
            <a:r>
              <a:rPr lang="es-419" sz="700" b="0" i="1" dirty="0" err="1">
                <a:effectLst/>
                <a:highlight>
                  <a:srgbClr val="FFFF00"/>
                </a:highlight>
                <a:latin typeface="Consolas" panose="020B0609020204030204" pitchFamily="49" charset="0"/>
              </a:rPr>
              <a:t>src</a:t>
            </a:r>
            <a:r>
              <a:rPr lang="es-419" sz="700" b="0" i="1" dirty="0">
                <a:effectLst/>
                <a:highlight>
                  <a:srgbClr val="FFFF00"/>
                </a:highlight>
                <a:latin typeface="Consolas" panose="020B0609020204030204" pitchFamily="49" charset="0"/>
              </a:rPr>
              <a:t>/proxy.conf.js</a:t>
            </a:r>
            <a:r>
              <a:rPr lang="es-419" sz="700" b="0" i="1" dirty="0">
                <a:effectLst/>
                <a:latin typeface="Consolas" panose="020B0609020204030204" pitchFamily="49" charset="0"/>
              </a:rPr>
              <a:t>",</a:t>
            </a:r>
          </a:p>
        </p:txBody>
      </p:sp>
    </p:spTree>
    <p:extLst>
      <p:ext uri="{BB962C8B-B14F-4D97-AF65-F5344CB8AC3E}">
        <p14:creationId xmlns:p14="http://schemas.microsoft.com/office/powerpoint/2010/main" val="197244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F2AC8-6AC1-4604-9229-E4FAE5D5FFB8}"/>
              </a:ext>
            </a:extLst>
          </p:cNvPr>
          <p:cNvSpPr>
            <a:spLocks noGrp="1"/>
          </p:cNvSpPr>
          <p:nvPr>
            <p:ph type="title"/>
          </p:nvPr>
        </p:nvSpPr>
        <p:spPr/>
        <p:txBody>
          <a:bodyPr/>
          <a:lstStyle/>
          <a:p>
            <a:r>
              <a:rPr lang="es-419" dirty="0" err="1"/>
              <a:t>Multiple</a:t>
            </a:r>
            <a:r>
              <a:rPr lang="es-419" dirty="0"/>
              <a:t> app </a:t>
            </a:r>
            <a:r>
              <a:rPr lang="es-419" dirty="0" err="1"/>
              <a:t>entries</a:t>
            </a:r>
            <a:r>
              <a:rPr lang="es-419" dirty="0"/>
              <a:t> </a:t>
            </a:r>
            <a:r>
              <a:rPr lang="es-419" dirty="0" err="1"/>
              <a:t>with</a:t>
            </a:r>
            <a:r>
              <a:rPr lang="es-419" dirty="0"/>
              <a:t> </a:t>
            </a:r>
            <a:r>
              <a:rPr lang="es-419" dirty="0" err="1"/>
              <a:t>multiple</a:t>
            </a:r>
            <a:r>
              <a:rPr lang="es-419" dirty="0"/>
              <a:t> </a:t>
            </a:r>
            <a:r>
              <a:rPr lang="es-419" dirty="0" err="1"/>
              <a:t>endpoints</a:t>
            </a:r>
            <a:endParaRPr lang="es-419" dirty="0"/>
          </a:p>
        </p:txBody>
      </p:sp>
      <p:sp>
        <p:nvSpPr>
          <p:cNvPr id="3" name="Marcador de contenido 2">
            <a:extLst>
              <a:ext uri="{FF2B5EF4-FFF2-40B4-BE49-F238E27FC236}">
                <a16:creationId xmlns:a16="http://schemas.microsoft.com/office/drawing/2014/main" id="{22699AD7-F262-4962-96B1-4EA204A48486}"/>
              </a:ext>
            </a:extLst>
          </p:cNvPr>
          <p:cNvSpPr>
            <a:spLocks noGrp="1"/>
          </p:cNvSpPr>
          <p:nvPr>
            <p:ph idx="1"/>
          </p:nvPr>
        </p:nvSpPr>
        <p:spPr>
          <a:xfrm>
            <a:off x="1451579" y="2015732"/>
            <a:ext cx="9603275" cy="3450613"/>
          </a:xfrm>
        </p:spPr>
        <p:txBody>
          <a:bodyPr>
            <a:normAutofit/>
          </a:bodyPr>
          <a:lstStyle/>
          <a:p>
            <a:r>
              <a:rPr lang="en-US" dirty="0"/>
              <a:t>Create a </a:t>
            </a:r>
            <a:r>
              <a:rPr lang="en-US" dirty="0" err="1"/>
              <a:t>js</a:t>
            </a:r>
            <a:r>
              <a:rPr lang="en-US" dirty="0"/>
              <a:t> file: </a:t>
            </a:r>
            <a:r>
              <a:rPr lang="en-US" dirty="0" err="1"/>
              <a:t>proxy.conf.json</a:t>
            </a:r>
            <a:r>
              <a:rPr lang="en-US" dirty="0"/>
              <a:t>(it can</a:t>
            </a:r>
            <a:br>
              <a:rPr lang="en-US" dirty="0"/>
            </a:br>
            <a:r>
              <a:rPr lang="en-US" dirty="0"/>
              <a:t>be </a:t>
            </a:r>
            <a:r>
              <a:rPr lang="en-US" dirty="0" err="1"/>
              <a:t>js</a:t>
            </a:r>
            <a:r>
              <a:rPr lang="en-US" dirty="0"/>
              <a:t>)</a:t>
            </a:r>
          </a:p>
          <a:p>
            <a:r>
              <a:rPr lang="es-419" b="0" dirty="0" err="1">
                <a:effectLst/>
                <a:latin typeface="Menlo"/>
              </a:rPr>
              <a:t>Add</a:t>
            </a:r>
            <a:r>
              <a:rPr lang="es-419" b="0" dirty="0">
                <a:effectLst/>
                <a:latin typeface="Menlo"/>
              </a:rPr>
              <a:t> </a:t>
            </a:r>
            <a:r>
              <a:rPr lang="es-419" b="0" dirty="0" err="1">
                <a:effectLst/>
                <a:latin typeface="Menlo"/>
              </a:rPr>
              <a:t>the</a:t>
            </a:r>
            <a:r>
              <a:rPr lang="es-419" b="0" dirty="0">
                <a:effectLst/>
                <a:latin typeface="Menlo"/>
              </a:rPr>
              <a:t> </a:t>
            </a:r>
            <a:r>
              <a:rPr lang="es-419" b="0" dirty="0" err="1">
                <a:effectLst/>
                <a:latin typeface="Menlo"/>
              </a:rPr>
              <a:t>json</a:t>
            </a:r>
            <a:r>
              <a:rPr lang="es-419" b="0" dirty="0">
                <a:effectLst/>
                <a:latin typeface="Menlo"/>
              </a:rPr>
              <a:t> </a:t>
            </a:r>
            <a:r>
              <a:rPr lang="es-419" b="0" dirty="0" err="1">
                <a:effectLst/>
                <a:latin typeface="Menlo"/>
              </a:rPr>
              <a:t>Config</a:t>
            </a:r>
            <a:r>
              <a:rPr lang="es-419" b="0" dirty="0">
                <a:effectLst/>
                <a:latin typeface="Menlo"/>
              </a:rPr>
              <a:t> </a:t>
            </a:r>
            <a:r>
              <a:rPr lang="es-419" b="0" dirty="0" err="1">
                <a:effectLst/>
                <a:latin typeface="Menlo"/>
              </a:rPr>
              <a:t>for</a:t>
            </a:r>
            <a:r>
              <a:rPr lang="es-419" b="0" dirty="0">
                <a:effectLst/>
                <a:latin typeface="Menlo"/>
              </a:rPr>
              <a:t> </a:t>
            </a:r>
            <a:r>
              <a:rPr lang="es-419" b="0" dirty="0" err="1">
                <a:effectLst/>
                <a:latin typeface="Menlo"/>
              </a:rPr>
              <a:t>the</a:t>
            </a:r>
            <a:r>
              <a:rPr lang="es-419" b="0" dirty="0">
                <a:effectLst/>
                <a:latin typeface="Menlo"/>
              </a:rPr>
              <a:t> proxy: </a:t>
            </a:r>
          </a:p>
          <a:p>
            <a:r>
              <a:rPr lang="es-419" dirty="0" err="1"/>
              <a:t>Update</a:t>
            </a:r>
            <a:r>
              <a:rPr lang="es-419" dirty="0"/>
              <a:t> </a:t>
            </a:r>
            <a:r>
              <a:rPr lang="es-419" dirty="0" err="1"/>
              <a:t>the</a:t>
            </a:r>
            <a:r>
              <a:rPr lang="es-419" dirty="0"/>
              <a:t> </a:t>
            </a:r>
            <a:r>
              <a:rPr lang="es-419" dirty="0" err="1"/>
              <a:t>angular.json</a:t>
            </a:r>
            <a:r>
              <a:rPr lang="es-419" dirty="0"/>
              <a:t> file in </a:t>
            </a:r>
            <a:r>
              <a:rPr lang="es-419" dirty="0" err="1"/>
              <a:t>the</a:t>
            </a:r>
            <a:r>
              <a:rPr lang="es-419" dirty="0"/>
              <a:t> </a:t>
            </a:r>
            <a:br>
              <a:rPr lang="es-419" dirty="0"/>
            </a:br>
            <a:r>
              <a:rPr lang="es-419" dirty="0"/>
              <a:t>serve </a:t>
            </a:r>
            <a:r>
              <a:rPr lang="es-419" dirty="0" err="1"/>
              <a:t>option</a:t>
            </a:r>
            <a:r>
              <a:rPr lang="es-419" dirty="0"/>
              <a:t>: </a:t>
            </a:r>
          </a:p>
          <a:p>
            <a:r>
              <a:rPr lang="es-419" dirty="0"/>
              <a:t>(</a:t>
            </a:r>
            <a:r>
              <a:rPr lang="es-419" dirty="0" err="1"/>
              <a:t>Optional</a:t>
            </a:r>
            <a:r>
              <a:rPr lang="es-419" dirty="0"/>
              <a:t>) </a:t>
            </a:r>
            <a:r>
              <a:rPr lang="es-419" dirty="0" err="1"/>
              <a:t>update</a:t>
            </a:r>
            <a:r>
              <a:rPr lang="es-419" dirty="0"/>
              <a:t> </a:t>
            </a:r>
            <a:r>
              <a:rPr lang="es-419" dirty="0" err="1"/>
              <a:t>the</a:t>
            </a:r>
            <a:r>
              <a:rPr lang="es-419" dirty="0"/>
              <a:t> </a:t>
            </a:r>
            <a:r>
              <a:rPr lang="es-419" dirty="0" err="1"/>
              <a:t>package.json</a:t>
            </a:r>
            <a:br>
              <a:rPr lang="es-419" dirty="0"/>
            </a:br>
            <a:r>
              <a:rPr lang="es-419" dirty="0"/>
              <a:t>script </a:t>
            </a:r>
            <a:r>
              <a:rPr lang="es-419" dirty="0" err="1"/>
              <a:t>to</a:t>
            </a:r>
            <a:r>
              <a:rPr lang="es-419" dirty="0"/>
              <a:t> </a:t>
            </a:r>
            <a:r>
              <a:rPr lang="es-419" dirty="0" err="1"/>
              <a:t>grab</a:t>
            </a:r>
            <a:r>
              <a:rPr lang="es-419" dirty="0"/>
              <a:t> </a:t>
            </a:r>
            <a:r>
              <a:rPr lang="es-419" dirty="0" err="1"/>
              <a:t>the</a:t>
            </a:r>
            <a:r>
              <a:rPr lang="es-419" dirty="0"/>
              <a:t> script </a:t>
            </a:r>
            <a:r>
              <a:rPr lang="es-419" dirty="0" err="1"/>
              <a:t>start</a:t>
            </a:r>
            <a:r>
              <a:rPr lang="es-419" dirty="0"/>
              <a:t> and </a:t>
            </a:r>
            <a:br>
              <a:rPr lang="es-419" dirty="0"/>
            </a:br>
            <a:r>
              <a:rPr lang="es-419" dirty="0" err="1"/>
              <a:t>perform</a:t>
            </a:r>
            <a:r>
              <a:rPr lang="es-419" dirty="0"/>
              <a:t> </a:t>
            </a:r>
            <a:r>
              <a:rPr lang="es-419" dirty="0" err="1"/>
              <a:t>the</a:t>
            </a:r>
            <a:r>
              <a:rPr lang="es-419" dirty="0"/>
              <a:t> proxy </a:t>
            </a:r>
            <a:r>
              <a:rPr lang="es-419" dirty="0" err="1"/>
              <a:t>config</a:t>
            </a:r>
            <a:r>
              <a:rPr lang="es-419" dirty="0"/>
              <a:t>:</a:t>
            </a:r>
          </a:p>
        </p:txBody>
      </p:sp>
      <p:sp>
        <p:nvSpPr>
          <p:cNvPr id="4" name="CuadroTexto 3">
            <a:extLst>
              <a:ext uri="{FF2B5EF4-FFF2-40B4-BE49-F238E27FC236}">
                <a16:creationId xmlns:a16="http://schemas.microsoft.com/office/drawing/2014/main" id="{B7836081-CE1D-460D-98E7-6864DB043FBC}"/>
              </a:ext>
            </a:extLst>
          </p:cNvPr>
          <p:cNvSpPr txBox="1"/>
          <p:nvPr/>
        </p:nvSpPr>
        <p:spPr>
          <a:xfrm>
            <a:off x="5761141" y="1893112"/>
            <a:ext cx="3674378" cy="1569660"/>
          </a:xfrm>
          <a:prstGeom prst="rect">
            <a:avLst/>
          </a:prstGeom>
          <a:solidFill>
            <a:schemeClr val="bg1">
              <a:lumMod val="85000"/>
            </a:schemeClr>
          </a:solidFill>
        </p:spPr>
        <p:txBody>
          <a:bodyPr wrap="square" rtlCol="0">
            <a:spAutoFit/>
          </a:bodyPr>
          <a:lstStyle/>
          <a:p>
            <a:r>
              <a:rPr lang="es-419" sz="800" b="0" dirty="0">
                <a:effectLst/>
                <a:latin typeface="Consolas" panose="020B0609020204030204" pitchFamily="49" charset="0"/>
              </a:rPr>
              <a:t>{</a:t>
            </a:r>
          </a:p>
          <a:p>
            <a:r>
              <a:rPr lang="es-419" sz="800" b="0" dirty="0">
                <a:effectLst/>
                <a:latin typeface="Consolas" panose="020B0609020204030204" pitchFamily="49" charset="0"/>
              </a:rPr>
              <a:t>    "/</a:t>
            </a:r>
            <a:r>
              <a:rPr lang="es-419" sz="800" b="0" dirty="0" err="1">
                <a:effectLst/>
                <a:latin typeface="Consolas" panose="020B0609020204030204" pitchFamily="49" charset="0"/>
              </a:rPr>
              <a:t>WeatherForecast</a:t>
            </a:r>
            <a:r>
              <a:rPr lang="es-419" sz="800" b="0" dirty="0">
                <a:effectLst/>
                <a:latin typeface="Consolas" panose="020B0609020204030204" pitchFamily="49" charset="0"/>
              </a:rPr>
              <a:t>": {</a:t>
            </a:r>
          </a:p>
          <a:p>
            <a:r>
              <a:rPr lang="es-419" sz="800" b="0" dirty="0">
                <a:effectLst/>
                <a:latin typeface="Consolas" panose="020B0609020204030204" pitchFamily="49" charset="0"/>
              </a:rPr>
              <a:t>        "target": "https://localhost:44328/",</a:t>
            </a:r>
          </a:p>
          <a:p>
            <a:r>
              <a:rPr lang="es-419" sz="800" b="0" dirty="0">
                <a:effectLst/>
                <a:latin typeface="Consolas" panose="020B0609020204030204" pitchFamily="49" charset="0"/>
              </a:rPr>
              <a:t>        "</a:t>
            </a:r>
            <a:r>
              <a:rPr lang="es-419" sz="800" b="0" dirty="0" err="1">
                <a:effectLst/>
                <a:latin typeface="Consolas" panose="020B0609020204030204" pitchFamily="49" charset="0"/>
              </a:rPr>
              <a:t>secure</a:t>
            </a:r>
            <a:r>
              <a:rPr lang="es-419" sz="800" b="0" dirty="0">
                <a:effectLst/>
                <a:latin typeface="Consolas" panose="020B0609020204030204" pitchFamily="49" charset="0"/>
              </a:rPr>
              <a:t>": false,</a:t>
            </a:r>
          </a:p>
          <a:p>
            <a:r>
              <a:rPr lang="es-419" sz="800" b="0" dirty="0">
                <a:effectLst/>
                <a:latin typeface="Consolas" panose="020B0609020204030204" pitchFamily="49" charset="0"/>
              </a:rPr>
              <a:t>        "</a:t>
            </a:r>
            <a:r>
              <a:rPr lang="es-419" sz="800" b="0" dirty="0" err="1">
                <a:effectLst/>
                <a:latin typeface="Consolas" panose="020B0609020204030204" pitchFamily="49" charset="0"/>
              </a:rPr>
              <a:t>logLevel</a:t>
            </a:r>
            <a:r>
              <a:rPr lang="es-419" sz="800" b="0" dirty="0">
                <a:effectLst/>
                <a:latin typeface="Consolas" panose="020B0609020204030204" pitchFamily="49" charset="0"/>
              </a:rPr>
              <a:t>": "</a:t>
            </a:r>
            <a:r>
              <a:rPr lang="es-419" sz="800" b="0" dirty="0" err="1">
                <a:effectLst/>
                <a:latin typeface="Consolas" panose="020B0609020204030204" pitchFamily="49" charset="0"/>
              </a:rPr>
              <a:t>debug</a:t>
            </a:r>
            <a:r>
              <a:rPr lang="es-419" sz="800" b="0" dirty="0">
                <a:effectLst/>
                <a:latin typeface="Consolas" panose="020B0609020204030204" pitchFamily="49" charset="0"/>
              </a:rPr>
              <a:t>"</a:t>
            </a:r>
          </a:p>
          <a:p>
            <a:r>
              <a:rPr lang="es-419" sz="800" b="0" dirty="0">
                <a:effectLst/>
                <a:latin typeface="Consolas" panose="020B0609020204030204" pitchFamily="49" charset="0"/>
              </a:rPr>
              <a:t>    },</a:t>
            </a:r>
          </a:p>
          <a:p>
            <a:r>
              <a:rPr lang="es-419" sz="800" b="0" dirty="0">
                <a:effectLst/>
                <a:latin typeface="Consolas" panose="020B0609020204030204" pitchFamily="49" charset="0"/>
              </a:rPr>
              <a:t>    "/api/": {</a:t>
            </a:r>
          </a:p>
          <a:p>
            <a:r>
              <a:rPr lang="es-419" sz="800" b="0" dirty="0">
                <a:effectLst/>
                <a:latin typeface="Consolas" panose="020B0609020204030204" pitchFamily="49" charset="0"/>
              </a:rPr>
              <a:t>        "target": "http://192.168.1.2/</a:t>
            </a:r>
            <a:r>
              <a:rPr lang="es-419" sz="800" b="0" dirty="0" err="1">
                <a:effectLst/>
                <a:latin typeface="Consolas" panose="020B0609020204030204" pitchFamily="49" charset="0"/>
              </a:rPr>
              <a:t>EMEX_RestApi</a:t>
            </a:r>
            <a:r>
              <a:rPr lang="es-419" sz="800" b="0" dirty="0">
                <a:effectLst/>
                <a:latin typeface="Consolas" panose="020B0609020204030204" pitchFamily="49" charset="0"/>
              </a:rPr>
              <a:t>/",</a:t>
            </a:r>
          </a:p>
          <a:p>
            <a:r>
              <a:rPr lang="es-419" sz="800" b="0" dirty="0">
                <a:effectLst/>
                <a:latin typeface="Consolas" panose="020B0609020204030204" pitchFamily="49" charset="0"/>
              </a:rPr>
              <a:t>        "</a:t>
            </a:r>
            <a:r>
              <a:rPr lang="es-419" sz="800" b="0" dirty="0" err="1">
                <a:effectLst/>
                <a:latin typeface="Consolas" panose="020B0609020204030204" pitchFamily="49" charset="0"/>
              </a:rPr>
              <a:t>secure</a:t>
            </a:r>
            <a:r>
              <a:rPr lang="es-419" sz="800" b="0" dirty="0">
                <a:effectLst/>
                <a:latin typeface="Consolas" panose="020B0609020204030204" pitchFamily="49" charset="0"/>
              </a:rPr>
              <a:t>": false,</a:t>
            </a:r>
          </a:p>
          <a:p>
            <a:r>
              <a:rPr lang="es-419" sz="800" b="0" dirty="0">
                <a:effectLst/>
                <a:latin typeface="Consolas" panose="020B0609020204030204" pitchFamily="49" charset="0"/>
              </a:rPr>
              <a:t>        "</a:t>
            </a:r>
            <a:r>
              <a:rPr lang="es-419" sz="800" b="0" dirty="0" err="1">
                <a:effectLst/>
                <a:latin typeface="Consolas" panose="020B0609020204030204" pitchFamily="49" charset="0"/>
              </a:rPr>
              <a:t>logLevel</a:t>
            </a:r>
            <a:r>
              <a:rPr lang="es-419" sz="800" b="0" dirty="0">
                <a:effectLst/>
                <a:latin typeface="Consolas" panose="020B0609020204030204" pitchFamily="49" charset="0"/>
              </a:rPr>
              <a:t>": "</a:t>
            </a:r>
            <a:r>
              <a:rPr lang="es-419" sz="800" b="0" dirty="0" err="1">
                <a:effectLst/>
                <a:latin typeface="Consolas" panose="020B0609020204030204" pitchFamily="49" charset="0"/>
              </a:rPr>
              <a:t>debug</a:t>
            </a:r>
            <a:r>
              <a:rPr lang="es-419" sz="800" b="0" dirty="0">
                <a:effectLst/>
                <a:latin typeface="Consolas" panose="020B0609020204030204" pitchFamily="49" charset="0"/>
              </a:rPr>
              <a:t>"</a:t>
            </a:r>
          </a:p>
          <a:p>
            <a:r>
              <a:rPr lang="es-419" sz="800" b="0" dirty="0">
                <a:effectLst/>
                <a:latin typeface="Consolas" panose="020B0609020204030204" pitchFamily="49" charset="0"/>
              </a:rPr>
              <a:t>    }</a:t>
            </a:r>
          </a:p>
          <a:p>
            <a:r>
              <a:rPr lang="es-419" sz="800" b="0" dirty="0">
                <a:effectLst/>
                <a:latin typeface="Consolas" panose="020B0609020204030204" pitchFamily="49" charset="0"/>
              </a:rPr>
              <a:t>}</a:t>
            </a:r>
          </a:p>
        </p:txBody>
      </p:sp>
      <p:sp>
        <p:nvSpPr>
          <p:cNvPr id="5" name="CuadroTexto 4">
            <a:extLst>
              <a:ext uri="{FF2B5EF4-FFF2-40B4-BE49-F238E27FC236}">
                <a16:creationId xmlns:a16="http://schemas.microsoft.com/office/drawing/2014/main" id="{4A47C797-7F9A-4670-96B7-EA4AA2F57C40}"/>
              </a:ext>
            </a:extLst>
          </p:cNvPr>
          <p:cNvSpPr txBox="1"/>
          <p:nvPr/>
        </p:nvSpPr>
        <p:spPr>
          <a:xfrm>
            <a:off x="5728284" y="3624750"/>
            <a:ext cx="3740092" cy="415498"/>
          </a:xfrm>
          <a:prstGeom prst="rect">
            <a:avLst/>
          </a:prstGeom>
          <a:solidFill>
            <a:schemeClr val="bg1">
              <a:lumMod val="85000"/>
            </a:schemeClr>
          </a:solidFill>
        </p:spPr>
        <p:txBody>
          <a:bodyPr wrap="square" rtlCol="0">
            <a:spAutoFit/>
          </a:bodyPr>
          <a:lstStyle/>
          <a:p>
            <a:r>
              <a:rPr lang="es-419" sz="700" b="0" dirty="0">
                <a:effectLst/>
                <a:latin typeface="Consolas" panose="020B0609020204030204" pitchFamily="49" charset="0"/>
              </a:rPr>
              <a:t>            </a:t>
            </a:r>
            <a:r>
              <a:rPr lang="es-419" sz="700" b="0" i="1" dirty="0">
                <a:effectLst/>
                <a:latin typeface="Consolas" panose="020B0609020204030204" pitchFamily="49" charset="0"/>
              </a:rPr>
              <a:t>"</a:t>
            </a:r>
            <a:r>
              <a:rPr lang="es-419" sz="700" b="0" i="1" dirty="0" err="1">
                <a:effectLst/>
                <a:latin typeface="Consolas" panose="020B0609020204030204" pitchFamily="49" charset="0"/>
              </a:rPr>
              <a:t>browserTarget</a:t>
            </a:r>
            <a:r>
              <a:rPr lang="es-419" sz="700" b="0" i="1" dirty="0">
                <a:effectLst/>
                <a:latin typeface="Consolas" panose="020B0609020204030204" pitchFamily="49" charset="0"/>
              </a:rPr>
              <a:t>"</a:t>
            </a:r>
            <a:r>
              <a:rPr lang="es-419" sz="700" b="0" dirty="0">
                <a:effectLst/>
                <a:latin typeface="Consolas" panose="020B0609020204030204" pitchFamily="49" charset="0"/>
              </a:rPr>
              <a:t>: "</a:t>
            </a:r>
            <a:r>
              <a:rPr lang="es-419" sz="700" b="0" dirty="0" err="1">
                <a:effectLst/>
                <a:latin typeface="Consolas" panose="020B0609020204030204" pitchFamily="49" charset="0"/>
              </a:rPr>
              <a:t>ProxyTest:build</a:t>
            </a:r>
            <a:r>
              <a:rPr lang="es-419" sz="700" b="0" dirty="0">
                <a:effectLst/>
                <a:latin typeface="Consolas" panose="020B0609020204030204" pitchFamily="49" charset="0"/>
              </a:rPr>
              <a:t>"</a:t>
            </a:r>
            <a:r>
              <a:rPr lang="es-419" sz="700" b="0" dirty="0">
                <a:effectLst/>
                <a:highlight>
                  <a:srgbClr val="FFFF00"/>
                </a:highlight>
                <a:latin typeface="Consolas" panose="020B0609020204030204" pitchFamily="49" charset="0"/>
              </a:rPr>
              <a:t>,</a:t>
            </a:r>
          </a:p>
          <a:p>
            <a:r>
              <a:rPr lang="es-419" sz="700" b="0" dirty="0">
                <a:effectLst/>
                <a:latin typeface="Consolas" panose="020B0609020204030204" pitchFamily="49" charset="0"/>
              </a:rPr>
              <a:t>            </a:t>
            </a:r>
            <a:r>
              <a:rPr lang="es-419" sz="700" b="0" i="1" dirty="0">
                <a:effectLst/>
                <a:highlight>
                  <a:srgbClr val="FFFF00"/>
                </a:highlight>
                <a:latin typeface="Consolas" panose="020B0609020204030204" pitchFamily="49" charset="0"/>
              </a:rPr>
              <a:t>"</a:t>
            </a:r>
            <a:r>
              <a:rPr lang="es-419" sz="700" b="0" i="1" dirty="0" err="1">
                <a:effectLst/>
                <a:highlight>
                  <a:srgbClr val="FFFF00"/>
                </a:highlight>
                <a:latin typeface="Consolas" panose="020B0609020204030204" pitchFamily="49" charset="0"/>
              </a:rPr>
              <a:t>proxyConfig</a:t>
            </a:r>
            <a:r>
              <a:rPr lang="es-419" sz="700" b="0" i="1" dirty="0">
                <a:effectLst/>
                <a:highlight>
                  <a:srgbClr val="FFFF00"/>
                </a:highlight>
                <a:latin typeface="Consolas" panose="020B0609020204030204" pitchFamily="49" charset="0"/>
              </a:rPr>
              <a:t>"</a:t>
            </a:r>
            <a:r>
              <a:rPr lang="es-419" sz="700" b="0" dirty="0">
                <a:effectLst/>
                <a:highlight>
                  <a:srgbClr val="FFFF00"/>
                </a:highlight>
                <a:latin typeface="Consolas" panose="020B0609020204030204" pitchFamily="49" charset="0"/>
              </a:rPr>
              <a:t>: "</a:t>
            </a:r>
            <a:r>
              <a:rPr lang="es-419" sz="700" b="0" dirty="0" err="1">
                <a:effectLst/>
                <a:highlight>
                  <a:srgbClr val="FFFF00"/>
                </a:highlight>
                <a:latin typeface="Consolas" panose="020B0609020204030204" pitchFamily="49" charset="0"/>
              </a:rPr>
              <a:t>src</a:t>
            </a:r>
            <a:r>
              <a:rPr lang="es-419" sz="700" b="0" dirty="0">
                <a:effectLst/>
                <a:highlight>
                  <a:srgbClr val="FFFF00"/>
                </a:highlight>
                <a:latin typeface="Consolas" panose="020B0609020204030204" pitchFamily="49" charset="0"/>
              </a:rPr>
              <a:t>/proxy.conf.js"</a:t>
            </a:r>
          </a:p>
          <a:p>
            <a:r>
              <a:rPr lang="es-419" sz="700" b="0" dirty="0">
                <a:effectLst/>
                <a:latin typeface="Consolas" panose="020B0609020204030204" pitchFamily="49" charset="0"/>
              </a:rPr>
              <a:t>          </a:t>
            </a:r>
          </a:p>
        </p:txBody>
      </p:sp>
      <p:sp>
        <p:nvSpPr>
          <p:cNvPr id="6" name="CuadroTexto 5">
            <a:extLst>
              <a:ext uri="{FF2B5EF4-FFF2-40B4-BE49-F238E27FC236}">
                <a16:creationId xmlns:a16="http://schemas.microsoft.com/office/drawing/2014/main" id="{FC7EB335-57C6-4C82-9E73-F61925734271}"/>
              </a:ext>
            </a:extLst>
          </p:cNvPr>
          <p:cNvSpPr txBox="1"/>
          <p:nvPr/>
        </p:nvSpPr>
        <p:spPr>
          <a:xfrm>
            <a:off x="5728284" y="4890149"/>
            <a:ext cx="3740092" cy="200055"/>
          </a:xfrm>
          <a:prstGeom prst="rect">
            <a:avLst/>
          </a:prstGeom>
          <a:solidFill>
            <a:schemeClr val="bg1">
              <a:lumMod val="85000"/>
            </a:schemeClr>
          </a:solidFill>
        </p:spPr>
        <p:txBody>
          <a:bodyPr wrap="square" rtlCol="0">
            <a:spAutoFit/>
          </a:bodyPr>
          <a:lstStyle/>
          <a:p>
            <a:r>
              <a:rPr lang="es-419" sz="700" b="0" i="1" dirty="0">
                <a:effectLst/>
                <a:latin typeface="Consolas" panose="020B0609020204030204" pitchFamily="49" charset="0"/>
              </a:rPr>
              <a:t>"</a:t>
            </a:r>
            <a:r>
              <a:rPr lang="es-419" sz="700" b="0" i="1" dirty="0" err="1">
                <a:effectLst/>
                <a:latin typeface="Consolas" panose="020B0609020204030204" pitchFamily="49" charset="0"/>
              </a:rPr>
              <a:t>start</a:t>
            </a:r>
            <a:r>
              <a:rPr lang="es-419" sz="700" b="0" i="1" dirty="0">
                <a:effectLst/>
                <a:latin typeface="Consolas" panose="020B0609020204030204" pitchFamily="49" charset="0"/>
              </a:rPr>
              <a:t>": "ng serve </a:t>
            </a:r>
            <a:r>
              <a:rPr lang="es-419" sz="700" b="0" i="1" dirty="0">
                <a:effectLst/>
                <a:highlight>
                  <a:srgbClr val="FFFF00"/>
                </a:highlight>
                <a:latin typeface="Consolas" panose="020B0609020204030204" pitchFamily="49" charset="0"/>
              </a:rPr>
              <a:t>--proxy-</a:t>
            </a:r>
            <a:r>
              <a:rPr lang="es-419" sz="700" b="0" i="1" dirty="0" err="1">
                <a:effectLst/>
                <a:highlight>
                  <a:srgbClr val="FFFF00"/>
                </a:highlight>
                <a:latin typeface="Consolas" panose="020B0609020204030204" pitchFamily="49" charset="0"/>
              </a:rPr>
              <a:t>config</a:t>
            </a:r>
            <a:r>
              <a:rPr lang="es-419" sz="700" b="0" i="1" dirty="0">
                <a:effectLst/>
                <a:highlight>
                  <a:srgbClr val="FFFF00"/>
                </a:highlight>
                <a:latin typeface="Consolas" panose="020B0609020204030204" pitchFamily="49" charset="0"/>
              </a:rPr>
              <a:t> </a:t>
            </a:r>
            <a:r>
              <a:rPr lang="es-419" sz="700" b="0" i="1" dirty="0" err="1">
                <a:effectLst/>
                <a:highlight>
                  <a:srgbClr val="FFFF00"/>
                </a:highlight>
                <a:latin typeface="Consolas" panose="020B0609020204030204" pitchFamily="49" charset="0"/>
              </a:rPr>
              <a:t>src</a:t>
            </a:r>
            <a:r>
              <a:rPr lang="es-419" sz="700" b="0" i="1" dirty="0">
                <a:effectLst/>
                <a:highlight>
                  <a:srgbClr val="FFFF00"/>
                </a:highlight>
                <a:latin typeface="Consolas" panose="020B0609020204030204" pitchFamily="49" charset="0"/>
              </a:rPr>
              <a:t>/proxy.conf.js</a:t>
            </a:r>
            <a:r>
              <a:rPr lang="es-419" sz="700" b="0" i="1" dirty="0">
                <a:effectLst/>
                <a:latin typeface="Consolas" panose="020B0609020204030204" pitchFamily="49" charset="0"/>
              </a:rPr>
              <a:t>",</a:t>
            </a:r>
          </a:p>
        </p:txBody>
      </p:sp>
    </p:spTree>
    <p:extLst>
      <p:ext uri="{BB962C8B-B14F-4D97-AF65-F5344CB8AC3E}">
        <p14:creationId xmlns:p14="http://schemas.microsoft.com/office/powerpoint/2010/main" val="357953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E0F5E9-00F3-4868-BFF5-CD83CD5E5BF1}"/>
              </a:ext>
            </a:extLst>
          </p:cNvPr>
          <p:cNvSpPr>
            <a:spLocks noGrp="1"/>
          </p:cNvSpPr>
          <p:nvPr>
            <p:ph type="title"/>
          </p:nvPr>
        </p:nvSpPr>
        <p:spPr/>
        <p:txBody>
          <a:bodyPr/>
          <a:lstStyle/>
          <a:p>
            <a:r>
              <a:rPr lang="en-US" dirty="0"/>
              <a:t>This is NOT FOR PRODUCTION</a:t>
            </a:r>
            <a:endParaRPr lang="es-419" dirty="0"/>
          </a:p>
        </p:txBody>
      </p:sp>
      <p:sp>
        <p:nvSpPr>
          <p:cNvPr id="3" name="Marcador de contenido 2">
            <a:extLst>
              <a:ext uri="{FF2B5EF4-FFF2-40B4-BE49-F238E27FC236}">
                <a16:creationId xmlns:a16="http://schemas.microsoft.com/office/drawing/2014/main" id="{16DC92B6-0559-4289-A3B4-661296E0352C}"/>
              </a:ext>
            </a:extLst>
          </p:cNvPr>
          <p:cNvSpPr>
            <a:spLocks noGrp="1"/>
          </p:cNvSpPr>
          <p:nvPr>
            <p:ph idx="1"/>
          </p:nvPr>
        </p:nvSpPr>
        <p:spPr/>
        <p:txBody>
          <a:bodyPr/>
          <a:lstStyle/>
          <a:p>
            <a:r>
              <a:rPr lang="en-US" dirty="0"/>
              <a:t>This configuration is ONLY for your development setup and should not be used in production, simply because it isn’t made for that. There are other, much more sophisticated solutions for your production environment</a:t>
            </a:r>
            <a:endParaRPr lang="es-419" dirty="0"/>
          </a:p>
        </p:txBody>
      </p:sp>
    </p:spTree>
    <p:extLst>
      <p:ext uri="{BB962C8B-B14F-4D97-AF65-F5344CB8AC3E}">
        <p14:creationId xmlns:p14="http://schemas.microsoft.com/office/powerpoint/2010/main" val="10163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E18B4-FB1E-4801-A0A0-5C074EAF4BB9}"/>
              </a:ext>
            </a:extLst>
          </p:cNvPr>
          <p:cNvSpPr>
            <a:spLocks noGrp="1"/>
          </p:cNvSpPr>
          <p:nvPr>
            <p:ph type="title"/>
          </p:nvPr>
        </p:nvSpPr>
        <p:spPr/>
        <p:txBody>
          <a:bodyPr/>
          <a:lstStyle/>
          <a:p>
            <a:r>
              <a:rPr lang="en-US" dirty="0" err="1"/>
              <a:t>rESOURCES</a:t>
            </a:r>
            <a:endParaRPr lang="es-419" dirty="0"/>
          </a:p>
        </p:txBody>
      </p:sp>
      <p:sp>
        <p:nvSpPr>
          <p:cNvPr id="3" name="Marcador de contenido 2">
            <a:extLst>
              <a:ext uri="{FF2B5EF4-FFF2-40B4-BE49-F238E27FC236}">
                <a16:creationId xmlns:a16="http://schemas.microsoft.com/office/drawing/2014/main" id="{CEE3CD29-2250-455B-B2A4-CEE495ED9182}"/>
              </a:ext>
            </a:extLst>
          </p:cNvPr>
          <p:cNvSpPr>
            <a:spLocks noGrp="1"/>
          </p:cNvSpPr>
          <p:nvPr>
            <p:ph idx="1"/>
          </p:nvPr>
        </p:nvSpPr>
        <p:spPr/>
        <p:txBody>
          <a:bodyPr>
            <a:normAutofit fontScale="85000" lnSpcReduction="20000"/>
          </a:bodyPr>
          <a:lstStyle/>
          <a:p>
            <a:r>
              <a:rPr lang="es-419" dirty="0"/>
              <a:t>https://www.merriam-webster.com/dictionary/proxy#note-1</a:t>
            </a:r>
          </a:p>
          <a:p>
            <a:r>
              <a:rPr lang="es-419" dirty="0"/>
              <a:t>https://www.etymonline.com/word/proxy</a:t>
            </a:r>
          </a:p>
          <a:p>
            <a:r>
              <a:rPr lang="es-419" dirty="0"/>
              <a:t>https://blazingseollc.com/blog/what-are-proxies/</a:t>
            </a:r>
          </a:p>
          <a:p>
            <a:r>
              <a:rPr lang="es-419" dirty="0"/>
              <a:t>https://www.samjulien.com/proxy-angular-cli-cors</a:t>
            </a:r>
          </a:p>
          <a:p>
            <a:r>
              <a:rPr lang="es-419" dirty="0"/>
              <a:t>https://ryanharrison.co.uk/2020/02/29/angular-proxy-api-requests.html</a:t>
            </a:r>
          </a:p>
          <a:p>
            <a:r>
              <a:rPr lang="es-419" dirty="0"/>
              <a:t>https://www.twilio.com/blog/node-js-proxy-server</a:t>
            </a:r>
          </a:p>
          <a:p>
            <a:r>
              <a:rPr lang="es-419" dirty="0"/>
              <a:t>https://webpack.js.org/</a:t>
            </a:r>
          </a:p>
          <a:p>
            <a:r>
              <a:rPr lang="es-419" dirty="0"/>
              <a:t>https://webpack.js.org/configuration/dev-server/#devserverproxy</a:t>
            </a:r>
          </a:p>
          <a:p>
            <a:r>
              <a:rPr lang="es-419" dirty="0"/>
              <a:t>https://hackernoon.com/webpack-for-angular-developers-c8584a60e627</a:t>
            </a:r>
          </a:p>
        </p:txBody>
      </p:sp>
    </p:spTree>
    <p:extLst>
      <p:ext uri="{BB962C8B-B14F-4D97-AF65-F5344CB8AC3E}">
        <p14:creationId xmlns:p14="http://schemas.microsoft.com/office/powerpoint/2010/main" val="149179195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1178</TotalTime>
  <Words>1081</Words>
  <Application>Microsoft Office PowerPoint</Application>
  <PresentationFormat>Panorámica</PresentationFormat>
  <Paragraphs>99</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Consolas</vt:lpstr>
      <vt:lpstr>Gill Sans MT</vt:lpstr>
      <vt:lpstr>Helvetica Neue</vt:lpstr>
      <vt:lpstr>Menlo</vt:lpstr>
      <vt:lpstr>Open Sans</vt:lpstr>
      <vt:lpstr>Galería</vt:lpstr>
      <vt:lpstr>Proxy Endpoints in Node.js</vt:lpstr>
      <vt:lpstr>Proxy </vt:lpstr>
      <vt:lpstr>WebPack</vt:lpstr>
      <vt:lpstr>webpack-dev-server</vt:lpstr>
      <vt:lpstr>Proxying all URLs start with /api</vt:lpstr>
      <vt:lpstr>Multiple app entries to one API endpoint</vt:lpstr>
      <vt:lpstr>Multiple app entries with multiple endpoints</vt:lpstr>
      <vt:lpstr>This is NOT FOR PRODUCTION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Endpoints in Angular</dc:title>
  <dc:creator>Carlos Muñoz Schroeder</dc:creator>
  <cp:lastModifiedBy>Carlos Muñoz Schroeder</cp:lastModifiedBy>
  <cp:revision>16</cp:revision>
  <dcterms:created xsi:type="dcterms:W3CDTF">2021-02-01T02:03:51Z</dcterms:created>
  <dcterms:modified xsi:type="dcterms:W3CDTF">2021-02-02T20:10:29Z</dcterms:modified>
</cp:coreProperties>
</file>