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4e7bab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4e7bab5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e7bab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4e7bab5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4e7bab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94e7bab5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4e7bab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94e7bab5a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4e7bab5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4e7bab5a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4e7bab5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4e7bab5a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4e7bab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94e7bab5a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4e7bab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94e7bab5a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4e7bab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94e7bab5a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4f590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94f5909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75032f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e75032f3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4f5909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94f59098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4f5909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94f59098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4f5909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94f59098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528a0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9528a01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528a01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9528a01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528a01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9528a017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528a01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9528a017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52fb8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952fb8f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52fb8f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952fb8fb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52fb8f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952fb8fb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e12a9cd0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fe12a9cd0_0_9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52fb8f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952fb8fb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52fb8f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952fb8fb2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52fb8f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952fb8fb2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52fb8f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952fb8fb2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52fb8f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952fb8fb2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836b99c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f836b99c0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f836b99c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f836b99c0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12d9a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612d9a9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612d9a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9612d9a9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612d9a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9612d9a9b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612d9a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9612d9a9b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12d9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612d9a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e7bab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94e7bab5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ajd tytułowy">
  <p:cSld name="1_Slajd tytułow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47739" y="26587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47739" y="3544572"/>
            <a:ext cx="109728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wewnętrzny">
  <p:cSld name="Slajd wewnętrzn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11424" y="577603"/>
            <a:ext cx="10369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9FDA"/>
              </a:buClr>
              <a:buSzPts val="3700"/>
              <a:buFont typeface="Arial"/>
              <a:buNone/>
              <a:defRPr b="0" i="0" sz="4500" u="none" cap="none" strike="noStrike">
                <a:solidFill>
                  <a:srgbClr val="139F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11424" y="1772816"/>
            <a:ext cx="103692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911424" y="1146077"/>
            <a:ext cx="1036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924801" y="1556792"/>
            <a:ext cx="5760600" cy="0"/>
          </a:xfrm>
          <a:prstGeom prst="straightConnector1">
            <a:avLst/>
          </a:prstGeom>
          <a:noFill/>
          <a:ln cap="flat" cmpd="sng" w="69850">
            <a:solidFill>
              <a:srgbClr val="1CA4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Układ niestandardowy">
  <p:cSld name="4_Układ niestandardow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911424" y="1772816"/>
            <a:ext cx="103692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911424" y="577603"/>
            <a:ext cx="10369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9FDA"/>
              </a:buClr>
              <a:buSzPts val="3700"/>
              <a:buFont typeface="Arial"/>
              <a:buNone/>
              <a:defRPr b="0" i="0" sz="4500" u="none" cap="none" strike="noStrike">
                <a:solidFill>
                  <a:srgbClr val="139F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911424" y="1146077"/>
            <a:ext cx="1036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 rot="10800000">
            <a:off x="924839" y="1556792"/>
            <a:ext cx="5760600" cy="0"/>
          </a:xfrm>
          <a:prstGeom prst="straightConnector1">
            <a:avLst/>
          </a:prstGeom>
          <a:noFill/>
          <a:ln cap="flat" cmpd="sng" w="69850">
            <a:solidFill>
              <a:srgbClr val="1CA4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tatni slajd">
  <p:cSld name="Ostatni slajd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762509" y="3157700"/>
            <a:ext cx="2762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762509" y="3443452"/>
            <a:ext cx="2762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None/>
              <a:defRPr b="1" i="0" sz="15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4762491" y="4021795"/>
            <a:ext cx="2715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None/>
              <a:defRPr b="1" i="0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47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21.png"/><Relationship Id="rId6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51.png"/><Relationship Id="rId5" Type="http://schemas.openxmlformats.org/officeDocument/2006/relationships/image" Target="../media/image42.png"/><Relationship Id="rId6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54.png"/><Relationship Id="rId7" Type="http://schemas.openxmlformats.org/officeDocument/2006/relationships/image" Target="../media/image5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6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3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Relationship Id="rId6" Type="http://schemas.openxmlformats.org/officeDocument/2006/relationships/image" Target="../media/image60.png"/><Relationship Id="rId7" Type="http://schemas.openxmlformats.org/officeDocument/2006/relationships/image" Target="../media/image53.png"/><Relationship Id="rId8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7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703.00410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8.png"/><Relationship Id="rId4" Type="http://schemas.openxmlformats.org/officeDocument/2006/relationships/image" Target="../media/image67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Relationship Id="rId7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1.png"/><Relationship Id="rId4" Type="http://schemas.openxmlformats.org/officeDocument/2006/relationships/image" Target="../media/image61.png"/><Relationship Id="rId5" Type="http://schemas.openxmlformats.org/officeDocument/2006/relationships/image" Target="../media/image79.png"/><Relationship Id="rId6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59.png"/><Relationship Id="rId5" Type="http://schemas.openxmlformats.org/officeDocument/2006/relationships/image" Target="../media/image66.png"/><Relationship Id="rId6" Type="http://schemas.openxmlformats.org/officeDocument/2006/relationships/image" Target="../media/image7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8.png"/><Relationship Id="rId4" Type="http://schemas.openxmlformats.org/officeDocument/2006/relationships/image" Target="../media/image74.png"/><Relationship Id="rId5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72.png"/><Relationship Id="rId9" Type="http://schemas.openxmlformats.org/officeDocument/2006/relationships/hyperlink" Target="http://edwardlib.org/tutorials/" TargetMode="External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l.wikipedia.org/wiki/Wnioskowanie_bayesowski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506.02142.pdf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47739" y="26587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600"/>
              <a:t>Variational Inference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47750" y="3989977"/>
            <a:ext cx="109728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Krzysztof Kolasiński, 14.11.2017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63" y="822400"/>
            <a:ext cx="9724599" cy="10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A linear regression case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optimal parameters can be found analytically one f(x) is simple enough</a:t>
            </a:r>
            <a:endParaRPr sz="18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25" y="2145501"/>
            <a:ext cx="2391363" cy="51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763" y="2145500"/>
            <a:ext cx="1558927" cy="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08373" y="2749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function of form f(x) we have:</a:t>
            </a:r>
            <a:endParaRPr sz="18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1150" y="3368350"/>
            <a:ext cx="2391375" cy="6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2425" y="3192300"/>
            <a:ext cx="3473625" cy="1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775" y="4353000"/>
            <a:ext cx="10865575" cy="7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A linear regression case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solved well known problem of linear regression</a:t>
            </a:r>
            <a:endParaRPr sz="1800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0" y="1257501"/>
            <a:ext cx="2391363" cy="51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075" y="3346325"/>
            <a:ext cx="2391375" cy="6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25" y="2028625"/>
            <a:ext cx="3473625" cy="1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6050" y="4883975"/>
            <a:ext cx="8129419" cy="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8038" y="1225925"/>
            <a:ext cx="4586225" cy="31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32173" y="45022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have found optimal parameters by maximizing likelihood: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Bayesian rule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add information about uncertainty of our model</a:t>
            </a:r>
            <a:endParaRPr sz="1800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50" y="4045775"/>
            <a:ext cx="8129419" cy="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32173" y="3664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</a:t>
            </a:r>
            <a:r>
              <a:rPr b="1" lang="en-US" sz="1800"/>
              <a:t> likelihood</a:t>
            </a:r>
            <a:r>
              <a:rPr lang="en-US" sz="1800"/>
              <a:t> - the probability of observing Y given X and model parameters</a:t>
            </a:r>
            <a:endParaRPr sz="18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625" y="952675"/>
            <a:ext cx="5498225" cy="2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425" y="5221975"/>
            <a:ext cx="4710733" cy="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132173" y="48832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 prior</a:t>
            </a:r>
            <a:r>
              <a:rPr lang="en-US" sz="1800"/>
              <a:t> - our best knowledge about probability distribution of model parameters. Not trainable.</a:t>
            </a:r>
            <a:endParaRPr sz="1800"/>
          </a:p>
        </p:txBody>
      </p:sp>
      <p:sp>
        <p:nvSpPr>
          <p:cNvPr id="204" name="Google Shape;204;p28"/>
          <p:cNvSpPr txBox="1"/>
          <p:nvPr/>
        </p:nvSpPr>
        <p:spPr>
          <a:xfrm>
            <a:off x="132175" y="6254875"/>
            <a:ext cx="11857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 marginal</a:t>
            </a:r>
            <a:r>
              <a:rPr lang="en-US" sz="1800"/>
              <a:t> - can be understand as normalization constant, similar as in softmax function, partition function etc...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Bayesian rule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Let’s apply BR to our problem and for the sake of clarity we omit X from following expressions:</a:t>
            </a:r>
            <a:endParaRPr sz="18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50" y="1702663"/>
            <a:ext cx="5095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850" y="2324950"/>
            <a:ext cx="42100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5" y="1000975"/>
            <a:ext cx="65532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132174" y="3664075"/>
            <a:ext cx="602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 posterior</a:t>
            </a:r>
            <a:r>
              <a:rPr lang="en-US" sz="1800"/>
              <a:t> - means the probability distribution of model parameters given data. For example what is the </a:t>
            </a:r>
            <a:r>
              <a:rPr lang="en-US" sz="1800"/>
              <a:t>probability</a:t>
            </a:r>
            <a:r>
              <a:rPr lang="en-US" sz="1800"/>
              <a:t> that w=0 and b=0 given data points.</a:t>
            </a:r>
            <a:endParaRPr sz="1800"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1250" y="3901575"/>
            <a:ext cx="4301675" cy="29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6025" y="1027125"/>
            <a:ext cx="5498225" cy="2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Understanding</a:t>
            </a:r>
            <a:r>
              <a:rPr lang="en-US" sz="3000">
                <a:solidFill>
                  <a:srgbClr val="139FDA"/>
                </a:solidFill>
              </a:rPr>
              <a:t> Bayesian approach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marginal distribution normalizes the posterior. Since this is just a constant we can neglect this term for a moment:</a:t>
            </a:r>
            <a:endParaRPr sz="1800"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53" y="1188110"/>
            <a:ext cx="3649597" cy="111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775" y="1306933"/>
            <a:ext cx="3600055" cy="62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5">
            <a:alphaModFix/>
          </a:blip>
          <a:srcRect b="-12346" l="0" r="-12346" t="0"/>
          <a:stretch/>
        </p:blipFill>
        <p:spPr>
          <a:xfrm>
            <a:off x="132175" y="2752325"/>
            <a:ext cx="7780175" cy="8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075" y="2661003"/>
            <a:ext cx="4710733" cy="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132175" y="3511675"/>
            <a:ext cx="11712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Thus we have (neglecting constant terms)</a:t>
            </a:r>
            <a:endParaRPr sz="1800"/>
          </a:p>
        </p:txBody>
      </p:sp>
      <p:sp>
        <p:nvSpPr>
          <p:cNvPr id="228" name="Google Shape;228;p30"/>
          <p:cNvSpPr txBox="1"/>
          <p:nvPr/>
        </p:nvSpPr>
        <p:spPr>
          <a:xfrm>
            <a:off x="132175" y="5492875"/>
            <a:ext cx="11712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Note, when </a:t>
            </a:r>
            <a:r>
              <a:rPr b="1" lang="en-US" sz="1800"/>
              <a:t>N=0 (no data)</a:t>
            </a:r>
            <a:r>
              <a:rPr lang="en-US" sz="1800"/>
              <a:t> our posterior distribution becomes the </a:t>
            </a:r>
            <a:r>
              <a:rPr b="1" lang="en-US" sz="1800"/>
              <a:t>prior</a:t>
            </a:r>
            <a:r>
              <a:rPr lang="en-US" sz="1800"/>
              <a:t> one.</a:t>
            </a:r>
            <a:endParaRPr sz="18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638" y="4001498"/>
            <a:ext cx="10315376" cy="14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9268200" y="2249600"/>
            <a:ext cx="1393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The prior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31" name="Google Shape;231;p30"/>
          <p:cNvCxnSpPr/>
          <p:nvPr/>
        </p:nvCxnSpPr>
        <p:spPr>
          <a:xfrm>
            <a:off x="5372900" y="1690350"/>
            <a:ext cx="1014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Understanding Bayesian approach - demo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convergence of not normalized posterior in function of number of samples</a:t>
            </a:r>
            <a:endParaRPr sz="1800"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25" y="1000975"/>
            <a:ext cx="7657326" cy="10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132173" y="2140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can plot p(...) as a function of two parameters w and b and changing the number of N</a:t>
            </a:r>
            <a:endParaRPr sz="1800"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9775"/>
            <a:ext cx="29146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2829775"/>
            <a:ext cx="28860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925" y="2829775"/>
            <a:ext cx="28194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9725" y="2829775"/>
            <a:ext cx="26955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436975" y="5873875"/>
            <a:ext cx="11353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black</a:t>
            </a:r>
            <a:r>
              <a:rPr lang="en-US" sz="1800"/>
              <a:t> cross - true values, </a:t>
            </a:r>
            <a:r>
              <a:rPr b="1" lang="en-US" sz="1800">
                <a:solidFill>
                  <a:srgbClr val="FF0000"/>
                </a:solidFill>
              </a:rPr>
              <a:t>red</a:t>
            </a:r>
            <a:r>
              <a:rPr lang="en-US" sz="1800"/>
              <a:t> obtained from MLE.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Understanding Bayesian approach - demo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32173" y="45784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Some observations:</a:t>
            </a:r>
            <a:endParaRPr sz="180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25" y="543775"/>
            <a:ext cx="7657326" cy="10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0575"/>
            <a:ext cx="29146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1610575"/>
            <a:ext cx="28860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925" y="1610575"/>
            <a:ext cx="28194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9725" y="1610575"/>
            <a:ext cx="26955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436975" y="4959475"/>
            <a:ext cx="11353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With more data, the posterior gets localized around true values of w and b and the impact of the prior distribution get lower and lower.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Sometimes, even if we have small number of samples, the posterior may get localized around true values. However the uncertainty will be large enough.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necessity of approximations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Our problem is simple enough and we can try to compute full posterior distribution analytically.</a:t>
            </a:r>
            <a:endParaRPr sz="1800"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625" y="937473"/>
            <a:ext cx="3449475" cy="1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0248"/>
            <a:ext cx="11887199" cy="17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132175" y="4121275"/>
            <a:ext cx="11277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Even for this simple problem the integral in the denominator is not the easiest one to calculate… but it can be computed. </a:t>
            </a:r>
            <a:endParaRPr sz="1800"/>
          </a:p>
        </p:txBody>
      </p:sp>
      <p:sp>
        <p:nvSpPr>
          <p:cNvPr id="266" name="Google Shape;266;p33"/>
          <p:cNvSpPr txBox="1"/>
          <p:nvPr/>
        </p:nvSpPr>
        <p:spPr>
          <a:xfrm>
            <a:off x="132173" y="4807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Consider the case of multivariate linear regression problem:</a:t>
            </a:r>
            <a:endParaRPr sz="1800"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575" y="5401225"/>
            <a:ext cx="3752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necessity of approximations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multivariate linear regression from wikipedia. </a:t>
            </a:r>
            <a:r>
              <a:rPr b="1" lang="en-US" sz="1800"/>
              <a:t>Note</a:t>
            </a:r>
            <a:r>
              <a:rPr lang="en-US" sz="1800"/>
              <a:t> the lack of normalization constant</a:t>
            </a:r>
            <a:endParaRPr sz="1800"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675" y="844050"/>
            <a:ext cx="8432151" cy="5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necessity of approximations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calculations of posterior become tedious even for simplest models, additionally only a small fraction of them has analytical solution e.g. it cannot be done for arbitrary deep neural networks.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281" name="Google Shape;281;p35"/>
          <p:cNvSpPr txBox="1"/>
          <p:nvPr/>
        </p:nvSpPr>
        <p:spPr>
          <a:xfrm>
            <a:off x="132175" y="14542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Solution:</a:t>
            </a:r>
            <a:r>
              <a:rPr lang="en-US" sz="1800"/>
              <a:t> we need a method which will allow us to approximate the posterior.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One of the approaches is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2463050" y="2653000"/>
            <a:ext cx="6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227700" y="3218950"/>
            <a:ext cx="117366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Which converts the problem of computing posterior as optimization problem hence we can use SGD for it.</a:t>
            </a:r>
            <a:endParaRPr sz="1800"/>
          </a:p>
        </p:txBody>
      </p:sp>
      <p:sp>
        <p:nvSpPr>
          <p:cNvPr id="284" name="Google Shape;284;p35"/>
          <p:cNvSpPr txBox="1"/>
          <p:nvPr/>
        </p:nvSpPr>
        <p:spPr>
          <a:xfrm>
            <a:off x="227700" y="3752350"/>
            <a:ext cx="117366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</a:rPr>
              <a:t>Note: Variational means infinitesimal change in independent variable or function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911424" y="577603"/>
            <a:ext cx="10369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9FDA"/>
              </a:buClr>
              <a:buFont typeface="Arial"/>
              <a:buNone/>
            </a:pPr>
            <a:r>
              <a:rPr lang="en-US" sz="4050"/>
              <a:t>Content</a:t>
            </a:r>
            <a:endParaRPr b="0" i="0" sz="4050" u="none" cap="none" strike="noStrike">
              <a:solidFill>
                <a:srgbClr val="139F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13899" y="1741216"/>
            <a:ext cx="103692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Motivation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Linear regression y=wx+b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Variational Inference for LR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Examples in Edward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derivation of the ELBO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frequentist optimizes parameters by doing MLE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63" y="882800"/>
            <a:ext cx="9724599" cy="10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132175" y="2063875"/>
            <a:ext cx="11229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find similar method which will allow us to do the SGD but with additional information about posterior distribution.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293" name="Google Shape;293;p36"/>
          <p:cNvSpPr txBox="1"/>
          <p:nvPr/>
        </p:nvSpPr>
        <p:spPr>
          <a:xfrm>
            <a:off x="132175" y="2902075"/>
            <a:ext cx="11229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know that computing </a:t>
            </a:r>
            <a:r>
              <a:rPr b="1" lang="en-US" sz="1800"/>
              <a:t>exact posterior</a:t>
            </a:r>
            <a:r>
              <a:rPr lang="en-US" sz="1800"/>
              <a:t> is not feasible in general, hence we propose a variational distribution </a:t>
            </a:r>
            <a:r>
              <a:rPr b="1" lang="en-US" sz="1800"/>
              <a:t>Q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288" y="4823375"/>
            <a:ext cx="65817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438" y="3541985"/>
            <a:ext cx="3449475" cy="11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1484273" y="5651175"/>
            <a:ext cx="9124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Q</a:t>
            </a:r>
            <a:r>
              <a:rPr lang="en-US" sz="1800"/>
              <a:t> is an arbitrary distribution which in general is differentiable and easy to sample from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6">
            <a:alphaModFix/>
          </a:blip>
          <a:srcRect b="-12346" l="0" r="-12346" t="0"/>
          <a:stretch/>
        </p:blipFill>
        <p:spPr>
          <a:xfrm>
            <a:off x="6362325" y="520799"/>
            <a:ext cx="4945039" cy="5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derivation of the ELBO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are going to simply things in order to make our problem solvable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688" y="693098"/>
            <a:ext cx="3449475" cy="1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5" y="1108775"/>
            <a:ext cx="67722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500" y="1962525"/>
            <a:ext cx="6631292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4925" y="2934325"/>
            <a:ext cx="7079901" cy="192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1072" y="5276826"/>
            <a:ext cx="8777375" cy="6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132175" y="48832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can be further simplified: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310" name="Google Shape;310;p37"/>
          <p:cNvSpPr/>
          <p:nvPr/>
        </p:nvSpPr>
        <p:spPr>
          <a:xfrm>
            <a:off x="2583025" y="5358675"/>
            <a:ext cx="6266400" cy="96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794700" y="5905000"/>
            <a:ext cx="1400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-ELBO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9454825" y="164150"/>
            <a:ext cx="1605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Bayes rule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7980875" y="164150"/>
            <a:ext cx="3972300" cy="169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909825" y="2982275"/>
            <a:ext cx="3115200" cy="1835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7"/>
          <p:cNvCxnSpPr/>
          <p:nvPr/>
        </p:nvCxnSpPr>
        <p:spPr>
          <a:xfrm flipH="1">
            <a:off x="4225725" y="4853725"/>
            <a:ext cx="169200" cy="712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7"/>
          <p:cNvSpPr/>
          <p:nvPr/>
        </p:nvSpPr>
        <p:spPr>
          <a:xfrm>
            <a:off x="6435400" y="3851600"/>
            <a:ext cx="2946000" cy="9660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7"/>
          <p:cNvCxnSpPr>
            <a:stCxn id="316" idx="2"/>
          </p:cNvCxnSpPr>
          <p:nvPr/>
        </p:nvCxnSpPr>
        <p:spPr>
          <a:xfrm>
            <a:off x="7908400" y="4817600"/>
            <a:ext cx="1364400" cy="579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derivation of the ELBO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75" y="1571825"/>
            <a:ext cx="6470493" cy="18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/>
          <p:nvPr/>
        </p:nvSpPr>
        <p:spPr>
          <a:xfrm>
            <a:off x="446725" y="4806375"/>
            <a:ext cx="11542800" cy="125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000" y="924125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2572575" y="4026375"/>
            <a:ext cx="9037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The evidence is const w.r.t variational parameters and KL is nonnegative, hence ELBO is a lower bound for evidence: ELBO - Evidence Lower BOund.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555950" y="48659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Solution: </a:t>
            </a:r>
            <a:r>
              <a:rPr lang="en-US" sz="1800"/>
              <a:t>In order to minimize KL it is enough to maximize the second term i.e. ELBO.</a:t>
            </a:r>
            <a:endParaRPr sz="1800"/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425" y="5320000"/>
            <a:ext cx="3524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>
            <a:off x="313925" y="458800"/>
            <a:ext cx="437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By definition ELBO is equal to</a:t>
            </a:r>
            <a:endParaRPr sz="1800"/>
          </a:p>
        </p:txBody>
      </p:sp>
      <p:sp>
        <p:nvSpPr>
          <p:cNvPr id="331" name="Google Shape;331;p38"/>
          <p:cNvSpPr txBox="1"/>
          <p:nvPr/>
        </p:nvSpPr>
        <p:spPr>
          <a:xfrm>
            <a:off x="313925" y="1525600"/>
            <a:ext cx="437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previous slide we have:</a:t>
            </a:r>
            <a:endParaRPr sz="1800"/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5150" y="3507913"/>
            <a:ext cx="9353550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8"/>
          <p:cNvCxnSpPr/>
          <p:nvPr/>
        </p:nvCxnSpPr>
        <p:spPr>
          <a:xfrm flipH="1" rot="10800000">
            <a:off x="4494700" y="3257863"/>
            <a:ext cx="3501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8"/>
          <p:cNvCxnSpPr/>
          <p:nvPr/>
        </p:nvCxnSpPr>
        <p:spPr>
          <a:xfrm rot="10800000">
            <a:off x="7875525" y="3197488"/>
            <a:ext cx="362100" cy="33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8"/>
          <p:cNvCxnSpPr/>
          <p:nvPr/>
        </p:nvCxnSpPr>
        <p:spPr>
          <a:xfrm rot="10800000">
            <a:off x="9912775" y="3211813"/>
            <a:ext cx="867900" cy="3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0" y="1076525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350700" y="5278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optimize the model parameters by maximizing ELBO </a:t>
            </a:r>
            <a:endParaRPr sz="1800"/>
          </a:p>
        </p:txBody>
      </p:sp>
      <p:sp>
        <p:nvSpPr>
          <p:cNvPr id="344" name="Google Shape;344;p39"/>
          <p:cNvSpPr txBox="1"/>
          <p:nvPr/>
        </p:nvSpPr>
        <p:spPr>
          <a:xfrm>
            <a:off x="4922700" y="1823200"/>
            <a:ext cx="1436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likelihood</a:t>
            </a:r>
            <a:endParaRPr sz="1800"/>
          </a:p>
        </p:txBody>
      </p:sp>
      <p:sp>
        <p:nvSpPr>
          <p:cNvPr id="345" name="Google Shape;345;p39"/>
          <p:cNvSpPr txBox="1"/>
          <p:nvPr/>
        </p:nvSpPr>
        <p:spPr>
          <a:xfrm>
            <a:off x="7715525" y="1823200"/>
            <a:ext cx="2692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keep variational posterior close to the prior</a:t>
            </a:r>
            <a:endParaRPr sz="1800"/>
          </a:p>
        </p:txBody>
      </p:sp>
      <p:sp>
        <p:nvSpPr>
          <p:cNvPr id="346" name="Google Shape;346;p39"/>
          <p:cNvSpPr txBox="1"/>
          <p:nvPr/>
        </p:nvSpPr>
        <p:spPr>
          <a:xfrm>
            <a:off x="350700" y="32710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simplest possible choice for Q is to assume that all parameters are independent:  </a:t>
            </a:r>
            <a:r>
              <a:rPr lang="en-US" sz="1800"/>
              <a:t> </a:t>
            </a:r>
            <a:endParaRPr sz="1800"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9575" y="3852126"/>
            <a:ext cx="4855150" cy="26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625" y="4490750"/>
            <a:ext cx="8388774" cy="12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/>
          <p:nvPr/>
        </p:nvSpPr>
        <p:spPr>
          <a:xfrm>
            <a:off x="2103300" y="5709400"/>
            <a:ext cx="9598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Such approximation for Q is called Mean Field Approximation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362225" y="2837375"/>
            <a:ext cx="6471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Let’s return to our original problem: y=wx+b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0" y="1076525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350700" y="5278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optimize the model parameters by maximizing ELBO </a:t>
            </a:r>
            <a:endParaRPr sz="1800"/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825" y="1976150"/>
            <a:ext cx="8388774" cy="12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 txBox="1"/>
          <p:nvPr/>
        </p:nvSpPr>
        <p:spPr>
          <a:xfrm>
            <a:off x="350700" y="17470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we have so far:</a:t>
            </a:r>
            <a:endParaRPr sz="1800"/>
          </a:p>
        </p:txBody>
      </p:sp>
      <p:pic>
        <p:nvPicPr>
          <p:cNvPr id="361" name="Google Shape;361;p40"/>
          <p:cNvPicPr preferRelativeResize="0"/>
          <p:nvPr/>
        </p:nvPicPr>
        <p:blipFill rotWithShape="1">
          <a:blip r:embed="rId5">
            <a:alphaModFix/>
          </a:blip>
          <a:srcRect b="-12346" l="0" r="-12346" t="0"/>
          <a:stretch/>
        </p:blipFill>
        <p:spPr>
          <a:xfrm>
            <a:off x="3401812" y="3572547"/>
            <a:ext cx="7780175" cy="8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 txBox="1"/>
          <p:nvPr/>
        </p:nvSpPr>
        <p:spPr>
          <a:xfrm>
            <a:off x="350700" y="2356600"/>
            <a:ext cx="5408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variational distribution:</a:t>
            </a:r>
            <a:endParaRPr sz="1800"/>
          </a:p>
        </p:txBody>
      </p:sp>
      <p:sp>
        <p:nvSpPr>
          <p:cNvPr id="363" name="Google Shape;363;p40"/>
          <p:cNvSpPr txBox="1"/>
          <p:nvPr/>
        </p:nvSpPr>
        <p:spPr>
          <a:xfrm>
            <a:off x="350700" y="3728200"/>
            <a:ext cx="5408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likelihood</a:t>
            </a:r>
            <a:r>
              <a:rPr lang="en-US" sz="1800"/>
              <a:t>:</a:t>
            </a:r>
            <a:endParaRPr sz="1800"/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975" y="5645275"/>
            <a:ext cx="8192799" cy="11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4900" y="4379950"/>
            <a:ext cx="10476601" cy="132569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350700" y="4337800"/>
            <a:ext cx="6229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expectation of likelihood up to a constant term</a:t>
            </a:r>
            <a:endParaRPr sz="1800"/>
          </a:p>
        </p:txBody>
      </p:sp>
      <p:sp>
        <p:nvSpPr>
          <p:cNvPr id="367" name="Google Shape;367;p40"/>
          <p:cNvSpPr txBox="1"/>
          <p:nvPr/>
        </p:nvSpPr>
        <p:spPr>
          <a:xfrm>
            <a:off x="350700" y="5557000"/>
            <a:ext cx="6229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KL divergence - note it does not depend on data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exact solution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0" y="1076525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/>
        </p:nvSpPr>
        <p:spPr>
          <a:xfrm>
            <a:off x="350700" y="5278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optimize the model parameters by maximizing ELBO </a:t>
            </a:r>
            <a:endParaRPr sz="1800"/>
          </a:p>
        </p:txBody>
      </p:sp>
      <p:sp>
        <p:nvSpPr>
          <p:cNvPr id="376" name="Google Shape;376;p41"/>
          <p:cNvSpPr txBox="1"/>
          <p:nvPr/>
        </p:nvSpPr>
        <p:spPr>
          <a:xfrm>
            <a:off x="350700" y="17470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All the integral can be computed analytically:</a:t>
            </a:r>
            <a:endParaRPr sz="1800"/>
          </a:p>
        </p:txBody>
      </p:sp>
      <p:sp>
        <p:nvSpPr>
          <p:cNvPr id="377" name="Google Shape;377;p41"/>
          <p:cNvSpPr txBox="1"/>
          <p:nvPr/>
        </p:nvSpPr>
        <p:spPr>
          <a:xfrm>
            <a:off x="350700" y="50998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Where S</a:t>
            </a:r>
            <a:r>
              <a:rPr baseline="-25000" lang="en-US" sz="1800"/>
              <a:t>P</a:t>
            </a:r>
            <a:r>
              <a:rPr lang="en-US" sz="1800"/>
              <a:t> is the sum over P:</a:t>
            </a:r>
            <a:endParaRPr baseline="-25000" sz="1700"/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250" y="4805970"/>
            <a:ext cx="1760400" cy="10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425" y="2278013"/>
            <a:ext cx="9046658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</a:t>
            </a:r>
            <a:r>
              <a:rPr lang="en-US" sz="3000">
                <a:solidFill>
                  <a:srgbClr val="139FDA"/>
                </a:solidFill>
              </a:rPr>
              <a:t>- exact solution - demo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0" y="1076525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 txBox="1"/>
          <p:nvPr/>
        </p:nvSpPr>
        <p:spPr>
          <a:xfrm>
            <a:off x="350700" y="5278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optimize the model parameters by maximizing ELBO </a:t>
            </a:r>
            <a:endParaRPr sz="1800"/>
          </a:p>
        </p:txBody>
      </p:sp>
      <p:pic>
        <p:nvPicPr>
          <p:cNvPr id="388" name="Google Shape;3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824" y="2099299"/>
            <a:ext cx="7971999" cy="345956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/>
        </p:nvSpPr>
        <p:spPr>
          <a:xfrm>
            <a:off x="350700" y="17470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next step is to find maximum value for ELBO by finding optimal set of parameters:</a:t>
            </a:r>
            <a:endParaRPr sz="1800"/>
          </a:p>
        </p:txBody>
      </p:sp>
      <p:sp>
        <p:nvSpPr>
          <p:cNvPr id="390" name="Google Shape;390;p42"/>
          <p:cNvSpPr txBox="1"/>
          <p:nvPr/>
        </p:nvSpPr>
        <p:spPr>
          <a:xfrm>
            <a:off x="350700" y="5418825"/>
            <a:ext cx="6531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system of equation can be easily solved for optimal:</a:t>
            </a:r>
            <a:endParaRPr sz="1800"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1725" y="5418825"/>
            <a:ext cx="2812580" cy="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exact solution - demo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43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analytical solution can be compared with previous approach</a:t>
            </a:r>
            <a:endParaRPr sz="1800"/>
          </a:p>
        </p:txBody>
      </p:sp>
      <p:pic>
        <p:nvPicPr>
          <p:cNvPr id="399" name="Google Shape;3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00" y="1035200"/>
            <a:ext cx="7091974" cy="26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225" y="1376200"/>
            <a:ext cx="6233201" cy="9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28425"/>
            <a:ext cx="2839441" cy="2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4241" y="3828425"/>
            <a:ext cx="2667095" cy="2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0206" y="3900869"/>
            <a:ext cx="2599900" cy="2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8975" y="3950725"/>
            <a:ext cx="2510097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iterative approach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49" y="790475"/>
            <a:ext cx="7471874" cy="3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Usually we cannot compute integrals analytically and obtain this nice expressions for gradients:</a:t>
            </a:r>
            <a:endParaRPr sz="1800"/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500" y="4514350"/>
            <a:ext cx="8876975" cy="112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976" y="5637631"/>
            <a:ext cx="6941878" cy="96079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 txBox="1"/>
          <p:nvPr/>
        </p:nvSpPr>
        <p:spPr>
          <a:xfrm>
            <a:off x="350700" y="40330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Note</a:t>
            </a:r>
            <a:r>
              <a:rPr lang="en-US" sz="1800"/>
              <a:t> that the expressions above were derived from evaluation of integrals and then by taking gradient of ELBO w.r.t approximated posterior parameters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iterative approach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45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 general we approximate ELBO by sampling from posteriors Q</a:t>
            </a:r>
            <a:endParaRPr sz="1800"/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0" y="1000325"/>
            <a:ext cx="8953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425" y="2233800"/>
            <a:ext cx="8953500" cy="248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5"/>
          <p:cNvCxnSpPr/>
          <p:nvPr/>
        </p:nvCxnSpPr>
        <p:spPr>
          <a:xfrm flipH="1">
            <a:off x="5191925" y="1714500"/>
            <a:ext cx="120600" cy="61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5"/>
          <p:cNvCxnSpPr/>
          <p:nvPr/>
        </p:nvCxnSpPr>
        <p:spPr>
          <a:xfrm>
            <a:off x="10238700" y="1690350"/>
            <a:ext cx="96600" cy="202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45"/>
          <p:cNvSpPr txBox="1"/>
          <p:nvPr/>
        </p:nvSpPr>
        <p:spPr>
          <a:xfrm>
            <a:off x="350700" y="5643325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Then we compute gradients of ELBO and perform parameter update using SGD</a:t>
            </a:r>
            <a:endParaRPr sz="1800"/>
          </a:p>
        </p:txBody>
      </p:sp>
      <p:sp>
        <p:nvSpPr>
          <p:cNvPr id="428" name="Google Shape;428;p45"/>
          <p:cNvSpPr/>
          <p:nvPr/>
        </p:nvSpPr>
        <p:spPr>
          <a:xfrm>
            <a:off x="3344475" y="2451000"/>
            <a:ext cx="6846000" cy="12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2777000" y="3746400"/>
            <a:ext cx="7566000" cy="973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 txBox="1"/>
          <p:nvPr/>
        </p:nvSpPr>
        <p:spPr>
          <a:xfrm>
            <a:off x="350700" y="500895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 Q and p are standard distributions like gaussian, there are exact formulas for computing KL(Q||p)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A motivations for studying Bayesian methods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228750" y="809250"/>
            <a:ext cx="104766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PROS: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Bayesian framework allows for capturing model uncertainty (medicine)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incorporate prior knowledge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Useful when dealing with small dataset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More robust against overfitting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Possibly more robust against adversarial examples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some promising results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computationally more demanding,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many applications we are forced to use approximations,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case of deep learning problem still wore in performance than standard approach (MLE)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Can incorporate prior knowledge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iterative approach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46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However for certain distributions we can compute KL term</a:t>
            </a:r>
            <a:endParaRPr sz="1800"/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5" y="893600"/>
            <a:ext cx="8182101" cy="22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125" y="1393725"/>
            <a:ext cx="3776200" cy="54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6"/>
          <p:cNvSpPr txBox="1"/>
          <p:nvPr/>
        </p:nvSpPr>
        <p:spPr>
          <a:xfrm>
            <a:off x="880600" y="3241650"/>
            <a:ext cx="6242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Naive implementation of gradient descent with sampling:</a:t>
            </a:r>
            <a:endParaRPr sz="1800"/>
          </a:p>
        </p:txBody>
      </p:sp>
      <p:pic>
        <p:nvPicPr>
          <p:cNvPr id="441" name="Google Shape;44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75" y="3819750"/>
            <a:ext cx="38290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400" y="3810225"/>
            <a:ext cx="38290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9650" y="76700"/>
            <a:ext cx="2942250" cy="1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iterative approach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132175" y="463675"/>
            <a:ext cx="1047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47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more stable training replace sigma with following parametrization:</a:t>
            </a:r>
            <a:endParaRPr sz="1800"/>
          </a:p>
        </p:txBody>
      </p:sp>
      <p:pic>
        <p:nvPicPr>
          <p:cNvPr id="451" name="Google Shape;4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00" y="1033850"/>
            <a:ext cx="20574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7"/>
          <p:cNvSpPr txBox="1"/>
          <p:nvPr/>
        </p:nvSpPr>
        <p:spPr>
          <a:xfrm>
            <a:off x="350700" y="15184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keeps sigma to be always positive.</a:t>
            </a:r>
            <a:endParaRPr sz="1800"/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50" y="567275"/>
            <a:ext cx="4202675" cy="508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75" y="2209800"/>
            <a:ext cx="38195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2300" y="2230638"/>
            <a:ext cx="3819525" cy="239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7"/>
          <p:cNvSpPr txBox="1"/>
          <p:nvPr/>
        </p:nvSpPr>
        <p:spPr>
          <a:xfrm>
            <a:off x="4310400" y="4660550"/>
            <a:ext cx="3404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Note that sigmas became more stable during training process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comparison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62" name="Google Shape;462;p48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Finally we can compare the results from all approaches:</a:t>
            </a:r>
            <a:endParaRPr sz="1800"/>
          </a:p>
        </p:txBody>
      </p:sp>
      <p:pic>
        <p:nvPicPr>
          <p:cNvPr id="463" name="Google Shape;4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" y="1091400"/>
            <a:ext cx="26955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/>
        </p:nvSpPr>
        <p:spPr>
          <a:xfrm>
            <a:off x="748575" y="4063200"/>
            <a:ext cx="2573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Unnormalized exact posterior</a:t>
            </a:r>
            <a:endParaRPr sz="1800"/>
          </a:p>
        </p:txBody>
      </p:sp>
      <p:pic>
        <p:nvPicPr>
          <p:cNvPr id="465" name="Google Shape;4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350" y="1163850"/>
            <a:ext cx="2695575" cy="2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8"/>
          <p:cNvSpPr txBox="1"/>
          <p:nvPr/>
        </p:nvSpPr>
        <p:spPr>
          <a:xfrm>
            <a:off x="3796575" y="4063200"/>
            <a:ext cx="2573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Exact variational posterior</a:t>
            </a:r>
            <a:endParaRPr sz="1800"/>
          </a:p>
        </p:txBody>
      </p:sp>
      <p:pic>
        <p:nvPicPr>
          <p:cNvPr id="467" name="Google Shape;4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445" y="1472274"/>
            <a:ext cx="27908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 txBox="1"/>
          <p:nvPr/>
        </p:nvSpPr>
        <p:spPr>
          <a:xfrm>
            <a:off x="6924531" y="4063200"/>
            <a:ext cx="2573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Iterative</a:t>
            </a:r>
            <a:r>
              <a:rPr lang="en-US" sz="1800"/>
              <a:t> variational posterior</a:t>
            </a:r>
            <a:endParaRPr sz="1800"/>
          </a:p>
        </p:txBody>
      </p:sp>
      <p:pic>
        <p:nvPicPr>
          <p:cNvPr id="469" name="Google Shape;46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975" y="4970200"/>
            <a:ext cx="37528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sampling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75" name="Google Shape;475;p49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After convergence we can sample our network in order to perform prediction</a:t>
            </a:r>
            <a:endParaRPr sz="1800"/>
          </a:p>
        </p:txBody>
      </p:sp>
      <p:pic>
        <p:nvPicPr>
          <p:cNvPr id="476" name="Google Shape;4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50" y="1189475"/>
            <a:ext cx="4489925" cy="19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300" y="915713"/>
            <a:ext cx="37909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9"/>
          <p:cNvSpPr txBox="1"/>
          <p:nvPr/>
        </p:nvSpPr>
        <p:spPr>
          <a:xfrm>
            <a:off x="1053375" y="3982775"/>
            <a:ext cx="5650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Define model, priors and posteriors</a:t>
            </a:r>
            <a:endParaRPr sz="1800"/>
          </a:p>
        </p:txBody>
      </p:sp>
      <p:pic>
        <p:nvPicPr>
          <p:cNvPr id="479" name="Google Shape;47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150" y="4817850"/>
            <a:ext cx="895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 txBox="1"/>
          <p:nvPr/>
        </p:nvSpPr>
        <p:spPr>
          <a:xfrm>
            <a:off x="1053375" y="4363775"/>
            <a:ext cx="7892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Train the model by optimizing ELBO, set number of MC samples</a:t>
            </a:r>
            <a:endParaRPr sz="1800"/>
          </a:p>
        </p:txBody>
      </p:sp>
      <p:sp>
        <p:nvSpPr>
          <p:cNvPr id="481" name="Google Shape;481;p49"/>
          <p:cNvSpPr txBox="1"/>
          <p:nvPr/>
        </p:nvSpPr>
        <p:spPr>
          <a:xfrm>
            <a:off x="1053375" y="5506775"/>
            <a:ext cx="7892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Sample model weights from trained posteriors and predict</a:t>
            </a:r>
            <a:endParaRPr sz="1800"/>
          </a:p>
        </p:txBody>
      </p:sp>
      <p:sp>
        <p:nvSpPr>
          <p:cNvPr id="482" name="Google Shape;482;p49"/>
          <p:cNvSpPr txBox="1"/>
          <p:nvPr/>
        </p:nvSpPr>
        <p:spPr>
          <a:xfrm>
            <a:off x="1129575" y="3525575"/>
            <a:ext cx="5650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General approach</a:t>
            </a:r>
            <a:endParaRPr b="1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Variational Inference - in Edward - demos 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350700" y="451600"/>
            <a:ext cx="11071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want to solve the same problem with Edward library</a:t>
            </a:r>
            <a:endParaRPr sz="1800"/>
          </a:p>
        </p:txBody>
      </p:sp>
      <p:sp>
        <p:nvSpPr>
          <p:cNvPr id="489" name="Google Shape;489;p50"/>
          <p:cNvSpPr txBox="1"/>
          <p:nvPr/>
        </p:nvSpPr>
        <p:spPr>
          <a:xfrm>
            <a:off x="232350" y="1495550"/>
            <a:ext cx="5650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Define model, priors and posteriors</a:t>
            </a:r>
            <a:endParaRPr sz="1800"/>
          </a:p>
        </p:txBody>
      </p:sp>
      <p:pic>
        <p:nvPicPr>
          <p:cNvPr id="490" name="Google Shape;4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5" y="2406825"/>
            <a:ext cx="7427382" cy="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/>
          <p:nvPr/>
        </p:nvSpPr>
        <p:spPr>
          <a:xfrm>
            <a:off x="232350" y="1876550"/>
            <a:ext cx="7688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Train the model by optimizing ELBO, set number of MC samples</a:t>
            </a:r>
            <a:endParaRPr sz="1800"/>
          </a:p>
        </p:txBody>
      </p:sp>
      <p:sp>
        <p:nvSpPr>
          <p:cNvPr id="492" name="Google Shape;492;p50"/>
          <p:cNvSpPr txBox="1"/>
          <p:nvPr/>
        </p:nvSpPr>
        <p:spPr>
          <a:xfrm>
            <a:off x="232350" y="3019550"/>
            <a:ext cx="7892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Sample model weights from trained posteriors and predict</a:t>
            </a:r>
            <a:endParaRPr sz="1800"/>
          </a:p>
        </p:txBody>
      </p:sp>
      <p:sp>
        <p:nvSpPr>
          <p:cNvPr id="493" name="Google Shape;493;p50"/>
          <p:cNvSpPr txBox="1"/>
          <p:nvPr/>
        </p:nvSpPr>
        <p:spPr>
          <a:xfrm>
            <a:off x="308550" y="1038350"/>
            <a:ext cx="5650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General approach</a:t>
            </a:r>
            <a:endParaRPr b="1" sz="2400"/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50" y="3547500"/>
            <a:ext cx="4861500" cy="13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52" y="5003500"/>
            <a:ext cx="6571500" cy="4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824" y="5611875"/>
            <a:ext cx="5873665" cy="5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700" y="4119350"/>
            <a:ext cx="5242300" cy="1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43200" y="81398"/>
            <a:ext cx="8028151" cy="25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0"/>
          <p:cNvSpPr txBox="1"/>
          <p:nvPr/>
        </p:nvSpPr>
        <p:spPr>
          <a:xfrm>
            <a:off x="9762350" y="2668400"/>
            <a:ext cx="3700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http://edwardlib.org/tutorials/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title"/>
          </p:nvPr>
        </p:nvSpPr>
        <p:spPr>
          <a:xfrm>
            <a:off x="911424" y="577603"/>
            <a:ext cx="10369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9FDA"/>
              </a:buClr>
              <a:buFont typeface="Arial"/>
              <a:buNone/>
            </a:pPr>
            <a:r>
              <a:rPr lang="en-US" sz="4050"/>
              <a:t>Questions?</a:t>
            </a:r>
            <a:endParaRPr b="0" i="0" sz="4050" u="none" cap="none" strike="noStrike">
              <a:solidFill>
                <a:srgbClr val="139FD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 txBox="1"/>
          <p:nvPr>
            <p:ph type="title"/>
          </p:nvPr>
        </p:nvSpPr>
        <p:spPr>
          <a:xfrm>
            <a:off x="911424" y="577603"/>
            <a:ext cx="10369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9FDA"/>
              </a:buClr>
              <a:buFont typeface="Arial"/>
              <a:buNone/>
            </a:pPr>
            <a:r>
              <a:rPr lang="en-US" sz="4050"/>
              <a:t>References</a:t>
            </a:r>
            <a:endParaRPr b="0" i="0" sz="4050" u="none" cap="none" strike="noStrike">
              <a:solidFill>
                <a:srgbClr val="139F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2"/>
          <p:cNvSpPr txBox="1"/>
          <p:nvPr>
            <p:ph idx="1" type="body"/>
          </p:nvPr>
        </p:nvSpPr>
        <p:spPr>
          <a:xfrm>
            <a:off x="848224" y="1806191"/>
            <a:ext cx="103692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/>
              <a:t>https://arxiv.org/pdf/1601.00670.pdf - </a:t>
            </a:r>
            <a:r>
              <a:rPr b="0" lang="en-US">
                <a:solidFill>
                  <a:schemeClr val="dk1"/>
                </a:solidFill>
              </a:rPr>
              <a:t>A review on VI</a:t>
            </a:r>
            <a:endParaRPr b="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en-US" u="sng">
                <a:solidFill>
                  <a:schemeClr val="hlink"/>
                </a:solidFill>
                <a:hlinkClick r:id="rId3"/>
              </a:rPr>
              <a:t>https://pl.wikipedia.org/wiki/Wnioskowanie_bayesowskie</a:t>
            </a:r>
            <a:r>
              <a:rPr b="0" lang="en-US">
                <a:solidFill>
                  <a:schemeClr val="dk1"/>
                </a:solidFill>
              </a:rPr>
              <a:t> - polish naming for Bayesian statistics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idx="1" type="body"/>
          </p:nvPr>
        </p:nvSpPr>
        <p:spPr>
          <a:xfrm>
            <a:off x="4762509" y="3157700"/>
            <a:ext cx="2762251" cy="35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2100"/>
              </a:spcAft>
              <a:buClr>
                <a:srgbClr val="231F2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/>
          <p:nvPr>
            <p:ph idx="2" type="body"/>
          </p:nvPr>
        </p:nvSpPr>
        <p:spPr>
          <a:xfrm>
            <a:off x="4762509" y="3443452"/>
            <a:ext cx="2762251" cy="35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2100"/>
              </a:spcAft>
              <a:buClr>
                <a:srgbClr val="231F20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3"/>
          <p:cNvSpPr txBox="1"/>
          <p:nvPr>
            <p:ph idx="3" type="body"/>
          </p:nvPr>
        </p:nvSpPr>
        <p:spPr>
          <a:xfrm>
            <a:off x="4762491" y="4021795"/>
            <a:ext cx="2715493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2100"/>
              </a:spcAft>
              <a:buClr>
                <a:srgbClr val="231F2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motivation - demos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234025" y="463675"/>
            <a:ext cx="106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biggest advantage of using Bayesian approach is knowledge about prediction </a:t>
            </a:r>
            <a:r>
              <a:rPr lang="en-US" sz="1800">
                <a:solidFill>
                  <a:schemeClr val="dk1"/>
                </a:solidFill>
              </a:rPr>
              <a:t>uncertainty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20"/>
          <p:cNvSpPr txBox="1"/>
          <p:nvPr/>
        </p:nvSpPr>
        <p:spPr>
          <a:xfrm>
            <a:off x="234025" y="844675"/>
            <a:ext cx="106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already have some experience with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MCDropout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50" y="1471538"/>
            <a:ext cx="2099881" cy="203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600" y="1539974"/>
            <a:ext cx="2909700" cy="190078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2798600" y="3440750"/>
            <a:ext cx="3439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Predictions of standard model. Dropout switched to test mode</a:t>
            </a:r>
            <a:endParaRPr sz="1800"/>
          </a:p>
        </p:txBody>
      </p:sp>
      <p:sp>
        <p:nvSpPr>
          <p:cNvPr id="95" name="Google Shape;95;p20"/>
          <p:cNvSpPr txBox="1"/>
          <p:nvPr/>
        </p:nvSpPr>
        <p:spPr>
          <a:xfrm>
            <a:off x="6414175" y="3440750"/>
            <a:ext cx="4095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Samples from permanent dropout - same model, same weights.</a:t>
            </a:r>
            <a:endParaRPr sz="18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500" y="1307750"/>
            <a:ext cx="2653637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45300" y="1139500"/>
            <a:ext cx="2909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Badly classified example</a:t>
            </a:r>
            <a:endParaRPr sz="18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850" y="4584098"/>
            <a:ext cx="5195650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21500" y="4241150"/>
            <a:ext cx="3594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Correctly classified example</a:t>
            </a:r>
            <a:endParaRPr sz="1800"/>
          </a:p>
        </p:txBody>
      </p:sp>
      <p:sp>
        <p:nvSpPr>
          <p:cNvPr id="100" name="Google Shape;100;p20"/>
          <p:cNvSpPr txBox="1"/>
          <p:nvPr/>
        </p:nvSpPr>
        <p:spPr>
          <a:xfrm>
            <a:off x="5952425" y="4584100"/>
            <a:ext cx="5831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</a:t>
            </a:r>
            <a:r>
              <a:rPr lang="en-US" sz="1800"/>
              <a:t>captured</a:t>
            </a:r>
            <a:r>
              <a:rPr lang="en-US" sz="1800"/>
              <a:t> the uncertainty by measuring the mean entropy of class </a:t>
            </a:r>
            <a:r>
              <a:rPr lang="en-US" sz="1800"/>
              <a:t>probabilities over computed samples</a:t>
            </a:r>
            <a:endParaRPr sz="18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7675" y="5593312"/>
            <a:ext cx="336965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14302" y="5305413"/>
            <a:ext cx="2568300" cy="122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The motivation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34025" y="463675"/>
            <a:ext cx="106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biggest advantage of using Bayesian approach is knowledge about prediction </a:t>
            </a:r>
            <a:r>
              <a:rPr lang="en-US" sz="1800">
                <a:solidFill>
                  <a:schemeClr val="dk1"/>
                </a:solidFill>
              </a:rPr>
              <a:t>uncertainty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" y="971938"/>
            <a:ext cx="2099881" cy="203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125" y="988850"/>
            <a:ext cx="2653637" cy="21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000" y="911111"/>
            <a:ext cx="5195650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79500" y="3435575"/>
            <a:ext cx="5119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captured the uncertainty by measuring the mean entropy of class probabilities over computed samples. With N</a:t>
            </a:r>
            <a:r>
              <a:rPr baseline="-25000" lang="en-US" sz="1800"/>
              <a:t>s</a:t>
            </a:r>
            <a:r>
              <a:rPr lang="en-US" sz="1800"/>
              <a:t>~32.</a:t>
            </a:r>
            <a:endParaRPr sz="18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0500" y="3592137"/>
            <a:ext cx="336965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6377" y="3280063"/>
            <a:ext cx="2568300" cy="12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7150" y="4503825"/>
            <a:ext cx="16478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79500" y="4426175"/>
            <a:ext cx="5119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On separate dataset (validation) we computed the “best” threshold </a:t>
            </a:r>
            <a:r>
              <a:rPr lang="en-US" sz="1800">
                <a:solidFill>
                  <a:schemeClr val="dk1"/>
                </a:solidFill>
              </a:rPr>
              <a:t>value </a:t>
            </a:r>
            <a:r>
              <a:rPr b="1" lang="en-US" sz="1800"/>
              <a:t>delta</a:t>
            </a:r>
            <a:r>
              <a:rPr b="1" baseline="-25000" lang="en-US" sz="1800"/>
              <a:t>th</a:t>
            </a:r>
            <a:r>
              <a:rPr lang="en-US" sz="1800"/>
              <a:t> above which we categorized samples as unreadable. </a:t>
            </a:r>
            <a:endParaRPr sz="1800"/>
          </a:p>
        </p:txBody>
      </p:sp>
      <p:sp>
        <p:nvSpPr>
          <p:cNvPr id="117" name="Google Shape;117;p21"/>
          <p:cNvSpPr txBox="1"/>
          <p:nvPr/>
        </p:nvSpPr>
        <p:spPr>
          <a:xfrm>
            <a:off x="579500" y="5340575"/>
            <a:ext cx="5119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same technique was applied to find rotated objects in detection pipeline.  </a:t>
            </a:r>
            <a:endParaRPr sz="1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5823425" y="5180101"/>
            <a:ext cx="1509300" cy="1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457150" y="5443800"/>
            <a:ext cx="4585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MCDropout improved our predictions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but at cost of longer inference time since sampling is required.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Bayesian approach as alternative for MCDropout (for us)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34025" y="463675"/>
            <a:ext cx="106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biggest advantage of using Bayesian approach is knowledge about prediction </a:t>
            </a:r>
            <a:r>
              <a:rPr lang="en-US" sz="1800">
                <a:solidFill>
                  <a:schemeClr val="dk1"/>
                </a:solidFill>
              </a:rPr>
              <a:t>uncertainty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" y="971938"/>
            <a:ext cx="2099881" cy="203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125" y="988850"/>
            <a:ext cx="2653637" cy="21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000" y="911111"/>
            <a:ext cx="5195650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54625" y="3280075"/>
            <a:ext cx="10217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MCDropout drops randomly activations in model,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Bayesian networks can do it by explicitly modeling models parameters as random variables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Variational Inference we implement them using the reparametrization trick:</a:t>
            </a:r>
            <a:endParaRPr b="1" sz="18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675" y="4273825"/>
            <a:ext cx="3690825" cy="16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735925" y="4814975"/>
            <a:ext cx="58218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During the inference we sample W by sampling epsilon and then perform prediction. </a:t>
            </a:r>
            <a:endParaRPr b="1" sz="1800"/>
          </a:p>
        </p:txBody>
      </p:sp>
      <p:sp>
        <p:nvSpPr>
          <p:cNvPr id="132" name="Google Shape;132;p22"/>
          <p:cNvSpPr txBox="1"/>
          <p:nvPr/>
        </p:nvSpPr>
        <p:spPr>
          <a:xfrm>
            <a:off x="5735925" y="5500775"/>
            <a:ext cx="58218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idea is to apply Bayesian inference instead of MCDropout and check if it will work better.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641200" y="2744400"/>
            <a:ext cx="68172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39FDA"/>
                </a:solidFill>
              </a:rPr>
              <a:t>A linear regression case</a:t>
            </a:r>
            <a:endParaRPr sz="4800">
              <a:solidFill>
                <a:srgbClr val="139FD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139FD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A linear regression case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32173" y="616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are going to solve the simplest regression problem: linear regression of form y = w * x + b</a:t>
            </a:r>
            <a:endParaRPr sz="18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900" y="1153375"/>
            <a:ext cx="31051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32173" y="1759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Here we assume that problem has linear dependency on x but data is corrupted by gaussian noise -  epsilon</a:t>
            </a:r>
            <a:endParaRPr sz="1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600" y="2497075"/>
            <a:ext cx="25717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132173" y="3283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Let’s define observed data: (xi, yi), with the probability of observing data pair given by</a:t>
            </a:r>
            <a:endParaRPr sz="18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75" y="4050325"/>
            <a:ext cx="6022553" cy="9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625" y="5669501"/>
            <a:ext cx="2391363" cy="51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8413" y="5658150"/>
            <a:ext cx="1558927" cy="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32173" y="5188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where:</a:t>
            </a:r>
            <a:endParaRPr sz="18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2188" y="4050325"/>
            <a:ext cx="40100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2825" y="164150"/>
            <a:ext cx="1100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39FDA"/>
                </a:solidFill>
              </a:rPr>
              <a:t>A linear regression case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39FDA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32173" y="463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</a:t>
            </a:r>
            <a:r>
              <a:rPr lang="en-US" sz="1800"/>
              <a:t>he probability of observing data is given by</a:t>
            </a:r>
            <a:endParaRPr sz="18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975" y="849925"/>
            <a:ext cx="6022553" cy="9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25" y="1630901"/>
            <a:ext cx="2391363" cy="51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738" y="1606675"/>
            <a:ext cx="1558927" cy="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32173" y="11494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where:</a:t>
            </a:r>
            <a:endParaRPr sz="1800"/>
          </a:p>
        </p:txBody>
      </p:sp>
      <p:sp>
        <p:nvSpPr>
          <p:cNvPr id="163" name="Google Shape;163;p25"/>
          <p:cNvSpPr txBox="1"/>
          <p:nvPr/>
        </p:nvSpPr>
        <p:spPr>
          <a:xfrm>
            <a:off x="208373" y="22924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Assuming that samples </a:t>
            </a:r>
            <a:r>
              <a:rPr i="1" lang="en-US" sz="1800"/>
              <a:t>i</a:t>
            </a:r>
            <a:r>
              <a:rPr lang="en-US" sz="1800"/>
              <a:t> are independent the total probability is given by:</a:t>
            </a:r>
            <a:endParaRPr sz="18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4450" y="2829775"/>
            <a:ext cx="8129419" cy="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84573" y="38926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Let’s find the MLE by maximizing the logarithm of p(Y| X)</a:t>
            </a:r>
            <a:endParaRPr sz="18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863" y="4556200"/>
            <a:ext cx="9724599" cy="10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284573" y="5569075"/>
            <a:ext cx="10476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Remember that this is equivalent to minimizing </a:t>
            </a:r>
            <a:r>
              <a:rPr b="1" lang="en-US" sz="1800"/>
              <a:t>KL(</a:t>
            </a:r>
            <a:r>
              <a:rPr b="1" lang="en-US" sz="1800">
                <a:solidFill>
                  <a:schemeClr val="dk1"/>
                </a:solidFill>
              </a:rPr>
              <a:t>p_data || </a:t>
            </a:r>
            <a:r>
              <a:rPr b="1" lang="en-US" sz="1800"/>
              <a:t>p_model)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