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342" y="20574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人工智能发展趋势分析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7790" y="3429000"/>
            <a:ext cx="731337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646464"/>
                </a:solidFill>
                <a:latin typeface="微软雅黑"/>
              </a:defRPr>
            </a:pPr>
            <a:r>
              <a:t>从大语言模型看AI的未来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3371" y="5486400"/>
            <a:ext cx="4266133" cy="48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200" b="0">
                <a:solidFill>
                  <a:srgbClr val="646464"/>
                </a:solidFill>
                <a:latin typeface="宋体"/>
              </a:defRPr>
            </a:pPr>
            <a:r>
              <a:t>AI研究院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F"/>
        </a:solidFill>
        <a:effectLst/>
      </p:bgPr>
    </p:bg>
    <p:spTree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大语言模型的优势与局限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116" y="1371600"/>
            <a:ext cx="463180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主要优势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2034" y="1371600"/>
            <a:ext cx="463180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关键局限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5116" y="2194560"/>
            <a:ext cx="4631801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强大的语言理解能力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零样本学习和少样本学习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多任务适应性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持续进化的潜力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2034" y="2194560"/>
            <a:ext cx="4631801" cy="377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事实准确性难以保证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存在偏见和伦理问题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推理能力有限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环境适应性不足</a:t>
            </a:r>
          </a:p>
          <a:p>
            <a:pPr algn="l"/>
            <a:r>
              <a:rPr sz="1400" b="0">
                <a:solidFill>
                  <a:srgbClr val="000000"/>
                </a:solidFill>
                <a:latin typeface="宋体"/>
              </a:rPr>
              <a:t>• 计算资源需求大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3531" y="2057400"/>
            <a:ext cx="121889" cy="34290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第五部分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342" y="24003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未来发展预测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7238" y="4800600"/>
            <a:ext cx="6094476" cy="13716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未来五年可能的发展方向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116" y="1508760"/>
            <a:ext cx="10360609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多模态理解与生成的进一步融合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具备更强规划和推理能力的模型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领域专精模型与通用模型的协同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适应性和持续学习能力的增强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更高效的训练和推理范式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F"/>
        </a:solidFill>
        <a:effectLst/>
      </p:bgPr>
    </p:bg>
    <p:spTree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342" y="2743200"/>
            <a:ext cx="8532266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感谢您的关注！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7790" y="4800600"/>
            <a:ext cx="731337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联系我们：research@aiinstitute.org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报告大纲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18895" y="1714500"/>
            <a:ext cx="487558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1. AI历史发展回顾</a:t>
            </a: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2. 大语言模型的技术突破</a:t>
            </a: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3. 当前应用场景分析</a:t>
            </a: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4. 面临的挑战与局限</a:t>
            </a:r>
          </a:p>
          <a:p>
            <a:pPr algn="l"/>
            <a:r>
              <a:rPr sz="1800" b="1">
                <a:solidFill>
                  <a:srgbClr val="006478"/>
                </a:solidFill>
                <a:latin typeface="微软雅黑"/>
              </a:rPr>
              <a:t>5. 未来发展预测</a:t>
            </a:r>
          </a:p>
        </p:txBody>
      </p:sp>
      <p:sp>
        <p:nvSpPr>
          <p:cNvPr id="4" name="Cloud 3"/>
          <p:cNvSpPr/>
          <p:nvPr/>
        </p:nvSpPr>
        <p:spPr>
          <a:xfrm>
            <a:off x="6094476" y="342900"/>
            <a:ext cx="4875580" cy="1714500"/>
          </a:xfrm>
          <a:prstGeom prst="cloud">
            <a:avLst/>
          </a:prstGeom>
          <a:solidFill>
            <a:srgbClr val="E6F0FF"/>
          </a:solidFill>
          <a:ln w="19050">
            <a:solidFill>
              <a:srgbClr val="6482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l">
              <a:defRPr sz="3000" b="0">
                <a:solidFill>
                  <a:srgbClr val="325096"/>
                </a:solidFill>
                <a:latin typeface="微软雅黑"/>
              </a:defRPr>
            </a:pPr>
            <a: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第一部分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342" y="24003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AI历史发展回顾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7790" y="3771900"/>
            <a:ext cx="7313371" cy="685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从规则系统到深度学习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7238" y="4800600"/>
            <a:ext cx="6094476" cy="13716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CFCFC"/>
        </a:solidFill>
        <a:effectLst/>
      </p:bgPr>
    </p:bg>
    <p:spTree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AI关键发展节点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8895" y="3086100"/>
            <a:ext cx="9751161" cy="137160"/>
          </a:xfrm>
          <a:prstGeom prst="rect">
            <a:avLst/>
          </a:prstGeom>
          <a:solidFill>
            <a:srgbClr val="64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2852214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194011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1950s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94011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图灵测试提出</a:t>
            </a:r>
          </a:p>
        </p:txBody>
      </p:sp>
      <p:sp>
        <p:nvSpPr>
          <p:cNvPr id="7" name="Oval 6"/>
          <p:cNvSpPr/>
          <p:nvPr/>
        </p:nvSpPr>
        <p:spPr>
          <a:xfrm>
            <a:off x="4412400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754197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1980s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4197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专家系统流行</a:t>
            </a:r>
          </a:p>
        </p:txBody>
      </p:sp>
      <p:sp>
        <p:nvSpPr>
          <p:cNvPr id="10" name="Oval 9"/>
          <p:cNvSpPr/>
          <p:nvPr/>
        </p:nvSpPr>
        <p:spPr>
          <a:xfrm>
            <a:off x="5972586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314383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2000s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14383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统计机器学习</a:t>
            </a:r>
          </a:p>
        </p:txBody>
      </p:sp>
      <p:sp>
        <p:nvSpPr>
          <p:cNvPr id="13" name="Oval 12"/>
          <p:cNvSpPr/>
          <p:nvPr/>
        </p:nvSpPr>
        <p:spPr>
          <a:xfrm>
            <a:off x="7532772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874568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74568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深度学习兴起</a:t>
            </a:r>
          </a:p>
        </p:txBody>
      </p:sp>
      <p:sp>
        <p:nvSpPr>
          <p:cNvPr id="16" name="Oval 15"/>
          <p:cNvSpPr/>
          <p:nvPr/>
        </p:nvSpPr>
        <p:spPr>
          <a:xfrm>
            <a:off x="9092958" y="2964210"/>
            <a:ext cx="243779" cy="243779"/>
          </a:xfrm>
          <a:prstGeom prst="ellipse">
            <a:avLst/>
          </a:prstGeom>
          <a:solidFill>
            <a:srgbClr val="3264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434754" y="2400300"/>
            <a:ext cx="1560185" cy="41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2022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34754" y="3429000"/>
            <a:ext cx="156018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000000"/>
                </a:solidFill>
                <a:latin typeface="宋体"/>
              </a:defRPr>
            </a:pPr>
            <a:r>
              <a:t>大语言模型爆发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第二部分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342" y="24003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大语言模型的技术突破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7238" y="4800600"/>
            <a:ext cx="6094476" cy="13716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核心技术创新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116" y="1508760"/>
            <a:ext cx="10360609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预训练自然语言模型的规模化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Transformer架构的改进与优化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自监督学习的广泛应用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强化学习和人类反馈的引入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多模态能力的整合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第三部分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342" y="24003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当前应用场景分析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7238" y="4800600"/>
            <a:ext cx="6094476" cy="13716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" y="342900"/>
            <a:ext cx="10970056" cy="822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主要应用领域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75116" y="1508760"/>
            <a:ext cx="10360609" cy="445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内容创作与辅助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编程与软件开发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教育辅助和个性化学习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客户服务与智能问答</a:t>
            </a:r>
          </a:p>
          <a:p>
            <a:pPr algn="l">
              <a:spcAft>
                <a:spcPts val="720"/>
              </a:spcAft>
            </a:pPr>
            <a:r>
              <a:rPr sz="1400" b="0">
                <a:solidFill>
                  <a:srgbClr val="000000"/>
                </a:solidFill>
                <a:latin typeface="宋体"/>
              </a:rPr>
              <a:t>• 专业领域辅助决策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18895" y="685800"/>
            <a:ext cx="975116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第四部分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342" y="2400300"/>
            <a:ext cx="8532266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 b="1">
                <a:solidFill>
                  <a:srgbClr val="004682"/>
                </a:solidFill>
                <a:latin typeface="微软雅黑"/>
              </a:defRPr>
            </a:pPr>
            <a:r>
              <a:t>面临的挑战与局限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7238" y="4800600"/>
            <a:ext cx="6094476" cy="13716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