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342" y="2057400"/>
            <a:ext cx="8532266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微软雅黑"/>
              </a:defRPr>
            </a:pPr>
            <a:r>
              <a:t>人工智能技术报告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7790" y="3429000"/>
            <a:ext cx="7313371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646464"/>
                </a:solidFill>
                <a:latin typeface="微软雅黑"/>
              </a:defRPr>
            </a:pPr>
            <a:r>
              <a:t>自然语言处理专题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3371" y="5486400"/>
            <a:ext cx="4266133" cy="48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200" b="0">
                <a:solidFill>
                  <a:srgbClr val="646464"/>
                </a:solidFill>
                <a:latin typeface="宋体"/>
              </a:defRPr>
            </a:pPr>
            <a:r>
              <a:t>智能科技公司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8895" y="685800"/>
            <a:ext cx="9751161" cy="82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内容目录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8895" y="1714500"/>
            <a:ext cx="487558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200" b="1">
                <a:solidFill>
                  <a:srgbClr val="004682"/>
                </a:solidFill>
                <a:latin typeface="微软雅黑"/>
              </a:defRPr>
            </a:pPr>
          </a:p>
          <a:p>
            <a:pPr algn="l"/>
            <a:r>
              <a:rPr sz="1800" b="1">
                <a:solidFill>
                  <a:srgbClr val="006478"/>
                </a:solidFill>
                <a:latin typeface="微软雅黑"/>
              </a:rPr>
              <a:t>1. 技术发展现状</a:t>
            </a:r>
          </a:p>
          <a:p>
            <a:pPr algn="l"/>
            <a:r>
              <a:rPr sz="1800" b="1">
                <a:solidFill>
                  <a:srgbClr val="006478"/>
                </a:solidFill>
                <a:latin typeface="微软雅黑"/>
              </a:rPr>
              <a:t>2. 核心算法解析</a:t>
            </a:r>
          </a:p>
          <a:p>
            <a:pPr algn="l"/>
            <a:r>
              <a:rPr sz="1800" b="1">
                <a:solidFill>
                  <a:srgbClr val="006478"/>
                </a:solidFill>
                <a:latin typeface="微软雅黑"/>
              </a:rPr>
              <a:t>3. 应用场景分析</a:t>
            </a:r>
          </a:p>
          <a:p>
            <a:pPr algn="l"/>
            <a:r>
              <a:rPr sz="1800" b="1">
                <a:solidFill>
                  <a:srgbClr val="006478"/>
                </a:solidFill>
                <a:latin typeface="微软雅黑"/>
              </a:rPr>
              <a:t>4. 未来发展趋势</a:t>
            </a:r>
          </a:p>
        </p:txBody>
      </p:sp>
      <p:sp>
        <p:nvSpPr>
          <p:cNvPr id="4" name="Cloud 3"/>
          <p:cNvSpPr/>
          <p:nvPr/>
        </p:nvSpPr>
        <p:spPr>
          <a:xfrm>
            <a:off x="6094476" y="342900"/>
            <a:ext cx="4875580" cy="1714500"/>
          </a:xfrm>
          <a:prstGeom prst="cloud">
            <a:avLst/>
          </a:prstGeom>
          <a:solidFill>
            <a:srgbClr val="E6F0FF"/>
          </a:solidFill>
          <a:ln w="19050">
            <a:solidFill>
              <a:srgbClr val="6482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l">
              <a:defRPr sz="3000" b="0">
                <a:solidFill>
                  <a:srgbClr val="325096"/>
                </a:solidFill>
                <a:latin typeface="微软雅黑"/>
              </a:defRPr>
            </a:pPr>
            <a: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8895" y="685800"/>
            <a:ext cx="9751161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第一部分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342" y="2400300"/>
            <a:ext cx="8532266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 b="1">
                <a:solidFill>
                  <a:srgbClr val="004682"/>
                </a:solidFill>
                <a:latin typeface="微软雅黑"/>
              </a:defRPr>
            </a:pPr>
            <a:r>
              <a:t>技术发展现状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7790" y="3771900"/>
            <a:ext cx="7313371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自然语言处理技术演进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238" y="4800600"/>
            <a:ext cx="6094476" cy="13716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" y="342900"/>
            <a:ext cx="10970056" cy="82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关键技术解析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5116" y="1508760"/>
            <a:ext cx="10360609" cy="445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000000"/>
                </a:solidFill>
                <a:latin typeface="宋体"/>
              </a:defRPr>
            </a:pP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Transformer架构及其优势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预训练-微调范式的发展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注意力机制的可解释性分析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多模态融合技术的最新进展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" y="342900"/>
            <a:ext cx="10970056" cy="82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200" b="1">
                <a:solidFill>
                  <a:srgbClr val="004682"/>
                </a:solidFill>
                <a:latin typeface="微软雅黑"/>
              </a:defRPr>
            </a:pPr>
            <a:r>
              <a:t>传统模型 vs 深度学习模型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5116" y="1371600"/>
            <a:ext cx="4631801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传统机器学习模型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2034" y="1371600"/>
            <a:ext cx="4631801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深度学习模型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5116" y="2194560"/>
            <a:ext cx="4631801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000000"/>
                </a:solidFill>
                <a:latin typeface="宋体"/>
              </a:defRPr>
            </a:pP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特征需要手动设计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计算复杂度较低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对数据量要求相对较小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可解释性强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2034" y="2194560"/>
            <a:ext cx="4631801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000000"/>
                </a:solidFill>
                <a:latin typeface="宋体"/>
              </a:defRPr>
            </a:pP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自动学习特征表示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计算复杂度高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需要大量训练数据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可解释性较弱但效果优异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3531" y="2057400"/>
            <a:ext cx="121889" cy="34290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" y="342900"/>
            <a:ext cx="10970056" cy="82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200" b="1">
                <a:solidFill>
                  <a:srgbClr val="004682"/>
                </a:solidFill>
                <a:latin typeface="微软雅黑"/>
              </a:defRPr>
            </a:pPr>
            <a:r>
              <a:t>NLP技术发展历程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8895" y="3086100"/>
            <a:ext cx="9751161" cy="137160"/>
          </a:xfrm>
          <a:prstGeom prst="rect">
            <a:avLst/>
          </a:prstGeom>
          <a:solidFill>
            <a:srgbClr val="6464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2852214" y="2964210"/>
            <a:ext cx="243779" cy="243779"/>
          </a:xfrm>
          <a:prstGeom prst="ellipse">
            <a:avLst/>
          </a:prstGeom>
          <a:solidFill>
            <a:srgbClr val="3264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194011" y="2400300"/>
            <a:ext cx="1560185" cy="41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4011" y="3429000"/>
            <a:ext cx="156018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000000"/>
                </a:solidFill>
                <a:latin typeface="宋体"/>
              </a:defRPr>
            </a:pPr>
            <a:r>
              <a:t>Word2Vec</a:t>
            </a:r>
          </a:p>
        </p:txBody>
      </p:sp>
      <p:sp>
        <p:nvSpPr>
          <p:cNvPr id="7" name="Oval 6"/>
          <p:cNvSpPr/>
          <p:nvPr/>
        </p:nvSpPr>
        <p:spPr>
          <a:xfrm>
            <a:off x="4412400" y="2964210"/>
            <a:ext cx="243779" cy="243779"/>
          </a:xfrm>
          <a:prstGeom prst="ellipse">
            <a:avLst/>
          </a:prstGeom>
          <a:solidFill>
            <a:srgbClr val="3264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754197" y="2400300"/>
            <a:ext cx="1560185" cy="41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4197" y="3429000"/>
            <a:ext cx="156018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000000"/>
                </a:solidFill>
                <a:latin typeface="宋体"/>
              </a:defRPr>
            </a:pPr>
            <a:r>
              <a:t>Seq2Seq</a:t>
            </a:r>
          </a:p>
        </p:txBody>
      </p:sp>
      <p:sp>
        <p:nvSpPr>
          <p:cNvPr id="10" name="Oval 9"/>
          <p:cNvSpPr/>
          <p:nvPr/>
        </p:nvSpPr>
        <p:spPr>
          <a:xfrm>
            <a:off x="5972586" y="2964210"/>
            <a:ext cx="243779" cy="243779"/>
          </a:xfrm>
          <a:prstGeom prst="ellipse">
            <a:avLst/>
          </a:prstGeom>
          <a:solidFill>
            <a:srgbClr val="3264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314383" y="2400300"/>
            <a:ext cx="1560185" cy="41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2017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14383" y="3429000"/>
            <a:ext cx="156018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000000"/>
                </a:solidFill>
                <a:latin typeface="宋体"/>
              </a:defRPr>
            </a:pPr>
            <a:r>
              <a:t>Transformer</a:t>
            </a:r>
          </a:p>
        </p:txBody>
      </p:sp>
      <p:sp>
        <p:nvSpPr>
          <p:cNvPr id="13" name="Oval 12"/>
          <p:cNvSpPr/>
          <p:nvPr/>
        </p:nvSpPr>
        <p:spPr>
          <a:xfrm>
            <a:off x="7532772" y="2964210"/>
            <a:ext cx="243779" cy="243779"/>
          </a:xfrm>
          <a:prstGeom prst="ellipse">
            <a:avLst/>
          </a:prstGeom>
          <a:solidFill>
            <a:srgbClr val="3264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874568" y="2400300"/>
            <a:ext cx="1560185" cy="41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2018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74568" y="3429000"/>
            <a:ext cx="156018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000000"/>
                </a:solidFill>
                <a:latin typeface="宋体"/>
              </a:defRPr>
            </a:pPr>
            <a:r>
              <a:t>BERT</a:t>
            </a:r>
          </a:p>
        </p:txBody>
      </p:sp>
      <p:sp>
        <p:nvSpPr>
          <p:cNvPr id="16" name="Oval 15"/>
          <p:cNvSpPr/>
          <p:nvPr/>
        </p:nvSpPr>
        <p:spPr>
          <a:xfrm>
            <a:off x="9092958" y="2964210"/>
            <a:ext cx="243779" cy="243779"/>
          </a:xfrm>
          <a:prstGeom prst="ellipse">
            <a:avLst/>
          </a:prstGeom>
          <a:solidFill>
            <a:srgbClr val="3264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8434754" y="2400300"/>
            <a:ext cx="1560185" cy="41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2020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34754" y="3429000"/>
            <a:ext cx="156018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000000"/>
                </a:solidFill>
                <a:latin typeface="宋体"/>
              </a:defRPr>
            </a:pPr>
            <a:r>
              <a:t>GPT-3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" y="342900"/>
            <a:ext cx="10970056" cy="82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多模态模型架构</a:t>
            </a:r>
          </a:p>
        </p:txBody>
      </p:sp>
      <p:sp>
        <p:nvSpPr>
          <p:cNvPr id="3" name="Rectangle 2"/>
          <p:cNvSpPr/>
          <p:nvPr/>
        </p:nvSpPr>
        <p:spPr>
          <a:xfrm>
            <a:off x="975116" y="1508760"/>
            <a:ext cx="4875580" cy="4114800"/>
          </a:xfrm>
          <a:prstGeom prst="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0">
                <a:solidFill>
                  <a:srgbClr val="646464"/>
                </a:solidFill>
                <a:latin typeface="宋体"/>
              </a:defRPr>
            </a:pPr>
            <a:r>
              <a:t>图片未找到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5116" y="5829300"/>
            <a:ext cx="48755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646464"/>
                </a:solidFill>
                <a:latin typeface="宋体"/>
              </a:defRPr>
            </a:pPr>
            <a:r>
              <a:t>CLIP模型架构示意图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0144" y="1508760"/>
            <a:ext cx="5119359" cy="445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000000"/>
                </a:solidFill>
                <a:latin typeface="宋体"/>
              </a:defRPr>
            </a:pPr>
            <a:r>
              <a:t>多模态模型能够同时处理文本和图像信息，实现跨模态理解和生成。CLIP模型通过对比学习，将文本和图像映射到同一语义空间，从而实现零样本迁移能力。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" y="342900"/>
            <a:ext cx="10970056" cy="82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带透明度效果的多模态模型架构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16" y="1508760"/>
            <a:ext cx="487558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5116" y="5829300"/>
            <a:ext cx="48755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646464"/>
                </a:solidFill>
                <a:latin typeface="宋体"/>
              </a:defRPr>
            </a:pPr>
            <a:r>
              <a:t>透明度设置为0.3的演示图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60144" y="1508760"/>
            <a:ext cx="5119359" cy="445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000000"/>
                </a:solidFill>
                <a:latin typeface="宋体"/>
              </a:defRPr>
            </a:pPr>
            <a:r>
              <a:t>这是一个演示图片透明度效果的例子。通过调整透明度参数，可以使图片呈现出不同的视觉效果，更好地与内容融合。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342" y="2743200"/>
            <a:ext cx="8532266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微软雅黑"/>
              </a:defRPr>
            </a:pPr>
            <a:r>
              <a:t>感谢聆听！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7790" y="4800600"/>
            <a:ext cx="7313371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646464"/>
                </a:solidFill>
                <a:latin typeface="宋体"/>
              </a:defRPr>
            </a:pPr>
            <a:r>
              <a:t>联系方式：example@ai.com | 网站：www.example.ai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