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6B6B"/>
            </a:solidFill>
          </c:spPr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12.5</c:v>
                </c:pt>
                <c:pt idx="1">
                  <c:v>18.3</c:v>
                </c:pt>
                <c:pt idx="2">
                  <c:v>15.7</c:v>
                </c:pt>
                <c:pt idx="3">
                  <c:v>21.4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4400" b="1">
                <a:latin typeface="微软雅黑"/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400">
                <a:latin typeface="思源黑体"/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2A5C82"/>
            </a:gs>
            <a:gs pos="100000">
              <a:srgbClr val="F7F9F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>
                <a:solidFill>
                  <a:srgbClr val="2A5C82"/>
                </a:solidFill>
              </a:defRPr>
            </a:pPr>
            <a:r>
              <a:t>演示文稿标题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4EACCD"/>
                </a:solidFill>
              </a:defRPr>
            </a:pPr>
            <a:r>
              <a:t>副标题/日期/作者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/>
            </a:pPr>
            <a:r>
              <a:t>• 市场分析</a:t>
            </a:r>
          </a:p>
          <a:p>
            <a:pPr>
              <a:defRPr sz="2800"/>
            </a:pPr>
            <a:r>
              <a:t>• 产品介绍</a:t>
            </a:r>
          </a:p>
          <a:p>
            <a:pPr>
              <a:defRPr sz="2800"/>
            </a:pPr>
            <a:r>
              <a:t>• 数据报告</a:t>
            </a:r>
          </a:p>
          <a:p>
            <a:pPr>
              <a:defRPr sz="2800"/>
            </a:pPr>
            <a:r>
              <a:t>• 行动计划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3200"/>
            </a:pPr>
            <a:r>
              <a:t>核心观点标题</a:t>
            </a:r>
          </a:p>
          <a:p>
            <a:pPr lvl="1">
              <a:defRPr sz="2400"/>
            </a:pPr>
            <a:r>
              <a:t>这里是第1个要点内容，支持自动换行</a:t>
            </a:r>
          </a:p>
          <a:p>
            <a:pPr lvl="1">
              <a:defRPr sz="2400"/>
            </a:pPr>
            <a:r>
              <a:t>这里是第2个要点内容，支持自动换行</a:t>
            </a:r>
          </a:p>
          <a:p>
            <a:pPr lvl="1">
              <a:defRPr sz="2400"/>
            </a:pPr>
            <a:r>
              <a:t>这里是第3个要点内容，支持自动换行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914400"/>
            <a:ext cx="5486400" cy="4114800"/>
          </a:xfrm>
          <a:prstGeom prst="roundRect">
            <a:avLst/>
          </a:prstGeom>
          <a:solidFill>
            <a:srgbClr val="E6E6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[图片占位符]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年度数据报告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