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4" r:id="rId1"/>
  </p:sldMasterIdLst>
  <p:notesMasterIdLst>
    <p:notesMasterId r:id="rId41"/>
  </p:notesMasterIdLst>
  <p:sldIdLst>
    <p:sldId id="309" r:id="rId2"/>
    <p:sldId id="335" r:id="rId3"/>
    <p:sldId id="336" r:id="rId4"/>
    <p:sldId id="291" r:id="rId5"/>
    <p:sldId id="381" r:id="rId6"/>
    <p:sldId id="390" r:id="rId7"/>
    <p:sldId id="391" r:id="rId8"/>
    <p:sldId id="383" r:id="rId9"/>
    <p:sldId id="402" r:id="rId10"/>
    <p:sldId id="403" r:id="rId11"/>
    <p:sldId id="396" r:id="rId12"/>
    <p:sldId id="397" r:id="rId13"/>
    <p:sldId id="333" r:id="rId14"/>
    <p:sldId id="330" r:id="rId15"/>
    <p:sldId id="270" r:id="rId16"/>
    <p:sldId id="413" r:id="rId17"/>
    <p:sldId id="409" r:id="rId18"/>
    <p:sldId id="272" r:id="rId19"/>
    <p:sldId id="411" r:id="rId20"/>
    <p:sldId id="412" r:id="rId21"/>
    <p:sldId id="410" r:id="rId22"/>
    <p:sldId id="415" r:id="rId23"/>
    <p:sldId id="416" r:id="rId24"/>
    <p:sldId id="350" r:id="rId25"/>
    <p:sldId id="417" r:id="rId26"/>
    <p:sldId id="420" r:id="rId27"/>
    <p:sldId id="418" r:id="rId28"/>
    <p:sldId id="419" r:id="rId29"/>
    <p:sldId id="421" r:id="rId30"/>
    <p:sldId id="293" r:id="rId31"/>
    <p:sldId id="294" r:id="rId32"/>
    <p:sldId id="422" r:id="rId33"/>
    <p:sldId id="318" r:id="rId34"/>
    <p:sldId id="423" r:id="rId35"/>
    <p:sldId id="424" r:id="rId36"/>
    <p:sldId id="398" r:id="rId37"/>
    <p:sldId id="399" r:id="rId38"/>
    <p:sldId id="425" r:id="rId39"/>
    <p:sldId id="296" r:id="rId40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Karla" pitchFamily="2" charset="0"/>
      <p:regular r:id="rId50"/>
      <p:bold r:id="rId51"/>
      <p:italic r:id="rId52"/>
      <p:boldItalic r:id="rId53"/>
    </p:embeddedFont>
    <p:embeddedFont>
      <p:font typeface="Lobster" pitchFamily="2" charset="77"/>
      <p:regular r:id="rId54"/>
    </p:embeddedFont>
    <p:embeddedFont>
      <p:font typeface="Montserrat" pitchFamily="2" charset="77"/>
      <p:regular r:id="rId55"/>
      <p:bold r:id="rId56"/>
      <p:italic r:id="rId57"/>
      <p:boldItalic r:id="rId58"/>
    </p:embeddedFont>
    <p:embeddedFont>
      <p:font typeface="Trebuchet MS" panose="020B0703020202090204" pitchFamily="34" charset="0"/>
      <p:regular r:id="rId59"/>
      <p:bold r:id="rId60"/>
      <p:italic r:id="rId61"/>
    </p:embeddedFont>
    <p:embeddedFont>
      <p:font typeface="Wingdings 3" pitchFamily="2" charset="2"/>
      <p:regular r:id="rId6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5D564-60E1-4711-8A29-5285DFD3B261}">
  <a:tblStyle styleId="{2425D564-60E1-4711-8A29-5285DFD3B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/>
    <p:restoredTop sz="79249"/>
  </p:normalViewPr>
  <p:slideViewPr>
    <p:cSldViewPr snapToGrid="0" snapToObjects="1">
      <p:cViewPr varScale="1">
        <p:scale>
          <a:sx n="99" d="100"/>
          <a:sy n="9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Experience: cyber security team; innovation team (blockchain, cloud, data); freelance</a:t>
            </a:r>
          </a:p>
          <a:p>
            <a:r>
              <a:rPr lang="en-US" dirty="0"/>
              <a:t>Put a paper with your names on your desk</a:t>
            </a:r>
          </a:p>
          <a:p>
            <a:r>
              <a:rPr lang="en-US" dirty="0"/>
              <a:t>Can you introduce yourself (first name, last name, </a:t>
            </a:r>
            <a:r>
              <a:rPr lang="en-US" dirty="0" err="1"/>
              <a:t>whay</a:t>
            </a:r>
            <a:r>
              <a:rPr lang="en-US" dirty="0"/>
              <a:t> you are here)?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5e2b11d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5e2b11d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sql_operators.asp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44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use with columns that cannot be aggregated in the same time as the column targeted.</a:t>
            </a:r>
          </a:p>
        </p:txBody>
      </p:sp>
    </p:spTree>
    <p:extLst>
      <p:ext uri="{BB962C8B-B14F-4D97-AF65-F5344CB8AC3E}">
        <p14:creationId xmlns:p14="http://schemas.microsoft.com/office/powerpoint/2010/main" val="954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5e2b11d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5e2b11d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GROUP BY statement groups rows that have the same values into summary rows, like "find the number of customers in each country".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GROUP BY statement is often used with aggregate functions (COUNT, MAX, MIN, SUM, AVG) to group the result-set by one or more columns.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5e2b11d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5e2b11d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JOIN clause is used to combine rows from two or more tables, based on a related column between them</a:t>
            </a:r>
          </a:p>
        </p:txBody>
      </p:sp>
    </p:spTree>
    <p:extLst>
      <p:ext uri="{BB962C8B-B14F-4D97-AF65-F5344CB8AC3E}">
        <p14:creationId xmlns:p14="http://schemas.microsoft.com/office/powerpoint/2010/main" val="223408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646010d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646010d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646010d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646010d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relational database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 collection of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items with pre-defined relationships between them. These items are organized as a set of tables with columns and rows. Tables are used to hold information about the objects to be represented in 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2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stores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tables by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rather than by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f6b2c4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f6b2c48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Primary keys must contain UNIQUE values, and cannot contain NULL values.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table can have only ONE primary key; and in the table, this primary key can consist of single or multiple columns (fields).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Combination of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Company is unique : 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associated to a same company cannot have more than 1 departure date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88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Always put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primaru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key in the child table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Show primary key and foreign key</a:t>
            </a:r>
          </a:p>
        </p:txBody>
      </p:sp>
    </p:spTree>
    <p:extLst>
      <p:ext uri="{BB962C8B-B14F-4D97-AF65-F5344CB8AC3E}">
        <p14:creationId xmlns:p14="http://schemas.microsoft.com/office/powerpoint/2010/main" val="379615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646010d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f646010d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DELETE :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records in </a:t>
            </a:r>
            <a:r>
              <a:rPr lang="fr-FR" dirty="0" err="1"/>
              <a:t>child</a:t>
            </a:r>
            <a:r>
              <a:rPr lang="fr-FR" dirty="0"/>
              <a:t> table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foreign</a:t>
            </a:r>
            <a:r>
              <a:rPr lang="fr-FR" dirty="0"/>
              <a:t> keys </a:t>
            </a:r>
            <a:r>
              <a:rPr lang="fr-FR" dirty="0" err="1"/>
              <a:t>referencing</a:t>
            </a:r>
            <a:r>
              <a:rPr lang="fr-FR" dirty="0"/>
              <a:t> the </a:t>
            </a:r>
            <a:r>
              <a:rPr lang="fr-FR" dirty="0" err="1"/>
              <a:t>primary</a:t>
            </a:r>
            <a:r>
              <a:rPr lang="fr-FR" dirty="0"/>
              <a:t> key </a:t>
            </a:r>
            <a:r>
              <a:rPr lang="fr-FR" dirty="0" err="1"/>
              <a:t>deleted</a:t>
            </a:r>
            <a:r>
              <a:rPr lang="fr-FR" dirty="0"/>
              <a:t> in parent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UPDATE : update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foreign</a:t>
            </a:r>
            <a:r>
              <a:rPr lang="fr-FR" dirty="0"/>
              <a:t> key in </a:t>
            </a:r>
            <a:r>
              <a:rPr lang="fr-FR" dirty="0" err="1"/>
              <a:t>child</a:t>
            </a:r>
            <a:r>
              <a:rPr lang="fr-FR" dirty="0"/>
              <a:t> table if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key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 in parent table. (bar code expansion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646010d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646010d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 entity is a thing, person, place, unit, object or any item about which the data should be captured and stored in the form of tables.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 characteristic or trait of an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type that describes 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example, the Person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type has the Date of Birth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Clear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When seeing entity so table, think if you can split it and find a relation between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splitted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elements.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Inside your database, names and attributes must be unique. Names must represent the same thing : no name for different attributes and no name for different entities. Attributes unique mean that its content do not have to be available in other attributes (address VS address number = redundancy)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Example : order,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article,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article_name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quantity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(one name per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but multiple articles per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so new relation)</a:t>
            </a:r>
            <a:endParaRPr lang="en-US" sz="1100" b="0" i="0" u="sng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36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6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f646010d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f646010d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84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f646010d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f646010d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646010d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646010d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29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09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909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160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9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8174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364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996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546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29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and">
  <p:cSld name="Comman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310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Char char="▸"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Char char="▹"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Char char="▹"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64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 BG">
  <p:cSld name="Title + 1 column BG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5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560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 BG">
  <p:cSld name="Title only BG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9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36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668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48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11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35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186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4" r:id="rId17"/>
    <p:sldLayoutId id="2147483806" r:id="rId18"/>
    <p:sldLayoutId id="2147483809" r:id="rId19"/>
    <p:sldLayoutId id="2147483811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mxCwqW5V" TargetMode="Externa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exercise.asp" TargetMode="Externa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8D11-2DC3-634F-8AFE-2A4816E57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15E0-A34F-4142-A980-0589408A1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											</a:t>
            </a:r>
          </a:p>
          <a:p>
            <a:r>
              <a:rPr lang="en-US" sz="2800" dirty="0"/>
              <a:t>												Mattieu Detaille</a:t>
            </a:r>
          </a:p>
        </p:txBody>
      </p:sp>
      <p:pic>
        <p:nvPicPr>
          <p:cNvPr id="4" name="Picture 3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2A7157-4D9E-4947-900A-078A1E26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71" y="2067950"/>
            <a:ext cx="20784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Existing relations</a:t>
            </a:r>
            <a:endParaRPr/>
          </a:p>
        </p:txBody>
      </p:sp>
      <p:sp>
        <p:nvSpPr>
          <p:cNvPr id="381" name="Google Shape;381;p6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64038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" b="1" dirty="0" err="1"/>
              <a:t>n,n</a:t>
            </a:r>
            <a:r>
              <a:rPr lang="fr" b="1" dirty="0"/>
              <a:t> :</a:t>
            </a:r>
            <a:r>
              <a:rPr lang="fr" dirty="0"/>
              <a:t> The </a:t>
            </a:r>
            <a:r>
              <a:rPr lang="fr" dirty="0" err="1"/>
              <a:t>many</a:t>
            </a:r>
            <a:r>
              <a:rPr lang="fr" dirty="0"/>
              <a:t> to </a:t>
            </a:r>
            <a:r>
              <a:rPr lang="fr" dirty="0" err="1"/>
              <a:t>many</a:t>
            </a:r>
            <a:r>
              <a:rPr lang="fr" dirty="0"/>
              <a:t> relation :</a:t>
            </a:r>
            <a:endParaRPr dirty="0"/>
          </a:p>
          <a:p>
            <a:pPr marL="869950" lvl="1" indent="-285750">
              <a:buSzPts val="1600"/>
            </a:pPr>
            <a:r>
              <a:rPr lang="fr" sz="1600" dirty="0"/>
              <a:t>Assume </a:t>
            </a:r>
            <a:r>
              <a:rPr lang="fr" sz="1600" dirty="0" err="1"/>
              <a:t>we</a:t>
            </a:r>
            <a:r>
              <a:rPr lang="fr" sz="1600" dirty="0"/>
              <a:t> manage a </a:t>
            </a:r>
            <a:r>
              <a:rPr lang="fr" sz="1600" dirty="0" err="1"/>
              <a:t>delivery</a:t>
            </a:r>
            <a:r>
              <a:rPr lang="fr" sz="1600" dirty="0"/>
              <a:t> service </a:t>
            </a:r>
            <a:r>
              <a:rPr lang="fr" sz="1600" dirty="0" err="1"/>
              <a:t>with</a:t>
            </a:r>
            <a:r>
              <a:rPr lang="fr" sz="1600" dirty="0"/>
              <a:t> </a:t>
            </a:r>
            <a:r>
              <a:rPr lang="fr" sz="1600" dirty="0" err="1"/>
              <a:t>possibility</a:t>
            </a:r>
            <a:r>
              <a:rPr lang="fr" sz="1600" dirty="0"/>
              <a:t> to</a:t>
            </a:r>
            <a:endParaRPr sz="1600" dirty="0"/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have </a:t>
            </a:r>
            <a:r>
              <a:rPr lang="fr" sz="1600" dirty="0" err="1"/>
              <a:t>delivery</a:t>
            </a:r>
            <a:r>
              <a:rPr lang="fr" sz="1600" dirty="0"/>
              <a:t> </a:t>
            </a:r>
            <a:r>
              <a:rPr lang="fr" sz="1600" dirty="0" err="1"/>
              <a:t>address</a:t>
            </a:r>
            <a:r>
              <a:rPr lang="fr" sz="1600" dirty="0"/>
              <a:t> and </a:t>
            </a:r>
            <a:r>
              <a:rPr lang="fr" sz="1600" dirty="0" err="1"/>
              <a:t>invoice</a:t>
            </a:r>
            <a:r>
              <a:rPr lang="fr" sz="1600" dirty="0"/>
              <a:t> </a:t>
            </a:r>
            <a:r>
              <a:rPr lang="fr" sz="1600" dirty="0" err="1"/>
              <a:t>address</a:t>
            </a:r>
            <a:r>
              <a:rPr lang="fr" sz="1600" dirty="0"/>
              <a:t> </a:t>
            </a:r>
            <a:r>
              <a:rPr lang="fr" sz="1600" dirty="0" err="1"/>
              <a:t>separated</a:t>
            </a:r>
            <a:r>
              <a:rPr lang="fr" sz="1600" dirty="0"/>
              <a:t>.</a:t>
            </a:r>
            <a:endParaRPr sz="1600" dirty="0"/>
          </a:p>
          <a:p>
            <a:pPr marL="869950" lvl="1" indent="-285750">
              <a:lnSpc>
                <a:spcPct val="150000"/>
              </a:lnSpc>
              <a:buSzPts val="1600"/>
            </a:pPr>
            <a:r>
              <a:rPr lang="fr" sz="1600" dirty="0"/>
              <a:t>A </a:t>
            </a:r>
            <a:r>
              <a:rPr lang="fr" sz="1600" dirty="0" err="1"/>
              <a:t>person</a:t>
            </a:r>
            <a:r>
              <a:rPr lang="fr" sz="1600" dirty="0"/>
              <a:t> </a:t>
            </a:r>
            <a:r>
              <a:rPr lang="fr" sz="1600" dirty="0" err="1"/>
              <a:t>can</a:t>
            </a:r>
            <a:r>
              <a:rPr lang="fr" sz="1600" dirty="0"/>
              <a:t> have more </a:t>
            </a:r>
            <a:r>
              <a:rPr lang="fr" sz="1600" dirty="0" err="1"/>
              <a:t>than</a:t>
            </a:r>
            <a:r>
              <a:rPr lang="fr" sz="1600" dirty="0"/>
              <a:t> one </a:t>
            </a:r>
            <a:r>
              <a:rPr lang="fr" sz="1600" dirty="0" err="1"/>
              <a:t>address</a:t>
            </a:r>
            <a:endParaRPr sz="1600" dirty="0"/>
          </a:p>
          <a:p>
            <a:pPr marL="869950" lvl="1" indent="-285750">
              <a:buSzPts val="1600"/>
            </a:pPr>
            <a:r>
              <a:rPr lang="fr" sz="1600" dirty="0"/>
              <a:t>One </a:t>
            </a:r>
            <a:r>
              <a:rPr lang="fr" sz="1600" dirty="0" err="1"/>
              <a:t>address</a:t>
            </a:r>
            <a:r>
              <a:rPr lang="fr" sz="1600" dirty="0"/>
              <a:t> </a:t>
            </a:r>
            <a:r>
              <a:rPr lang="fr" sz="1600" dirty="0" err="1"/>
              <a:t>can</a:t>
            </a:r>
            <a:r>
              <a:rPr lang="fr" sz="1600" dirty="0"/>
              <a:t> </a:t>
            </a:r>
            <a:r>
              <a:rPr lang="fr" sz="1600" dirty="0" err="1"/>
              <a:t>shelter</a:t>
            </a:r>
            <a:r>
              <a:rPr lang="fr" sz="1600" dirty="0"/>
              <a:t> more </a:t>
            </a:r>
            <a:r>
              <a:rPr lang="fr" sz="1600" dirty="0" err="1"/>
              <a:t>than</a:t>
            </a:r>
            <a:r>
              <a:rPr lang="fr" sz="1600" dirty="0"/>
              <a:t> one </a:t>
            </a:r>
            <a:r>
              <a:rPr lang="fr" sz="1600" dirty="0" err="1"/>
              <a:t>person</a:t>
            </a:r>
            <a:endParaRPr sz="1600" dirty="0"/>
          </a:p>
        </p:txBody>
      </p:sp>
      <p:pic>
        <p:nvPicPr>
          <p:cNvPr id="382" name="Google Shape;3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44" y="3479900"/>
            <a:ext cx="7327563" cy="156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9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699A-DFAF-0A44-A5AD-335F13BB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96AF-4EC6-E145-8447-F0A28679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8158266" cy="3332521"/>
          </a:xfrm>
        </p:spPr>
        <p:txBody>
          <a:bodyPr>
            <a:normAutofit fontScale="92500" lnSpcReduction="10000"/>
          </a:bodyPr>
          <a:lstStyle/>
          <a:p>
            <a:pPr marL="101600" indent="0">
              <a:buNone/>
            </a:pPr>
            <a:r>
              <a:rPr lang="en-US" dirty="0"/>
              <a:t>Model a movie database. Several actors play in a movie. A film is played by several actors. The films each have a director. Think about the attributes and relationships needed.</a:t>
            </a:r>
          </a:p>
          <a:p>
            <a:pPr marL="101600" indent="0">
              <a:buNone/>
            </a:pPr>
            <a:br>
              <a:rPr lang="en-US" dirty="0"/>
            </a:br>
            <a:r>
              <a:rPr lang="en-US" dirty="0"/>
              <a:t>1. create the UML diagram of this database</a:t>
            </a:r>
            <a:br>
              <a:rPr lang="en-US" dirty="0"/>
            </a:br>
            <a:endParaRPr lang="en-US" dirty="0"/>
          </a:p>
          <a:p>
            <a:pPr marL="101600" indent="0">
              <a:buNone/>
            </a:pPr>
            <a:r>
              <a:rPr lang="en-US" dirty="0"/>
              <a:t>2. Using </a:t>
            </a:r>
            <a:r>
              <a:rPr lang="en-US" dirty="0" err="1"/>
              <a:t>PHPMyAdmin</a:t>
            </a:r>
            <a:r>
              <a:rPr lang="en-US" dirty="0"/>
              <a:t>, create the tables and relationships. Use CASCADE options for the foreign key constraints.</a:t>
            </a:r>
            <a:br>
              <a:rPr lang="en-US" dirty="0"/>
            </a:br>
            <a:endParaRPr lang="en-US" dirty="0"/>
          </a:p>
          <a:p>
            <a:pPr marL="101600" indent="0">
              <a:buNone/>
            </a:pPr>
            <a:r>
              <a:rPr lang="en-US" dirty="0"/>
              <a:t>3. Using </a:t>
            </a:r>
            <a:r>
              <a:rPr lang="en-US" dirty="0" err="1"/>
              <a:t>PHPMyAdmin</a:t>
            </a:r>
            <a:r>
              <a:rPr lang="en-US" dirty="0"/>
              <a:t>, add some movies, actors and directors.</a:t>
            </a:r>
            <a:br>
              <a:rPr lang="en-US" dirty="0"/>
            </a:br>
            <a:endParaRPr lang="en-US" dirty="0"/>
          </a:p>
          <a:p>
            <a:pPr marL="101600" indent="0">
              <a:buNone/>
            </a:pPr>
            <a:r>
              <a:rPr lang="en-US" dirty="0"/>
              <a:t>4. Delete a Film actors. What happens to the other tables?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1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58B-22AD-544C-A6A5-10CFE454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49F5DD-92CC-784C-834F-73B4D98C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01" y="1673689"/>
            <a:ext cx="7170398" cy="27675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976BD3-7DB1-F44C-9EEC-70454985FF9C}"/>
              </a:ext>
            </a:extLst>
          </p:cNvPr>
          <p:cNvCxnSpPr>
            <a:cxnSpLocks/>
          </p:cNvCxnSpPr>
          <p:nvPr/>
        </p:nvCxnSpPr>
        <p:spPr>
          <a:xfrm>
            <a:off x="986801" y="3812146"/>
            <a:ext cx="2150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/>
          </a:bodyPr>
          <a:lstStyle/>
          <a:p>
            <a:r>
              <a:rPr lang="en-US" dirty="0"/>
              <a:t>SQL read operations, aggregation operators</a:t>
            </a:r>
          </a:p>
          <a:p>
            <a:pPr lvl="1"/>
            <a:r>
              <a:rPr lang="en-US" dirty="0"/>
              <a:t>SUM, AVG, MAX, COUNT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JOIN</a:t>
            </a:r>
          </a:p>
          <a:p>
            <a:endParaRPr lang="en-US" dirty="0"/>
          </a:p>
          <a:p>
            <a:r>
              <a:rPr lang="en-US" dirty="0"/>
              <a:t>Database administration</a:t>
            </a:r>
          </a:p>
          <a:p>
            <a:endParaRPr lang="en-US" dirty="0"/>
          </a:p>
          <a:p>
            <a:r>
              <a:rPr lang="en-US" dirty="0"/>
              <a:t>NoSQL databases</a:t>
            </a:r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3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520E-DB4D-2E47-8294-46FFD139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 SQL Database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DB25-0A6F-AA4B-B1D0-6C273CED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Xampp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https://www.apachefriends.org/index.html</a:t>
            </a:r>
            <a:r>
              <a:rPr lang="en-US" dirty="0"/>
              <a:t>)</a:t>
            </a:r>
          </a:p>
          <a:p>
            <a:endParaRPr lang="en-US" i="1" dirty="0"/>
          </a:p>
          <a:p>
            <a:r>
              <a:rPr lang="en-US" i="1" dirty="0"/>
              <a:t>For Mac OS</a:t>
            </a:r>
          </a:p>
          <a:p>
            <a:pPr lvl="1"/>
            <a:r>
              <a:rPr lang="en-US" i="1" dirty="0"/>
              <a:t>Mount Volumes and Explore</a:t>
            </a:r>
          </a:p>
          <a:p>
            <a:pPr lvl="1"/>
            <a:r>
              <a:rPr lang="en-US" i="1" dirty="0"/>
              <a:t>Open file </a:t>
            </a:r>
            <a:r>
              <a:rPr lang="en-US" i="1" dirty="0" err="1"/>
              <a:t>etc</a:t>
            </a:r>
            <a:r>
              <a:rPr lang="en-US" i="1" dirty="0"/>
              <a:t>/extra/httpd-</a:t>
            </a:r>
            <a:r>
              <a:rPr lang="en-US" i="1" dirty="0" err="1"/>
              <a:t>xampp.conf</a:t>
            </a:r>
            <a:endParaRPr lang="en-US" i="1" dirty="0"/>
          </a:p>
          <a:p>
            <a:pPr lvl="1"/>
            <a:r>
              <a:rPr lang="en-US" i="1" dirty="0"/>
              <a:t>Replace phpMyAdmin section</a:t>
            </a:r>
          </a:p>
          <a:p>
            <a:pPr lvl="2"/>
            <a:r>
              <a:rPr lang="en-US" dirty="0"/>
              <a:t>&lt;Directory "/opt/</a:t>
            </a:r>
            <a:r>
              <a:rPr lang="en-US" dirty="0" err="1"/>
              <a:t>lampp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"&gt;</a:t>
            </a:r>
          </a:p>
          <a:p>
            <a:pPr lvl="2"/>
            <a:r>
              <a:rPr lang="en-US" dirty="0"/>
              <a:t>    </a:t>
            </a:r>
            <a:r>
              <a:rPr lang="en-US" dirty="0" err="1"/>
              <a:t>AllowOverride</a:t>
            </a:r>
            <a:r>
              <a:rPr lang="en-US" dirty="0"/>
              <a:t> </a:t>
            </a:r>
            <a:r>
              <a:rPr lang="en-US" dirty="0" err="1"/>
              <a:t>AuthConfig</a:t>
            </a:r>
            <a:r>
              <a:rPr lang="en-US" dirty="0"/>
              <a:t> Limit</a:t>
            </a:r>
          </a:p>
          <a:p>
            <a:pPr lvl="2"/>
            <a:r>
              <a:rPr lang="en-US" dirty="0"/>
              <a:t>    Order </a:t>
            </a:r>
            <a:r>
              <a:rPr lang="en-US" dirty="0" err="1"/>
              <a:t>allow,deny</a:t>
            </a:r>
            <a:endParaRPr lang="en-US" dirty="0"/>
          </a:p>
          <a:p>
            <a:pPr lvl="2"/>
            <a:r>
              <a:rPr lang="en-US" dirty="0"/>
              <a:t>    Allow from all</a:t>
            </a:r>
          </a:p>
          <a:p>
            <a:pPr lvl="2"/>
            <a:r>
              <a:rPr lang="en-US" dirty="0"/>
              <a:t>    Require all granted</a:t>
            </a:r>
          </a:p>
          <a:p>
            <a:pPr lvl="2"/>
            <a:r>
              <a:rPr lang="en-US" dirty="0"/>
              <a:t>    </a:t>
            </a:r>
            <a:r>
              <a:rPr lang="en-US" dirty="0" err="1"/>
              <a:t>ErrorDocument</a:t>
            </a:r>
            <a:r>
              <a:rPr lang="en-US" dirty="0"/>
              <a:t> 403 /error/</a:t>
            </a:r>
            <a:r>
              <a:rPr lang="en-US" dirty="0" err="1"/>
              <a:t>XAMPP_FORBIDDEN.html.var</a:t>
            </a:r>
            <a:endParaRPr lang="en-US" dirty="0"/>
          </a:p>
          <a:p>
            <a:pPr lvl="2"/>
            <a:r>
              <a:rPr lang="en-US" dirty="0"/>
              <a:t>&lt;/Directory&gt;</a:t>
            </a:r>
          </a:p>
          <a:p>
            <a:pPr lvl="2"/>
            <a:endParaRPr lang="en-US" i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5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SQL Subqueries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457250" y="1504950"/>
            <a:ext cx="7492131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SELECT * FROM </a:t>
            </a:r>
            <a:r>
              <a:rPr lang="fr" b="1" dirty="0" err="1"/>
              <a:t>table_name</a:t>
            </a:r>
            <a:r>
              <a:rPr lang="fr" b="1" dirty="0"/>
              <a:t> WHERE id IN (SELECT id FROM </a:t>
            </a:r>
            <a:r>
              <a:rPr lang="fr" b="1" dirty="0" err="1"/>
              <a:t>table_name</a:t>
            </a:r>
            <a:r>
              <a:rPr lang="fr" b="1" dirty="0"/>
              <a:t> WHERE info = “</a:t>
            </a:r>
            <a:r>
              <a:rPr lang="fr" b="1" dirty="0" err="1"/>
              <a:t>some</a:t>
            </a:r>
            <a:r>
              <a:rPr lang="fr" b="1" dirty="0"/>
              <a:t> info”);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825B-D450-544A-ADE4-5E5D1CAA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logical operators</a:t>
            </a:r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3678F7AF-69A2-E44F-B39B-017A851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" y="1379200"/>
            <a:ext cx="6975987" cy="35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0B87-F1A2-194E-8857-8D4D941B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E4A73-5232-DB4E-B1C0-F4540865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50" y="1136350"/>
            <a:ext cx="7995934" cy="1621708"/>
          </a:xfrm>
        </p:spPr>
        <p:txBody>
          <a:bodyPr>
            <a:normAutofit fontScale="92500" lnSpcReduction="20000"/>
          </a:bodyPr>
          <a:lstStyle/>
          <a:p>
            <a:pPr marL="139700" lvl="0" indent="0">
              <a:buSzPts val="1400"/>
              <a:buNone/>
            </a:pPr>
            <a:r>
              <a:rPr lang="en-US" dirty="0"/>
              <a:t>	</a:t>
            </a:r>
          </a:p>
          <a:p>
            <a:r>
              <a:rPr lang="en-US" dirty="0"/>
              <a:t>Used as function with parameter</a:t>
            </a:r>
          </a:p>
          <a:p>
            <a:endParaRPr lang="en-US" dirty="0"/>
          </a:p>
          <a:p>
            <a:r>
              <a:rPr lang="en-US" dirty="0"/>
              <a:t>Act on a column</a:t>
            </a:r>
          </a:p>
          <a:p>
            <a:endParaRPr lang="en-US" dirty="0"/>
          </a:p>
          <a:p>
            <a:r>
              <a:rPr lang="en-US" dirty="0"/>
              <a:t>DO NOT USE WITH NON-AGGREGATED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CA4388-F2EC-404D-8852-5A8D9ECA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981" y="3000908"/>
            <a:ext cx="6350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0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Grouping elements in a table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lt1"/>
                </a:solidFill>
              </a:rPr>
              <a:t>SELECT [DISTINCT] </a:t>
            </a:r>
            <a:r>
              <a:rPr lang="fr" b="1" dirty="0" err="1">
                <a:solidFill>
                  <a:schemeClr val="lt1"/>
                </a:solidFill>
              </a:rPr>
              <a:t>select_expr</a:t>
            </a:r>
            <a:r>
              <a:rPr lang="fr" b="1" dirty="0">
                <a:solidFill>
                  <a:schemeClr val="lt1"/>
                </a:solidFill>
              </a:rPr>
              <a:t> [, </a:t>
            </a:r>
            <a:r>
              <a:rPr lang="fr" b="1" dirty="0" err="1">
                <a:solidFill>
                  <a:schemeClr val="lt1"/>
                </a:solidFill>
              </a:rPr>
              <a:t>select_expr</a:t>
            </a:r>
            <a:r>
              <a:rPr lang="fr" b="1" dirty="0">
                <a:solidFill>
                  <a:schemeClr val="lt1"/>
                </a:solidFill>
              </a:rPr>
              <a:t> ...]</a:t>
            </a:r>
            <a:endParaRPr b="1" dirty="0">
              <a:solidFill>
                <a:schemeClr val="lt1"/>
              </a:solidFill>
            </a:endParaRPr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lt1"/>
                </a:solidFill>
              </a:rPr>
              <a:t>    [FROM </a:t>
            </a:r>
            <a:r>
              <a:rPr lang="fr" b="1" dirty="0" err="1">
                <a:solidFill>
                  <a:schemeClr val="lt1"/>
                </a:solidFill>
              </a:rPr>
              <a:t>table_references</a:t>
            </a:r>
            <a:endParaRPr b="1" dirty="0">
              <a:solidFill>
                <a:schemeClr val="lt1"/>
              </a:solidFill>
            </a:endParaRPr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lt1"/>
                </a:solidFill>
              </a:rPr>
              <a:t>    [WHERE </a:t>
            </a:r>
            <a:r>
              <a:rPr lang="fr" b="1" dirty="0" err="1">
                <a:solidFill>
                  <a:schemeClr val="lt1"/>
                </a:solidFill>
              </a:rPr>
              <a:t>where_condition</a:t>
            </a:r>
            <a:r>
              <a:rPr lang="fr" b="1" dirty="0">
                <a:solidFill>
                  <a:schemeClr val="lt1"/>
                </a:solidFill>
              </a:rPr>
              <a:t>]]</a:t>
            </a:r>
            <a:endParaRPr b="1" dirty="0">
              <a:solidFill>
                <a:schemeClr val="lt1"/>
              </a:solidFill>
            </a:endParaRPr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lt1"/>
                </a:solidFill>
              </a:rPr>
              <a:t>    [ORDER BY {</a:t>
            </a:r>
            <a:r>
              <a:rPr lang="fr" b="1" dirty="0" err="1">
                <a:solidFill>
                  <a:schemeClr val="lt1"/>
                </a:solidFill>
              </a:rPr>
              <a:t>col_name</a:t>
            </a:r>
            <a:r>
              <a:rPr lang="fr" b="1" dirty="0">
                <a:solidFill>
                  <a:schemeClr val="lt1"/>
                </a:solidFill>
              </a:rPr>
              <a:t>} [ASC | DESC], ...]</a:t>
            </a:r>
            <a:endParaRPr b="1" dirty="0">
              <a:solidFill>
                <a:schemeClr val="lt1"/>
              </a:solidFill>
            </a:endParaRPr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  [GROUP BY {</a:t>
            </a:r>
            <a:r>
              <a:rPr lang="fr" b="1" dirty="0" err="1"/>
              <a:t>col_name</a:t>
            </a:r>
            <a:r>
              <a:rPr lang="fr" b="1" dirty="0"/>
              <a:t>}]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46"/>
          <p:cNvSpPr txBox="1"/>
          <p:nvPr/>
        </p:nvSpPr>
        <p:spPr>
          <a:xfrm>
            <a:off x="838249" y="2930375"/>
            <a:ext cx="6742421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SELECT </a:t>
            </a:r>
            <a:r>
              <a:rPr lang="en-US" dirty="0" err="1"/>
              <a:t>client_number</a:t>
            </a:r>
            <a:r>
              <a:rPr lang="en-US" dirty="0"/>
              <a:t>, count(</a:t>
            </a:r>
            <a:r>
              <a:rPr lang="en-US" dirty="0" err="1"/>
              <a:t>order_number</a:t>
            </a:r>
            <a:r>
              <a:rPr lang="en-US" dirty="0"/>
              <a:t>) FROM Order GROUP BY </a:t>
            </a:r>
            <a:r>
              <a:rPr lang="en-US" dirty="0" err="1"/>
              <a:t>client_number</a:t>
            </a:r>
            <a:r>
              <a:rPr lang="en-US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2;p46">
            <a:extLst>
              <a:ext uri="{FF2B5EF4-FFF2-40B4-BE49-F238E27FC236}">
                <a16:creationId xmlns:a16="http://schemas.microsoft.com/office/drawing/2014/main" id="{727A9638-A95D-F141-975B-13221F4378ED}"/>
              </a:ext>
            </a:extLst>
          </p:cNvPr>
          <p:cNvSpPr txBox="1"/>
          <p:nvPr/>
        </p:nvSpPr>
        <p:spPr>
          <a:xfrm>
            <a:off x="838249" y="3766100"/>
            <a:ext cx="6742421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SELECT * FROM Order ORDER BY </a:t>
            </a:r>
            <a:r>
              <a:rPr lang="en-US" dirty="0" err="1"/>
              <a:t>order_date</a:t>
            </a:r>
            <a:r>
              <a:rPr lang="en-US" dirty="0"/>
              <a:t> ASC;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AF7F-1C88-4144-83BE-EE3E7594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- example</a:t>
            </a:r>
          </a:p>
        </p:txBody>
      </p:sp>
      <p:sp>
        <p:nvSpPr>
          <p:cNvPr id="4" name="Google Shape;282;p46">
            <a:extLst>
              <a:ext uri="{FF2B5EF4-FFF2-40B4-BE49-F238E27FC236}">
                <a16:creationId xmlns:a16="http://schemas.microsoft.com/office/drawing/2014/main" id="{761912AC-05F6-5749-8849-D9D84C9DB202}"/>
              </a:ext>
            </a:extLst>
          </p:cNvPr>
          <p:cNvSpPr txBox="1"/>
          <p:nvPr/>
        </p:nvSpPr>
        <p:spPr>
          <a:xfrm>
            <a:off x="838350" y="1485033"/>
            <a:ext cx="775996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SELECT </a:t>
            </a:r>
            <a:r>
              <a:rPr lang="en-US" dirty="0" err="1"/>
              <a:t>client_number</a:t>
            </a:r>
            <a:r>
              <a:rPr lang="en-US" dirty="0"/>
              <a:t>, COUNT(</a:t>
            </a:r>
            <a:r>
              <a:rPr lang="en-US" dirty="0" err="1"/>
              <a:t>order_number</a:t>
            </a:r>
            <a:r>
              <a:rPr lang="en-US" dirty="0"/>
              <a:t>) AS </a:t>
            </a:r>
            <a:r>
              <a:rPr lang="en-US" dirty="0" err="1"/>
              <a:t>num_order</a:t>
            </a:r>
            <a:r>
              <a:rPr lang="en-US" dirty="0"/>
              <a:t> FROM Order GROUP BY </a:t>
            </a:r>
            <a:r>
              <a:rPr lang="en-US" dirty="0" err="1"/>
              <a:t>client_number</a:t>
            </a:r>
            <a:r>
              <a:rPr lang="en-US" dirty="0"/>
              <a:t>;</a:t>
            </a:r>
            <a:endParaRPr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A66A1BA-3477-A343-985F-BF43563A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637100"/>
            <a:ext cx="2476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8024296" cy="485700"/>
          </a:xfrm>
        </p:spPr>
        <p:txBody>
          <a:bodyPr>
            <a:normAutofit fontScale="90000"/>
          </a:bodyPr>
          <a:lstStyle/>
          <a:p>
            <a:r>
              <a:rPr lang="fr" dirty="0" err="1"/>
              <a:t>Primary</a:t>
            </a:r>
            <a:r>
              <a:rPr lang="fr" dirty="0"/>
              <a:t>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creating tables, we choose some column names as primary keys when we want them to be a unique combination. </a:t>
            </a:r>
          </a:p>
          <a:p>
            <a:pPr lvl="2"/>
            <a:r>
              <a:rPr lang="en-US" dirty="0"/>
              <a:t>An id that is auto incremented </a:t>
            </a:r>
          </a:p>
          <a:p>
            <a:pPr lvl="2"/>
            <a:r>
              <a:rPr lang="en-US" dirty="0"/>
              <a:t>A train number with its scheduled date and time</a:t>
            </a:r>
          </a:p>
          <a:p>
            <a:pPr lvl="2"/>
            <a:r>
              <a:rPr lang="en-US" dirty="0"/>
              <a:t>An order id</a:t>
            </a:r>
          </a:p>
          <a:p>
            <a:pPr marL="5588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1F8D6-DD33-2C47-8118-B436A6F96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36625"/>
              </p:ext>
            </p:extLst>
          </p:nvPr>
        </p:nvGraphicFramePr>
        <p:xfrm>
          <a:off x="4349261" y="3903806"/>
          <a:ext cx="4681026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560342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560342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560342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2020-02-01 12:10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2020-02-09 15:23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BA7EA6A-923D-AD49-9C06-4E2EA4991C7F}"/>
              </a:ext>
            </a:extLst>
          </p:cNvPr>
          <p:cNvSpPr/>
          <p:nvPr/>
        </p:nvSpPr>
        <p:spPr>
          <a:xfrm>
            <a:off x="4349261" y="3903806"/>
            <a:ext cx="1516967" cy="302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B9ADE7-D4C7-7C42-BCC1-3F99C1514274}"/>
              </a:ext>
            </a:extLst>
          </p:cNvPr>
          <p:cNvSpPr/>
          <p:nvPr/>
        </p:nvSpPr>
        <p:spPr>
          <a:xfrm>
            <a:off x="5931290" y="3903806"/>
            <a:ext cx="1516967" cy="302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1EA6980-7149-6B45-83AB-27F62B954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13856"/>
              </p:ext>
            </p:extLst>
          </p:nvPr>
        </p:nvGraphicFramePr>
        <p:xfrm>
          <a:off x="281354" y="3281506"/>
          <a:ext cx="3872745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290915">
                  <a:extLst>
                    <a:ext uri="{9D8B030D-6E8A-4147-A177-3AD203B41FA5}">
                      <a16:colId xmlns:a16="http://schemas.microsoft.com/office/drawing/2014/main" val="91104400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B16F3DC-02A0-5E49-8FA4-F32418612A1E}"/>
              </a:ext>
            </a:extLst>
          </p:cNvPr>
          <p:cNvSpPr/>
          <p:nvPr/>
        </p:nvSpPr>
        <p:spPr>
          <a:xfrm>
            <a:off x="470707" y="3281506"/>
            <a:ext cx="1023426" cy="290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B3EF-CED9-9A4E-B3F8-342D75C7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BD205-7100-B84B-8A30-73452C2D8DF0}"/>
              </a:ext>
            </a:extLst>
          </p:cNvPr>
          <p:cNvSpPr/>
          <p:nvPr/>
        </p:nvSpPr>
        <p:spPr>
          <a:xfrm>
            <a:off x="838349" y="1379200"/>
            <a:ext cx="811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client_number</a:t>
            </a:r>
            <a:r>
              <a:rPr lang="en-US" dirty="0"/>
              <a:t>, GROUP_CONCAT(</a:t>
            </a:r>
            <a:r>
              <a:rPr lang="en-US" dirty="0" err="1"/>
              <a:t>order_number</a:t>
            </a:r>
            <a:r>
              <a:rPr lang="en-US" dirty="0"/>
              <a:t>) AS </a:t>
            </a:r>
            <a:r>
              <a:rPr lang="en-US" dirty="0" err="1"/>
              <a:t>order_numbers</a:t>
            </a:r>
            <a:r>
              <a:rPr lang="en-US" dirty="0"/>
              <a:t> FROM Order GROUP BY </a:t>
            </a:r>
            <a:r>
              <a:rPr lang="en-US" dirty="0" err="1"/>
              <a:t>client_number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5DEB2DF-145C-A64B-AC7E-2589C0AA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571750"/>
            <a:ext cx="29337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01B5-FB4A-FE4C-BF3A-5A8F71A9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BY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2ADCC-9A9D-0840-98B7-83A8A608C964}"/>
              </a:ext>
            </a:extLst>
          </p:cNvPr>
          <p:cNvSpPr/>
          <p:nvPr/>
        </p:nvSpPr>
        <p:spPr>
          <a:xfrm>
            <a:off x="838350" y="1488770"/>
            <a:ext cx="5786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Order ORDER BY </a:t>
            </a:r>
            <a:r>
              <a:rPr lang="en-US" dirty="0" err="1"/>
              <a:t>order_date</a:t>
            </a:r>
            <a:r>
              <a:rPr lang="en-US" dirty="0"/>
              <a:t> ASC;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D753BD-7A0D-1843-81FB-80FB6450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337005"/>
            <a:ext cx="4356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5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553694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Joining</a:t>
            </a:r>
            <a:r>
              <a:rPr lang="fr" dirty="0"/>
              <a:t> </a:t>
            </a:r>
            <a:r>
              <a:rPr lang="fr" dirty="0" err="1"/>
              <a:t>elements</a:t>
            </a:r>
            <a:r>
              <a:rPr lang="fr" dirty="0"/>
              <a:t> </a:t>
            </a:r>
            <a:r>
              <a:rPr lang="fr" dirty="0" err="1"/>
              <a:t>between</a:t>
            </a:r>
            <a:r>
              <a:rPr lang="fr" dirty="0"/>
              <a:t> </a:t>
            </a:r>
            <a:r>
              <a:rPr lang="fr" dirty="0" err="1"/>
              <a:t>two</a:t>
            </a:r>
            <a:r>
              <a:rPr lang="fr" dirty="0"/>
              <a:t> tables</a:t>
            </a:r>
            <a:endParaRPr dirty="0"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b="1" dirty="0"/>
              <a:t>SELECT column-names</a:t>
            </a:r>
          </a:p>
          <a:p>
            <a:pPr marL="165100" indent="0">
              <a:buNone/>
            </a:pPr>
            <a:r>
              <a:rPr lang="en-US" b="1" dirty="0"/>
              <a:t>FROM table-name1 JOIN table-name2 </a:t>
            </a:r>
          </a:p>
          <a:p>
            <a:pPr marL="165100" indent="0">
              <a:buNone/>
            </a:pPr>
            <a:r>
              <a:rPr lang="en-US" b="1" dirty="0"/>
              <a:t>ON column-name1 = column-name2</a:t>
            </a:r>
          </a:p>
          <a:p>
            <a:pPr marL="165100" indent="0">
              <a:buNone/>
            </a:pPr>
            <a:r>
              <a:rPr lang="en-US" b="1" dirty="0"/>
              <a:t>WHERE condition</a:t>
            </a:r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46"/>
          <p:cNvSpPr txBox="1"/>
          <p:nvPr/>
        </p:nvSpPr>
        <p:spPr>
          <a:xfrm>
            <a:off x="838249" y="2889774"/>
            <a:ext cx="795179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SELECT </a:t>
            </a:r>
            <a:r>
              <a:rPr lang="fr-FR" dirty="0" err="1"/>
              <a:t>c.client_number</a:t>
            </a:r>
            <a:r>
              <a:rPr lang="fr-FR" dirty="0"/>
              <a:t>,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address</a:t>
            </a:r>
            <a:r>
              <a:rPr lang="fr-FR" dirty="0"/>
              <a:t>, </a:t>
            </a:r>
            <a:r>
              <a:rPr lang="fr-FR" dirty="0" err="1"/>
              <a:t>order_number</a:t>
            </a:r>
            <a:r>
              <a:rPr lang="fr-FR" dirty="0"/>
              <a:t> FROM </a:t>
            </a:r>
            <a:r>
              <a:rPr lang="fr-FR" dirty="0" err="1"/>
              <a:t>test.Client</a:t>
            </a:r>
            <a:r>
              <a:rPr lang="fr-FR" dirty="0"/>
              <a:t> as c JOIN </a:t>
            </a:r>
            <a:r>
              <a:rPr lang="fr-FR" dirty="0" err="1"/>
              <a:t>test.Order</a:t>
            </a:r>
            <a:r>
              <a:rPr lang="fr-FR" dirty="0"/>
              <a:t> as o ON </a:t>
            </a:r>
            <a:r>
              <a:rPr lang="fr-FR" dirty="0" err="1"/>
              <a:t>c.client_number</a:t>
            </a:r>
            <a:r>
              <a:rPr lang="fr-FR" dirty="0"/>
              <a:t> = </a:t>
            </a:r>
            <a:r>
              <a:rPr lang="fr-FR" dirty="0" err="1"/>
              <a:t>o.client_number</a:t>
            </a:r>
            <a:r>
              <a:rPr lang="fr-FR" dirty="0"/>
              <a:t> WHERE </a:t>
            </a:r>
            <a:r>
              <a:rPr lang="fr-FR" dirty="0" err="1"/>
              <a:t>c.client_number</a:t>
            </a:r>
            <a:r>
              <a:rPr lang="fr-FR" dirty="0"/>
              <a:t> = 'C400'; </a:t>
            </a:r>
            <a:endParaRPr dirty="0"/>
          </a:p>
        </p:txBody>
      </p:sp>
      <p:sp>
        <p:nvSpPr>
          <p:cNvPr id="5" name="Google Shape;282;p46">
            <a:extLst>
              <a:ext uri="{FF2B5EF4-FFF2-40B4-BE49-F238E27FC236}">
                <a16:creationId xmlns:a16="http://schemas.microsoft.com/office/drawing/2014/main" id="{727A9638-A95D-F141-975B-13221F4378ED}"/>
              </a:ext>
            </a:extLst>
          </p:cNvPr>
          <p:cNvSpPr txBox="1"/>
          <p:nvPr/>
        </p:nvSpPr>
        <p:spPr>
          <a:xfrm>
            <a:off x="838249" y="3766100"/>
            <a:ext cx="6742421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36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F56D-76C6-CD46-83DD-C8F6C7F9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416F0-CC3E-4E4D-B29E-01CC05D9BEAC}"/>
              </a:ext>
            </a:extLst>
          </p:cNvPr>
          <p:cNvSpPr/>
          <p:nvPr/>
        </p:nvSpPr>
        <p:spPr>
          <a:xfrm>
            <a:off x="838350" y="1379200"/>
            <a:ext cx="8305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c.client_number</a:t>
            </a:r>
            <a:r>
              <a:rPr lang="en-US" dirty="0"/>
              <a:t>, name, address, </a:t>
            </a:r>
            <a:r>
              <a:rPr lang="en-US" dirty="0" err="1"/>
              <a:t>order_number</a:t>
            </a:r>
            <a:r>
              <a:rPr lang="en-US" dirty="0"/>
              <a:t> FROM </a:t>
            </a:r>
            <a:r>
              <a:rPr lang="en-US" dirty="0" err="1"/>
              <a:t>test.Client</a:t>
            </a:r>
            <a:r>
              <a:rPr lang="en-US" dirty="0"/>
              <a:t> as c JOIN </a:t>
            </a:r>
            <a:r>
              <a:rPr lang="en-US" dirty="0" err="1"/>
              <a:t>test.Order</a:t>
            </a:r>
            <a:r>
              <a:rPr lang="en-US" dirty="0"/>
              <a:t> as o ON </a:t>
            </a:r>
            <a:r>
              <a:rPr lang="en-US" dirty="0" err="1"/>
              <a:t>c.client_number</a:t>
            </a:r>
            <a:r>
              <a:rPr lang="en-US" dirty="0"/>
              <a:t> = </a:t>
            </a:r>
            <a:r>
              <a:rPr lang="en-US" dirty="0" err="1"/>
              <a:t>o.client_number</a:t>
            </a:r>
            <a:r>
              <a:rPr lang="en-US" dirty="0"/>
              <a:t> WHERE </a:t>
            </a:r>
            <a:r>
              <a:rPr lang="en-US" dirty="0" err="1"/>
              <a:t>c.client_number</a:t>
            </a:r>
            <a:r>
              <a:rPr lang="en-US" dirty="0"/>
              <a:t> = 'C400'; 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1F80BE4-B210-B14F-9A76-162E8134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840971"/>
            <a:ext cx="4711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3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/>
              <a:t>Time for exercise!</a:t>
            </a:r>
          </a:p>
        </p:txBody>
      </p:sp>
    </p:spTree>
    <p:extLst>
      <p:ext uri="{BB962C8B-B14F-4D97-AF65-F5344CB8AC3E}">
        <p14:creationId xmlns:p14="http://schemas.microsoft.com/office/powerpoint/2010/main" val="1504515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1ECF-2C50-824C-9771-35D3714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Queries -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04E8C-F12E-C243-A98B-93720623E6F4}"/>
              </a:ext>
            </a:extLst>
          </p:cNvPr>
          <p:cNvSpPr txBox="1"/>
          <p:nvPr/>
        </p:nvSpPr>
        <p:spPr>
          <a:xfrm>
            <a:off x="1172954" y="1582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DA947D-FE75-C749-BA39-2224A695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7848550" cy="2255700"/>
          </a:xfrm>
        </p:spPr>
        <p:txBody>
          <a:bodyPr/>
          <a:lstStyle/>
          <a:p>
            <a:r>
              <a:rPr lang="en-US" dirty="0"/>
              <a:t>Open file </a:t>
            </a:r>
            <a:r>
              <a:rPr lang="en-US" dirty="0" err="1"/>
              <a:t>foreign_select_students</a:t>
            </a:r>
            <a:r>
              <a:rPr lang="en-US" dirty="0"/>
              <a:t> in </a:t>
            </a:r>
            <a:r>
              <a:rPr lang="en-US" dirty="0" err="1"/>
              <a:t>Queries_ex</a:t>
            </a:r>
            <a:r>
              <a:rPr lang="en-US" dirty="0"/>
              <a:t>/1 directory from Git</a:t>
            </a:r>
          </a:p>
          <a:p>
            <a:endParaRPr lang="en-US" dirty="0"/>
          </a:p>
          <a:p>
            <a:r>
              <a:rPr lang="en-US" dirty="0"/>
              <a:t>Follow instructions</a:t>
            </a:r>
          </a:p>
          <a:p>
            <a:endParaRPr lang="en-US" dirty="0"/>
          </a:p>
          <a:p>
            <a:r>
              <a:rPr lang="en-US" dirty="0"/>
              <a:t>Corrections in 20-30 min.</a:t>
            </a:r>
          </a:p>
        </p:txBody>
      </p:sp>
    </p:spTree>
    <p:extLst>
      <p:ext uri="{BB962C8B-B14F-4D97-AF65-F5344CB8AC3E}">
        <p14:creationId xmlns:p14="http://schemas.microsoft.com/office/powerpoint/2010/main" val="266541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1ECF-2C50-824C-9771-35D3714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Queries -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04E8C-F12E-C243-A98B-93720623E6F4}"/>
              </a:ext>
            </a:extLst>
          </p:cNvPr>
          <p:cNvSpPr txBox="1"/>
          <p:nvPr/>
        </p:nvSpPr>
        <p:spPr>
          <a:xfrm>
            <a:off x="1172954" y="1582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DA947D-FE75-C749-BA39-2224A695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7848550" cy="2255700"/>
          </a:xfrm>
        </p:spPr>
        <p:txBody>
          <a:bodyPr/>
          <a:lstStyle/>
          <a:p>
            <a:r>
              <a:rPr lang="en-US" dirty="0"/>
              <a:t>Open files </a:t>
            </a:r>
            <a:r>
              <a:rPr lang="en-US" dirty="0" err="1"/>
              <a:t>select_estimates</a:t>
            </a:r>
            <a:r>
              <a:rPr lang="en-US" dirty="0"/>
              <a:t> in </a:t>
            </a:r>
            <a:r>
              <a:rPr lang="en-US" dirty="0" err="1"/>
              <a:t>Queries_ex</a:t>
            </a:r>
            <a:r>
              <a:rPr lang="en-US" dirty="0"/>
              <a:t>/2 directory from Git</a:t>
            </a:r>
          </a:p>
          <a:p>
            <a:endParaRPr lang="en-US" dirty="0"/>
          </a:p>
          <a:p>
            <a:r>
              <a:rPr lang="en-US" dirty="0"/>
              <a:t>Follow instructions</a:t>
            </a:r>
          </a:p>
          <a:p>
            <a:endParaRPr lang="en-US" dirty="0"/>
          </a:p>
          <a:p>
            <a:r>
              <a:rPr lang="en-US" dirty="0"/>
              <a:t>Corrections in 20-30 min.</a:t>
            </a:r>
          </a:p>
        </p:txBody>
      </p:sp>
    </p:spTree>
    <p:extLst>
      <p:ext uri="{BB962C8B-B14F-4D97-AF65-F5344CB8AC3E}">
        <p14:creationId xmlns:p14="http://schemas.microsoft.com/office/powerpoint/2010/main" val="307812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1ECF-2C50-824C-9771-35D3714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Queries -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04E8C-F12E-C243-A98B-93720623E6F4}"/>
              </a:ext>
            </a:extLst>
          </p:cNvPr>
          <p:cNvSpPr txBox="1"/>
          <p:nvPr/>
        </p:nvSpPr>
        <p:spPr>
          <a:xfrm>
            <a:off x="1172954" y="1582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DA947D-FE75-C749-BA39-2224A695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7848550" cy="2255700"/>
          </a:xfrm>
        </p:spPr>
        <p:txBody>
          <a:bodyPr/>
          <a:lstStyle/>
          <a:p>
            <a:r>
              <a:rPr lang="en-US" dirty="0"/>
              <a:t>Open files select_estimates_2 in </a:t>
            </a:r>
            <a:r>
              <a:rPr lang="en-US" dirty="0" err="1"/>
              <a:t>Queries_ex</a:t>
            </a:r>
            <a:r>
              <a:rPr lang="en-US" dirty="0"/>
              <a:t>/3 directory from Git</a:t>
            </a:r>
          </a:p>
          <a:p>
            <a:endParaRPr lang="en-US" dirty="0"/>
          </a:p>
          <a:p>
            <a:r>
              <a:rPr lang="en-US" dirty="0"/>
              <a:t>Follow instructions</a:t>
            </a:r>
          </a:p>
          <a:p>
            <a:endParaRPr lang="en-US" dirty="0"/>
          </a:p>
          <a:p>
            <a:r>
              <a:rPr lang="en-US" dirty="0"/>
              <a:t>Corrections in 20-30 min.</a:t>
            </a:r>
          </a:p>
        </p:txBody>
      </p:sp>
    </p:spTree>
    <p:extLst>
      <p:ext uri="{BB962C8B-B14F-4D97-AF65-F5344CB8AC3E}">
        <p14:creationId xmlns:p14="http://schemas.microsoft.com/office/powerpoint/2010/main" val="163239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1ECF-2C50-824C-9771-35D3714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Queries -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04E8C-F12E-C243-A98B-93720623E6F4}"/>
              </a:ext>
            </a:extLst>
          </p:cNvPr>
          <p:cNvSpPr txBox="1"/>
          <p:nvPr/>
        </p:nvSpPr>
        <p:spPr>
          <a:xfrm>
            <a:off x="1172954" y="1582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DA947D-FE75-C749-BA39-2224A695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7848550" cy="2255700"/>
          </a:xfrm>
        </p:spPr>
        <p:txBody>
          <a:bodyPr/>
          <a:lstStyle/>
          <a:p>
            <a:r>
              <a:rPr lang="en-US" dirty="0"/>
              <a:t>Open files functions in </a:t>
            </a:r>
            <a:r>
              <a:rPr lang="en-US" dirty="0" err="1"/>
              <a:t>Queries_ex</a:t>
            </a:r>
            <a:r>
              <a:rPr lang="en-US" dirty="0"/>
              <a:t>/4 directory from Git</a:t>
            </a:r>
          </a:p>
          <a:p>
            <a:endParaRPr lang="en-US" dirty="0"/>
          </a:p>
          <a:p>
            <a:r>
              <a:rPr lang="en-US" dirty="0"/>
              <a:t>Follow instructions</a:t>
            </a:r>
          </a:p>
          <a:p>
            <a:endParaRPr lang="en-US" dirty="0"/>
          </a:p>
          <a:p>
            <a:r>
              <a:rPr lang="en-US" dirty="0"/>
              <a:t>Corrections in 20-30 min.</a:t>
            </a:r>
          </a:p>
        </p:txBody>
      </p:sp>
    </p:spTree>
    <p:extLst>
      <p:ext uri="{BB962C8B-B14F-4D97-AF65-F5344CB8AC3E}">
        <p14:creationId xmlns:p14="http://schemas.microsoft.com/office/powerpoint/2010/main" val="12029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266473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8024296" cy="485700"/>
          </a:xfrm>
        </p:spPr>
        <p:txBody>
          <a:bodyPr>
            <a:normAutofit fontScale="90000"/>
          </a:bodyPr>
          <a:lstStyle/>
          <a:p>
            <a:r>
              <a:rPr lang="fr" dirty="0" err="1"/>
              <a:t>Foreign</a:t>
            </a:r>
            <a:r>
              <a:rPr lang="fr" dirty="0"/>
              <a:t>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 foreign key is a column or group of columns that provides a link between data in two tables. It acts as a cross-reference between tables because it references the primary key of another table.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1F8D6-DD33-2C47-8118-B436A6F96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87101"/>
              </p:ext>
            </p:extLst>
          </p:nvPr>
        </p:nvGraphicFramePr>
        <p:xfrm>
          <a:off x="4293129" y="3561660"/>
          <a:ext cx="4681028" cy="137668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170257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23914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15:23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BA7EA6A-923D-AD49-9C06-4E2EA4991C7F}"/>
              </a:ext>
            </a:extLst>
          </p:cNvPr>
          <p:cNvSpPr/>
          <p:nvPr/>
        </p:nvSpPr>
        <p:spPr>
          <a:xfrm>
            <a:off x="7851766" y="3561660"/>
            <a:ext cx="1122391" cy="346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1EA6980-7149-6B45-83AB-27F62B954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70070"/>
              </p:ext>
            </p:extLst>
          </p:nvPr>
        </p:nvGraphicFramePr>
        <p:xfrm>
          <a:off x="1187693" y="3005400"/>
          <a:ext cx="2581830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290915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B16F3DC-02A0-5E49-8FA4-F32418612A1E}"/>
              </a:ext>
            </a:extLst>
          </p:cNvPr>
          <p:cNvSpPr/>
          <p:nvPr/>
        </p:nvSpPr>
        <p:spPr>
          <a:xfrm>
            <a:off x="1194261" y="2963407"/>
            <a:ext cx="1276723" cy="396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94DCE-8F95-1E4D-B2F8-0728BBE0E4F5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2470984" y="3161825"/>
            <a:ext cx="5834766" cy="33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97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user management</a:t>
            </a:r>
            <a:endParaRPr/>
          </a:p>
        </p:txBody>
      </p:sp>
      <p:sp>
        <p:nvSpPr>
          <p:cNvPr id="423" name="Google Shape;423;p6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7757110" cy="3512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" dirty="0" err="1">
                <a:solidFill>
                  <a:schemeClr val="tx1"/>
                </a:solidFill>
              </a:rPr>
              <a:t>Allow</a:t>
            </a:r>
            <a:r>
              <a:rPr lang="fr" dirty="0">
                <a:solidFill>
                  <a:schemeClr val="tx1"/>
                </a:solidFill>
              </a:rPr>
              <a:t> to </a:t>
            </a:r>
            <a:r>
              <a:rPr lang="fr" dirty="0" err="1">
                <a:solidFill>
                  <a:schemeClr val="tx1"/>
                </a:solidFill>
              </a:rPr>
              <a:t>create</a:t>
            </a:r>
            <a:r>
              <a:rPr lang="fr" dirty="0">
                <a:solidFill>
                  <a:schemeClr val="tx1"/>
                </a:solidFill>
              </a:rPr>
              <a:t> user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fr" dirty="0" err="1">
                <a:solidFill>
                  <a:schemeClr val="tx1"/>
                </a:solidFill>
              </a:rPr>
              <a:t>Allow</a:t>
            </a:r>
            <a:r>
              <a:rPr lang="fr" dirty="0">
                <a:solidFill>
                  <a:schemeClr val="tx1"/>
                </a:solidFill>
              </a:rPr>
              <a:t> to </a:t>
            </a:r>
            <a:r>
              <a:rPr lang="fr" dirty="0" err="1">
                <a:solidFill>
                  <a:schemeClr val="tx1"/>
                </a:solidFill>
              </a:rPr>
              <a:t>define</a:t>
            </a:r>
            <a:r>
              <a:rPr lang="fr" dirty="0">
                <a:solidFill>
                  <a:schemeClr val="tx1"/>
                </a:solidFill>
              </a:rPr>
              <a:t> </a:t>
            </a:r>
            <a:r>
              <a:rPr lang="fr" dirty="0" err="1">
                <a:solidFill>
                  <a:schemeClr val="tx1"/>
                </a:solidFill>
              </a:rPr>
              <a:t>general</a:t>
            </a:r>
            <a:r>
              <a:rPr lang="fr" dirty="0">
                <a:solidFill>
                  <a:schemeClr val="tx1"/>
                </a:solidFill>
              </a:rPr>
              <a:t> </a:t>
            </a:r>
            <a:r>
              <a:rPr lang="fr" dirty="0" err="1">
                <a:solidFill>
                  <a:schemeClr val="tx1"/>
                </a:solidFill>
              </a:rPr>
              <a:t>privileges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</a:pPr>
            <a:r>
              <a:rPr lang="fr" dirty="0" err="1">
                <a:solidFill>
                  <a:schemeClr val="tx1"/>
                </a:solidFill>
              </a:rPr>
              <a:t>Allow</a:t>
            </a:r>
            <a:r>
              <a:rPr lang="fr" dirty="0">
                <a:solidFill>
                  <a:schemeClr val="tx1"/>
                </a:solidFill>
              </a:rPr>
              <a:t> to </a:t>
            </a:r>
            <a:r>
              <a:rPr lang="fr" dirty="0" err="1">
                <a:solidFill>
                  <a:schemeClr val="tx1"/>
                </a:solidFill>
              </a:rPr>
              <a:t>define</a:t>
            </a:r>
            <a:r>
              <a:rPr lang="fr" dirty="0">
                <a:solidFill>
                  <a:schemeClr val="tx1"/>
                </a:solidFill>
              </a:rPr>
              <a:t> per table </a:t>
            </a:r>
            <a:r>
              <a:rPr lang="fr" dirty="0" err="1">
                <a:solidFill>
                  <a:schemeClr val="tx1"/>
                </a:solidFill>
              </a:rPr>
              <a:t>privileges</a:t>
            </a:r>
            <a:endParaRPr lang="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With</a:t>
            </a:r>
            <a:r>
              <a:rPr lang="fr" dirty="0"/>
              <a:t> command line</a:t>
            </a:r>
            <a:endParaRPr dirty="0"/>
          </a:p>
        </p:txBody>
      </p:sp>
      <p:sp>
        <p:nvSpPr>
          <p:cNvPr id="429" name="Google Shape;429;p6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8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CREATE USER ‘</a:t>
            </a:r>
            <a:r>
              <a:rPr lang="en-US" b="1" dirty="0" err="1"/>
              <a:t>mattieu</a:t>
            </a:r>
            <a:r>
              <a:rPr lang="en-US" b="1" dirty="0"/>
              <a:t>'@'localhost' IDENTIFIED BY 'password';</a:t>
            </a:r>
            <a:endParaRPr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GRANT ALL PRIVILEGES ON </a:t>
            </a:r>
            <a:r>
              <a:rPr lang="en-US" b="1" dirty="0" err="1"/>
              <a:t>test.Users</a:t>
            </a:r>
            <a:r>
              <a:rPr lang="en-US" b="1" dirty="0"/>
              <a:t> TO '</a:t>
            </a:r>
            <a:r>
              <a:rPr lang="en-US" b="1" dirty="0" err="1"/>
              <a:t>mattieu</a:t>
            </a:r>
            <a:r>
              <a:rPr lang="en-US" b="1" dirty="0"/>
              <a:t>'@'localhost';</a:t>
            </a:r>
            <a:endParaRPr lang="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GRANT ALL PRIVILEGES ON *.* TO 'admin'@'</a:t>
            </a:r>
            <a:r>
              <a:rPr lang="fr" b="1" dirty="0" err="1"/>
              <a:t>localhost</a:t>
            </a:r>
            <a:r>
              <a:rPr lang="fr" b="1" dirty="0"/>
              <a:t>';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430" name="Google Shape;43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150" y="92463"/>
            <a:ext cx="1430675" cy="14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DDB70B-DF4B-ED43-81DC-5EAEADC8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1" y="1081370"/>
            <a:ext cx="8293618" cy="2980760"/>
          </a:xfrm>
          <a:prstGeom prst="rect">
            <a:avLst/>
          </a:prstGeom>
        </p:spPr>
      </p:pic>
      <p:sp>
        <p:nvSpPr>
          <p:cNvPr id="3" name="Google Shape;428;p68">
            <a:extLst>
              <a:ext uri="{FF2B5EF4-FFF2-40B4-BE49-F238E27FC236}">
                <a16:creationId xmlns:a16="http://schemas.microsoft.com/office/drawing/2014/main" id="{FAB4A2CE-699E-C044-9C35-6D68FC0F3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491" y="60394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With</a:t>
            </a:r>
            <a:r>
              <a:rPr lang="fr" dirty="0"/>
              <a:t> the 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861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8024296" cy="485700"/>
          </a:xfrm>
        </p:spPr>
        <p:txBody>
          <a:bodyPr>
            <a:normAutofit fontScale="90000"/>
          </a:bodyPr>
          <a:lstStyle/>
          <a:p>
            <a:r>
              <a:rPr lang="fr" dirty="0"/>
              <a:t>Types of </a:t>
            </a:r>
            <a:r>
              <a:rPr lang="fr" dirty="0" err="1"/>
              <a:t>databases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endParaRPr lang="en-US" dirty="0"/>
          </a:p>
          <a:p>
            <a:r>
              <a:rPr lang="en-US" altLang="en-US" dirty="0">
                <a:latin typeface="Bookman Old Style" panose="02050604050505020204" pitchFamily="18" charset="0"/>
              </a:rPr>
              <a:t>Relational databases</a:t>
            </a:r>
          </a:p>
          <a:p>
            <a:pPr lvl="1"/>
            <a:r>
              <a:rPr lang="en-US" altLang="en-US" dirty="0">
                <a:latin typeface="Bookman Old Style" panose="02050604050505020204" pitchFamily="18" charset="0"/>
              </a:rPr>
              <a:t>Collections of data with pre-defined relationships between them.</a:t>
            </a:r>
          </a:p>
          <a:p>
            <a:pPr lvl="1"/>
            <a:r>
              <a:rPr lang="en-US" altLang="en-US" dirty="0">
                <a:latin typeface="Bookman Old Style" panose="02050604050505020204" pitchFamily="18" charset="0"/>
              </a:rPr>
              <a:t>Data organized as a set of tables with columns and rows</a:t>
            </a:r>
          </a:p>
          <a:p>
            <a:pPr lvl="1"/>
            <a:r>
              <a:rPr lang="en-US" altLang="en-US" dirty="0">
                <a:latin typeface="Bookman Old Style" panose="02050604050505020204" pitchFamily="18" charset="0"/>
              </a:rPr>
              <a:t>MySQL, PostgreSQL, MariaDB, etc.</a:t>
            </a:r>
          </a:p>
          <a:p>
            <a:pPr marL="558800" lvl="1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Non-relational databases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stores data in a non-tabular form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More flexible, main difference is how they store information 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NoSQL, MongoDB, Cassandra</a:t>
            </a:r>
          </a:p>
        </p:txBody>
      </p:sp>
    </p:spTree>
    <p:extLst>
      <p:ext uri="{BB962C8B-B14F-4D97-AF65-F5344CB8AC3E}">
        <p14:creationId xmlns:p14="http://schemas.microsoft.com/office/powerpoint/2010/main" val="318565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91DD-8796-3748-836E-368C2F26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NoSQL – Document oriented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9AA7-8980-E444-B2D7-EC825ADB4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 Google cloud </a:t>
            </a:r>
            <a:r>
              <a:rPr lang="en-US" dirty="0" err="1"/>
              <a:t>Firestore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E6F3B-CB6C-7840-9625-CDE58067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16" y="2004615"/>
            <a:ext cx="5780968" cy="31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1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3683-08FC-1B46-A806-B0C8EE29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7834012" cy="485700"/>
          </a:xfrm>
        </p:spPr>
        <p:txBody>
          <a:bodyPr>
            <a:normAutofit fontScale="90000"/>
          </a:bodyPr>
          <a:lstStyle/>
          <a:p>
            <a:r>
              <a:rPr lang="en-US" dirty="0"/>
              <a:t>NoSQL – Key-Value oriented/Column oriented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0C87-079C-1244-9189-DF4990BA2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Google cloud </a:t>
            </a:r>
            <a:r>
              <a:rPr lang="en-US" dirty="0" err="1"/>
              <a:t>BigTable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31571-EAE3-584C-AAC3-8733290D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17" y="2125601"/>
            <a:ext cx="4203566" cy="28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93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054A-E8AF-074B-846D-3522A07B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9AB1-D14A-B94F-A3A3-C801B2A7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010782" cy="3524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are designing a parking control system. Each user has a pass allowing him to access one of the network car parks. At the end of the day, each car park sends by email a summary of the parking lots for the day: </a:t>
            </a:r>
            <a:r>
              <a:rPr lang="en-US" dirty="0">
                <a:hlinkClick r:id="rId2"/>
              </a:rPr>
              <a:t>http://pastebin.com/mxCwqW5V</a:t>
            </a:r>
            <a:r>
              <a:rPr lang="en-US" dirty="0"/>
              <a:t>  </a:t>
            </a:r>
          </a:p>
          <a:p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Design the diagram for this model, allowing for insertion of parking systems, of a summary like in the provided link as well as some customers.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Using PhpMyAdmin, create the tables and relationships. Use CASCADE options for the foreign key constraints.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Using PhpMyAdmin, insert some parking systems, some customers as well as some summary.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Query the summary of a specific user.</a:t>
            </a:r>
          </a:p>
        </p:txBody>
      </p:sp>
    </p:spTree>
    <p:extLst>
      <p:ext uri="{BB962C8B-B14F-4D97-AF65-F5344CB8AC3E}">
        <p14:creationId xmlns:p14="http://schemas.microsoft.com/office/powerpoint/2010/main" val="3446957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14D3-E036-584B-AA26-5B4E880E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4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EC01C91-0B9F-414E-9015-75292719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1" y="1944711"/>
            <a:ext cx="7324737" cy="12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6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5CDF-7115-9941-AAA5-4888D9D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0EA4E-0AA1-934A-87C0-95A92E186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https://www.w3schools.com/sql/exercise.asp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757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065000"/>
            <a:ext cx="63436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 the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Cascading events</a:t>
            </a:r>
            <a:endParaRPr/>
          </a:p>
        </p:txBody>
      </p:sp>
      <p:sp>
        <p:nvSpPr>
          <p:cNvPr id="411" name="Google Shape;411;p6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714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The ‘ON DELETE’ and ‘ON UPDATE’ events protect relations by several ways 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Cascade :</a:t>
            </a:r>
            <a:r>
              <a:rPr lang="fr"/>
              <a:t> follow modification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Set null :</a:t>
            </a:r>
            <a:r>
              <a:rPr lang="fr"/>
              <a:t> replace the key by NULL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Set default :</a:t>
            </a:r>
            <a:r>
              <a:rPr lang="fr"/>
              <a:t> replace the key by the default value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Restrict :</a:t>
            </a:r>
            <a:r>
              <a:rPr lang="fr"/>
              <a:t> cancel modification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No action :</a:t>
            </a:r>
            <a:r>
              <a:rPr lang="fr"/>
              <a:t> Do not update the key</a:t>
            </a:r>
            <a:endParaRPr/>
          </a:p>
        </p:txBody>
      </p:sp>
      <p:sp>
        <p:nvSpPr>
          <p:cNvPr id="412" name="Google Shape;412;p65"/>
          <p:cNvSpPr txBox="1">
            <a:spLocks noGrp="1"/>
          </p:cNvSpPr>
          <p:nvPr>
            <p:ph type="body" idx="4294967295"/>
          </p:nvPr>
        </p:nvSpPr>
        <p:spPr>
          <a:xfrm>
            <a:off x="1038175" y="4222968"/>
            <a:ext cx="6750050" cy="57785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F3F3F3"/>
                </a:solidFill>
              </a:rPr>
              <a:t>ALTER TABLE </a:t>
            </a:r>
            <a:r>
              <a:rPr lang="fr" sz="1200" b="1" dirty="0" err="1">
                <a:solidFill>
                  <a:srgbClr val="F3F3F3"/>
                </a:solidFill>
              </a:rPr>
              <a:t>tbl_name</a:t>
            </a:r>
            <a:r>
              <a:rPr lang="fr" sz="1200" b="1" dirty="0">
                <a:solidFill>
                  <a:srgbClr val="F3F3F3"/>
                </a:solidFill>
              </a:rPr>
              <a:t> ADD CONSTRAINT </a:t>
            </a:r>
            <a:r>
              <a:rPr lang="fr" sz="1200" b="1" dirty="0" err="1">
                <a:solidFill>
                  <a:srgbClr val="F3F3F3"/>
                </a:solidFill>
              </a:rPr>
              <a:t>constraint_name</a:t>
            </a:r>
            <a:r>
              <a:rPr lang="fr" sz="1200" b="1" dirty="0">
                <a:solidFill>
                  <a:srgbClr val="F3F3F3"/>
                </a:solidFill>
              </a:rPr>
              <a:t> FOREIGN KEY (</a:t>
            </a:r>
            <a:r>
              <a:rPr lang="fr" sz="1200" b="1" dirty="0" err="1">
                <a:solidFill>
                  <a:srgbClr val="F3F3F3"/>
                </a:solidFill>
              </a:rPr>
              <a:t>key_name</a:t>
            </a:r>
            <a:r>
              <a:rPr lang="fr" sz="1200" b="1" dirty="0">
                <a:solidFill>
                  <a:srgbClr val="F3F3F3"/>
                </a:solidFill>
              </a:rPr>
              <a:t>) REFERENCES </a:t>
            </a:r>
            <a:r>
              <a:rPr lang="fr" sz="1200" b="1" dirty="0" err="1">
                <a:solidFill>
                  <a:srgbClr val="F3F3F3"/>
                </a:solidFill>
              </a:rPr>
              <a:t>tbl_name</a:t>
            </a:r>
            <a:r>
              <a:rPr lang="fr" sz="1200" b="1" dirty="0">
                <a:solidFill>
                  <a:srgbClr val="F3F3F3"/>
                </a:solidFill>
              </a:rPr>
              <a:t>(</a:t>
            </a:r>
            <a:r>
              <a:rPr lang="fr" sz="1200" b="1" dirty="0" err="1">
                <a:solidFill>
                  <a:srgbClr val="F3F3F3"/>
                </a:solidFill>
              </a:rPr>
              <a:t>attribute_name</a:t>
            </a:r>
            <a:r>
              <a:rPr lang="fr" sz="1200" b="1" dirty="0">
                <a:solidFill>
                  <a:srgbClr val="F3F3F3"/>
                </a:solidFill>
              </a:rPr>
              <a:t>)  ON UPDATE Cascade ON DELETE </a:t>
            </a:r>
            <a:r>
              <a:rPr lang="fr" sz="1200" b="1" dirty="0" err="1">
                <a:solidFill>
                  <a:srgbClr val="F3F3F3"/>
                </a:solidFill>
              </a:rPr>
              <a:t>Restrict</a:t>
            </a:r>
            <a:r>
              <a:rPr lang="fr" sz="1200" b="1" dirty="0">
                <a:solidFill>
                  <a:srgbClr val="F3F3F3"/>
                </a:solidFill>
              </a:rPr>
              <a:t>;</a:t>
            </a:r>
            <a:endParaRPr sz="12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Normalisation rules</a:t>
            </a:r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7612576" cy="3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fr" dirty="0"/>
              <a:t>Identifier normalisation</a:t>
            </a:r>
          </a:p>
          <a:p>
            <a:pPr lvl="1"/>
            <a:r>
              <a:rPr lang="fr" sz="1600" dirty="0" err="1"/>
              <a:t>Each</a:t>
            </a:r>
            <a:r>
              <a:rPr lang="fr" sz="1600" dirty="0"/>
              <a:t> </a:t>
            </a:r>
            <a:r>
              <a:rPr lang="fr" sz="1600" dirty="0" err="1"/>
              <a:t>entity</a:t>
            </a:r>
            <a:r>
              <a:rPr lang="fr" sz="1600" dirty="0"/>
              <a:t> has an identifier</a:t>
            </a:r>
          </a:p>
          <a:p>
            <a:pPr marL="558800" lvl="1" indent="0">
              <a:buNone/>
            </a:pPr>
            <a:endParaRPr lang="fr" sz="1600" dirty="0"/>
          </a:p>
          <a:p>
            <a:pPr marL="558800" indent="-457200">
              <a:buFont typeface="+mj-lt"/>
              <a:buAutoNum type="arabicPeriod"/>
            </a:pPr>
            <a:r>
              <a:rPr lang="fr" dirty="0" err="1"/>
              <a:t>Entity</a:t>
            </a:r>
            <a:r>
              <a:rPr lang="fr" dirty="0"/>
              <a:t> normalisation</a:t>
            </a:r>
          </a:p>
          <a:p>
            <a:pPr lvl="1"/>
            <a:r>
              <a:rPr lang="fr" sz="1600" dirty="0"/>
              <a:t>Replace </a:t>
            </a:r>
            <a:r>
              <a:rPr lang="fr" sz="1600" dirty="0" err="1"/>
              <a:t>entity</a:t>
            </a:r>
            <a:r>
              <a:rPr lang="fr" sz="1600" dirty="0"/>
              <a:t> by a relation </a:t>
            </a:r>
            <a:r>
              <a:rPr lang="fr" sz="1600" dirty="0" err="1"/>
              <a:t>when</a:t>
            </a:r>
            <a:r>
              <a:rPr lang="fr" sz="1600" dirty="0"/>
              <a:t> possible</a:t>
            </a:r>
          </a:p>
          <a:p>
            <a:pPr lvl="1"/>
            <a:endParaRPr lang="fr" sz="1600" dirty="0"/>
          </a:p>
          <a:p>
            <a:pPr>
              <a:buFont typeface="+mj-lt"/>
              <a:buAutoNum type="arabicPeriod"/>
            </a:pPr>
            <a:r>
              <a:rPr lang="fr" dirty="0"/>
              <a:t>  </a:t>
            </a:r>
            <a:r>
              <a:rPr lang="fr" dirty="0" err="1"/>
              <a:t>Naming</a:t>
            </a:r>
            <a:r>
              <a:rPr lang="fr" dirty="0"/>
              <a:t> normalisation</a:t>
            </a:r>
          </a:p>
          <a:p>
            <a:pPr lvl="1"/>
            <a:r>
              <a:rPr lang="fr" sz="1600" dirty="0" err="1"/>
              <a:t>Make</a:t>
            </a:r>
            <a:r>
              <a:rPr lang="fr" sz="1600" dirty="0"/>
              <a:t> </a:t>
            </a:r>
            <a:r>
              <a:rPr lang="fr" sz="1600" dirty="0" err="1"/>
              <a:t>names</a:t>
            </a:r>
            <a:r>
              <a:rPr lang="fr" sz="1600" dirty="0"/>
              <a:t> and </a:t>
            </a:r>
            <a:r>
              <a:rPr lang="fr" sz="1600" dirty="0" err="1"/>
              <a:t>attributes</a:t>
            </a:r>
            <a:r>
              <a:rPr lang="fr" sz="1600" dirty="0"/>
              <a:t> unique</a:t>
            </a:r>
          </a:p>
          <a:p>
            <a:pPr lvl="1"/>
            <a:endParaRPr lang="fr" sz="1600" dirty="0"/>
          </a:p>
          <a:p>
            <a:pPr>
              <a:buFont typeface="+mj-lt"/>
              <a:buAutoNum type="arabicPeriod"/>
            </a:pPr>
            <a:r>
              <a:rPr lang="fr" dirty="0"/>
              <a:t> </a:t>
            </a:r>
            <a:r>
              <a:rPr lang="fr" dirty="0" err="1"/>
              <a:t>Attribute</a:t>
            </a:r>
            <a:r>
              <a:rPr lang="fr" dirty="0"/>
              <a:t> normalisation – 1NF or first normalisation </a:t>
            </a:r>
            <a:r>
              <a:rPr lang="fr" dirty="0" err="1"/>
              <a:t>form</a:t>
            </a:r>
            <a:endParaRPr lang="fr" dirty="0"/>
          </a:p>
          <a:p>
            <a:pPr lvl="1"/>
            <a:r>
              <a:rPr lang="fr" dirty="0"/>
              <a:t>Replace multiple </a:t>
            </a:r>
            <a:r>
              <a:rPr lang="fr" dirty="0" err="1"/>
              <a:t>repetitive</a:t>
            </a:r>
            <a:r>
              <a:rPr lang="fr" dirty="0"/>
              <a:t> </a:t>
            </a:r>
            <a:r>
              <a:rPr lang="fr" dirty="0" err="1"/>
              <a:t>attribute</a:t>
            </a:r>
            <a:r>
              <a:rPr lang="fr" dirty="0"/>
              <a:t> groups by relation</a:t>
            </a:r>
          </a:p>
        </p:txBody>
      </p:sp>
      <p:pic>
        <p:nvPicPr>
          <p:cNvPr id="355" name="Google Shape;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375" y="200150"/>
            <a:ext cx="1251600" cy="12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 txBox="1"/>
          <p:nvPr/>
        </p:nvSpPr>
        <p:spPr>
          <a:xfrm>
            <a:off x="7672375" y="1276350"/>
            <a:ext cx="1251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Since 1980s</a:t>
            </a:r>
            <a:endParaRPr b="1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  <p:extLst>
      <p:ext uri="{BB962C8B-B14F-4D97-AF65-F5344CB8AC3E}">
        <p14:creationId xmlns:p14="http://schemas.microsoft.com/office/powerpoint/2010/main" val="7091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/>
              <a:t>Relationships cardinality</a:t>
            </a:r>
          </a:p>
        </p:txBody>
      </p:sp>
    </p:spTree>
    <p:extLst>
      <p:ext uri="{BB962C8B-B14F-4D97-AF65-F5344CB8AC3E}">
        <p14:creationId xmlns:p14="http://schemas.microsoft.com/office/powerpoint/2010/main" val="4631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D31C-91A8-8B45-B00A-2405B10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B8BF-0320-2C40-A076-02F1CBE6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49"/>
            <a:ext cx="8025531" cy="3317773"/>
          </a:xfrm>
        </p:spPr>
        <p:txBody>
          <a:bodyPr/>
          <a:lstStyle/>
          <a:p>
            <a:r>
              <a:rPr lang="en-US" dirty="0"/>
              <a:t>Cardinalities express for a given entity occurrence, how many relationship occurrences can refer to it </a:t>
            </a:r>
          </a:p>
          <a:p>
            <a:endParaRPr lang="en-US" dirty="0"/>
          </a:p>
          <a:p>
            <a:r>
              <a:rPr lang="en-US" dirty="0"/>
              <a:t>Composed of two values </a:t>
            </a:r>
            <a:r>
              <a:rPr lang="en-US" dirty="0" err="1"/>
              <a:t>min,max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Existing cardinality</a:t>
            </a:r>
          </a:p>
          <a:p>
            <a:pPr lvl="1"/>
            <a:r>
              <a:rPr lang="en-US" dirty="0"/>
              <a:t>1,1; 1,n; </a:t>
            </a:r>
            <a:r>
              <a:rPr lang="en-US" dirty="0" err="1"/>
              <a:t>n,n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1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Existing relations</a:t>
            </a:r>
            <a:endParaRPr/>
          </a:p>
        </p:txBody>
      </p:sp>
      <p:sp>
        <p:nvSpPr>
          <p:cNvPr id="367" name="Google Shape;367;p59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8099273" cy="2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" b="1" dirty="0"/>
              <a:t>1,1 :</a:t>
            </a:r>
            <a:r>
              <a:rPr lang="fr" dirty="0"/>
              <a:t> The one to one relation :</a:t>
            </a:r>
            <a:endParaRPr dirty="0"/>
          </a:p>
          <a:p>
            <a:pPr marL="869950" lvl="1" indent="-285750">
              <a:buSzPts val="1600"/>
            </a:pPr>
            <a:r>
              <a:rPr lang="fr" sz="1600" dirty="0"/>
              <a:t>Assume </a:t>
            </a:r>
            <a:r>
              <a:rPr lang="fr" sz="1600" dirty="0" err="1"/>
              <a:t>we</a:t>
            </a:r>
            <a:r>
              <a:rPr lang="fr" sz="1600" dirty="0"/>
              <a:t> manage a car parking, </a:t>
            </a:r>
            <a:r>
              <a:rPr lang="fr" sz="1600" dirty="0" err="1"/>
              <a:t>where</a:t>
            </a:r>
            <a:r>
              <a:rPr lang="fr" sz="1600" dirty="0"/>
              <a:t> </a:t>
            </a:r>
            <a:r>
              <a:rPr lang="fr" sz="1600" dirty="0" err="1"/>
              <a:t>each</a:t>
            </a:r>
            <a:r>
              <a:rPr lang="fr" sz="1600" dirty="0"/>
              <a:t> place </a:t>
            </a:r>
            <a:r>
              <a:rPr lang="fr" sz="1600" dirty="0" err="1"/>
              <a:t>is</a:t>
            </a:r>
            <a:r>
              <a:rPr lang="fr" sz="1600" dirty="0"/>
              <a:t> </a:t>
            </a:r>
            <a:r>
              <a:rPr lang="fr" sz="1600" dirty="0" err="1"/>
              <a:t>assigned</a:t>
            </a:r>
            <a:r>
              <a:rPr lang="fr" sz="1600" dirty="0"/>
              <a:t> to a car</a:t>
            </a:r>
          </a:p>
          <a:p>
            <a:pPr marL="869950" lvl="1" indent="-285750">
              <a:buSzPts val="1600"/>
            </a:pPr>
            <a:endParaRPr sz="1600" dirty="0"/>
          </a:p>
          <a:p>
            <a:pPr marL="869950" lvl="1" indent="-285750">
              <a:buSzPts val="1600"/>
            </a:pPr>
            <a:r>
              <a:rPr lang="fr" sz="1600" dirty="0"/>
              <a:t>The car </a:t>
            </a:r>
            <a:r>
              <a:rPr lang="fr" sz="1600" dirty="0" err="1"/>
              <a:t>is</a:t>
            </a:r>
            <a:r>
              <a:rPr lang="fr" sz="1600" dirty="0"/>
              <a:t> an </a:t>
            </a:r>
            <a:r>
              <a:rPr lang="fr" sz="1600" dirty="0" err="1"/>
              <a:t>entity</a:t>
            </a:r>
            <a:r>
              <a:rPr lang="fr" sz="1600" dirty="0"/>
              <a:t> (table), and the place </a:t>
            </a:r>
            <a:r>
              <a:rPr lang="fr" sz="1600" dirty="0" err="1"/>
              <a:t>is</a:t>
            </a:r>
            <a:r>
              <a:rPr lang="fr" sz="1600" dirty="0"/>
              <a:t> </a:t>
            </a:r>
            <a:r>
              <a:rPr lang="fr" sz="1600" dirty="0" err="1"/>
              <a:t>another</a:t>
            </a:r>
            <a:r>
              <a:rPr lang="fr" sz="1600" dirty="0"/>
              <a:t> </a:t>
            </a:r>
            <a:r>
              <a:rPr lang="fr" sz="1600" dirty="0" err="1"/>
              <a:t>entity</a:t>
            </a:r>
            <a:endParaRPr lang="fr" sz="1600" dirty="0"/>
          </a:p>
          <a:p>
            <a:pPr marL="869950" lvl="1" indent="-285750">
              <a:buSzPts val="1600"/>
            </a:pPr>
            <a:endParaRPr sz="1600" dirty="0"/>
          </a:p>
          <a:p>
            <a:pPr marL="869950" lvl="1" indent="-285750">
              <a:buSzPts val="1600"/>
            </a:pPr>
            <a:r>
              <a:rPr lang="fr" sz="1600" dirty="0"/>
              <a:t>The car </a:t>
            </a:r>
            <a:r>
              <a:rPr lang="fr" sz="1600" dirty="0" err="1"/>
              <a:t>will</a:t>
            </a:r>
            <a:r>
              <a:rPr lang="fr" sz="1600" dirty="0"/>
              <a:t> have </a:t>
            </a:r>
            <a:r>
              <a:rPr lang="fr" sz="1600" dirty="0" err="1"/>
              <a:t>only</a:t>
            </a:r>
            <a:r>
              <a:rPr lang="fr" sz="1600" dirty="0"/>
              <a:t> one place, and the place </a:t>
            </a:r>
            <a:r>
              <a:rPr lang="fr" sz="1600" dirty="0" err="1"/>
              <a:t>only</a:t>
            </a:r>
            <a:r>
              <a:rPr lang="fr" sz="1600" dirty="0"/>
              <a:t> one car</a:t>
            </a:r>
            <a:endParaRPr sz="1600" dirty="0"/>
          </a:p>
        </p:txBody>
      </p:sp>
      <p:pic>
        <p:nvPicPr>
          <p:cNvPr id="368" name="Google Shape;3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8" y="3829050"/>
            <a:ext cx="6810375" cy="131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8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Existing relations</a:t>
            </a:r>
            <a:endParaRPr/>
          </a:p>
        </p:txBody>
      </p:sp>
      <p:sp>
        <p:nvSpPr>
          <p:cNvPr id="374" name="Google Shape;374;p60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7583079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" b="1" dirty="0"/>
              <a:t>1,n :</a:t>
            </a:r>
            <a:r>
              <a:rPr lang="fr" dirty="0"/>
              <a:t> The one to </a:t>
            </a:r>
            <a:r>
              <a:rPr lang="fr" dirty="0" err="1"/>
              <a:t>many</a:t>
            </a:r>
            <a:r>
              <a:rPr lang="fr" dirty="0"/>
              <a:t> relation :</a:t>
            </a:r>
            <a:endParaRPr dirty="0"/>
          </a:p>
          <a:p>
            <a:pPr marL="869950" lvl="1" indent="-285750">
              <a:lnSpc>
                <a:spcPct val="150000"/>
              </a:lnSpc>
              <a:buSzPts val="1600"/>
            </a:pPr>
            <a:r>
              <a:rPr lang="fr" sz="1600" dirty="0"/>
              <a:t>Assume </a:t>
            </a:r>
            <a:r>
              <a:rPr lang="fr" sz="1600" dirty="0" err="1"/>
              <a:t>we</a:t>
            </a:r>
            <a:r>
              <a:rPr lang="fr" sz="1600" dirty="0"/>
              <a:t> manage a car garage</a:t>
            </a:r>
          </a:p>
          <a:p>
            <a:pPr marL="869950" lvl="1" indent="-285750">
              <a:lnSpc>
                <a:spcPct val="150000"/>
              </a:lnSpc>
              <a:buSzPts val="1600"/>
            </a:pPr>
            <a:endParaRPr sz="1600" dirty="0"/>
          </a:p>
          <a:p>
            <a:pPr marL="869950" lvl="1" indent="-285750">
              <a:lnSpc>
                <a:spcPct val="150000"/>
              </a:lnSpc>
              <a:buSzPts val="1600"/>
            </a:pPr>
            <a:r>
              <a:rPr lang="fr" sz="1600" dirty="0"/>
              <a:t>The garage </a:t>
            </a:r>
            <a:r>
              <a:rPr lang="fr" sz="1600" dirty="0" err="1"/>
              <a:t>is</a:t>
            </a:r>
            <a:r>
              <a:rPr lang="fr" sz="1600" dirty="0"/>
              <a:t> able to have more </a:t>
            </a:r>
            <a:r>
              <a:rPr lang="fr" sz="1600" dirty="0" err="1"/>
              <a:t>than</a:t>
            </a:r>
            <a:r>
              <a:rPr lang="fr" sz="1600" dirty="0"/>
              <a:t> one car</a:t>
            </a:r>
          </a:p>
          <a:p>
            <a:pPr marL="869950" lvl="1" indent="-285750">
              <a:lnSpc>
                <a:spcPct val="150000"/>
              </a:lnSpc>
              <a:buSzPts val="1600"/>
            </a:pPr>
            <a:endParaRPr sz="1600" dirty="0"/>
          </a:p>
          <a:p>
            <a:pPr marL="869950" lvl="1" indent="-285750">
              <a:buSzPts val="1600"/>
            </a:pPr>
            <a:r>
              <a:rPr lang="fr" sz="1600" dirty="0" err="1"/>
              <a:t>Each</a:t>
            </a:r>
            <a:r>
              <a:rPr lang="fr" sz="1600" dirty="0"/>
              <a:t> car </a:t>
            </a:r>
            <a:r>
              <a:rPr lang="fr" sz="1600" dirty="0" err="1"/>
              <a:t>can</a:t>
            </a:r>
            <a:r>
              <a:rPr lang="fr" sz="1600" dirty="0"/>
              <a:t> </a:t>
            </a:r>
            <a:r>
              <a:rPr lang="fr" sz="1600" dirty="0" err="1"/>
              <a:t>be</a:t>
            </a:r>
            <a:r>
              <a:rPr lang="fr" sz="1600" dirty="0"/>
              <a:t> at </a:t>
            </a:r>
            <a:r>
              <a:rPr lang="fr" sz="1600" dirty="0" err="1"/>
              <a:t>only</a:t>
            </a:r>
            <a:r>
              <a:rPr lang="fr" sz="1600" dirty="0"/>
              <a:t> one garage at the </a:t>
            </a:r>
            <a:r>
              <a:rPr lang="fr" sz="1600" dirty="0" err="1"/>
              <a:t>same</a:t>
            </a:r>
            <a:r>
              <a:rPr lang="fr" sz="1600" dirty="0"/>
              <a:t> time</a:t>
            </a:r>
            <a:endParaRPr sz="1600" dirty="0"/>
          </a:p>
        </p:txBody>
      </p:sp>
      <p:pic>
        <p:nvPicPr>
          <p:cNvPr id="375" name="Google Shape;3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00" y="3872338"/>
            <a:ext cx="6057900" cy="117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160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{987EFBF4-DCFE-E047-95E0-9F055694CBC4}tf10001069</Template>
  <TotalTime>5763</TotalTime>
  <Words>1900</Words>
  <Application>Microsoft Macintosh PowerPoint</Application>
  <PresentationFormat>On-screen Show (16:9)</PresentationFormat>
  <Paragraphs>256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Montserrat</vt:lpstr>
      <vt:lpstr>Arial</vt:lpstr>
      <vt:lpstr>Courier New</vt:lpstr>
      <vt:lpstr>Lobster</vt:lpstr>
      <vt:lpstr>Bookman Old Style</vt:lpstr>
      <vt:lpstr>Century Gothic</vt:lpstr>
      <vt:lpstr>Trebuchet MS</vt:lpstr>
      <vt:lpstr>Wingdings 3</vt:lpstr>
      <vt:lpstr>Karla</vt:lpstr>
      <vt:lpstr>Wisp</vt:lpstr>
      <vt:lpstr>SQL Module</vt:lpstr>
      <vt:lpstr>Primary keys</vt:lpstr>
      <vt:lpstr>Foreign keys</vt:lpstr>
      <vt:lpstr>Cascading events</vt:lpstr>
      <vt:lpstr>Normalisation rules</vt:lpstr>
      <vt:lpstr>PowerPoint Presentation</vt:lpstr>
      <vt:lpstr>Cardinality</vt:lpstr>
      <vt:lpstr>Existing relations</vt:lpstr>
      <vt:lpstr>Existing relations</vt:lpstr>
      <vt:lpstr>Existing relations</vt:lpstr>
      <vt:lpstr>ERD – Exercise 3</vt:lpstr>
      <vt:lpstr>ERD – Exercise 3</vt:lpstr>
      <vt:lpstr>Today Objectives</vt:lpstr>
      <vt:lpstr>Setup an SQL Database environment</vt:lpstr>
      <vt:lpstr>SQL Subqueries</vt:lpstr>
      <vt:lpstr>SQL logical operators</vt:lpstr>
      <vt:lpstr>Aggregation functions</vt:lpstr>
      <vt:lpstr>Grouping elements in a table</vt:lpstr>
      <vt:lpstr>GROUP BY - example</vt:lpstr>
      <vt:lpstr>GROUP BY - example</vt:lpstr>
      <vt:lpstr>ORDER BY - example</vt:lpstr>
      <vt:lpstr>Joining elements between two tables</vt:lpstr>
      <vt:lpstr>Join - example</vt:lpstr>
      <vt:lpstr>PowerPoint Presentation</vt:lpstr>
      <vt:lpstr>Queries - Exercise</vt:lpstr>
      <vt:lpstr>Queries - Exercise</vt:lpstr>
      <vt:lpstr>Queries - Exercise</vt:lpstr>
      <vt:lpstr>Queries - Exercise</vt:lpstr>
      <vt:lpstr>PowerPoint Presentation</vt:lpstr>
      <vt:lpstr>The user management</vt:lpstr>
      <vt:lpstr>With command line</vt:lpstr>
      <vt:lpstr>With the interface</vt:lpstr>
      <vt:lpstr>Types of databases</vt:lpstr>
      <vt:lpstr>NoSQL – Document oriented</vt:lpstr>
      <vt:lpstr>NoSQL – Key-Value oriented/Column oriented database</vt:lpstr>
      <vt:lpstr>ERD – Exercise 4</vt:lpstr>
      <vt:lpstr>ERD – Exercise 4</vt:lpstr>
      <vt:lpstr>More exercises</vt:lpstr>
      <vt:lpstr>At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DBMS</dc:title>
  <cp:lastModifiedBy>Mattieu Detaille</cp:lastModifiedBy>
  <cp:revision>163</cp:revision>
  <dcterms:modified xsi:type="dcterms:W3CDTF">2020-10-20T15:00:03Z</dcterms:modified>
</cp:coreProperties>
</file>