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4" r:id="rId1"/>
  </p:sldMasterIdLst>
  <p:notesMasterIdLst>
    <p:notesMasterId r:id="rId55"/>
  </p:notesMasterIdLst>
  <p:sldIdLst>
    <p:sldId id="309" r:id="rId2"/>
    <p:sldId id="263" r:id="rId3"/>
    <p:sldId id="265" r:id="rId4"/>
    <p:sldId id="267" r:id="rId5"/>
    <p:sldId id="274" r:id="rId6"/>
    <p:sldId id="349" r:id="rId7"/>
    <p:sldId id="350" r:id="rId8"/>
    <p:sldId id="346" r:id="rId9"/>
    <p:sldId id="347" r:id="rId10"/>
    <p:sldId id="348" r:id="rId11"/>
    <p:sldId id="352" r:id="rId12"/>
    <p:sldId id="353" r:id="rId13"/>
    <p:sldId id="364" r:id="rId14"/>
    <p:sldId id="358" r:id="rId15"/>
    <p:sldId id="377" r:id="rId16"/>
    <p:sldId id="322" r:id="rId17"/>
    <p:sldId id="333" r:id="rId18"/>
    <p:sldId id="330" r:id="rId19"/>
    <p:sldId id="375" r:id="rId20"/>
    <p:sldId id="408" r:id="rId21"/>
    <p:sldId id="374" r:id="rId22"/>
    <p:sldId id="376" r:id="rId23"/>
    <p:sldId id="321" r:id="rId24"/>
    <p:sldId id="335" r:id="rId25"/>
    <p:sldId id="388" r:id="rId26"/>
    <p:sldId id="389" r:id="rId27"/>
    <p:sldId id="402" r:id="rId28"/>
    <p:sldId id="403" r:id="rId29"/>
    <p:sldId id="336" r:id="rId30"/>
    <p:sldId id="404" r:id="rId31"/>
    <p:sldId id="405" r:id="rId32"/>
    <p:sldId id="406" r:id="rId33"/>
    <p:sldId id="291" r:id="rId34"/>
    <p:sldId id="379" r:id="rId35"/>
    <p:sldId id="380" r:id="rId36"/>
    <p:sldId id="381" r:id="rId37"/>
    <p:sldId id="411" r:id="rId38"/>
    <p:sldId id="412" r:id="rId39"/>
    <p:sldId id="410" r:id="rId40"/>
    <p:sldId id="390" r:id="rId41"/>
    <p:sldId id="391" r:id="rId42"/>
    <p:sldId id="383" r:id="rId43"/>
    <p:sldId id="384" r:id="rId44"/>
    <p:sldId id="385" r:id="rId45"/>
    <p:sldId id="392" r:id="rId46"/>
    <p:sldId id="400" r:id="rId47"/>
    <p:sldId id="401" r:id="rId48"/>
    <p:sldId id="395" r:id="rId49"/>
    <p:sldId id="393" r:id="rId50"/>
    <p:sldId id="396" r:id="rId51"/>
    <p:sldId id="397" r:id="rId52"/>
    <p:sldId id="398" r:id="rId53"/>
    <p:sldId id="399" r:id="rId5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56"/>
      <p:bold r:id="rId57"/>
      <p:italic r:id="rId58"/>
      <p:boldItalic r:id="rId59"/>
    </p:embeddedFont>
    <p:embeddedFont>
      <p:font typeface="Century Gothic" panose="020B0502020202020204" pitchFamily="34" charset="0"/>
      <p:regular r:id="rId60"/>
      <p:bold r:id="rId61"/>
      <p:italic r:id="rId62"/>
      <p:boldItalic r:id="rId63"/>
    </p:embeddedFont>
    <p:embeddedFont>
      <p:font typeface="Karla" pitchFamily="2" charset="0"/>
      <p:regular r:id="rId64"/>
      <p:bold r:id="rId65"/>
      <p:italic r:id="rId66"/>
      <p:boldItalic r:id="rId67"/>
    </p:embeddedFont>
    <p:embeddedFont>
      <p:font typeface="Lobster" pitchFamily="2" charset="77"/>
      <p:regular r:id="rId68"/>
    </p:embeddedFont>
    <p:embeddedFont>
      <p:font typeface="Montserrat" pitchFamily="2" charset="77"/>
      <p:regular r:id="rId69"/>
      <p:bold r:id="rId70"/>
      <p:italic r:id="rId71"/>
      <p:boldItalic r:id="rId72"/>
    </p:embeddedFont>
    <p:embeddedFont>
      <p:font typeface="Trebuchet MS" panose="020B0703020202090204" pitchFamily="34" charset="0"/>
      <p:regular r:id="rId73"/>
      <p:bold r:id="rId74"/>
      <p:italic r:id="rId75"/>
    </p:embeddedFont>
    <p:embeddedFont>
      <p:font typeface="Wingdings 3" pitchFamily="2" charset="2"/>
      <p:regular r:id="rId7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5D564-60E1-4711-8A29-5285DFD3B261}">
  <a:tblStyle styleId="{2425D564-60E1-4711-8A29-5285DFD3B2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/>
    <p:restoredTop sz="53878"/>
  </p:normalViewPr>
  <p:slideViewPr>
    <p:cSldViewPr snapToGrid="0" snapToObjects="1">
      <p:cViewPr varScale="1">
        <p:scale>
          <a:sx n="87" d="100"/>
          <a:sy n="87" d="100"/>
        </p:scale>
        <p:origin x="3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font" Target="fonts/font19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7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75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font" Target="fonts/font18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6" Type="http://schemas.openxmlformats.org/officeDocument/2006/relationships/font" Target="fonts/font21.fntdata"/><Relationship Id="rId7" Type="http://schemas.openxmlformats.org/officeDocument/2006/relationships/slide" Target="slides/slide6.xml"/><Relationship Id="rId71" Type="http://schemas.openxmlformats.org/officeDocument/2006/relationships/font" Target="fonts/font1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ependency_theory_(database_theory)" TargetMode="External"/><Relationship Id="rId3" Type="http://schemas.openxmlformats.org/officeDocument/2006/relationships/hyperlink" Target="https://en.wikipedia.org/wiki/Relational_database" TargetMode="External"/><Relationship Id="rId7" Type="http://schemas.openxmlformats.org/officeDocument/2006/relationships/hyperlink" Target="https://en.wikipedia.org/wiki/Relation_(database)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lumn_(database)" TargetMode="External"/><Relationship Id="rId5" Type="http://schemas.openxmlformats.org/officeDocument/2006/relationships/hyperlink" Target="https://en.wikipedia.org/wiki/Data_integrity" TargetMode="External"/><Relationship Id="rId4" Type="http://schemas.openxmlformats.org/officeDocument/2006/relationships/hyperlink" Target="https://en.wikipedia.org/wiki/Data_redundancy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Experience: cyber security team; innovation team (blockchain, cloud, data); freelance</a:t>
            </a:r>
          </a:p>
          <a:p>
            <a:r>
              <a:rPr lang="en-US" dirty="0"/>
              <a:t>Put a paper with your names on your desk</a:t>
            </a:r>
          </a:p>
          <a:p>
            <a:r>
              <a:rPr lang="en-US" dirty="0"/>
              <a:t>Can you introduce yourself (first name, last name, </a:t>
            </a:r>
            <a:r>
              <a:rPr lang="en-US" dirty="0" err="1"/>
              <a:t>whay</a:t>
            </a:r>
            <a:r>
              <a:rPr lang="en-US" dirty="0"/>
              <a:t> you are here)?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8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5e2b11d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5e2b11d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388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032219c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032219c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FROM </a:t>
            </a:r>
            <a:r>
              <a:rPr lang="en-US" dirty="0" err="1"/>
              <a:t>Train_schedule</a:t>
            </a:r>
            <a:r>
              <a:rPr lang="en-US" dirty="0"/>
              <a:t> WHERE </a:t>
            </a:r>
            <a:r>
              <a:rPr lang="en-US" dirty="0" err="1"/>
              <a:t>Train_number</a:t>
            </a:r>
            <a:r>
              <a:rPr lang="en-US" dirty="0"/>
              <a:t> = “203”;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DELETE FROM </a:t>
            </a:r>
            <a:r>
              <a:rPr lang="en-US" dirty="0" err="1"/>
              <a:t>Train_schedule</a:t>
            </a:r>
            <a:r>
              <a:rPr lang="en-US" dirty="0"/>
              <a:t> WHERE Company = “SNCF” OR Company = “SNCB”;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DELETE FROM </a:t>
            </a:r>
            <a:r>
              <a:rPr lang="en-US" dirty="0" err="1"/>
              <a:t>Train_schedule</a:t>
            </a:r>
            <a:r>
              <a:rPr lang="en-US" dirty="0"/>
              <a:t> WHERE </a:t>
            </a:r>
            <a:r>
              <a:rPr lang="en-US" dirty="0" err="1"/>
              <a:t>Week_day</a:t>
            </a:r>
            <a:r>
              <a:rPr lang="en-US" dirty="0"/>
              <a:t> = “Monday” AND Scheduled = “12:10”;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3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5e2b11d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f5e2b11d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881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5e2b11d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5e2b11d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874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5e2b11d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5e2b11d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149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 Signed range is from -2147483648 to 2147483647. Unsigned range is from 0 to 4294967295.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FLOAT (0 to 24 digits including after comma)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DOUBLE (25 to 53 digits including after comma)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timestamp. TIMESTAMP values are stored as the number of seconds since the Unix epoch ('1970-01-01 00:00:00' UTC).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ENUM('Low', 'Medium', 'High')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alt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25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Create and insert all those information in the following tables</a:t>
            </a:r>
          </a:p>
        </p:txBody>
      </p:sp>
    </p:spTree>
    <p:extLst>
      <p:ext uri="{BB962C8B-B14F-4D97-AF65-F5344CB8AC3E}">
        <p14:creationId xmlns:p14="http://schemas.microsoft.com/office/powerpoint/2010/main" val="61876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Create and insert all those information in the following tables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Try to insert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C123 a a a a 42 in client. What happens?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Give all info from clients that lives in Namur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Give all the information about customers who live in Lille and who have a positive or zero balance.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What are the names and addresses of category C1 customers?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In what year were the orders made? (you will probably need the function </a:t>
            </a:r>
            <a:r>
              <a:rPr lang="en-US" dirty="0" err="1"/>
              <a:t>strftime</a:t>
            </a:r>
            <a:r>
              <a:rPr lang="en-US" dirty="0"/>
              <a:t> (format, date))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What is the total price of the available stock for each product?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What is the total price of the available stock, all products combined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www.hackerrank.com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482997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br>
              <a:rPr lang="en-US" dirty="0"/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Insert in Customer ('C123', 'a', 'a', 'a', 'a', 42) What is the result ? Why ? ---&gt; primary key on the first column, nothing is added because a row with C123 as key already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existeds</a:t>
            </a: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SELECT * FROM Client WHERE locality = 'Namur’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SELECT * FROM Client WHERE locality = 'Lille' AND </a:t>
            </a:r>
            <a:r>
              <a:rPr lang="en-US" dirty="0" err="1"/>
              <a:t>compte</a:t>
            </a:r>
            <a:r>
              <a:rPr lang="en-US" dirty="0"/>
              <a:t> &gt;= 0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SELECT </a:t>
            </a:r>
            <a:r>
              <a:rPr lang="en-US" dirty="0" err="1"/>
              <a:t>nom,adresse</a:t>
            </a:r>
            <a:r>
              <a:rPr lang="en-US" dirty="0"/>
              <a:t> FROM Client WHERE cat = 'C1’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SELECT </a:t>
            </a:r>
            <a:r>
              <a:rPr lang="en-US" dirty="0" err="1"/>
              <a:t>order_number</a:t>
            </a:r>
            <a:r>
              <a:rPr lang="en-US" dirty="0"/>
              <a:t>, DATE_FORMAT(</a:t>
            </a:r>
            <a:r>
              <a:rPr lang="en-US" dirty="0" err="1"/>
              <a:t>order_date</a:t>
            </a:r>
            <a:r>
              <a:rPr lang="en-US" dirty="0"/>
              <a:t>, '%Y') FROM </a:t>
            </a:r>
            <a:r>
              <a:rPr lang="en-US" dirty="0" err="1"/>
              <a:t>test.Order</a:t>
            </a:r>
            <a:r>
              <a:rPr lang="en-US" dirty="0"/>
              <a:t>;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SELECT </a:t>
            </a:r>
            <a:r>
              <a:rPr lang="en-US" dirty="0" err="1"/>
              <a:t>product_number</a:t>
            </a:r>
            <a:r>
              <a:rPr lang="en-US" dirty="0"/>
              <a:t> , price*</a:t>
            </a:r>
            <a:r>
              <a:rPr lang="en-US" dirty="0" err="1"/>
              <a:t>stock_quantity</a:t>
            </a:r>
            <a:r>
              <a:rPr lang="en-US" dirty="0"/>
              <a:t> FROM Product 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 SELECT sum(price*</a:t>
            </a:r>
            <a:r>
              <a:rPr lang="en-US" dirty="0" err="1"/>
              <a:t>stock_quantity</a:t>
            </a:r>
            <a:r>
              <a:rPr lang="en-US" dirty="0"/>
              <a:t>) FROM Product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14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Primary keys must contain UNIQUE values, and cannot contain NULL values.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table can have only ONE primary key; and in the table, this primary key can consist of single or multiple columns (fields).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Combination of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Train_number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Company is unique : 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train_number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associated to a same company cannot have more than 1 departure date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488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5e2b11d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5e2b11d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Database</a:t>
            </a:r>
            <a:r>
              <a:rPr lang="fr-FR" dirty="0"/>
              <a:t> and </a:t>
            </a:r>
            <a:r>
              <a:rPr lang="fr-FR" dirty="0" err="1"/>
              <a:t>schema</a:t>
            </a:r>
            <a:r>
              <a:rPr lang="fr-FR" dirty="0"/>
              <a:t> : the </a:t>
            </a:r>
            <a:r>
              <a:rPr lang="fr-FR" dirty="0" err="1"/>
              <a:t>same</a:t>
            </a:r>
            <a:r>
              <a:rPr lang="fr-FR" dirty="0"/>
              <a:t>, </a:t>
            </a:r>
            <a:r>
              <a:rPr lang="fr-FR" dirty="0" err="1"/>
              <a:t>schema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brought</a:t>
            </a:r>
            <a:r>
              <a:rPr lang="fr-FR" dirty="0"/>
              <a:t> up in a </a:t>
            </a:r>
            <a:r>
              <a:rPr lang="fr-FR" dirty="0" err="1"/>
              <a:t>later</a:t>
            </a:r>
            <a:r>
              <a:rPr lang="fr-FR" dirty="0"/>
              <a:t> version of the </a:t>
            </a:r>
            <a:r>
              <a:rPr lang="fr-FR" dirty="0" err="1"/>
              <a:t>language</a:t>
            </a:r>
            <a:r>
              <a:rPr lang="fr-FR" dirty="0"/>
              <a:t> SQL. 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Client_number</a:t>
            </a:r>
            <a:r>
              <a:rPr lang="en-US" dirty="0"/>
              <a:t> cause two people having the same name can live in the same place but the </a:t>
            </a:r>
            <a:r>
              <a:rPr lang="en-US" dirty="0" err="1"/>
              <a:t>client_number</a:t>
            </a:r>
            <a:r>
              <a:rPr lang="en-US" dirty="0"/>
              <a:t> has to be unique.</a:t>
            </a:r>
          </a:p>
        </p:txBody>
      </p:sp>
    </p:spTree>
    <p:extLst>
      <p:ext uri="{BB962C8B-B14F-4D97-AF65-F5344CB8AC3E}">
        <p14:creationId xmlns:p14="http://schemas.microsoft.com/office/powerpoint/2010/main" val="68665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Order_number</a:t>
            </a:r>
            <a:r>
              <a:rPr lang="en-US" dirty="0"/>
              <a:t>, </a:t>
            </a:r>
            <a:r>
              <a:rPr lang="en-US" dirty="0" err="1"/>
              <a:t>product_number</a:t>
            </a:r>
            <a:r>
              <a:rPr lang="en-US" dirty="0"/>
              <a:t> because we want to have all same products quantity in same line</a:t>
            </a:r>
          </a:p>
        </p:txBody>
      </p:sp>
    </p:spTree>
    <p:extLst>
      <p:ext uri="{BB962C8B-B14F-4D97-AF65-F5344CB8AC3E}">
        <p14:creationId xmlns:p14="http://schemas.microsoft.com/office/powerpoint/2010/main" val="1964292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Always put the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primaru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key in the child table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Show primary key and foreign key</a:t>
            </a:r>
          </a:p>
        </p:txBody>
      </p:sp>
    </p:spTree>
    <p:extLst>
      <p:ext uri="{BB962C8B-B14F-4D97-AF65-F5344CB8AC3E}">
        <p14:creationId xmlns:p14="http://schemas.microsoft.com/office/powerpoint/2010/main" val="3796153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70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894417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f646010d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f646010d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ON DELETE : </a:t>
            </a:r>
            <a:r>
              <a:rPr lang="fr-FR" dirty="0" err="1"/>
              <a:t>delete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records in </a:t>
            </a:r>
            <a:r>
              <a:rPr lang="fr-FR" dirty="0" err="1"/>
              <a:t>child</a:t>
            </a:r>
            <a:r>
              <a:rPr lang="fr-FR" dirty="0"/>
              <a:t> table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foreign</a:t>
            </a:r>
            <a:r>
              <a:rPr lang="fr-FR" dirty="0"/>
              <a:t> keys </a:t>
            </a:r>
            <a:r>
              <a:rPr lang="fr-FR" dirty="0" err="1"/>
              <a:t>referencing</a:t>
            </a:r>
            <a:r>
              <a:rPr lang="fr-FR" dirty="0"/>
              <a:t> the </a:t>
            </a:r>
            <a:r>
              <a:rPr lang="fr-FR" dirty="0" err="1"/>
              <a:t>primary</a:t>
            </a:r>
            <a:r>
              <a:rPr lang="fr-FR" dirty="0"/>
              <a:t> key </a:t>
            </a:r>
            <a:r>
              <a:rPr lang="fr-FR" dirty="0" err="1"/>
              <a:t>deleted</a:t>
            </a:r>
            <a:r>
              <a:rPr lang="fr-FR" dirty="0"/>
              <a:t> in parent 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ON UPDATE : update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foreign</a:t>
            </a:r>
            <a:r>
              <a:rPr lang="fr-FR" dirty="0"/>
              <a:t> key in </a:t>
            </a:r>
            <a:r>
              <a:rPr lang="fr-FR" dirty="0" err="1"/>
              <a:t>child</a:t>
            </a:r>
            <a:r>
              <a:rPr lang="fr-FR" dirty="0"/>
              <a:t> table if </a:t>
            </a:r>
            <a:r>
              <a:rPr lang="fr-FR" dirty="0" err="1"/>
              <a:t>corresponding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key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updated</a:t>
            </a:r>
            <a:r>
              <a:rPr lang="fr-FR" dirty="0"/>
              <a:t> in parent table. (bar code expansion </a:t>
            </a:r>
            <a:r>
              <a:rPr lang="fr-FR" dirty="0" err="1"/>
              <a:t>example</a:t>
            </a:r>
            <a:r>
              <a:rPr lang="fr-FR" dirty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646010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f646010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474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646010d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f646010d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Database normalization is the process of structuring a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Relational databa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relational database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 in order to reduce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Data redundanc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redundancy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and improve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 tooltip="Data integr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integrity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Normalization means organizing the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 tooltip="Column (databas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columns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(attributes) and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 tooltip="Relation (databas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(relations) of a database to ensure that their 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 tooltip="Dependency theory (database theory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dependencies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are properly enforced by database integrity constraints.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Normalization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the process of organizing data in a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This includes creating tables and establishing relationships between those tables according to rules designed both to protect the data and to make the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more flexible by eliminating redundancy and inconsistent dependency.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Best practice in order to design proper relational databases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635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646010d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f646010d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Database entity is a thing, person, place, unit, object or any item about which the data should be captured and stored in the form of tables.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Attribute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A characteristic or trait of an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type that describes the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 example, the Person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type has the Date of Birth 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attribute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Clear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When seeing entity so table, think if you can split it and find a relation between the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splitted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elements.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Inside your database, names and attributes must be unique. Names must represent the same thing : no name for different attributes and no name for different entities. Attributes unique mean that its content do not have to be available in other attributes (address VS address number = redundancy)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364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Example : order,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client_number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client_name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, 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article, 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article_name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, quantity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(one name per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client_number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but multiple articles per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client_number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so new relation)</a:t>
            </a:r>
            <a:endParaRPr lang="en-US" sz="1100" b="0" i="0" u="sng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97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5e2b11d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5e2b11d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Not NULL – no values </a:t>
            </a:r>
            <a:r>
              <a:rPr lang="fr-FR" dirty="0" err="1"/>
              <a:t>mandatory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Unsigned</a:t>
            </a:r>
            <a:r>
              <a:rPr lang="fr-FR" dirty="0"/>
              <a:t> : </a:t>
            </a:r>
            <a:r>
              <a:rPr lang="fr-FR" dirty="0" err="1"/>
              <a:t>zero</a:t>
            </a:r>
            <a:r>
              <a:rPr lang="fr-FR" dirty="0"/>
              <a:t> or positive </a:t>
            </a:r>
            <a:r>
              <a:rPr lang="fr-FR" dirty="0" err="1"/>
              <a:t>numbers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Zerofill</a:t>
            </a:r>
            <a:r>
              <a:rPr lang="fr-FR" dirty="0"/>
              <a:t> : put </a:t>
            </a:r>
            <a:r>
              <a:rPr lang="fr-FR" dirty="0" err="1"/>
              <a:t>zero</a:t>
            </a:r>
            <a:r>
              <a:rPr lang="fr-FR" dirty="0"/>
              <a:t> values in front of values to display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correctly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Tinyint</a:t>
            </a:r>
            <a:r>
              <a:rPr lang="fr-FR" dirty="0"/>
              <a:t> : 0-255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 entity relationship diagram (ERD) shows the relationships of entity sets stored in a database. An entity in this context is an object, a component of data. An entity set is a collection of similar entities. These entities can have attributes that define its properties.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defining the entities, their attributes, and showing the relationships between them, an ER diagram illustrates the logical structure of databases. 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ER diagrams are used to sketch out the design of a database.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Cardinality – sense of the relationship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Box = entity = table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Properties = Attributes of table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Null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Primary key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Foreign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64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67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f646010d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f646010d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848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f646010d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f646010d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18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f646010d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f646010d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2497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9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5e2b11d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f5e2b11d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5e2b11d9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5e2b11d9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5e2b11d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5e2b11d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2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8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032219c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032219c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</a:t>
            </a:r>
            <a:r>
              <a:rPr lang="en-US" dirty="0" err="1"/>
              <a:t>Train_schedule</a:t>
            </a:r>
            <a:r>
              <a:rPr lang="en-US" dirty="0"/>
              <a:t> SET Destination = “San Francisco” WHERE </a:t>
            </a:r>
            <a:r>
              <a:rPr lang="en-US" dirty="0" err="1"/>
              <a:t>Train_number</a:t>
            </a:r>
            <a:r>
              <a:rPr lang="en-US" dirty="0"/>
              <a:t> = “203”;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</a:t>
            </a:r>
            <a:r>
              <a:rPr lang="en-US" dirty="0" err="1"/>
              <a:t>Train_schedule</a:t>
            </a:r>
            <a:r>
              <a:rPr lang="en-US" dirty="0"/>
              <a:t> SET </a:t>
            </a:r>
            <a:r>
              <a:rPr lang="en-US" dirty="0" err="1"/>
              <a:t>Train_number</a:t>
            </a:r>
            <a:r>
              <a:rPr lang="en-US" dirty="0"/>
              <a:t> = “406” WHERE </a:t>
            </a:r>
            <a:r>
              <a:rPr lang="en-US" dirty="0" err="1"/>
              <a:t>Train_number</a:t>
            </a:r>
            <a:r>
              <a:rPr lang="en-US" dirty="0"/>
              <a:t> = “405”;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39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032219c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032219c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</a:t>
            </a:r>
            <a:r>
              <a:rPr lang="en-US" dirty="0" err="1"/>
              <a:t>Train_schedule</a:t>
            </a:r>
            <a:r>
              <a:rPr lang="en-US" dirty="0"/>
              <a:t> SET Company = “SNCB” WHERE </a:t>
            </a:r>
            <a:r>
              <a:rPr lang="en-US" dirty="0" err="1"/>
              <a:t>Train_number</a:t>
            </a:r>
            <a:r>
              <a:rPr lang="en-US" dirty="0"/>
              <a:t> = “203”;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</a:t>
            </a:r>
            <a:r>
              <a:rPr lang="en-US" dirty="0" err="1"/>
              <a:t>Train_schedule</a:t>
            </a:r>
            <a:r>
              <a:rPr lang="en-US" dirty="0"/>
              <a:t> SET Scheduled = “15:30” WHERE </a:t>
            </a:r>
            <a:r>
              <a:rPr lang="en-US" dirty="0" err="1"/>
              <a:t>Train_number</a:t>
            </a:r>
            <a:r>
              <a:rPr lang="en-US" dirty="0"/>
              <a:t> = “405”;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UPDATE </a:t>
            </a:r>
            <a:r>
              <a:rPr lang="en-US" dirty="0" err="1"/>
              <a:t>Train_schedule</a:t>
            </a:r>
            <a:r>
              <a:rPr lang="en-US" dirty="0"/>
              <a:t> SET Scheduled = “15:30” WHERE Company = “SNCB” AND </a:t>
            </a:r>
            <a:r>
              <a:rPr lang="en-US" dirty="0" err="1"/>
              <a:t>Week_day</a:t>
            </a:r>
            <a:r>
              <a:rPr lang="en-US" dirty="0"/>
              <a:t> = “Tuesday”;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UPDATE </a:t>
            </a:r>
            <a:r>
              <a:rPr lang="en-US" dirty="0" err="1"/>
              <a:t>Train_schedule</a:t>
            </a:r>
            <a:r>
              <a:rPr lang="en-US" dirty="0"/>
              <a:t> SET company = “SNCF” WHERE </a:t>
            </a:r>
            <a:r>
              <a:rPr lang="en-US" dirty="0" err="1"/>
              <a:t>Week_day</a:t>
            </a:r>
            <a:r>
              <a:rPr lang="en-US" dirty="0"/>
              <a:t> = “Tuesday” AND </a:t>
            </a:r>
            <a:r>
              <a:rPr lang="en-US" dirty="0" err="1"/>
              <a:t>Week_day</a:t>
            </a:r>
            <a:r>
              <a:rPr lang="en-US" dirty="0"/>
              <a:t> = “Wednesday”;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4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09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909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1604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891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8174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364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996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546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729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and">
  <p:cSld name="Comman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310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Char char="▸"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Char char="▹"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Char char="▹"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None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None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None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None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None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urier New"/>
              <a:buNone/>
              <a:defRPr sz="10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4642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 BG">
  <p:cSld name="Title + 1 column BG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5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560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36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668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99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048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011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357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186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118"/>
            <a:ext cx="1767506" cy="5139822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3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4" r:id="rId17"/>
    <p:sldLayoutId id="2147483806" r:id="rId18"/>
    <p:sldLayoutId id="214748380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pastebin.com/mxCwqW5V" TargetMode="Externa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8D11-2DC3-634F-8AFE-2A4816E57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115E0-A34F-4142-A980-0589408A1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											</a:t>
            </a:r>
          </a:p>
          <a:p>
            <a:r>
              <a:rPr lang="en-US" sz="2800" dirty="0"/>
              <a:t>												Mattieu Detaille</a:t>
            </a:r>
          </a:p>
        </p:txBody>
      </p:sp>
      <p:pic>
        <p:nvPicPr>
          <p:cNvPr id="4" name="Picture 3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8A2A7157-4D9E-4947-900A-078A1E26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071" y="2067950"/>
            <a:ext cx="207844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9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Delete rows</a:t>
            </a:r>
            <a:endParaRPr/>
          </a:p>
        </p:txBody>
      </p:sp>
      <p:sp>
        <p:nvSpPr>
          <p:cNvPr id="302" name="Google Shape;302;p4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DELETE FROM tbl_name</a:t>
            </a:r>
            <a:endParaRPr b="1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    [WHERE where_condition]</a:t>
            </a:r>
            <a:endParaRPr b="1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" name="Google Shape;296;p48">
            <a:extLst>
              <a:ext uri="{FF2B5EF4-FFF2-40B4-BE49-F238E27FC236}">
                <a16:creationId xmlns:a16="http://schemas.microsoft.com/office/drawing/2014/main" id="{229AAE14-F45D-9644-A819-2FD9A96DAD9B}"/>
              </a:ext>
            </a:extLst>
          </p:cNvPr>
          <p:cNvSpPr txBox="1"/>
          <p:nvPr/>
        </p:nvSpPr>
        <p:spPr>
          <a:xfrm>
            <a:off x="1406054" y="2719651"/>
            <a:ext cx="8939463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DELETE FROM </a:t>
            </a:r>
            <a:r>
              <a:rPr lang="fr" dirty="0" err="1"/>
              <a:t>Train_destination</a:t>
            </a:r>
            <a:r>
              <a:rPr lang="fr" dirty="0"/>
              <a:t> WHERE </a:t>
            </a:r>
            <a:r>
              <a:rPr lang="fr" dirty="0" err="1"/>
              <a:t>Train_number</a:t>
            </a:r>
            <a:r>
              <a:rPr lang="fr" dirty="0"/>
              <a:t> = “203”;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570794-75E3-C34E-8DEB-C661EA3C4BA6}"/>
              </a:ext>
            </a:extLst>
          </p:cNvPr>
          <p:cNvGraphicFramePr>
            <a:graphicFrameLocks noGrp="1"/>
          </p:cNvGraphicFramePr>
          <p:nvPr/>
        </p:nvGraphicFramePr>
        <p:xfrm>
          <a:off x="1043101" y="3654968"/>
          <a:ext cx="3097943" cy="1037664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614505">
                  <a:extLst>
                    <a:ext uri="{9D8B030D-6E8A-4147-A177-3AD203B41FA5}">
                      <a16:colId xmlns:a16="http://schemas.microsoft.com/office/drawing/2014/main" val="1365609300"/>
                    </a:ext>
                  </a:extLst>
                </a:gridCol>
                <a:gridCol w="1483438">
                  <a:extLst>
                    <a:ext uri="{9D8B030D-6E8A-4147-A177-3AD203B41FA5}">
                      <a16:colId xmlns:a16="http://schemas.microsoft.com/office/drawing/2014/main" val="1049065794"/>
                    </a:ext>
                  </a:extLst>
                </a:gridCol>
              </a:tblGrid>
              <a:tr h="3702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7004"/>
                  </a:ext>
                </a:extLst>
              </a:tr>
              <a:tr h="273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13323"/>
                  </a:ext>
                </a:extLst>
              </a:tr>
              <a:tr h="3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Brussels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93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94F27F-1D6A-1745-8D43-28286350C125}"/>
              </a:ext>
            </a:extLst>
          </p:cNvPr>
          <p:cNvCxnSpPr/>
          <p:nvPr/>
        </p:nvCxnSpPr>
        <p:spPr>
          <a:xfrm>
            <a:off x="4259179" y="4173800"/>
            <a:ext cx="1383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7EB8FE-1823-3C4F-B838-6A64DB52B185}"/>
              </a:ext>
            </a:extLst>
          </p:cNvPr>
          <p:cNvGraphicFramePr>
            <a:graphicFrameLocks noGrp="1"/>
          </p:cNvGraphicFramePr>
          <p:nvPr/>
        </p:nvGraphicFramePr>
        <p:xfrm>
          <a:off x="5875786" y="3803558"/>
          <a:ext cx="3097943" cy="740484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614505">
                  <a:extLst>
                    <a:ext uri="{9D8B030D-6E8A-4147-A177-3AD203B41FA5}">
                      <a16:colId xmlns:a16="http://schemas.microsoft.com/office/drawing/2014/main" val="1365609300"/>
                    </a:ext>
                  </a:extLst>
                </a:gridCol>
                <a:gridCol w="1483438">
                  <a:extLst>
                    <a:ext uri="{9D8B030D-6E8A-4147-A177-3AD203B41FA5}">
                      <a16:colId xmlns:a16="http://schemas.microsoft.com/office/drawing/2014/main" val="1049065794"/>
                    </a:ext>
                  </a:extLst>
                </a:gridCol>
              </a:tblGrid>
              <a:tr h="3702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7004"/>
                  </a:ext>
                </a:extLst>
              </a:tr>
              <a:tr h="3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Brussels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38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C6E52-7D37-044F-9F34-34CBB993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062" y="2039522"/>
            <a:ext cx="7771178" cy="2255700"/>
          </a:xfrm>
        </p:spPr>
        <p:txBody>
          <a:bodyPr>
            <a:noAutofit/>
          </a:bodyPr>
          <a:lstStyle/>
          <a:p>
            <a:pPr marL="101600" indent="0" algn="ctr">
              <a:buNone/>
            </a:pPr>
            <a:r>
              <a:rPr lang="en-US" sz="3200" dirty="0"/>
              <a:t>Time for exercise!</a:t>
            </a:r>
          </a:p>
        </p:txBody>
      </p:sp>
    </p:spTree>
    <p:extLst>
      <p:ext uri="{BB962C8B-B14F-4D97-AF65-F5344CB8AC3E}">
        <p14:creationId xmlns:p14="http://schemas.microsoft.com/office/powerpoint/2010/main" val="133079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Delete</a:t>
            </a:r>
            <a:r>
              <a:rPr lang="fr" dirty="0"/>
              <a:t> </a:t>
            </a:r>
            <a:r>
              <a:rPr lang="fr" dirty="0" err="1"/>
              <a:t>from</a:t>
            </a:r>
            <a:r>
              <a:rPr lang="fr" dirty="0"/>
              <a:t> table </a:t>
            </a:r>
            <a:r>
              <a:rPr lang="fr" dirty="0" err="1"/>
              <a:t>Train_schedule</a:t>
            </a:r>
            <a:endParaRPr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3E138EF-3106-314D-8DA7-E647DF183C2B}"/>
              </a:ext>
            </a:extLst>
          </p:cNvPr>
          <p:cNvGraphicFramePr>
            <a:graphicFrameLocks noGrp="1"/>
          </p:cNvGraphicFramePr>
          <p:nvPr/>
        </p:nvGraphicFramePr>
        <p:xfrm>
          <a:off x="1162929" y="1462925"/>
          <a:ext cx="6096000" cy="1483360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4534103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5698739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57326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24571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Week_day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Scheduled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15:23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2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12:12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86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124AD5E-EF57-A847-8583-FF5FD10606A6}"/>
              </a:ext>
            </a:extLst>
          </p:cNvPr>
          <p:cNvSpPr txBox="1"/>
          <p:nvPr/>
        </p:nvSpPr>
        <p:spPr>
          <a:xfrm>
            <a:off x="1213337" y="3150805"/>
            <a:ext cx="7604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row with train number 203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row with company of SNCF or SNCB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row scheduled for Monday at 12:10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7912D-7F39-5F4B-98A2-2163AC42A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050" y="98430"/>
            <a:ext cx="56388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2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Select </a:t>
            </a:r>
            <a:r>
              <a:rPr lang="fr" dirty="0" err="1"/>
              <a:t>elements</a:t>
            </a:r>
            <a:r>
              <a:rPr lang="fr" dirty="0"/>
              <a:t> in a table</a:t>
            </a:r>
            <a:endParaRPr dirty="0"/>
          </a:p>
        </p:txBody>
      </p:sp>
      <p:sp>
        <p:nvSpPr>
          <p:cNvPr id="251" name="Google Shape;251;p42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SELECT select_expr [, select_expr ...]</a:t>
            </a:r>
            <a:endParaRPr b="1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    [FROM table_references</a:t>
            </a:r>
            <a:endParaRPr b="1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    [WHERE where_condition]]</a:t>
            </a:r>
            <a:endParaRPr b="1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2"/>
          <p:cNvSpPr txBox="1"/>
          <p:nvPr/>
        </p:nvSpPr>
        <p:spPr>
          <a:xfrm>
            <a:off x="840999" y="2413425"/>
            <a:ext cx="7424695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SELECT * FROM test;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</a:rPr>
              <a:t>SELECT </a:t>
            </a:r>
            <a:r>
              <a:rPr lang="fr" dirty="0" err="1">
                <a:solidFill>
                  <a:schemeClr val="dk1"/>
                </a:solidFill>
              </a:rPr>
              <a:t>id,information</a:t>
            </a:r>
            <a:r>
              <a:rPr lang="fr" dirty="0">
                <a:solidFill>
                  <a:schemeClr val="dk1"/>
                </a:solidFill>
              </a:rPr>
              <a:t> FROM test WHERE id=’1’;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8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DROP a table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3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DROP TABLE </a:t>
            </a:r>
            <a:r>
              <a:rPr lang="fr" b="1" dirty="0" err="1"/>
              <a:t>table_name</a:t>
            </a:r>
            <a:r>
              <a:rPr lang="fr" b="1" dirty="0"/>
              <a:t>;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8"/>
          <p:cNvSpPr txBox="1"/>
          <p:nvPr/>
        </p:nvSpPr>
        <p:spPr>
          <a:xfrm>
            <a:off x="838249" y="2013725"/>
            <a:ext cx="2662939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DROP TABLE test;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165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DROP a </a:t>
            </a:r>
            <a:r>
              <a:rPr lang="fr" dirty="0" err="1"/>
              <a:t>database</a:t>
            </a:r>
            <a:endParaRPr dirty="0"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3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DROP DATABASE </a:t>
            </a:r>
            <a:r>
              <a:rPr lang="fr" b="1" dirty="0" err="1"/>
              <a:t>db_name</a:t>
            </a:r>
            <a:r>
              <a:rPr lang="fr" b="1" dirty="0"/>
              <a:t>;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8"/>
          <p:cNvSpPr txBox="1"/>
          <p:nvPr/>
        </p:nvSpPr>
        <p:spPr>
          <a:xfrm>
            <a:off x="838249" y="2013725"/>
            <a:ext cx="2662939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DROP DATABASE test;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0852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70CD-715A-E74F-A002-67874156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893500"/>
            <a:ext cx="8024296" cy="485700"/>
          </a:xfrm>
        </p:spPr>
        <p:txBody>
          <a:bodyPr>
            <a:normAutofit fontScale="90000"/>
          </a:bodyPr>
          <a:lstStyle/>
          <a:p>
            <a:r>
              <a:rPr lang="fr" dirty="0"/>
              <a:t>Table </a:t>
            </a:r>
            <a:r>
              <a:rPr lang="fr" dirty="0" err="1"/>
              <a:t>Columns</a:t>
            </a:r>
            <a:r>
              <a:rPr lang="fr" dirty="0"/>
              <a:t> &amp;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0CE02-D87D-E545-8623-1571443F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8305750" cy="36385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Integer (INT)</a:t>
            </a:r>
          </a:p>
          <a:p>
            <a:pPr lvl="1"/>
            <a:r>
              <a:rPr lang="en-US" dirty="0"/>
              <a:t>Small decimal numbers (FLOAT)</a:t>
            </a:r>
          </a:p>
          <a:p>
            <a:pPr lvl="1"/>
            <a:r>
              <a:rPr lang="en-US" dirty="0"/>
              <a:t>Big decimal  numbers (DOUBLE)</a:t>
            </a:r>
          </a:p>
          <a:p>
            <a:r>
              <a:rPr lang="en-US" dirty="0"/>
              <a:t>Character String</a:t>
            </a:r>
          </a:p>
          <a:p>
            <a:pPr lvl="1"/>
            <a:r>
              <a:rPr lang="en-US" dirty="0"/>
              <a:t>Small String (CHAR) - 0 to 255 characters</a:t>
            </a:r>
          </a:p>
          <a:p>
            <a:pPr lvl="1"/>
            <a:r>
              <a:rPr lang="en-US" dirty="0"/>
              <a:t>Big String  (VARCHAR) – 0 to 65535 characters</a:t>
            </a:r>
          </a:p>
          <a:p>
            <a:r>
              <a:rPr lang="en-US" dirty="0"/>
              <a:t>Date &amp; Time</a:t>
            </a:r>
          </a:p>
          <a:p>
            <a:pPr lvl="1"/>
            <a:r>
              <a:rPr lang="en-US" dirty="0"/>
              <a:t>Date (DATE)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YYYY-MM-DD</a:t>
            </a:r>
          </a:p>
          <a:p>
            <a:pPr lvl="1"/>
            <a:r>
              <a:rPr lang="en-US" dirty="0"/>
              <a:t>Time (TIME)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hh:mm:ss</a:t>
            </a:r>
            <a:endParaRPr lang="en-US" dirty="0"/>
          </a:p>
          <a:p>
            <a:pPr lvl="1"/>
            <a:r>
              <a:rPr lang="en-US" dirty="0"/>
              <a:t>Date &amp; Time (DATETIME) </a:t>
            </a:r>
            <a:r>
              <a:rPr lang="en-US" dirty="0">
                <a:sym typeface="Wingdings" pitchFamily="2" charset="2"/>
              </a:rPr>
              <a:t> YYYY-MM-DD </a:t>
            </a:r>
            <a:r>
              <a:rPr lang="en-US" dirty="0" err="1">
                <a:sym typeface="Wingdings" pitchFamily="2" charset="2"/>
              </a:rPr>
              <a:t>hh:mm:ss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Timestamp</a:t>
            </a:r>
          </a:p>
          <a:p>
            <a:r>
              <a:rPr lang="en-US" dirty="0"/>
              <a:t>ENUM – allows to store a list of value choice </a:t>
            </a:r>
          </a:p>
          <a:p>
            <a:r>
              <a:rPr lang="en-US" dirty="0"/>
              <a:t>Boolean – True or False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0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70CD-715A-E74F-A002-67874156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0CE02-D87D-E545-8623-1571443F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8305750" cy="3638550"/>
          </a:xfrm>
        </p:spPr>
        <p:txBody>
          <a:bodyPr>
            <a:normAutofit/>
          </a:bodyPr>
          <a:lstStyle/>
          <a:p>
            <a:r>
              <a:rPr lang="en-US" dirty="0"/>
              <a:t>Model a database</a:t>
            </a:r>
          </a:p>
          <a:p>
            <a:endParaRPr lang="en-US" dirty="0"/>
          </a:p>
          <a:p>
            <a:r>
              <a:rPr lang="en-US" dirty="0"/>
              <a:t>Create a database according to a specific problem</a:t>
            </a:r>
          </a:p>
          <a:p>
            <a:pPr lvl="1"/>
            <a:r>
              <a:rPr lang="en-US" dirty="0"/>
              <a:t>Primary keys</a:t>
            </a:r>
          </a:p>
          <a:p>
            <a:pPr lvl="1"/>
            <a:r>
              <a:rPr lang="en-US" dirty="0"/>
              <a:t>Foreign keys</a:t>
            </a:r>
          </a:p>
          <a:p>
            <a:pPr lvl="1"/>
            <a:r>
              <a:rPr lang="en-US" dirty="0"/>
              <a:t>Entity Relationship diagram (UML)</a:t>
            </a:r>
          </a:p>
          <a:p>
            <a:pPr lvl="1"/>
            <a:endParaRPr lang="en-US" dirty="0"/>
          </a:p>
          <a:p>
            <a:r>
              <a:rPr lang="en-US" dirty="0"/>
              <a:t>A lot of exercises!</a:t>
            </a:r>
          </a:p>
        </p:txBody>
      </p:sp>
    </p:spTree>
    <p:extLst>
      <p:ext uri="{BB962C8B-B14F-4D97-AF65-F5344CB8AC3E}">
        <p14:creationId xmlns:p14="http://schemas.microsoft.com/office/powerpoint/2010/main" val="304443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520E-DB4D-2E47-8294-46FFD139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 SQL Database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DB25-0A6F-AA4B-B1D0-6C273CED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Install </a:t>
            </a:r>
            <a:r>
              <a:rPr lang="en-US" dirty="0" err="1"/>
              <a:t>Xampp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https://www.apachefriends.org/index.html</a:t>
            </a:r>
            <a:r>
              <a:rPr lang="en-US" dirty="0"/>
              <a:t>)</a:t>
            </a:r>
          </a:p>
          <a:p>
            <a:endParaRPr lang="en-US" i="1" dirty="0"/>
          </a:p>
          <a:p>
            <a:r>
              <a:rPr lang="en-US" i="1" dirty="0"/>
              <a:t>For Mac OS</a:t>
            </a:r>
          </a:p>
          <a:p>
            <a:pPr lvl="1"/>
            <a:r>
              <a:rPr lang="en-US" i="1" dirty="0"/>
              <a:t>Mount Volumes and Explore</a:t>
            </a:r>
          </a:p>
          <a:p>
            <a:pPr lvl="1"/>
            <a:r>
              <a:rPr lang="en-US" i="1" dirty="0"/>
              <a:t>Open file </a:t>
            </a:r>
            <a:r>
              <a:rPr lang="en-US" i="1" dirty="0" err="1"/>
              <a:t>etc</a:t>
            </a:r>
            <a:r>
              <a:rPr lang="en-US" i="1" dirty="0"/>
              <a:t>/extra/httpd-</a:t>
            </a:r>
            <a:r>
              <a:rPr lang="en-US" i="1" dirty="0" err="1"/>
              <a:t>xampp.conf</a:t>
            </a:r>
            <a:endParaRPr lang="en-US" i="1" dirty="0"/>
          </a:p>
          <a:p>
            <a:pPr lvl="1"/>
            <a:r>
              <a:rPr lang="en-US" i="1" dirty="0"/>
              <a:t>Replace phpMyAdmin section</a:t>
            </a:r>
          </a:p>
          <a:p>
            <a:pPr lvl="2"/>
            <a:r>
              <a:rPr lang="en-US" dirty="0"/>
              <a:t>&lt;Directory "/opt/</a:t>
            </a:r>
            <a:r>
              <a:rPr lang="en-US" dirty="0" err="1"/>
              <a:t>lampp</a:t>
            </a:r>
            <a:r>
              <a:rPr lang="en-US" dirty="0"/>
              <a:t>/</a:t>
            </a:r>
            <a:r>
              <a:rPr lang="en-US" dirty="0" err="1"/>
              <a:t>phpmyadmin</a:t>
            </a:r>
            <a:r>
              <a:rPr lang="en-US" dirty="0"/>
              <a:t>"&gt;</a:t>
            </a:r>
          </a:p>
          <a:p>
            <a:pPr lvl="2"/>
            <a:r>
              <a:rPr lang="en-US" dirty="0"/>
              <a:t>    </a:t>
            </a:r>
            <a:r>
              <a:rPr lang="en-US" dirty="0" err="1"/>
              <a:t>AllowOverride</a:t>
            </a:r>
            <a:r>
              <a:rPr lang="en-US" dirty="0"/>
              <a:t> </a:t>
            </a:r>
            <a:r>
              <a:rPr lang="en-US" dirty="0" err="1"/>
              <a:t>AuthConfig</a:t>
            </a:r>
            <a:r>
              <a:rPr lang="en-US" dirty="0"/>
              <a:t> Limit</a:t>
            </a:r>
          </a:p>
          <a:p>
            <a:pPr lvl="2"/>
            <a:r>
              <a:rPr lang="en-US" dirty="0"/>
              <a:t>    Order </a:t>
            </a:r>
            <a:r>
              <a:rPr lang="en-US" dirty="0" err="1"/>
              <a:t>allow,deny</a:t>
            </a:r>
            <a:endParaRPr lang="en-US" dirty="0"/>
          </a:p>
          <a:p>
            <a:pPr lvl="2"/>
            <a:r>
              <a:rPr lang="en-US" dirty="0"/>
              <a:t>    Allow from all</a:t>
            </a:r>
          </a:p>
          <a:p>
            <a:pPr lvl="2"/>
            <a:r>
              <a:rPr lang="en-US" dirty="0"/>
              <a:t>    Require all granted</a:t>
            </a:r>
          </a:p>
          <a:p>
            <a:pPr lvl="2"/>
            <a:r>
              <a:rPr lang="en-US" dirty="0"/>
              <a:t>    </a:t>
            </a:r>
            <a:r>
              <a:rPr lang="en-US" dirty="0" err="1"/>
              <a:t>ErrorDocument</a:t>
            </a:r>
            <a:r>
              <a:rPr lang="en-US" dirty="0"/>
              <a:t> 403 /error/</a:t>
            </a:r>
            <a:r>
              <a:rPr lang="en-US" dirty="0" err="1"/>
              <a:t>XAMPP_FORBIDDEN.html.var</a:t>
            </a:r>
            <a:endParaRPr lang="en-US" dirty="0"/>
          </a:p>
          <a:p>
            <a:pPr lvl="2"/>
            <a:r>
              <a:rPr lang="en-US" dirty="0"/>
              <a:t>&lt;/Directory&gt;</a:t>
            </a:r>
          </a:p>
          <a:p>
            <a:pPr lvl="2"/>
            <a:endParaRPr lang="en-US" i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50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8FE7-438A-294C-9901-15A76DBD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exercises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2A9C65C-54DE-AD46-A6DD-F718342DA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08207"/>
              </p:ext>
            </p:extLst>
          </p:nvPr>
        </p:nvGraphicFramePr>
        <p:xfrm>
          <a:off x="1877085" y="1870609"/>
          <a:ext cx="6096000" cy="1112520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911932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9038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2951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1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84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Darth Maul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87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86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Create</a:t>
            </a:r>
            <a:r>
              <a:rPr lang="fr" dirty="0"/>
              <a:t> a </a:t>
            </a:r>
            <a:r>
              <a:rPr lang="fr" dirty="0" err="1"/>
              <a:t>database</a:t>
            </a:r>
            <a:endParaRPr dirty="0"/>
          </a:p>
        </p:txBody>
      </p:sp>
      <p:sp>
        <p:nvSpPr>
          <p:cNvPr id="217" name="Google Shape;217;p3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 dirty="0"/>
              <a:t>CREATE {DATABASE | SCHEMA} [IF NOT EXISTS] </a:t>
            </a:r>
            <a:r>
              <a:rPr lang="fr" b="1" dirty="0" err="1"/>
              <a:t>db_name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 dirty="0"/>
              <a:t>    [</a:t>
            </a:r>
            <a:r>
              <a:rPr lang="fr" b="1" dirty="0" err="1"/>
              <a:t>create_specification</a:t>
            </a:r>
            <a:r>
              <a:rPr lang="fr" b="1" dirty="0"/>
              <a:t>] ...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 dirty="0" err="1"/>
              <a:t>create_specification</a:t>
            </a:r>
            <a:r>
              <a:rPr lang="fr" b="1" dirty="0"/>
              <a:t>: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 dirty="0"/>
              <a:t>    [DEFAULT] CHARACTER SET [=] </a:t>
            </a:r>
            <a:r>
              <a:rPr lang="fr" b="1" dirty="0" err="1"/>
              <a:t>charset_name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 dirty="0"/>
              <a:t>  | [DEFAULT] COLLATE [=] </a:t>
            </a:r>
            <a:r>
              <a:rPr lang="fr" b="1" dirty="0" err="1"/>
              <a:t>collation_name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37"/>
          <p:cNvSpPr txBox="1"/>
          <p:nvPr/>
        </p:nvSpPr>
        <p:spPr>
          <a:xfrm>
            <a:off x="838250" y="2929600"/>
            <a:ext cx="6749700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DATABASE test;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DATABASE test DEFAULT CHARACTER SET utf8 COLLATE = utf8_bin;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C6E52-7D37-044F-9F34-34CBB993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062" y="2039522"/>
            <a:ext cx="7771178" cy="2255700"/>
          </a:xfrm>
        </p:spPr>
        <p:txBody>
          <a:bodyPr>
            <a:noAutofit/>
          </a:bodyPr>
          <a:lstStyle/>
          <a:p>
            <a:pPr marL="101600" indent="0" algn="ctr">
              <a:buNone/>
            </a:pPr>
            <a:r>
              <a:rPr lang="en-US" sz="3200" dirty="0" err="1"/>
              <a:t>Xampp</a:t>
            </a:r>
            <a:r>
              <a:rPr lang="en-US" sz="3200" dirty="0"/>
              <a:t> – Interface demo</a:t>
            </a:r>
          </a:p>
        </p:txBody>
      </p:sp>
    </p:spTree>
    <p:extLst>
      <p:ext uri="{BB962C8B-B14F-4D97-AF65-F5344CB8AC3E}">
        <p14:creationId xmlns:p14="http://schemas.microsoft.com/office/powerpoint/2010/main" val="119112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8FE7-438A-294C-9901-15A76DBD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exercises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28F3B9B-9E02-1D4E-A3C0-B4B77F9A5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851" y="1379200"/>
            <a:ext cx="5936297" cy="36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71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F8CF-93A4-DC4C-B0EC-8B155A56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1714E-E9F0-EF40-9CC6-47BECDF81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379200"/>
            <a:ext cx="8305750" cy="3638550"/>
          </a:xfrm>
        </p:spPr>
        <p:txBody>
          <a:bodyPr>
            <a:normAutofit fontScale="70000" lnSpcReduction="20000"/>
          </a:bodyPr>
          <a:lstStyle/>
          <a:p>
            <a:pPr marL="139700" lvl="0" indent="0" defTabSz="914400">
              <a:buClr>
                <a:srgbClr val="000000"/>
              </a:buClr>
              <a:buSzPts val="1400"/>
              <a:buNone/>
              <a:defRPr/>
            </a:pPr>
            <a:endParaRPr lang="en-US" dirty="0"/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r>
              <a:rPr lang="en-US" dirty="0"/>
              <a:t>Try to insert </a:t>
            </a:r>
            <a:r>
              <a:rPr lang="en-US" dirty="0">
                <a:sym typeface="Arial"/>
              </a:rPr>
              <a:t>C123 a a a a 42 in client. What happens?</a:t>
            </a:r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endParaRPr lang="en-US" dirty="0">
              <a:sym typeface="Arial"/>
            </a:endParaRPr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r>
              <a:rPr lang="en-US" dirty="0">
                <a:sym typeface="Arial"/>
              </a:rPr>
              <a:t>Give all info from clients that lives in Namur</a:t>
            </a:r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endParaRPr lang="en-US" dirty="0">
              <a:sym typeface="Arial"/>
            </a:endParaRPr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r>
              <a:rPr lang="en-US" dirty="0"/>
              <a:t>Give all the information about customers who live in Lille and who have a positive or zero balance. </a:t>
            </a:r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endParaRPr lang="en-US" dirty="0"/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r>
              <a:rPr lang="en-US" dirty="0"/>
              <a:t>What are the names and addresses of category C1 customers? </a:t>
            </a:r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endParaRPr lang="en-US" dirty="0"/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r>
              <a:rPr lang="en-US" dirty="0"/>
              <a:t>In what year were the orders made? (you will probably need the function </a:t>
            </a:r>
            <a:r>
              <a:rPr lang="en-US" dirty="0" err="1"/>
              <a:t>strftime</a:t>
            </a:r>
            <a:r>
              <a:rPr lang="en-US" dirty="0"/>
              <a:t> (format, date)) </a:t>
            </a:r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endParaRPr lang="en-US" dirty="0"/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r>
              <a:rPr lang="en-US" dirty="0"/>
              <a:t>What is the total price of the available stock for each product? </a:t>
            </a:r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endParaRPr lang="en-US" dirty="0"/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r>
              <a:rPr lang="en-US" dirty="0"/>
              <a:t>What is the total price of the available stock, all products combined</a:t>
            </a:r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endParaRPr lang="en-US" dirty="0"/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r>
              <a:rPr lang="en-US" dirty="0">
                <a:sym typeface="Arial"/>
              </a:rPr>
              <a:t>https://</a:t>
            </a:r>
            <a:r>
              <a:rPr lang="en-US" dirty="0" err="1">
                <a:sym typeface="Arial"/>
              </a:rPr>
              <a:t>www.hackerrank.com</a:t>
            </a:r>
            <a:r>
              <a:rPr lang="en-US" dirty="0">
                <a:sym typeface="Arial"/>
              </a:rPr>
              <a:t>/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96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C6E52-7D37-044F-9F34-34CBB993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062" y="2039522"/>
            <a:ext cx="7771178" cy="2255700"/>
          </a:xfrm>
        </p:spPr>
        <p:txBody>
          <a:bodyPr>
            <a:noAutofit/>
          </a:bodyPr>
          <a:lstStyle/>
          <a:p>
            <a:pPr marL="101600" indent="0" algn="ctr">
              <a:buNone/>
            </a:pPr>
            <a:r>
              <a:rPr lang="en-US" sz="3200" dirty="0"/>
              <a:t>Model a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1404698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70CD-715A-E74F-A002-67874156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893500"/>
            <a:ext cx="8024296" cy="485700"/>
          </a:xfrm>
        </p:spPr>
        <p:txBody>
          <a:bodyPr>
            <a:normAutofit fontScale="90000"/>
          </a:bodyPr>
          <a:lstStyle/>
          <a:p>
            <a:r>
              <a:rPr lang="fr" dirty="0" err="1"/>
              <a:t>Primary</a:t>
            </a:r>
            <a:r>
              <a:rPr lang="fr" dirty="0"/>
              <a:t> keys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0CE02-D87D-E545-8623-1571443F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8305750" cy="363855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creating tables, we choose some column names as primary keys when we want them to be a unique combination. </a:t>
            </a:r>
          </a:p>
          <a:p>
            <a:pPr lvl="2"/>
            <a:r>
              <a:rPr lang="en-US" dirty="0"/>
              <a:t>An id that is auto incremented </a:t>
            </a:r>
          </a:p>
          <a:p>
            <a:pPr lvl="2"/>
            <a:r>
              <a:rPr lang="en-US" dirty="0"/>
              <a:t>A train number with its scheduled date and time</a:t>
            </a:r>
          </a:p>
          <a:p>
            <a:pPr lvl="2"/>
            <a:r>
              <a:rPr lang="en-US" dirty="0"/>
              <a:t>An order id</a:t>
            </a:r>
          </a:p>
          <a:p>
            <a:pPr marL="558800" lvl="1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41F8D6-DD33-2C47-8118-B436A6F96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36625"/>
              </p:ext>
            </p:extLst>
          </p:nvPr>
        </p:nvGraphicFramePr>
        <p:xfrm>
          <a:off x="4349261" y="3903806"/>
          <a:ext cx="4681026" cy="1112520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560342">
                  <a:extLst>
                    <a:ext uri="{9D8B030D-6E8A-4147-A177-3AD203B41FA5}">
                      <a16:colId xmlns:a16="http://schemas.microsoft.com/office/drawing/2014/main" val="2453410375"/>
                    </a:ext>
                  </a:extLst>
                </a:gridCol>
                <a:gridCol w="1560342">
                  <a:extLst>
                    <a:ext uri="{9D8B030D-6E8A-4147-A177-3AD203B41FA5}">
                      <a16:colId xmlns:a16="http://schemas.microsoft.com/office/drawing/2014/main" val="4056987394"/>
                    </a:ext>
                  </a:extLst>
                </a:gridCol>
                <a:gridCol w="1560342">
                  <a:extLst>
                    <a:ext uri="{9D8B030D-6E8A-4147-A177-3AD203B41FA5}">
                      <a16:colId xmlns:a16="http://schemas.microsoft.com/office/drawing/2014/main" val="4024571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2020-02-01 12:10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2020-02-09 15:23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22172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BA7EA6A-923D-AD49-9C06-4E2EA4991C7F}"/>
              </a:ext>
            </a:extLst>
          </p:cNvPr>
          <p:cNvSpPr/>
          <p:nvPr/>
        </p:nvSpPr>
        <p:spPr>
          <a:xfrm>
            <a:off x="4349261" y="3903806"/>
            <a:ext cx="1516967" cy="3024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B9ADE7-D4C7-7C42-BCC1-3F99C1514274}"/>
              </a:ext>
            </a:extLst>
          </p:cNvPr>
          <p:cNvSpPr/>
          <p:nvPr/>
        </p:nvSpPr>
        <p:spPr>
          <a:xfrm>
            <a:off x="5931290" y="3903806"/>
            <a:ext cx="1516967" cy="3024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1EA6980-7149-6B45-83AB-27F62B954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13856"/>
              </p:ext>
            </p:extLst>
          </p:nvPr>
        </p:nvGraphicFramePr>
        <p:xfrm>
          <a:off x="281354" y="3281506"/>
          <a:ext cx="3872745" cy="1112520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290915">
                  <a:extLst>
                    <a:ext uri="{9D8B030D-6E8A-4147-A177-3AD203B41FA5}">
                      <a16:colId xmlns:a16="http://schemas.microsoft.com/office/drawing/2014/main" val="911044005"/>
                    </a:ext>
                  </a:extLst>
                </a:gridCol>
                <a:gridCol w="1290915">
                  <a:extLst>
                    <a:ext uri="{9D8B030D-6E8A-4147-A177-3AD203B41FA5}">
                      <a16:colId xmlns:a16="http://schemas.microsoft.com/office/drawing/2014/main" val="2453410375"/>
                    </a:ext>
                  </a:extLst>
                </a:gridCol>
                <a:gridCol w="1290915">
                  <a:extLst>
                    <a:ext uri="{9D8B030D-6E8A-4147-A177-3AD203B41FA5}">
                      <a16:colId xmlns:a16="http://schemas.microsoft.com/office/drawing/2014/main" val="405698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22172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1B16F3DC-02A0-5E49-8FA4-F32418612A1E}"/>
              </a:ext>
            </a:extLst>
          </p:cNvPr>
          <p:cNvSpPr/>
          <p:nvPr/>
        </p:nvSpPr>
        <p:spPr>
          <a:xfrm>
            <a:off x="470707" y="3281506"/>
            <a:ext cx="1023426" cy="290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32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908C-A1B2-F144-8EB2-92FC4087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Primary key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0ECB2-5FD4-DE4D-BDA7-0352AC710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350" y="3554976"/>
            <a:ext cx="8128769" cy="352425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Bookman Old Style" panose="02050604050505020204" pitchFamily="18" charset="0"/>
              </a:rPr>
              <a:t>CREATE TABLE Trains (id INT NOT NULL PRIMARY KEY AUTO_INCREMENT, </a:t>
            </a:r>
            <a:r>
              <a:rPr lang="en-US" altLang="en-US" dirty="0" err="1">
                <a:latin typeface="Bookman Old Style" panose="02050604050505020204" pitchFamily="18" charset="0"/>
              </a:rPr>
              <a:t>Train_number</a:t>
            </a:r>
            <a:r>
              <a:rPr lang="en-US" altLang="en-US" dirty="0">
                <a:latin typeface="Bookman Old Style" panose="02050604050505020204" pitchFamily="18" charset="0"/>
              </a:rPr>
              <a:t> INT NOT NULL, Company VARCHAR(10));</a:t>
            </a:r>
          </a:p>
          <a:p>
            <a:endParaRPr lang="en-US" altLang="en-US" dirty="0">
              <a:latin typeface="Bookman Old Style" panose="02050604050505020204" pitchFamily="18" charset="0"/>
            </a:endParaRPr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endParaRPr lang="en-US" altLang="en-US" dirty="0">
              <a:latin typeface="Bookman Old Style" panose="02050604050505020204" pitchFamily="18" charset="0"/>
            </a:endParaRPr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endParaRPr lang="en-US" altLang="en-US" dirty="0">
              <a:latin typeface="Bookman Old Style" panose="02050604050505020204" pitchFamily="18" charset="0"/>
            </a:endParaRPr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endParaRPr lang="en-US" altLang="en-US" dirty="0">
              <a:latin typeface="Bookman Old Style" panose="02050604050505020204" pitchFamily="18" charset="0"/>
            </a:endParaRPr>
          </a:p>
          <a:p>
            <a:pPr lvl="0" indent="-317500" defTabSz="914400">
              <a:buClr>
                <a:srgbClr val="000000"/>
              </a:buClr>
              <a:buSzPts val="1400"/>
              <a:buFont typeface="Arial"/>
              <a:buChar char="●"/>
              <a:defRPr/>
            </a:pPr>
            <a:r>
              <a:rPr lang="en-US" altLang="en-US" dirty="0">
                <a:latin typeface="Bookman Old Style" panose="02050604050505020204" pitchFamily="18" charset="0"/>
              </a:rPr>
              <a:t>CREATE TABLE </a:t>
            </a:r>
            <a:r>
              <a:rPr lang="en-US" altLang="en-US" dirty="0" err="1">
                <a:latin typeface="Bookman Old Style" panose="02050604050505020204" pitchFamily="18" charset="0"/>
              </a:rPr>
              <a:t>Train_schedule</a:t>
            </a:r>
            <a:r>
              <a:rPr lang="en-US" altLang="en-US" dirty="0">
                <a:latin typeface="Bookman Old Style" panose="02050604050505020204" pitchFamily="18" charset="0"/>
              </a:rPr>
              <a:t> (</a:t>
            </a:r>
            <a:r>
              <a:rPr lang="en-US" altLang="en-US" dirty="0" err="1">
                <a:latin typeface="Bookman Old Style" panose="02050604050505020204" pitchFamily="18" charset="0"/>
              </a:rPr>
              <a:t>Train_number</a:t>
            </a:r>
            <a:r>
              <a:rPr lang="en-US" altLang="en-US" dirty="0">
                <a:latin typeface="Bookman Old Style" panose="02050604050505020204" pitchFamily="18" charset="0"/>
              </a:rPr>
              <a:t> INT NOT NULL, Company VARCHAR(10), Departure DATETIME, PRIMARY KEY(</a:t>
            </a:r>
            <a:r>
              <a:rPr lang="en-US" altLang="en-US" dirty="0" err="1">
                <a:latin typeface="Bookman Old Style" panose="02050604050505020204" pitchFamily="18" charset="0"/>
              </a:rPr>
              <a:t>Train_number</a:t>
            </a:r>
            <a:r>
              <a:rPr lang="en-US" altLang="en-US" dirty="0">
                <a:latin typeface="Bookman Old Style" panose="02050604050505020204" pitchFamily="18" charset="0"/>
              </a:rPr>
              <a:t>, Departure);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9A7D07-2E00-7846-8911-BC6248644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40248"/>
              </p:ext>
            </p:extLst>
          </p:nvPr>
        </p:nvGraphicFramePr>
        <p:xfrm>
          <a:off x="2635627" y="2015490"/>
          <a:ext cx="3872745" cy="1112520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290915">
                  <a:extLst>
                    <a:ext uri="{9D8B030D-6E8A-4147-A177-3AD203B41FA5}">
                      <a16:colId xmlns:a16="http://schemas.microsoft.com/office/drawing/2014/main" val="911044005"/>
                    </a:ext>
                  </a:extLst>
                </a:gridCol>
                <a:gridCol w="1290915">
                  <a:extLst>
                    <a:ext uri="{9D8B030D-6E8A-4147-A177-3AD203B41FA5}">
                      <a16:colId xmlns:a16="http://schemas.microsoft.com/office/drawing/2014/main" val="2453410375"/>
                    </a:ext>
                  </a:extLst>
                </a:gridCol>
                <a:gridCol w="1290915">
                  <a:extLst>
                    <a:ext uri="{9D8B030D-6E8A-4147-A177-3AD203B41FA5}">
                      <a16:colId xmlns:a16="http://schemas.microsoft.com/office/drawing/2014/main" val="405698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2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671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908C-A1B2-F144-8EB2-92FC4087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Primary key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0ECB2-5FD4-DE4D-BDA7-0352AC710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350" y="3554976"/>
            <a:ext cx="8128769" cy="3524250"/>
          </a:xfrm>
        </p:spPr>
        <p:txBody>
          <a:bodyPr>
            <a:normAutofit/>
          </a:bodyPr>
          <a:lstStyle/>
          <a:p>
            <a:pPr marL="482600" indent="-342900" defTabSz="914400">
              <a:buClr>
                <a:srgbClr val="000000"/>
              </a:buClr>
              <a:buSzPts val="1400"/>
              <a:defRPr/>
            </a:pPr>
            <a:r>
              <a:rPr lang="en-US" altLang="en-US" dirty="0">
                <a:latin typeface="Bookman Old Style" panose="02050604050505020204" pitchFamily="18" charset="0"/>
              </a:rPr>
              <a:t>CREATE TABLE </a:t>
            </a:r>
            <a:r>
              <a:rPr lang="en-US" altLang="en-US" dirty="0" err="1">
                <a:latin typeface="Bookman Old Style" panose="02050604050505020204" pitchFamily="18" charset="0"/>
              </a:rPr>
              <a:t>Train_schedule</a:t>
            </a:r>
            <a:r>
              <a:rPr lang="en-US" altLang="en-US" dirty="0">
                <a:latin typeface="Bookman Old Style" panose="02050604050505020204" pitchFamily="18" charset="0"/>
              </a:rPr>
              <a:t> (</a:t>
            </a:r>
            <a:r>
              <a:rPr lang="en-US" altLang="en-US" dirty="0" err="1">
                <a:latin typeface="Bookman Old Style" panose="02050604050505020204" pitchFamily="18" charset="0"/>
              </a:rPr>
              <a:t>Train_number</a:t>
            </a:r>
            <a:r>
              <a:rPr lang="en-US" altLang="en-US" dirty="0">
                <a:latin typeface="Bookman Old Style" panose="02050604050505020204" pitchFamily="18" charset="0"/>
              </a:rPr>
              <a:t> INT NOT NULL, Company VARCHAR(10), Departure DATETIME, PRIMARY KEY(</a:t>
            </a:r>
            <a:r>
              <a:rPr lang="en-US" altLang="en-US" dirty="0" err="1">
                <a:latin typeface="Bookman Old Style" panose="02050604050505020204" pitchFamily="18" charset="0"/>
              </a:rPr>
              <a:t>Train_number</a:t>
            </a:r>
            <a:r>
              <a:rPr lang="en-US" altLang="en-US" dirty="0">
                <a:latin typeface="Bookman Old Style" panose="02050604050505020204" pitchFamily="18" charset="0"/>
              </a:rPr>
              <a:t>, Company));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FA5E5B-9897-0843-98BC-E527DC108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18700"/>
              </p:ext>
            </p:extLst>
          </p:nvPr>
        </p:nvGraphicFramePr>
        <p:xfrm>
          <a:off x="2231487" y="2015490"/>
          <a:ext cx="4681026" cy="1112520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560342">
                  <a:extLst>
                    <a:ext uri="{9D8B030D-6E8A-4147-A177-3AD203B41FA5}">
                      <a16:colId xmlns:a16="http://schemas.microsoft.com/office/drawing/2014/main" val="2453410375"/>
                    </a:ext>
                  </a:extLst>
                </a:gridCol>
                <a:gridCol w="1560342">
                  <a:extLst>
                    <a:ext uri="{9D8B030D-6E8A-4147-A177-3AD203B41FA5}">
                      <a16:colId xmlns:a16="http://schemas.microsoft.com/office/drawing/2014/main" val="4056987394"/>
                    </a:ext>
                  </a:extLst>
                </a:gridCol>
                <a:gridCol w="1560342">
                  <a:extLst>
                    <a:ext uri="{9D8B030D-6E8A-4147-A177-3AD203B41FA5}">
                      <a16:colId xmlns:a16="http://schemas.microsoft.com/office/drawing/2014/main" val="4024571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2020-02-01 12:10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2020-02-09 15:23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2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05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082F-50D6-9E40-B7A9-DF156862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would be the primary key in here?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61A650-74A4-8843-B302-7AB62E283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99" y="2244457"/>
            <a:ext cx="8525601" cy="15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84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082F-50D6-9E40-B7A9-DF156862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would be the primary key in here?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6650A5A-E9E7-6C44-9633-47D025F5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2273710"/>
            <a:ext cx="3771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42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70CD-715A-E74F-A002-67874156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0" y="893500"/>
            <a:ext cx="8024296" cy="485700"/>
          </a:xfrm>
        </p:spPr>
        <p:txBody>
          <a:bodyPr>
            <a:normAutofit fontScale="90000"/>
          </a:bodyPr>
          <a:lstStyle/>
          <a:p>
            <a:r>
              <a:rPr lang="fr" dirty="0" err="1"/>
              <a:t>Foreign</a:t>
            </a:r>
            <a:r>
              <a:rPr lang="fr" dirty="0"/>
              <a:t> keys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0CE02-D87D-E545-8623-1571443F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8305750" cy="363855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 foreign key is a column or group of columns that provides a link between data in two tables. It acts as a cross-reference between tables because it references the primary key of another table.</a:t>
            </a:r>
          </a:p>
          <a:p>
            <a:pPr lvl="3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41F8D6-DD33-2C47-8118-B436A6F96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87101"/>
              </p:ext>
            </p:extLst>
          </p:nvPr>
        </p:nvGraphicFramePr>
        <p:xfrm>
          <a:off x="4293129" y="3561660"/>
          <a:ext cx="4681028" cy="1376680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170257">
                  <a:extLst>
                    <a:ext uri="{9D8B030D-6E8A-4147-A177-3AD203B41FA5}">
                      <a16:colId xmlns:a16="http://schemas.microsoft.com/office/drawing/2014/main" val="2453410375"/>
                    </a:ext>
                  </a:extLst>
                </a:gridCol>
                <a:gridCol w="1170257">
                  <a:extLst>
                    <a:ext uri="{9D8B030D-6E8A-4147-A177-3AD203B41FA5}">
                      <a16:colId xmlns:a16="http://schemas.microsoft.com/office/drawing/2014/main" val="4056987394"/>
                    </a:ext>
                  </a:extLst>
                </a:gridCol>
                <a:gridCol w="1170257">
                  <a:extLst>
                    <a:ext uri="{9D8B030D-6E8A-4147-A177-3AD203B41FA5}">
                      <a16:colId xmlns:a16="http://schemas.microsoft.com/office/drawing/2014/main" val="4024571728"/>
                    </a:ext>
                  </a:extLst>
                </a:gridCol>
                <a:gridCol w="1170257">
                  <a:extLst>
                    <a:ext uri="{9D8B030D-6E8A-4147-A177-3AD203B41FA5}">
                      <a16:colId xmlns:a16="http://schemas.microsoft.com/office/drawing/2014/main" val="23914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2020-01-02 12:10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2020-01-02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2020-01-02 14:15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2020-01-02 15:23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22172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BA7EA6A-923D-AD49-9C06-4E2EA4991C7F}"/>
              </a:ext>
            </a:extLst>
          </p:cNvPr>
          <p:cNvSpPr/>
          <p:nvPr/>
        </p:nvSpPr>
        <p:spPr>
          <a:xfrm>
            <a:off x="7851766" y="3561660"/>
            <a:ext cx="1122391" cy="3461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1EA6980-7149-6B45-83AB-27F62B954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70070"/>
              </p:ext>
            </p:extLst>
          </p:nvPr>
        </p:nvGraphicFramePr>
        <p:xfrm>
          <a:off x="1187693" y="3005400"/>
          <a:ext cx="2581830" cy="1112520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290915">
                  <a:extLst>
                    <a:ext uri="{9D8B030D-6E8A-4147-A177-3AD203B41FA5}">
                      <a16:colId xmlns:a16="http://schemas.microsoft.com/office/drawing/2014/main" val="2453410375"/>
                    </a:ext>
                  </a:extLst>
                </a:gridCol>
                <a:gridCol w="1290915">
                  <a:extLst>
                    <a:ext uri="{9D8B030D-6E8A-4147-A177-3AD203B41FA5}">
                      <a16:colId xmlns:a16="http://schemas.microsoft.com/office/drawing/2014/main" val="405698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22172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1B16F3DC-02A0-5E49-8FA4-F32418612A1E}"/>
              </a:ext>
            </a:extLst>
          </p:cNvPr>
          <p:cNvSpPr/>
          <p:nvPr/>
        </p:nvSpPr>
        <p:spPr>
          <a:xfrm>
            <a:off x="1194261" y="2963407"/>
            <a:ext cx="1276723" cy="396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894DCE-8F95-1E4D-B2F8-0728BBE0E4F5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2470984" y="3161825"/>
            <a:ext cx="5834766" cy="33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9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 a table</a:t>
            </a:r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body" idx="1"/>
          </p:nvPr>
        </p:nvSpPr>
        <p:spPr>
          <a:xfrm>
            <a:off x="838250" y="1352550"/>
            <a:ext cx="6137100" cy="24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CREATE TABLE </a:t>
            </a:r>
            <a:r>
              <a:rPr lang="fr" b="1" dirty="0" err="1"/>
              <a:t>tbl_name</a:t>
            </a:r>
            <a:r>
              <a:rPr lang="fr" b="1" dirty="0"/>
              <a:t> (</a:t>
            </a:r>
            <a:r>
              <a:rPr lang="fr" b="1" dirty="0" err="1"/>
              <a:t>create_definition</a:t>
            </a:r>
            <a:r>
              <a:rPr lang="fr" b="1" dirty="0"/>
              <a:t>,...)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 err="1"/>
              <a:t>create_definition</a:t>
            </a:r>
            <a:r>
              <a:rPr lang="fr" b="1" dirty="0"/>
              <a:t>: </a:t>
            </a:r>
            <a:r>
              <a:rPr lang="fr" b="1" dirty="0" err="1"/>
              <a:t>col_name</a:t>
            </a:r>
            <a:r>
              <a:rPr lang="fr" b="1" dirty="0"/>
              <a:t> </a:t>
            </a:r>
            <a:r>
              <a:rPr lang="fr" b="1" dirty="0" err="1"/>
              <a:t>column_definition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 err="1"/>
              <a:t>column_definition</a:t>
            </a:r>
            <a:r>
              <a:rPr lang="fr" b="1" dirty="0"/>
              <a:t>: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    </a:t>
            </a:r>
            <a:r>
              <a:rPr lang="fr" b="1" dirty="0" err="1"/>
              <a:t>data_type</a:t>
            </a:r>
            <a:r>
              <a:rPr lang="fr" b="1" dirty="0"/>
              <a:t> [NOT NULL | NULL] [DEFAULT </a:t>
            </a:r>
            <a:r>
              <a:rPr lang="fr" b="1" dirty="0" err="1"/>
              <a:t>default_value</a:t>
            </a:r>
            <a:r>
              <a:rPr lang="fr" b="1" dirty="0"/>
              <a:t>]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      [AUTO_INCREMENT] [[PRIMARY] KEY] [COMMENT 'string']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 err="1"/>
              <a:t>data_type</a:t>
            </a:r>
            <a:r>
              <a:rPr lang="fr" b="1" dirty="0"/>
              <a:t>: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  TINYINT[(</a:t>
            </a:r>
            <a:r>
              <a:rPr lang="fr" b="1" dirty="0" err="1"/>
              <a:t>length</a:t>
            </a:r>
            <a:r>
              <a:rPr lang="fr" b="1" dirty="0"/>
              <a:t>)] [UNSIGNED] [ZEROFILL]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  | INT[(</a:t>
            </a:r>
            <a:r>
              <a:rPr lang="fr" b="1" dirty="0" err="1"/>
              <a:t>length</a:t>
            </a:r>
            <a:r>
              <a:rPr lang="fr" b="1" dirty="0"/>
              <a:t>)] [UNSIGNED] [ZEROFILL]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  | DOUBLE[(</a:t>
            </a:r>
            <a:r>
              <a:rPr lang="fr" b="1" dirty="0" err="1"/>
              <a:t>length,decimals</a:t>
            </a:r>
            <a:r>
              <a:rPr lang="fr" b="1" dirty="0"/>
              <a:t>)] [UNSIGNED] [ZEROFILL]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  | FLOAT[(</a:t>
            </a:r>
            <a:r>
              <a:rPr lang="fr" b="1" dirty="0" err="1"/>
              <a:t>length,decimals</a:t>
            </a:r>
            <a:r>
              <a:rPr lang="fr" b="1" dirty="0"/>
              <a:t>)] [UNSIGNED] [ZEROFILL]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  | DATETIME[(</a:t>
            </a:r>
            <a:r>
              <a:rPr lang="fr" b="1" dirty="0" err="1"/>
              <a:t>fsp</a:t>
            </a:r>
            <a:r>
              <a:rPr lang="fr" b="1" dirty="0"/>
              <a:t>)]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  | VARCHAR(</a:t>
            </a:r>
            <a:r>
              <a:rPr lang="fr" b="1" dirty="0" err="1"/>
              <a:t>length</a:t>
            </a:r>
            <a:r>
              <a:rPr lang="fr" b="1" dirty="0"/>
              <a:t>) [CHARACTER SET </a:t>
            </a:r>
            <a:r>
              <a:rPr lang="fr" b="1" dirty="0" err="1"/>
              <a:t>charset_name</a:t>
            </a:r>
            <a:r>
              <a:rPr lang="fr" b="1" dirty="0"/>
              <a:t>] [COLLATE </a:t>
            </a:r>
            <a:r>
              <a:rPr lang="fr" b="1" dirty="0" err="1"/>
              <a:t>collation_name</a:t>
            </a:r>
            <a:r>
              <a:rPr lang="fr" b="1" dirty="0"/>
              <a:t>]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39"/>
          <p:cNvSpPr txBox="1"/>
          <p:nvPr/>
        </p:nvSpPr>
        <p:spPr>
          <a:xfrm>
            <a:off x="841000" y="3978925"/>
            <a:ext cx="6395100" cy="11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CREATE TABLE test (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	id INT UNSIGNED PRIMARY KEY AUTO_INCREMENT,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	information VARCHAR(10) NOT NULL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);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E948-F037-8448-914D-55A93D3C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Foreign keys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A51F7A-6CF7-8144-9585-26AA2F1F7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89047"/>
              </p:ext>
            </p:extLst>
          </p:nvPr>
        </p:nvGraphicFramePr>
        <p:xfrm>
          <a:off x="3281085" y="1958257"/>
          <a:ext cx="2581830" cy="1112520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290915">
                  <a:extLst>
                    <a:ext uri="{9D8B030D-6E8A-4147-A177-3AD203B41FA5}">
                      <a16:colId xmlns:a16="http://schemas.microsoft.com/office/drawing/2014/main" val="2453410375"/>
                    </a:ext>
                  </a:extLst>
                </a:gridCol>
                <a:gridCol w="1290915">
                  <a:extLst>
                    <a:ext uri="{9D8B030D-6E8A-4147-A177-3AD203B41FA5}">
                      <a16:colId xmlns:a16="http://schemas.microsoft.com/office/drawing/2014/main" val="405698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221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8DD301-C89C-E94F-BAB0-9E89C11D0156}"/>
              </a:ext>
            </a:extLst>
          </p:cNvPr>
          <p:cNvSpPr txBox="1"/>
          <p:nvPr/>
        </p:nvSpPr>
        <p:spPr>
          <a:xfrm>
            <a:off x="1526889" y="3649835"/>
            <a:ext cx="7056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Bookman Old Style" panose="02050604050505020204" pitchFamily="18" charset="0"/>
              </a:rPr>
              <a:t>CREATE TABLE </a:t>
            </a:r>
            <a:r>
              <a:rPr lang="en-US" altLang="en-US" dirty="0" err="1">
                <a:latin typeface="Bookman Old Style" panose="02050604050505020204" pitchFamily="18" charset="0"/>
              </a:rPr>
              <a:t>Train_info</a:t>
            </a:r>
            <a:r>
              <a:rPr lang="en-US" altLang="en-US" dirty="0">
                <a:latin typeface="Bookman Old Style" panose="02050604050505020204" pitchFamily="18" charset="0"/>
              </a:rPr>
              <a:t> (</a:t>
            </a:r>
            <a:r>
              <a:rPr lang="en-US" altLang="en-US" dirty="0" err="1">
                <a:latin typeface="Bookman Old Style" panose="02050604050505020204" pitchFamily="18" charset="0"/>
              </a:rPr>
              <a:t>Train_number</a:t>
            </a:r>
            <a:r>
              <a:rPr lang="en-US" altLang="en-US" dirty="0">
                <a:latin typeface="Bookman Old Style" panose="02050604050505020204" pitchFamily="18" charset="0"/>
              </a:rPr>
              <a:t> INT NOT NULL PRIMARY KEY, Company VARCHAR(10));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0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5A90-1E0E-7A4B-AA31-FB38AA74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Foreign keys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4433C1-BDB0-A043-B2BE-ECD1822B2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96666"/>
              </p:ext>
            </p:extLst>
          </p:nvPr>
        </p:nvGraphicFramePr>
        <p:xfrm>
          <a:off x="2231486" y="1883410"/>
          <a:ext cx="4681028" cy="1376680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170257">
                  <a:extLst>
                    <a:ext uri="{9D8B030D-6E8A-4147-A177-3AD203B41FA5}">
                      <a16:colId xmlns:a16="http://schemas.microsoft.com/office/drawing/2014/main" val="2453410375"/>
                    </a:ext>
                  </a:extLst>
                </a:gridCol>
                <a:gridCol w="1170257">
                  <a:extLst>
                    <a:ext uri="{9D8B030D-6E8A-4147-A177-3AD203B41FA5}">
                      <a16:colId xmlns:a16="http://schemas.microsoft.com/office/drawing/2014/main" val="4056987394"/>
                    </a:ext>
                  </a:extLst>
                </a:gridCol>
                <a:gridCol w="1170257">
                  <a:extLst>
                    <a:ext uri="{9D8B030D-6E8A-4147-A177-3AD203B41FA5}">
                      <a16:colId xmlns:a16="http://schemas.microsoft.com/office/drawing/2014/main" val="4024571728"/>
                    </a:ext>
                  </a:extLst>
                </a:gridCol>
                <a:gridCol w="1170257">
                  <a:extLst>
                    <a:ext uri="{9D8B030D-6E8A-4147-A177-3AD203B41FA5}">
                      <a16:colId xmlns:a16="http://schemas.microsoft.com/office/drawing/2014/main" val="23914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2020-01-02 12:10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2020-01-02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2020-01-02 14:15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2020-01-02 15:23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2217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B3AC5C4-6BF3-2C4F-AD23-1E401F92D95B}"/>
              </a:ext>
            </a:extLst>
          </p:cNvPr>
          <p:cNvSpPr/>
          <p:nvPr/>
        </p:nvSpPr>
        <p:spPr>
          <a:xfrm>
            <a:off x="943897" y="3389174"/>
            <a:ext cx="8067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Bookman Old Style" panose="02050604050505020204" pitchFamily="18" charset="0"/>
              </a:rPr>
              <a:t>CREATE TABLE </a:t>
            </a:r>
            <a:r>
              <a:rPr lang="en-US" altLang="en-US" dirty="0" err="1">
                <a:latin typeface="Bookman Old Style" panose="02050604050505020204" pitchFamily="18" charset="0"/>
              </a:rPr>
              <a:t>Trains_schedule</a:t>
            </a:r>
            <a:r>
              <a:rPr lang="en-US" altLang="en-US" dirty="0">
                <a:latin typeface="Bookman Old Style" panose="02050604050505020204" pitchFamily="18" charset="0"/>
              </a:rPr>
              <a:t> (id INT NOT NULL PRIMARY KEY AUTO_INCREMENT, DEPARTURE DATETIME, ARRIVAL DATETIME, </a:t>
            </a:r>
            <a:r>
              <a:rPr lang="en-US" altLang="en-US" dirty="0" err="1">
                <a:latin typeface="Bookman Old Style" panose="02050604050505020204" pitchFamily="18" charset="0"/>
              </a:rPr>
              <a:t>Train_num</a:t>
            </a:r>
            <a:r>
              <a:rPr lang="en-US" altLang="en-US" dirty="0">
                <a:latin typeface="Bookman Old Style" panose="02050604050505020204" pitchFamily="18" charset="0"/>
              </a:rPr>
              <a:t> INT NOT NULL, CONSTRAINT `c_1` FOREIGN KEY (</a:t>
            </a:r>
            <a:r>
              <a:rPr lang="en-US" altLang="en-US" dirty="0" err="1">
                <a:latin typeface="Bookman Old Style" panose="02050604050505020204" pitchFamily="18" charset="0"/>
              </a:rPr>
              <a:t>Train_num</a:t>
            </a:r>
            <a:r>
              <a:rPr lang="en-US" altLang="en-US" dirty="0">
                <a:latin typeface="Bookman Old Style" panose="02050604050505020204" pitchFamily="18" charset="0"/>
              </a:rPr>
              <a:t>) REFERENCES </a:t>
            </a:r>
            <a:r>
              <a:rPr lang="en-US" altLang="en-US" dirty="0" err="1">
                <a:latin typeface="Bookman Old Style" panose="02050604050505020204" pitchFamily="18" charset="0"/>
              </a:rPr>
              <a:t>Train_info</a:t>
            </a:r>
            <a:r>
              <a:rPr lang="en-US" altLang="en-US" dirty="0">
                <a:latin typeface="Bookman Old Style" panose="02050604050505020204" pitchFamily="18" charset="0"/>
              </a:rPr>
              <a:t>(</a:t>
            </a:r>
            <a:r>
              <a:rPr lang="en-US" altLang="en-US" dirty="0" err="1">
                <a:latin typeface="Bookman Old Style" panose="02050604050505020204" pitchFamily="18" charset="0"/>
              </a:rPr>
              <a:t>Train_number</a:t>
            </a:r>
            <a:r>
              <a:rPr lang="en-US" altLang="en-US" dirty="0">
                <a:latin typeface="Bookman Old Style" panose="02050604050505020204" pitchFamily="18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531407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5A90-1E0E-7A4B-AA31-FB38AA74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Foreign keys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4433C1-BDB0-A043-B2BE-ECD1822B2E68}"/>
              </a:ext>
            </a:extLst>
          </p:cNvPr>
          <p:cNvGraphicFramePr>
            <a:graphicFrameLocks noGrp="1"/>
          </p:cNvGraphicFramePr>
          <p:nvPr/>
        </p:nvGraphicFramePr>
        <p:xfrm>
          <a:off x="2231486" y="1883410"/>
          <a:ext cx="4681028" cy="1376680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170257">
                  <a:extLst>
                    <a:ext uri="{9D8B030D-6E8A-4147-A177-3AD203B41FA5}">
                      <a16:colId xmlns:a16="http://schemas.microsoft.com/office/drawing/2014/main" val="2453410375"/>
                    </a:ext>
                  </a:extLst>
                </a:gridCol>
                <a:gridCol w="1170257">
                  <a:extLst>
                    <a:ext uri="{9D8B030D-6E8A-4147-A177-3AD203B41FA5}">
                      <a16:colId xmlns:a16="http://schemas.microsoft.com/office/drawing/2014/main" val="4056987394"/>
                    </a:ext>
                  </a:extLst>
                </a:gridCol>
                <a:gridCol w="1170257">
                  <a:extLst>
                    <a:ext uri="{9D8B030D-6E8A-4147-A177-3AD203B41FA5}">
                      <a16:colId xmlns:a16="http://schemas.microsoft.com/office/drawing/2014/main" val="4024571728"/>
                    </a:ext>
                  </a:extLst>
                </a:gridCol>
                <a:gridCol w="1170257">
                  <a:extLst>
                    <a:ext uri="{9D8B030D-6E8A-4147-A177-3AD203B41FA5}">
                      <a16:colId xmlns:a16="http://schemas.microsoft.com/office/drawing/2014/main" val="23914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2020-01-02 12:10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2020-01-02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2020-01-02 14:15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2020-01-02 15:23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2217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B3AC5C4-6BF3-2C4F-AD23-1E401F92D95B}"/>
              </a:ext>
            </a:extLst>
          </p:cNvPr>
          <p:cNvSpPr/>
          <p:nvPr/>
        </p:nvSpPr>
        <p:spPr>
          <a:xfrm>
            <a:off x="838350" y="3260090"/>
            <a:ext cx="80673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Bookman Old Style" panose="02050604050505020204" pitchFamily="18" charset="0"/>
              </a:rPr>
              <a:t>CREATE TABLE </a:t>
            </a:r>
            <a:r>
              <a:rPr lang="en-US" altLang="en-US" dirty="0" err="1">
                <a:latin typeface="Bookman Old Style" panose="02050604050505020204" pitchFamily="18" charset="0"/>
              </a:rPr>
              <a:t>Trains_schedule</a:t>
            </a:r>
            <a:r>
              <a:rPr lang="en-US" altLang="en-US" dirty="0">
                <a:latin typeface="Bookman Old Style" panose="02050604050505020204" pitchFamily="18" charset="0"/>
              </a:rPr>
              <a:t> (id INT NOT NULL PRIMARY KEY AUTO_INCREMENT, DEPARTURE DATETIME, ARRIVAL DATETIME, </a:t>
            </a:r>
            <a:r>
              <a:rPr lang="en-US" altLang="en-US" dirty="0" err="1">
                <a:latin typeface="Bookman Old Style" panose="02050604050505020204" pitchFamily="18" charset="0"/>
              </a:rPr>
              <a:t>Train_num</a:t>
            </a:r>
            <a:r>
              <a:rPr lang="en-US" altLang="en-US" dirty="0">
                <a:latin typeface="Bookman Old Style" panose="02050604050505020204" pitchFamily="18" charset="0"/>
              </a:rPr>
              <a:t> INT NOT NULL);</a:t>
            </a:r>
          </a:p>
          <a:p>
            <a:endParaRPr lang="en-US" alt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ALTER TABLE </a:t>
            </a:r>
            <a:r>
              <a:rPr lang="en-US" dirty="0" err="1">
                <a:latin typeface="Bookman Old Style" panose="02050604050505020204" pitchFamily="18" charset="0"/>
              </a:rPr>
              <a:t>Trains_schedule</a:t>
            </a:r>
            <a:r>
              <a:rPr lang="en-US" dirty="0">
                <a:latin typeface="Bookman Old Style" panose="02050604050505020204" pitchFamily="18" charset="0"/>
              </a:rPr>
              <a:t> ADD CONSTRAINT `c_1` FOREIGN KEY (</a:t>
            </a:r>
            <a:r>
              <a:rPr lang="en-US" dirty="0" err="1">
                <a:latin typeface="Bookman Old Style" panose="02050604050505020204" pitchFamily="18" charset="0"/>
              </a:rPr>
              <a:t>Train_num</a:t>
            </a:r>
            <a:r>
              <a:rPr lang="en-US" dirty="0">
                <a:latin typeface="Bookman Old Style" panose="02050604050505020204" pitchFamily="18" charset="0"/>
              </a:rPr>
              <a:t>) REFERENCES </a:t>
            </a:r>
            <a:r>
              <a:rPr lang="en-US" dirty="0" err="1">
                <a:latin typeface="Bookman Old Style" panose="02050604050505020204" pitchFamily="18" charset="0"/>
              </a:rPr>
              <a:t>Train_info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Train_number</a:t>
            </a:r>
            <a:r>
              <a:rPr lang="en-US" dirty="0">
                <a:latin typeface="Bookman Old Style" panose="02050604050505020204" pitchFamily="18" charset="0"/>
              </a:rPr>
              <a:t>);</a:t>
            </a:r>
          </a:p>
          <a:p>
            <a:endParaRPr lang="en-US" alt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24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Cascading events</a:t>
            </a:r>
            <a:endParaRPr/>
          </a:p>
        </p:txBody>
      </p:sp>
      <p:sp>
        <p:nvSpPr>
          <p:cNvPr id="411" name="Google Shape;411;p6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71499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/>
              <a:t>The ‘ON DELETE’ and ‘ON UPDATE’ events protect relations by several ways 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b="1"/>
              <a:t>Cascade :</a:t>
            </a:r>
            <a:r>
              <a:rPr lang="fr"/>
              <a:t> follow modification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b="1"/>
              <a:t>Set null :</a:t>
            </a:r>
            <a:r>
              <a:rPr lang="fr"/>
              <a:t> replace the key by NULL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b="1"/>
              <a:t>Set default :</a:t>
            </a:r>
            <a:r>
              <a:rPr lang="fr"/>
              <a:t> replace the key by the default value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b="1"/>
              <a:t>Restrict :</a:t>
            </a:r>
            <a:r>
              <a:rPr lang="fr"/>
              <a:t> cancel modification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b="1"/>
              <a:t>No action :</a:t>
            </a:r>
            <a:r>
              <a:rPr lang="fr"/>
              <a:t> Do not update the key</a:t>
            </a:r>
            <a:endParaRPr/>
          </a:p>
        </p:txBody>
      </p:sp>
      <p:sp>
        <p:nvSpPr>
          <p:cNvPr id="412" name="Google Shape;412;p65"/>
          <p:cNvSpPr txBox="1">
            <a:spLocks noGrp="1"/>
          </p:cNvSpPr>
          <p:nvPr>
            <p:ph type="body" idx="4294967295"/>
          </p:nvPr>
        </p:nvSpPr>
        <p:spPr>
          <a:xfrm>
            <a:off x="1038175" y="4222968"/>
            <a:ext cx="6750050" cy="57785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 dirty="0">
                <a:solidFill>
                  <a:srgbClr val="F3F3F3"/>
                </a:solidFill>
              </a:rPr>
              <a:t>ALTER TABLE </a:t>
            </a:r>
            <a:r>
              <a:rPr lang="fr" sz="1200" b="1" dirty="0" err="1">
                <a:solidFill>
                  <a:srgbClr val="F3F3F3"/>
                </a:solidFill>
              </a:rPr>
              <a:t>tbl_name</a:t>
            </a:r>
            <a:r>
              <a:rPr lang="fr" sz="1200" b="1" dirty="0">
                <a:solidFill>
                  <a:srgbClr val="F3F3F3"/>
                </a:solidFill>
              </a:rPr>
              <a:t> ADD CONSTRAINT </a:t>
            </a:r>
            <a:r>
              <a:rPr lang="fr" sz="1200" b="1" dirty="0" err="1">
                <a:solidFill>
                  <a:srgbClr val="F3F3F3"/>
                </a:solidFill>
              </a:rPr>
              <a:t>constraint_name</a:t>
            </a:r>
            <a:r>
              <a:rPr lang="fr" sz="1200" b="1" dirty="0">
                <a:solidFill>
                  <a:srgbClr val="F3F3F3"/>
                </a:solidFill>
              </a:rPr>
              <a:t> FOREIGN KEY (</a:t>
            </a:r>
            <a:r>
              <a:rPr lang="fr" sz="1200" b="1" dirty="0" err="1">
                <a:solidFill>
                  <a:srgbClr val="F3F3F3"/>
                </a:solidFill>
              </a:rPr>
              <a:t>key_name</a:t>
            </a:r>
            <a:r>
              <a:rPr lang="fr" sz="1200" b="1" dirty="0">
                <a:solidFill>
                  <a:srgbClr val="F3F3F3"/>
                </a:solidFill>
              </a:rPr>
              <a:t>) REFERENCES </a:t>
            </a:r>
            <a:r>
              <a:rPr lang="fr" sz="1200" b="1" dirty="0" err="1">
                <a:solidFill>
                  <a:srgbClr val="F3F3F3"/>
                </a:solidFill>
              </a:rPr>
              <a:t>tbl_name</a:t>
            </a:r>
            <a:r>
              <a:rPr lang="fr" sz="1200" b="1" dirty="0">
                <a:solidFill>
                  <a:srgbClr val="F3F3F3"/>
                </a:solidFill>
              </a:rPr>
              <a:t>(</a:t>
            </a:r>
            <a:r>
              <a:rPr lang="fr" sz="1200" b="1" dirty="0" err="1">
                <a:solidFill>
                  <a:srgbClr val="F3F3F3"/>
                </a:solidFill>
              </a:rPr>
              <a:t>attribute_name</a:t>
            </a:r>
            <a:r>
              <a:rPr lang="fr" sz="1200" b="1" dirty="0">
                <a:solidFill>
                  <a:srgbClr val="F3F3F3"/>
                </a:solidFill>
              </a:rPr>
              <a:t>)  ON UPDATE Cascade ON DELETE </a:t>
            </a:r>
            <a:r>
              <a:rPr lang="fr" sz="1200" b="1" dirty="0" err="1">
                <a:solidFill>
                  <a:srgbClr val="F3F3F3"/>
                </a:solidFill>
              </a:rPr>
              <a:t>Restrict</a:t>
            </a:r>
            <a:r>
              <a:rPr lang="fr" sz="1200" b="1" dirty="0">
                <a:solidFill>
                  <a:srgbClr val="F3F3F3"/>
                </a:solidFill>
              </a:rPr>
              <a:t>;</a:t>
            </a:r>
            <a:endParaRPr sz="1200" b="1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SQL and relationship</a:t>
            </a:r>
            <a:endParaRPr/>
          </a:p>
        </p:txBody>
      </p:sp>
      <p:sp>
        <p:nvSpPr>
          <p:cNvPr id="333" name="Google Shape;333;p54"/>
          <p:cNvSpPr txBox="1">
            <a:spLocks noGrp="1"/>
          </p:cNvSpPr>
          <p:nvPr>
            <p:ph type="body" idx="1"/>
          </p:nvPr>
        </p:nvSpPr>
        <p:spPr>
          <a:xfrm>
            <a:off x="838250" y="2495550"/>
            <a:ext cx="66525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fr" dirty="0"/>
              <a:t>SQL </a:t>
            </a:r>
            <a:r>
              <a:rPr lang="fr" dirty="0" err="1"/>
              <a:t>designed</a:t>
            </a:r>
            <a:r>
              <a:rPr lang="fr" dirty="0"/>
              <a:t> for relation</a:t>
            </a:r>
            <a:endParaRPr dirty="0"/>
          </a:p>
          <a:p>
            <a:r>
              <a:rPr lang="fr" dirty="0" err="1"/>
              <a:t>Allow</a:t>
            </a:r>
            <a:r>
              <a:rPr lang="fr" dirty="0"/>
              <a:t> to </a:t>
            </a:r>
            <a:r>
              <a:rPr lang="fr" dirty="0" err="1"/>
              <a:t>define</a:t>
            </a:r>
            <a:r>
              <a:rPr lang="fr" dirty="0"/>
              <a:t> a relation </a:t>
            </a:r>
            <a:r>
              <a:rPr lang="fr" dirty="0" err="1"/>
              <a:t>between</a:t>
            </a:r>
            <a:r>
              <a:rPr lang="fr" dirty="0"/>
              <a:t> tables/</a:t>
            </a:r>
            <a:r>
              <a:rPr lang="fr" dirty="0" err="1"/>
              <a:t>entities</a:t>
            </a:r>
            <a:endParaRPr dirty="0"/>
          </a:p>
        </p:txBody>
      </p:sp>
      <p:sp>
        <p:nvSpPr>
          <p:cNvPr id="334" name="Google Shape;334;p54"/>
          <p:cNvSpPr/>
          <p:nvPr/>
        </p:nvSpPr>
        <p:spPr>
          <a:xfrm>
            <a:off x="838250" y="1583075"/>
            <a:ext cx="5324100" cy="77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1"/>
              <a:t>SQL</a:t>
            </a:r>
            <a:r>
              <a:rPr lang="fr" i="1"/>
              <a:t> </a:t>
            </a:r>
            <a:r>
              <a:rPr lang="fr" i="1">
                <a:solidFill>
                  <a:srgbClr val="666666"/>
                </a:solidFill>
              </a:rPr>
              <a:t>(Structured Query Language) is a domain-specific language used in programming and designed for managing data held in a</a:t>
            </a:r>
            <a:r>
              <a:rPr lang="fr" i="1"/>
              <a:t> </a:t>
            </a:r>
            <a:r>
              <a:rPr lang="fr" b="1" i="1"/>
              <a:t>relational database</a:t>
            </a:r>
            <a:r>
              <a:rPr lang="fr" i="1"/>
              <a:t> </a:t>
            </a:r>
            <a:r>
              <a:rPr lang="fr" i="1">
                <a:solidFill>
                  <a:srgbClr val="666666"/>
                </a:solidFill>
              </a:rPr>
              <a:t>management system (RDBMS)</a:t>
            </a:r>
            <a:endParaRPr i="1">
              <a:solidFill>
                <a:srgbClr val="666666"/>
              </a:solidFill>
            </a:endParaRPr>
          </a:p>
        </p:txBody>
      </p:sp>
      <p:pic>
        <p:nvPicPr>
          <p:cNvPr id="335" name="Google Shape;33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95" y="1475775"/>
            <a:ext cx="285109" cy="26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3445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to MERISE</a:t>
            </a:r>
            <a:endParaRPr/>
          </a:p>
        </p:txBody>
      </p:sp>
      <p:sp>
        <p:nvSpPr>
          <p:cNvPr id="346" name="Google Shape;346;p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fr" dirty="0"/>
              <a:t>Conceptualisation </a:t>
            </a:r>
            <a:r>
              <a:rPr lang="fr" dirty="0" err="1"/>
              <a:t>paradigm</a:t>
            </a:r>
            <a:endParaRPr lang="fr" dirty="0"/>
          </a:p>
          <a:p>
            <a:pPr>
              <a:lnSpc>
                <a:spcPct val="200000"/>
              </a:lnSpc>
            </a:pPr>
            <a:r>
              <a:rPr lang="fr" dirty="0" err="1"/>
              <a:t>Define</a:t>
            </a:r>
            <a:r>
              <a:rPr lang="fr" dirty="0"/>
              <a:t> normalisation </a:t>
            </a:r>
            <a:r>
              <a:rPr lang="fr" dirty="0" err="1"/>
              <a:t>rules</a:t>
            </a:r>
            <a:endParaRPr lang="fr" dirty="0"/>
          </a:p>
          <a:p>
            <a:pPr>
              <a:lnSpc>
                <a:spcPct val="200000"/>
              </a:lnSpc>
            </a:pPr>
            <a:r>
              <a:rPr lang="fr" dirty="0" err="1"/>
              <a:t>Adopted</a:t>
            </a:r>
            <a:r>
              <a:rPr lang="fr" dirty="0"/>
              <a:t> as a best practice</a:t>
            </a:r>
            <a:endParaRPr dirty="0"/>
          </a:p>
        </p:txBody>
      </p:sp>
      <p:pic>
        <p:nvPicPr>
          <p:cNvPr id="347" name="Google Shape;34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2375" y="200150"/>
            <a:ext cx="1251600" cy="12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6"/>
          <p:cNvSpPr txBox="1"/>
          <p:nvPr/>
        </p:nvSpPr>
        <p:spPr>
          <a:xfrm>
            <a:off x="7672375" y="1276350"/>
            <a:ext cx="1251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Since 1980s</a:t>
            </a:r>
            <a:endParaRPr b="1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  <p:extLst>
      <p:ext uri="{BB962C8B-B14F-4D97-AF65-F5344CB8AC3E}">
        <p14:creationId xmlns:p14="http://schemas.microsoft.com/office/powerpoint/2010/main" val="774756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Normalization</a:t>
            </a:r>
            <a:r>
              <a:rPr lang="fr" dirty="0"/>
              <a:t> </a:t>
            </a:r>
            <a:r>
              <a:rPr lang="fr" dirty="0" err="1"/>
              <a:t>rules</a:t>
            </a:r>
            <a:endParaRPr dirty="0"/>
          </a:p>
        </p:txBody>
      </p:sp>
      <p:sp>
        <p:nvSpPr>
          <p:cNvPr id="354" name="Google Shape;354;p5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7612576" cy="3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fr" dirty="0"/>
              <a:t>Identifier </a:t>
            </a:r>
            <a:r>
              <a:rPr lang="fr" dirty="0" err="1"/>
              <a:t>normalization</a:t>
            </a:r>
            <a:endParaRPr lang="fr" dirty="0"/>
          </a:p>
          <a:p>
            <a:pPr lvl="1"/>
            <a:r>
              <a:rPr lang="fr" sz="1600" dirty="0" err="1"/>
              <a:t>Each</a:t>
            </a:r>
            <a:r>
              <a:rPr lang="fr" sz="1600" dirty="0"/>
              <a:t> </a:t>
            </a:r>
            <a:r>
              <a:rPr lang="fr" sz="1600" dirty="0" err="1"/>
              <a:t>entity</a:t>
            </a:r>
            <a:r>
              <a:rPr lang="fr" sz="1600" dirty="0"/>
              <a:t> has an identifier</a:t>
            </a:r>
          </a:p>
          <a:p>
            <a:pPr marL="558800" lvl="1" indent="0">
              <a:buNone/>
            </a:pPr>
            <a:endParaRPr lang="fr" sz="1600" dirty="0"/>
          </a:p>
          <a:p>
            <a:pPr marL="558800" indent="-457200">
              <a:buFont typeface="+mj-lt"/>
              <a:buAutoNum type="arabicPeriod"/>
            </a:pPr>
            <a:r>
              <a:rPr lang="fr" dirty="0" err="1"/>
              <a:t>Entity</a:t>
            </a:r>
            <a:r>
              <a:rPr lang="fr" dirty="0"/>
              <a:t> </a:t>
            </a:r>
            <a:r>
              <a:rPr lang="fr" dirty="0" err="1"/>
              <a:t>normalization</a:t>
            </a:r>
            <a:endParaRPr lang="fr" dirty="0"/>
          </a:p>
          <a:p>
            <a:pPr lvl="1"/>
            <a:r>
              <a:rPr lang="fr" sz="1600" dirty="0"/>
              <a:t>Replace </a:t>
            </a:r>
            <a:r>
              <a:rPr lang="fr" sz="1600" dirty="0" err="1"/>
              <a:t>entity</a:t>
            </a:r>
            <a:r>
              <a:rPr lang="fr" sz="1600" dirty="0"/>
              <a:t> by a relation </a:t>
            </a:r>
            <a:r>
              <a:rPr lang="fr" sz="1600" dirty="0" err="1"/>
              <a:t>when</a:t>
            </a:r>
            <a:r>
              <a:rPr lang="fr" sz="1600" dirty="0"/>
              <a:t> possible</a:t>
            </a:r>
          </a:p>
          <a:p>
            <a:pPr lvl="1"/>
            <a:endParaRPr lang="fr" sz="1600" dirty="0"/>
          </a:p>
          <a:p>
            <a:pPr>
              <a:buFont typeface="+mj-lt"/>
              <a:buAutoNum type="arabicPeriod"/>
            </a:pPr>
            <a:r>
              <a:rPr lang="fr" dirty="0"/>
              <a:t>  </a:t>
            </a:r>
            <a:r>
              <a:rPr lang="fr" dirty="0" err="1"/>
              <a:t>Naming</a:t>
            </a:r>
            <a:r>
              <a:rPr lang="fr" dirty="0"/>
              <a:t> </a:t>
            </a:r>
            <a:r>
              <a:rPr lang="fr" dirty="0" err="1"/>
              <a:t>normalization</a:t>
            </a:r>
            <a:endParaRPr lang="fr" dirty="0"/>
          </a:p>
          <a:p>
            <a:pPr lvl="1"/>
            <a:r>
              <a:rPr lang="fr" sz="1600" dirty="0" err="1"/>
              <a:t>Make</a:t>
            </a:r>
            <a:r>
              <a:rPr lang="fr" sz="1600" dirty="0"/>
              <a:t> </a:t>
            </a:r>
            <a:r>
              <a:rPr lang="fr" sz="1600" dirty="0" err="1"/>
              <a:t>names</a:t>
            </a:r>
            <a:r>
              <a:rPr lang="fr" sz="1600" dirty="0"/>
              <a:t> and </a:t>
            </a:r>
            <a:r>
              <a:rPr lang="fr" sz="1600" dirty="0" err="1"/>
              <a:t>attributes</a:t>
            </a:r>
            <a:r>
              <a:rPr lang="fr" sz="1600" dirty="0"/>
              <a:t> unique</a:t>
            </a:r>
          </a:p>
          <a:p>
            <a:pPr lvl="1"/>
            <a:endParaRPr lang="fr" sz="1600" dirty="0"/>
          </a:p>
          <a:p>
            <a:pPr>
              <a:buFont typeface="+mj-lt"/>
              <a:buAutoNum type="arabicPeriod"/>
            </a:pPr>
            <a:r>
              <a:rPr lang="fr" dirty="0"/>
              <a:t> </a:t>
            </a:r>
            <a:r>
              <a:rPr lang="fr" dirty="0" err="1"/>
              <a:t>Attribute</a:t>
            </a:r>
            <a:r>
              <a:rPr lang="fr" dirty="0"/>
              <a:t> </a:t>
            </a:r>
            <a:r>
              <a:rPr lang="fr" dirty="0" err="1"/>
              <a:t>normalization</a:t>
            </a:r>
            <a:r>
              <a:rPr lang="fr" dirty="0"/>
              <a:t> – 1NF or first </a:t>
            </a:r>
            <a:r>
              <a:rPr lang="fr" dirty="0" err="1"/>
              <a:t>normalization</a:t>
            </a:r>
            <a:r>
              <a:rPr lang="fr" dirty="0"/>
              <a:t> </a:t>
            </a:r>
            <a:r>
              <a:rPr lang="fr" dirty="0" err="1"/>
              <a:t>form</a:t>
            </a:r>
            <a:endParaRPr lang="fr" dirty="0"/>
          </a:p>
          <a:p>
            <a:pPr lvl="1"/>
            <a:r>
              <a:rPr lang="fr" dirty="0"/>
              <a:t>Replace multiple </a:t>
            </a:r>
            <a:r>
              <a:rPr lang="fr" dirty="0" err="1"/>
              <a:t>repetitive</a:t>
            </a:r>
            <a:r>
              <a:rPr lang="fr" dirty="0"/>
              <a:t> </a:t>
            </a:r>
            <a:r>
              <a:rPr lang="fr" dirty="0" err="1"/>
              <a:t>attribute</a:t>
            </a:r>
            <a:r>
              <a:rPr lang="fr" dirty="0"/>
              <a:t> groups by relation</a:t>
            </a:r>
          </a:p>
        </p:txBody>
      </p:sp>
      <p:pic>
        <p:nvPicPr>
          <p:cNvPr id="355" name="Google Shape;35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2375" y="200150"/>
            <a:ext cx="1251600" cy="12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 txBox="1"/>
          <p:nvPr/>
        </p:nvSpPr>
        <p:spPr>
          <a:xfrm>
            <a:off x="7672375" y="1276350"/>
            <a:ext cx="1251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Since 1980s</a:t>
            </a:r>
            <a:endParaRPr b="1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  <p:extLst>
      <p:ext uri="{BB962C8B-B14F-4D97-AF65-F5344CB8AC3E}">
        <p14:creationId xmlns:p14="http://schemas.microsoft.com/office/powerpoint/2010/main" val="70910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04DB-E406-DB4D-830C-311BBBE6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105" y="623112"/>
            <a:ext cx="5324100" cy="485700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Normalization - example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610C7A43-BABC-3B41-9F67-E9E01973F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1439177"/>
            <a:ext cx="6769100" cy="1041400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55B9714-8076-CC41-80BD-E4FD1CE3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47" y="2875711"/>
            <a:ext cx="4940300" cy="10668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269008B-3925-AF40-8D0B-134B5C564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482" y="4006038"/>
            <a:ext cx="4203700" cy="10287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3AB7C6-DBE6-154B-8EE3-A9C1EAAF6D22}"/>
              </a:ext>
            </a:extLst>
          </p:cNvPr>
          <p:cNvCxnSpPr>
            <a:stCxn id="5" idx="2"/>
          </p:cNvCxnSpPr>
          <p:nvPr/>
        </p:nvCxnSpPr>
        <p:spPr>
          <a:xfrm flipH="1">
            <a:off x="4159045" y="2480577"/>
            <a:ext cx="412955" cy="39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3CFCFE-ED2A-724F-95C2-18F3E11A0382}"/>
              </a:ext>
            </a:extLst>
          </p:cNvPr>
          <p:cNvCxnSpPr>
            <a:stCxn id="5" idx="2"/>
          </p:cNvCxnSpPr>
          <p:nvPr/>
        </p:nvCxnSpPr>
        <p:spPr>
          <a:xfrm>
            <a:off x="4572000" y="2480577"/>
            <a:ext cx="2610465" cy="146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527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4C79-B1D6-304F-A078-5BE6E1BA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Normalization - example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F860EC9-16EA-C743-8293-A358344A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909917"/>
            <a:ext cx="4203700" cy="102870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A5B78A8-2A97-6F4B-AEFE-1471F1AF9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3764301"/>
            <a:ext cx="2984500" cy="10541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365F45-6361-ED43-8286-E6782018D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48" y="4037351"/>
            <a:ext cx="3683000" cy="508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B1828-CDCE-FB48-A679-48277983A2B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470150" y="2938617"/>
            <a:ext cx="2101850" cy="82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1E7779-57C9-3548-8341-0E922434A8EF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4572000" y="2938617"/>
            <a:ext cx="2300748" cy="109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535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1713-E337-FA4B-A4E8-25C6EF0D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10" y="677139"/>
            <a:ext cx="5324100" cy="485700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07E34D9-9627-AE4F-8A6F-88A2B83FF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4098061"/>
            <a:ext cx="2400300" cy="736600"/>
          </a:xfrm>
          <a:prstGeom prst="rect">
            <a:avLst/>
          </a:prstGeom>
        </p:spPr>
      </p:pic>
      <p:pic>
        <p:nvPicPr>
          <p:cNvPr id="7" name="Google Shape;388;p62">
            <a:extLst>
              <a:ext uri="{FF2B5EF4-FFF2-40B4-BE49-F238E27FC236}">
                <a16:creationId xmlns:a16="http://schemas.microsoft.com/office/drawing/2014/main" id="{902752C0-7875-E34A-874B-8DD15B1DB83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0" y="1379200"/>
            <a:ext cx="7797258" cy="2286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97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Insert element into a table</a:t>
            </a:r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 dirty="0"/>
              <a:t>INSERT [INTO] </a:t>
            </a:r>
            <a:r>
              <a:rPr lang="fr" b="1" dirty="0" err="1"/>
              <a:t>tbl_name</a:t>
            </a:r>
            <a:r>
              <a:rPr lang="fr" b="1" dirty="0"/>
              <a:t>[(</a:t>
            </a:r>
            <a:r>
              <a:rPr lang="fr" b="1" dirty="0" err="1"/>
              <a:t>col_name</a:t>
            </a:r>
            <a:r>
              <a:rPr lang="fr" b="1" dirty="0"/>
              <a:t> [, </a:t>
            </a:r>
            <a:r>
              <a:rPr lang="fr" b="1" dirty="0" err="1"/>
              <a:t>col_name</a:t>
            </a:r>
            <a:r>
              <a:rPr lang="fr" b="1" dirty="0"/>
              <a:t>] ...)]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 dirty="0"/>
              <a:t>    {VALUES | VALUE} (</a:t>
            </a:r>
            <a:r>
              <a:rPr lang="fr" b="1" dirty="0" err="1"/>
              <a:t>value_list</a:t>
            </a:r>
            <a:r>
              <a:rPr lang="fr" b="1" dirty="0"/>
              <a:t>) [, (</a:t>
            </a:r>
            <a:r>
              <a:rPr lang="fr" b="1" dirty="0" err="1"/>
              <a:t>value_list</a:t>
            </a:r>
            <a:r>
              <a:rPr lang="fr" b="1" dirty="0"/>
              <a:t>)] ...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41"/>
          <p:cNvSpPr txBox="1"/>
          <p:nvPr/>
        </p:nvSpPr>
        <p:spPr>
          <a:xfrm>
            <a:off x="838250" y="2367900"/>
            <a:ext cx="830575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INSERT INTO </a:t>
            </a:r>
            <a:r>
              <a:rPr lang="fr" dirty="0" err="1"/>
              <a:t>Train_destination</a:t>
            </a:r>
            <a:r>
              <a:rPr lang="fr" dirty="0"/>
              <a:t>(</a:t>
            </a:r>
            <a:r>
              <a:rPr lang="fr" dirty="0" err="1"/>
              <a:t>Train_number</a:t>
            </a:r>
            <a:r>
              <a:rPr lang="fr" dirty="0"/>
              <a:t>, Destination) VALUES (123, ‘Paris’);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/>
              <a:t>INSERT INTO </a:t>
            </a:r>
            <a:r>
              <a:rPr lang="en-US" dirty="0" err="1"/>
              <a:t>Train_destination</a:t>
            </a:r>
            <a:r>
              <a:rPr lang="en-US" dirty="0"/>
              <a:t>(</a:t>
            </a:r>
            <a:r>
              <a:rPr lang="en-US" dirty="0" err="1"/>
              <a:t>Train_number</a:t>
            </a:r>
            <a:r>
              <a:rPr lang="en-US" dirty="0"/>
              <a:t>, Destination) VALUES (123, ‘Paris’), (124, ‘Amsterdam’);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C6E52-7D37-044F-9F34-34CBB993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062" y="2039522"/>
            <a:ext cx="7771178" cy="2255700"/>
          </a:xfrm>
        </p:spPr>
        <p:txBody>
          <a:bodyPr>
            <a:noAutofit/>
          </a:bodyPr>
          <a:lstStyle/>
          <a:p>
            <a:pPr marL="101600" indent="0" algn="ctr">
              <a:buNone/>
            </a:pPr>
            <a:r>
              <a:rPr lang="en-US" sz="3200" dirty="0"/>
              <a:t>Relationships cardinality</a:t>
            </a:r>
          </a:p>
        </p:txBody>
      </p:sp>
    </p:spTree>
    <p:extLst>
      <p:ext uri="{BB962C8B-B14F-4D97-AF65-F5344CB8AC3E}">
        <p14:creationId xmlns:p14="http://schemas.microsoft.com/office/powerpoint/2010/main" val="463148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D31C-91A8-8B45-B00A-2405B10E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Cardinality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EB8BF-0320-2C40-A076-02F1CBE6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1504949"/>
            <a:ext cx="8025531" cy="3317773"/>
          </a:xfrm>
        </p:spPr>
        <p:txBody>
          <a:bodyPr/>
          <a:lstStyle/>
          <a:p>
            <a:r>
              <a:rPr lang="en-US" dirty="0"/>
              <a:t>Cardinalities express for a given entity occurrence, how many relationship occurrences can refer to it </a:t>
            </a:r>
          </a:p>
          <a:p>
            <a:endParaRPr lang="en-US" dirty="0"/>
          </a:p>
          <a:p>
            <a:r>
              <a:rPr lang="en-US" dirty="0"/>
              <a:t>Composed of two values </a:t>
            </a:r>
            <a:r>
              <a:rPr lang="en-US" dirty="0" err="1"/>
              <a:t>min,max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Existing cardinality</a:t>
            </a:r>
          </a:p>
          <a:p>
            <a:pPr lvl="1"/>
            <a:r>
              <a:rPr lang="en-US" dirty="0"/>
              <a:t>1,1; 1,n; </a:t>
            </a:r>
            <a:r>
              <a:rPr lang="en-US" dirty="0" err="1"/>
              <a:t>n,n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12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Existing relations</a:t>
            </a:r>
            <a:endParaRPr/>
          </a:p>
        </p:txBody>
      </p:sp>
      <p:sp>
        <p:nvSpPr>
          <p:cNvPr id="367" name="Google Shape;367;p59"/>
          <p:cNvSpPr txBox="1">
            <a:spLocks noGrp="1"/>
          </p:cNvSpPr>
          <p:nvPr>
            <p:ph type="body" idx="1"/>
          </p:nvPr>
        </p:nvSpPr>
        <p:spPr>
          <a:xfrm>
            <a:off x="838249" y="1504950"/>
            <a:ext cx="8099273" cy="23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" b="1" dirty="0"/>
              <a:t>1,1 :</a:t>
            </a:r>
            <a:r>
              <a:rPr lang="fr" dirty="0"/>
              <a:t> The one to one relation :</a:t>
            </a:r>
            <a:endParaRPr dirty="0"/>
          </a:p>
          <a:p>
            <a:pPr marL="869950" lvl="1" indent="-285750">
              <a:buSzPts val="1600"/>
            </a:pPr>
            <a:r>
              <a:rPr lang="fr" sz="1600" dirty="0"/>
              <a:t>Assume </a:t>
            </a:r>
            <a:r>
              <a:rPr lang="fr" sz="1600" dirty="0" err="1"/>
              <a:t>we</a:t>
            </a:r>
            <a:r>
              <a:rPr lang="fr" sz="1600" dirty="0"/>
              <a:t> manage a car parking, </a:t>
            </a:r>
            <a:r>
              <a:rPr lang="fr" sz="1600" dirty="0" err="1"/>
              <a:t>where</a:t>
            </a:r>
            <a:r>
              <a:rPr lang="fr" sz="1600" dirty="0"/>
              <a:t> </a:t>
            </a:r>
            <a:r>
              <a:rPr lang="fr" sz="1600" dirty="0" err="1"/>
              <a:t>each</a:t>
            </a:r>
            <a:r>
              <a:rPr lang="fr" sz="1600" dirty="0"/>
              <a:t> place </a:t>
            </a:r>
            <a:r>
              <a:rPr lang="fr" sz="1600" dirty="0" err="1"/>
              <a:t>is</a:t>
            </a:r>
            <a:r>
              <a:rPr lang="fr" sz="1600" dirty="0"/>
              <a:t> </a:t>
            </a:r>
            <a:r>
              <a:rPr lang="fr" sz="1600" dirty="0" err="1"/>
              <a:t>assigned</a:t>
            </a:r>
            <a:r>
              <a:rPr lang="fr" sz="1600" dirty="0"/>
              <a:t> to a car</a:t>
            </a:r>
          </a:p>
          <a:p>
            <a:pPr marL="869950" lvl="1" indent="-285750">
              <a:buSzPts val="1600"/>
            </a:pPr>
            <a:endParaRPr sz="1600" dirty="0"/>
          </a:p>
          <a:p>
            <a:pPr marL="869950" lvl="1" indent="-285750">
              <a:buSzPts val="1600"/>
            </a:pPr>
            <a:r>
              <a:rPr lang="fr" sz="1600" dirty="0"/>
              <a:t>The car </a:t>
            </a:r>
            <a:r>
              <a:rPr lang="fr" sz="1600" dirty="0" err="1"/>
              <a:t>is</a:t>
            </a:r>
            <a:r>
              <a:rPr lang="fr" sz="1600" dirty="0"/>
              <a:t> an </a:t>
            </a:r>
            <a:r>
              <a:rPr lang="fr" sz="1600" dirty="0" err="1"/>
              <a:t>entity</a:t>
            </a:r>
            <a:r>
              <a:rPr lang="fr" sz="1600" dirty="0"/>
              <a:t> (table), and the place </a:t>
            </a:r>
            <a:r>
              <a:rPr lang="fr" sz="1600" dirty="0" err="1"/>
              <a:t>is</a:t>
            </a:r>
            <a:r>
              <a:rPr lang="fr" sz="1600" dirty="0"/>
              <a:t> </a:t>
            </a:r>
            <a:r>
              <a:rPr lang="fr" sz="1600" dirty="0" err="1"/>
              <a:t>another</a:t>
            </a:r>
            <a:r>
              <a:rPr lang="fr" sz="1600" dirty="0"/>
              <a:t> </a:t>
            </a:r>
            <a:r>
              <a:rPr lang="fr" sz="1600" dirty="0" err="1"/>
              <a:t>entity</a:t>
            </a:r>
            <a:endParaRPr lang="fr" sz="1600" dirty="0"/>
          </a:p>
          <a:p>
            <a:pPr marL="869950" lvl="1" indent="-285750">
              <a:buSzPts val="1600"/>
            </a:pPr>
            <a:endParaRPr sz="1600" dirty="0"/>
          </a:p>
          <a:p>
            <a:pPr marL="869950" lvl="1" indent="-285750">
              <a:buSzPts val="1600"/>
            </a:pPr>
            <a:r>
              <a:rPr lang="fr" sz="1600" dirty="0"/>
              <a:t>The car </a:t>
            </a:r>
            <a:r>
              <a:rPr lang="fr" sz="1600" dirty="0" err="1"/>
              <a:t>will</a:t>
            </a:r>
            <a:r>
              <a:rPr lang="fr" sz="1600" dirty="0"/>
              <a:t> have </a:t>
            </a:r>
            <a:r>
              <a:rPr lang="fr" sz="1600" dirty="0" err="1"/>
              <a:t>only</a:t>
            </a:r>
            <a:r>
              <a:rPr lang="fr" sz="1600" dirty="0"/>
              <a:t> one place, and the place </a:t>
            </a:r>
            <a:r>
              <a:rPr lang="fr" sz="1600" dirty="0" err="1"/>
              <a:t>only</a:t>
            </a:r>
            <a:r>
              <a:rPr lang="fr" sz="1600" dirty="0"/>
              <a:t> one car</a:t>
            </a:r>
            <a:endParaRPr sz="1600" dirty="0"/>
          </a:p>
        </p:txBody>
      </p:sp>
      <p:pic>
        <p:nvPicPr>
          <p:cNvPr id="368" name="Google Shape;36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88" y="3829050"/>
            <a:ext cx="6810375" cy="1314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987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Existing relations</a:t>
            </a:r>
            <a:endParaRPr/>
          </a:p>
        </p:txBody>
      </p:sp>
      <p:sp>
        <p:nvSpPr>
          <p:cNvPr id="374" name="Google Shape;374;p60"/>
          <p:cNvSpPr txBox="1">
            <a:spLocks noGrp="1"/>
          </p:cNvSpPr>
          <p:nvPr>
            <p:ph type="body" idx="1"/>
          </p:nvPr>
        </p:nvSpPr>
        <p:spPr>
          <a:xfrm>
            <a:off x="838249" y="1504950"/>
            <a:ext cx="7583079" cy="1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" b="1" dirty="0"/>
              <a:t>1,n :</a:t>
            </a:r>
            <a:r>
              <a:rPr lang="fr" dirty="0"/>
              <a:t> The one to </a:t>
            </a:r>
            <a:r>
              <a:rPr lang="fr" dirty="0" err="1"/>
              <a:t>many</a:t>
            </a:r>
            <a:r>
              <a:rPr lang="fr" dirty="0"/>
              <a:t> relation :</a:t>
            </a:r>
            <a:endParaRPr dirty="0"/>
          </a:p>
          <a:p>
            <a:pPr marL="869950" lvl="1" indent="-285750">
              <a:lnSpc>
                <a:spcPct val="150000"/>
              </a:lnSpc>
              <a:buSzPts val="1600"/>
            </a:pPr>
            <a:r>
              <a:rPr lang="fr" sz="1600" dirty="0"/>
              <a:t>Assume </a:t>
            </a:r>
            <a:r>
              <a:rPr lang="fr" sz="1600" dirty="0" err="1"/>
              <a:t>we</a:t>
            </a:r>
            <a:r>
              <a:rPr lang="fr" sz="1600" dirty="0"/>
              <a:t> manage a car garage</a:t>
            </a:r>
          </a:p>
          <a:p>
            <a:pPr marL="869950" lvl="1" indent="-285750">
              <a:lnSpc>
                <a:spcPct val="150000"/>
              </a:lnSpc>
              <a:buSzPts val="1600"/>
            </a:pPr>
            <a:endParaRPr sz="1600" dirty="0"/>
          </a:p>
          <a:p>
            <a:pPr marL="869950" lvl="1" indent="-285750">
              <a:lnSpc>
                <a:spcPct val="150000"/>
              </a:lnSpc>
              <a:buSzPts val="1600"/>
            </a:pPr>
            <a:r>
              <a:rPr lang="fr" sz="1600" dirty="0"/>
              <a:t>The garage </a:t>
            </a:r>
            <a:r>
              <a:rPr lang="fr" sz="1600" dirty="0" err="1"/>
              <a:t>is</a:t>
            </a:r>
            <a:r>
              <a:rPr lang="fr" sz="1600" dirty="0"/>
              <a:t> able to have more </a:t>
            </a:r>
            <a:r>
              <a:rPr lang="fr" sz="1600" dirty="0" err="1"/>
              <a:t>than</a:t>
            </a:r>
            <a:r>
              <a:rPr lang="fr" sz="1600" dirty="0"/>
              <a:t> one car</a:t>
            </a:r>
          </a:p>
          <a:p>
            <a:pPr marL="869950" lvl="1" indent="-285750">
              <a:lnSpc>
                <a:spcPct val="150000"/>
              </a:lnSpc>
              <a:buSzPts val="1600"/>
            </a:pPr>
            <a:endParaRPr sz="1600" dirty="0"/>
          </a:p>
          <a:p>
            <a:pPr marL="869950" lvl="1" indent="-285750">
              <a:buSzPts val="1600"/>
            </a:pPr>
            <a:r>
              <a:rPr lang="fr" sz="1600" dirty="0" err="1"/>
              <a:t>Each</a:t>
            </a:r>
            <a:r>
              <a:rPr lang="fr" sz="1600" dirty="0"/>
              <a:t> car </a:t>
            </a:r>
            <a:r>
              <a:rPr lang="fr" sz="1600" dirty="0" err="1"/>
              <a:t>can</a:t>
            </a:r>
            <a:r>
              <a:rPr lang="fr" sz="1600" dirty="0"/>
              <a:t> </a:t>
            </a:r>
            <a:r>
              <a:rPr lang="fr" sz="1600" dirty="0" err="1"/>
              <a:t>be</a:t>
            </a:r>
            <a:r>
              <a:rPr lang="fr" sz="1600" dirty="0"/>
              <a:t> at </a:t>
            </a:r>
            <a:r>
              <a:rPr lang="fr" sz="1600" dirty="0" err="1"/>
              <a:t>only</a:t>
            </a:r>
            <a:r>
              <a:rPr lang="fr" sz="1600" dirty="0"/>
              <a:t> one garage at the </a:t>
            </a:r>
            <a:r>
              <a:rPr lang="fr" sz="1600" dirty="0" err="1"/>
              <a:t>same</a:t>
            </a:r>
            <a:r>
              <a:rPr lang="fr" sz="1600" dirty="0"/>
              <a:t> time</a:t>
            </a:r>
            <a:endParaRPr sz="1600" dirty="0"/>
          </a:p>
        </p:txBody>
      </p:sp>
      <p:pic>
        <p:nvPicPr>
          <p:cNvPr id="375" name="Google Shape;37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900" y="3872338"/>
            <a:ext cx="6057900" cy="117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926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Existing relations</a:t>
            </a:r>
            <a:endParaRPr/>
          </a:p>
        </p:txBody>
      </p:sp>
      <p:sp>
        <p:nvSpPr>
          <p:cNvPr id="381" name="Google Shape;381;p61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6403800" cy="1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" b="1" dirty="0" err="1"/>
              <a:t>n,n</a:t>
            </a:r>
            <a:r>
              <a:rPr lang="fr" b="1" dirty="0"/>
              <a:t> :</a:t>
            </a:r>
            <a:r>
              <a:rPr lang="fr" dirty="0"/>
              <a:t> The </a:t>
            </a:r>
            <a:r>
              <a:rPr lang="fr" dirty="0" err="1"/>
              <a:t>many</a:t>
            </a:r>
            <a:r>
              <a:rPr lang="fr" dirty="0"/>
              <a:t> to </a:t>
            </a:r>
            <a:r>
              <a:rPr lang="fr" dirty="0" err="1"/>
              <a:t>many</a:t>
            </a:r>
            <a:r>
              <a:rPr lang="fr" dirty="0"/>
              <a:t> relation :</a:t>
            </a:r>
            <a:endParaRPr dirty="0"/>
          </a:p>
          <a:p>
            <a:pPr marL="869950" lvl="1" indent="-285750">
              <a:buSzPts val="1600"/>
            </a:pPr>
            <a:r>
              <a:rPr lang="fr" sz="1600" dirty="0"/>
              <a:t>Assume </a:t>
            </a:r>
            <a:r>
              <a:rPr lang="fr" sz="1600" dirty="0" err="1"/>
              <a:t>we</a:t>
            </a:r>
            <a:r>
              <a:rPr lang="fr" sz="1600" dirty="0"/>
              <a:t> manage a </a:t>
            </a:r>
            <a:r>
              <a:rPr lang="fr" sz="1600" dirty="0" err="1"/>
              <a:t>delivery</a:t>
            </a:r>
            <a:r>
              <a:rPr lang="fr" sz="1600" dirty="0"/>
              <a:t> service </a:t>
            </a:r>
            <a:r>
              <a:rPr lang="fr" sz="1600" dirty="0" err="1"/>
              <a:t>with</a:t>
            </a:r>
            <a:r>
              <a:rPr lang="fr" sz="1600" dirty="0"/>
              <a:t> </a:t>
            </a:r>
            <a:r>
              <a:rPr lang="fr" sz="1600" dirty="0" err="1"/>
              <a:t>possibility</a:t>
            </a:r>
            <a:r>
              <a:rPr lang="fr" sz="1600" dirty="0"/>
              <a:t> to</a:t>
            </a:r>
            <a:endParaRPr sz="1600" dirty="0"/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/>
              <a:t>have </a:t>
            </a:r>
            <a:r>
              <a:rPr lang="fr" sz="1600" dirty="0" err="1"/>
              <a:t>delivery</a:t>
            </a:r>
            <a:r>
              <a:rPr lang="fr" sz="1600" dirty="0"/>
              <a:t> </a:t>
            </a:r>
            <a:r>
              <a:rPr lang="fr" sz="1600" dirty="0" err="1"/>
              <a:t>address</a:t>
            </a:r>
            <a:r>
              <a:rPr lang="fr" sz="1600" dirty="0"/>
              <a:t> and </a:t>
            </a:r>
            <a:r>
              <a:rPr lang="fr" sz="1600" dirty="0" err="1"/>
              <a:t>invoice</a:t>
            </a:r>
            <a:r>
              <a:rPr lang="fr" sz="1600" dirty="0"/>
              <a:t> </a:t>
            </a:r>
            <a:r>
              <a:rPr lang="fr" sz="1600" dirty="0" err="1"/>
              <a:t>address</a:t>
            </a:r>
            <a:r>
              <a:rPr lang="fr" sz="1600" dirty="0"/>
              <a:t> </a:t>
            </a:r>
            <a:r>
              <a:rPr lang="fr" sz="1600" dirty="0" err="1"/>
              <a:t>separated</a:t>
            </a:r>
            <a:r>
              <a:rPr lang="fr" sz="1600" dirty="0"/>
              <a:t>.</a:t>
            </a:r>
            <a:endParaRPr sz="1600" dirty="0"/>
          </a:p>
          <a:p>
            <a:pPr marL="869950" lvl="1" indent="-285750">
              <a:lnSpc>
                <a:spcPct val="150000"/>
              </a:lnSpc>
              <a:buSzPts val="1600"/>
            </a:pPr>
            <a:r>
              <a:rPr lang="fr" sz="1600" dirty="0"/>
              <a:t>A </a:t>
            </a:r>
            <a:r>
              <a:rPr lang="fr" sz="1600" dirty="0" err="1"/>
              <a:t>person</a:t>
            </a:r>
            <a:r>
              <a:rPr lang="fr" sz="1600" dirty="0"/>
              <a:t> </a:t>
            </a:r>
            <a:r>
              <a:rPr lang="fr" sz="1600" dirty="0" err="1"/>
              <a:t>can</a:t>
            </a:r>
            <a:r>
              <a:rPr lang="fr" sz="1600" dirty="0"/>
              <a:t> have more </a:t>
            </a:r>
            <a:r>
              <a:rPr lang="fr" sz="1600" dirty="0" err="1"/>
              <a:t>than</a:t>
            </a:r>
            <a:r>
              <a:rPr lang="fr" sz="1600" dirty="0"/>
              <a:t> one </a:t>
            </a:r>
            <a:r>
              <a:rPr lang="fr" sz="1600" dirty="0" err="1"/>
              <a:t>address</a:t>
            </a:r>
            <a:endParaRPr sz="1600" dirty="0"/>
          </a:p>
          <a:p>
            <a:pPr marL="869950" lvl="1" indent="-285750">
              <a:buSzPts val="1600"/>
            </a:pPr>
            <a:r>
              <a:rPr lang="fr" sz="1600" dirty="0"/>
              <a:t>One </a:t>
            </a:r>
            <a:r>
              <a:rPr lang="fr" sz="1600" dirty="0" err="1"/>
              <a:t>address</a:t>
            </a:r>
            <a:r>
              <a:rPr lang="fr" sz="1600" dirty="0"/>
              <a:t> </a:t>
            </a:r>
            <a:r>
              <a:rPr lang="fr" sz="1600" dirty="0" err="1"/>
              <a:t>can</a:t>
            </a:r>
            <a:r>
              <a:rPr lang="fr" sz="1600" dirty="0"/>
              <a:t> </a:t>
            </a:r>
            <a:r>
              <a:rPr lang="fr" sz="1600" dirty="0" err="1"/>
              <a:t>shelter</a:t>
            </a:r>
            <a:r>
              <a:rPr lang="fr" sz="1600" dirty="0"/>
              <a:t> more </a:t>
            </a:r>
            <a:r>
              <a:rPr lang="fr" sz="1600" dirty="0" err="1"/>
              <a:t>than</a:t>
            </a:r>
            <a:r>
              <a:rPr lang="fr" sz="1600" dirty="0"/>
              <a:t> one </a:t>
            </a:r>
            <a:r>
              <a:rPr lang="fr" sz="1600" dirty="0" err="1"/>
              <a:t>person</a:t>
            </a:r>
            <a:endParaRPr sz="1600" dirty="0"/>
          </a:p>
        </p:txBody>
      </p:sp>
      <p:pic>
        <p:nvPicPr>
          <p:cNvPr id="382" name="Google Shape;38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44" y="3479900"/>
            <a:ext cx="7327563" cy="156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451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7F8F-DCF3-DD47-935C-E9F1D19C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 design example</a:t>
            </a:r>
          </a:p>
        </p:txBody>
      </p:sp>
      <p:pic>
        <p:nvPicPr>
          <p:cNvPr id="4" name="Google Shape;388;p62">
            <a:extLst>
              <a:ext uri="{FF2B5EF4-FFF2-40B4-BE49-F238E27FC236}">
                <a16:creationId xmlns:a16="http://schemas.microsoft.com/office/drawing/2014/main" id="{EE859BC7-F67B-A243-A1E5-255F16E789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350" y="1787878"/>
            <a:ext cx="7797258" cy="2286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149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80C7-A86C-634A-A991-A6FE692E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ERD – 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D903F-6D15-1146-808C-F69660292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1504950"/>
            <a:ext cx="8114021" cy="36385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want to create a website where users can ask questions. </a:t>
            </a:r>
          </a:p>
          <a:p>
            <a:r>
              <a:rPr lang="en-US" dirty="0"/>
              <a:t>The necessary fields for table Users: email,  </a:t>
            </a:r>
            <a:r>
              <a:rPr lang="en-US" dirty="0" err="1"/>
              <a:t>last_connection</a:t>
            </a:r>
            <a:r>
              <a:rPr lang="en-US" dirty="0"/>
              <a:t> (date and time) and Questions: title, content </a:t>
            </a:r>
          </a:p>
          <a:p>
            <a:endParaRPr lang="en-US" dirty="0"/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Add the foreign key to the correct table (hint: always in the child table). Use CASCADE options for the foreign key constraints.</a:t>
            </a:r>
          </a:p>
          <a:p>
            <a:pPr marL="558800" indent="-457200">
              <a:buFont typeface="+mj-lt"/>
              <a:buAutoNum type="arabicPeriod"/>
            </a:pPr>
            <a:endParaRPr lang="en-US" dirty="0"/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Design the UML diagram of this relationship</a:t>
            </a:r>
          </a:p>
          <a:p>
            <a:pPr marL="558800" indent="-457200">
              <a:buFont typeface="+mj-lt"/>
              <a:buAutoNum type="arabicPeriod"/>
            </a:pPr>
            <a:endParaRPr lang="en-US" dirty="0"/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PHPMyAdmin</a:t>
            </a:r>
            <a:r>
              <a:rPr lang="en-US" dirty="0"/>
              <a:t>, create the tables and relationships. Use CASCADE options for the foreign key constraints.</a:t>
            </a:r>
          </a:p>
          <a:p>
            <a:pPr marL="558800" indent="-457200">
              <a:buFont typeface="+mj-lt"/>
              <a:buAutoNum type="arabicPeriod"/>
            </a:pPr>
            <a:endParaRPr lang="en-US" dirty="0"/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PHPMyAdmin</a:t>
            </a:r>
            <a:r>
              <a:rPr lang="en-US" dirty="0"/>
              <a:t>, insert some users and questions.</a:t>
            </a:r>
            <a:br>
              <a:rPr lang="en-US" dirty="0"/>
            </a:br>
            <a:endParaRPr lang="en-US" dirty="0"/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Delete a user. What is the effect on the question tables? </a:t>
            </a:r>
          </a:p>
          <a:p>
            <a:pPr marL="558800" indent="-457200">
              <a:buFont typeface="+mj-lt"/>
              <a:buAutoNum type="arabicPeriod"/>
            </a:pPr>
            <a:endParaRPr lang="en-US" dirty="0"/>
          </a:p>
          <a:p>
            <a:pPr marL="558800" indent="-457200">
              <a:buFont typeface="+mj-lt"/>
              <a:buAutoNum type="arabicPeriod"/>
            </a:pPr>
            <a:endParaRPr lang="en-US" dirty="0"/>
          </a:p>
          <a:p>
            <a:pPr marL="5588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09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73F8-C56B-194E-92D8-E615A929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ERD – Example 1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D494F537-B6B5-B046-B268-BF013779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2049801"/>
            <a:ext cx="76073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30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527A-80FE-1743-9357-A9EF72DE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ERD – 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F0C99-3EC0-6943-8AAF-2F4C16467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349" y="1313058"/>
            <a:ext cx="7892695" cy="3638550"/>
          </a:xfrm>
        </p:spPr>
        <p:txBody>
          <a:bodyPr>
            <a:normAutofit fontScale="92500" lnSpcReduction="20000"/>
          </a:bodyPr>
          <a:lstStyle/>
          <a:p>
            <a:pPr marL="101600" indent="0">
              <a:buNone/>
            </a:pPr>
            <a:r>
              <a:rPr lang="en-US" dirty="0"/>
              <a:t>Design a database that can be used by a library website. An author may write several </a:t>
            </a:r>
            <a:r>
              <a:rPr lang="en-US" dirty="0" err="1"/>
              <a:t>books.Each</a:t>
            </a:r>
            <a:r>
              <a:rPr lang="en-US" dirty="0"/>
              <a:t> book is arranged in a shelf according to the type of work: 'Science-Fiction', 'References', 'Novels’ ... We will have 3 tables, for books, shelves and authors.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1. create the UML diagram of this database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2. Using </a:t>
            </a:r>
            <a:r>
              <a:rPr lang="en-US" dirty="0" err="1"/>
              <a:t>PHPMyAdmin</a:t>
            </a:r>
            <a:r>
              <a:rPr lang="en-US" dirty="0"/>
              <a:t>, create the tables and relationships. Use RESTRICT options for the foreign key constraints.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3. Using </a:t>
            </a:r>
            <a:r>
              <a:rPr lang="en-US" dirty="0" err="1"/>
              <a:t>PHPMyAdmin</a:t>
            </a:r>
            <a:r>
              <a:rPr lang="en-US" dirty="0"/>
              <a:t>, add some books, authors and departments.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4. Delete a shelve. What happens?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82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D100-A8BE-954C-A23B-69FCD032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ERD – Exercise 2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C86D328-B92E-4E43-A77F-C3E224AB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21" y="1747057"/>
            <a:ext cx="7166758" cy="25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9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Update rows</a:t>
            </a:r>
            <a:endParaRPr/>
          </a:p>
        </p:txBody>
      </p:sp>
      <p:sp>
        <p:nvSpPr>
          <p:cNvPr id="295" name="Google Shape;295;p48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 dirty="0"/>
              <a:t>UPDATE </a:t>
            </a:r>
            <a:r>
              <a:rPr lang="fr" b="1" dirty="0" err="1"/>
              <a:t>table_reference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 dirty="0"/>
              <a:t>    SET </a:t>
            </a:r>
            <a:r>
              <a:rPr lang="fr" b="1" dirty="0" err="1"/>
              <a:t>assignment_list</a:t>
            </a:r>
            <a:endParaRPr b="1" dirty="0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    [WHERE </a:t>
            </a:r>
            <a:r>
              <a:rPr lang="fr" b="1" dirty="0" err="1"/>
              <a:t>where_condition</a:t>
            </a:r>
            <a:r>
              <a:rPr lang="fr" b="1" dirty="0"/>
              <a:t>]</a:t>
            </a:r>
            <a:endParaRPr b="1" dirty="0"/>
          </a:p>
        </p:txBody>
      </p:sp>
      <p:sp>
        <p:nvSpPr>
          <p:cNvPr id="296" name="Google Shape;296;p48"/>
          <p:cNvSpPr txBox="1"/>
          <p:nvPr/>
        </p:nvSpPr>
        <p:spPr>
          <a:xfrm>
            <a:off x="204537" y="2414050"/>
            <a:ext cx="8939463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UPDATE </a:t>
            </a:r>
            <a:r>
              <a:rPr lang="fr" dirty="0" err="1"/>
              <a:t>Train_destination</a:t>
            </a:r>
            <a:r>
              <a:rPr lang="fr" dirty="0"/>
              <a:t> SET Destination = “Paris” WHERE </a:t>
            </a:r>
            <a:r>
              <a:rPr lang="fr" dirty="0" err="1"/>
              <a:t>Train_number</a:t>
            </a:r>
            <a:r>
              <a:rPr lang="fr" dirty="0"/>
              <a:t> = “203”;</a:t>
            </a: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25382C-5ED9-844A-98C8-16EA06AA5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615835"/>
              </p:ext>
            </p:extLst>
          </p:nvPr>
        </p:nvGraphicFramePr>
        <p:xfrm>
          <a:off x="1043101" y="3654968"/>
          <a:ext cx="3097943" cy="1037664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614505">
                  <a:extLst>
                    <a:ext uri="{9D8B030D-6E8A-4147-A177-3AD203B41FA5}">
                      <a16:colId xmlns:a16="http://schemas.microsoft.com/office/drawing/2014/main" val="1365609300"/>
                    </a:ext>
                  </a:extLst>
                </a:gridCol>
                <a:gridCol w="1483438">
                  <a:extLst>
                    <a:ext uri="{9D8B030D-6E8A-4147-A177-3AD203B41FA5}">
                      <a16:colId xmlns:a16="http://schemas.microsoft.com/office/drawing/2014/main" val="1049065794"/>
                    </a:ext>
                  </a:extLst>
                </a:gridCol>
              </a:tblGrid>
              <a:tr h="3702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7004"/>
                  </a:ext>
                </a:extLst>
              </a:tr>
              <a:tr h="273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13323"/>
                  </a:ext>
                </a:extLst>
              </a:tr>
              <a:tr h="3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Brussels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937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92A5C1-05BA-494B-AC30-D5F6A1CBBE37}"/>
              </a:ext>
            </a:extLst>
          </p:cNvPr>
          <p:cNvCxnSpPr/>
          <p:nvPr/>
        </p:nvCxnSpPr>
        <p:spPr>
          <a:xfrm>
            <a:off x="4259179" y="4173800"/>
            <a:ext cx="1383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C6E2A0-AB15-9042-B642-1FABC015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64028"/>
              </p:ext>
            </p:extLst>
          </p:nvPr>
        </p:nvGraphicFramePr>
        <p:xfrm>
          <a:off x="5887817" y="3654968"/>
          <a:ext cx="3097943" cy="1037664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614505">
                  <a:extLst>
                    <a:ext uri="{9D8B030D-6E8A-4147-A177-3AD203B41FA5}">
                      <a16:colId xmlns:a16="http://schemas.microsoft.com/office/drawing/2014/main" val="1365609300"/>
                    </a:ext>
                  </a:extLst>
                </a:gridCol>
                <a:gridCol w="1483438">
                  <a:extLst>
                    <a:ext uri="{9D8B030D-6E8A-4147-A177-3AD203B41FA5}">
                      <a16:colId xmlns:a16="http://schemas.microsoft.com/office/drawing/2014/main" val="1049065794"/>
                    </a:ext>
                  </a:extLst>
                </a:gridCol>
              </a:tblGrid>
              <a:tr h="3702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7004"/>
                  </a:ext>
                </a:extLst>
              </a:tr>
              <a:tr h="273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13323"/>
                  </a:ext>
                </a:extLst>
              </a:tr>
              <a:tr h="3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Brussels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93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699A-DFAF-0A44-A5AD-335F13BB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ERD – 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396AF-4EC6-E145-8447-F0A286792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49"/>
            <a:ext cx="8158266" cy="3332521"/>
          </a:xfrm>
        </p:spPr>
        <p:txBody>
          <a:bodyPr>
            <a:normAutofit fontScale="85000" lnSpcReduction="20000"/>
          </a:bodyPr>
          <a:lstStyle/>
          <a:p>
            <a:pPr marL="101600" indent="0">
              <a:buNone/>
            </a:pPr>
            <a:r>
              <a:rPr lang="en-US" dirty="0"/>
              <a:t>Model a movie database. Several actors play in a movie. A film is played by several actors. The films each have a director. Think about the attributes and relationships needed.</a:t>
            </a:r>
          </a:p>
          <a:p>
            <a:pPr marL="101600" indent="0">
              <a:buNone/>
            </a:pPr>
            <a:br>
              <a:rPr lang="en-US" dirty="0"/>
            </a:br>
            <a:r>
              <a:rPr lang="en-US" dirty="0"/>
              <a:t>1. create the UML diagram of this database</a:t>
            </a:r>
            <a:br>
              <a:rPr lang="en-US" dirty="0"/>
            </a:br>
            <a:endParaRPr lang="en-US" dirty="0"/>
          </a:p>
          <a:p>
            <a:pPr marL="101600" indent="0">
              <a:buNone/>
            </a:pPr>
            <a:r>
              <a:rPr lang="en-US" dirty="0"/>
              <a:t>2. Using </a:t>
            </a:r>
            <a:r>
              <a:rPr lang="en-US" dirty="0" err="1"/>
              <a:t>PHPMyAdmin</a:t>
            </a:r>
            <a:r>
              <a:rPr lang="en-US" dirty="0"/>
              <a:t>, create the tables and relationships. Use CASCADE options for the foreign key constraints.</a:t>
            </a:r>
            <a:br>
              <a:rPr lang="en-US" dirty="0"/>
            </a:br>
            <a:endParaRPr lang="en-US" dirty="0"/>
          </a:p>
          <a:p>
            <a:pPr marL="101600" indent="0">
              <a:buNone/>
            </a:pPr>
            <a:r>
              <a:rPr lang="en-US" dirty="0"/>
              <a:t>3. Using </a:t>
            </a:r>
            <a:r>
              <a:rPr lang="en-US" dirty="0" err="1"/>
              <a:t>PHPMyAdmin</a:t>
            </a:r>
            <a:r>
              <a:rPr lang="en-US" dirty="0"/>
              <a:t>, add some movies, actors and directors.</a:t>
            </a:r>
            <a:br>
              <a:rPr lang="en-US" dirty="0"/>
            </a:br>
            <a:endParaRPr lang="en-US" dirty="0"/>
          </a:p>
          <a:p>
            <a:pPr marL="101600" indent="0">
              <a:buNone/>
            </a:pPr>
            <a:r>
              <a:rPr lang="en-US" dirty="0"/>
              <a:t>4. Delete a Film actors. What happens to the other tables?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5. Delete a movie. </a:t>
            </a:r>
            <a:r>
              <a:rPr lang="en-US"/>
              <a:t>What happens?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63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458B-22AD-544C-A6A5-10CFE454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ERD – Exercise 3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649F5DD-92CC-784C-834F-73B4D98CB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01" y="1673689"/>
            <a:ext cx="7170398" cy="27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18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054A-E8AF-074B-846D-3522A07B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ERD – Exercise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A9AB1-D14A-B94F-A3A3-C801B2A7F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8010782" cy="3524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are designing a parking control system. Each user has a pass allowing him to access one of the network car parks. At the end of the day, each car park sends by email a summary of the parking lots for the day: </a:t>
            </a:r>
            <a:r>
              <a:rPr lang="en-US" dirty="0">
                <a:hlinkClick r:id="rId2"/>
              </a:rPr>
              <a:t>http://pastebin.com/mxCwqW5V</a:t>
            </a:r>
            <a:r>
              <a:rPr lang="en-US" dirty="0"/>
              <a:t>  </a:t>
            </a:r>
          </a:p>
          <a:p>
            <a:endParaRPr lang="en-US" dirty="0"/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Design the diagram for this model, allowing for insertion of parking systems, of a summary like in the provided link as well as some customers.</a:t>
            </a:r>
          </a:p>
          <a:p>
            <a:pPr marL="558800" indent="-457200">
              <a:buFont typeface="+mj-lt"/>
              <a:buAutoNum type="arabicPeriod"/>
            </a:pPr>
            <a:endParaRPr lang="en-US" dirty="0"/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Using PhpMyAdmin, create the tables and relationships. Use CASCADE options for the foreign key constraints.</a:t>
            </a:r>
          </a:p>
          <a:p>
            <a:pPr marL="558800" indent="-457200">
              <a:buFont typeface="+mj-lt"/>
              <a:buAutoNum type="arabicPeriod"/>
            </a:pPr>
            <a:endParaRPr lang="en-US" dirty="0"/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Using PhpMyAdmin, insert some parking systems, some customers as well as some summary.</a:t>
            </a:r>
          </a:p>
          <a:p>
            <a:pPr marL="558800" indent="-457200">
              <a:buFont typeface="+mj-lt"/>
              <a:buAutoNum type="arabicPeriod"/>
            </a:pPr>
            <a:endParaRPr lang="en-US" dirty="0"/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Query the summary of a specific user.</a:t>
            </a:r>
          </a:p>
        </p:txBody>
      </p:sp>
    </p:spTree>
    <p:extLst>
      <p:ext uri="{BB962C8B-B14F-4D97-AF65-F5344CB8AC3E}">
        <p14:creationId xmlns:p14="http://schemas.microsoft.com/office/powerpoint/2010/main" val="1616765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14D3-E036-584B-AA26-5B4E880E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ERD – Exercise 4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3EC01C91-0B9F-414E-9015-75292719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1" y="1944711"/>
            <a:ext cx="7324737" cy="127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5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WHERE clause</a:t>
            </a:r>
            <a:endParaRPr/>
          </a:p>
        </p:txBody>
      </p:sp>
      <p:sp>
        <p:nvSpPr>
          <p:cNvPr id="309" name="Google Shape;309;p50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3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WHERE condition [({AND | OR} condition)...]</a:t>
            </a:r>
            <a:endParaRPr b="1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12700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ECD0D1-B502-2245-81E9-B14EE2B25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40435"/>
              </p:ext>
            </p:extLst>
          </p:nvPr>
        </p:nvGraphicFramePr>
        <p:xfrm>
          <a:off x="1043101" y="3654968"/>
          <a:ext cx="3097943" cy="1037664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614505">
                  <a:extLst>
                    <a:ext uri="{9D8B030D-6E8A-4147-A177-3AD203B41FA5}">
                      <a16:colId xmlns:a16="http://schemas.microsoft.com/office/drawing/2014/main" val="1365609300"/>
                    </a:ext>
                  </a:extLst>
                </a:gridCol>
                <a:gridCol w="1483438">
                  <a:extLst>
                    <a:ext uri="{9D8B030D-6E8A-4147-A177-3AD203B41FA5}">
                      <a16:colId xmlns:a16="http://schemas.microsoft.com/office/drawing/2014/main" val="1049065794"/>
                    </a:ext>
                  </a:extLst>
                </a:gridCol>
              </a:tblGrid>
              <a:tr h="3702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7004"/>
                  </a:ext>
                </a:extLst>
              </a:tr>
              <a:tr h="273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13323"/>
                  </a:ext>
                </a:extLst>
              </a:tr>
              <a:tr h="3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Brussels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93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4A1EC3-9617-1C42-AA2C-E6E0B5E51FA6}"/>
              </a:ext>
            </a:extLst>
          </p:cNvPr>
          <p:cNvCxnSpPr/>
          <p:nvPr/>
        </p:nvCxnSpPr>
        <p:spPr>
          <a:xfrm>
            <a:off x="4259179" y="4173800"/>
            <a:ext cx="1383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14E988-AE00-2F41-8754-0C6EB01FB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27452"/>
              </p:ext>
            </p:extLst>
          </p:nvPr>
        </p:nvGraphicFramePr>
        <p:xfrm>
          <a:off x="5887817" y="3654968"/>
          <a:ext cx="3097943" cy="1037664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614505">
                  <a:extLst>
                    <a:ext uri="{9D8B030D-6E8A-4147-A177-3AD203B41FA5}">
                      <a16:colId xmlns:a16="http://schemas.microsoft.com/office/drawing/2014/main" val="1365609300"/>
                    </a:ext>
                  </a:extLst>
                </a:gridCol>
                <a:gridCol w="1483438">
                  <a:extLst>
                    <a:ext uri="{9D8B030D-6E8A-4147-A177-3AD203B41FA5}">
                      <a16:colId xmlns:a16="http://schemas.microsoft.com/office/drawing/2014/main" val="1049065794"/>
                    </a:ext>
                  </a:extLst>
                </a:gridCol>
              </a:tblGrid>
              <a:tr h="3702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7004"/>
                  </a:ext>
                </a:extLst>
              </a:tr>
              <a:tr h="273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13323"/>
                  </a:ext>
                </a:extLst>
              </a:tr>
              <a:tr h="3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9370"/>
                  </a:ext>
                </a:extLst>
              </a:tr>
            </a:tbl>
          </a:graphicData>
        </a:graphic>
      </p:graphicFrame>
      <p:sp>
        <p:nvSpPr>
          <p:cNvPr id="13" name="Google Shape;296;p48">
            <a:extLst>
              <a:ext uri="{FF2B5EF4-FFF2-40B4-BE49-F238E27FC236}">
                <a16:creationId xmlns:a16="http://schemas.microsoft.com/office/drawing/2014/main" id="{86F66507-D700-A242-8434-1518A6FFFE3C}"/>
              </a:ext>
            </a:extLst>
          </p:cNvPr>
          <p:cNvSpPr txBox="1"/>
          <p:nvPr/>
        </p:nvSpPr>
        <p:spPr>
          <a:xfrm>
            <a:off x="204537" y="2139859"/>
            <a:ext cx="8939463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dirty="0"/>
              <a:t>UPDATE </a:t>
            </a:r>
            <a:r>
              <a:rPr lang="fr" dirty="0" err="1"/>
              <a:t>Train_destination</a:t>
            </a:r>
            <a:r>
              <a:rPr lang="fr" dirty="0"/>
              <a:t> SET Destination = “Paris” WHERE </a:t>
            </a:r>
            <a:r>
              <a:rPr lang="fr" dirty="0" err="1"/>
              <a:t>Train_number</a:t>
            </a:r>
            <a:r>
              <a:rPr lang="fr" dirty="0"/>
              <a:t> = “203” OR </a:t>
            </a:r>
            <a:r>
              <a:rPr lang="fr" dirty="0" err="1"/>
              <a:t>Train_number</a:t>
            </a:r>
            <a:r>
              <a:rPr lang="fr" dirty="0"/>
              <a:t> = “405” 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69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C6E52-7D37-044F-9F34-34CBB993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062" y="2039522"/>
            <a:ext cx="7771178" cy="2255700"/>
          </a:xfrm>
        </p:spPr>
        <p:txBody>
          <a:bodyPr>
            <a:noAutofit/>
          </a:bodyPr>
          <a:lstStyle/>
          <a:p>
            <a:pPr marL="101600" indent="0" algn="ctr">
              <a:buNone/>
            </a:pPr>
            <a:r>
              <a:rPr lang="en-US" sz="3200" dirty="0"/>
              <a:t>Time for exercise!</a:t>
            </a:r>
          </a:p>
        </p:txBody>
      </p:sp>
    </p:spTree>
    <p:extLst>
      <p:ext uri="{BB962C8B-B14F-4D97-AF65-F5344CB8AC3E}">
        <p14:creationId xmlns:p14="http://schemas.microsoft.com/office/powerpoint/2010/main" val="34934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Update in table </a:t>
            </a:r>
            <a:r>
              <a:rPr lang="fr" dirty="0" err="1"/>
              <a:t>Train_destination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60A30-5CB6-2749-90CE-175AB34B55C1}"/>
              </a:ext>
            </a:extLst>
          </p:cNvPr>
          <p:cNvGraphicFramePr>
            <a:graphicFrameLocks noGrp="1"/>
          </p:cNvGraphicFramePr>
          <p:nvPr/>
        </p:nvGraphicFramePr>
        <p:xfrm>
          <a:off x="1812132" y="1716966"/>
          <a:ext cx="3097943" cy="1037664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614505">
                  <a:extLst>
                    <a:ext uri="{9D8B030D-6E8A-4147-A177-3AD203B41FA5}">
                      <a16:colId xmlns:a16="http://schemas.microsoft.com/office/drawing/2014/main" val="1365609300"/>
                    </a:ext>
                  </a:extLst>
                </a:gridCol>
                <a:gridCol w="1483438">
                  <a:extLst>
                    <a:ext uri="{9D8B030D-6E8A-4147-A177-3AD203B41FA5}">
                      <a16:colId xmlns:a16="http://schemas.microsoft.com/office/drawing/2014/main" val="1049065794"/>
                    </a:ext>
                  </a:extLst>
                </a:gridCol>
              </a:tblGrid>
              <a:tr h="3702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57004"/>
                  </a:ext>
                </a:extLst>
              </a:tr>
              <a:tr h="2730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13323"/>
                  </a:ext>
                </a:extLst>
              </a:tr>
              <a:tr h="370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Brussels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9370"/>
                  </a:ext>
                </a:extLst>
              </a:tr>
            </a:tbl>
          </a:graphicData>
        </a:graphic>
      </p:graphicFrame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D51FDA2-DEB4-B14B-B899-DD0FE51B0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750" y="3092396"/>
            <a:ext cx="5613400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C6387D-5E84-BF4D-98E3-D0632D179EE3}"/>
              </a:ext>
            </a:extLst>
          </p:cNvPr>
          <p:cNvSpPr txBox="1"/>
          <p:nvPr/>
        </p:nvSpPr>
        <p:spPr>
          <a:xfrm>
            <a:off x="1162929" y="4186864"/>
            <a:ext cx="76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destination of train number 203 to San Francisco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</a:t>
            </a:r>
            <a:r>
              <a:rPr lang="en-US" dirty="0" err="1"/>
              <a:t>Train_number</a:t>
            </a:r>
            <a:r>
              <a:rPr lang="en-US" dirty="0"/>
              <a:t> of train number 405 to 406</a:t>
            </a:r>
          </a:p>
        </p:txBody>
      </p:sp>
    </p:spTree>
    <p:extLst>
      <p:ext uri="{BB962C8B-B14F-4D97-AF65-F5344CB8AC3E}">
        <p14:creationId xmlns:p14="http://schemas.microsoft.com/office/powerpoint/2010/main" val="46690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Update table </a:t>
            </a:r>
            <a:r>
              <a:rPr lang="fr" dirty="0" err="1"/>
              <a:t>Train_schedule</a:t>
            </a:r>
            <a:endParaRPr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3E138EF-3106-314D-8DA7-E647DF183C2B}"/>
              </a:ext>
            </a:extLst>
          </p:cNvPr>
          <p:cNvGraphicFramePr>
            <a:graphicFrameLocks noGrp="1"/>
          </p:cNvGraphicFramePr>
          <p:nvPr/>
        </p:nvGraphicFramePr>
        <p:xfrm>
          <a:off x="1162929" y="1462925"/>
          <a:ext cx="6096000" cy="1483360"/>
        </p:xfrm>
        <a:graphic>
          <a:graphicData uri="http://schemas.openxmlformats.org/drawingml/2006/table">
            <a:tbl>
              <a:tblPr firstRow="1" bandRow="1">
                <a:tableStyleId>{2425D564-60E1-4711-8A29-5285DFD3B261}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4534103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5698739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57326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24571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Week_day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Scheduled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9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3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15:23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2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12:12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864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124AD5E-EF57-A847-8583-FF5FD10606A6}"/>
              </a:ext>
            </a:extLst>
          </p:cNvPr>
          <p:cNvSpPr txBox="1"/>
          <p:nvPr/>
        </p:nvSpPr>
        <p:spPr>
          <a:xfrm>
            <a:off x="1213337" y="3150805"/>
            <a:ext cx="7604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company of train number 203 to SNCB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scheduled time of train number 405 to 15:30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scheduled time of train with company SNCB and Week day of Tuesday  to 15:30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company of train having a week day of Tuesday or Wednesday to SNCF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3CE433-3226-1344-9B5E-D15920F65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00" y="127738"/>
            <a:ext cx="5613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371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{987EFBF4-DCFE-E047-95E0-9F055694CBC4}tf10001069</Template>
  <TotalTime>5274</TotalTime>
  <Words>3501</Words>
  <Application>Microsoft Macintosh PowerPoint</Application>
  <PresentationFormat>On-screen Show (16:9)</PresentationFormat>
  <Paragraphs>515</Paragraphs>
  <Slides>53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Montserrat</vt:lpstr>
      <vt:lpstr>Arial</vt:lpstr>
      <vt:lpstr>Courier New</vt:lpstr>
      <vt:lpstr>Bookman Old Style</vt:lpstr>
      <vt:lpstr>Lobster</vt:lpstr>
      <vt:lpstr>Century Gothic</vt:lpstr>
      <vt:lpstr>Trebuchet MS</vt:lpstr>
      <vt:lpstr>Wingdings 3</vt:lpstr>
      <vt:lpstr>Karla</vt:lpstr>
      <vt:lpstr>Wisp</vt:lpstr>
      <vt:lpstr>SQL Module</vt:lpstr>
      <vt:lpstr>Create a database</vt:lpstr>
      <vt:lpstr>Create a table</vt:lpstr>
      <vt:lpstr>Insert element into a table</vt:lpstr>
      <vt:lpstr>Update rows</vt:lpstr>
      <vt:lpstr>The WHERE clause</vt:lpstr>
      <vt:lpstr>PowerPoint Presentation</vt:lpstr>
      <vt:lpstr>Update in table Train_destination</vt:lpstr>
      <vt:lpstr>Update table Train_schedule</vt:lpstr>
      <vt:lpstr>Delete rows</vt:lpstr>
      <vt:lpstr>PowerPoint Presentation</vt:lpstr>
      <vt:lpstr>Delete from table Train_schedule</vt:lpstr>
      <vt:lpstr>Select elements in a table</vt:lpstr>
      <vt:lpstr>DROP a table</vt:lpstr>
      <vt:lpstr>DROP a database</vt:lpstr>
      <vt:lpstr>Table Columns &amp; Types</vt:lpstr>
      <vt:lpstr>Today Objectives</vt:lpstr>
      <vt:lpstr>Setup an SQL Database environment</vt:lpstr>
      <vt:lpstr>More exercises</vt:lpstr>
      <vt:lpstr>PowerPoint Presentation</vt:lpstr>
      <vt:lpstr>More exercises</vt:lpstr>
      <vt:lpstr>More exercises</vt:lpstr>
      <vt:lpstr>PowerPoint Presentation</vt:lpstr>
      <vt:lpstr>Primary keys</vt:lpstr>
      <vt:lpstr>Primary key - examples</vt:lpstr>
      <vt:lpstr>Primary key - examples</vt:lpstr>
      <vt:lpstr>What would be the primary key in here?</vt:lpstr>
      <vt:lpstr>What would be the primary key in here?</vt:lpstr>
      <vt:lpstr>Foreign keys</vt:lpstr>
      <vt:lpstr>Foreign keys</vt:lpstr>
      <vt:lpstr>Foreign keys </vt:lpstr>
      <vt:lpstr>Foreign keys </vt:lpstr>
      <vt:lpstr>Cascading events</vt:lpstr>
      <vt:lpstr>SQL and relationship</vt:lpstr>
      <vt:lpstr>Introduction to MERISE</vt:lpstr>
      <vt:lpstr>Normalization rules</vt:lpstr>
      <vt:lpstr>Normalization - example</vt:lpstr>
      <vt:lpstr>Normalization - example</vt:lpstr>
      <vt:lpstr>Entity Relationship diagram</vt:lpstr>
      <vt:lpstr>PowerPoint Presentation</vt:lpstr>
      <vt:lpstr>Cardinality</vt:lpstr>
      <vt:lpstr>Existing relations</vt:lpstr>
      <vt:lpstr>Existing relations</vt:lpstr>
      <vt:lpstr>Existing relations</vt:lpstr>
      <vt:lpstr>Complete design example</vt:lpstr>
      <vt:lpstr>ERD – Exercise 1</vt:lpstr>
      <vt:lpstr>ERD – Example 1</vt:lpstr>
      <vt:lpstr>ERD – Exercise 2</vt:lpstr>
      <vt:lpstr>ERD – Exercise 2 </vt:lpstr>
      <vt:lpstr>ERD – Exercise 3</vt:lpstr>
      <vt:lpstr>ERD – Exercise 3</vt:lpstr>
      <vt:lpstr>ERD – Exercise 4</vt:lpstr>
      <vt:lpstr>ERD – Exercise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DBMS</dc:title>
  <cp:lastModifiedBy>Mattieu Detaille</cp:lastModifiedBy>
  <cp:revision>135</cp:revision>
  <dcterms:modified xsi:type="dcterms:W3CDTF">2020-10-19T16:42:53Z</dcterms:modified>
</cp:coreProperties>
</file>