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4" r:id="rId1"/>
  </p:sldMasterIdLst>
  <p:notesMasterIdLst>
    <p:notesMasterId r:id="rId67"/>
  </p:notesMasterIdLst>
  <p:sldIdLst>
    <p:sldId id="309" r:id="rId2"/>
    <p:sldId id="332" r:id="rId3"/>
    <p:sldId id="333" r:id="rId4"/>
    <p:sldId id="311" r:id="rId5"/>
    <p:sldId id="313" r:id="rId6"/>
    <p:sldId id="314" r:id="rId7"/>
    <p:sldId id="334" r:id="rId8"/>
    <p:sldId id="312" r:id="rId9"/>
    <p:sldId id="315" r:id="rId10"/>
    <p:sldId id="316" r:id="rId11"/>
    <p:sldId id="259" r:id="rId12"/>
    <p:sldId id="317" r:id="rId13"/>
    <p:sldId id="318" r:id="rId14"/>
    <p:sldId id="319" r:id="rId15"/>
    <p:sldId id="320" r:id="rId16"/>
    <p:sldId id="321" r:id="rId17"/>
    <p:sldId id="359" r:id="rId18"/>
    <p:sldId id="323" r:id="rId19"/>
    <p:sldId id="263" r:id="rId20"/>
    <p:sldId id="264" r:id="rId21"/>
    <p:sldId id="354" r:id="rId22"/>
    <p:sldId id="324" r:id="rId23"/>
    <p:sldId id="322" r:id="rId24"/>
    <p:sldId id="265" r:id="rId25"/>
    <p:sldId id="307" r:id="rId26"/>
    <p:sldId id="308" r:id="rId27"/>
    <p:sldId id="325" r:id="rId28"/>
    <p:sldId id="267" r:id="rId29"/>
    <p:sldId id="326" r:id="rId30"/>
    <p:sldId id="327" r:id="rId31"/>
    <p:sldId id="337" r:id="rId32"/>
    <p:sldId id="338" r:id="rId33"/>
    <p:sldId id="339" r:id="rId34"/>
    <p:sldId id="340" r:id="rId35"/>
    <p:sldId id="341" r:id="rId36"/>
    <p:sldId id="342" r:id="rId37"/>
    <p:sldId id="355" r:id="rId38"/>
    <p:sldId id="274" r:id="rId39"/>
    <p:sldId id="349" r:id="rId40"/>
    <p:sldId id="351" r:id="rId41"/>
    <p:sldId id="350" r:id="rId42"/>
    <p:sldId id="346" r:id="rId43"/>
    <p:sldId id="347" r:id="rId44"/>
    <p:sldId id="356" r:id="rId45"/>
    <p:sldId id="348" r:id="rId46"/>
    <p:sldId id="352" r:id="rId47"/>
    <p:sldId id="353" r:id="rId48"/>
    <p:sldId id="357" r:id="rId49"/>
    <p:sldId id="358" r:id="rId50"/>
    <p:sldId id="360" r:id="rId51"/>
    <p:sldId id="364" r:id="rId52"/>
    <p:sldId id="366" r:id="rId53"/>
    <p:sldId id="367" r:id="rId54"/>
    <p:sldId id="368" r:id="rId55"/>
    <p:sldId id="369" r:id="rId56"/>
    <p:sldId id="370" r:id="rId57"/>
    <p:sldId id="371" r:id="rId58"/>
    <p:sldId id="373" r:id="rId59"/>
    <p:sldId id="329" r:id="rId60"/>
    <p:sldId id="330" r:id="rId61"/>
    <p:sldId id="331" r:id="rId62"/>
    <p:sldId id="375" r:id="rId63"/>
    <p:sldId id="374" r:id="rId64"/>
    <p:sldId id="376" r:id="rId65"/>
    <p:sldId id="377" r:id="rId66"/>
  </p:sldIdLst>
  <p:sldSz cx="9144000" cy="5143500" type="screen16x9"/>
  <p:notesSz cx="6858000" cy="9144000"/>
  <p:embeddedFontLst>
    <p:embeddedFont>
      <p:font typeface="Bookman Old Style" panose="02050604050505020204" pitchFamily="18" charset="0"/>
      <p:regular r:id="rId68"/>
      <p:bold r:id="rId69"/>
      <p:italic r:id="rId70"/>
      <p:boldItalic r:id="rId71"/>
    </p:embeddedFont>
    <p:embeddedFont>
      <p:font typeface="Century Gothic" panose="020B0502020202020204" pitchFamily="34" charset="0"/>
      <p:regular r:id="rId72"/>
      <p:bold r:id="rId73"/>
      <p:italic r:id="rId74"/>
      <p:boldItalic r:id="rId75"/>
    </p:embeddedFont>
    <p:embeddedFont>
      <p:font typeface="Karla" pitchFamily="2" charset="0"/>
      <p:regular r:id="rId76"/>
      <p:bold r:id="rId77"/>
      <p:italic r:id="rId78"/>
      <p:boldItalic r:id="rId79"/>
    </p:embeddedFont>
    <p:embeddedFont>
      <p:font typeface="Montserrat" pitchFamily="2" charset="77"/>
      <p:regular r:id="rId80"/>
      <p:bold r:id="rId81"/>
      <p:italic r:id="rId82"/>
      <p:boldItalic r:id="rId83"/>
    </p:embeddedFont>
    <p:embeddedFont>
      <p:font typeface="Trebuchet MS" panose="020B0703020202090204" pitchFamily="34" charset="0"/>
      <p:regular r:id="rId84"/>
      <p:bold r:id="rId85"/>
      <p:italic r:id="rId86"/>
    </p:embeddedFont>
    <p:embeddedFont>
      <p:font typeface="Wingdings 3" pitchFamily="2" charset="2"/>
      <p:regular r:id="rId8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5D564-60E1-4711-8A29-5285DFD3B261}">
  <a:tblStyle styleId="{2425D564-60E1-4711-8A29-5285DFD3B2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p:restoredTop sz="53868"/>
  </p:normalViewPr>
  <p:slideViewPr>
    <p:cSldViewPr snapToGrid="0" snapToObjects="1">
      <p:cViewPr varScale="1">
        <p:scale>
          <a:sx n="106" d="100"/>
          <a:sy n="106" d="100"/>
        </p:scale>
        <p:origin x="2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Experience: cyber security team; innovation team (blockchain, cloud, data); freelance</a:t>
            </a:r>
          </a:p>
          <a:p>
            <a:r>
              <a:rPr lang="en-US" dirty="0"/>
              <a:t>Put a paper with your names on your desk</a:t>
            </a:r>
          </a:p>
          <a:p>
            <a:r>
              <a:rPr lang="en-US" dirty="0"/>
              <a:t>Can you introduce yourself (first name, last name, </a:t>
            </a:r>
            <a:r>
              <a:rPr lang="en-US" dirty="0" err="1"/>
              <a:t>whay</a:t>
            </a:r>
            <a:r>
              <a:rPr lang="en-US" dirty="0"/>
              <a:t> you are here)?</a:t>
            </a:r>
          </a:p>
          <a:p>
            <a:endParaRPr lang="en-US" dirty="0"/>
          </a:p>
        </p:txBody>
      </p:sp>
    </p:spTree>
    <p:extLst>
      <p:ext uri="{BB962C8B-B14F-4D97-AF65-F5344CB8AC3E}">
        <p14:creationId xmlns:p14="http://schemas.microsoft.com/office/powerpoint/2010/main" val="3276787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5e2b11d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5e2b11d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Database</a:t>
            </a:r>
            <a:r>
              <a:rPr lang="fr-FR" dirty="0"/>
              <a:t> and </a:t>
            </a:r>
            <a:r>
              <a:rPr lang="fr-FR" dirty="0" err="1"/>
              <a:t>schema</a:t>
            </a:r>
            <a:r>
              <a:rPr lang="fr-FR" dirty="0"/>
              <a:t> : the </a:t>
            </a:r>
            <a:r>
              <a:rPr lang="fr-FR" dirty="0" err="1"/>
              <a:t>same</a:t>
            </a:r>
            <a:r>
              <a:rPr lang="fr-FR" dirty="0"/>
              <a:t>, </a:t>
            </a:r>
            <a:r>
              <a:rPr lang="fr-FR" dirty="0" err="1"/>
              <a:t>schema</a:t>
            </a:r>
            <a:r>
              <a:rPr lang="fr-FR" dirty="0"/>
              <a:t> </a:t>
            </a:r>
            <a:r>
              <a:rPr lang="fr-FR" dirty="0" err="1"/>
              <a:t>was</a:t>
            </a:r>
            <a:r>
              <a:rPr lang="fr-FR" dirty="0"/>
              <a:t> </a:t>
            </a:r>
            <a:r>
              <a:rPr lang="fr-FR" dirty="0" err="1"/>
              <a:t>brought</a:t>
            </a:r>
            <a:r>
              <a:rPr lang="fr-FR" dirty="0"/>
              <a:t> up in a </a:t>
            </a:r>
            <a:r>
              <a:rPr lang="fr-FR" dirty="0" err="1"/>
              <a:t>later</a:t>
            </a:r>
            <a:r>
              <a:rPr lang="fr-FR" dirty="0"/>
              <a:t> version of the </a:t>
            </a:r>
            <a:r>
              <a:rPr lang="fr-FR" dirty="0" err="1"/>
              <a:t>language</a:t>
            </a:r>
            <a:r>
              <a:rPr lang="fr-FR" dirty="0"/>
              <a:t> SQL.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f5e2b11d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f5e2b11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f5e2b11d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f5e2b11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55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INT Signed range is from -2147483648 to 2147483647. Unsigned range is from 0 to 4294967295.</a:t>
            </a:r>
          </a:p>
          <a:p>
            <a:r>
              <a:rPr lang="en-US" sz="1100" b="0" i="0" u="none" strike="noStrike" cap="none" dirty="0">
                <a:solidFill>
                  <a:srgbClr val="000000"/>
                </a:solidFill>
                <a:effectLst/>
                <a:latin typeface="Arial"/>
                <a:ea typeface="Arial"/>
                <a:cs typeface="Arial"/>
                <a:sym typeface="Arial"/>
              </a:rPr>
              <a:t>FLOAT (0 to 24 digits including after comma)</a:t>
            </a:r>
          </a:p>
          <a:p>
            <a:r>
              <a:rPr lang="en-US" sz="1100" b="0" i="0" u="none" strike="noStrike" cap="none" dirty="0">
                <a:solidFill>
                  <a:srgbClr val="000000"/>
                </a:solidFill>
                <a:effectLst/>
                <a:latin typeface="Arial"/>
                <a:ea typeface="Arial"/>
                <a:cs typeface="Arial"/>
                <a:sym typeface="Arial"/>
              </a:rPr>
              <a:t>DOUBLE (25 to 53 digits including after comma)</a:t>
            </a:r>
          </a:p>
          <a:p>
            <a:r>
              <a:rPr lang="en-US" sz="1100" b="0" i="0" u="none" strike="noStrike" cap="none" dirty="0">
                <a:solidFill>
                  <a:srgbClr val="000000"/>
                </a:solidFill>
                <a:effectLst/>
                <a:latin typeface="Arial"/>
                <a:ea typeface="Arial"/>
                <a:cs typeface="Arial"/>
                <a:sym typeface="Arial"/>
              </a:rPr>
              <a:t>A timestamp. TIMESTAMP values are stored as the number of seconds since the Unix epoch ('1970-01-01 00:00:00' UTC).</a:t>
            </a:r>
          </a:p>
          <a:p>
            <a:r>
              <a:rPr lang="en-US" sz="1100" b="0" i="0" u="none" strike="noStrike" cap="none" dirty="0">
                <a:solidFill>
                  <a:srgbClr val="000000"/>
                </a:solidFill>
                <a:effectLst/>
                <a:latin typeface="Arial"/>
                <a:ea typeface="Arial"/>
                <a:cs typeface="Arial"/>
                <a:sym typeface="Arial"/>
              </a:rPr>
              <a:t>ENUM('Low', 'Medium', 'High')</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700525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5e2b11d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f5e2b11d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Not NULL – no values </a:t>
            </a:r>
            <a:r>
              <a:rPr lang="fr-FR" dirty="0" err="1"/>
              <a:t>mandatory</a:t>
            </a:r>
            <a:endParaRPr lang="fr-FR" dirty="0"/>
          </a:p>
          <a:p>
            <a:pPr marL="0" lvl="0" indent="0" algn="l" rtl="0">
              <a:spcBef>
                <a:spcPts val="0"/>
              </a:spcBef>
              <a:spcAft>
                <a:spcPts val="0"/>
              </a:spcAft>
              <a:buNone/>
            </a:pPr>
            <a:r>
              <a:rPr lang="fr-FR" dirty="0" err="1"/>
              <a:t>Unsigned</a:t>
            </a:r>
            <a:r>
              <a:rPr lang="fr-FR" dirty="0"/>
              <a:t> : </a:t>
            </a:r>
            <a:r>
              <a:rPr lang="fr-FR" dirty="0" err="1"/>
              <a:t>zero</a:t>
            </a:r>
            <a:r>
              <a:rPr lang="fr-FR" dirty="0"/>
              <a:t> or positive </a:t>
            </a:r>
            <a:r>
              <a:rPr lang="fr-FR" dirty="0" err="1"/>
              <a:t>numbers</a:t>
            </a:r>
            <a:endParaRPr lang="fr-FR" dirty="0"/>
          </a:p>
          <a:p>
            <a:pPr marL="0" lvl="0" indent="0" algn="l" rtl="0">
              <a:spcBef>
                <a:spcPts val="0"/>
              </a:spcBef>
              <a:spcAft>
                <a:spcPts val="0"/>
              </a:spcAft>
              <a:buNone/>
            </a:pPr>
            <a:r>
              <a:rPr lang="fr-FR" dirty="0" err="1"/>
              <a:t>Zerofill</a:t>
            </a:r>
            <a:r>
              <a:rPr lang="fr-FR" dirty="0"/>
              <a:t> : put </a:t>
            </a:r>
            <a:r>
              <a:rPr lang="fr-FR" dirty="0" err="1"/>
              <a:t>zero</a:t>
            </a:r>
            <a:r>
              <a:rPr lang="fr-FR" dirty="0"/>
              <a:t> values in front of values to display </a:t>
            </a:r>
            <a:r>
              <a:rPr lang="fr-FR" dirty="0" err="1"/>
              <a:t>it</a:t>
            </a:r>
            <a:r>
              <a:rPr lang="fr-FR" dirty="0"/>
              <a:t> </a:t>
            </a:r>
            <a:r>
              <a:rPr lang="fr-FR" dirty="0" err="1"/>
              <a:t>correctly</a:t>
            </a:r>
            <a:endParaRPr lang="fr-FR" dirty="0"/>
          </a:p>
          <a:p>
            <a:pPr marL="0" lvl="0" indent="0" algn="l" rtl="0">
              <a:spcBef>
                <a:spcPts val="0"/>
              </a:spcBef>
              <a:spcAft>
                <a:spcPts val="0"/>
              </a:spcAft>
              <a:buNone/>
            </a:pPr>
            <a:r>
              <a:rPr lang="fr-FR" dirty="0" err="1"/>
              <a:t>Tinyint</a:t>
            </a:r>
            <a:r>
              <a:rPr lang="fr-FR" dirty="0"/>
              <a:t> : 0-255</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CREATE TABLE </a:t>
            </a:r>
            <a:r>
              <a:rPr lang="fr-FR" dirty="0" err="1"/>
              <a:t>Train_destination</a:t>
            </a:r>
            <a:r>
              <a:rPr lang="fr-FR" dirty="0"/>
              <a:t> (</a:t>
            </a:r>
            <a:r>
              <a:rPr lang="fr-FR" dirty="0" err="1"/>
              <a:t>Train_number</a:t>
            </a:r>
            <a:r>
              <a:rPr lang="fr-FR" dirty="0"/>
              <a:t> INT NOT NULL, Destination VARCHAR(10) NOT NULL)</a:t>
            </a:r>
            <a:endParaRPr dirty="0"/>
          </a:p>
        </p:txBody>
      </p:sp>
    </p:spTree>
    <p:extLst>
      <p:ext uri="{BB962C8B-B14F-4D97-AF65-F5344CB8AC3E}">
        <p14:creationId xmlns:p14="http://schemas.microsoft.com/office/powerpoint/2010/main" val="86711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CREATE TABLE </a:t>
            </a:r>
            <a:r>
              <a:rPr lang="fr-FR" dirty="0" err="1"/>
              <a:t>Train_schedule</a:t>
            </a:r>
            <a:r>
              <a:rPr lang="fr-FR" dirty="0"/>
              <a:t> (</a:t>
            </a:r>
            <a:r>
              <a:rPr lang="fr-FR" dirty="0" err="1"/>
              <a:t>Train_number</a:t>
            </a:r>
            <a:r>
              <a:rPr lang="fr-FR" dirty="0"/>
              <a:t> INT NOT NULL, </a:t>
            </a:r>
            <a:r>
              <a:rPr lang="fr-FR" dirty="0" err="1"/>
              <a:t>Company</a:t>
            </a:r>
            <a:r>
              <a:rPr lang="fr-FR" dirty="0"/>
              <a:t> VARCHAR(10) NOT NULL, </a:t>
            </a:r>
            <a:r>
              <a:rPr lang="fr-FR" dirty="0" err="1"/>
              <a:t>Week_day</a:t>
            </a:r>
            <a:r>
              <a:rPr lang="fr-FR" dirty="0"/>
              <a:t> VARCHAR(10) NOT NULL, </a:t>
            </a:r>
            <a:r>
              <a:rPr lang="fr-FR" dirty="0" err="1"/>
              <a:t>Scheduled</a:t>
            </a:r>
            <a:r>
              <a:rPr lang="fr-FR" dirty="0"/>
              <a:t> TIME)</a:t>
            </a:r>
          </a:p>
        </p:txBody>
      </p:sp>
    </p:spTree>
    <p:extLst>
      <p:ext uri="{BB962C8B-B14F-4D97-AF65-F5344CB8AC3E}">
        <p14:creationId xmlns:p14="http://schemas.microsoft.com/office/powerpoint/2010/main" val="2957911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5e2b11d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f5e2b11d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INTO </a:t>
            </a:r>
            <a:r>
              <a:rPr lang="en-US" dirty="0" err="1"/>
              <a:t>Train_destination</a:t>
            </a:r>
            <a:r>
              <a:rPr lang="en-US" dirty="0"/>
              <a:t>(</a:t>
            </a:r>
            <a:r>
              <a:rPr lang="en-US" dirty="0" err="1"/>
              <a:t>Train_number</a:t>
            </a:r>
            <a:r>
              <a:rPr lang="en-US" dirty="0"/>
              <a:t>, Destination) VALUES (203, ‘Nice’);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INSERT INTO </a:t>
            </a:r>
            <a:r>
              <a:rPr lang="en-US" dirty="0" err="1"/>
              <a:t>Train_destinatio</a:t>
            </a:r>
            <a:r>
              <a:rPr lang="en-US" dirty="0"/>
              <a:t>(</a:t>
            </a:r>
            <a:r>
              <a:rPr lang="en-US" dirty="0" err="1"/>
              <a:t>Train_number</a:t>
            </a:r>
            <a:r>
              <a:rPr lang="en-US" dirty="0"/>
              <a:t>, Destination) VALUES (405, ‘Brussels’);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9106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INTO </a:t>
            </a:r>
            <a:r>
              <a:rPr lang="en-US" dirty="0" err="1"/>
              <a:t>Train_schedule</a:t>
            </a:r>
            <a:r>
              <a:rPr lang="en-US" dirty="0"/>
              <a:t>(</a:t>
            </a:r>
            <a:r>
              <a:rPr lang="en-US" dirty="0" err="1"/>
              <a:t>Train_number</a:t>
            </a:r>
            <a:r>
              <a:rPr lang="en-US" dirty="0"/>
              <a:t>, Company, </a:t>
            </a:r>
            <a:r>
              <a:rPr lang="en-US" dirty="0" err="1"/>
              <a:t>Week_day</a:t>
            </a:r>
            <a:r>
              <a:rPr lang="en-US" dirty="0"/>
              <a:t>, Scheduled) VALUES (203, ‘SNCF’,’Monday’,’12:10’);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INSERT INTO </a:t>
            </a:r>
            <a:r>
              <a:rPr lang="en-US" dirty="0" err="1"/>
              <a:t>Train_schedule</a:t>
            </a:r>
            <a:r>
              <a:rPr lang="en-US" dirty="0"/>
              <a:t>(</a:t>
            </a:r>
            <a:r>
              <a:rPr lang="en-US" dirty="0" err="1"/>
              <a:t>Train_number</a:t>
            </a:r>
            <a:r>
              <a:rPr lang="en-US" dirty="0"/>
              <a:t>, Company, </a:t>
            </a:r>
            <a:r>
              <a:rPr lang="en-US" dirty="0" err="1"/>
              <a:t>Week_day</a:t>
            </a:r>
            <a:r>
              <a:rPr lang="en-US" dirty="0"/>
              <a:t>, Scheduled) VALUES (405, ‘SNCB’,Tuesday’,’15:23’);</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9560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time you go on a website, pretty sure there is one behind</a:t>
            </a:r>
          </a:p>
          <a:p>
            <a:r>
              <a:rPr lang="en-US" dirty="0"/>
              <a:t>Small ones for small services like reservation system in a restaurant </a:t>
            </a:r>
          </a:p>
          <a:p>
            <a:r>
              <a:rPr lang="en-US" dirty="0"/>
              <a:t>Imagine now the database needed for Facebook, Amazon? Store and process huge amount of data</a:t>
            </a:r>
          </a:p>
          <a:p>
            <a:endParaRPr lang="en-US" dirty="0"/>
          </a:p>
        </p:txBody>
      </p:sp>
    </p:spTree>
    <p:extLst>
      <p:ext uri="{BB962C8B-B14F-4D97-AF65-F5344CB8AC3E}">
        <p14:creationId xmlns:p14="http://schemas.microsoft.com/office/powerpoint/2010/main" val="159765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TABLE Client (</a:t>
            </a:r>
          </a:p>
          <a:p>
            <a:r>
              <a:rPr lang="en-US" dirty="0"/>
              <a:t>  `</a:t>
            </a:r>
            <a:r>
              <a:rPr lang="en-US" dirty="0" err="1"/>
              <a:t>client_number</a:t>
            </a:r>
            <a:r>
              <a:rPr lang="en-US" dirty="0"/>
              <a:t>` varchar(4) DEFAULT NULL,</a:t>
            </a:r>
          </a:p>
          <a:p>
            <a:r>
              <a:rPr lang="en-US" dirty="0"/>
              <a:t>  `name` varchar(9) DEFAULT NULL,</a:t>
            </a:r>
          </a:p>
          <a:p>
            <a:r>
              <a:rPr lang="en-US" dirty="0"/>
              <a:t>  `address` varchar(21) DEFAULT NULL,</a:t>
            </a:r>
          </a:p>
          <a:p>
            <a:r>
              <a:rPr lang="en-US" dirty="0"/>
              <a:t>  `locality` varchar(9) DEFAULT NULL,</a:t>
            </a:r>
          </a:p>
          <a:p>
            <a:r>
              <a:rPr lang="en-US" dirty="0"/>
              <a:t>  `category` varchar(2) DEFAULT NULL,</a:t>
            </a:r>
          </a:p>
          <a:p>
            <a:r>
              <a:rPr lang="en-US" dirty="0"/>
              <a:t>  `account` </a:t>
            </a:r>
            <a:r>
              <a:rPr lang="en-US" dirty="0" err="1"/>
              <a:t>mediumint</a:t>
            </a:r>
            <a:r>
              <a:rPr lang="en-US" dirty="0"/>
              <a:t>(9) DEFAULT NULL,</a:t>
            </a:r>
          </a:p>
          <a:p>
            <a:r>
              <a:rPr lang="en-US" dirty="0"/>
              <a:t>  `planet` varchar(8) DEFAULT NULL</a:t>
            </a:r>
          </a:p>
          <a:p>
            <a:r>
              <a:rPr lang="en-US" dirty="0"/>
              <a:t>);</a:t>
            </a:r>
          </a:p>
          <a:p>
            <a:endParaRPr lang="en-US" dirty="0"/>
          </a:p>
          <a:p>
            <a:r>
              <a:rPr lang="en-US" dirty="0"/>
              <a:t>INSERT INTO `Clients` VALUES ('B062','skywalker','72, south </a:t>
            </a:r>
            <a:r>
              <a:rPr lang="en-US" dirty="0" err="1"/>
              <a:t>street','San</a:t>
            </a:r>
            <a:r>
              <a:rPr lang="en-US" dirty="0"/>
              <a:t> Francisco','B2',-3200,'Tatooine’);</a:t>
            </a:r>
          </a:p>
        </p:txBody>
      </p:sp>
    </p:spTree>
    <p:extLst>
      <p:ext uri="{BB962C8B-B14F-4D97-AF65-F5344CB8AC3E}">
        <p14:creationId xmlns:p14="http://schemas.microsoft.com/office/powerpoint/2010/main" val="3551275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TABLE Order (</a:t>
            </a:r>
          </a:p>
          <a:p>
            <a:r>
              <a:rPr lang="en-US" dirty="0"/>
              <a:t>  `</a:t>
            </a:r>
            <a:r>
              <a:rPr lang="en-US" dirty="0" err="1"/>
              <a:t>order_number</a:t>
            </a:r>
            <a:r>
              <a:rPr lang="en-US" dirty="0"/>
              <a:t>` </a:t>
            </a:r>
            <a:r>
              <a:rPr lang="en-US" dirty="0" err="1"/>
              <a:t>mediumint</a:t>
            </a:r>
            <a:r>
              <a:rPr lang="en-US" dirty="0"/>
              <a:t>(9) DEFAULT NULL,</a:t>
            </a:r>
          </a:p>
          <a:p>
            <a:r>
              <a:rPr lang="en-US" dirty="0"/>
              <a:t>  `</a:t>
            </a:r>
            <a:r>
              <a:rPr lang="en-US" dirty="0" err="1"/>
              <a:t>client_number</a:t>
            </a:r>
            <a:r>
              <a:rPr lang="en-US" dirty="0"/>
              <a:t>` varchar(4) DEFAULT NULL,</a:t>
            </a:r>
          </a:p>
          <a:p>
            <a:r>
              <a:rPr lang="en-US" dirty="0"/>
              <a:t>  `</a:t>
            </a:r>
            <a:r>
              <a:rPr lang="en-US" dirty="0" err="1"/>
              <a:t>order_date</a:t>
            </a:r>
            <a:r>
              <a:rPr lang="en-US" dirty="0"/>
              <a:t>` datetime DEFAULT NULL</a:t>
            </a:r>
          </a:p>
          <a:p>
            <a:r>
              <a:rPr lang="en-US" dirty="0"/>
              <a:t>);</a:t>
            </a:r>
          </a:p>
          <a:p>
            <a:endParaRPr lang="en-US" dirty="0"/>
          </a:p>
          <a:p>
            <a:endParaRPr lang="en-US" dirty="0"/>
          </a:p>
          <a:p>
            <a:r>
              <a:rPr lang="en-US" dirty="0"/>
              <a:t>INSERT INTO `Orders` VALUES (30178,'K111','2019-03-04’);</a:t>
            </a:r>
          </a:p>
        </p:txBody>
      </p:sp>
    </p:spTree>
    <p:extLst>
      <p:ext uri="{BB962C8B-B14F-4D97-AF65-F5344CB8AC3E}">
        <p14:creationId xmlns:p14="http://schemas.microsoft.com/office/powerpoint/2010/main" val="3171821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TABLE Product (</a:t>
            </a:r>
          </a:p>
          <a:p>
            <a:r>
              <a:rPr lang="en-US" dirty="0"/>
              <a:t>  `</a:t>
            </a:r>
            <a:r>
              <a:rPr lang="en-US" dirty="0" err="1"/>
              <a:t>product_number</a:t>
            </a:r>
            <a:r>
              <a:rPr lang="en-US" dirty="0"/>
              <a:t>` varchar(5) DEFAULT NULL,</a:t>
            </a:r>
          </a:p>
          <a:p>
            <a:r>
              <a:rPr lang="en-US" dirty="0"/>
              <a:t>  `label` varchar(21) DEFAULT NULL,</a:t>
            </a:r>
          </a:p>
          <a:p>
            <a:r>
              <a:rPr lang="en-US" dirty="0"/>
              <a:t>  `price` </a:t>
            </a:r>
            <a:r>
              <a:rPr lang="en-US" dirty="0" err="1"/>
              <a:t>smallint</a:t>
            </a:r>
            <a:r>
              <a:rPr lang="en-US" dirty="0"/>
              <a:t>(6) DEFAULT NULL,</a:t>
            </a:r>
          </a:p>
          <a:p>
            <a:r>
              <a:rPr lang="en-US" dirty="0"/>
              <a:t>  `</a:t>
            </a:r>
            <a:r>
              <a:rPr lang="en-US" dirty="0" err="1"/>
              <a:t>stock_quantity</a:t>
            </a:r>
            <a:r>
              <a:rPr lang="en-US" dirty="0"/>
              <a:t>` </a:t>
            </a:r>
            <a:r>
              <a:rPr lang="en-US" dirty="0" err="1"/>
              <a:t>smallint</a:t>
            </a:r>
            <a:r>
              <a:rPr lang="en-US" dirty="0"/>
              <a:t>(6) DEFAULT NULL</a:t>
            </a:r>
          </a:p>
          <a:p>
            <a:r>
              <a:rPr lang="en-US" dirty="0"/>
              <a:t>);</a:t>
            </a:r>
          </a:p>
          <a:p>
            <a:endParaRPr lang="en-US" dirty="0"/>
          </a:p>
          <a:p>
            <a:r>
              <a:rPr lang="en-US" dirty="0"/>
              <a:t>INSERT INTO `Product` VALUES ('CS262','Chocolate bar',75,1);</a:t>
            </a:r>
          </a:p>
        </p:txBody>
      </p:sp>
    </p:spTree>
    <p:extLst>
      <p:ext uri="{BB962C8B-B14F-4D97-AF65-F5344CB8AC3E}">
        <p14:creationId xmlns:p14="http://schemas.microsoft.com/office/powerpoint/2010/main" val="2924343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TABLE Detail (</a:t>
            </a:r>
          </a:p>
          <a:p>
            <a:r>
              <a:rPr lang="en-US" dirty="0"/>
              <a:t>  `</a:t>
            </a:r>
            <a:r>
              <a:rPr lang="en-US" dirty="0" err="1"/>
              <a:t>order_number</a:t>
            </a:r>
            <a:r>
              <a:rPr lang="en-US" dirty="0"/>
              <a:t>` </a:t>
            </a:r>
            <a:r>
              <a:rPr lang="en-US" dirty="0" err="1"/>
              <a:t>mediumint</a:t>
            </a:r>
            <a:r>
              <a:rPr lang="en-US" dirty="0"/>
              <a:t>(9) DEFAULT NULL,</a:t>
            </a:r>
          </a:p>
          <a:p>
            <a:r>
              <a:rPr lang="en-US" dirty="0"/>
              <a:t>  `</a:t>
            </a:r>
            <a:r>
              <a:rPr lang="en-US" dirty="0" err="1"/>
              <a:t>product_number</a:t>
            </a:r>
            <a:r>
              <a:rPr lang="en-US" dirty="0"/>
              <a:t>` varchar(5) DEFAULT NULL,</a:t>
            </a:r>
          </a:p>
          <a:p>
            <a:r>
              <a:rPr lang="en-US" dirty="0"/>
              <a:t>  `quantity` </a:t>
            </a:r>
            <a:r>
              <a:rPr lang="en-US" dirty="0" err="1"/>
              <a:t>smallint</a:t>
            </a:r>
            <a:r>
              <a:rPr lang="en-US" dirty="0"/>
              <a:t>(6) DEFAULT NULL</a:t>
            </a:r>
          </a:p>
          <a:p>
            <a:r>
              <a:rPr lang="en-US" dirty="0"/>
              <a:t>);</a:t>
            </a:r>
          </a:p>
          <a:p>
            <a:endParaRPr lang="en-US" dirty="0"/>
          </a:p>
          <a:p>
            <a:r>
              <a:rPr lang="en-US" dirty="0"/>
              <a:t>INSERT INTO `Detail` VALUES (30178,'CS464',25);</a:t>
            </a:r>
          </a:p>
        </p:txBody>
      </p:sp>
    </p:spTree>
    <p:extLst>
      <p:ext uri="{BB962C8B-B14F-4D97-AF65-F5344CB8AC3E}">
        <p14:creationId xmlns:p14="http://schemas.microsoft.com/office/powerpoint/2010/main" val="3181513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TABLE </a:t>
            </a:r>
            <a:r>
              <a:rPr lang="en-US" dirty="0" err="1"/>
              <a:t>Bank_accounts</a:t>
            </a:r>
            <a:r>
              <a:rPr lang="en-US" dirty="0"/>
              <a:t> (</a:t>
            </a:r>
            <a:r>
              <a:rPr lang="en-US" dirty="0" err="1"/>
              <a:t>client_number</a:t>
            </a:r>
            <a:r>
              <a:rPr lang="en-US" dirty="0"/>
              <a:t> VARCHAR(10), amount DOUBLE, updated TIME, valid BOOLEAN, type ENUM('small', 'medium', 'large’));</a:t>
            </a:r>
          </a:p>
          <a:p>
            <a:r>
              <a:rPr lang="en-US" dirty="0"/>
              <a:t>INSERT INTO </a:t>
            </a:r>
            <a:r>
              <a:rPr lang="en-US" dirty="0" err="1"/>
              <a:t>Bank_accounts</a:t>
            </a:r>
            <a:r>
              <a:rPr lang="en-US" dirty="0"/>
              <a:t>(</a:t>
            </a:r>
            <a:r>
              <a:rPr lang="en-US" dirty="0" err="1"/>
              <a:t>client_number</a:t>
            </a:r>
            <a:r>
              <a:rPr lang="en-US" dirty="0"/>
              <a:t>, amount, type, updated, valid) VALUES ('B332', 100.0, 'small', '12:10', TRUE); </a:t>
            </a:r>
          </a:p>
        </p:txBody>
      </p:sp>
    </p:spTree>
    <p:extLst>
      <p:ext uri="{BB962C8B-B14F-4D97-AF65-F5344CB8AC3E}">
        <p14:creationId xmlns:p14="http://schemas.microsoft.com/office/powerpoint/2010/main" val="2507279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5e2b11d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5e2b11d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5e2b11d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5e2b11d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25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5e2b11d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5e2b11d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1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UPDATE </a:t>
            </a:r>
            <a:r>
              <a:rPr lang="en-US" dirty="0" err="1"/>
              <a:t>Train_schedule</a:t>
            </a:r>
            <a:r>
              <a:rPr lang="en-US" dirty="0"/>
              <a:t> SET Destination = “San Francisco” WHERE </a:t>
            </a:r>
            <a:r>
              <a:rPr lang="en-US" dirty="0" err="1"/>
              <a:t>Train_number</a:t>
            </a:r>
            <a:r>
              <a:rPr lang="en-US" dirty="0"/>
              <a:t> = “203”;</a:t>
            </a:r>
          </a:p>
          <a:p>
            <a:pPr marL="0" lvl="0" indent="0" algn="l" rtl="0">
              <a:spcBef>
                <a:spcPts val="0"/>
              </a:spcBef>
              <a:spcAft>
                <a:spcPts val="0"/>
              </a:spcAft>
              <a:buNone/>
            </a:pPr>
            <a:r>
              <a:rPr lang="en-US" dirty="0"/>
              <a:t>UPDATE </a:t>
            </a:r>
            <a:r>
              <a:rPr lang="en-US" dirty="0" err="1"/>
              <a:t>Train_schedule</a:t>
            </a:r>
            <a:r>
              <a:rPr lang="en-US" dirty="0"/>
              <a:t> SET </a:t>
            </a:r>
            <a:r>
              <a:rPr lang="en-US" dirty="0" err="1"/>
              <a:t>Train_number</a:t>
            </a:r>
            <a:r>
              <a:rPr lang="en-US" dirty="0"/>
              <a:t> = “406” WHERE </a:t>
            </a:r>
            <a:r>
              <a:rPr lang="en-US" dirty="0" err="1"/>
              <a:t>Train_number</a:t>
            </a:r>
            <a:r>
              <a:rPr lang="en-US" dirty="0"/>
              <a:t> = “405”;</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2555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UPDATE </a:t>
            </a:r>
            <a:r>
              <a:rPr lang="en-US" dirty="0" err="1"/>
              <a:t>Train_schedule</a:t>
            </a:r>
            <a:r>
              <a:rPr lang="en-US" dirty="0"/>
              <a:t> SET Company = “SNCB” WHERE </a:t>
            </a:r>
            <a:r>
              <a:rPr lang="en-US" dirty="0" err="1"/>
              <a:t>Train_number</a:t>
            </a:r>
            <a:r>
              <a:rPr lang="en-US" dirty="0"/>
              <a:t> = “203”;</a:t>
            </a:r>
          </a:p>
          <a:p>
            <a:pPr marL="0" lvl="0" indent="0" algn="l" rtl="0">
              <a:spcBef>
                <a:spcPts val="0"/>
              </a:spcBef>
              <a:spcAft>
                <a:spcPts val="0"/>
              </a:spcAft>
              <a:buNone/>
            </a:pPr>
            <a:r>
              <a:rPr lang="en-US" dirty="0"/>
              <a:t>UPDATE </a:t>
            </a:r>
            <a:r>
              <a:rPr lang="en-US" dirty="0" err="1"/>
              <a:t>Train_schedule</a:t>
            </a:r>
            <a:r>
              <a:rPr lang="en-US" dirty="0"/>
              <a:t> SET Scheduled = “15:30” WHERE </a:t>
            </a:r>
            <a:r>
              <a:rPr lang="en-US" dirty="0" err="1"/>
              <a:t>Train_number</a:t>
            </a:r>
            <a:r>
              <a:rPr lang="en-US" dirty="0"/>
              <a:t> = “405”;</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UPDATE </a:t>
            </a:r>
            <a:r>
              <a:rPr lang="en-US" dirty="0" err="1"/>
              <a:t>Train_schedule</a:t>
            </a:r>
            <a:r>
              <a:rPr lang="en-US" dirty="0"/>
              <a:t> SET Scheduled = “15:30” WHERE Company = “SNCB” AND </a:t>
            </a:r>
            <a:r>
              <a:rPr lang="en-US" dirty="0" err="1"/>
              <a:t>Week_day</a:t>
            </a:r>
            <a:r>
              <a:rPr lang="en-US" dirty="0"/>
              <a:t> = “Tuesday”;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UPDATE </a:t>
            </a:r>
            <a:r>
              <a:rPr lang="en-US" dirty="0" err="1"/>
              <a:t>Train_schedule</a:t>
            </a:r>
            <a:r>
              <a:rPr lang="en-US" dirty="0"/>
              <a:t> SET company = “SNCF” WHERE </a:t>
            </a:r>
            <a:r>
              <a:rPr lang="en-US" dirty="0" err="1"/>
              <a:t>Week_day</a:t>
            </a:r>
            <a:r>
              <a:rPr lang="en-US" dirty="0"/>
              <a:t> = “Tuesday” AND </a:t>
            </a:r>
            <a:r>
              <a:rPr lang="en-US" dirty="0" err="1"/>
              <a:t>Week_day</a:t>
            </a:r>
            <a:r>
              <a:rPr lang="en-US" dirty="0"/>
              <a:t> = “Wednesday”;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410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471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f5e2b11d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f5e2b11d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51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DELETE FROM </a:t>
            </a:r>
            <a:r>
              <a:rPr lang="en-US" dirty="0" err="1"/>
              <a:t>Train_schedule</a:t>
            </a:r>
            <a:r>
              <a:rPr lang="en-US" dirty="0"/>
              <a:t> WHERE </a:t>
            </a:r>
            <a:r>
              <a:rPr lang="en-US" dirty="0" err="1"/>
              <a:t>Train_number</a:t>
            </a:r>
            <a:r>
              <a:rPr lang="en-US" dirty="0"/>
              <a:t> = “203”;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DELETE FROM </a:t>
            </a:r>
            <a:r>
              <a:rPr lang="en-US" dirty="0" err="1"/>
              <a:t>Train_schedule</a:t>
            </a:r>
            <a:r>
              <a:rPr lang="en-US" dirty="0"/>
              <a:t> WHERE Company = “SNCF” OR Company = “SNCB”;</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DELETE FROM </a:t>
            </a:r>
            <a:r>
              <a:rPr lang="en-US" dirty="0" err="1"/>
              <a:t>Train_schedule</a:t>
            </a:r>
            <a:r>
              <a:rPr lang="en-US" dirty="0"/>
              <a:t> WHERE </a:t>
            </a:r>
            <a:r>
              <a:rPr lang="en-US" dirty="0" err="1"/>
              <a:t>Week_day</a:t>
            </a:r>
            <a:r>
              <a:rPr lang="en-US" dirty="0"/>
              <a:t> = “Monday” AND Scheduled = “12:10”;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87183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f5e2b11d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f5e2b11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87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f5e2b11d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f5e2b11d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881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9998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d032219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d032219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 FROM </a:t>
            </a:r>
            <a:r>
              <a:rPr lang="en-US" dirty="0" err="1"/>
              <a:t>Train_schedule</a:t>
            </a:r>
            <a:r>
              <a:rPr lang="en-US" dirty="0"/>
              <a:t> WHERE </a:t>
            </a:r>
            <a:r>
              <a:rPr lang="en-US" dirty="0" err="1"/>
              <a:t>Train_number</a:t>
            </a:r>
            <a:r>
              <a:rPr lang="en-US" dirty="0"/>
              <a:t> = “203”;</a:t>
            </a:r>
          </a:p>
        </p:txBody>
      </p:sp>
    </p:spTree>
    <p:extLst>
      <p:ext uri="{BB962C8B-B14F-4D97-AF65-F5344CB8AC3E}">
        <p14:creationId xmlns:p14="http://schemas.microsoft.com/office/powerpoint/2010/main" val="1424150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a:p>
            <a:endParaRPr lang="en-US" dirty="0"/>
          </a:p>
        </p:txBody>
      </p:sp>
    </p:spTree>
    <p:extLst>
      <p:ext uri="{BB962C8B-B14F-4D97-AF65-F5344CB8AC3E}">
        <p14:creationId xmlns:p14="http://schemas.microsoft.com/office/powerpoint/2010/main" val="1526108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36701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6263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509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kern="0" cap="none" dirty="0">
                <a:solidFill>
                  <a:srgbClr val="000000"/>
                </a:solidFill>
                <a:latin typeface="Bookman Old Style" pitchFamily="18" charset="0"/>
                <a:ea typeface="Arial"/>
                <a:cs typeface="Arial"/>
                <a:sym typeface="Arial"/>
              </a:rPr>
              <a:t>A database management system (DBMS) such as Access, FileMaker, Lotus Notes, Oracle or SQL Server which provides you with the software tools you need to organize that data in a flexible manner.  It includes tools to add, modify or delete data from the database, ask questions (or queries) about the data stored in the database and produce reports summarizing selected contents</a:t>
            </a:r>
          </a:p>
        </p:txBody>
      </p:sp>
    </p:spTree>
    <p:extLst>
      <p:ext uri="{BB962C8B-B14F-4D97-AF65-F5344CB8AC3E}">
        <p14:creationId xmlns:p14="http://schemas.microsoft.com/office/powerpoint/2010/main" val="663103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CREATE DATABASE test;</a:t>
            </a:r>
          </a:p>
          <a:p>
            <a:r>
              <a:rPr lang="en-US" dirty="0"/>
              <a:t>CREATE TABLE </a:t>
            </a:r>
            <a:r>
              <a:rPr lang="en-US" dirty="0" err="1"/>
              <a:t>test_table</a:t>
            </a:r>
            <a:r>
              <a:rPr lang="en-US" dirty="0"/>
              <a:t> (id INT, information VARCHAR(10));</a:t>
            </a:r>
          </a:p>
          <a:p>
            <a:r>
              <a:rPr lang="en-US" dirty="0"/>
              <a:t>DELETE TABLE </a:t>
            </a:r>
            <a:r>
              <a:rPr lang="en-US" dirty="0" err="1"/>
              <a:t>test_table</a:t>
            </a:r>
            <a:r>
              <a:rPr lang="en-US" dirty="0"/>
              <a:t>;</a:t>
            </a:r>
          </a:p>
          <a:p>
            <a:r>
              <a:rPr lang="en-US" dirty="0"/>
              <a:t>DROP TABLE </a:t>
            </a:r>
            <a:r>
              <a:rPr lang="en-US" dirty="0" err="1"/>
              <a:t>test_table</a:t>
            </a:r>
            <a:r>
              <a:rPr lang="en-US" dirty="0"/>
              <a:t>;</a:t>
            </a:r>
          </a:p>
          <a:p>
            <a:r>
              <a:rPr lang="en-US" dirty="0"/>
              <a:t>DROP DATABASE test; </a:t>
            </a:r>
          </a:p>
        </p:txBody>
      </p:sp>
    </p:spTree>
    <p:extLst>
      <p:ext uri="{BB962C8B-B14F-4D97-AF65-F5344CB8AC3E}">
        <p14:creationId xmlns:p14="http://schemas.microsoft.com/office/powerpoint/2010/main" val="208750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Create and insert all those information in the following tables</a:t>
            </a:r>
          </a:p>
        </p:txBody>
      </p:sp>
    </p:spTree>
    <p:extLst>
      <p:ext uri="{BB962C8B-B14F-4D97-AF65-F5344CB8AC3E}">
        <p14:creationId xmlns:p14="http://schemas.microsoft.com/office/powerpoint/2010/main" val="61876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Create and insert all those information in the following tables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Try to insert </a:t>
            </a:r>
            <a:r>
              <a:rPr lang="en-US" sz="1100" b="0" i="0" u="none" strike="noStrike" cap="none" dirty="0">
                <a:solidFill>
                  <a:srgbClr val="000000"/>
                </a:solidFill>
                <a:effectLst/>
                <a:latin typeface="Arial"/>
                <a:ea typeface="Arial"/>
                <a:cs typeface="Arial"/>
                <a:sym typeface="Arial"/>
              </a:rPr>
              <a:t>C123 a a a a 42 in client. What happens?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Give all info from clients that lives in Namur</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Give all the information about customers who live in Lille and who have a positive or zero balance.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What are the names and addresses of category C1 customers?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 what year were the orders made? (you will probably need the function </a:t>
            </a:r>
            <a:r>
              <a:rPr lang="en-US" dirty="0" err="1"/>
              <a:t>strftime</a:t>
            </a:r>
            <a:r>
              <a:rPr lang="en-US" dirty="0"/>
              <a:t> (format, date))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What is the total price of the available stock for each product?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What is the total price of the available stock, all products combined</a:t>
            </a:r>
          </a:p>
        </p:txBody>
      </p:sp>
    </p:spTree>
    <p:extLst>
      <p:ext uri="{BB962C8B-B14F-4D97-AF65-F5344CB8AC3E}">
        <p14:creationId xmlns:p14="http://schemas.microsoft.com/office/powerpoint/2010/main" val="148299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5e2b11d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5e2b11d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MySQL </a:t>
            </a:r>
            <a:r>
              <a:rPr lang="fr-FR" dirty="0" err="1"/>
              <a:t>is</a:t>
            </a:r>
            <a:r>
              <a:rPr lang="fr-FR" dirty="0"/>
              <a:t> the one </a:t>
            </a:r>
            <a:r>
              <a:rPr lang="fr-FR" dirty="0" err="1"/>
              <a:t>we</a:t>
            </a:r>
            <a:r>
              <a:rPr lang="fr-FR" dirty="0"/>
              <a:t> </a:t>
            </a:r>
            <a:r>
              <a:rPr lang="fr-FR" dirty="0" err="1"/>
              <a:t>will</a:t>
            </a:r>
            <a:r>
              <a:rPr lang="fr-FR" dirty="0"/>
              <a:t> use</a:t>
            </a:r>
          </a:p>
          <a:p>
            <a:pPr marL="0" lvl="0" indent="0" algn="l" rtl="0">
              <a:spcBef>
                <a:spcPts val="0"/>
              </a:spcBef>
              <a:spcAft>
                <a:spcPts val="0"/>
              </a:spcAft>
              <a:buNone/>
            </a:pPr>
            <a:r>
              <a:rPr lang="fr-FR" dirty="0" err="1"/>
              <a:t>MariaDB</a:t>
            </a:r>
            <a:r>
              <a:rPr lang="fr-FR" dirty="0"/>
              <a:t> = high </a:t>
            </a:r>
            <a:r>
              <a:rPr lang="fr-FR" dirty="0" err="1"/>
              <a:t>avilability</a:t>
            </a:r>
            <a:r>
              <a:rPr lang="fr-FR" dirty="0"/>
              <a:t> and </a:t>
            </a:r>
            <a:r>
              <a:rPr lang="fr-FR" dirty="0" err="1"/>
              <a:t>failover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312866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relational database</a:t>
            </a:r>
            <a:r>
              <a:rPr lang="en-US" sz="1100" b="0" i="0" u="none" strike="noStrike" cap="none" dirty="0">
                <a:solidFill>
                  <a:srgbClr val="000000"/>
                </a:solidFill>
                <a:effectLst/>
                <a:latin typeface="Arial"/>
                <a:ea typeface="Arial"/>
                <a:cs typeface="Arial"/>
                <a:sym typeface="Arial"/>
              </a:rPr>
              <a:t> is a collection of </a:t>
            </a:r>
            <a:r>
              <a:rPr lang="en-US" sz="1100" b="1" i="0" u="none" strike="noStrike" cap="none" dirty="0">
                <a:solidFill>
                  <a:srgbClr val="000000"/>
                </a:solidFill>
                <a:effectLst/>
                <a:latin typeface="Arial"/>
                <a:ea typeface="Arial"/>
                <a:cs typeface="Arial"/>
                <a:sym typeface="Arial"/>
              </a:rPr>
              <a:t>data</a:t>
            </a:r>
            <a:r>
              <a:rPr lang="en-US" sz="1100" b="0" i="0" u="none" strike="noStrike" cap="none" dirty="0">
                <a:solidFill>
                  <a:srgbClr val="000000"/>
                </a:solidFill>
                <a:effectLst/>
                <a:latin typeface="Arial"/>
                <a:ea typeface="Arial"/>
                <a:cs typeface="Arial"/>
                <a:sym typeface="Arial"/>
              </a:rPr>
              <a:t> items with pre-defined relationships between them. These items are organized as a set of tables with columns and rows. Tables are used to hold information about the objects to be represented in the </a:t>
            </a:r>
            <a:r>
              <a:rPr lang="en-US" sz="1100" b="1" i="0" u="none" strike="noStrike" cap="none" dirty="0">
                <a:solidFill>
                  <a:srgbClr val="000000"/>
                </a:solidFill>
                <a:effectLst/>
                <a:latin typeface="Arial"/>
                <a:ea typeface="Arial"/>
                <a:cs typeface="Arial"/>
                <a:sym typeface="Arial"/>
              </a:rPr>
              <a:t>database</a:t>
            </a:r>
            <a:r>
              <a:rPr lang="en-US" sz="1100" b="0" i="0" u="none" strike="noStrike" cap="none" dirty="0">
                <a:solidFill>
                  <a:srgbClr val="000000"/>
                </a:solidFill>
                <a:effectLst/>
                <a:latin typeface="Arial"/>
                <a:ea typeface="Arial"/>
                <a:cs typeface="Arial"/>
                <a:sym typeface="Arial"/>
              </a:rPr>
              <a:t>.</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389444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Draw database-tables representation on the board</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relational database</a:t>
            </a:r>
            <a:r>
              <a:rPr lang="en-US" sz="1100" b="0" i="0" u="none" strike="noStrike" cap="none" dirty="0">
                <a:solidFill>
                  <a:srgbClr val="000000"/>
                </a:solidFill>
                <a:effectLst/>
                <a:latin typeface="Arial"/>
                <a:ea typeface="Arial"/>
                <a:cs typeface="Arial"/>
                <a:sym typeface="Arial"/>
              </a:rPr>
              <a:t> is a collection of </a:t>
            </a:r>
            <a:r>
              <a:rPr lang="en-US" sz="1100" b="1" i="0" u="none" strike="noStrike" cap="none" dirty="0">
                <a:solidFill>
                  <a:srgbClr val="000000"/>
                </a:solidFill>
                <a:effectLst/>
                <a:latin typeface="Arial"/>
                <a:ea typeface="Arial"/>
                <a:cs typeface="Arial"/>
                <a:sym typeface="Arial"/>
              </a:rPr>
              <a:t>data</a:t>
            </a:r>
            <a:r>
              <a:rPr lang="en-US" sz="1100" b="0" i="0" u="none" strike="noStrike" cap="none" dirty="0">
                <a:solidFill>
                  <a:srgbClr val="000000"/>
                </a:solidFill>
                <a:effectLst/>
                <a:latin typeface="Arial"/>
                <a:ea typeface="Arial"/>
                <a:cs typeface="Arial"/>
                <a:sym typeface="Arial"/>
              </a:rPr>
              <a:t> items with pre-defined relationships between them. These items are organized as a set of tables with columns and rows. Tables are used to hold information about the objects to be represented in the </a:t>
            </a:r>
            <a:r>
              <a:rPr lang="en-US" sz="1100" b="1" i="0" u="none" strike="noStrike" cap="none" dirty="0">
                <a:solidFill>
                  <a:srgbClr val="000000"/>
                </a:solidFill>
                <a:effectLst/>
                <a:latin typeface="Arial"/>
                <a:ea typeface="Arial"/>
                <a:cs typeface="Arial"/>
                <a:sym typeface="Arial"/>
              </a:rPr>
              <a:t>database</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Entity : Train-schedule; Train-location </a:t>
            </a:r>
          </a:p>
          <a:p>
            <a:r>
              <a:rPr lang="en-US" sz="1100" b="0" i="0" u="none" strike="noStrike" cap="none" dirty="0">
                <a:solidFill>
                  <a:srgbClr val="000000"/>
                </a:solidFill>
                <a:effectLst/>
                <a:latin typeface="Arial"/>
                <a:ea typeface="Arial"/>
                <a:cs typeface="Arial"/>
                <a:sym typeface="Arial"/>
              </a:rPr>
              <a:t>Relation : schedule-location of the train</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393306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endParaRPr lang="en-US" altLang="en-US" dirty="0">
              <a:latin typeface="Bookman Old Style" panose="02050604050505020204" pitchFamily="18" charset="0"/>
            </a:endParaRPr>
          </a:p>
        </p:txBody>
      </p:sp>
    </p:spTree>
    <p:extLst>
      <p:ext uri="{BB962C8B-B14F-4D97-AF65-F5344CB8AC3E}">
        <p14:creationId xmlns:p14="http://schemas.microsoft.com/office/powerpoint/2010/main" val="206944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509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2909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81604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0891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3817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2364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99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48546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9"/>
        <p:cNvGrpSpPr/>
        <p:nvPr/>
      </p:nvGrpSpPr>
      <p:grpSpPr>
        <a:xfrm>
          <a:off x="0" y="0"/>
          <a:ext cx="0" cy="0"/>
          <a:chOff x="0" y="0"/>
          <a:chExt cx="0" cy="0"/>
        </a:xfrm>
      </p:grpSpPr>
      <p:sp>
        <p:nvSpPr>
          <p:cNvPr id="62" name="Google Shape;62;p12"/>
          <p:cNvSpPr txBox="1">
            <a:spLocks noGrp="1"/>
          </p:cNvSpPr>
          <p:nvPr>
            <p:ph type="title"/>
          </p:nvPr>
        </p:nvSpPr>
        <p:spPr>
          <a:xfrm>
            <a:off x="838350" y="893500"/>
            <a:ext cx="5324100" cy="48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999999"/>
              </a:buClr>
              <a:buSzPts val="1400"/>
              <a:buFont typeface="Trebuchet MS"/>
              <a:buNone/>
              <a:defRPr sz="2400" b="0" i="0" u="none" strike="noStrike" cap="none">
                <a:solidFill>
                  <a:srgbClr val="999999"/>
                </a:solidFill>
                <a:latin typeface="Trebuchet MS"/>
                <a:ea typeface="Trebuchet MS"/>
                <a:cs typeface="Trebuchet MS"/>
                <a:sym typeface="Trebuchet MS"/>
              </a:defRPr>
            </a:lvl1pPr>
            <a:lvl2pPr lvl="1"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2pPr>
            <a:lvl3pPr lvl="2"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3pPr>
            <a:lvl4pPr lvl="3"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4pPr>
            <a:lvl5pPr lvl="4"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5pPr>
            <a:lvl6pPr lvl="5"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6pPr>
            <a:lvl7pPr lvl="6"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7pPr>
            <a:lvl8pPr lvl="7"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8pPr>
            <a:lvl9pPr lvl="8" indent="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9pPr>
          </a:lstStyle>
          <a:p>
            <a:endParaRPr/>
          </a:p>
        </p:txBody>
      </p:sp>
      <p:sp>
        <p:nvSpPr>
          <p:cNvPr id="63" name="Google Shape;63;p12"/>
          <p:cNvSpPr txBox="1">
            <a:spLocks noGrp="1"/>
          </p:cNvSpPr>
          <p:nvPr>
            <p:ph type="body" idx="1"/>
          </p:nvPr>
        </p:nvSpPr>
        <p:spPr>
          <a:xfrm>
            <a:off x="838250" y="1504950"/>
            <a:ext cx="5324100" cy="22557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4pPr>
            <a:lvl5pPr marL="2286000" marR="0" lvl="4"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5pPr>
            <a:lvl6pPr marL="2743200" marR="0" lvl="5"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6pPr>
            <a:lvl7pPr marL="3200400" marR="0" lvl="6"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7pPr>
            <a:lvl8pPr marL="3657600" marR="0" lvl="7"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8pPr>
            <a:lvl9pPr marL="4114800" marR="0" lvl="8"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9pPr>
          </a:lstStyle>
          <a:p>
            <a:endParaRPr/>
          </a:p>
        </p:txBody>
      </p:sp>
    </p:spTree>
    <p:extLst>
      <p:ext uri="{BB962C8B-B14F-4D97-AF65-F5344CB8AC3E}">
        <p14:creationId xmlns:p14="http://schemas.microsoft.com/office/powerpoint/2010/main" val="597295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p:cSld name="Title + 2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999999"/>
              </a:buClr>
              <a:buSzPts val="1400"/>
              <a:buFont typeface="Trebuchet MS"/>
              <a:buNone/>
              <a:defRPr sz="2400" b="0" i="0" u="none" strike="noStrike" cap="none">
                <a:solidFill>
                  <a:srgbClr val="999999"/>
                </a:solidFill>
                <a:latin typeface="Trebuchet MS"/>
                <a:ea typeface="Trebuchet MS"/>
                <a:cs typeface="Trebuchet MS"/>
                <a:sym typeface="Trebuchet MS"/>
              </a:defRPr>
            </a:lvl1pPr>
            <a:lvl2pPr lvl="1"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2pPr>
            <a:lvl3pPr lvl="2"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3pPr>
            <a:lvl4pPr lvl="3"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4pPr>
            <a:lvl5pPr lvl="4"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5pPr>
            <a:lvl6pPr lvl="5"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6pPr>
            <a:lvl7pPr lvl="6"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7pPr>
            <a:lvl8pPr lvl="7"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8pPr>
            <a:lvl9pPr lvl="8"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9pPr>
          </a:lstStyle>
          <a:p>
            <a:endParaRPr/>
          </a:p>
        </p:txBody>
      </p:sp>
      <p:sp>
        <p:nvSpPr>
          <p:cNvPr id="28" name="Google Shape;28;p5"/>
          <p:cNvSpPr txBox="1">
            <a:spLocks noGrp="1"/>
          </p:cNvSpPr>
          <p:nvPr>
            <p:ph type="body" idx="1"/>
          </p:nvPr>
        </p:nvSpPr>
        <p:spPr>
          <a:xfrm>
            <a:off x="841000" y="1578025"/>
            <a:ext cx="2671800" cy="2433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4pPr>
            <a:lvl5pPr marL="2286000" marR="0" lvl="4"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5pPr>
            <a:lvl6pPr marL="2743200" marR="0" lvl="5"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6pPr>
            <a:lvl7pPr marL="3200400" marR="0" lvl="6"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7pPr>
            <a:lvl8pPr marL="3657600" marR="0" lvl="7"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8pPr>
            <a:lvl9pPr marL="4114800" marR="0" lvl="8"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9pPr>
          </a:lstStyle>
          <a:p>
            <a:endParaRPr/>
          </a:p>
        </p:txBody>
      </p:sp>
      <p:sp>
        <p:nvSpPr>
          <p:cNvPr id="29" name="Google Shape;29;p5"/>
          <p:cNvSpPr txBox="1">
            <a:spLocks noGrp="1"/>
          </p:cNvSpPr>
          <p:nvPr>
            <p:ph type="body" idx="2"/>
          </p:nvPr>
        </p:nvSpPr>
        <p:spPr>
          <a:xfrm>
            <a:off x="3673842" y="1578025"/>
            <a:ext cx="2671800" cy="2433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4pPr>
            <a:lvl5pPr marL="2286000" marR="0" lvl="4"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5pPr>
            <a:lvl6pPr marL="2743200" marR="0" lvl="5"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6pPr>
            <a:lvl7pPr marL="3200400" marR="0" lvl="6"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7pPr>
            <a:lvl8pPr marL="3657600" marR="0" lvl="7"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8pPr>
            <a:lvl9pPr marL="4114800" marR="0" lvl="8"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9pPr>
          </a:lstStyle>
          <a:p>
            <a:endParaRPr/>
          </a:p>
        </p:txBody>
      </p:sp>
    </p:spTree>
    <p:extLst>
      <p:ext uri="{BB962C8B-B14F-4D97-AF65-F5344CB8AC3E}">
        <p14:creationId xmlns:p14="http://schemas.microsoft.com/office/powerpoint/2010/main" val="2664910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mand">
  <p:cSld name="Command">
    <p:spTree>
      <p:nvGrpSpPr>
        <p:cNvPr id="1" name="Shape 117"/>
        <p:cNvGrpSpPr/>
        <p:nvPr/>
      </p:nvGrpSpPr>
      <p:grpSpPr>
        <a:xfrm>
          <a:off x="0" y="0"/>
          <a:ext cx="0" cy="0"/>
          <a:chOff x="0" y="0"/>
          <a:chExt cx="0" cy="0"/>
        </a:xfrm>
      </p:grpSpPr>
      <p:sp>
        <p:nvSpPr>
          <p:cNvPr id="120" name="Google Shape;120;p22"/>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999999"/>
              </a:buClr>
              <a:buSzPts val="1400"/>
              <a:buFont typeface="Trebuchet MS"/>
              <a:buNone/>
              <a:defRPr sz="2400" b="0" i="0" u="none" strike="noStrike" cap="none">
                <a:solidFill>
                  <a:srgbClr val="999999"/>
                </a:solidFill>
                <a:latin typeface="Trebuchet MS"/>
                <a:ea typeface="Trebuchet MS"/>
                <a:cs typeface="Trebuchet MS"/>
                <a:sym typeface="Trebuchet MS"/>
              </a:defRPr>
            </a:lvl1pPr>
            <a:lvl2pPr lvl="1"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2pPr>
            <a:lvl3pPr lvl="2"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3pPr>
            <a:lvl4pPr lvl="3"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4pPr>
            <a:lvl5pPr lvl="4"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5pPr>
            <a:lvl6pPr lvl="5"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6pPr>
            <a:lvl7pPr lvl="6"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7pPr>
            <a:lvl8pPr lvl="7"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8pPr>
            <a:lvl9pPr lvl="8"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9pPr>
          </a:lstStyle>
          <a:p>
            <a:endParaRPr/>
          </a:p>
        </p:txBody>
      </p:sp>
      <p:sp>
        <p:nvSpPr>
          <p:cNvPr id="121" name="Google Shape;121;p22"/>
          <p:cNvSpPr txBox="1">
            <a:spLocks noGrp="1"/>
          </p:cNvSpPr>
          <p:nvPr>
            <p:ph type="body" idx="1"/>
          </p:nvPr>
        </p:nvSpPr>
        <p:spPr>
          <a:xfrm>
            <a:off x="838250" y="1504950"/>
            <a:ext cx="5324100" cy="3109200"/>
          </a:xfrm>
          <a:prstGeom prst="rect">
            <a:avLst/>
          </a:prstGeom>
          <a:solidFill>
            <a:srgbClr val="000000"/>
          </a:solidFill>
          <a:ln>
            <a:noFill/>
          </a:ln>
        </p:spPr>
        <p:txBody>
          <a:bodyPr spcFirstLastPara="1" wrap="square" lIns="91425" tIns="91425" rIns="91425" bIns="91425" anchor="t" anchorCtr="0"/>
          <a:lstStyle>
            <a:lvl1pPr marL="457200" marR="0" lvl="0" indent="-292100" algn="l" rtl="0">
              <a:lnSpc>
                <a:spcPct val="100000"/>
              </a:lnSpc>
              <a:spcBef>
                <a:spcPts val="0"/>
              </a:spcBef>
              <a:spcAft>
                <a:spcPts val="0"/>
              </a:spcAft>
              <a:buClr>
                <a:srgbClr val="FFFFFF"/>
              </a:buClr>
              <a:buSzPts val="1000"/>
              <a:buFont typeface="Courier New"/>
              <a:buChar char="▸"/>
              <a:defRPr sz="1000" b="0" i="0" u="none" strike="noStrike" cap="none">
                <a:solidFill>
                  <a:srgbClr val="FFFFFF"/>
                </a:solidFill>
                <a:latin typeface="Courier New"/>
                <a:ea typeface="Courier New"/>
                <a:cs typeface="Courier New"/>
                <a:sym typeface="Courier New"/>
              </a:defRPr>
            </a:lvl1pPr>
            <a:lvl2pPr marL="914400" marR="0" lvl="1" indent="-292100" algn="l" rtl="0">
              <a:lnSpc>
                <a:spcPct val="100000"/>
              </a:lnSpc>
              <a:spcBef>
                <a:spcPts val="0"/>
              </a:spcBef>
              <a:spcAft>
                <a:spcPts val="0"/>
              </a:spcAft>
              <a:buClr>
                <a:srgbClr val="FFFFFF"/>
              </a:buClr>
              <a:buSzPts val="1000"/>
              <a:buFont typeface="Courier New"/>
              <a:buChar char="▹"/>
              <a:defRPr sz="1000" b="0" i="0" u="none" strike="noStrike" cap="none">
                <a:solidFill>
                  <a:srgbClr val="FFFFFF"/>
                </a:solidFill>
                <a:latin typeface="Courier New"/>
                <a:ea typeface="Courier New"/>
                <a:cs typeface="Courier New"/>
                <a:sym typeface="Courier New"/>
              </a:defRPr>
            </a:lvl2pPr>
            <a:lvl3pPr marL="1371600" marR="0" lvl="2" indent="-292100" algn="l" rtl="0">
              <a:lnSpc>
                <a:spcPct val="100000"/>
              </a:lnSpc>
              <a:spcBef>
                <a:spcPts val="0"/>
              </a:spcBef>
              <a:spcAft>
                <a:spcPts val="0"/>
              </a:spcAft>
              <a:buClr>
                <a:srgbClr val="FFFFFF"/>
              </a:buClr>
              <a:buSzPts val="1000"/>
              <a:buFont typeface="Courier New"/>
              <a:buChar char="▹"/>
              <a:defRPr sz="1000" b="0" i="0" u="none" strike="noStrike" cap="none">
                <a:solidFill>
                  <a:srgbClr val="FFFFFF"/>
                </a:solidFill>
                <a:latin typeface="Courier New"/>
                <a:ea typeface="Courier New"/>
                <a:cs typeface="Courier New"/>
                <a:sym typeface="Courier New"/>
              </a:defRPr>
            </a:lvl3pPr>
            <a:lvl4pPr marL="1828800" marR="0" lvl="3"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4pPr>
            <a:lvl5pPr marL="2286000" marR="0" lvl="4"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5pPr>
            <a:lvl6pPr marL="2743200" marR="0" lvl="5"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6pPr>
            <a:lvl7pPr marL="3200400" marR="0" lvl="6"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7pPr>
            <a:lvl8pPr marL="3657600" marR="0" lvl="7"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8pPr>
            <a:lvl9pPr marL="4114800" marR="0" lvl="8" indent="-228600" algn="l" rtl="0">
              <a:lnSpc>
                <a:spcPct val="100000"/>
              </a:lnSpc>
              <a:spcBef>
                <a:spcPts val="0"/>
              </a:spcBef>
              <a:spcAft>
                <a:spcPts val="0"/>
              </a:spcAft>
              <a:buClr>
                <a:srgbClr val="FFFFFF"/>
              </a:buClr>
              <a:buSzPts val="1000"/>
              <a:buFont typeface="Courier New"/>
              <a:buNone/>
              <a:defRPr sz="1000" b="0" i="0" u="none" strike="noStrike" cap="none">
                <a:solidFill>
                  <a:srgbClr val="FFFFFF"/>
                </a:solidFill>
                <a:latin typeface="Courier New"/>
                <a:ea typeface="Courier New"/>
                <a:cs typeface="Courier New"/>
                <a:sym typeface="Courier New"/>
              </a:defRPr>
            </a:lvl9pPr>
          </a:lstStyle>
          <a:p>
            <a:endParaRPr/>
          </a:p>
        </p:txBody>
      </p:sp>
    </p:spTree>
    <p:extLst>
      <p:ext uri="{BB962C8B-B14F-4D97-AF65-F5344CB8AC3E}">
        <p14:creationId xmlns:p14="http://schemas.microsoft.com/office/powerpoint/2010/main" val="317464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615607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1 column BG">
  <p:cSld name="Title + 1 column BG">
    <p:spTree>
      <p:nvGrpSpPr>
        <p:cNvPr id="1" name="Shape 64"/>
        <p:cNvGrpSpPr/>
        <p:nvPr/>
      </p:nvGrpSpPr>
      <p:grpSpPr>
        <a:xfrm>
          <a:off x="0" y="0"/>
          <a:ext cx="0" cy="0"/>
          <a:chOff x="0" y="0"/>
          <a:chExt cx="0" cy="0"/>
        </a:xfrm>
      </p:grpSpPr>
      <p:sp>
        <p:nvSpPr>
          <p:cNvPr id="68" name="Google Shape;68;p13"/>
          <p:cNvSpPr txBox="1">
            <a:spLocks noGrp="1"/>
          </p:cNvSpPr>
          <p:nvPr>
            <p:ph type="title"/>
          </p:nvPr>
        </p:nvSpPr>
        <p:spPr>
          <a:xfrm>
            <a:off x="838350" y="893500"/>
            <a:ext cx="5324100" cy="485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999999"/>
              </a:buClr>
              <a:buSzPts val="1400"/>
              <a:buFont typeface="Trebuchet MS"/>
              <a:buNone/>
              <a:defRPr sz="2400" b="0" i="0" u="none" strike="noStrike" cap="none">
                <a:solidFill>
                  <a:srgbClr val="999999"/>
                </a:solidFill>
                <a:latin typeface="Trebuchet MS"/>
                <a:ea typeface="Trebuchet MS"/>
                <a:cs typeface="Trebuchet MS"/>
                <a:sym typeface="Trebuchet MS"/>
              </a:defRPr>
            </a:lvl1pPr>
            <a:lvl2pPr lvl="1"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2pPr>
            <a:lvl3pPr lvl="2"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3pPr>
            <a:lvl4pPr lvl="3"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4pPr>
            <a:lvl5pPr lvl="4"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5pPr>
            <a:lvl6pPr lvl="5"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6pPr>
            <a:lvl7pPr lvl="6"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7pPr>
            <a:lvl8pPr lvl="7"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8pPr>
            <a:lvl9pPr lvl="8" indent="0" rtl="0">
              <a:spcBef>
                <a:spcPts val="0"/>
              </a:spcBef>
              <a:spcAft>
                <a:spcPts val="0"/>
              </a:spcAft>
              <a:buClr>
                <a:srgbClr val="999999"/>
              </a:buClr>
              <a:buSzPts val="1400"/>
              <a:buFont typeface="Montserrat"/>
              <a:buNone/>
              <a:defRPr sz="2400" b="1">
                <a:solidFill>
                  <a:srgbClr val="999999"/>
                </a:solidFill>
                <a:latin typeface="Montserrat"/>
                <a:ea typeface="Montserrat"/>
                <a:cs typeface="Montserrat"/>
                <a:sym typeface="Montserrat"/>
              </a:defRPr>
            </a:lvl9pPr>
          </a:lstStyle>
          <a:p>
            <a:endParaRPr/>
          </a:p>
        </p:txBody>
      </p:sp>
      <p:sp>
        <p:nvSpPr>
          <p:cNvPr id="69" name="Google Shape;69;p13"/>
          <p:cNvSpPr txBox="1">
            <a:spLocks noGrp="1"/>
          </p:cNvSpPr>
          <p:nvPr>
            <p:ph type="body" idx="1"/>
          </p:nvPr>
        </p:nvSpPr>
        <p:spPr>
          <a:xfrm>
            <a:off x="838250" y="1504950"/>
            <a:ext cx="5324100" cy="22557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1pPr>
            <a:lvl2pPr marL="914400" marR="0" lvl="1"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2pPr>
            <a:lvl3pPr marL="1371600" marR="0" lvl="2" indent="-355600" algn="l" rtl="0">
              <a:lnSpc>
                <a:spcPct val="100000"/>
              </a:lnSpc>
              <a:spcBef>
                <a:spcPts val="0"/>
              </a:spcBef>
              <a:spcAft>
                <a:spcPts val="0"/>
              </a:spcAft>
              <a:buClr>
                <a:srgbClr val="666666"/>
              </a:buClr>
              <a:buSzPts val="2000"/>
              <a:buFont typeface="Karla"/>
              <a:buChar char="▹"/>
              <a:defRPr sz="2000" b="0" i="0" u="none" strike="noStrike" cap="none">
                <a:solidFill>
                  <a:srgbClr val="666666"/>
                </a:solidFill>
                <a:latin typeface="Karla"/>
                <a:ea typeface="Karla"/>
                <a:cs typeface="Karla"/>
                <a:sym typeface="Karla"/>
              </a:defRPr>
            </a:lvl3pPr>
            <a:lvl4pPr marL="1828800" marR="0" lvl="3"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4pPr>
            <a:lvl5pPr marL="2286000" marR="0" lvl="4"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5pPr>
            <a:lvl6pPr marL="2743200" marR="0" lvl="5"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6pPr>
            <a:lvl7pPr marL="3200400" marR="0" lvl="6"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7pPr>
            <a:lvl8pPr marL="3657600" marR="0" lvl="7"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8pPr>
            <a:lvl9pPr marL="4114800" marR="0" lvl="8" indent="-228600" algn="l" rtl="0">
              <a:lnSpc>
                <a:spcPct val="100000"/>
              </a:lnSpc>
              <a:spcBef>
                <a:spcPts val="0"/>
              </a:spcBef>
              <a:spcAft>
                <a:spcPts val="0"/>
              </a:spcAft>
              <a:buClr>
                <a:srgbClr val="666666"/>
              </a:buClr>
              <a:buSzPts val="1400"/>
              <a:buFont typeface="Karla"/>
              <a:buNone/>
              <a:defRPr sz="2000" b="0" i="0" u="none" strike="noStrike" cap="none">
                <a:solidFill>
                  <a:srgbClr val="666666"/>
                </a:solidFill>
                <a:latin typeface="Karla"/>
                <a:ea typeface="Karla"/>
                <a:cs typeface="Karla"/>
                <a:sym typeface="Karla"/>
              </a:defRPr>
            </a:lvl9pPr>
          </a:lstStyle>
          <a:p>
            <a:endParaRPr/>
          </a:p>
        </p:txBody>
      </p:sp>
    </p:spTree>
    <p:extLst>
      <p:ext uri="{BB962C8B-B14F-4D97-AF65-F5344CB8AC3E}">
        <p14:creationId xmlns:p14="http://schemas.microsoft.com/office/powerpoint/2010/main" val="301851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7367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0668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48993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9048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24011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9357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7186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10/16/20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43070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4" r:id="rId17"/>
    <p:sldLayoutId id="2147483805" r:id="rId18"/>
    <p:sldLayoutId id="2147483806" r:id="rId19"/>
    <p:sldLayoutId id="2147483809" r:id="rId20"/>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8D11-2DC3-634F-8AFE-2A4816E579CC}"/>
              </a:ext>
            </a:extLst>
          </p:cNvPr>
          <p:cNvSpPr>
            <a:spLocks noGrp="1"/>
          </p:cNvSpPr>
          <p:nvPr>
            <p:ph type="ctrTitle"/>
          </p:nvPr>
        </p:nvSpPr>
        <p:spPr/>
        <p:txBody>
          <a:bodyPr/>
          <a:lstStyle/>
          <a:p>
            <a:r>
              <a:rPr lang="en-US" dirty="0"/>
              <a:t>SQL Module</a:t>
            </a:r>
          </a:p>
        </p:txBody>
      </p:sp>
      <p:sp>
        <p:nvSpPr>
          <p:cNvPr id="3" name="Subtitle 2">
            <a:extLst>
              <a:ext uri="{FF2B5EF4-FFF2-40B4-BE49-F238E27FC236}">
                <a16:creationId xmlns:a16="http://schemas.microsoft.com/office/drawing/2014/main" id="{7EA115E0-A34F-4142-A980-0589408A149F}"/>
              </a:ext>
            </a:extLst>
          </p:cNvPr>
          <p:cNvSpPr>
            <a:spLocks noGrp="1"/>
          </p:cNvSpPr>
          <p:nvPr>
            <p:ph type="subTitle" idx="1"/>
          </p:nvPr>
        </p:nvSpPr>
        <p:spPr/>
        <p:txBody>
          <a:bodyPr>
            <a:normAutofit fontScale="85000" lnSpcReduction="20000"/>
          </a:bodyPr>
          <a:lstStyle/>
          <a:p>
            <a:r>
              <a:rPr lang="en-US" sz="2800" dirty="0"/>
              <a:t>											</a:t>
            </a:r>
          </a:p>
          <a:p>
            <a:r>
              <a:rPr lang="en-US" sz="2800" dirty="0"/>
              <a:t>												Mattieu Detaille</a:t>
            </a:r>
          </a:p>
        </p:txBody>
      </p:sp>
      <p:pic>
        <p:nvPicPr>
          <p:cNvPr id="4" name="Picture 3" descr="A person wearing glasses posing for the camera&#10;&#10;Description automatically generated">
            <a:extLst>
              <a:ext uri="{FF2B5EF4-FFF2-40B4-BE49-F238E27FC236}">
                <a16:creationId xmlns:a16="http://schemas.microsoft.com/office/drawing/2014/main" id="{8A2A7157-4D9E-4947-900A-078A1E26838D}"/>
              </a:ext>
            </a:extLst>
          </p:cNvPr>
          <p:cNvPicPr>
            <a:picLocks noChangeAspect="1"/>
          </p:cNvPicPr>
          <p:nvPr/>
        </p:nvPicPr>
        <p:blipFill>
          <a:blip r:embed="rId3"/>
          <a:stretch>
            <a:fillRect/>
          </a:stretch>
        </p:blipFill>
        <p:spPr>
          <a:xfrm>
            <a:off x="6205071" y="2067950"/>
            <a:ext cx="2078446" cy="1828800"/>
          </a:xfrm>
          <a:prstGeom prst="rect">
            <a:avLst/>
          </a:prstGeom>
        </p:spPr>
      </p:pic>
    </p:spTree>
    <p:extLst>
      <p:ext uri="{BB962C8B-B14F-4D97-AF65-F5344CB8AC3E}">
        <p14:creationId xmlns:p14="http://schemas.microsoft.com/office/powerpoint/2010/main" val="146679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err="1"/>
              <a:t>What</a:t>
            </a:r>
            <a:r>
              <a:rPr lang="fr" dirty="0"/>
              <a:t> </a:t>
            </a:r>
            <a:r>
              <a:rPr lang="fr" dirty="0" err="1"/>
              <a:t>is</a:t>
            </a:r>
            <a:r>
              <a:rPr lang="fr" dirty="0"/>
              <a:t> a </a:t>
            </a:r>
            <a:r>
              <a:rPr lang="fr" dirty="0" err="1"/>
              <a:t>Database</a:t>
            </a:r>
            <a:r>
              <a:rPr lang="fr" dirty="0"/>
              <a:t> Management System (DBMS)? </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pPr marL="101600" indent="0">
              <a:buNone/>
            </a:pPr>
            <a:endParaRPr lang="en-US" dirty="0"/>
          </a:p>
          <a:p>
            <a:r>
              <a:rPr lang="en-US" dirty="0"/>
              <a:t>Database system = Software system that supports the definition of a database</a:t>
            </a:r>
          </a:p>
          <a:p>
            <a:endParaRPr lang="en-US" dirty="0"/>
          </a:p>
          <a:p>
            <a:r>
              <a:rPr lang="en-US" dirty="0"/>
              <a:t>Database management system = Software system designed to store, manage and facilitate access to databases</a:t>
            </a:r>
          </a:p>
          <a:p>
            <a:endParaRPr lang="en-US" dirty="0"/>
          </a:p>
          <a:p>
            <a:r>
              <a:rPr lang="en-US" dirty="0"/>
              <a:t>Purpose: Data </a:t>
            </a:r>
            <a:r>
              <a:rPr lang="en-US" dirty="0">
                <a:sym typeface="Wingdings" pitchFamily="2" charset="2"/>
              </a:rPr>
              <a:t> Information  Knowledge  Action</a:t>
            </a:r>
          </a:p>
          <a:p>
            <a:pPr marL="101600" indent="0">
              <a:buNone/>
            </a:pPr>
            <a:endParaRPr lang="en-US" dirty="0"/>
          </a:p>
        </p:txBody>
      </p:sp>
    </p:spTree>
    <p:extLst>
      <p:ext uri="{BB962C8B-B14F-4D97-AF65-F5344CB8AC3E}">
        <p14:creationId xmlns:p14="http://schemas.microsoft.com/office/powerpoint/2010/main" val="39391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err="1"/>
              <a:t>Existing</a:t>
            </a:r>
            <a:r>
              <a:rPr lang="fr" dirty="0"/>
              <a:t> SQL DBMS </a:t>
            </a:r>
            <a:endParaRPr dirty="0"/>
          </a:p>
        </p:txBody>
      </p:sp>
      <p:sp>
        <p:nvSpPr>
          <p:cNvPr id="170" name="Google Shape;170;p33"/>
          <p:cNvSpPr txBox="1">
            <a:spLocks noGrp="1"/>
          </p:cNvSpPr>
          <p:nvPr>
            <p:ph type="body" idx="1"/>
          </p:nvPr>
        </p:nvSpPr>
        <p:spPr>
          <a:xfrm>
            <a:off x="841000" y="1578025"/>
            <a:ext cx="2671800" cy="11271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SzPts val="2000"/>
              <a:buChar char="●"/>
            </a:pPr>
            <a:r>
              <a:rPr lang="fr"/>
              <a:t>IBM DB2</a:t>
            </a:r>
            <a:endParaRPr/>
          </a:p>
          <a:p>
            <a:pPr marL="457200" lvl="0" indent="-355600" algn="l" rtl="0">
              <a:lnSpc>
                <a:spcPct val="200000"/>
              </a:lnSpc>
              <a:spcBef>
                <a:spcPts val="0"/>
              </a:spcBef>
              <a:spcAft>
                <a:spcPts val="0"/>
              </a:spcAft>
              <a:buSzPts val="2000"/>
              <a:buChar char="●"/>
            </a:pPr>
            <a:r>
              <a:rPr lang="fr"/>
              <a:t>Oracle</a:t>
            </a:r>
            <a:endParaRPr/>
          </a:p>
        </p:txBody>
      </p:sp>
      <p:sp>
        <p:nvSpPr>
          <p:cNvPr id="171" name="Google Shape;171;p33"/>
          <p:cNvSpPr txBox="1">
            <a:spLocks noGrp="1"/>
          </p:cNvSpPr>
          <p:nvPr>
            <p:ph type="body" idx="2"/>
          </p:nvPr>
        </p:nvSpPr>
        <p:spPr>
          <a:xfrm>
            <a:off x="3673850" y="1578025"/>
            <a:ext cx="3453000" cy="11271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Clr>
                <a:schemeClr val="dk2"/>
              </a:buClr>
              <a:buSzPts val="2000"/>
              <a:buChar char="●"/>
            </a:pPr>
            <a:r>
              <a:rPr lang="fr">
                <a:solidFill>
                  <a:schemeClr val="dk2"/>
                </a:solidFill>
              </a:rPr>
              <a:t>MySQL</a:t>
            </a:r>
            <a:endParaRPr>
              <a:solidFill>
                <a:schemeClr val="dk2"/>
              </a:solidFill>
            </a:endParaRPr>
          </a:p>
          <a:p>
            <a:pPr marL="457200" lvl="0" indent="-355600" algn="l" rtl="0">
              <a:lnSpc>
                <a:spcPct val="200000"/>
              </a:lnSpc>
              <a:spcBef>
                <a:spcPts val="0"/>
              </a:spcBef>
              <a:spcAft>
                <a:spcPts val="0"/>
              </a:spcAft>
              <a:buClr>
                <a:schemeClr val="dk2"/>
              </a:buClr>
              <a:buSzPts val="2000"/>
              <a:buChar char="●"/>
            </a:pPr>
            <a:r>
              <a:rPr lang="fr">
                <a:solidFill>
                  <a:schemeClr val="dk2"/>
                </a:solidFill>
              </a:rPr>
              <a:t>Microsoft SQL Server</a:t>
            </a:r>
            <a:endParaRPr/>
          </a:p>
        </p:txBody>
      </p:sp>
      <p:pic>
        <p:nvPicPr>
          <p:cNvPr id="172" name="Google Shape;172;p33"/>
          <p:cNvPicPr preferRelativeResize="0"/>
          <p:nvPr/>
        </p:nvPicPr>
        <p:blipFill>
          <a:blip r:embed="rId3">
            <a:alphaModFix/>
          </a:blip>
          <a:stretch>
            <a:fillRect/>
          </a:stretch>
        </p:blipFill>
        <p:spPr>
          <a:xfrm>
            <a:off x="4703450" y="2937150"/>
            <a:ext cx="1393800" cy="719225"/>
          </a:xfrm>
          <a:prstGeom prst="rect">
            <a:avLst/>
          </a:prstGeom>
          <a:noFill/>
          <a:ln>
            <a:noFill/>
          </a:ln>
        </p:spPr>
      </p:pic>
      <p:pic>
        <p:nvPicPr>
          <p:cNvPr id="173" name="Google Shape;173;p33"/>
          <p:cNvPicPr preferRelativeResize="0"/>
          <p:nvPr/>
        </p:nvPicPr>
        <p:blipFill>
          <a:blip r:embed="rId4">
            <a:alphaModFix/>
          </a:blip>
          <a:stretch>
            <a:fillRect/>
          </a:stretch>
        </p:blipFill>
        <p:spPr>
          <a:xfrm>
            <a:off x="4703450" y="3888405"/>
            <a:ext cx="1393800" cy="1126190"/>
          </a:xfrm>
          <a:prstGeom prst="rect">
            <a:avLst/>
          </a:prstGeom>
          <a:noFill/>
          <a:ln>
            <a:noFill/>
          </a:ln>
        </p:spPr>
      </p:pic>
      <p:pic>
        <p:nvPicPr>
          <p:cNvPr id="174" name="Google Shape;174;p33"/>
          <p:cNvPicPr preferRelativeResize="0"/>
          <p:nvPr/>
        </p:nvPicPr>
        <p:blipFill>
          <a:blip r:embed="rId5">
            <a:alphaModFix/>
          </a:blip>
          <a:stretch>
            <a:fillRect/>
          </a:stretch>
        </p:blipFill>
        <p:spPr>
          <a:xfrm>
            <a:off x="1817300" y="2937150"/>
            <a:ext cx="719212" cy="719225"/>
          </a:xfrm>
          <a:prstGeom prst="rect">
            <a:avLst/>
          </a:prstGeom>
          <a:noFill/>
          <a:ln>
            <a:noFill/>
          </a:ln>
        </p:spPr>
      </p:pic>
      <p:pic>
        <p:nvPicPr>
          <p:cNvPr id="175" name="Google Shape;175;p33"/>
          <p:cNvPicPr preferRelativeResize="0"/>
          <p:nvPr/>
        </p:nvPicPr>
        <p:blipFill>
          <a:blip r:embed="rId6">
            <a:alphaModFix/>
          </a:blip>
          <a:stretch>
            <a:fillRect/>
          </a:stretch>
        </p:blipFill>
        <p:spPr>
          <a:xfrm>
            <a:off x="1050700" y="3888400"/>
            <a:ext cx="2252400" cy="1126200"/>
          </a:xfrm>
          <a:prstGeom prst="rect">
            <a:avLst/>
          </a:prstGeom>
          <a:noFill/>
          <a:ln>
            <a:noFill/>
          </a:ln>
        </p:spPr>
      </p:pic>
      <p:pic>
        <p:nvPicPr>
          <p:cNvPr id="176" name="Google Shape;176;p33"/>
          <p:cNvPicPr preferRelativeResize="0"/>
          <p:nvPr/>
        </p:nvPicPr>
        <p:blipFill>
          <a:blip r:embed="rId7">
            <a:alphaModFix/>
          </a:blip>
          <a:stretch>
            <a:fillRect/>
          </a:stretch>
        </p:blipFill>
        <p:spPr>
          <a:xfrm>
            <a:off x="3111500" y="3359517"/>
            <a:ext cx="1591950" cy="818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err="1"/>
              <a:t>Why</a:t>
            </a:r>
            <a:r>
              <a:rPr lang="fr" dirty="0"/>
              <a:t> use a DBMS?</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pPr marL="101600" indent="0">
              <a:buNone/>
            </a:pPr>
            <a:endParaRPr lang="en-US" dirty="0"/>
          </a:p>
          <a:p>
            <a:r>
              <a:rPr lang="en-US" altLang="en-US" dirty="0">
                <a:latin typeface="Bookman Old Style" panose="02050604050505020204" pitchFamily="18" charset="0"/>
              </a:rPr>
              <a:t>Data independence and efficient access</a:t>
            </a:r>
          </a:p>
          <a:p>
            <a:pPr marL="101600" indent="0">
              <a:buNone/>
            </a:pPr>
            <a:endParaRPr lang="en-US" dirty="0"/>
          </a:p>
          <a:p>
            <a:r>
              <a:rPr lang="en-US" altLang="en-US" dirty="0">
                <a:latin typeface="Bookman Old Style" panose="02050604050505020204" pitchFamily="18" charset="0"/>
              </a:rPr>
              <a:t>Reduced application development time</a:t>
            </a:r>
          </a:p>
          <a:p>
            <a:endParaRPr lang="en-US" dirty="0"/>
          </a:p>
          <a:p>
            <a:r>
              <a:rPr lang="en-US" altLang="en-US" dirty="0">
                <a:latin typeface="Bookman Old Style" panose="02050604050505020204" pitchFamily="18" charset="0"/>
              </a:rPr>
              <a:t>Data integrity and security</a:t>
            </a:r>
          </a:p>
          <a:p>
            <a:endParaRPr lang="en-US" dirty="0">
              <a:latin typeface="Bookman Old Style" panose="02050604050505020204" pitchFamily="18" charset="0"/>
            </a:endParaRPr>
          </a:p>
          <a:p>
            <a:r>
              <a:rPr lang="en-US" altLang="en-US" dirty="0">
                <a:latin typeface="Bookman Old Style" panose="02050604050505020204" pitchFamily="18" charset="0"/>
              </a:rPr>
              <a:t>Concurrent access, recovery from crashes</a:t>
            </a:r>
            <a:endParaRPr lang="en-US" dirty="0"/>
          </a:p>
        </p:txBody>
      </p:sp>
    </p:spTree>
    <p:extLst>
      <p:ext uri="{BB962C8B-B14F-4D97-AF65-F5344CB8AC3E}">
        <p14:creationId xmlns:p14="http://schemas.microsoft.com/office/powerpoint/2010/main" val="360826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a:t>Types of </a:t>
            </a:r>
            <a:r>
              <a:rPr lang="fr" dirty="0" err="1"/>
              <a:t>databases</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lnSpcReduction="10000"/>
          </a:bodyPr>
          <a:lstStyle/>
          <a:p>
            <a:pPr marL="101600" indent="0">
              <a:buNone/>
            </a:pPr>
            <a:endParaRPr lang="en-US" dirty="0"/>
          </a:p>
          <a:p>
            <a:r>
              <a:rPr lang="en-US" altLang="en-US" dirty="0">
                <a:latin typeface="Bookman Old Style" panose="02050604050505020204" pitchFamily="18" charset="0"/>
              </a:rPr>
              <a:t>Relational databases</a:t>
            </a:r>
          </a:p>
          <a:p>
            <a:pPr lvl="1"/>
            <a:r>
              <a:rPr lang="en-US" altLang="en-US" dirty="0">
                <a:latin typeface="Bookman Old Style" panose="02050604050505020204" pitchFamily="18" charset="0"/>
              </a:rPr>
              <a:t>Collections of data with pre-defined relationships between them.</a:t>
            </a:r>
          </a:p>
          <a:p>
            <a:pPr lvl="1"/>
            <a:r>
              <a:rPr lang="en-US" altLang="en-US" dirty="0">
                <a:latin typeface="Bookman Old Style" panose="02050604050505020204" pitchFamily="18" charset="0"/>
              </a:rPr>
              <a:t>Data organized as a set of tables with columns and rows</a:t>
            </a:r>
          </a:p>
          <a:p>
            <a:pPr lvl="1"/>
            <a:r>
              <a:rPr lang="en-US" altLang="en-US" dirty="0">
                <a:latin typeface="Bookman Old Style" panose="02050604050505020204" pitchFamily="18" charset="0"/>
              </a:rPr>
              <a:t>MySQL, PostgreSQL, MariaDB, etc.</a:t>
            </a:r>
          </a:p>
          <a:p>
            <a:pPr marL="558800" lvl="1" indent="0">
              <a:buNone/>
            </a:pPr>
            <a:endParaRPr lang="en-US" dirty="0">
              <a:latin typeface="Bookman Old Style" panose="02050604050505020204" pitchFamily="18" charset="0"/>
            </a:endParaRPr>
          </a:p>
          <a:p>
            <a:r>
              <a:rPr lang="en-US" dirty="0">
                <a:latin typeface="Bookman Old Style" panose="02050604050505020204" pitchFamily="18" charset="0"/>
              </a:rPr>
              <a:t>Non-relational databases</a:t>
            </a:r>
          </a:p>
          <a:p>
            <a:pPr lvl="1"/>
            <a:r>
              <a:rPr lang="en-US" dirty="0">
                <a:latin typeface="Bookman Old Style" panose="02050604050505020204" pitchFamily="18" charset="0"/>
              </a:rPr>
              <a:t>stores data in a non-tabular form</a:t>
            </a:r>
          </a:p>
          <a:p>
            <a:pPr lvl="1"/>
            <a:r>
              <a:rPr lang="en-US" dirty="0">
                <a:latin typeface="Bookman Old Style" panose="02050604050505020204" pitchFamily="18" charset="0"/>
              </a:rPr>
              <a:t>More flexible, main difference is how they store information </a:t>
            </a:r>
          </a:p>
          <a:p>
            <a:pPr lvl="1"/>
            <a:r>
              <a:rPr lang="en-US" dirty="0">
                <a:latin typeface="Bookman Old Style" panose="02050604050505020204" pitchFamily="18" charset="0"/>
              </a:rPr>
              <a:t>NoSQL, MongoDB, Cassandra</a:t>
            </a:r>
          </a:p>
        </p:txBody>
      </p:sp>
    </p:spTree>
    <p:extLst>
      <p:ext uri="{BB962C8B-B14F-4D97-AF65-F5344CB8AC3E}">
        <p14:creationId xmlns:p14="http://schemas.microsoft.com/office/powerpoint/2010/main" val="422200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buNone/>
            </a:pPr>
            <a:r>
              <a:rPr lang="en-US" sz="3200" dirty="0"/>
              <a:t>In this class, we will focus on a RELATIONAL database :</a:t>
            </a:r>
          </a:p>
          <a:p>
            <a:pPr marL="101600" indent="0" algn="ctr">
              <a:buNone/>
            </a:pPr>
            <a:r>
              <a:rPr lang="en-US" sz="3200" dirty="0"/>
              <a:t>	MariaDB – Evolution of MySQL</a:t>
            </a:r>
          </a:p>
        </p:txBody>
      </p:sp>
    </p:spTree>
    <p:extLst>
      <p:ext uri="{BB962C8B-B14F-4D97-AF65-F5344CB8AC3E}">
        <p14:creationId xmlns:p14="http://schemas.microsoft.com/office/powerpoint/2010/main" val="87438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err="1"/>
              <a:t>Relational</a:t>
            </a:r>
            <a:r>
              <a:rPr lang="fr" dirty="0"/>
              <a:t> </a:t>
            </a:r>
            <a:r>
              <a:rPr lang="fr" dirty="0" err="1"/>
              <a:t>database</a:t>
            </a:r>
            <a:r>
              <a:rPr lang="fr" dirty="0"/>
              <a:t> </a:t>
            </a:r>
            <a:r>
              <a:rPr lang="fr" dirty="0" err="1"/>
              <a:t>representation</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r>
              <a:rPr lang="en-US" altLang="en-US" dirty="0">
                <a:latin typeface="Bookman Old Style" panose="02050604050505020204" pitchFamily="18" charset="0"/>
              </a:rPr>
              <a:t>SQL databases are represented with tables</a:t>
            </a:r>
          </a:p>
          <a:p>
            <a:r>
              <a:rPr lang="en-US" altLang="en-US" dirty="0">
                <a:latin typeface="Bookman Old Style" panose="02050604050505020204" pitchFamily="18" charset="0"/>
              </a:rPr>
              <a:t>Databases have several tables or entities</a:t>
            </a:r>
          </a:p>
          <a:p>
            <a:r>
              <a:rPr lang="en-US" altLang="en-US" dirty="0">
                <a:latin typeface="Bookman Old Style" panose="02050604050505020204" pitchFamily="18" charset="0"/>
              </a:rPr>
              <a:t>Tables have rows and columns</a:t>
            </a:r>
          </a:p>
          <a:p>
            <a:endParaRPr lang="en-US" altLang="en-US" dirty="0">
              <a:latin typeface="Bookman Old Style" panose="02050604050505020204" pitchFamily="18" charset="0"/>
            </a:endParaRPr>
          </a:p>
        </p:txBody>
      </p:sp>
      <p:graphicFrame>
        <p:nvGraphicFramePr>
          <p:cNvPr id="4" name="Table 4">
            <a:extLst>
              <a:ext uri="{FF2B5EF4-FFF2-40B4-BE49-F238E27FC236}">
                <a16:creationId xmlns:a16="http://schemas.microsoft.com/office/drawing/2014/main" id="{E4668030-2C80-BA43-8FDC-9E5D65A03674}"/>
              </a:ext>
            </a:extLst>
          </p:cNvPr>
          <p:cNvGraphicFramePr>
            <a:graphicFrameLocks noGrp="1"/>
          </p:cNvGraphicFramePr>
          <p:nvPr>
            <p:extLst>
              <p:ext uri="{D42A27DB-BD31-4B8C-83A1-F6EECF244321}">
                <p14:modId xmlns:p14="http://schemas.microsoft.com/office/powerpoint/2010/main" val="1884066095"/>
              </p:ext>
            </p:extLst>
          </p:nvPr>
        </p:nvGraphicFramePr>
        <p:xfrm>
          <a:off x="2077379" y="2615837"/>
          <a:ext cx="4681026" cy="1112520"/>
        </p:xfrm>
        <a:graphic>
          <a:graphicData uri="http://schemas.openxmlformats.org/drawingml/2006/table">
            <a:tbl>
              <a:tblPr firstRow="1" bandRow="1">
                <a:tableStyleId>{2425D564-60E1-4711-8A29-5285DFD3B261}</a:tableStyleId>
              </a:tblPr>
              <a:tblGrid>
                <a:gridCol w="1560342">
                  <a:extLst>
                    <a:ext uri="{9D8B030D-6E8A-4147-A177-3AD203B41FA5}">
                      <a16:colId xmlns:a16="http://schemas.microsoft.com/office/drawing/2014/main" val="2453410375"/>
                    </a:ext>
                  </a:extLst>
                </a:gridCol>
                <a:gridCol w="1560342">
                  <a:extLst>
                    <a:ext uri="{9D8B030D-6E8A-4147-A177-3AD203B41FA5}">
                      <a16:colId xmlns:a16="http://schemas.microsoft.com/office/drawing/2014/main" val="4056987394"/>
                    </a:ext>
                  </a:extLst>
                </a:gridCol>
                <a:gridCol w="1560342">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a:t>Departure</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2020-02-01 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2020-02-09 15:23</a:t>
                      </a:r>
                    </a:p>
                  </a:txBody>
                  <a:tcPr/>
                </a:tc>
                <a:extLst>
                  <a:ext uri="{0D108BD9-81ED-4DB2-BD59-A6C34878D82A}">
                    <a16:rowId xmlns:a16="http://schemas.microsoft.com/office/drawing/2014/main" val="1466522172"/>
                  </a:ext>
                </a:extLst>
              </a:tr>
            </a:tbl>
          </a:graphicData>
        </a:graphic>
      </p:graphicFrame>
      <p:graphicFrame>
        <p:nvGraphicFramePr>
          <p:cNvPr id="5" name="Table 5">
            <a:extLst>
              <a:ext uri="{FF2B5EF4-FFF2-40B4-BE49-F238E27FC236}">
                <a16:creationId xmlns:a16="http://schemas.microsoft.com/office/drawing/2014/main" id="{24C4AF20-324E-B946-9C08-4C678046CF12}"/>
              </a:ext>
            </a:extLst>
          </p:cNvPr>
          <p:cNvGraphicFramePr>
            <a:graphicFrameLocks noGrp="1"/>
          </p:cNvGraphicFramePr>
          <p:nvPr>
            <p:extLst>
              <p:ext uri="{D42A27DB-BD31-4B8C-83A1-F6EECF244321}">
                <p14:modId xmlns:p14="http://schemas.microsoft.com/office/powerpoint/2010/main" val="1958978894"/>
              </p:ext>
            </p:extLst>
          </p:nvPr>
        </p:nvGraphicFramePr>
        <p:xfrm>
          <a:off x="4386774" y="3996143"/>
          <a:ext cx="4581381"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922210315"/>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Origin</a:t>
                      </a:r>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Paris</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Luxembourg</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cxnSp>
        <p:nvCxnSpPr>
          <p:cNvPr id="7" name="Straight Arrow Connector 6">
            <a:extLst>
              <a:ext uri="{FF2B5EF4-FFF2-40B4-BE49-F238E27FC236}">
                <a16:creationId xmlns:a16="http://schemas.microsoft.com/office/drawing/2014/main" id="{8123C257-D516-F243-AB96-15FD7170FE8D}"/>
              </a:ext>
            </a:extLst>
          </p:cNvPr>
          <p:cNvCxnSpPr>
            <a:cxnSpLocks/>
          </p:cNvCxnSpPr>
          <p:nvPr/>
        </p:nvCxnSpPr>
        <p:spPr>
          <a:xfrm>
            <a:off x="3019915" y="3728357"/>
            <a:ext cx="1366859" cy="4291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Google Shape;196;p35">
            <a:extLst>
              <a:ext uri="{FF2B5EF4-FFF2-40B4-BE49-F238E27FC236}">
                <a16:creationId xmlns:a16="http://schemas.microsoft.com/office/drawing/2014/main" id="{DF1F936D-93D7-0148-83CA-B629EE3F3755}"/>
              </a:ext>
            </a:extLst>
          </p:cNvPr>
          <p:cNvSpPr/>
          <p:nvPr/>
        </p:nvSpPr>
        <p:spPr>
          <a:xfrm>
            <a:off x="6691533" y="2615912"/>
            <a:ext cx="206100" cy="4212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p35">
            <a:extLst>
              <a:ext uri="{FF2B5EF4-FFF2-40B4-BE49-F238E27FC236}">
                <a16:creationId xmlns:a16="http://schemas.microsoft.com/office/drawing/2014/main" id="{97A39E6B-5CD4-5342-937D-C3AC03ED9286}"/>
              </a:ext>
            </a:extLst>
          </p:cNvPr>
          <p:cNvSpPr/>
          <p:nvPr/>
        </p:nvSpPr>
        <p:spPr>
          <a:xfrm>
            <a:off x="6691533" y="3037187"/>
            <a:ext cx="206100" cy="4089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8;p35">
            <a:extLst>
              <a:ext uri="{FF2B5EF4-FFF2-40B4-BE49-F238E27FC236}">
                <a16:creationId xmlns:a16="http://schemas.microsoft.com/office/drawing/2014/main" id="{659EF6D4-6D55-1744-BBED-C1159752D594}"/>
              </a:ext>
            </a:extLst>
          </p:cNvPr>
          <p:cNvSpPr/>
          <p:nvPr/>
        </p:nvSpPr>
        <p:spPr>
          <a:xfrm>
            <a:off x="6691533" y="3446162"/>
            <a:ext cx="206100" cy="276999"/>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67841FFE-8C69-4144-B073-A578D3EF86CC}"/>
              </a:ext>
            </a:extLst>
          </p:cNvPr>
          <p:cNvSpPr txBox="1"/>
          <p:nvPr/>
        </p:nvSpPr>
        <p:spPr>
          <a:xfrm>
            <a:off x="6934250" y="2688012"/>
            <a:ext cx="1266092" cy="461665"/>
          </a:xfrm>
          <a:prstGeom prst="rect">
            <a:avLst/>
          </a:prstGeom>
          <a:noFill/>
        </p:spPr>
        <p:txBody>
          <a:bodyPr wrap="square" rtlCol="0">
            <a:spAutoFit/>
          </a:bodyPr>
          <a:lstStyle/>
          <a:p>
            <a:r>
              <a:rPr lang="en-US" sz="1200" dirty="0"/>
              <a:t>Column name or Field</a:t>
            </a:r>
          </a:p>
        </p:txBody>
      </p:sp>
      <p:sp>
        <p:nvSpPr>
          <p:cNvPr id="16" name="TextBox 15">
            <a:extLst>
              <a:ext uri="{FF2B5EF4-FFF2-40B4-BE49-F238E27FC236}">
                <a16:creationId xmlns:a16="http://schemas.microsoft.com/office/drawing/2014/main" id="{0E776DE2-B0F0-9A43-8F9B-12536BC71F92}"/>
              </a:ext>
            </a:extLst>
          </p:cNvPr>
          <p:cNvSpPr txBox="1"/>
          <p:nvPr/>
        </p:nvSpPr>
        <p:spPr>
          <a:xfrm>
            <a:off x="6934250" y="3106092"/>
            <a:ext cx="1266092" cy="276999"/>
          </a:xfrm>
          <a:prstGeom prst="rect">
            <a:avLst/>
          </a:prstGeom>
          <a:noFill/>
        </p:spPr>
        <p:txBody>
          <a:bodyPr wrap="square" rtlCol="0">
            <a:spAutoFit/>
          </a:bodyPr>
          <a:lstStyle/>
          <a:p>
            <a:r>
              <a:rPr lang="en-US" sz="1200" dirty="0"/>
              <a:t>First row</a:t>
            </a:r>
          </a:p>
        </p:txBody>
      </p:sp>
      <p:sp>
        <p:nvSpPr>
          <p:cNvPr id="17" name="TextBox 16">
            <a:extLst>
              <a:ext uri="{FF2B5EF4-FFF2-40B4-BE49-F238E27FC236}">
                <a16:creationId xmlns:a16="http://schemas.microsoft.com/office/drawing/2014/main" id="{F7CAFD9C-4579-3F45-9C6A-684FFFD0EBD7}"/>
              </a:ext>
            </a:extLst>
          </p:cNvPr>
          <p:cNvSpPr txBox="1"/>
          <p:nvPr/>
        </p:nvSpPr>
        <p:spPr>
          <a:xfrm>
            <a:off x="6925769" y="3505973"/>
            <a:ext cx="1266092" cy="276999"/>
          </a:xfrm>
          <a:prstGeom prst="rect">
            <a:avLst/>
          </a:prstGeom>
          <a:noFill/>
        </p:spPr>
        <p:txBody>
          <a:bodyPr wrap="square" rtlCol="0">
            <a:spAutoFit/>
          </a:bodyPr>
          <a:lstStyle/>
          <a:p>
            <a:r>
              <a:rPr lang="en-US" sz="1200" dirty="0"/>
              <a:t>Second row</a:t>
            </a:r>
          </a:p>
        </p:txBody>
      </p:sp>
      <p:sp>
        <p:nvSpPr>
          <p:cNvPr id="18" name="Google Shape;200;p35">
            <a:extLst>
              <a:ext uri="{FF2B5EF4-FFF2-40B4-BE49-F238E27FC236}">
                <a16:creationId xmlns:a16="http://schemas.microsoft.com/office/drawing/2014/main" id="{3FBA0C5B-FAF2-7649-833D-3FC1A634630A}"/>
              </a:ext>
            </a:extLst>
          </p:cNvPr>
          <p:cNvSpPr/>
          <p:nvPr/>
        </p:nvSpPr>
        <p:spPr>
          <a:xfrm>
            <a:off x="8125428" y="2621987"/>
            <a:ext cx="206100" cy="12393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extBox 18">
            <a:extLst>
              <a:ext uri="{FF2B5EF4-FFF2-40B4-BE49-F238E27FC236}">
                <a16:creationId xmlns:a16="http://schemas.microsoft.com/office/drawing/2014/main" id="{39CCD36B-E831-144A-9E0D-FDDAEA7B5580}"/>
              </a:ext>
            </a:extLst>
          </p:cNvPr>
          <p:cNvSpPr txBox="1"/>
          <p:nvPr/>
        </p:nvSpPr>
        <p:spPr>
          <a:xfrm>
            <a:off x="8305750" y="3101129"/>
            <a:ext cx="838250" cy="276999"/>
          </a:xfrm>
          <a:prstGeom prst="rect">
            <a:avLst/>
          </a:prstGeom>
          <a:noFill/>
        </p:spPr>
        <p:txBody>
          <a:bodyPr wrap="square" rtlCol="0">
            <a:spAutoFit/>
          </a:bodyPr>
          <a:lstStyle/>
          <a:p>
            <a:r>
              <a:rPr lang="en-US" sz="1200" dirty="0"/>
              <a:t>Table</a:t>
            </a:r>
          </a:p>
        </p:txBody>
      </p:sp>
      <p:sp>
        <p:nvSpPr>
          <p:cNvPr id="20" name="Google Shape;202;p35">
            <a:extLst>
              <a:ext uri="{FF2B5EF4-FFF2-40B4-BE49-F238E27FC236}">
                <a16:creationId xmlns:a16="http://schemas.microsoft.com/office/drawing/2014/main" id="{36CA6EBE-F1A8-B442-A728-11A4E18DF25E}"/>
              </a:ext>
            </a:extLst>
          </p:cNvPr>
          <p:cNvSpPr/>
          <p:nvPr/>
        </p:nvSpPr>
        <p:spPr>
          <a:xfrm rot="5400000">
            <a:off x="2750236" y="3309780"/>
            <a:ext cx="282459" cy="1438571"/>
          </a:xfrm>
          <a:prstGeom prst="rightBrace">
            <a:avLst>
              <a:gd name="adj1" fmla="val 61802"/>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a16="http://schemas.microsoft.com/office/drawing/2014/main" id="{7BE07A3C-57BD-324E-BAB5-C100760AFB5E}"/>
              </a:ext>
            </a:extLst>
          </p:cNvPr>
          <p:cNvSpPr txBox="1"/>
          <p:nvPr/>
        </p:nvSpPr>
        <p:spPr>
          <a:xfrm>
            <a:off x="2274325" y="4157545"/>
            <a:ext cx="1266092" cy="276999"/>
          </a:xfrm>
          <a:prstGeom prst="rect">
            <a:avLst/>
          </a:prstGeom>
          <a:noFill/>
        </p:spPr>
        <p:txBody>
          <a:bodyPr wrap="square" rtlCol="0">
            <a:spAutoFit/>
          </a:bodyPr>
          <a:lstStyle/>
          <a:p>
            <a:pPr algn="ctr"/>
            <a:r>
              <a:rPr lang="en-US" sz="1200" dirty="0"/>
              <a:t>Column</a:t>
            </a:r>
          </a:p>
        </p:txBody>
      </p:sp>
    </p:spTree>
    <p:extLst>
      <p:ext uri="{BB962C8B-B14F-4D97-AF65-F5344CB8AC3E}">
        <p14:creationId xmlns:p14="http://schemas.microsoft.com/office/powerpoint/2010/main" val="28619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SQL Basics – CRUD operations</a:t>
            </a:r>
          </a:p>
        </p:txBody>
      </p:sp>
    </p:spTree>
    <p:extLst>
      <p:ext uri="{BB962C8B-B14F-4D97-AF65-F5344CB8AC3E}">
        <p14:creationId xmlns:p14="http://schemas.microsoft.com/office/powerpoint/2010/main" val="23520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a:t>CRUD </a:t>
            </a:r>
            <a:r>
              <a:rPr lang="fr" dirty="0" err="1"/>
              <a:t>operations</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pPr marL="101600" indent="0">
              <a:buNone/>
            </a:pPr>
            <a:endParaRPr lang="en-US" dirty="0"/>
          </a:p>
          <a:p>
            <a:r>
              <a:rPr lang="en-US" altLang="en-US" dirty="0">
                <a:latin typeface="Bookman Old Style" panose="02050604050505020204" pitchFamily="18" charset="0"/>
              </a:rPr>
              <a:t>CREATE</a:t>
            </a:r>
          </a:p>
          <a:p>
            <a:endParaRPr lang="en-US" dirty="0">
              <a:latin typeface="Bookman Old Style" panose="02050604050505020204" pitchFamily="18" charset="0"/>
            </a:endParaRPr>
          </a:p>
          <a:p>
            <a:r>
              <a:rPr lang="en-US" dirty="0">
                <a:latin typeface="Bookman Old Style" panose="02050604050505020204" pitchFamily="18" charset="0"/>
              </a:rPr>
              <a:t>Read</a:t>
            </a:r>
          </a:p>
          <a:p>
            <a:endParaRPr lang="en-US" dirty="0">
              <a:latin typeface="Bookman Old Style" panose="02050604050505020204" pitchFamily="18" charset="0"/>
            </a:endParaRPr>
          </a:p>
          <a:p>
            <a:r>
              <a:rPr lang="en-US" dirty="0">
                <a:latin typeface="Bookman Old Style" panose="02050604050505020204" pitchFamily="18" charset="0"/>
              </a:rPr>
              <a:t>Update</a:t>
            </a:r>
          </a:p>
          <a:p>
            <a:endParaRPr lang="en-US" dirty="0">
              <a:latin typeface="Bookman Old Style" panose="02050604050505020204" pitchFamily="18" charset="0"/>
            </a:endParaRPr>
          </a:p>
          <a:p>
            <a:r>
              <a:rPr lang="en-US" dirty="0">
                <a:latin typeface="Bookman Old Style" panose="02050604050505020204" pitchFamily="18" charset="0"/>
              </a:rPr>
              <a:t>Delete</a:t>
            </a:r>
          </a:p>
        </p:txBody>
      </p:sp>
    </p:spTree>
    <p:extLst>
      <p:ext uri="{BB962C8B-B14F-4D97-AF65-F5344CB8AC3E}">
        <p14:creationId xmlns:p14="http://schemas.microsoft.com/office/powerpoint/2010/main" val="31445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Creating and deleting a database</a:t>
            </a:r>
          </a:p>
        </p:txBody>
      </p:sp>
    </p:spTree>
    <p:extLst>
      <p:ext uri="{BB962C8B-B14F-4D97-AF65-F5344CB8AC3E}">
        <p14:creationId xmlns:p14="http://schemas.microsoft.com/office/powerpoint/2010/main" val="244238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err="1"/>
              <a:t>Create</a:t>
            </a:r>
            <a:r>
              <a:rPr lang="fr" dirty="0"/>
              <a:t> a </a:t>
            </a:r>
            <a:r>
              <a:rPr lang="fr" dirty="0" err="1"/>
              <a:t>database</a:t>
            </a:r>
            <a:endParaRPr dirty="0"/>
          </a:p>
        </p:txBody>
      </p:sp>
      <p:sp>
        <p:nvSpPr>
          <p:cNvPr id="217" name="Google Shape;217;p37"/>
          <p:cNvSpPr txBox="1">
            <a:spLocks noGrp="1"/>
          </p:cNvSpPr>
          <p:nvPr>
            <p:ph type="body" idx="1"/>
          </p:nvPr>
        </p:nvSpPr>
        <p:spPr>
          <a:xfrm>
            <a:off x="838250" y="1504950"/>
            <a:ext cx="5324100" cy="11274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Clr>
                <a:schemeClr val="dk1"/>
              </a:buClr>
              <a:buSzPts val="1100"/>
              <a:buFont typeface="Arial"/>
              <a:buNone/>
            </a:pPr>
            <a:r>
              <a:rPr lang="fr" b="1" dirty="0"/>
              <a:t>CREATE {DATABASE | SCHEMA} [IF NOT EXISTS] </a:t>
            </a:r>
            <a:r>
              <a:rPr lang="fr" b="1" dirty="0" err="1"/>
              <a:t>db_name</a:t>
            </a:r>
            <a:endParaRPr b="1" dirty="0"/>
          </a:p>
          <a:p>
            <a:pPr marL="0" lvl="0" indent="127000" algn="l" rtl="0">
              <a:spcBef>
                <a:spcPts val="0"/>
              </a:spcBef>
              <a:spcAft>
                <a:spcPts val="0"/>
              </a:spcAft>
              <a:buClr>
                <a:schemeClr val="dk1"/>
              </a:buClr>
              <a:buSzPts val="1100"/>
              <a:buFont typeface="Arial"/>
              <a:buNone/>
            </a:pPr>
            <a:r>
              <a:rPr lang="fr" b="1" dirty="0"/>
              <a:t>    [</a:t>
            </a:r>
            <a:r>
              <a:rPr lang="fr" b="1" dirty="0" err="1"/>
              <a:t>create_specification</a:t>
            </a:r>
            <a:r>
              <a:rPr lang="fr" b="1" dirty="0"/>
              <a:t>] ...</a:t>
            </a:r>
            <a:endParaRPr b="1" dirty="0"/>
          </a:p>
          <a:p>
            <a:pPr marL="0" lvl="0" indent="127000" algn="l" rtl="0">
              <a:spcBef>
                <a:spcPts val="0"/>
              </a:spcBef>
              <a:spcAft>
                <a:spcPts val="0"/>
              </a:spcAft>
              <a:buClr>
                <a:schemeClr val="dk1"/>
              </a:buClr>
              <a:buSzPts val="1100"/>
              <a:buFont typeface="Arial"/>
              <a:buNone/>
            </a:pPr>
            <a:endParaRPr b="1" dirty="0"/>
          </a:p>
          <a:p>
            <a:pPr marL="0" lvl="0" indent="127000" algn="l" rtl="0">
              <a:spcBef>
                <a:spcPts val="0"/>
              </a:spcBef>
              <a:spcAft>
                <a:spcPts val="0"/>
              </a:spcAft>
              <a:buClr>
                <a:schemeClr val="dk1"/>
              </a:buClr>
              <a:buSzPts val="1100"/>
              <a:buFont typeface="Arial"/>
              <a:buNone/>
            </a:pPr>
            <a:r>
              <a:rPr lang="fr" b="1" dirty="0" err="1"/>
              <a:t>create_specification</a:t>
            </a:r>
            <a:r>
              <a:rPr lang="fr" b="1" dirty="0"/>
              <a:t>:</a:t>
            </a:r>
            <a:endParaRPr b="1" dirty="0"/>
          </a:p>
          <a:p>
            <a:pPr marL="0" lvl="0" indent="127000" algn="l" rtl="0">
              <a:spcBef>
                <a:spcPts val="0"/>
              </a:spcBef>
              <a:spcAft>
                <a:spcPts val="0"/>
              </a:spcAft>
              <a:buClr>
                <a:schemeClr val="dk1"/>
              </a:buClr>
              <a:buSzPts val="1100"/>
              <a:buFont typeface="Arial"/>
              <a:buNone/>
            </a:pPr>
            <a:r>
              <a:rPr lang="fr" b="1" dirty="0"/>
              <a:t>    [DEFAULT] CHARACTER SET [=] </a:t>
            </a:r>
            <a:r>
              <a:rPr lang="fr" b="1" dirty="0" err="1"/>
              <a:t>charset_name</a:t>
            </a:r>
            <a:endParaRPr b="1" dirty="0"/>
          </a:p>
          <a:p>
            <a:pPr marL="0" lvl="0" indent="127000" algn="l" rtl="0">
              <a:spcBef>
                <a:spcPts val="0"/>
              </a:spcBef>
              <a:spcAft>
                <a:spcPts val="0"/>
              </a:spcAft>
              <a:buClr>
                <a:schemeClr val="dk1"/>
              </a:buClr>
              <a:buSzPts val="1100"/>
              <a:buFont typeface="Arial"/>
              <a:buNone/>
            </a:pPr>
            <a:r>
              <a:rPr lang="fr" b="1" dirty="0"/>
              <a:t>  | [DEFAULT] COLLATE [=] </a:t>
            </a:r>
            <a:r>
              <a:rPr lang="fr" b="1" dirty="0" err="1"/>
              <a:t>collation_name</a:t>
            </a:r>
            <a:endParaRPr b="1" dirty="0"/>
          </a:p>
          <a:p>
            <a:pPr marL="0" lvl="0" indent="127000" algn="l" rtl="0">
              <a:spcBef>
                <a:spcPts val="0"/>
              </a:spcBef>
              <a:spcAft>
                <a:spcPts val="0"/>
              </a:spcAft>
              <a:buNone/>
            </a:pPr>
            <a:endParaRPr dirty="0"/>
          </a:p>
        </p:txBody>
      </p:sp>
      <p:sp>
        <p:nvSpPr>
          <p:cNvPr id="218" name="Google Shape;218;p37"/>
          <p:cNvSpPr txBox="1"/>
          <p:nvPr/>
        </p:nvSpPr>
        <p:spPr>
          <a:xfrm>
            <a:off x="838250" y="2929600"/>
            <a:ext cx="6749700" cy="9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CREATE DATABASE test;</a:t>
            </a:r>
            <a:endParaRPr/>
          </a:p>
          <a:p>
            <a:pPr marL="0" lvl="0" indent="0" algn="l" rtl="0">
              <a:spcBef>
                <a:spcPts val="0"/>
              </a:spcBef>
              <a:spcAft>
                <a:spcPts val="0"/>
              </a:spcAft>
              <a:buNone/>
            </a:pPr>
            <a:endParaRPr/>
          </a:p>
          <a:p>
            <a:pPr marL="0" lvl="0" indent="0" algn="l" rtl="0">
              <a:spcBef>
                <a:spcPts val="0"/>
              </a:spcBef>
              <a:spcAft>
                <a:spcPts val="0"/>
              </a:spcAft>
              <a:buNone/>
            </a:pPr>
            <a:r>
              <a:rPr lang="fr"/>
              <a:t>CREATE DATABASE test DEFAULT CHARACTER SET utf8 COLLATE = utf8_bin;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p:txBody>
          <a:bodyPr>
            <a:normAutofit fontScale="90000"/>
          </a:bodyPr>
          <a:lstStyle/>
          <a:p>
            <a:r>
              <a:rPr lang="en-US" dirty="0"/>
              <a:t>Module Objectives</a:t>
            </a:r>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r>
              <a:rPr lang="en-US" dirty="0"/>
              <a:t>Database</a:t>
            </a:r>
          </a:p>
          <a:p>
            <a:r>
              <a:rPr lang="en-US" dirty="0"/>
              <a:t>Database management system</a:t>
            </a:r>
          </a:p>
          <a:p>
            <a:r>
              <a:rPr lang="en-US" dirty="0"/>
              <a:t>Model a database based on a defined problem</a:t>
            </a:r>
          </a:p>
          <a:p>
            <a:r>
              <a:rPr lang="en-US" dirty="0"/>
              <a:t>Use and query a database</a:t>
            </a:r>
          </a:p>
          <a:p>
            <a:pPr lvl="1"/>
            <a:r>
              <a:rPr lang="en-US" dirty="0"/>
              <a:t>SQL </a:t>
            </a:r>
          </a:p>
          <a:p>
            <a:pPr lvl="1"/>
            <a:r>
              <a:rPr lang="en-US" dirty="0"/>
              <a:t>PhpMyAdmin - MariaDB</a:t>
            </a:r>
          </a:p>
          <a:p>
            <a:pPr lvl="1"/>
            <a:r>
              <a:rPr lang="en-US" dirty="0" err="1"/>
              <a:t>Xampp</a:t>
            </a:r>
            <a:endParaRPr lang="en-US" dirty="0"/>
          </a:p>
          <a:p>
            <a:r>
              <a:rPr lang="en-US" dirty="0"/>
              <a:t>Optimize and administrate a database</a:t>
            </a:r>
          </a:p>
          <a:p>
            <a:r>
              <a:rPr lang="en-US" dirty="0"/>
              <a:t>Import/Export data</a:t>
            </a:r>
          </a:p>
        </p:txBody>
      </p:sp>
    </p:spTree>
    <p:extLst>
      <p:ext uri="{BB962C8B-B14F-4D97-AF65-F5344CB8AC3E}">
        <p14:creationId xmlns:p14="http://schemas.microsoft.com/office/powerpoint/2010/main" val="427956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Select a database</a:t>
            </a:r>
            <a:endParaRPr/>
          </a:p>
        </p:txBody>
      </p:sp>
      <p:sp>
        <p:nvSpPr>
          <p:cNvPr id="224" name="Google Shape;224;p38"/>
          <p:cNvSpPr txBox="1">
            <a:spLocks noGrp="1"/>
          </p:cNvSpPr>
          <p:nvPr>
            <p:ph type="body" idx="1"/>
          </p:nvPr>
        </p:nvSpPr>
        <p:spPr>
          <a:xfrm>
            <a:off x="838250" y="1504950"/>
            <a:ext cx="5324100" cy="3450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a:t>USE db_name;</a:t>
            </a:r>
            <a:endParaRPr b="1"/>
          </a:p>
          <a:p>
            <a:pPr marL="0" lvl="0" indent="127000" algn="l" rtl="0">
              <a:spcBef>
                <a:spcPts val="0"/>
              </a:spcBef>
              <a:spcAft>
                <a:spcPts val="0"/>
              </a:spcAft>
              <a:buNone/>
            </a:pPr>
            <a:endParaRPr/>
          </a:p>
        </p:txBody>
      </p:sp>
      <p:sp>
        <p:nvSpPr>
          <p:cNvPr id="225" name="Google Shape;225;p38"/>
          <p:cNvSpPr txBox="1"/>
          <p:nvPr/>
        </p:nvSpPr>
        <p:spPr>
          <a:xfrm>
            <a:off x="838250" y="2013725"/>
            <a:ext cx="13089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t>USE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Drop a </a:t>
            </a:r>
            <a:r>
              <a:rPr lang="fr" dirty="0" err="1"/>
              <a:t>database</a:t>
            </a:r>
            <a:endParaRPr dirty="0"/>
          </a:p>
        </p:txBody>
      </p:sp>
      <p:sp>
        <p:nvSpPr>
          <p:cNvPr id="224" name="Google Shape;224;p38"/>
          <p:cNvSpPr txBox="1">
            <a:spLocks noGrp="1"/>
          </p:cNvSpPr>
          <p:nvPr>
            <p:ph type="body" idx="1"/>
          </p:nvPr>
        </p:nvSpPr>
        <p:spPr>
          <a:xfrm>
            <a:off x="838250" y="1504950"/>
            <a:ext cx="5324100" cy="3450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dirty="0"/>
              <a:t>DROP DATABASE </a:t>
            </a:r>
            <a:r>
              <a:rPr lang="fr" b="1" dirty="0" err="1"/>
              <a:t>db_name</a:t>
            </a:r>
            <a:r>
              <a:rPr lang="fr" b="1" dirty="0"/>
              <a:t>;</a:t>
            </a:r>
            <a:endParaRPr b="1" dirty="0"/>
          </a:p>
          <a:p>
            <a:pPr marL="0" lvl="0" indent="127000" algn="l" rtl="0">
              <a:spcBef>
                <a:spcPts val="0"/>
              </a:spcBef>
              <a:spcAft>
                <a:spcPts val="0"/>
              </a:spcAft>
              <a:buNone/>
            </a:pPr>
            <a:endParaRPr dirty="0"/>
          </a:p>
        </p:txBody>
      </p:sp>
      <p:sp>
        <p:nvSpPr>
          <p:cNvPr id="225" name="Google Shape;225;p38"/>
          <p:cNvSpPr txBox="1"/>
          <p:nvPr/>
        </p:nvSpPr>
        <p:spPr>
          <a:xfrm>
            <a:off x="838250" y="2013725"/>
            <a:ext cx="2699034"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DROP DATABASE test;</a:t>
            </a:r>
            <a:endParaRPr dirty="0"/>
          </a:p>
        </p:txBody>
      </p:sp>
    </p:spTree>
    <p:extLst>
      <p:ext uri="{BB962C8B-B14F-4D97-AF65-F5344CB8AC3E}">
        <p14:creationId xmlns:p14="http://schemas.microsoft.com/office/powerpoint/2010/main" val="306414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Creating tables in a database</a:t>
            </a:r>
          </a:p>
        </p:txBody>
      </p:sp>
    </p:spTree>
    <p:extLst>
      <p:ext uri="{BB962C8B-B14F-4D97-AF65-F5344CB8AC3E}">
        <p14:creationId xmlns:p14="http://schemas.microsoft.com/office/powerpoint/2010/main" val="359588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a:xfrm>
            <a:off x="838350" y="893500"/>
            <a:ext cx="8024296" cy="485700"/>
          </a:xfrm>
        </p:spPr>
        <p:txBody>
          <a:bodyPr>
            <a:normAutofit fontScale="90000"/>
          </a:bodyPr>
          <a:lstStyle/>
          <a:p>
            <a:r>
              <a:rPr lang="fr" dirty="0"/>
              <a:t>Table </a:t>
            </a:r>
            <a:r>
              <a:rPr lang="fr" dirty="0" err="1"/>
              <a:t>Columns</a:t>
            </a:r>
            <a:r>
              <a:rPr lang="fr" dirty="0"/>
              <a:t> &amp; Types</a:t>
            </a:r>
            <a:endParaRPr lang="en-US" dirty="0"/>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fontScale="92500" lnSpcReduction="20000"/>
          </a:bodyPr>
          <a:lstStyle/>
          <a:p>
            <a:r>
              <a:rPr lang="en-US" dirty="0"/>
              <a:t>Numeric</a:t>
            </a:r>
          </a:p>
          <a:p>
            <a:pPr lvl="1"/>
            <a:r>
              <a:rPr lang="en-US" dirty="0"/>
              <a:t>Integer (INT)</a:t>
            </a:r>
          </a:p>
          <a:p>
            <a:pPr lvl="1"/>
            <a:r>
              <a:rPr lang="en-US" dirty="0"/>
              <a:t>Small decimal numbers (FLOAT)</a:t>
            </a:r>
          </a:p>
          <a:p>
            <a:pPr lvl="1"/>
            <a:r>
              <a:rPr lang="en-US" dirty="0"/>
              <a:t>Big decimal  numbers (DOUBLE)</a:t>
            </a:r>
          </a:p>
          <a:p>
            <a:r>
              <a:rPr lang="en-US" dirty="0"/>
              <a:t>Character String</a:t>
            </a:r>
          </a:p>
          <a:p>
            <a:pPr lvl="1"/>
            <a:r>
              <a:rPr lang="en-US" dirty="0"/>
              <a:t>Small String (CHAR) - 0 to 255 characters</a:t>
            </a:r>
          </a:p>
          <a:p>
            <a:pPr lvl="1"/>
            <a:r>
              <a:rPr lang="en-US" dirty="0"/>
              <a:t>Big String  (VARCHAR) – 0 to 65535 characters</a:t>
            </a:r>
          </a:p>
          <a:p>
            <a:r>
              <a:rPr lang="en-US" dirty="0"/>
              <a:t>Date &amp; Time</a:t>
            </a:r>
          </a:p>
          <a:p>
            <a:pPr lvl="1"/>
            <a:r>
              <a:rPr lang="en-US" dirty="0"/>
              <a:t>Date (DATE) </a:t>
            </a:r>
            <a:r>
              <a:rPr lang="en-US" dirty="0">
                <a:sym typeface="Wingdings" pitchFamily="2" charset="2"/>
              </a:rPr>
              <a:t></a:t>
            </a:r>
            <a:r>
              <a:rPr lang="en-US" dirty="0"/>
              <a:t> YYYY-MM-DD</a:t>
            </a:r>
          </a:p>
          <a:p>
            <a:pPr lvl="1"/>
            <a:r>
              <a:rPr lang="en-US" dirty="0"/>
              <a:t>Time (TIME) </a:t>
            </a:r>
            <a:r>
              <a:rPr lang="en-US" dirty="0">
                <a:sym typeface="Wingdings" pitchFamily="2" charset="2"/>
              </a:rPr>
              <a:t></a:t>
            </a:r>
            <a:r>
              <a:rPr lang="en-US" dirty="0"/>
              <a:t> </a:t>
            </a:r>
            <a:r>
              <a:rPr lang="en-US" dirty="0" err="1"/>
              <a:t>hh:mm:ss</a:t>
            </a:r>
            <a:endParaRPr lang="en-US" dirty="0"/>
          </a:p>
          <a:p>
            <a:pPr lvl="1"/>
            <a:r>
              <a:rPr lang="en-US" dirty="0"/>
              <a:t>Date &amp; Time (DATETIME) </a:t>
            </a:r>
            <a:r>
              <a:rPr lang="en-US" dirty="0">
                <a:sym typeface="Wingdings" pitchFamily="2" charset="2"/>
              </a:rPr>
              <a:t> YYYY-MM-DD </a:t>
            </a:r>
            <a:r>
              <a:rPr lang="en-US" dirty="0" err="1">
                <a:sym typeface="Wingdings" pitchFamily="2" charset="2"/>
              </a:rPr>
              <a:t>hh:mm:ss</a:t>
            </a:r>
            <a:endParaRPr lang="en-US" dirty="0">
              <a:sym typeface="Wingdings" pitchFamily="2" charset="2"/>
            </a:endParaRPr>
          </a:p>
          <a:p>
            <a:pPr lvl="1"/>
            <a:r>
              <a:rPr lang="en-US" dirty="0"/>
              <a:t>Timestamp</a:t>
            </a:r>
          </a:p>
          <a:p>
            <a:r>
              <a:rPr lang="en-US" dirty="0"/>
              <a:t>ENUM – allows to store a list of value choice </a:t>
            </a:r>
          </a:p>
          <a:p>
            <a:r>
              <a:rPr lang="en-US" dirty="0"/>
              <a:t>Boolean – True or False</a:t>
            </a:r>
          </a:p>
          <a:p>
            <a:pPr lvl="1"/>
            <a:endParaRPr lang="en-US" dirty="0"/>
          </a:p>
          <a:p>
            <a:pPr lvl="1"/>
            <a:endParaRPr lang="en-US" dirty="0"/>
          </a:p>
          <a:p>
            <a:endParaRPr lang="en-US" dirty="0"/>
          </a:p>
        </p:txBody>
      </p:sp>
    </p:spTree>
    <p:extLst>
      <p:ext uri="{BB962C8B-B14F-4D97-AF65-F5344CB8AC3E}">
        <p14:creationId xmlns:p14="http://schemas.microsoft.com/office/powerpoint/2010/main" val="1116301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Create a table</a:t>
            </a:r>
            <a:endParaRPr/>
          </a:p>
        </p:txBody>
      </p:sp>
      <p:sp>
        <p:nvSpPr>
          <p:cNvPr id="231" name="Google Shape;231;p39"/>
          <p:cNvSpPr txBox="1">
            <a:spLocks noGrp="1"/>
          </p:cNvSpPr>
          <p:nvPr>
            <p:ph type="body" idx="1"/>
          </p:nvPr>
        </p:nvSpPr>
        <p:spPr>
          <a:xfrm>
            <a:off x="838250" y="1352550"/>
            <a:ext cx="6137100" cy="24324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dirty="0"/>
              <a:t>CREATE TABLE </a:t>
            </a:r>
            <a:r>
              <a:rPr lang="fr" b="1" dirty="0" err="1"/>
              <a:t>tbl_name</a:t>
            </a:r>
            <a:r>
              <a:rPr lang="fr" b="1" dirty="0"/>
              <a:t> (</a:t>
            </a:r>
            <a:r>
              <a:rPr lang="fr" b="1" dirty="0" err="1"/>
              <a:t>create_definition</a:t>
            </a:r>
            <a:r>
              <a:rPr lang="fr" b="1" dirty="0"/>
              <a:t>,...)</a:t>
            </a:r>
            <a:endParaRPr b="1" dirty="0"/>
          </a:p>
          <a:p>
            <a:pPr marL="0" lvl="0" indent="127000" algn="l" rtl="0">
              <a:spcBef>
                <a:spcPts val="0"/>
              </a:spcBef>
              <a:spcAft>
                <a:spcPts val="0"/>
              </a:spcAft>
              <a:buNone/>
            </a:pPr>
            <a:endParaRPr b="1" dirty="0"/>
          </a:p>
          <a:p>
            <a:pPr marL="0" lvl="0" indent="127000" algn="l" rtl="0">
              <a:spcBef>
                <a:spcPts val="0"/>
              </a:spcBef>
              <a:spcAft>
                <a:spcPts val="0"/>
              </a:spcAft>
              <a:buNone/>
            </a:pPr>
            <a:r>
              <a:rPr lang="fr" b="1" dirty="0" err="1"/>
              <a:t>create_definition</a:t>
            </a:r>
            <a:r>
              <a:rPr lang="fr" b="1" dirty="0"/>
              <a:t>: </a:t>
            </a:r>
            <a:r>
              <a:rPr lang="fr" b="1" dirty="0" err="1"/>
              <a:t>col_name</a:t>
            </a:r>
            <a:r>
              <a:rPr lang="fr" b="1" dirty="0"/>
              <a:t> </a:t>
            </a:r>
            <a:r>
              <a:rPr lang="fr" b="1" dirty="0" err="1"/>
              <a:t>column_definition</a:t>
            </a:r>
            <a:endParaRPr b="1" dirty="0"/>
          </a:p>
          <a:p>
            <a:pPr marL="0" lvl="0" indent="127000" algn="l" rtl="0">
              <a:spcBef>
                <a:spcPts val="0"/>
              </a:spcBef>
              <a:spcAft>
                <a:spcPts val="0"/>
              </a:spcAft>
              <a:buNone/>
            </a:pPr>
            <a:endParaRPr b="1" dirty="0"/>
          </a:p>
          <a:p>
            <a:pPr marL="0" lvl="0" indent="127000" algn="l" rtl="0">
              <a:spcBef>
                <a:spcPts val="0"/>
              </a:spcBef>
              <a:spcAft>
                <a:spcPts val="0"/>
              </a:spcAft>
              <a:buNone/>
            </a:pPr>
            <a:r>
              <a:rPr lang="fr" b="1" dirty="0" err="1"/>
              <a:t>column_definition</a:t>
            </a:r>
            <a:r>
              <a:rPr lang="fr" b="1" dirty="0"/>
              <a:t>:</a:t>
            </a:r>
            <a:endParaRPr b="1" dirty="0"/>
          </a:p>
          <a:p>
            <a:pPr marL="0" lvl="0" indent="127000" algn="l" rtl="0">
              <a:spcBef>
                <a:spcPts val="0"/>
              </a:spcBef>
              <a:spcAft>
                <a:spcPts val="0"/>
              </a:spcAft>
              <a:buNone/>
            </a:pPr>
            <a:r>
              <a:rPr lang="fr" b="1" dirty="0"/>
              <a:t>    </a:t>
            </a:r>
            <a:r>
              <a:rPr lang="fr" b="1" dirty="0" err="1"/>
              <a:t>data_type</a:t>
            </a:r>
            <a:r>
              <a:rPr lang="fr" b="1" dirty="0"/>
              <a:t> [NOT NULL | NULL] [DEFAULT </a:t>
            </a:r>
            <a:r>
              <a:rPr lang="fr" b="1" dirty="0" err="1"/>
              <a:t>default_value</a:t>
            </a:r>
            <a:r>
              <a:rPr lang="fr" b="1" dirty="0"/>
              <a:t>]</a:t>
            </a:r>
            <a:endParaRPr b="1" dirty="0"/>
          </a:p>
          <a:p>
            <a:pPr marL="0" lvl="0" indent="127000" algn="l" rtl="0">
              <a:spcBef>
                <a:spcPts val="0"/>
              </a:spcBef>
              <a:spcAft>
                <a:spcPts val="0"/>
              </a:spcAft>
              <a:buNone/>
            </a:pPr>
            <a:r>
              <a:rPr lang="fr" b="1" dirty="0"/>
              <a:t>      [AUTO_INCREMENT] [[PRIMARY] KEY] [COMMENT 'string']</a:t>
            </a:r>
            <a:endParaRPr b="1" dirty="0"/>
          </a:p>
          <a:p>
            <a:pPr marL="0" lvl="0" indent="127000" algn="l" rtl="0">
              <a:spcBef>
                <a:spcPts val="0"/>
              </a:spcBef>
              <a:spcAft>
                <a:spcPts val="0"/>
              </a:spcAft>
              <a:buNone/>
            </a:pPr>
            <a:endParaRPr b="1" dirty="0"/>
          </a:p>
          <a:p>
            <a:pPr marL="0" lvl="0" indent="127000" algn="l" rtl="0">
              <a:spcBef>
                <a:spcPts val="0"/>
              </a:spcBef>
              <a:spcAft>
                <a:spcPts val="0"/>
              </a:spcAft>
              <a:buNone/>
            </a:pPr>
            <a:r>
              <a:rPr lang="fr" b="1" dirty="0" err="1"/>
              <a:t>data_type</a:t>
            </a:r>
            <a:r>
              <a:rPr lang="fr" b="1" dirty="0"/>
              <a:t>:</a:t>
            </a:r>
            <a:endParaRPr b="1" dirty="0"/>
          </a:p>
          <a:p>
            <a:pPr marL="0" lvl="0" indent="127000" algn="l" rtl="0">
              <a:spcBef>
                <a:spcPts val="0"/>
              </a:spcBef>
              <a:spcAft>
                <a:spcPts val="0"/>
              </a:spcAft>
              <a:buNone/>
            </a:pPr>
            <a:r>
              <a:rPr lang="fr" b="1" dirty="0"/>
              <a:t>  TINYINT[(</a:t>
            </a:r>
            <a:r>
              <a:rPr lang="fr" b="1" dirty="0" err="1"/>
              <a:t>length</a:t>
            </a:r>
            <a:r>
              <a:rPr lang="fr" b="1" dirty="0"/>
              <a:t>)] [UNSIGNED] [ZEROFILL]</a:t>
            </a:r>
            <a:endParaRPr b="1" dirty="0"/>
          </a:p>
          <a:p>
            <a:pPr marL="0" lvl="0" indent="127000" algn="l" rtl="0">
              <a:spcBef>
                <a:spcPts val="0"/>
              </a:spcBef>
              <a:spcAft>
                <a:spcPts val="0"/>
              </a:spcAft>
              <a:buNone/>
            </a:pPr>
            <a:r>
              <a:rPr lang="fr" b="1" dirty="0"/>
              <a:t>  | INT[(</a:t>
            </a:r>
            <a:r>
              <a:rPr lang="fr" b="1" dirty="0" err="1"/>
              <a:t>length</a:t>
            </a:r>
            <a:r>
              <a:rPr lang="fr" b="1" dirty="0"/>
              <a:t>)] [UNSIGNED] [ZEROFILL]</a:t>
            </a:r>
            <a:endParaRPr b="1" dirty="0"/>
          </a:p>
          <a:p>
            <a:pPr marL="0" lvl="0" indent="127000" algn="l" rtl="0">
              <a:spcBef>
                <a:spcPts val="0"/>
              </a:spcBef>
              <a:spcAft>
                <a:spcPts val="0"/>
              </a:spcAft>
              <a:buNone/>
            </a:pPr>
            <a:r>
              <a:rPr lang="fr" b="1" dirty="0"/>
              <a:t>  | DOUBLE[(</a:t>
            </a:r>
            <a:r>
              <a:rPr lang="fr" b="1" dirty="0" err="1"/>
              <a:t>length,decimals</a:t>
            </a:r>
            <a:r>
              <a:rPr lang="fr" b="1" dirty="0"/>
              <a:t>)] [UNSIGNED] [ZEROFILL]</a:t>
            </a:r>
            <a:endParaRPr b="1" dirty="0"/>
          </a:p>
          <a:p>
            <a:pPr marL="0" lvl="0" indent="127000" algn="l" rtl="0">
              <a:spcBef>
                <a:spcPts val="0"/>
              </a:spcBef>
              <a:spcAft>
                <a:spcPts val="0"/>
              </a:spcAft>
              <a:buNone/>
            </a:pPr>
            <a:r>
              <a:rPr lang="fr" b="1" dirty="0"/>
              <a:t>  | FLOAT[(</a:t>
            </a:r>
            <a:r>
              <a:rPr lang="fr" b="1" dirty="0" err="1"/>
              <a:t>length,decimals</a:t>
            </a:r>
            <a:r>
              <a:rPr lang="fr" b="1" dirty="0"/>
              <a:t>)] [UNSIGNED] [ZEROFILL]</a:t>
            </a:r>
            <a:endParaRPr b="1" dirty="0"/>
          </a:p>
          <a:p>
            <a:pPr marL="0" lvl="0" indent="127000" algn="l" rtl="0">
              <a:spcBef>
                <a:spcPts val="0"/>
              </a:spcBef>
              <a:spcAft>
                <a:spcPts val="0"/>
              </a:spcAft>
              <a:buNone/>
            </a:pPr>
            <a:r>
              <a:rPr lang="fr" b="1" dirty="0"/>
              <a:t>  | DATETIME[(</a:t>
            </a:r>
            <a:r>
              <a:rPr lang="fr" b="1" dirty="0" err="1"/>
              <a:t>fsp</a:t>
            </a:r>
            <a:r>
              <a:rPr lang="fr" b="1" dirty="0"/>
              <a:t>)]</a:t>
            </a:r>
            <a:endParaRPr b="1" dirty="0"/>
          </a:p>
          <a:p>
            <a:pPr marL="0" lvl="0" indent="127000" algn="l" rtl="0">
              <a:spcBef>
                <a:spcPts val="0"/>
              </a:spcBef>
              <a:spcAft>
                <a:spcPts val="0"/>
              </a:spcAft>
              <a:buNone/>
            </a:pPr>
            <a:r>
              <a:rPr lang="fr" b="1" dirty="0"/>
              <a:t>  | VARCHAR(</a:t>
            </a:r>
            <a:r>
              <a:rPr lang="fr" b="1" dirty="0" err="1"/>
              <a:t>length</a:t>
            </a:r>
            <a:r>
              <a:rPr lang="fr" b="1" dirty="0"/>
              <a:t>) [CHARACTER SET </a:t>
            </a:r>
            <a:r>
              <a:rPr lang="fr" b="1" dirty="0" err="1"/>
              <a:t>charset_name</a:t>
            </a:r>
            <a:r>
              <a:rPr lang="fr" b="1" dirty="0"/>
              <a:t>] [COLLATE </a:t>
            </a:r>
            <a:r>
              <a:rPr lang="fr" b="1" dirty="0" err="1"/>
              <a:t>collation_name</a:t>
            </a:r>
            <a:r>
              <a:rPr lang="fr" b="1" dirty="0"/>
              <a:t>]</a:t>
            </a:r>
            <a:endParaRPr b="1" dirty="0"/>
          </a:p>
          <a:p>
            <a:pPr marL="0" lvl="0" indent="127000" algn="l" rtl="0">
              <a:spcBef>
                <a:spcPts val="0"/>
              </a:spcBef>
              <a:spcAft>
                <a:spcPts val="0"/>
              </a:spcAft>
              <a:buNone/>
            </a:pPr>
            <a:endParaRPr dirty="0"/>
          </a:p>
        </p:txBody>
      </p:sp>
      <p:sp>
        <p:nvSpPr>
          <p:cNvPr id="232" name="Google Shape;232;p39"/>
          <p:cNvSpPr txBox="1"/>
          <p:nvPr/>
        </p:nvSpPr>
        <p:spPr>
          <a:xfrm>
            <a:off x="841000" y="3978925"/>
            <a:ext cx="6395100" cy="11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CREATE TABLE test (</a:t>
            </a:r>
            <a:endParaRPr dirty="0"/>
          </a:p>
          <a:p>
            <a:pPr marL="0" lvl="0" indent="0" algn="l" rtl="0">
              <a:spcBef>
                <a:spcPts val="0"/>
              </a:spcBef>
              <a:spcAft>
                <a:spcPts val="0"/>
              </a:spcAft>
              <a:buNone/>
            </a:pPr>
            <a:r>
              <a:rPr lang="fr" dirty="0"/>
              <a:t>	id INT UNSIGNED PRIMARY KEY AUTO_INCREMENT,</a:t>
            </a:r>
            <a:endParaRPr dirty="0"/>
          </a:p>
          <a:p>
            <a:pPr marL="0" lvl="0" indent="0" algn="l" rtl="0">
              <a:spcBef>
                <a:spcPts val="0"/>
              </a:spcBef>
              <a:spcAft>
                <a:spcPts val="0"/>
              </a:spcAft>
              <a:buNone/>
            </a:pPr>
            <a:r>
              <a:rPr lang="fr" dirty="0"/>
              <a:t>	information VARCHAR(10) NOT NULL </a:t>
            </a:r>
            <a:endParaRPr dirty="0"/>
          </a:p>
          <a:p>
            <a:pPr marL="0" lvl="0" indent="0" algn="l" rtl="0">
              <a:spcBef>
                <a:spcPts val="0"/>
              </a:spcBef>
              <a:spcAft>
                <a:spcPts val="0"/>
              </a:spcAft>
              <a:buNone/>
            </a:pPr>
            <a:r>
              <a:rPr lang="fr" dirty="0"/>
              <a: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err="1"/>
              <a:t>Create</a:t>
            </a:r>
            <a:r>
              <a:rPr lang="fr" dirty="0"/>
              <a:t> table </a:t>
            </a:r>
            <a:r>
              <a:rPr lang="fr" dirty="0" err="1"/>
              <a:t>Train_destination</a:t>
            </a:r>
            <a:endParaRPr dirty="0"/>
          </a:p>
        </p:txBody>
      </p:sp>
      <p:graphicFrame>
        <p:nvGraphicFramePr>
          <p:cNvPr id="4" name="Google Shape;195;p35">
            <a:extLst>
              <a:ext uri="{FF2B5EF4-FFF2-40B4-BE49-F238E27FC236}">
                <a16:creationId xmlns:a16="http://schemas.microsoft.com/office/drawing/2014/main" id="{40B2A2E9-1345-9842-B209-CD07BEC08314}"/>
              </a:ext>
            </a:extLst>
          </p:cNvPr>
          <p:cNvGraphicFramePr/>
          <p:nvPr>
            <p:extLst>
              <p:ext uri="{D42A27DB-BD31-4B8C-83A1-F6EECF244321}">
                <p14:modId xmlns:p14="http://schemas.microsoft.com/office/powerpoint/2010/main" val="1015512232"/>
              </p:ext>
            </p:extLst>
          </p:nvPr>
        </p:nvGraphicFramePr>
        <p:xfrm>
          <a:off x="838350" y="1636987"/>
          <a:ext cx="2788000" cy="830325"/>
        </p:xfrm>
        <a:graphic>
          <a:graphicData uri="http://schemas.openxmlformats.org/drawingml/2006/table">
            <a:tbl>
              <a:tblPr>
                <a:noFill/>
                <a:tableStyleId>{2425D564-60E1-4711-8A29-5285DFD3B261}</a:tableStyleId>
              </a:tblPr>
              <a:tblGrid>
                <a:gridCol w="1245400">
                  <a:extLst>
                    <a:ext uri="{9D8B030D-6E8A-4147-A177-3AD203B41FA5}">
                      <a16:colId xmlns:a16="http://schemas.microsoft.com/office/drawing/2014/main" val="20001"/>
                    </a:ext>
                  </a:extLst>
                </a:gridCol>
                <a:gridCol w="1542600">
                  <a:extLst>
                    <a:ext uri="{9D8B030D-6E8A-4147-A177-3AD203B41FA5}">
                      <a16:colId xmlns:a16="http://schemas.microsoft.com/office/drawing/2014/main" val="20002"/>
                    </a:ext>
                  </a:extLst>
                </a:gridCol>
              </a:tblGrid>
              <a:tr h="421275">
                <a:tc>
                  <a:txBody>
                    <a:bodyPr/>
                    <a:lstStyle/>
                    <a:p>
                      <a:pPr marL="0" lvl="0" indent="0" algn="ctr" rtl="0">
                        <a:spcBef>
                          <a:spcPts val="0"/>
                        </a:spcBef>
                        <a:spcAft>
                          <a:spcPts val="0"/>
                        </a:spcAft>
                        <a:buNone/>
                      </a:pPr>
                      <a:r>
                        <a:rPr lang="fr" dirty="0" err="1"/>
                        <a:t>T</a:t>
                      </a:r>
                      <a:r>
                        <a:rPr lang="en-US" dirty="0"/>
                        <a:t>r</a:t>
                      </a:r>
                      <a:r>
                        <a:rPr lang="fr" dirty="0" err="1"/>
                        <a:t>ain_number</a:t>
                      </a:r>
                      <a:endParaRPr dirty="0"/>
                    </a:p>
                  </a:txBody>
                  <a:tcPr marL="91425" marR="91425" marT="91425" marB="91425"/>
                </a:tc>
                <a:tc>
                  <a:txBody>
                    <a:bodyPr/>
                    <a:lstStyle/>
                    <a:p>
                      <a:pPr marL="0" lvl="0" indent="0" algn="ctr" rtl="0">
                        <a:spcBef>
                          <a:spcPts val="0"/>
                        </a:spcBef>
                        <a:spcAft>
                          <a:spcPts val="0"/>
                        </a:spcAft>
                        <a:buNone/>
                      </a:pPr>
                      <a:r>
                        <a:rPr lang="fr" dirty="0"/>
                        <a:t>Destination</a:t>
                      </a:r>
                      <a:endParaRPr dirty="0"/>
                    </a:p>
                  </a:txBody>
                  <a:tcPr marL="91425" marR="91425" marT="91425" marB="91425"/>
                </a:tc>
                <a:extLst>
                  <a:ext uri="{0D108BD9-81ED-4DB2-BD59-A6C34878D82A}">
                    <a16:rowId xmlns:a16="http://schemas.microsoft.com/office/drawing/2014/main" val="10000"/>
                  </a:ext>
                </a:extLst>
              </a:tr>
              <a:tr h="409050">
                <a:tc>
                  <a:txBody>
                    <a:bodyPr/>
                    <a:lstStyle/>
                    <a:p>
                      <a:pPr marL="0" lvl="0" indent="0" algn="ctr" rtl="0">
                        <a:spcBef>
                          <a:spcPts val="0"/>
                        </a:spcBef>
                        <a:spcAft>
                          <a:spcPts val="0"/>
                        </a:spcAft>
                        <a:buNone/>
                      </a:pPr>
                      <a:r>
                        <a:rPr lang="fr" dirty="0"/>
                        <a:t>123</a:t>
                      </a:r>
                      <a:endParaRPr dirty="0"/>
                    </a:p>
                  </a:txBody>
                  <a:tcPr marL="91425" marR="91425" marT="91425" marB="91425"/>
                </a:tc>
                <a:tc>
                  <a:txBody>
                    <a:bodyPr/>
                    <a:lstStyle/>
                    <a:p>
                      <a:pPr marL="0" lvl="0" indent="0" algn="ctr" rtl="0">
                        <a:spcBef>
                          <a:spcPts val="0"/>
                        </a:spcBef>
                        <a:spcAft>
                          <a:spcPts val="0"/>
                        </a:spcAft>
                        <a:buNone/>
                      </a:pPr>
                      <a:r>
                        <a:rPr lang="fr" dirty="0"/>
                        <a:t>Paris</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8" name="Picture 7" descr="Text&#10;&#10;Description automatically generated">
            <a:extLst>
              <a:ext uri="{FF2B5EF4-FFF2-40B4-BE49-F238E27FC236}">
                <a16:creationId xmlns:a16="http://schemas.microsoft.com/office/drawing/2014/main" id="{A6ACFFB5-D70B-B246-B848-D148BB87880D}"/>
              </a:ext>
            </a:extLst>
          </p:cNvPr>
          <p:cNvPicPr>
            <a:picLocks noChangeAspect="1"/>
          </p:cNvPicPr>
          <p:nvPr/>
        </p:nvPicPr>
        <p:blipFill>
          <a:blip r:embed="rId3"/>
          <a:stretch>
            <a:fillRect/>
          </a:stretch>
        </p:blipFill>
        <p:spPr>
          <a:xfrm>
            <a:off x="2103937" y="2788294"/>
            <a:ext cx="5478549" cy="2166517"/>
          </a:xfrm>
          <a:prstGeom prst="rect">
            <a:avLst/>
          </a:prstGeom>
        </p:spPr>
      </p:pic>
    </p:spTree>
    <p:extLst>
      <p:ext uri="{BB962C8B-B14F-4D97-AF65-F5344CB8AC3E}">
        <p14:creationId xmlns:p14="http://schemas.microsoft.com/office/powerpoint/2010/main" val="557807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err="1"/>
              <a:t>Create</a:t>
            </a:r>
            <a:r>
              <a:rPr lang="fr" dirty="0"/>
              <a:t> table </a:t>
            </a:r>
            <a:r>
              <a:rPr lang="fr" dirty="0" err="1"/>
              <a:t>Train_schedule</a:t>
            </a:r>
            <a:endParaRPr dirty="0"/>
          </a:p>
        </p:txBody>
      </p:sp>
      <p:pic>
        <p:nvPicPr>
          <p:cNvPr id="8" name="Picture 7" descr="Text&#10;&#10;Description automatically generated">
            <a:extLst>
              <a:ext uri="{FF2B5EF4-FFF2-40B4-BE49-F238E27FC236}">
                <a16:creationId xmlns:a16="http://schemas.microsoft.com/office/drawing/2014/main" id="{A6ACFFB5-D70B-B246-B848-D148BB87880D}"/>
              </a:ext>
            </a:extLst>
          </p:cNvPr>
          <p:cNvPicPr>
            <a:picLocks noChangeAspect="1"/>
          </p:cNvPicPr>
          <p:nvPr/>
        </p:nvPicPr>
        <p:blipFill>
          <a:blip r:embed="rId3"/>
          <a:stretch>
            <a:fillRect/>
          </a:stretch>
        </p:blipFill>
        <p:spPr>
          <a:xfrm>
            <a:off x="2103937" y="2788294"/>
            <a:ext cx="5478549" cy="2166517"/>
          </a:xfrm>
          <a:prstGeom prst="rect">
            <a:avLst/>
          </a:prstGeom>
        </p:spPr>
      </p:pic>
      <p:graphicFrame>
        <p:nvGraphicFramePr>
          <p:cNvPr id="6" name="Table 4">
            <a:extLst>
              <a:ext uri="{FF2B5EF4-FFF2-40B4-BE49-F238E27FC236}">
                <a16:creationId xmlns:a16="http://schemas.microsoft.com/office/drawing/2014/main" id="{33E138EF-3106-314D-8DA7-E647DF183C2B}"/>
              </a:ext>
            </a:extLst>
          </p:cNvPr>
          <p:cNvGraphicFramePr>
            <a:graphicFrameLocks noGrp="1"/>
          </p:cNvGraphicFramePr>
          <p:nvPr>
            <p:extLst>
              <p:ext uri="{D42A27DB-BD31-4B8C-83A1-F6EECF244321}">
                <p14:modId xmlns:p14="http://schemas.microsoft.com/office/powerpoint/2010/main" val="3273766555"/>
              </p:ext>
            </p:extLst>
          </p:nvPr>
        </p:nvGraphicFramePr>
        <p:xfrm>
          <a:off x="1486486" y="1440443"/>
          <a:ext cx="6096000" cy="111252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Tuesday</a:t>
                      </a:r>
                    </a:p>
                  </a:txBody>
                  <a:tcPr/>
                </a:tc>
                <a:tc>
                  <a:txBody>
                    <a:bodyPr/>
                    <a:lstStyle/>
                    <a:p>
                      <a:pPr algn="ctr"/>
                      <a:r>
                        <a:rPr lang="en-US" dirty="0"/>
                        <a:t>15:23</a:t>
                      </a:r>
                    </a:p>
                  </a:txBody>
                  <a:tcPr/>
                </a:tc>
                <a:extLst>
                  <a:ext uri="{0D108BD9-81ED-4DB2-BD59-A6C34878D82A}">
                    <a16:rowId xmlns:a16="http://schemas.microsoft.com/office/drawing/2014/main" val="1466522172"/>
                  </a:ext>
                </a:extLst>
              </a:tr>
            </a:tbl>
          </a:graphicData>
        </a:graphic>
      </p:graphicFrame>
    </p:spTree>
    <p:extLst>
      <p:ext uri="{BB962C8B-B14F-4D97-AF65-F5344CB8AC3E}">
        <p14:creationId xmlns:p14="http://schemas.microsoft.com/office/powerpoint/2010/main" val="3771898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Insert rows in a table of a specific database</a:t>
            </a:r>
          </a:p>
        </p:txBody>
      </p:sp>
    </p:spTree>
    <p:extLst>
      <p:ext uri="{BB962C8B-B14F-4D97-AF65-F5344CB8AC3E}">
        <p14:creationId xmlns:p14="http://schemas.microsoft.com/office/powerpoint/2010/main" val="1027375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Insert element into a table</a:t>
            </a:r>
            <a:endParaRPr/>
          </a:p>
        </p:txBody>
      </p:sp>
      <p:sp>
        <p:nvSpPr>
          <p:cNvPr id="244" name="Google Shape;244;p41"/>
          <p:cNvSpPr txBox="1">
            <a:spLocks noGrp="1"/>
          </p:cNvSpPr>
          <p:nvPr>
            <p:ph type="body" idx="1"/>
          </p:nvPr>
        </p:nvSpPr>
        <p:spPr>
          <a:xfrm>
            <a:off x="838250" y="1504950"/>
            <a:ext cx="5324100" cy="5451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Clr>
                <a:schemeClr val="dk1"/>
              </a:buClr>
              <a:buSzPts val="1100"/>
              <a:buFont typeface="Arial"/>
              <a:buNone/>
            </a:pPr>
            <a:r>
              <a:rPr lang="fr" b="1" dirty="0"/>
              <a:t>INSERT [INTO] </a:t>
            </a:r>
            <a:r>
              <a:rPr lang="fr" b="1" dirty="0" err="1"/>
              <a:t>tbl_name</a:t>
            </a:r>
            <a:r>
              <a:rPr lang="fr" b="1" dirty="0"/>
              <a:t>[(</a:t>
            </a:r>
            <a:r>
              <a:rPr lang="fr" b="1" dirty="0" err="1"/>
              <a:t>col_name</a:t>
            </a:r>
            <a:r>
              <a:rPr lang="fr" b="1" dirty="0"/>
              <a:t> [, </a:t>
            </a:r>
            <a:r>
              <a:rPr lang="fr" b="1" dirty="0" err="1"/>
              <a:t>col_name</a:t>
            </a:r>
            <a:r>
              <a:rPr lang="fr" b="1" dirty="0"/>
              <a:t>] ...)]</a:t>
            </a:r>
            <a:endParaRPr b="1" dirty="0"/>
          </a:p>
          <a:p>
            <a:pPr marL="0" lvl="0" indent="127000" algn="l" rtl="0">
              <a:spcBef>
                <a:spcPts val="0"/>
              </a:spcBef>
              <a:spcAft>
                <a:spcPts val="0"/>
              </a:spcAft>
              <a:buClr>
                <a:schemeClr val="dk1"/>
              </a:buClr>
              <a:buSzPts val="1100"/>
              <a:buFont typeface="Arial"/>
              <a:buNone/>
            </a:pPr>
            <a:r>
              <a:rPr lang="fr" b="1" dirty="0"/>
              <a:t>    {VALUES | VALUE} (</a:t>
            </a:r>
            <a:r>
              <a:rPr lang="fr" b="1" dirty="0" err="1"/>
              <a:t>value_list</a:t>
            </a:r>
            <a:r>
              <a:rPr lang="fr" b="1" dirty="0"/>
              <a:t>) [, (</a:t>
            </a:r>
            <a:r>
              <a:rPr lang="fr" b="1" dirty="0" err="1"/>
              <a:t>value_list</a:t>
            </a:r>
            <a:r>
              <a:rPr lang="fr" b="1" dirty="0"/>
              <a:t>)] ...</a:t>
            </a:r>
            <a:endParaRPr b="1" dirty="0"/>
          </a:p>
          <a:p>
            <a:pPr marL="0" lvl="0" indent="127000" algn="l" rtl="0">
              <a:spcBef>
                <a:spcPts val="0"/>
              </a:spcBef>
              <a:spcAft>
                <a:spcPts val="0"/>
              </a:spcAft>
              <a:buNone/>
            </a:pPr>
            <a:endParaRPr dirty="0"/>
          </a:p>
        </p:txBody>
      </p:sp>
      <p:sp>
        <p:nvSpPr>
          <p:cNvPr id="245" name="Google Shape;245;p41"/>
          <p:cNvSpPr txBox="1"/>
          <p:nvPr/>
        </p:nvSpPr>
        <p:spPr>
          <a:xfrm>
            <a:off x="838250" y="2367900"/>
            <a:ext cx="8305750" cy="8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INSERT INTO </a:t>
            </a:r>
            <a:r>
              <a:rPr lang="fr" dirty="0" err="1"/>
              <a:t>Train_destination</a:t>
            </a:r>
            <a:r>
              <a:rPr lang="fr" dirty="0"/>
              <a:t>(</a:t>
            </a:r>
            <a:r>
              <a:rPr lang="fr" dirty="0" err="1"/>
              <a:t>Train_number</a:t>
            </a:r>
            <a:r>
              <a:rPr lang="fr" dirty="0"/>
              <a:t>, Destination) VALUES (123, ‘Paris’);</a:t>
            </a:r>
            <a:endParaRPr dirty="0"/>
          </a:p>
          <a:p>
            <a:pPr marL="0" lvl="0" indent="0" algn="l" rtl="0">
              <a:spcBef>
                <a:spcPts val="0"/>
              </a:spcBef>
              <a:spcAft>
                <a:spcPts val="0"/>
              </a:spcAft>
              <a:buNone/>
            </a:pPr>
            <a:endParaRPr dirty="0"/>
          </a:p>
          <a:p>
            <a:pPr lvl="0"/>
            <a:r>
              <a:rPr lang="en-US" dirty="0"/>
              <a:t>INSERT INTO </a:t>
            </a:r>
            <a:r>
              <a:rPr lang="en-US" dirty="0" err="1"/>
              <a:t>Train_destination</a:t>
            </a:r>
            <a:r>
              <a:rPr lang="en-US" dirty="0"/>
              <a:t>(</a:t>
            </a:r>
            <a:r>
              <a:rPr lang="en-US" dirty="0" err="1"/>
              <a:t>Train_number</a:t>
            </a:r>
            <a:r>
              <a:rPr lang="en-US" dirty="0"/>
              <a:t>, Destination) VALUES (123, ‘Paris’), (124, ‘Amsterdam’);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Insert in table </a:t>
            </a:r>
            <a:r>
              <a:rPr lang="fr" dirty="0" err="1"/>
              <a:t>Train_destination</a:t>
            </a:r>
            <a:endParaRPr dirty="0"/>
          </a:p>
        </p:txBody>
      </p:sp>
      <p:graphicFrame>
        <p:nvGraphicFramePr>
          <p:cNvPr id="6" name="Table 5">
            <a:extLst>
              <a:ext uri="{FF2B5EF4-FFF2-40B4-BE49-F238E27FC236}">
                <a16:creationId xmlns:a16="http://schemas.microsoft.com/office/drawing/2014/main" id="{10260A30-5CB6-2749-90CE-175AB34B55C1}"/>
              </a:ext>
            </a:extLst>
          </p:cNvPr>
          <p:cNvGraphicFramePr>
            <a:graphicFrameLocks noGrp="1"/>
          </p:cNvGraphicFramePr>
          <p:nvPr>
            <p:extLst>
              <p:ext uri="{D42A27DB-BD31-4B8C-83A1-F6EECF244321}">
                <p14:modId xmlns:p14="http://schemas.microsoft.com/office/powerpoint/2010/main" val="3502629085"/>
              </p:ext>
            </p:extLst>
          </p:nvPr>
        </p:nvGraphicFramePr>
        <p:xfrm>
          <a:off x="1812132" y="1716966"/>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pic>
        <p:nvPicPr>
          <p:cNvPr id="5" name="Picture 4">
            <a:extLst>
              <a:ext uri="{FF2B5EF4-FFF2-40B4-BE49-F238E27FC236}">
                <a16:creationId xmlns:a16="http://schemas.microsoft.com/office/drawing/2014/main" id="{F20C2AF5-F84F-3542-8D5C-05D8F31F6E12}"/>
              </a:ext>
            </a:extLst>
          </p:cNvPr>
          <p:cNvPicPr>
            <a:picLocks noChangeAspect="1"/>
          </p:cNvPicPr>
          <p:nvPr/>
        </p:nvPicPr>
        <p:blipFill>
          <a:blip r:embed="rId3"/>
          <a:stretch>
            <a:fillRect/>
          </a:stretch>
        </p:blipFill>
        <p:spPr>
          <a:xfrm>
            <a:off x="3361104" y="3319801"/>
            <a:ext cx="4813300" cy="444500"/>
          </a:xfrm>
          <a:prstGeom prst="rect">
            <a:avLst/>
          </a:prstGeom>
        </p:spPr>
      </p:pic>
    </p:spTree>
    <p:extLst>
      <p:ext uri="{BB962C8B-B14F-4D97-AF65-F5344CB8AC3E}">
        <p14:creationId xmlns:p14="http://schemas.microsoft.com/office/powerpoint/2010/main" val="390398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p:txBody>
          <a:bodyPr>
            <a:normAutofit fontScale="90000"/>
          </a:bodyPr>
          <a:lstStyle/>
          <a:p>
            <a:r>
              <a:rPr lang="en-US" dirty="0"/>
              <a:t>Today Objectives</a:t>
            </a:r>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r>
              <a:rPr lang="en-US" dirty="0"/>
              <a:t>Understand what is a Database</a:t>
            </a:r>
          </a:p>
          <a:p>
            <a:r>
              <a:rPr lang="en-US" dirty="0"/>
              <a:t>Understand what is a Database management system</a:t>
            </a:r>
          </a:p>
          <a:p>
            <a:r>
              <a:rPr lang="en-US" dirty="0"/>
              <a:t>Create a database according to a problem</a:t>
            </a:r>
          </a:p>
          <a:p>
            <a:r>
              <a:rPr lang="en-US" dirty="0"/>
              <a:t>Insert information in a database</a:t>
            </a:r>
          </a:p>
          <a:p>
            <a:r>
              <a:rPr lang="en-US" dirty="0"/>
              <a:t>Use and query a database</a:t>
            </a:r>
          </a:p>
          <a:p>
            <a:pPr lvl="1"/>
            <a:r>
              <a:rPr lang="en-US" dirty="0"/>
              <a:t>SQL </a:t>
            </a:r>
          </a:p>
          <a:p>
            <a:pPr lvl="1"/>
            <a:r>
              <a:rPr lang="en-US" dirty="0"/>
              <a:t>PhpMyAdmin - MariaDB</a:t>
            </a:r>
          </a:p>
          <a:p>
            <a:pPr lvl="1"/>
            <a:r>
              <a:rPr lang="en-US" dirty="0" err="1"/>
              <a:t>Xampp</a:t>
            </a:r>
            <a:endParaRPr lang="en-US" dirty="0"/>
          </a:p>
        </p:txBody>
      </p:sp>
    </p:spTree>
    <p:extLst>
      <p:ext uri="{BB962C8B-B14F-4D97-AF65-F5344CB8AC3E}">
        <p14:creationId xmlns:p14="http://schemas.microsoft.com/office/powerpoint/2010/main" val="3044438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Insert in table </a:t>
            </a:r>
            <a:r>
              <a:rPr lang="fr" dirty="0" err="1"/>
              <a:t>Train_schedule</a:t>
            </a:r>
            <a:endParaRPr dirty="0"/>
          </a:p>
        </p:txBody>
      </p:sp>
      <p:graphicFrame>
        <p:nvGraphicFramePr>
          <p:cNvPr id="6" name="Table 4">
            <a:extLst>
              <a:ext uri="{FF2B5EF4-FFF2-40B4-BE49-F238E27FC236}">
                <a16:creationId xmlns:a16="http://schemas.microsoft.com/office/drawing/2014/main" id="{33E138EF-3106-314D-8DA7-E647DF183C2B}"/>
              </a:ext>
            </a:extLst>
          </p:cNvPr>
          <p:cNvGraphicFramePr>
            <a:graphicFrameLocks noGrp="1"/>
          </p:cNvGraphicFramePr>
          <p:nvPr>
            <p:extLst>
              <p:ext uri="{D42A27DB-BD31-4B8C-83A1-F6EECF244321}">
                <p14:modId xmlns:p14="http://schemas.microsoft.com/office/powerpoint/2010/main" val="975911891"/>
              </p:ext>
            </p:extLst>
          </p:nvPr>
        </p:nvGraphicFramePr>
        <p:xfrm>
          <a:off x="1162929" y="1751603"/>
          <a:ext cx="6096000" cy="111252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Tuesday</a:t>
                      </a:r>
                    </a:p>
                  </a:txBody>
                  <a:tcPr/>
                </a:tc>
                <a:tc>
                  <a:txBody>
                    <a:bodyPr/>
                    <a:lstStyle/>
                    <a:p>
                      <a:pPr algn="ctr"/>
                      <a:r>
                        <a:rPr lang="en-US" dirty="0"/>
                        <a:t>15:23</a:t>
                      </a:r>
                    </a:p>
                  </a:txBody>
                  <a:tcPr/>
                </a:tc>
                <a:extLst>
                  <a:ext uri="{0D108BD9-81ED-4DB2-BD59-A6C34878D82A}">
                    <a16:rowId xmlns:a16="http://schemas.microsoft.com/office/drawing/2014/main" val="1466522172"/>
                  </a:ext>
                </a:extLst>
              </a:tr>
            </a:tbl>
          </a:graphicData>
        </a:graphic>
      </p:graphicFrame>
      <p:pic>
        <p:nvPicPr>
          <p:cNvPr id="5" name="Picture 4">
            <a:extLst>
              <a:ext uri="{FF2B5EF4-FFF2-40B4-BE49-F238E27FC236}">
                <a16:creationId xmlns:a16="http://schemas.microsoft.com/office/drawing/2014/main" id="{285E37B5-782C-3D49-8A93-4F53D4F765A7}"/>
              </a:ext>
            </a:extLst>
          </p:cNvPr>
          <p:cNvPicPr>
            <a:picLocks noChangeAspect="1"/>
          </p:cNvPicPr>
          <p:nvPr/>
        </p:nvPicPr>
        <p:blipFill>
          <a:blip r:embed="rId3"/>
          <a:stretch>
            <a:fillRect/>
          </a:stretch>
        </p:blipFill>
        <p:spPr>
          <a:xfrm>
            <a:off x="3361104" y="3319801"/>
            <a:ext cx="4813300" cy="444500"/>
          </a:xfrm>
          <a:prstGeom prst="rect">
            <a:avLst/>
          </a:prstGeom>
        </p:spPr>
      </p:pic>
    </p:spTree>
    <p:extLst>
      <p:ext uri="{BB962C8B-B14F-4D97-AF65-F5344CB8AC3E}">
        <p14:creationId xmlns:p14="http://schemas.microsoft.com/office/powerpoint/2010/main" val="1549806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Time for exercise!</a:t>
            </a:r>
          </a:p>
        </p:txBody>
      </p:sp>
    </p:spTree>
    <p:extLst>
      <p:ext uri="{BB962C8B-B14F-4D97-AF65-F5344CB8AC3E}">
        <p14:creationId xmlns:p14="http://schemas.microsoft.com/office/powerpoint/2010/main" val="1958847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F00096C6-9EB8-0F4C-A9B4-9DD61326709A}"/>
              </a:ext>
            </a:extLst>
          </p:cNvPr>
          <p:cNvPicPr>
            <a:picLocks noChangeAspect="1"/>
          </p:cNvPicPr>
          <p:nvPr/>
        </p:nvPicPr>
        <p:blipFill>
          <a:blip r:embed="rId3"/>
          <a:stretch>
            <a:fillRect/>
          </a:stretch>
        </p:blipFill>
        <p:spPr>
          <a:xfrm>
            <a:off x="382963" y="1811828"/>
            <a:ext cx="8525601" cy="1519844"/>
          </a:xfrm>
          <a:prstGeom prst="rect">
            <a:avLst/>
          </a:prstGeom>
        </p:spPr>
      </p:pic>
      <p:sp>
        <p:nvSpPr>
          <p:cNvPr id="7" name="Google Shape;163;p32">
            <a:extLst>
              <a:ext uri="{FF2B5EF4-FFF2-40B4-BE49-F238E27FC236}">
                <a16:creationId xmlns:a16="http://schemas.microsoft.com/office/drawing/2014/main" id="{0CBF16D8-25B1-694B-9D5C-CA129A443B3E}"/>
              </a:ext>
            </a:extLst>
          </p:cNvPr>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Client table – </a:t>
            </a:r>
            <a:r>
              <a:rPr lang="fr" dirty="0" err="1"/>
              <a:t>Create</a:t>
            </a:r>
            <a:r>
              <a:rPr lang="fr" dirty="0"/>
              <a:t> and insert</a:t>
            </a:r>
            <a:endParaRPr dirty="0"/>
          </a:p>
        </p:txBody>
      </p:sp>
    </p:spTree>
    <p:extLst>
      <p:ext uri="{BB962C8B-B14F-4D97-AF65-F5344CB8AC3E}">
        <p14:creationId xmlns:p14="http://schemas.microsoft.com/office/powerpoint/2010/main" val="2016132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226B-F1FC-1E44-ABA1-37FCBA45CFD9}"/>
              </a:ext>
            </a:extLst>
          </p:cNvPr>
          <p:cNvSpPr>
            <a:spLocks noGrp="1"/>
          </p:cNvSpPr>
          <p:nvPr>
            <p:ph type="title"/>
          </p:nvPr>
        </p:nvSpPr>
        <p:spPr/>
        <p:txBody>
          <a:bodyPr>
            <a:normAutofit fontScale="90000"/>
          </a:bodyPr>
          <a:lstStyle/>
          <a:p>
            <a:r>
              <a:rPr lang="en-US" dirty="0"/>
              <a:t>Order table – Create and insert</a:t>
            </a:r>
          </a:p>
        </p:txBody>
      </p:sp>
      <p:pic>
        <p:nvPicPr>
          <p:cNvPr id="5" name="Picture 4" descr="Table&#10;&#10;Description automatically generated">
            <a:extLst>
              <a:ext uri="{FF2B5EF4-FFF2-40B4-BE49-F238E27FC236}">
                <a16:creationId xmlns:a16="http://schemas.microsoft.com/office/drawing/2014/main" id="{CF4DE9AC-8049-FB47-A991-04AC70EF4223}"/>
              </a:ext>
            </a:extLst>
          </p:cNvPr>
          <p:cNvPicPr>
            <a:picLocks noChangeAspect="1"/>
          </p:cNvPicPr>
          <p:nvPr/>
        </p:nvPicPr>
        <p:blipFill>
          <a:blip r:embed="rId3"/>
          <a:stretch>
            <a:fillRect/>
          </a:stretch>
        </p:blipFill>
        <p:spPr>
          <a:xfrm>
            <a:off x="2387600" y="1879600"/>
            <a:ext cx="4368800" cy="1384300"/>
          </a:xfrm>
          <a:prstGeom prst="rect">
            <a:avLst/>
          </a:prstGeom>
        </p:spPr>
      </p:pic>
    </p:spTree>
    <p:extLst>
      <p:ext uri="{BB962C8B-B14F-4D97-AF65-F5344CB8AC3E}">
        <p14:creationId xmlns:p14="http://schemas.microsoft.com/office/powerpoint/2010/main" val="2799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E7FD-FF71-AA46-A26A-5E046BBA9163}"/>
              </a:ext>
            </a:extLst>
          </p:cNvPr>
          <p:cNvSpPr>
            <a:spLocks noGrp="1"/>
          </p:cNvSpPr>
          <p:nvPr>
            <p:ph type="title"/>
          </p:nvPr>
        </p:nvSpPr>
        <p:spPr/>
        <p:txBody>
          <a:bodyPr>
            <a:normAutofit fontScale="90000"/>
          </a:bodyPr>
          <a:lstStyle/>
          <a:p>
            <a:r>
              <a:rPr lang="en-US" dirty="0"/>
              <a:t>Product table – Create and insert</a:t>
            </a:r>
          </a:p>
        </p:txBody>
      </p:sp>
      <p:pic>
        <p:nvPicPr>
          <p:cNvPr id="5" name="Picture 4" descr="A picture containing table&#10;&#10;Description automatically generated">
            <a:extLst>
              <a:ext uri="{FF2B5EF4-FFF2-40B4-BE49-F238E27FC236}">
                <a16:creationId xmlns:a16="http://schemas.microsoft.com/office/drawing/2014/main" id="{26C4B048-7A1D-234A-92B2-EEC3447EBA19}"/>
              </a:ext>
            </a:extLst>
          </p:cNvPr>
          <p:cNvPicPr>
            <a:picLocks noChangeAspect="1"/>
          </p:cNvPicPr>
          <p:nvPr/>
        </p:nvPicPr>
        <p:blipFill>
          <a:blip r:embed="rId3"/>
          <a:stretch>
            <a:fillRect/>
          </a:stretch>
        </p:blipFill>
        <p:spPr>
          <a:xfrm>
            <a:off x="2093422" y="2034078"/>
            <a:ext cx="4724400" cy="1308100"/>
          </a:xfrm>
          <a:prstGeom prst="rect">
            <a:avLst/>
          </a:prstGeom>
        </p:spPr>
      </p:pic>
    </p:spTree>
    <p:extLst>
      <p:ext uri="{BB962C8B-B14F-4D97-AF65-F5344CB8AC3E}">
        <p14:creationId xmlns:p14="http://schemas.microsoft.com/office/powerpoint/2010/main" val="1640936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8F94-1613-564B-97B9-6F2B25E3C685}"/>
              </a:ext>
            </a:extLst>
          </p:cNvPr>
          <p:cNvSpPr>
            <a:spLocks noGrp="1"/>
          </p:cNvSpPr>
          <p:nvPr>
            <p:ph type="title"/>
          </p:nvPr>
        </p:nvSpPr>
        <p:spPr/>
        <p:txBody>
          <a:bodyPr>
            <a:normAutofit fontScale="90000"/>
          </a:bodyPr>
          <a:lstStyle/>
          <a:p>
            <a:r>
              <a:rPr lang="en-US" dirty="0"/>
              <a:t>Detail – Create and insert</a:t>
            </a:r>
          </a:p>
        </p:txBody>
      </p:sp>
      <p:pic>
        <p:nvPicPr>
          <p:cNvPr id="5" name="Picture 4" descr="Table&#10;&#10;Description automatically generated">
            <a:extLst>
              <a:ext uri="{FF2B5EF4-FFF2-40B4-BE49-F238E27FC236}">
                <a16:creationId xmlns:a16="http://schemas.microsoft.com/office/drawing/2014/main" id="{8BF02D39-9797-2642-AB0C-D7B778DC565F}"/>
              </a:ext>
            </a:extLst>
          </p:cNvPr>
          <p:cNvPicPr>
            <a:picLocks noChangeAspect="1"/>
          </p:cNvPicPr>
          <p:nvPr/>
        </p:nvPicPr>
        <p:blipFill>
          <a:blip r:embed="rId3"/>
          <a:stretch>
            <a:fillRect/>
          </a:stretch>
        </p:blipFill>
        <p:spPr>
          <a:xfrm>
            <a:off x="2611235" y="1905000"/>
            <a:ext cx="3771900" cy="1333500"/>
          </a:xfrm>
          <a:prstGeom prst="rect">
            <a:avLst/>
          </a:prstGeom>
        </p:spPr>
      </p:pic>
    </p:spTree>
    <p:extLst>
      <p:ext uri="{BB962C8B-B14F-4D97-AF65-F5344CB8AC3E}">
        <p14:creationId xmlns:p14="http://schemas.microsoft.com/office/powerpoint/2010/main" val="335553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EAD-40CA-A74D-A63C-3C20BB97AAD0}"/>
              </a:ext>
            </a:extLst>
          </p:cNvPr>
          <p:cNvSpPr>
            <a:spLocks noGrp="1"/>
          </p:cNvSpPr>
          <p:nvPr>
            <p:ph type="title"/>
          </p:nvPr>
        </p:nvSpPr>
        <p:spPr/>
        <p:txBody>
          <a:bodyPr>
            <a:normAutofit fontScale="90000"/>
          </a:bodyPr>
          <a:lstStyle/>
          <a:p>
            <a:r>
              <a:rPr lang="en-US" dirty="0" err="1"/>
              <a:t>Bank_account</a:t>
            </a:r>
            <a:r>
              <a:rPr lang="en-US" dirty="0"/>
              <a:t> table – Create and insert</a:t>
            </a:r>
          </a:p>
        </p:txBody>
      </p:sp>
      <p:sp>
        <p:nvSpPr>
          <p:cNvPr id="6" name="TextBox 5">
            <a:extLst>
              <a:ext uri="{FF2B5EF4-FFF2-40B4-BE49-F238E27FC236}">
                <a16:creationId xmlns:a16="http://schemas.microsoft.com/office/drawing/2014/main" id="{D246B724-AC4A-2745-AA77-1E928AB41A40}"/>
              </a:ext>
            </a:extLst>
          </p:cNvPr>
          <p:cNvSpPr txBox="1"/>
          <p:nvPr/>
        </p:nvSpPr>
        <p:spPr>
          <a:xfrm>
            <a:off x="1546167" y="4131425"/>
            <a:ext cx="6377067" cy="369332"/>
          </a:xfrm>
          <a:prstGeom prst="rect">
            <a:avLst/>
          </a:prstGeom>
          <a:noFill/>
        </p:spPr>
        <p:txBody>
          <a:bodyPr wrap="none" rtlCol="0">
            <a:spAutoFit/>
          </a:bodyPr>
          <a:lstStyle/>
          <a:p>
            <a:r>
              <a:rPr lang="en-US" dirty="0"/>
              <a:t>Type is ENUM type with possibilities small, medium, large</a:t>
            </a:r>
          </a:p>
        </p:txBody>
      </p:sp>
      <p:pic>
        <p:nvPicPr>
          <p:cNvPr id="8" name="Picture 7" descr="Table&#10;&#10;Description automatically generated">
            <a:extLst>
              <a:ext uri="{FF2B5EF4-FFF2-40B4-BE49-F238E27FC236}">
                <a16:creationId xmlns:a16="http://schemas.microsoft.com/office/drawing/2014/main" id="{5FD1EB99-8437-944C-A1EB-BA5C79C90626}"/>
              </a:ext>
            </a:extLst>
          </p:cNvPr>
          <p:cNvPicPr>
            <a:picLocks noChangeAspect="1"/>
          </p:cNvPicPr>
          <p:nvPr/>
        </p:nvPicPr>
        <p:blipFill>
          <a:blip r:embed="rId3"/>
          <a:stretch>
            <a:fillRect/>
          </a:stretch>
        </p:blipFill>
        <p:spPr>
          <a:xfrm>
            <a:off x="2287963" y="1911350"/>
            <a:ext cx="4622800" cy="1320800"/>
          </a:xfrm>
          <a:prstGeom prst="rect">
            <a:avLst/>
          </a:prstGeom>
        </p:spPr>
      </p:pic>
    </p:spTree>
    <p:extLst>
      <p:ext uri="{BB962C8B-B14F-4D97-AF65-F5344CB8AC3E}">
        <p14:creationId xmlns:p14="http://schemas.microsoft.com/office/powerpoint/2010/main" val="3114817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Update rows in a table of a specific database</a:t>
            </a:r>
          </a:p>
        </p:txBody>
      </p:sp>
    </p:spTree>
    <p:extLst>
      <p:ext uri="{BB962C8B-B14F-4D97-AF65-F5344CB8AC3E}">
        <p14:creationId xmlns:p14="http://schemas.microsoft.com/office/powerpoint/2010/main" val="127416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Update rows</a:t>
            </a:r>
            <a:endParaRPr/>
          </a:p>
        </p:txBody>
      </p:sp>
      <p:sp>
        <p:nvSpPr>
          <p:cNvPr id="295" name="Google Shape;295;p48"/>
          <p:cNvSpPr txBox="1">
            <a:spLocks noGrp="1"/>
          </p:cNvSpPr>
          <p:nvPr>
            <p:ph type="body" idx="1"/>
          </p:nvPr>
        </p:nvSpPr>
        <p:spPr>
          <a:xfrm>
            <a:off x="838250" y="1504950"/>
            <a:ext cx="5324100" cy="6846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Clr>
                <a:schemeClr val="dk1"/>
              </a:buClr>
              <a:buSzPts val="1100"/>
              <a:buFont typeface="Arial"/>
              <a:buNone/>
            </a:pPr>
            <a:r>
              <a:rPr lang="fr" b="1" dirty="0"/>
              <a:t>UPDATE </a:t>
            </a:r>
            <a:r>
              <a:rPr lang="fr" b="1" dirty="0" err="1"/>
              <a:t>table_reference</a:t>
            </a:r>
            <a:endParaRPr b="1" dirty="0"/>
          </a:p>
          <a:p>
            <a:pPr marL="0" lvl="0" indent="127000" algn="l" rtl="0">
              <a:spcBef>
                <a:spcPts val="0"/>
              </a:spcBef>
              <a:spcAft>
                <a:spcPts val="0"/>
              </a:spcAft>
              <a:buClr>
                <a:schemeClr val="dk1"/>
              </a:buClr>
              <a:buSzPts val="1100"/>
              <a:buFont typeface="Arial"/>
              <a:buNone/>
            </a:pPr>
            <a:r>
              <a:rPr lang="fr" b="1" dirty="0"/>
              <a:t>    SET </a:t>
            </a:r>
            <a:r>
              <a:rPr lang="fr" b="1" dirty="0" err="1"/>
              <a:t>assignment_list</a:t>
            </a:r>
            <a:endParaRPr b="1" dirty="0"/>
          </a:p>
          <a:p>
            <a:pPr marL="0" lvl="0" indent="127000" algn="l" rtl="0">
              <a:spcBef>
                <a:spcPts val="0"/>
              </a:spcBef>
              <a:spcAft>
                <a:spcPts val="0"/>
              </a:spcAft>
              <a:buNone/>
            </a:pPr>
            <a:r>
              <a:rPr lang="fr" b="1" dirty="0"/>
              <a:t>    [WHERE </a:t>
            </a:r>
            <a:r>
              <a:rPr lang="fr" b="1" dirty="0" err="1"/>
              <a:t>where_condition</a:t>
            </a:r>
            <a:r>
              <a:rPr lang="fr" b="1" dirty="0"/>
              <a:t>]</a:t>
            </a:r>
            <a:endParaRPr b="1" dirty="0"/>
          </a:p>
        </p:txBody>
      </p:sp>
      <p:sp>
        <p:nvSpPr>
          <p:cNvPr id="296" name="Google Shape;296;p48"/>
          <p:cNvSpPr txBox="1"/>
          <p:nvPr/>
        </p:nvSpPr>
        <p:spPr>
          <a:xfrm>
            <a:off x="204537" y="2414050"/>
            <a:ext cx="8939463"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UPDATE </a:t>
            </a:r>
            <a:r>
              <a:rPr lang="fr" dirty="0" err="1"/>
              <a:t>Train_destination</a:t>
            </a:r>
            <a:r>
              <a:rPr lang="fr" dirty="0"/>
              <a:t> SET Destination = “Paris” WHERE </a:t>
            </a:r>
            <a:r>
              <a:rPr lang="fr" dirty="0" err="1"/>
              <a:t>Train_number</a:t>
            </a:r>
            <a:r>
              <a:rPr lang="fr" dirty="0"/>
              <a:t> = “203”;</a:t>
            </a:r>
            <a:endParaRPr dirty="0"/>
          </a:p>
        </p:txBody>
      </p:sp>
      <p:graphicFrame>
        <p:nvGraphicFramePr>
          <p:cNvPr id="5" name="Table 4">
            <a:extLst>
              <a:ext uri="{FF2B5EF4-FFF2-40B4-BE49-F238E27FC236}">
                <a16:creationId xmlns:a16="http://schemas.microsoft.com/office/drawing/2014/main" id="{7D25382C-5ED9-844A-98C8-16EA06AA5437}"/>
              </a:ext>
            </a:extLst>
          </p:cNvPr>
          <p:cNvGraphicFramePr>
            <a:graphicFrameLocks noGrp="1"/>
          </p:cNvGraphicFramePr>
          <p:nvPr>
            <p:extLst>
              <p:ext uri="{D42A27DB-BD31-4B8C-83A1-F6EECF244321}">
                <p14:modId xmlns:p14="http://schemas.microsoft.com/office/powerpoint/2010/main" val="687615835"/>
              </p:ext>
            </p:extLst>
          </p:nvPr>
        </p:nvGraphicFramePr>
        <p:xfrm>
          <a:off x="1043101"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cxnSp>
        <p:nvCxnSpPr>
          <p:cNvPr id="3" name="Straight Arrow Connector 2">
            <a:extLst>
              <a:ext uri="{FF2B5EF4-FFF2-40B4-BE49-F238E27FC236}">
                <a16:creationId xmlns:a16="http://schemas.microsoft.com/office/drawing/2014/main" id="{3B92A5C1-05BA-494B-AC30-D5F6A1CBBE37}"/>
              </a:ext>
            </a:extLst>
          </p:cNvPr>
          <p:cNvCxnSpPr/>
          <p:nvPr/>
        </p:nvCxnSpPr>
        <p:spPr>
          <a:xfrm>
            <a:off x="4259179" y="4173800"/>
            <a:ext cx="1383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72C6E2A0-AB15-9042-B642-1FABC0158C85}"/>
              </a:ext>
            </a:extLst>
          </p:cNvPr>
          <p:cNvGraphicFramePr>
            <a:graphicFrameLocks noGrp="1"/>
          </p:cNvGraphicFramePr>
          <p:nvPr>
            <p:extLst>
              <p:ext uri="{D42A27DB-BD31-4B8C-83A1-F6EECF244321}">
                <p14:modId xmlns:p14="http://schemas.microsoft.com/office/powerpoint/2010/main" val="2491164028"/>
              </p:ext>
            </p:extLst>
          </p:nvPr>
        </p:nvGraphicFramePr>
        <p:xfrm>
          <a:off x="5887817"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Paris</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WHERE clause</a:t>
            </a:r>
            <a:endParaRPr/>
          </a:p>
        </p:txBody>
      </p:sp>
      <p:sp>
        <p:nvSpPr>
          <p:cNvPr id="309" name="Google Shape;309;p50"/>
          <p:cNvSpPr txBox="1">
            <a:spLocks noGrp="1"/>
          </p:cNvSpPr>
          <p:nvPr>
            <p:ph type="body" idx="1"/>
          </p:nvPr>
        </p:nvSpPr>
        <p:spPr>
          <a:xfrm>
            <a:off x="838250" y="1504950"/>
            <a:ext cx="5324100" cy="3450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a:t>WHERE condition [({AND | OR} condition)...]</a:t>
            </a:r>
            <a:endParaRPr b="1"/>
          </a:p>
          <a:p>
            <a:pPr marL="0" lvl="0" indent="127000" algn="l" rtl="0">
              <a:spcBef>
                <a:spcPts val="0"/>
              </a:spcBef>
              <a:spcAft>
                <a:spcPts val="0"/>
              </a:spcAft>
              <a:buNone/>
            </a:pPr>
            <a:endParaRPr b="1"/>
          </a:p>
          <a:p>
            <a:pPr marL="0" lvl="0" indent="127000" algn="l" rtl="0">
              <a:spcBef>
                <a:spcPts val="0"/>
              </a:spcBef>
              <a:spcAft>
                <a:spcPts val="0"/>
              </a:spcAft>
              <a:buNone/>
            </a:pPr>
            <a:endParaRPr b="1"/>
          </a:p>
        </p:txBody>
      </p:sp>
      <p:graphicFrame>
        <p:nvGraphicFramePr>
          <p:cNvPr id="6" name="Table 5">
            <a:extLst>
              <a:ext uri="{FF2B5EF4-FFF2-40B4-BE49-F238E27FC236}">
                <a16:creationId xmlns:a16="http://schemas.microsoft.com/office/drawing/2014/main" id="{CDECD0D1-B502-2245-81E9-B14EE2B25D51}"/>
              </a:ext>
            </a:extLst>
          </p:cNvPr>
          <p:cNvGraphicFramePr>
            <a:graphicFrameLocks noGrp="1"/>
          </p:cNvGraphicFramePr>
          <p:nvPr>
            <p:extLst>
              <p:ext uri="{D42A27DB-BD31-4B8C-83A1-F6EECF244321}">
                <p14:modId xmlns:p14="http://schemas.microsoft.com/office/powerpoint/2010/main" val="3878940435"/>
              </p:ext>
            </p:extLst>
          </p:nvPr>
        </p:nvGraphicFramePr>
        <p:xfrm>
          <a:off x="1043101"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cxnSp>
        <p:nvCxnSpPr>
          <p:cNvPr id="7" name="Straight Arrow Connector 6">
            <a:extLst>
              <a:ext uri="{FF2B5EF4-FFF2-40B4-BE49-F238E27FC236}">
                <a16:creationId xmlns:a16="http://schemas.microsoft.com/office/drawing/2014/main" id="{404A1EC3-9617-1C42-AA2C-E6E0B5E51FA6}"/>
              </a:ext>
            </a:extLst>
          </p:cNvPr>
          <p:cNvCxnSpPr/>
          <p:nvPr/>
        </p:nvCxnSpPr>
        <p:spPr>
          <a:xfrm>
            <a:off x="4259179" y="4173800"/>
            <a:ext cx="1383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9D14E988-AE00-2F41-8754-0C6EB01FBB4D}"/>
              </a:ext>
            </a:extLst>
          </p:cNvPr>
          <p:cNvGraphicFramePr>
            <a:graphicFrameLocks noGrp="1"/>
          </p:cNvGraphicFramePr>
          <p:nvPr>
            <p:extLst>
              <p:ext uri="{D42A27DB-BD31-4B8C-83A1-F6EECF244321}">
                <p14:modId xmlns:p14="http://schemas.microsoft.com/office/powerpoint/2010/main" val="577327452"/>
              </p:ext>
            </p:extLst>
          </p:nvPr>
        </p:nvGraphicFramePr>
        <p:xfrm>
          <a:off x="5887817"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Paris</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Paris</a:t>
                      </a:r>
                    </a:p>
                  </a:txBody>
                  <a:tcPr/>
                </a:tc>
                <a:extLst>
                  <a:ext uri="{0D108BD9-81ED-4DB2-BD59-A6C34878D82A}">
                    <a16:rowId xmlns:a16="http://schemas.microsoft.com/office/drawing/2014/main" val="252759370"/>
                  </a:ext>
                </a:extLst>
              </a:tr>
            </a:tbl>
          </a:graphicData>
        </a:graphic>
      </p:graphicFrame>
      <p:sp>
        <p:nvSpPr>
          <p:cNvPr id="13" name="Google Shape;296;p48">
            <a:extLst>
              <a:ext uri="{FF2B5EF4-FFF2-40B4-BE49-F238E27FC236}">
                <a16:creationId xmlns:a16="http://schemas.microsoft.com/office/drawing/2014/main" id="{86F66507-D700-A242-8434-1518A6FFFE3C}"/>
              </a:ext>
            </a:extLst>
          </p:cNvPr>
          <p:cNvSpPr txBox="1"/>
          <p:nvPr/>
        </p:nvSpPr>
        <p:spPr>
          <a:xfrm>
            <a:off x="204537" y="2139859"/>
            <a:ext cx="8939463" cy="612600"/>
          </a:xfrm>
          <a:prstGeom prst="rect">
            <a:avLst/>
          </a:prstGeom>
          <a:noFill/>
          <a:ln>
            <a:noFill/>
          </a:ln>
        </p:spPr>
        <p:txBody>
          <a:bodyPr spcFirstLastPara="1" wrap="square" lIns="91425" tIns="91425" rIns="91425" bIns="91425" anchor="t" anchorCtr="0">
            <a:noAutofit/>
          </a:bodyPr>
          <a:lstStyle/>
          <a:p>
            <a:pPr lvl="0"/>
            <a:r>
              <a:rPr lang="fr" dirty="0"/>
              <a:t>UPDATE </a:t>
            </a:r>
            <a:r>
              <a:rPr lang="fr" dirty="0" err="1"/>
              <a:t>Train_destination</a:t>
            </a:r>
            <a:r>
              <a:rPr lang="fr" dirty="0"/>
              <a:t> SET Destination = “Paris” WHERE </a:t>
            </a:r>
            <a:r>
              <a:rPr lang="fr" dirty="0" err="1"/>
              <a:t>Train_number</a:t>
            </a:r>
            <a:r>
              <a:rPr lang="fr" dirty="0"/>
              <a:t> = “203” OR </a:t>
            </a:r>
            <a:r>
              <a:rPr lang="fr" dirty="0" err="1"/>
              <a:t>Train_number</a:t>
            </a:r>
            <a:r>
              <a:rPr lang="fr" dirty="0"/>
              <a:t> = “405” ;</a:t>
            </a:r>
            <a:endParaRPr dirty="0"/>
          </a:p>
        </p:txBody>
      </p:sp>
    </p:spTree>
    <p:extLst>
      <p:ext uri="{BB962C8B-B14F-4D97-AF65-F5344CB8AC3E}">
        <p14:creationId xmlns:p14="http://schemas.microsoft.com/office/powerpoint/2010/main" val="370669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838250" y="1504950"/>
            <a:ext cx="7771178" cy="2255700"/>
          </a:xfrm>
        </p:spPr>
        <p:txBody>
          <a:bodyPr>
            <a:noAutofit/>
          </a:bodyPr>
          <a:lstStyle/>
          <a:p>
            <a:r>
              <a:rPr lang="en-US" sz="3200" dirty="0"/>
              <a:t>What is a database? Have you ever used any?</a:t>
            </a:r>
          </a:p>
          <a:p>
            <a:pPr marL="101600" indent="0">
              <a:buNone/>
            </a:pPr>
            <a:endParaRPr lang="en-US" sz="3200" dirty="0"/>
          </a:p>
          <a:p>
            <a:endParaRPr lang="en-US" sz="3200" dirty="0"/>
          </a:p>
          <a:p>
            <a:r>
              <a:rPr lang="en-US" sz="3200" dirty="0"/>
              <a:t>What’s your experience with them?</a:t>
            </a:r>
          </a:p>
        </p:txBody>
      </p:sp>
    </p:spTree>
    <p:extLst>
      <p:ext uri="{BB962C8B-B14F-4D97-AF65-F5344CB8AC3E}">
        <p14:creationId xmlns:p14="http://schemas.microsoft.com/office/powerpoint/2010/main" val="4132533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The WHERE clause</a:t>
            </a:r>
            <a:endParaRPr/>
          </a:p>
        </p:txBody>
      </p:sp>
      <p:sp>
        <p:nvSpPr>
          <p:cNvPr id="309" name="Google Shape;309;p50"/>
          <p:cNvSpPr txBox="1">
            <a:spLocks noGrp="1"/>
          </p:cNvSpPr>
          <p:nvPr>
            <p:ph type="body" idx="1"/>
          </p:nvPr>
        </p:nvSpPr>
        <p:spPr>
          <a:xfrm>
            <a:off x="838250" y="1504950"/>
            <a:ext cx="5324100" cy="3450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a:t>WHERE condition [({AND | OR} condition)...]</a:t>
            </a:r>
            <a:endParaRPr b="1"/>
          </a:p>
          <a:p>
            <a:pPr marL="0" lvl="0" indent="127000" algn="l" rtl="0">
              <a:spcBef>
                <a:spcPts val="0"/>
              </a:spcBef>
              <a:spcAft>
                <a:spcPts val="0"/>
              </a:spcAft>
              <a:buNone/>
            </a:pPr>
            <a:endParaRPr b="1"/>
          </a:p>
          <a:p>
            <a:pPr marL="0" lvl="0" indent="127000" algn="l" rtl="0">
              <a:spcBef>
                <a:spcPts val="0"/>
              </a:spcBef>
              <a:spcAft>
                <a:spcPts val="0"/>
              </a:spcAft>
              <a:buNone/>
            </a:pPr>
            <a:endParaRPr b="1"/>
          </a:p>
        </p:txBody>
      </p:sp>
      <p:graphicFrame>
        <p:nvGraphicFramePr>
          <p:cNvPr id="6" name="Table 5">
            <a:extLst>
              <a:ext uri="{FF2B5EF4-FFF2-40B4-BE49-F238E27FC236}">
                <a16:creationId xmlns:a16="http://schemas.microsoft.com/office/drawing/2014/main" id="{CDECD0D1-B502-2245-81E9-B14EE2B25D51}"/>
              </a:ext>
            </a:extLst>
          </p:cNvPr>
          <p:cNvGraphicFramePr>
            <a:graphicFrameLocks noGrp="1"/>
          </p:cNvGraphicFramePr>
          <p:nvPr/>
        </p:nvGraphicFramePr>
        <p:xfrm>
          <a:off x="1043101"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cxnSp>
        <p:nvCxnSpPr>
          <p:cNvPr id="7" name="Straight Arrow Connector 6">
            <a:extLst>
              <a:ext uri="{FF2B5EF4-FFF2-40B4-BE49-F238E27FC236}">
                <a16:creationId xmlns:a16="http://schemas.microsoft.com/office/drawing/2014/main" id="{404A1EC3-9617-1C42-AA2C-E6E0B5E51FA6}"/>
              </a:ext>
            </a:extLst>
          </p:cNvPr>
          <p:cNvCxnSpPr/>
          <p:nvPr/>
        </p:nvCxnSpPr>
        <p:spPr>
          <a:xfrm>
            <a:off x="4259179" y="4173800"/>
            <a:ext cx="1383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9D14E988-AE00-2F41-8754-0C6EB01FBB4D}"/>
              </a:ext>
            </a:extLst>
          </p:cNvPr>
          <p:cNvGraphicFramePr>
            <a:graphicFrameLocks noGrp="1"/>
          </p:cNvGraphicFramePr>
          <p:nvPr>
            <p:extLst>
              <p:ext uri="{D42A27DB-BD31-4B8C-83A1-F6EECF244321}">
                <p14:modId xmlns:p14="http://schemas.microsoft.com/office/powerpoint/2010/main" val="486317425"/>
              </p:ext>
            </p:extLst>
          </p:nvPr>
        </p:nvGraphicFramePr>
        <p:xfrm>
          <a:off x="5887817"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Paris</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sp>
        <p:nvSpPr>
          <p:cNvPr id="13" name="Google Shape;296;p48">
            <a:extLst>
              <a:ext uri="{FF2B5EF4-FFF2-40B4-BE49-F238E27FC236}">
                <a16:creationId xmlns:a16="http://schemas.microsoft.com/office/drawing/2014/main" id="{86F66507-D700-A242-8434-1518A6FFFE3C}"/>
              </a:ext>
            </a:extLst>
          </p:cNvPr>
          <p:cNvSpPr txBox="1"/>
          <p:nvPr/>
        </p:nvSpPr>
        <p:spPr>
          <a:xfrm>
            <a:off x="204537" y="2139859"/>
            <a:ext cx="8939463" cy="612600"/>
          </a:xfrm>
          <a:prstGeom prst="rect">
            <a:avLst/>
          </a:prstGeom>
          <a:noFill/>
          <a:ln>
            <a:noFill/>
          </a:ln>
        </p:spPr>
        <p:txBody>
          <a:bodyPr spcFirstLastPara="1" wrap="square" lIns="91425" tIns="91425" rIns="91425" bIns="91425" anchor="t" anchorCtr="0">
            <a:noAutofit/>
          </a:bodyPr>
          <a:lstStyle/>
          <a:p>
            <a:pPr lvl="0"/>
            <a:r>
              <a:rPr lang="fr" dirty="0"/>
              <a:t>UPDATE </a:t>
            </a:r>
            <a:r>
              <a:rPr lang="fr" dirty="0" err="1"/>
              <a:t>Train_destination</a:t>
            </a:r>
            <a:r>
              <a:rPr lang="fr" dirty="0"/>
              <a:t> SET Destination = “Paris” WHERE </a:t>
            </a:r>
            <a:r>
              <a:rPr lang="fr" dirty="0" err="1"/>
              <a:t>Train_number</a:t>
            </a:r>
            <a:r>
              <a:rPr lang="fr" dirty="0"/>
              <a:t> = “203” AND Destination = “Nice” ;</a:t>
            </a:r>
            <a:endParaRPr dirty="0"/>
          </a:p>
        </p:txBody>
      </p:sp>
    </p:spTree>
    <p:extLst>
      <p:ext uri="{BB962C8B-B14F-4D97-AF65-F5344CB8AC3E}">
        <p14:creationId xmlns:p14="http://schemas.microsoft.com/office/powerpoint/2010/main" val="3749557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Time for exercise!</a:t>
            </a:r>
          </a:p>
        </p:txBody>
      </p:sp>
    </p:spTree>
    <p:extLst>
      <p:ext uri="{BB962C8B-B14F-4D97-AF65-F5344CB8AC3E}">
        <p14:creationId xmlns:p14="http://schemas.microsoft.com/office/powerpoint/2010/main" val="388816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Update in table </a:t>
            </a:r>
            <a:r>
              <a:rPr lang="fr" dirty="0" err="1"/>
              <a:t>Train_destination</a:t>
            </a:r>
            <a:endParaRPr dirty="0"/>
          </a:p>
        </p:txBody>
      </p:sp>
      <p:graphicFrame>
        <p:nvGraphicFramePr>
          <p:cNvPr id="6" name="Table 5">
            <a:extLst>
              <a:ext uri="{FF2B5EF4-FFF2-40B4-BE49-F238E27FC236}">
                <a16:creationId xmlns:a16="http://schemas.microsoft.com/office/drawing/2014/main" id="{10260A30-5CB6-2749-90CE-175AB34B55C1}"/>
              </a:ext>
            </a:extLst>
          </p:cNvPr>
          <p:cNvGraphicFramePr>
            <a:graphicFrameLocks noGrp="1"/>
          </p:cNvGraphicFramePr>
          <p:nvPr/>
        </p:nvGraphicFramePr>
        <p:xfrm>
          <a:off x="1812132" y="1716966"/>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pic>
        <p:nvPicPr>
          <p:cNvPr id="3" name="Picture 2" descr="A close up of a logo&#10;&#10;Description automatically generated">
            <a:extLst>
              <a:ext uri="{FF2B5EF4-FFF2-40B4-BE49-F238E27FC236}">
                <a16:creationId xmlns:a16="http://schemas.microsoft.com/office/drawing/2014/main" id="{9D51FDA2-DEB4-B14B-B899-DD0FE51B07C8}"/>
              </a:ext>
            </a:extLst>
          </p:cNvPr>
          <p:cNvPicPr>
            <a:picLocks noChangeAspect="1"/>
          </p:cNvPicPr>
          <p:nvPr/>
        </p:nvPicPr>
        <p:blipFill>
          <a:blip r:embed="rId3"/>
          <a:stretch>
            <a:fillRect/>
          </a:stretch>
        </p:blipFill>
        <p:spPr>
          <a:xfrm>
            <a:off x="3355750" y="3092396"/>
            <a:ext cx="5613400" cy="723900"/>
          </a:xfrm>
          <a:prstGeom prst="rect">
            <a:avLst/>
          </a:prstGeom>
        </p:spPr>
      </p:pic>
      <p:sp>
        <p:nvSpPr>
          <p:cNvPr id="7" name="TextBox 6">
            <a:extLst>
              <a:ext uri="{FF2B5EF4-FFF2-40B4-BE49-F238E27FC236}">
                <a16:creationId xmlns:a16="http://schemas.microsoft.com/office/drawing/2014/main" id="{3AC6387D-5E84-BF4D-98E3-D0632D179EE3}"/>
              </a:ext>
            </a:extLst>
          </p:cNvPr>
          <p:cNvSpPr txBox="1"/>
          <p:nvPr/>
        </p:nvSpPr>
        <p:spPr>
          <a:xfrm>
            <a:off x="1162929" y="4186864"/>
            <a:ext cx="7604591" cy="646331"/>
          </a:xfrm>
          <a:prstGeom prst="rect">
            <a:avLst/>
          </a:prstGeom>
          <a:noFill/>
        </p:spPr>
        <p:txBody>
          <a:bodyPr wrap="square" rtlCol="0">
            <a:spAutoFit/>
          </a:bodyPr>
          <a:lstStyle/>
          <a:p>
            <a:pPr marL="285750" indent="-285750">
              <a:buFont typeface="Arial" panose="020B0604020202020204" pitchFamily="34" charset="0"/>
              <a:buChar char="•"/>
            </a:pPr>
            <a:r>
              <a:rPr lang="en-US" dirty="0"/>
              <a:t>Update destination of train number 203 to San Francisco</a:t>
            </a:r>
          </a:p>
          <a:p>
            <a:pPr marL="285750" indent="-285750">
              <a:buFont typeface="Arial" panose="020B0604020202020204" pitchFamily="34" charset="0"/>
              <a:buChar char="•"/>
            </a:pPr>
            <a:r>
              <a:rPr lang="en-US" dirty="0"/>
              <a:t>Update </a:t>
            </a:r>
            <a:r>
              <a:rPr lang="en-US" dirty="0" err="1"/>
              <a:t>Train_number</a:t>
            </a:r>
            <a:r>
              <a:rPr lang="en-US" dirty="0"/>
              <a:t> of train number 405 to 406</a:t>
            </a:r>
          </a:p>
        </p:txBody>
      </p:sp>
    </p:spTree>
    <p:extLst>
      <p:ext uri="{BB962C8B-B14F-4D97-AF65-F5344CB8AC3E}">
        <p14:creationId xmlns:p14="http://schemas.microsoft.com/office/powerpoint/2010/main" val="1227628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Update table </a:t>
            </a:r>
            <a:r>
              <a:rPr lang="fr" dirty="0" err="1"/>
              <a:t>Train_schedule</a:t>
            </a:r>
            <a:endParaRPr dirty="0"/>
          </a:p>
        </p:txBody>
      </p:sp>
      <p:graphicFrame>
        <p:nvGraphicFramePr>
          <p:cNvPr id="6" name="Table 4">
            <a:extLst>
              <a:ext uri="{FF2B5EF4-FFF2-40B4-BE49-F238E27FC236}">
                <a16:creationId xmlns:a16="http://schemas.microsoft.com/office/drawing/2014/main" id="{33E138EF-3106-314D-8DA7-E647DF183C2B}"/>
              </a:ext>
            </a:extLst>
          </p:cNvPr>
          <p:cNvGraphicFramePr>
            <a:graphicFrameLocks noGrp="1"/>
          </p:cNvGraphicFramePr>
          <p:nvPr>
            <p:extLst>
              <p:ext uri="{D42A27DB-BD31-4B8C-83A1-F6EECF244321}">
                <p14:modId xmlns:p14="http://schemas.microsoft.com/office/powerpoint/2010/main" val="1674491719"/>
              </p:ext>
            </p:extLst>
          </p:nvPr>
        </p:nvGraphicFramePr>
        <p:xfrm>
          <a:off x="1162929" y="1462925"/>
          <a:ext cx="6096000" cy="148336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Tuesday</a:t>
                      </a:r>
                    </a:p>
                  </a:txBody>
                  <a:tcPr/>
                </a:tc>
                <a:tc>
                  <a:txBody>
                    <a:bodyPr/>
                    <a:lstStyle/>
                    <a:p>
                      <a:pPr algn="ctr"/>
                      <a:r>
                        <a:rPr lang="en-US" dirty="0"/>
                        <a:t>15:23</a:t>
                      </a:r>
                    </a:p>
                  </a:txBody>
                  <a:tcPr/>
                </a:tc>
                <a:extLst>
                  <a:ext uri="{0D108BD9-81ED-4DB2-BD59-A6C34878D82A}">
                    <a16:rowId xmlns:a16="http://schemas.microsoft.com/office/drawing/2014/main" val="1466522172"/>
                  </a:ext>
                </a:extLst>
              </a:tr>
              <a:tr h="370840">
                <a:tc>
                  <a:txBody>
                    <a:bodyPr/>
                    <a:lstStyle/>
                    <a:p>
                      <a:pPr algn="ctr"/>
                      <a:r>
                        <a:rPr lang="en-US" dirty="0"/>
                        <a:t>406</a:t>
                      </a:r>
                    </a:p>
                  </a:txBody>
                  <a:tcPr/>
                </a:tc>
                <a:tc>
                  <a:txBody>
                    <a:bodyPr/>
                    <a:lstStyle/>
                    <a:p>
                      <a:pPr algn="ctr"/>
                      <a:r>
                        <a:rPr lang="en-US" dirty="0"/>
                        <a:t>SNCB</a:t>
                      </a:r>
                    </a:p>
                  </a:txBody>
                  <a:tcPr/>
                </a:tc>
                <a:tc>
                  <a:txBody>
                    <a:bodyPr/>
                    <a:lstStyle/>
                    <a:p>
                      <a:pPr algn="ctr"/>
                      <a:r>
                        <a:rPr lang="en-US" dirty="0"/>
                        <a:t>Wednesday</a:t>
                      </a:r>
                    </a:p>
                  </a:txBody>
                  <a:tcPr/>
                </a:tc>
                <a:tc>
                  <a:txBody>
                    <a:bodyPr/>
                    <a:lstStyle/>
                    <a:p>
                      <a:pPr algn="ctr"/>
                      <a:r>
                        <a:rPr lang="en-US" dirty="0"/>
                        <a:t>12:12</a:t>
                      </a:r>
                    </a:p>
                  </a:txBody>
                  <a:tcPr/>
                </a:tc>
                <a:extLst>
                  <a:ext uri="{0D108BD9-81ED-4DB2-BD59-A6C34878D82A}">
                    <a16:rowId xmlns:a16="http://schemas.microsoft.com/office/drawing/2014/main" val="1165786466"/>
                  </a:ext>
                </a:extLst>
              </a:tr>
            </a:tbl>
          </a:graphicData>
        </a:graphic>
      </p:graphicFrame>
      <p:sp>
        <p:nvSpPr>
          <p:cNvPr id="2" name="TextBox 1">
            <a:extLst>
              <a:ext uri="{FF2B5EF4-FFF2-40B4-BE49-F238E27FC236}">
                <a16:creationId xmlns:a16="http://schemas.microsoft.com/office/drawing/2014/main" id="{9124AD5E-EF57-A847-8583-FF5FD10606A6}"/>
              </a:ext>
            </a:extLst>
          </p:cNvPr>
          <p:cNvSpPr txBox="1"/>
          <p:nvPr/>
        </p:nvSpPr>
        <p:spPr>
          <a:xfrm>
            <a:off x="1213337" y="3150805"/>
            <a:ext cx="760459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Update company of train number 203 to SNCB</a:t>
            </a:r>
          </a:p>
          <a:p>
            <a:pPr marL="285750" indent="-285750">
              <a:buFont typeface="Arial" panose="020B0604020202020204" pitchFamily="34" charset="0"/>
              <a:buChar char="•"/>
            </a:pPr>
            <a:r>
              <a:rPr lang="en-US" dirty="0"/>
              <a:t>Update scheduled time of train number 405 to 15:30</a:t>
            </a:r>
          </a:p>
          <a:p>
            <a:pPr marL="285750" indent="-285750">
              <a:buFont typeface="Arial" panose="020B0604020202020204" pitchFamily="34" charset="0"/>
              <a:buChar char="•"/>
            </a:pPr>
            <a:r>
              <a:rPr lang="en-US" dirty="0"/>
              <a:t>Update scheduled time of train with company SNCB and Week day of Tuesday  to 15:30</a:t>
            </a:r>
          </a:p>
          <a:p>
            <a:pPr marL="285750" indent="-285750">
              <a:buFont typeface="Arial" panose="020B0604020202020204" pitchFamily="34" charset="0"/>
              <a:buChar char="•"/>
            </a:pPr>
            <a:r>
              <a:rPr lang="en-US" dirty="0"/>
              <a:t>Update company of train having a week day of Tuesday or Wednesday to SNCF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descr="A close up of a logo&#10;&#10;Description automatically generated">
            <a:extLst>
              <a:ext uri="{FF2B5EF4-FFF2-40B4-BE49-F238E27FC236}">
                <a16:creationId xmlns:a16="http://schemas.microsoft.com/office/drawing/2014/main" id="{393CE433-3226-1344-9B5E-D15920F656D4}"/>
              </a:ext>
            </a:extLst>
          </p:cNvPr>
          <p:cNvPicPr>
            <a:picLocks noChangeAspect="1"/>
          </p:cNvPicPr>
          <p:nvPr/>
        </p:nvPicPr>
        <p:blipFill>
          <a:blip r:embed="rId3"/>
          <a:stretch>
            <a:fillRect/>
          </a:stretch>
        </p:blipFill>
        <p:spPr>
          <a:xfrm>
            <a:off x="3500400" y="127738"/>
            <a:ext cx="5613400" cy="723900"/>
          </a:xfrm>
          <a:prstGeom prst="rect">
            <a:avLst/>
          </a:prstGeom>
        </p:spPr>
      </p:pic>
    </p:spTree>
    <p:extLst>
      <p:ext uri="{BB962C8B-B14F-4D97-AF65-F5344CB8AC3E}">
        <p14:creationId xmlns:p14="http://schemas.microsoft.com/office/powerpoint/2010/main" val="724705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DELETE rows in a table of a specific database</a:t>
            </a:r>
          </a:p>
        </p:txBody>
      </p:sp>
    </p:spTree>
    <p:extLst>
      <p:ext uri="{BB962C8B-B14F-4D97-AF65-F5344CB8AC3E}">
        <p14:creationId xmlns:p14="http://schemas.microsoft.com/office/powerpoint/2010/main" val="1721156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Delete rows</a:t>
            </a:r>
            <a:endParaRPr/>
          </a:p>
        </p:txBody>
      </p:sp>
      <p:sp>
        <p:nvSpPr>
          <p:cNvPr id="302" name="Google Shape;302;p49"/>
          <p:cNvSpPr txBox="1">
            <a:spLocks noGrp="1"/>
          </p:cNvSpPr>
          <p:nvPr>
            <p:ph type="body" idx="1"/>
          </p:nvPr>
        </p:nvSpPr>
        <p:spPr>
          <a:xfrm>
            <a:off x="838250" y="1504950"/>
            <a:ext cx="5324100" cy="6126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a:t>DELETE FROM tbl_name</a:t>
            </a:r>
            <a:endParaRPr b="1"/>
          </a:p>
          <a:p>
            <a:pPr marL="0" lvl="0" indent="127000" algn="l" rtl="0">
              <a:spcBef>
                <a:spcPts val="0"/>
              </a:spcBef>
              <a:spcAft>
                <a:spcPts val="0"/>
              </a:spcAft>
              <a:buNone/>
            </a:pPr>
            <a:r>
              <a:rPr lang="fr" b="1"/>
              <a:t>    [WHERE where_condition]</a:t>
            </a:r>
            <a:endParaRPr b="1"/>
          </a:p>
          <a:p>
            <a:pPr marL="0" lvl="0" indent="127000" algn="l" rtl="0">
              <a:spcBef>
                <a:spcPts val="0"/>
              </a:spcBef>
              <a:spcAft>
                <a:spcPts val="0"/>
              </a:spcAft>
              <a:buNone/>
            </a:pPr>
            <a:endParaRPr b="1"/>
          </a:p>
          <a:p>
            <a:pPr marL="0" lvl="0" indent="127000" algn="l" rtl="0">
              <a:spcBef>
                <a:spcPts val="0"/>
              </a:spcBef>
              <a:spcAft>
                <a:spcPts val="0"/>
              </a:spcAft>
              <a:buNone/>
            </a:pPr>
            <a:endParaRPr b="1"/>
          </a:p>
        </p:txBody>
      </p:sp>
      <p:sp>
        <p:nvSpPr>
          <p:cNvPr id="5" name="Google Shape;296;p48">
            <a:extLst>
              <a:ext uri="{FF2B5EF4-FFF2-40B4-BE49-F238E27FC236}">
                <a16:creationId xmlns:a16="http://schemas.microsoft.com/office/drawing/2014/main" id="{229AAE14-F45D-9644-A819-2FD9A96DAD9B}"/>
              </a:ext>
            </a:extLst>
          </p:cNvPr>
          <p:cNvSpPr txBox="1"/>
          <p:nvPr/>
        </p:nvSpPr>
        <p:spPr>
          <a:xfrm>
            <a:off x="1406054" y="2719651"/>
            <a:ext cx="8939463"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DELETE FROM </a:t>
            </a:r>
            <a:r>
              <a:rPr lang="fr" dirty="0" err="1"/>
              <a:t>Train_destination</a:t>
            </a:r>
            <a:r>
              <a:rPr lang="fr" dirty="0"/>
              <a:t> WHERE </a:t>
            </a:r>
            <a:r>
              <a:rPr lang="fr" dirty="0" err="1"/>
              <a:t>Train_number</a:t>
            </a:r>
            <a:r>
              <a:rPr lang="fr" dirty="0"/>
              <a:t> = “203”;</a:t>
            </a:r>
            <a:endParaRPr dirty="0"/>
          </a:p>
        </p:txBody>
      </p:sp>
      <p:graphicFrame>
        <p:nvGraphicFramePr>
          <p:cNvPr id="6" name="Table 5">
            <a:extLst>
              <a:ext uri="{FF2B5EF4-FFF2-40B4-BE49-F238E27FC236}">
                <a16:creationId xmlns:a16="http://schemas.microsoft.com/office/drawing/2014/main" id="{BE570794-75E3-C34E-8DEB-C661EA3C4BA6}"/>
              </a:ext>
            </a:extLst>
          </p:cNvPr>
          <p:cNvGraphicFramePr>
            <a:graphicFrameLocks noGrp="1"/>
          </p:cNvGraphicFramePr>
          <p:nvPr>
            <p:extLst>
              <p:ext uri="{D42A27DB-BD31-4B8C-83A1-F6EECF244321}">
                <p14:modId xmlns:p14="http://schemas.microsoft.com/office/powerpoint/2010/main" val="3683985786"/>
              </p:ext>
            </p:extLst>
          </p:nvPr>
        </p:nvGraphicFramePr>
        <p:xfrm>
          <a:off x="1043101" y="3654968"/>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cxnSp>
        <p:nvCxnSpPr>
          <p:cNvPr id="7" name="Straight Arrow Connector 6">
            <a:extLst>
              <a:ext uri="{FF2B5EF4-FFF2-40B4-BE49-F238E27FC236}">
                <a16:creationId xmlns:a16="http://schemas.microsoft.com/office/drawing/2014/main" id="{1D94F27F-1D6A-1745-8D43-28286350C125}"/>
              </a:ext>
            </a:extLst>
          </p:cNvPr>
          <p:cNvCxnSpPr/>
          <p:nvPr/>
        </p:nvCxnSpPr>
        <p:spPr>
          <a:xfrm>
            <a:off x="4259179" y="4173800"/>
            <a:ext cx="1383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277EB8FE-1823-3C4F-B838-6A64DB52B185}"/>
              </a:ext>
            </a:extLst>
          </p:cNvPr>
          <p:cNvGraphicFramePr>
            <a:graphicFrameLocks noGrp="1"/>
          </p:cNvGraphicFramePr>
          <p:nvPr>
            <p:extLst>
              <p:ext uri="{D42A27DB-BD31-4B8C-83A1-F6EECF244321}">
                <p14:modId xmlns:p14="http://schemas.microsoft.com/office/powerpoint/2010/main" val="2323957515"/>
              </p:ext>
            </p:extLst>
          </p:nvPr>
        </p:nvGraphicFramePr>
        <p:xfrm>
          <a:off x="5875786" y="3803558"/>
          <a:ext cx="3097943" cy="74048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spTree>
    <p:extLst>
      <p:ext uri="{BB962C8B-B14F-4D97-AF65-F5344CB8AC3E}">
        <p14:creationId xmlns:p14="http://schemas.microsoft.com/office/powerpoint/2010/main" val="1921238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Time for exercise!</a:t>
            </a:r>
          </a:p>
        </p:txBody>
      </p:sp>
    </p:spTree>
    <p:extLst>
      <p:ext uri="{BB962C8B-B14F-4D97-AF65-F5344CB8AC3E}">
        <p14:creationId xmlns:p14="http://schemas.microsoft.com/office/powerpoint/2010/main" val="121875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err="1"/>
              <a:t>Delete</a:t>
            </a:r>
            <a:r>
              <a:rPr lang="fr" dirty="0"/>
              <a:t> </a:t>
            </a:r>
            <a:r>
              <a:rPr lang="fr" dirty="0" err="1"/>
              <a:t>from</a:t>
            </a:r>
            <a:r>
              <a:rPr lang="fr" dirty="0"/>
              <a:t> table </a:t>
            </a:r>
            <a:r>
              <a:rPr lang="fr" dirty="0" err="1"/>
              <a:t>Train_schedule</a:t>
            </a:r>
            <a:endParaRPr dirty="0"/>
          </a:p>
        </p:txBody>
      </p:sp>
      <p:graphicFrame>
        <p:nvGraphicFramePr>
          <p:cNvPr id="6" name="Table 4">
            <a:extLst>
              <a:ext uri="{FF2B5EF4-FFF2-40B4-BE49-F238E27FC236}">
                <a16:creationId xmlns:a16="http://schemas.microsoft.com/office/drawing/2014/main" id="{33E138EF-3106-314D-8DA7-E647DF183C2B}"/>
              </a:ext>
            </a:extLst>
          </p:cNvPr>
          <p:cNvGraphicFramePr>
            <a:graphicFrameLocks noGrp="1"/>
          </p:cNvGraphicFramePr>
          <p:nvPr/>
        </p:nvGraphicFramePr>
        <p:xfrm>
          <a:off x="1162929" y="1462925"/>
          <a:ext cx="6096000" cy="148336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Tuesday</a:t>
                      </a:r>
                    </a:p>
                  </a:txBody>
                  <a:tcPr/>
                </a:tc>
                <a:tc>
                  <a:txBody>
                    <a:bodyPr/>
                    <a:lstStyle/>
                    <a:p>
                      <a:pPr algn="ctr"/>
                      <a:r>
                        <a:rPr lang="en-US" dirty="0"/>
                        <a:t>15:23</a:t>
                      </a:r>
                    </a:p>
                  </a:txBody>
                  <a:tcPr/>
                </a:tc>
                <a:extLst>
                  <a:ext uri="{0D108BD9-81ED-4DB2-BD59-A6C34878D82A}">
                    <a16:rowId xmlns:a16="http://schemas.microsoft.com/office/drawing/2014/main" val="1466522172"/>
                  </a:ext>
                </a:extLst>
              </a:tr>
              <a:tr h="370840">
                <a:tc>
                  <a:txBody>
                    <a:bodyPr/>
                    <a:lstStyle/>
                    <a:p>
                      <a:pPr algn="ctr"/>
                      <a:r>
                        <a:rPr lang="en-US" dirty="0"/>
                        <a:t>406</a:t>
                      </a:r>
                    </a:p>
                  </a:txBody>
                  <a:tcPr/>
                </a:tc>
                <a:tc>
                  <a:txBody>
                    <a:bodyPr/>
                    <a:lstStyle/>
                    <a:p>
                      <a:pPr algn="ctr"/>
                      <a:r>
                        <a:rPr lang="en-US" dirty="0"/>
                        <a:t>SNCB</a:t>
                      </a:r>
                    </a:p>
                  </a:txBody>
                  <a:tcPr/>
                </a:tc>
                <a:tc>
                  <a:txBody>
                    <a:bodyPr/>
                    <a:lstStyle/>
                    <a:p>
                      <a:pPr algn="ctr"/>
                      <a:r>
                        <a:rPr lang="en-US" dirty="0"/>
                        <a:t>Wednesday</a:t>
                      </a:r>
                    </a:p>
                  </a:txBody>
                  <a:tcPr/>
                </a:tc>
                <a:tc>
                  <a:txBody>
                    <a:bodyPr/>
                    <a:lstStyle/>
                    <a:p>
                      <a:pPr algn="ctr"/>
                      <a:r>
                        <a:rPr lang="en-US" dirty="0"/>
                        <a:t>12:12</a:t>
                      </a:r>
                    </a:p>
                  </a:txBody>
                  <a:tcPr/>
                </a:tc>
                <a:extLst>
                  <a:ext uri="{0D108BD9-81ED-4DB2-BD59-A6C34878D82A}">
                    <a16:rowId xmlns:a16="http://schemas.microsoft.com/office/drawing/2014/main" val="1165786466"/>
                  </a:ext>
                </a:extLst>
              </a:tr>
            </a:tbl>
          </a:graphicData>
        </a:graphic>
      </p:graphicFrame>
      <p:sp>
        <p:nvSpPr>
          <p:cNvPr id="2" name="TextBox 1">
            <a:extLst>
              <a:ext uri="{FF2B5EF4-FFF2-40B4-BE49-F238E27FC236}">
                <a16:creationId xmlns:a16="http://schemas.microsoft.com/office/drawing/2014/main" id="{9124AD5E-EF57-A847-8583-FF5FD10606A6}"/>
              </a:ext>
            </a:extLst>
          </p:cNvPr>
          <p:cNvSpPr txBox="1"/>
          <p:nvPr/>
        </p:nvSpPr>
        <p:spPr>
          <a:xfrm>
            <a:off x="1213337" y="3150805"/>
            <a:ext cx="76045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Delete row with train number 203</a:t>
            </a:r>
          </a:p>
          <a:p>
            <a:pPr marL="285750" indent="-285750">
              <a:buFont typeface="Arial" panose="020B0604020202020204" pitchFamily="34" charset="0"/>
              <a:buChar char="•"/>
            </a:pPr>
            <a:r>
              <a:rPr lang="en-US" dirty="0"/>
              <a:t>Delete row with company of SNCF or SNCB</a:t>
            </a:r>
          </a:p>
          <a:p>
            <a:pPr marL="285750" indent="-285750">
              <a:buFont typeface="Arial" panose="020B0604020202020204" pitchFamily="34" charset="0"/>
              <a:buChar char="•"/>
            </a:pPr>
            <a:r>
              <a:rPr lang="en-US" dirty="0"/>
              <a:t>Delete row scheduled for Monday at 12:10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FE17912D-7F39-5F4B-98A2-2163AC42AE0F}"/>
              </a:ext>
            </a:extLst>
          </p:cNvPr>
          <p:cNvPicPr>
            <a:picLocks noChangeAspect="1"/>
          </p:cNvPicPr>
          <p:nvPr/>
        </p:nvPicPr>
        <p:blipFill>
          <a:blip r:embed="rId3"/>
          <a:stretch>
            <a:fillRect/>
          </a:stretch>
        </p:blipFill>
        <p:spPr>
          <a:xfrm>
            <a:off x="3343050" y="98430"/>
            <a:ext cx="5638800" cy="647700"/>
          </a:xfrm>
          <a:prstGeom prst="rect">
            <a:avLst/>
          </a:prstGeom>
        </p:spPr>
      </p:pic>
    </p:spTree>
    <p:extLst>
      <p:ext uri="{BB962C8B-B14F-4D97-AF65-F5344CB8AC3E}">
        <p14:creationId xmlns:p14="http://schemas.microsoft.com/office/powerpoint/2010/main" val="1050916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DELETE a table of a specific database</a:t>
            </a:r>
          </a:p>
        </p:txBody>
      </p:sp>
    </p:spTree>
    <p:extLst>
      <p:ext uri="{BB962C8B-B14F-4D97-AF65-F5344CB8AC3E}">
        <p14:creationId xmlns:p14="http://schemas.microsoft.com/office/powerpoint/2010/main" val="3979645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DROP a table</a:t>
            </a:r>
            <a:endParaRPr dirty="0"/>
          </a:p>
        </p:txBody>
      </p:sp>
      <p:sp>
        <p:nvSpPr>
          <p:cNvPr id="224" name="Google Shape;224;p38"/>
          <p:cNvSpPr txBox="1">
            <a:spLocks noGrp="1"/>
          </p:cNvSpPr>
          <p:nvPr>
            <p:ph type="body" idx="1"/>
          </p:nvPr>
        </p:nvSpPr>
        <p:spPr>
          <a:xfrm>
            <a:off x="838250" y="1504950"/>
            <a:ext cx="5324100" cy="3450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dirty="0"/>
              <a:t>DROP TABLE </a:t>
            </a:r>
            <a:r>
              <a:rPr lang="fr" b="1" dirty="0" err="1"/>
              <a:t>table_name</a:t>
            </a:r>
            <a:r>
              <a:rPr lang="fr" b="1" dirty="0"/>
              <a:t>;</a:t>
            </a:r>
            <a:endParaRPr b="1" dirty="0"/>
          </a:p>
          <a:p>
            <a:pPr marL="0" lvl="0" indent="127000" algn="l" rtl="0">
              <a:spcBef>
                <a:spcPts val="0"/>
              </a:spcBef>
              <a:spcAft>
                <a:spcPts val="0"/>
              </a:spcAft>
              <a:buNone/>
            </a:pPr>
            <a:endParaRPr dirty="0"/>
          </a:p>
        </p:txBody>
      </p:sp>
      <p:sp>
        <p:nvSpPr>
          <p:cNvPr id="225" name="Google Shape;225;p38"/>
          <p:cNvSpPr txBox="1"/>
          <p:nvPr/>
        </p:nvSpPr>
        <p:spPr>
          <a:xfrm>
            <a:off x="838249" y="2013725"/>
            <a:ext cx="2662939"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DROP TABLE test;</a:t>
            </a:r>
            <a:endParaRPr dirty="0"/>
          </a:p>
        </p:txBody>
      </p:sp>
    </p:spTree>
    <p:extLst>
      <p:ext uri="{BB962C8B-B14F-4D97-AF65-F5344CB8AC3E}">
        <p14:creationId xmlns:p14="http://schemas.microsoft.com/office/powerpoint/2010/main" val="264165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ACA2-0E98-2145-8F60-C6D9F862F6DB}"/>
              </a:ext>
            </a:extLst>
          </p:cNvPr>
          <p:cNvSpPr>
            <a:spLocks noGrp="1"/>
          </p:cNvSpPr>
          <p:nvPr>
            <p:ph type="title"/>
          </p:nvPr>
        </p:nvSpPr>
        <p:spPr/>
        <p:txBody>
          <a:bodyPr>
            <a:normAutofit fontScale="90000"/>
          </a:bodyPr>
          <a:lstStyle/>
          <a:p>
            <a:r>
              <a:rPr lang="en-US" dirty="0"/>
              <a:t>What is a database?</a:t>
            </a:r>
          </a:p>
        </p:txBody>
      </p:sp>
      <p:sp>
        <p:nvSpPr>
          <p:cNvPr id="3" name="Text Placeholder 2">
            <a:extLst>
              <a:ext uri="{FF2B5EF4-FFF2-40B4-BE49-F238E27FC236}">
                <a16:creationId xmlns:a16="http://schemas.microsoft.com/office/drawing/2014/main" id="{677F8FD7-519B-7640-B760-B65106AFA3BE}"/>
              </a:ext>
            </a:extLst>
          </p:cNvPr>
          <p:cNvSpPr>
            <a:spLocks noGrp="1"/>
          </p:cNvSpPr>
          <p:nvPr>
            <p:ph type="body" idx="1"/>
          </p:nvPr>
        </p:nvSpPr>
        <p:spPr>
          <a:xfrm>
            <a:off x="838250" y="1504949"/>
            <a:ext cx="8305750" cy="3404675"/>
          </a:xfrm>
        </p:spPr>
        <p:txBody>
          <a:bodyPr/>
          <a:lstStyle/>
          <a:p>
            <a:r>
              <a:rPr lang="en-US" dirty="0"/>
              <a:t>A database is used to store some data</a:t>
            </a:r>
          </a:p>
          <a:p>
            <a:endParaRPr lang="en-US" dirty="0"/>
          </a:p>
          <a:p>
            <a:r>
              <a:rPr lang="en-US" dirty="0"/>
              <a:t>Any organized collection of data</a:t>
            </a:r>
          </a:p>
          <a:p>
            <a:endParaRPr lang="en-US" dirty="0"/>
          </a:p>
          <a:p>
            <a:r>
              <a:rPr lang="en-US" dirty="0"/>
              <a:t>Some examples</a:t>
            </a:r>
          </a:p>
          <a:p>
            <a:pPr lvl="1"/>
            <a:r>
              <a:rPr lang="en-US" dirty="0"/>
              <a:t>T.V. guide </a:t>
            </a:r>
          </a:p>
          <a:p>
            <a:pPr lvl="1"/>
            <a:r>
              <a:rPr lang="en-US" dirty="0"/>
              <a:t>Airline reservation system</a:t>
            </a:r>
          </a:p>
          <a:p>
            <a:pPr lvl="1"/>
            <a:r>
              <a:rPr lang="en-US" dirty="0"/>
              <a:t>Files on computers and hard drives</a:t>
            </a:r>
          </a:p>
        </p:txBody>
      </p:sp>
    </p:spTree>
    <p:extLst>
      <p:ext uri="{BB962C8B-B14F-4D97-AF65-F5344CB8AC3E}">
        <p14:creationId xmlns:p14="http://schemas.microsoft.com/office/powerpoint/2010/main" val="589516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Read rows in a table of a specific database</a:t>
            </a:r>
          </a:p>
        </p:txBody>
      </p:sp>
    </p:spTree>
    <p:extLst>
      <p:ext uri="{BB962C8B-B14F-4D97-AF65-F5344CB8AC3E}">
        <p14:creationId xmlns:p14="http://schemas.microsoft.com/office/powerpoint/2010/main" val="224047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Select </a:t>
            </a:r>
            <a:r>
              <a:rPr lang="fr" dirty="0" err="1"/>
              <a:t>elements</a:t>
            </a:r>
            <a:r>
              <a:rPr lang="fr" dirty="0"/>
              <a:t> in a table</a:t>
            </a:r>
            <a:endParaRPr dirty="0"/>
          </a:p>
        </p:txBody>
      </p:sp>
      <p:sp>
        <p:nvSpPr>
          <p:cNvPr id="251" name="Google Shape;251;p42"/>
          <p:cNvSpPr txBox="1">
            <a:spLocks noGrp="1"/>
          </p:cNvSpPr>
          <p:nvPr>
            <p:ph type="body" idx="1"/>
          </p:nvPr>
        </p:nvSpPr>
        <p:spPr>
          <a:xfrm>
            <a:off x="838250" y="1504950"/>
            <a:ext cx="5324100" cy="648300"/>
          </a:xfrm>
          <a:prstGeom prst="rect">
            <a:avLst/>
          </a:prstGeom>
        </p:spPr>
        <p:txBody>
          <a:bodyPr spcFirstLastPara="1" wrap="square" lIns="91425" tIns="91425" rIns="91425" bIns="91425" anchor="t" anchorCtr="0">
            <a:noAutofit/>
          </a:bodyPr>
          <a:lstStyle/>
          <a:p>
            <a:pPr marL="0" lvl="0" indent="127000" algn="l" rtl="0">
              <a:spcBef>
                <a:spcPts val="0"/>
              </a:spcBef>
              <a:spcAft>
                <a:spcPts val="0"/>
              </a:spcAft>
              <a:buNone/>
            </a:pPr>
            <a:r>
              <a:rPr lang="fr" b="1"/>
              <a:t>SELECT select_expr [, select_expr ...]</a:t>
            </a:r>
            <a:endParaRPr b="1"/>
          </a:p>
          <a:p>
            <a:pPr marL="0" lvl="0" indent="127000" algn="l" rtl="0">
              <a:spcBef>
                <a:spcPts val="0"/>
              </a:spcBef>
              <a:spcAft>
                <a:spcPts val="0"/>
              </a:spcAft>
              <a:buNone/>
            </a:pPr>
            <a:r>
              <a:rPr lang="fr" b="1"/>
              <a:t>    [FROM table_references</a:t>
            </a:r>
            <a:endParaRPr b="1"/>
          </a:p>
          <a:p>
            <a:pPr marL="0" lvl="0" indent="127000" algn="l" rtl="0">
              <a:spcBef>
                <a:spcPts val="0"/>
              </a:spcBef>
              <a:spcAft>
                <a:spcPts val="0"/>
              </a:spcAft>
              <a:buNone/>
            </a:pPr>
            <a:r>
              <a:rPr lang="fr" b="1"/>
              <a:t>    [WHERE where_condition]]</a:t>
            </a:r>
            <a:endParaRPr b="1"/>
          </a:p>
          <a:p>
            <a:pPr marL="0" lvl="0" indent="127000" algn="l" rtl="0">
              <a:spcBef>
                <a:spcPts val="0"/>
              </a:spcBef>
              <a:spcAft>
                <a:spcPts val="0"/>
              </a:spcAft>
              <a:buNone/>
            </a:pPr>
            <a:endParaRPr b="1"/>
          </a:p>
          <a:p>
            <a:pPr marL="0" lvl="0" indent="127000" algn="l" rtl="0">
              <a:spcBef>
                <a:spcPts val="0"/>
              </a:spcBef>
              <a:spcAft>
                <a:spcPts val="0"/>
              </a:spcAft>
              <a:buNone/>
            </a:pPr>
            <a:endParaRPr/>
          </a:p>
        </p:txBody>
      </p:sp>
      <p:sp>
        <p:nvSpPr>
          <p:cNvPr id="252" name="Google Shape;252;p42"/>
          <p:cNvSpPr txBox="1"/>
          <p:nvPr/>
        </p:nvSpPr>
        <p:spPr>
          <a:xfrm>
            <a:off x="840999" y="2413425"/>
            <a:ext cx="7424695" cy="8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t>SELECT * FROM test;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fr" dirty="0">
                <a:solidFill>
                  <a:schemeClr val="dk1"/>
                </a:solidFill>
              </a:rPr>
              <a:t>SELECT </a:t>
            </a:r>
            <a:r>
              <a:rPr lang="fr" dirty="0" err="1">
                <a:solidFill>
                  <a:schemeClr val="dk1"/>
                </a:solidFill>
              </a:rPr>
              <a:t>id,information</a:t>
            </a:r>
            <a:r>
              <a:rPr lang="fr" dirty="0">
                <a:solidFill>
                  <a:schemeClr val="dk1"/>
                </a:solidFill>
              </a:rPr>
              <a:t> FROM test WHERE id=’1’;</a:t>
            </a:r>
            <a:endParaRPr dirty="0"/>
          </a:p>
        </p:txBody>
      </p:sp>
    </p:spTree>
    <p:extLst>
      <p:ext uri="{BB962C8B-B14F-4D97-AF65-F5344CB8AC3E}">
        <p14:creationId xmlns:p14="http://schemas.microsoft.com/office/powerpoint/2010/main" val="147981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Select in table </a:t>
            </a:r>
            <a:r>
              <a:rPr lang="fr" dirty="0" err="1"/>
              <a:t>Train_destination</a:t>
            </a:r>
            <a:endParaRPr dirty="0"/>
          </a:p>
        </p:txBody>
      </p:sp>
      <p:graphicFrame>
        <p:nvGraphicFramePr>
          <p:cNvPr id="6" name="Table 5">
            <a:extLst>
              <a:ext uri="{FF2B5EF4-FFF2-40B4-BE49-F238E27FC236}">
                <a16:creationId xmlns:a16="http://schemas.microsoft.com/office/drawing/2014/main" id="{10260A30-5CB6-2749-90CE-175AB34B55C1}"/>
              </a:ext>
            </a:extLst>
          </p:cNvPr>
          <p:cNvGraphicFramePr>
            <a:graphicFrameLocks noGrp="1"/>
          </p:cNvGraphicFramePr>
          <p:nvPr/>
        </p:nvGraphicFramePr>
        <p:xfrm>
          <a:off x="1812132" y="1716966"/>
          <a:ext cx="3097943" cy="1037664"/>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r h="370242">
                <a:tc>
                  <a:txBody>
                    <a:bodyPr/>
                    <a:lstStyle/>
                    <a:p>
                      <a:pPr algn="ctr"/>
                      <a:r>
                        <a:rPr lang="en-US" dirty="0"/>
                        <a:t>405</a:t>
                      </a:r>
                    </a:p>
                  </a:txBody>
                  <a:tcPr/>
                </a:tc>
                <a:tc>
                  <a:txBody>
                    <a:bodyPr/>
                    <a:lstStyle/>
                    <a:p>
                      <a:pPr algn="ctr"/>
                      <a:r>
                        <a:rPr lang="en-US" dirty="0"/>
                        <a:t>Brussels</a:t>
                      </a:r>
                    </a:p>
                  </a:txBody>
                  <a:tcPr/>
                </a:tc>
                <a:extLst>
                  <a:ext uri="{0D108BD9-81ED-4DB2-BD59-A6C34878D82A}">
                    <a16:rowId xmlns:a16="http://schemas.microsoft.com/office/drawing/2014/main" val="252759370"/>
                  </a:ext>
                </a:extLst>
              </a:tr>
            </a:tbl>
          </a:graphicData>
        </a:graphic>
      </p:graphicFrame>
      <p:pic>
        <p:nvPicPr>
          <p:cNvPr id="3" name="Picture 2">
            <a:extLst>
              <a:ext uri="{FF2B5EF4-FFF2-40B4-BE49-F238E27FC236}">
                <a16:creationId xmlns:a16="http://schemas.microsoft.com/office/drawing/2014/main" id="{29CCC1B9-0702-9442-8258-7DB6517F9915}"/>
              </a:ext>
            </a:extLst>
          </p:cNvPr>
          <p:cNvPicPr>
            <a:picLocks noChangeAspect="1"/>
          </p:cNvPicPr>
          <p:nvPr/>
        </p:nvPicPr>
        <p:blipFill>
          <a:blip r:embed="rId3"/>
          <a:stretch>
            <a:fillRect/>
          </a:stretch>
        </p:blipFill>
        <p:spPr>
          <a:xfrm>
            <a:off x="3361102" y="181736"/>
            <a:ext cx="5613400" cy="685800"/>
          </a:xfrm>
          <a:prstGeom prst="rect">
            <a:avLst/>
          </a:prstGeom>
        </p:spPr>
      </p:pic>
      <p:graphicFrame>
        <p:nvGraphicFramePr>
          <p:cNvPr id="9" name="Table 8">
            <a:extLst>
              <a:ext uri="{FF2B5EF4-FFF2-40B4-BE49-F238E27FC236}">
                <a16:creationId xmlns:a16="http://schemas.microsoft.com/office/drawing/2014/main" id="{1B08129E-14C2-3F42-861C-6FAF11730091}"/>
              </a:ext>
            </a:extLst>
          </p:cNvPr>
          <p:cNvGraphicFramePr>
            <a:graphicFrameLocks noGrp="1"/>
          </p:cNvGraphicFramePr>
          <p:nvPr>
            <p:extLst>
              <p:ext uri="{D42A27DB-BD31-4B8C-83A1-F6EECF244321}">
                <p14:modId xmlns:p14="http://schemas.microsoft.com/office/powerpoint/2010/main" val="3919485422"/>
              </p:ext>
            </p:extLst>
          </p:nvPr>
        </p:nvGraphicFramePr>
        <p:xfrm>
          <a:off x="5782896" y="1895149"/>
          <a:ext cx="3097943" cy="667422"/>
        </p:xfrm>
        <a:graphic>
          <a:graphicData uri="http://schemas.openxmlformats.org/drawingml/2006/table">
            <a:tbl>
              <a:tblPr firstRow="1" bandRow="1">
                <a:tableStyleId>{2425D564-60E1-4711-8A29-5285DFD3B261}</a:tableStyleId>
              </a:tblPr>
              <a:tblGrid>
                <a:gridCol w="1614505">
                  <a:extLst>
                    <a:ext uri="{9D8B030D-6E8A-4147-A177-3AD203B41FA5}">
                      <a16:colId xmlns:a16="http://schemas.microsoft.com/office/drawing/2014/main" val="1365609300"/>
                    </a:ext>
                  </a:extLst>
                </a:gridCol>
                <a:gridCol w="1483438">
                  <a:extLst>
                    <a:ext uri="{9D8B030D-6E8A-4147-A177-3AD203B41FA5}">
                      <a16:colId xmlns:a16="http://schemas.microsoft.com/office/drawing/2014/main" val="1049065794"/>
                    </a:ext>
                  </a:extLst>
                </a:gridCol>
              </a:tblGrid>
              <a:tr h="370242">
                <a:tc>
                  <a:txBody>
                    <a:bodyPr/>
                    <a:lstStyle/>
                    <a:p>
                      <a:pPr algn="ctr"/>
                      <a:r>
                        <a:rPr lang="en-US" dirty="0" err="1"/>
                        <a:t>Train_number</a:t>
                      </a:r>
                      <a:endParaRPr lang="en-US" dirty="0"/>
                    </a:p>
                  </a:txBody>
                  <a:tcPr/>
                </a:tc>
                <a:tc>
                  <a:txBody>
                    <a:bodyPr/>
                    <a:lstStyle/>
                    <a:p>
                      <a:pPr algn="ctr"/>
                      <a:r>
                        <a:rPr lang="en-US" dirty="0"/>
                        <a:t>Destination</a:t>
                      </a:r>
                    </a:p>
                  </a:txBody>
                  <a:tcPr/>
                </a:tc>
                <a:extLst>
                  <a:ext uri="{0D108BD9-81ED-4DB2-BD59-A6C34878D82A}">
                    <a16:rowId xmlns:a16="http://schemas.microsoft.com/office/drawing/2014/main" val="193057004"/>
                  </a:ext>
                </a:extLst>
              </a:tr>
              <a:tr h="273007">
                <a:tc>
                  <a:txBody>
                    <a:bodyPr/>
                    <a:lstStyle/>
                    <a:p>
                      <a:pPr algn="ctr"/>
                      <a:r>
                        <a:rPr lang="en-US" dirty="0"/>
                        <a:t>203</a:t>
                      </a:r>
                    </a:p>
                  </a:txBody>
                  <a:tcPr/>
                </a:tc>
                <a:tc>
                  <a:txBody>
                    <a:bodyPr/>
                    <a:lstStyle/>
                    <a:p>
                      <a:pPr algn="ctr"/>
                      <a:r>
                        <a:rPr lang="en-US" dirty="0"/>
                        <a:t>Nice</a:t>
                      </a:r>
                    </a:p>
                  </a:txBody>
                  <a:tcPr/>
                </a:tc>
                <a:extLst>
                  <a:ext uri="{0D108BD9-81ED-4DB2-BD59-A6C34878D82A}">
                    <a16:rowId xmlns:a16="http://schemas.microsoft.com/office/drawing/2014/main" val="2521913323"/>
                  </a:ext>
                </a:extLst>
              </a:tr>
            </a:tbl>
          </a:graphicData>
        </a:graphic>
      </p:graphicFrame>
      <p:cxnSp>
        <p:nvCxnSpPr>
          <p:cNvPr id="10" name="Straight Arrow Connector 9">
            <a:extLst>
              <a:ext uri="{FF2B5EF4-FFF2-40B4-BE49-F238E27FC236}">
                <a16:creationId xmlns:a16="http://schemas.microsoft.com/office/drawing/2014/main" id="{7A958991-31CD-6F43-9A3A-7DF3C388405A}"/>
              </a:ext>
            </a:extLst>
          </p:cNvPr>
          <p:cNvCxnSpPr>
            <a:endCxn id="9" idx="1"/>
          </p:cNvCxnSpPr>
          <p:nvPr/>
        </p:nvCxnSpPr>
        <p:spPr>
          <a:xfrm flipV="1">
            <a:off x="4910075" y="2228860"/>
            <a:ext cx="872821" cy="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D7CCFB4-5CC9-F647-93B5-68A6F23235AA}"/>
              </a:ext>
            </a:extLst>
          </p:cNvPr>
          <p:cNvSpPr txBox="1"/>
          <p:nvPr/>
        </p:nvSpPr>
        <p:spPr>
          <a:xfrm>
            <a:off x="1070810" y="3590184"/>
            <a:ext cx="7034298" cy="1200329"/>
          </a:xfrm>
          <a:prstGeom prst="rect">
            <a:avLst/>
          </a:prstGeom>
          <a:noFill/>
        </p:spPr>
        <p:txBody>
          <a:bodyPr wrap="none" rtlCol="0">
            <a:spAutoFit/>
          </a:bodyPr>
          <a:lstStyle/>
          <a:p>
            <a:r>
              <a:rPr lang="en-US" dirty="0"/>
              <a:t>SELECT * FROM </a:t>
            </a:r>
            <a:r>
              <a:rPr lang="en-US" dirty="0" err="1"/>
              <a:t>Train_destination</a:t>
            </a:r>
            <a:r>
              <a:rPr lang="en-US" dirty="0"/>
              <a:t> WHERE </a:t>
            </a:r>
            <a:r>
              <a:rPr lang="en-US" dirty="0" err="1"/>
              <a:t>Train_number</a:t>
            </a:r>
            <a:r>
              <a:rPr lang="en-US" dirty="0"/>
              <a:t> = “203”</a:t>
            </a:r>
          </a:p>
          <a:p>
            <a:endParaRPr lang="en-US" dirty="0"/>
          </a:p>
          <a:p>
            <a:r>
              <a:rPr lang="en-US" dirty="0"/>
              <a:t>SELECT </a:t>
            </a:r>
            <a:r>
              <a:rPr lang="en-US" dirty="0" err="1"/>
              <a:t>Train_number</a:t>
            </a:r>
            <a:r>
              <a:rPr lang="en-US" dirty="0"/>
              <a:t>, Destination FROM </a:t>
            </a:r>
            <a:r>
              <a:rPr lang="en-US" dirty="0" err="1"/>
              <a:t>Train_destination</a:t>
            </a:r>
            <a:r>
              <a:rPr lang="en-US" dirty="0"/>
              <a:t> </a:t>
            </a:r>
          </a:p>
          <a:p>
            <a:r>
              <a:rPr lang="en-US" dirty="0"/>
              <a:t>WHERE </a:t>
            </a:r>
            <a:r>
              <a:rPr lang="en-US" dirty="0" err="1"/>
              <a:t>Train_number</a:t>
            </a:r>
            <a:r>
              <a:rPr lang="en-US" dirty="0"/>
              <a:t> = “203”  </a:t>
            </a:r>
          </a:p>
        </p:txBody>
      </p:sp>
    </p:spTree>
    <p:extLst>
      <p:ext uri="{BB962C8B-B14F-4D97-AF65-F5344CB8AC3E}">
        <p14:creationId xmlns:p14="http://schemas.microsoft.com/office/powerpoint/2010/main" val="1425978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Select in table </a:t>
            </a:r>
            <a:r>
              <a:rPr lang="fr" dirty="0" err="1"/>
              <a:t>Train_schedule</a:t>
            </a:r>
            <a:endParaRPr dirty="0"/>
          </a:p>
        </p:txBody>
      </p:sp>
      <p:graphicFrame>
        <p:nvGraphicFramePr>
          <p:cNvPr id="6" name="Table 4">
            <a:extLst>
              <a:ext uri="{FF2B5EF4-FFF2-40B4-BE49-F238E27FC236}">
                <a16:creationId xmlns:a16="http://schemas.microsoft.com/office/drawing/2014/main" id="{33E138EF-3106-314D-8DA7-E647DF183C2B}"/>
              </a:ext>
            </a:extLst>
          </p:cNvPr>
          <p:cNvGraphicFramePr>
            <a:graphicFrameLocks noGrp="1"/>
          </p:cNvGraphicFramePr>
          <p:nvPr/>
        </p:nvGraphicFramePr>
        <p:xfrm>
          <a:off x="1162929" y="1751603"/>
          <a:ext cx="6096000" cy="111252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r h="370840">
                <a:tc>
                  <a:txBody>
                    <a:bodyPr/>
                    <a:lstStyle/>
                    <a:p>
                      <a:pPr algn="ctr"/>
                      <a:r>
                        <a:rPr lang="en-US" dirty="0"/>
                        <a:t>405</a:t>
                      </a:r>
                    </a:p>
                  </a:txBody>
                  <a:tcPr/>
                </a:tc>
                <a:tc>
                  <a:txBody>
                    <a:bodyPr/>
                    <a:lstStyle/>
                    <a:p>
                      <a:pPr algn="ctr"/>
                      <a:r>
                        <a:rPr lang="en-US" dirty="0"/>
                        <a:t>SNCB</a:t>
                      </a:r>
                    </a:p>
                  </a:txBody>
                  <a:tcPr/>
                </a:tc>
                <a:tc>
                  <a:txBody>
                    <a:bodyPr/>
                    <a:lstStyle/>
                    <a:p>
                      <a:pPr algn="ctr"/>
                      <a:r>
                        <a:rPr lang="en-US" dirty="0"/>
                        <a:t>Tuesday</a:t>
                      </a:r>
                    </a:p>
                  </a:txBody>
                  <a:tcPr/>
                </a:tc>
                <a:tc>
                  <a:txBody>
                    <a:bodyPr/>
                    <a:lstStyle/>
                    <a:p>
                      <a:pPr algn="ctr"/>
                      <a:r>
                        <a:rPr lang="en-US" dirty="0"/>
                        <a:t>15:23</a:t>
                      </a:r>
                    </a:p>
                  </a:txBody>
                  <a:tcPr/>
                </a:tc>
                <a:extLst>
                  <a:ext uri="{0D108BD9-81ED-4DB2-BD59-A6C34878D82A}">
                    <a16:rowId xmlns:a16="http://schemas.microsoft.com/office/drawing/2014/main" val="1466522172"/>
                  </a:ext>
                </a:extLst>
              </a:tr>
            </a:tbl>
          </a:graphicData>
        </a:graphic>
      </p:graphicFrame>
      <p:pic>
        <p:nvPicPr>
          <p:cNvPr id="7" name="Picture 6">
            <a:extLst>
              <a:ext uri="{FF2B5EF4-FFF2-40B4-BE49-F238E27FC236}">
                <a16:creationId xmlns:a16="http://schemas.microsoft.com/office/drawing/2014/main" id="{B3ACA8BB-4240-4B4C-A7C5-8F3C463C458A}"/>
              </a:ext>
            </a:extLst>
          </p:cNvPr>
          <p:cNvPicPr>
            <a:picLocks noChangeAspect="1"/>
          </p:cNvPicPr>
          <p:nvPr/>
        </p:nvPicPr>
        <p:blipFill>
          <a:blip r:embed="rId3"/>
          <a:stretch>
            <a:fillRect/>
          </a:stretch>
        </p:blipFill>
        <p:spPr>
          <a:xfrm>
            <a:off x="3361102" y="181736"/>
            <a:ext cx="5613400" cy="685800"/>
          </a:xfrm>
          <a:prstGeom prst="rect">
            <a:avLst/>
          </a:prstGeom>
        </p:spPr>
      </p:pic>
      <p:graphicFrame>
        <p:nvGraphicFramePr>
          <p:cNvPr id="8" name="Table 4">
            <a:extLst>
              <a:ext uri="{FF2B5EF4-FFF2-40B4-BE49-F238E27FC236}">
                <a16:creationId xmlns:a16="http://schemas.microsoft.com/office/drawing/2014/main" id="{8AF668B0-CB51-DC48-B9B2-E4C1AB203708}"/>
              </a:ext>
            </a:extLst>
          </p:cNvPr>
          <p:cNvGraphicFramePr>
            <a:graphicFrameLocks noGrp="1"/>
          </p:cNvGraphicFramePr>
          <p:nvPr>
            <p:extLst>
              <p:ext uri="{D42A27DB-BD31-4B8C-83A1-F6EECF244321}">
                <p14:modId xmlns:p14="http://schemas.microsoft.com/office/powerpoint/2010/main" val="2823747694"/>
              </p:ext>
            </p:extLst>
          </p:nvPr>
        </p:nvGraphicFramePr>
        <p:xfrm>
          <a:off x="2878502" y="3552329"/>
          <a:ext cx="6096000" cy="741680"/>
        </p:xfrm>
        <a:graphic>
          <a:graphicData uri="http://schemas.openxmlformats.org/drawingml/2006/table">
            <a:tbl>
              <a:tblPr firstRow="1" bandRow="1">
                <a:tableStyleId>{2425D564-60E1-4711-8A29-5285DFD3B261}</a:tableStyleId>
              </a:tblPr>
              <a:tblGrid>
                <a:gridCol w="1524000">
                  <a:extLst>
                    <a:ext uri="{9D8B030D-6E8A-4147-A177-3AD203B41FA5}">
                      <a16:colId xmlns:a16="http://schemas.microsoft.com/office/drawing/2014/main" val="2453410375"/>
                    </a:ext>
                  </a:extLst>
                </a:gridCol>
                <a:gridCol w="1524000">
                  <a:extLst>
                    <a:ext uri="{9D8B030D-6E8A-4147-A177-3AD203B41FA5}">
                      <a16:colId xmlns:a16="http://schemas.microsoft.com/office/drawing/2014/main" val="4056987394"/>
                    </a:ext>
                  </a:extLst>
                </a:gridCol>
                <a:gridCol w="1524000">
                  <a:extLst>
                    <a:ext uri="{9D8B030D-6E8A-4147-A177-3AD203B41FA5}">
                      <a16:colId xmlns:a16="http://schemas.microsoft.com/office/drawing/2014/main" val="375732602"/>
                    </a:ext>
                  </a:extLst>
                </a:gridCol>
                <a:gridCol w="1524000">
                  <a:extLst>
                    <a:ext uri="{9D8B030D-6E8A-4147-A177-3AD203B41FA5}">
                      <a16:colId xmlns:a16="http://schemas.microsoft.com/office/drawing/2014/main" val="4024571728"/>
                    </a:ext>
                  </a:extLst>
                </a:gridCol>
              </a:tblGrid>
              <a:tr h="370840">
                <a:tc>
                  <a:txBody>
                    <a:bodyPr/>
                    <a:lstStyle/>
                    <a:p>
                      <a:pPr algn="ctr"/>
                      <a:r>
                        <a:rPr lang="en-US" dirty="0" err="1"/>
                        <a:t>Train_number</a:t>
                      </a:r>
                      <a:endParaRPr lang="en-US" dirty="0"/>
                    </a:p>
                  </a:txBody>
                  <a:tcPr/>
                </a:tc>
                <a:tc>
                  <a:txBody>
                    <a:bodyPr/>
                    <a:lstStyle/>
                    <a:p>
                      <a:pPr algn="ctr"/>
                      <a:r>
                        <a:rPr lang="en-US" dirty="0"/>
                        <a:t>Company</a:t>
                      </a:r>
                    </a:p>
                  </a:txBody>
                  <a:tcPr/>
                </a:tc>
                <a:tc>
                  <a:txBody>
                    <a:bodyPr/>
                    <a:lstStyle/>
                    <a:p>
                      <a:pPr algn="ctr"/>
                      <a:r>
                        <a:rPr lang="en-US" dirty="0" err="1"/>
                        <a:t>Week_day</a:t>
                      </a:r>
                      <a:endParaRPr lang="en-US" dirty="0"/>
                    </a:p>
                  </a:txBody>
                  <a:tcPr/>
                </a:tc>
                <a:tc>
                  <a:txBody>
                    <a:bodyPr/>
                    <a:lstStyle/>
                    <a:p>
                      <a:pPr algn="ctr"/>
                      <a:r>
                        <a:rPr lang="en-US" dirty="0"/>
                        <a:t>Scheduled</a:t>
                      </a:r>
                    </a:p>
                  </a:txBody>
                  <a:tcPr/>
                </a:tc>
                <a:extLst>
                  <a:ext uri="{0D108BD9-81ED-4DB2-BD59-A6C34878D82A}">
                    <a16:rowId xmlns:a16="http://schemas.microsoft.com/office/drawing/2014/main" val="4165691256"/>
                  </a:ext>
                </a:extLst>
              </a:tr>
              <a:tr h="370840">
                <a:tc>
                  <a:txBody>
                    <a:bodyPr/>
                    <a:lstStyle/>
                    <a:p>
                      <a:pPr algn="ctr"/>
                      <a:r>
                        <a:rPr lang="en-US" dirty="0"/>
                        <a:t>203</a:t>
                      </a:r>
                    </a:p>
                  </a:txBody>
                  <a:tcPr/>
                </a:tc>
                <a:tc>
                  <a:txBody>
                    <a:bodyPr/>
                    <a:lstStyle/>
                    <a:p>
                      <a:pPr algn="ctr"/>
                      <a:r>
                        <a:rPr lang="en-US" dirty="0"/>
                        <a:t>SNCF</a:t>
                      </a:r>
                    </a:p>
                  </a:txBody>
                  <a:tcPr/>
                </a:tc>
                <a:tc>
                  <a:txBody>
                    <a:bodyPr/>
                    <a:lstStyle/>
                    <a:p>
                      <a:pPr algn="ctr"/>
                      <a:r>
                        <a:rPr lang="en-US" dirty="0"/>
                        <a:t>Monday</a:t>
                      </a:r>
                    </a:p>
                  </a:txBody>
                  <a:tcPr/>
                </a:tc>
                <a:tc>
                  <a:txBody>
                    <a:bodyPr/>
                    <a:lstStyle/>
                    <a:p>
                      <a:pPr algn="ctr"/>
                      <a:r>
                        <a:rPr lang="en-US" dirty="0"/>
                        <a:t>12:10</a:t>
                      </a:r>
                    </a:p>
                  </a:txBody>
                  <a:tcPr/>
                </a:tc>
                <a:extLst>
                  <a:ext uri="{0D108BD9-81ED-4DB2-BD59-A6C34878D82A}">
                    <a16:rowId xmlns:a16="http://schemas.microsoft.com/office/drawing/2014/main" val="4089736733"/>
                  </a:ext>
                </a:extLst>
              </a:tr>
            </a:tbl>
          </a:graphicData>
        </a:graphic>
      </p:graphicFrame>
      <p:cxnSp>
        <p:nvCxnSpPr>
          <p:cNvPr id="3" name="Straight Arrow Connector 2">
            <a:extLst>
              <a:ext uri="{FF2B5EF4-FFF2-40B4-BE49-F238E27FC236}">
                <a16:creationId xmlns:a16="http://schemas.microsoft.com/office/drawing/2014/main" id="{270F810B-60D8-A140-B19A-5EF70A922EE2}"/>
              </a:ext>
            </a:extLst>
          </p:cNvPr>
          <p:cNvCxnSpPr>
            <a:endCxn id="8" idx="0"/>
          </p:cNvCxnSpPr>
          <p:nvPr/>
        </p:nvCxnSpPr>
        <p:spPr>
          <a:xfrm>
            <a:off x="4210929" y="2864123"/>
            <a:ext cx="1715573" cy="68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93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Time for exercise!</a:t>
            </a:r>
          </a:p>
        </p:txBody>
      </p:sp>
    </p:spTree>
    <p:extLst>
      <p:ext uri="{BB962C8B-B14F-4D97-AF65-F5344CB8AC3E}">
        <p14:creationId xmlns:p14="http://schemas.microsoft.com/office/powerpoint/2010/main" val="854665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F00096C6-9EB8-0F4C-A9B4-9DD61326709A}"/>
              </a:ext>
            </a:extLst>
          </p:cNvPr>
          <p:cNvPicPr>
            <a:picLocks noChangeAspect="1"/>
          </p:cNvPicPr>
          <p:nvPr/>
        </p:nvPicPr>
        <p:blipFill>
          <a:blip r:embed="rId3"/>
          <a:stretch>
            <a:fillRect/>
          </a:stretch>
        </p:blipFill>
        <p:spPr>
          <a:xfrm>
            <a:off x="479216" y="1585096"/>
            <a:ext cx="8525601" cy="1519844"/>
          </a:xfrm>
          <a:prstGeom prst="rect">
            <a:avLst/>
          </a:prstGeom>
        </p:spPr>
      </p:pic>
      <p:sp>
        <p:nvSpPr>
          <p:cNvPr id="7" name="Google Shape;163;p32">
            <a:extLst>
              <a:ext uri="{FF2B5EF4-FFF2-40B4-BE49-F238E27FC236}">
                <a16:creationId xmlns:a16="http://schemas.microsoft.com/office/drawing/2014/main" id="{0CBF16D8-25B1-694B-9D5C-CA129A443B3E}"/>
              </a:ext>
            </a:extLst>
          </p:cNvPr>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Client table – SELECT</a:t>
            </a:r>
            <a:endParaRPr dirty="0"/>
          </a:p>
        </p:txBody>
      </p:sp>
      <p:sp>
        <p:nvSpPr>
          <p:cNvPr id="2" name="Rectangle 1">
            <a:extLst>
              <a:ext uri="{FF2B5EF4-FFF2-40B4-BE49-F238E27FC236}">
                <a16:creationId xmlns:a16="http://schemas.microsoft.com/office/drawing/2014/main" id="{4C809A46-9FEB-D54A-A48B-AD854C410A52}"/>
              </a:ext>
            </a:extLst>
          </p:cNvPr>
          <p:cNvSpPr/>
          <p:nvPr/>
        </p:nvSpPr>
        <p:spPr>
          <a:xfrm>
            <a:off x="2021305" y="3234337"/>
            <a:ext cx="7122695" cy="2031325"/>
          </a:xfrm>
          <a:prstGeom prst="rect">
            <a:avLst/>
          </a:prstGeom>
        </p:spPr>
        <p:txBody>
          <a:bodyPr wrap="square">
            <a:spAutoFit/>
          </a:bodyPr>
          <a:lstStyle/>
          <a:p>
            <a:pPr marL="285750" indent="-285750">
              <a:buFont typeface="Arial" panose="020B0604020202020204" pitchFamily="34" charset="0"/>
              <a:buChar char="•"/>
            </a:pPr>
            <a:r>
              <a:rPr lang="en-US" dirty="0"/>
              <a:t>SELECT client B332</a:t>
            </a:r>
          </a:p>
          <a:p>
            <a:pPr marL="285750" indent="-285750">
              <a:buFont typeface="Arial" panose="020B0604020202020204" pitchFamily="34" charset="0"/>
              <a:buChar char="•"/>
            </a:pPr>
            <a:r>
              <a:rPr lang="en-US" dirty="0"/>
              <a:t>SELECT client with locality Toulouse</a:t>
            </a:r>
          </a:p>
          <a:p>
            <a:pPr marL="285750" indent="-285750">
              <a:buFont typeface="Arial" panose="020B0604020202020204" pitchFamily="34" charset="0"/>
              <a:buChar char="•"/>
            </a:pPr>
            <a:r>
              <a:rPr lang="en-US" dirty="0"/>
              <a:t>SELECT client with category B1</a:t>
            </a:r>
          </a:p>
          <a:p>
            <a:pPr marL="285750" indent="-285750">
              <a:buFont typeface="Arial" panose="020B0604020202020204" pitchFamily="34" charset="0"/>
              <a:buChar char="•"/>
            </a:pPr>
            <a:r>
              <a:rPr lang="en-US" dirty="0"/>
              <a:t>SELECT client with account &lt; 0</a:t>
            </a:r>
          </a:p>
          <a:p>
            <a:pPr marL="285750" indent="-285750">
              <a:buFont typeface="Arial" panose="020B0604020202020204" pitchFamily="34" charset="0"/>
              <a:buChar char="•"/>
            </a:pPr>
            <a:r>
              <a:rPr lang="en-US" dirty="0"/>
              <a:t>SELECT client with locality Toulouse and category B1</a:t>
            </a:r>
          </a:p>
          <a:p>
            <a:pPr marL="285750" indent="-285750">
              <a:buFont typeface="Arial" panose="020B0604020202020204" pitchFamily="34" charset="0"/>
              <a:buChar char="•"/>
            </a:pPr>
            <a:r>
              <a:rPr lang="en-US" dirty="0"/>
              <a:t>SELECT client with locality Geneva or Toulouse</a:t>
            </a:r>
          </a:p>
          <a:p>
            <a:pPr marL="457200" lvl="0" indent="-317500" defTabSz="914400">
              <a:buClr>
                <a:srgbClr val="000000"/>
              </a:buClr>
              <a:buSzPts val="1400"/>
              <a:buFont typeface="Arial"/>
              <a:buChar char="●"/>
              <a:defRPr/>
            </a:pPr>
            <a:endParaRPr lang="en-US" dirty="0"/>
          </a:p>
        </p:txBody>
      </p:sp>
    </p:spTree>
    <p:extLst>
      <p:ext uri="{BB962C8B-B14F-4D97-AF65-F5344CB8AC3E}">
        <p14:creationId xmlns:p14="http://schemas.microsoft.com/office/powerpoint/2010/main" val="1671496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226B-F1FC-1E44-ABA1-37FCBA45CFD9}"/>
              </a:ext>
            </a:extLst>
          </p:cNvPr>
          <p:cNvSpPr>
            <a:spLocks noGrp="1"/>
          </p:cNvSpPr>
          <p:nvPr>
            <p:ph type="title"/>
          </p:nvPr>
        </p:nvSpPr>
        <p:spPr/>
        <p:txBody>
          <a:bodyPr>
            <a:normAutofit fontScale="90000"/>
          </a:bodyPr>
          <a:lstStyle/>
          <a:p>
            <a:r>
              <a:rPr lang="en-US" dirty="0"/>
              <a:t>Order table – SELECT</a:t>
            </a:r>
          </a:p>
        </p:txBody>
      </p:sp>
      <p:pic>
        <p:nvPicPr>
          <p:cNvPr id="5" name="Picture 4" descr="Table&#10;&#10;Description automatically generated">
            <a:extLst>
              <a:ext uri="{FF2B5EF4-FFF2-40B4-BE49-F238E27FC236}">
                <a16:creationId xmlns:a16="http://schemas.microsoft.com/office/drawing/2014/main" id="{CF4DE9AC-8049-FB47-A991-04AC70EF4223}"/>
              </a:ext>
            </a:extLst>
          </p:cNvPr>
          <p:cNvPicPr>
            <a:picLocks noChangeAspect="1"/>
          </p:cNvPicPr>
          <p:nvPr/>
        </p:nvPicPr>
        <p:blipFill>
          <a:blip r:embed="rId3"/>
          <a:stretch>
            <a:fillRect/>
          </a:stretch>
        </p:blipFill>
        <p:spPr>
          <a:xfrm>
            <a:off x="2387600" y="1379200"/>
            <a:ext cx="4368800" cy="1384300"/>
          </a:xfrm>
          <a:prstGeom prst="rect">
            <a:avLst/>
          </a:prstGeom>
        </p:spPr>
      </p:pic>
      <p:sp>
        <p:nvSpPr>
          <p:cNvPr id="6" name="Rectangle 5">
            <a:extLst>
              <a:ext uri="{FF2B5EF4-FFF2-40B4-BE49-F238E27FC236}">
                <a16:creationId xmlns:a16="http://schemas.microsoft.com/office/drawing/2014/main" id="{4D45C611-658B-BC46-9272-A50DE69813EF}"/>
              </a:ext>
            </a:extLst>
          </p:cNvPr>
          <p:cNvSpPr/>
          <p:nvPr/>
        </p:nvSpPr>
        <p:spPr>
          <a:xfrm>
            <a:off x="2021305" y="3234337"/>
            <a:ext cx="7122695" cy="1477328"/>
          </a:xfrm>
          <a:prstGeom prst="rect">
            <a:avLst/>
          </a:prstGeom>
        </p:spPr>
        <p:txBody>
          <a:bodyPr wrap="square">
            <a:spAutoFit/>
          </a:bodyPr>
          <a:lstStyle/>
          <a:p>
            <a:pPr marL="285750" indent="-285750">
              <a:buFont typeface="Arial" panose="020B0604020202020204" pitchFamily="34" charset="0"/>
              <a:buChar char="•"/>
            </a:pPr>
            <a:r>
              <a:rPr lang="en-US" dirty="0"/>
              <a:t>SELECT order with </a:t>
            </a:r>
            <a:r>
              <a:rPr lang="en-US" dirty="0" err="1"/>
              <a:t>order_number</a:t>
            </a:r>
            <a:r>
              <a:rPr lang="en-US" dirty="0"/>
              <a:t> 30178</a:t>
            </a:r>
          </a:p>
          <a:p>
            <a:pPr marL="285750" indent="-285750">
              <a:buFont typeface="Arial" panose="020B0604020202020204" pitchFamily="34" charset="0"/>
              <a:buChar char="•"/>
            </a:pPr>
            <a:r>
              <a:rPr lang="en-US" dirty="0"/>
              <a:t>SELECT order </a:t>
            </a:r>
            <a:r>
              <a:rPr lang="en-US" dirty="0" err="1"/>
              <a:t>client_number</a:t>
            </a:r>
            <a:r>
              <a:rPr lang="en-US" dirty="0"/>
              <a:t> K111</a:t>
            </a:r>
          </a:p>
          <a:p>
            <a:pPr marL="285750" indent="-285750">
              <a:buFont typeface="Arial" panose="020B0604020202020204" pitchFamily="34" charset="0"/>
              <a:buChar char="•"/>
            </a:pPr>
            <a:r>
              <a:rPr lang="en-US" dirty="0"/>
              <a:t>SELECT order with </a:t>
            </a:r>
            <a:r>
              <a:rPr lang="en-US" dirty="0" err="1"/>
              <a:t>order_date</a:t>
            </a:r>
            <a:r>
              <a:rPr lang="en-US" dirty="0"/>
              <a:t> before 4</a:t>
            </a:r>
            <a:r>
              <a:rPr lang="en-US" baseline="30000" dirty="0"/>
              <a:t>th</a:t>
            </a:r>
            <a:r>
              <a:rPr lang="en-US" dirty="0"/>
              <a:t> March 2019</a:t>
            </a:r>
          </a:p>
          <a:p>
            <a:pPr marL="285750" indent="-285750">
              <a:buFont typeface="Arial" panose="020B0604020202020204" pitchFamily="34" charset="0"/>
              <a:buChar char="•"/>
            </a:pPr>
            <a:r>
              <a:rPr lang="en-US" dirty="0"/>
              <a:t>SELECT order with </a:t>
            </a:r>
            <a:r>
              <a:rPr lang="en-US" dirty="0" err="1"/>
              <a:t>order_date</a:t>
            </a:r>
            <a:r>
              <a:rPr lang="en-US" dirty="0"/>
              <a:t> after 4</a:t>
            </a:r>
            <a:r>
              <a:rPr lang="en-US" baseline="30000" dirty="0"/>
              <a:t>th</a:t>
            </a:r>
            <a:r>
              <a:rPr lang="en-US" dirty="0"/>
              <a:t> January 2019</a:t>
            </a:r>
          </a:p>
          <a:p>
            <a:pPr marL="285750" indent="-285750">
              <a:buFont typeface="Arial" panose="020B0604020202020204" pitchFamily="34" charset="0"/>
              <a:buChar char="•"/>
            </a:pPr>
            <a:r>
              <a:rPr lang="en-US" dirty="0"/>
              <a:t>SELECT order with </a:t>
            </a:r>
            <a:r>
              <a:rPr lang="en-US" dirty="0" err="1"/>
              <a:t>order_date</a:t>
            </a:r>
            <a:r>
              <a:rPr lang="en-US" dirty="0"/>
              <a:t> equal to 3</a:t>
            </a:r>
            <a:r>
              <a:rPr lang="en-US" baseline="30000" dirty="0"/>
              <a:t>rd</a:t>
            </a:r>
            <a:r>
              <a:rPr lang="en-US" dirty="0"/>
              <a:t> February 2020</a:t>
            </a:r>
          </a:p>
        </p:txBody>
      </p:sp>
    </p:spTree>
    <p:extLst>
      <p:ext uri="{BB962C8B-B14F-4D97-AF65-F5344CB8AC3E}">
        <p14:creationId xmlns:p14="http://schemas.microsoft.com/office/powerpoint/2010/main" val="2089835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E7FD-FF71-AA46-A26A-5E046BBA9163}"/>
              </a:ext>
            </a:extLst>
          </p:cNvPr>
          <p:cNvSpPr>
            <a:spLocks noGrp="1"/>
          </p:cNvSpPr>
          <p:nvPr>
            <p:ph type="title"/>
          </p:nvPr>
        </p:nvSpPr>
        <p:spPr/>
        <p:txBody>
          <a:bodyPr>
            <a:normAutofit fontScale="90000"/>
          </a:bodyPr>
          <a:lstStyle/>
          <a:p>
            <a:r>
              <a:rPr lang="en-US" dirty="0"/>
              <a:t>Product table – SELECT</a:t>
            </a:r>
          </a:p>
        </p:txBody>
      </p:sp>
      <p:pic>
        <p:nvPicPr>
          <p:cNvPr id="5" name="Picture 4" descr="A picture containing table&#10;&#10;Description automatically generated">
            <a:extLst>
              <a:ext uri="{FF2B5EF4-FFF2-40B4-BE49-F238E27FC236}">
                <a16:creationId xmlns:a16="http://schemas.microsoft.com/office/drawing/2014/main" id="{26C4B048-7A1D-234A-92B2-EEC3447EBA19}"/>
              </a:ext>
            </a:extLst>
          </p:cNvPr>
          <p:cNvPicPr>
            <a:picLocks noChangeAspect="1"/>
          </p:cNvPicPr>
          <p:nvPr/>
        </p:nvPicPr>
        <p:blipFill>
          <a:blip r:embed="rId3"/>
          <a:stretch>
            <a:fillRect/>
          </a:stretch>
        </p:blipFill>
        <p:spPr>
          <a:xfrm>
            <a:off x="2093422" y="2034078"/>
            <a:ext cx="4724400" cy="1308100"/>
          </a:xfrm>
          <a:prstGeom prst="rect">
            <a:avLst/>
          </a:prstGeom>
        </p:spPr>
      </p:pic>
      <p:sp>
        <p:nvSpPr>
          <p:cNvPr id="4" name="Rectangle 3">
            <a:extLst>
              <a:ext uri="{FF2B5EF4-FFF2-40B4-BE49-F238E27FC236}">
                <a16:creationId xmlns:a16="http://schemas.microsoft.com/office/drawing/2014/main" id="{76092A47-1EE7-DC48-A824-E0E95B11AFD3}"/>
              </a:ext>
            </a:extLst>
          </p:cNvPr>
          <p:cNvSpPr/>
          <p:nvPr/>
        </p:nvSpPr>
        <p:spPr>
          <a:xfrm>
            <a:off x="2021305" y="3511336"/>
            <a:ext cx="7122695" cy="1477328"/>
          </a:xfrm>
          <a:prstGeom prst="rect">
            <a:avLst/>
          </a:prstGeom>
        </p:spPr>
        <p:txBody>
          <a:bodyPr wrap="square">
            <a:spAutoFit/>
          </a:bodyPr>
          <a:lstStyle/>
          <a:p>
            <a:pPr marL="285750" indent="-285750">
              <a:buFont typeface="Arial" panose="020B0604020202020204" pitchFamily="34" charset="0"/>
              <a:buChar char="•"/>
            </a:pPr>
            <a:r>
              <a:rPr lang="en-US" dirty="0"/>
              <a:t>SELECT product with </a:t>
            </a:r>
            <a:r>
              <a:rPr lang="en-US" dirty="0" err="1"/>
              <a:t>product_number</a:t>
            </a:r>
            <a:r>
              <a:rPr lang="en-US" dirty="0"/>
              <a:t> PA60</a:t>
            </a:r>
          </a:p>
          <a:p>
            <a:pPr marL="285750" indent="-285750">
              <a:buFont typeface="Arial" panose="020B0604020202020204" pitchFamily="34" charset="0"/>
              <a:buChar char="•"/>
            </a:pPr>
            <a:r>
              <a:rPr lang="en-US" dirty="0"/>
              <a:t>SELECT product with price &gt; 450</a:t>
            </a:r>
          </a:p>
          <a:p>
            <a:pPr marL="285750" indent="-285750">
              <a:buFont typeface="Arial" panose="020B0604020202020204" pitchFamily="34" charset="0"/>
              <a:buChar char="•"/>
            </a:pPr>
            <a:r>
              <a:rPr lang="en-US" dirty="0"/>
              <a:t>SELECT product with </a:t>
            </a:r>
            <a:r>
              <a:rPr lang="en-US" dirty="0" err="1"/>
              <a:t>stock_quantity</a:t>
            </a:r>
            <a:r>
              <a:rPr lang="en-US" dirty="0"/>
              <a:t> &gt;= 130</a:t>
            </a:r>
          </a:p>
          <a:p>
            <a:pPr marL="285750" indent="-285750">
              <a:buFont typeface="Arial" panose="020B0604020202020204" pitchFamily="34" charset="0"/>
              <a:buChar char="•"/>
            </a:pPr>
            <a:r>
              <a:rPr lang="en-US" dirty="0"/>
              <a:t>SELECT product with price &lt; 134 and </a:t>
            </a:r>
            <a:r>
              <a:rPr lang="en-US" dirty="0" err="1"/>
              <a:t>stock_quantity</a:t>
            </a:r>
            <a:r>
              <a:rPr lang="en-US" dirty="0"/>
              <a:t> &gt; 70</a:t>
            </a:r>
          </a:p>
          <a:p>
            <a:pPr marL="285750" indent="-285750">
              <a:buFont typeface="Arial" panose="020B0604020202020204" pitchFamily="34" charset="0"/>
              <a:buChar char="•"/>
            </a:pPr>
            <a:r>
              <a:rPr lang="en-US" dirty="0"/>
              <a:t>SELECT product with price = 75 or </a:t>
            </a:r>
            <a:r>
              <a:rPr lang="en-US" dirty="0" err="1"/>
              <a:t>stock_quantity</a:t>
            </a:r>
            <a:r>
              <a:rPr lang="en-US" dirty="0"/>
              <a:t> = 450</a:t>
            </a:r>
          </a:p>
        </p:txBody>
      </p:sp>
    </p:spTree>
    <p:extLst>
      <p:ext uri="{BB962C8B-B14F-4D97-AF65-F5344CB8AC3E}">
        <p14:creationId xmlns:p14="http://schemas.microsoft.com/office/powerpoint/2010/main" val="1525481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EAD-40CA-A74D-A63C-3C20BB97AAD0}"/>
              </a:ext>
            </a:extLst>
          </p:cNvPr>
          <p:cNvSpPr>
            <a:spLocks noGrp="1"/>
          </p:cNvSpPr>
          <p:nvPr>
            <p:ph type="title"/>
          </p:nvPr>
        </p:nvSpPr>
        <p:spPr/>
        <p:txBody>
          <a:bodyPr>
            <a:normAutofit fontScale="90000"/>
          </a:bodyPr>
          <a:lstStyle/>
          <a:p>
            <a:r>
              <a:rPr lang="en-US" dirty="0" err="1"/>
              <a:t>Bank_account</a:t>
            </a:r>
            <a:r>
              <a:rPr lang="en-US" dirty="0"/>
              <a:t> table – SELECT</a:t>
            </a:r>
          </a:p>
        </p:txBody>
      </p:sp>
      <p:pic>
        <p:nvPicPr>
          <p:cNvPr id="8" name="Picture 7" descr="Table&#10;&#10;Description automatically generated">
            <a:extLst>
              <a:ext uri="{FF2B5EF4-FFF2-40B4-BE49-F238E27FC236}">
                <a16:creationId xmlns:a16="http://schemas.microsoft.com/office/drawing/2014/main" id="{5FD1EB99-8437-944C-A1EB-BA5C79C90626}"/>
              </a:ext>
            </a:extLst>
          </p:cNvPr>
          <p:cNvPicPr>
            <a:picLocks noChangeAspect="1"/>
          </p:cNvPicPr>
          <p:nvPr/>
        </p:nvPicPr>
        <p:blipFill>
          <a:blip r:embed="rId3"/>
          <a:stretch>
            <a:fillRect/>
          </a:stretch>
        </p:blipFill>
        <p:spPr>
          <a:xfrm>
            <a:off x="2287963" y="1911350"/>
            <a:ext cx="4622800" cy="1320800"/>
          </a:xfrm>
          <a:prstGeom prst="rect">
            <a:avLst/>
          </a:prstGeom>
        </p:spPr>
      </p:pic>
      <p:sp>
        <p:nvSpPr>
          <p:cNvPr id="5" name="Rectangle 4">
            <a:extLst>
              <a:ext uri="{FF2B5EF4-FFF2-40B4-BE49-F238E27FC236}">
                <a16:creationId xmlns:a16="http://schemas.microsoft.com/office/drawing/2014/main" id="{E00770E1-5B38-BB49-BDBA-7267260CA727}"/>
              </a:ext>
            </a:extLst>
          </p:cNvPr>
          <p:cNvSpPr/>
          <p:nvPr/>
        </p:nvSpPr>
        <p:spPr>
          <a:xfrm>
            <a:off x="2021305" y="3511336"/>
            <a:ext cx="7122695" cy="1477328"/>
          </a:xfrm>
          <a:prstGeom prst="rect">
            <a:avLst/>
          </a:prstGeom>
        </p:spPr>
        <p:txBody>
          <a:bodyPr wrap="square">
            <a:spAutoFit/>
          </a:bodyPr>
          <a:lstStyle/>
          <a:p>
            <a:pPr marL="285750" indent="-285750">
              <a:buFont typeface="Arial" panose="020B0604020202020204" pitchFamily="34" charset="0"/>
              <a:buChar char="•"/>
            </a:pPr>
            <a:r>
              <a:rPr lang="en-US" dirty="0"/>
              <a:t>SELECT small client account</a:t>
            </a:r>
          </a:p>
          <a:p>
            <a:pPr marL="285750" indent="-285750">
              <a:buFont typeface="Arial" panose="020B0604020202020204" pitchFamily="34" charset="0"/>
              <a:buChar char="•"/>
            </a:pPr>
            <a:r>
              <a:rPr lang="en-US" dirty="0"/>
              <a:t>SELECT client account with amount &lt; 1000</a:t>
            </a:r>
          </a:p>
          <a:p>
            <a:pPr marL="285750" indent="-285750">
              <a:buFont typeface="Arial" panose="020B0604020202020204" pitchFamily="34" charset="0"/>
              <a:buChar char="•"/>
            </a:pPr>
            <a:r>
              <a:rPr lang="en-US" dirty="0"/>
              <a:t>SELECT client </a:t>
            </a:r>
            <a:r>
              <a:rPr lang="en-US" dirty="0" err="1"/>
              <a:t>accout</a:t>
            </a:r>
            <a:r>
              <a:rPr lang="en-US" dirty="0"/>
              <a:t> updated later than 3 PM </a:t>
            </a:r>
          </a:p>
          <a:p>
            <a:pPr marL="285750" indent="-285750">
              <a:buFont typeface="Arial" panose="020B0604020202020204" pitchFamily="34" charset="0"/>
              <a:buChar char="•"/>
            </a:pPr>
            <a:r>
              <a:rPr lang="en-US" dirty="0"/>
              <a:t>SELECT small account updated before 1 PM</a:t>
            </a:r>
          </a:p>
          <a:p>
            <a:pPr marL="285750" indent="-285750">
              <a:buFont typeface="Arial" panose="020B0604020202020204" pitchFamily="34" charset="0"/>
              <a:buChar char="•"/>
            </a:pPr>
            <a:r>
              <a:rPr lang="en-US" dirty="0"/>
              <a:t>SELECT small account updated later than 3 PM</a:t>
            </a:r>
          </a:p>
        </p:txBody>
      </p:sp>
    </p:spTree>
    <p:extLst>
      <p:ext uri="{BB962C8B-B14F-4D97-AF65-F5344CB8AC3E}">
        <p14:creationId xmlns:p14="http://schemas.microsoft.com/office/powerpoint/2010/main" val="1213145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a:t>Time for real exercise!</a:t>
            </a:r>
          </a:p>
        </p:txBody>
      </p:sp>
    </p:spTree>
    <p:extLst>
      <p:ext uri="{BB962C8B-B14F-4D97-AF65-F5344CB8AC3E}">
        <p14:creationId xmlns:p14="http://schemas.microsoft.com/office/powerpoint/2010/main" val="349332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p:txBody>
          <a:bodyPr>
            <a:normAutofit fontScale="90000"/>
          </a:bodyPr>
          <a:lstStyle/>
          <a:p>
            <a:r>
              <a:rPr lang="en-US" dirty="0"/>
              <a:t>Data - Information</a:t>
            </a:r>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r>
              <a:rPr lang="en-US" dirty="0"/>
              <a:t>Data</a:t>
            </a:r>
          </a:p>
          <a:p>
            <a:pPr lvl="1"/>
            <a:r>
              <a:rPr lang="en-US" dirty="0"/>
              <a:t>Unprocessed information - from sensors for instance</a:t>
            </a:r>
          </a:p>
          <a:p>
            <a:endParaRPr lang="en-US" dirty="0"/>
          </a:p>
          <a:p>
            <a:r>
              <a:rPr lang="en-US" dirty="0"/>
              <a:t>Information</a:t>
            </a:r>
          </a:p>
          <a:p>
            <a:pPr lvl="1"/>
            <a:r>
              <a:rPr lang="en-US" dirty="0"/>
              <a:t>Information that has been organized in a coherent and meaningful way</a:t>
            </a:r>
          </a:p>
          <a:p>
            <a:pPr lvl="1"/>
            <a:endParaRPr lang="en-US" dirty="0"/>
          </a:p>
          <a:p>
            <a:endParaRPr lang="en-US" dirty="0"/>
          </a:p>
          <a:p>
            <a:r>
              <a:rPr lang="en-US" dirty="0"/>
              <a:t>Data </a:t>
            </a:r>
            <a:r>
              <a:rPr lang="en-US" dirty="0">
                <a:sym typeface="Wingdings" pitchFamily="2" charset="2"/>
              </a:rPr>
              <a:t> Information  Knowledge</a:t>
            </a:r>
            <a:endParaRPr lang="en-US" dirty="0"/>
          </a:p>
        </p:txBody>
      </p:sp>
    </p:spTree>
    <p:extLst>
      <p:ext uri="{BB962C8B-B14F-4D97-AF65-F5344CB8AC3E}">
        <p14:creationId xmlns:p14="http://schemas.microsoft.com/office/powerpoint/2010/main" val="2374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520E-DB4D-2E47-8294-46FFD13950A0}"/>
              </a:ext>
            </a:extLst>
          </p:cNvPr>
          <p:cNvSpPr>
            <a:spLocks noGrp="1"/>
          </p:cNvSpPr>
          <p:nvPr>
            <p:ph type="title"/>
          </p:nvPr>
        </p:nvSpPr>
        <p:spPr/>
        <p:txBody>
          <a:bodyPr/>
          <a:lstStyle/>
          <a:p>
            <a:r>
              <a:rPr lang="en-US" dirty="0"/>
              <a:t>Setup an SQL Database environment</a:t>
            </a:r>
          </a:p>
        </p:txBody>
      </p:sp>
      <p:sp>
        <p:nvSpPr>
          <p:cNvPr id="3" name="Content Placeholder 2">
            <a:extLst>
              <a:ext uri="{FF2B5EF4-FFF2-40B4-BE49-F238E27FC236}">
                <a16:creationId xmlns:a16="http://schemas.microsoft.com/office/drawing/2014/main" id="{E1ECDB25-0A6F-AA4B-B1D0-6C273CED2645}"/>
              </a:ext>
            </a:extLst>
          </p:cNvPr>
          <p:cNvSpPr>
            <a:spLocks noGrp="1"/>
          </p:cNvSpPr>
          <p:nvPr>
            <p:ph idx="1"/>
          </p:nvPr>
        </p:nvSpPr>
        <p:spPr/>
        <p:txBody>
          <a:bodyPr>
            <a:normAutofit fontScale="77500" lnSpcReduction="20000"/>
          </a:bodyPr>
          <a:lstStyle/>
          <a:p>
            <a:r>
              <a:rPr lang="en-US" dirty="0"/>
              <a:t>Install </a:t>
            </a:r>
            <a:r>
              <a:rPr lang="en-US" dirty="0" err="1"/>
              <a:t>Xampp</a:t>
            </a:r>
            <a:r>
              <a:rPr lang="en-US" dirty="0"/>
              <a:t> (</a:t>
            </a:r>
            <a:r>
              <a:rPr lang="en-US" dirty="0">
                <a:hlinkClick r:id="rId2"/>
              </a:rPr>
              <a:t>https://www.apachefriends.org/index.html</a:t>
            </a:r>
            <a:r>
              <a:rPr lang="en-US" dirty="0"/>
              <a:t>)</a:t>
            </a:r>
          </a:p>
          <a:p>
            <a:endParaRPr lang="en-US" i="1" dirty="0"/>
          </a:p>
          <a:p>
            <a:r>
              <a:rPr lang="en-US" i="1" dirty="0"/>
              <a:t>For Mac OS</a:t>
            </a:r>
          </a:p>
          <a:p>
            <a:pPr lvl="1"/>
            <a:r>
              <a:rPr lang="en-US" i="1" dirty="0"/>
              <a:t>Mount Volumes and Explore</a:t>
            </a:r>
          </a:p>
          <a:p>
            <a:pPr lvl="1"/>
            <a:r>
              <a:rPr lang="en-US" i="1" dirty="0"/>
              <a:t>Open file </a:t>
            </a:r>
            <a:r>
              <a:rPr lang="en-US" i="1" dirty="0" err="1"/>
              <a:t>etc</a:t>
            </a:r>
            <a:r>
              <a:rPr lang="en-US" i="1" dirty="0"/>
              <a:t>/extra/httpd-</a:t>
            </a:r>
            <a:r>
              <a:rPr lang="en-US" i="1" dirty="0" err="1"/>
              <a:t>xampp.conf</a:t>
            </a:r>
            <a:endParaRPr lang="en-US" i="1" dirty="0"/>
          </a:p>
          <a:p>
            <a:pPr lvl="1"/>
            <a:r>
              <a:rPr lang="en-US" i="1" dirty="0"/>
              <a:t>Replace phpMyAdmin section</a:t>
            </a:r>
          </a:p>
          <a:p>
            <a:pPr lvl="2"/>
            <a:r>
              <a:rPr lang="en-US" dirty="0"/>
              <a:t>&lt;Directory "/opt/</a:t>
            </a:r>
            <a:r>
              <a:rPr lang="en-US" dirty="0" err="1"/>
              <a:t>lampp</a:t>
            </a:r>
            <a:r>
              <a:rPr lang="en-US" dirty="0"/>
              <a:t>/</a:t>
            </a:r>
            <a:r>
              <a:rPr lang="en-US" dirty="0" err="1"/>
              <a:t>phpmyadmin</a:t>
            </a:r>
            <a:r>
              <a:rPr lang="en-US" dirty="0"/>
              <a:t>"&gt;</a:t>
            </a:r>
          </a:p>
          <a:p>
            <a:pPr lvl="2"/>
            <a:r>
              <a:rPr lang="en-US" dirty="0"/>
              <a:t>    </a:t>
            </a:r>
            <a:r>
              <a:rPr lang="en-US" dirty="0" err="1"/>
              <a:t>AllowOverride</a:t>
            </a:r>
            <a:r>
              <a:rPr lang="en-US" dirty="0"/>
              <a:t> </a:t>
            </a:r>
            <a:r>
              <a:rPr lang="en-US" dirty="0" err="1"/>
              <a:t>AuthConfig</a:t>
            </a:r>
            <a:r>
              <a:rPr lang="en-US" dirty="0"/>
              <a:t> Limit</a:t>
            </a:r>
          </a:p>
          <a:p>
            <a:pPr lvl="2"/>
            <a:r>
              <a:rPr lang="en-US" dirty="0"/>
              <a:t>    Order </a:t>
            </a:r>
            <a:r>
              <a:rPr lang="en-US" dirty="0" err="1"/>
              <a:t>allow,deny</a:t>
            </a:r>
            <a:endParaRPr lang="en-US" dirty="0"/>
          </a:p>
          <a:p>
            <a:pPr lvl="2"/>
            <a:r>
              <a:rPr lang="en-US" dirty="0"/>
              <a:t>    Allow from all</a:t>
            </a:r>
          </a:p>
          <a:p>
            <a:pPr lvl="2"/>
            <a:r>
              <a:rPr lang="en-US" dirty="0"/>
              <a:t>    Require all granted</a:t>
            </a:r>
          </a:p>
          <a:p>
            <a:pPr lvl="2"/>
            <a:r>
              <a:rPr lang="en-US" dirty="0"/>
              <a:t>    </a:t>
            </a:r>
            <a:r>
              <a:rPr lang="en-US" dirty="0" err="1"/>
              <a:t>ErrorDocument</a:t>
            </a:r>
            <a:r>
              <a:rPr lang="en-US" dirty="0"/>
              <a:t> 403 /error/</a:t>
            </a:r>
            <a:r>
              <a:rPr lang="en-US" dirty="0" err="1"/>
              <a:t>XAMPP_FORBIDDEN.html.var</a:t>
            </a:r>
            <a:endParaRPr lang="en-US" dirty="0"/>
          </a:p>
          <a:p>
            <a:pPr lvl="2"/>
            <a:r>
              <a:rPr lang="en-US" dirty="0"/>
              <a:t>&lt;/Directory&gt;</a:t>
            </a:r>
          </a:p>
          <a:p>
            <a:pPr lvl="2"/>
            <a:endParaRPr lang="en-US" i="1" dirty="0"/>
          </a:p>
          <a:p>
            <a:pPr lvl="2"/>
            <a:endParaRPr lang="en-US" dirty="0"/>
          </a:p>
        </p:txBody>
      </p:sp>
    </p:spTree>
    <p:extLst>
      <p:ext uri="{BB962C8B-B14F-4D97-AF65-F5344CB8AC3E}">
        <p14:creationId xmlns:p14="http://schemas.microsoft.com/office/powerpoint/2010/main" val="977950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lgn="ctr">
              <a:buNone/>
            </a:pPr>
            <a:r>
              <a:rPr lang="en-US" sz="3200" dirty="0" err="1"/>
              <a:t>Xampp</a:t>
            </a:r>
            <a:r>
              <a:rPr lang="en-US" sz="3200" dirty="0"/>
              <a:t> - Demo</a:t>
            </a:r>
          </a:p>
        </p:txBody>
      </p:sp>
    </p:spTree>
    <p:extLst>
      <p:ext uri="{BB962C8B-B14F-4D97-AF65-F5344CB8AC3E}">
        <p14:creationId xmlns:p14="http://schemas.microsoft.com/office/powerpoint/2010/main" val="1839340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8FE7-438A-294C-9901-15A76DBD9053}"/>
              </a:ext>
            </a:extLst>
          </p:cNvPr>
          <p:cNvSpPr>
            <a:spLocks noGrp="1"/>
          </p:cNvSpPr>
          <p:nvPr>
            <p:ph type="title"/>
          </p:nvPr>
        </p:nvSpPr>
        <p:spPr/>
        <p:txBody>
          <a:bodyPr>
            <a:normAutofit fontScale="90000"/>
          </a:bodyPr>
          <a:lstStyle/>
          <a:p>
            <a:r>
              <a:rPr lang="en-US" dirty="0"/>
              <a:t>More exercises</a:t>
            </a:r>
          </a:p>
        </p:txBody>
      </p:sp>
      <p:graphicFrame>
        <p:nvGraphicFramePr>
          <p:cNvPr id="3" name="Table 3">
            <a:extLst>
              <a:ext uri="{FF2B5EF4-FFF2-40B4-BE49-F238E27FC236}">
                <a16:creationId xmlns:a16="http://schemas.microsoft.com/office/drawing/2014/main" id="{E2A9C65C-54DE-AD46-A6DD-F718342DA969}"/>
              </a:ext>
            </a:extLst>
          </p:cNvPr>
          <p:cNvGraphicFramePr>
            <a:graphicFrameLocks noGrp="1"/>
          </p:cNvGraphicFramePr>
          <p:nvPr>
            <p:extLst>
              <p:ext uri="{D42A27DB-BD31-4B8C-83A1-F6EECF244321}">
                <p14:modId xmlns:p14="http://schemas.microsoft.com/office/powerpoint/2010/main" val="1543408207"/>
              </p:ext>
            </p:extLst>
          </p:nvPr>
        </p:nvGraphicFramePr>
        <p:xfrm>
          <a:off x="1877085" y="1870609"/>
          <a:ext cx="6096000" cy="1112520"/>
        </p:xfrm>
        <a:graphic>
          <a:graphicData uri="http://schemas.openxmlformats.org/drawingml/2006/table">
            <a:tbl>
              <a:tblPr firstRow="1" bandRow="1">
                <a:tableStyleId>{2425D564-60E1-4711-8A29-5285DFD3B261}</a:tableStyleId>
              </a:tblPr>
              <a:tblGrid>
                <a:gridCol w="2032000">
                  <a:extLst>
                    <a:ext uri="{9D8B030D-6E8A-4147-A177-3AD203B41FA5}">
                      <a16:colId xmlns:a16="http://schemas.microsoft.com/office/drawing/2014/main" val="2791193200"/>
                    </a:ext>
                  </a:extLst>
                </a:gridCol>
                <a:gridCol w="2032000">
                  <a:extLst>
                    <a:ext uri="{9D8B030D-6E8A-4147-A177-3AD203B41FA5}">
                      <a16:colId xmlns:a16="http://schemas.microsoft.com/office/drawing/2014/main" val="3619038788"/>
                    </a:ext>
                  </a:extLst>
                </a:gridCol>
                <a:gridCol w="2032000">
                  <a:extLst>
                    <a:ext uri="{9D8B030D-6E8A-4147-A177-3AD203B41FA5}">
                      <a16:colId xmlns:a16="http://schemas.microsoft.com/office/drawing/2014/main" val="4052951220"/>
                    </a:ext>
                  </a:extLst>
                </a:gridCol>
              </a:tblGrid>
              <a:tr h="370840">
                <a:tc>
                  <a:txBody>
                    <a:bodyPr/>
                    <a:lstStyle/>
                    <a:p>
                      <a:pPr algn="ctr"/>
                      <a:r>
                        <a:rPr lang="en-US" dirty="0"/>
                        <a:t>Name</a:t>
                      </a:r>
                    </a:p>
                  </a:txBody>
                  <a:tcPr/>
                </a:tc>
                <a:tc>
                  <a:txBody>
                    <a:bodyPr/>
                    <a:lstStyle/>
                    <a:p>
                      <a:pPr algn="ctr"/>
                      <a:r>
                        <a:rPr lang="en-US" dirty="0"/>
                        <a:t>Age</a:t>
                      </a:r>
                    </a:p>
                  </a:txBody>
                  <a:tcPr/>
                </a:tc>
                <a:tc>
                  <a:txBody>
                    <a:bodyPr/>
                    <a:lstStyle/>
                    <a:p>
                      <a:pPr algn="ctr"/>
                      <a:r>
                        <a:rPr lang="en-US" dirty="0"/>
                        <a:t>Gender</a:t>
                      </a:r>
                    </a:p>
                  </a:txBody>
                  <a:tcPr/>
                </a:tc>
                <a:extLst>
                  <a:ext uri="{0D108BD9-81ED-4DB2-BD59-A6C34878D82A}">
                    <a16:rowId xmlns:a16="http://schemas.microsoft.com/office/drawing/2014/main" val="4282715274"/>
                  </a:ext>
                </a:extLst>
              </a:tr>
              <a:tr h="370840">
                <a:tc>
                  <a:txBody>
                    <a:bodyPr/>
                    <a:lstStyle/>
                    <a:p>
                      <a:pPr algn="ctr"/>
                      <a:r>
                        <a:rPr lang="en-US" dirty="0" err="1"/>
                        <a:t>Yoad</a:t>
                      </a:r>
                      <a:endParaRPr lang="en-US" dirty="0"/>
                    </a:p>
                  </a:txBody>
                  <a:tcPr/>
                </a:tc>
                <a:tc>
                  <a:txBody>
                    <a:bodyPr/>
                    <a:lstStyle/>
                    <a:p>
                      <a:pPr algn="ctr"/>
                      <a:r>
                        <a:rPr lang="en-US" dirty="0"/>
                        <a:t>900</a:t>
                      </a:r>
                    </a:p>
                  </a:txBody>
                  <a:tcPr/>
                </a:tc>
                <a:tc>
                  <a:txBody>
                    <a:bodyPr/>
                    <a:lstStyle/>
                    <a:p>
                      <a:pPr algn="ctr"/>
                      <a:r>
                        <a:rPr lang="en-US" dirty="0"/>
                        <a:t>M</a:t>
                      </a:r>
                    </a:p>
                  </a:txBody>
                  <a:tcPr/>
                </a:tc>
                <a:extLst>
                  <a:ext uri="{0D108BD9-81ED-4DB2-BD59-A6C34878D82A}">
                    <a16:rowId xmlns:a16="http://schemas.microsoft.com/office/drawing/2014/main" val="3364844945"/>
                  </a:ext>
                </a:extLst>
              </a:tr>
              <a:tr h="370840">
                <a:tc>
                  <a:txBody>
                    <a:bodyPr/>
                    <a:lstStyle/>
                    <a:p>
                      <a:pPr algn="ctr"/>
                      <a:r>
                        <a:rPr lang="en-US" dirty="0"/>
                        <a:t>Darth Maul</a:t>
                      </a:r>
                    </a:p>
                  </a:txBody>
                  <a:tcPr/>
                </a:tc>
                <a:tc>
                  <a:txBody>
                    <a:bodyPr/>
                    <a:lstStyle/>
                    <a:p>
                      <a:pPr algn="ctr"/>
                      <a:endParaRPr lang="en-US"/>
                    </a:p>
                  </a:txBody>
                  <a:tcPr/>
                </a:tc>
                <a:tc>
                  <a:txBody>
                    <a:bodyPr/>
                    <a:lstStyle/>
                    <a:p>
                      <a:pPr algn="ctr"/>
                      <a:r>
                        <a:rPr lang="en-US" dirty="0"/>
                        <a:t>M</a:t>
                      </a:r>
                    </a:p>
                  </a:txBody>
                  <a:tcPr/>
                </a:tc>
                <a:extLst>
                  <a:ext uri="{0D108BD9-81ED-4DB2-BD59-A6C34878D82A}">
                    <a16:rowId xmlns:a16="http://schemas.microsoft.com/office/drawing/2014/main" val="585787076"/>
                  </a:ext>
                </a:extLst>
              </a:tr>
            </a:tbl>
          </a:graphicData>
        </a:graphic>
      </p:graphicFrame>
    </p:spTree>
    <p:extLst>
      <p:ext uri="{BB962C8B-B14F-4D97-AF65-F5344CB8AC3E}">
        <p14:creationId xmlns:p14="http://schemas.microsoft.com/office/powerpoint/2010/main" val="27718675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8FE7-438A-294C-9901-15A76DBD9053}"/>
              </a:ext>
            </a:extLst>
          </p:cNvPr>
          <p:cNvSpPr>
            <a:spLocks noGrp="1"/>
          </p:cNvSpPr>
          <p:nvPr>
            <p:ph type="title"/>
          </p:nvPr>
        </p:nvSpPr>
        <p:spPr/>
        <p:txBody>
          <a:bodyPr>
            <a:normAutofit fontScale="90000"/>
          </a:bodyPr>
          <a:lstStyle/>
          <a:p>
            <a:r>
              <a:rPr lang="en-US" dirty="0"/>
              <a:t>More exercises</a:t>
            </a:r>
          </a:p>
        </p:txBody>
      </p:sp>
      <p:pic>
        <p:nvPicPr>
          <p:cNvPr id="5" name="Picture 4" descr="Table&#10;&#10;Description automatically generated">
            <a:extLst>
              <a:ext uri="{FF2B5EF4-FFF2-40B4-BE49-F238E27FC236}">
                <a16:creationId xmlns:a16="http://schemas.microsoft.com/office/drawing/2014/main" id="{028F3B9B-9E02-1D4E-A3C0-B4B77F9A528B}"/>
              </a:ext>
            </a:extLst>
          </p:cNvPr>
          <p:cNvPicPr>
            <a:picLocks noChangeAspect="1"/>
          </p:cNvPicPr>
          <p:nvPr/>
        </p:nvPicPr>
        <p:blipFill>
          <a:blip r:embed="rId3"/>
          <a:stretch>
            <a:fillRect/>
          </a:stretch>
        </p:blipFill>
        <p:spPr>
          <a:xfrm>
            <a:off x="1603851" y="1379200"/>
            <a:ext cx="5936297" cy="3699157"/>
          </a:xfrm>
          <a:prstGeom prst="rect">
            <a:avLst/>
          </a:prstGeom>
        </p:spPr>
      </p:pic>
    </p:spTree>
    <p:extLst>
      <p:ext uri="{BB962C8B-B14F-4D97-AF65-F5344CB8AC3E}">
        <p14:creationId xmlns:p14="http://schemas.microsoft.com/office/powerpoint/2010/main" val="1417471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F8CF-93A4-DC4C-B0EC-8B155A56D8B6}"/>
              </a:ext>
            </a:extLst>
          </p:cNvPr>
          <p:cNvSpPr>
            <a:spLocks noGrp="1"/>
          </p:cNvSpPr>
          <p:nvPr>
            <p:ph type="title"/>
          </p:nvPr>
        </p:nvSpPr>
        <p:spPr/>
        <p:txBody>
          <a:bodyPr>
            <a:normAutofit fontScale="90000"/>
          </a:bodyPr>
          <a:lstStyle/>
          <a:p>
            <a:r>
              <a:rPr lang="en-US" dirty="0"/>
              <a:t>More exercises</a:t>
            </a:r>
          </a:p>
        </p:txBody>
      </p:sp>
      <p:sp>
        <p:nvSpPr>
          <p:cNvPr id="3" name="Text Placeholder 2">
            <a:extLst>
              <a:ext uri="{FF2B5EF4-FFF2-40B4-BE49-F238E27FC236}">
                <a16:creationId xmlns:a16="http://schemas.microsoft.com/office/drawing/2014/main" id="{A0F1714E-E9F0-EF40-9CC6-47BECDF81E4A}"/>
              </a:ext>
            </a:extLst>
          </p:cNvPr>
          <p:cNvSpPr>
            <a:spLocks noGrp="1"/>
          </p:cNvSpPr>
          <p:nvPr>
            <p:ph type="body" idx="1"/>
          </p:nvPr>
        </p:nvSpPr>
        <p:spPr>
          <a:xfrm>
            <a:off x="838250" y="1504950"/>
            <a:ext cx="8305750" cy="3638550"/>
          </a:xfrm>
        </p:spPr>
        <p:txBody>
          <a:bodyPr>
            <a:normAutofit fontScale="77500" lnSpcReduction="20000"/>
          </a:bodyPr>
          <a:lstStyle/>
          <a:p>
            <a:pPr lvl="0" indent="-317500" defTabSz="914400">
              <a:buClr>
                <a:srgbClr val="000000"/>
              </a:buClr>
              <a:buSzPts val="1400"/>
              <a:buFont typeface="Arial"/>
              <a:buChar char="●"/>
              <a:defRPr/>
            </a:pPr>
            <a:r>
              <a:rPr lang="en-US" dirty="0"/>
              <a:t>Create and insert all those information in the following tables</a:t>
            </a:r>
          </a:p>
          <a:p>
            <a:pPr lvl="0" indent="-317500" defTabSz="914400">
              <a:buClr>
                <a:srgbClr val="000000"/>
              </a:buClr>
              <a:buSzPts val="1400"/>
              <a:buFont typeface="Arial"/>
              <a:buChar char="●"/>
              <a:defRPr/>
            </a:pPr>
            <a:endParaRPr lang="en-US" dirty="0"/>
          </a:p>
          <a:p>
            <a:pPr lvl="0" indent="-317500" defTabSz="914400">
              <a:buClr>
                <a:srgbClr val="000000"/>
              </a:buClr>
              <a:buSzPts val="1400"/>
              <a:buFont typeface="Arial"/>
              <a:buChar char="●"/>
              <a:defRPr/>
            </a:pPr>
            <a:r>
              <a:rPr lang="en-US" dirty="0"/>
              <a:t>Try to insert </a:t>
            </a:r>
            <a:r>
              <a:rPr lang="en-US" dirty="0">
                <a:sym typeface="Arial"/>
              </a:rPr>
              <a:t>C123 a a a a 42 in client. What happens?</a:t>
            </a:r>
          </a:p>
          <a:p>
            <a:pPr lvl="0" indent="-317500" defTabSz="914400">
              <a:buClr>
                <a:srgbClr val="000000"/>
              </a:buClr>
              <a:buSzPts val="1400"/>
              <a:buFont typeface="Arial"/>
              <a:buChar char="●"/>
              <a:defRPr/>
            </a:pPr>
            <a:endParaRPr lang="en-US" dirty="0">
              <a:sym typeface="Arial"/>
            </a:endParaRPr>
          </a:p>
          <a:p>
            <a:pPr lvl="0" indent="-317500" defTabSz="914400">
              <a:buClr>
                <a:srgbClr val="000000"/>
              </a:buClr>
              <a:buSzPts val="1400"/>
              <a:buFont typeface="Arial"/>
              <a:buChar char="●"/>
              <a:defRPr/>
            </a:pPr>
            <a:r>
              <a:rPr lang="en-US" dirty="0">
                <a:sym typeface="Arial"/>
              </a:rPr>
              <a:t>Give all info from clients that lives in Namur</a:t>
            </a:r>
          </a:p>
          <a:p>
            <a:pPr lvl="0" indent="-317500" defTabSz="914400">
              <a:buClr>
                <a:srgbClr val="000000"/>
              </a:buClr>
              <a:buSzPts val="1400"/>
              <a:buFont typeface="Arial"/>
              <a:buChar char="●"/>
              <a:defRPr/>
            </a:pPr>
            <a:endParaRPr lang="en-US" dirty="0">
              <a:sym typeface="Arial"/>
            </a:endParaRPr>
          </a:p>
          <a:p>
            <a:pPr lvl="0" indent="-317500" defTabSz="914400">
              <a:buClr>
                <a:srgbClr val="000000"/>
              </a:buClr>
              <a:buSzPts val="1400"/>
              <a:buFont typeface="Arial"/>
              <a:buChar char="●"/>
              <a:defRPr/>
            </a:pPr>
            <a:r>
              <a:rPr lang="en-US" dirty="0"/>
              <a:t>Give all the information about customers who live in Lille and who have a positive or zero balance. </a:t>
            </a:r>
          </a:p>
          <a:p>
            <a:pPr lvl="0" indent="-317500" defTabSz="914400">
              <a:buClr>
                <a:srgbClr val="000000"/>
              </a:buClr>
              <a:buSzPts val="1400"/>
              <a:buFont typeface="Arial"/>
              <a:buChar char="●"/>
              <a:defRPr/>
            </a:pPr>
            <a:endParaRPr lang="en-US" dirty="0"/>
          </a:p>
          <a:p>
            <a:pPr lvl="0" indent="-317500" defTabSz="914400">
              <a:buClr>
                <a:srgbClr val="000000"/>
              </a:buClr>
              <a:buSzPts val="1400"/>
              <a:buFont typeface="Arial"/>
              <a:buChar char="●"/>
              <a:defRPr/>
            </a:pPr>
            <a:r>
              <a:rPr lang="en-US" dirty="0"/>
              <a:t>What are the names and addresses of category C1 customers? </a:t>
            </a:r>
          </a:p>
          <a:p>
            <a:pPr lvl="0" indent="-317500" defTabSz="914400">
              <a:buClr>
                <a:srgbClr val="000000"/>
              </a:buClr>
              <a:buSzPts val="1400"/>
              <a:buFont typeface="Arial"/>
              <a:buChar char="●"/>
              <a:defRPr/>
            </a:pPr>
            <a:endParaRPr lang="en-US" dirty="0"/>
          </a:p>
          <a:p>
            <a:pPr lvl="0" indent="-317500" defTabSz="914400">
              <a:buClr>
                <a:srgbClr val="000000"/>
              </a:buClr>
              <a:buSzPts val="1400"/>
              <a:buFont typeface="Arial"/>
              <a:buChar char="●"/>
              <a:defRPr/>
            </a:pPr>
            <a:r>
              <a:rPr lang="en-US" dirty="0"/>
              <a:t>In what year were the orders made? (you will probably need the function </a:t>
            </a:r>
            <a:r>
              <a:rPr lang="en-US" dirty="0" err="1"/>
              <a:t>strftime</a:t>
            </a:r>
            <a:r>
              <a:rPr lang="en-US" dirty="0"/>
              <a:t> (format, date)) </a:t>
            </a:r>
          </a:p>
          <a:p>
            <a:pPr lvl="0" indent="-317500" defTabSz="914400">
              <a:buClr>
                <a:srgbClr val="000000"/>
              </a:buClr>
              <a:buSzPts val="1400"/>
              <a:buFont typeface="Arial"/>
              <a:buChar char="●"/>
              <a:defRPr/>
            </a:pPr>
            <a:endParaRPr lang="en-US" dirty="0"/>
          </a:p>
          <a:p>
            <a:pPr lvl="0" indent="-317500" defTabSz="914400">
              <a:buClr>
                <a:srgbClr val="000000"/>
              </a:buClr>
              <a:buSzPts val="1400"/>
              <a:buFont typeface="Arial"/>
              <a:buChar char="●"/>
              <a:defRPr/>
            </a:pPr>
            <a:r>
              <a:rPr lang="en-US" dirty="0"/>
              <a:t>What is the total price of the available stock for each product? </a:t>
            </a:r>
          </a:p>
          <a:p>
            <a:pPr lvl="0" indent="-317500" defTabSz="914400">
              <a:buClr>
                <a:srgbClr val="000000"/>
              </a:buClr>
              <a:buSzPts val="1400"/>
              <a:buFont typeface="Arial"/>
              <a:buChar char="●"/>
              <a:defRPr/>
            </a:pPr>
            <a:endParaRPr lang="en-US" dirty="0"/>
          </a:p>
          <a:p>
            <a:pPr lvl="0" indent="-317500" defTabSz="914400">
              <a:buClr>
                <a:srgbClr val="000000"/>
              </a:buClr>
              <a:buSzPts val="1400"/>
              <a:buFont typeface="Arial"/>
              <a:buChar char="●"/>
              <a:defRPr/>
            </a:pPr>
            <a:r>
              <a:rPr lang="en-US" dirty="0"/>
              <a:t>What is the total price of the available stock, all products combined</a:t>
            </a:r>
          </a:p>
          <a:p>
            <a:pPr lvl="0" indent="-317500" defTabSz="914400">
              <a:buClr>
                <a:srgbClr val="000000"/>
              </a:buClr>
              <a:buSzPts val="1400"/>
              <a:buFont typeface="Arial"/>
              <a:buChar char="●"/>
              <a:defRPr/>
            </a:pPr>
            <a:endParaRPr lang="en-US" dirty="0"/>
          </a:p>
          <a:p>
            <a:endParaRPr lang="en-US" dirty="0"/>
          </a:p>
        </p:txBody>
      </p:sp>
    </p:spTree>
    <p:extLst>
      <p:ext uri="{BB962C8B-B14F-4D97-AF65-F5344CB8AC3E}">
        <p14:creationId xmlns:p14="http://schemas.microsoft.com/office/powerpoint/2010/main" val="2295696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04E5-B426-6E4C-8317-576681EB88C2}"/>
              </a:ext>
            </a:extLst>
          </p:cNvPr>
          <p:cNvSpPr>
            <a:spLocks noGrp="1"/>
          </p:cNvSpPr>
          <p:nvPr>
            <p:ph type="title"/>
          </p:nvPr>
        </p:nvSpPr>
        <p:spPr/>
        <p:txBody>
          <a:bodyPr>
            <a:normAutofit fontScale="90000"/>
          </a:bodyPr>
          <a:lstStyle/>
          <a:p>
            <a:r>
              <a:rPr lang="en-US" dirty="0"/>
              <a:t>Website for SQL challenges</a:t>
            </a:r>
          </a:p>
        </p:txBody>
      </p:sp>
      <p:sp>
        <p:nvSpPr>
          <p:cNvPr id="3" name="Text Placeholder 2">
            <a:extLst>
              <a:ext uri="{FF2B5EF4-FFF2-40B4-BE49-F238E27FC236}">
                <a16:creationId xmlns:a16="http://schemas.microsoft.com/office/drawing/2014/main" id="{E7D6B133-EC7E-5242-A456-2233968C4298}"/>
              </a:ext>
            </a:extLst>
          </p:cNvPr>
          <p:cNvSpPr>
            <a:spLocks noGrp="1"/>
          </p:cNvSpPr>
          <p:nvPr>
            <p:ph type="body" idx="1"/>
          </p:nvPr>
        </p:nvSpPr>
        <p:spPr/>
        <p:txBody>
          <a:bodyPr/>
          <a:lstStyle/>
          <a:p>
            <a:r>
              <a:rPr lang="en-US" dirty="0">
                <a:sym typeface="Arial"/>
              </a:rPr>
              <a:t>https://</a:t>
            </a:r>
            <a:r>
              <a:rPr lang="en-US" dirty="0" err="1">
                <a:sym typeface="Arial"/>
              </a:rPr>
              <a:t>www.hackerrank.com</a:t>
            </a:r>
            <a:r>
              <a:rPr lang="en-US" dirty="0">
                <a:sym typeface="Arial"/>
              </a:rPr>
              <a:t>/ </a:t>
            </a:r>
          </a:p>
          <a:p>
            <a:endParaRPr lang="en-US" dirty="0"/>
          </a:p>
        </p:txBody>
      </p:sp>
    </p:spTree>
    <p:extLst>
      <p:ext uri="{BB962C8B-B14F-4D97-AF65-F5344CB8AC3E}">
        <p14:creationId xmlns:p14="http://schemas.microsoft.com/office/powerpoint/2010/main" val="186005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EE2D3F2-CED7-BC48-9208-CCDAAEE12BC4}"/>
              </a:ext>
            </a:extLst>
          </p:cNvPr>
          <p:cNvPicPr>
            <a:picLocks noChangeAspect="1"/>
          </p:cNvPicPr>
          <p:nvPr/>
        </p:nvPicPr>
        <p:blipFill>
          <a:blip r:embed="rId2"/>
          <a:stretch>
            <a:fillRect/>
          </a:stretch>
        </p:blipFill>
        <p:spPr>
          <a:xfrm>
            <a:off x="1308295" y="62159"/>
            <a:ext cx="6527409" cy="5019182"/>
          </a:xfrm>
          <a:prstGeom prst="rect">
            <a:avLst/>
          </a:prstGeom>
        </p:spPr>
      </p:pic>
      <p:sp>
        <p:nvSpPr>
          <p:cNvPr id="6" name="Oval 5">
            <a:extLst>
              <a:ext uri="{FF2B5EF4-FFF2-40B4-BE49-F238E27FC236}">
                <a16:creationId xmlns:a16="http://schemas.microsoft.com/office/drawing/2014/main" id="{EDE98C0D-7D05-6543-8D6A-83DDEC2B5FB4}"/>
              </a:ext>
            </a:extLst>
          </p:cNvPr>
          <p:cNvSpPr/>
          <p:nvPr/>
        </p:nvSpPr>
        <p:spPr>
          <a:xfrm>
            <a:off x="4572000" y="1336431"/>
            <a:ext cx="2947181" cy="675249"/>
          </a:xfrm>
          <a:prstGeom prst="ellipse">
            <a:avLst/>
          </a:prstGeom>
          <a:noFill/>
          <a:ln w="889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468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FC6E52-7D37-044F-9F34-34CBB993E06A}"/>
              </a:ext>
            </a:extLst>
          </p:cNvPr>
          <p:cNvSpPr>
            <a:spLocks noGrp="1"/>
          </p:cNvSpPr>
          <p:nvPr>
            <p:ph type="body" idx="1"/>
          </p:nvPr>
        </p:nvSpPr>
        <p:spPr>
          <a:xfrm>
            <a:off x="1007062" y="2039522"/>
            <a:ext cx="7771178" cy="2255700"/>
          </a:xfrm>
        </p:spPr>
        <p:txBody>
          <a:bodyPr>
            <a:noAutofit/>
          </a:bodyPr>
          <a:lstStyle/>
          <a:p>
            <a:pPr marL="101600" indent="0">
              <a:buNone/>
            </a:pPr>
            <a:r>
              <a:rPr lang="en-US" sz="3200" dirty="0"/>
              <a:t>Why do we use a database and not a program simply combined with a file?  </a:t>
            </a:r>
          </a:p>
        </p:txBody>
      </p:sp>
    </p:spTree>
    <p:extLst>
      <p:ext uri="{BB962C8B-B14F-4D97-AF65-F5344CB8AC3E}">
        <p14:creationId xmlns:p14="http://schemas.microsoft.com/office/powerpoint/2010/main" val="29893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70CD-715A-E74F-A002-678741563C4B}"/>
              </a:ext>
            </a:extLst>
          </p:cNvPr>
          <p:cNvSpPr>
            <a:spLocks noGrp="1"/>
          </p:cNvSpPr>
          <p:nvPr>
            <p:ph type="title"/>
          </p:nvPr>
        </p:nvSpPr>
        <p:spPr/>
        <p:txBody>
          <a:bodyPr>
            <a:normAutofit fontScale="90000"/>
          </a:bodyPr>
          <a:lstStyle/>
          <a:p>
            <a:r>
              <a:rPr lang="en-US" dirty="0"/>
              <a:t>What’s wrong with files?</a:t>
            </a:r>
          </a:p>
        </p:txBody>
      </p:sp>
      <p:sp>
        <p:nvSpPr>
          <p:cNvPr id="3" name="Text Placeholder 2">
            <a:extLst>
              <a:ext uri="{FF2B5EF4-FFF2-40B4-BE49-F238E27FC236}">
                <a16:creationId xmlns:a16="http://schemas.microsoft.com/office/drawing/2014/main" id="{59E0CE02-D87D-E545-8623-1571443F54E4}"/>
              </a:ext>
            </a:extLst>
          </p:cNvPr>
          <p:cNvSpPr>
            <a:spLocks noGrp="1"/>
          </p:cNvSpPr>
          <p:nvPr>
            <p:ph type="body" idx="1"/>
          </p:nvPr>
        </p:nvSpPr>
        <p:spPr>
          <a:xfrm>
            <a:off x="838250" y="1504950"/>
            <a:ext cx="8305750" cy="3638550"/>
          </a:xfrm>
        </p:spPr>
        <p:txBody>
          <a:bodyPr>
            <a:normAutofit/>
          </a:bodyPr>
          <a:lstStyle/>
          <a:p>
            <a:r>
              <a:rPr lang="en-US" dirty="0"/>
              <a:t>Tight coupling between programs and physical data organization </a:t>
            </a:r>
          </a:p>
          <a:p>
            <a:pPr lvl="1"/>
            <a:r>
              <a:rPr lang="en-US" dirty="0"/>
              <a:t>One changes? the other too!</a:t>
            </a:r>
          </a:p>
          <a:p>
            <a:pPr marL="558800" lvl="1" indent="0">
              <a:buNone/>
            </a:pPr>
            <a:endParaRPr lang="en-US" dirty="0"/>
          </a:p>
          <a:p>
            <a:r>
              <a:rPr lang="en-US" dirty="0"/>
              <a:t>The “model” of data is hardcoded </a:t>
            </a:r>
          </a:p>
          <a:p>
            <a:pPr lvl="1"/>
            <a:r>
              <a:rPr lang="en-US" dirty="0"/>
              <a:t>What if the program is lost?</a:t>
            </a:r>
          </a:p>
          <a:p>
            <a:pPr marL="558800" lvl="1" indent="0">
              <a:buNone/>
            </a:pPr>
            <a:endParaRPr lang="en-US" dirty="0"/>
          </a:p>
          <a:p>
            <a:r>
              <a:rPr lang="en-US" dirty="0"/>
              <a:t>Hard to manage concurrent updates &amp; failures </a:t>
            </a:r>
          </a:p>
          <a:p>
            <a:pPr lvl="1"/>
            <a:r>
              <a:rPr lang="en-US" dirty="0"/>
              <a:t>What if data is simultaneously used by many users? – What if the computer gets unplugged? </a:t>
            </a:r>
          </a:p>
        </p:txBody>
      </p:sp>
    </p:spTree>
    <p:extLst>
      <p:ext uri="{BB962C8B-B14F-4D97-AF65-F5344CB8AC3E}">
        <p14:creationId xmlns:p14="http://schemas.microsoft.com/office/powerpoint/2010/main" val="4931980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{987EFBF4-DCFE-E047-95E0-9F055694CBC4}tf10001069</Template>
  <TotalTime>3240</TotalTime>
  <Words>3213</Words>
  <Application>Microsoft Macintosh PowerPoint</Application>
  <PresentationFormat>On-screen Show (16:9)</PresentationFormat>
  <Paragraphs>562</Paragraphs>
  <Slides>65</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Montserrat</vt:lpstr>
      <vt:lpstr>Arial</vt:lpstr>
      <vt:lpstr>Courier New</vt:lpstr>
      <vt:lpstr>Bookman Old Style</vt:lpstr>
      <vt:lpstr>Century Gothic</vt:lpstr>
      <vt:lpstr>Trebuchet MS</vt:lpstr>
      <vt:lpstr>Wingdings 3</vt:lpstr>
      <vt:lpstr>Karla</vt:lpstr>
      <vt:lpstr>Wisp</vt:lpstr>
      <vt:lpstr>SQL Module</vt:lpstr>
      <vt:lpstr>Module Objectives</vt:lpstr>
      <vt:lpstr>Today Objectives</vt:lpstr>
      <vt:lpstr>PowerPoint Presentation</vt:lpstr>
      <vt:lpstr>What is a database?</vt:lpstr>
      <vt:lpstr>Data - Information</vt:lpstr>
      <vt:lpstr>PowerPoint Presentation</vt:lpstr>
      <vt:lpstr>PowerPoint Presentation</vt:lpstr>
      <vt:lpstr>What’s wrong with files?</vt:lpstr>
      <vt:lpstr>What is a Database Management System (DBMS)? </vt:lpstr>
      <vt:lpstr>Existing SQL DBMS </vt:lpstr>
      <vt:lpstr>Why use a DBMS?</vt:lpstr>
      <vt:lpstr>Types of databases</vt:lpstr>
      <vt:lpstr>PowerPoint Presentation</vt:lpstr>
      <vt:lpstr>Relational database representation</vt:lpstr>
      <vt:lpstr>PowerPoint Presentation</vt:lpstr>
      <vt:lpstr>CRUD operations</vt:lpstr>
      <vt:lpstr>PowerPoint Presentation</vt:lpstr>
      <vt:lpstr>Create a database</vt:lpstr>
      <vt:lpstr>Select a database</vt:lpstr>
      <vt:lpstr>Drop a database</vt:lpstr>
      <vt:lpstr>PowerPoint Presentation</vt:lpstr>
      <vt:lpstr>Table Columns &amp; Types</vt:lpstr>
      <vt:lpstr>Create a table</vt:lpstr>
      <vt:lpstr>Create table Train_destination</vt:lpstr>
      <vt:lpstr>Create table Train_schedule</vt:lpstr>
      <vt:lpstr>PowerPoint Presentation</vt:lpstr>
      <vt:lpstr>Insert element into a table</vt:lpstr>
      <vt:lpstr>Insert in table Train_destination</vt:lpstr>
      <vt:lpstr>Insert in table Train_schedule</vt:lpstr>
      <vt:lpstr>PowerPoint Presentation</vt:lpstr>
      <vt:lpstr>Client table – Create and insert</vt:lpstr>
      <vt:lpstr>Order table – Create and insert</vt:lpstr>
      <vt:lpstr>Product table – Create and insert</vt:lpstr>
      <vt:lpstr>Detail – Create and insert</vt:lpstr>
      <vt:lpstr>Bank_account table – Create and insert</vt:lpstr>
      <vt:lpstr>PowerPoint Presentation</vt:lpstr>
      <vt:lpstr>Update rows</vt:lpstr>
      <vt:lpstr>The WHERE clause</vt:lpstr>
      <vt:lpstr>The WHERE clause</vt:lpstr>
      <vt:lpstr>PowerPoint Presentation</vt:lpstr>
      <vt:lpstr>Update in table Train_destination</vt:lpstr>
      <vt:lpstr>Update table Train_schedule</vt:lpstr>
      <vt:lpstr>PowerPoint Presentation</vt:lpstr>
      <vt:lpstr>Delete rows</vt:lpstr>
      <vt:lpstr>PowerPoint Presentation</vt:lpstr>
      <vt:lpstr>Delete from table Train_schedule</vt:lpstr>
      <vt:lpstr>PowerPoint Presentation</vt:lpstr>
      <vt:lpstr>DROP a table</vt:lpstr>
      <vt:lpstr>PowerPoint Presentation</vt:lpstr>
      <vt:lpstr>Select elements in a table</vt:lpstr>
      <vt:lpstr>Select in table Train_destination</vt:lpstr>
      <vt:lpstr>Select in table Train_schedule</vt:lpstr>
      <vt:lpstr>PowerPoint Presentation</vt:lpstr>
      <vt:lpstr>Client table – SELECT</vt:lpstr>
      <vt:lpstr>Order table – SELECT</vt:lpstr>
      <vt:lpstr>Product table – SELECT</vt:lpstr>
      <vt:lpstr>Bank_account table – SELECT</vt:lpstr>
      <vt:lpstr>PowerPoint Presentation</vt:lpstr>
      <vt:lpstr>Setup an SQL Database environment</vt:lpstr>
      <vt:lpstr>PowerPoint Presentation</vt:lpstr>
      <vt:lpstr>More exercises</vt:lpstr>
      <vt:lpstr>More exercises</vt:lpstr>
      <vt:lpstr>More exercises</vt:lpstr>
      <vt:lpstr>Website for SQL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DBMS</dc:title>
  <cp:lastModifiedBy>Mattieu Detaille</cp:lastModifiedBy>
  <cp:revision>70</cp:revision>
  <dcterms:modified xsi:type="dcterms:W3CDTF">2020-10-16T20:01:20Z</dcterms:modified>
</cp:coreProperties>
</file>